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  <p:sldMasterId id="2147483657" r:id="rId2"/>
    <p:sldMasterId id="2147484302" r:id="rId3"/>
    <p:sldMasterId id="2147484417" r:id="rId4"/>
    <p:sldMasterId id="2147484629" r:id="rId5"/>
    <p:sldMasterId id="2147484641" r:id="rId6"/>
    <p:sldMasterId id="2147484703" r:id="rId7"/>
    <p:sldMasterId id="2147484715" r:id="rId8"/>
    <p:sldMasterId id="2147484727" r:id="rId9"/>
    <p:sldMasterId id="2147484740" r:id="rId10"/>
    <p:sldMasterId id="2147484752" r:id="rId11"/>
    <p:sldMasterId id="2147484765" r:id="rId12"/>
    <p:sldMasterId id="2147484778" r:id="rId13"/>
    <p:sldMasterId id="2147484790" r:id="rId14"/>
    <p:sldMasterId id="2147484802" r:id="rId15"/>
    <p:sldMasterId id="2147484814" r:id="rId16"/>
    <p:sldMasterId id="2147484863" r:id="rId17"/>
    <p:sldMasterId id="2147484886" r:id="rId18"/>
  </p:sldMasterIdLst>
  <p:notesMasterIdLst>
    <p:notesMasterId r:id="rId76"/>
  </p:notesMasterIdLst>
  <p:handoutMasterIdLst>
    <p:handoutMasterId r:id="rId77"/>
  </p:handoutMasterIdLst>
  <p:sldIdLst>
    <p:sldId id="779" r:id="rId19"/>
    <p:sldId id="756" r:id="rId20"/>
    <p:sldId id="757" r:id="rId21"/>
    <p:sldId id="758" r:id="rId22"/>
    <p:sldId id="759" r:id="rId23"/>
    <p:sldId id="760" r:id="rId24"/>
    <p:sldId id="761" r:id="rId25"/>
    <p:sldId id="762" r:id="rId26"/>
    <p:sldId id="763" r:id="rId27"/>
    <p:sldId id="764" r:id="rId28"/>
    <p:sldId id="765" r:id="rId29"/>
    <p:sldId id="766" r:id="rId30"/>
    <p:sldId id="767" r:id="rId31"/>
    <p:sldId id="768" r:id="rId32"/>
    <p:sldId id="769" r:id="rId33"/>
    <p:sldId id="770" r:id="rId34"/>
    <p:sldId id="771" r:id="rId35"/>
    <p:sldId id="772" r:id="rId36"/>
    <p:sldId id="773" r:id="rId37"/>
    <p:sldId id="774" r:id="rId38"/>
    <p:sldId id="780" r:id="rId39"/>
    <p:sldId id="781" r:id="rId40"/>
    <p:sldId id="782" r:id="rId41"/>
    <p:sldId id="783" r:id="rId42"/>
    <p:sldId id="784" r:id="rId43"/>
    <p:sldId id="785" r:id="rId44"/>
    <p:sldId id="786" r:id="rId45"/>
    <p:sldId id="787" r:id="rId46"/>
    <p:sldId id="789" r:id="rId47"/>
    <p:sldId id="814" r:id="rId48"/>
    <p:sldId id="682" r:id="rId49"/>
    <p:sldId id="683" r:id="rId50"/>
    <p:sldId id="697" r:id="rId51"/>
    <p:sldId id="698" r:id="rId52"/>
    <p:sldId id="790" r:id="rId53"/>
    <p:sldId id="791" r:id="rId54"/>
    <p:sldId id="792" r:id="rId55"/>
    <p:sldId id="793" r:id="rId56"/>
    <p:sldId id="794" r:id="rId57"/>
    <p:sldId id="795" r:id="rId58"/>
    <p:sldId id="796" r:id="rId59"/>
    <p:sldId id="815" r:id="rId60"/>
    <p:sldId id="699" r:id="rId61"/>
    <p:sldId id="700" r:id="rId62"/>
    <p:sldId id="702" r:id="rId63"/>
    <p:sldId id="686" r:id="rId64"/>
    <p:sldId id="816" r:id="rId65"/>
    <p:sldId id="817" r:id="rId66"/>
    <p:sldId id="818" r:id="rId67"/>
    <p:sldId id="819" r:id="rId68"/>
    <p:sldId id="820" r:id="rId69"/>
    <p:sldId id="821" r:id="rId70"/>
    <p:sldId id="807" r:id="rId71"/>
    <p:sldId id="808" r:id="rId72"/>
    <p:sldId id="810" r:id="rId73"/>
    <p:sldId id="811" r:id="rId74"/>
    <p:sldId id="721" r:id="rId75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33"/>
    <a:srgbClr val="0000FF"/>
    <a:srgbClr val="FF5050"/>
    <a:srgbClr val="99CCFF"/>
    <a:srgbClr val="00CCFF"/>
    <a:srgbClr val="C0C0C0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425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5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957" y="0"/>
            <a:ext cx="3041968" cy="45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algn="r"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777"/>
            <a:ext cx="3041968" cy="45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957" y="8830777"/>
            <a:ext cx="3041968" cy="45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algn="r" defTabSz="911258">
              <a:defRPr sz="1200"/>
            </a:lvl1pPr>
          </a:lstStyle>
          <a:p>
            <a:pPr>
              <a:defRPr/>
            </a:pPr>
            <a:fld id="{56421CF4-5D11-43B7-ADE8-35874A53E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02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957" y="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algn="r"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6913"/>
            <a:ext cx="46545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990" y="4420950"/>
            <a:ext cx="5147945" cy="418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190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957" y="884190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algn="r" defTabSz="911258">
              <a:defRPr sz="1200"/>
            </a:lvl1pPr>
          </a:lstStyle>
          <a:p>
            <a:pPr>
              <a:defRPr/>
            </a:pPr>
            <a:fld id="{9BED1DC2-DB0F-49D4-A535-87E181AE6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67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0825" indent="-288779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5116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162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9208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1255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3301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5347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7394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12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669A6-BD1D-4C8D-A45F-CD3F49239D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12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708525" cy="3532187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990" y="4452732"/>
            <a:ext cx="5147945" cy="41460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4" tIns="46046" rIns="92094" bIns="46046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876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0825" indent="-288779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5116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162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9208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1255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3301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5347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7394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12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7EE59-2F06-4481-AE92-52D08B5C7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12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708525" cy="3532187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990" y="4452732"/>
            <a:ext cx="5147945" cy="41460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4" tIns="46046" rIns="92094" bIns="46046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3250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0825" indent="-288779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5116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162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9208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1255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3301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5347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7394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12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15C1BD-0CA7-4DAD-AD56-E89333161A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12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708525" cy="3532187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990" y="4452732"/>
            <a:ext cx="5147945" cy="41460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4" tIns="46046" rIns="92094" bIns="46046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002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0825" indent="-288779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5116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162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9208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1255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3301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5347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7394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12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31B330-7639-41A2-83EB-87CB4A7A00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12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8975"/>
            <a:ext cx="4708525" cy="3532188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240" y="4467035"/>
            <a:ext cx="5081321" cy="41698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9" tIns="46810" rIns="93619" bIns="46810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021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32000" indent="-281538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26154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576615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27077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477538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28000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378461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28923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D6595-6DF6-4956-A6CC-ACCE821A987A}" type="datetime1">
              <a:rPr kumimoji="1" lang="en-US" sz="1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9/26/2016</a:t>
            </a:fld>
            <a:endParaRPr kumimoji="1" lang="en-US" sz="1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64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32000" indent="-281538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26154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576615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27077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477538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28000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378461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28923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447C9-EB66-4932-BE6E-723C8C027004}" type="slidenum">
              <a:rPr kumimoji="1" lang="en-US" sz="1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sz="1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6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7938" y="666750"/>
            <a:ext cx="4548187" cy="3411538"/>
          </a:xfrm>
          <a:ln/>
        </p:spPr>
      </p:sp>
      <p:sp>
        <p:nvSpPr>
          <p:cNvPr id="146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266" y="4316398"/>
            <a:ext cx="5140625" cy="40281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58" tIns="46279" rIns="92558" bIns="46279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76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Figure 2 illustrates the evaluation of infiltration capacity limited runoff generation with run on according to (5). Inputs are the r and c values indicated, with the proportional flow directions indicated by the arrows. Grid cells A and B on the left have no dependencies so may be immediately evaluated and using min(r-c,0) result in q=3 and 0 for grid cells A and B respectively.  With these evaluated, the unevaluated dependencies of grid cell C become 0, so equation (5) can be evaluated for grid cell C.  The inflow is q</a:t>
            </a:r>
            <a:r>
              <a:rPr lang="en-US" baseline="-25000" smtClean="0">
                <a:latin typeface="Arial" pitchFamily="34" charset="0"/>
              </a:rPr>
              <a:t>in</a:t>
            </a:r>
            <a:r>
              <a:rPr lang="en-US" smtClean="0">
                <a:latin typeface="Arial" pitchFamily="34" charset="0"/>
              </a:rPr>
              <a:t>=0.6 x 3 = 1.8 from grid cell B.  Then q=min(5-6+1.8,0)=0.8.  Now all dependencies of D have been evaluated.  Inflows from cells A, B, and C, accounting for the proportions are 3 x 0.4 + 0.8 = 2, so the runoff from D is q=min(4-5+2,0)=2.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1pPr>
            <a:lvl2pPr marL="769770" indent="-296066"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2pPr>
            <a:lvl3pPr marL="1184262" indent="-236852"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3pPr>
            <a:lvl4pPr marL="1657967" indent="-236852"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4pPr>
            <a:lvl5pPr marL="2131672" indent="-236852"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5pPr>
            <a:lvl6pPr marL="2605377" indent="-236852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6pPr>
            <a:lvl7pPr marL="3079082" indent="-236852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7pPr>
            <a:lvl8pPr marL="3552787" indent="-236852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8pPr>
            <a:lvl9pPr marL="4026492" indent="-236852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799ED-6608-4FB8-A4B6-7836E4B705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247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EFD80-0EE2-4385-BECA-D723EEA8759D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8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B3546-3E67-4B1C-AA9E-B922D87945FA}" type="slidenum">
              <a:rPr lang="en-US">
                <a:solidFill>
                  <a:srgbClr val="EEECE1"/>
                </a:solidFill>
              </a:rPr>
              <a:pPr/>
              <a:t>50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4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0717-E9E9-45EC-A147-AE013C607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6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9763-0E62-4165-BA04-00ACE0569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918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789CE-5805-4D2E-87EE-67A925787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617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365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8B951-3EEA-4CC7-9A64-F5F352245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315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E6095-33CA-4C80-AACF-A78BED449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077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50638-FCD0-43C0-A547-0C879140B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70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03CF8-5C61-4101-B2D0-8ACAFD627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472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B2BD8-4C26-4FD1-8E93-AB733D90B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666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870E4-D227-4CF8-A9C4-C868E1937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614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6B38C-89DF-425D-8C50-10A89DB14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104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E58DB-D09D-4789-A9D9-D6EEF364A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5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840F2-43BF-42E3-AC83-62329CF6E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826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51BA-C7E5-4252-AE46-8DA79E259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687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E1189-E699-4825-8B08-EA39D853D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5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65452-732F-478F-9A82-F4E354E8D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335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FE4EE-523D-4EE5-B6D9-063EA1271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159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39C8-E779-4B7A-9A59-A2711C8C2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09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47C7A-35BB-4051-9DD9-0E756CE83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415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9D950-782F-4D20-AEFD-4D352194C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233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B720C-59DA-4395-8449-E7B17B6EE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249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C786E-E7E8-4AF1-81A0-F61354157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04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5F2AF-AF4E-461E-984E-FF3C4E7A7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92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85A58-3EC3-4055-B7C7-C23D99770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44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25739-FC34-4236-AB6F-B013D0850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41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59D87-D016-44CA-BFDD-447224D57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620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490FF-DE45-4666-A466-306ED0ECB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90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789CE-5805-4D2E-87EE-67A925787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419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567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797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595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973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45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4A0-6E72-4AD7-9D7C-F2C485357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507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641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303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736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299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70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194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36E0-011A-4381-9929-180A1C7D0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084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524512339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6887C-62D0-48F1-B82A-83FAF052E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20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FC070-B467-43E3-9A17-5D6B6FE54E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71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F2BF-1A2F-43F4-869D-3E0B720E7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177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2859A-E27E-4DA5-BFCB-35B2A558AE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206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6E140-C2A3-445F-A18B-433E6537E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192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8CF13-C028-4BD1-8EC6-DC58AE7A7A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970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11587-4BE9-40C5-87A7-D929C17C3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058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31D5D-6584-4844-9950-C7DE075F3A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471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69BA-E5DF-4B2E-9052-53266410BD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377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A3811-5361-46A8-AED6-9CED58D23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681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E56FB-3DC7-4D8E-BB33-50E1A2342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449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22249-2E5E-497F-8274-67454987D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583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AEB91050-C7C0-4F0E-AE76-5017E5CAD71A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36B6C08-1014-4804-98DA-C6841F1FD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AD17-119F-4686-867B-2ADE37D3F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7104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C39FBF3-7379-4D07-A86B-CFED45D8C355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DA583FA3-17A9-4ADD-B426-068CED24D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56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BB1BDE6-9D36-4068-B93C-81722D8ECA56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23EDA325-9BDD-4947-A13E-77255B08D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250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BA391D9-D4CD-4142-B372-9D64348345F0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C85657BA-E26B-493B-8DC5-6E450714D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13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57A4EC4-599E-4181-89D8-93C1E20B6620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ACDC055A-A395-4276-945B-84DAFC2A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8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FD2A6DA9-54EA-4B99-A55A-B3D1B3DF8031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E98AC09-DB6E-488B-A95C-23C3863D9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926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C5370EE-27F7-4C6D-9C51-93F207FCBF8F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F98BBF9D-2B9F-4131-B092-360B33036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3403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F31120C-952C-48DE-B8ED-AB02C56D2E1A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A09FCAF-0844-41E9-9BDD-9B390A502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297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2FF2202-9237-4797-A0DF-52DCAF48883E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6A96600-7FE4-421A-BBD0-05B514535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94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AD934C2-1930-4719-BB4A-005818BFBDBF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A7AE3C35-B954-445E-A43D-281700FD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302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CDD37FA-4C77-4301-AD07-7F83CCC79339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DED57F8-68E0-4306-8DFA-B87A465BB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9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7B7D-0B55-4087-90CB-19FDBBCAA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9688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3F0B6-33CB-465C-95D4-F2B08C259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881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D1D9D-F012-473D-B20D-C96975E11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665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E5EC-361A-4747-BBB3-4D932AB5E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0663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1EE58-B87C-423B-B60C-9E77A6929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612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DC100-59A7-4856-8705-8CF1B0543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046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85C20-31B2-46BE-BF3B-9A8BB7C49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943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BF320-B230-4FBD-848A-2B74F67FB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980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F37A-7185-43E7-9A80-06DD1714F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155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E6395-9B0D-4FD5-AB7C-01216FA1E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97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68749-CCF4-4B2B-A984-A5F9D67F7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09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3FE3-22F5-42C1-965D-0B55DF3D5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444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80A14-36E3-4937-8524-93641A5C4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60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C12A2-C685-40A7-A130-648FFCD2A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322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C156F-DD17-44DF-8E98-F4975DD93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24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13D85-9DB2-4F22-A917-4E5937C21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998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35603-23D6-49B6-81B9-1CD8163E3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8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64D33-5B59-4F91-8632-52540E460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144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13AC6-8B83-49C4-B83F-D1D467FC5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50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890A8-D83B-4F38-A112-0D31589F6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719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57A52-BD6C-4F2D-BE90-49A6B49D0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978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89DBA-0D5A-4676-8D89-8F7BA2BF5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6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1F0F-E411-4828-81FE-AF94EFE8D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614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16C72-4820-4047-8167-DCD4B72E7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7076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A70B-EA9F-4B50-94A9-7DCD7D2F9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594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4AD2A69-682A-4BB9-A0FB-EB567EA91938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07F3C57-9906-4069-87EB-45A6A4ADD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62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027DB23-79D9-4EC4-A054-AEDCD5F262D6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EC3F221-B2B1-4237-97FB-B77AA8659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732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ADAB90A-51BD-45B1-B214-90BE6947F3C0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DC47A4C-CD7D-4744-97A0-C19F9AFD9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4718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47CA82A7-152A-4B85-93EF-084FAAD6E47A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A26CDC4-1C81-4778-8407-A27E23D91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855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AFD23C4C-9348-4BCF-A20B-FF7150D4448F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4313A05-DD3A-401A-9189-943FBC24A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184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F281F32-20E7-4C07-8C45-E99A932214EF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FD7BF3C-ADF1-4ED3-8F6B-0BB8084D1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539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51B8116-4DE3-4CC6-B841-AF2A24ED033D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3F9792E-0F3F-4DE5-B8F8-3BB6B1556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01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63EFE56-F203-4205-AD14-518B0D3CBA25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9B5E682E-6F69-4FE7-93A5-3D02F6BDC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59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935F8-D999-4277-875B-4E5751877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0708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7DB5EE5-5FCC-4BBC-A6E3-35F9F35D26BA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503A8D0-246C-4532-8425-EE717B94B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477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7BE792B-E6C7-4E84-9A71-2A5A1DD80B3C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2DDE2F4-064F-431D-9474-15BC066E7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29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CF03241-1811-465F-B002-48525EE34ADF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9BBAE25C-9236-4A48-AC3D-DC7E21859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37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6055"/>
            <a:ext cx="7772400" cy="634292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rgbClr val="134CB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67577"/>
            <a:ext cx="6400800" cy="51706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FE4F0"/>
                </a:solidFill>
              </a:defRPr>
            </a:lvl1pPr>
          </a:lstStyle>
          <a:p>
            <a:pPr>
              <a:defRPr/>
            </a:pPr>
            <a:fld id="{3DA26EF8-D4F9-44BC-8094-F6227FB1E4E0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9BF3A-A645-4C6B-A3BA-52F18966E57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324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rgbClr val="134CB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134CB0"/>
                </a:solidFill>
              </a:defRPr>
            </a:lvl2pPr>
            <a:lvl3pPr>
              <a:defRPr>
                <a:solidFill>
                  <a:srgbClr val="134CB0"/>
                </a:solidFill>
              </a:defRPr>
            </a:lvl3pPr>
            <a:lvl4pPr>
              <a:defRPr>
                <a:solidFill>
                  <a:srgbClr val="134CB0"/>
                </a:solidFill>
              </a:defRPr>
            </a:lvl4pPr>
            <a:lvl5pPr>
              <a:defRPr>
                <a:solidFill>
                  <a:srgbClr val="134CB0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4CF2-5CF1-4BD0-B8DC-30E338700ACD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6AFA-A479-45EA-AD36-2795E510818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9675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rgbClr val="134CB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19925" y="5807075"/>
            <a:ext cx="2085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F2836-33DC-4123-9476-8A0C08D052A6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488" y="5807075"/>
            <a:ext cx="2847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925" y="5807075"/>
            <a:ext cx="561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D5D83-5246-4807-9D6E-FA5E70DE88B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05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320"/>
            <a:ext cx="8229600" cy="81788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>
                <a:solidFill>
                  <a:srgbClr val="2F5897"/>
                </a:solidFill>
              </a:defRPr>
            </a:lvl2pPr>
            <a:lvl3pPr>
              <a:defRPr sz="1600">
                <a:solidFill>
                  <a:srgbClr val="2F5897"/>
                </a:solidFill>
              </a:defRPr>
            </a:lvl3pPr>
            <a:lvl4pPr>
              <a:defRPr sz="1600">
                <a:solidFill>
                  <a:srgbClr val="2F5897"/>
                </a:solidFill>
              </a:defRPr>
            </a:lvl4pPr>
            <a:lvl5pPr>
              <a:defRPr sz="1600">
                <a:solidFill>
                  <a:srgbClr val="2F5897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>
            <a:lvl2pPr>
              <a:defRPr>
                <a:solidFill>
                  <a:srgbClr val="2F5897"/>
                </a:solidFill>
              </a:defRPr>
            </a:lvl2pPr>
            <a:lvl3pPr>
              <a:defRPr>
                <a:solidFill>
                  <a:srgbClr val="2F5897"/>
                </a:solidFill>
              </a:defRPr>
            </a:lvl3pPr>
            <a:lvl4pPr>
              <a:defRPr>
                <a:solidFill>
                  <a:srgbClr val="2F5897"/>
                </a:solidFill>
              </a:defRPr>
            </a:lvl4pPr>
            <a:lvl5pPr>
              <a:defRPr>
                <a:solidFill>
                  <a:srgbClr val="2F589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835CF-9BA3-424D-A498-882E464400EC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2E29C-9F8F-4EBC-B3B8-7BA853AB790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22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8229600" cy="807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BE723-4580-485C-8EBA-7D91F837A634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93346-D289-4976-8100-C2BBF81A5AE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503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"/>
            <a:ext cx="8229600" cy="8178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CB4D4-D9B0-46E5-BF1B-3B3E145E9D89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4BDFE-82BC-44D4-8867-7E307E8EA45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2825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9B29D-A9F4-4058-9D96-CF84537CBA35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7F526-EECE-4E47-9A80-AB83C428F07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7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6EF70-68F6-443B-B1B2-BBE0189C4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82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67F0-5983-47D3-8B76-EF2390FA5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3281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843280"/>
            <a:ext cx="3008313" cy="151892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843280"/>
            <a:ext cx="4995863" cy="52828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3B6E7-E9D0-4873-9D5E-DECCD88C0EBB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88C27-0C0E-4E0E-AB74-FFF4CD56572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5262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802639"/>
            <a:ext cx="5711824" cy="647065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625600"/>
            <a:ext cx="6054724" cy="40584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01283-B67E-4D59-8A2F-35D102073B9D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EAECF-59AF-4C89-91D2-0DD50AE94AC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699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8229600" cy="807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232F7-8F6A-47B6-8323-B29FFED0D5DF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4F8B5-6E4C-4235-99FE-45056919C4A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950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02640"/>
            <a:ext cx="2057400" cy="5323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02640"/>
            <a:ext cx="6019800" cy="53235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3F1F-CBF6-4D9B-9CE8-EF12719763E3}" type="datetime1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DEFF-FBD7-4DAF-9739-8C0CAF12ED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10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05C82-7A5A-4BC8-9558-FD2E7D3CD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5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8807-1D52-45FB-BA70-EDF261C45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71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0188" y="1708150"/>
            <a:ext cx="7646987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10000"/>
              </a:solidFill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10000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590800" y="781050"/>
            <a:ext cx="6248400" cy="1143000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54864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5791200"/>
            <a:ext cx="2667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4972-4A65-4C0D-BCA3-E20A8E386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93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31367-9CBD-4A68-8C0F-28B948861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1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D95C1-239F-46BF-B4C4-02F292D38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8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D33C5-CA17-4117-ADC2-79D4BE65A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8EAD2-8BC1-40EB-9500-BED4D76E0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7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5F41F-E87D-42FB-94DD-E5386A97F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72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4EF81-CE72-4489-BE77-AF11E5846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0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4794B-AF34-4BFE-A8B9-2AC8C2C2B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68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5B880-E984-4EA4-BC82-47AD935FD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89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CB637-1FD7-4668-8210-37769EB64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1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3161-0994-469B-AA47-5F2A3E4DF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70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45F6-B483-4DE8-BA95-2D74E6B9C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21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64F90D02-7F26-4289-914D-49C60E27BF37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BCB8F11-B682-4CAE-ACB1-F1411DA93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77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C86F506E-802E-4FA5-97D8-B6137318DB87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3A39AC6-3801-4C11-A57A-424D15AEB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33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2CA63F41-0712-4E7F-9EB7-22FB2BC5A98B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640575EA-7AB0-45AF-82DE-A7D9EA9E3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01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D30424A5-A18A-4F36-B80B-8CBE1E5B414C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8114A35-AA7A-4C06-B4F3-471D4232A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37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C05F0CF-BE64-44F2-9B60-EF299AC42D27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4B624A97-5C56-4D86-B176-35351C9E9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87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1AE7260-A510-449E-A7C8-1D6007237D3E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95B07C5-46EC-449F-97E8-BB248B60B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1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73458-6719-4192-A29E-A68D04DF3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97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8AF4DBAB-F734-417C-B76D-577819441DD6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C44C406-4648-4632-9C12-CD6D5EAD5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57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F9DE5A71-F2A7-4098-AA0C-43CA3AFBC897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AADCB2C-72AA-47CE-B89C-B487B1C17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6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F979A021-4764-4A62-B7E5-05EE9D4128C1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8E23B843-503A-42E8-9D69-6A763816D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1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C0D4677-67C8-41EB-9942-6FD8A81846EC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45730DF8-BFC3-4C59-9422-A918A3FA1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39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226E2EC-E0A4-4118-8E48-28BF7431B1C5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93E82B22-76D0-4E9D-998D-44C3A6BFE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01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52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38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276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6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0523C-8E96-401E-80B3-2E0463E2D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37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71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2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52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85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58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89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A8239-400C-421C-AE6A-37B1D24DF4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2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53686-F7B9-48F0-8F78-DF86062C29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31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F7391-37FD-4970-A5F4-A88A7719D4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93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CE180-2000-48AA-8DEE-94AEB354F4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00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1D06-C8FB-4AE2-9885-FA97801CD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E3BA6-02CB-40BF-A5CE-ED9C902EE5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596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6D70D-4873-4490-901D-1650E6E1D9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14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30597-FC83-43D9-9811-DB01744208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37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1513-642E-443E-A240-4937EC6F6F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478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491A8-F3AA-4A81-AC65-CA42686569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030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9FAB0-4860-4341-8E8F-3080C1D7D3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106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667A3-F20F-4E42-AEB7-B83E17AF3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11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36E0-011A-4381-9929-180A1C7D0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47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32644-903F-4E4A-95FE-62581509F47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334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FD9B-7827-49DA-A5E9-98A14444BA1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3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88CF2-E3D0-46E9-9FCE-30283A770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256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F8166-6E67-435C-9740-6CD1459207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65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35BAC-D573-47F2-BBB9-4A68ADEC039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15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BEB47-7487-4E06-9088-5F5C480086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554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658977-BFA5-447F-AD8C-1EFAC735A2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01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0DFC2-5272-4BA4-8A18-D6E8C53F4D5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10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7B05F0-9FE7-495D-8034-4BA8751FD16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677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8D826F-633D-4A70-8C40-63FE7CD005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608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EE20B-4775-44A8-B8BF-DFD011681E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047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003697-9D52-46EE-9C12-BB94691C013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14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098EA-5548-41F0-83E4-658F2A54E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3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E05CC-81E2-4E7A-8D14-6B07347E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543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30FB-A0C0-411C-B4F5-BCF995D32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006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97E1-CAD9-4056-B666-BB4E122F9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735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3ED87-2A24-46D6-A8BF-C3A3A08E85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072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2FAE-FB22-4867-A8B3-61B2339A84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13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6023-76F9-4EE0-BAB4-4F85AD6B2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473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5ED47-6D84-43DD-B348-7E233D4EB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831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75D6F-31BA-4640-9B51-60915C207D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56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2443E-7B71-4B70-A8C3-4D44D53669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145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336D-72F1-4590-B255-200F54B78C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299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1A7FD-CED9-43B4-B472-F022684E26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0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512C3-68FB-4DE2-AC2C-9F338C6AD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127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FE4EE-523D-4EE5-B6D9-063EA12712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212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39C8-E779-4B7A-9A59-A2711C8C2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919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47C7A-35BB-4051-9DD9-0E756CE83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596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9D950-782F-4D20-AEFD-4D352194CF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751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B720C-59DA-4395-8449-E7B17B6EE3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39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C786E-E7E8-4AF1-81A0-F61354157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791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5F2AF-AF4E-461E-984E-FF3C4E7A71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26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25739-FC34-4236-AB6F-B013D0850D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650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59D87-D016-44CA-BFDD-447224D57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880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490FF-DE45-4666-A466-306ED0ECB3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7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0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0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426ED26-8BC0-437A-B82F-5D23E6243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36D33CC-B916-4A83-BEAE-8AD35E79C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5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4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4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4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8BC9EB0C-E430-47C1-9CFA-B2E5CA9F5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1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  <p:sldLayoutId id="2147484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6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6" r:id="rId1"/>
    <p:sldLayoutId id="2147484767" r:id="rId2"/>
    <p:sldLayoutId id="2147484768" r:id="rId3"/>
    <p:sldLayoutId id="2147484769" r:id="rId4"/>
    <p:sldLayoutId id="2147484770" r:id="rId5"/>
    <p:sldLayoutId id="2147484771" r:id="rId6"/>
    <p:sldLayoutId id="2147484772" r:id="rId7"/>
    <p:sldLayoutId id="2147484773" r:id="rId8"/>
    <p:sldLayoutId id="2147484774" r:id="rId9"/>
    <p:sldLayoutId id="2147484775" r:id="rId10"/>
    <p:sldLayoutId id="2147484776" r:id="rId11"/>
    <p:sldLayoutId id="2147484777" r:id="rId12"/>
    <p:sldLayoutId id="21474848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1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C9039F-B1EB-4EC9-8D31-55DE7FCD183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1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DD6136-E873-4DDB-9B3B-3FF0ADCB774B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6AC8D97-7B3D-4332-8379-AF103D2A0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7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2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52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52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CF0F6A-E7B7-446A-AC75-51F0E628AC47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7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804" r:id="rId2"/>
    <p:sldLayoutId id="2147484805" r:id="rId3"/>
    <p:sldLayoutId id="2147484806" r:id="rId4"/>
    <p:sldLayoutId id="2147484807" r:id="rId5"/>
    <p:sldLayoutId id="2147484808" r:id="rId6"/>
    <p:sldLayoutId id="2147484809" r:id="rId7"/>
    <p:sldLayoutId id="2147484810" r:id="rId8"/>
    <p:sldLayoutId id="2147484811" r:id="rId9"/>
    <p:sldLayoutId id="2147484812" r:id="rId10"/>
    <p:sldLayoutId id="2147484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9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9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56695F1-5870-47A3-8D88-52CDF7F4AD7B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2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816" r:id="rId2"/>
    <p:sldLayoutId id="2147484817" r:id="rId3"/>
    <p:sldLayoutId id="2147484818" r:id="rId4"/>
    <p:sldLayoutId id="2147484819" r:id="rId5"/>
    <p:sldLayoutId id="2147484820" r:id="rId6"/>
    <p:sldLayoutId id="2147484821" r:id="rId7"/>
    <p:sldLayoutId id="2147484822" r:id="rId8"/>
    <p:sldLayoutId id="2147484823" r:id="rId9"/>
    <p:sldLayoutId id="2147484824" r:id="rId10"/>
    <p:sldLayoutId id="2147484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5A6457-424D-4829-AC8F-E2BBAE86EFF8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96FB3FC-647D-42D9-BBE5-F9F33694B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96925"/>
            <a:ext cx="8229600" cy="615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19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297613"/>
            <a:ext cx="2085975" cy="401637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Century Gothic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2F3130-DC86-48D6-B6DF-8773A90E26C8}" type="datetime1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9/26/2016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15075"/>
            <a:ext cx="2847975" cy="365125"/>
          </a:xfrm>
          <a:prstGeom prst="rect">
            <a:avLst/>
          </a:prstGeom>
        </p:spPr>
        <p:txBody>
          <a:bodyPr vert="horz" wrap="square" lIns="4572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4588" y="6297613"/>
            <a:ext cx="303212" cy="401637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latin typeface="Century Gothic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85B15A-796B-412D-82B3-620048D3AD88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520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89" r:id="rId3"/>
    <p:sldLayoutId id="2147484890" r:id="rId4"/>
    <p:sldLayoutId id="2147484891" r:id="rId5"/>
    <p:sldLayoutId id="2147484892" r:id="rId6"/>
    <p:sldLayoutId id="2147484893" r:id="rId7"/>
    <p:sldLayoutId id="2147484894" r:id="rId8"/>
    <p:sldLayoutId id="2147484895" r:id="rId9"/>
    <p:sldLayoutId id="2147484896" r:id="rId10"/>
    <p:sldLayoutId id="2147484897" r:id="rId11"/>
  </p:sldLayoutIdLst>
  <p:hf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3600" kern="1200">
          <a:solidFill>
            <a:srgbClr val="134CB0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134CB0"/>
          </a:solidFill>
          <a:latin typeface="+mj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134CB0"/>
          </a:solidFill>
          <a:latin typeface="+mj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134CB0"/>
          </a:solidFill>
          <a:latin typeface="+mj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134CB0"/>
          </a:solidFill>
          <a:latin typeface="+mj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1E71E06-700D-4EB0-9BB2-BA5EC4E7B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100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562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58674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fld id="{16B95E91-E895-45AB-AC24-0520A1FB9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1497013" y="1371600"/>
            <a:ext cx="7646987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1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DF80D47-083C-43B8-8D53-255D6F11C194}" type="datetimeFigureOut">
              <a:rPr lang="en-US"/>
              <a:pPr>
                <a:defRPr/>
              </a:pPr>
              <a:t>9/26/2016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05944C1-67F9-423A-978D-F22C275BE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9/26/2016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16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079E1FD-A69F-49E0-94C6-F37AACB65635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928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2" r:id="rId1"/>
    <p:sldLayoutId id="2147484643" r:id="rId2"/>
    <p:sldLayoutId id="2147484644" r:id="rId3"/>
    <p:sldLayoutId id="2147484645" r:id="rId4"/>
    <p:sldLayoutId id="2147484646" r:id="rId5"/>
    <p:sldLayoutId id="2147484647" r:id="rId6"/>
    <p:sldLayoutId id="2147484648" r:id="rId7"/>
    <p:sldLayoutId id="2147484649" r:id="rId8"/>
    <p:sldLayoutId id="2147484650" r:id="rId9"/>
    <p:sldLayoutId id="2147484651" r:id="rId10"/>
    <p:sldLayoutId id="2147484652" r:id="rId11"/>
    <p:sldLayoutId id="21474846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9CA12D-85FE-451D-B8DF-882CB3A2EC4C}" type="slidenum">
              <a:rPr lang="en-US" smtClean="0">
                <a:solidFill>
                  <a:srgbClr val="009999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8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0F891E-84B2-4A67-9C70-C71BE6C2E4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6" r:id="rId1"/>
    <p:sldLayoutId id="2147484717" r:id="rId2"/>
    <p:sldLayoutId id="2147484718" r:id="rId3"/>
    <p:sldLayoutId id="2147484719" r:id="rId4"/>
    <p:sldLayoutId id="2147484720" r:id="rId5"/>
    <p:sldLayoutId id="2147484721" r:id="rId6"/>
    <p:sldLayoutId id="2147484722" r:id="rId7"/>
    <p:sldLayoutId id="2147484723" r:id="rId8"/>
    <p:sldLayoutId id="2147484724" r:id="rId9"/>
    <p:sldLayoutId id="2147484725" r:id="rId10"/>
    <p:sldLayoutId id="2147484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4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4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4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8BC9EB0C-E430-47C1-9CFA-B2E5CA9F53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5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  <p:sldLayoutId id="2147484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5.emf"/><Relationship Id="rId2" Type="http://schemas.openxmlformats.org/officeDocument/2006/relationships/vmlDrawing" Target="../drawings/vmlDrawing10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28.xml"/><Relationship Id="rId7" Type="http://schemas.openxmlformats.org/officeDocument/2006/relationships/oleObject" Target="../embeddings/oleObject15.bin"/><Relationship Id="rId2" Type="http://schemas.openxmlformats.org/officeDocument/2006/relationships/vmlDrawing" Target="../drawings/vmlDrawing11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logy.usu.edu/taude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hydrology.usu.edu/taudem" TargetMode="External"/><Relationship Id="rId3" Type="http://schemas.openxmlformats.org/officeDocument/2006/relationships/slideLayout" Target="../slideLayouts/slideLayout130.xml"/><Relationship Id="rId7" Type="http://schemas.openxmlformats.org/officeDocument/2006/relationships/image" Target="../media/image39.png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154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44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2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6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6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9.wmf"/><Relationship Id="rId4" Type="http://schemas.openxmlformats.org/officeDocument/2006/relationships/oleObject" Target="../embeddings/oleObject25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30.xml"/><Relationship Id="rId1" Type="http://schemas.openxmlformats.org/officeDocument/2006/relationships/themeOverride" Target="../theme/themeOverride4.xml"/><Relationship Id="rId4" Type="http://schemas.openxmlformats.org/officeDocument/2006/relationships/hyperlink" Target="http://dx.doi.org/10.1016/j.envsoft.2011.07.018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5.png"/><Relationship Id="rId4" Type="http://schemas.openxmlformats.org/officeDocument/2006/relationships/image" Target="../media/image6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9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9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894140" y="710631"/>
            <a:ext cx="7495391" cy="653143"/>
          </a:xfrm>
        </p:spPr>
        <p:txBody>
          <a:bodyPr/>
          <a:lstStyle/>
          <a:p>
            <a:r>
              <a:rPr lang="en-US" dirty="0" smtClean="0"/>
              <a:t>Enhanced Terrain Analysis Using TauDEM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8773" y="1856685"/>
            <a:ext cx="4763017" cy="4525963"/>
          </a:xfrm>
        </p:spPr>
        <p:txBody>
          <a:bodyPr/>
          <a:lstStyle/>
          <a:p>
            <a:r>
              <a:rPr lang="en-US" dirty="0" smtClean="0"/>
              <a:t>Watershed delineation threshold?</a:t>
            </a:r>
          </a:p>
          <a:p>
            <a:r>
              <a:rPr lang="en-US" dirty="0" smtClean="0"/>
              <a:t>Geomorphology</a:t>
            </a:r>
          </a:p>
          <a:p>
            <a:r>
              <a:rPr lang="en-US" dirty="0" err="1" smtClean="0"/>
              <a:t>Dinfinity</a:t>
            </a:r>
            <a:endParaRPr lang="en-US" dirty="0" smtClean="0"/>
          </a:p>
          <a:p>
            <a:r>
              <a:rPr lang="en-US" dirty="0" smtClean="0"/>
              <a:t>Generalized flow accumulation</a:t>
            </a:r>
          </a:p>
          <a:p>
            <a:r>
              <a:rPr lang="en-US" dirty="0" smtClean="0"/>
              <a:t>Parallel implementation</a:t>
            </a:r>
          </a:p>
          <a:p>
            <a:r>
              <a:rPr lang="en-US" dirty="0" smtClean="0"/>
              <a:t>Programming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78"/>
          <a:stretch/>
        </p:blipFill>
        <p:spPr bwMode="auto">
          <a:xfrm>
            <a:off x="4869690" y="1936383"/>
            <a:ext cx="3857268" cy="427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41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b="1" smtClean="0"/>
              <a:t>Drainage Density for Different Support Area Thresholds</a:t>
            </a: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57200" y="6858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EPA Reach Files</a:t>
            </a:r>
          </a:p>
        </p:txBody>
      </p:sp>
      <p:pic>
        <p:nvPicPr>
          <p:cNvPr id="983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8575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143000"/>
            <a:ext cx="29337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 Box 7"/>
          <p:cNvSpPr txBox="1">
            <a:spLocks noChangeArrowheads="1"/>
          </p:cNvSpPr>
          <p:nvPr/>
        </p:nvSpPr>
        <p:spPr bwMode="auto">
          <a:xfrm>
            <a:off x="3276600" y="6858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100 grid cell threshold</a:t>
            </a:r>
          </a:p>
        </p:txBody>
      </p:sp>
      <p:pic>
        <p:nvPicPr>
          <p:cNvPr id="983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143000"/>
            <a:ext cx="29813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Text Box 9"/>
          <p:cNvSpPr txBox="1">
            <a:spLocks noChangeArrowheads="1"/>
          </p:cNvSpPr>
          <p:nvPr/>
        </p:nvSpPr>
        <p:spPr bwMode="auto">
          <a:xfrm>
            <a:off x="6172200" y="6858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1000 grid cell threshold</a:t>
            </a:r>
          </a:p>
        </p:txBody>
      </p:sp>
    </p:spTree>
    <p:extLst>
      <p:ext uri="{BB962C8B-B14F-4D97-AF65-F5344CB8AC3E}">
        <p14:creationId xmlns:p14="http://schemas.microsoft.com/office/powerpoint/2010/main" val="3248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47000" cy="1365250"/>
          </a:xfrm>
        </p:spPr>
        <p:txBody>
          <a:bodyPr/>
          <a:lstStyle/>
          <a:p>
            <a:r>
              <a:rPr lang="en-US" smtClean="0"/>
              <a:t>Drainage Density Versus Contributing Area Threshold</a:t>
            </a:r>
          </a:p>
        </p:txBody>
      </p:sp>
      <p:graphicFrame>
        <p:nvGraphicFramePr>
          <p:cNvPr id="11266" name="Object 0"/>
          <p:cNvGraphicFramePr>
            <a:graphicFrameLocks noChangeAspect="1"/>
          </p:cNvGraphicFramePr>
          <p:nvPr/>
        </p:nvGraphicFramePr>
        <p:xfrm>
          <a:off x="1295400" y="1828800"/>
          <a:ext cx="6710363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828800"/>
                        <a:ext cx="6710363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95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Hortons Laws: Strahler system for stream ordering</a:t>
            </a:r>
          </a:p>
        </p:txBody>
      </p:sp>
      <p:pic>
        <p:nvPicPr>
          <p:cNvPr id="993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49053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2971800" y="411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3" name="Text Box 6"/>
          <p:cNvSpPr txBox="1">
            <a:spLocks noChangeArrowheads="1"/>
          </p:cNvSpPr>
          <p:nvPr/>
        </p:nvSpPr>
        <p:spPr bwMode="auto">
          <a:xfrm>
            <a:off x="4114800" y="2971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4" name="Text Box 7"/>
          <p:cNvSpPr txBox="1">
            <a:spLocks noChangeArrowheads="1"/>
          </p:cNvSpPr>
          <p:nvPr/>
        </p:nvSpPr>
        <p:spPr bwMode="auto">
          <a:xfrm>
            <a:off x="4419600" y="2133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5" name="Text Box 8"/>
          <p:cNvSpPr txBox="1">
            <a:spLocks noChangeArrowheads="1"/>
          </p:cNvSpPr>
          <p:nvPr/>
        </p:nvSpPr>
        <p:spPr bwMode="auto">
          <a:xfrm>
            <a:off x="6019800" y="3352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6" name="Text Box 9"/>
          <p:cNvSpPr txBox="1">
            <a:spLocks noChangeArrowheads="1"/>
          </p:cNvSpPr>
          <p:nvPr/>
        </p:nvSpPr>
        <p:spPr bwMode="auto">
          <a:xfrm>
            <a:off x="5943600" y="4343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7" name="Text Box 10"/>
          <p:cNvSpPr txBox="1">
            <a:spLocks noChangeArrowheads="1"/>
          </p:cNvSpPr>
          <p:nvPr/>
        </p:nvSpPr>
        <p:spPr bwMode="auto">
          <a:xfrm>
            <a:off x="5410200" y="464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8" name="Text Box 11"/>
          <p:cNvSpPr txBox="1">
            <a:spLocks noChangeArrowheads="1"/>
          </p:cNvSpPr>
          <p:nvPr/>
        </p:nvSpPr>
        <p:spPr bwMode="auto">
          <a:xfrm>
            <a:off x="5715000" y="5486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9" name="Text Box 12"/>
          <p:cNvSpPr txBox="1">
            <a:spLocks noChangeArrowheads="1"/>
          </p:cNvSpPr>
          <p:nvPr/>
        </p:nvSpPr>
        <p:spPr bwMode="auto">
          <a:xfrm>
            <a:off x="5715000" y="5943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0" name="Text Box 13"/>
          <p:cNvSpPr txBox="1">
            <a:spLocks noChangeArrowheads="1"/>
          </p:cNvSpPr>
          <p:nvPr/>
        </p:nvSpPr>
        <p:spPr bwMode="auto">
          <a:xfrm>
            <a:off x="5334000" y="6096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1" name="Text Box 14"/>
          <p:cNvSpPr txBox="1">
            <a:spLocks noChangeArrowheads="1"/>
          </p:cNvSpPr>
          <p:nvPr/>
        </p:nvSpPr>
        <p:spPr bwMode="auto">
          <a:xfrm>
            <a:off x="4419600" y="5562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2" name="Text Box 15"/>
          <p:cNvSpPr txBox="1">
            <a:spLocks noChangeArrowheads="1"/>
          </p:cNvSpPr>
          <p:nvPr/>
        </p:nvSpPr>
        <p:spPr bwMode="auto">
          <a:xfrm>
            <a:off x="403860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3" name="Text Box 16"/>
          <p:cNvSpPr txBox="1">
            <a:spLocks noChangeArrowheads="1"/>
          </p:cNvSpPr>
          <p:nvPr/>
        </p:nvSpPr>
        <p:spPr bwMode="auto">
          <a:xfrm>
            <a:off x="4114800" y="4191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4" name="Text Box 17"/>
          <p:cNvSpPr txBox="1">
            <a:spLocks noChangeArrowheads="1"/>
          </p:cNvSpPr>
          <p:nvPr/>
        </p:nvSpPr>
        <p:spPr bwMode="auto">
          <a:xfrm>
            <a:off x="3352800" y="5638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5" name="Text Box 18"/>
          <p:cNvSpPr txBox="1">
            <a:spLocks noChangeArrowheads="1"/>
          </p:cNvSpPr>
          <p:nvPr/>
        </p:nvSpPr>
        <p:spPr bwMode="auto">
          <a:xfrm>
            <a:off x="37338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6" name="Text Box 19"/>
          <p:cNvSpPr txBox="1">
            <a:spLocks noChangeArrowheads="1"/>
          </p:cNvSpPr>
          <p:nvPr/>
        </p:nvSpPr>
        <p:spPr bwMode="auto">
          <a:xfrm>
            <a:off x="4953000" y="3276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9347" name="Text Box 20"/>
          <p:cNvSpPr txBox="1">
            <a:spLocks noChangeArrowheads="1"/>
          </p:cNvSpPr>
          <p:nvPr/>
        </p:nvSpPr>
        <p:spPr bwMode="auto">
          <a:xfrm>
            <a:off x="4876800" y="4876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9348" name="Text Box 21"/>
          <p:cNvSpPr txBox="1">
            <a:spLocks noChangeArrowheads="1"/>
          </p:cNvSpPr>
          <p:nvPr/>
        </p:nvSpPr>
        <p:spPr bwMode="auto">
          <a:xfrm>
            <a:off x="3810000" y="5486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9349" name="Text Box 22"/>
          <p:cNvSpPr txBox="1">
            <a:spLocks noChangeArrowheads="1"/>
          </p:cNvSpPr>
          <p:nvPr/>
        </p:nvSpPr>
        <p:spPr bwMode="auto">
          <a:xfrm>
            <a:off x="3810000" y="3505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9350" name="Text Box 23"/>
          <p:cNvSpPr txBox="1">
            <a:spLocks noChangeArrowheads="1"/>
          </p:cNvSpPr>
          <p:nvPr/>
        </p:nvSpPr>
        <p:spPr bwMode="auto">
          <a:xfrm>
            <a:off x="5181600" y="2209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971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smtClean="0"/>
              <a:t>Length Ratio</a:t>
            </a:r>
          </a:p>
        </p:txBody>
      </p:sp>
      <p:graphicFrame>
        <p:nvGraphicFramePr>
          <p:cNvPr id="12290" name="Object 1024"/>
          <p:cNvGraphicFramePr>
            <a:graphicFrameLocks noChangeAspect="1"/>
          </p:cNvGraphicFramePr>
          <p:nvPr/>
        </p:nvGraphicFramePr>
        <p:xfrm>
          <a:off x="1017588" y="1558925"/>
          <a:ext cx="6710362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8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588" y="1558925"/>
                        <a:ext cx="6710362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6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09563"/>
            <a:ext cx="7772400" cy="1143000"/>
          </a:xfrm>
        </p:spPr>
        <p:txBody>
          <a:bodyPr/>
          <a:lstStyle/>
          <a:p>
            <a:r>
              <a:rPr lang="en-US" smtClean="0"/>
              <a:t>Slope Ratio</a:t>
            </a:r>
          </a:p>
        </p:txBody>
      </p:sp>
      <p:graphicFrame>
        <p:nvGraphicFramePr>
          <p:cNvPr id="13314" name="Object 0"/>
          <p:cNvGraphicFramePr>
            <a:graphicFrameLocks noChangeAspect="1"/>
          </p:cNvGraphicFramePr>
          <p:nvPr/>
        </p:nvGraphicFramePr>
        <p:xfrm>
          <a:off x="1173163" y="1298575"/>
          <a:ext cx="6710362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2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163" y="1298575"/>
                        <a:ext cx="6710362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6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smtClean="0"/>
              <a:t>Constant Stream Drops Law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990600" y="1295400"/>
          <a:ext cx="6710363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6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6710363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60350" y="6264275"/>
            <a:ext cx="87645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sz="1400">
                <a:solidFill>
                  <a:srgbClr val="000000"/>
                </a:solidFill>
              </a:rPr>
              <a:t>Broscoe, A. J., (1959), "Quantitative analysis of longitudinal stream profiles of small watersheds," Office of Naval Research, Project NR 389-042, Technical Report No. 18, Department of Geology, Columbia University, New York.</a:t>
            </a:r>
          </a:p>
        </p:txBody>
      </p:sp>
    </p:spTree>
    <p:extLst>
      <p:ext uri="{BB962C8B-B14F-4D97-AF65-F5344CB8AC3E}">
        <p14:creationId xmlns:p14="http://schemas.microsoft.com/office/powerpoint/2010/main" val="887987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177800"/>
            <a:ext cx="7772400" cy="901700"/>
          </a:xfrm>
        </p:spPr>
        <p:txBody>
          <a:bodyPr/>
          <a:lstStyle/>
          <a:p>
            <a:r>
              <a:rPr lang="en-US" sz="4000" smtClean="0"/>
              <a:t>Stream Drop</a:t>
            </a:r>
            <a:br>
              <a:rPr lang="en-US" sz="4000" smtClean="0"/>
            </a:br>
            <a:r>
              <a:rPr lang="en-US" sz="2400" smtClean="0"/>
              <a:t>Elevation difference between ends of stream</a:t>
            </a:r>
          </a:p>
        </p:txBody>
      </p:sp>
      <p:pic>
        <p:nvPicPr>
          <p:cNvPr id="100355" name="Picture 3" descr="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198563"/>
            <a:ext cx="58832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6" name="Group 4"/>
          <p:cNvGrpSpPr>
            <a:grpSpLocks/>
          </p:cNvGrpSpPr>
          <p:nvPr/>
        </p:nvGrpSpPr>
        <p:grpSpPr bwMode="auto">
          <a:xfrm>
            <a:off x="1155700" y="4000500"/>
            <a:ext cx="7251700" cy="2638425"/>
            <a:chOff x="728" y="2520"/>
            <a:chExt cx="4568" cy="1662"/>
          </a:xfrm>
        </p:grpSpPr>
        <p:sp>
          <p:nvSpPr>
            <p:cNvPr id="100357" name="Text Box 5"/>
            <p:cNvSpPr txBox="1">
              <a:spLocks noChangeArrowheads="1"/>
            </p:cNvSpPr>
            <p:nvPr/>
          </p:nvSpPr>
          <p:spPr bwMode="auto">
            <a:xfrm>
              <a:off x="728" y="3664"/>
              <a:ext cx="456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Note that a “Strahler stream” comprises a sequence of links (reaches or segments) of the same order</a:t>
              </a:r>
            </a:p>
          </p:txBody>
        </p:sp>
        <p:grpSp>
          <p:nvGrpSpPr>
            <p:cNvPr id="100358" name="Group 6"/>
            <p:cNvGrpSpPr>
              <a:grpSpLocks/>
            </p:cNvGrpSpPr>
            <p:nvPr/>
          </p:nvGrpSpPr>
          <p:grpSpPr bwMode="auto">
            <a:xfrm>
              <a:off x="1968" y="2520"/>
              <a:ext cx="1592" cy="935"/>
              <a:chOff x="1968" y="2520"/>
              <a:chExt cx="1592" cy="935"/>
            </a:xfrm>
          </p:grpSpPr>
          <p:sp>
            <p:nvSpPr>
              <p:cNvPr id="100359" name="AutoShape 7"/>
              <p:cNvSpPr>
                <a:spLocks noChangeArrowheads="1"/>
              </p:cNvSpPr>
              <p:nvPr/>
            </p:nvSpPr>
            <p:spPr bwMode="auto">
              <a:xfrm>
                <a:off x="2536" y="2744"/>
                <a:ext cx="64" cy="56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0" name="AutoShape 8"/>
              <p:cNvSpPr>
                <a:spLocks noChangeArrowheads="1"/>
              </p:cNvSpPr>
              <p:nvPr/>
            </p:nvSpPr>
            <p:spPr bwMode="auto">
              <a:xfrm>
                <a:off x="2976" y="2880"/>
                <a:ext cx="64" cy="62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1" name="Text Box 9"/>
              <p:cNvSpPr txBox="1">
                <a:spLocks noChangeArrowheads="1"/>
              </p:cNvSpPr>
              <p:nvPr/>
            </p:nvSpPr>
            <p:spPr bwMode="auto">
              <a:xfrm>
                <a:off x="1968" y="2928"/>
                <a:ext cx="60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Nodes</a:t>
                </a:r>
              </a:p>
            </p:txBody>
          </p:sp>
          <p:sp>
            <p:nvSpPr>
              <p:cNvPr id="100362" name="Text Box 10"/>
              <p:cNvSpPr txBox="1">
                <a:spLocks noChangeArrowheads="1"/>
              </p:cNvSpPr>
              <p:nvPr/>
            </p:nvSpPr>
            <p:spPr bwMode="auto">
              <a:xfrm>
                <a:off x="2728" y="3040"/>
                <a:ext cx="6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Links</a:t>
                </a:r>
              </a:p>
            </p:txBody>
          </p:sp>
          <p:sp>
            <p:nvSpPr>
              <p:cNvPr id="100363" name="Text Box 11"/>
              <p:cNvSpPr txBox="1">
                <a:spLocks noChangeArrowheads="1"/>
              </p:cNvSpPr>
              <p:nvPr/>
            </p:nvSpPr>
            <p:spPr bwMode="auto">
              <a:xfrm>
                <a:off x="2328" y="3224"/>
                <a:ext cx="12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Single Stream</a:t>
                </a:r>
              </a:p>
            </p:txBody>
          </p:sp>
          <p:sp>
            <p:nvSpPr>
              <p:cNvPr id="100364" name="Line 12"/>
              <p:cNvSpPr>
                <a:spLocks noChangeShapeType="1"/>
              </p:cNvSpPr>
              <p:nvPr/>
            </p:nvSpPr>
            <p:spPr bwMode="auto">
              <a:xfrm flipH="1" flipV="1">
                <a:off x="2224" y="2520"/>
                <a:ext cx="72" cy="4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5" name="Line 13"/>
              <p:cNvSpPr>
                <a:spLocks noChangeShapeType="1"/>
              </p:cNvSpPr>
              <p:nvPr/>
            </p:nvSpPr>
            <p:spPr bwMode="auto">
              <a:xfrm flipH="1" flipV="1">
                <a:off x="2416" y="2776"/>
                <a:ext cx="184" cy="4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6" name="Line 14"/>
              <p:cNvSpPr>
                <a:spLocks noChangeShapeType="1"/>
              </p:cNvSpPr>
              <p:nvPr/>
            </p:nvSpPr>
            <p:spPr bwMode="auto">
              <a:xfrm flipV="1">
                <a:off x="2984" y="2936"/>
                <a:ext cx="120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7" name="Line 15"/>
              <p:cNvSpPr>
                <a:spLocks noChangeShapeType="1"/>
              </p:cNvSpPr>
              <p:nvPr/>
            </p:nvSpPr>
            <p:spPr bwMode="auto">
              <a:xfrm flipH="1" flipV="1">
                <a:off x="2848" y="2920"/>
                <a:ext cx="112" cy="1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8" name="Line 16"/>
              <p:cNvSpPr>
                <a:spLocks noChangeShapeType="1"/>
              </p:cNvSpPr>
              <p:nvPr/>
            </p:nvSpPr>
            <p:spPr bwMode="auto">
              <a:xfrm flipV="1">
                <a:off x="2592" y="2904"/>
                <a:ext cx="112" cy="3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9" name="Line 17"/>
              <p:cNvSpPr>
                <a:spLocks noChangeShapeType="1"/>
              </p:cNvSpPr>
              <p:nvPr/>
            </p:nvSpPr>
            <p:spPr bwMode="auto">
              <a:xfrm flipV="1">
                <a:off x="2608" y="2936"/>
                <a:ext cx="480" cy="3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70" name="Line 18"/>
              <p:cNvSpPr>
                <a:spLocks noChangeShapeType="1"/>
              </p:cNvSpPr>
              <p:nvPr/>
            </p:nvSpPr>
            <p:spPr bwMode="auto">
              <a:xfrm flipV="1">
                <a:off x="2296" y="2808"/>
                <a:ext cx="240" cy="1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70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5" y="231775"/>
            <a:ext cx="8658225" cy="2185988"/>
          </a:xfrm>
        </p:spPr>
        <p:txBody>
          <a:bodyPr/>
          <a:lstStyle/>
          <a:p>
            <a:r>
              <a:rPr lang="en-US" sz="2800" b="1" smtClean="0">
                <a:solidFill>
                  <a:srgbClr val="FF3300"/>
                </a:solidFill>
              </a:rPr>
              <a:t>Suggestion:  Map channel networks from the DEM at the finest resolution consistent with observed channel network geomorphology ‘laws’.  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8500" y="22987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>
                <a:solidFill>
                  <a:srgbClr val="0000FF"/>
                </a:solidFill>
              </a:rPr>
              <a:t>Look for statistically significant break in constant stream drop property as stream delineation threshold is reduced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</a:rPr>
              <a:t>Break in slope versus contributing area relationship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</a:rPr>
              <a:t>Physical basis in the form instability theory of Smith and Bretherton (1972), see Tarboton et al. 1992</a:t>
            </a:r>
          </a:p>
        </p:txBody>
      </p:sp>
    </p:spTree>
    <p:extLst>
      <p:ext uri="{BB962C8B-B14F-4D97-AF65-F5344CB8AC3E}">
        <p14:creationId xmlns:p14="http://schemas.microsoft.com/office/powerpoint/2010/main" val="272859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39200" cy="1295400"/>
          </a:xfrm>
        </p:spPr>
        <p:txBody>
          <a:bodyPr/>
          <a:lstStyle/>
          <a:p>
            <a:r>
              <a:rPr lang="en-US" sz="4000" smtClean="0"/>
              <a:t>Statistical Analysis of Stream Drops</a:t>
            </a:r>
            <a:endParaRPr lang="en-US" sz="2800" smtClean="0">
              <a:solidFill>
                <a:srgbClr val="FF3300"/>
              </a:solidFill>
            </a:endParaRPr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609600" y="1752600"/>
          <a:ext cx="8340725" cy="472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name="Chart" r:id="rId3" imgW="6164961" imgH="3490341" progId="Excel.Chart.8">
                  <p:embed/>
                </p:oleObj>
              </mc:Choice>
              <mc:Fallback>
                <p:oleObj name="Chart" r:id="rId3" imgW="6164961" imgH="349034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52600"/>
                        <a:ext cx="8340725" cy="472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098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T-Test for Difference in Mean Values</a:t>
            </a:r>
          </a:p>
        </p:txBody>
      </p:sp>
      <p:sp>
        <p:nvSpPr>
          <p:cNvPr id="16388" name="Line 3"/>
          <p:cNvSpPr>
            <a:spLocks noChangeShapeType="1"/>
          </p:cNvSpPr>
          <p:nvPr/>
        </p:nvSpPr>
        <p:spPr bwMode="auto">
          <a:xfrm>
            <a:off x="304800" y="5638800"/>
            <a:ext cx="815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Line 4"/>
          <p:cNvSpPr>
            <a:spLocks noChangeShapeType="1"/>
          </p:cNvSpPr>
          <p:nvPr/>
        </p:nvSpPr>
        <p:spPr bwMode="auto">
          <a:xfrm>
            <a:off x="4191000" y="556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Line 5"/>
          <p:cNvSpPr>
            <a:spLocks noChangeShapeType="1"/>
          </p:cNvSpPr>
          <p:nvPr/>
        </p:nvSpPr>
        <p:spPr bwMode="auto">
          <a:xfrm>
            <a:off x="6324600" y="556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3886200" y="5029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72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6019800" y="5029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130</a:t>
            </a:r>
          </a:p>
        </p:txBody>
      </p:sp>
      <p:graphicFrame>
        <p:nvGraphicFramePr>
          <p:cNvPr id="16386" name="Object 8"/>
          <p:cNvGraphicFramePr>
            <a:graphicFrameLocks noChangeAspect="1"/>
          </p:cNvGraphicFramePr>
          <p:nvPr/>
        </p:nvGraphicFramePr>
        <p:xfrm>
          <a:off x="1828800" y="1676400"/>
          <a:ext cx="5489575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4" name="Worksheet" r:id="rId3" imgW="2446401" imgH="846201" progId="Excel.Sheet.8">
                  <p:embed/>
                </p:oleObj>
              </mc:Choice>
              <mc:Fallback>
                <p:oleObj name="Worksheet" r:id="rId3" imgW="2446401" imgH="84620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76400"/>
                        <a:ext cx="5489575" cy="189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524000" y="5105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1752600" y="556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5" name="Freeform 11"/>
          <p:cNvSpPr>
            <a:spLocks/>
          </p:cNvSpPr>
          <p:nvPr/>
        </p:nvSpPr>
        <p:spPr bwMode="auto">
          <a:xfrm>
            <a:off x="1524000" y="4495800"/>
            <a:ext cx="9971088" cy="1108075"/>
          </a:xfrm>
          <a:custGeom>
            <a:avLst/>
            <a:gdLst>
              <a:gd name="T0" fmla="*/ 0 w 2393"/>
              <a:gd name="T1" fmla="*/ 2147483647 h 698"/>
              <a:gd name="T2" fmla="*/ 2147483647 w 2393"/>
              <a:gd name="T3" fmla="*/ 2147483647 h 698"/>
              <a:gd name="T4" fmla="*/ 2147483647 w 2393"/>
              <a:gd name="T5" fmla="*/ 2147483647 h 698"/>
              <a:gd name="T6" fmla="*/ 2147483647 w 2393"/>
              <a:gd name="T7" fmla="*/ 2147483647 h 698"/>
              <a:gd name="T8" fmla="*/ 2147483647 w 2393"/>
              <a:gd name="T9" fmla="*/ 2147483647 h 698"/>
              <a:gd name="T10" fmla="*/ 2147483647 w 2393"/>
              <a:gd name="T11" fmla="*/ 2147483647 h 698"/>
              <a:gd name="T12" fmla="*/ 2147483647 w 2393"/>
              <a:gd name="T13" fmla="*/ 2147483647 h 698"/>
              <a:gd name="T14" fmla="*/ 2147483647 w 2393"/>
              <a:gd name="T15" fmla="*/ 2147483647 h 698"/>
              <a:gd name="T16" fmla="*/ 2147483647 w 2393"/>
              <a:gd name="T17" fmla="*/ 2147483647 h 698"/>
              <a:gd name="T18" fmla="*/ 2147483647 w 2393"/>
              <a:gd name="T19" fmla="*/ 2147483647 h 698"/>
              <a:gd name="T20" fmla="*/ 2147483647 w 2393"/>
              <a:gd name="T21" fmla="*/ 2147483647 h 698"/>
              <a:gd name="T22" fmla="*/ 2147483647 w 2393"/>
              <a:gd name="T23" fmla="*/ 2147483647 h 69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393"/>
              <a:gd name="T37" fmla="*/ 0 h 698"/>
              <a:gd name="T38" fmla="*/ 2393 w 2393"/>
              <a:gd name="T39" fmla="*/ 698 h 69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393" h="698">
                <a:moveTo>
                  <a:pt x="0" y="693"/>
                </a:moveTo>
                <a:cubicBezTo>
                  <a:pt x="140" y="695"/>
                  <a:pt x="280" y="698"/>
                  <a:pt x="384" y="691"/>
                </a:cubicBezTo>
                <a:cubicBezTo>
                  <a:pt x="488" y="684"/>
                  <a:pt x="562" y="680"/>
                  <a:pt x="626" y="652"/>
                </a:cubicBezTo>
                <a:cubicBezTo>
                  <a:pt x="690" y="624"/>
                  <a:pt x="721" y="580"/>
                  <a:pt x="770" y="521"/>
                </a:cubicBezTo>
                <a:cubicBezTo>
                  <a:pt x="819" y="462"/>
                  <a:pt x="875" y="373"/>
                  <a:pt x="921" y="298"/>
                </a:cubicBezTo>
                <a:cubicBezTo>
                  <a:pt x="967" y="223"/>
                  <a:pt x="1000" y="115"/>
                  <a:pt x="1045" y="69"/>
                </a:cubicBezTo>
                <a:cubicBezTo>
                  <a:pt x="1090" y="23"/>
                  <a:pt x="1140" y="0"/>
                  <a:pt x="1189" y="23"/>
                </a:cubicBezTo>
                <a:cubicBezTo>
                  <a:pt x="1238" y="46"/>
                  <a:pt x="1292" y="136"/>
                  <a:pt x="1340" y="206"/>
                </a:cubicBezTo>
                <a:cubicBezTo>
                  <a:pt x="1388" y="276"/>
                  <a:pt x="1419" y="367"/>
                  <a:pt x="1477" y="442"/>
                </a:cubicBezTo>
                <a:cubicBezTo>
                  <a:pt x="1535" y="517"/>
                  <a:pt x="1588" y="619"/>
                  <a:pt x="1687" y="658"/>
                </a:cubicBezTo>
                <a:cubicBezTo>
                  <a:pt x="1786" y="697"/>
                  <a:pt x="1955" y="672"/>
                  <a:pt x="2073" y="678"/>
                </a:cubicBezTo>
                <a:cubicBezTo>
                  <a:pt x="2191" y="684"/>
                  <a:pt x="2336" y="694"/>
                  <a:pt x="2393" y="697"/>
                </a:cubicBez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6" name="Freeform 12"/>
          <p:cNvSpPr>
            <a:spLocks/>
          </p:cNvSpPr>
          <p:nvPr/>
        </p:nvSpPr>
        <p:spPr bwMode="auto">
          <a:xfrm>
            <a:off x="685800" y="4038600"/>
            <a:ext cx="7151688" cy="1565275"/>
          </a:xfrm>
          <a:custGeom>
            <a:avLst/>
            <a:gdLst>
              <a:gd name="T0" fmla="*/ 0 w 2393"/>
              <a:gd name="T1" fmla="*/ 2147483647 h 698"/>
              <a:gd name="T2" fmla="*/ 2147483647 w 2393"/>
              <a:gd name="T3" fmla="*/ 2147483647 h 698"/>
              <a:gd name="T4" fmla="*/ 2147483647 w 2393"/>
              <a:gd name="T5" fmla="*/ 2147483647 h 698"/>
              <a:gd name="T6" fmla="*/ 2147483647 w 2393"/>
              <a:gd name="T7" fmla="*/ 2147483647 h 698"/>
              <a:gd name="T8" fmla="*/ 2147483647 w 2393"/>
              <a:gd name="T9" fmla="*/ 2147483647 h 698"/>
              <a:gd name="T10" fmla="*/ 2147483647 w 2393"/>
              <a:gd name="T11" fmla="*/ 2147483647 h 698"/>
              <a:gd name="T12" fmla="*/ 2147483647 w 2393"/>
              <a:gd name="T13" fmla="*/ 2147483647 h 698"/>
              <a:gd name="T14" fmla="*/ 2147483647 w 2393"/>
              <a:gd name="T15" fmla="*/ 2147483647 h 698"/>
              <a:gd name="T16" fmla="*/ 2147483647 w 2393"/>
              <a:gd name="T17" fmla="*/ 2147483647 h 698"/>
              <a:gd name="T18" fmla="*/ 2147483647 w 2393"/>
              <a:gd name="T19" fmla="*/ 2147483647 h 698"/>
              <a:gd name="T20" fmla="*/ 2147483647 w 2393"/>
              <a:gd name="T21" fmla="*/ 2147483647 h 698"/>
              <a:gd name="T22" fmla="*/ 2147483647 w 2393"/>
              <a:gd name="T23" fmla="*/ 2147483647 h 69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393"/>
              <a:gd name="T37" fmla="*/ 0 h 698"/>
              <a:gd name="T38" fmla="*/ 2393 w 2393"/>
              <a:gd name="T39" fmla="*/ 698 h 69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393" h="698">
                <a:moveTo>
                  <a:pt x="0" y="693"/>
                </a:moveTo>
                <a:cubicBezTo>
                  <a:pt x="140" y="695"/>
                  <a:pt x="280" y="698"/>
                  <a:pt x="384" y="691"/>
                </a:cubicBezTo>
                <a:cubicBezTo>
                  <a:pt x="488" y="684"/>
                  <a:pt x="562" y="680"/>
                  <a:pt x="626" y="652"/>
                </a:cubicBezTo>
                <a:cubicBezTo>
                  <a:pt x="690" y="624"/>
                  <a:pt x="721" y="580"/>
                  <a:pt x="770" y="521"/>
                </a:cubicBezTo>
                <a:cubicBezTo>
                  <a:pt x="819" y="462"/>
                  <a:pt x="875" y="373"/>
                  <a:pt x="921" y="298"/>
                </a:cubicBezTo>
                <a:cubicBezTo>
                  <a:pt x="967" y="223"/>
                  <a:pt x="1000" y="115"/>
                  <a:pt x="1045" y="69"/>
                </a:cubicBezTo>
                <a:cubicBezTo>
                  <a:pt x="1090" y="23"/>
                  <a:pt x="1140" y="0"/>
                  <a:pt x="1189" y="23"/>
                </a:cubicBezTo>
                <a:cubicBezTo>
                  <a:pt x="1238" y="46"/>
                  <a:pt x="1292" y="136"/>
                  <a:pt x="1340" y="206"/>
                </a:cubicBezTo>
                <a:cubicBezTo>
                  <a:pt x="1388" y="276"/>
                  <a:pt x="1419" y="367"/>
                  <a:pt x="1477" y="442"/>
                </a:cubicBezTo>
                <a:cubicBezTo>
                  <a:pt x="1535" y="517"/>
                  <a:pt x="1588" y="619"/>
                  <a:pt x="1687" y="658"/>
                </a:cubicBezTo>
                <a:cubicBezTo>
                  <a:pt x="1786" y="697"/>
                  <a:pt x="1955" y="672"/>
                  <a:pt x="2073" y="678"/>
                </a:cubicBezTo>
                <a:cubicBezTo>
                  <a:pt x="2191" y="684"/>
                  <a:pt x="2336" y="694"/>
                  <a:pt x="2393" y="697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13275" y="1676400"/>
            <a:ext cx="2701925" cy="19050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6019800" y="3657600"/>
            <a:ext cx="0" cy="838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1828800" y="1676400"/>
            <a:ext cx="2701925" cy="1905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3505200" y="36576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855663" y="5756275"/>
            <a:ext cx="80724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T-test checks whether difference in means is large (&gt; 2)</a:t>
            </a:r>
          </a:p>
          <a:p>
            <a:pPr algn="ctr" eaLnBrk="1" hangingPunct="1"/>
            <a:r>
              <a:rPr lang="en-US">
                <a:solidFill>
                  <a:srgbClr val="000000"/>
                </a:solidFill>
              </a:rPr>
              <a:t>when compared to the spread of the data around the mean values</a:t>
            </a:r>
          </a:p>
        </p:txBody>
      </p:sp>
    </p:spTree>
    <p:extLst>
      <p:ext uri="{BB962C8B-B14F-4D97-AF65-F5344CB8AC3E}">
        <p14:creationId xmlns:p14="http://schemas.microsoft.com/office/powerpoint/2010/main" val="9821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1387475" y="0"/>
            <a:ext cx="7470775" cy="1365250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smtClean="0">
                <a:solidFill>
                  <a:srgbClr val="003399"/>
                </a:solidFill>
              </a:rPr>
              <a:t>How to decide on stream delineation threshold ?</a:t>
            </a:r>
          </a:p>
        </p:txBody>
      </p:sp>
      <p:grpSp>
        <p:nvGrpSpPr>
          <p:cNvPr id="9221" name="Group 3"/>
          <p:cNvGrpSpPr>
            <a:grpSpLocks/>
          </p:cNvGrpSpPr>
          <p:nvPr/>
        </p:nvGrpSpPr>
        <p:grpSpPr bwMode="auto">
          <a:xfrm>
            <a:off x="0" y="1287463"/>
            <a:ext cx="3573463" cy="3286125"/>
            <a:chOff x="1659" y="1331"/>
            <a:chExt cx="2251" cy="2070"/>
          </a:xfrm>
        </p:grpSpPr>
        <p:graphicFrame>
          <p:nvGraphicFramePr>
            <p:cNvPr id="9219" name="Object 4"/>
            <p:cNvGraphicFramePr>
              <a:graphicFrameLocks noChangeAspect="1"/>
            </p:cNvGraphicFramePr>
            <p:nvPr/>
          </p:nvGraphicFramePr>
          <p:xfrm>
            <a:off x="1659" y="1331"/>
            <a:ext cx="1322" cy="1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0" name="Clip" r:id="rId3" imgW="3025440" imgH="3252600" progId="MS_ClipArt_Gallery.2">
                    <p:embed/>
                  </p:oleObj>
                </mc:Choice>
                <mc:Fallback>
                  <p:oleObj name="Clip" r:id="rId3" imgW="3025440" imgH="32526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9" y="1331"/>
                          <a:ext cx="1322" cy="1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223" name="Group 5"/>
            <p:cNvGrpSpPr>
              <a:grpSpLocks/>
            </p:cNvGrpSpPr>
            <p:nvPr/>
          </p:nvGrpSpPr>
          <p:grpSpPr bwMode="auto">
            <a:xfrm>
              <a:off x="2577" y="1740"/>
              <a:ext cx="1333" cy="1661"/>
              <a:chOff x="408" y="1056"/>
              <a:chExt cx="2297" cy="3024"/>
            </a:xfrm>
          </p:grpSpPr>
          <p:sp>
            <p:nvSpPr>
              <p:cNvPr id="612358" name="Rectangle 6"/>
              <p:cNvSpPr>
                <a:spLocks noChangeArrowheads="1"/>
              </p:cNvSpPr>
              <p:nvPr/>
            </p:nvSpPr>
            <p:spPr bwMode="auto">
              <a:xfrm>
                <a:off x="1583" y="3312"/>
                <a:ext cx="193" cy="193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lIns="184150" tIns="92075" rIns="184150" bIns="92075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25" name="Freeform 7"/>
              <p:cNvSpPr>
                <a:spLocks/>
              </p:cNvSpPr>
              <p:nvPr/>
            </p:nvSpPr>
            <p:spPr bwMode="auto">
              <a:xfrm>
                <a:off x="1200" y="3156"/>
                <a:ext cx="764" cy="904"/>
              </a:xfrm>
              <a:custGeom>
                <a:avLst/>
                <a:gdLst>
                  <a:gd name="T0" fmla="*/ 764 w 764"/>
                  <a:gd name="T1" fmla="*/ 148 h 904"/>
                  <a:gd name="T2" fmla="*/ 717 w 764"/>
                  <a:gd name="T3" fmla="*/ 125 h 904"/>
                  <a:gd name="T4" fmla="*/ 701 w 764"/>
                  <a:gd name="T5" fmla="*/ 102 h 904"/>
                  <a:gd name="T6" fmla="*/ 655 w 764"/>
                  <a:gd name="T7" fmla="*/ 63 h 904"/>
                  <a:gd name="T8" fmla="*/ 639 w 764"/>
                  <a:gd name="T9" fmla="*/ 39 h 904"/>
                  <a:gd name="T10" fmla="*/ 569 w 764"/>
                  <a:gd name="T11" fmla="*/ 8 h 904"/>
                  <a:gd name="T12" fmla="*/ 546 w 764"/>
                  <a:gd name="T13" fmla="*/ 0 h 904"/>
                  <a:gd name="T14" fmla="*/ 374 w 764"/>
                  <a:gd name="T15" fmla="*/ 39 h 904"/>
                  <a:gd name="T16" fmla="*/ 335 w 764"/>
                  <a:gd name="T17" fmla="*/ 86 h 904"/>
                  <a:gd name="T18" fmla="*/ 296 w 764"/>
                  <a:gd name="T19" fmla="*/ 156 h 904"/>
                  <a:gd name="T20" fmla="*/ 257 w 764"/>
                  <a:gd name="T21" fmla="*/ 296 h 904"/>
                  <a:gd name="T22" fmla="*/ 133 w 764"/>
                  <a:gd name="T23" fmla="*/ 686 h 904"/>
                  <a:gd name="T24" fmla="*/ 55 w 764"/>
                  <a:gd name="T25" fmla="*/ 826 h 904"/>
                  <a:gd name="T26" fmla="*/ 0 w 764"/>
                  <a:gd name="T27" fmla="*/ 904 h 9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64"/>
                  <a:gd name="T43" fmla="*/ 0 h 904"/>
                  <a:gd name="T44" fmla="*/ 764 w 764"/>
                  <a:gd name="T45" fmla="*/ 904 h 9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64" h="904">
                    <a:moveTo>
                      <a:pt x="764" y="148"/>
                    </a:moveTo>
                    <a:cubicBezTo>
                      <a:pt x="749" y="139"/>
                      <a:pt x="731" y="136"/>
                      <a:pt x="717" y="125"/>
                    </a:cubicBezTo>
                    <a:cubicBezTo>
                      <a:pt x="710" y="119"/>
                      <a:pt x="708" y="109"/>
                      <a:pt x="701" y="102"/>
                    </a:cubicBezTo>
                    <a:cubicBezTo>
                      <a:pt x="647" y="48"/>
                      <a:pt x="710" y="129"/>
                      <a:pt x="655" y="63"/>
                    </a:cubicBezTo>
                    <a:cubicBezTo>
                      <a:pt x="649" y="56"/>
                      <a:pt x="646" y="46"/>
                      <a:pt x="639" y="39"/>
                    </a:cubicBezTo>
                    <a:cubicBezTo>
                      <a:pt x="622" y="22"/>
                      <a:pt x="590" y="15"/>
                      <a:pt x="569" y="8"/>
                    </a:cubicBezTo>
                    <a:cubicBezTo>
                      <a:pt x="561" y="5"/>
                      <a:pt x="546" y="0"/>
                      <a:pt x="546" y="0"/>
                    </a:cubicBezTo>
                    <a:cubicBezTo>
                      <a:pt x="481" y="5"/>
                      <a:pt x="428" y="4"/>
                      <a:pt x="374" y="39"/>
                    </a:cubicBezTo>
                    <a:cubicBezTo>
                      <a:pt x="339" y="94"/>
                      <a:pt x="382" y="31"/>
                      <a:pt x="335" y="86"/>
                    </a:cubicBezTo>
                    <a:cubicBezTo>
                      <a:pt x="319" y="105"/>
                      <a:pt x="307" y="134"/>
                      <a:pt x="296" y="156"/>
                    </a:cubicBezTo>
                    <a:cubicBezTo>
                      <a:pt x="274" y="199"/>
                      <a:pt x="268" y="250"/>
                      <a:pt x="257" y="296"/>
                    </a:cubicBezTo>
                    <a:cubicBezTo>
                      <a:pt x="227" y="426"/>
                      <a:pt x="192" y="567"/>
                      <a:pt x="133" y="686"/>
                    </a:cubicBezTo>
                    <a:cubicBezTo>
                      <a:pt x="109" y="734"/>
                      <a:pt x="78" y="778"/>
                      <a:pt x="55" y="826"/>
                    </a:cubicBezTo>
                    <a:cubicBezTo>
                      <a:pt x="40" y="857"/>
                      <a:pt x="32" y="888"/>
                      <a:pt x="0" y="904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26" name="Freeform 8"/>
              <p:cNvSpPr>
                <a:spLocks/>
              </p:cNvSpPr>
              <p:nvPr/>
            </p:nvSpPr>
            <p:spPr bwMode="auto">
              <a:xfrm>
                <a:off x="513" y="1400"/>
                <a:ext cx="1757" cy="2107"/>
              </a:xfrm>
              <a:custGeom>
                <a:avLst/>
                <a:gdLst>
                  <a:gd name="T0" fmla="*/ 1264 w 1757"/>
                  <a:gd name="T1" fmla="*/ 1897 h 2107"/>
                  <a:gd name="T2" fmla="*/ 1474 w 1757"/>
                  <a:gd name="T3" fmla="*/ 1569 h 2107"/>
                  <a:gd name="T4" fmla="*/ 1716 w 1757"/>
                  <a:gd name="T5" fmla="*/ 969 h 2107"/>
                  <a:gd name="T6" fmla="*/ 1723 w 1757"/>
                  <a:gd name="T7" fmla="*/ 556 h 2107"/>
                  <a:gd name="T8" fmla="*/ 1568 w 1757"/>
                  <a:gd name="T9" fmla="*/ 127 h 2107"/>
                  <a:gd name="T10" fmla="*/ 1264 w 1757"/>
                  <a:gd name="T11" fmla="*/ 18 h 2107"/>
                  <a:gd name="T12" fmla="*/ 952 w 1757"/>
                  <a:gd name="T13" fmla="*/ 18 h 2107"/>
                  <a:gd name="T14" fmla="*/ 757 w 1757"/>
                  <a:gd name="T15" fmla="*/ 104 h 2107"/>
                  <a:gd name="T16" fmla="*/ 648 w 1757"/>
                  <a:gd name="T17" fmla="*/ 244 h 2107"/>
                  <a:gd name="T18" fmla="*/ 500 w 1757"/>
                  <a:gd name="T19" fmla="*/ 400 h 2107"/>
                  <a:gd name="T20" fmla="*/ 391 w 1757"/>
                  <a:gd name="T21" fmla="*/ 470 h 2107"/>
                  <a:gd name="T22" fmla="*/ 157 w 1757"/>
                  <a:gd name="T23" fmla="*/ 587 h 2107"/>
                  <a:gd name="T24" fmla="*/ 40 w 1757"/>
                  <a:gd name="T25" fmla="*/ 759 h 2107"/>
                  <a:gd name="T26" fmla="*/ 1 w 1757"/>
                  <a:gd name="T27" fmla="*/ 946 h 2107"/>
                  <a:gd name="T28" fmla="*/ 48 w 1757"/>
                  <a:gd name="T29" fmla="*/ 1125 h 2107"/>
                  <a:gd name="T30" fmla="*/ 110 w 1757"/>
                  <a:gd name="T31" fmla="*/ 1242 h 2107"/>
                  <a:gd name="T32" fmla="*/ 220 w 1757"/>
                  <a:gd name="T33" fmla="*/ 1390 h 2107"/>
                  <a:gd name="T34" fmla="*/ 383 w 1757"/>
                  <a:gd name="T35" fmla="*/ 1444 h 2107"/>
                  <a:gd name="T36" fmla="*/ 523 w 1757"/>
                  <a:gd name="T37" fmla="*/ 1608 h 2107"/>
                  <a:gd name="T38" fmla="*/ 617 w 1757"/>
                  <a:gd name="T39" fmla="*/ 1686 h 2107"/>
                  <a:gd name="T40" fmla="*/ 726 w 1757"/>
                  <a:gd name="T41" fmla="*/ 1772 h 2107"/>
                  <a:gd name="T42" fmla="*/ 1069 w 1757"/>
                  <a:gd name="T43" fmla="*/ 2107 h 2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57"/>
                  <a:gd name="T67" fmla="*/ 0 h 2107"/>
                  <a:gd name="T68" fmla="*/ 1757 w 1757"/>
                  <a:gd name="T69" fmla="*/ 2107 h 210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57" h="2107">
                    <a:moveTo>
                      <a:pt x="1264" y="1897"/>
                    </a:moveTo>
                    <a:cubicBezTo>
                      <a:pt x="1331" y="1810"/>
                      <a:pt x="1399" y="1724"/>
                      <a:pt x="1474" y="1569"/>
                    </a:cubicBezTo>
                    <a:cubicBezTo>
                      <a:pt x="1549" y="1414"/>
                      <a:pt x="1675" y="1138"/>
                      <a:pt x="1716" y="969"/>
                    </a:cubicBezTo>
                    <a:cubicBezTo>
                      <a:pt x="1757" y="800"/>
                      <a:pt x="1748" y="696"/>
                      <a:pt x="1723" y="556"/>
                    </a:cubicBezTo>
                    <a:cubicBezTo>
                      <a:pt x="1698" y="416"/>
                      <a:pt x="1645" y="217"/>
                      <a:pt x="1568" y="127"/>
                    </a:cubicBezTo>
                    <a:cubicBezTo>
                      <a:pt x="1491" y="37"/>
                      <a:pt x="1367" y="36"/>
                      <a:pt x="1264" y="18"/>
                    </a:cubicBezTo>
                    <a:cubicBezTo>
                      <a:pt x="1161" y="0"/>
                      <a:pt x="1036" y="4"/>
                      <a:pt x="952" y="18"/>
                    </a:cubicBezTo>
                    <a:cubicBezTo>
                      <a:pt x="868" y="32"/>
                      <a:pt x="808" y="66"/>
                      <a:pt x="757" y="104"/>
                    </a:cubicBezTo>
                    <a:cubicBezTo>
                      <a:pt x="706" y="142"/>
                      <a:pt x="691" y="195"/>
                      <a:pt x="648" y="244"/>
                    </a:cubicBezTo>
                    <a:cubicBezTo>
                      <a:pt x="605" y="293"/>
                      <a:pt x="543" y="362"/>
                      <a:pt x="500" y="400"/>
                    </a:cubicBezTo>
                    <a:cubicBezTo>
                      <a:pt x="457" y="438"/>
                      <a:pt x="448" y="439"/>
                      <a:pt x="391" y="470"/>
                    </a:cubicBezTo>
                    <a:cubicBezTo>
                      <a:pt x="334" y="501"/>
                      <a:pt x="215" y="539"/>
                      <a:pt x="157" y="587"/>
                    </a:cubicBezTo>
                    <a:cubicBezTo>
                      <a:pt x="99" y="635"/>
                      <a:pt x="66" y="699"/>
                      <a:pt x="40" y="759"/>
                    </a:cubicBezTo>
                    <a:cubicBezTo>
                      <a:pt x="14" y="819"/>
                      <a:pt x="0" y="885"/>
                      <a:pt x="1" y="946"/>
                    </a:cubicBezTo>
                    <a:cubicBezTo>
                      <a:pt x="2" y="1007"/>
                      <a:pt x="30" y="1076"/>
                      <a:pt x="48" y="1125"/>
                    </a:cubicBezTo>
                    <a:cubicBezTo>
                      <a:pt x="66" y="1174"/>
                      <a:pt x="81" y="1198"/>
                      <a:pt x="110" y="1242"/>
                    </a:cubicBezTo>
                    <a:cubicBezTo>
                      <a:pt x="139" y="1286"/>
                      <a:pt x="175" y="1356"/>
                      <a:pt x="220" y="1390"/>
                    </a:cubicBezTo>
                    <a:cubicBezTo>
                      <a:pt x="265" y="1424"/>
                      <a:pt x="332" y="1408"/>
                      <a:pt x="383" y="1444"/>
                    </a:cubicBezTo>
                    <a:cubicBezTo>
                      <a:pt x="434" y="1480"/>
                      <a:pt x="484" y="1568"/>
                      <a:pt x="523" y="1608"/>
                    </a:cubicBezTo>
                    <a:cubicBezTo>
                      <a:pt x="562" y="1648"/>
                      <a:pt x="583" y="1659"/>
                      <a:pt x="617" y="1686"/>
                    </a:cubicBezTo>
                    <a:cubicBezTo>
                      <a:pt x="651" y="1713"/>
                      <a:pt x="651" y="1702"/>
                      <a:pt x="726" y="1772"/>
                    </a:cubicBezTo>
                    <a:cubicBezTo>
                      <a:pt x="801" y="1842"/>
                      <a:pt x="935" y="1974"/>
                      <a:pt x="1069" y="2107"/>
                    </a:cubicBezTo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27" name="Freeform 9"/>
              <p:cNvSpPr>
                <a:spLocks/>
              </p:cNvSpPr>
              <p:nvPr/>
            </p:nvSpPr>
            <p:spPr bwMode="auto">
              <a:xfrm>
                <a:off x="1520" y="3347"/>
                <a:ext cx="397" cy="347"/>
              </a:xfrm>
              <a:custGeom>
                <a:avLst/>
                <a:gdLst>
                  <a:gd name="T0" fmla="*/ 397 w 397"/>
                  <a:gd name="T1" fmla="*/ 12 h 347"/>
                  <a:gd name="T2" fmla="*/ 210 w 397"/>
                  <a:gd name="T3" fmla="*/ 12 h 347"/>
                  <a:gd name="T4" fmla="*/ 101 w 397"/>
                  <a:gd name="T5" fmla="*/ 82 h 347"/>
                  <a:gd name="T6" fmla="*/ 0 w 397"/>
                  <a:gd name="T7" fmla="*/ 347 h 3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7"/>
                  <a:gd name="T13" fmla="*/ 0 h 347"/>
                  <a:gd name="T14" fmla="*/ 397 w 397"/>
                  <a:gd name="T15" fmla="*/ 347 h 3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7" h="347">
                    <a:moveTo>
                      <a:pt x="397" y="12"/>
                    </a:moveTo>
                    <a:cubicBezTo>
                      <a:pt x="328" y="6"/>
                      <a:pt x="259" y="0"/>
                      <a:pt x="210" y="12"/>
                    </a:cubicBezTo>
                    <a:cubicBezTo>
                      <a:pt x="161" y="24"/>
                      <a:pt x="136" y="26"/>
                      <a:pt x="101" y="82"/>
                    </a:cubicBezTo>
                    <a:cubicBezTo>
                      <a:pt x="66" y="138"/>
                      <a:pt x="16" y="306"/>
                      <a:pt x="0" y="347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28" name="Freeform 10"/>
              <p:cNvSpPr>
                <a:spLocks/>
              </p:cNvSpPr>
              <p:nvPr/>
            </p:nvSpPr>
            <p:spPr bwMode="auto">
              <a:xfrm>
                <a:off x="1223" y="2913"/>
                <a:ext cx="826" cy="500"/>
              </a:xfrm>
              <a:custGeom>
                <a:avLst/>
                <a:gdLst>
                  <a:gd name="T0" fmla="*/ 826 w 826"/>
                  <a:gd name="T1" fmla="*/ 189 h 500"/>
                  <a:gd name="T2" fmla="*/ 694 w 826"/>
                  <a:gd name="T3" fmla="*/ 95 h 500"/>
                  <a:gd name="T4" fmla="*/ 569 w 826"/>
                  <a:gd name="T5" fmla="*/ 41 h 500"/>
                  <a:gd name="T6" fmla="*/ 445 w 826"/>
                  <a:gd name="T7" fmla="*/ 2 h 500"/>
                  <a:gd name="T8" fmla="*/ 312 w 826"/>
                  <a:gd name="T9" fmla="*/ 56 h 500"/>
                  <a:gd name="T10" fmla="*/ 148 w 826"/>
                  <a:gd name="T11" fmla="*/ 251 h 500"/>
                  <a:gd name="T12" fmla="*/ 0 w 826"/>
                  <a:gd name="T13" fmla="*/ 500 h 5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6"/>
                  <a:gd name="T22" fmla="*/ 0 h 500"/>
                  <a:gd name="T23" fmla="*/ 826 w 826"/>
                  <a:gd name="T24" fmla="*/ 500 h 5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6" h="500">
                    <a:moveTo>
                      <a:pt x="826" y="189"/>
                    </a:moveTo>
                    <a:cubicBezTo>
                      <a:pt x="781" y="154"/>
                      <a:pt x="737" y="120"/>
                      <a:pt x="694" y="95"/>
                    </a:cubicBezTo>
                    <a:cubicBezTo>
                      <a:pt x="651" y="70"/>
                      <a:pt x="610" y="56"/>
                      <a:pt x="569" y="41"/>
                    </a:cubicBezTo>
                    <a:cubicBezTo>
                      <a:pt x="528" y="26"/>
                      <a:pt x="488" y="0"/>
                      <a:pt x="445" y="2"/>
                    </a:cubicBezTo>
                    <a:cubicBezTo>
                      <a:pt x="402" y="4"/>
                      <a:pt x="361" y="15"/>
                      <a:pt x="312" y="56"/>
                    </a:cubicBezTo>
                    <a:cubicBezTo>
                      <a:pt x="263" y="97"/>
                      <a:pt x="200" y="177"/>
                      <a:pt x="148" y="251"/>
                    </a:cubicBezTo>
                    <a:cubicBezTo>
                      <a:pt x="96" y="325"/>
                      <a:pt x="23" y="459"/>
                      <a:pt x="0" y="500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29" name="Freeform 11"/>
              <p:cNvSpPr>
                <a:spLocks/>
              </p:cNvSpPr>
              <p:nvPr/>
            </p:nvSpPr>
            <p:spPr bwMode="auto">
              <a:xfrm>
                <a:off x="990" y="2715"/>
                <a:ext cx="1153" cy="441"/>
              </a:xfrm>
              <a:custGeom>
                <a:avLst/>
                <a:gdLst>
                  <a:gd name="T0" fmla="*/ 1153 w 1153"/>
                  <a:gd name="T1" fmla="*/ 223 h 441"/>
                  <a:gd name="T2" fmla="*/ 919 w 1153"/>
                  <a:gd name="T3" fmla="*/ 91 h 441"/>
                  <a:gd name="T4" fmla="*/ 717 w 1153"/>
                  <a:gd name="T5" fmla="*/ 5 h 441"/>
                  <a:gd name="T6" fmla="*/ 436 w 1153"/>
                  <a:gd name="T7" fmla="*/ 59 h 441"/>
                  <a:gd name="T8" fmla="*/ 358 w 1153"/>
                  <a:gd name="T9" fmla="*/ 161 h 441"/>
                  <a:gd name="T10" fmla="*/ 210 w 1153"/>
                  <a:gd name="T11" fmla="*/ 324 h 441"/>
                  <a:gd name="T12" fmla="*/ 0 w 1153"/>
                  <a:gd name="T13" fmla="*/ 441 h 4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3"/>
                  <a:gd name="T22" fmla="*/ 0 h 441"/>
                  <a:gd name="T23" fmla="*/ 1153 w 1153"/>
                  <a:gd name="T24" fmla="*/ 441 h 4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3" h="441">
                    <a:moveTo>
                      <a:pt x="1153" y="223"/>
                    </a:moveTo>
                    <a:cubicBezTo>
                      <a:pt x="1072" y="175"/>
                      <a:pt x="992" y="127"/>
                      <a:pt x="919" y="91"/>
                    </a:cubicBezTo>
                    <a:cubicBezTo>
                      <a:pt x="846" y="55"/>
                      <a:pt x="797" y="10"/>
                      <a:pt x="717" y="5"/>
                    </a:cubicBezTo>
                    <a:cubicBezTo>
                      <a:pt x="637" y="0"/>
                      <a:pt x="496" y="33"/>
                      <a:pt x="436" y="59"/>
                    </a:cubicBezTo>
                    <a:cubicBezTo>
                      <a:pt x="376" y="85"/>
                      <a:pt x="396" y="117"/>
                      <a:pt x="358" y="161"/>
                    </a:cubicBezTo>
                    <a:cubicBezTo>
                      <a:pt x="320" y="205"/>
                      <a:pt x="270" y="277"/>
                      <a:pt x="210" y="324"/>
                    </a:cubicBezTo>
                    <a:cubicBezTo>
                      <a:pt x="150" y="371"/>
                      <a:pt x="34" y="423"/>
                      <a:pt x="0" y="441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0" name="Freeform 12"/>
              <p:cNvSpPr>
                <a:spLocks/>
              </p:cNvSpPr>
              <p:nvPr/>
            </p:nvSpPr>
            <p:spPr bwMode="auto">
              <a:xfrm>
                <a:off x="888" y="2496"/>
                <a:ext cx="1341" cy="536"/>
              </a:xfrm>
              <a:custGeom>
                <a:avLst/>
                <a:gdLst>
                  <a:gd name="T0" fmla="*/ 1341 w 1341"/>
                  <a:gd name="T1" fmla="*/ 224 h 536"/>
                  <a:gd name="T2" fmla="*/ 1169 w 1341"/>
                  <a:gd name="T3" fmla="*/ 122 h 536"/>
                  <a:gd name="T4" fmla="*/ 1029 w 1341"/>
                  <a:gd name="T5" fmla="*/ 13 h 536"/>
                  <a:gd name="T6" fmla="*/ 702 w 1341"/>
                  <a:gd name="T7" fmla="*/ 45 h 536"/>
                  <a:gd name="T8" fmla="*/ 546 w 1341"/>
                  <a:gd name="T9" fmla="*/ 154 h 536"/>
                  <a:gd name="T10" fmla="*/ 343 w 1341"/>
                  <a:gd name="T11" fmla="*/ 232 h 536"/>
                  <a:gd name="T12" fmla="*/ 250 w 1341"/>
                  <a:gd name="T13" fmla="*/ 395 h 536"/>
                  <a:gd name="T14" fmla="*/ 63 w 1341"/>
                  <a:gd name="T15" fmla="*/ 504 h 536"/>
                  <a:gd name="T16" fmla="*/ 0 w 1341"/>
                  <a:gd name="T17" fmla="*/ 536 h 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41"/>
                  <a:gd name="T28" fmla="*/ 0 h 536"/>
                  <a:gd name="T29" fmla="*/ 1341 w 1341"/>
                  <a:gd name="T30" fmla="*/ 536 h 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41" h="536">
                    <a:moveTo>
                      <a:pt x="1341" y="224"/>
                    </a:moveTo>
                    <a:cubicBezTo>
                      <a:pt x="1281" y="190"/>
                      <a:pt x="1221" y="157"/>
                      <a:pt x="1169" y="122"/>
                    </a:cubicBezTo>
                    <a:cubicBezTo>
                      <a:pt x="1117" y="87"/>
                      <a:pt x="1107" y="26"/>
                      <a:pt x="1029" y="13"/>
                    </a:cubicBezTo>
                    <a:cubicBezTo>
                      <a:pt x="951" y="0"/>
                      <a:pt x="783" y="21"/>
                      <a:pt x="702" y="45"/>
                    </a:cubicBezTo>
                    <a:cubicBezTo>
                      <a:pt x="621" y="69"/>
                      <a:pt x="606" y="123"/>
                      <a:pt x="546" y="154"/>
                    </a:cubicBezTo>
                    <a:cubicBezTo>
                      <a:pt x="486" y="185"/>
                      <a:pt x="392" y="192"/>
                      <a:pt x="343" y="232"/>
                    </a:cubicBezTo>
                    <a:cubicBezTo>
                      <a:pt x="294" y="272"/>
                      <a:pt x="297" y="350"/>
                      <a:pt x="250" y="395"/>
                    </a:cubicBezTo>
                    <a:cubicBezTo>
                      <a:pt x="203" y="440"/>
                      <a:pt x="105" y="480"/>
                      <a:pt x="63" y="504"/>
                    </a:cubicBezTo>
                    <a:cubicBezTo>
                      <a:pt x="21" y="528"/>
                      <a:pt x="9" y="531"/>
                      <a:pt x="0" y="536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1" name="Freeform 13"/>
              <p:cNvSpPr>
                <a:spLocks/>
              </p:cNvSpPr>
              <p:nvPr/>
            </p:nvSpPr>
            <p:spPr bwMode="auto">
              <a:xfrm>
                <a:off x="842" y="2295"/>
                <a:ext cx="1543" cy="643"/>
              </a:xfrm>
              <a:custGeom>
                <a:avLst/>
                <a:gdLst>
                  <a:gd name="T0" fmla="*/ 1543 w 1543"/>
                  <a:gd name="T1" fmla="*/ 144 h 643"/>
                  <a:gd name="T2" fmla="*/ 1371 w 1543"/>
                  <a:gd name="T3" fmla="*/ 168 h 643"/>
                  <a:gd name="T4" fmla="*/ 1262 w 1543"/>
                  <a:gd name="T5" fmla="*/ 136 h 643"/>
                  <a:gd name="T6" fmla="*/ 1137 w 1543"/>
                  <a:gd name="T7" fmla="*/ 90 h 643"/>
                  <a:gd name="T8" fmla="*/ 919 w 1543"/>
                  <a:gd name="T9" fmla="*/ 4 h 643"/>
                  <a:gd name="T10" fmla="*/ 732 w 1543"/>
                  <a:gd name="T11" fmla="*/ 66 h 643"/>
                  <a:gd name="T12" fmla="*/ 607 w 1543"/>
                  <a:gd name="T13" fmla="*/ 207 h 643"/>
                  <a:gd name="T14" fmla="*/ 568 w 1543"/>
                  <a:gd name="T15" fmla="*/ 238 h 643"/>
                  <a:gd name="T16" fmla="*/ 381 w 1543"/>
                  <a:gd name="T17" fmla="*/ 300 h 643"/>
                  <a:gd name="T18" fmla="*/ 288 w 1543"/>
                  <a:gd name="T19" fmla="*/ 339 h 643"/>
                  <a:gd name="T20" fmla="*/ 171 w 1543"/>
                  <a:gd name="T21" fmla="*/ 503 h 643"/>
                  <a:gd name="T22" fmla="*/ 0 w 1543"/>
                  <a:gd name="T23" fmla="*/ 643 h 6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43"/>
                  <a:gd name="T37" fmla="*/ 0 h 643"/>
                  <a:gd name="T38" fmla="*/ 1543 w 1543"/>
                  <a:gd name="T39" fmla="*/ 643 h 64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43" h="643">
                    <a:moveTo>
                      <a:pt x="1543" y="144"/>
                    </a:moveTo>
                    <a:cubicBezTo>
                      <a:pt x="1480" y="156"/>
                      <a:pt x="1418" y="169"/>
                      <a:pt x="1371" y="168"/>
                    </a:cubicBezTo>
                    <a:cubicBezTo>
                      <a:pt x="1324" y="167"/>
                      <a:pt x="1301" y="149"/>
                      <a:pt x="1262" y="136"/>
                    </a:cubicBezTo>
                    <a:cubicBezTo>
                      <a:pt x="1223" y="123"/>
                      <a:pt x="1194" y="112"/>
                      <a:pt x="1137" y="90"/>
                    </a:cubicBezTo>
                    <a:cubicBezTo>
                      <a:pt x="1080" y="68"/>
                      <a:pt x="986" y="8"/>
                      <a:pt x="919" y="4"/>
                    </a:cubicBezTo>
                    <a:cubicBezTo>
                      <a:pt x="852" y="0"/>
                      <a:pt x="784" y="32"/>
                      <a:pt x="732" y="66"/>
                    </a:cubicBezTo>
                    <a:cubicBezTo>
                      <a:pt x="680" y="100"/>
                      <a:pt x="634" y="178"/>
                      <a:pt x="607" y="207"/>
                    </a:cubicBezTo>
                    <a:cubicBezTo>
                      <a:pt x="580" y="236"/>
                      <a:pt x="606" y="223"/>
                      <a:pt x="568" y="238"/>
                    </a:cubicBezTo>
                    <a:cubicBezTo>
                      <a:pt x="530" y="253"/>
                      <a:pt x="428" y="283"/>
                      <a:pt x="381" y="300"/>
                    </a:cubicBezTo>
                    <a:cubicBezTo>
                      <a:pt x="334" y="317"/>
                      <a:pt x="323" y="305"/>
                      <a:pt x="288" y="339"/>
                    </a:cubicBezTo>
                    <a:cubicBezTo>
                      <a:pt x="253" y="373"/>
                      <a:pt x="219" y="452"/>
                      <a:pt x="171" y="503"/>
                    </a:cubicBezTo>
                    <a:cubicBezTo>
                      <a:pt x="123" y="554"/>
                      <a:pt x="30" y="620"/>
                      <a:pt x="0" y="643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2" name="Line 14"/>
              <p:cNvSpPr>
                <a:spLocks noChangeShapeType="1"/>
              </p:cNvSpPr>
              <p:nvPr/>
            </p:nvSpPr>
            <p:spPr bwMode="auto">
              <a:xfrm>
                <a:off x="624" y="3312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3" name="Line 15"/>
              <p:cNvSpPr>
                <a:spLocks noChangeShapeType="1"/>
              </p:cNvSpPr>
              <p:nvPr/>
            </p:nvSpPr>
            <p:spPr bwMode="auto">
              <a:xfrm>
                <a:off x="624" y="3504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4" name="Line 16"/>
              <p:cNvSpPr>
                <a:spLocks noChangeShapeType="1"/>
              </p:cNvSpPr>
              <p:nvPr/>
            </p:nvSpPr>
            <p:spPr bwMode="auto">
              <a:xfrm>
                <a:off x="624" y="3696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5" name="Line 17"/>
              <p:cNvSpPr>
                <a:spLocks noChangeShapeType="1"/>
              </p:cNvSpPr>
              <p:nvPr/>
            </p:nvSpPr>
            <p:spPr bwMode="auto">
              <a:xfrm>
                <a:off x="624" y="3888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Line 18"/>
              <p:cNvSpPr>
                <a:spLocks noChangeShapeType="1"/>
              </p:cNvSpPr>
              <p:nvPr/>
            </p:nvSpPr>
            <p:spPr bwMode="auto">
              <a:xfrm>
                <a:off x="1776" y="1056"/>
                <a:ext cx="0" cy="297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7" name="Line 19"/>
              <p:cNvSpPr>
                <a:spLocks noChangeShapeType="1"/>
              </p:cNvSpPr>
              <p:nvPr/>
            </p:nvSpPr>
            <p:spPr bwMode="auto">
              <a:xfrm>
                <a:off x="1584" y="1056"/>
                <a:ext cx="0" cy="297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8" name="Line 20"/>
              <p:cNvSpPr>
                <a:spLocks noChangeShapeType="1"/>
              </p:cNvSpPr>
              <p:nvPr/>
            </p:nvSpPr>
            <p:spPr bwMode="auto">
              <a:xfrm>
                <a:off x="1968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9" name="Line 21"/>
              <p:cNvSpPr>
                <a:spLocks noChangeShapeType="1"/>
              </p:cNvSpPr>
              <p:nvPr/>
            </p:nvSpPr>
            <p:spPr bwMode="auto">
              <a:xfrm>
                <a:off x="1392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0" name="Line 22"/>
              <p:cNvSpPr>
                <a:spLocks noChangeShapeType="1"/>
              </p:cNvSpPr>
              <p:nvPr/>
            </p:nvSpPr>
            <p:spPr bwMode="auto">
              <a:xfrm>
                <a:off x="2160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1" name="Line 23"/>
              <p:cNvSpPr>
                <a:spLocks noChangeShapeType="1"/>
              </p:cNvSpPr>
              <p:nvPr/>
            </p:nvSpPr>
            <p:spPr bwMode="auto">
              <a:xfrm>
                <a:off x="1200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2" name="Line 24"/>
              <p:cNvSpPr>
                <a:spLocks noChangeShapeType="1"/>
              </p:cNvSpPr>
              <p:nvPr/>
            </p:nvSpPr>
            <p:spPr bwMode="auto">
              <a:xfrm>
                <a:off x="1008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3" name="Line 25"/>
              <p:cNvSpPr>
                <a:spLocks noChangeShapeType="1"/>
              </p:cNvSpPr>
              <p:nvPr/>
            </p:nvSpPr>
            <p:spPr bwMode="auto">
              <a:xfrm>
                <a:off x="2352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4" name="Line 26"/>
              <p:cNvSpPr>
                <a:spLocks noChangeShapeType="1"/>
              </p:cNvSpPr>
              <p:nvPr/>
            </p:nvSpPr>
            <p:spPr bwMode="auto">
              <a:xfrm>
                <a:off x="816" y="3072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5" name="Line 27"/>
              <p:cNvSpPr>
                <a:spLocks noChangeShapeType="1"/>
              </p:cNvSpPr>
              <p:nvPr/>
            </p:nvSpPr>
            <p:spPr bwMode="auto">
              <a:xfrm>
                <a:off x="2544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6" name="Freeform 28"/>
              <p:cNvSpPr>
                <a:spLocks/>
              </p:cNvSpPr>
              <p:nvPr/>
            </p:nvSpPr>
            <p:spPr bwMode="auto">
              <a:xfrm>
                <a:off x="576" y="2056"/>
                <a:ext cx="1824" cy="784"/>
              </a:xfrm>
              <a:custGeom>
                <a:avLst/>
                <a:gdLst>
                  <a:gd name="T0" fmla="*/ 1824 w 1824"/>
                  <a:gd name="T1" fmla="*/ 248 h 784"/>
                  <a:gd name="T2" fmla="*/ 1680 w 1824"/>
                  <a:gd name="T3" fmla="*/ 248 h 784"/>
                  <a:gd name="T4" fmla="*/ 1584 w 1824"/>
                  <a:gd name="T5" fmla="*/ 200 h 784"/>
                  <a:gd name="T6" fmla="*/ 1392 w 1824"/>
                  <a:gd name="T7" fmla="*/ 104 h 784"/>
                  <a:gd name="T8" fmla="*/ 1200 w 1824"/>
                  <a:gd name="T9" fmla="*/ 8 h 784"/>
                  <a:gd name="T10" fmla="*/ 1056 w 1824"/>
                  <a:gd name="T11" fmla="*/ 56 h 784"/>
                  <a:gd name="T12" fmla="*/ 960 w 1824"/>
                  <a:gd name="T13" fmla="*/ 104 h 784"/>
                  <a:gd name="T14" fmla="*/ 816 w 1824"/>
                  <a:gd name="T15" fmla="*/ 296 h 784"/>
                  <a:gd name="T16" fmla="*/ 720 w 1824"/>
                  <a:gd name="T17" fmla="*/ 392 h 784"/>
                  <a:gd name="T18" fmla="*/ 624 w 1824"/>
                  <a:gd name="T19" fmla="*/ 392 h 784"/>
                  <a:gd name="T20" fmla="*/ 528 w 1824"/>
                  <a:gd name="T21" fmla="*/ 392 h 784"/>
                  <a:gd name="T22" fmla="*/ 384 w 1824"/>
                  <a:gd name="T23" fmla="*/ 440 h 784"/>
                  <a:gd name="T24" fmla="*/ 288 w 1824"/>
                  <a:gd name="T25" fmla="*/ 584 h 784"/>
                  <a:gd name="T26" fmla="*/ 240 w 1824"/>
                  <a:gd name="T27" fmla="*/ 632 h 784"/>
                  <a:gd name="T28" fmla="*/ 192 w 1824"/>
                  <a:gd name="T29" fmla="*/ 728 h 784"/>
                  <a:gd name="T30" fmla="*/ 96 w 1824"/>
                  <a:gd name="T31" fmla="*/ 728 h 784"/>
                  <a:gd name="T32" fmla="*/ 48 w 1824"/>
                  <a:gd name="T33" fmla="*/ 776 h 784"/>
                  <a:gd name="T34" fmla="*/ 0 w 1824"/>
                  <a:gd name="T35" fmla="*/ 776 h 7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24"/>
                  <a:gd name="T55" fmla="*/ 0 h 784"/>
                  <a:gd name="T56" fmla="*/ 1824 w 1824"/>
                  <a:gd name="T57" fmla="*/ 784 h 7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24" h="784">
                    <a:moveTo>
                      <a:pt x="1824" y="248"/>
                    </a:moveTo>
                    <a:cubicBezTo>
                      <a:pt x="1772" y="252"/>
                      <a:pt x="1720" y="256"/>
                      <a:pt x="1680" y="248"/>
                    </a:cubicBezTo>
                    <a:cubicBezTo>
                      <a:pt x="1640" y="240"/>
                      <a:pt x="1632" y="224"/>
                      <a:pt x="1584" y="200"/>
                    </a:cubicBezTo>
                    <a:cubicBezTo>
                      <a:pt x="1536" y="176"/>
                      <a:pt x="1456" y="136"/>
                      <a:pt x="1392" y="104"/>
                    </a:cubicBezTo>
                    <a:cubicBezTo>
                      <a:pt x="1328" y="72"/>
                      <a:pt x="1256" y="16"/>
                      <a:pt x="1200" y="8"/>
                    </a:cubicBezTo>
                    <a:cubicBezTo>
                      <a:pt x="1144" y="0"/>
                      <a:pt x="1096" y="40"/>
                      <a:pt x="1056" y="56"/>
                    </a:cubicBezTo>
                    <a:cubicBezTo>
                      <a:pt x="1016" y="72"/>
                      <a:pt x="1000" y="64"/>
                      <a:pt x="960" y="104"/>
                    </a:cubicBezTo>
                    <a:cubicBezTo>
                      <a:pt x="920" y="144"/>
                      <a:pt x="856" y="248"/>
                      <a:pt x="816" y="296"/>
                    </a:cubicBezTo>
                    <a:cubicBezTo>
                      <a:pt x="776" y="344"/>
                      <a:pt x="752" y="376"/>
                      <a:pt x="720" y="392"/>
                    </a:cubicBezTo>
                    <a:cubicBezTo>
                      <a:pt x="688" y="408"/>
                      <a:pt x="656" y="392"/>
                      <a:pt x="624" y="392"/>
                    </a:cubicBezTo>
                    <a:cubicBezTo>
                      <a:pt x="592" y="392"/>
                      <a:pt x="568" y="384"/>
                      <a:pt x="528" y="392"/>
                    </a:cubicBezTo>
                    <a:cubicBezTo>
                      <a:pt x="488" y="400"/>
                      <a:pt x="424" y="408"/>
                      <a:pt x="384" y="440"/>
                    </a:cubicBezTo>
                    <a:cubicBezTo>
                      <a:pt x="344" y="472"/>
                      <a:pt x="312" y="552"/>
                      <a:pt x="288" y="584"/>
                    </a:cubicBezTo>
                    <a:cubicBezTo>
                      <a:pt x="264" y="616"/>
                      <a:pt x="256" y="608"/>
                      <a:pt x="240" y="632"/>
                    </a:cubicBezTo>
                    <a:cubicBezTo>
                      <a:pt x="224" y="656"/>
                      <a:pt x="216" y="712"/>
                      <a:pt x="192" y="728"/>
                    </a:cubicBezTo>
                    <a:cubicBezTo>
                      <a:pt x="168" y="744"/>
                      <a:pt x="120" y="720"/>
                      <a:pt x="96" y="728"/>
                    </a:cubicBezTo>
                    <a:cubicBezTo>
                      <a:pt x="72" y="736"/>
                      <a:pt x="64" y="768"/>
                      <a:pt x="48" y="776"/>
                    </a:cubicBezTo>
                    <a:cubicBezTo>
                      <a:pt x="32" y="784"/>
                      <a:pt x="16" y="780"/>
                      <a:pt x="0" y="776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7" name="Freeform 29"/>
              <p:cNvSpPr>
                <a:spLocks/>
              </p:cNvSpPr>
              <p:nvPr/>
            </p:nvSpPr>
            <p:spPr bwMode="auto">
              <a:xfrm>
                <a:off x="528" y="1760"/>
                <a:ext cx="1872" cy="880"/>
              </a:xfrm>
              <a:custGeom>
                <a:avLst/>
                <a:gdLst>
                  <a:gd name="T0" fmla="*/ 1872 w 1872"/>
                  <a:gd name="T1" fmla="*/ 352 h 880"/>
                  <a:gd name="T2" fmla="*/ 1728 w 1872"/>
                  <a:gd name="T3" fmla="*/ 400 h 880"/>
                  <a:gd name="T4" fmla="*/ 1584 w 1872"/>
                  <a:gd name="T5" fmla="*/ 304 h 880"/>
                  <a:gd name="T6" fmla="*/ 1488 w 1872"/>
                  <a:gd name="T7" fmla="*/ 208 h 880"/>
                  <a:gd name="T8" fmla="*/ 1440 w 1872"/>
                  <a:gd name="T9" fmla="*/ 160 h 880"/>
                  <a:gd name="T10" fmla="*/ 1248 w 1872"/>
                  <a:gd name="T11" fmla="*/ 16 h 880"/>
                  <a:gd name="T12" fmla="*/ 1104 w 1872"/>
                  <a:gd name="T13" fmla="*/ 64 h 880"/>
                  <a:gd name="T14" fmla="*/ 960 w 1872"/>
                  <a:gd name="T15" fmla="*/ 160 h 880"/>
                  <a:gd name="T16" fmla="*/ 816 w 1872"/>
                  <a:gd name="T17" fmla="*/ 448 h 880"/>
                  <a:gd name="T18" fmla="*/ 720 w 1872"/>
                  <a:gd name="T19" fmla="*/ 496 h 880"/>
                  <a:gd name="T20" fmla="*/ 480 w 1872"/>
                  <a:gd name="T21" fmla="*/ 496 h 880"/>
                  <a:gd name="T22" fmla="*/ 336 w 1872"/>
                  <a:gd name="T23" fmla="*/ 544 h 880"/>
                  <a:gd name="T24" fmla="*/ 192 w 1872"/>
                  <a:gd name="T25" fmla="*/ 784 h 880"/>
                  <a:gd name="T26" fmla="*/ 0 w 1872"/>
                  <a:gd name="T27" fmla="*/ 880 h 8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72"/>
                  <a:gd name="T43" fmla="*/ 0 h 880"/>
                  <a:gd name="T44" fmla="*/ 1872 w 1872"/>
                  <a:gd name="T45" fmla="*/ 880 h 8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72" h="880">
                    <a:moveTo>
                      <a:pt x="1872" y="352"/>
                    </a:moveTo>
                    <a:cubicBezTo>
                      <a:pt x="1824" y="380"/>
                      <a:pt x="1776" y="408"/>
                      <a:pt x="1728" y="400"/>
                    </a:cubicBezTo>
                    <a:cubicBezTo>
                      <a:pt x="1680" y="392"/>
                      <a:pt x="1624" y="336"/>
                      <a:pt x="1584" y="304"/>
                    </a:cubicBezTo>
                    <a:cubicBezTo>
                      <a:pt x="1544" y="272"/>
                      <a:pt x="1512" y="232"/>
                      <a:pt x="1488" y="208"/>
                    </a:cubicBezTo>
                    <a:cubicBezTo>
                      <a:pt x="1464" y="184"/>
                      <a:pt x="1480" y="192"/>
                      <a:pt x="1440" y="160"/>
                    </a:cubicBezTo>
                    <a:cubicBezTo>
                      <a:pt x="1400" y="128"/>
                      <a:pt x="1304" y="32"/>
                      <a:pt x="1248" y="16"/>
                    </a:cubicBezTo>
                    <a:cubicBezTo>
                      <a:pt x="1192" y="0"/>
                      <a:pt x="1152" y="40"/>
                      <a:pt x="1104" y="64"/>
                    </a:cubicBezTo>
                    <a:cubicBezTo>
                      <a:pt x="1056" y="88"/>
                      <a:pt x="1008" y="96"/>
                      <a:pt x="960" y="160"/>
                    </a:cubicBezTo>
                    <a:cubicBezTo>
                      <a:pt x="912" y="224"/>
                      <a:pt x="856" y="392"/>
                      <a:pt x="816" y="448"/>
                    </a:cubicBezTo>
                    <a:cubicBezTo>
                      <a:pt x="776" y="504"/>
                      <a:pt x="776" y="488"/>
                      <a:pt x="720" y="496"/>
                    </a:cubicBezTo>
                    <a:cubicBezTo>
                      <a:pt x="664" y="504"/>
                      <a:pt x="544" y="488"/>
                      <a:pt x="480" y="496"/>
                    </a:cubicBezTo>
                    <a:cubicBezTo>
                      <a:pt x="416" y="504"/>
                      <a:pt x="384" y="496"/>
                      <a:pt x="336" y="544"/>
                    </a:cubicBezTo>
                    <a:cubicBezTo>
                      <a:pt x="288" y="592"/>
                      <a:pt x="248" y="728"/>
                      <a:pt x="192" y="784"/>
                    </a:cubicBezTo>
                    <a:cubicBezTo>
                      <a:pt x="136" y="840"/>
                      <a:pt x="32" y="864"/>
                      <a:pt x="0" y="880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8" name="Freeform 30"/>
              <p:cNvSpPr>
                <a:spLocks/>
              </p:cNvSpPr>
              <p:nvPr/>
            </p:nvSpPr>
            <p:spPr bwMode="auto">
              <a:xfrm>
                <a:off x="408" y="1584"/>
                <a:ext cx="1896" cy="840"/>
              </a:xfrm>
              <a:custGeom>
                <a:avLst/>
                <a:gdLst>
                  <a:gd name="T0" fmla="*/ 1896 w 1896"/>
                  <a:gd name="T1" fmla="*/ 96 h 840"/>
                  <a:gd name="T2" fmla="*/ 1848 w 1896"/>
                  <a:gd name="T3" fmla="*/ 96 h 840"/>
                  <a:gd name="T4" fmla="*/ 1800 w 1896"/>
                  <a:gd name="T5" fmla="*/ 144 h 840"/>
                  <a:gd name="T6" fmla="*/ 1704 w 1896"/>
                  <a:gd name="T7" fmla="*/ 144 h 840"/>
                  <a:gd name="T8" fmla="*/ 1512 w 1896"/>
                  <a:gd name="T9" fmla="*/ 48 h 840"/>
                  <a:gd name="T10" fmla="*/ 1224 w 1896"/>
                  <a:gd name="T11" fmla="*/ 0 h 840"/>
                  <a:gd name="T12" fmla="*/ 1032 w 1896"/>
                  <a:gd name="T13" fmla="*/ 48 h 840"/>
                  <a:gd name="T14" fmla="*/ 984 w 1896"/>
                  <a:gd name="T15" fmla="*/ 96 h 840"/>
                  <a:gd name="T16" fmla="*/ 840 w 1896"/>
                  <a:gd name="T17" fmla="*/ 336 h 840"/>
                  <a:gd name="T18" fmla="*/ 744 w 1896"/>
                  <a:gd name="T19" fmla="*/ 432 h 840"/>
                  <a:gd name="T20" fmla="*/ 648 w 1896"/>
                  <a:gd name="T21" fmla="*/ 480 h 840"/>
                  <a:gd name="T22" fmla="*/ 456 w 1896"/>
                  <a:gd name="T23" fmla="*/ 528 h 840"/>
                  <a:gd name="T24" fmla="*/ 360 w 1896"/>
                  <a:gd name="T25" fmla="*/ 624 h 840"/>
                  <a:gd name="T26" fmla="*/ 312 w 1896"/>
                  <a:gd name="T27" fmla="*/ 672 h 840"/>
                  <a:gd name="T28" fmla="*/ 216 w 1896"/>
                  <a:gd name="T29" fmla="*/ 816 h 840"/>
                  <a:gd name="T30" fmla="*/ 168 w 1896"/>
                  <a:gd name="T31" fmla="*/ 816 h 840"/>
                  <a:gd name="T32" fmla="*/ 24 w 1896"/>
                  <a:gd name="T33" fmla="*/ 768 h 840"/>
                  <a:gd name="T34" fmla="*/ 24 w 1896"/>
                  <a:gd name="T35" fmla="*/ 720 h 8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96"/>
                  <a:gd name="T55" fmla="*/ 0 h 840"/>
                  <a:gd name="T56" fmla="*/ 1896 w 1896"/>
                  <a:gd name="T57" fmla="*/ 840 h 84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96" h="840">
                    <a:moveTo>
                      <a:pt x="1896" y="96"/>
                    </a:moveTo>
                    <a:cubicBezTo>
                      <a:pt x="1880" y="92"/>
                      <a:pt x="1864" y="88"/>
                      <a:pt x="1848" y="96"/>
                    </a:cubicBezTo>
                    <a:cubicBezTo>
                      <a:pt x="1832" y="104"/>
                      <a:pt x="1824" y="136"/>
                      <a:pt x="1800" y="144"/>
                    </a:cubicBezTo>
                    <a:cubicBezTo>
                      <a:pt x="1776" y="152"/>
                      <a:pt x="1752" y="160"/>
                      <a:pt x="1704" y="144"/>
                    </a:cubicBezTo>
                    <a:cubicBezTo>
                      <a:pt x="1656" y="128"/>
                      <a:pt x="1592" y="72"/>
                      <a:pt x="1512" y="48"/>
                    </a:cubicBezTo>
                    <a:cubicBezTo>
                      <a:pt x="1432" y="24"/>
                      <a:pt x="1304" y="0"/>
                      <a:pt x="1224" y="0"/>
                    </a:cubicBezTo>
                    <a:cubicBezTo>
                      <a:pt x="1144" y="0"/>
                      <a:pt x="1072" y="32"/>
                      <a:pt x="1032" y="48"/>
                    </a:cubicBezTo>
                    <a:cubicBezTo>
                      <a:pt x="992" y="64"/>
                      <a:pt x="1016" y="48"/>
                      <a:pt x="984" y="96"/>
                    </a:cubicBezTo>
                    <a:cubicBezTo>
                      <a:pt x="952" y="144"/>
                      <a:pt x="880" y="280"/>
                      <a:pt x="840" y="336"/>
                    </a:cubicBezTo>
                    <a:cubicBezTo>
                      <a:pt x="800" y="392"/>
                      <a:pt x="776" y="408"/>
                      <a:pt x="744" y="432"/>
                    </a:cubicBezTo>
                    <a:cubicBezTo>
                      <a:pt x="712" y="456"/>
                      <a:pt x="696" y="464"/>
                      <a:pt x="648" y="480"/>
                    </a:cubicBezTo>
                    <a:cubicBezTo>
                      <a:pt x="600" y="496"/>
                      <a:pt x="504" y="504"/>
                      <a:pt x="456" y="528"/>
                    </a:cubicBezTo>
                    <a:cubicBezTo>
                      <a:pt x="408" y="552"/>
                      <a:pt x="384" y="600"/>
                      <a:pt x="360" y="624"/>
                    </a:cubicBezTo>
                    <a:cubicBezTo>
                      <a:pt x="336" y="648"/>
                      <a:pt x="336" y="640"/>
                      <a:pt x="312" y="672"/>
                    </a:cubicBezTo>
                    <a:cubicBezTo>
                      <a:pt x="288" y="704"/>
                      <a:pt x="240" y="792"/>
                      <a:pt x="216" y="816"/>
                    </a:cubicBezTo>
                    <a:cubicBezTo>
                      <a:pt x="192" y="840"/>
                      <a:pt x="200" y="824"/>
                      <a:pt x="168" y="816"/>
                    </a:cubicBezTo>
                    <a:cubicBezTo>
                      <a:pt x="136" y="808"/>
                      <a:pt x="48" y="784"/>
                      <a:pt x="24" y="768"/>
                    </a:cubicBezTo>
                    <a:cubicBezTo>
                      <a:pt x="0" y="752"/>
                      <a:pt x="24" y="736"/>
                      <a:pt x="24" y="720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9" name="Freeform 31"/>
              <p:cNvSpPr>
                <a:spLocks/>
              </p:cNvSpPr>
              <p:nvPr/>
            </p:nvSpPr>
            <p:spPr bwMode="auto">
              <a:xfrm>
                <a:off x="608" y="1528"/>
                <a:ext cx="640" cy="512"/>
              </a:xfrm>
              <a:custGeom>
                <a:avLst/>
                <a:gdLst>
                  <a:gd name="T0" fmla="*/ 544 w 640"/>
                  <a:gd name="T1" fmla="*/ 8 h 512"/>
                  <a:gd name="T2" fmla="*/ 592 w 640"/>
                  <a:gd name="T3" fmla="*/ 8 h 512"/>
                  <a:gd name="T4" fmla="*/ 640 w 640"/>
                  <a:gd name="T5" fmla="*/ 56 h 512"/>
                  <a:gd name="T6" fmla="*/ 592 w 640"/>
                  <a:gd name="T7" fmla="*/ 152 h 512"/>
                  <a:gd name="T8" fmla="*/ 448 w 640"/>
                  <a:gd name="T9" fmla="*/ 344 h 512"/>
                  <a:gd name="T10" fmla="*/ 160 w 640"/>
                  <a:gd name="T11" fmla="*/ 488 h 512"/>
                  <a:gd name="T12" fmla="*/ 16 w 640"/>
                  <a:gd name="T13" fmla="*/ 488 h 512"/>
                  <a:gd name="T14" fmla="*/ 64 w 640"/>
                  <a:gd name="T15" fmla="*/ 392 h 5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40"/>
                  <a:gd name="T25" fmla="*/ 0 h 512"/>
                  <a:gd name="T26" fmla="*/ 640 w 640"/>
                  <a:gd name="T27" fmla="*/ 512 h 5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40" h="512">
                    <a:moveTo>
                      <a:pt x="544" y="8"/>
                    </a:moveTo>
                    <a:cubicBezTo>
                      <a:pt x="560" y="4"/>
                      <a:pt x="576" y="0"/>
                      <a:pt x="592" y="8"/>
                    </a:cubicBezTo>
                    <a:cubicBezTo>
                      <a:pt x="608" y="16"/>
                      <a:pt x="640" y="32"/>
                      <a:pt x="640" y="56"/>
                    </a:cubicBezTo>
                    <a:cubicBezTo>
                      <a:pt x="640" y="80"/>
                      <a:pt x="624" y="104"/>
                      <a:pt x="592" y="152"/>
                    </a:cubicBezTo>
                    <a:cubicBezTo>
                      <a:pt x="560" y="200"/>
                      <a:pt x="520" y="288"/>
                      <a:pt x="448" y="344"/>
                    </a:cubicBezTo>
                    <a:cubicBezTo>
                      <a:pt x="376" y="400"/>
                      <a:pt x="232" y="464"/>
                      <a:pt x="160" y="488"/>
                    </a:cubicBezTo>
                    <a:cubicBezTo>
                      <a:pt x="88" y="512"/>
                      <a:pt x="32" y="504"/>
                      <a:pt x="16" y="488"/>
                    </a:cubicBezTo>
                    <a:cubicBezTo>
                      <a:pt x="0" y="472"/>
                      <a:pt x="32" y="432"/>
                      <a:pt x="64" y="392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2384" name="Text Box 32"/>
              <p:cNvSpPr txBox="1">
                <a:spLocks noChangeArrowheads="1"/>
              </p:cNvSpPr>
              <p:nvPr/>
            </p:nvSpPr>
            <p:spPr bwMode="auto">
              <a:xfrm>
                <a:off x="1099" y="2420"/>
                <a:ext cx="488" cy="17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kumimoji="1" lang="en-CA" sz="1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AREA 1</a:t>
                </a:r>
                <a:endParaRPr kumimoji="1" lang="en-CA" sz="1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2385" name="Rectangle 33"/>
              <p:cNvSpPr>
                <a:spLocks noChangeArrowheads="1"/>
              </p:cNvSpPr>
              <p:nvPr/>
            </p:nvSpPr>
            <p:spPr bwMode="auto">
              <a:xfrm>
                <a:off x="1583" y="1872"/>
                <a:ext cx="193" cy="193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lIns="184150" tIns="92075" rIns="184150" bIns="92075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52" name="Freeform 34"/>
              <p:cNvSpPr>
                <a:spLocks/>
              </p:cNvSpPr>
              <p:nvPr/>
            </p:nvSpPr>
            <p:spPr bwMode="auto">
              <a:xfrm>
                <a:off x="1056" y="1728"/>
                <a:ext cx="480" cy="304"/>
              </a:xfrm>
              <a:custGeom>
                <a:avLst/>
                <a:gdLst>
                  <a:gd name="T0" fmla="*/ 480 w 480"/>
                  <a:gd name="T1" fmla="*/ 288 h 304"/>
                  <a:gd name="T2" fmla="*/ 432 w 480"/>
                  <a:gd name="T3" fmla="*/ 288 h 304"/>
                  <a:gd name="T4" fmla="*/ 240 w 480"/>
                  <a:gd name="T5" fmla="*/ 192 h 304"/>
                  <a:gd name="T6" fmla="*/ 0 w 480"/>
                  <a:gd name="T7" fmla="*/ 0 h 3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0"/>
                  <a:gd name="T13" fmla="*/ 0 h 304"/>
                  <a:gd name="T14" fmla="*/ 480 w 480"/>
                  <a:gd name="T15" fmla="*/ 304 h 3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0" h="304">
                    <a:moveTo>
                      <a:pt x="480" y="288"/>
                    </a:moveTo>
                    <a:cubicBezTo>
                      <a:pt x="476" y="296"/>
                      <a:pt x="472" y="304"/>
                      <a:pt x="432" y="288"/>
                    </a:cubicBezTo>
                    <a:cubicBezTo>
                      <a:pt x="392" y="272"/>
                      <a:pt x="312" y="240"/>
                      <a:pt x="240" y="192"/>
                    </a:cubicBezTo>
                    <a:cubicBezTo>
                      <a:pt x="168" y="144"/>
                      <a:pt x="84" y="72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53" name="Freeform 35"/>
              <p:cNvSpPr>
                <a:spLocks/>
              </p:cNvSpPr>
              <p:nvPr/>
            </p:nvSpPr>
            <p:spPr bwMode="auto">
              <a:xfrm>
                <a:off x="1776" y="1440"/>
                <a:ext cx="104" cy="432"/>
              </a:xfrm>
              <a:custGeom>
                <a:avLst/>
                <a:gdLst>
                  <a:gd name="T0" fmla="*/ 0 w 104"/>
                  <a:gd name="T1" fmla="*/ 432 h 432"/>
                  <a:gd name="T2" fmla="*/ 48 w 104"/>
                  <a:gd name="T3" fmla="*/ 336 h 432"/>
                  <a:gd name="T4" fmla="*/ 96 w 104"/>
                  <a:gd name="T5" fmla="*/ 96 h 432"/>
                  <a:gd name="T6" fmla="*/ 96 w 104"/>
                  <a:gd name="T7" fmla="*/ 0 h 4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432"/>
                  <a:gd name="T14" fmla="*/ 104 w 104"/>
                  <a:gd name="T15" fmla="*/ 432 h 4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432">
                    <a:moveTo>
                      <a:pt x="0" y="432"/>
                    </a:moveTo>
                    <a:cubicBezTo>
                      <a:pt x="16" y="412"/>
                      <a:pt x="32" y="392"/>
                      <a:pt x="48" y="336"/>
                    </a:cubicBezTo>
                    <a:cubicBezTo>
                      <a:pt x="64" y="280"/>
                      <a:pt x="88" y="152"/>
                      <a:pt x="96" y="96"/>
                    </a:cubicBezTo>
                    <a:cubicBezTo>
                      <a:pt x="104" y="40"/>
                      <a:pt x="100" y="20"/>
                      <a:pt x="96" y="0"/>
                    </a:cubicBezTo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2388" name="Text Box 36"/>
              <p:cNvSpPr txBox="1">
                <a:spLocks noChangeArrowheads="1"/>
              </p:cNvSpPr>
              <p:nvPr/>
            </p:nvSpPr>
            <p:spPr bwMode="auto">
              <a:xfrm>
                <a:off x="1242" y="1642"/>
                <a:ext cx="488" cy="17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kumimoji="1" lang="en-CA" sz="1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AREA 2</a:t>
                </a:r>
                <a:endParaRPr kumimoji="1" lang="en-CA" sz="3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255" name="Line 37"/>
              <p:cNvSpPr>
                <a:spLocks noChangeShapeType="1"/>
              </p:cNvSpPr>
              <p:nvPr/>
            </p:nvSpPr>
            <p:spPr bwMode="auto">
              <a:xfrm>
                <a:off x="576" y="2064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56" name="Line 38"/>
              <p:cNvSpPr>
                <a:spLocks noChangeShapeType="1"/>
              </p:cNvSpPr>
              <p:nvPr/>
            </p:nvSpPr>
            <p:spPr bwMode="auto">
              <a:xfrm>
                <a:off x="576" y="1872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57" name="Text Box 39"/>
              <p:cNvSpPr txBox="1">
                <a:spLocks noChangeArrowheads="1"/>
              </p:cNvSpPr>
              <p:nvPr/>
            </p:nvSpPr>
            <p:spPr bwMode="auto">
              <a:xfrm>
                <a:off x="1428" y="1757"/>
                <a:ext cx="491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 type="none" w="lg" len="lg"/>
                    <a:tailEnd type="none" w="lg" len="lg"/>
                  </a14:hiddenLine>
                </a:ext>
              </a:extLst>
            </p:spPr>
            <p:txBody>
              <a:bodyPr wrap="none" lIns="184150" tIns="92075" rIns="184150" bIns="92075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kumimoji="1" lang="en-CA" sz="1200" b="1">
                    <a:solidFill>
                      <a:srgbClr val="000000"/>
                    </a:solidFill>
                    <a:latin typeface="Arial" charset="0"/>
                  </a:rPr>
                  <a:t>3</a:t>
                </a:r>
                <a:endParaRPr kumimoji="1" lang="en-CA" sz="12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258" name="Text Box 40"/>
              <p:cNvSpPr txBox="1">
                <a:spLocks noChangeArrowheads="1"/>
              </p:cNvSpPr>
              <p:nvPr/>
            </p:nvSpPr>
            <p:spPr bwMode="auto">
              <a:xfrm>
                <a:off x="1390" y="3199"/>
                <a:ext cx="583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 type="none" w="lg" len="lg"/>
                    <a:tailEnd type="none" w="lg" len="lg"/>
                  </a14:hiddenLine>
                </a:ext>
              </a:extLst>
            </p:spPr>
            <p:txBody>
              <a:bodyPr wrap="none" lIns="184150" tIns="92075" rIns="184150" bIns="92075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kumimoji="1" lang="en-CA" sz="1200" b="1">
                    <a:solidFill>
                      <a:srgbClr val="000000"/>
                    </a:solidFill>
                    <a:latin typeface="Arial" charset="0"/>
                  </a:rPr>
                  <a:t>12</a:t>
                </a:r>
                <a:endParaRPr kumimoji="1" lang="en-CA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aphicFrame>
        <p:nvGraphicFramePr>
          <p:cNvPr id="9218" name="Object 41"/>
          <p:cNvGraphicFramePr>
            <a:graphicFrameLocks noChangeAspect="1"/>
          </p:cNvGraphicFramePr>
          <p:nvPr/>
        </p:nvGraphicFramePr>
        <p:xfrm>
          <a:off x="3530600" y="1290638"/>
          <a:ext cx="5667375" cy="457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" name="Picture" r:id="rId5" imgW="3772080" imgH="3048120" progId="Word.Picture.8">
                  <p:embed/>
                </p:oleObj>
              </mc:Choice>
              <mc:Fallback>
                <p:oleObj name="Picture" r:id="rId5" imgW="3772080" imgH="3048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0600" y="1290638"/>
                        <a:ext cx="5667375" cy="457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42"/>
          <p:cNvSpPr txBox="1">
            <a:spLocks noChangeArrowheads="1"/>
          </p:cNvSpPr>
          <p:nvPr/>
        </p:nvSpPr>
        <p:spPr bwMode="auto">
          <a:xfrm>
            <a:off x="2063750" y="5807075"/>
            <a:ext cx="52133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800">
                <a:solidFill>
                  <a:srgbClr val="FF3300"/>
                </a:solidFill>
              </a:rPr>
              <a:t>Why is it important?</a:t>
            </a:r>
          </a:p>
        </p:txBody>
      </p:sp>
    </p:spTree>
    <p:extLst>
      <p:ext uri="{BB962C8B-B14F-4D97-AF65-F5344CB8AC3E}">
        <p14:creationId xmlns:p14="http://schemas.microsoft.com/office/powerpoint/2010/main" val="12131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solidFill>
                <a:srgbClr val="009999"/>
              </a:solidFill>
            </a:endParaRPr>
          </a:p>
        </p:txBody>
      </p:sp>
      <p:graphicFrame>
        <p:nvGraphicFramePr>
          <p:cNvPr id="17410" name="Object 1024"/>
          <p:cNvGraphicFramePr>
            <a:graphicFrameLocks noChangeAspect="1"/>
          </p:cNvGraphicFramePr>
          <p:nvPr/>
        </p:nvGraphicFramePr>
        <p:xfrm>
          <a:off x="1657350" y="230188"/>
          <a:ext cx="7150100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6" name="Graph Sheet" r:id="rId4" imgW="3352680" imgH="2590560" progId="SPLUSGraphSheetFileType">
                  <p:embed/>
                </p:oleObj>
              </mc:Choice>
              <mc:Fallback>
                <p:oleObj name="Graph Sheet" r:id="rId4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230188"/>
                        <a:ext cx="7150100" cy="48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4965700" y="5003800"/>
            <a:ext cx="571500" cy="152400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9999"/>
              </a:solidFill>
            </a:endParaRPr>
          </a:p>
        </p:txBody>
      </p:sp>
      <p:sp>
        <p:nvSpPr>
          <p:cNvPr id="17415" name="Rectangle 4"/>
          <p:cNvSpPr>
            <a:spLocks noGrp="1" noChangeArrowheads="1"/>
          </p:cNvSpPr>
          <p:nvPr>
            <p:ph type="title"/>
          </p:nvPr>
        </p:nvSpPr>
        <p:spPr>
          <a:xfrm>
            <a:off x="1049655" y="292100"/>
            <a:ext cx="7044690" cy="322263"/>
          </a:xfrm>
        </p:spPr>
        <p:txBody>
          <a:bodyPr/>
          <a:lstStyle/>
          <a:p>
            <a:pPr algn="ctr"/>
            <a:r>
              <a:rPr lang="en-US" sz="2800" dirty="0" smtClean="0"/>
              <a:t>Objectively Selected Support Area Threshold</a:t>
            </a:r>
          </a:p>
        </p:txBody>
      </p:sp>
      <p:graphicFrame>
        <p:nvGraphicFramePr>
          <p:cNvPr id="17411" name="Picture 1025"/>
          <p:cNvGraphicFramePr>
            <a:graphicFrameLocks noChangeAspect="1"/>
          </p:cNvGraphicFramePr>
          <p:nvPr/>
        </p:nvGraphicFramePr>
        <p:xfrm>
          <a:off x="241300" y="4902200"/>
          <a:ext cx="75946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7" name="Worksheet" r:id="rId6" imgW="7591654" imgH="1724254" progId="Excel.Sheet.8">
                  <p:embed/>
                </p:oleObj>
              </mc:Choice>
              <mc:Fallback>
                <p:oleObj name="Worksheet" r:id="rId6" imgW="7591654" imgH="17242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902200"/>
                        <a:ext cx="7594600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8277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95263" y="209550"/>
            <a:ext cx="8688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100 grid cell constant support area threshold stream delineation</a:t>
            </a:r>
          </a:p>
        </p:txBody>
      </p:sp>
      <p:pic>
        <p:nvPicPr>
          <p:cNvPr id="102403" name="Picture 3" descr="greytopsa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53"/>
          <a:stretch>
            <a:fillRect/>
          </a:stretch>
        </p:blipFill>
        <p:spPr bwMode="auto">
          <a:xfrm>
            <a:off x="742950" y="492125"/>
            <a:ext cx="7762875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8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520700" y="300038"/>
            <a:ext cx="810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200 grid cell constant support area based stream delineation</a:t>
            </a:r>
          </a:p>
        </p:txBody>
      </p:sp>
      <p:pic>
        <p:nvPicPr>
          <p:cNvPr id="103427" name="Picture 3" descr="greytopsa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33"/>
          <a:stretch>
            <a:fillRect/>
          </a:stretch>
        </p:blipFill>
        <p:spPr bwMode="auto">
          <a:xfrm>
            <a:off x="677863" y="374650"/>
            <a:ext cx="7762875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11200"/>
          </a:xfrm>
        </p:spPr>
        <p:txBody>
          <a:bodyPr/>
          <a:lstStyle/>
          <a:p>
            <a:r>
              <a:rPr lang="en-US" sz="2400" smtClean="0"/>
              <a:t>Local Curvature Computation</a:t>
            </a:r>
            <a:br>
              <a:rPr lang="en-US" sz="2400" smtClean="0"/>
            </a:br>
            <a:r>
              <a:rPr lang="en-US" sz="1800" smtClean="0"/>
              <a:t>(Peuker and Douglas, 1975, Comput. Graphics Image Proc. 4:375)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3" b="20804"/>
          <a:stretch>
            <a:fillRect/>
          </a:stretch>
        </p:blipFill>
        <p:spPr bwMode="auto">
          <a:xfrm>
            <a:off x="1181100" y="2603500"/>
            <a:ext cx="68580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Rectangle 4" descr="50%"/>
          <p:cNvSpPr>
            <a:spLocks noChangeArrowheads="1"/>
          </p:cNvSpPr>
          <p:nvPr/>
        </p:nvSpPr>
        <p:spPr bwMode="auto">
          <a:xfrm>
            <a:off x="2247900" y="8890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2857500" y="8890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4" name="Rectangle 6" descr="50%"/>
          <p:cNvSpPr>
            <a:spLocks noChangeArrowheads="1"/>
          </p:cNvSpPr>
          <p:nvPr/>
        </p:nvSpPr>
        <p:spPr bwMode="auto">
          <a:xfrm>
            <a:off x="2247900" y="14986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5" name="Rectangle 7" descr="50%"/>
          <p:cNvSpPr>
            <a:spLocks noChangeArrowheads="1"/>
          </p:cNvSpPr>
          <p:nvPr/>
        </p:nvSpPr>
        <p:spPr bwMode="auto">
          <a:xfrm>
            <a:off x="2857500" y="14986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4381500" y="14986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7" name="Rectangle 9" descr="50%"/>
          <p:cNvSpPr>
            <a:spLocks noChangeArrowheads="1"/>
          </p:cNvSpPr>
          <p:nvPr/>
        </p:nvSpPr>
        <p:spPr bwMode="auto">
          <a:xfrm>
            <a:off x="4381500" y="8890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5905500" y="14986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9" name="Rectangle 11" descr="50%"/>
          <p:cNvSpPr>
            <a:spLocks noChangeArrowheads="1"/>
          </p:cNvSpPr>
          <p:nvPr/>
        </p:nvSpPr>
        <p:spPr bwMode="auto">
          <a:xfrm>
            <a:off x="5905500" y="8890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22479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43</a:t>
            </a:r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22479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41</a:t>
            </a:r>
          </a:p>
        </p:txBody>
      </p: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29337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48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29337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47</a:t>
            </a:r>
          </a:p>
        </p:txBody>
      </p:sp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3771900" y="8890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65" name="Text Box 17"/>
          <p:cNvSpPr txBox="1">
            <a:spLocks noChangeArrowheads="1"/>
          </p:cNvSpPr>
          <p:nvPr/>
        </p:nvSpPr>
        <p:spPr bwMode="auto">
          <a:xfrm>
            <a:off x="38481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48</a:t>
            </a:r>
          </a:p>
        </p:txBody>
      </p:sp>
      <p:sp>
        <p:nvSpPr>
          <p:cNvPr id="104466" name="Rectangle 18" descr="50%"/>
          <p:cNvSpPr>
            <a:spLocks noChangeArrowheads="1"/>
          </p:cNvSpPr>
          <p:nvPr/>
        </p:nvSpPr>
        <p:spPr bwMode="auto">
          <a:xfrm>
            <a:off x="3771900" y="14986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67" name="Text Box 19"/>
          <p:cNvSpPr txBox="1">
            <a:spLocks noChangeArrowheads="1"/>
          </p:cNvSpPr>
          <p:nvPr/>
        </p:nvSpPr>
        <p:spPr bwMode="auto">
          <a:xfrm>
            <a:off x="38481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47</a:t>
            </a:r>
          </a:p>
        </p:txBody>
      </p:sp>
      <p:sp>
        <p:nvSpPr>
          <p:cNvPr id="104468" name="Text Box 20"/>
          <p:cNvSpPr txBox="1">
            <a:spLocks noChangeArrowheads="1"/>
          </p:cNvSpPr>
          <p:nvPr/>
        </p:nvSpPr>
        <p:spPr bwMode="auto">
          <a:xfrm>
            <a:off x="44577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69" name="Text Box 21"/>
          <p:cNvSpPr txBox="1">
            <a:spLocks noChangeArrowheads="1"/>
          </p:cNvSpPr>
          <p:nvPr/>
        </p:nvSpPr>
        <p:spPr bwMode="auto">
          <a:xfrm>
            <a:off x="44577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51</a:t>
            </a:r>
          </a:p>
        </p:txBody>
      </p:sp>
      <p:sp>
        <p:nvSpPr>
          <p:cNvPr id="104470" name="Rectangle 22"/>
          <p:cNvSpPr>
            <a:spLocks noChangeArrowheads="1"/>
          </p:cNvSpPr>
          <p:nvPr/>
        </p:nvSpPr>
        <p:spPr bwMode="auto">
          <a:xfrm>
            <a:off x="5295900" y="14986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1" name="Rectangle 23" descr="50%"/>
          <p:cNvSpPr>
            <a:spLocks noChangeArrowheads="1"/>
          </p:cNvSpPr>
          <p:nvPr/>
        </p:nvSpPr>
        <p:spPr bwMode="auto">
          <a:xfrm>
            <a:off x="5295900" y="8890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2" name="Text Box 24"/>
          <p:cNvSpPr txBox="1">
            <a:spLocks noChangeArrowheads="1"/>
          </p:cNvSpPr>
          <p:nvPr/>
        </p:nvSpPr>
        <p:spPr bwMode="auto">
          <a:xfrm>
            <a:off x="53721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54</a:t>
            </a:r>
          </a:p>
        </p:txBody>
      </p:sp>
      <p:sp>
        <p:nvSpPr>
          <p:cNvPr id="104473" name="Text Box 25"/>
          <p:cNvSpPr txBox="1">
            <a:spLocks noChangeArrowheads="1"/>
          </p:cNvSpPr>
          <p:nvPr/>
        </p:nvSpPr>
        <p:spPr bwMode="auto">
          <a:xfrm>
            <a:off x="53721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51</a:t>
            </a:r>
          </a:p>
        </p:txBody>
      </p:sp>
      <p:sp>
        <p:nvSpPr>
          <p:cNvPr id="104474" name="Text Box 26"/>
          <p:cNvSpPr txBox="1">
            <a:spLocks noChangeArrowheads="1"/>
          </p:cNvSpPr>
          <p:nvPr/>
        </p:nvSpPr>
        <p:spPr bwMode="auto">
          <a:xfrm>
            <a:off x="59817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56</a:t>
            </a:r>
          </a:p>
        </p:txBody>
      </p:sp>
      <p:sp>
        <p:nvSpPr>
          <p:cNvPr id="104475" name="Text Box 27"/>
          <p:cNvSpPr txBox="1">
            <a:spLocks noChangeArrowheads="1"/>
          </p:cNvSpPr>
          <p:nvPr/>
        </p:nvSpPr>
        <p:spPr bwMode="auto">
          <a:xfrm>
            <a:off x="59817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58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6" name="Line 28"/>
          <p:cNvSpPr>
            <a:spLocks noChangeShapeType="1"/>
          </p:cNvSpPr>
          <p:nvPr/>
        </p:nvSpPr>
        <p:spPr bwMode="auto">
          <a:xfrm>
            <a:off x="2252663" y="2112963"/>
            <a:ext cx="2271712" cy="3081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7" name="Line 29"/>
          <p:cNvSpPr>
            <a:spLocks noChangeShapeType="1"/>
          </p:cNvSpPr>
          <p:nvPr/>
        </p:nvSpPr>
        <p:spPr bwMode="auto">
          <a:xfrm>
            <a:off x="3467100" y="2108200"/>
            <a:ext cx="1123950" cy="3033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8" name="Line 30"/>
          <p:cNvSpPr>
            <a:spLocks noChangeShapeType="1"/>
          </p:cNvSpPr>
          <p:nvPr/>
        </p:nvSpPr>
        <p:spPr bwMode="auto">
          <a:xfrm>
            <a:off x="3771900" y="2108200"/>
            <a:ext cx="804863" cy="309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9" name="Line 31"/>
          <p:cNvSpPr>
            <a:spLocks noChangeShapeType="1"/>
          </p:cNvSpPr>
          <p:nvPr/>
        </p:nvSpPr>
        <p:spPr bwMode="auto">
          <a:xfrm flipH="1">
            <a:off x="4629150" y="2108200"/>
            <a:ext cx="361950" cy="3081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80" name="Line 32"/>
          <p:cNvSpPr>
            <a:spLocks noChangeShapeType="1"/>
          </p:cNvSpPr>
          <p:nvPr/>
        </p:nvSpPr>
        <p:spPr bwMode="auto">
          <a:xfrm flipH="1">
            <a:off x="4605338" y="2108200"/>
            <a:ext cx="690562" cy="3081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81" name="Line 33"/>
          <p:cNvSpPr>
            <a:spLocks noChangeShapeType="1"/>
          </p:cNvSpPr>
          <p:nvPr/>
        </p:nvSpPr>
        <p:spPr bwMode="auto">
          <a:xfrm flipH="1">
            <a:off x="4652963" y="2108200"/>
            <a:ext cx="1862137" cy="3081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6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457200"/>
          </a:xfrm>
        </p:spPr>
        <p:txBody>
          <a:bodyPr/>
          <a:lstStyle/>
          <a:p>
            <a:r>
              <a:rPr lang="en-US" sz="2400" smtClean="0"/>
              <a:t>Contributing area of upwards curved grid cells only</a:t>
            </a:r>
            <a:endParaRPr lang="en-US" smtClean="0"/>
          </a:p>
        </p:txBody>
      </p:sp>
      <p:pic>
        <p:nvPicPr>
          <p:cNvPr id="10547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0"/>
          <a:stretch>
            <a:fillRect/>
          </a:stretch>
        </p:blipFill>
        <p:spPr bwMode="auto">
          <a:xfrm>
            <a:off x="1127125" y="469900"/>
            <a:ext cx="7651750" cy="846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60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rc 1026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438" name="Rectangle 1027"/>
          <p:cNvSpPr>
            <a:spLocks noChangeArrowheads="1"/>
          </p:cNvSpPr>
          <p:nvPr/>
        </p:nvSpPr>
        <p:spPr bwMode="auto">
          <a:xfrm>
            <a:off x="5638800" y="4864100"/>
            <a:ext cx="571500" cy="153670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439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20700"/>
          </a:xfrm>
        </p:spPr>
        <p:txBody>
          <a:bodyPr/>
          <a:lstStyle/>
          <a:p>
            <a:pPr algn="ctr"/>
            <a:r>
              <a:rPr lang="en-US" sz="2400" smtClean="0"/>
              <a:t>Upward Curved Contributing Area Threshold</a:t>
            </a:r>
          </a:p>
        </p:txBody>
      </p:sp>
      <p:graphicFrame>
        <p:nvGraphicFramePr>
          <p:cNvPr id="18434" name="Object 1029"/>
          <p:cNvGraphicFramePr>
            <a:graphicFrameLocks/>
          </p:cNvGraphicFramePr>
          <p:nvPr/>
        </p:nvGraphicFramePr>
        <p:xfrm>
          <a:off x="1498600" y="0"/>
          <a:ext cx="7148513" cy="483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Graph Sheet" r:id="rId5" imgW="3352680" imgH="2590560" progId="SPLUSGraphSheetFileType">
                  <p:embed/>
                </p:oleObj>
              </mc:Choice>
              <mc:Fallback>
                <p:oleObj name="Graph Sheet" r:id="rId5" imgW="3352680" imgH="2590560" progId="SPLUSGraphSheetFileType">
                  <p:embed/>
                  <p:pic>
                    <p:nvPicPr>
                      <p:cNvPr id="18434" name="Object 102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0"/>
                        <a:ext cx="7148513" cy="483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1030"/>
          <p:cNvGraphicFramePr>
            <a:graphicFrameLocks noChangeAspect="1"/>
          </p:cNvGraphicFramePr>
          <p:nvPr/>
        </p:nvGraphicFramePr>
        <p:xfrm>
          <a:off x="63500" y="4775200"/>
          <a:ext cx="79121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" name="Worksheet" r:id="rId7" imgW="8020507" imgH="1724254" progId="Excel.Sheet.8">
                  <p:embed/>
                </p:oleObj>
              </mc:Choice>
              <mc:Fallback>
                <p:oleObj name="Worksheet" r:id="rId7" imgW="8020507" imgH="1724254" progId="Excel.Sheet.8">
                  <p:embed/>
                  <p:pic>
                    <p:nvPicPr>
                      <p:cNvPr id="18435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4775200"/>
                        <a:ext cx="7912100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111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greytopp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5"/>
          <a:stretch>
            <a:fillRect/>
          </a:stretch>
        </p:blipFill>
        <p:spPr bwMode="auto">
          <a:xfrm>
            <a:off x="665163" y="423863"/>
            <a:ext cx="7762875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525588" y="300038"/>
            <a:ext cx="536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Curvature based stream delineation</a:t>
            </a:r>
          </a:p>
        </p:txBody>
      </p:sp>
    </p:spTree>
    <p:extLst>
      <p:ext uri="{BB962C8B-B14F-4D97-AF65-F5344CB8AC3E}">
        <p14:creationId xmlns:p14="http://schemas.microsoft.com/office/powerpoint/2010/main" val="2073595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5263"/>
            <a:ext cx="6361113" cy="1216025"/>
          </a:xfrm>
        </p:spPr>
        <p:txBody>
          <a:bodyPr/>
          <a:lstStyle/>
          <a:p>
            <a:r>
              <a:rPr lang="en-US" sz="3600" smtClean="0"/>
              <a:t>Channel network delineation, other options</a:t>
            </a:r>
            <a:endParaRPr lang="en-US" sz="5400" smtClean="0"/>
          </a:p>
        </p:txBody>
      </p:sp>
      <p:grpSp>
        <p:nvGrpSpPr>
          <p:cNvPr id="107523" name="Group 22"/>
          <p:cNvGrpSpPr>
            <a:grpSpLocks noChangeAspect="1"/>
          </p:cNvGrpSpPr>
          <p:nvPr/>
        </p:nvGrpSpPr>
        <p:grpSpPr bwMode="auto">
          <a:xfrm>
            <a:off x="1546225" y="4146550"/>
            <a:ext cx="2330450" cy="2249488"/>
            <a:chOff x="1632" y="1248"/>
            <a:chExt cx="2443" cy="2358"/>
          </a:xfrm>
        </p:grpSpPr>
        <p:grpSp>
          <p:nvGrpSpPr>
            <p:cNvPr id="107655" name="Group 23"/>
            <p:cNvGrpSpPr>
              <a:grpSpLocks noChangeAspect="1"/>
            </p:cNvGrpSpPr>
            <p:nvPr/>
          </p:nvGrpSpPr>
          <p:grpSpPr bwMode="auto">
            <a:xfrm>
              <a:off x="1632" y="1248"/>
              <a:ext cx="2443" cy="2358"/>
              <a:chOff x="3456" y="1536"/>
              <a:chExt cx="1963" cy="1926"/>
            </a:xfrm>
          </p:grpSpPr>
          <p:grpSp>
            <p:nvGrpSpPr>
              <p:cNvPr id="107660" name="Group 24"/>
              <p:cNvGrpSpPr>
                <a:grpSpLocks noChangeAspect="1"/>
              </p:cNvGrpSpPr>
              <p:nvPr/>
            </p:nvGrpSpPr>
            <p:grpSpPr bwMode="auto">
              <a:xfrm>
                <a:off x="3456" y="1536"/>
                <a:ext cx="1963" cy="1926"/>
                <a:chOff x="1877" y="1152"/>
                <a:chExt cx="1971" cy="1776"/>
              </a:xfrm>
            </p:grpSpPr>
            <p:sp>
              <p:nvSpPr>
                <p:cNvPr id="107686" name="Rectangl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877" y="1152"/>
                  <a:ext cx="395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87" name="Rectangle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72" y="1152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8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666" y="1152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89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1152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0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3454" y="1152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1" name="Rectangle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666" y="2573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2" name="Rectangl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2573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3" name="Rectangle 32"/>
                <p:cNvSpPr>
                  <a:spLocks noChangeAspect="1" noChangeArrowheads="1"/>
                </p:cNvSpPr>
                <p:nvPr/>
              </p:nvSpPr>
              <p:spPr bwMode="auto">
                <a:xfrm>
                  <a:off x="3454" y="2573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4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877" y="1507"/>
                  <a:ext cx="395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5" name="Rectangl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272" y="1507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6" name="Rectangle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666" y="1507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7" name="Rectangl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1507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8" name="Rectangl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3454" y="1507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9" name="Rectangle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877" y="1862"/>
                  <a:ext cx="395" cy="356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0" name="Rectangl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272" y="1862"/>
                  <a:ext cx="394" cy="356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1" name="Rectangle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666" y="1862"/>
                  <a:ext cx="394" cy="356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2" name="Rectangle 41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1862"/>
                  <a:ext cx="394" cy="356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3" name="Rectangle 42"/>
                <p:cNvSpPr>
                  <a:spLocks noChangeAspect="1" noChangeArrowheads="1"/>
                </p:cNvSpPr>
                <p:nvPr/>
              </p:nvSpPr>
              <p:spPr bwMode="auto">
                <a:xfrm>
                  <a:off x="3454" y="1862"/>
                  <a:ext cx="394" cy="356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4" name="Rectangle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877" y="2218"/>
                  <a:ext cx="395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5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2272" y="2218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6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666" y="2218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7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2218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8" name="Rectangle 47"/>
                <p:cNvSpPr>
                  <a:spLocks noChangeAspect="1" noChangeArrowheads="1"/>
                </p:cNvSpPr>
                <p:nvPr/>
              </p:nvSpPr>
              <p:spPr bwMode="auto">
                <a:xfrm>
                  <a:off x="3454" y="2218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9" name="Rectangl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2272" y="2573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10" name="Rectangle 49"/>
                <p:cNvSpPr>
                  <a:spLocks noChangeAspect="1" noChangeArrowheads="1"/>
                </p:cNvSpPr>
                <p:nvPr/>
              </p:nvSpPr>
              <p:spPr bwMode="auto">
                <a:xfrm>
                  <a:off x="1878" y="2573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107661" name="Text Box 50"/>
              <p:cNvSpPr txBox="1">
                <a:spLocks noChangeAspect="1" noChangeArrowheads="1"/>
              </p:cNvSpPr>
              <p:nvPr/>
            </p:nvSpPr>
            <p:spPr bwMode="auto">
              <a:xfrm>
                <a:off x="3560" y="1578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2" name="Text Box 51"/>
              <p:cNvSpPr txBox="1">
                <a:spLocks noChangeAspect="1" noChangeArrowheads="1"/>
              </p:cNvSpPr>
              <p:nvPr/>
            </p:nvSpPr>
            <p:spPr bwMode="auto">
              <a:xfrm>
                <a:off x="3973" y="1578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3" name="Text Box 52"/>
              <p:cNvSpPr txBox="1">
                <a:spLocks noChangeAspect="1" noChangeArrowheads="1"/>
              </p:cNvSpPr>
              <p:nvPr/>
            </p:nvSpPr>
            <p:spPr bwMode="auto">
              <a:xfrm>
                <a:off x="5117" y="1592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4" name="Text Box 53"/>
              <p:cNvSpPr txBox="1">
                <a:spLocks noChangeAspect="1" noChangeArrowheads="1"/>
              </p:cNvSpPr>
              <p:nvPr/>
            </p:nvSpPr>
            <p:spPr bwMode="auto">
              <a:xfrm>
                <a:off x="4338" y="1578"/>
                <a:ext cx="263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5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4728" y="1578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6" name="Text Box 55"/>
              <p:cNvSpPr txBox="1">
                <a:spLocks noChangeAspect="1" noChangeArrowheads="1"/>
              </p:cNvSpPr>
              <p:nvPr/>
            </p:nvSpPr>
            <p:spPr bwMode="auto">
              <a:xfrm>
                <a:off x="3560" y="1949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7" name="Text Box 56"/>
              <p:cNvSpPr txBox="1">
                <a:spLocks noChangeAspect="1" noChangeArrowheads="1"/>
              </p:cNvSpPr>
              <p:nvPr/>
            </p:nvSpPr>
            <p:spPr bwMode="auto">
              <a:xfrm>
                <a:off x="3548" y="2331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8" name="Text Box 57"/>
              <p:cNvSpPr txBox="1">
                <a:spLocks noChangeAspect="1" noChangeArrowheads="1"/>
              </p:cNvSpPr>
              <p:nvPr/>
            </p:nvSpPr>
            <p:spPr bwMode="auto">
              <a:xfrm>
                <a:off x="3548" y="2715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9" name="Text Box 58"/>
              <p:cNvSpPr txBox="1">
                <a:spLocks noChangeAspect="1" noChangeArrowheads="1"/>
              </p:cNvSpPr>
              <p:nvPr/>
            </p:nvSpPr>
            <p:spPr bwMode="auto">
              <a:xfrm>
                <a:off x="3536" y="3098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0" name="Text Box 59"/>
              <p:cNvSpPr txBox="1">
                <a:spLocks noChangeAspect="1" noChangeArrowheads="1"/>
              </p:cNvSpPr>
              <p:nvPr/>
            </p:nvSpPr>
            <p:spPr bwMode="auto">
              <a:xfrm>
                <a:off x="3949" y="2331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1" name="Text Box 60"/>
              <p:cNvSpPr txBox="1">
                <a:spLocks noChangeAspect="1" noChangeArrowheads="1"/>
              </p:cNvSpPr>
              <p:nvPr/>
            </p:nvSpPr>
            <p:spPr bwMode="auto">
              <a:xfrm>
                <a:off x="3937" y="2715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2" name="Text Box 61"/>
              <p:cNvSpPr txBox="1">
                <a:spLocks noChangeAspect="1" noChangeArrowheads="1"/>
              </p:cNvSpPr>
              <p:nvPr/>
            </p:nvSpPr>
            <p:spPr bwMode="auto">
              <a:xfrm>
                <a:off x="5117" y="1962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3" name="Text Box 62"/>
              <p:cNvSpPr txBox="1">
                <a:spLocks noChangeAspect="1" noChangeArrowheads="1"/>
              </p:cNvSpPr>
              <p:nvPr/>
            </p:nvSpPr>
            <p:spPr bwMode="auto">
              <a:xfrm>
                <a:off x="5117" y="2715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4" name="Text Box 63"/>
              <p:cNvSpPr txBox="1">
                <a:spLocks noChangeAspect="1" noChangeArrowheads="1"/>
              </p:cNvSpPr>
              <p:nvPr/>
            </p:nvSpPr>
            <p:spPr bwMode="auto">
              <a:xfrm>
                <a:off x="4728" y="2319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5" name="Text Box 64"/>
              <p:cNvSpPr txBox="1">
                <a:spLocks noChangeAspect="1" noChangeArrowheads="1"/>
              </p:cNvSpPr>
              <p:nvPr/>
            </p:nvSpPr>
            <p:spPr bwMode="auto">
              <a:xfrm>
                <a:off x="3937" y="1949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4</a:t>
                </a:r>
              </a:p>
            </p:txBody>
          </p:sp>
          <p:sp>
            <p:nvSpPr>
              <p:cNvPr id="107676" name="Text Box 65"/>
              <p:cNvSpPr txBox="1">
                <a:spLocks noChangeAspect="1" noChangeArrowheads="1"/>
              </p:cNvSpPr>
              <p:nvPr/>
            </p:nvSpPr>
            <p:spPr bwMode="auto">
              <a:xfrm>
                <a:off x="4338" y="1949"/>
                <a:ext cx="263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3</a:t>
                </a:r>
              </a:p>
            </p:txBody>
          </p:sp>
          <p:sp>
            <p:nvSpPr>
              <p:cNvPr id="107677" name="Text Box 66"/>
              <p:cNvSpPr txBox="1">
                <a:spLocks noChangeAspect="1" noChangeArrowheads="1"/>
              </p:cNvSpPr>
              <p:nvPr/>
            </p:nvSpPr>
            <p:spPr bwMode="auto">
              <a:xfrm>
                <a:off x="4728" y="1949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3</a:t>
                </a:r>
              </a:p>
            </p:txBody>
          </p:sp>
          <p:sp>
            <p:nvSpPr>
              <p:cNvPr id="107678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4326" y="2331"/>
                <a:ext cx="370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12</a:t>
                </a:r>
              </a:p>
            </p:txBody>
          </p:sp>
          <p:sp>
            <p:nvSpPr>
              <p:cNvPr id="107679" name="Text Box 68"/>
              <p:cNvSpPr txBox="1">
                <a:spLocks noChangeAspect="1" noChangeArrowheads="1"/>
              </p:cNvSpPr>
              <p:nvPr/>
            </p:nvSpPr>
            <p:spPr bwMode="auto">
              <a:xfrm>
                <a:off x="5117" y="2319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2</a:t>
                </a:r>
              </a:p>
            </p:txBody>
          </p:sp>
          <p:sp>
            <p:nvSpPr>
              <p:cNvPr id="107680" name="Text Box 69"/>
              <p:cNvSpPr txBox="1">
                <a:spLocks noChangeAspect="1" noChangeArrowheads="1"/>
              </p:cNvSpPr>
              <p:nvPr/>
            </p:nvSpPr>
            <p:spPr bwMode="auto">
              <a:xfrm>
                <a:off x="4338" y="2727"/>
                <a:ext cx="263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2</a:t>
                </a:r>
              </a:p>
            </p:txBody>
          </p:sp>
          <p:sp>
            <p:nvSpPr>
              <p:cNvPr id="107681" name="Text Box 70"/>
              <p:cNvSpPr txBox="1">
                <a:spLocks noChangeAspect="1" noChangeArrowheads="1"/>
              </p:cNvSpPr>
              <p:nvPr/>
            </p:nvSpPr>
            <p:spPr bwMode="auto">
              <a:xfrm>
                <a:off x="5129" y="3084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2</a:t>
                </a:r>
              </a:p>
            </p:txBody>
          </p:sp>
          <p:sp>
            <p:nvSpPr>
              <p:cNvPr id="107682" name="Text Box 71"/>
              <p:cNvSpPr txBox="1">
                <a:spLocks noChangeAspect="1" noChangeArrowheads="1"/>
              </p:cNvSpPr>
              <p:nvPr/>
            </p:nvSpPr>
            <p:spPr bwMode="auto">
              <a:xfrm>
                <a:off x="3925" y="3098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3</a:t>
                </a:r>
              </a:p>
            </p:txBody>
          </p:sp>
          <p:sp>
            <p:nvSpPr>
              <p:cNvPr id="107683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4692" y="2727"/>
                <a:ext cx="36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16</a:t>
                </a:r>
              </a:p>
            </p:txBody>
          </p:sp>
          <p:sp>
            <p:nvSpPr>
              <p:cNvPr id="107684" name="Text Box 73"/>
              <p:cNvSpPr txBox="1">
                <a:spLocks noChangeAspect="1" noChangeArrowheads="1"/>
              </p:cNvSpPr>
              <p:nvPr/>
            </p:nvSpPr>
            <p:spPr bwMode="auto">
              <a:xfrm>
                <a:off x="4692" y="3098"/>
                <a:ext cx="372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25</a:t>
                </a:r>
              </a:p>
            </p:txBody>
          </p:sp>
          <p:sp>
            <p:nvSpPr>
              <p:cNvPr id="107685" name="Text Box 74"/>
              <p:cNvSpPr txBox="1">
                <a:spLocks noChangeAspect="1" noChangeArrowheads="1"/>
              </p:cNvSpPr>
              <p:nvPr/>
            </p:nvSpPr>
            <p:spPr bwMode="auto">
              <a:xfrm>
                <a:off x="4338" y="3098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6</a:t>
                </a:r>
              </a:p>
            </p:txBody>
          </p:sp>
        </p:grpSp>
        <p:grpSp>
          <p:nvGrpSpPr>
            <p:cNvPr id="107656" name="Group 75"/>
            <p:cNvGrpSpPr>
              <a:grpSpLocks noChangeAspect="1"/>
            </p:cNvGrpSpPr>
            <p:nvPr/>
          </p:nvGrpSpPr>
          <p:grpSpPr bwMode="auto">
            <a:xfrm>
              <a:off x="2600" y="2191"/>
              <a:ext cx="975" cy="1412"/>
              <a:chOff x="2600" y="2191"/>
              <a:chExt cx="975" cy="1412"/>
            </a:xfrm>
          </p:grpSpPr>
          <p:sp>
            <p:nvSpPr>
              <p:cNvPr id="107657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600" y="2191"/>
                <a:ext cx="492" cy="478"/>
              </a:xfrm>
              <a:prstGeom prst="rect">
                <a:avLst/>
              </a:prstGeom>
              <a:noFill/>
              <a:ln w="5715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07658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3098" y="3125"/>
                <a:ext cx="477" cy="478"/>
              </a:xfrm>
              <a:prstGeom prst="rect">
                <a:avLst/>
              </a:prstGeom>
              <a:noFill/>
              <a:ln w="5715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07659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3098" y="2663"/>
                <a:ext cx="477" cy="477"/>
              </a:xfrm>
              <a:prstGeom prst="rect">
                <a:avLst/>
              </a:prstGeom>
              <a:noFill/>
              <a:ln w="5715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107524" name="Text Box 131"/>
          <p:cNvSpPr txBox="1">
            <a:spLocks noChangeArrowheads="1"/>
          </p:cNvSpPr>
          <p:nvPr/>
        </p:nvSpPr>
        <p:spPr bwMode="auto">
          <a:xfrm>
            <a:off x="1519238" y="3560763"/>
            <a:ext cx="287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Contributing Area</a:t>
            </a:r>
          </a:p>
        </p:txBody>
      </p:sp>
      <p:grpSp>
        <p:nvGrpSpPr>
          <p:cNvPr id="107525" name="Group 132"/>
          <p:cNvGrpSpPr>
            <a:grpSpLocks/>
          </p:cNvGrpSpPr>
          <p:nvPr/>
        </p:nvGrpSpPr>
        <p:grpSpPr bwMode="auto">
          <a:xfrm>
            <a:off x="4984750" y="3556000"/>
            <a:ext cx="2330450" cy="2849563"/>
            <a:chOff x="2988" y="2240"/>
            <a:chExt cx="1468" cy="1795"/>
          </a:xfrm>
        </p:grpSpPr>
        <p:grpSp>
          <p:nvGrpSpPr>
            <p:cNvPr id="107597" name="Group 133"/>
            <p:cNvGrpSpPr>
              <a:grpSpLocks noChangeAspect="1"/>
            </p:cNvGrpSpPr>
            <p:nvPr/>
          </p:nvGrpSpPr>
          <p:grpSpPr bwMode="auto">
            <a:xfrm>
              <a:off x="2988" y="2618"/>
              <a:ext cx="1468" cy="1417"/>
              <a:chOff x="1632" y="1248"/>
              <a:chExt cx="2443" cy="2358"/>
            </a:xfrm>
          </p:grpSpPr>
          <p:grpSp>
            <p:nvGrpSpPr>
              <p:cNvPr id="107599" name="Group 134"/>
              <p:cNvGrpSpPr>
                <a:grpSpLocks noChangeAspect="1"/>
              </p:cNvGrpSpPr>
              <p:nvPr/>
            </p:nvGrpSpPr>
            <p:grpSpPr bwMode="auto">
              <a:xfrm>
                <a:off x="1632" y="1248"/>
                <a:ext cx="2443" cy="2358"/>
                <a:chOff x="3456" y="1536"/>
                <a:chExt cx="1963" cy="1926"/>
              </a:xfrm>
            </p:grpSpPr>
            <p:grpSp>
              <p:nvGrpSpPr>
                <p:cNvPr id="107604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3456" y="1536"/>
                  <a:ext cx="1963" cy="1926"/>
                  <a:chOff x="1877" y="1152"/>
                  <a:chExt cx="1971" cy="1776"/>
                </a:xfrm>
              </p:grpSpPr>
              <p:sp>
                <p:nvSpPr>
                  <p:cNvPr id="107630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7" y="1152"/>
                    <a:ext cx="395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1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1152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2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6" y="1152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3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0" y="1152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4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1152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5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6" y="2573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6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0" y="2573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7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2573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8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7" y="1507"/>
                    <a:ext cx="395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9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1507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0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6" y="1507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1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0" y="1507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2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1507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3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7" y="1862"/>
                    <a:ext cx="395" cy="356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4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1862"/>
                    <a:ext cx="394" cy="356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5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6" y="1862"/>
                    <a:ext cx="394" cy="356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6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0" y="1862"/>
                    <a:ext cx="394" cy="356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7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1862"/>
                    <a:ext cx="394" cy="356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8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7" y="2218"/>
                    <a:ext cx="395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9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2218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50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6" y="2218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51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0" y="2218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5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2218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5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2573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5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8" y="2573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</p:grpSp>
            <p:sp>
              <p:nvSpPr>
                <p:cNvPr id="107605" name="Text Box 16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60" y="1578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06" name="Text Box 16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73" y="1578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07" name="Text Box 16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17" y="1592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08" name="Text Box 16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38" y="1578"/>
                  <a:ext cx="263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09" name="Text Box 16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28" y="1578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0" name="Text Box 16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60" y="1949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1" name="Text Box 16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48" y="2331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2" name="Text Box 16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48" y="2715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3" name="Text Box 16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36" y="3098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4" name="Text Box 17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49" y="2331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5" name="Text Box 17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37" y="2715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6" name="Text Box 17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17" y="1962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7" name="Text Box 17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17" y="2715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8" name="Text Box 17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28" y="2319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9" name="Text Box 17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37" y="1949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107620" name="Text Box 17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38" y="1949"/>
                  <a:ext cx="263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107621" name="Text Box 17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28" y="1949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107622" name="Text Box 17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26" y="2331"/>
                  <a:ext cx="263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107623" name="Text Box 17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17" y="2319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24" name="Text Box 18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38" y="2727"/>
                  <a:ext cx="263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25" name="Text Box 18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29" y="3084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26" name="Text Box 18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25" y="3098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107627" name="Text Box 18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92" y="2727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107628" name="Text Box 18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92" y="3098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107629" name="Text Box 18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38" y="3098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2</a:t>
                  </a:r>
                </a:p>
              </p:txBody>
            </p:sp>
          </p:grpSp>
          <p:grpSp>
            <p:nvGrpSpPr>
              <p:cNvPr id="107600" name="Group 186"/>
              <p:cNvGrpSpPr>
                <a:grpSpLocks noChangeAspect="1"/>
              </p:cNvGrpSpPr>
              <p:nvPr/>
            </p:nvGrpSpPr>
            <p:grpSpPr bwMode="auto">
              <a:xfrm>
                <a:off x="2600" y="2191"/>
                <a:ext cx="975" cy="1412"/>
                <a:chOff x="2600" y="2191"/>
                <a:chExt cx="975" cy="1412"/>
              </a:xfrm>
            </p:grpSpPr>
            <p:sp>
              <p:nvSpPr>
                <p:cNvPr id="107601" name="Rectangle 187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191"/>
                  <a:ext cx="492" cy="478"/>
                </a:xfrm>
                <a:prstGeom prst="rect">
                  <a:avLst/>
                </a:prstGeom>
                <a:noFill/>
                <a:ln w="5715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02" name="Rectangle 188"/>
                <p:cNvSpPr>
                  <a:spLocks noChangeAspect="1" noChangeArrowheads="1"/>
                </p:cNvSpPr>
                <p:nvPr/>
              </p:nvSpPr>
              <p:spPr bwMode="auto">
                <a:xfrm>
                  <a:off x="3098" y="3125"/>
                  <a:ext cx="477" cy="478"/>
                </a:xfrm>
                <a:prstGeom prst="rect">
                  <a:avLst/>
                </a:prstGeom>
                <a:noFill/>
                <a:ln w="5715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03" name="Rectangle 189"/>
                <p:cNvSpPr>
                  <a:spLocks noChangeAspect="1" noChangeArrowheads="1"/>
                </p:cNvSpPr>
                <p:nvPr/>
              </p:nvSpPr>
              <p:spPr bwMode="auto">
                <a:xfrm>
                  <a:off x="3098" y="2663"/>
                  <a:ext cx="477" cy="477"/>
                </a:xfrm>
                <a:prstGeom prst="rect">
                  <a:avLst/>
                </a:prstGeom>
                <a:noFill/>
                <a:ln w="5715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</p:grpSp>
        </p:grpSp>
        <p:sp>
          <p:nvSpPr>
            <p:cNvPr id="107598" name="Text Box 190"/>
            <p:cNvSpPr txBox="1">
              <a:spLocks noChangeArrowheads="1"/>
            </p:cNvSpPr>
            <p:nvPr/>
          </p:nvSpPr>
          <p:spPr bwMode="auto">
            <a:xfrm>
              <a:off x="3087" y="2240"/>
              <a:ext cx="124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Grid Order</a:t>
              </a:r>
            </a:p>
          </p:txBody>
        </p:sp>
      </p:grpSp>
      <p:grpSp>
        <p:nvGrpSpPr>
          <p:cNvPr id="107526" name="Group 3"/>
          <p:cNvGrpSpPr>
            <a:grpSpLocks noChangeAspect="1"/>
          </p:cNvGrpSpPr>
          <p:nvPr/>
        </p:nvGrpSpPr>
        <p:grpSpPr bwMode="auto">
          <a:xfrm>
            <a:off x="1955800" y="1790700"/>
            <a:ext cx="1579563" cy="1527175"/>
            <a:chOff x="96" y="1432"/>
            <a:chExt cx="661" cy="639"/>
          </a:xfrm>
        </p:grpSpPr>
        <p:sp>
          <p:nvSpPr>
            <p:cNvPr id="334" name="Rectangle 4"/>
            <p:cNvSpPr>
              <a:spLocks noChangeAspect="1" noChangeArrowheads="1"/>
            </p:cNvSpPr>
            <p:nvPr/>
          </p:nvSpPr>
          <p:spPr bwMode="auto">
            <a:xfrm>
              <a:off x="96" y="1432"/>
              <a:ext cx="220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</a:p>
          </p:txBody>
        </p:sp>
        <p:sp>
          <p:nvSpPr>
            <p:cNvPr id="335" name="Rectangle 5"/>
            <p:cNvSpPr>
              <a:spLocks noChangeAspect="1" noChangeArrowheads="1"/>
            </p:cNvSpPr>
            <p:nvPr/>
          </p:nvSpPr>
          <p:spPr bwMode="auto">
            <a:xfrm>
              <a:off x="96" y="1645"/>
              <a:ext cx="220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5</a:t>
              </a:r>
            </a:p>
          </p:txBody>
        </p:sp>
        <p:sp>
          <p:nvSpPr>
            <p:cNvPr id="336" name="Rectangle 6"/>
            <p:cNvSpPr>
              <a:spLocks noChangeAspect="1" noChangeArrowheads="1"/>
            </p:cNvSpPr>
            <p:nvPr/>
          </p:nvSpPr>
          <p:spPr bwMode="auto">
            <a:xfrm>
              <a:off x="96" y="1858"/>
              <a:ext cx="220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6</a:t>
              </a:r>
            </a:p>
          </p:txBody>
        </p:sp>
        <p:sp>
          <p:nvSpPr>
            <p:cNvPr id="337" name="Rectangle 7"/>
            <p:cNvSpPr>
              <a:spLocks noChangeAspect="1" noChangeArrowheads="1"/>
            </p:cNvSpPr>
            <p:nvPr/>
          </p:nvSpPr>
          <p:spPr bwMode="auto">
            <a:xfrm>
              <a:off x="316" y="1432"/>
              <a:ext cx="221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3</a:t>
              </a:r>
            </a:p>
          </p:txBody>
        </p:sp>
        <p:sp>
          <p:nvSpPr>
            <p:cNvPr id="338" name="Rectangle 8"/>
            <p:cNvSpPr>
              <a:spLocks noChangeAspect="1" noChangeArrowheads="1"/>
            </p:cNvSpPr>
            <p:nvPr/>
          </p:nvSpPr>
          <p:spPr bwMode="auto">
            <a:xfrm>
              <a:off x="316" y="1645"/>
              <a:ext cx="221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39" name="Rectangle 9"/>
            <p:cNvSpPr>
              <a:spLocks noChangeAspect="1" noChangeArrowheads="1"/>
            </p:cNvSpPr>
            <p:nvPr/>
          </p:nvSpPr>
          <p:spPr bwMode="auto">
            <a:xfrm>
              <a:off x="316" y="1858"/>
              <a:ext cx="221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7</a:t>
              </a:r>
            </a:p>
          </p:txBody>
        </p:sp>
        <p:grpSp>
          <p:nvGrpSpPr>
            <p:cNvPr id="107585" name="Group 10"/>
            <p:cNvGrpSpPr>
              <a:grpSpLocks noChangeAspect="1"/>
            </p:cNvGrpSpPr>
            <p:nvPr/>
          </p:nvGrpSpPr>
          <p:grpSpPr bwMode="auto">
            <a:xfrm>
              <a:off x="537" y="1434"/>
              <a:ext cx="220" cy="640"/>
              <a:chOff x="3027" y="1517"/>
              <a:chExt cx="383" cy="1094"/>
            </a:xfrm>
          </p:grpSpPr>
          <p:sp>
            <p:nvSpPr>
              <p:cNvPr id="349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 2</a:t>
                </a:r>
              </a:p>
            </p:txBody>
          </p:sp>
          <p:sp>
            <p:nvSpPr>
              <p:cNvPr id="350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351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8</a:t>
                </a:r>
              </a:p>
            </p:txBody>
          </p:sp>
        </p:grpSp>
        <p:sp>
          <p:nvSpPr>
            <p:cNvPr id="341" name="Line 14"/>
            <p:cNvSpPr>
              <a:spLocks noChangeAspect="1" noChangeShapeType="1"/>
            </p:cNvSpPr>
            <p:nvPr/>
          </p:nvSpPr>
          <p:spPr bwMode="auto">
            <a:xfrm rot="-5400000">
              <a:off x="374" y="1655"/>
              <a:ext cx="118" cy="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2" name="Line 15"/>
            <p:cNvSpPr>
              <a:spLocks noChangeAspect="1" noChangeShapeType="1"/>
            </p:cNvSpPr>
            <p:nvPr/>
          </p:nvSpPr>
          <p:spPr bwMode="auto">
            <a:xfrm rot="5400000" flipV="1">
              <a:off x="453" y="1779"/>
              <a:ext cx="113" cy="116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3" name="Line 16"/>
            <p:cNvSpPr>
              <a:spLocks noChangeAspect="1" noChangeShapeType="1"/>
            </p:cNvSpPr>
            <p:nvPr/>
          </p:nvSpPr>
          <p:spPr bwMode="auto">
            <a:xfrm rot="-5400000">
              <a:off x="452" y="1604"/>
              <a:ext cx="118" cy="116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4" name="Line 17"/>
            <p:cNvSpPr>
              <a:spLocks noChangeAspect="1" noChangeShapeType="1"/>
            </p:cNvSpPr>
            <p:nvPr/>
          </p:nvSpPr>
          <p:spPr bwMode="auto">
            <a:xfrm rot="-5400000" flipH="1" flipV="1">
              <a:off x="273" y="1774"/>
              <a:ext cx="124" cy="124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5" name="Line 18"/>
            <p:cNvSpPr>
              <a:spLocks noChangeAspect="1" noChangeShapeType="1"/>
            </p:cNvSpPr>
            <p:nvPr/>
          </p:nvSpPr>
          <p:spPr bwMode="auto">
            <a:xfrm rot="5400000" flipV="1">
              <a:off x="371" y="1843"/>
              <a:ext cx="118" cy="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6" name="Line 19"/>
            <p:cNvSpPr>
              <a:spLocks noChangeAspect="1" noChangeShapeType="1"/>
            </p:cNvSpPr>
            <p:nvPr/>
          </p:nvSpPr>
          <p:spPr bwMode="auto">
            <a:xfrm rot="10800000">
              <a:off x="269" y="1756"/>
              <a:ext cx="116" cy="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7" name="Line 20"/>
            <p:cNvSpPr>
              <a:spLocks noChangeAspect="1" noChangeShapeType="1"/>
            </p:cNvSpPr>
            <p:nvPr/>
          </p:nvSpPr>
          <p:spPr bwMode="auto">
            <a:xfrm rot="10800000" flipH="1">
              <a:off x="468" y="1752"/>
              <a:ext cx="116" cy="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8" name="Line 21"/>
            <p:cNvSpPr>
              <a:spLocks noChangeAspect="1" noChangeShapeType="1"/>
            </p:cNvSpPr>
            <p:nvPr/>
          </p:nvSpPr>
          <p:spPr bwMode="auto">
            <a:xfrm rot="5400000" flipH="1">
              <a:off x="273" y="1609"/>
              <a:ext cx="122" cy="12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107527" name="Group 79"/>
          <p:cNvGrpSpPr>
            <a:grpSpLocks/>
          </p:cNvGrpSpPr>
          <p:nvPr/>
        </p:nvGrpSpPr>
        <p:grpSpPr bwMode="auto">
          <a:xfrm>
            <a:off x="5232400" y="1541463"/>
            <a:ext cx="1870075" cy="1844675"/>
            <a:chOff x="826" y="1424"/>
            <a:chExt cx="1178" cy="1162"/>
          </a:xfrm>
        </p:grpSpPr>
        <p:grpSp>
          <p:nvGrpSpPr>
            <p:cNvPr id="107528" name="Group 80"/>
            <p:cNvGrpSpPr>
              <a:grpSpLocks noChangeAspect="1"/>
            </p:cNvGrpSpPr>
            <p:nvPr/>
          </p:nvGrpSpPr>
          <p:grpSpPr bwMode="auto">
            <a:xfrm>
              <a:off x="826" y="1424"/>
              <a:ext cx="1176" cy="1156"/>
              <a:chOff x="1877" y="1152"/>
              <a:chExt cx="1971" cy="1776"/>
            </a:xfrm>
          </p:grpSpPr>
          <p:sp>
            <p:nvSpPr>
              <p:cNvPr id="379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1877" y="1152"/>
                <a:ext cx="396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0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2273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1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2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3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4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5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6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7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1877" y="1507"/>
                <a:ext cx="396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8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2273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9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0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1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2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1877" y="1862"/>
                <a:ext cx="396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3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2273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4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5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6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7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1877" y="2218"/>
                <a:ext cx="396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8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2273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9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00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01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02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2273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03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1879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354" name="Line 106"/>
            <p:cNvSpPr>
              <a:spLocks noChangeAspect="1" noChangeShapeType="1"/>
            </p:cNvSpPr>
            <p:nvPr/>
          </p:nvSpPr>
          <p:spPr bwMode="auto">
            <a:xfrm rot="-177988">
              <a:off x="961" y="1517"/>
              <a:ext cx="212" cy="239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55" name="Line 107"/>
            <p:cNvSpPr>
              <a:spLocks noChangeAspect="1" noChangeShapeType="1"/>
            </p:cNvSpPr>
            <p:nvPr/>
          </p:nvSpPr>
          <p:spPr bwMode="auto">
            <a:xfrm>
              <a:off x="1186" y="1544"/>
              <a:ext cx="231" cy="237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56" name="Line 108"/>
            <p:cNvSpPr>
              <a:spLocks noChangeAspect="1" noChangeShapeType="1"/>
            </p:cNvSpPr>
            <p:nvPr/>
          </p:nvSpPr>
          <p:spPr bwMode="auto">
            <a:xfrm flipV="1">
              <a:off x="945" y="1767"/>
              <a:ext cx="239" cy="237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57" name="Line 109"/>
            <p:cNvSpPr>
              <a:spLocks noChangeAspect="1" noChangeShapeType="1"/>
            </p:cNvSpPr>
            <p:nvPr/>
          </p:nvSpPr>
          <p:spPr bwMode="auto">
            <a:xfrm>
              <a:off x="1640" y="2460"/>
              <a:ext cx="124" cy="126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58" name="Line 110"/>
            <p:cNvSpPr>
              <a:spLocks noChangeAspect="1" noChangeShapeType="1"/>
            </p:cNvSpPr>
            <p:nvPr/>
          </p:nvSpPr>
          <p:spPr bwMode="auto">
            <a:xfrm>
              <a:off x="943" y="2228"/>
              <a:ext cx="236" cy="24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59" name="Line 111"/>
            <p:cNvSpPr>
              <a:spLocks noChangeAspect="1" noChangeShapeType="1"/>
            </p:cNvSpPr>
            <p:nvPr/>
          </p:nvSpPr>
          <p:spPr bwMode="auto">
            <a:xfrm rot="2592605" flipV="1">
              <a:off x="977" y="2383"/>
              <a:ext cx="172" cy="163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0" name="Line 112"/>
            <p:cNvSpPr>
              <a:spLocks noChangeAspect="1" noChangeShapeType="1"/>
            </p:cNvSpPr>
            <p:nvPr/>
          </p:nvSpPr>
          <p:spPr bwMode="auto">
            <a:xfrm rot="2592605" flipV="1">
              <a:off x="1444" y="2379"/>
              <a:ext cx="164" cy="161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1" name="Line 113"/>
            <p:cNvSpPr>
              <a:spLocks noChangeAspect="1" noChangeShapeType="1"/>
            </p:cNvSpPr>
            <p:nvPr/>
          </p:nvSpPr>
          <p:spPr bwMode="auto">
            <a:xfrm rot="2592605" flipV="1">
              <a:off x="1207" y="2384"/>
              <a:ext cx="173" cy="162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2" name="Line 114"/>
            <p:cNvSpPr>
              <a:spLocks noChangeAspect="1" noChangeShapeType="1"/>
            </p:cNvSpPr>
            <p:nvPr/>
          </p:nvSpPr>
          <p:spPr bwMode="auto">
            <a:xfrm rot="2592605" flipV="1">
              <a:off x="1208" y="2150"/>
              <a:ext cx="167" cy="164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3" name="Line 115"/>
            <p:cNvSpPr>
              <a:spLocks noChangeAspect="1" noChangeShapeType="1"/>
            </p:cNvSpPr>
            <p:nvPr/>
          </p:nvSpPr>
          <p:spPr bwMode="auto">
            <a:xfrm rot="2592605" flipV="1">
              <a:off x="1204" y="1913"/>
              <a:ext cx="178" cy="17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4" name="Line 116"/>
            <p:cNvSpPr>
              <a:spLocks noChangeAspect="1" noChangeShapeType="1"/>
            </p:cNvSpPr>
            <p:nvPr/>
          </p:nvSpPr>
          <p:spPr bwMode="auto">
            <a:xfrm rot="2592605" flipV="1">
              <a:off x="983" y="1691"/>
              <a:ext cx="173" cy="163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5" name="Line 117"/>
            <p:cNvSpPr>
              <a:spLocks noChangeAspect="1" noChangeShapeType="1"/>
            </p:cNvSpPr>
            <p:nvPr/>
          </p:nvSpPr>
          <p:spPr bwMode="auto">
            <a:xfrm rot="2807395">
              <a:off x="1329" y="1585"/>
              <a:ext cx="171" cy="156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6" name="Line 118"/>
            <p:cNvSpPr>
              <a:spLocks noChangeAspect="1" noChangeShapeType="1"/>
            </p:cNvSpPr>
            <p:nvPr/>
          </p:nvSpPr>
          <p:spPr bwMode="auto">
            <a:xfrm rot="2807395">
              <a:off x="1335" y="1812"/>
              <a:ext cx="161" cy="146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7" name="Line 119"/>
            <p:cNvSpPr>
              <a:spLocks noChangeAspect="1" noChangeShapeType="1"/>
            </p:cNvSpPr>
            <p:nvPr/>
          </p:nvSpPr>
          <p:spPr bwMode="auto">
            <a:xfrm rot="2807395">
              <a:off x="1794" y="2262"/>
              <a:ext cx="168" cy="158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8" name="Line 120"/>
            <p:cNvSpPr>
              <a:spLocks noChangeAspect="1" noChangeShapeType="1"/>
            </p:cNvSpPr>
            <p:nvPr/>
          </p:nvSpPr>
          <p:spPr bwMode="auto">
            <a:xfrm rot="2807395">
              <a:off x="1328" y="2269"/>
              <a:ext cx="171" cy="155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9" name="Line 121"/>
            <p:cNvSpPr>
              <a:spLocks noChangeAspect="1" noChangeShapeType="1"/>
            </p:cNvSpPr>
            <p:nvPr/>
          </p:nvSpPr>
          <p:spPr bwMode="auto">
            <a:xfrm rot="2807395">
              <a:off x="1571" y="1583"/>
              <a:ext cx="155" cy="14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0" name="Line 122"/>
            <p:cNvSpPr>
              <a:spLocks noChangeAspect="1" noChangeShapeType="1"/>
            </p:cNvSpPr>
            <p:nvPr/>
          </p:nvSpPr>
          <p:spPr bwMode="auto">
            <a:xfrm rot="2807395">
              <a:off x="1566" y="2038"/>
              <a:ext cx="165" cy="154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1" name="Line 123"/>
            <p:cNvSpPr>
              <a:spLocks noChangeAspect="1" noChangeShapeType="1"/>
            </p:cNvSpPr>
            <p:nvPr/>
          </p:nvSpPr>
          <p:spPr bwMode="auto">
            <a:xfrm rot="8207395">
              <a:off x="1678" y="2380"/>
              <a:ext cx="168" cy="162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2" name="Line 124"/>
            <p:cNvSpPr>
              <a:spLocks noChangeAspect="1" noChangeShapeType="1"/>
            </p:cNvSpPr>
            <p:nvPr/>
          </p:nvSpPr>
          <p:spPr bwMode="auto">
            <a:xfrm rot="2807395">
              <a:off x="1803" y="1806"/>
              <a:ext cx="173" cy="158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3" name="Line 125"/>
            <p:cNvSpPr>
              <a:spLocks noChangeAspect="1" noChangeShapeType="1"/>
            </p:cNvSpPr>
            <p:nvPr/>
          </p:nvSpPr>
          <p:spPr bwMode="auto">
            <a:xfrm flipH="1">
              <a:off x="1412" y="1756"/>
              <a:ext cx="236" cy="24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4" name="Line 126"/>
            <p:cNvSpPr>
              <a:spLocks noChangeAspect="1" noChangeShapeType="1"/>
            </p:cNvSpPr>
            <p:nvPr/>
          </p:nvSpPr>
          <p:spPr bwMode="auto">
            <a:xfrm flipH="1">
              <a:off x="1649" y="1531"/>
              <a:ext cx="228" cy="231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5" name="Line 127"/>
            <p:cNvSpPr>
              <a:spLocks noChangeAspect="1" noChangeShapeType="1"/>
            </p:cNvSpPr>
            <p:nvPr/>
          </p:nvSpPr>
          <p:spPr bwMode="auto">
            <a:xfrm flipH="1">
              <a:off x="1655" y="1997"/>
              <a:ext cx="234" cy="234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6" name="Line 128"/>
            <p:cNvSpPr>
              <a:spLocks noChangeAspect="1" noChangeShapeType="1"/>
            </p:cNvSpPr>
            <p:nvPr/>
          </p:nvSpPr>
          <p:spPr bwMode="auto">
            <a:xfrm rot="2807395">
              <a:off x="1566" y="2266"/>
              <a:ext cx="165" cy="154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7" name="Line 129"/>
            <p:cNvSpPr>
              <a:spLocks noChangeAspect="1" noChangeShapeType="1"/>
            </p:cNvSpPr>
            <p:nvPr/>
          </p:nvSpPr>
          <p:spPr bwMode="auto">
            <a:xfrm rot="-177988">
              <a:off x="1201" y="1773"/>
              <a:ext cx="212" cy="239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8" name="Line 130"/>
            <p:cNvSpPr>
              <a:spLocks noChangeAspect="1" noChangeShapeType="1"/>
            </p:cNvSpPr>
            <p:nvPr/>
          </p:nvSpPr>
          <p:spPr bwMode="auto">
            <a:xfrm rot="-177988">
              <a:off x="1425" y="2005"/>
              <a:ext cx="212" cy="239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505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greytopgord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1"/>
          <a:stretch>
            <a:fillRect/>
          </a:stretch>
        </p:blipFill>
        <p:spPr bwMode="auto">
          <a:xfrm>
            <a:off x="573088" y="439738"/>
            <a:ext cx="7762875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520700" y="300038"/>
            <a:ext cx="810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Grid network pruned to order 4 stream delineation</a:t>
            </a:r>
          </a:p>
        </p:txBody>
      </p:sp>
    </p:spTree>
    <p:extLst>
      <p:ext uri="{BB962C8B-B14F-4D97-AF65-F5344CB8AC3E}">
        <p14:creationId xmlns:p14="http://schemas.microsoft.com/office/powerpoint/2010/main" val="3909268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76572" y="6488668"/>
            <a:ext cx="36304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http://hydrology.usu.edu/taudem/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06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623560" cy="647700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4800" dirty="0" err="1" smtClean="0"/>
              <a:t>TauDEM</a:t>
            </a:r>
            <a:r>
              <a:rPr lang="en-US" sz="4800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560" y="-2150"/>
            <a:ext cx="3520441" cy="6871777"/>
          </a:xfrm>
          <a:prstGeom prst="rect">
            <a:avLst/>
          </a:prstGeom>
        </p:spPr>
      </p:pic>
      <p:pic>
        <p:nvPicPr>
          <p:cNvPr id="14" name="Picture 64"/>
          <p:cNvPicPr>
            <a:picLocks noChangeAspect="1" noChangeArrowheads="1"/>
          </p:cNvPicPr>
          <p:nvPr/>
        </p:nvPicPr>
        <p:blipFill rotWithShape="1">
          <a:blip r:embed="rId5" cstate="print"/>
          <a:srcRect l="58510" t="2966" r="11377" b="58350"/>
          <a:stretch/>
        </p:blipFill>
        <p:spPr bwMode="auto">
          <a:xfrm>
            <a:off x="3394709" y="3438265"/>
            <a:ext cx="2311177" cy="309969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2" name="Rectangle 11"/>
          <p:cNvSpPr>
            <a:spLocks noChangeArrowheads="1"/>
          </p:cNvSpPr>
          <p:nvPr/>
        </p:nvSpPr>
        <p:spPr bwMode="auto">
          <a:xfrm>
            <a:off x="256774" y="641662"/>
            <a:ext cx="5110012" cy="254308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2075" tIns="46038" rIns="92075" bIns="46038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Stream and watershed delineation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Multiple flow direction flow field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Calculation of flow based derivative surfaces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MPI Parallel Implementation for speed up and large problems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source platform independent C++ command line executables for each function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Deployed as an ArcGIS Toolbox with python scripts that drive command 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executables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158" r="22729" b="41282"/>
          <a:stretch/>
        </p:blipFill>
        <p:spPr bwMode="auto">
          <a:xfrm>
            <a:off x="248879" y="3438264"/>
            <a:ext cx="3305851" cy="3099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558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200" smtClean="0"/>
              <a:t>Delineation of Channel Networks and Catchments</a:t>
            </a: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304800" y="1143000"/>
          <a:ext cx="4113213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Bitmap Image" r:id="rId3" imgW="5466667" imgH="7497221" progId="Paint.Picture">
                  <p:embed/>
                </p:oleObj>
              </mc:Choice>
              <mc:Fallback>
                <p:oleObj name="Bitmap Image" r:id="rId3" imgW="5466667" imgH="749722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0"/>
                        <a:ext cx="4113213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4648200" y="1143000"/>
          <a:ext cx="4205288" cy="565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5" name="Bitmap Image" r:id="rId5" imgW="5563377" imgH="7478169" progId="Paint.Picture">
                  <p:embed/>
                </p:oleObj>
              </mc:Choice>
              <mc:Fallback>
                <p:oleObj name="Bitmap Image" r:id="rId5" imgW="5563377" imgH="747816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143000"/>
                        <a:ext cx="4205288" cy="565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24200" y="5943600"/>
            <a:ext cx="12954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500 cell theshold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620000" y="5943600"/>
            <a:ext cx="14478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1000 cell theshold</a:t>
            </a:r>
          </a:p>
        </p:txBody>
      </p:sp>
    </p:spTree>
    <p:extLst>
      <p:ext uri="{BB962C8B-B14F-4D97-AF65-F5344CB8AC3E}">
        <p14:creationId xmlns:p14="http://schemas.microsoft.com/office/powerpoint/2010/main" val="32635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12829" y="60529"/>
            <a:ext cx="8872539" cy="1236593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TauDEM </a:t>
            </a:r>
            <a:r>
              <a:rPr lang="en-US" sz="4000" dirty="0" err="1" smtClean="0"/>
              <a:t>Dinfinity</a:t>
            </a:r>
            <a:r>
              <a:rPr lang="en-US" sz="4000" dirty="0" smtClean="0"/>
              <a:t> Representation of Flow Field</a:t>
            </a:r>
            <a:endParaRPr lang="en-US" sz="3200" dirty="0"/>
          </a:p>
        </p:txBody>
      </p:sp>
      <p:graphicFrame>
        <p:nvGraphicFramePr>
          <p:cNvPr id="114" name="Object 68"/>
          <p:cNvGraphicFramePr>
            <a:graphicFrameLocks noChangeAspect="1"/>
          </p:cNvGraphicFramePr>
          <p:nvPr>
            <p:extLst/>
          </p:nvPr>
        </p:nvGraphicFramePr>
        <p:xfrm>
          <a:off x="6766536" y="1693730"/>
          <a:ext cx="2366660" cy="2624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Picture" r:id="rId4" imgW="2790720" imgH="3095640" progId="Word.Picture.8">
                  <p:embed/>
                </p:oleObj>
              </mc:Choice>
              <mc:Fallback>
                <p:oleObj name="Picture" r:id="rId4" imgW="2790720" imgH="3095640" progId="Word.Picture.8">
                  <p:embed/>
                  <p:pic>
                    <p:nvPicPr>
                      <p:cNvPr id="114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6536" y="1693730"/>
                        <a:ext cx="2366660" cy="2624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701" y="1491485"/>
            <a:ext cx="3238500" cy="4057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5" y="1491485"/>
            <a:ext cx="3209925" cy="3990975"/>
          </a:xfrm>
          <a:prstGeom prst="rect">
            <a:avLst/>
          </a:prstGeom>
        </p:spPr>
      </p:pic>
      <p:sp>
        <p:nvSpPr>
          <p:cNvPr id="121" name="Text Box 54"/>
          <p:cNvSpPr txBox="1">
            <a:spLocks noChangeAspect="1" noChangeArrowheads="1"/>
          </p:cNvSpPr>
          <p:nvPr/>
        </p:nvSpPr>
        <p:spPr bwMode="auto">
          <a:xfrm>
            <a:off x="1862229" y="4578022"/>
            <a:ext cx="72985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ＭＳ Ｐゴシック"/>
              </a:rPr>
              <a:t>D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ＭＳ Ｐゴシック"/>
                <a:sym typeface="Symbol" pitchFamily="18" charset="2"/>
              </a:rPr>
              <a:t>8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867022" y="2995872"/>
            <a:ext cx="1108373" cy="2291767"/>
            <a:chOff x="5385527" y="3408823"/>
            <a:chExt cx="830748" cy="1728456"/>
          </a:xfrm>
        </p:grpSpPr>
        <p:sp>
          <p:nvSpPr>
            <p:cNvPr id="125" name="Line 35"/>
            <p:cNvSpPr>
              <a:spLocks noChangeAspect="1" noChangeShapeType="1"/>
            </p:cNvSpPr>
            <p:nvPr/>
          </p:nvSpPr>
          <p:spPr bwMode="auto">
            <a:xfrm flipV="1">
              <a:off x="5686618" y="3599806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6" name="Text Box 37"/>
            <p:cNvSpPr txBox="1">
              <a:spLocks noChangeAspect="1" noChangeArrowheads="1"/>
            </p:cNvSpPr>
            <p:nvPr/>
          </p:nvSpPr>
          <p:spPr bwMode="auto">
            <a:xfrm>
              <a:off x="5486421" y="4629448"/>
              <a:ext cx="729854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D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ＭＳ Ｐゴシック"/>
                  <a:sym typeface="Symbol" pitchFamily="18" charset="2"/>
                </a:rPr>
                <a:t></a:t>
              </a:r>
            </a:p>
          </p:txBody>
        </p:sp>
        <p:sp>
          <p:nvSpPr>
            <p:cNvPr id="127" name="Line 42"/>
            <p:cNvSpPr>
              <a:spLocks noChangeAspect="1" noChangeShapeType="1"/>
            </p:cNvSpPr>
            <p:nvPr/>
          </p:nvSpPr>
          <p:spPr bwMode="auto">
            <a:xfrm flipH="1" flipV="1">
              <a:off x="5392115" y="3651608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8" name="Line 44"/>
            <p:cNvSpPr>
              <a:spLocks noChangeAspect="1" noChangeShapeType="1"/>
            </p:cNvSpPr>
            <p:nvPr/>
          </p:nvSpPr>
          <p:spPr bwMode="auto">
            <a:xfrm flipH="1" flipV="1">
              <a:off x="5720728" y="3964119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9" name="Line 45"/>
            <p:cNvSpPr>
              <a:spLocks noChangeAspect="1" noChangeShapeType="1"/>
            </p:cNvSpPr>
            <p:nvPr/>
          </p:nvSpPr>
          <p:spPr bwMode="auto">
            <a:xfrm flipV="1">
              <a:off x="5996242" y="393616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0" name="Line 46"/>
            <p:cNvSpPr>
              <a:spLocks noChangeAspect="1" noChangeShapeType="1"/>
            </p:cNvSpPr>
            <p:nvPr/>
          </p:nvSpPr>
          <p:spPr bwMode="auto">
            <a:xfrm flipH="1" flipV="1">
              <a:off x="5721283" y="4292731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1" name="Line 47"/>
            <p:cNvSpPr>
              <a:spLocks noChangeAspect="1" noChangeShapeType="1"/>
            </p:cNvSpPr>
            <p:nvPr/>
          </p:nvSpPr>
          <p:spPr bwMode="auto">
            <a:xfrm flipV="1">
              <a:off x="5989098" y="427192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2" name="Line 48"/>
            <p:cNvSpPr>
              <a:spLocks noChangeAspect="1" noChangeShapeType="1"/>
            </p:cNvSpPr>
            <p:nvPr/>
          </p:nvSpPr>
          <p:spPr bwMode="auto">
            <a:xfrm flipH="1" flipV="1">
              <a:off x="5713027" y="3674853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3" name="Line 49"/>
            <p:cNvSpPr>
              <a:spLocks noChangeAspect="1" noChangeShapeType="1"/>
            </p:cNvSpPr>
            <p:nvPr/>
          </p:nvSpPr>
          <p:spPr bwMode="auto">
            <a:xfrm flipV="1">
              <a:off x="5996242" y="359205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4" name="Line 52"/>
            <p:cNvSpPr>
              <a:spLocks noChangeAspect="1" noChangeShapeType="1"/>
            </p:cNvSpPr>
            <p:nvPr/>
          </p:nvSpPr>
          <p:spPr bwMode="auto">
            <a:xfrm flipH="1" flipV="1">
              <a:off x="5385527" y="3971867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5" name="Line 53"/>
            <p:cNvSpPr>
              <a:spLocks noChangeAspect="1" noChangeShapeType="1"/>
            </p:cNvSpPr>
            <p:nvPr/>
          </p:nvSpPr>
          <p:spPr bwMode="auto">
            <a:xfrm flipV="1">
              <a:off x="5686618" y="395820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6" name="Freeform 41"/>
            <p:cNvSpPr>
              <a:spLocks noChangeAspect="1"/>
            </p:cNvSpPr>
            <p:nvPr/>
          </p:nvSpPr>
          <p:spPr bwMode="auto">
            <a:xfrm flipV="1">
              <a:off x="5572301" y="3408823"/>
              <a:ext cx="413226" cy="1154803"/>
            </a:xfrm>
            <a:custGeom>
              <a:avLst/>
              <a:gdLst>
                <a:gd name="T0" fmla="*/ 2147483647 w 310"/>
                <a:gd name="T1" fmla="*/ 0 h 719"/>
                <a:gd name="T2" fmla="*/ 0 w 310"/>
                <a:gd name="T3" fmla="*/ 2147483647 h 719"/>
                <a:gd name="T4" fmla="*/ 0 60000 65536"/>
                <a:gd name="T5" fmla="*/ 0 60000 65536"/>
                <a:gd name="T6" fmla="*/ 0 w 310"/>
                <a:gd name="T7" fmla="*/ 0 h 719"/>
                <a:gd name="T8" fmla="*/ 310 w 310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0" h="719">
                  <a:moveTo>
                    <a:pt x="310" y="0"/>
                  </a:moveTo>
                  <a:lnTo>
                    <a:pt x="0" y="719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sp>
        <p:nvSpPr>
          <p:cNvPr id="138" name="Freeform 41"/>
          <p:cNvSpPr>
            <a:spLocks noChangeAspect="1"/>
          </p:cNvSpPr>
          <p:nvPr/>
        </p:nvSpPr>
        <p:spPr bwMode="auto">
          <a:xfrm flipV="1">
            <a:off x="1693449" y="2976835"/>
            <a:ext cx="551321" cy="1531158"/>
          </a:xfrm>
          <a:custGeom>
            <a:avLst/>
            <a:gdLst>
              <a:gd name="T0" fmla="*/ 2147483647 w 310"/>
              <a:gd name="T1" fmla="*/ 0 h 719"/>
              <a:gd name="T2" fmla="*/ 0 w 310"/>
              <a:gd name="T3" fmla="*/ 2147483647 h 719"/>
              <a:gd name="T4" fmla="*/ 0 60000 65536"/>
              <a:gd name="T5" fmla="*/ 0 60000 65536"/>
              <a:gd name="T6" fmla="*/ 0 w 310"/>
              <a:gd name="T7" fmla="*/ 0 h 719"/>
              <a:gd name="T8" fmla="*/ 310 w 310"/>
              <a:gd name="T9" fmla="*/ 719 h 7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0" h="719">
                <a:moveTo>
                  <a:pt x="310" y="0"/>
                </a:moveTo>
                <a:lnTo>
                  <a:pt x="0" y="719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5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39" name="Line 45"/>
          <p:cNvSpPr>
            <a:spLocks noChangeAspect="1" noChangeShapeType="1"/>
          </p:cNvSpPr>
          <p:nvPr/>
        </p:nvSpPr>
        <p:spPr bwMode="auto">
          <a:xfrm flipV="1">
            <a:off x="2268252" y="3633928"/>
            <a:ext cx="0" cy="410451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5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40" name="Line 47"/>
          <p:cNvSpPr>
            <a:spLocks noChangeAspect="1" noChangeShapeType="1"/>
          </p:cNvSpPr>
          <p:nvPr/>
        </p:nvSpPr>
        <p:spPr bwMode="auto">
          <a:xfrm flipV="1">
            <a:off x="2258720" y="4079108"/>
            <a:ext cx="0" cy="410451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5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41" name="Line 49"/>
          <p:cNvSpPr>
            <a:spLocks noChangeAspect="1" noChangeShapeType="1"/>
          </p:cNvSpPr>
          <p:nvPr/>
        </p:nvSpPr>
        <p:spPr bwMode="auto">
          <a:xfrm flipV="1">
            <a:off x="2268252" y="3177671"/>
            <a:ext cx="0" cy="410451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5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42" name="Rectangle 3"/>
          <p:cNvSpPr>
            <a:spLocks noChangeArrowheads="1"/>
          </p:cNvSpPr>
          <p:nvPr/>
        </p:nvSpPr>
        <p:spPr bwMode="auto">
          <a:xfrm>
            <a:off x="359597" y="5765569"/>
            <a:ext cx="84659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Tarboton, D. G., (1997), "A New Method for the Determination of Flow Directions and Contributing Areas in Grid Digital Elevation Models," Water Resources Research, 33(2): 309-319.)</a:t>
            </a:r>
          </a:p>
        </p:txBody>
      </p:sp>
      <p:sp>
        <p:nvSpPr>
          <p:cNvPr id="143" name="Rectangle 3"/>
          <p:cNvSpPr>
            <a:spLocks noChangeArrowheads="1"/>
          </p:cNvSpPr>
          <p:nvPr/>
        </p:nvSpPr>
        <p:spPr bwMode="auto">
          <a:xfrm>
            <a:off x="5391873" y="6448192"/>
            <a:ext cx="35621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F5712"/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  <a:hlinkClick r:id="rId8"/>
              </a:rPr>
              <a:t>http://hydrology.usu.edu/taudem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F5712"/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F5712"/>
              </a:solidFill>
              <a:effectLst/>
              <a:uLnTx/>
              <a:uFillTx/>
              <a:latin typeface="Open Sans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0666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553325" y="635000"/>
            <a:ext cx="75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10000"/>
                </a:solidFill>
              </a:rPr>
              <a:t>D8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452563" y="0"/>
            <a:ext cx="3578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10000"/>
                </a:solidFill>
              </a:rPr>
              <a:t>Contributing Area</a:t>
            </a:r>
            <a:endParaRPr lang="en-US" sz="2800" b="1">
              <a:solidFill>
                <a:srgbClr val="010000"/>
              </a:solidFill>
              <a:sym typeface="Symbol" pitchFamily="18" charset="2"/>
            </a:endParaRPr>
          </a:p>
        </p:txBody>
      </p:sp>
      <p:sp>
        <p:nvSpPr>
          <p:cNvPr id="63494" name="Rectangle 9"/>
          <p:cNvSpPr>
            <a:spLocks noChangeArrowheads="1"/>
          </p:cNvSpPr>
          <p:nvPr/>
        </p:nvSpPr>
        <p:spPr bwMode="auto">
          <a:xfrm>
            <a:off x="3130550" y="619125"/>
            <a:ext cx="622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10000"/>
                </a:solidFill>
                <a:latin typeface="Times New Roman"/>
              </a:rPr>
              <a:t>D</a:t>
            </a:r>
            <a:r>
              <a:rPr lang="en-US" b="1">
                <a:solidFill>
                  <a:srgbClr val="010000"/>
                </a:solidFill>
                <a:latin typeface="Times New Roman"/>
                <a:sym typeface="Symbol" pitchFamily="18" charset="2"/>
              </a:rPr>
              <a:t>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r="2797"/>
          <a:stretch>
            <a:fillRect/>
          </a:stretch>
        </p:blipFill>
        <p:spPr bwMode="auto">
          <a:xfrm>
            <a:off x="4562475" y="0"/>
            <a:ext cx="46164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/>
          <a:stretch>
            <a:fillRect/>
          </a:stretch>
        </p:blipFill>
        <p:spPr bwMode="auto">
          <a:xfrm>
            <a:off x="0" y="0"/>
            <a:ext cx="4646613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6526213"/>
            <a:ext cx="75152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349750"/>
            <a:ext cx="856773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3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32288"/>
            <a:ext cx="4679950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990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050" y="4319588"/>
            <a:ext cx="467995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0" y="0"/>
            <a:ext cx="1492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dirty="0" smtClean="0">
                <a:solidFill>
                  <a:srgbClr val="010000"/>
                </a:solidFill>
              </a:rPr>
              <a:t>Slope (S)</a:t>
            </a:r>
            <a:endParaRPr kumimoji="1" lang="en-US" sz="2000" dirty="0">
              <a:solidFill>
                <a:srgbClr val="010000"/>
              </a:solidFill>
            </a:endParaRP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0" y="4005543"/>
            <a:ext cx="3361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dirty="0">
                <a:solidFill>
                  <a:srgbClr val="010000"/>
                </a:solidFill>
              </a:rPr>
              <a:t>Specific Catchment </a:t>
            </a:r>
            <a:r>
              <a:rPr kumimoji="1" lang="en-US" sz="2000" dirty="0" smtClean="0">
                <a:solidFill>
                  <a:srgbClr val="010000"/>
                </a:solidFill>
              </a:rPr>
              <a:t>Area (a)</a:t>
            </a:r>
            <a:endParaRPr kumimoji="1" lang="en-US" sz="2000" dirty="0">
              <a:solidFill>
                <a:srgbClr val="010000"/>
              </a:solidFill>
            </a:endParaRP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5738813" y="6436676"/>
            <a:ext cx="3405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dirty="0">
                <a:solidFill>
                  <a:srgbClr val="010000"/>
                </a:solidFill>
              </a:rPr>
              <a:t>Wetness Index </a:t>
            </a:r>
            <a:r>
              <a:rPr kumimoji="1" lang="en-US" sz="2000" dirty="0" err="1">
                <a:solidFill>
                  <a:srgbClr val="010000"/>
                </a:solidFill>
              </a:rPr>
              <a:t>ln</a:t>
            </a:r>
            <a:r>
              <a:rPr kumimoji="1" lang="en-US" sz="2000" dirty="0">
                <a:solidFill>
                  <a:srgbClr val="010000"/>
                </a:solidFill>
              </a:rPr>
              <a:t>(a/S</a:t>
            </a:r>
            <a:r>
              <a:rPr kumimoji="1" lang="en-US" sz="2000" dirty="0" smtClean="0">
                <a:solidFill>
                  <a:srgbClr val="010000"/>
                </a:solidFill>
              </a:rPr>
              <a:t>)</a:t>
            </a:r>
            <a:endParaRPr kumimoji="1" lang="en-US" sz="2000" dirty="0">
              <a:solidFill>
                <a:srgbClr val="010000"/>
              </a:solidFill>
            </a:endParaRPr>
          </a:p>
        </p:txBody>
      </p:sp>
      <p:pic>
        <p:nvPicPr>
          <p:cNvPr id="391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2325" y="1105179"/>
            <a:ext cx="5781675" cy="311467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29200" y="215152"/>
            <a:ext cx="4114800" cy="927847"/>
          </a:xfrm>
        </p:spPr>
        <p:txBody>
          <a:bodyPr/>
          <a:lstStyle/>
          <a:p>
            <a:r>
              <a:rPr lang="en-US" dirty="0" smtClean="0"/>
              <a:t>Wetness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8313" y="200025"/>
            <a:ext cx="8321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Calibri" pitchFamily="34" charset="0"/>
              </a:rPr>
              <a:t>Generalized Flow Accumulation</a:t>
            </a:r>
          </a:p>
        </p:txBody>
      </p:sp>
      <p:pic>
        <p:nvPicPr>
          <p:cNvPr id="30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b="38795"/>
          <a:stretch>
            <a:fillRect/>
          </a:stretch>
        </p:blipFill>
        <p:spPr bwMode="auto">
          <a:xfrm>
            <a:off x="0" y="1747838"/>
            <a:ext cx="3214688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Oval 10"/>
          <p:cNvSpPr>
            <a:spLocks noChangeArrowheads="1"/>
          </p:cNvSpPr>
          <p:nvPr/>
        </p:nvSpPr>
        <p:spPr bwMode="auto">
          <a:xfrm>
            <a:off x="450850" y="3841750"/>
            <a:ext cx="111125" cy="1111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 smtClean="0">
              <a:solidFill>
                <a:srgbClr val="808080"/>
              </a:solidFill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234950" y="3222625"/>
            <a:ext cx="54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sz="2400" u="sng" smtClean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1200150" y="2846388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sz="2400" smtClean="0">
                <a:solidFill>
                  <a:srgbClr val="000000"/>
                </a:solidFill>
              </a:rPr>
              <a:t>w(</a:t>
            </a:r>
            <a:r>
              <a:rPr kumimoji="0" lang="en-US" sz="2400" u="sng" smtClean="0">
                <a:solidFill>
                  <a:srgbClr val="000000"/>
                </a:solidFill>
              </a:rPr>
              <a:t>x</a:t>
            </a:r>
            <a:r>
              <a:rPr kumimoji="0" lang="en-US" sz="240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080" name="Line 14"/>
          <p:cNvSpPr>
            <a:spLocks noChangeShapeType="1"/>
          </p:cNvSpPr>
          <p:nvPr/>
        </p:nvSpPr>
        <p:spPr bwMode="auto">
          <a:xfrm flipH="1">
            <a:off x="2286000" y="1939925"/>
            <a:ext cx="1714500" cy="1143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 smtClean="0">
              <a:solidFill>
                <a:srgbClr val="808080"/>
              </a:solidFill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/>
          </p:nvPr>
        </p:nvGraphicFramePr>
        <p:xfrm>
          <a:off x="3409950" y="1291403"/>
          <a:ext cx="5726189" cy="507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Document" r:id="rId4" imgW="3359143" imgH="2988264" progId="Word.Document.8">
                  <p:embed/>
                </p:oleObj>
              </mc:Choice>
              <mc:Fallback>
                <p:oleObj name="Document" r:id="rId4" imgW="3359143" imgH="29882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1291403"/>
                        <a:ext cx="5726189" cy="507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0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1"/>
          <p:cNvGraphicFramePr>
            <a:graphicFrameLocks noChangeAspect="1"/>
          </p:cNvGraphicFramePr>
          <p:nvPr>
            <p:extLst/>
          </p:nvPr>
        </p:nvGraphicFramePr>
        <p:xfrm>
          <a:off x="680955" y="4489257"/>
          <a:ext cx="4052887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2" name="Equation" r:id="rId3" imgW="1295280" imgH="241200" progId="Equation.3">
                  <p:embed/>
                </p:oleObj>
              </mc:Choice>
              <mc:Fallback>
                <p:oleObj name="Equation" r:id="rId3" imgW="1295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955" y="4489257"/>
                        <a:ext cx="4052887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1912" y="1621714"/>
            <a:ext cx="1649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Replace</a:t>
            </a:r>
            <a:endParaRPr lang="en-US" sz="3600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1"/>
          <p:cNvGraphicFramePr>
            <a:graphicFrameLocks noChangeAspect="1"/>
          </p:cNvGraphicFramePr>
          <p:nvPr>
            <p:extLst/>
          </p:nvPr>
        </p:nvGraphicFramePr>
        <p:xfrm>
          <a:off x="565564" y="2364690"/>
          <a:ext cx="4291012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3" name="Equation" r:id="rId5" imgW="1371600" imgH="368280" progId="Equation.3">
                  <p:embed/>
                </p:oleObj>
              </mc:Choice>
              <mc:Fallback>
                <p:oleObj name="Equation" r:id="rId5" imgW="13716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564" y="2364690"/>
                        <a:ext cx="4291012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71912" y="3606800"/>
            <a:ext cx="379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by general function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 to Flow Algebra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5189538" y="1862138"/>
            <a:ext cx="3595687" cy="3529012"/>
            <a:chOff x="5189538" y="1862138"/>
            <a:chExt cx="3595687" cy="3529012"/>
          </a:xfrm>
        </p:grpSpPr>
        <p:sp>
          <p:nvSpPr>
            <p:cNvPr id="56" name="Rectangle 27"/>
            <p:cNvSpPr>
              <a:spLocks noChangeArrowheads="1"/>
            </p:cNvSpPr>
            <p:nvPr/>
          </p:nvSpPr>
          <p:spPr bwMode="auto">
            <a:xfrm>
              <a:off x="6400800" y="3019425"/>
              <a:ext cx="1166813" cy="1174750"/>
            </a:xfrm>
            <a:prstGeom prst="rect">
              <a:avLst/>
            </a:prstGeom>
            <a:solidFill>
              <a:srgbClr val="FFCC99"/>
            </a:solidFill>
            <a:ln w="9525" algn="ctr">
              <a:solidFill>
                <a:srgbClr val="EEECE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57" name="Rectangle 23"/>
            <p:cNvSpPr>
              <a:spLocks noChangeArrowheads="1"/>
            </p:cNvSpPr>
            <p:nvPr/>
          </p:nvSpPr>
          <p:spPr bwMode="auto">
            <a:xfrm>
              <a:off x="5895975" y="2292350"/>
              <a:ext cx="5715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P</a:t>
              </a:r>
              <a:r>
                <a:rPr kumimoji="1" lang="en-US" sz="2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ki</a:t>
              </a:r>
              <a:endParaRPr kumimoji="1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58" name="Group 23"/>
            <p:cNvGrpSpPr>
              <a:grpSpLocks/>
            </p:cNvGrpSpPr>
            <p:nvPr/>
          </p:nvGrpSpPr>
          <p:grpSpPr bwMode="auto">
            <a:xfrm>
              <a:off x="5189538" y="1862138"/>
              <a:ext cx="3595687" cy="3529012"/>
              <a:chOff x="5834063" y="1814513"/>
              <a:chExt cx="2809875" cy="2757487"/>
            </a:xfrm>
          </p:grpSpPr>
          <p:grpSp>
            <p:nvGrpSpPr>
              <p:cNvPr id="62" name="Group 34"/>
              <p:cNvGrpSpPr>
                <a:grpSpLocks/>
              </p:cNvGrpSpPr>
              <p:nvPr/>
            </p:nvGrpSpPr>
            <p:grpSpPr bwMode="auto">
              <a:xfrm>
                <a:off x="5834063" y="1814513"/>
                <a:ext cx="2809875" cy="2757487"/>
                <a:chOff x="3940" y="1405"/>
                <a:chExt cx="1002" cy="983"/>
              </a:xfrm>
            </p:grpSpPr>
            <p:sp>
              <p:nvSpPr>
                <p:cNvPr id="70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405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405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2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405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3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732"/>
                  <a:ext cx="335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4" name="Rectangl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732"/>
                  <a:ext cx="334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5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732"/>
                  <a:ext cx="333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6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2061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7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2061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2061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3" name="Line 35"/>
              <p:cNvSpPr>
                <a:spLocks noChangeShapeType="1"/>
              </p:cNvSpPr>
              <p:nvPr/>
            </p:nvSpPr>
            <p:spPr bwMode="auto">
              <a:xfrm>
                <a:off x="6529093" y="2520362"/>
                <a:ext cx="465479" cy="482613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" name="Line 36"/>
              <p:cNvSpPr>
                <a:spLocks noChangeShapeType="1"/>
              </p:cNvSpPr>
              <p:nvPr/>
            </p:nvSpPr>
            <p:spPr bwMode="auto">
              <a:xfrm>
                <a:off x="7253879" y="3389916"/>
                <a:ext cx="21255" cy="633563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" name="Line 38"/>
              <p:cNvSpPr>
                <a:spLocks noChangeShapeType="1"/>
              </p:cNvSpPr>
              <p:nvPr/>
            </p:nvSpPr>
            <p:spPr bwMode="auto">
              <a:xfrm flipH="1">
                <a:off x="7491932" y="2407681"/>
                <a:ext cx="499486" cy="578286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" name="Line 39"/>
              <p:cNvSpPr>
                <a:spLocks noChangeShapeType="1"/>
              </p:cNvSpPr>
              <p:nvPr/>
            </p:nvSpPr>
            <p:spPr bwMode="auto">
              <a:xfrm>
                <a:off x="8125323" y="3389916"/>
                <a:ext cx="21255" cy="633563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" name="Line 40"/>
              <p:cNvSpPr>
                <a:spLocks noChangeShapeType="1"/>
              </p:cNvSpPr>
              <p:nvPr/>
            </p:nvSpPr>
            <p:spPr bwMode="auto">
              <a:xfrm>
                <a:off x="7253879" y="2388547"/>
                <a:ext cx="21255" cy="633563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" name="Line 41"/>
              <p:cNvSpPr>
                <a:spLocks noChangeShapeType="1"/>
              </p:cNvSpPr>
              <p:nvPr/>
            </p:nvSpPr>
            <p:spPr bwMode="auto">
              <a:xfrm>
                <a:off x="6529093" y="3409051"/>
                <a:ext cx="539870" cy="559151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9" name="Line 39"/>
              <p:cNvSpPr>
                <a:spLocks noChangeShapeType="1"/>
              </p:cNvSpPr>
              <p:nvPr/>
            </p:nvSpPr>
            <p:spPr bwMode="auto">
              <a:xfrm flipH="1">
                <a:off x="6267450" y="2493963"/>
                <a:ext cx="14288" cy="539750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59" name="Rectangle 23"/>
            <p:cNvSpPr>
              <a:spLocks noChangeArrowheads="1"/>
            </p:cNvSpPr>
            <p:nvPr/>
          </p:nvSpPr>
          <p:spPr bwMode="auto">
            <a:xfrm>
              <a:off x="6978650" y="2333625"/>
              <a:ext cx="571500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P</a:t>
              </a:r>
              <a:r>
                <a:rPr kumimoji="1" lang="en-US" sz="2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ki</a:t>
              </a:r>
              <a:endParaRPr kumimoji="1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0" name="Rectangle 23"/>
            <p:cNvSpPr>
              <a:spLocks noChangeArrowheads="1"/>
            </p:cNvSpPr>
            <p:nvPr/>
          </p:nvSpPr>
          <p:spPr bwMode="auto">
            <a:xfrm>
              <a:off x="7923213" y="2366963"/>
              <a:ext cx="5715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P</a:t>
              </a:r>
              <a:r>
                <a:rPr kumimoji="1" lang="en-US" sz="2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ki</a:t>
              </a:r>
              <a:endParaRPr kumimoji="1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" name="Rectangle 23"/>
            <p:cNvSpPr>
              <a:spLocks noChangeArrowheads="1"/>
            </p:cNvSpPr>
            <p:nvPr/>
          </p:nvSpPr>
          <p:spPr bwMode="auto">
            <a:xfrm>
              <a:off x="6867525" y="3390900"/>
              <a:ext cx="28416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0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58"/>
          <p:cNvGrpSpPr>
            <a:grpSpLocks/>
          </p:cNvGrpSpPr>
          <p:nvPr/>
        </p:nvGrpSpPr>
        <p:grpSpPr bwMode="auto">
          <a:xfrm>
            <a:off x="5486400" y="2879725"/>
            <a:ext cx="2895600" cy="1784350"/>
            <a:chOff x="5486400" y="2879803"/>
            <a:chExt cx="2895600" cy="1784194"/>
          </a:xfrm>
        </p:grpSpPr>
        <p:sp>
          <p:nvSpPr>
            <p:cNvPr id="5136" name="Freeform 55"/>
            <p:cNvSpPr>
              <a:spLocks/>
            </p:cNvSpPr>
            <p:nvPr/>
          </p:nvSpPr>
          <p:spPr bwMode="auto">
            <a:xfrm>
              <a:off x="5486400" y="2879803"/>
              <a:ext cx="2895600" cy="1692197"/>
            </a:xfrm>
            <a:custGeom>
              <a:avLst/>
              <a:gdLst>
                <a:gd name="T0" fmla="*/ 0 w 2895600"/>
                <a:gd name="T1" fmla="*/ 265609 h 2018405"/>
                <a:gd name="T2" fmla="*/ 11151 w 2895600"/>
                <a:gd name="T3" fmla="*/ 0 h 2018405"/>
                <a:gd name="T4" fmla="*/ 669073 w 2895600"/>
                <a:gd name="T5" fmla="*/ 26784 h 2018405"/>
                <a:gd name="T6" fmla="*/ 1304693 w 2895600"/>
                <a:gd name="T7" fmla="*/ 93745 h 2018405"/>
                <a:gd name="T8" fmla="*/ 1973766 w 2895600"/>
                <a:gd name="T9" fmla="*/ 158791 h 2018405"/>
                <a:gd name="T10" fmla="*/ 2609384 w 2895600"/>
                <a:gd name="T11" fmla="*/ 214273 h 2018405"/>
                <a:gd name="T12" fmla="*/ 2895600 w 2895600"/>
                <a:gd name="T13" fmla="*/ 226390 h 2018405"/>
                <a:gd name="T14" fmla="*/ 2895600 w 2895600"/>
                <a:gd name="T15" fmla="*/ 346286 h 2018405"/>
                <a:gd name="T16" fmla="*/ 0 w 2895600"/>
                <a:gd name="T17" fmla="*/ 265609 h 20184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95600"/>
                <a:gd name="T28" fmla="*/ 0 h 2018405"/>
                <a:gd name="T29" fmla="*/ 2895600 w 2895600"/>
                <a:gd name="T30" fmla="*/ 2018405 h 20184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95600" h="2018405">
                  <a:moveTo>
                    <a:pt x="0" y="1548161"/>
                  </a:moveTo>
                  <a:cubicBezTo>
                    <a:pt x="7096" y="210183"/>
                    <a:pt x="10841" y="745273"/>
                    <a:pt x="11151" y="0"/>
                  </a:cubicBezTo>
                  <a:cubicBezTo>
                    <a:pt x="557870" y="141249"/>
                    <a:pt x="453483" y="65049"/>
                    <a:pt x="669073" y="156117"/>
                  </a:cubicBezTo>
                  <a:cubicBezTo>
                    <a:pt x="884663" y="247185"/>
                    <a:pt x="1087244" y="418171"/>
                    <a:pt x="1304693" y="546410"/>
                  </a:cubicBezTo>
                  <a:cubicBezTo>
                    <a:pt x="1522142" y="674649"/>
                    <a:pt x="1756317" y="808463"/>
                    <a:pt x="1973766" y="925551"/>
                  </a:cubicBezTo>
                  <a:cubicBezTo>
                    <a:pt x="2191215" y="1042639"/>
                    <a:pt x="2455746" y="1183269"/>
                    <a:pt x="2609385" y="1248937"/>
                  </a:cubicBezTo>
                  <a:cubicBezTo>
                    <a:pt x="2763024" y="1314605"/>
                    <a:pt x="2694343" y="1283546"/>
                    <a:pt x="2895600" y="1319562"/>
                  </a:cubicBezTo>
                  <a:cubicBezTo>
                    <a:pt x="2889038" y="1563397"/>
                    <a:pt x="2882900" y="1748918"/>
                    <a:pt x="2895600" y="2018405"/>
                  </a:cubicBezTo>
                  <a:cubicBezTo>
                    <a:pt x="2459379" y="2013167"/>
                    <a:pt x="601856" y="1563959"/>
                    <a:pt x="0" y="154816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5486400" y="3100447"/>
              <a:ext cx="2895600" cy="1563550"/>
            </a:xfrm>
            <a:custGeom>
              <a:avLst/>
              <a:gdLst>
                <a:gd name="connsiteX0" fmla="*/ 473927 w 3759819"/>
                <a:gd name="connsiteY0" fmla="*/ 1704278 h 1970049"/>
                <a:gd name="connsiteX1" fmla="*/ 440473 w 3759819"/>
                <a:gd name="connsiteY1" fmla="*/ 221166 h 1970049"/>
                <a:gd name="connsiteX2" fmla="*/ 1098395 w 3759819"/>
                <a:gd name="connsiteY2" fmla="*/ 377283 h 1970049"/>
                <a:gd name="connsiteX3" fmla="*/ 1734015 w 3759819"/>
                <a:gd name="connsiteY3" fmla="*/ 767576 h 1970049"/>
                <a:gd name="connsiteX4" fmla="*/ 2403088 w 3759819"/>
                <a:gd name="connsiteY4" fmla="*/ 1146717 h 1970049"/>
                <a:gd name="connsiteX5" fmla="*/ 3038707 w 3759819"/>
                <a:gd name="connsiteY5" fmla="*/ 1470103 h 1970049"/>
                <a:gd name="connsiteX6" fmla="*/ 3284034 w 3759819"/>
                <a:gd name="connsiteY6" fmla="*/ 1537010 h 1970049"/>
                <a:gd name="connsiteX7" fmla="*/ 3284034 w 3759819"/>
                <a:gd name="connsiteY7" fmla="*/ 1815790 h 1970049"/>
                <a:gd name="connsiteX8" fmla="*/ 473927 w 3759819"/>
                <a:gd name="connsiteY8" fmla="*/ 1704278 h 1970049"/>
                <a:gd name="connsiteX0" fmla="*/ 473927 w 3759819"/>
                <a:gd name="connsiteY0" fmla="*/ 1704278 h 1970049"/>
                <a:gd name="connsiteX1" fmla="*/ 440473 w 3759819"/>
                <a:gd name="connsiteY1" fmla="*/ 221166 h 1970049"/>
                <a:gd name="connsiteX2" fmla="*/ 1098395 w 3759819"/>
                <a:gd name="connsiteY2" fmla="*/ 377283 h 1970049"/>
                <a:gd name="connsiteX3" fmla="*/ 1734015 w 3759819"/>
                <a:gd name="connsiteY3" fmla="*/ 767576 h 1970049"/>
                <a:gd name="connsiteX4" fmla="*/ 2403088 w 3759819"/>
                <a:gd name="connsiteY4" fmla="*/ 1146717 h 1970049"/>
                <a:gd name="connsiteX5" fmla="*/ 3038707 w 3759819"/>
                <a:gd name="connsiteY5" fmla="*/ 1470103 h 1970049"/>
                <a:gd name="connsiteX6" fmla="*/ 3284034 w 3759819"/>
                <a:gd name="connsiteY6" fmla="*/ 1537010 h 1970049"/>
                <a:gd name="connsiteX7" fmla="*/ 3284034 w 3759819"/>
                <a:gd name="connsiteY7" fmla="*/ 1815790 h 1970049"/>
                <a:gd name="connsiteX8" fmla="*/ 473927 w 3759819"/>
                <a:gd name="connsiteY8" fmla="*/ 1704278 h 1970049"/>
                <a:gd name="connsiteX0" fmla="*/ 473927 w 3759819"/>
                <a:gd name="connsiteY0" fmla="*/ 1704278 h 1970049"/>
                <a:gd name="connsiteX1" fmla="*/ 440473 w 3759819"/>
                <a:gd name="connsiteY1" fmla="*/ 221166 h 1970049"/>
                <a:gd name="connsiteX2" fmla="*/ 1098395 w 3759819"/>
                <a:gd name="connsiteY2" fmla="*/ 377283 h 1970049"/>
                <a:gd name="connsiteX3" fmla="*/ 1734015 w 3759819"/>
                <a:gd name="connsiteY3" fmla="*/ 767576 h 1970049"/>
                <a:gd name="connsiteX4" fmla="*/ 2403088 w 3759819"/>
                <a:gd name="connsiteY4" fmla="*/ 1146717 h 1970049"/>
                <a:gd name="connsiteX5" fmla="*/ 3038707 w 3759819"/>
                <a:gd name="connsiteY5" fmla="*/ 1470103 h 1970049"/>
                <a:gd name="connsiteX6" fmla="*/ 3284034 w 3759819"/>
                <a:gd name="connsiteY6" fmla="*/ 1537010 h 1970049"/>
                <a:gd name="connsiteX7" fmla="*/ 3284034 w 3759819"/>
                <a:gd name="connsiteY7" fmla="*/ 1815790 h 1970049"/>
                <a:gd name="connsiteX8" fmla="*/ 473927 w 3759819"/>
                <a:gd name="connsiteY8" fmla="*/ 1704278 h 197004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73927 w 3715525"/>
                <a:gd name="connsiteY0" fmla="*/ 1691268 h 1957039"/>
                <a:gd name="connsiteX1" fmla="*/ 408879 w 3715525"/>
                <a:gd name="connsiteY1" fmla="*/ 219307 h 1957039"/>
                <a:gd name="connsiteX2" fmla="*/ 1066801 w 3715525"/>
                <a:gd name="connsiteY2" fmla="*/ 375424 h 1957039"/>
                <a:gd name="connsiteX3" fmla="*/ 1702421 w 3715525"/>
                <a:gd name="connsiteY3" fmla="*/ 765717 h 1957039"/>
                <a:gd name="connsiteX4" fmla="*/ 2371494 w 3715525"/>
                <a:gd name="connsiteY4" fmla="*/ 1144858 h 1957039"/>
                <a:gd name="connsiteX5" fmla="*/ 3007113 w 3715525"/>
                <a:gd name="connsiteY5" fmla="*/ 1468244 h 1957039"/>
                <a:gd name="connsiteX6" fmla="*/ 3252440 w 3715525"/>
                <a:gd name="connsiteY6" fmla="*/ 1535151 h 1957039"/>
                <a:gd name="connsiteX7" fmla="*/ 3252440 w 3715525"/>
                <a:gd name="connsiteY7" fmla="*/ 1813931 h 1957039"/>
                <a:gd name="connsiteX8" fmla="*/ 473927 w 3715525"/>
                <a:gd name="connsiteY8" fmla="*/ 1691268 h 195703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88485 w 3730082"/>
                <a:gd name="connsiteY0" fmla="*/ 1576968 h 1725650"/>
                <a:gd name="connsiteX1" fmla="*/ 336084 w 3730082"/>
                <a:gd name="connsiteY1" fmla="*/ 891168 h 1725650"/>
                <a:gd name="connsiteX2" fmla="*/ 423436 w 3730082"/>
                <a:gd name="connsiteY2" fmla="*/ 105007 h 1725650"/>
                <a:gd name="connsiteX3" fmla="*/ 1081358 w 3730082"/>
                <a:gd name="connsiteY3" fmla="*/ 261124 h 1725650"/>
                <a:gd name="connsiteX4" fmla="*/ 1716978 w 3730082"/>
                <a:gd name="connsiteY4" fmla="*/ 651417 h 1725650"/>
                <a:gd name="connsiteX5" fmla="*/ 2386051 w 3730082"/>
                <a:gd name="connsiteY5" fmla="*/ 1030558 h 1725650"/>
                <a:gd name="connsiteX6" fmla="*/ 3021670 w 3730082"/>
                <a:gd name="connsiteY6" fmla="*/ 1353944 h 1725650"/>
                <a:gd name="connsiteX7" fmla="*/ 3266997 w 3730082"/>
                <a:gd name="connsiteY7" fmla="*/ 1420851 h 1725650"/>
                <a:gd name="connsiteX8" fmla="*/ 3266997 w 3730082"/>
                <a:gd name="connsiteY8" fmla="*/ 1699631 h 1725650"/>
                <a:gd name="connsiteX9" fmla="*/ 488485 w 3730082"/>
                <a:gd name="connsiteY9" fmla="*/ 1576968 h 1725650"/>
                <a:gd name="connsiteX0" fmla="*/ 488485 w 3730082"/>
                <a:gd name="connsiteY0" fmla="*/ 1576968 h 1725650"/>
                <a:gd name="connsiteX1" fmla="*/ 336084 w 3730082"/>
                <a:gd name="connsiteY1" fmla="*/ 891168 h 1725650"/>
                <a:gd name="connsiteX2" fmla="*/ 423436 w 3730082"/>
                <a:gd name="connsiteY2" fmla="*/ 105007 h 1725650"/>
                <a:gd name="connsiteX3" fmla="*/ 1081358 w 3730082"/>
                <a:gd name="connsiteY3" fmla="*/ 261124 h 1725650"/>
                <a:gd name="connsiteX4" fmla="*/ 1716978 w 3730082"/>
                <a:gd name="connsiteY4" fmla="*/ 651417 h 1725650"/>
                <a:gd name="connsiteX5" fmla="*/ 2386051 w 3730082"/>
                <a:gd name="connsiteY5" fmla="*/ 1030558 h 1725650"/>
                <a:gd name="connsiteX6" fmla="*/ 3021670 w 3730082"/>
                <a:gd name="connsiteY6" fmla="*/ 1353944 h 1725650"/>
                <a:gd name="connsiteX7" fmla="*/ 3266997 w 3730082"/>
                <a:gd name="connsiteY7" fmla="*/ 1420851 h 1725650"/>
                <a:gd name="connsiteX8" fmla="*/ 3266997 w 3730082"/>
                <a:gd name="connsiteY8" fmla="*/ 1699631 h 1725650"/>
                <a:gd name="connsiteX9" fmla="*/ 488485 w 3730082"/>
                <a:gd name="connsiteY9" fmla="*/ 1576968 h 1725650"/>
                <a:gd name="connsiteX0" fmla="*/ 488485 w 3730082"/>
                <a:gd name="connsiteY0" fmla="*/ 1576968 h 1725650"/>
                <a:gd name="connsiteX1" fmla="*/ 336084 w 3730082"/>
                <a:gd name="connsiteY1" fmla="*/ 891168 h 1725650"/>
                <a:gd name="connsiteX2" fmla="*/ 423436 w 3730082"/>
                <a:gd name="connsiteY2" fmla="*/ 105007 h 1725650"/>
                <a:gd name="connsiteX3" fmla="*/ 1081358 w 3730082"/>
                <a:gd name="connsiteY3" fmla="*/ 261124 h 1725650"/>
                <a:gd name="connsiteX4" fmla="*/ 1716978 w 3730082"/>
                <a:gd name="connsiteY4" fmla="*/ 651417 h 1725650"/>
                <a:gd name="connsiteX5" fmla="*/ 2386051 w 3730082"/>
                <a:gd name="connsiteY5" fmla="*/ 1030558 h 1725650"/>
                <a:gd name="connsiteX6" fmla="*/ 3021670 w 3730082"/>
                <a:gd name="connsiteY6" fmla="*/ 1353944 h 1725650"/>
                <a:gd name="connsiteX7" fmla="*/ 3266997 w 3730082"/>
                <a:gd name="connsiteY7" fmla="*/ 1420851 h 1725650"/>
                <a:gd name="connsiteX8" fmla="*/ 3266997 w 3730082"/>
                <a:gd name="connsiteY8" fmla="*/ 1699631 h 1725650"/>
                <a:gd name="connsiteX9" fmla="*/ 488485 w 3730082"/>
                <a:gd name="connsiteY9" fmla="*/ 1576968 h 1725650"/>
                <a:gd name="connsiteX0" fmla="*/ 189261 w 3430858"/>
                <a:gd name="connsiteY0" fmla="*/ 1576968 h 1725650"/>
                <a:gd name="connsiteX1" fmla="*/ 36860 w 3430858"/>
                <a:gd name="connsiteY1" fmla="*/ 891168 h 1725650"/>
                <a:gd name="connsiteX2" fmla="*/ 124212 w 3430858"/>
                <a:gd name="connsiteY2" fmla="*/ 105007 h 1725650"/>
                <a:gd name="connsiteX3" fmla="*/ 782134 w 3430858"/>
                <a:gd name="connsiteY3" fmla="*/ 261124 h 1725650"/>
                <a:gd name="connsiteX4" fmla="*/ 1417754 w 3430858"/>
                <a:gd name="connsiteY4" fmla="*/ 651417 h 1725650"/>
                <a:gd name="connsiteX5" fmla="*/ 2086827 w 3430858"/>
                <a:gd name="connsiteY5" fmla="*/ 1030558 h 1725650"/>
                <a:gd name="connsiteX6" fmla="*/ 2722446 w 3430858"/>
                <a:gd name="connsiteY6" fmla="*/ 1353944 h 1725650"/>
                <a:gd name="connsiteX7" fmla="*/ 2967773 w 3430858"/>
                <a:gd name="connsiteY7" fmla="*/ 1420851 h 1725650"/>
                <a:gd name="connsiteX8" fmla="*/ 2967773 w 3430858"/>
                <a:gd name="connsiteY8" fmla="*/ 1699631 h 1725650"/>
                <a:gd name="connsiteX9" fmla="*/ 189261 w 3430858"/>
                <a:gd name="connsiteY9" fmla="*/ 1576968 h 1725650"/>
                <a:gd name="connsiteX0" fmla="*/ 189261 w 3430858"/>
                <a:gd name="connsiteY0" fmla="*/ 1576968 h 1725650"/>
                <a:gd name="connsiteX1" fmla="*/ 36860 w 3430858"/>
                <a:gd name="connsiteY1" fmla="*/ 891168 h 1725650"/>
                <a:gd name="connsiteX2" fmla="*/ 124212 w 3430858"/>
                <a:gd name="connsiteY2" fmla="*/ 105007 h 1725650"/>
                <a:gd name="connsiteX3" fmla="*/ 782134 w 3430858"/>
                <a:gd name="connsiteY3" fmla="*/ 261124 h 1725650"/>
                <a:gd name="connsiteX4" fmla="*/ 1417754 w 3430858"/>
                <a:gd name="connsiteY4" fmla="*/ 651417 h 1725650"/>
                <a:gd name="connsiteX5" fmla="*/ 2086827 w 3430858"/>
                <a:gd name="connsiteY5" fmla="*/ 1030558 h 1725650"/>
                <a:gd name="connsiteX6" fmla="*/ 2722446 w 3430858"/>
                <a:gd name="connsiteY6" fmla="*/ 1353944 h 1725650"/>
                <a:gd name="connsiteX7" fmla="*/ 2967773 w 3430858"/>
                <a:gd name="connsiteY7" fmla="*/ 1420851 h 1725650"/>
                <a:gd name="connsiteX8" fmla="*/ 2967773 w 3430858"/>
                <a:gd name="connsiteY8" fmla="*/ 1699631 h 1725650"/>
                <a:gd name="connsiteX9" fmla="*/ 189261 w 3430858"/>
                <a:gd name="connsiteY9" fmla="*/ 1576968 h 1725650"/>
                <a:gd name="connsiteX0" fmla="*/ 473927 w 3715524"/>
                <a:gd name="connsiteY0" fmla="*/ 1691268 h 1839950"/>
                <a:gd name="connsiteX1" fmla="*/ 408878 w 3715524"/>
                <a:gd name="connsiteY1" fmla="*/ 219307 h 1839950"/>
                <a:gd name="connsiteX2" fmla="*/ 1066800 w 3715524"/>
                <a:gd name="connsiteY2" fmla="*/ 375424 h 1839950"/>
                <a:gd name="connsiteX3" fmla="*/ 1702420 w 3715524"/>
                <a:gd name="connsiteY3" fmla="*/ 765717 h 1839950"/>
                <a:gd name="connsiteX4" fmla="*/ 2371493 w 3715524"/>
                <a:gd name="connsiteY4" fmla="*/ 1144858 h 1839950"/>
                <a:gd name="connsiteX5" fmla="*/ 3007112 w 3715524"/>
                <a:gd name="connsiteY5" fmla="*/ 1468244 h 1839950"/>
                <a:gd name="connsiteX6" fmla="*/ 3252439 w 3715524"/>
                <a:gd name="connsiteY6" fmla="*/ 1535151 h 1839950"/>
                <a:gd name="connsiteX7" fmla="*/ 3252439 w 3715524"/>
                <a:gd name="connsiteY7" fmla="*/ 1813931 h 1839950"/>
                <a:gd name="connsiteX8" fmla="*/ 473927 w 3715524"/>
                <a:gd name="connsiteY8" fmla="*/ 1691268 h 1839950"/>
                <a:gd name="connsiteX0" fmla="*/ 473927 w 3715524"/>
                <a:gd name="connsiteY0" fmla="*/ 1691268 h 1839950"/>
                <a:gd name="connsiteX1" fmla="*/ 408878 w 3715524"/>
                <a:gd name="connsiteY1" fmla="*/ 219307 h 1839950"/>
                <a:gd name="connsiteX2" fmla="*/ 1066800 w 3715524"/>
                <a:gd name="connsiteY2" fmla="*/ 375424 h 1839950"/>
                <a:gd name="connsiteX3" fmla="*/ 1702420 w 3715524"/>
                <a:gd name="connsiteY3" fmla="*/ 765717 h 1839950"/>
                <a:gd name="connsiteX4" fmla="*/ 2371493 w 3715524"/>
                <a:gd name="connsiteY4" fmla="*/ 1144858 h 1839950"/>
                <a:gd name="connsiteX5" fmla="*/ 3007112 w 3715524"/>
                <a:gd name="connsiteY5" fmla="*/ 1468244 h 1839950"/>
                <a:gd name="connsiteX6" fmla="*/ 3252439 w 3715524"/>
                <a:gd name="connsiteY6" fmla="*/ 1535151 h 1839950"/>
                <a:gd name="connsiteX7" fmla="*/ 3252439 w 3715524"/>
                <a:gd name="connsiteY7" fmla="*/ 1813931 h 1839950"/>
                <a:gd name="connsiteX8" fmla="*/ 473927 w 3715524"/>
                <a:gd name="connsiteY8" fmla="*/ 1691268 h 1839950"/>
                <a:gd name="connsiteX0" fmla="*/ 473927 w 3715524"/>
                <a:gd name="connsiteY0" fmla="*/ 1471961 h 1620643"/>
                <a:gd name="connsiteX1" fmla="*/ 408878 w 3715524"/>
                <a:gd name="connsiteY1" fmla="*/ 0 h 1620643"/>
                <a:gd name="connsiteX2" fmla="*/ 1066800 w 3715524"/>
                <a:gd name="connsiteY2" fmla="*/ 156117 h 1620643"/>
                <a:gd name="connsiteX3" fmla="*/ 1702420 w 3715524"/>
                <a:gd name="connsiteY3" fmla="*/ 546410 h 1620643"/>
                <a:gd name="connsiteX4" fmla="*/ 2371493 w 3715524"/>
                <a:gd name="connsiteY4" fmla="*/ 925551 h 1620643"/>
                <a:gd name="connsiteX5" fmla="*/ 3007112 w 3715524"/>
                <a:gd name="connsiteY5" fmla="*/ 1248937 h 1620643"/>
                <a:gd name="connsiteX6" fmla="*/ 3252439 w 3715524"/>
                <a:gd name="connsiteY6" fmla="*/ 1315844 h 1620643"/>
                <a:gd name="connsiteX7" fmla="*/ 3252439 w 3715524"/>
                <a:gd name="connsiteY7" fmla="*/ 1594624 h 1620643"/>
                <a:gd name="connsiteX8" fmla="*/ 473927 w 3715524"/>
                <a:gd name="connsiteY8" fmla="*/ 1471961 h 1620643"/>
                <a:gd name="connsiteX0" fmla="*/ 473927 w 3715524"/>
                <a:gd name="connsiteY0" fmla="*/ 1471961 h 1620643"/>
                <a:gd name="connsiteX1" fmla="*/ 408878 w 3715524"/>
                <a:gd name="connsiteY1" fmla="*/ 0 h 1620643"/>
                <a:gd name="connsiteX2" fmla="*/ 1066800 w 3715524"/>
                <a:gd name="connsiteY2" fmla="*/ 156117 h 1620643"/>
                <a:gd name="connsiteX3" fmla="*/ 1702420 w 3715524"/>
                <a:gd name="connsiteY3" fmla="*/ 546410 h 1620643"/>
                <a:gd name="connsiteX4" fmla="*/ 2371493 w 3715524"/>
                <a:gd name="connsiteY4" fmla="*/ 925551 h 1620643"/>
                <a:gd name="connsiteX5" fmla="*/ 3007112 w 3715524"/>
                <a:gd name="connsiteY5" fmla="*/ 1248937 h 1620643"/>
                <a:gd name="connsiteX6" fmla="*/ 3252439 w 3715524"/>
                <a:gd name="connsiteY6" fmla="*/ 1315844 h 1620643"/>
                <a:gd name="connsiteX7" fmla="*/ 3252439 w 3715524"/>
                <a:gd name="connsiteY7" fmla="*/ 1594624 h 1620643"/>
                <a:gd name="connsiteX8" fmla="*/ 473927 w 3715524"/>
                <a:gd name="connsiteY8" fmla="*/ 1471961 h 1620643"/>
                <a:gd name="connsiteX0" fmla="*/ 65359 w 3306956"/>
                <a:gd name="connsiteY0" fmla="*/ 1471961 h 1620643"/>
                <a:gd name="connsiteX1" fmla="*/ 310 w 3306956"/>
                <a:gd name="connsiteY1" fmla="*/ 0 h 1620643"/>
                <a:gd name="connsiteX2" fmla="*/ 658232 w 3306956"/>
                <a:gd name="connsiteY2" fmla="*/ 156117 h 1620643"/>
                <a:gd name="connsiteX3" fmla="*/ 1293852 w 3306956"/>
                <a:gd name="connsiteY3" fmla="*/ 546410 h 1620643"/>
                <a:gd name="connsiteX4" fmla="*/ 1962925 w 3306956"/>
                <a:gd name="connsiteY4" fmla="*/ 925551 h 1620643"/>
                <a:gd name="connsiteX5" fmla="*/ 2598544 w 3306956"/>
                <a:gd name="connsiteY5" fmla="*/ 1248937 h 1620643"/>
                <a:gd name="connsiteX6" fmla="*/ 2843871 w 3306956"/>
                <a:gd name="connsiteY6" fmla="*/ 1315844 h 1620643"/>
                <a:gd name="connsiteX7" fmla="*/ 2843871 w 3306956"/>
                <a:gd name="connsiteY7" fmla="*/ 1594624 h 1620643"/>
                <a:gd name="connsiteX8" fmla="*/ 65359 w 3306956"/>
                <a:gd name="connsiteY8" fmla="*/ 1471961 h 1620643"/>
                <a:gd name="connsiteX0" fmla="*/ 65359 w 2884759"/>
                <a:gd name="connsiteY0" fmla="*/ 1471961 h 1620643"/>
                <a:gd name="connsiteX1" fmla="*/ 310 w 2884759"/>
                <a:gd name="connsiteY1" fmla="*/ 0 h 1620643"/>
                <a:gd name="connsiteX2" fmla="*/ 658232 w 2884759"/>
                <a:gd name="connsiteY2" fmla="*/ 156117 h 1620643"/>
                <a:gd name="connsiteX3" fmla="*/ 1293852 w 2884759"/>
                <a:gd name="connsiteY3" fmla="*/ 546410 h 1620643"/>
                <a:gd name="connsiteX4" fmla="*/ 1962925 w 2884759"/>
                <a:gd name="connsiteY4" fmla="*/ 925551 h 1620643"/>
                <a:gd name="connsiteX5" fmla="*/ 2598544 w 2884759"/>
                <a:gd name="connsiteY5" fmla="*/ 1248937 h 1620643"/>
                <a:gd name="connsiteX6" fmla="*/ 2843871 w 2884759"/>
                <a:gd name="connsiteY6" fmla="*/ 1315844 h 1620643"/>
                <a:gd name="connsiteX7" fmla="*/ 2843871 w 2884759"/>
                <a:gd name="connsiteY7" fmla="*/ 1594624 h 1620643"/>
                <a:gd name="connsiteX8" fmla="*/ 65359 w 2884759"/>
                <a:gd name="connsiteY8" fmla="*/ 1471961 h 1620643"/>
                <a:gd name="connsiteX0" fmla="*/ 65359 w 2884759"/>
                <a:gd name="connsiteY0" fmla="*/ 1471961 h 1594624"/>
                <a:gd name="connsiteX1" fmla="*/ 310 w 2884759"/>
                <a:gd name="connsiteY1" fmla="*/ 0 h 1594624"/>
                <a:gd name="connsiteX2" fmla="*/ 658232 w 2884759"/>
                <a:gd name="connsiteY2" fmla="*/ 156117 h 1594624"/>
                <a:gd name="connsiteX3" fmla="*/ 1293852 w 2884759"/>
                <a:gd name="connsiteY3" fmla="*/ 546410 h 1594624"/>
                <a:gd name="connsiteX4" fmla="*/ 1962925 w 2884759"/>
                <a:gd name="connsiteY4" fmla="*/ 925551 h 1594624"/>
                <a:gd name="connsiteX5" fmla="*/ 2598544 w 2884759"/>
                <a:gd name="connsiteY5" fmla="*/ 1248937 h 1594624"/>
                <a:gd name="connsiteX6" fmla="*/ 2843871 w 2884759"/>
                <a:gd name="connsiteY6" fmla="*/ 1315844 h 1594624"/>
                <a:gd name="connsiteX7" fmla="*/ 2843871 w 2884759"/>
                <a:gd name="connsiteY7" fmla="*/ 1594624 h 1594624"/>
                <a:gd name="connsiteX8" fmla="*/ 65359 w 2884759"/>
                <a:gd name="connsiteY8" fmla="*/ 1471961 h 1594624"/>
                <a:gd name="connsiteX0" fmla="*/ 48322 w 2943922"/>
                <a:gd name="connsiteY0" fmla="*/ 1548161 h 1594624"/>
                <a:gd name="connsiteX1" fmla="*/ 59473 w 2943922"/>
                <a:gd name="connsiteY1" fmla="*/ 0 h 1594624"/>
                <a:gd name="connsiteX2" fmla="*/ 717395 w 2943922"/>
                <a:gd name="connsiteY2" fmla="*/ 156117 h 1594624"/>
                <a:gd name="connsiteX3" fmla="*/ 1353015 w 2943922"/>
                <a:gd name="connsiteY3" fmla="*/ 546410 h 1594624"/>
                <a:gd name="connsiteX4" fmla="*/ 2022088 w 2943922"/>
                <a:gd name="connsiteY4" fmla="*/ 925551 h 1594624"/>
                <a:gd name="connsiteX5" fmla="*/ 2657707 w 2943922"/>
                <a:gd name="connsiteY5" fmla="*/ 1248937 h 1594624"/>
                <a:gd name="connsiteX6" fmla="*/ 2903034 w 2943922"/>
                <a:gd name="connsiteY6" fmla="*/ 1315844 h 1594624"/>
                <a:gd name="connsiteX7" fmla="*/ 2903034 w 2943922"/>
                <a:gd name="connsiteY7" fmla="*/ 1594624 h 1594624"/>
                <a:gd name="connsiteX8" fmla="*/ 48322 w 2943922"/>
                <a:gd name="connsiteY8" fmla="*/ 1548161 h 1594624"/>
                <a:gd name="connsiteX0" fmla="*/ 48322 w 2938036"/>
                <a:gd name="connsiteY0" fmla="*/ 1548161 h 1563959"/>
                <a:gd name="connsiteX1" fmla="*/ 59473 w 2938036"/>
                <a:gd name="connsiteY1" fmla="*/ 0 h 1563959"/>
                <a:gd name="connsiteX2" fmla="*/ 717395 w 2938036"/>
                <a:gd name="connsiteY2" fmla="*/ 156117 h 1563959"/>
                <a:gd name="connsiteX3" fmla="*/ 1353015 w 2938036"/>
                <a:gd name="connsiteY3" fmla="*/ 546410 h 1563959"/>
                <a:gd name="connsiteX4" fmla="*/ 2022088 w 2938036"/>
                <a:gd name="connsiteY4" fmla="*/ 925551 h 1563959"/>
                <a:gd name="connsiteX5" fmla="*/ 2657707 w 2938036"/>
                <a:gd name="connsiteY5" fmla="*/ 1248937 h 1563959"/>
                <a:gd name="connsiteX6" fmla="*/ 2903034 w 2938036"/>
                <a:gd name="connsiteY6" fmla="*/ 1315844 h 1563959"/>
                <a:gd name="connsiteX7" fmla="*/ 2867722 w 2938036"/>
                <a:gd name="connsiteY7" fmla="*/ 1548161 h 1563959"/>
                <a:gd name="connsiteX8" fmla="*/ 48322 w 2938036"/>
                <a:gd name="connsiteY8" fmla="*/ 1548161 h 1563959"/>
                <a:gd name="connsiteX0" fmla="*/ 48322 w 2903034"/>
                <a:gd name="connsiteY0" fmla="*/ 1548161 h 1563959"/>
                <a:gd name="connsiteX1" fmla="*/ 59473 w 2903034"/>
                <a:gd name="connsiteY1" fmla="*/ 0 h 1563959"/>
                <a:gd name="connsiteX2" fmla="*/ 717395 w 2903034"/>
                <a:gd name="connsiteY2" fmla="*/ 156117 h 1563959"/>
                <a:gd name="connsiteX3" fmla="*/ 1353015 w 2903034"/>
                <a:gd name="connsiteY3" fmla="*/ 546410 h 1563959"/>
                <a:gd name="connsiteX4" fmla="*/ 2022088 w 2903034"/>
                <a:gd name="connsiteY4" fmla="*/ 925551 h 1563959"/>
                <a:gd name="connsiteX5" fmla="*/ 2657707 w 2903034"/>
                <a:gd name="connsiteY5" fmla="*/ 1248937 h 1563959"/>
                <a:gd name="connsiteX6" fmla="*/ 2903034 w 2903034"/>
                <a:gd name="connsiteY6" fmla="*/ 1315844 h 1563959"/>
                <a:gd name="connsiteX7" fmla="*/ 2867722 w 2903034"/>
                <a:gd name="connsiteY7" fmla="*/ 1548161 h 1563959"/>
                <a:gd name="connsiteX8" fmla="*/ 48322 w 2903034"/>
                <a:gd name="connsiteY8" fmla="*/ 1548161 h 1563959"/>
                <a:gd name="connsiteX0" fmla="*/ 48322 w 2903034"/>
                <a:gd name="connsiteY0" fmla="*/ 1548161 h 1563959"/>
                <a:gd name="connsiteX1" fmla="*/ 59473 w 2903034"/>
                <a:gd name="connsiteY1" fmla="*/ 0 h 1563959"/>
                <a:gd name="connsiteX2" fmla="*/ 717395 w 2903034"/>
                <a:gd name="connsiteY2" fmla="*/ 156117 h 1563959"/>
                <a:gd name="connsiteX3" fmla="*/ 1353015 w 2903034"/>
                <a:gd name="connsiteY3" fmla="*/ 546410 h 1563959"/>
                <a:gd name="connsiteX4" fmla="*/ 2022088 w 2903034"/>
                <a:gd name="connsiteY4" fmla="*/ 925551 h 1563959"/>
                <a:gd name="connsiteX5" fmla="*/ 2657707 w 2903034"/>
                <a:gd name="connsiteY5" fmla="*/ 1248937 h 1563959"/>
                <a:gd name="connsiteX6" fmla="*/ 2903034 w 2903034"/>
                <a:gd name="connsiteY6" fmla="*/ 1315844 h 1563959"/>
                <a:gd name="connsiteX7" fmla="*/ 2867722 w 2903034"/>
                <a:gd name="connsiteY7" fmla="*/ 1548161 h 1563959"/>
                <a:gd name="connsiteX8" fmla="*/ 48322 w 2903034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03034 w 2943922"/>
                <a:gd name="connsiteY6" fmla="*/ 1315844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03034 w 2943922"/>
                <a:gd name="connsiteY6" fmla="*/ 1315844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03034 w 2943922"/>
                <a:gd name="connsiteY6" fmla="*/ 1315844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43922 w 2943922"/>
                <a:gd name="connsiteY6" fmla="*/ 1319562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0 w 2895600"/>
                <a:gd name="connsiteY0" fmla="*/ 1548161 h 1563959"/>
                <a:gd name="connsiteX1" fmla="*/ 11151 w 2895600"/>
                <a:gd name="connsiteY1" fmla="*/ 0 h 1563959"/>
                <a:gd name="connsiteX2" fmla="*/ 669073 w 2895600"/>
                <a:gd name="connsiteY2" fmla="*/ 156117 h 1563959"/>
                <a:gd name="connsiteX3" fmla="*/ 1304693 w 2895600"/>
                <a:gd name="connsiteY3" fmla="*/ 546410 h 1563959"/>
                <a:gd name="connsiteX4" fmla="*/ 1973766 w 2895600"/>
                <a:gd name="connsiteY4" fmla="*/ 925551 h 1563959"/>
                <a:gd name="connsiteX5" fmla="*/ 2609385 w 2895600"/>
                <a:gd name="connsiteY5" fmla="*/ 1248937 h 1563959"/>
                <a:gd name="connsiteX6" fmla="*/ 2895600 w 2895600"/>
                <a:gd name="connsiteY6" fmla="*/ 1319562 h 1563959"/>
                <a:gd name="connsiteX7" fmla="*/ 2895600 w 2895600"/>
                <a:gd name="connsiteY7" fmla="*/ 1548162 h 1563959"/>
                <a:gd name="connsiteX8" fmla="*/ 0 w 2895600"/>
                <a:gd name="connsiteY8" fmla="*/ 1548161 h 156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5600" h="1563959">
                  <a:moveTo>
                    <a:pt x="0" y="1548161"/>
                  </a:moveTo>
                  <a:cubicBezTo>
                    <a:pt x="7096" y="210183"/>
                    <a:pt x="10841" y="745273"/>
                    <a:pt x="11151" y="0"/>
                  </a:cubicBezTo>
                  <a:cubicBezTo>
                    <a:pt x="557870" y="141249"/>
                    <a:pt x="453483" y="65049"/>
                    <a:pt x="669073" y="156117"/>
                  </a:cubicBezTo>
                  <a:cubicBezTo>
                    <a:pt x="884663" y="247185"/>
                    <a:pt x="1087244" y="418171"/>
                    <a:pt x="1304693" y="546410"/>
                  </a:cubicBezTo>
                  <a:cubicBezTo>
                    <a:pt x="1522142" y="674649"/>
                    <a:pt x="1756317" y="808463"/>
                    <a:pt x="1973766" y="925551"/>
                  </a:cubicBezTo>
                  <a:cubicBezTo>
                    <a:pt x="2191215" y="1042639"/>
                    <a:pt x="2455746" y="1183269"/>
                    <a:pt x="2609385" y="1248937"/>
                  </a:cubicBezTo>
                  <a:cubicBezTo>
                    <a:pt x="2763024" y="1314605"/>
                    <a:pt x="2694343" y="1283546"/>
                    <a:pt x="2895600" y="1319562"/>
                  </a:cubicBezTo>
                  <a:cubicBezTo>
                    <a:pt x="2889038" y="1563397"/>
                    <a:pt x="2882900" y="1278675"/>
                    <a:pt x="2895600" y="1548162"/>
                  </a:cubicBezTo>
                  <a:cubicBezTo>
                    <a:pt x="2459379" y="1542924"/>
                    <a:pt x="601856" y="1563959"/>
                    <a:pt x="0" y="1548161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5138" name="Freeform 56"/>
            <p:cNvSpPr>
              <a:spLocks/>
            </p:cNvSpPr>
            <p:nvPr/>
          </p:nvSpPr>
          <p:spPr bwMode="auto">
            <a:xfrm>
              <a:off x="5486400" y="2881746"/>
              <a:ext cx="2884449" cy="1106299"/>
            </a:xfrm>
            <a:custGeom>
              <a:avLst/>
              <a:gdLst>
                <a:gd name="T0" fmla="*/ 0 w 2884449"/>
                <a:gd name="T1" fmla="*/ 0 h 1319562"/>
                <a:gd name="T2" fmla="*/ 657922 w 2884449"/>
                <a:gd name="T3" fmla="*/ 26784 h 1319562"/>
                <a:gd name="T4" fmla="*/ 1293552 w 2884449"/>
                <a:gd name="T5" fmla="*/ 93745 h 1319562"/>
                <a:gd name="T6" fmla="*/ 1962625 w 2884449"/>
                <a:gd name="T7" fmla="*/ 158792 h 1319562"/>
                <a:gd name="T8" fmla="*/ 2598235 w 2884449"/>
                <a:gd name="T9" fmla="*/ 214273 h 1319562"/>
                <a:gd name="T10" fmla="*/ 2884449 w 2884449"/>
                <a:gd name="T11" fmla="*/ 226390 h 13195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4449"/>
                <a:gd name="T19" fmla="*/ 0 h 1319562"/>
                <a:gd name="T20" fmla="*/ 2884449 w 2884449"/>
                <a:gd name="T21" fmla="*/ 1319562 h 13195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4449" h="1319562">
                  <a:moveTo>
                    <a:pt x="0" y="0"/>
                  </a:moveTo>
                  <a:cubicBezTo>
                    <a:pt x="546719" y="141249"/>
                    <a:pt x="442332" y="65049"/>
                    <a:pt x="657922" y="156117"/>
                  </a:cubicBezTo>
                  <a:cubicBezTo>
                    <a:pt x="873512" y="247185"/>
                    <a:pt x="1076093" y="418171"/>
                    <a:pt x="1293542" y="546410"/>
                  </a:cubicBezTo>
                  <a:cubicBezTo>
                    <a:pt x="1510991" y="674649"/>
                    <a:pt x="1745166" y="808463"/>
                    <a:pt x="1962615" y="925551"/>
                  </a:cubicBezTo>
                  <a:cubicBezTo>
                    <a:pt x="2180064" y="1042639"/>
                    <a:pt x="2444595" y="1183269"/>
                    <a:pt x="2598234" y="1248937"/>
                  </a:cubicBezTo>
                  <a:cubicBezTo>
                    <a:pt x="2751873" y="1314605"/>
                    <a:pt x="2683192" y="1283546"/>
                    <a:pt x="2884449" y="1319562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5139" name="Freeform 57"/>
            <p:cNvSpPr>
              <a:spLocks/>
            </p:cNvSpPr>
            <p:nvPr/>
          </p:nvSpPr>
          <p:spPr bwMode="auto">
            <a:xfrm>
              <a:off x="5486400" y="3103418"/>
              <a:ext cx="2884449" cy="1316182"/>
            </a:xfrm>
            <a:custGeom>
              <a:avLst/>
              <a:gdLst>
                <a:gd name="T0" fmla="*/ 0 w 2884449"/>
                <a:gd name="T1" fmla="*/ 0 h 1319562"/>
                <a:gd name="T2" fmla="*/ 657922 w 2884449"/>
                <a:gd name="T3" fmla="*/ 152162 h 1319562"/>
                <a:gd name="T4" fmla="*/ 1293552 w 2884449"/>
                <a:gd name="T5" fmla="*/ 532574 h 1319562"/>
                <a:gd name="T6" fmla="*/ 1962625 w 2884449"/>
                <a:gd name="T7" fmla="*/ 902111 h 1319562"/>
                <a:gd name="T8" fmla="*/ 2598235 w 2884449"/>
                <a:gd name="T9" fmla="*/ 1217313 h 1319562"/>
                <a:gd name="T10" fmla="*/ 2884449 w 2884449"/>
                <a:gd name="T11" fmla="*/ 1286150 h 13195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4449"/>
                <a:gd name="T19" fmla="*/ 0 h 1319562"/>
                <a:gd name="T20" fmla="*/ 2884449 w 2884449"/>
                <a:gd name="T21" fmla="*/ 1319562 h 13195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4449" h="1319562">
                  <a:moveTo>
                    <a:pt x="0" y="0"/>
                  </a:moveTo>
                  <a:cubicBezTo>
                    <a:pt x="546719" y="141249"/>
                    <a:pt x="442332" y="65049"/>
                    <a:pt x="657922" y="156117"/>
                  </a:cubicBezTo>
                  <a:cubicBezTo>
                    <a:pt x="873512" y="247185"/>
                    <a:pt x="1076093" y="418171"/>
                    <a:pt x="1293542" y="546410"/>
                  </a:cubicBezTo>
                  <a:cubicBezTo>
                    <a:pt x="1510991" y="674649"/>
                    <a:pt x="1745166" y="808463"/>
                    <a:pt x="1962615" y="925551"/>
                  </a:cubicBezTo>
                  <a:cubicBezTo>
                    <a:pt x="2180064" y="1042639"/>
                    <a:pt x="2444595" y="1183269"/>
                    <a:pt x="2598234" y="1248937"/>
                  </a:cubicBezTo>
                  <a:cubicBezTo>
                    <a:pt x="2751873" y="1314605"/>
                    <a:pt x="2683192" y="1283546"/>
                    <a:pt x="2884449" y="1319562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3525"/>
            <a:ext cx="7772400" cy="1169988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alibri" pitchFamily="34" charset="0"/>
              </a:rPr>
              <a:t>Example: Retention limited runoff generation with run-on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704850" y="1679575"/>
          <a:ext cx="4481513" cy="4389438"/>
        </p:xfrm>
        <a:graphic>
          <a:graphicData uri="http://schemas.openxmlformats.org/drawingml/2006/table">
            <a:tbl>
              <a:tblPr/>
              <a:tblGrid>
                <a:gridCol w="4481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8943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Global </a:t>
                      </a:r>
                      <a:r>
                        <a:rPr lang="en-US" sz="3200" u="sng" dirty="0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u="none" dirty="0" smtClean="0">
                          <a:latin typeface="Times New Roman"/>
                          <a:ea typeface="Times New Roman"/>
                          <a:sym typeface="Symbol"/>
                        </a:rPr>
                        <a:t>(</a:t>
                      </a:r>
                      <a:r>
                        <a:rPr lang="en-US" sz="3200" u="sng" dirty="0" err="1" smtClean="0">
                          <a:latin typeface="Times New Roman"/>
                          <a:ea typeface="Times New Roman"/>
                          <a:sym typeface="Symbol"/>
                        </a:rPr>
                        <a:t>r</a:t>
                      </a:r>
                      <a:r>
                        <a:rPr lang="en-US" sz="3200" u="none" dirty="0" err="1" smtClean="0">
                          <a:latin typeface="Times New Roman"/>
                          <a:ea typeface="Times New Roman"/>
                          <a:sym typeface="Symbol"/>
                        </a:rPr>
                        <a:t>,</a:t>
                      </a:r>
                      <a:r>
                        <a:rPr lang="en-US" sz="3200" u="sng" dirty="0" err="1" smtClean="0">
                          <a:latin typeface="Times New Roman"/>
                          <a:ea typeface="Times New Roman"/>
                          <a:sym typeface="Symbol"/>
                        </a:rPr>
                        <a:t>c</a:t>
                      </a:r>
                      <a:r>
                        <a:rPr lang="en-US" sz="3200" u="none" dirty="0" smtClean="0">
                          <a:latin typeface="Times New Roman"/>
                          <a:ea typeface="Times New Roman"/>
                          <a:sym typeface="Symbol"/>
                        </a:rPr>
                        <a:t>)</a:t>
                      </a:r>
                      <a:r>
                        <a:rPr lang="en-US" sz="3200" dirty="0" smtClean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u="sng" dirty="0" smtClean="0">
                          <a:latin typeface="Times New Roman"/>
                          <a:ea typeface="Times New Roman"/>
                          <a:sym typeface="Symbol"/>
                        </a:rPr>
                        <a:t>q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FlowAlgebra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for all k neighbors of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i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2743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if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baseline="-25000" dirty="0" err="1">
                          <a:latin typeface="Times New Roman"/>
                          <a:ea typeface="Times New Roman"/>
                        </a:rPr>
                        <a:t>ki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&gt;0</a:t>
                      </a:r>
                    </a:p>
                    <a:p>
                      <a:pPr marL="5029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FlowAlgebra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(k)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next k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u="sng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 </a:t>
                      </a:r>
                      <a:endParaRPr lang="en-US" sz="3200" b="1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Times New Roman"/>
                          <a:ea typeface="Times New Roman"/>
                        </a:rPr>
                        <a:t>return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58813" y="4783138"/>
          <a:ext cx="3941762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9" name="Equation" r:id="rId3" imgW="1841400" imgH="368280" progId="Equation.3">
                  <p:embed/>
                </p:oleObj>
              </mc:Choice>
              <mc:Fallback>
                <p:oleObj name="Equation" r:id="rId3" imgW="1841400" imgH="368280" progId="Equation.3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783138"/>
                        <a:ext cx="3941762" cy="78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28" name="Straight Arrow Connector 36"/>
          <p:cNvCxnSpPr>
            <a:cxnSpLocks noChangeShapeType="1"/>
          </p:cNvCxnSpPr>
          <p:nvPr/>
        </p:nvCxnSpPr>
        <p:spPr bwMode="auto">
          <a:xfrm rot="5400000">
            <a:off x="6634956" y="2902744"/>
            <a:ext cx="611188" cy="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9" name="TextBox 39"/>
          <p:cNvSpPr txBox="1">
            <a:spLocks noChangeArrowheads="1"/>
          </p:cNvSpPr>
          <p:nvPr/>
        </p:nvSpPr>
        <p:spPr bwMode="auto">
          <a:xfrm>
            <a:off x="7067550" y="2520950"/>
            <a:ext cx="3206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r</a:t>
            </a:r>
          </a:p>
        </p:txBody>
      </p:sp>
      <p:sp>
        <p:nvSpPr>
          <p:cNvPr id="5130" name="TextBox 40"/>
          <p:cNvSpPr txBox="1">
            <a:spLocks noChangeArrowheads="1"/>
          </p:cNvSpPr>
          <p:nvPr/>
        </p:nvSpPr>
        <p:spPr bwMode="auto">
          <a:xfrm>
            <a:off x="6559550" y="3144838"/>
            <a:ext cx="36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</a:t>
            </a:r>
          </a:p>
        </p:txBody>
      </p:sp>
      <p:cxnSp>
        <p:nvCxnSpPr>
          <p:cNvPr id="5131" name="Straight Arrow Connector 42"/>
          <p:cNvCxnSpPr>
            <a:cxnSpLocks noChangeShapeType="1"/>
          </p:cNvCxnSpPr>
          <p:nvPr/>
        </p:nvCxnSpPr>
        <p:spPr bwMode="auto">
          <a:xfrm>
            <a:off x="6102350" y="2901950"/>
            <a:ext cx="533400" cy="2286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2" name="Straight Arrow Connector 43"/>
          <p:cNvCxnSpPr>
            <a:cxnSpLocks noChangeShapeType="1"/>
          </p:cNvCxnSpPr>
          <p:nvPr/>
        </p:nvCxnSpPr>
        <p:spPr bwMode="auto">
          <a:xfrm>
            <a:off x="7321550" y="3435350"/>
            <a:ext cx="457200" cy="2286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3" name="Straight Arrow Connector 46"/>
          <p:cNvCxnSpPr>
            <a:cxnSpLocks noChangeShapeType="1"/>
          </p:cNvCxnSpPr>
          <p:nvPr/>
        </p:nvCxnSpPr>
        <p:spPr bwMode="auto">
          <a:xfrm rot="5400000">
            <a:off x="6779419" y="3588544"/>
            <a:ext cx="320675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4" name="TextBox 47"/>
          <p:cNvSpPr txBox="1">
            <a:spLocks noChangeArrowheads="1"/>
          </p:cNvSpPr>
          <p:nvPr/>
        </p:nvSpPr>
        <p:spPr bwMode="auto">
          <a:xfrm>
            <a:off x="7402513" y="2978150"/>
            <a:ext cx="4651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q</a:t>
            </a:r>
            <a:r>
              <a:rPr kumimoji="1" lang="en-US" sz="32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</a:t>
            </a:r>
            <a:endParaRPr kumimoji="1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135" name="TextBox 48"/>
          <p:cNvSpPr txBox="1">
            <a:spLocks noChangeArrowheads="1"/>
          </p:cNvSpPr>
          <p:nvPr/>
        </p:nvSpPr>
        <p:spPr bwMode="auto">
          <a:xfrm>
            <a:off x="6110288" y="2393950"/>
            <a:ext cx="525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q</a:t>
            </a:r>
            <a:r>
              <a:rPr kumimoji="1" lang="en-US" sz="32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k</a:t>
            </a:r>
            <a:endParaRPr kumimoji="1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58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406775"/>
            <a:ext cx="4741862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5088"/>
            <a:ext cx="475932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4" name="Group 41"/>
          <p:cNvGrpSpPr>
            <a:grpSpLocks/>
          </p:cNvGrpSpPr>
          <p:nvPr/>
        </p:nvGrpSpPr>
        <p:grpSpPr bwMode="auto">
          <a:xfrm>
            <a:off x="304800" y="1795463"/>
            <a:ext cx="3287713" cy="3375025"/>
            <a:chOff x="2057400" y="1371600"/>
            <a:chExt cx="2590800" cy="2659479"/>
          </a:xfrm>
        </p:grpSpPr>
        <p:sp>
          <p:nvSpPr>
            <p:cNvPr id="3" name="Rectangle 2"/>
            <p:cNvSpPr/>
            <p:nvPr/>
          </p:nvSpPr>
          <p:spPr>
            <a:xfrm flipH="1">
              <a:off x="2057400" y="1371600"/>
              <a:ext cx="1296025" cy="1295964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flipH="1">
              <a:off x="3353425" y="1371600"/>
              <a:ext cx="1294775" cy="1295964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2057400" y="2667564"/>
              <a:ext cx="1296025" cy="129471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3353425" y="2667564"/>
              <a:ext cx="1294775" cy="129471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6200000" flipH="1">
              <a:off x="3190805" y="2504935"/>
              <a:ext cx="323991" cy="3240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3771891" y="2650677"/>
              <a:ext cx="38153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H="1">
              <a:off x="3190797" y="2073372"/>
              <a:ext cx="377799" cy="1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 flipH="1">
              <a:off x="3190797" y="3368086"/>
              <a:ext cx="377799" cy="1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6" name="TextBox 21"/>
            <p:cNvSpPr txBox="1">
              <a:spLocks noChangeArrowheads="1"/>
            </p:cNvSpPr>
            <p:nvPr/>
          </p:nvSpPr>
          <p:spPr bwMode="auto">
            <a:xfrm>
              <a:off x="3352800" y="1759856"/>
              <a:ext cx="4443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0.6</a:t>
              </a:r>
            </a:p>
          </p:txBody>
        </p:sp>
        <p:sp>
          <p:nvSpPr>
            <p:cNvPr id="46097" name="TextBox 22"/>
            <p:cNvSpPr txBox="1">
              <a:spLocks noChangeArrowheads="1"/>
            </p:cNvSpPr>
            <p:nvPr/>
          </p:nvSpPr>
          <p:spPr bwMode="auto">
            <a:xfrm>
              <a:off x="3406775" y="2774950"/>
              <a:ext cx="4443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46098" name="TextBox 23"/>
            <p:cNvSpPr txBox="1">
              <a:spLocks noChangeArrowheads="1"/>
            </p:cNvSpPr>
            <p:nvPr/>
          </p:nvSpPr>
          <p:spPr bwMode="auto">
            <a:xfrm>
              <a:off x="3399897" y="3098800"/>
              <a:ext cx="288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6099" name="TextBox 27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303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46100" name="TextBox 28"/>
            <p:cNvSpPr txBox="1">
              <a:spLocks noChangeArrowheads="1"/>
            </p:cNvSpPr>
            <p:nvPr/>
          </p:nvSpPr>
          <p:spPr bwMode="auto">
            <a:xfrm>
              <a:off x="2057400" y="3692525"/>
              <a:ext cx="2968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46101" name="TextBox 29"/>
            <p:cNvSpPr txBox="1">
              <a:spLocks noChangeArrowheads="1"/>
            </p:cNvSpPr>
            <p:nvPr/>
          </p:nvSpPr>
          <p:spPr bwMode="auto">
            <a:xfrm>
              <a:off x="3352800" y="1371600"/>
              <a:ext cx="2936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6102" name="TextBox 30"/>
            <p:cNvSpPr txBox="1">
              <a:spLocks noChangeArrowheads="1"/>
            </p:cNvSpPr>
            <p:nvPr/>
          </p:nvSpPr>
          <p:spPr bwMode="auto">
            <a:xfrm>
              <a:off x="3352800" y="3692525"/>
              <a:ext cx="3113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6103" name="TextBox 33"/>
            <p:cNvSpPr txBox="1">
              <a:spLocks noChangeArrowheads="1"/>
            </p:cNvSpPr>
            <p:nvPr/>
          </p:nvSpPr>
          <p:spPr bwMode="auto">
            <a:xfrm>
              <a:off x="2435225" y="1576159"/>
              <a:ext cx="4988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r=7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c=4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q=3</a:t>
              </a:r>
            </a:p>
          </p:txBody>
        </p:sp>
        <p:sp>
          <p:nvSpPr>
            <p:cNvPr id="46104" name="TextBox 34"/>
            <p:cNvSpPr txBox="1">
              <a:spLocks noChangeArrowheads="1"/>
            </p:cNvSpPr>
            <p:nvPr/>
          </p:nvSpPr>
          <p:spPr bwMode="auto">
            <a:xfrm>
              <a:off x="3730625" y="1445982"/>
              <a:ext cx="758541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r=5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c=6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</a:t>
              </a:r>
              <a:r>
                <a:rPr kumimoji="0" lang="en-US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in</a:t>
              </a: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=1.8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q=0.8</a:t>
              </a:r>
            </a:p>
          </p:txBody>
        </p:sp>
        <p:sp>
          <p:nvSpPr>
            <p:cNvPr id="46105" name="TextBox 35"/>
            <p:cNvSpPr txBox="1">
              <a:spLocks noChangeArrowheads="1"/>
            </p:cNvSpPr>
            <p:nvPr/>
          </p:nvSpPr>
          <p:spPr bwMode="auto">
            <a:xfrm>
              <a:off x="2489200" y="2817584"/>
              <a:ext cx="4988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r=4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c=6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q=0</a:t>
              </a:r>
            </a:p>
          </p:txBody>
        </p:sp>
        <p:sp>
          <p:nvSpPr>
            <p:cNvPr id="46106" name="TextBox 38"/>
            <p:cNvSpPr txBox="1">
              <a:spLocks noChangeArrowheads="1"/>
            </p:cNvSpPr>
            <p:nvPr/>
          </p:nvSpPr>
          <p:spPr bwMode="auto">
            <a:xfrm>
              <a:off x="3973283" y="2612572"/>
              <a:ext cx="33694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6107" name="TextBox 39"/>
            <p:cNvSpPr txBox="1">
              <a:spLocks noChangeArrowheads="1"/>
            </p:cNvSpPr>
            <p:nvPr/>
          </p:nvSpPr>
          <p:spPr bwMode="auto">
            <a:xfrm>
              <a:off x="3784600" y="2871559"/>
              <a:ext cx="60305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r=4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c=5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</a:t>
              </a:r>
              <a:r>
                <a:rPr kumimoji="0" lang="en-US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in</a:t>
              </a: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=2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q=1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992688" y="87313"/>
            <a:ext cx="2652712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Retention Capacity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68775" y="3494088"/>
            <a:ext cx="40608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Runoff from uniform input of 0.25 </a:t>
            </a:r>
          </a:p>
        </p:txBody>
      </p:sp>
      <p:sp>
        <p:nvSpPr>
          <p:cNvPr id="46087" name="Title 44"/>
          <p:cNvSpPr>
            <a:spLocks noGrp="1"/>
          </p:cNvSpPr>
          <p:nvPr>
            <p:ph type="title"/>
          </p:nvPr>
        </p:nvSpPr>
        <p:spPr>
          <a:xfrm>
            <a:off x="0" y="274638"/>
            <a:ext cx="3897313" cy="1108075"/>
          </a:xfrm>
        </p:spPr>
        <p:txBody>
          <a:bodyPr/>
          <a:lstStyle/>
          <a:p>
            <a:pPr eaLnBrk="1" hangingPunct="1"/>
            <a:r>
              <a:rPr lang="en-US" sz="3600" smtClean="0"/>
              <a:t>Retention limited runoff with run-on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43255" y="5503567"/>
          <a:ext cx="36830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Equation" r:id="rId6" imgW="1841500" imgH="368300" progId="Equation.3">
                  <p:embed/>
                </p:oleObj>
              </mc:Choice>
              <mc:Fallback>
                <p:oleObj name="Equation" r:id="rId6" imgW="1841500" imgH="3683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255" y="5503567"/>
                        <a:ext cx="36830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91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3525"/>
            <a:ext cx="7772400" cy="1169988"/>
          </a:xfrm>
        </p:spPr>
        <p:txBody>
          <a:bodyPr/>
          <a:lstStyle/>
          <a:p>
            <a:pPr eaLnBrk="1" hangingPunct="1"/>
            <a:r>
              <a:rPr lang="en-US" sz="4000" smtClean="0"/>
              <a:t>General Pseudocode </a:t>
            </a:r>
            <a:r>
              <a:rPr lang="en-US" sz="4000" smtClean="0">
                <a:solidFill>
                  <a:srgbClr val="FF0000"/>
                </a:solidFill>
              </a:rPr>
              <a:t>Downstream</a:t>
            </a:r>
            <a:r>
              <a:rPr lang="en-US" sz="4000" smtClean="0"/>
              <a:t> Flow Algebra Evaluation</a:t>
            </a:r>
          </a:p>
        </p:txBody>
      </p:sp>
      <p:grpSp>
        <p:nvGrpSpPr>
          <p:cNvPr id="48131" name="Group 42"/>
          <p:cNvGrpSpPr>
            <a:grpSpLocks/>
          </p:cNvGrpSpPr>
          <p:nvPr/>
        </p:nvGrpSpPr>
        <p:grpSpPr bwMode="auto">
          <a:xfrm>
            <a:off x="5834063" y="1814513"/>
            <a:ext cx="2809875" cy="2757487"/>
            <a:chOff x="4123" y="1143"/>
            <a:chExt cx="1322" cy="1297"/>
          </a:xfrm>
        </p:grpSpPr>
        <p:grpSp>
          <p:nvGrpSpPr>
            <p:cNvPr id="48137" name="Group 34"/>
            <p:cNvGrpSpPr>
              <a:grpSpLocks/>
            </p:cNvGrpSpPr>
            <p:nvPr/>
          </p:nvGrpSpPr>
          <p:grpSpPr bwMode="auto">
            <a:xfrm>
              <a:off x="4123" y="1143"/>
              <a:ext cx="1322" cy="1297"/>
              <a:chOff x="3940" y="1405"/>
              <a:chExt cx="1002" cy="983"/>
            </a:xfrm>
          </p:grpSpPr>
          <p:sp>
            <p:nvSpPr>
              <p:cNvPr id="48144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3940" y="1405"/>
                <a:ext cx="335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45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4275" y="1405"/>
                <a:ext cx="334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46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4609" y="1405"/>
                <a:ext cx="333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47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940" y="1732"/>
                <a:ext cx="335" cy="32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48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4275" y="1732"/>
                <a:ext cx="334" cy="32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49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4609" y="1732"/>
                <a:ext cx="333" cy="32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50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3940" y="2061"/>
                <a:ext cx="335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51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4275" y="2061"/>
                <a:ext cx="334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52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4609" y="2061"/>
                <a:ext cx="333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48138" name="Line 35"/>
            <p:cNvSpPr>
              <a:spLocks noChangeShapeType="1"/>
            </p:cNvSpPr>
            <p:nvPr/>
          </p:nvSpPr>
          <p:spPr bwMode="auto">
            <a:xfrm>
              <a:off x="4450" y="1475"/>
              <a:ext cx="219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48139" name="Line 36"/>
            <p:cNvSpPr>
              <a:spLocks noChangeShapeType="1"/>
            </p:cNvSpPr>
            <p:nvPr/>
          </p:nvSpPr>
          <p:spPr bwMode="auto">
            <a:xfrm>
              <a:off x="4791" y="1884"/>
              <a:ext cx="10" cy="2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48140" name="Line 38"/>
            <p:cNvSpPr>
              <a:spLocks noChangeShapeType="1"/>
            </p:cNvSpPr>
            <p:nvPr/>
          </p:nvSpPr>
          <p:spPr bwMode="auto">
            <a:xfrm flipH="1">
              <a:off x="4903" y="1422"/>
              <a:ext cx="235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48141" name="Line 39"/>
            <p:cNvSpPr>
              <a:spLocks noChangeShapeType="1"/>
            </p:cNvSpPr>
            <p:nvPr/>
          </p:nvSpPr>
          <p:spPr bwMode="auto">
            <a:xfrm>
              <a:off x="5201" y="1884"/>
              <a:ext cx="10" cy="2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48142" name="Line 40"/>
            <p:cNvSpPr>
              <a:spLocks noChangeShapeType="1"/>
            </p:cNvSpPr>
            <p:nvPr/>
          </p:nvSpPr>
          <p:spPr bwMode="auto">
            <a:xfrm>
              <a:off x="4791" y="1413"/>
              <a:ext cx="10" cy="2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48143" name="Line 41"/>
            <p:cNvSpPr>
              <a:spLocks noChangeShapeType="1"/>
            </p:cNvSpPr>
            <p:nvPr/>
          </p:nvSpPr>
          <p:spPr bwMode="auto">
            <a:xfrm>
              <a:off x="4450" y="1893"/>
              <a:ext cx="254" cy="2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sp>
        <p:nvSpPr>
          <p:cNvPr id="48132" name="Rectangle 23"/>
          <p:cNvSpPr>
            <a:spLocks noChangeArrowheads="1"/>
          </p:cNvSpPr>
          <p:nvPr/>
        </p:nvSpPr>
        <p:spPr bwMode="auto">
          <a:xfrm>
            <a:off x="6037263" y="1946275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/>
              </a:rPr>
              <a:t>P</a:t>
            </a:r>
            <a:r>
              <a:rPr kumimoji="1" lang="en-US" sz="2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/>
              </a:rPr>
              <a:t>ki</a:t>
            </a:r>
            <a:endParaRPr kumimoji="1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 pitchFamily="18" charset="0"/>
              <a:cs typeface="Arial"/>
            </a:endParaRPr>
          </a:p>
        </p:txBody>
      </p:sp>
      <p:sp>
        <p:nvSpPr>
          <p:cNvPr id="48133" name="Line 39"/>
          <p:cNvSpPr>
            <a:spLocks noChangeShapeType="1"/>
          </p:cNvSpPr>
          <p:nvPr/>
        </p:nvSpPr>
        <p:spPr bwMode="auto">
          <a:xfrm flipH="1">
            <a:off x="6267450" y="2493963"/>
            <a:ext cx="14288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704850" y="1679575"/>
          <a:ext cx="4481513" cy="3902075"/>
        </p:xfrm>
        <a:graphic>
          <a:graphicData uri="http://schemas.openxmlformats.org/drawingml/2006/table">
            <a:tbl>
              <a:tblPr/>
              <a:tblGrid>
                <a:gridCol w="4481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020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Global </a:t>
                      </a:r>
                      <a:r>
                        <a:rPr lang="en-US" sz="3200" u="sng" dirty="0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u="sng" dirty="0">
                          <a:latin typeface="Times New Roman"/>
                          <a:ea typeface="Times New Roman"/>
                          <a:sym typeface="Symbol"/>
                        </a:rPr>
                        <a:t>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u="sng" dirty="0">
                          <a:latin typeface="Times New Roman"/>
                          <a:ea typeface="Times New Roman"/>
                          <a:sym typeface="Symbol"/>
                        </a:rPr>
                        <a:t>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FlowAlgebra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for all k neighbors of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i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2743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if </a:t>
                      </a:r>
                      <a:r>
                        <a:rPr lang="en-US" sz="3200" dirty="0" err="1" smtClean="0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baseline="-25000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ik</a:t>
                      </a:r>
                      <a:r>
                        <a:rPr lang="en-US" sz="3200" dirty="0" smtClean="0">
                          <a:latin typeface="Times New Roman"/>
                          <a:ea typeface="Times New Roman"/>
                        </a:rPr>
                        <a:t>&gt;0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5029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FlowAlgebra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(k)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next k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</a:t>
                      </a:r>
                      <a:r>
                        <a:rPr lang="en-US" sz="3200" b="1" i="1" baseline="-25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en-US" sz="32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= FA(</a:t>
                      </a:r>
                      <a:r>
                        <a:rPr lang="en-US" sz="3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</a:t>
                      </a:r>
                      <a:r>
                        <a:rPr lang="en-US" sz="3200" b="1" baseline="-25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b="1" u="sng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b="1" baseline="-25000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ik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</a:t>
                      </a:r>
                      <a:r>
                        <a:rPr lang="en-US" sz="3200" b="1" i="1" baseline="-25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k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</a:t>
                      </a:r>
                      <a:r>
                        <a:rPr lang="en-US" sz="3200" b="1" baseline="-25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k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Times New Roman"/>
                          <a:ea typeface="Times New Roman"/>
                        </a:rPr>
                        <a:t>return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13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9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727200" y="1995488"/>
            <a:ext cx="2025650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>
            <a:off x="1720850" y="2663825"/>
            <a:ext cx="2009775" cy="15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>
            <a:off x="1720850" y="3290888"/>
            <a:ext cx="1997075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4" name="Line 7"/>
          <p:cNvSpPr>
            <a:spLocks noChangeShapeType="1"/>
          </p:cNvSpPr>
          <p:nvPr/>
        </p:nvSpPr>
        <p:spPr bwMode="auto">
          <a:xfrm>
            <a:off x="1712913" y="3932238"/>
            <a:ext cx="2035175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 flipV="1">
            <a:off x="1725613" y="4549775"/>
            <a:ext cx="2022475" cy="1111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1725613" y="1992313"/>
            <a:ext cx="1587" cy="31591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 flipV="1">
            <a:off x="2384425" y="2008188"/>
            <a:ext cx="1588" cy="31591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 flipH="1" flipV="1">
            <a:off x="3052763" y="2008188"/>
            <a:ext cx="3175" cy="31845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 flipV="1">
            <a:off x="3738563" y="2001838"/>
            <a:ext cx="1587" cy="31591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0" name="Rectangle 13"/>
          <p:cNvSpPr>
            <a:spLocks noChangeArrowheads="1"/>
          </p:cNvSpPr>
          <p:nvPr/>
        </p:nvSpPr>
        <p:spPr bwMode="auto">
          <a:xfrm>
            <a:off x="642938" y="5568950"/>
            <a:ext cx="3270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Dependence function of grid cells y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1" name="Line 14"/>
          <p:cNvSpPr>
            <a:spLocks noChangeShapeType="1"/>
          </p:cNvSpPr>
          <p:nvPr/>
        </p:nvSpPr>
        <p:spPr bwMode="auto">
          <a:xfrm>
            <a:off x="1727200" y="5160963"/>
            <a:ext cx="2022475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2" name="Rectangle 15"/>
          <p:cNvSpPr>
            <a:spLocks noChangeArrowheads="1"/>
          </p:cNvSpPr>
          <p:nvPr/>
        </p:nvSpPr>
        <p:spPr bwMode="auto">
          <a:xfrm>
            <a:off x="1855788" y="4597400"/>
            <a:ext cx="6143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3" name="Rectangle 16"/>
          <p:cNvSpPr>
            <a:spLocks noChangeArrowheads="1"/>
          </p:cNvSpPr>
          <p:nvPr/>
        </p:nvSpPr>
        <p:spPr bwMode="auto">
          <a:xfrm>
            <a:off x="1990725" y="4672013"/>
            <a:ext cx="114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4" name="Rectangle 17"/>
          <p:cNvSpPr>
            <a:spLocks noChangeArrowheads="1"/>
          </p:cNvSpPr>
          <p:nvPr/>
        </p:nvSpPr>
        <p:spPr bwMode="auto">
          <a:xfrm>
            <a:off x="2105025" y="4672013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5" name="Rectangle 18"/>
          <p:cNvSpPr>
            <a:spLocks noChangeArrowheads="1"/>
          </p:cNvSpPr>
          <p:nvPr/>
        </p:nvSpPr>
        <p:spPr bwMode="auto">
          <a:xfrm>
            <a:off x="2454275" y="4654550"/>
            <a:ext cx="6175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6" name="Rectangle 19"/>
          <p:cNvSpPr>
            <a:spLocks noChangeArrowheads="1"/>
          </p:cNvSpPr>
          <p:nvPr/>
        </p:nvSpPr>
        <p:spPr bwMode="auto">
          <a:xfrm>
            <a:off x="2590800" y="4727575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1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7" name="Rectangle 20"/>
          <p:cNvSpPr>
            <a:spLocks noChangeArrowheads="1"/>
          </p:cNvSpPr>
          <p:nvPr/>
        </p:nvSpPr>
        <p:spPr bwMode="auto">
          <a:xfrm>
            <a:off x="2705100" y="472757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8" name="Rectangle 21"/>
          <p:cNvSpPr>
            <a:spLocks noChangeArrowheads="1"/>
          </p:cNvSpPr>
          <p:nvPr/>
        </p:nvSpPr>
        <p:spPr bwMode="auto">
          <a:xfrm>
            <a:off x="3333750" y="4686300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9" name="Rectangle 22"/>
          <p:cNvSpPr>
            <a:spLocks noChangeArrowheads="1"/>
          </p:cNvSpPr>
          <p:nvPr/>
        </p:nvSpPr>
        <p:spPr bwMode="auto">
          <a:xfrm>
            <a:off x="3448050" y="4686300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0" name="Rectangle 23"/>
          <p:cNvSpPr>
            <a:spLocks noChangeArrowheads="1"/>
          </p:cNvSpPr>
          <p:nvPr/>
        </p:nvSpPr>
        <p:spPr bwMode="auto">
          <a:xfrm>
            <a:off x="1839913" y="3997325"/>
            <a:ext cx="61753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1" name="Rectangle 24"/>
          <p:cNvSpPr>
            <a:spLocks noChangeArrowheads="1"/>
          </p:cNvSpPr>
          <p:nvPr/>
        </p:nvSpPr>
        <p:spPr bwMode="auto">
          <a:xfrm>
            <a:off x="1976438" y="4071938"/>
            <a:ext cx="114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2" name="Rectangle 25"/>
          <p:cNvSpPr>
            <a:spLocks noChangeArrowheads="1"/>
          </p:cNvSpPr>
          <p:nvPr/>
        </p:nvSpPr>
        <p:spPr bwMode="auto">
          <a:xfrm>
            <a:off x="2090738" y="4071938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3" name="Rectangle 26"/>
          <p:cNvSpPr>
            <a:spLocks noChangeArrowheads="1"/>
          </p:cNvSpPr>
          <p:nvPr/>
        </p:nvSpPr>
        <p:spPr bwMode="auto">
          <a:xfrm>
            <a:off x="2498725" y="4040188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4" name="Rectangle 27"/>
          <p:cNvSpPr>
            <a:spLocks noChangeArrowheads="1"/>
          </p:cNvSpPr>
          <p:nvPr/>
        </p:nvSpPr>
        <p:spPr bwMode="auto">
          <a:xfrm>
            <a:off x="2635250" y="4114800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1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5" name="Rectangle 28"/>
          <p:cNvSpPr>
            <a:spLocks noChangeArrowheads="1"/>
          </p:cNvSpPr>
          <p:nvPr/>
        </p:nvSpPr>
        <p:spPr bwMode="auto">
          <a:xfrm>
            <a:off x="2749550" y="4114800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6" name="Rectangle 29"/>
          <p:cNvSpPr>
            <a:spLocks noChangeArrowheads="1"/>
          </p:cNvSpPr>
          <p:nvPr/>
        </p:nvSpPr>
        <p:spPr bwMode="auto">
          <a:xfrm>
            <a:off x="3209925" y="3997325"/>
            <a:ext cx="61753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7" name="Rectangle 30"/>
          <p:cNvSpPr>
            <a:spLocks noChangeArrowheads="1"/>
          </p:cNvSpPr>
          <p:nvPr/>
        </p:nvSpPr>
        <p:spPr bwMode="auto">
          <a:xfrm>
            <a:off x="3348038" y="4071938"/>
            <a:ext cx="114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8" name="Rectangle 31"/>
          <p:cNvSpPr>
            <a:spLocks noChangeArrowheads="1"/>
          </p:cNvSpPr>
          <p:nvPr/>
        </p:nvSpPr>
        <p:spPr bwMode="auto">
          <a:xfrm>
            <a:off x="3462338" y="4071938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9" name="Rectangle 32"/>
          <p:cNvSpPr>
            <a:spLocks noChangeArrowheads="1"/>
          </p:cNvSpPr>
          <p:nvPr/>
        </p:nvSpPr>
        <p:spPr bwMode="auto">
          <a:xfrm>
            <a:off x="1839913" y="3441700"/>
            <a:ext cx="6175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0" name="Rectangle 33"/>
          <p:cNvSpPr>
            <a:spLocks noChangeArrowheads="1"/>
          </p:cNvSpPr>
          <p:nvPr/>
        </p:nvSpPr>
        <p:spPr bwMode="auto">
          <a:xfrm>
            <a:off x="1976438" y="3517900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1" name="Rectangle 34"/>
          <p:cNvSpPr>
            <a:spLocks noChangeArrowheads="1"/>
          </p:cNvSpPr>
          <p:nvPr/>
        </p:nvSpPr>
        <p:spPr bwMode="auto">
          <a:xfrm>
            <a:off x="2090738" y="3517900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2" name="Rectangle 35"/>
          <p:cNvSpPr>
            <a:spLocks noChangeArrowheads="1"/>
          </p:cNvSpPr>
          <p:nvPr/>
        </p:nvSpPr>
        <p:spPr bwMode="auto">
          <a:xfrm>
            <a:off x="2384425" y="3440113"/>
            <a:ext cx="6159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3" name="Rectangle 36"/>
          <p:cNvSpPr>
            <a:spLocks noChangeArrowheads="1"/>
          </p:cNvSpPr>
          <p:nvPr/>
        </p:nvSpPr>
        <p:spPr bwMode="auto">
          <a:xfrm>
            <a:off x="2520950" y="351472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0.6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4" name="Rectangle 37"/>
          <p:cNvSpPr>
            <a:spLocks noChangeArrowheads="1"/>
          </p:cNvSpPr>
          <p:nvPr/>
        </p:nvSpPr>
        <p:spPr bwMode="auto">
          <a:xfrm>
            <a:off x="2806700" y="351472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5" name="Rectangle 38"/>
          <p:cNvSpPr>
            <a:spLocks noChangeArrowheads="1"/>
          </p:cNvSpPr>
          <p:nvPr/>
        </p:nvSpPr>
        <p:spPr bwMode="auto">
          <a:xfrm>
            <a:off x="3168650" y="3425825"/>
            <a:ext cx="61436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6" name="Rectangle 39"/>
          <p:cNvSpPr>
            <a:spLocks noChangeArrowheads="1"/>
          </p:cNvSpPr>
          <p:nvPr/>
        </p:nvSpPr>
        <p:spPr bwMode="auto">
          <a:xfrm>
            <a:off x="3303588" y="3502025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7" name="Rectangle 40"/>
          <p:cNvSpPr>
            <a:spLocks noChangeArrowheads="1"/>
          </p:cNvSpPr>
          <p:nvPr/>
        </p:nvSpPr>
        <p:spPr bwMode="auto">
          <a:xfrm>
            <a:off x="3417888" y="350202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8" name="Rectangle 41"/>
          <p:cNvSpPr>
            <a:spLocks noChangeArrowheads="1"/>
          </p:cNvSpPr>
          <p:nvPr/>
        </p:nvSpPr>
        <p:spPr bwMode="auto">
          <a:xfrm>
            <a:off x="1870075" y="2784475"/>
            <a:ext cx="6159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9" name="Rectangle 42"/>
          <p:cNvSpPr>
            <a:spLocks noChangeArrowheads="1"/>
          </p:cNvSpPr>
          <p:nvPr/>
        </p:nvSpPr>
        <p:spPr bwMode="auto">
          <a:xfrm>
            <a:off x="2006600" y="28606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0.3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0" name="Rectangle 43"/>
          <p:cNvSpPr>
            <a:spLocks noChangeArrowheads="1"/>
          </p:cNvSpPr>
          <p:nvPr/>
        </p:nvSpPr>
        <p:spPr bwMode="auto">
          <a:xfrm>
            <a:off x="2292350" y="286067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1" name="Rectangle 44"/>
          <p:cNvSpPr>
            <a:spLocks noChangeArrowheads="1"/>
          </p:cNvSpPr>
          <p:nvPr/>
        </p:nvSpPr>
        <p:spPr bwMode="auto">
          <a:xfrm>
            <a:off x="2411413" y="2784475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2" name="Rectangle 45"/>
          <p:cNvSpPr>
            <a:spLocks noChangeArrowheads="1"/>
          </p:cNvSpPr>
          <p:nvPr/>
        </p:nvSpPr>
        <p:spPr bwMode="auto">
          <a:xfrm>
            <a:off x="2547938" y="28606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0.3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3" name="Rectangle 46"/>
          <p:cNvSpPr>
            <a:spLocks noChangeArrowheads="1"/>
          </p:cNvSpPr>
          <p:nvPr/>
        </p:nvSpPr>
        <p:spPr bwMode="auto">
          <a:xfrm>
            <a:off x="2833688" y="286067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4" name="Rectangle 47"/>
          <p:cNvSpPr>
            <a:spLocks noChangeArrowheads="1"/>
          </p:cNvSpPr>
          <p:nvPr/>
        </p:nvSpPr>
        <p:spPr bwMode="auto">
          <a:xfrm>
            <a:off x="3225800" y="2784475"/>
            <a:ext cx="6143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5" name="Rectangle 48"/>
          <p:cNvSpPr>
            <a:spLocks noChangeArrowheads="1"/>
          </p:cNvSpPr>
          <p:nvPr/>
        </p:nvSpPr>
        <p:spPr bwMode="auto">
          <a:xfrm>
            <a:off x="3360738" y="2860675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6" name="Rectangle 49"/>
          <p:cNvSpPr>
            <a:spLocks noChangeArrowheads="1"/>
          </p:cNvSpPr>
          <p:nvPr/>
        </p:nvSpPr>
        <p:spPr bwMode="auto">
          <a:xfrm>
            <a:off x="3475038" y="286067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7" name="Rectangle 50"/>
          <p:cNvSpPr>
            <a:spLocks noChangeArrowheads="1"/>
          </p:cNvSpPr>
          <p:nvPr/>
        </p:nvSpPr>
        <p:spPr bwMode="auto">
          <a:xfrm>
            <a:off x="1839913" y="2112963"/>
            <a:ext cx="6175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8" name="Rectangle 51"/>
          <p:cNvSpPr>
            <a:spLocks noChangeArrowheads="1"/>
          </p:cNvSpPr>
          <p:nvPr/>
        </p:nvSpPr>
        <p:spPr bwMode="auto">
          <a:xfrm>
            <a:off x="1976438" y="2189163"/>
            <a:ext cx="285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0.6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9" name="Rectangle 52"/>
          <p:cNvSpPr>
            <a:spLocks noChangeArrowheads="1"/>
          </p:cNvSpPr>
          <p:nvPr/>
        </p:nvSpPr>
        <p:spPr bwMode="auto">
          <a:xfrm>
            <a:off x="2262188" y="2189163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0" name="Rectangle 53"/>
          <p:cNvSpPr>
            <a:spLocks noChangeArrowheads="1"/>
          </p:cNvSpPr>
          <p:nvPr/>
        </p:nvSpPr>
        <p:spPr bwMode="auto">
          <a:xfrm>
            <a:off x="2541588" y="2143125"/>
            <a:ext cx="6143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1" name="Rectangle 54"/>
          <p:cNvSpPr>
            <a:spLocks noChangeArrowheads="1"/>
          </p:cNvSpPr>
          <p:nvPr/>
        </p:nvSpPr>
        <p:spPr bwMode="auto">
          <a:xfrm>
            <a:off x="2676525" y="2216150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2" name="Rectangle 55"/>
          <p:cNvSpPr>
            <a:spLocks noChangeArrowheads="1"/>
          </p:cNvSpPr>
          <p:nvPr/>
        </p:nvSpPr>
        <p:spPr bwMode="auto">
          <a:xfrm>
            <a:off x="2790825" y="2216150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3" name="Rectangle 56"/>
          <p:cNvSpPr>
            <a:spLocks noChangeArrowheads="1"/>
          </p:cNvSpPr>
          <p:nvPr/>
        </p:nvSpPr>
        <p:spPr bwMode="auto">
          <a:xfrm>
            <a:off x="3182938" y="2157413"/>
            <a:ext cx="6175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4" name="Rectangle 57"/>
          <p:cNvSpPr>
            <a:spLocks noChangeArrowheads="1"/>
          </p:cNvSpPr>
          <p:nvPr/>
        </p:nvSpPr>
        <p:spPr bwMode="auto">
          <a:xfrm>
            <a:off x="3319463" y="2232025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5" name="Rectangle 58"/>
          <p:cNvSpPr>
            <a:spLocks noChangeArrowheads="1"/>
          </p:cNvSpPr>
          <p:nvPr/>
        </p:nvSpPr>
        <p:spPr bwMode="auto">
          <a:xfrm>
            <a:off x="3433763" y="223202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6" name="Rectangle 59"/>
          <p:cNvSpPr>
            <a:spLocks noChangeArrowheads="1"/>
          </p:cNvSpPr>
          <p:nvPr/>
        </p:nvSpPr>
        <p:spPr bwMode="auto">
          <a:xfrm>
            <a:off x="3405188" y="4764088"/>
            <a:ext cx="161448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7" name="Rectangle 60"/>
          <p:cNvSpPr>
            <a:spLocks noChangeArrowheads="1"/>
          </p:cNvSpPr>
          <p:nvPr/>
        </p:nvSpPr>
        <p:spPr bwMode="auto">
          <a:xfrm>
            <a:off x="1651000" y="5259388"/>
            <a:ext cx="1066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Grid cells y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8" name="Rectangle 62"/>
          <p:cNvSpPr>
            <a:spLocks noChangeArrowheads="1"/>
          </p:cNvSpPr>
          <p:nvPr/>
        </p:nvSpPr>
        <p:spPr bwMode="auto">
          <a:xfrm>
            <a:off x="1741488" y="1979613"/>
            <a:ext cx="658812" cy="673100"/>
          </a:xfrm>
          <a:prstGeom prst="rect">
            <a:avLst/>
          </a:prstGeom>
          <a:noFill/>
          <a:ln w="42863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9" name="Rectangle 63"/>
          <p:cNvSpPr>
            <a:spLocks noChangeArrowheads="1"/>
          </p:cNvSpPr>
          <p:nvPr/>
        </p:nvSpPr>
        <p:spPr bwMode="auto">
          <a:xfrm>
            <a:off x="2397125" y="2649538"/>
            <a:ext cx="660400" cy="644525"/>
          </a:xfrm>
          <a:prstGeom prst="rect">
            <a:avLst/>
          </a:prstGeom>
          <a:noFill/>
          <a:ln w="42863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30" name="Rectangle 64"/>
          <p:cNvSpPr>
            <a:spLocks noChangeArrowheads="1"/>
          </p:cNvSpPr>
          <p:nvPr/>
        </p:nvSpPr>
        <p:spPr bwMode="auto">
          <a:xfrm>
            <a:off x="2397125" y="3290888"/>
            <a:ext cx="660400" cy="644525"/>
          </a:xfrm>
          <a:prstGeom prst="rect">
            <a:avLst/>
          </a:prstGeom>
          <a:noFill/>
          <a:ln w="42863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31" name="Rectangle 65"/>
          <p:cNvSpPr>
            <a:spLocks noChangeArrowheads="1"/>
          </p:cNvSpPr>
          <p:nvPr/>
        </p:nvSpPr>
        <p:spPr bwMode="auto">
          <a:xfrm>
            <a:off x="1741488" y="2649538"/>
            <a:ext cx="658812" cy="644525"/>
          </a:xfrm>
          <a:prstGeom prst="rect">
            <a:avLst/>
          </a:prstGeom>
          <a:noFill/>
          <a:ln w="42863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32" name="Rectangle 66"/>
          <p:cNvSpPr>
            <a:spLocks noChangeArrowheads="1"/>
          </p:cNvSpPr>
          <p:nvPr/>
        </p:nvSpPr>
        <p:spPr bwMode="auto">
          <a:xfrm>
            <a:off x="2397125" y="4546600"/>
            <a:ext cx="660400" cy="615950"/>
          </a:xfrm>
          <a:prstGeom prst="rect">
            <a:avLst/>
          </a:prstGeom>
          <a:noFill/>
          <a:ln w="42863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33" name="Rectangle 67"/>
          <p:cNvSpPr>
            <a:spLocks noChangeArrowheads="1"/>
          </p:cNvSpPr>
          <p:nvPr/>
        </p:nvSpPr>
        <p:spPr bwMode="auto">
          <a:xfrm>
            <a:off x="2397125" y="3932238"/>
            <a:ext cx="660400" cy="617537"/>
          </a:xfrm>
          <a:prstGeom prst="rect">
            <a:avLst/>
          </a:prstGeom>
          <a:noFill/>
          <a:ln w="42863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grpSp>
        <p:nvGrpSpPr>
          <p:cNvPr id="7234" name="Group 68"/>
          <p:cNvGrpSpPr>
            <a:grpSpLocks/>
          </p:cNvGrpSpPr>
          <p:nvPr/>
        </p:nvGrpSpPr>
        <p:grpSpPr bwMode="auto">
          <a:xfrm>
            <a:off x="2009775" y="2408238"/>
            <a:ext cx="147638" cy="469900"/>
            <a:chOff x="1138" y="864"/>
            <a:chExt cx="93" cy="296"/>
          </a:xfrm>
        </p:grpSpPr>
        <p:sp>
          <p:nvSpPr>
            <p:cNvPr id="7277" name="Line 69"/>
            <p:cNvSpPr>
              <a:spLocks noChangeShapeType="1"/>
            </p:cNvSpPr>
            <p:nvPr/>
          </p:nvSpPr>
          <p:spPr bwMode="auto">
            <a:xfrm>
              <a:off x="1184" y="864"/>
              <a:ext cx="1" cy="20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78" name="Freeform 70"/>
            <p:cNvSpPr>
              <a:spLocks/>
            </p:cNvSpPr>
            <p:nvPr/>
          </p:nvSpPr>
          <p:spPr bwMode="auto">
            <a:xfrm>
              <a:off x="1138" y="1067"/>
              <a:ext cx="93" cy="93"/>
            </a:xfrm>
            <a:custGeom>
              <a:avLst/>
              <a:gdLst>
                <a:gd name="T0" fmla="*/ 0 w 93"/>
                <a:gd name="T1" fmla="*/ 0 h 93"/>
                <a:gd name="T2" fmla="*/ 46 w 93"/>
                <a:gd name="T3" fmla="*/ 93 h 93"/>
                <a:gd name="T4" fmla="*/ 93 w 93"/>
                <a:gd name="T5" fmla="*/ 0 h 93"/>
                <a:gd name="T6" fmla="*/ 0 w 93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3"/>
                <a:gd name="T14" fmla="*/ 93 w 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3">
                  <a:moveTo>
                    <a:pt x="0" y="0"/>
                  </a:moveTo>
                  <a:lnTo>
                    <a:pt x="46" y="93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35" name="Group 71"/>
          <p:cNvGrpSpPr>
            <a:grpSpLocks/>
          </p:cNvGrpSpPr>
          <p:nvPr/>
        </p:nvGrpSpPr>
        <p:grpSpPr bwMode="auto">
          <a:xfrm>
            <a:off x="2282825" y="2506663"/>
            <a:ext cx="242888" cy="284162"/>
            <a:chOff x="1310" y="926"/>
            <a:chExt cx="153" cy="179"/>
          </a:xfrm>
        </p:grpSpPr>
        <p:sp>
          <p:nvSpPr>
            <p:cNvPr id="7275" name="Line 72"/>
            <p:cNvSpPr>
              <a:spLocks noChangeShapeType="1"/>
            </p:cNvSpPr>
            <p:nvPr/>
          </p:nvSpPr>
          <p:spPr bwMode="auto">
            <a:xfrm>
              <a:off x="1310" y="926"/>
              <a:ext cx="95" cy="11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76" name="Freeform 73"/>
            <p:cNvSpPr>
              <a:spLocks/>
            </p:cNvSpPr>
            <p:nvPr/>
          </p:nvSpPr>
          <p:spPr bwMode="auto">
            <a:xfrm>
              <a:off x="1366" y="1003"/>
              <a:ext cx="97" cy="102"/>
            </a:xfrm>
            <a:custGeom>
              <a:avLst/>
              <a:gdLst>
                <a:gd name="T0" fmla="*/ 0 w 97"/>
                <a:gd name="T1" fmla="*/ 61 h 102"/>
                <a:gd name="T2" fmla="*/ 97 w 97"/>
                <a:gd name="T3" fmla="*/ 102 h 102"/>
                <a:gd name="T4" fmla="*/ 72 w 97"/>
                <a:gd name="T5" fmla="*/ 0 h 102"/>
                <a:gd name="T6" fmla="*/ 0 w 97"/>
                <a:gd name="T7" fmla="*/ 61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102"/>
                <a:gd name="T14" fmla="*/ 97 w 97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102">
                  <a:moveTo>
                    <a:pt x="0" y="61"/>
                  </a:moveTo>
                  <a:lnTo>
                    <a:pt x="97" y="102"/>
                  </a:lnTo>
                  <a:lnTo>
                    <a:pt x="72" y="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36" name="Group 74"/>
          <p:cNvGrpSpPr>
            <a:grpSpLocks/>
          </p:cNvGrpSpPr>
          <p:nvPr/>
        </p:nvGrpSpPr>
        <p:grpSpPr bwMode="auto">
          <a:xfrm>
            <a:off x="2925763" y="2522538"/>
            <a:ext cx="344487" cy="314325"/>
            <a:chOff x="1715" y="936"/>
            <a:chExt cx="217" cy="198"/>
          </a:xfrm>
        </p:grpSpPr>
        <p:sp>
          <p:nvSpPr>
            <p:cNvPr id="7273" name="Line 75"/>
            <p:cNvSpPr>
              <a:spLocks noChangeShapeType="1"/>
            </p:cNvSpPr>
            <p:nvPr/>
          </p:nvSpPr>
          <p:spPr bwMode="auto">
            <a:xfrm>
              <a:off x="1715" y="936"/>
              <a:ext cx="149" cy="13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74" name="Freeform 76"/>
            <p:cNvSpPr>
              <a:spLocks/>
            </p:cNvSpPr>
            <p:nvPr/>
          </p:nvSpPr>
          <p:spPr bwMode="auto">
            <a:xfrm>
              <a:off x="1830" y="1035"/>
              <a:ext cx="102" cy="99"/>
            </a:xfrm>
            <a:custGeom>
              <a:avLst/>
              <a:gdLst>
                <a:gd name="T0" fmla="*/ 0 w 102"/>
                <a:gd name="T1" fmla="*/ 69 h 99"/>
                <a:gd name="T2" fmla="*/ 102 w 102"/>
                <a:gd name="T3" fmla="*/ 99 h 99"/>
                <a:gd name="T4" fmla="*/ 63 w 102"/>
                <a:gd name="T5" fmla="*/ 0 h 99"/>
                <a:gd name="T6" fmla="*/ 0 w 102"/>
                <a:gd name="T7" fmla="*/ 6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99"/>
                <a:gd name="T14" fmla="*/ 102 w 102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99">
                  <a:moveTo>
                    <a:pt x="0" y="69"/>
                  </a:moveTo>
                  <a:lnTo>
                    <a:pt x="102" y="99"/>
                  </a:lnTo>
                  <a:lnTo>
                    <a:pt x="63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37" name="Group 77"/>
          <p:cNvGrpSpPr>
            <a:grpSpLocks/>
          </p:cNvGrpSpPr>
          <p:nvPr/>
        </p:nvGrpSpPr>
        <p:grpSpPr bwMode="auto">
          <a:xfrm>
            <a:off x="2197100" y="3121025"/>
            <a:ext cx="374650" cy="314325"/>
            <a:chOff x="1256" y="1313"/>
            <a:chExt cx="236" cy="198"/>
          </a:xfrm>
        </p:grpSpPr>
        <p:sp>
          <p:nvSpPr>
            <p:cNvPr id="7271" name="Line 78"/>
            <p:cNvSpPr>
              <a:spLocks noChangeShapeType="1"/>
            </p:cNvSpPr>
            <p:nvPr/>
          </p:nvSpPr>
          <p:spPr bwMode="auto">
            <a:xfrm>
              <a:off x="1256" y="1313"/>
              <a:ext cx="165" cy="14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72" name="Freeform 79"/>
            <p:cNvSpPr>
              <a:spLocks/>
            </p:cNvSpPr>
            <p:nvPr/>
          </p:nvSpPr>
          <p:spPr bwMode="auto">
            <a:xfrm>
              <a:off x="1388" y="1415"/>
              <a:ext cx="104" cy="96"/>
            </a:xfrm>
            <a:custGeom>
              <a:avLst/>
              <a:gdLst>
                <a:gd name="T0" fmla="*/ 0 w 104"/>
                <a:gd name="T1" fmla="*/ 72 h 96"/>
                <a:gd name="T2" fmla="*/ 104 w 104"/>
                <a:gd name="T3" fmla="*/ 96 h 96"/>
                <a:gd name="T4" fmla="*/ 60 w 104"/>
                <a:gd name="T5" fmla="*/ 0 h 96"/>
                <a:gd name="T6" fmla="*/ 0 w 104"/>
                <a:gd name="T7" fmla="*/ 72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96"/>
                <a:gd name="T14" fmla="*/ 104 w 104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96">
                  <a:moveTo>
                    <a:pt x="0" y="72"/>
                  </a:moveTo>
                  <a:lnTo>
                    <a:pt x="104" y="96"/>
                  </a:lnTo>
                  <a:lnTo>
                    <a:pt x="60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38" name="Group 80"/>
          <p:cNvGrpSpPr>
            <a:grpSpLocks/>
          </p:cNvGrpSpPr>
          <p:nvPr/>
        </p:nvGrpSpPr>
        <p:grpSpPr bwMode="auto">
          <a:xfrm>
            <a:off x="2667000" y="3121025"/>
            <a:ext cx="147638" cy="387350"/>
            <a:chOff x="1552" y="1313"/>
            <a:chExt cx="93" cy="244"/>
          </a:xfrm>
        </p:grpSpPr>
        <p:sp>
          <p:nvSpPr>
            <p:cNvPr id="7269" name="Line 81"/>
            <p:cNvSpPr>
              <a:spLocks noChangeShapeType="1"/>
            </p:cNvSpPr>
            <p:nvPr/>
          </p:nvSpPr>
          <p:spPr bwMode="auto">
            <a:xfrm>
              <a:off x="1598" y="1313"/>
              <a:ext cx="1" cy="15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70" name="Freeform 82"/>
            <p:cNvSpPr>
              <a:spLocks/>
            </p:cNvSpPr>
            <p:nvPr/>
          </p:nvSpPr>
          <p:spPr bwMode="auto">
            <a:xfrm>
              <a:off x="1552" y="1462"/>
              <a:ext cx="93" cy="95"/>
            </a:xfrm>
            <a:custGeom>
              <a:avLst/>
              <a:gdLst>
                <a:gd name="T0" fmla="*/ 0 w 93"/>
                <a:gd name="T1" fmla="*/ 0 h 95"/>
                <a:gd name="T2" fmla="*/ 46 w 93"/>
                <a:gd name="T3" fmla="*/ 95 h 95"/>
                <a:gd name="T4" fmla="*/ 93 w 93"/>
                <a:gd name="T5" fmla="*/ 0 h 95"/>
                <a:gd name="T6" fmla="*/ 0 w 93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5"/>
                <a:gd name="T14" fmla="*/ 93 w 93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5">
                  <a:moveTo>
                    <a:pt x="0" y="0"/>
                  </a:moveTo>
                  <a:lnTo>
                    <a:pt x="46" y="95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39" name="Group 83"/>
          <p:cNvGrpSpPr>
            <a:grpSpLocks/>
          </p:cNvGrpSpPr>
          <p:nvPr/>
        </p:nvGrpSpPr>
        <p:grpSpPr bwMode="auto">
          <a:xfrm>
            <a:off x="2038350" y="3748088"/>
            <a:ext cx="149225" cy="371475"/>
            <a:chOff x="1156" y="1708"/>
            <a:chExt cx="94" cy="234"/>
          </a:xfrm>
        </p:grpSpPr>
        <p:sp>
          <p:nvSpPr>
            <p:cNvPr id="7267" name="Line 84"/>
            <p:cNvSpPr>
              <a:spLocks noChangeShapeType="1"/>
            </p:cNvSpPr>
            <p:nvPr/>
          </p:nvSpPr>
          <p:spPr bwMode="auto">
            <a:xfrm>
              <a:off x="1202" y="1708"/>
              <a:ext cx="1" cy="14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68" name="Freeform 85"/>
            <p:cNvSpPr>
              <a:spLocks/>
            </p:cNvSpPr>
            <p:nvPr/>
          </p:nvSpPr>
          <p:spPr bwMode="auto">
            <a:xfrm>
              <a:off x="1156" y="1849"/>
              <a:ext cx="94" cy="93"/>
            </a:xfrm>
            <a:custGeom>
              <a:avLst/>
              <a:gdLst>
                <a:gd name="T0" fmla="*/ 0 w 94"/>
                <a:gd name="T1" fmla="*/ 0 h 93"/>
                <a:gd name="T2" fmla="*/ 48 w 94"/>
                <a:gd name="T3" fmla="*/ 93 h 93"/>
                <a:gd name="T4" fmla="*/ 94 w 94"/>
                <a:gd name="T5" fmla="*/ 0 h 93"/>
                <a:gd name="T6" fmla="*/ 0 w 94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"/>
                <a:gd name="T13" fmla="*/ 0 h 93"/>
                <a:gd name="T14" fmla="*/ 94 w 94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" h="93">
                  <a:moveTo>
                    <a:pt x="0" y="0"/>
                  </a:moveTo>
                  <a:lnTo>
                    <a:pt x="48" y="93"/>
                  </a:lnTo>
                  <a:lnTo>
                    <a:pt x="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0" name="Group 86"/>
          <p:cNvGrpSpPr>
            <a:grpSpLocks/>
          </p:cNvGrpSpPr>
          <p:nvPr/>
        </p:nvGrpSpPr>
        <p:grpSpPr bwMode="auto">
          <a:xfrm>
            <a:off x="2624138" y="3762375"/>
            <a:ext cx="147637" cy="357188"/>
            <a:chOff x="1525" y="1717"/>
            <a:chExt cx="93" cy="225"/>
          </a:xfrm>
        </p:grpSpPr>
        <p:sp>
          <p:nvSpPr>
            <p:cNvPr id="7265" name="Line 87"/>
            <p:cNvSpPr>
              <a:spLocks noChangeShapeType="1"/>
            </p:cNvSpPr>
            <p:nvPr/>
          </p:nvSpPr>
          <p:spPr bwMode="auto">
            <a:xfrm>
              <a:off x="1571" y="1717"/>
              <a:ext cx="1" cy="1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66" name="Freeform 88"/>
            <p:cNvSpPr>
              <a:spLocks/>
            </p:cNvSpPr>
            <p:nvPr/>
          </p:nvSpPr>
          <p:spPr bwMode="auto">
            <a:xfrm>
              <a:off x="1525" y="1849"/>
              <a:ext cx="93" cy="93"/>
            </a:xfrm>
            <a:custGeom>
              <a:avLst/>
              <a:gdLst>
                <a:gd name="T0" fmla="*/ 0 w 93"/>
                <a:gd name="T1" fmla="*/ 0 h 93"/>
                <a:gd name="T2" fmla="*/ 47 w 93"/>
                <a:gd name="T3" fmla="*/ 93 h 93"/>
                <a:gd name="T4" fmla="*/ 93 w 93"/>
                <a:gd name="T5" fmla="*/ 0 h 93"/>
                <a:gd name="T6" fmla="*/ 0 w 93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3"/>
                <a:gd name="T14" fmla="*/ 93 w 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3">
                  <a:moveTo>
                    <a:pt x="0" y="0"/>
                  </a:moveTo>
                  <a:lnTo>
                    <a:pt x="47" y="93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1" name="Group 89"/>
          <p:cNvGrpSpPr>
            <a:grpSpLocks/>
          </p:cNvGrpSpPr>
          <p:nvPr/>
        </p:nvGrpSpPr>
        <p:grpSpPr bwMode="auto">
          <a:xfrm>
            <a:off x="2995613" y="3835400"/>
            <a:ext cx="247650" cy="284163"/>
            <a:chOff x="1759" y="1763"/>
            <a:chExt cx="156" cy="179"/>
          </a:xfrm>
        </p:grpSpPr>
        <p:sp>
          <p:nvSpPr>
            <p:cNvPr id="7263" name="Line 90"/>
            <p:cNvSpPr>
              <a:spLocks noChangeShapeType="1"/>
            </p:cNvSpPr>
            <p:nvPr/>
          </p:nvSpPr>
          <p:spPr bwMode="auto">
            <a:xfrm>
              <a:off x="1759" y="1763"/>
              <a:ext cx="97" cy="11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64" name="Freeform 91"/>
            <p:cNvSpPr>
              <a:spLocks/>
            </p:cNvSpPr>
            <p:nvPr/>
          </p:nvSpPr>
          <p:spPr bwMode="auto">
            <a:xfrm>
              <a:off x="1817" y="1840"/>
              <a:ext cx="98" cy="102"/>
            </a:xfrm>
            <a:custGeom>
              <a:avLst/>
              <a:gdLst>
                <a:gd name="T0" fmla="*/ 0 w 98"/>
                <a:gd name="T1" fmla="*/ 62 h 102"/>
                <a:gd name="T2" fmla="*/ 98 w 98"/>
                <a:gd name="T3" fmla="*/ 102 h 102"/>
                <a:gd name="T4" fmla="*/ 72 w 98"/>
                <a:gd name="T5" fmla="*/ 0 h 102"/>
                <a:gd name="T6" fmla="*/ 0 w 98"/>
                <a:gd name="T7" fmla="*/ 62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02"/>
                <a:gd name="T14" fmla="*/ 98 w 9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02">
                  <a:moveTo>
                    <a:pt x="0" y="62"/>
                  </a:moveTo>
                  <a:lnTo>
                    <a:pt x="98" y="102"/>
                  </a:lnTo>
                  <a:lnTo>
                    <a:pt x="72" y="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2" name="Group 92"/>
          <p:cNvGrpSpPr>
            <a:grpSpLocks/>
          </p:cNvGrpSpPr>
          <p:nvPr/>
        </p:nvGrpSpPr>
        <p:grpSpPr bwMode="auto">
          <a:xfrm>
            <a:off x="3652838" y="3848100"/>
            <a:ext cx="257175" cy="258763"/>
            <a:chOff x="2173" y="1771"/>
            <a:chExt cx="162" cy="163"/>
          </a:xfrm>
        </p:grpSpPr>
        <p:sp>
          <p:nvSpPr>
            <p:cNvPr id="7261" name="Line 93"/>
            <p:cNvSpPr>
              <a:spLocks noChangeShapeType="1"/>
            </p:cNvSpPr>
            <p:nvPr/>
          </p:nvSpPr>
          <p:spPr bwMode="auto">
            <a:xfrm>
              <a:off x="2173" y="1771"/>
              <a:ext cx="98" cy="9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62" name="Freeform 94"/>
            <p:cNvSpPr>
              <a:spLocks/>
            </p:cNvSpPr>
            <p:nvPr/>
          </p:nvSpPr>
          <p:spPr bwMode="auto">
            <a:xfrm>
              <a:off x="2235" y="1833"/>
              <a:ext cx="100" cy="101"/>
            </a:xfrm>
            <a:custGeom>
              <a:avLst/>
              <a:gdLst>
                <a:gd name="T0" fmla="*/ 0 w 100"/>
                <a:gd name="T1" fmla="*/ 66 h 101"/>
                <a:gd name="T2" fmla="*/ 100 w 100"/>
                <a:gd name="T3" fmla="*/ 101 h 101"/>
                <a:gd name="T4" fmla="*/ 67 w 100"/>
                <a:gd name="T5" fmla="*/ 0 h 101"/>
                <a:gd name="T6" fmla="*/ 0 w 100"/>
                <a:gd name="T7" fmla="*/ 66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"/>
                <a:gd name="T13" fmla="*/ 0 h 101"/>
                <a:gd name="T14" fmla="*/ 100 w 100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" h="101">
                  <a:moveTo>
                    <a:pt x="0" y="66"/>
                  </a:moveTo>
                  <a:lnTo>
                    <a:pt x="100" y="101"/>
                  </a:lnTo>
                  <a:lnTo>
                    <a:pt x="67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3" name="Group 95"/>
          <p:cNvGrpSpPr>
            <a:grpSpLocks/>
          </p:cNvGrpSpPr>
          <p:nvPr/>
        </p:nvGrpSpPr>
        <p:grpSpPr bwMode="auto">
          <a:xfrm>
            <a:off x="3338513" y="3133725"/>
            <a:ext cx="147637" cy="360363"/>
            <a:chOff x="1975" y="1321"/>
            <a:chExt cx="93" cy="227"/>
          </a:xfrm>
        </p:grpSpPr>
        <p:sp>
          <p:nvSpPr>
            <p:cNvPr id="7259" name="Line 96"/>
            <p:cNvSpPr>
              <a:spLocks noChangeShapeType="1"/>
            </p:cNvSpPr>
            <p:nvPr/>
          </p:nvSpPr>
          <p:spPr bwMode="auto">
            <a:xfrm>
              <a:off x="2021" y="1321"/>
              <a:ext cx="1" cy="1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60" name="Freeform 97"/>
            <p:cNvSpPr>
              <a:spLocks/>
            </p:cNvSpPr>
            <p:nvPr/>
          </p:nvSpPr>
          <p:spPr bwMode="auto">
            <a:xfrm>
              <a:off x="1975" y="1453"/>
              <a:ext cx="93" cy="95"/>
            </a:xfrm>
            <a:custGeom>
              <a:avLst/>
              <a:gdLst>
                <a:gd name="T0" fmla="*/ 0 w 93"/>
                <a:gd name="T1" fmla="*/ 0 h 95"/>
                <a:gd name="T2" fmla="*/ 46 w 93"/>
                <a:gd name="T3" fmla="*/ 95 h 95"/>
                <a:gd name="T4" fmla="*/ 93 w 93"/>
                <a:gd name="T5" fmla="*/ 0 h 95"/>
                <a:gd name="T6" fmla="*/ 0 w 93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5"/>
                <a:gd name="T14" fmla="*/ 93 w 93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5">
                  <a:moveTo>
                    <a:pt x="0" y="0"/>
                  </a:moveTo>
                  <a:lnTo>
                    <a:pt x="46" y="95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4" name="Group 98"/>
          <p:cNvGrpSpPr>
            <a:grpSpLocks/>
          </p:cNvGrpSpPr>
          <p:nvPr/>
        </p:nvGrpSpPr>
        <p:grpSpPr bwMode="auto">
          <a:xfrm>
            <a:off x="3352800" y="2549525"/>
            <a:ext cx="147638" cy="314325"/>
            <a:chOff x="1984" y="953"/>
            <a:chExt cx="93" cy="198"/>
          </a:xfrm>
        </p:grpSpPr>
        <p:sp>
          <p:nvSpPr>
            <p:cNvPr id="7257" name="Line 99"/>
            <p:cNvSpPr>
              <a:spLocks noChangeShapeType="1"/>
            </p:cNvSpPr>
            <p:nvPr/>
          </p:nvSpPr>
          <p:spPr bwMode="auto">
            <a:xfrm>
              <a:off x="2030" y="953"/>
              <a:ext cx="1" cy="10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58" name="Freeform 100"/>
            <p:cNvSpPr>
              <a:spLocks/>
            </p:cNvSpPr>
            <p:nvPr/>
          </p:nvSpPr>
          <p:spPr bwMode="auto">
            <a:xfrm>
              <a:off x="1984" y="1058"/>
              <a:ext cx="93" cy="93"/>
            </a:xfrm>
            <a:custGeom>
              <a:avLst/>
              <a:gdLst>
                <a:gd name="T0" fmla="*/ 0 w 93"/>
                <a:gd name="T1" fmla="*/ 0 h 93"/>
                <a:gd name="T2" fmla="*/ 46 w 93"/>
                <a:gd name="T3" fmla="*/ 93 h 93"/>
                <a:gd name="T4" fmla="*/ 93 w 93"/>
                <a:gd name="T5" fmla="*/ 0 h 93"/>
                <a:gd name="T6" fmla="*/ 0 w 93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3"/>
                <a:gd name="T14" fmla="*/ 93 w 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3">
                  <a:moveTo>
                    <a:pt x="0" y="0"/>
                  </a:moveTo>
                  <a:lnTo>
                    <a:pt x="46" y="93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5" name="Group 101"/>
          <p:cNvGrpSpPr>
            <a:grpSpLocks/>
          </p:cNvGrpSpPr>
          <p:nvPr/>
        </p:nvGrpSpPr>
        <p:grpSpPr bwMode="auto">
          <a:xfrm>
            <a:off x="2609850" y="4405313"/>
            <a:ext cx="149225" cy="312737"/>
            <a:chOff x="1516" y="2122"/>
            <a:chExt cx="94" cy="197"/>
          </a:xfrm>
        </p:grpSpPr>
        <p:sp>
          <p:nvSpPr>
            <p:cNvPr id="7255" name="Line 102"/>
            <p:cNvSpPr>
              <a:spLocks noChangeShapeType="1"/>
            </p:cNvSpPr>
            <p:nvPr/>
          </p:nvSpPr>
          <p:spPr bwMode="auto">
            <a:xfrm>
              <a:off x="1562" y="2122"/>
              <a:ext cx="1" cy="10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56" name="Freeform 103"/>
            <p:cNvSpPr>
              <a:spLocks/>
            </p:cNvSpPr>
            <p:nvPr/>
          </p:nvSpPr>
          <p:spPr bwMode="auto">
            <a:xfrm>
              <a:off x="1516" y="2226"/>
              <a:ext cx="94" cy="93"/>
            </a:xfrm>
            <a:custGeom>
              <a:avLst/>
              <a:gdLst>
                <a:gd name="T0" fmla="*/ 0 w 94"/>
                <a:gd name="T1" fmla="*/ 0 h 93"/>
                <a:gd name="T2" fmla="*/ 47 w 94"/>
                <a:gd name="T3" fmla="*/ 93 h 93"/>
                <a:gd name="T4" fmla="*/ 94 w 94"/>
                <a:gd name="T5" fmla="*/ 0 h 93"/>
                <a:gd name="T6" fmla="*/ 0 w 94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"/>
                <a:gd name="T13" fmla="*/ 0 h 93"/>
                <a:gd name="T14" fmla="*/ 94 w 94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" h="93">
                  <a:moveTo>
                    <a:pt x="0" y="0"/>
                  </a:moveTo>
                  <a:lnTo>
                    <a:pt x="47" y="93"/>
                  </a:lnTo>
                  <a:lnTo>
                    <a:pt x="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6" name="Group 104"/>
          <p:cNvGrpSpPr>
            <a:grpSpLocks/>
          </p:cNvGrpSpPr>
          <p:nvPr/>
        </p:nvGrpSpPr>
        <p:grpSpPr bwMode="auto">
          <a:xfrm>
            <a:off x="2009775" y="4419600"/>
            <a:ext cx="147638" cy="271463"/>
            <a:chOff x="1138" y="2131"/>
            <a:chExt cx="93" cy="171"/>
          </a:xfrm>
        </p:grpSpPr>
        <p:sp>
          <p:nvSpPr>
            <p:cNvPr id="7253" name="Line 105"/>
            <p:cNvSpPr>
              <a:spLocks noChangeShapeType="1"/>
            </p:cNvSpPr>
            <p:nvPr/>
          </p:nvSpPr>
          <p:spPr bwMode="auto">
            <a:xfrm>
              <a:off x="1184" y="2131"/>
              <a:ext cx="1" cy="8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54" name="Freeform 106"/>
            <p:cNvSpPr>
              <a:spLocks/>
            </p:cNvSpPr>
            <p:nvPr/>
          </p:nvSpPr>
          <p:spPr bwMode="auto">
            <a:xfrm>
              <a:off x="1138" y="2208"/>
              <a:ext cx="93" cy="94"/>
            </a:xfrm>
            <a:custGeom>
              <a:avLst/>
              <a:gdLst>
                <a:gd name="T0" fmla="*/ 0 w 93"/>
                <a:gd name="T1" fmla="*/ 0 h 94"/>
                <a:gd name="T2" fmla="*/ 46 w 93"/>
                <a:gd name="T3" fmla="*/ 94 h 94"/>
                <a:gd name="T4" fmla="*/ 93 w 93"/>
                <a:gd name="T5" fmla="*/ 0 h 94"/>
                <a:gd name="T6" fmla="*/ 0 w 93"/>
                <a:gd name="T7" fmla="*/ 0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4"/>
                <a:gd name="T14" fmla="*/ 93 w 93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4">
                  <a:moveTo>
                    <a:pt x="0" y="0"/>
                  </a:moveTo>
                  <a:lnTo>
                    <a:pt x="46" y="94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7" name="Group 107"/>
          <p:cNvGrpSpPr>
            <a:grpSpLocks/>
          </p:cNvGrpSpPr>
          <p:nvPr/>
        </p:nvGrpSpPr>
        <p:grpSpPr bwMode="auto">
          <a:xfrm>
            <a:off x="3365500" y="4446588"/>
            <a:ext cx="149225" cy="271462"/>
            <a:chOff x="1992" y="2148"/>
            <a:chExt cx="94" cy="171"/>
          </a:xfrm>
        </p:grpSpPr>
        <p:sp>
          <p:nvSpPr>
            <p:cNvPr id="7251" name="Line 108"/>
            <p:cNvSpPr>
              <a:spLocks noChangeShapeType="1"/>
            </p:cNvSpPr>
            <p:nvPr/>
          </p:nvSpPr>
          <p:spPr bwMode="auto">
            <a:xfrm>
              <a:off x="2038" y="2148"/>
              <a:ext cx="1" cy="8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52" name="Freeform 109"/>
            <p:cNvSpPr>
              <a:spLocks/>
            </p:cNvSpPr>
            <p:nvPr/>
          </p:nvSpPr>
          <p:spPr bwMode="auto">
            <a:xfrm>
              <a:off x="1992" y="2226"/>
              <a:ext cx="94" cy="93"/>
            </a:xfrm>
            <a:custGeom>
              <a:avLst/>
              <a:gdLst>
                <a:gd name="T0" fmla="*/ 0 w 94"/>
                <a:gd name="T1" fmla="*/ 0 h 93"/>
                <a:gd name="T2" fmla="*/ 46 w 94"/>
                <a:gd name="T3" fmla="*/ 93 h 93"/>
                <a:gd name="T4" fmla="*/ 94 w 94"/>
                <a:gd name="T5" fmla="*/ 0 h 93"/>
                <a:gd name="T6" fmla="*/ 0 w 94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"/>
                <a:gd name="T13" fmla="*/ 0 h 93"/>
                <a:gd name="T14" fmla="*/ 94 w 94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" h="93">
                  <a:moveTo>
                    <a:pt x="0" y="0"/>
                  </a:moveTo>
                  <a:lnTo>
                    <a:pt x="46" y="93"/>
                  </a:lnTo>
                  <a:lnTo>
                    <a:pt x="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sp>
        <p:nvSpPr>
          <p:cNvPr id="7248" name="Line 110"/>
          <p:cNvSpPr>
            <a:spLocks noChangeShapeType="1"/>
          </p:cNvSpPr>
          <p:nvPr/>
        </p:nvSpPr>
        <p:spPr bwMode="auto">
          <a:xfrm flipV="1">
            <a:off x="2781300" y="4986338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7249" name="Picture 111" descr="up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51038"/>
            <a:ext cx="4052888" cy="3922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170" name="Object 112"/>
          <p:cNvGraphicFramePr>
            <a:graphicFrameLocks noChangeAspect="1"/>
          </p:cNvGraphicFramePr>
          <p:nvPr/>
        </p:nvGraphicFramePr>
        <p:xfrm>
          <a:off x="731838" y="225425"/>
          <a:ext cx="7851775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Document" r:id="rId4" imgW="3917416" imgH="1474557" progId="Word.Document.8">
                  <p:embed/>
                </p:oleObj>
              </mc:Choice>
              <mc:Fallback>
                <p:oleObj name="Document" r:id="rId4" imgW="3917416" imgH="1474557" progId="Word.Document.8">
                  <p:embed/>
                  <p:pic>
                    <p:nvPicPr>
                      <p:cNvPr id="7170" name="Object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225425"/>
                        <a:ext cx="7851775" cy="294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50" name="Text Box 113"/>
          <p:cNvSpPr txBox="1">
            <a:spLocks noChangeArrowheads="1"/>
          </p:cNvSpPr>
          <p:nvPr/>
        </p:nvSpPr>
        <p:spPr bwMode="auto">
          <a:xfrm>
            <a:off x="290513" y="6215063"/>
            <a:ext cx="8350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Useful for example to track where a contaminant may come from</a:t>
            </a:r>
          </a:p>
        </p:txBody>
      </p:sp>
    </p:spTree>
    <p:extLst>
      <p:ext uri="{BB962C8B-B14F-4D97-AF65-F5344CB8AC3E}">
        <p14:creationId xmlns:p14="http://schemas.microsoft.com/office/powerpoint/2010/main" val="1441972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1"/>
          <p:cNvGraphicFramePr>
            <a:graphicFrameLocks noChangeAspect="1"/>
          </p:cNvGraphicFramePr>
          <p:nvPr/>
        </p:nvGraphicFramePr>
        <p:xfrm>
          <a:off x="2263775" y="1112838"/>
          <a:ext cx="6280150" cy="471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2" name="Worksheet" r:id="rId3" imgW="4518560" imgH="3391033" progId="Excel.Sheet.8">
                  <p:embed/>
                </p:oleObj>
              </mc:Choice>
              <mc:Fallback>
                <p:oleObj name="Worksheet" r:id="rId3" imgW="4518560" imgH="3391033" progId="Excel.Sheet.8">
                  <p:embed/>
                  <p:pic>
                    <p:nvPicPr>
                      <p:cNvPr id="8194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775" y="1112838"/>
                        <a:ext cx="6280150" cy="4713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4591050" y="36703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38.2</a:t>
            </a:r>
          </a:p>
        </p:txBody>
      </p:sp>
      <p:grpSp>
        <p:nvGrpSpPr>
          <p:cNvPr id="8197" name="Group 32"/>
          <p:cNvGrpSpPr>
            <a:grpSpLocks/>
          </p:cNvGrpSpPr>
          <p:nvPr/>
        </p:nvGrpSpPr>
        <p:grpSpPr bwMode="auto">
          <a:xfrm>
            <a:off x="119063" y="2757488"/>
            <a:ext cx="5526087" cy="946150"/>
            <a:chOff x="-2339" y="1426"/>
            <a:chExt cx="3481" cy="596"/>
          </a:xfrm>
        </p:grpSpPr>
        <p:sp>
          <p:nvSpPr>
            <p:cNvPr id="8218" name="Text Box 13"/>
            <p:cNvSpPr txBox="1">
              <a:spLocks noChangeArrowheads="1"/>
            </p:cNvSpPr>
            <p:nvPr/>
          </p:nvSpPr>
          <p:spPr bwMode="auto">
            <a:xfrm>
              <a:off x="-2339" y="1426"/>
              <a:ext cx="112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7.5+42.4*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(0.7+0.5)/2</a:t>
              </a:r>
            </a:p>
          </p:txBody>
        </p:sp>
        <p:sp>
          <p:nvSpPr>
            <p:cNvPr id="8219" name="Line 14"/>
            <p:cNvSpPr>
              <a:spLocks noChangeShapeType="1"/>
            </p:cNvSpPr>
            <p:nvPr/>
          </p:nvSpPr>
          <p:spPr bwMode="auto">
            <a:xfrm>
              <a:off x="-1087" y="1616"/>
              <a:ext cx="1602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220" name="Text Box 15"/>
            <p:cNvSpPr txBox="1">
              <a:spLocks noChangeArrowheads="1"/>
            </p:cNvSpPr>
            <p:nvPr/>
          </p:nvSpPr>
          <p:spPr bwMode="auto">
            <a:xfrm>
              <a:off x="482" y="1495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32.9</a:t>
              </a:r>
            </a:p>
          </p:txBody>
        </p:sp>
      </p:grpSp>
      <p:grpSp>
        <p:nvGrpSpPr>
          <p:cNvPr id="8198" name="Group 44"/>
          <p:cNvGrpSpPr>
            <a:grpSpLocks/>
          </p:cNvGrpSpPr>
          <p:nvPr/>
        </p:nvGrpSpPr>
        <p:grpSpPr bwMode="auto">
          <a:xfrm>
            <a:off x="198438" y="1639888"/>
            <a:ext cx="4799012" cy="768350"/>
            <a:chOff x="248" y="1348"/>
            <a:chExt cx="3023" cy="484"/>
          </a:xfrm>
        </p:grpSpPr>
        <p:sp>
          <p:nvSpPr>
            <p:cNvPr id="8215" name="Text Box 19"/>
            <p:cNvSpPr txBox="1">
              <a:spLocks noChangeArrowheads="1"/>
            </p:cNvSpPr>
            <p:nvPr/>
          </p:nvSpPr>
          <p:spPr bwMode="auto">
            <a:xfrm>
              <a:off x="2611" y="1582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7.5</a:t>
              </a:r>
            </a:p>
          </p:txBody>
        </p:sp>
        <p:sp>
          <p:nvSpPr>
            <p:cNvPr id="8216" name="Text Box 17"/>
            <p:cNvSpPr txBox="1">
              <a:spLocks noChangeArrowheads="1"/>
            </p:cNvSpPr>
            <p:nvPr/>
          </p:nvSpPr>
          <p:spPr bwMode="auto">
            <a:xfrm>
              <a:off x="248" y="1348"/>
              <a:ext cx="90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30*0.5/2</a:t>
              </a:r>
            </a:p>
          </p:txBody>
        </p:sp>
        <p:sp>
          <p:nvSpPr>
            <p:cNvPr id="8217" name="Line 18"/>
            <p:cNvSpPr>
              <a:spLocks noChangeShapeType="1"/>
            </p:cNvSpPr>
            <p:nvPr/>
          </p:nvSpPr>
          <p:spPr bwMode="auto">
            <a:xfrm>
              <a:off x="1126" y="1523"/>
              <a:ext cx="1526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8199" name="Text Box 26"/>
          <p:cNvSpPr txBox="1">
            <a:spLocks noChangeArrowheads="1"/>
          </p:cNvSpPr>
          <p:nvPr/>
        </p:nvSpPr>
        <p:spPr bwMode="auto">
          <a:xfrm>
            <a:off x="3286125" y="11811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200" name="Text Box 27"/>
          <p:cNvSpPr txBox="1">
            <a:spLocks noChangeArrowheads="1"/>
          </p:cNvSpPr>
          <p:nvPr/>
        </p:nvSpPr>
        <p:spPr bwMode="auto">
          <a:xfrm>
            <a:off x="4090988" y="11938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201" name="Text Box 28"/>
          <p:cNvSpPr txBox="1">
            <a:spLocks noChangeArrowheads="1"/>
          </p:cNvSpPr>
          <p:nvPr/>
        </p:nvSpPr>
        <p:spPr bwMode="auto">
          <a:xfrm>
            <a:off x="4851400" y="11811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202" name="Text Box 29"/>
          <p:cNvSpPr txBox="1">
            <a:spLocks noChangeArrowheads="1"/>
          </p:cNvSpPr>
          <p:nvPr/>
        </p:nvSpPr>
        <p:spPr bwMode="auto">
          <a:xfrm>
            <a:off x="5643563" y="11938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203" name="Text Box 30"/>
          <p:cNvSpPr txBox="1">
            <a:spLocks noChangeArrowheads="1"/>
          </p:cNvSpPr>
          <p:nvPr/>
        </p:nvSpPr>
        <p:spPr bwMode="auto">
          <a:xfrm>
            <a:off x="6419850" y="11811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grpSp>
        <p:nvGrpSpPr>
          <p:cNvPr id="8204" name="Group 37"/>
          <p:cNvGrpSpPr>
            <a:grpSpLocks/>
          </p:cNvGrpSpPr>
          <p:nvPr/>
        </p:nvGrpSpPr>
        <p:grpSpPr bwMode="auto">
          <a:xfrm>
            <a:off x="4660900" y="4389438"/>
            <a:ext cx="3457575" cy="427037"/>
            <a:chOff x="3059" y="2873"/>
            <a:chExt cx="2178" cy="269"/>
          </a:xfrm>
        </p:grpSpPr>
        <p:sp>
          <p:nvSpPr>
            <p:cNvPr id="8211" name="Text Box 33"/>
            <p:cNvSpPr txBox="1">
              <a:spLocks noChangeArrowheads="1"/>
            </p:cNvSpPr>
            <p:nvPr/>
          </p:nvSpPr>
          <p:spPr bwMode="auto">
            <a:xfrm>
              <a:off x="3059" y="2892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38.2</a:t>
              </a:r>
            </a:p>
          </p:txBody>
        </p:sp>
        <p:sp>
          <p:nvSpPr>
            <p:cNvPr id="8212" name="Text Box 34"/>
            <p:cNvSpPr txBox="1">
              <a:spLocks noChangeArrowheads="1"/>
            </p:cNvSpPr>
            <p:nvPr/>
          </p:nvSpPr>
          <p:spPr bwMode="auto">
            <a:xfrm>
              <a:off x="3582" y="2873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38.2</a:t>
              </a:r>
            </a:p>
          </p:txBody>
        </p:sp>
        <p:sp>
          <p:nvSpPr>
            <p:cNvPr id="8213" name="Text Box 35"/>
            <p:cNvSpPr txBox="1">
              <a:spLocks noChangeArrowheads="1"/>
            </p:cNvSpPr>
            <p:nvPr/>
          </p:nvSpPr>
          <p:spPr bwMode="auto">
            <a:xfrm>
              <a:off x="4106" y="2882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38.2</a:t>
              </a:r>
            </a:p>
          </p:txBody>
        </p:sp>
        <p:sp>
          <p:nvSpPr>
            <p:cNvPr id="8214" name="Text Box 36"/>
            <p:cNvSpPr txBox="1">
              <a:spLocks noChangeArrowheads="1"/>
            </p:cNvSpPr>
            <p:nvPr/>
          </p:nvSpPr>
          <p:spPr bwMode="auto">
            <a:xfrm>
              <a:off x="4577" y="2882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38.2</a:t>
              </a:r>
            </a:p>
          </p:txBody>
        </p:sp>
      </p:grpSp>
      <p:sp>
        <p:nvSpPr>
          <p:cNvPr id="8205" name="Line 38"/>
          <p:cNvSpPr>
            <a:spLocks noChangeShapeType="1"/>
          </p:cNvSpPr>
          <p:nvPr/>
        </p:nvSpPr>
        <p:spPr bwMode="auto">
          <a:xfrm rot="10800000">
            <a:off x="8564563" y="2671763"/>
            <a:ext cx="471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206" name="Line 39"/>
          <p:cNvSpPr>
            <a:spLocks noChangeShapeType="1"/>
          </p:cNvSpPr>
          <p:nvPr/>
        </p:nvSpPr>
        <p:spPr bwMode="auto">
          <a:xfrm rot="10800000">
            <a:off x="8583613" y="1892300"/>
            <a:ext cx="471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207" name="Line 40"/>
          <p:cNvSpPr>
            <a:spLocks noChangeShapeType="1"/>
          </p:cNvSpPr>
          <p:nvPr/>
        </p:nvSpPr>
        <p:spPr bwMode="auto">
          <a:xfrm rot="10800000">
            <a:off x="8955088" y="1889125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208" name="Text Box 41"/>
          <p:cNvSpPr txBox="1">
            <a:spLocks noChangeArrowheads="1"/>
          </p:cNvSpPr>
          <p:nvPr/>
        </p:nvSpPr>
        <p:spPr bwMode="auto">
          <a:xfrm rot="-5400000">
            <a:off x="8415338" y="2057400"/>
            <a:ext cx="723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30</a:t>
            </a:r>
          </a:p>
        </p:txBody>
      </p:sp>
      <p:sp>
        <p:nvSpPr>
          <p:cNvPr id="8209" name="Title 29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77913"/>
          </a:xfrm>
        </p:spPr>
        <p:txBody>
          <a:bodyPr/>
          <a:lstStyle/>
          <a:p>
            <a:r>
              <a:rPr lang="en-US" smtClean="0"/>
              <a:t>Weighted distance to target set</a:t>
            </a:r>
          </a:p>
        </p:txBody>
      </p:sp>
      <p:sp>
        <p:nvSpPr>
          <p:cNvPr id="8210" name="Rectangle 4"/>
          <p:cNvSpPr>
            <a:spLocks noChangeArrowheads="1"/>
          </p:cNvSpPr>
          <p:nvPr/>
        </p:nvSpPr>
        <p:spPr bwMode="auto">
          <a:xfrm>
            <a:off x="692150" y="5883275"/>
            <a:ext cx="7732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 quantify effectiveness of riparian zone sediment capture based on buffer potential</a:t>
            </a:r>
          </a:p>
        </p:txBody>
      </p:sp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34925" y="4094163"/>
          <a:ext cx="2913063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3" name="Equation" r:id="rId5" imgW="1549080" imgH="520560" progId="Equation.3">
                  <p:embed/>
                </p:oleObj>
              </mc:Choice>
              <mc:Fallback>
                <p:oleObj name="Equation" r:id="rId5" imgW="1549080" imgH="520560" progId="Equation.3">
                  <p:embed/>
                  <p:pic>
                    <p:nvPicPr>
                      <p:cNvPr id="819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4094163"/>
                        <a:ext cx="2913063" cy="977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7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457325" y="2057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-781050" y="1795463"/>
          <a:ext cx="7235825" cy="434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Picture" r:id="rId3" imgW="8258040" imgH="4857840" progId="Word.Picture.8">
                  <p:embed/>
                </p:oleObj>
              </mc:Choice>
              <mc:Fallback>
                <p:oleObj name="Picture" r:id="rId3" imgW="8258040" imgH="48578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43" r="8858" b="6212"/>
                      <a:stretch>
                        <a:fillRect/>
                      </a:stretch>
                    </p:blipFill>
                    <p:spPr bwMode="auto">
                      <a:xfrm>
                        <a:off x="-781050" y="1795463"/>
                        <a:ext cx="7235825" cy="4348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268288" y="333375"/>
            <a:ext cx="86169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Hydrologic processes are different on </a:t>
            </a:r>
            <a:r>
              <a:rPr lang="en-US" sz="2800" b="1" dirty="0" err="1">
                <a:solidFill>
                  <a:srgbClr val="FF0000"/>
                </a:solidFill>
              </a:rPr>
              <a:t>hillslopes</a:t>
            </a:r>
            <a:r>
              <a:rPr lang="en-US" sz="2800" b="1" dirty="0">
                <a:solidFill>
                  <a:srgbClr val="FF0000"/>
                </a:solidFill>
              </a:rPr>
              <a:t> and in channels.  It is important to recognize this and account for this in </a:t>
            </a:r>
            <a:r>
              <a:rPr lang="en-US" sz="2800" b="1" dirty="0" smtClean="0">
                <a:solidFill>
                  <a:srgbClr val="FF0000"/>
                </a:solidFill>
              </a:rPr>
              <a:t>the delineation of streams.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5359400" y="2927350"/>
            <a:ext cx="37846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333399"/>
                </a:solidFill>
                <a:cs typeface="Times New Roman" pitchFamily="18" charset="0"/>
              </a:rPr>
              <a:t>Drainage area can be concentrated or dispersed (specific catchment area) representing </a:t>
            </a:r>
            <a:r>
              <a:rPr lang="en-US" b="1">
                <a:solidFill>
                  <a:srgbClr val="333399"/>
                </a:solidFill>
              </a:rPr>
              <a:t>concentrated or dispersed flow.</a:t>
            </a:r>
          </a:p>
        </p:txBody>
      </p:sp>
    </p:spTree>
    <p:extLst>
      <p:ext uri="{BB962C8B-B14F-4D97-AF65-F5344CB8AC3E}">
        <p14:creationId xmlns:p14="http://schemas.microsoft.com/office/powerpoint/2010/main" val="5354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Buff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r="6207" b="4800"/>
          <a:stretch>
            <a:fillRect/>
          </a:stretch>
        </p:blipFill>
        <p:spPr bwMode="auto">
          <a:xfrm>
            <a:off x="0" y="687388"/>
            <a:ext cx="7713663" cy="61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150"/>
            <a:ext cx="7772400" cy="792163"/>
          </a:xfrm>
        </p:spPr>
        <p:txBody>
          <a:bodyPr/>
          <a:lstStyle/>
          <a:p>
            <a:pPr eaLnBrk="1" hangingPunct="1"/>
            <a:r>
              <a:rPr lang="en-US" sz="3200" smtClean="0"/>
              <a:t>Buffer potential weighted distance to stream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>
            <p:extLst/>
          </p:nvPr>
        </p:nvGraphicFramePr>
        <p:xfrm>
          <a:off x="5586413" y="2686050"/>
          <a:ext cx="3438525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Equation" r:id="rId4" imgW="1828800" imgH="583920" progId="Equation.3">
                  <p:embed/>
                </p:oleObj>
              </mc:Choice>
              <mc:Fallback>
                <p:oleObj name="Equation" r:id="rId4" imgW="1828800" imgH="583920" progId="Equation.3">
                  <p:embed/>
                  <p:pic>
                    <p:nvPicPr>
                      <p:cNvPr id="92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6413" y="2686050"/>
                        <a:ext cx="3438525" cy="1096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Freeform 5"/>
          <p:cNvSpPr>
            <a:spLocks/>
          </p:cNvSpPr>
          <p:nvPr/>
        </p:nvSpPr>
        <p:spPr bwMode="auto">
          <a:xfrm>
            <a:off x="3276600" y="3592513"/>
            <a:ext cx="1001713" cy="469900"/>
          </a:xfrm>
          <a:custGeom>
            <a:avLst/>
            <a:gdLst>
              <a:gd name="T0" fmla="*/ 0 w 1001486"/>
              <a:gd name="T1" fmla="*/ 0 h 469900"/>
              <a:gd name="T2" fmla="*/ 250542 w 1001486"/>
              <a:gd name="T3" fmla="*/ 108857 h 469900"/>
              <a:gd name="T4" fmla="*/ 457512 w 1001486"/>
              <a:gd name="T5" fmla="*/ 217714 h 469900"/>
              <a:gd name="T6" fmla="*/ 697160 w 1001486"/>
              <a:gd name="T7" fmla="*/ 326571 h 469900"/>
              <a:gd name="T8" fmla="*/ 947702 w 1001486"/>
              <a:gd name="T9" fmla="*/ 446314 h 469900"/>
              <a:gd name="T10" fmla="*/ 1002167 w 1001486"/>
              <a:gd name="T11" fmla="*/ 468085 h 4699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1486"/>
              <a:gd name="T19" fmla="*/ 0 h 469900"/>
              <a:gd name="T20" fmla="*/ 1001486 w 1001486"/>
              <a:gd name="T21" fmla="*/ 469900 h 4699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1486" h="469900">
                <a:moveTo>
                  <a:pt x="0" y="0"/>
                </a:moveTo>
                <a:cubicBezTo>
                  <a:pt x="87085" y="36285"/>
                  <a:pt x="174171" y="72571"/>
                  <a:pt x="250371" y="108857"/>
                </a:cubicBezTo>
                <a:cubicBezTo>
                  <a:pt x="326571" y="145143"/>
                  <a:pt x="382814" y="181428"/>
                  <a:pt x="457200" y="217714"/>
                </a:cubicBezTo>
                <a:cubicBezTo>
                  <a:pt x="531586" y="254000"/>
                  <a:pt x="615043" y="288471"/>
                  <a:pt x="696686" y="326571"/>
                </a:cubicBezTo>
                <a:cubicBezTo>
                  <a:pt x="778329" y="364671"/>
                  <a:pt x="896257" y="422728"/>
                  <a:pt x="947057" y="446314"/>
                </a:cubicBezTo>
                <a:cubicBezTo>
                  <a:pt x="997857" y="469900"/>
                  <a:pt x="1001486" y="468085"/>
                  <a:pt x="1001486" y="468085"/>
                </a:cubicBezTo>
              </a:path>
            </a:pathLst>
          </a:custGeom>
          <a:solidFill>
            <a:schemeClr val="tx1"/>
          </a:solidFill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223" name="Freeform 6"/>
          <p:cNvSpPr>
            <a:spLocks/>
          </p:cNvSpPr>
          <p:nvPr/>
        </p:nvSpPr>
        <p:spPr bwMode="auto">
          <a:xfrm>
            <a:off x="3146425" y="4919663"/>
            <a:ext cx="957263" cy="384175"/>
          </a:xfrm>
          <a:custGeom>
            <a:avLst/>
            <a:gdLst>
              <a:gd name="T0" fmla="*/ 0 w 1001486"/>
              <a:gd name="T1" fmla="*/ 0 h 469900"/>
              <a:gd name="T2" fmla="*/ 209141 w 1001486"/>
              <a:gd name="T3" fmla="*/ 48463 h 469900"/>
              <a:gd name="T4" fmla="*/ 381910 w 1001486"/>
              <a:gd name="T5" fmla="*/ 96927 h 469900"/>
              <a:gd name="T6" fmla="*/ 581958 w 1001486"/>
              <a:gd name="T7" fmla="*/ 145390 h 469900"/>
              <a:gd name="T8" fmla="*/ 791098 w 1001486"/>
              <a:gd name="T9" fmla="*/ 198699 h 469900"/>
              <a:gd name="T10" fmla="*/ 836565 w 1001486"/>
              <a:gd name="T11" fmla="*/ 208391 h 4699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1486"/>
              <a:gd name="T19" fmla="*/ 0 h 469900"/>
              <a:gd name="T20" fmla="*/ 1001486 w 1001486"/>
              <a:gd name="T21" fmla="*/ 469900 h 4699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1486" h="469900">
                <a:moveTo>
                  <a:pt x="0" y="0"/>
                </a:moveTo>
                <a:cubicBezTo>
                  <a:pt x="87085" y="36285"/>
                  <a:pt x="174171" y="72571"/>
                  <a:pt x="250371" y="108857"/>
                </a:cubicBezTo>
                <a:cubicBezTo>
                  <a:pt x="326571" y="145143"/>
                  <a:pt x="382814" y="181428"/>
                  <a:pt x="457200" y="217714"/>
                </a:cubicBezTo>
                <a:cubicBezTo>
                  <a:pt x="531586" y="254000"/>
                  <a:pt x="615043" y="288471"/>
                  <a:pt x="696686" y="326571"/>
                </a:cubicBezTo>
                <a:cubicBezTo>
                  <a:pt x="778329" y="364671"/>
                  <a:pt x="896257" y="422728"/>
                  <a:pt x="947057" y="446314"/>
                </a:cubicBezTo>
                <a:cubicBezTo>
                  <a:pt x="997857" y="469900"/>
                  <a:pt x="1001486" y="468085"/>
                  <a:pt x="1001486" y="468085"/>
                </a:cubicBezTo>
              </a:path>
            </a:pathLst>
          </a:custGeom>
          <a:solidFill>
            <a:schemeClr val="tx1"/>
          </a:solidFill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224" name="Freeform 7"/>
          <p:cNvSpPr>
            <a:spLocks/>
          </p:cNvSpPr>
          <p:nvPr/>
        </p:nvSpPr>
        <p:spPr bwMode="auto">
          <a:xfrm rot="-4405287">
            <a:off x="2389188" y="2890838"/>
            <a:ext cx="527050" cy="222250"/>
          </a:xfrm>
          <a:custGeom>
            <a:avLst/>
            <a:gdLst>
              <a:gd name="T0" fmla="*/ 0 w 1001486"/>
              <a:gd name="T1" fmla="*/ 0 h 469900"/>
              <a:gd name="T2" fmla="*/ 19205 w 1001486"/>
              <a:gd name="T3" fmla="*/ 5454 h 469900"/>
              <a:gd name="T4" fmla="*/ 35069 w 1001486"/>
              <a:gd name="T5" fmla="*/ 10909 h 469900"/>
              <a:gd name="T6" fmla="*/ 53439 w 1001486"/>
              <a:gd name="T7" fmla="*/ 16363 h 469900"/>
              <a:gd name="T8" fmla="*/ 72643 w 1001486"/>
              <a:gd name="T9" fmla="*/ 22363 h 469900"/>
              <a:gd name="T10" fmla="*/ 76818 w 1001486"/>
              <a:gd name="T11" fmla="*/ 23454 h 4699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1486"/>
              <a:gd name="T19" fmla="*/ 0 h 469900"/>
              <a:gd name="T20" fmla="*/ 1001486 w 1001486"/>
              <a:gd name="T21" fmla="*/ 469900 h 4699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1486" h="469900">
                <a:moveTo>
                  <a:pt x="0" y="0"/>
                </a:moveTo>
                <a:cubicBezTo>
                  <a:pt x="87085" y="36285"/>
                  <a:pt x="174171" y="72571"/>
                  <a:pt x="250371" y="108857"/>
                </a:cubicBezTo>
                <a:cubicBezTo>
                  <a:pt x="326571" y="145143"/>
                  <a:pt x="382814" y="181428"/>
                  <a:pt x="457200" y="217714"/>
                </a:cubicBezTo>
                <a:cubicBezTo>
                  <a:pt x="531586" y="254000"/>
                  <a:pt x="615043" y="288471"/>
                  <a:pt x="696686" y="326571"/>
                </a:cubicBezTo>
                <a:cubicBezTo>
                  <a:pt x="778329" y="364671"/>
                  <a:pt x="896257" y="422728"/>
                  <a:pt x="947057" y="446314"/>
                </a:cubicBezTo>
                <a:cubicBezTo>
                  <a:pt x="997857" y="469900"/>
                  <a:pt x="1001486" y="468085"/>
                  <a:pt x="1001486" y="468085"/>
                </a:cubicBezTo>
              </a:path>
            </a:pathLst>
          </a:custGeom>
          <a:solidFill>
            <a:schemeClr val="tx1"/>
          </a:solidFill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6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6925"/>
          </a:xfrm>
        </p:spPr>
        <p:txBody>
          <a:bodyPr/>
          <a:lstStyle/>
          <a:p>
            <a:r>
              <a:rPr lang="en-US" smtClean="0"/>
              <a:t>Distance Down and Distance Up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60513" y="5718175"/>
            <a:ext cx="55340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bmk="_Toc209585487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/>
              </a:rPr>
              <a:t>Types of distance measurements possible in distance down and distance up functions.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grpSp>
        <p:nvGrpSpPr>
          <p:cNvPr id="105476" name="Group 6"/>
          <p:cNvGrpSpPr>
            <a:grpSpLocks noChangeAspect="1"/>
          </p:cNvGrpSpPr>
          <p:nvPr/>
        </p:nvGrpSpPr>
        <p:grpSpPr bwMode="auto">
          <a:xfrm>
            <a:off x="1176338" y="1516063"/>
            <a:ext cx="6610350" cy="4149725"/>
            <a:chOff x="768" y="240"/>
            <a:chExt cx="3472" cy="2179"/>
          </a:xfrm>
        </p:grpSpPr>
        <p:sp>
          <p:nvSpPr>
            <p:cNvPr id="105477" name="AutoShape 5"/>
            <p:cNvSpPr>
              <a:spLocks noChangeAspect="1" noChangeArrowheads="1" noTextEdit="1"/>
            </p:cNvSpPr>
            <p:nvPr/>
          </p:nvSpPr>
          <p:spPr bwMode="auto">
            <a:xfrm>
              <a:off x="768" y="240"/>
              <a:ext cx="3461" cy="2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78" name="Freeform 7"/>
            <p:cNvSpPr>
              <a:spLocks/>
            </p:cNvSpPr>
            <p:nvPr/>
          </p:nvSpPr>
          <p:spPr bwMode="auto">
            <a:xfrm>
              <a:off x="918" y="602"/>
              <a:ext cx="3208" cy="1618"/>
            </a:xfrm>
            <a:custGeom>
              <a:avLst/>
              <a:gdLst>
                <a:gd name="T0" fmla="*/ 0 w 3208"/>
                <a:gd name="T1" fmla="*/ 1618 h 1618"/>
                <a:gd name="T2" fmla="*/ 88 w 3208"/>
                <a:gd name="T3" fmla="*/ 1589 h 1618"/>
                <a:gd name="T4" fmla="*/ 236 w 3208"/>
                <a:gd name="T5" fmla="*/ 1559 h 1618"/>
                <a:gd name="T6" fmla="*/ 383 w 3208"/>
                <a:gd name="T7" fmla="*/ 1530 h 1618"/>
                <a:gd name="T8" fmla="*/ 559 w 3208"/>
                <a:gd name="T9" fmla="*/ 1471 h 1618"/>
                <a:gd name="T10" fmla="*/ 706 w 3208"/>
                <a:gd name="T11" fmla="*/ 1412 h 1618"/>
                <a:gd name="T12" fmla="*/ 883 w 3208"/>
                <a:gd name="T13" fmla="*/ 1324 h 1618"/>
                <a:gd name="T14" fmla="*/ 1030 w 3208"/>
                <a:gd name="T15" fmla="*/ 1236 h 1618"/>
                <a:gd name="T16" fmla="*/ 1185 w 3208"/>
                <a:gd name="T17" fmla="*/ 1125 h 1618"/>
                <a:gd name="T18" fmla="*/ 1325 w 3208"/>
                <a:gd name="T19" fmla="*/ 1041 h 1618"/>
                <a:gd name="T20" fmla="*/ 1376 w 3208"/>
                <a:gd name="T21" fmla="*/ 997 h 1618"/>
                <a:gd name="T22" fmla="*/ 1510 w 3208"/>
                <a:gd name="T23" fmla="*/ 885 h 1618"/>
                <a:gd name="T24" fmla="*/ 1633 w 3208"/>
                <a:gd name="T25" fmla="*/ 772 h 1618"/>
                <a:gd name="T26" fmla="*/ 1762 w 3208"/>
                <a:gd name="T27" fmla="*/ 655 h 1618"/>
                <a:gd name="T28" fmla="*/ 1897 w 3208"/>
                <a:gd name="T29" fmla="*/ 510 h 1618"/>
                <a:gd name="T30" fmla="*/ 1997 w 3208"/>
                <a:gd name="T31" fmla="*/ 426 h 1618"/>
                <a:gd name="T32" fmla="*/ 2098 w 3208"/>
                <a:gd name="T33" fmla="*/ 353 h 1618"/>
                <a:gd name="T34" fmla="*/ 2211 w 3208"/>
                <a:gd name="T35" fmla="*/ 280 h 1618"/>
                <a:gd name="T36" fmla="*/ 2328 w 3208"/>
                <a:gd name="T37" fmla="*/ 218 h 1618"/>
                <a:gd name="T38" fmla="*/ 2418 w 3208"/>
                <a:gd name="T39" fmla="*/ 174 h 1618"/>
                <a:gd name="T40" fmla="*/ 2558 w 3208"/>
                <a:gd name="T41" fmla="*/ 118 h 1618"/>
                <a:gd name="T42" fmla="*/ 2664 w 3208"/>
                <a:gd name="T43" fmla="*/ 84 h 1618"/>
                <a:gd name="T44" fmla="*/ 2771 w 3208"/>
                <a:gd name="T45" fmla="*/ 56 h 1618"/>
                <a:gd name="T46" fmla="*/ 2883 w 3208"/>
                <a:gd name="T47" fmla="*/ 28 h 1618"/>
                <a:gd name="T48" fmla="*/ 2995 w 3208"/>
                <a:gd name="T49" fmla="*/ 11 h 1618"/>
                <a:gd name="T50" fmla="*/ 3129 w 3208"/>
                <a:gd name="T51" fmla="*/ 6 h 1618"/>
                <a:gd name="T52" fmla="*/ 3208 w 3208"/>
                <a:gd name="T53" fmla="*/ 0 h 1618"/>
                <a:gd name="T54" fmla="*/ 3208 w 3208"/>
                <a:gd name="T55" fmla="*/ 1618 h 1618"/>
                <a:gd name="T56" fmla="*/ 0 w 3208"/>
                <a:gd name="T57" fmla="*/ 1618 h 161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08"/>
                <a:gd name="T88" fmla="*/ 0 h 1618"/>
                <a:gd name="T89" fmla="*/ 3208 w 3208"/>
                <a:gd name="T90" fmla="*/ 1618 h 161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08" h="1618">
                  <a:moveTo>
                    <a:pt x="0" y="1618"/>
                  </a:moveTo>
                  <a:lnTo>
                    <a:pt x="88" y="1589"/>
                  </a:lnTo>
                  <a:lnTo>
                    <a:pt x="236" y="1559"/>
                  </a:lnTo>
                  <a:lnTo>
                    <a:pt x="383" y="1530"/>
                  </a:lnTo>
                  <a:lnTo>
                    <a:pt x="559" y="1471"/>
                  </a:lnTo>
                  <a:lnTo>
                    <a:pt x="706" y="1412"/>
                  </a:lnTo>
                  <a:lnTo>
                    <a:pt x="883" y="1324"/>
                  </a:lnTo>
                  <a:lnTo>
                    <a:pt x="1030" y="1236"/>
                  </a:lnTo>
                  <a:lnTo>
                    <a:pt x="1185" y="1125"/>
                  </a:lnTo>
                  <a:lnTo>
                    <a:pt x="1325" y="1041"/>
                  </a:lnTo>
                  <a:lnTo>
                    <a:pt x="1376" y="997"/>
                  </a:lnTo>
                  <a:lnTo>
                    <a:pt x="1510" y="885"/>
                  </a:lnTo>
                  <a:lnTo>
                    <a:pt x="1633" y="772"/>
                  </a:lnTo>
                  <a:lnTo>
                    <a:pt x="1762" y="655"/>
                  </a:lnTo>
                  <a:lnTo>
                    <a:pt x="1897" y="510"/>
                  </a:lnTo>
                  <a:lnTo>
                    <a:pt x="1997" y="426"/>
                  </a:lnTo>
                  <a:lnTo>
                    <a:pt x="2098" y="353"/>
                  </a:lnTo>
                  <a:lnTo>
                    <a:pt x="2211" y="280"/>
                  </a:lnTo>
                  <a:lnTo>
                    <a:pt x="2328" y="218"/>
                  </a:lnTo>
                  <a:lnTo>
                    <a:pt x="2418" y="174"/>
                  </a:lnTo>
                  <a:lnTo>
                    <a:pt x="2558" y="118"/>
                  </a:lnTo>
                  <a:lnTo>
                    <a:pt x="2664" y="84"/>
                  </a:lnTo>
                  <a:lnTo>
                    <a:pt x="2771" y="56"/>
                  </a:lnTo>
                  <a:lnTo>
                    <a:pt x="2883" y="28"/>
                  </a:lnTo>
                  <a:lnTo>
                    <a:pt x="2995" y="11"/>
                  </a:lnTo>
                  <a:lnTo>
                    <a:pt x="3129" y="6"/>
                  </a:lnTo>
                  <a:lnTo>
                    <a:pt x="3208" y="0"/>
                  </a:lnTo>
                  <a:lnTo>
                    <a:pt x="3208" y="1618"/>
                  </a:lnTo>
                  <a:lnTo>
                    <a:pt x="0" y="1618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79" name="Freeform 8"/>
            <p:cNvSpPr>
              <a:spLocks/>
            </p:cNvSpPr>
            <p:nvPr/>
          </p:nvSpPr>
          <p:spPr bwMode="auto">
            <a:xfrm>
              <a:off x="859" y="603"/>
              <a:ext cx="3265" cy="1617"/>
            </a:xfrm>
            <a:custGeom>
              <a:avLst/>
              <a:gdLst>
                <a:gd name="T0" fmla="*/ 0 w 3265"/>
                <a:gd name="T1" fmla="*/ 1617 h 1617"/>
                <a:gd name="T2" fmla="*/ 442 w 3265"/>
                <a:gd name="T3" fmla="*/ 1529 h 1617"/>
                <a:gd name="T4" fmla="*/ 824 w 3265"/>
                <a:gd name="T5" fmla="*/ 1382 h 1617"/>
                <a:gd name="T6" fmla="*/ 1353 w 3265"/>
                <a:gd name="T7" fmla="*/ 1059 h 1617"/>
                <a:gd name="T8" fmla="*/ 1706 w 3265"/>
                <a:gd name="T9" fmla="*/ 765 h 1617"/>
                <a:gd name="T10" fmla="*/ 2001 w 3265"/>
                <a:gd name="T11" fmla="*/ 471 h 1617"/>
                <a:gd name="T12" fmla="*/ 2295 w 3265"/>
                <a:gd name="T13" fmla="*/ 265 h 1617"/>
                <a:gd name="T14" fmla="*/ 2618 w 3265"/>
                <a:gd name="T15" fmla="*/ 118 h 1617"/>
                <a:gd name="T16" fmla="*/ 2942 w 3265"/>
                <a:gd name="T17" fmla="*/ 30 h 1617"/>
                <a:gd name="T18" fmla="*/ 3265 w 3265"/>
                <a:gd name="T19" fmla="*/ 0 h 1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65"/>
                <a:gd name="T31" fmla="*/ 0 h 1617"/>
                <a:gd name="T32" fmla="*/ 3265 w 3265"/>
                <a:gd name="T33" fmla="*/ 1617 h 16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65" h="1617">
                  <a:moveTo>
                    <a:pt x="0" y="1617"/>
                  </a:moveTo>
                  <a:cubicBezTo>
                    <a:pt x="152" y="1593"/>
                    <a:pt x="304" y="1568"/>
                    <a:pt x="442" y="1529"/>
                  </a:cubicBezTo>
                  <a:cubicBezTo>
                    <a:pt x="579" y="1490"/>
                    <a:pt x="672" y="1460"/>
                    <a:pt x="824" y="1382"/>
                  </a:cubicBezTo>
                  <a:cubicBezTo>
                    <a:pt x="976" y="1304"/>
                    <a:pt x="1206" y="1161"/>
                    <a:pt x="1353" y="1059"/>
                  </a:cubicBezTo>
                  <a:cubicBezTo>
                    <a:pt x="1501" y="956"/>
                    <a:pt x="1599" y="863"/>
                    <a:pt x="1706" y="765"/>
                  </a:cubicBezTo>
                  <a:cubicBezTo>
                    <a:pt x="1814" y="667"/>
                    <a:pt x="1903" y="554"/>
                    <a:pt x="2001" y="471"/>
                  </a:cubicBezTo>
                  <a:cubicBezTo>
                    <a:pt x="2099" y="388"/>
                    <a:pt x="2192" y="324"/>
                    <a:pt x="2295" y="265"/>
                  </a:cubicBezTo>
                  <a:cubicBezTo>
                    <a:pt x="2398" y="206"/>
                    <a:pt x="2510" y="157"/>
                    <a:pt x="2618" y="118"/>
                  </a:cubicBezTo>
                  <a:cubicBezTo>
                    <a:pt x="2726" y="79"/>
                    <a:pt x="2834" y="50"/>
                    <a:pt x="2942" y="30"/>
                  </a:cubicBezTo>
                  <a:cubicBezTo>
                    <a:pt x="3050" y="10"/>
                    <a:pt x="3158" y="5"/>
                    <a:pt x="3265" y="0"/>
                  </a:cubicBezTo>
                </a:path>
              </a:pathLst>
            </a:cu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0" name="Line 9"/>
            <p:cNvSpPr>
              <a:spLocks noChangeShapeType="1"/>
            </p:cNvSpPr>
            <p:nvPr/>
          </p:nvSpPr>
          <p:spPr bwMode="auto">
            <a:xfrm>
              <a:off x="859" y="2220"/>
              <a:ext cx="3265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1" name="Freeform 10"/>
            <p:cNvSpPr>
              <a:spLocks noEditPoints="1"/>
            </p:cNvSpPr>
            <p:nvPr/>
          </p:nvSpPr>
          <p:spPr bwMode="auto">
            <a:xfrm>
              <a:off x="2330" y="1568"/>
              <a:ext cx="1794" cy="11"/>
            </a:xfrm>
            <a:custGeom>
              <a:avLst/>
              <a:gdLst>
                <a:gd name="T0" fmla="*/ 33 w 1794"/>
                <a:gd name="T1" fmla="*/ 0 h 11"/>
                <a:gd name="T2" fmla="*/ 44 w 1794"/>
                <a:gd name="T3" fmla="*/ 11 h 11"/>
                <a:gd name="T4" fmla="*/ 88 w 1794"/>
                <a:gd name="T5" fmla="*/ 0 h 11"/>
                <a:gd name="T6" fmla="*/ 121 w 1794"/>
                <a:gd name="T7" fmla="*/ 11 h 11"/>
                <a:gd name="T8" fmla="*/ 132 w 1794"/>
                <a:gd name="T9" fmla="*/ 0 h 11"/>
                <a:gd name="T10" fmla="*/ 188 w 1794"/>
                <a:gd name="T11" fmla="*/ 0 h 11"/>
                <a:gd name="T12" fmla="*/ 199 w 1794"/>
                <a:gd name="T13" fmla="*/ 11 h 11"/>
                <a:gd name="T14" fmla="*/ 243 w 1794"/>
                <a:gd name="T15" fmla="*/ 0 h 11"/>
                <a:gd name="T16" fmla="*/ 276 w 1794"/>
                <a:gd name="T17" fmla="*/ 11 h 11"/>
                <a:gd name="T18" fmla="*/ 287 w 1794"/>
                <a:gd name="T19" fmla="*/ 0 h 11"/>
                <a:gd name="T20" fmla="*/ 342 w 1794"/>
                <a:gd name="T21" fmla="*/ 0 h 11"/>
                <a:gd name="T22" fmla="*/ 353 w 1794"/>
                <a:gd name="T23" fmla="*/ 11 h 11"/>
                <a:gd name="T24" fmla="*/ 397 w 1794"/>
                <a:gd name="T25" fmla="*/ 0 h 11"/>
                <a:gd name="T26" fmla="*/ 430 w 1794"/>
                <a:gd name="T27" fmla="*/ 11 h 11"/>
                <a:gd name="T28" fmla="*/ 441 w 1794"/>
                <a:gd name="T29" fmla="*/ 0 h 11"/>
                <a:gd name="T30" fmla="*/ 496 w 1794"/>
                <a:gd name="T31" fmla="*/ 0 h 11"/>
                <a:gd name="T32" fmla="*/ 508 w 1794"/>
                <a:gd name="T33" fmla="*/ 11 h 11"/>
                <a:gd name="T34" fmla="*/ 552 w 1794"/>
                <a:gd name="T35" fmla="*/ 0 h 11"/>
                <a:gd name="T36" fmla="*/ 585 w 1794"/>
                <a:gd name="T37" fmla="*/ 11 h 11"/>
                <a:gd name="T38" fmla="*/ 596 w 1794"/>
                <a:gd name="T39" fmla="*/ 0 h 11"/>
                <a:gd name="T40" fmla="*/ 651 w 1794"/>
                <a:gd name="T41" fmla="*/ 0 h 11"/>
                <a:gd name="T42" fmla="*/ 662 w 1794"/>
                <a:gd name="T43" fmla="*/ 11 h 11"/>
                <a:gd name="T44" fmla="*/ 706 w 1794"/>
                <a:gd name="T45" fmla="*/ 0 h 11"/>
                <a:gd name="T46" fmla="*/ 739 w 1794"/>
                <a:gd name="T47" fmla="*/ 11 h 11"/>
                <a:gd name="T48" fmla="*/ 750 w 1794"/>
                <a:gd name="T49" fmla="*/ 0 h 11"/>
                <a:gd name="T50" fmla="*/ 805 w 1794"/>
                <a:gd name="T51" fmla="*/ 0 h 11"/>
                <a:gd name="T52" fmla="*/ 816 w 1794"/>
                <a:gd name="T53" fmla="*/ 11 h 11"/>
                <a:gd name="T54" fmla="*/ 860 w 1794"/>
                <a:gd name="T55" fmla="*/ 0 h 11"/>
                <a:gd name="T56" fmla="*/ 894 w 1794"/>
                <a:gd name="T57" fmla="*/ 11 h 11"/>
                <a:gd name="T58" fmla="*/ 905 w 1794"/>
                <a:gd name="T59" fmla="*/ 0 h 11"/>
                <a:gd name="T60" fmla="*/ 960 w 1794"/>
                <a:gd name="T61" fmla="*/ 0 h 11"/>
                <a:gd name="T62" fmla="*/ 971 w 1794"/>
                <a:gd name="T63" fmla="*/ 11 h 11"/>
                <a:gd name="T64" fmla="*/ 1015 w 1794"/>
                <a:gd name="T65" fmla="*/ 0 h 11"/>
                <a:gd name="T66" fmla="*/ 1048 w 1794"/>
                <a:gd name="T67" fmla="*/ 11 h 11"/>
                <a:gd name="T68" fmla="*/ 1059 w 1794"/>
                <a:gd name="T69" fmla="*/ 0 h 11"/>
                <a:gd name="T70" fmla="*/ 1114 w 1794"/>
                <a:gd name="T71" fmla="*/ 0 h 11"/>
                <a:gd name="T72" fmla="*/ 1125 w 1794"/>
                <a:gd name="T73" fmla="*/ 11 h 11"/>
                <a:gd name="T74" fmla="*/ 1169 w 1794"/>
                <a:gd name="T75" fmla="*/ 0 h 11"/>
                <a:gd name="T76" fmla="*/ 1202 w 1794"/>
                <a:gd name="T77" fmla="*/ 11 h 11"/>
                <a:gd name="T78" fmla="*/ 1213 w 1794"/>
                <a:gd name="T79" fmla="*/ 0 h 11"/>
                <a:gd name="T80" fmla="*/ 1269 w 1794"/>
                <a:gd name="T81" fmla="*/ 0 h 11"/>
                <a:gd name="T82" fmla="*/ 1280 w 1794"/>
                <a:gd name="T83" fmla="*/ 11 h 11"/>
                <a:gd name="T84" fmla="*/ 1324 w 1794"/>
                <a:gd name="T85" fmla="*/ 0 h 11"/>
                <a:gd name="T86" fmla="*/ 1357 w 1794"/>
                <a:gd name="T87" fmla="*/ 11 h 11"/>
                <a:gd name="T88" fmla="*/ 1368 w 1794"/>
                <a:gd name="T89" fmla="*/ 0 h 11"/>
                <a:gd name="T90" fmla="*/ 1423 w 1794"/>
                <a:gd name="T91" fmla="*/ 0 h 11"/>
                <a:gd name="T92" fmla="*/ 1434 w 1794"/>
                <a:gd name="T93" fmla="*/ 11 h 11"/>
                <a:gd name="T94" fmla="*/ 1478 w 1794"/>
                <a:gd name="T95" fmla="*/ 0 h 11"/>
                <a:gd name="T96" fmla="*/ 1511 w 1794"/>
                <a:gd name="T97" fmla="*/ 11 h 11"/>
                <a:gd name="T98" fmla="*/ 1522 w 1794"/>
                <a:gd name="T99" fmla="*/ 0 h 11"/>
                <a:gd name="T100" fmla="*/ 1577 w 1794"/>
                <a:gd name="T101" fmla="*/ 0 h 11"/>
                <a:gd name="T102" fmla="*/ 1588 w 1794"/>
                <a:gd name="T103" fmla="*/ 11 h 11"/>
                <a:gd name="T104" fmla="*/ 1633 w 1794"/>
                <a:gd name="T105" fmla="*/ 0 h 11"/>
                <a:gd name="T106" fmla="*/ 1666 w 1794"/>
                <a:gd name="T107" fmla="*/ 11 h 11"/>
                <a:gd name="T108" fmla="*/ 1677 w 1794"/>
                <a:gd name="T109" fmla="*/ 0 h 11"/>
                <a:gd name="T110" fmla="*/ 1732 w 1794"/>
                <a:gd name="T111" fmla="*/ 0 h 11"/>
                <a:gd name="T112" fmla="*/ 1743 w 1794"/>
                <a:gd name="T113" fmla="*/ 11 h 11"/>
                <a:gd name="T114" fmla="*/ 1787 w 1794"/>
                <a:gd name="T115" fmla="*/ 0 h 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94"/>
                <a:gd name="T175" fmla="*/ 0 h 11"/>
                <a:gd name="T176" fmla="*/ 1794 w 1794"/>
                <a:gd name="T177" fmla="*/ 11 h 1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94" h="11">
                  <a:moveTo>
                    <a:pt x="0" y="0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22" y="0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22" y="11"/>
                  </a:lnTo>
                  <a:lnTo>
                    <a:pt x="22" y="0"/>
                  </a:lnTo>
                  <a:close/>
                  <a:moveTo>
                    <a:pt x="44" y="0"/>
                  </a:moveTo>
                  <a:lnTo>
                    <a:pt x="55" y="0"/>
                  </a:lnTo>
                  <a:lnTo>
                    <a:pt x="55" y="11"/>
                  </a:lnTo>
                  <a:lnTo>
                    <a:pt x="44" y="11"/>
                  </a:lnTo>
                  <a:lnTo>
                    <a:pt x="44" y="0"/>
                  </a:lnTo>
                  <a:close/>
                  <a:moveTo>
                    <a:pt x="66" y="0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66" y="11"/>
                  </a:lnTo>
                  <a:lnTo>
                    <a:pt x="66" y="0"/>
                  </a:lnTo>
                  <a:close/>
                  <a:moveTo>
                    <a:pt x="88" y="0"/>
                  </a:moveTo>
                  <a:lnTo>
                    <a:pt x="99" y="0"/>
                  </a:lnTo>
                  <a:lnTo>
                    <a:pt x="99" y="11"/>
                  </a:lnTo>
                  <a:lnTo>
                    <a:pt x="88" y="11"/>
                  </a:lnTo>
                  <a:lnTo>
                    <a:pt x="88" y="0"/>
                  </a:lnTo>
                  <a:close/>
                  <a:moveTo>
                    <a:pt x="110" y="0"/>
                  </a:moveTo>
                  <a:lnTo>
                    <a:pt x="121" y="0"/>
                  </a:lnTo>
                  <a:lnTo>
                    <a:pt x="121" y="11"/>
                  </a:lnTo>
                  <a:lnTo>
                    <a:pt x="110" y="11"/>
                  </a:lnTo>
                  <a:lnTo>
                    <a:pt x="110" y="0"/>
                  </a:lnTo>
                  <a:close/>
                  <a:moveTo>
                    <a:pt x="132" y="0"/>
                  </a:moveTo>
                  <a:lnTo>
                    <a:pt x="144" y="0"/>
                  </a:lnTo>
                  <a:lnTo>
                    <a:pt x="144" y="11"/>
                  </a:lnTo>
                  <a:lnTo>
                    <a:pt x="132" y="11"/>
                  </a:lnTo>
                  <a:lnTo>
                    <a:pt x="132" y="0"/>
                  </a:lnTo>
                  <a:close/>
                  <a:moveTo>
                    <a:pt x="155" y="0"/>
                  </a:moveTo>
                  <a:lnTo>
                    <a:pt x="166" y="0"/>
                  </a:lnTo>
                  <a:lnTo>
                    <a:pt x="166" y="11"/>
                  </a:lnTo>
                  <a:lnTo>
                    <a:pt x="155" y="11"/>
                  </a:lnTo>
                  <a:lnTo>
                    <a:pt x="155" y="0"/>
                  </a:lnTo>
                  <a:close/>
                  <a:moveTo>
                    <a:pt x="177" y="0"/>
                  </a:moveTo>
                  <a:lnTo>
                    <a:pt x="188" y="0"/>
                  </a:lnTo>
                  <a:lnTo>
                    <a:pt x="188" y="11"/>
                  </a:lnTo>
                  <a:lnTo>
                    <a:pt x="177" y="11"/>
                  </a:lnTo>
                  <a:lnTo>
                    <a:pt x="177" y="0"/>
                  </a:lnTo>
                  <a:close/>
                  <a:moveTo>
                    <a:pt x="199" y="0"/>
                  </a:moveTo>
                  <a:lnTo>
                    <a:pt x="210" y="0"/>
                  </a:lnTo>
                  <a:lnTo>
                    <a:pt x="210" y="11"/>
                  </a:lnTo>
                  <a:lnTo>
                    <a:pt x="199" y="11"/>
                  </a:lnTo>
                  <a:lnTo>
                    <a:pt x="199" y="0"/>
                  </a:lnTo>
                  <a:close/>
                  <a:moveTo>
                    <a:pt x="221" y="0"/>
                  </a:moveTo>
                  <a:lnTo>
                    <a:pt x="232" y="0"/>
                  </a:lnTo>
                  <a:lnTo>
                    <a:pt x="232" y="11"/>
                  </a:lnTo>
                  <a:lnTo>
                    <a:pt x="221" y="11"/>
                  </a:lnTo>
                  <a:lnTo>
                    <a:pt x="221" y="0"/>
                  </a:lnTo>
                  <a:close/>
                  <a:moveTo>
                    <a:pt x="243" y="0"/>
                  </a:moveTo>
                  <a:lnTo>
                    <a:pt x="254" y="0"/>
                  </a:lnTo>
                  <a:lnTo>
                    <a:pt x="254" y="11"/>
                  </a:lnTo>
                  <a:lnTo>
                    <a:pt x="243" y="11"/>
                  </a:lnTo>
                  <a:lnTo>
                    <a:pt x="243" y="0"/>
                  </a:lnTo>
                  <a:close/>
                  <a:moveTo>
                    <a:pt x="265" y="0"/>
                  </a:moveTo>
                  <a:lnTo>
                    <a:pt x="276" y="0"/>
                  </a:lnTo>
                  <a:lnTo>
                    <a:pt x="276" y="11"/>
                  </a:lnTo>
                  <a:lnTo>
                    <a:pt x="265" y="11"/>
                  </a:lnTo>
                  <a:lnTo>
                    <a:pt x="265" y="0"/>
                  </a:lnTo>
                  <a:close/>
                  <a:moveTo>
                    <a:pt x="287" y="0"/>
                  </a:moveTo>
                  <a:lnTo>
                    <a:pt x="298" y="0"/>
                  </a:lnTo>
                  <a:lnTo>
                    <a:pt x="298" y="11"/>
                  </a:lnTo>
                  <a:lnTo>
                    <a:pt x="287" y="11"/>
                  </a:lnTo>
                  <a:lnTo>
                    <a:pt x="287" y="0"/>
                  </a:lnTo>
                  <a:close/>
                  <a:moveTo>
                    <a:pt x="309" y="0"/>
                  </a:moveTo>
                  <a:lnTo>
                    <a:pt x="320" y="0"/>
                  </a:lnTo>
                  <a:lnTo>
                    <a:pt x="320" y="11"/>
                  </a:lnTo>
                  <a:lnTo>
                    <a:pt x="309" y="11"/>
                  </a:lnTo>
                  <a:lnTo>
                    <a:pt x="309" y="0"/>
                  </a:lnTo>
                  <a:close/>
                  <a:moveTo>
                    <a:pt x="331" y="0"/>
                  </a:moveTo>
                  <a:lnTo>
                    <a:pt x="342" y="0"/>
                  </a:lnTo>
                  <a:lnTo>
                    <a:pt x="342" y="11"/>
                  </a:lnTo>
                  <a:lnTo>
                    <a:pt x="331" y="11"/>
                  </a:lnTo>
                  <a:lnTo>
                    <a:pt x="331" y="0"/>
                  </a:lnTo>
                  <a:close/>
                  <a:moveTo>
                    <a:pt x="353" y="0"/>
                  </a:moveTo>
                  <a:lnTo>
                    <a:pt x="364" y="0"/>
                  </a:lnTo>
                  <a:lnTo>
                    <a:pt x="364" y="11"/>
                  </a:lnTo>
                  <a:lnTo>
                    <a:pt x="353" y="11"/>
                  </a:lnTo>
                  <a:lnTo>
                    <a:pt x="353" y="0"/>
                  </a:lnTo>
                  <a:close/>
                  <a:moveTo>
                    <a:pt x="375" y="0"/>
                  </a:moveTo>
                  <a:lnTo>
                    <a:pt x="386" y="0"/>
                  </a:lnTo>
                  <a:lnTo>
                    <a:pt x="386" y="11"/>
                  </a:lnTo>
                  <a:lnTo>
                    <a:pt x="375" y="11"/>
                  </a:lnTo>
                  <a:lnTo>
                    <a:pt x="375" y="0"/>
                  </a:lnTo>
                  <a:close/>
                  <a:moveTo>
                    <a:pt x="397" y="0"/>
                  </a:moveTo>
                  <a:lnTo>
                    <a:pt x="408" y="0"/>
                  </a:lnTo>
                  <a:lnTo>
                    <a:pt x="408" y="11"/>
                  </a:lnTo>
                  <a:lnTo>
                    <a:pt x="397" y="11"/>
                  </a:lnTo>
                  <a:lnTo>
                    <a:pt x="397" y="0"/>
                  </a:lnTo>
                  <a:close/>
                  <a:moveTo>
                    <a:pt x="419" y="0"/>
                  </a:moveTo>
                  <a:lnTo>
                    <a:pt x="430" y="0"/>
                  </a:lnTo>
                  <a:lnTo>
                    <a:pt x="430" y="11"/>
                  </a:lnTo>
                  <a:lnTo>
                    <a:pt x="419" y="11"/>
                  </a:lnTo>
                  <a:lnTo>
                    <a:pt x="419" y="0"/>
                  </a:lnTo>
                  <a:close/>
                  <a:moveTo>
                    <a:pt x="441" y="0"/>
                  </a:moveTo>
                  <a:lnTo>
                    <a:pt x="452" y="0"/>
                  </a:lnTo>
                  <a:lnTo>
                    <a:pt x="452" y="11"/>
                  </a:lnTo>
                  <a:lnTo>
                    <a:pt x="441" y="11"/>
                  </a:lnTo>
                  <a:lnTo>
                    <a:pt x="441" y="0"/>
                  </a:lnTo>
                  <a:close/>
                  <a:moveTo>
                    <a:pt x="463" y="0"/>
                  </a:moveTo>
                  <a:lnTo>
                    <a:pt x="474" y="0"/>
                  </a:lnTo>
                  <a:lnTo>
                    <a:pt x="474" y="11"/>
                  </a:lnTo>
                  <a:lnTo>
                    <a:pt x="463" y="11"/>
                  </a:lnTo>
                  <a:lnTo>
                    <a:pt x="463" y="0"/>
                  </a:lnTo>
                  <a:close/>
                  <a:moveTo>
                    <a:pt x="485" y="0"/>
                  </a:moveTo>
                  <a:lnTo>
                    <a:pt x="496" y="0"/>
                  </a:lnTo>
                  <a:lnTo>
                    <a:pt x="496" y="11"/>
                  </a:lnTo>
                  <a:lnTo>
                    <a:pt x="485" y="11"/>
                  </a:lnTo>
                  <a:lnTo>
                    <a:pt x="485" y="0"/>
                  </a:lnTo>
                  <a:close/>
                  <a:moveTo>
                    <a:pt x="508" y="0"/>
                  </a:moveTo>
                  <a:lnTo>
                    <a:pt x="519" y="0"/>
                  </a:lnTo>
                  <a:lnTo>
                    <a:pt x="519" y="11"/>
                  </a:lnTo>
                  <a:lnTo>
                    <a:pt x="508" y="11"/>
                  </a:lnTo>
                  <a:lnTo>
                    <a:pt x="508" y="0"/>
                  </a:lnTo>
                  <a:close/>
                  <a:moveTo>
                    <a:pt x="530" y="0"/>
                  </a:moveTo>
                  <a:lnTo>
                    <a:pt x="541" y="0"/>
                  </a:lnTo>
                  <a:lnTo>
                    <a:pt x="541" y="11"/>
                  </a:lnTo>
                  <a:lnTo>
                    <a:pt x="530" y="11"/>
                  </a:lnTo>
                  <a:lnTo>
                    <a:pt x="530" y="0"/>
                  </a:lnTo>
                  <a:close/>
                  <a:moveTo>
                    <a:pt x="552" y="0"/>
                  </a:moveTo>
                  <a:lnTo>
                    <a:pt x="563" y="0"/>
                  </a:lnTo>
                  <a:lnTo>
                    <a:pt x="563" y="11"/>
                  </a:lnTo>
                  <a:lnTo>
                    <a:pt x="552" y="11"/>
                  </a:lnTo>
                  <a:lnTo>
                    <a:pt x="552" y="0"/>
                  </a:lnTo>
                  <a:close/>
                  <a:moveTo>
                    <a:pt x="574" y="0"/>
                  </a:moveTo>
                  <a:lnTo>
                    <a:pt x="585" y="0"/>
                  </a:lnTo>
                  <a:lnTo>
                    <a:pt x="585" y="11"/>
                  </a:lnTo>
                  <a:lnTo>
                    <a:pt x="574" y="11"/>
                  </a:lnTo>
                  <a:lnTo>
                    <a:pt x="574" y="0"/>
                  </a:lnTo>
                  <a:close/>
                  <a:moveTo>
                    <a:pt x="596" y="0"/>
                  </a:moveTo>
                  <a:lnTo>
                    <a:pt x="607" y="0"/>
                  </a:lnTo>
                  <a:lnTo>
                    <a:pt x="607" y="11"/>
                  </a:lnTo>
                  <a:lnTo>
                    <a:pt x="596" y="11"/>
                  </a:lnTo>
                  <a:lnTo>
                    <a:pt x="596" y="0"/>
                  </a:lnTo>
                  <a:close/>
                  <a:moveTo>
                    <a:pt x="618" y="0"/>
                  </a:moveTo>
                  <a:lnTo>
                    <a:pt x="629" y="0"/>
                  </a:lnTo>
                  <a:lnTo>
                    <a:pt x="629" y="11"/>
                  </a:lnTo>
                  <a:lnTo>
                    <a:pt x="618" y="11"/>
                  </a:lnTo>
                  <a:lnTo>
                    <a:pt x="618" y="0"/>
                  </a:lnTo>
                  <a:close/>
                  <a:moveTo>
                    <a:pt x="640" y="0"/>
                  </a:moveTo>
                  <a:lnTo>
                    <a:pt x="651" y="0"/>
                  </a:lnTo>
                  <a:lnTo>
                    <a:pt x="651" y="11"/>
                  </a:lnTo>
                  <a:lnTo>
                    <a:pt x="640" y="11"/>
                  </a:lnTo>
                  <a:lnTo>
                    <a:pt x="640" y="0"/>
                  </a:lnTo>
                  <a:close/>
                  <a:moveTo>
                    <a:pt x="662" y="0"/>
                  </a:moveTo>
                  <a:lnTo>
                    <a:pt x="673" y="0"/>
                  </a:lnTo>
                  <a:lnTo>
                    <a:pt x="673" y="11"/>
                  </a:lnTo>
                  <a:lnTo>
                    <a:pt x="662" y="11"/>
                  </a:lnTo>
                  <a:lnTo>
                    <a:pt x="662" y="0"/>
                  </a:lnTo>
                  <a:close/>
                  <a:moveTo>
                    <a:pt x="684" y="0"/>
                  </a:moveTo>
                  <a:lnTo>
                    <a:pt x="695" y="0"/>
                  </a:lnTo>
                  <a:lnTo>
                    <a:pt x="695" y="11"/>
                  </a:lnTo>
                  <a:lnTo>
                    <a:pt x="684" y="11"/>
                  </a:lnTo>
                  <a:lnTo>
                    <a:pt x="684" y="0"/>
                  </a:lnTo>
                  <a:close/>
                  <a:moveTo>
                    <a:pt x="706" y="0"/>
                  </a:moveTo>
                  <a:lnTo>
                    <a:pt x="717" y="0"/>
                  </a:lnTo>
                  <a:lnTo>
                    <a:pt x="717" y="11"/>
                  </a:lnTo>
                  <a:lnTo>
                    <a:pt x="706" y="11"/>
                  </a:lnTo>
                  <a:lnTo>
                    <a:pt x="706" y="0"/>
                  </a:lnTo>
                  <a:close/>
                  <a:moveTo>
                    <a:pt x="728" y="0"/>
                  </a:moveTo>
                  <a:lnTo>
                    <a:pt x="739" y="0"/>
                  </a:lnTo>
                  <a:lnTo>
                    <a:pt x="739" y="11"/>
                  </a:lnTo>
                  <a:lnTo>
                    <a:pt x="728" y="11"/>
                  </a:lnTo>
                  <a:lnTo>
                    <a:pt x="728" y="0"/>
                  </a:lnTo>
                  <a:close/>
                  <a:moveTo>
                    <a:pt x="750" y="0"/>
                  </a:moveTo>
                  <a:lnTo>
                    <a:pt x="761" y="0"/>
                  </a:lnTo>
                  <a:lnTo>
                    <a:pt x="761" y="11"/>
                  </a:lnTo>
                  <a:lnTo>
                    <a:pt x="750" y="11"/>
                  </a:lnTo>
                  <a:lnTo>
                    <a:pt x="750" y="0"/>
                  </a:lnTo>
                  <a:close/>
                  <a:moveTo>
                    <a:pt x="772" y="0"/>
                  </a:moveTo>
                  <a:lnTo>
                    <a:pt x="783" y="0"/>
                  </a:lnTo>
                  <a:lnTo>
                    <a:pt x="783" y="11"/>
                  </a:lnTo>
                  <a:lnTo>
                    <a:pt x="772" y="11"/>
                  </a:lnTo>
                  <a:lnTo>
                    <a:pt x="772" y="0"/>
                  </a:lnTo>
                  <a:close/>
                  <a:moveTo>
                    <a:pt x="794" y="0"/>
                  </a:moveTo>
                  <a:lnTo>
                    <a:pt x="805" y="0"/>
                  </a:lnTo>
                  <a:lnTo>
                    <a:pt x="805" y="11"/>
                  </a:lnTo>
                  <a:lnTo>
                    <a:pt x="794" y="11"/>
                  </a:lnTo>
                  <a:lnTo>
                    <a:pt x="794" y="0"/>
                  </a:lnTo>
                  <a:close/>
                  <a:moveTo>
                    <a:pt x="816" y="0"/>
                  </a:moveTo>
                  <a:lnTo>
                    <a:pt x="827" y="0"/>
                  </a:lnTo>
                  <a:lnTo>
                    <a:pt x="827" y="11"/>
                  </a:lnTo>
                  <a:lnTo>
                    <a:pt x="816" y="11"/>
                  </a:lnTo>
                  <a:lnTo>
                    <a:pt x="816" y="0"/>
                  </a:lnTo>
                  <a:close/>
                  <a:moveTo>
                    <a:pt x="838" y="0"/>
                  </a:moveTo>
                  <a:lnTo>
                    <a:pt x="849" y="0"/>
                  </a:lnTo>
                  <a:lnTo>
                    <a:pt x="849" y="11"/>
                  </a:lnTo>
                  <a:lnTo>
                    <a:pt x="838" y="11"/>
                  </a:lnTo>
                  <a:lnTo>
                    <a:pt x="838" y="0"/>
                  </a:lnTo>
                  <a:close/>
                  <a:moveTo>
                    <a:pt x="860" y="0"/>
                  </a:moveTo>
                  <a:lnTo>
                    <a:pt x="872" y="0"/>
                  </a:lnTo>
                  <a:lnTo>
                    <a:pt x="872" y="11"/>
                  </a:lnTo>
                  <a:lnTo>
                    <a:pt x="860" y="11"/>
                  </a:lnTo>
                  <a:lnTo>
                    <a:pt x="860" y="0"/>
                  </a:lnTo>
                  <a:close/>
                  <a:moveTo>
                    <a:pt x="883" y="0"/>
                  </a:moveTo>
                  <a:lnTo>
                    <a:pt x="894" y="0"/>
                  </a:lnTo>
                  <a:lnTo>
                    <a:pt x="894" y="11"/>
                  </a:lnTo>
                  <a:lnTo>
                    <a:pt x="883" y="11"/>
                  </a:lnTo>
                  <a:lnTo>
                    <a:pt x="883" y="0"/>
                  </a:lnTo>
                  <a:close/>
                  <a:moveTo>
                    <a:pt x="905" y="0"/>
                  </a:moveTo>
                  <a:lnTo>
                    <a:pt x="916" y="0"/>
                  </a:lnTo>
                  <a:lnTo>
                    <a:pt x="916" y="11"/>
                  </a:lnTo>
                  <a:lnTo>
                    <a:pt x="905" y="11"/>
                  </a:lnTo>
                  <a:lnTo>
                    <a:pt x="905" y="0"/>
                  </a:lnTo>
                  <a:close/>
                  <a:moveTo>
                    <a:pt x="927" y="0"/>
                  </a:moveTo>
                  <a:lnTo>
                    <a:pt x="938" y="0"/>
                  </a:lnTo>
                  <a:lnTo>
                    <a:pt x="938" y="11"/>
                  </a:lnTo>
                  <a:lnTo>
                    <a:pt x="927" y="11"/>
                  </a:lnTo>
                  <a:lnTo>
                    <a:pt x="927" y="0"/>
                  </a:lnTo>
                  <a:close/>
                  <a:moveTo>
                    <a:pt x="949" y="0"/>
                  </a:moveTo>
                  <a:lnTo>
                    <a:pt x="960" y="0"/>
                  </a:lnTo>
                  <a:lnTo>
                    <a:pt x="960" y="11"/>
                  </a:lnTo>
                  <a:lnTo>
                    <a:pt x="949" y="11"/>
                  </a:lnTo>
                  <a:lnTo>
                    <a:pt x="949" y="0"/>
                  </a:lnTo>
                  <a:close/>
                  <a:moveTo>
                    <a:pt x="971" y="0"/>
                  </a:moveTo>
                  <a:lnTo>
                    <a:pt x="982" y="0"/>
                  </a:lnTo>
                  <a:lnTo>
                    <a:pt x="982" y="11"/>
                  </a:lnTo>
                  <a:lnTo>
                    <a:pt x="971" y="11"/>
                  </a:lnTo>
                  <a:lnTo>
                    <a:pt x="971" y="0"/>
                  </a:lnTo>
                  <a:close/>
                  <a:moveTo>
                    <a:pt x="993" y="0"/>
                  </a:moveTo>
                  <a:lnTo>
                    <a:pt x="1004" y="0"/>
                  </a:lnTo>
                  <a:lnTo>
                    <a:pt x="1004" y="11"/>
                  </a:lnTo>
                  <a:lnTo>
                    <a:pt x="993" y="11"/>
                  </a:lnTo>
                  <a:lnTo>
                    <a:pt x="993" y="0"/>
                  </a:lnTo>
                  <a:close/>
                  <a:moveTo>
                    <a:pt x="1015" y="0"/>
                  </a:moveTo>
                  <a:lnTo>
                    <a:pt x="1026" y="0"/>
                  </a:lnTo>
                  <a:lnTo>
                    <a:pt x="1026" y="11"/>
                  </a:lnTo>
                  <a:lnTo>
                    <a:pt x="1015" y="11"/>
                  </a:lnTo>
                  <a:lnTo>
                    <a:pt x="1015" y="0"/>
                  </a:lnTo>
                  <a:close/>
                  <a:moveTo>
                    <a:pt x="1037" y="0"/>
                  </a:moveTo>
                  <a:lnTo>
                    <a:pt x="1048" y="0"/>
                  </a:lnTo>
                  <a:lnTo>
                    <a:pt x="1048" y="11"/>
                  </a:lnTo>
                  <a:lnTo>
                    <a:pt x="1037" y="11"/>
                  </a:lnTo>
                  <a:lnTo>
                    <a:pt x="1037" y="0"/>
                  </a:lnTo>
                  <a:close/>
                  <a:moveTo>
                    <a:pt x="1059" y="0"/>
                  </a:moveTo>
                  <a:lnTo>
                    <a:pt x="1070" y="0"/>
                  </a:lnTo>
                  <a:lnTo>
                    <a:pt x="1070" y="11"/>
                  </a:lnTo>
                  <a:lnTo>
                    <a:pt x="1059" y="11"/>
                  </a:lnTo>
                  <a:lnTo>
                    <a:pt x="1059" y="0"/>
                  </a:lnTo>
                  <a:close/>
                  <a:moveTo>
                    <a:pt x="1081" y="0"/>
                  </a:moveTo>
                  <a:lnTo>
                    <a:pt x="1092" y="0"/>
                  </a:lnTo>
                  <a:lnTo>
                    <a:pt x="1092" y="11"/>
                  </a:lnTo>
                  <a:lnTo>
                    <a:pt x="1081" y="11"/>
                  </a:lnTo>
                  <a:lnTo>
                    <a:pt x="1081" y="0"/>
                  </a:lnTo>
                  <a:close/>
                  <a:moveTo>
                    <a:pt x="1103" y="0"/>
                  </a:moveTo>
                  <a:lnTo>
                    <a:pt x="1114" y="0"/>
                  </a:lnTo>
                  <a:lnTo>
                    <a:pt x="1114" y="11"/>
                  </a:lnTo>
                  <a:lnTo>
                    <a:pt x="1103" y="11"/>
                  </a:lnTo>
                  <a:lnTo>
                    <a:pt x="1103" y="0"/>
                  </a:lnTo>
                  <a:close/>
                  <a:moveTo>
                    <a:pt x="1125" y="0"/>
                  </a:moveTo>
                  <a:lnTo>
                    <a:pt x="1136" y="0"/>
                  </a:lnTo>
                  <a:lnTo>
                    <a:pt x="1136" y="11"/>
                  </a:lnTo>
                  <a:lnTo>
                    <a:pt x="1125" y="11"/>
                  </a:lnTo>
                  <a:lnTo>
                    <a:pt x="1125" y="0"/>
                  </a:lnTo>
                  <a:close/>
                  <a:moveTo>
                    <a:pt x="1147" y="0"/>
                  </a:moveTo>
                  <a:lnTo>
                    <a:pt x="1158" y="0"/>
                  </a:lnTo>
                  <a:lnTo>
                    <a:pt x="1158" y="11"/>
                  </a:lnTo>
                  <a:lnTo>
                    <a:pt x="1147" y="11"/>
                  </a:lnTo>
                  <a:lnTo>
                    <a:pt x="1147" y="0"/>
                  </a:lnTo>
                  <a:close/>
                  <a:moveTo>
                    <a:pt x="1169" y="0"/>
                  </a:moveTo>
                  <a:lnTo>
                    <a:pt x="1180" y="0"/>
                  </a:lnTo>
                  <a:lnTo>
                    <a:pt x="1180" y="11"/>
                  </a:lnTo>
                  <a:lnTo>
                    <a:pt x="1169" y="11"/>
                  </a:lnTo>
                  <a:lnTo>
                    <a:pt x="1169" y="0"/>
                  </a:lnTo>
                  <a:close/>
                  <a:moveTo>
                    <a:pt x="1191" y="0"/>
                  </a:moveTo>
                  <a:lnTo>
                    <a:pt x="1202" y="0"/>
                  </a:lnTo>
                  <a:lnTo>
                    <a:pt x="1202" y="11"/>
                  </a:lnTo>
                  <a:lnTo>
                    <a:pt x="1191" y="11"/>
                  </a:lnTo>
                  <a:lnTo>
                    <a:pt x="1191" y="0"/>
                  </a:lnTo>
                  <a:close/>
                  <a:moveTo>
                    <a:pt x="1213" y="0"/>
                  </a:moveTo>
                  <a:lnTo>
                    <a:pt x="1224" y="0"/>
                  </a:lnTo>
                  <a:lnTo>
                    <a:pt x="1224" y="11"/>
                  </a:lnTo>
                  <a:lnTo>
                    <a:pt x="1213" y="11"/>
                  </a:lnTo>
                  <a:lnTo>
                    <a:pt x="1213" y="0"/>
                  </a:lnTo>
                  <a:close/>
                  <a:moveTo>
                    <a:pt x="1236" y="0"/>
                  </a:moveTo>
                  <a:lnTo>
                    <a:pt x="1247" y="0"/>
                  </a:lnTo>
                  <a:lnTo>
                    <a:pt x="1247" y="11"/>
                  </a:lnTo>
                  <a:lnTo>
                    <a:pt x="1236" y="11"/>
                  </a:lnTo>
                  <a:lnTo>
                    <a:pt x="1236" y="0"/>
                  </a:lnTo>
                  <a:close/>
                  <a:moveTo>
                    <a:pt x="1258" y="0"/>
                  </a:moveTo>
                  <a:lnTo>
                    <a:pt x="1269" y="0"/>
                  </a:lnTo>
                  <a:lnTo>
                    <a:pt x="1269" y="11"/>
                  </a:lnTo>
                  <a:lnTo>
                    <a:pt x="1258" y="11"/>
                  </a:lnTo>
                  <a:lnTo>
                    <a:pt x="1258" y="0"/>
                  </a:lnTo>
                  <a:close/>
                  <a:moveTo>
                    <a:pt x="1280" y="0"/>
                  </a:moveTo>
                  <a:lnTo>
                    <a:pt x="1291" y="0"/>
                  </a:lnTo>
                  <a:lnTo>
                    <a:pt x="1291" y="11"/>
                  </a:lnTo>
                  <a:lnTo>
                    <a:pt x="1280" y="11"/>
                  </a:lnTo>
                  <a:lnTo>
                    <a:pt x="1280" y="0"/>
                  </a:lnTo>
                  <a:close/>
                  <a:moveTo>
                    <a:pt x="1302" y="0"/>
                  </a:moveTo>
                  <a:lnTo>
                    <a:pt x="1313" y="0"/>
                  </a:lnTo>
                  <a:lnTo>
                    <a:pt x="1313" y="11"/>
                  </a:lnTo>
                  <a:lnTo>
                    <a:pt x="1302" y="11"/>
                  </a:lnTo>
                  <a:lnTo>
                    <a:pt x="1302" y="0"/>
                  </a:lnTo>
                  <a:close/>
                  <a:moveTo>
                    <a:pt x="1324" y="0"/>
                  </a:moveTo>
                  <a:lnTo>
                    <a:pt x="1335" y="0"/>
                  </a:lnTo>
                  <a:lnTo>
                    <a:pt x="1335" y="11"/>
                  </a:lnTo>
                  <a:lnTo>
                    <a:pt x="1324" y="11"/>
                  </a:lnTo>
                  <a:lnTo>
                    <a:pt x="1324" y="0"/>
                  </a:lnTo>
                  <a:close/>
                  <a:moveTo>
                    <a:pt x="1346" y="0"/>
                  </a:moveTo>
                  <a:lnTo>
                    <a:pt x="1357" y="0"/>
                  </a:lnTo>
                  <a:lnTo>
                    <a:pt x="1357" y="11"/>
                  </a:lnTo>
                  <a:lnTo>
                    <a:pt x="1346" y="11"/>
                  </a:lnTo>
                  <a:lnTo>
                    <a:pt x="1346" y="0"/>
                  </a:lnTo>
                  <a:close/>
                  <a:moveTo>
                    <a:pt x="1368" y="0"/>
                  </a:moveTo>
                  <a:lnTo>
                    <a:pt x="1379" y="0"/>
                  </a:lnTo>
                  <a:lnTo>
                    <a:pt x="1379" y="11"/>
                  </a:lnTo>
                  <a:lnTo>
                    <a:pt x="1368" y="11"/>
                  </a:lnTo>
                  <a:lnTo>
                    <a:pt x="1368" y="0"/>
                  </a:lnTo>
                  <a:close/>
                  <a:moveTo>
                    <a:pt x="1390" y="0"/>
                  </a:moveTo>
                  <a:lnTo>
                    <a:pt x="1401" y="0"/>
                  </a:lnTo>
                  <a:lnTo>
                    <a:pt x="1401" y="11"/>
                  </a:lnTo>
                  <a:lnTo>
                    <a:pt x="1390" y="11"/>
                  </a:lnTo>
                  <a:lnTo>
                    <a:pt x="1390" y="0"/>
                  </a:lnTo>
                  <a:close/>
                  <a:moveTo>
                    <a:pt x="1412" y="0"/>
                  </a:moveTo>
                  <a:lnTo>
                    <a:pt x="1423" y="0"/>
                  </a:lnTo>
                  <a:lnTo>
                    <a:pt x="1423" y="11"/>
                  </a:lnTo>
                  <a:lnTo>
                    <a:pt x="1412" y="11"/>
                  </a:lnTo>
                  <a:lnTo>
                    <a:pt x="1412" y="0"/>
                  </a:lnTo>
                  <a:close/>
                  <a:moveTo>
                    <a:pt x="1434" y="0"/>
                  </a:moveTo>
                  <a:lnTo>
                    <a:pt x="1445" y="0"/>
                  </a:lnTo>
                  <a:lnTo>
                    <a:pt x="1445" y="11"/>
                  </a:lnTo>
                  <a:lnTo>
                    <a:pt x="1434" y="11"/>
                  </a:lnTo>
                  <a:lnTo>
                    <a:pt x="1434" y="0"/>
                  </a:lnTo>
                  <a:close/>
                  <a:moveTo>
                    <a:pt x="1456" y="0"/>
                  </a:moveTo>
                  <a:lnTo>
                    <a:pt x="1467" y="0"/>
                  </a:lnTo>
                  <a:lnTo>
                    <a:pt x="1467" y="11"/>
                  </a:lnTo>
                  <a:lnTo>
                    <a:pt x="1456" y="11"/>
                  </a:lnTo>
                  <a:lnTo>
                    <a:pt x="1456" y="0"/>
                  </a:lnTo>
                  <a:close/>
                  <a:moveTo>
                    <a:pt x="1478" y="0"/>
                  </a:moveTo>
                  <a:lnTo>
                    <a:pt x="1489" y="0"/>
                  </a:lnTo>
                  <a:lnTo>
                    <a:pt x="1489" y="11"/>
                  </a:lnTo>
                  <a:lnTo>
                    <a:pt x="1478" y="11"/>
                  </a:lnTo>
                  <a:lnTo>
                    <a:pt x="1478" y="0"/>
                  </a:lnTo>
                  <a:close/>
                  <a:moveTo>
                    <a:pt x="1500" y="0"/>
                  </a:moveTo>
                  <a:lnTo>
                    <a:pt x="1511" y="0"/>
                  </a:lnTo>
                  <a:lnTo>
                    <a:pt x="1511" y="11"/>
                  </a:lnTo>
                  <a:lnTo>
                    <a:pt x="1500" y="11"/>
                  </a:lnTo>
                  <a:lnTo>
                    <a:pt x="1500" y="0"/>
                  </a:lnTo>
                  <a:close/>
                  <a:moveTo>
                    <a:pt x="1522" y="0"/>
                  </a:moveTo>
                  <a:lnTo>
                    <a:pt x="1533" y="0"/>
                  </a:lnTo>
                  <a:lnTo>
                    <a:pt x="1533" y="11"/>
                  </a:lnTo>
                  <a:lnTo>
                    <a:pt x="1522" y="11"/>
                  </a:lnTo>
                  <a:lnTo>
                    <a:pt x="1522" y="0"/>
                  </a:lnTo>
                  <a:close/>
                  <a:moveTo>
                    <a:pt x="1544" y="0"/>
                  </a:moveTo>
                  <a:lnTo>
                    <a:pt x="1555" y="0"/>
                  </a:lnTo>
                  <a:lnTo>
                    <a:pt x="1555" y="11"/>
                  </a:lnTo>
                  <a:lnTo>
                    <a:pt x="1544" y="11"/>
                  </a:lnTo>
                  <a:lnTo>
                    <a:pt x="1544" y="0"/>
                  </a:lnTo>
                  <a:close/>
                  <a:moveTo>
                    <a:pt x="1566" y="0"/>
                  </a:moveTo>
                  <a:lnTo>
                    <a:pt x="1577" y="0"/>
                  </a:lnTo>
                  <a:lnTo>
                    <a:pt x="1577" y="11"/>
                  </a:lnTo>
                  <a:lnTo>
                    <a:pt x="1566" y="11"/>
                  </a:lnTo>
                  <a:lnTo>
                    <a:pt x="1566" y="0"/>
                  </a:lnTo>
                  <a:close/>
                  <a:moveTo>
                    <a:pt x="1588" y="0"/>
                  </a:moveTo>
                  <a:lnTo>
                    <a:pt x="1600" y="0"/>
                  </a:lnTo>
                  <a:lnTo>
                    <a:pt x="1600" y="11"/>
                  </a:lnTo>
                  <a:lnTo>
                    <a:pt x="1588" y="11"/>
                  </a:lnTo>
                  <a:lnTo>
                    <a:pt x="1588" y="0"/>
                  </a:lnTo>
                  <a:close/>
                  <a:moveTo>
                    <a:pt x="1611" y="0"/>
                  </a:moveTo>
                  <a:lnTo>
                    <a:pt x="1622" y="0"/>
                  </a:lnTo>
                  <a:lnTo>
                    <a:pt x="1622" y="11"/>
                  </a:lnTo>
                  <a:lnTo>
                    <a:pt x="1611" y="11"/>
                  </a:lnTo>
                  <a:lnTo>
                    <a:pt x="1611" y="0"/>
                  </a:lnTo>
                  <a:close/>
                  <a:moveTo>
                    <a:pt x="1633" y="0"/>
                  </a:moveTo>
                  <a:lnTo>
                    <a:pt x="1644" y="0"/>
                  </a:lnTo>
                  <a:lnTo>
                    <a:pt x="1644" y="11"/>
                  </a:lnTo>
                  <a:lnTo>
                    <a:pt x="1633" y="11"/>
                  </a:lnTo>
                  <a:lnTo>
                    <a:pt x="1633" y="0"/>
                  </a:lnTo>
                  <a:close/>
                  <a:moveTo>
                    <a:pt x="1655" y="0"/>
                  </a:moveTo>
                  <a:lnTo>
                    <a:pt x="1666" y="0"/>
                  </a:lnTo>
                  <a:lnTo>
                    <a:pt x="1666" y="11"/>
                  </a:lnTo>
                  <a:lnTo>
                    <a:pt x="1655" y="11"/>
                  </a:lnTo>
                  <a:lnTo>
                    <a:pt x="1655" y="0"/>
                  </a:lnTo>
                  <a:close/>
                  <a:moveTo>
                    <a:pt x="1677" y="0"/>
                  </a:moveTo>
                  <a:lnTo>
                    <a:pt x="1688" y="0"/>
                  </a:lnTo>
                  <a:lnTo>
                    <a:pt x="1688" y="11"/>
                  </a:lnTo>
                  <a:lnTo>
                    <a:pt x="1677" y="11"/>
                  </a:lnTo>
                  <a:lnTo>
                    <a:pt x="1677" y="0"/>
                  </a:lnTo>
                  <a:close/>
                  <a:moveTo>
                    <a:pt x="1699" y="0"/>
                  </a:moveTo>
                  <a:lnTo>
                    <a:pt x="1710" y="0"/>
                  </a:lnTo>
                  <a:lnTo>
                    <a:pt x="1710" y="11"/>
                  </a:lnTo>
                  <a:lnTo>
                    <a:pt x="1699" y="11"/>
                  </a:lnTo>
                  <a:lnTo>
                    <a:pt x="1699" y="0"/>
                  </a:lnTo>
                  <a:close/>
                  <a:moveTo>
                    <a:pt x="1721" y="0"/>
                  </a:moveTo>
                  <a:lnTo>
                    <a:pt x="1732" y="0"/>
                  </a:lnTo>
                  <a:lnTo>
                    <a:pt x="1732" y="11"/>
                  </a:lnTo>
                  <a:lnTo>
                    <a:pt x="1721" y="11"/>
                  </a:lnTo>
                  <a:lnTo>
                    <a:pt x="1721" y="0"/>
                  </a:lnTo>
                  <a:close/>
                  <a:moveTo>
                    <a:pt x="1743" y="0"/>
                  </a:moveTo>
                  <a:lnTo>
                    <a:pt x="1754" y="0"/>
                  </a:lnTo>
                  <a:lnTo>
                    <a:pt x="1754" y="11"/>
                  </a:lnTo>
                  <a:lnTo>
                    <a:pt x="1743" y="11"/>
                  </a:lnTo>
                  <a:lnTo>
                    <a:pt x="1743" y="0"/>
                  </a:lnTo>
                  <a:close/>
                  <a:moveTo>
                    <a:pt x="1765" y="0"/>
                  </a:moveTo>
                  <a:lnTo>
                    <a:pt x="1776" y="0"/>
                  </a:lnTo>
                  <a:lnTo>
                    <a:pt x="1776" y="11"/>
                  </a:lnTo>
                  <a:lnTo>
                    <a:pt x="1765" y="11"/>
                  </a:lnTo>
                  <a:lnTo>
                    <a:pt x="1765" y="0"/>
                  </a:lnTo>
                  <a:close/>
                  <a:moveTo>
                    <a:pt x="1787" y="0"/>
                  </a:moveTo>
                  <a:lnTo>
                    <a:pt x="1794" y="0"/>
                  </a:lnTo>
                  <a:lnTo>
                    <a:pt x="1794" y="11"/>
                  </a:lnTo>
                  <a:lnTo>
                    <a:pt x="1787" y="1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2" name="Freeform 11"/>
            <p:cNvSpPr>
              <a:spLocks noEditPoints="1"/>
            </p:cNvSpPr>
            <p:nvPr/>
          </p:nvSpPr>
          <p:spPr bwMode="auto">
            <a:xfrm>
              <a:off x="4102" y="603"/>
              <a:ext cx="44" cy="460"/>
            </a:xfrm>
            <a:custGeom>
              <a:avLst/>
              <a:gdLst>
                <a:gd name="T0" fmla="*/ 30 w 44"/>
                <a:gd name="T1" fmla="*/ 52 h 460"/>
                <a:gd name="T2" fmla="*/ 15 w 44"/>
                <a:gd name="T3" fmla="*/ 37 h 460"/>
                <a:gd name="T4" fmla="*/ 30 w 44"/>
                <a:gd name="T5" fmla="*/ 67 h 460"/>
                <a:gd name="T6" fmla="*/ 15 w 44"/>
                <a:gd name="T7" fmla="*/ 81 h 460"/>
                <a:gd name="T8" fmla="*/ 30 w 44"/>
                <a:gd name="T9" fmla="*/ 67 h 460"/>
                <a:gd name="T10" fmla="*/ 30 w 44"/>
                <a:gd name="T11" fmla="*/ 111 h 460"/>
                <a:gd name="T12" fmla="*/ 15 w 44"/>
                <a:gd name="T13" fmla="*/ 96 h 460"/>
                <a:gd name="T14" fmla="*/ 30 w 44"/>
                <a:gd name="T15" fmla="*/ 125 h 460"/>
                <a:gd name="T16" fmla="*/ 15 w 44"/>
                <a:gd name="T17" fmla="*/ 140 h 460"/>
                <a:gd name="T18" fmla="*/ 30 w 44"/>
                <a:gd name="T19" fmla="*/ 125 h 460"/>
                <a:gd name="T20" fmla="*/ 30 w 44"/>
                <a:gd name="T21" fmla="*/ 169 h 460"/>
                <a:gd name="T22" fmla="*/ 15 w 44"/>
                <a:gd name="T23" fmla="*/ 155 h 460"/>
                <a:gd name="T24" fmla="*/ 30 w 44"/>
                <a:gd name="T25" fmla="*/ 184 h 460"/>
                <a:gd name="T26" fmla="*/ 15 w 44"/>
                <a:gd name="T27" fmla="*/ 199 h 460"/>
                <a:gd name="T28" fmla="*/ 30 w 44"/>
                <a:gd name="T29" fmla="*/ 184 h 460"/>
                <a:gd name="T30" fmla="*/ 30 w 44"/>
                <a:gd name="T31" fmla="*/ 228 h 460"/>
                <a:gd name="T32" fmla="*/ 15 w 44"/>
                <a:gd name="T33" fmla="*/ 214 h 460"/>
                <a:gd name="T34" fmla="*/ 30 w 44"/>
                <a:gd name="T35" fmla="*/ 243 h 460"/>
                <a:gd name="T36" fmla="*/ 15 w 44"/>
                <a:gd name="T37" fmla="*/ 258 h 460"/>
                <a:gd name="T38" fmla="*/ 30 w 44"/>
                <a:gd name="T39" fmla="*/ 243 h 460"/>
                <a:gd name="T40" fmla="*/ 30 w 44"/>
                <a:gd name="T41" fmla="*/ 287 h 460"/>
                <a:gd name="T42" fmla="*/ 15 w 44"/>
                <a:gd name="T43" fmla="*/ 272 h 460"/>
                <a:gd name="T44" fmla="*/ 30 w 44"/>
                <a:gd name="T45" fmla="*/ 302 h 460"/>
                <a:gd name="T46" fmla="*/ 15 w 44"/>
                <a:gd name="T47" fmla="*/ 316 h 460"/>
                <a:gd name="T48" fmla="*/ 30 w 44"/>
                <a:gd name="T49" fmla="*/ 302 h 460"/>
                <a:gd name="T50" fmla="*/ 30 w 44"/>
                <a:gd name="T51" fmla="*/ 346 h 460"/>
                <a:gd name="T52" fmla="*/ 15 w 44"/>
                <a:gd name="T53" fmla="*/ 331 h 460"/>
                <a:gd name="T54" fmla="*/ 30 w 44"/>
                <a:gd name="T55" fmla="*/ 361 h 460"/>
                <a:gd name="T56" fmla="*/ 15 w 44"/>
                <a:gd name="T57" fmla="*/ 375 h 460"/>
                <a:gd name="T58" fmla="*/ 30 w 44"/>
                <a:gd name="T59" fmla="*/ 361 h 460"/>
                <a:gd name="T60" fmla="*/ 30 w 44"/>
                <a:gd name="T61" fmla="*/ 405 h 460"/>
                <a:gd name="T62" fmla="*/ 15 w 44"/>
                <a:gd name="T63" fmla="*/ 390 h 460"/>
                <a:gd name="T64" fmla="*/ 30 w 44"/>
                <a:gd name="T65" fmla="*/ 419 h 460"/>
                <a:gd name="T66" fmla="*/ 15 w 44"/>
                <a:gd name="T67" fmla="*/ 434 h 460"/>
                <a:gd name="T68" fmla="*/ 30 w 44"/>
                <a:gd name="T69" fmla="*/ 419 h 460"/>
                <a:gd name="T70" fmla="*/ 30 w 44"/>
                <a:gd name="T71" fmla="*/ 460 h 460"/>
                <a:gd name="T72" fmla="*/ 15 w 44"/>
                <a:gd name="T73" fmla="*/ 449 h 460"/>
                <a:gd name="T74" fmla="*/ 0 w 44"/>
                <a:gd name="T75" fmla="*/ 45 h 460"/>
                <a:gd name="T76" fmla="*/ 44 w 44"/>
                <a:gd name="T77" fmla="*/ 45 h 4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4"/>
                <a:gd name="T118" fmla="*/ 0 h 460"/>
                <a:gd name="T119" fmla="*/ 44 w 44"/>
                <a:gd name="T120" fmla="*/ 460 h 4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4" h="460">
                  <a:moveTo>
                    <a:pt x="30" y="37"/>
                  </a:moveTo>
                  <a:lnTo>
                    <a:pt x="30" y="52"/>
                  </a:lnTo>
                  <a:lnTo>
                    <a:pt x="15" y="52"/>
                  </a:lnTo>
                  <a:lnTo>
                    <a:pt x="15" y="37"/>
                  </a:lnTo>
                  <a:lnTo>
                    <a:pt x="30" y="37"/>
                  </a:lnTo>
                  <a:close/>
                  <a:moveTo>
                    <a:pt x="30" y="67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30" y="67"/>
                  </a:lnTo>
                  <a:close/>
                  <a:moveTo>
                    <a:pt x="30" y="96"/>
                  </a:moveTo>
                  <a:lnTo>
                    <a:pt x="30" y="111"/>
                  </a:lnTo>
                  <a:lnTo>
                    <a:pt x="15" y="111"/>
                  </a:lnTo>
                  <a:lnTo>
                    <a:pt x="15" y="96"/>
                  </a:lnTo>
                  <a:lnTo>
                    <a:pt x="30" y="96"/>
                  </a:lnTo>
                  <a:close/>
                  <a:moveTo>
                    <a:pt x="30" y="125"/>
                  </a:moveTo>
                  <a:lnTo>
                    <a:pt x="30" y="140"/>
                  </a:lnTo>
                  <a:lnTo>
                    <a:pt x="15" y="140"/>
                  </a:lnTo>
                  <a:lnTo>
                    <a:pt x="15" y="125"/>
                  </a:lnTo>
                  <a:lnTo>
                    <a:pt x="30" y="125"/>
                  </a:lnTo>
                  <a:close/>
                  <a:moveTo>
                    <a:pt x="30" y="155"/>
                  </a:moveTo>
                  <a:lnTo>
                    <a:pt x="30" y="169"/>
                  </a:lnTo>
                  <a:lnTo>
                    <a:pt x="15" y="169"/>
                  </a:lnTo>
                  <a:lnTo>
                    <a:pt x="15" y="155"/>
                  </a:lnTo>
                  <a:lnTo>
                    <a:pt x="30" y="155"/>
                  </a:lnTo>
                  <a:close/>
                  <a:moveTo>
                    <a:pt x="30" y="184"/>
                  </a:moveTo>
                  <a:lnTo>
                    <a:pt x="30" y="199"/>
                  </a:lnTo>
                  <a:lnTo>
                    <a:pt x="15" y="199"/>
                  </a:lnTo>
                  <a:lnTo>
                    <a:pt x="15" y="184"/>
                  </a:lnTo>
                  <a:lnTo>
                    <a:pt x="30" y="184"/>
                  </a:lnTo>
                  <a:close/>
                  <a:moveTo>
                    <a:pt x="30" y="214"/>
                  </a:moveTo>
                  <a:lnTo>
                    <a:pt x="30" y="228"/>
                  </a:lnTo>
                  <a:lnTo>
                    <a:pt x="15" y="228"/>
                  </a:lnTo>
                  <a:lnTo>
                    <a:pt x="15" y="214"/>
                  </a:lnTo>
                  <a:lnTo>
                    <a:pt x="30" y="214"/>
                  </a:lnTo>
                  <a:close/>
                  <a:moveTo>
                    <a:pt x="30" y="243"/>
                  </a:moveTo>
                  <a:lnTo>
                    <a:pt x="30" y="258"/>
                  </a:lnTo>
                  <a:lnTo>
                    <a:pt x="15" y="258"/>
                  </a:lnTo>
                  <a:lnTo>
                    <a:pt x="15" y="243"/>
                  </a:lnTo>
                  <a:lnTo>
                    <a:pt x="30" y="243"/>
                  </a:lnTo>
                  <a:close/>
                  <a:moveTo>
                    <a:pt x="30" y="272"/>
                  </a:moveTo>
                  <a:lnTo>
                    <a:pt x="30" y="287"/>
                  </a:lnTo>
                  <a:lnTo>
                    <a:pt x="15" y="287"/>
                  </a:lnTo>
                  <a:lnTo>
                    <a:pt x="15" y="272"/>
                  </a:lnTo>
                  <a:lnTo>
                    <a:pt x="30" y="272"/>
                  </a:lnTo>
                  <a:close/>
                  <a:moveTo>
                    <a:pt x="30" y="302"/>
                  </a:moveTo>
                  <a:lnTo>
                    <a:pt x="30" y="316"/>
                  </a:lnTo>
                  <a:lnTo>
                    <a:pt x="15" y="316"/>
                  </a:lnTo>
                  <a:lnTo>
                    <a:pt x="15" y="302"/>
                  </a:lnTo>
                  <a:lnTo>
                    <a:pt x="30" y="302"/>
                  </a:lnTo>
                  <a:close/>
                  <a:moveTo>
                    <a:pt x="30" y="331"/>
                  </a:moveTo>
                  <a:lnTo>
                    <a:pt x="30" y="346"/>
                  </a:lnTo>
                  <a:lnTo>
                    <a:pt x="15" y="346"/>
                  </a:lnTo>
                  <a:lnTo>
                    <a:pt x="15" y="331"/>
                  </a:lnTo>
                  <a:lnTo>
                    <a:pt x="30" y="331"/>
                  </a:lnTo>
                  <a:close/>
                  <a:moveTo>
                    <a:pt x="30" y="361"/>
                  </a:moveTo>
                  <a:lnTo>
                    <a:pt x="30" y="375"/>
                  </a:lnTo>
                  <a:lnTo>
                    <a:pt x="15" y="375"/>
                  </a:lnTo>
                  <a:lnTo>
                    <a:pt x="15" y="361"/>
                  </a:lnTo>
                  <a:lnTo>
                    <a:pt x="30" y="361"/>
                  </a:lnTo>
                  <a:close/>
                  <a:moveTo>
                    <a:pt x="30" y="390"/>
                  </a:moveTo>
                  <a:lnTo>
                    <a:pt x="30" y="405"/>
                  </a:lnTo>
                  <a:lnTo>
                    <a:pt x="15" y="405"/>
                  </a:lnTo>
                  <a:lnTo>
                    <a:pt x="15" y="390"/>
                  </a:lnTo>
                  <a:lnTo>
                    <a:pt x="30" y="390"/>
                  </a:lnTo>
                  <a:close/>
                  <a:moveTo>
                    <a:pt x="30" y="419"/>
                  </a:moveTo>
                  <a:lnTo>
                    <a:pt x="30" y="434"/>
                  </a:lnTo>
                  <a:lnTo>
                    <a:pt x="15" y="434"/>
                  </a:lnTo>
                  <a:lnTo>
                    <a:pt x="15" y="419"/>
                  </a:lnTo>
                  <a:lnTo>
                    <a:pt x="30" y="419"/>
                  </a:lnTo>
                  <a:close/>
                  <a:moveTo>
                    <a:pt x="30" y="449"/>
                  </a:moveTo>
                  <a:lnTo>
                    <a:pt x="30" y="460"/>
                  </a:lnTo>
                  <a:lnTo>
                    <a:pt x="15" y="460"/>
                  </a:lnTo>
                  <a:lnTo>
                    <a:pt x="15" y="449"/>
                  </a:lnTo>
                  <a:lnTo>
                    <a:pt x="30" y="449"/>
                  </a:lnTo>
                  <a:close/>
                  <a:moveTo>
                    <a:pt x="0" y="45"/>
                  </a:moveTo>
                  <a:lnTo>
                    <a:pt x="22" y="0"/>
                  </a:lnTo>
                  <a:lnTo>
                    <a:pt x="44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3" name="Freeform 12"/>
            <p:cNvSpPr>
              <a:spLocks noEditPoints="1"/>
            </p:cNvSpPr>
            <p:nvPr/>
          </p:nvSpPr>
          <p:spPr bwMode="auto">
            <a:xfrm>
              <a:off x="4102" y="1573"/>
              <a:ext cx="44" cy="284"/>
            </a:xfrm>
            <a:custGeom>
              <a:avLst/>
              <a:gdLst>
                <a:gd name="T0" fmla="*/ 30 w 44"/>
                <a:gd name="T1" fmla="*/ 37 h 284"/>
                <a:gd name="T2" fmla="*/ 30 w 44"/>
                <a:gd name="T3" fmla="*/ 52 h 284"/>
                <a:gd name="T4" fmla="*/ 15 w 44"/>
                <a:gd name="T5" fmla="*/ 52 h 284"/>
                <a:gd name="T6" fmla="*/ 15 w 44"/>
                <a:gd name="T7" fmla="*/ 37 h 284"/>
                <a:gd name="T8" fmla="*/ 30 w 44"/>
                <a:gd name="T9" fmla="*/ 37 h 284"/>
                <a:gd name="T10" fmla="*/ 30 w 44"/>
                <a:gd name="T11" fmla="*/ 67 h 284"/>
                <a:gd name="T12" fmla="*/ 30 w 44"/>
                <a:gd name="T13" fmla="*/ 81 h 284"/>
                <a:gd name="T14" fmla="*/ 15 w 44"/>
                <a:gd name="T15" fmla="*/ 81 h 284"/>
                <a:gd name="T16" fmla="*/ 15 w 44"/>
                <a:gd name="T17" fmla="*/ 67 h 284"/>
                <a:gd name="T18" fmla="*/ 30 w 44"/>
                <a:gd name="T19" fmla="*/ 67 h 284"/>
                <a:gd name="T20" fmla="*/ 30 w 44"/>
                <a:gd name="T21" fmla="*/ 96 h 284"/>
                <a:gd name="T22" fmla="*/ 30 w 44"/>
                <a:gd name="T23" fmla="*/ 111 h 284"/>
                <a:gd name="T24" fmla="*/ 15 w 44"/>
                <a:gd name="T25" fmla="*/ 111 h 284"/>
                <a:gd name="T26" fmla="*/ 15 w 44"/>
                <a:gd name="T27" fmla="*/ 96 h 284"/>
                <a:gd name="T28" fmla="*/ 30 w 44"/>
                <a:gd name="T29" fmla="*/ 96 h 284"/>
                <a:gd name="T30" fmla="*/ 30 w 44"/>
                <a:gd name="T31" fmla="*/ 125 h 284"/>
                <a:gd name="T32" fmla="*/ 30 w 44"/>
                <a:gd name="T33" fmla="*/ 140 h 284"/>
                <a:gd name="T34" fmla="*/ 15 w 44"/>
                <a:gd name="T35" fmla="*/ 140 h 284"/>
                <a:gd name="T36" fmla="*/ 15 w 44"/>
                <a:gd name="T37" fmla="*/ 125 h 284"/>
                <a:gd name="T38" fmla="*/ 30 w 44"/>
                <a:gd name="T39" fmla="*/ 125 h 284"/>
                <a:gd name="T40" fmla="*/ 30 w 44"/>
                <a:gd name="T41" fmla="*/ 155 h 284"/>
                <a:gd name="T42" fmla="*/ 30 w 44"/>
                <a:gd name="T43" fmla="*/ 169 h 284"/>
                <a:gd name="T44" fmla="*/ 15 w 44"/>
                <a:gd name="T45" fmla="*/ 169 h 284"/>
                <a:gd name="T46" fmla="*/ 15 w 44"/>
                <a:gd name="T47" fmla="*/ 155 h 284"/>
                <a:gd name="T48" fmla="*/ 30 w 44"/>
                <a:gd name="T49" fmla="*/ 155 h 284"/>
                <a:gd name="T50" fmla="*/ 30 w 44"/>
                <a:gd name="T51" fmla="*/ 184 h 284"/>
                <a:gd name="T52" fmla="*/ 30 w 44"/>
                <a:gd name="T53" fmla="*/ 199 h 284"/>
                <a:gd name="T54" fmla="*/ 15 w 44"/>
                <a:gd name="T55" fmla="*/ 199 h 284"/>
                <a:gd name="T56" fmla="*/ 15 w 44"/>
                <a:gd name="T57" fmla="*/ 184 h 284"/>
                <a:gd name="T58" fmla="*/ 30 w 44"/>
                <a:gd name="T59" fmla="*/ 184 h 284"/>
                <a:gd name="T60" fmla="*/ 30 w 44"/>
                <a:gd name="T61" fmla="*/ 214 h 284"/>
                <a:gd name="T62" fmla="*/ 30 w 44"/>
                <a:gd name="T63" fmla="*/ 228 h 284"/>
                <a:gd name="T64" fmla="*/ 15 w 44"/>
                <a:gd name="T65" fmla="*/ 228 h 284"/>
                <a:gd name="T66" fmla="*/ 15 w 44"/>
                <a:gd name="T67" fmla="*/ 214 h 284"/>
                <a:gd name="T68" fmla="*/ 30 w 44"/>
                <a:gd name="T69" fmla="*/ 214 h 284"/>
                <a:gd name="T70" fmla="*/ 30 w 44"/>
                <a:gd name="T71" fmla="*/ 243 h 284"/>
                <a:gd name="T72" fmla="*/ 30 w 44"/>
                <a:gd name="T73" fmla="*/ 258 h 284"/>
                <a:gd name="T74" fmla="*/ 15 w 44"/>
                <a:gd name="T75" fmla="*/ 258 h 284"/>
                <a:gd name="T76" fmla="*/ 15 w 44"/>
                <a:gd name="T77" fmla="*/ 243 h 284"/>
                <a:gd name="T78" fmla="*/ 30 w 44"/>
                <a:gd name="T79" fmla="*/ 243 h 284"/>
                <a:gd name="T80" fmla="*/ 30 w 44"/>
                <a:gd name="T81" fmla="*/ 272 h 284"/>
                <a:gd name="T82" fmla="*/ 30 w 44"/>
                <a:gd name="T83" fmla="*/ 284 h 284"/>
                <a:gd name="T84" fmla="*/ 15 w 44"/>
                <a:gd name="T85" fmla="*/ 284 h 284"/>
                <a:gd name="T86" fmla="*/ 15 w 44"/>
                <a:gd name="T87" fmla="*/ 272 h 284"/>
                <a:gd name="T88" fmla="*/ 30 w 44"/>
                <a:gd name="T89" fmla="*/ 272 h 284"/>
                <a:gd name="T90" fmla="*/ 0 w 44"/>
                <a:gd name="T91" fmla="*/ 45 h 284"/>
                <a:gd name="T92" fmla="*/ 22 w 44"/>
                <a:gd name="T93" fmla="*/ 0 h 284"/>
                <a:gd name="T94" fmla="*/ 44 w 44"/>
                <a:gd name="T95" fmla="*/ 45 h 284"/>
                <a:gd name="T96" fmla="*/ 0 w 44"/>
                <a:gd name="T97" fmla="*/ 45 h 2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4"/>
                <a:gd name="T148" fmla="*/ 0 h 284"/>
                <a:gd name="T149" fmla="*/ 44 w 44"/>
                <a:gd name="T150" fmla="*/ 284 h 2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4" h="284">
                  <a:moveTo>
                    <a:pt x="30" y="37"/>
                  </a:moveTo>
                  <a:lnTo>
                    <a:pt x="30" y="52"/>
                  </a:lnTo>
                  <a:lnTo>
                    <a:pt x="15" y="52"/>
                  </a:lnTo>
                  <a:lnTo>
                    <a:pt x="15" y="37"/>
                  </a:lnTo>
                  <a:lnTo>
                    <a:pt x="30" y="37"/>
                  </a:lnTo>
                  <a:close/>
                  <a:moveTo>
                    <a:pt x="30" y="67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30" y="67"/>
                  </a:lnTo>
                  <a:close/>
                  <a:moveTo>
                    <a:pt x="30" y="96"/>
                  </a:moveTo>
                  <a:lnTo>
                    <a:pt x="30" y="111"/>
                  </a:lnTo>
                  <a:lnTo>
                    <a:pt x="15" y="111"/>
                  </a:lnTo>
                  <a:lnTo>
                    <a:pt x="15" y="96"/>
                  </a:lnTo>
                  <a:lnTo>
                    <a:pt x="30" y="96"/>
                  </a:lnTo>
                  <a:close/>
                  <a:moveTo>
                    <a:pt x="30" y="125"/>
                  </a:moveTo>
                  <a:lnTo>
                    <a:pt x="30" y="140"/>
                  </a:lnTo>
                  <a:lnTo>
                    <a:pt x="15" y="140"/>
                  </a:lnTo>
                  <a:lnTo>
                    <a:pt x="15" y="125"/>
                  </a:lnTo>
                  <a:lnTo>
                    <a:pt x="30" y="125"/>
                  </a:lnTo>
                  <a:close/>
                  <a:moveTo>
                    <a:pt x="30" y="155"/>
                  </a:moveTo>
                  <a:lnTo>
                    <a:pt x="30" y="169"/>
                  </a:lnTo>
                  <a:lnTo>
                    <a:pt x="15" y="169"/>
                  </a:lnTo>
                  <a:lnTo>
                    <a:pt x="15" y="155"/>
                  </a:lnTo>
                  <a:lnTo>
                    <a:pt x="30" y="155"/>
                  </a:lnTo>
                  <a:close/>
                  <a:moveTo>
                    <a:pt x="30" y="184"/>
                  </a:moveTo>
                  <a:lnTo>
                    <a:pt x="30" y="199"/>
                  </a:lnTo>
                  <a:lnTo>
                    <a:pt x="15" y="199"/>
                  </a:lnTo>
                  <a:lnTo>
                    <a:pt x="15" y="184"/>
                  </a:lnTo>
                  <a:lnTo>
                    <a:pt x="30" y="184"/>
                  </a:lnTo>
                  <a:close/>
                  <a:moveTo>
                    <a:pt x="30" y="214"/>
                  </a:moveTo>
                  <a:lnTo>
                    <a:pt x="30" y="228"/>
                  </a:lnTo>
                  <a:lnTo>
                    <a:pt x="15" y="228"/>
                  </a:lnTo>
                  <a:lnTo>
                    <a:pt x="15" y="214"/>
                  </a:lnTo>
                  <a:lnTo>
                    <a:pt x="30" y="214"/>
                  </a:lnTo>
                  <a:close/>
                  <a:moveTo>
                    <a:pt x="30" y="243"/>
                  </a:moveTo>
                  <a:lnTo>
                    <a:pt x="30" y="258"/>
                  </a:lnTo>
                  <a:lnTo>
                    <a:pt x="15" y="258"/>
                  </a:lnTo>
                  <a:lnTo>
                    <a:pt x="15" y="243"/>
                  </a:lnTo>
                  <a:lnTo>
                    <a:pt x="30" y="243"/>
                  </a:lnTo>
                  <a:close/>
                  <a:moveTo>
                    <a:pt x="30" y="272"/>
                  </a:moveTo>
                  <a:lnTo>
                    <a:pt x="30" y="284"/>
                  </a:lnTo>
                  <a:lnTo>
                    <a:pt x="15" y="284"/>
                  </a:lnTo>
                  <a:lnTo>
                    <a:pt x="15" y="272"/>
                  </a:lnTo>
                  <a:lnTo>
                    <a:pt x="30" y="272"/>
                  </a:lnTo>
                  <a:close/>
                  <a:moveTo>
                    <a:pt x="0" y="45"/>
                  </a:moveTo>
                  <a:lnTo>
                    <a:pt x="22" y="0"/>
                  </a:lnTo>
                  <a:lnTo>
                    <a:pt x="44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4" name="Line 13"/>
            <p:cNvSpPr>
              <a:spLocks noChangeShapeType="1"/>
            </p:cNvSpPr>
            <p:nvPr/>
          </p:nvSpPr>
          <p:spPr bwMode="auto">
            <a:xfrm>
              <a:off x="859" y="2191"/>
              <a:ext cx="1" cy="166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5" name="Freeform 14"/>
            <p:cNvSpPr>
              <a:spLocks noEditPoints="1"/>
            </p:cNvSpPr>
            <p:nvPr/>
          </p:nvSpPr>
          <p:spPr bwMode="auto">
            <a:xfrm>
              <a:off x="859" y="2305"/>
              <a:ext cx="695" cy="44"/>
            </a:xfrm>
            <a:custGeom>
              <a:avLst/>
              <a:gdLst>
                <a:gd name="T0" fmla="*/ 52 w 695"/>
                <a:gd name="T1" fmla="*/ 15 h 44"/>
                <a:gd name="T2" fmla="*/ 37 w 695"/>
                <a:gd name="T3" fmla="*/ 30 h 44"/>
                <a:gd name="T4" fmla="*/ 67 w 695"/>
                <a:gd name="T5" fmla="*/ 15 h 44"/>
                <a:gd name="T6" fmla="*/ 81 w 695"/>
                <a:gd name="T7" fmla="*/ 30 h 44"/>
                <a:gd name="T8" fmla="*/ 67 w 695"/>
                <a:gd name="T9" fmla="*/ 15 h 44"/>
                <a:gd name="T10" fmla="*/ 111 w 695"/>
                <a:gd name="T11" fmla="*/ 15 h 44"/>
                <a:gd name="T12" fmla="*/ 96 w 695"/>
                <a:gd name="T13" fmla="*/ 30 h 44"/>
                <a:gd name="T14" fmla="*/ 125 w 695"/>
                <a:gd name="T15" fmla="*/ 15 h 44"/>
                <a:gd name="T16" fmla="*/ 140 w 695"/>
                <a:gd name="T17" fmla="*/ 30 h 44"/>
                <a:gd name="T18" fmla="*/ 125 w 695"/>
                <a:gd name="T19" fmla="*/ 15 h 44"/>
                <a:gd name="T20" fmla="*/ 170 w 695"/>
                <a:gd name="T21" fmla="*/ 15 h 44"/>
                <a:gd name="T22" fmla="*/ 155 w 695"/>
                <a:gd name="T23" fmla="*/ 30 h 44"/>
                <a:gd name="T24" fmla="*/ 184 w 695"/>
                <a:gd name="T25" fmla="*/ 15 h 44"/>
                <a:gd name="T26" fmla="*/ 199 w 695"/>
                <a:gd name="T27" fmla="*/ 30 h 44"/>
                <a:gd name="T28" fmla="*/ 184 w 695"/>
                <a:gd name="T29" fmla="*/ 15 h 44"/>
                <a:gd name="T30" fmla="*/ 228 w 695"/>
                <a:gd name="T31" fmla="*/ 15 h 44"/>
                <a:gd name="T32" fmla="*/ 214 w 695"/>
                <a:gd name="T33" fmla="*/ 30 h 44"/>
                <a:gd name="T34" fmla="*/ 243 w 695"/>
                <a:gd name="T35" fmla="*/ 15 h 44"/>
                <a:gd name="T36" fmla="*/ 258 w 695"/>
                <a:gd name="T37" fmla="*/ 30 h 44"/>
                <a:gd name="T38" fmla="*/ 243 w 695"/>
                <a:gd name="T39" fmla="*/ 15 h 44"/>
                <a:gd name="T40" fmla="*/ 287 w 695"/>
                <a:gd name="T41" fmla="*/ 15 h 44"/>
                <a:gd name="T42" fmla="*/ 272 w 695"/>
                <a:gd name="T43" fmla="*/ 30 h 44"/>
                <a:gd name="T44" fmla="*/ 302 w 695"/>
                <a:gd name="T45" fmla="*/ 15 h 44"/>
                <a:gd name="T46" fmla="*/ 317 w 695"/>
                <a:gd name="T47" fmla="*/ 30 h 44"/>
                <a:gd name="T48" fmla="*/ 302 w 695"/>
                <a:gd name="T49" fmla="*/ 15 h 44"/>
                <a:gd name="T50" fmla="*/ 346 w 695"/>
                <a:gd name="T51" fmla="*/ 15 h 44"/>
                <a:gd name="T52" fmla="*/ 331 w 695"/>
                <a:gd name="T53" fmla="*/ 30 h 44"/>
                <a:gd name="T54" fmla="*/ 361 w 695"/>
                <a:gd name="T55" fmla="*/ 15 h 44"/>
                <a:gd name="T56" fmla="*/ 375 w 695"/>
                <a:gd name="T57" fmla="*/ 30 h 44"/>
                <a:gd name="T58" fmla="*/ 361 w 695"/>
                <a:gd name="T59" fmla="*/ 15 h 44"/>
                <a:gd name="T60" fmla="*/ 405 w 695"/>
                <a:gd name="T61" fmla="*/ 15 h 44"/>
                <a:gd name="T62" fmla="*/ 390 w 695"/>
                <a:gd name="T63" fmla="*/ 30 h 44"/>
                <a:gd name="T64" fmla="*/ 420 w 695"/>
                <a:gd name="T65" fmla="*/ 15 h 44"/>
                <a:gd name="T66" fmla="*/ 434 w 695"/>
                <a:gd name="T67" fmla="*/ 30 h 44"/>
                <a:gd name="T68" fmla="*/ 420 w 695"/>
                <a:gd name="T69" fmla="*/ 15 h 44"/>
                <a:gd name="T70" fmla="*/ 464 w 695"/>
                <a:gd name="T71" fmla="*/ 15 h 44"/>
                <a:gd name="T72" fmla="*/ 449 w 695"/>
                <a:gd name="T73" fmla="*/ 30 h 44"/>
                <a:gd name="T74" fmla="*/ 478 w 695"/>
                <a:gd name="T75" fmla="*/ 15 h 44"/>
                <a:gd name="T76" fmla="*/ 493 w 695"/>
                <a:gd name="T77" fmla="*/ 30 h 44"/>
                <a:gd name="T78" fmla="*/ 478 w 695"/>
                <a:gd name="T79" fmla="*/ 15 h 44"/>
                <a:gd name="T80" fmla="*/ 522 w 695"/>
                <a:gd name="T81" fmla="*/ 15 h 44"/>
                <a:gd name="T82" fmla="*/ 508 w 695"/>
                <a:gd name="T83" fmla="*/ 30 h 44"/>
                <a:gd name="T84" fmla="*/ 537 w 695"/>
                <a:gd name="T85" fmla="*/ 15 h 44"/>
                <a:gd name="T86" fmla="*/ 552 w 695"/>
                <a:gd name="T87" fmla="*/ 30 h 44"/>
                <a:gd name="T88" fmla="*/ 537 w 695"/>
                <a:gd name="T89" fmla="*/ 15 h 44"/>
                <a:gd name="T90" fmla="*/ 581 w 695"/>
                <a:gd name="T91" fmla="*/ 15 h 44"/>
                <a:gd name="T92" fmla="*/ 567 w 695"/>
                <a:gd name="T93" fmla="*/ 30 h 44"/>
                <a:gd name="T94" fmla="*/ 596 w 695"/>
                <a:gd name="T95" fmla="*/ 15 h 44"/>
                <a:gd name="T96" fmla="*/ 611 w 695"/>
                <a:gd name="T97" fmla="*/ 30 h 44"/>
                <a:gd name="T98" fmla="*/ 596 w 695"/>
                <a:gd name="T99" fmla="*/ 15 h 44"/>
                <a:gd name="T100" fmla="*/ 640 w 695"/>
                <a:gd name="T101" fmla="*/ 15 h 44"/>
                <a:gd name="T102" fmla="*/ 625 w 695"/>
                <a:gd name="T103" fmla="*/ 30 h 44"/>
                <a:gd name="T104" fmla="*/ 655 w 695"/>
                <a:gd name="T105" fmla="*/ 15 h 44"/>
                <a:gd name="T106" fmla="*/ 670 w 695"/>
                <a:gd name="T107" fmla="*/ 30 h 44"/>
                <a:gd name="T108" fmla="*/ 655 w 695"/>
                <a:gd name="T109" fmla="*/ 15 h 44"/>
                <a:gd name="T110" fmla="*/ 695 w 695"/>
                <a:gd name="T111" fmla="*/ 15 h 44"/>
                <a:gd name="T112" fmla="*/ 684 w 695"/>
                <a:gd name="T113" fmla="*/ 30 h 44"/>
                <a:gd name="T114" fmla="*/ 45 w 695"/>
                <a:gd name="T115" fmla="*/ 44 h 44"/>
                <a:gd name="T116" fmla="*/ 45 w 695"/>
                <a:gd name="T117" fmla="*/ 0 h 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5"/>
                <a:gd name="T178" fmla="*/ 0 h 44"/>
                <a:gd name="T179" fmla="*/ 695 w 695"/>
                <a:gd name="T180" fmla="*/ 44 h 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5" h="44">
                  <a:moveTo>
                    <a:pt x="37" y="15"/>
                  </a:moveTo>
                  <a:lnTo>
                    <a:pt x="52" y="15"/>
                  </a:lnTo>
                  <a:lnTo>
                    <a:pt x="52" y="30"/>
                  </a:lnTo>
                  <a:lnTo>
                    <a:pt x="37" y="30"/>
                  </a:lnTo>
                  <a:lnTo>
                    <a:pt x="37" y="15"/>
                  </a:lnTo>
                  <a:close/>
                  <a:moveTo>
                    <a:pt x="67" y="15"/>
                  </a:moveTo>
                  <a:lnTo>
                    <a:pt x="81" y="15"/>
                  </a:lnTo>
                  <a:lnTo>
                    <a:pt x="81" y="30"/>
                  </a:lnTo>
                  <a:lnTo>
                    <a:pt x="67" y="30"/>
                  </a:lnTo>
                  <a:lnTo>
                    <a:pt x="67" y="15"/>
                  </a:lnTo>
                  <a:close/>
                  <a:moveTo>
                    <a:pt x="96" y="15"/>
                  </a:moveTo>
                  <a:lnTo>
                    <a:pt x="111" y="15"/>
                  </a:lnTo>
                  <a:lnTo>
                    <a:pt x="111" y="30"/>
                  </a:lnTo>
                  <a:lnTo>
                    <a:pt x="96" y="30"/>
                  </a:lnTo>
                  <a:lnTo>
                    <a:pt x="96" y="15"/>
                  </a:lnTo>
                  <a:close/>
                  <a:moveTo>
                    <a:pt x="125" y="15"/>
                  </a:moveTo>
                  <a:lnTo>
                    <a:pt x="140" y="15"/>
                  </a:lnTo>
                  <a:lnTo>
                    <a:pt x="140" y="30"/>
                  </a:lnTo>
                  <a:lnTo>
                    <a:pt x="125" y="30"/>
                  </a:lnTo>
                  <a:lnTo>
                    <a:pt x="125" y="15"/>
                  </a:lnTo>
                  <a:close/>
                  <a:moveTo>
                    <a:pt x="155" y="15"/>
                  </a:moveTo>
                  <a:lnTo>
                    <a:pt x="170" y="15"/>
                  </a:lnTo>
                  <a:lnTo>
                    <a:pt x="170" y="30"/>
                  </a:lnTo>
                  <a:lnTo>
                    <a:pt x="155" y="30"/>
                  </a:lnTo>
                  <a:lnTo>
                    <a:pt x="155" y="15"/>
                  </a:lnTo>
                  <a:close/>
                  <a:moveTo>
                    <a:pt x="184" y="15"/>
                  </a:moveTo>
                  <a:lnTo>
                    <a:pt x="199" y="15"/>
                  </a:lnTo>
                  <a:lnTo>
                    <a:pt x="199" y="30"/>
                  </a:lnTo>
                  <a:lnTo>
                    <a:pt x="184" y="30"/>
                  </a:lnTo>
                  <a:lnTo>
                    <a:pt x="184" y="15"/>
                  </a:lnTo>
                  <a:close/>
                  <a:moveTo>
                    <a:pt x="214" y="15"/>
                  </a:moveTo>
                  <a:lnTo>
                    <a:pt x="228" y="15"/>
                  </a:lnTo>
                  <a:lnTo>
                    <a:pt x="228" y="30"/>
                  </a:lnTo>
                  <a:lnTo>
                    <a:pt x="214" y="30"/>
                  </a:lnTo>
                  <a:lnTo>
                    <a:pt x="214" y="15"/>
                  </a:lnTo>
                  <a:close/>
                  <a:moveTo>
                    <a:pt x="243" y="15"/>
                  </a:moveTo>
                  <a:lnTo>
                    <a:pt x="258" y="15"/>
                  </a:lnTo>
                  <a:lnTo>
                    <a:pt x="258" y="30"/>
                  </a:lnTo>
                  <a:lnTo>
                    <a:pt x="243" y="30"/>
                  </a:lnTo>
                  <a:lnTo>
                    <a:pt x="243" y="15"/>
                  </a:lnTo>
                  <a:close/>
                  <a:moveTo>
                    <a:pt x="272" y="15"/>
                  </a:moveTo>
                  <a:lnTo>
                    <a:pt x="287" y="15"/>
                  </a:lnTo>
                  <a:lnTo>
                    <a:pt x="287" y="30"/>
                  </a:lnTo>
                  <a:lnTo>
                    <a:pt x="272" y="30"/>
                  </a:lnTo>
                  <a:lnTo>
                    <a:pt x="272" y="15"/>
                  </a:lnTo>
                  <a:close/>
                  <a:moveTo>
                    <a:pt x="302" y="15"/>
                  </a:moveTo>
                  <a:lnTo>
                    <a:pt x="317" y="15"/>
                  </a:lnTo>
                  <a:lnTo>
                    <a:pt x="317" y="30"/>
                  </a:lnTo>
                  <a:lnTo>
                    <a:pt x="302" y="30"/>
                  </a:lnTo>
                  <a:lnTo>
                    <a:pt x="302" y="15"/>
                  </a:lnTo>
                  <a:close/>
                  <a:moveTo>
                    <a:pt x="331" y="15"/>
                  </a:moveTo>
                  <a:lnTo>
                    <a:pt x="346" y="15"/>
                  </a:lnTo>
                  <a:lnTo>
                    <a:pt x="346" y="30"/>
                  </a:lnTo>
                  <a:lnTo>
                    <a:pt x="331" y="30"/>
                  </a:lnTo>
                  <a:lnTo>
                    <a:pt x="331" y="15"/>
                  </a:lnTo>
                  <a:close/>
                  <a:moveTo>
                    <a:pt x="361" y="15"/>
                  </a:moveTo>
                  <a:lnTo>
                    <a:pt x="375" y="15"/>
                  </a:lnTo>
                  <a:lnTo>
                    <a:pt x="375" y="30"/>
                  </a:lnTo>
                  <a:lnTo>
                    <a:pt x="361" y="30"/>
                  </a:lnTo>
                  <a:lnTo>
                    <a:pt x="361" y="15"/>
                  </a:lnTo>
                  <a:close/>
                  <a:moveTo>
                    <a:pt x="390" y="15"/>
                  </a:moveTo>
                  <a:lnTo>
                    <a:pt x="405" y="15"/>
                  </a:lnTo>
                  <a:lnTo>
                    <a:pt x="405" y="30"/>
                  </a:lnTo>
                  <a:lnTo>
                    <a:pt x="390" y="30"/>
                  </a:lnTo>
                  <a:lnTo>
                    <a:pt x="390" y="15"/>
                  </a:lnTo>
                  <a:close/>
                  <a:moveTo>
                    <a:pt x="420" y="15"/>
                  </a:moveTo>
                  <a:lnTo>
                    <a:pt x="434" y="15"/>
                  </a:lnTo>
                  <a:lnTo>
                    <a:pt x="434" y="30"/>
                  </a:lnTo>
                  <a:lnTo>
                    <a:pt x="420" y="30"/>
                  </a:lnTo>
                  <a:lnTo>
                    <a:pt x="420" y="15"/>
                  </a:lnTo>
                  <a:close/>
                  <a:moveTo>
                    <a:pt x="449" y="15"/>
                  </a:moveTo>
                  <a:lnTo>
                    <a:pt x="464" y="15"/>
                  </a:lnTo>
                  <a:lnTo>
                    <a:pt x="464" y="30"/>
                  </a:lnTo>
                  <a:lnTo>
                    <a:pt x="449" y="30"/>
                  </a:lnTo>
                  <a:lnTo>
                    <a:pt x="449" y="15"/>
                  </a:lnTo>
                  <a:close/>
                  <a:moveTo>
                    <a:pt x="478" y="15"/>
                  </a:moveTo>
                  <a:lnTo>
                    <a:pt x="493" y="15"/>
                  </a:lnTo>
                  <a:lnTo>
                    <a:pt x="493" y="30"/>
                  </a:lnTo>
                  <a:lnTo>
                    <a:pt x="478" y="30"/>
                  </a:lnTo>
                  <a:lnTo>
                    <a:pt x="478" y="15"/>
                  </a:lnTo>
                  <a:close/>
                  <a:moveTo>
                    <a:pt x="508" y="15"/>
                  </a:moveTo>
                  <a:lnTo>
                    <a:pt x="522" y="15"/>
                  </a:lnTo>
                  <a:lnTo>
                    <a:pt x="522" y="30"/>
                  </a:lnTo>
                  <a:lnTo>
                    <a:pt x="508" y="30"/>
                  </a:lnTo>
                  <a:lnTo>
                    <a:pt x="508" y="15"/>
                  </a:lnTo>
                  <a:close/>
                  <a:moveTo>
                    <a:pt x="537" y="15"/>
                  </a:moveTo>
                  <a:lnTo>
                    <a:pt x="552" y="15"/>
                  </a:lnTo>
                  <a:lnTo>
                    <a:pt x="552" y="30"/>
                  </a:lnTo>
                  <a:lnTo>
                    <a:pt x="537" y="30"/>
                  </a:lnTo>
                  <a:lnTo>
                    <a:pt x="537" y="15"/>
                  </a:lnTo>
                  <a:close/>
                  <a:moveTo>
                    <a:pt x="567" y="15"/>
                  </a:moveTo>
                  <a:lnTo>
                    <a:pt x="581" y="15"/>
                  </a:lnTo>
                  <a:lnTo>
                    <a:pt x="581" y="30"/>
                  </a:lnTo>
                  <a:lnTo>
                    <a:pt x="567" y="30"/>
                  </a:lnTo>
                  <a:lnTo>
                    <a:pt x="567" y="15"/>
                  </a:lnTo>
                  <a:close/>
                  <a:moveTo>
                    <a:pt x="596" y="15"/>
                  </a:moveTo>
                  <a:lnTo>
                    <a:pt x="611" y="15"/>
                  </a:lnTo>
                  <a:lnTo>
                    <a:pt x="611" y="30"/>
                  </a:lnTo>
                  <a:lnTo>
                    <a:pt x="596" y="30"/>
                  </a:lnTo>
                  <a:lnTo>
                    <a:pt x="596" y="15"/>
                  </a:lnTo>
                  <a:close/>
                  <a:moveTo>
                    <a:pt x="625" y="15"/>
                  </a:moveTo>
                  <a:lnTo>
                    <a:pt x="640" y="15"/>
                  </a:lnTo>
                  <a:lnTo>
                    <a:pt x="640" y="30"/>
                  </a:lnTo>
                  <a:lnTo>
                    <a:pt x="625" y="30"/>
                  </a:lnTo>
                  <a:lnTo>
                    <a:pt x="625" y="15"/>
                  </a:lnTo>
                  <a:close/>
                  <a:moveTo>
                    <a:pt x="655" y="15"/>
                  </a:moveTo>
                  <a:lnTo>
                    <a:pt x="670" y="15"/>
                  </a:lnTo>
                  <a:lnTo>
                    <a:pt x="670" y="30"/>
                  </a:lnTo>
                  <a:lnTo>
                    <a:pt x="655" y="30"/>
                  </a:lnTo>
                  <a:lnTo>
                    <a:pt x="655" y="15"/>
                  </a:lnTo>
                  <a:close/>
                  <a:moveTo>
                    <a:pt x="684" y="15"/>
                  </a:moveTo>
                  <a:lnTo>
                    <a:pt x="695" y="15"/>
                  </a:lnTo>
                  <a:lnTo>
                    <a:pt x="695" y="30"/>
                  </a:lnTo>
                  <a:lnTo>
                    <a:pt x="684" y="30"/>
                  </a:lnTo>
                  <a:lnTo>
                    <a:pt x="684" y="15"/>
                  </a:lnTo>
                  <a:close/>
                  <a:moveTo>
                    <a:pt x="45" y="44"/>
                  </a:moveTo>
                  <a:lnTo>
                    <a:pt x="0" y="22"/>
                  </a:lnTo>
                  <a:lnTo>
                    <a:pt x="45" y="0"/>
                  </a:lnTo>
                  <a:lnTo>
                    <a:pt x="45" y="4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6" name="Line 15"/>
            <p:cNvSpPr>
              <a:spLocks noChangeShapeType="1"/>
            </p:cNvSpPr>
            <p:nvPr/>
          </p:nvSpPr>
          <p:spPr bwMode="auto">
            <a:xfrm>
              <a:off x="4124" y="2220"/>
              <a:ext cx="1" cy="137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7" name="Freeform 16"/>
            <p:cNvSpPr>
              <a:spLocks noEditPoints="1"/>
            </p:cNvSpPr>
            <p:nvPr/>
          </p:nvSpPr>
          <p:spPr bwMode="auto">
            <a:xfrm>
              <a:off x="2336" y="2305"/>
              <a:ext cx="812" cy="44"/>
            </a:xfrm>
            <a:custGeom>
              <a:avLst/>
              <a:gdLst>
                <a:gd name="T0" fmla="*/ 51 w 812"/>
                <a:gd name="T1" fmla="*/ 30 h 44"/>
                <a:gd name="T2" fmla="*/ 66 w 812"/>
                <a:gd name="T3" fmla="*/ 15 h 44"/>
                <a:gd name="T4" fmla="*/ 66 w 812"/>
                <a:gd name="T5" fmla="*/ 30 h 44"/>
                <a:gd name="T6" fmla="*/ 110 w 812"/>
                <a:gd name="T7" fmla="*/ 15 h 44"/>
                <a:gd name="T8" fmla="*/ 95 w 812"/>
                <a:gd name="T9" fmla="*/ 15 h 44"/>
                <a:gd name="T10" fmla="*/ 139 w 812"/>
                <a:gd name="T11" fmla="*/ 30 h 44"/>
                <a:gd name="T12" fmla="*/ 154 w 812"/>
                <a:gd name="T13" fmla="*/ 15 h 44"/>
                <a:gd name="T14" fmla="*/ 154 w 812"/>
                <a:gd name="T15" fmla="*/ 30 h 44"/>
                <a:gd name="T16" fmla="*/ 198 w 812"/>
                <a:gd name="T17" fmla="*/ 15 h 44"/>
                <a:gd name="T18" fmla="*/ 184 w 812"/>
                <a:gd name="T19" fmla="*/ 15 h 44"/>
                <a:gd name="T20" fmla="*/ 228 w 812"/>
                <a:gd name="T21" fmla="*/ 30 h 44"/>
                <a:gd name="T22" fmla="*/ 242 w 812"/>
                <a:gd name="T23" fmla="*/ 15 h 44"/>
                <a:gd name="T24" fmla="*/ 242 w 812"/>
                <a:gd name="T25" fmla="*/ 30 h 44"/>
                <a:gd name="T26" fmla="*/ 286 w 812"/>
                <a:gd name="T27" fmla="*/ 15 h 44"/>
                <a:gd name="T28" fmla="*/ 272 w 812"/>
                <a:gd name="T29" fmla="*/ 15 h 44"/>
                <a:gd name="T30" fmla="*/ 316 w 812"/>
                <a:gd name="T31" fmla="*/ 30 h 44"/>
                <a:gd name="T32" fmla="*/ 331 w 812"/>
                <a:gd name="T33" fmla="*/ 15 h 44"/>
                <a:gd name="T34" fmla="*/ 331 w 812"/>
                <a:gd name="T35" fmla="*/ 30 h 44"/>
                <a:gd name="T36" fmla="*/ 375 w 812"/>
                <a:gd name="T37" fmla="*/ 15 h 44"/>
                <a:gd name="T38" fmla="*/ 360 w 812"/>
                <a:gd name="T39" fmla="*/ 15 h 44"/>
                <a:gd name="T40" fmla="*/ 404 w 812"/>
                <a:gd name="T41" fmla="*/ 30 h 44"/>
                <a:gd name="T42" fmla="*/ 419 w 812"/>
                <a:gd name="T43" fmla="*/ 15 h 44"/>
                <a:gd name="T44" fmla="*/ 419 w 812"/>
                <a:gd name="T45" fmla="*/ 30 h 44"/>
                <a:gd name="T46" fmla="*/ 463 w 812"/>
                <a:gd name="T47" fmla="*/ 15 h 44"/>
                <a:gd name="T48" fmla="*/ 448 w 812"/>
                <a:gd name="T49" fmla="*/ 15 h 44"/>
                <a:gd name="T50" fmla="*/ 492 w 812"/>
                <a:gd name="T51" fmla="*/ 30 h 44"/>
                <a:gd name="T52" fmla="*/ 507 w 812"/>
                <a:gd name="T53" fmla="*/ 15 h 44"/>
                <a:gd name="T54" fmla="*/ 507 w 812"/>
                <a:gd name="T55" fmla="*/ 30 h 44"/>
                <a:gd name="T56" fmla="*/ 551 w 812"/>
                <a:gd name="T57" fmla="*/ 15 h 44"/>
                <a:gd name="T58" fmla="*/ 537 w 812"/>
                <a:gd name="T59" fmla="*/ 15 h 44"/>
                <a:gd name="T60" fmla="*/ 581 w 812"/>
                <a:gd name="T61" fmla="*/ 30 h 44"/>
                <a:gd name="T62" fmla="*/ 595 w 812"/>
                <a:gd name="T63" fmla="*/ 15 h 44"/>
                <a:gd name="T64" fmla="*/ 595 w 812"/>
                <a:gd name="T65" fmla="*/ 30 h 44"/>
                <a:gd name="T66" fmla="*/ 639 w 812"/>
                <a:gd name="T67" fmla="*/ 15 h 44"/>
                <a:gd name="T68" fmla="*/ 625 w 812"/>
                <a:gd name="T69" fmla="*/ 15 h 44"/>
                <a:gd name="T70" fmla="*/ 669 w 812"/>
                <a:gd name="T71" fmla="*/ 30 h 44"/>
                <a:gd name="T72" fmla="*/ 684 w 812"/>
                <a:gd name="T73" fmla="*/ 15 h 44"/>
                <a:gd name="T74" fmla="*/ 684 w 812"/>
                <a:gd name="T75" fmla="*/ 30 h 44"/>
                <a:gd name="T76" fmla="*/ 728 w 812"/>
                <a:gd name="T77" fmla="*/ 15 h 44"/>
                <a:gd name="T78" fmla="*/ 713 w 812"/>
                <a:gd name="T79" fmla="*/ 15 h 44"/>
                <a:gd name="T80" fmla="*/ 757 w 812"/>
                <a:gd name="T81" fmla="*/ 30 h 44"/>
                <a:gd name="T82" fmla="*/ 772 w 812"/>
                <a:gd name="T83" fmla="*/ 15 h 44"/>
                <a:gd name="T84" fmla="*/ 772 w 812"/>
                <a:gd name="T85" fmla="*/ 30 h 44"/>
                <a:gd name="T86" fmla="*/ 812 w 812"/>
                <a:gd name="T87" fmla="*/ 15 h 44"/>
                <a:gd name="T88" fmla="*/ 801 w 812"/>
                <a:gd name="T89" fmla="*/ 15 h 44"/>
                <a:gd name="T90" fmla="*/ 44 w 812"/>
                <a:gd name="T91" fmla="*/ 0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2"/>
                <a:gd name="T139" fmla="*/ 0 h 44"/>
                <a:gd name="T140" fmla="*/ 812 w 812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2" h="44">
                  <a:moveTo>
                    <a:pt x="36" y="15"/>
                  </a:moveTo>
                  <a:lnTo>
                    <a:pt x="51" y="15"/>
                  </a:lnTo>
                  <a:lnTo>
                    <a:pt x="51" y="30"/>
                  </a:lnTo>
                  <a:lnTo>
                    <a:pt x="36" y="30"/>
                  </a:lnTo>
                  <a:lnTo>
                    <a:pt x="36" y="15"/>
                  </a:lnTo>
                  <a:close/>
                  <a:moveTo>
                    <a:pt x="66" y="15"/>
                  </a:moveTo>
                  <a:lnTo>
                    <a:pt x="81" y="15"/>
                  </a:lnTo>
                  <a:lnTo>
                    <a:pt x="81" y="30"/>
                  </a:lnTo>
                  <a:lnTo>
                    <a:pt x="66" y="30"/>
                  </a:lnTo>
                  <a:lnTo>
                    <a:pt x="66" y="15"/>
                  </a:lnTo>
                  <a:close/>
                  <a:moveTo>
                    <a:pt x="95" y="15"/>
                  </a:moveTo>
                  <a:lnTo>
                    <a:pt x="110" y="15"/>
                  </a:lnTo>
                  <a:lnTo>
                    <a:pt x="110" y="30"/>
                  </a:lnTo>
                  <a:lnTo>
                    <a:pt x="95" y="30"/>
                  </a:lnTo>
                  <a:lnTo>
                    <a:pt x="95" y="15"/>
                  </a:lnTo>
                  <a:close/>
                  <a:moveTo>
                    <a:pt x="125" y="15"/>
                  </a:moveTo>
                  <a:lnTo>
                    <a:pt x="139" y="15"/>
                  </a:lnTo>
                  <a:lnTo>
                    <a:pt x="139" y="30"/>
                  </a:lnTo>
                  <a:lnTo>
                    <a:pt x="125" y="30"/>
                  </a:lnTo>
                  <a:lnTo>
                    <a:pt x="125" y="15"/>
                  </a:lnTo>
                  <a:close/>
                  <a:moveTo>
                    <a:pt x="154" y="15"/>
                  </a:moveTo>
                  <a:lnTo>
                    <a:pt x="169" y="15"/>
                  </a:lnTo>
                  <a:lnTo>
                    <a:pt x="169" y="30"/>
                  </a:lnTo>
                  <a:lnTo>
                    <a:pt x="154" y="30"/>
                  </a:lnTo>
                  <a:lnTo>
                    <a:pt x="154" y="15"/>
                  </a:lnTo>
                  <a:close/>
                  <a:moveTo>
                    <a:pt x="184" y="15"/>
                  </a:moveTo>
                  <a:lnTo>
                    <a:pt x="198" y="15"/>
                  </a:lnTo>
                  <a:lnTo>
                    <a:pt x="198" y="30"/>
                  </a:lnTo>
                  <a:lnTo>
                    <a:pt x="184" y="30"/>
                  </a:lnTo>
                  <a:lnTo>
                    <a:pt x="184" y="15"/>
                  </a:lnTo>
                  <a:close/>
                  <a:moveTo>
                    <a:pt x="213" y="15"/>
                  </a:moveTo>
                  <a:lnTo>
                    <a:pt x="228" y="15"/>
                  </a:lnTo>
                  <a:lnTo>
                    <a:pt x="228" y="30"/>
                  </a:lnTo>
                  <a:lnTo>
                    <a:pt x="213" y="30"/>
                  </a:lnTo>
                  <a:lnTo>
                    <a:pt x="213" y="15"/>
                  </a:lnTo>
                  <a:close/>
                  <a:moveTo>
                    <a:pt x="242" y="15"/>
                  </a:moveTo>
                  <a:lnTo>
                    <a:pt x="257" y="15"/>
                  </a:lnTo>
                  <a:lnTo>
                    <a:pt x="257" y="30"/>
                  </a:lnTo>
                  <a:lnTo>
                    <a:pt x="242" y="30"/>
                  </a:lnTo>
                  <a:lnTo>
                    <a:pt x="242" y="15"/>
                  </a:lnTo>
                  <a:close/>
                  <a:moveTo>
                    <a:pt x="272" y="15"/>
                  </a:moveTo>
                  <a:lnTo>
                    <a:pt x="286" y="15"/>
                  </a:lnTo>
                  <a:lnTo>
                    <a:pt x="286" y="30"/>
                  </a:lnTo>
                  <a:lnTo>
                    <a:pt x="272" y="30"/>
                  </a:lnTo>
                  <a:lnTo>
                    <a:pt x="272" y="15"/>
                  </a:lnTo>
                  <a:close/>
                  <a:moveTo>
                    <a:pt x="301" y="15"/>
                  </a:moveTo>
                  <a:lnTo>
                    <a:pt x="316" y="15"/>
                  </a:lnTo>
                  <a:lnTo>
                    <a:pt x="316" y="30"/>
                  </a:lnTo>
                  <a:lnTo>
                    <a:pt x="301" y="30"/>
                  </a:lnTo>
                  <a:lnTo>
                    <a:pt x="301" y="15"/>
                  </a:lnTo>
                  <a:close/>
                  <a:moveTo>
                    <a:pt x="331" y="15"/>
                  </a:moveTo>
                  <a:lnTo>
                    <a:pt x="345" y="15"/>
                  </a:lnTo>
                  <a:lnTo>
                    <a:pt x="345" y="30"/>
                  </a:lnTo>
                  <a:lnTo>
                    <a:pt x="331" y="30"/>
                  </a:lnTo>
                  <a:lnTo>
                    <a:pt x="331" y="15"/>
                  </a:lnTo>
                  <a:close/>
                  <a:moveTo>
                    <a:pt x="360" y="15"/>
                  </a:moveTo>
                  <a:lnTo>
                    <a:pt x="375" y="15"/>
                  </a:lnTo>
                  <a:lnTo>
                    <a:pt x="375" y="30"/>
                  </a:lnTo>
                  <a:lnTo>
                    <a:pt x="360" y="30"/>
                  </a:lnTo>
                  <a:lnTo>
                    <a:pt x="360" y="15"/>
                  </a:lnTo>
                  <a:close/>
                  <a:moveTo>
                    <a:pt x="389" y="15"/>
                  </a:moveTo>
                  <a:lnTo>
                    <a:pt x="404" y="15"/>
                  </a:lnTo>
                  <a:lnTo>
                    <a:pt x="404" y="30"/>
                  </a:lnTo>
                  <a:lnTo>
                    <a:pt x="389" y="30"/>
                  </a:lnTo>
                  <a:lnTo>
                    <a:pt x="389" y="15"/>
                  </a:lnTo>
                  <a:close/>
                  <a:moveTo>
                    <a:pt x="419" y="15"/>
                  </a:moveTo>
                  <a:lnTo>
                    <a:pt x="434" y="15"/>
                  </a:lnTo>
                  <a:lnTo>
                    <a:pt x="434" y="30"/>
                  </a:lnTo>
                  <a:lnTo>
                    <a:pt x="419" y="30"/>
                  </a:lnTo>
                  <a:lnTo>
                    <a:pt x="419" y="15"/>
                  </a:lnTo>
                  <a:close/>
                  <a:moveTo>
                    <a:pt x="448" y="15"/>
                  </a:moveTo>
                  <a:lnTo>
                    <a:pt x="463" y="15"/>
                  </a:lnTo>
                  <a:lnTo>
                    <a:pt x="463" y="30"/>
                  </a:lnTo>
                  <a:lnTo>
                    <a:pt x="448" y="30"/>
                  </a:lnTo>
                  <a:lnTo>
                    <a:pt x="448" y="15"/>
                  </a:lnTo>
                  <a:close/>
                  <a:moveTo>
                    <a:pt x="478" y="15"/>
                  </a:moveTo>
                  <a:lnTo>
                    <a:pt x="492" y="15"/>
                  </a:lnTo>
                  <a:lnTo>
                    <a:pt x="492" y="30"/>
                  </a:lnTo>
                  <a:lnTo>
                    <a:pt x="478" y="30"/>
                  </a:lnTo>
                  <a:lnTo>
                    <a:pt x="478" y="15"/>
                  </a:lnTo>
                  <a:close/>
                  <a:moveTo>
                    <a:pt x="507" y="15"/>
                  </a:moveTo>
                  <a:lnTo>
                    <a:pt x="522" y="15"/>
                  </a:lnTo>
                  <a:lnTo>
                    <a:pt x="522" y="30"/>
                  </a:lnTo>
                  <a:lnTo>
                    <a:pt x="507" y="30"/>
                  </a:lnTo>
                  <a:lnTo>
                    <a:pt x="507" y="15"/>
                  </a:lnTo>
                  <a:close/>
                  <a:moveTo>
                    <a:pt x="537" y="15"/>
                  </a:moveTo>
                  <a:lnTo>
                    <a:pt x="551" y="15"/>
                  </a:lnTo>
                  <a:lnTo>
                    <a:pt x="551" y="30"/>
                  </a:lnTo>
                  <a:lnTo>
                    <a:pt x="537" y="30"/>
                  </a:lnTo>
                  <a:lnTo>
                    <a:pt x="537" y="15"/>
                  </a:lnTo>
                  <a:close/>
                  <a:moveTo>
                    <a:pt x="566" y="15"/>
                  </a:moveTo>
                  <a:lnTo>
                    <a:pt x="581" y="15"/>
                  </a:lnTo>
                  <a:lnTo>
                    <a:pt x="581" y="30"/>
                  </a:lnTo>
                  <a:lnTo>
                    <a:pt x="566" y="30"/>
                  </a:lnTo>
                  <a:lnTo>
                    <a:pt x="566" y="15"/>
                  </a:lnTo>
                  <a:close/>
                  <a:moveTo>
                    <a:pt x="595" y="15"/>
                  </a:moveTo>
                  <a:lnTo>
                    <a:pt x="610" y="15"/>
                  </a:lnTo>
                  <a:lnTo>
                    <a:pt x="610" y="30"/>
                  </a:lnTo>
                  <a:lnTo>
                    <a:pt x="595" y="30"/>
                  </a:lnTo>
                  <a:lnTo>
                    <a:pt x="595" y="15"/>
                  </a:lnTo>
                  <a:close/>
                  <a:moveTo>
                    <a:pt x="625" y="15"/>
                  </a:moveTo>
                  <a:lnTo>
                    <a:pt x="639" y="15"/>
                  </a:lnTo>
                  <a:lnTo>
                    <a:pt x="639" y="30"/>
                  </a:lnTo>
                  <a:lnTo>
                    <a:pt x="625" y="30"/>
                  </a:lnTo>
                  <a:lnTo>
                    <a:pt x="625" y="15"/>
                  </a:lnTo>
                  <a:close/>
                  <a:moveTo>
                    <a:pt x="654" y="15"/>
                  </a:moveTo>
                  <a:lnTo>
                    <a:pt x="669" y="15"/>
                  </a:lnTo>
                  <a:lnTo>
                    <a:pt x="669" y="30"/>
                  </a:lnTo>
                  <a:lnTo>
                    <a:pt x="654" y="30"/>
                  </a:lnTo>
                  <a:lnTo>
                    <a:pt x="654" y="15"/>
                  </a:lnTo>
                  <a:close/>
                  <a:moveTo>
                    <a:pt x="684" y="15"/>
                  </a:moveTo>
                  <a:lnTo>
                    <a:pt x="698" y="15"/>
                  </a:lnTo>
                  <a:lnTo>
                    <a:pt x="698" y="30"/>
                  </a:lnTo>
                  <a:lnTo>
                    <a:pt x="684" y="30"/>
                  </a:lnTo>
                  <a:lnTo>
                    <a:pt x="684" y="15"/>
                  </a:lnTo>
                  <a:close/>
                  <a:moveTo>
                    <a:pt x="713" y="15"/>
                  </a:moveTo>
                  <a:lnTo>
                    <a:pt x="728" y="15"/>
                  </a:lnTo>
                  <a:lnTo>
                    <a:pt x="728" y="30"/>
                  </a:lnTo>
                  <a:lnTo>
                    <a:pt x="713" y="30"/>
                  </a:lnTo>
                  <a:lnTo>
                    <a:pt x="713" y="15"/>
                  </a:lnTo>
                  <a:close/>
                  <a:moveTo>
                    <a:pt x="742" y="15"/>
                  </a:moveTo>
                  <a:lnTo>
                    <a:pt x="757" y="15"/>
                  </a:lnTo>
                  <a:lnTo>
                    <a:pt x="757" y="30"/>
                  </a:lnTo>
                  <a:lnTo>
                    <a:pt x="742" y="30"/>
                  </a:lnTo>
                  <a:lnTo>
                    <a:pt x="742" y="15"/>
                  </a:lnTo>
                  <a:close/>
                  <a:moveTo>
                    <a:pt x="772" y="15"/>
                  </a:moveTo>
                  <a:lnTo>
                    <a:pt x="787" y="15"/>
                  </a:lnTo>
                  <a:lnTo>
                    <a:pt x="787" y="30"/>
                  </a:lnTo>
                  <a:lnTo>
                    <a:pt x="772" y="30"/>
                  </a:lnTo>
                  <a:lnTo>
                    <a:pt x="772" y="15"/>
                  </a:lnTo>
                  <a:close/>
                  <a:moveTo>
                    <a:pt x="801" y="15"/>
                  </a:moveTo>
                  <a:lnTo>
                    <a:pt x="812" y="15"/>
                  </a:lnTo>
                  <a:lnTo>
                    <a:pt x="812" y="30"/>
                  </a:lnTo>
                  <a:lnTo>
                    <a:pt x="801" y="30"/>
                  </a:lnTo>
                  <a:lnTo>
                    <a:pt x="801" y="15"/>
                  </a:lnTo>
                  <a:close/>
                  <a:moveTo>
                    <a:pt x="44" y="44"/>
                  </a:moveTo>
                  <a:lnTo>
                    <a:pt x="0" y="22"/>
                  </a:lnTo>
                  <a:lnTo>
                    <a:pt x="44" y="0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8" name="Rectangle 17"/>
            <p:cNvSpPr>
              <a:spLocks noChangeArrowheads="1"/>
            </p:cNvSpPr>
            <p:nvPr/>
          </p:nvSpPr>
          <p:spPr bwMode="auto">
            <a:xfrm>
              <a:off x="1585" y="2281"/>
              <a:ext cx="15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hs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89" name="Rectangle 18"/>
            <p:cNvSpPr>
              <a:spLocks noChangeArrowheads="1"/>
            </p:cNvSpPr>
            <p:nvPr/>
          </p:nvSpPr>
          <p:spPr bwMode="auto">
            <a:xfrm>
              <a:off x="3189" y="2264"/>
              <a:ext cx="13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hr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90" name="Rectangle 19"/>
            <p:cNvSpPr>
              <a:spLocks noChangeArrowheads="1"/>
            </p:cNvSpPr>
            <p:nvPr/>
          </p:nvSpPr>
          <p:spPr bwMode="auto">
            <a:xfrm>
              <a:off x="4088" y="1060"/>
              <a:ext cx="133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vr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91" name="Rectangle 20"/>
            <p:cNvSpPr>
              <a:spLocks noChangeArrowheads="1"/>
            </p:cNvSpPr>
            <p:nvPr/>
          </p:nvSpPr>
          <p:spPr bwMode="auto">
            <a:xfrm>
              <a:off x="4090" y="1847"/>
              <a:ext cx="15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vs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92" name="Rectangle 21"/>
            <p:cNvSpPr>
              <a:spLocks noChangeArrowheads="1"/>
            </p:cNvSpPr>
            <p:nvPr/>
          </p:nvSpPr>
          <p:spPr bwMode="auto">
            <a:xfrm>
              <a:off x="1587" y="1093"/>
              <a:ext cx="673" cy="133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93" name="Rectangle 22"/>
            <p:cNvSpPr>
              <a:spLocks noChangeArrowheads="1"/>
            </p:cNvSpPr>
            <p:nvPr/>
          </p:nvSpPr>
          <p:spPr bwMode="auto">
            <a:xfrm>
              <a:off x="1625" y="1116"/>
              <a:ext cx="647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Point of interest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94" name="Freeform 23"/>
            <p:cNvSpPr>
              <a:spLocks noEditPoints="1"/>
            </p:cNvSpPr>
            <p:nvPr/>
          </p:nvSpPr>
          <p:spPr bwMode="auto">
            <a:xfrm>
              <a:off x="2165" y="1237"/>
              <a:ext cx="98" cy="208"/>
            </a:xfrm>
            <a:custGeom>
              <a:avLst/>
              <a:gdLst>
                <a:gd name="T0" fmla="*/ 14 w 98"/>
                <a:gd name="T1" fmla="*/ 0 h 208"/>
                <a:gd name="T2" fmla="*/ 88 w 98"/>
                <a:gd name="T3" fmla="*/ 172 h 208"/>
                <a:gd name="T4" fmla="*/ 74 w 98"/>
                <a:gd name="T5" fmla="*/ 178 h 208"/>
                <a:gd name="T6" fmla="*/ 0 w 98"/>
                <a:gd name="T7" fmla="*/ 6 h 208"/>
                <a:gd name="T8" fmla="*/ 14 w 98"/>
                <a:gd name="T9" fmla="*/ 0 h 208"/>
                <a:gd name="T10" fmla="*/ 98 w 98"/>
                <a:gd name="T11" fmla="*/ 159 h 208"/>
                <a:gd name="T12" fmla="*/ 95 w 98"/>
                <a:gd name="T13" fmla="*/ 208 h 208"/>
                <a:gd name="T14" fmla="*/ 58 w 98"/>
                <a:gd name="T15" fmla="*/ 177 h 208"/>
                <a:gd name="T16" fmla="*/ 98 w 98"/>
                <a:gd name="T17" fmla="*/ 159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8"/>
                <a:gd name="T28" fmla="*/ 0 h 208"/>
                <a:gd name="T29" fmla="*/ 98 w 98"/>
                <a:gd name="T30" fmla="*/ 208 h 2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8" h="208">
                  <a:moveTo>
                    <a:pt x="14" y="0"/>
                  </a:moveTo>
                  <a:lnTo>
                    <a:pt x="88" y="172"/>
                  </a:lnTo>
                  <a:lnTo>
                    <a:pt x="74" y="178"/>
                  </a:lnTo>
                  <a:lnTo>
                    <a:pt x="0" y="6"/>
                  </a:lnTo>
                  <a:lnTo>
                    <a:pt x="14" y="0"/>
                  </a:lnTo>
                  <a:close/>
                  <a:moveTo>
                    <a:pt x="98" y="159"/>
                  </a:moveTo>
                  <a:lnTo>
                    <a:pt x="95" y="208"/>
                  </a:lnTo>
                  <a:lnTo>
                    <a:pt x="58" y="177"/>
                  </a:lnTo>
                  <a:lnTo>
                    <a:pt x="98" y="159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grpSp>
          <p:nvGrpSpPr>
            <p:cNvPr id="105495" name="Group 26"/>
            <p:cNvGrpSpPr>
              <a:grpSpLocks/>
            </p:cNvGrpSpPr>
            <p:nvPr/>
          </p:nvGrpSpPr>
          <p:grpSpPr bwMode="auto">
            <a:xfrm>
              <a:off x="2286" y="1529"/>
              <a:ext cx="88" cy="88"/>
              <a:chOff x="2286" y="1529"/>
              <a:chExt cx="88" cy="88"/>
            </a:xfrm>
          </p:grpSpPr>
          <p:sp>
            <p:nvSpPr>
              <p:cNvPr id="105566" name="Oval 24"/>
              <p:cNvSpPr>
                <a:spLocks noChangeArrowheads="1"/>
              </p:cNvSpPr>
              <p:nvPr/>
            </p:nvSpPr>
            <p:spPr bwMode="auto">
              <a:xfrm>
                <a:off x="2286" y="1529"/>
                <a:ext cx="88" cy="88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105567" name="Oval 25"/>
              <p:cNvSpPr>
                <a:spLocks noChangeArrowheads="1"/>
              </p:cNvSpPr>
              <p:nvPr/>
            </p:nvSpPr>
            <p:spPr bwMode="auto">
              <a:xfrm>
                <a:off x="2286" y="1529"/>
                <a:ext cx="88" cy="88"/>
              </a:xfrm>
              <a:prstGeom prst="ellipse">
                <a:avLst/>
              </a:prstGeom>
              <a:noFill/>
              <a:ln w="4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105496" name="Rectangle 27"/>
            <p:cNvSpPr>
              <a:spLocks noChangeArrowheads="1"/>
            </p:cNvSpPr>
            <p:nvPr/>
          </p:nvSpPr>
          <p:spPr bwMode="auto">
            <a:xfrm>
              <a:off x="769" y="1651"/>
              <a:ext cx="374" cy="145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97" name="Rectangle 28"/>
            <p:cNvSpPr>
              <a:spLocks noChangeArrowheads="1"/>
            </p:cNvSpPr>
            <p:nvPr/>
          </p:nvSpPr>
          <p:spPr bwMode="auto">
            <a:xfrm>
              <a:off x="807" y="1676"/>
              <a:ext cx="341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Stream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98" name="Freeform 29"/>
            <p:cNvSpPr>
              <a:spLocks noEditPoints="1"/>
            </p:cNvSpPr>
            <p:nvPr/>
          </p:nvSpPr>
          <p:spPr bwMode="auto">
            <a:xfrm>
              <a:off x="837" y="1809"/>
              <a:ext cx="44" cy="382"/>
            </a:xfrm>
            <a:custGeom>
              <a:avLst/>
              <a:gdLst>
                <a:gd name="T0" fmla="*/ 30 w 44"/>
                <a:gd name="T1" fmla="*/ 0 h 382"/>
                <a:gd name="T2" fmla="*/ 30 w 44"/>
                <a:gd name="T3" fmla="*/ 345 h 382"/>
                <a:gd name="T4" fmla="*/ 15 w 44"/>
                <a:gd name="T5" fmla="*/ 345 h 382"/>
                <a:gd name="T6" fmla="*/ 15 w 44"/>
                <a:gd name="T7" fmla="*/ 0 h 382"/>
                <a:gd name="T8" fmla="*/ 30 w 44"/>
                <a:gd name="T9" fmla="*/ 0 h 382"/>
                <a:gd name="T10" fmla="*/ 44 w 44"/>
                <a:gd name="T11" fmla="*/ 338 h 382"/>
                <a:gd name="T12" fmla="*/ 22 w 44"/>
                <a:gd name="T13" fmla="*/ 382 h 382"/>
                <a:gd name="T14" fmla="*/ 0 w 44"/>
                <a:gd name="T15" fmla="*/ 338 h 382"/>
                <a:gd name="T16" fmla="*/ 44 w 44"/>
                <a:gd name="T17" fmla="*/ 338 h 3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382"/>
                <a:gd name="T29" fmla="*/ 44 w 44"/>
                <a:gd name="T30" fmla="*/ 382 h 3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382">
                  <a:moveTo>
                    <a:pt x="30" y="0"/>
                  </a:moveTo>
                  <a:lnTo>
                    <a:pt x="30" y="345"/>
                  </a:lnTo>
                  <a:lnTo>
                    <a:pt x="15" y="34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44" y="338"/>
                  </a:moveTo>
                  <a:lnTo>
                    <a:pt x="22" y="382"/>
                  </a:lnTo>
                  <a:lnTo>
                    <a:pt x="0" y="338"/>
                  </a:lnTo>
                  <a:lnTo>
                    <a:pt x="44" y="338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99" name="Freeform 30"/>
            <p:cNvSpPr>
              <a:spLocks noEditPoints="1"/>
            </p:cNvSpPr>
            <p:nvPr/>
          </p:nvSpPr>
          <p:spPr bwMode="auto">
            <a:xfrm>
              <a:off x="2325" y="957"/>
              <a:ext cx="11" cy="1400"/>
            </a:xfrm>
            <a:custGeom>
              <a:avLst/>
              <a:gdLst>
                <a:gd name="T0" fmla="*/ 0 w 11"/>
                <a:gd name="T1" fmla="*/ 1378 h 1400"/>
                <a:gd name="T2" fmla="*/ 0 w 11"/>
                <a:gd name="T3" fmla="*/ 1345 h 1400"/>
                <a:gd name="T4" fmla="*/ 11 w 11"/>
                <a:gd name="T5" fmla="*/ 1322 h 1400"/>
                <a:gd name="T6" fmla="*/ 11 w 11"/>
                <a:gd name="T7" fmla="*/ 1311 h 1400"/>
                <a:gd name="T8" fmla="*/ 0 w 11"/>
                <a:gd name="T9" fmla="*/ 1289 h 1400"/>
                <a:gd name="T10" fmla="*/ 0 w 11"/>
                <a:gd name="T11" fmla="*/ 1245 h 1400"/>
                <a:gd name="T12" fmla="*/ 0 w 11"/>
                <a:gd name="T13" fmla="*/ 1212 h 1400"/>
                <a:gd name="T14" fmla="*/ 11 w 11"/>
                <a:gd name="T15" fmla="*/ 1190 h 1400"/>
                <a:gd name="T16" fmla="*/ 11 w 11"/>
                <a:gd name="T17" fmla="*/ 1179 h 1400"/>
                <a:gd name="T18" fmla="*/ 0 w 11"/>
                <a:gd name="T19" fmla="*/ 1157 h 1400"/>
                <a:gd name="T20" fmla="*/ 0 w 11"/>
                <a:gd name="T21" fmla="*/ 1113 h 1400"/>
                <a:gd name="T22" fmla="*/ 0 w 11"/>
                <a:gd name="T23" fmla="*/ 1080 h 1400"/>
                <a:gd name="T24" fmla="*/ 11 w 11"/>
                <a:gd name="T25" fmla="*/ 1058 h 1400"/>
                <a:gd name="T26" fmla="*/ 11 w 11"/>
                <a:gd name="T27" fmla="*/ 1047 h 1400"/>
                <a:gd name="T28" fmla="*/ 0 w 11"/>
                <a:gd name="T29" fmla="*/ 1025 h 1400"/>
                <a:gd name="T30" fmla="*/ 0 w 11"/>
                <a:gd name="T31" fmla="*/ 981 h 1400"/>
                <a:gd name="T32" fmla="*/ 0 w 11"/>
                <a:gd name="T33" fmla="*/ 948 h 1400"/>
                <a:gd name="T34" fmla="*/ 11 w 11"/>
                <a:gd name="T35" fmla="*/ 926 h 1400"/>
                <a:gd name="T36" fmla="*/ 11 w 11"/>
                <a:gd name="T37" fmla="*/ 915 h 1400"/>
                <a:gd name="T38" fmla="*/ 0 w 11"/>
                <a:gd name="T39" fmla="*/ 893 h 1400"/>
                <a:gd name="T40" fmla="*/ 0 w 11"/>
                <a:gd name="T41" fmla="*/ 848 h 1400"/>
                <a:gd name="T42" fmla="*/ 0 w 11"/>
                <a:gd name="T43" fmla="*/ 815 h 1400"/>
                <a:gd name="T44" fmla="*/ 11 w 11"/>
                <a:gd name="T45" fmla="*/ 793 h 1400"/>
                <a:gd name="T46" fmla="*/ 11 w 11"/>
                <a:gd name="T47" fmla="*/ 782 h 1400"/>
                <a:gd name="T48" fmla="*/ 0 w 11"/>
                <a:gd name="T49" fmla="*/ 760 h 1400"/>
                <a:gd name="T50" fmla="*/ 0 w 11"/>
                <a:gd name="T51" fmla="*/ 716 h 1400"/>
                <a:gd name="T52" fmla="*/ 0 w 11"/>
                <a:gd name="T53" fmla="*/ 683 h 1400"/>
                <a:gd name="T54" fmla="*/ 11 w 11"/>
                <a:gd name="T55" fmla="*/ 661 h 1400"/>
                <a:gd name="T56" fmla="*/ 11 w 11"/>
                <a:gd name="T57" fmla="*/ 650 h 1400"/>
                <a:gd name="T58" fmla="*/ 0 w 11"/>
                <a:gd name="T59" fmla="*/ 628 h 1400"/>
                <a:gd name="T60" fmla="*/ 0 w 11"/>
                <a:gd name="T61" fmla="*/ 584 h 1400"/>
                <a:gd name="T62" fmla="*/ 0 w 11"/>
                <a:gd name="T63" fmla="*/ 551 h 1400"/>
                <a:gd name="T64" fmla="*/ 11 w 11"/>
                <a:gd name="T65" fmla="*/ 529 h 1400"/>
                <a:gd name="T66" fmla="*/ 11 w 11"/>
                <a:gd name="T67" fmla="*/ 518 h 1400"/>
                <a:gd name="T68" fmla="*/ 0 w 11"/>
                <a:gd name="T69" fmla="*/ 496 h 1400"/>
                <a:gd name="T70" fmla="*/ 0 w 11"/>
                <a:gd name="T71" fmla="*/ 452 h 1400"/>
                <a:gd name="T72" fmla="*/ 0 w 11"/>
                <a:gd name="T73" fmla="*/ 419 h 1400"/>
                <a:gd name="T74" fmla="*/ 11 w 11"/>
                <a:gd name="T75" fmla="*/ 397 h 1400"/>
                <a:gd name="T76" fmla="*/ 11 w 11"/>
                <a:gd name="T77" fmla="*/ 386 h 1400"/>
                <a:gd name="T78" fmla="*/ 0 w 11"/>
                <a:gd name="T79" fmla="*/ 363 h 1400"/>
                <a:gd name="T80" fmla="*/ 0 w 11"/>
                <a:gd name="T81" fmla="*/ 319 h 1400"/>
                <a:gd name="T82" fmla="*/ 0 w 11"/>
                <a:gd name="T83" fmla="*/ 286 h 1400"/>
                <a:gd name="T84" fmla="*/ 11 w 11"/>
                <a:gd name="T85" fmla="*/ 264 h 1400"/>
                <a:gd name="T86" fmla="*/ 11 w 11"/>
                <a:gd name="T87" fmla="*/ 253 h 1400"/>
                <a:gd name="T88" fmla="*/ 0 w 11"/>
                <a:gd name="T89" fmla="*/ 231 h 1400"/>
                <a:gd name="T90" fmla="*/ 0 w 11"/>
                <a:gd name="T91" fmla="*/ 187 h 1400"/>
                <a:gd name="T92" fmla="*/ 0 w 11"/>
                <a:gd name="T93" fmla="*/ 154 h 1400"/>
                <a:gd name="T94" fmla="*/ 11 w 11"/>
                <a:gd name="T95" fmla="*/ 132 h 1400"/>
                <a:gd name="T96" fmla="*/ 11 w 11"/>
                <a:gd name="T97" fmla="*/ 121 h 1400"/>
                <a:gd name="T98" fmla="*/ 0 w 11"/>
                <a:gd name="T99" fmla="*/ 99 h 1400"/>
                <a:gd name="T100" fmla="*/ 0 w 11"/>
                <a:gd name="T101" fmla="*/ 55 h 1400"/>
                <a:gd name="T102" fmla="*/ 0 w 11"/>
                <a:gd name="T103" fmla="*/ 22 h 1400"/>
                <a:gd name="T104" fmla="*/ 11 w 11"/>
                <a:gd name="T105" fmla="*/ 0 h 14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"/>
                <a:gd name="T160" fmla="*/ 0 h 1400"/>
                <a:gd name="T161" fmla="*/ 11 w 11"/>
                <a:gd name="T162" fmla="*/ 1400 h 14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" h="1400">
                  <a:moveTo>
                    <a:pt x="0" y="1400"/>
                  </a:moveTo>
                  <a:lnTo>
                    <a:pt x="0" y="1389"/>
                  </a:lnTo>
                  <a:lnTo>
                    <a:pt x="11" y="1389"/>
                  </a:lnTo>
                  <a:lnTo>
                    <a:pt x="11" y="1400"/>
                  </a:lnTo>
                  <a:lnTo>
                    <a:pt x="0" y="1400"/>
                  </a:lnTo>
                  <a:close/>
                  <a:moveTo>
                    <a:pt x="0" y="1378"/>
                  </a:moveTo>
                  <a:lnTo>
                    <a:pt x="0" y="1367"/>
                  </a:lnTo>
                  <a:lnTo>
                    <a:pt x="11" y="1367"/>
                  </a:lnTo>
                  <a:lnTo>
                    <a:pt x="11" y="1378"/>
                  </a:lnTo>
                  <a:lnTo>
                    <a:pt x="0" y="1378"/>
                  </a:lnTo>
                  <a:close/>
                  <a:moveTo>
                    <a:pt x="0" y="1356"/>
                  </a:moveTo>
                  <a:lnTo>
                    <a:pt x="0" y="1345"/>
                  </a:lnTo>
                  <a:lnTo>
                    <a:pt x="11" y="1345"/>
                  </a:lnTo>
                  <a:lnTo>
                    <a:pt x="11" y="1356"/>
                  </a:lnTo>
                  <a:lnTo>
                    <a:pt x="0" y="1356"/>
                  </a:lnTo>
                  <a:close/>
                  <a:moveTo>
                    <a:pt x="0" y="1333"/>
                  </a:moveTo>
                  <a:lnTo>
                    <a:pt x="0" y="1322"/>
                  </a:lnTo>
                  <a:lnTo>
                    <a:pt x="11" y="1322"/>
                  </a:lnTo>
                  <a:lnTo>
                    <a:pt x="11" y="1333"/>
                  </a:lnTo>
                  <a:lnTo>
                    <a:pt x="0" y="1333"/>
                  </a:lnTo>
                  <a:close/>
                  <a:moveTo>
                    <a:pt x="0" y="1311"/>
                  </a:moveTo>
                  <a:lnTo>
                    <a:pt x="0" y="1300"/>
                  </a:lnTo>
                  <a:lnTo>
                    <a:pt x="11" y="1300"/>
                  </a:lnTo>
                  <a:lnTo>
                    <a:pt x="11" y="1311"/>
                  </a:lnTo>
                  <a:lnTo>
                    <a:pt x="0" y="1311"/>
                  </a:lnTo>
                  <a:close/>
                  <a:moveTo>
                    <a:pt x="0" y="1289"/>
                  </a:moveTo>
                  <a:lnTo>
                    <a:pt x="0" y="1278"/>
                  </a:lnTo>
                  <a:lnTo>
                    <a:pt x="11" y="1278"/>
                  </a:lnTo>
                  <a:lnTo>
                    <a:pt x="11" y="1289"/>
                  </a:lnTo>
                  <a:lnTo>
                    <a:pt x="0" y="1289"/>
                  </a:lnTo>
                  <a:close/>
                  <a:moveTo>
                    <a:pt x="0" y="1267"/>
                  </a:moveTo>
                  <a:lnTo>
                    <a:pt x="0" y="1256"/>
                  </a:lnTo>
                  <a:lnTo>
                    <a:pt x="11" y="1256"/>
                  </a:lnTo>
                  <a:lnTo>
                    <a:pt x="11" y="1267"/>
                  </a:lnTo>
                  <a:lnTo>
                    <a:pt x="0" y="1267"/>
                  </a:lnTo>
                  <a:close/>
                  <a:moveTo>
                    <a:pt x="0" y="1245"/>
                  </a:moveTo>
                  <a:lnTo>
                    <a:pt x="0" y="1234"/>
                  </a:lnTo>
                  <a:lnTo>
                    <a:pt x="11" y="1234"/>
                  </a:lnTo>
                  <a:lnTo>
                    <a:pt x="11" y="1245"/>
                  </a:lnTo>
                  <a:lnTo>
                    <a:pt x="0" y="1245"/>
                  </a:lnTo>
                  <a:close/>
                  <a:moveTo>
                    <a:pt x="0" y="1223"/>
                  </a:moveTo>
                  <a:lnTo>
                    <a:pt x="0" y="1212"/>
                  </a:lnTo>
                  <a:lnTo>
                    <a:pt x="11" y="1212"/>
                  </a:lnTo>
                  <a:lnTo>
                    <a:pt x="11" y="1223"/>
                  </a:lnTo>
                  <a:lnTo>
                    <a:pt x="0" y="1223"/>
                  </a:lnTo>
                  <a:close/>
                  <a:moveTo>
                    <a:pt x="0" y="1201"/>
                  </a:moveTo>
                  <a:lnTo>
                    <a:pt x="0" y="1190"/>
                  </a:lnTo>
                  <a:lnTo>
                    <a:pt x="11" y="1190"/>
                  </a:lnTo>
                  <a:lnTo>
                    <a:pt x="11" y="1201"/>
                  </a:lnTo>
                  <a:lnTo>
                    <a:pt x="0" y="1201"/>
                  </a:lnTo>
                  <a:close/>
                  <a:moveTo>
                    <a:pt x="0" y="1179"/>
                  </a:moveTo>
                  <a:lnTo>
                    <a:pt x="0" y="1168"/>
                  </a:lnTo>
                  <a:lnTo>
                    <a:pt x="11" y="1168"/>
                  </a:lnTo>
                  <a:lnTo>
                    <a:pt x="11" y="1179"/>
                  </a:lnTo>
                  <a:lnTo>
                    <a:pt x="0" y="1179"/>
                  </a:lnTo>
                  <a:close/>
                  <a:moveTo>
                    <a:pt x="0" y="1157"/>
                  </a:moveTo>
                  <a:lnTo>
                    <a:pt x="0" y="1146"/>
                  </a:lnTo>
                  <a:lnTo>
                    <a:pt x="11" y="1146"/>
                  </a:lnTo>
                  <a:lnTo>
                    <a:pt x="11" y="1157"/>
                  </a:lnTo>
                  <a:lnTo>
                    <a:pt x="0" y="1157"/>
                  </a:lnTo>
                  <a:close/>
                  <a:moveTo>
                    <a:pt x="0" y="1135"/>
                  </a:moveTo>
                  <a:lnTo>
                    <a:pt x="0" y="1124"/>
                  </a:lnTo>
                  <a:lnTo>
                    <a:pt x="11" y="1124"/>
                  </a:lnTo>
                  <a:lnTo>
                    <a:pt x="11" y="1135"/>
                  </a:lnTo>
                  <a:lnTo>
                    <a:pt x="0" y="1135"/>
                  </a:lnTo>
                  <a:close/>
                  <a:moveTo>
                    <a:pt x="0" y="1113"/>
                  </a:moveTo>
                  <a:lnTo>
                    <a:pt x="0" y="1102"/>
                  </a:lnTo>
                  <a:lnTo>
                    <a:pt x="11" y="1102"/>
                  </a:lnTo>
                  <a:lnTo>
                    <a:pt x="11" y="1113"/>
                  </a:lnTo>
                  <a:lnTo>
                    <a:pt x="0" y="1113"/>
                  </a:lnTo>
                  <a:close/>
                  <a:moveTo>
                    <a:pt x="0" y="1091"/>
                  </a:moveTo>
                  <a:lnTo>
                    <a:pt x="0" y="1080"/>
                  </a:lnTo>
                  <a:lnTo>
                    <a:pt x="11" y="1080"/>
                  </a:lnTo>
                  <a:lnTo>
                    <a:pt x="11" y="1091"/>
                  </a:lnTo>
                  <a:lnTo>
                    <a:pt x="0" y="1091"/>
                  </a:lnTo>
                  <a:close/>
                  <a:moveTo>
                    <a:pt x="0" y="1069"/>
                  </a:moveTo>
                  <a:lnTo>
                    <a:pt x="0" y="1058"/>
                  </a:lnTo>
                  <a:lnTo>
                    <a:pt x="11" y="1058"/>
                  </a:lnTo>
                  <a:lnTo>
                    <a:pt x="11" y="1069"/>
                  </a:lnTo>
                  <a:lnTo>
                    <a:pt x="0" y="1069"/>
                  </a:lnTo>
                  <a:close/>
                  <a:moveTo>
                    <a:pt x="0" y="1047"/>
                  </a:moveTo>
                  <a:lnTo>
                    <a:pt x="0" y="1036"/>
                  </a:lnTo>
                  <a:lnTo>
                    <a:pt x="11" y="1036"/>
                  </a:lnTo>
                  <a:lnTo>
                    <a:pt x="11" y="1047"/>
                  </a:lnTo>
                  <a:lnTo>
                    <a:pt x="0" y="1047"/>
                  </a:lnTo>
                  <a:close/>
                  <a:moveTo>
                    <a:pt x="0" y="1025"/>
                  </a:moveTo>
                  <a:lnTo>
                    <a:pt x="0" y="1014"/>
                  </a:lnTo>
                  <a:lnTo>
                    <a:pt x="11" y="1014"/>
                  </a:lnTo>
                  <a:lnTo>
                    <a:pt x="11" y="1025"/>
                  </a:lnTo>
                  <a:lnTo>
                    <a:pt x="0" y="1025"/>
                  </a:lnTo>
                  <a:close/>
                  <a:moveTo>
                    <a:pt x="0" y="1003"/>
                  </a:moveTo>
                  <a:lnTo>
                    <a:pt x="0" y="992"/>
                  </a:lnTo>
                  <a:lnTo>
                    <a:pt x="11" y="992"/>
                  </a:lnTo>
                  <a:lnTo>
                    <a:pt x="11" y="1003"/>
                  </a:lnTo>
                  <a:lnTo>
                    <a:pt x="0" y="1003"/>
                  </a:lnTo>
                  <a:close/>
                  <a:moveTo>
                    <a:pt x="0" y="981"/>
                  </a:moveTo>
                  <a:lnTo>
                    <a:pt x="0" y="970"/>
                  </a:lnTo>
                  <a:lnTo>
                    <a:pt x="11" y="970"/>
                  </a:lnTo>
                  <a:lnTo>
                    <a:pt x="11" y="981"/>
                  </a:lnTo>
                  <a:lnTo>
                    <a:pt x="0" y="981"/>
                  </a:lnTo>
                  <a:close/>
                  <a:moveTo>
                    <a:pt x="0" y="959"/>
                  </a:moveTo>
                  <a:lnTo>
                    <a:pt x="0" y="948"/>
                  </a:lnTo>
                  <a:lnTo>
                    <a:pt x="11" y="948"/>
                  </a:lnTo>
                  <a:lnTo>
                    <a:pt x="11" y="959"/>
                  </a:lnTo>
                  <a:lnTo>
                    <a:pt x="0" y="959"/>
                  </a:lnTo>
                  <a:close/>
                  <a:moveTo>
                    <a:pt x="0" y="937"/>
                  </a:moveTo>
                  <a:lnTo>
                    <a:pt x="0" y="926"/>
                  </a:lnTo>
                  <a:lnTo>
                    <a:pt x="11" y="926"/>
                  </a:lnTo>
                  <a:lnTo>
                    <a:pt x="11" y="937"/>
                  </a:lnTo>
                  <a:lnTo>
                    <a:pt x="0" y="937"/>
                  </a:lnTo>
                  <a:close/>
                  <a:moveTo>
                    <a:pt x="0" y="915"/>
                  </a:moveTo>
                  <a:lnTo>
                    <a:pt x="0" y="904"/>
                  </a:lnTo>
                  <a:lnTo>
                    <a:pt x="11" y="904"/>
                  </a:lnTo>
                  <a:lnTo>
                    <a:pt x="11" y="915"/>
                  </a:lnTo>
                  <a:lnTo>
                    <a:pt x="0" y="915"/>
                  </a:lnTo>
                  <a:close/>
                  <a:moveTo>
                    <a:pt x="0" y="893"/>
                  </a:moveTo>
                  <a:lnTo>
                    <a:pt x="0" y="882"/>
                  </a:lnTo>
                  <a:lnTo>
                    <a:pt x="11" y="882"/>
                  </a:lnTo>
                  <a:lnTo>
                    <a:pt x="11" y="893"/>
                  </a:lnTo>
                  <a:lnTo>
                    <a:pt x="0" y="893"/>
                  </a:lnTo>
                  <a:close/>
                  <a:moveTo>
                    <a:pt x="0" y="871"/>
                  </a:moveTo>
                  <a:lnTo>
                    <a:pt x="0" y="860"/>
                  </a:lnTo>
                  <a:lnTo>
                    <a:pt x="11" y="860"/>
                  </a:lnTo>
                  <a:lnTo>
                    <a:pt x="11" y="871"/>
                  </a:lnTo>
                  <a:lnTo>
                    <a:pt x="0" y="871"/>
                  </a:lnTo>
                  <a:close/>
                  <a:moveTo>
                    <a:pt x="0" y="848"/>
                  </a:moveTo>
                  <a:lnTo>
                    <a:pt x="0" y="837"/>
                  </a:lnTo>
                  <a:lnTo>
                    <a:pt x="11" y="837"/>
                  </a:lnTo>
                  <a:lnTo>
                    <a:pt x="11" y="848"/>
                  </a:lnTo>
                  <a:lnTo>
                    <a:pt x="0" y="848"/>
                  </a:lnTo>
                  <a:close/>
                  <a:moveTo>
                    <a:pt x="0" y="826"/>
                  </a:moveTo>
                  <a:lnTo>
                    <a:pt x="0" y="815"/>
                  </a:lnTo>
                  <a:lnTo>
                    <a:pt x="11" y="815"/>
                  </a:lnTo>
                  <a:lnTo>
                    <a:pt x="11" y="826"/>
                  </a:lnTo>
                  <a:lnTo>
                    <a:pt x="0" y="826"/>
                  </a:lnTo>
                  <a:close/>
                  <a:moveTo>
                    <a:pt x="0" y="804"/>
                  </a:moveTo>
                  <a:lnTo>
                    <a:pt x="0" y="793"/>
                  </a:lnTo>
                  <a:lnTo>
                    <a:pt x="11" y="793"/>
                  </a:lnTo>
                  <a:lnTo>
                    <a:pt x="11" y="804"/>
                  </a:lnTo>
                  <a:lnTo>
                    <a:pt x="0" y="804"/>
                  </a:lnTo>
                  <a:close/>
                  <a:moveTo>
                    <a:pt x="0" y="782"/>
                  </a:moveTo>
                  <a:lnTo>
                    <a:pt x="0" y="771"/>
                  </a:lnTo>
                  <a:lnTo>
                    <a:pt x="11" y="771"/>
                  </a:lnTo>
                  <a:lnTo>
                    <a:pt x="11" y="782"/>
                  </a:lnTo>
                  <a:lnTo>
                    <a:pt x="0" y="782"/>
                  </a:lnTo>
                  <a:close/>
                  <a:moveTo>
                    <a:pt x="0" y="760"/>
                  </a:moveTo>
                  <a:lnTo>
                    <a:pt x="0" y="749"/>
                  </a:lnTo>
                  <a:lnTo>
                    <a:pt x="11" y="749"/>
                  </a:lnTo>
                  <a:lnTo>
                    <a:pt x="11" y="760"/>
                  </a:lnTo>
                  <a:lnTo>
                    <a:pt x="0" y="760"/>
                  </a:lnTo>
                  <a:close/>
                  <a:moveTo>
                    <a:pt x="0" y="738"/>
                  </a:moveTo>
                  <a:lnTo>
                    <a:pt x="0" y="727"/>
                  </a:lnTo>
                  <a:lnTo>
                    <a:pt x="11" y="727"/>
                  </a:lnTo>
                  <a:lnTo>
                    <a:pt x="11" y="738"/>
                  </a:lnTo>
                  <a:lnTo>
                    <a:pt x="0" y="738"/>
                  </a:lnTo>
                  <a:close/>
                  <a:moveTo>
                    <a:pt x="0" y="716"/>
                  </a:moveTo>
                  <a:lnTo>
                    <a:pt x="0" y="705"/>
                  </a:lnTo>
                  <a:lnTo>
                    <a:pt x="11" y="705"/>
                  </a:lnTo>
                  <a:lnTo>
                    <a:pt x="11" y="716"/>
                  </a:lnTo>
                  <a:lnTo>
                    <a:pt x="0" y="716"/>
                  </a:lnTo>
                  <a:close/>
                  <a:moveTo>
                    <a:pt x="0" y="694"/>
                  </a:moveTo>
                  <a:lnTo>
                    <a:pt x="0" y="683"/>
                  </a:lnTo>
                  <a:lnTo>
                    <a:pt x="11" y="683"/>
                  </a:lnTo>
                  <a:lnTo>
                    <a:pt x="11" y="694"/>
                  </a:lnTo>
                  <a:lnTo>
                    <a:pt x="0" y="694"/>
                  </a:lnTo>
                  <a:close/>
                  <a:moveTo>
                    <a:pt x="0" y="672"/>
                  </a:moveTo>
                  <a:lnTo>
                    <a:pt x="0" y="661"/>
                  </a:lnTo>
                  <a:lnTo>
                    <a:pt x="11" y="661"/>
                  </a:lnTo>
                  <a:lnTo>
                    <a:pt x="11" y="672"/>
                  </a:lnTo>
                  <a:lnTo>
                    <a:pt x="0" y="672"/>
                  </a:lnTo>
                  <a:close/>
                  <a:moveTo>
                    <a:pt x="0" y="650"/>
                  </a:moveTo>
                  <a:lnTo>
                    <a:pt x="0" y="639"/>
                  </a:lnTo>
                  <a:lnTo>
                    <a:pt x="11" y="639"/>
                  </a:lnTo>
                  <a:lnTo>
                    <a:pt x="11" y="650"/>
                  </a:lnTo>
                  <a:lnTo>
                    <a:pt x="0" y="650"/>
                  </a:lnTo>
                  <a:close/>
                  <a:moveTo>
                    <a:pt x="0" y="628"/>
                  </a:moveTo>
                  <a:lnTo>
                    <a:pt x="0" y="617"/>
                  </a:lnTo>
                  <a:lnTo>
                    <a:pt x="11" y="617"/>
                  </a:lnTo>
                  <a:lnTo>
                    <a:pt x="11" y="628"/>
                  </a:lnTo>
                  <a:lnTo>
                    <a:pt x="0" y="628"/>
                  </a:lnTo>
                  <a:close/>
                  <a:moveTo>
                    <a:pt x="0" y="606"/>
                  </a:moveTo>
                  <a:lnTo>
                    <a:pt x="0" y="595"/>
                  </a:lnTo>
                  <a:lnTo>
                    <a:pt x="11" y="595"/>
                  </a:lnTo>
                  <a:lnTo>
                    <a:pt x="11" y="606"/>
                  </a:lnTo>
                  <a:lnTo>
                    <a:pt x="0" y="606"/>
                  </a:lnTo>
                  <a:close/>
                  <a:moveTo>
                    <a:pt x="0" y="584"/>
                  </a:moveTo>
                  <a:lnTo>
                    <a:pt x="0" y="573"/>
                  </a:lnTo>
                  <a:lnTo>
                    <a:pt x="11" y="573"/>
                  </a:lnTo>
                  <a:lnTo>
                    <a:pt x="11" y="584"/>
                  </a:lnTo>
                  <a:lnTo>
                    <a:pt x="0" y="584"/>
                  </a:lnTo>
                  <a:close/>
                  <a:moveTo>
                    <a:pt x="0" y="562"/>
                  </a:moveTo>
                  <a:lnTo>
                    <a:pt x="0" y="551"/>
                  </a:lnTo>
                  <a:lnTo>
                    <a:pt x="11" y="551"/>
                  </a:lnTo>
                  <a:lnTo>
                    <a:pt x="11" y="562"/>
                  </a:lnTo>
                  <a:lnTo>
                    <a:pt x="0" y="562"/>
                  </a:lnTo>
                  <a:close/>
                  <a:moveTo>
                    <a:pt x="0" y="540"/>
                  </a:moveTo>
                  <a:lnTo>
                    <a:pt x="0" y="529"/>
                  </a:lnTo>
                  <a:lnTo>
                    <a:pt x="11" y="529"/>
                  </a:lnTo>
                  <a:lnTo>
                    <a:pt x="11" y="540"/>
                  </a:lnTo>
                  <a:lnTo>
                    <a:pt x="0" y="540"/>
                  </a:lnTo>
                  <a:close/>
                  <a:moveTo>
                    <a:pt x="0" y="518"/>
                  </a:moveTo>
                  <a:lnTo>
                    <a:pt x="0" y="507"/>
                  </a:lnTo>
                  <a:lnTo>
                    <a:pt x="11" y="507"/>
                  </a:lnTo>
                  <a:lnTo>
                    <a:pt x="11" y="518"/>
                  </a:lnTo>
                  <a:lnTo>
                    <a:pt x="0" y="518"/>
                  </a:lnTo>
                  <a:close/>
                  <a:moveTo>
                    <a:pt x="0" y="496"/>
                  </a:moveTo>
                  <a:lnTo>
                    <a:pt x="0" y="485"/>
                  </a:lnTo>
                  <a:lnTo>
                    <a:pt x="11" y="485"/>
                  </a:lnTo>
                  <a:lnTo>
                    <a:pt x="11" y="496"/>
                  </a:lnTo>
                  <a:lnTo>
                    <a:pt x="0" y="496"/>
                  </a:lnTo>
                  <a:close/>
                  <a:moveTo>
                    <a:pt x="0" y="474"/>
                  </a:moveTo>
                  <a:lnTo>
                    <a:pt x="0" y="463"/>
                  </a:lnTo>
                  <a:lnTo>
                    <a:pt x="11" y="463"/>
                  </a:lnTo>
                  <a:lnTo>
                    <a:pt x="11" y="474"/>
                  </a:lnTo>
                  <a:lnTo>
                    <a:pt x="0" y="474"/>
                  </a:lnTo>
                  <a:close/>
                  <a:moveTo>
                    <a:pt x="0" y="452"/>
                  </a:moveTo>
                  <a:lnTo>
                    <a:pt x="0" y="441"/>
                  </a:lnTo>
                  <a:lnTo>
                    <a:pt x="11" y="441"/>
                  </a:lnTo>
                  <a:lnTo>
                    <a:pt x="11" y="452"/>
                  </a:lnTo>
                  <a:lnTo>
                    <a:pt x="0" y="452"/>
                  </a:lnTo>
                  <a:close/>
                  <a:moveTo>
                    <a:pt x="0" y="430"/>
                  </a:moveTo>
                  <a:lnTo>
                    <a:pt x="0" y="419"/>
                  </a:lnTo>
                  <a:lnTo>
                    <a:pt x="11" y="419"/>
                  </a:lnTo>
                  <a:lnTo>
                    <a:pt x="11" y="430"/>
                  </a:lnTo>
                  <a:lnTo>
                    <a:pt x="0" y="430"/>
                  </a:lnTo>
                  <a:close/>
                  <a:moveTo>
                    <a:pt x="0" y="408"/>
                  </a:moveTo>
                  <a:lnTo>
                    <a:pt x="0" y="397"/>
                  </a:lnTo>
                  <a:lnTo>
                    <a:pt x="11" y="397"/>
                  </a:lnTo>
                  <a:lnTo>
                    <a:pt x="11" y="408"/>
                  </a:lnTo>
                  <a:lnTo>
                    <a:pt x="0" y="408"/>
                  </a:lnTo>
                  <a:close/>
                  <a:moveTo>
                    <a:pt x="0" y="386"/>
                  </a:moveTo>
                  <a:lnTo>
                    <a:pt x="0" y="375"/>
                  </a:lnTo>
                  <a:lnTo>
                    <a:pt x="11" y="375"/>
                  </a:lnTo>
                  <a:lnTo>
                    <a:pt x="11" y="386"/>
                  </a:lnTo>
                  <a:lnTo>
                    <a:pt x="0" y="386"/>
                  </a:lnTo>
                  <a:close/>
                  <a:moveTo>
                    <a:pt x="0" y="363"/>
                  </a:moveTo>
                  <a:lnTo>
                    <a:pt x="0" y="352"/>
                  </a:lnTo>
                  <a:lnTo>
                    <a:pt x="11" y="352"/>
                  </a:lnTo>
                  <a:lnTo>
                    <a:pt x="11" y="363"/>
                  </a:lnTo>
                  <a:lnTo>
                    <a:pt x="0" y="363"/>
                  </a:lnTo>
                  <a:close/>
                  <a:moveTo>
                    <a:pt x="0" y="341"/>
                  </a:moveTo>
                  <a:lnTo>
                    <a:pt x="0" y="330"/>
                  </a:lnTo>
                  <a:lnTo>
                    <a:pt x="11" y="330"/>
                  </a:lnTo>
                  <a:lnTo>
                    <a:pt x="11" y="341"/>
                  </a:lnTo>
                  <a:lnTo>
                    <a:pt x="0" y="341"/>
                  </a:lnTo>
                  <a:close/>
                  <a:moveTo>
                    <a:pt x="0" y="319"/>
                  </a:moveTo>
                  <a:lnTo>
                    <a:pt x="0" y="308"/>
                  </a:lnTo>
                  <a:lnTo>
                    <a:pt x="11" y="308"/>
                  </a:lnTo>
                  <a:lnTo>
                    <a:pt x="11" y="319"/>
                  </a:lnTo>
                  <a:lnTo>
                    <a:pt x="0" y="319"/>
                  </a:lnTo>
                  <a:close/>
                  <a:moveTo>
                    <a:pt x="0" y="297"/>
                  </a:moveTo>
                  <a:lnTo>
                    <a:pt x="0" y="286"/>
                  </a:lnTo>
                  <a:lnTo>
                    <a:pt x="11" y="286"/>
                  </a:lnTo>
                  <a:lnTo>
                    <a:pt x="11" y="297"/>
                  </a:lnTo>
                  <a:lnTo>
                    <a:pt x="0" y="297"/>
                  </a:lnTo>
                  <a:close/>
                  <a:moveTo>
                    <a:pt x="0" y="275"/>
                  </a:moveTo>
                  <a:lnTo>
                    <a:pt x="0" y="264"/>
                  </a:lnTo>
                  <a:lnTo>
                    <a:pt x="11" y="264"/>
                  </a:lnTo>
                  <a:lnTo>
                    <a:pt x="11" y="275"/>
                  </a:lnTo>
                  <a:lnTo>
                    <a:pt x="0" y="275"/>
                  </a:lnTo>
                  <a:close/>
                  <a:moveTo>
                    <a:pt x="0" y="253"/>
                  </a:moveTo>
                  <a:lnTo>
                    <a:pt x="0" y="242"/>
                  </a:lnTo>
                  <a:lnTo>
                    <a:pt x="11" y="242"/>
                  </a:lnTo>
                  <a:lnTo>
                    <a:pt x="11" y="253"/>
                  </a:lnTo>
                  <a:lnTo>
                    <a:pt x="0" y="253"/>
                  </a:lnTo>
                  <a:close/>
                  <a:moveTo>
                    <a:pt x="0" y="231"/>
                  </a:moveTo>
                  <a:lnTo>
                    <a:pt x="0" y="220"/>
                  </a:lnTo>
                  <a:lnTo>
                    <a:pt x="11" y="220"/>
                  </a:lnTo>
                  <a:lnTo>
                    <a:pt x="11" y="231"/>
                  </a:lnTo>
                  <a:lnTo>
                    <a:pt x="0" y="231"/>
                  </a:lnTo>
                  <a:close/>
                  <a:moveTo>
                    <a:pt x="0" y="209"/>
                  </a:moveTo>
                  <a:lnTo>
                    <a:pt x="0" y="198"/>
                  </a:lnTo>
                  <a:lnTo>
                    <a:pt x="11" y="198"/>
                  </a:lnTo>
                  <a:lnTo>
                    <a:pt x="11" y="209"/>
                  </a:lnTo>
                  <a:lnTo>
                    <a:pt x="0" y="209"/>
                  </a:lnTo>
                  <a:close/>
                  <a:moveTo>
                    <a:pt x="0" y="187"/>
                  </a:moveTo>
                  <a:lnTo>
                    <a:pt x="0" y="176"/>
                  </a:lnTo>
                  <a:lnTo>
                    <a:pt x="11" y="176"/>
                  </a:lnTo>
                  <a:lnTo>
                    <a:pt x="11" y="187"/>
                  </a:lnTo>
                  <a:lnTo>
                    <a:pt x="0" y="187"/>
                  </a:lnTo>
                  <a:close/>
                  <a:moveTo>
                    <a:pt x="0" y="165"/>
                  </a:moveTo>
                  <a:lnTo>
                    <a:pt x="0" y="154"/>
                  </a:lnTo>
                  <a:lnTo>
                    <a:pt x="11" y="154"/>
                  </a:lnTo>
                  <a:lnTo>
                    <a:pt x="11" y="165"/>
                  </a:lnTo>
                  <a:lnTo>
                    <a:pt x="0" y="165"/>
                  </a:lnTo>
                  <a:close/>
                  <a:moveTo>
                    <a:pt x="0" y="143"/>
                  </a:moveTo>
                  <a:lnTo>
                    <a:pt x="0" y="132"/>
                  </a:lnTo>
                  <a:lnTo>
                    <a:pt x="11" y="132"/>
                  </a:lnTo>
                  <a:lnTo>
                    <a:pt x="11" y="143"/>
                  </a:lnTo>
                  <a:lnTo>
                    <a:pt x="0" y="143"/>
                  </a:lnTo>
                  <a:close/>
                  <a:moveTo>
                    <a:pt x="0" y="121"/>
                  </a:moveTo>
                  <a:lnTo>
                    <a:pt x="0" y="110"/>
                  </a:lnTo>
                  <a:lnTo>
                    <a:pt x="11" y="110"/>
                  </a:lnTo>
                  <a:lnTo>
                    <a:pt x="11" y="121"/>
                  </a:lnTo>
                  <a:lnTo>
                    <a:pt x="0" y="121"/>
                  </a:lnTo>
                  <a:close/>
                  <a:moveTo>
                    <a:pt x="0" y="99"/>
                  </a:moveTo>
                  <a:lnTo>
                    <a:pt x="0" y="88"/>
                  </a:lnTo>
                  <a:lnTo>
                    <a:pt x="11" y="88"/>
                  </a:lnTo>
                  <a:lnTo>
                    <a:pt x="11" y="99"/>
                  </a:lnTo>
                  <a:lnTo>
                    <a:pt x="0" y="99"/>
                  </a:lnTo>
                  <a:close/>
                  <a:moveTo>
                    <a:pt x="0" y="77"/>
                  </a:moveTo>
                  <a:lnTo>
                    <a:pt x="0" y="66"/>
                  </a:lnTo>
                  <a:lnTo>
                    <a:pt x="11" y="66"/>
                  </a:lnTo>
                  <a:lnTo>
                    <a:pt x="11" y="77"/>
                  </a:lnTo>
                  <a:lnTo>
                    <a:pt x="0" y="77"/>
                  </a:lnTo>
                  <a:close/>
                  <a:moveTo>
                    <a:pt x="0" y="55"/>
                  </a:moveTo>
                  <a:lnTo>
                    <a:pt x="0" y="44"/>
                  </a:lnTo>
                  <a:lnTo>
                    <a:pt x="11" y="44"/>
                  </a:lnTo>
                  <a:lnTo>
                    <a:pt x="11" y="55"/>
                  </a:lnTo>
                  <a:lnTo>
                    <a:pt x="0" y="55"/>
                  </a:lnTo>
                  <a:close/>
                  <a:moveTo>
                    <a:pt x="0" y="33"/>
                  </a:moveTo>
                  <a:lnTo>
                    <a:pt x="0" y="22"/>
                  </a:lnTo>
                  <a:lnTo>
                    <a:pt x="11" y="22"/>
                  </a:lnTo>
                  <a:lnTo>
                    <a:pt x="11" y="33"/>
                  </a:lnTo>
                  <a:lnTo>
                    <a:pt x="0" y="33"/>
                  </a:lnTo>
                  <a:close/>
                  <a:moveTo>
                    <a:pt x="0" y="11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0" name="Line 31"/>
            <p:cNvSpPr>
              <a:spLocks noChangeShapeType="1"/>
            </p:cNvSpPr>
            <p:nvPr/>
          </p:nvSpPr>
          <p:spPr bwMode="auto">
            <a:xfrm>
              <a:off x="4124" y="545"/>
              <a:ext cx="1" cy="88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1" name="Rectangle 32"/>
            <p:cNvSpPr>
              <a:spLocks noChangeArrowheads="1"/>
            </p:cNvSpPr>
            <p:nvPr/>
          </p:nvSpPr>
          <p:spPr bwMode="auto">
            <a:xfrm>
              <a:off x="3889" y="242"/>
              <a:ext cx="320" cy="145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2" name="Rectangle 33"/>
            <p:cNvSpPr>
              <a:spLocks noChangeArrowheads="1"/>
            </p:cNvSpPr>
            <p:nvPr/>
          </p:nvSpPr>
          <p:spPr bwMode="auto">
            <a:xfrm>
              <a:off x="3927" y="267"/>
              <a:ext cx="287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Ridge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03" name="Freeform 34"/>
            <p:cNvSpPr>
              <a:spLocks noEditPoints="1"/>
            </p:cNvSpPr>
            <p:nvPr/>
          </p:nvSpPr>
          <p:spPr bwMode="auto">
            <a:xfrm>
              <a:off x="4102" y="398"/>
              <a:ext cx="44" cy="147"/>
            </a:xfrm>
            <a:custGeom>
              <a:avLst/>
              <a:gdLst>
                <a:gd name="T0" fmla="*/ 30 w 44"/>
                <a:gd name="T1" fmla="*/ 0 h 147"/>
                <a:gd name="T2" fmla="*/ 30 w 44"/>
                <a:gd name="T3" fmla="*/ 110 h 147"/>
                <a:gd name="T4" fmla="*/ 15 w 44"/>
                <a:gd name="T5" fmla="*/ 110 h 147"/>
                <a:gd name="T6" fmla="*/ 15 w 44"/>
                <a:gd name="T7" fmla="*/ 0 h 147"/>
                <a:gd name="T8" fmla="*/ 30 w 44"/>
                <a:gd name="T9" fmla="*/ 0 h 147"/>
                <a:gd name="T10" fmla="*/ 44 w 44"/>
                <a:gd name="T11" fmla="*/ 103 h 147"/>
                <a:gd name="T12" fmla="*/ 22 w 44"/>
                <a:gd name="T13" fmla="*/ 147 h 147"/>
                <a:gd name="T14" fmla="*/ 0 w 44"/>
                <a:gd name="T15" fmla="*/ 103 h 147"/>
                <a:gd name="T16" fmla="*/ 44 w 44"/>
                <a:gd name="T17" fmla="*/ 103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147"/>
                <a:gd name="T29" fmla="*/ 44 w 44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147">
                  <a:moveTo>
                    <a:pt x="30" y="0"/>
                  </a:moveTo>
                  <a:lnTo>
                    <a:pt x="30" y="110"/>
                  </a:lnTo>
                  <a:lnTo>
                    <a:pt x="15" y="110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44" y="103"/>
                  </a:moveTo>
                  <a:lnTo>
                    <a:pt x="22" y="147"/>
                  </a:lnTo>
                  <a:lnTo>
                    <a:pt x="0" y="103"/>
                  </a:lnTo>
                  <a:lnTo>
                    <a:pt x="44" y="103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4" name="Freeform 35"/>
            <p:cNvSpPr>
              <a:spLocks noEditPoints="1"/>
            </p:cNvSpPr>
            <p:nvPr/>
          </p:nvSpPr>
          <p:spPr bwMode="auto">
            <a:xfrm>
              <a:off x="2152" y="1408"/>
              <a:ext cx="357" cy="328"/>
            </a:xfrm>
            <a:custGeom>
              <a:avLst/>
              <a:gdLst>
                <a:gd name="T0" fmla="*/ 352 w 357"/>
                <a:gd name="T1" fmla="*/ 318 h 328"/>
                <a:gd name="T2" fmla="*/ 341 w 357"/>
                <a:gd name="T3" fmla="*/ 318 h 328"/>
                <a:gd name="T4" fmla="*/ 346 w 357"/>
                <a:gd name="T5" fmla="*/ 313 h 328"/>
                <a:gd name="T6" fmla="*/ 325 w 357"/>
                <a:gd name="T7" fmla="*/ 303 h 328"/>
                <a:gd name="T8" fmla="*/ 330 w 357"/>
                <a:gd name="T9" fmla="*/ 308 h 328"/>
                <a:gd name="T10" fmla="*/ 319 w 357"/>
                <a:gd name="T11" fmla="*/ 288 h 328"/>
                <a:gd name="T12" fmla="*/ 309 w 357"/>
                <a:gd name="T13" fmla="*/ 288 h 328"/>
                <a:gd name="T14" fmla="*/ 314 w 357"/>
                <a:gd name="T15" fmla="*/ 283 h 328"/>
                <a:gd name="T16" fmla="*/ 293 w 357"/>
                <a:gd name="T17" fmla="*/ 273 h 328"/>
                <a:gd name="T18" fmla="*/ 298 w 357"/>
                <a:gd name="T19" fmla="*/ 278 h 328"/>
                <a:gd name="T20" fmla="*/ 287 w 357"/>
                <a:gd name="T21" fmla="*/ 258 h 328"/>
                <a:gd name="T22" fmla="*/ 276 w 357"/>
                <a:gd name="T23" fmla="*/ 258 h 328"/>
                <a:gd name="T24" fmla="*/ 281 w 357"/>
                <a:gd name="T25" fmla="*/ 253 h 328"/>
                <a:gd name="T26" fmla="*/ 260 w 357"/>
                <a:gd name="T27" fmla="*/ 244 h 328"/>
                <a:gd name="T28" fmla="*/ 265 w 357"/>
                <a:gd name="T29" fmla="*/ 249 h 328"/>
                <a:gd name="T30" fmla="*/ 254 w 357"/>
                <a:gd name="T31" fmla="*/ 228 h 328"/>
                <a:gd name="T32" fmla="*/ 244 w 357"/>
                <a:gd name="T33" fmla="*/ 229 h 328"/>
                <a:gd name="T34" fmla="*/ 249 w 357"/>
                <a:gd name="T35" fmla="*/ 223 h 328"/>
                <a:gd name="T36" fmla="*/ 227 w 357"/>
                <a:gd name="T37" fmla="*/ 214 h 328"/>
                <a:gd name="T38" fmla="*/ 233 w 357"/>
                <a:gd name="T39" fmla="*/ 219 h 328"/>
                <a:gd name="T40" fmla="*/ 222 w 357"/>
                <a:gd name="T41" fmla="*/ 198 h 328"/>
                <a:gd name="T42" fmla="*/ 211 w 357"/>
                <a:gd name="T43" fmla="*/ 199 h 328"/>
                <a:gd name="T44" fmla="*/ 216 w 357"/>
                <a:gd name="T45" fmla="*/ 193 h 328"/>
                <a:gd name="T46" fmla="*/ 195 w 357"/>
                <a:gd name="T47" fmla="*/ 184 h 328"/>
                <a:gd name="T48" fmla="*/ 200 w 357"/>
                <a:gd name="T49" fmla="*/ 189 h 328"/>
                <a:gd name="T50" fmla="*/ 189 w 357"/>
                <a:gd name="T51" fmla="*/ 169 h 328"/>
                <a:gd name="T52" fmla="*/ 179 w 357"/>
                <a:gd name="T53" fmla="*/ 169 h 328"/>
                <a:gd name="T54" fmla="*/ 184 w 357"/>
                <a:gd name="T55" fmla="*/ 164 h 328"/>
                <a:gd name="T56" fmla="*/ 162 w 357"/>
                <a:gd name="T57" fmla="*/ 154 h 328"/>
                <a:gd name="T58" fmla="*/ 168 w 357"/>
                <a:gd name="T59" fmla="*/ 159 h 328"/>
                <a:gd name="T60" fmla="*/ 157 w 357"/>
                <a:gd name="T61" fmla="*/ 139 h 328"/>
                <a:gd name="T62" fmla="*/ 146 w 357"/>
                <a:gd name="T63" fmla="*/ 139 h 328"/>
                <a:gd name="T64" fmla="*/ 151 w 357"/>
                <a:gd name="T65" fmla="*/ 134 h 328"/>
                <a:gd name="T66" fmla="*/ 130 w 357"/>
                <a:gd name="T67" fmla="*/ 124 h 328"/>
                <a:gd name="T68" fmla="*/ 135 w 357"/>
                <a:gd name="T69" fmla="*/ 129 h 328"/>
                <a:gd name="T70" fmla="*/ 124 w 357"/>
                <a:gd name="T71" fmla="*/ 109 h 328"/>
                <a:gd name="T72" fmla="*/ 114 w 357"/>
                <a:gd name="T73" fmla="*/ 109 h 328"/>
                <a:gd name="T74" fmla="*/ 119 w 357"/>
                <a:gd name="T75" fmla="*/ 104 h 328"/>
                <a:gd name="T76" fmla="*/ 97 w 357"/>
                <a:gd name="T77" fmla="*/ 95 h 328"/>
                <a:gd name="T78" fmla="*/ 103 w 357"/>
                <a:gd name="T79" fmla="*/ 100 h 328"/>
                <a:gd name="T80" fmla="*/ 91 w 357"/>
                <a:gd name="T81" fmla="*/ 79 h 328"/>
                <a:gd name="T82" fmla="*/ 81 w 357"/>
                <a:gd name="T83" fmla="*/ 80 h 328"/>
                <a:gd name="T84" fmla="*/ 86 w 357"/>
                <a:gd name="T85" fmla="*/ 74 h 328"/>
                <a:gd name="T86" fmla="*/ 65 w 357"/>
                <a:gd name="T87" fmla="*/ 65 h 328"/>
                <a:gd name="T88" fmla="*/ 70 w 357"/>
                <a:gd name="T89" fmla="*/ 70 h 328"/>
                <a:gd name="T90" fmla="*/ 59 w 357"/>
                <a:gd name="T91" fmla="*/ 49 h 328"/>
                <a:gd name="T92" fmla="*/ 49 w 357"/>
                <a:gd name="T93" fmla="*/ 50 h 328"/>
                <a:gd name="T94" fmla="*/ 54 w 357"/>
                <a:gd name="T95" fmla="*/ 44 h 328"/>
                <a:gd name="T96" fmla="*/ 32 w 357"/>
                <a:gd name="T97" fmla="*/ 35 h 328"/>
                <a:gd name="T98" fmla="*/ 38 w 357"/>
                <a:gd name="T99" fmla="*/ 40 h 328"/>
                <a:gd name="T100" fmla="*/ 26 w 357"/>
                <a:gd name="T101" fmla="*/ 20 h 328"/>
                <a:gd name="T102" fmla="*/ 16 w 357"/>
                <a:gd name="T103" fmla="*/ 20 h 328"/>
                <a:gd name="T104" fmla="*/ 21 w 357"/>
                <a:gd name="T105" fmla="*/ 15 h 328"/>
                <a:gd name="T106" fmla="*/ 0 w 357"/>
                <a:gd name="T107" fmla="*/ 5 h 328"/>
                <a:gd name="T108" fmla="*/ 5 w 357"/>
                <a:gd name="T109" fmla="*/ 10 h 3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57"/>
                <a:gd name="T166" fmla="*/ 0 h 328"/>
                <a:gd name="T167" fmla="*/ 357 w 357"/>
                <a:gd name="T168" fmla="*/ 328 h 32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57" h="328">
                  <a:moveTo>
                    <a:pt x="352" y="328"/>
                  </a:moveTo>
                  <a:lnTo>
                    <a:pt x="347" y="323"/>
                  </a:lnTo>
                  <a:lnTo>
                    <a:pt x="352" y="318"/>
                  </a:lnTo>
                  <a:lnTo>
                    <a:pt x="357" y="323"/>
                  </a:lnTo>
                  <a:lnTo>
                    <a:pt x="352" y="328"/>
                  </a:lnTo>
                  <a:close/>
                  <a:moveTo>
                    <a:pt x="341" y="318"/>
                  </a:moveTo>
                  <a:lnTo>
                    <a:pt x="336" y="313"/>
                  </a:lnTo>
                  <a:lnTo>
                    <a:pt x="341" y="308"/>
                  </a:lnTo>
                  <a:lnTo>
                    <a:pt x="346" y="313"/>
                  </a:lnTo>
                  <a:lnTo>
                    <a:pt x="341" y="318"/>
                  </a:lnTo>
                  <a:close/>
                  <a:moveTo>
                    <a:pt x="330" y="308"/>
                  </a:moveTo>
                  <a:lnTo>
                    <a:pt x="325" y="303"/>
                  </a:lnTo>
                  <a:lnTo>
                    <a:pt x="330" y="298"/>
                  </a:lnTo>
                  <a:lnTo>
                    <a:pt x="335" y="303"/>
                  </a:lnTo>
                  <a:lnTo>
                    <a:pt x="330" y="308"/>
                  </a:lnTo>
                  <a:close/>
                  <a:moveTo>
                    <a:pt x="320" y="298"/>
                  </a:moveTo>
                  <a:lnTo>
                    <a:pt x="314" y="293"/>
                  </a:lnTo>
                  <a:lnTo>
                    <a:pt x="319" y="288"/>
                  </a:lnTo>
                  <a:lnTo>
                    <a:pt x="325" y="293"/>
                  </a:lnTo>
                  <a:lnTo>
                    <a:pt x="320" y="298"/>
                  </a:lnTo>
                  <a:close/>
                  <a:moveTo>
                    <a:pt x="309" y="288"/>
                  </a:moveTo>
                  <a:lnTo>
                    <a:pt x="303" y="283"/>
                  </a:lnTo>
                  <a:lnTo>
                    <a:pt x="308" y="278"/>
                  </a:lnTo>
                  <a:lnTo>
                    <a:pt x="314" y="283"/>
                  </a:lnTo>
                  <a:lnTo>
                    <a:pt x="309" y="288"/>
                  </a:lnTo>
                  <a:close/>
                  <a:moveTo>
                    <a:pt x="298" y="278"/>
                  </a:moveTo>
                  <a:lnTo>
                    <a:pt x="293" y="273"/>
                  </a:lnTo>
                  <a:lnTo>
                    <a:pt x="297" y="268"/>
                  </a:lnTo>
                  <a:lnTo>
                    <a:pt x="303" y="273"/>
                  </a:lnTo>
                  <a:lnTo>
                    <a:pt x="298" y="278"/>
                  </a:lnTo>
                  <a:close/>
                  <a:moveTo>
                    <a:pt x="287" y="268"/>
                  </a:moveTo>
                  <a:lnTo>
                    <a:pt x="282" y="263"/>
                  </a:lnTo>
                  <a:lnTo>
                    <a:pt x="287" y="258"/>
                  </a:lnTo>
                  <a:lnTo>
                    <a:pt x="292" y="263"/>
                  </a:lnTo>
                  <a:lnTo>
                    <a:pt x="287" y="268"/>
                  </a:lnTo>
                  <a:close/>
                  <a:moveTo>
                    <a:pt x="276" y="258"/>
                  </a:moveTo>
                  <a:lnTo>
                    <a:pt x="271" y="253"/>
                  </a:lnTo>
                  <a:lnTo>
                    <a:pt x="276" y="248"/>
                  </a:lnTo>
                  <a:lnTo>
                    <a:pt x="281" y="253"/>
                  </a:lnTo>
                  <a:lnTo>
                    <a:pt x="276" y="258"/>
                  </a:lnTo>
                  <a:close/>
                  <a:moveTo>
                    <a:pt x="265" y="249"/>
                  </a:moveTo>
                  <a:lnTo>
                    <a:pt x="260" y="244"/>
                  </a:lnTo>
                  <a:lnTo>
                    <a:pt x="265" y="238"/>
                  </a:lnTo>
                  <a:lnTo>
                    <a:pt x="270" y="243"/>
                  </a:lnTo>
                  <a:lnTo>
                    <a:pt x="265" y="249"/>
                  </a:lnTo>
                  <a:close/>
                  <a:moveTo>
                    <a:pt x="255" y="239"/>
                  </a:moveTo>
                  <a:lnTo>
                    <a:pt x="249" y="234"/>
                  </a:lnTo>
                  <a:lnTo>
                    <a:pt x="254" y="228"/>
                  </a:lnTo>
                  <a:lnTo>
                    <a:pt x="260" y="233"/>
                  </a:lnTo>
                  <a:lnTo>
                    <a:pt x="255" y="239"/>
                  </a:lnTo>
                  <a:close/>
                  <a:moveTo>
                    <a:pt x="244" y="229"/>
                  </a:moveTo>
                  <a:lnTo>
                    <a:pt x="238" y="224"/>
                  </a:lnTo>
                  <a:lnTo>
                    <a:pt x="243" y="218"/>
                  </a:lnTo>
                  <a:lnTo>
                    <a:pt x="249" y="223"/>
                  </a:lnTo>
                  <a:lnTo>
                    <a:pt x="244" y="229"/>
                  </a:lnTo>
                  <a:close/>
                  <a:moveTo>
                    <a:pt x="233" y="219"/>
                  </a:moveTo>
                  <a:lnTo>
                    <a:pt x="227" y="214"/>
                  </a:lnTo>
                  <a:lnTo>
                    <a:pt x="232" y="208"/>
                  </a:lnTo>
                  <a:lnTo>
                    <a:pt x="238" y="213"/>
                  </a:lnTo>
                  <a:lnTo>
                    <a:pt x="233" y="219"/>
                  </a:lnTo>
                  <a:close/>
                  <a:moveTo>
                    <a:pt x="222" y="209"/>
                  </a:moveTo>
                  <a:lnTo>
                    <a:pt x="217" y="204"/>
                  </a:lnTo>
                  <a:lnTo>
                    <a:pt x="222" y="198"/>
                  </a:lnTo>
                  <a:lnTo>
                    <a:pt x="227" y="203"/>
                  </a:lnTo>
                  <a:lnTo>
                    <a:pt x="222" y="209"/>
                  </a:lnTo>
                  <a:close/>
                  <a:moveTo>
                    <a:pt x="211" y="199"/>
                  </a:moveTo>
                  <a:lnTo>
                    <a:pt x="206" y="194"/>
                  </a:lnTo>
                  <a:lnTo>
                    <a:pt x="211" y="188"/>
                  </a:lnTo>
                  <a:lnTo>
                    <a:pt x="216" y="193"/>
                  </a:lnTo>
                  <a:lnTo>
                    <a:pt x="211" y="199"/>
                  </a:lnTo>
                  <a:close/>
                  <a:moveTo>
                    <a:pt x="200" y="189"/>
                  </a:moveTo>
                  <a:lnTo>
                    <a:pt x="195" y="184"/>
                  </a:lnTo>
                  <a:lnTo>
                    <a:pt x="200" y="179"/>
                  </a:lnTo>
                  <a:lnTo>
                    <a:pt x="205" y="183"/>
                  </a:lnTo>
                  <a:lnTo>
                    <a:pt x="200" y="189"/>
                  </a:lnTo>
                  <a:close/>
                  <a:moveTo>
                    <a:pt x="190" y="179"/>
                  </a:moveTo>
                  <a:lnTo>
                    <a:pt x="184" y="174"/>
                  </a:lnTo>
                  <a:lnTo>
                    <a:pt x="189" y="169"/>
                  </a:lnTo>
                  <a:lnTo>
                    <a:pt x="195" y="174"/>
                  </a:lnTo>
                  <a:lnTo>
                    <a:pt x="190" y="179"/>
                  </a:lnTo>
                  <a:close/>
                  <a:moveTo>
                    <a:pt x="179" y="169"/>
                  </a:moveTo>
                  <a:lnTo>
                    <a:pt x="173" y="164"/>
                  </a:lnTo>
                  <a:lnTo>
                    <a:pt x="178" y="159"/>
                  </a:lnTo>
                  <a:lnTo>
                    <a:pt x="184" y="164"/>
                  </a:lnTo>
                  <a:lnTo>
                    <a:pt x="179" y="169"/>
                  </a:lnTo>
                  <a:close/>
                  <a:moveTo>
                    <a:pt x="168" y="159"/>
                  </a:moveTo>
                  <a:lnTo>
                    <a:pt x="162" y="154"/>
                  </a:lnTo>
                  <a:lnTo>
                    <a:pt x="167" y="149"/>
                  </a:lnTo>
                  <a:lnTo>
                    <a:pt x="173" y="154"/>
                  </a:lnTo>
                  <a:lnTo>
                    <a:pt x="168" y="159"/>
                  </a:lnTo>
                  <a:close/>
                  <a:moveTo>
                    <a:pt x="157" y="149"/>
                  </a:moveTo>
                  <a:lnTo>
                    <a:pt x="152" y="144"/>
                  </a:lnTo>
                  <a:lnTo>
                    <a:pt x="157" y="139"/>
                  </a:lnTo>
                  <a:lnTo>
                    <a:pt x="162" y="144"/>
                  </a:lnTo>
                  <a:lnTo>
                    <a:pt x="157" y="149"/>
                  </a:lnTo>
                  <a:close/>
                  <a:moveTo>
                    <a:pt x="146" y="139"/>
                  </a:moveTo>
                  <a:lnTo>
                    <a:pt x="141" y="134"/>
                  </a:lnTo>
                  <a:lnTo>
                    <a:pt x="146" y="129"/>
                  </a:lnTo>
                  <a:lnTo>
                    <a:pt x="151" y="134"/>
                  </a:lnTo>
                  <a:lnTo>
                    <a:pt x="146" y="139"/>
                  </a:lnTo>
                  <a:close/>
                  <a:moveTo>
                    <a:pt x="135" y="129"/>
                  </a:moveTo>
                  <a:lnTo>
                    <a:pt x="130" y="124"/>
                  </a:lnTo>
                  <a:lnTo>
                    <a:pt x="135" y="119"/>
                  </a:lnTo>
                  <a:lnTo>
                    <a:pt x="140" y="124"/>
                  </a:lnTo>
                  <a:lnTo>
                    <a:pt x="135" y="129"/>
                  </a:lnTo>
                  <a:close/>
                  <a:moveTo>
                    <a:pt x="125" y="119"/>
                  </a:moveTo>
                  <a:lnTo>
                    <a:pt x="119" y="114"/>
                  </a:lnTo>
                  <a:lnTo>
                    <a:pt x="124" y="109"/>
                  </a:lnTo>
                  <a:lnTo>
                    <a:pt x="129" y="114"/>
                  </a:lnTo>
                  <a:lnTo>
                    <a:pt x="125" y="119"/>
                  </a:lnTo>
                  <a:close/>
                  <a:moveTo>
                    <a:pt x="114" y="109"/>
                  </a:moveTo>
                  <a:lnTo>
                    <a:pt x="108" y="105"/>
                  </a:lnTo>
                  <a:lnTo>
                    <a:pt x="113" y="99"/>
                  </a:lnTo>
                  <a:lnTo>
                    <a:pt x="119" y="104"/>
                  </a:lnTo>
                  <a:lnTo>
                    <a:pt x="114" y="109"/>
                  </a:lnTo>
                  <a:close/>
                  <a:moveTo>
                    <a:pt x="103" y="100"/>
                  </a:moveTo>
                  <a:lnTo>
                    <a:pt x="97" y="95"/>
                  </a:lnTo>
                  <a:lnTo>
                    <a:pt x="102" y="89"/>
                  </a:lnTo>
                  <a:lnTo>
                    <a:pt x="108" y="94"/>
                  </a:lnTo>
                  <a:lnTo>
                    <a:pt x="103" y="100"/>
                  </a:lnTo>
                  <a:close/>
                  <a:moveTo>
                    <a:pt x="92" y="90"/>
                  </a:moveTo>
                  <a:lnTo>
                    <a:pt x="87" y="85"/>
                  </a:lnTo>
                  <a:lnTo>
                    <a:pt x="91" y="79"/>
                  </a:lnTo>
                  <a:lnTo>
                    <a:pt x="97" y="84"/>
                  </a:lnTo>
                  <a:lnTo>
                    <a:pt x="92" y="90"/>
                  </a:lnTo>
                  <a:close/>
                  <a:moveTo>
                    <a:pt x="81" y="80"/>
                  </a:moveTo>
                  <a:lnTo>
                    <a:pt x="76" y="75"/>
                  </a:lnTo>
                  <a:lnTo>
                    <a:pt x="81" y="69"/>
                  </a:lnTo>
                  <a:lnTo>
                    <a:pt x="86" y="74"/>
                  </a:lnTo>
                  <a:lnTo>
                    <a:pt x="81" y="80"/>
                  </a:lnTo>
                  <a:close/>
                  <a:moveTo>
                    <a:pt x="70" y="70"/>
                  </a:moveTo>
                  <a:lnTo>
                    <a:pt x="65" y="65"/>
                  </a:lnTo>
                  <a:lnTo>
                    <a:pt x="70" y="59"/>
                  </a:lnTo>
                  <a:lnTo>
                    <a:pt x="75" y="64"/>
                  </a:lnTo>
                  <a:lnTo>
                    <a:pt x="70" y="70"/>
                  </a:lnTo>
                  <a:close/>
                  <a:moveTo>
                    <a:pt x="59" y="60"/>
                  </a:moveTo>
                  <a:lnTo>
                    <a:pt x="54" y="55"/>
                  </a:lnTo>
                  <a:lnTo>
                    <a:pt x="59" y="49"/>
                  </a:lnTo>
                  <a:lnTo>
                    <a:pt x="64" y="54"/>
                  </a:lnTo>
                  <a:lnTo>
                    <a:pt x="59" y="60"/>
                  </a:lnTo>
                  <a:close/>
                  <a:moveTo>
                    <a:pt x="49" y="50"/>
                  </a:moveTo>
                  <a:lnTo>
                    <a:pt x="43" y="45"/>
                  </a:lnTo>
                  <a:lnTo>
                    <a:pt x="48" y="40"/>
                  </a:lnTo>
                  <a:lnTo>
                    <a:pt x="54" y="44"/>
                  </a:lnTo>
                  <a:lnTo>
                    <a:pt x="49" y="50"/>
                  </a:lnTo>
                  <a:close/>
                  <a:moveTo>
                    <a:pt x="38" y="40"/>
                  </a:moveTo>
                  <a:lnTo>
                    <a:pt x="32" y="35"/>
                  </a:lnTo>
                  <a:lnTo>
                    <a:pt x="37" y="30"/>
                  </a:lnTo>
                  <a:lnTo>
                    <a:pt x="43" y="35"/>
                  </a:lnTo>
                  <a:lnTo>
                    <a:pt x="38" y="40"/>
                  </a:lnTo>
                  <a:close/>
                  <a:moveTo>
                    <a:pt x="27" y="30"/>
                  </a:moveTo>
                  <a:lnTo>
                    <a:pt x="21" y="25"/>
                  </a:lnTo>
                  <a:lnTo>
                    <a:pt x="26" y="20"/>
                  </a:lnTo>
                  <a:lnTo>
                    <a:pt x="32" y="25"/>
                  </a:lnTo>
                  <a:lnTo>
                    <a:pt x="27" y="30"/>
                  </a:lnTo>
                  <a:close/>
                  <a:moveTo>
                    <a:pt x="16" y="20"/>
                  </a:moveTo>
                  <a:lnTo>
                    <a:pt x="11" y="15"/>
                  </a:lnTo>
                  <a:lnTo>
                    <a:pt x="16" y="10"/>
                  </a:lnTo>
                  <a:lnTo>
                    <a:pt x="21" y="15"/>
                  </a:lnTo>
                  <a:lnTo>
                    <a:pt x="16" y="20"/>
                  </a:lnTo>
                  <a:close/>
                  <a:moveTo>
                    <a:pt x="5" y="1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5" name="Freeform 36"/>
            <p:cNvSpPr>
              <a:spLocks noEditPoints="1"/>
            </p:cNvSpPr>
            <p:nvPr/>
          </p:nvSpPr>
          <p:spPr bwMode="auto">
            <a:xfrm>
              <a:off x="2360" y="1145"/>
              <a:ext cx="757" cy="425"/>
            </a:xfrm>
            <a:custGeom>
              <a:avLst/>
              <a:gdLst>
                <a:gd name="T0" fmla="*/ 48 w 757"/>
                <a:gd name="T1" fmla="*/ 407 h 425"/>
                <a:gd name="T2" fmla="*/ 54 w 757"/>
                <a:gd name="T3" fmla="*/ 387 h 425"/>
                <a:gd name="T4" fmla="*/ 61 w 757"/>
                <a:gd name="T5" fmla="*/ 400 h 425"/>
                <a:gd name="T6" fmla="*/ 92 w 757"/>
                <a:gd name="T7" fmla="*/ 365 h 425"/>
                <a:gd name="T8" fmla="*/ 80 w 757"/>
                <a:gd name="T9" fmla="*/ 373 h 425"/>
                <a:gd name="T10" fmla="*/ 125 w 757"/>
                <a:gd name="T11" fmla="*/ 364 h 425"/>
                <a:gd name="T12" fmla="*/ 131 w 757"/>
                <a:gd name="T13" fmla="*/ 344 h 425"/>
                <a:gd name="T14" fmla="*/ 138 w 757"/>
                <a:gd name="T15" fmla="*/ 357 h 425"/>
                <a:gd name="T16" fmla="*/ 170 w 757"/>
                <a:gd name="T17" fmla="*/ 323 h 425"/>
                <a:gd name="T18" fmla="*/ 157 w 757"/>
                <a:gd name="T19" fmla="*/ 330 h 425"/>
                <a:gd name="T20" fmla="*/ 202 w 757"/>
                <a:gd name="T21" fmla="*/ 321 h 425"/>
                <a:gd name="T22" fmla="*/ 208 w 757"/>
                <a:gd name="T23" fmla="*/ 301 h 425"/>
                <a:gd name="T24" fmla="*/ 215 w 757"/>
                <a:gd name="T25" fmla="*/ 314 h 425"/>
                <a:gd name="T26" fmla="*/ 247 w 757"/>
                <a:gd name="T27" fmla="*/ 280 h 425"/>
                <a:gd name="T28" fmla="*/ 234 w 757"/>
                <a:gd name="T29" fmla="*/ 287 h 425"/>
                <a:gd name="T30" fmla="*/ 280 w 757"/>
                <a:gd name="T31" fmla="*/ 278 h 425"/>
                <a:gd name="T32" fmla="*/ 285 w 757"/>
                <a:gd name="T33" fmla="*/ 258 h 425"/>
                <a:gd name="T34" fmla="*/ 292 w 757"/>
                <a:gd name="T35" fmla="*/ 271 h 425"/>
                <a:gd name="T36" fmla="*/ 324 w 757"/>
                <a:gd name="T37" fmla="*/ 237 h 425"/>
                <a:gd name="T38" fmla="*/ 311 w 757"/>
                <a:gd name="T39" fmla="*/ 244 h 425"/>
                <a:gd name="T40" fmla="*/ 357 w 757"/>
                <a:gd name="T41" fmla="*/ 235 h 425"/>
                <a:gd name="T42" fmla="*/ 362 w 757"/>
                <a:gd name="T43" fmla="*/ 215 h 425"/>
                <a:gd name="T44" fmla="*/ 370 w 757"/>
                <a:gd name="T45" fmla="*/ 228 h 425"/>
                <a:gd name="T46" fmla="*/ 401 w 757"/>
                <a:gd name="T47" fmla="*/ 194 h 425"/>
                <a:gd name="T48" fmla="*/ 388 w 757"/>
                <a:gd name="T49" fmla="*/ 201 h 425"/>
                <a:gd name="T50" fmla="*/ 434 w 757"/>
                <a:gd name="T51" fmla="*/ 193 h 425"/>
                <a:gd name="T52" fmla="*/ 439 w 757"/>
                <a:gd name="T53" fmla="*/ 173 h 425"/>
                <a:gd name="T54" fmla="*/ 447 w 757"/>
                <a:gd name="T55" fmla="*/ 185 h 425"/>
                <a:gd name="T56" fmla="*/ 478 w 757"/>
                <a:gd name="T57" fmla="*/ 151 h 425"/>
                <a:gd name="T58" fmla="*/ 465 w 757"/>
                <a:gd name="T59" fmla="*/ 158 h 425"/>
                <a:gd name="T60" fmla="*/ 511 w 757"/>
                <a:gd name="T61" fmla="*/ 150 h 425"/>
                <a:gd name="T62" fmla="*/ 517 w 757"/>
                <a:gd name="T63" fmla="*/ 130 h 425"/>
                <a:gd name="T64" fmla="*/ 524 w 757"/>
                <a:gd name="T65" fmla="*/ 143 h 425"/>
                <a:gd name="T66" fmla="*/ 555 w 757"/>
                <a:gd name="T67" fmla="*/ 108 h 425"/>
                <a:gd name="T68" fmla="*/ 542 w 757"/>
                <a:gd name="T69" fmla="*/ 115 h 425"/>
                <a:gd name="T70" fmla="*/ 588 w 757"/>
                <a:gd name="T71" fmla="*/ 107 h 425"/>
                <a:gd name="T72" fmla="*/ 594 w 757"/>
                <a:gd name="T73" fmla="*/ 87 h 425"/>
                <a:gd name="T74" fmla="*/ 601 w 757"/>
                <a:gd name="T75" fmla="*/ 100 h 425"/>
                <a:gd name="T76" fmla="*/ 632 w 757"/>
                <a:gd name="T77" fmla="*/ 65 h 425"/>
                <a:gd name="T78" fmla="*/ 619 w 757"/>
                <a:gd name="T79" fmla="*/ 73 h 425"/>
                <a:gd name="T80" fmla="*/ 665 w 757"/>
                <a:gd name="T81" fmla="*/ 64 h 425"/>
                <a:gd name="T82" fmla="*/ 671 w 757"/>
                <a:gd name="T83" fmla="*/ 44 h 425"/>
                <a:gd name="T84" fmla="*/ 678 w 757"/>
                <a:gd name="T85" fmla="*/ 57 h 425"/>
                <a:gd name="T86" fmla="*/ 709 w 757"/>
                <a:gd name="T87" fmla="*/ 22 h 425"/>
                <a:gd name="T88" fmla="*/ 696 w 757"/>
                <a:gd name="T89" fmla="*/ 30 h 425"/>
                <a:gd name="T90" fmla="*/ 742 w 757"/>
                <a:gd name="T91" fmla="*/ 21 h 425"/>
                <a:gd name="T92" fmla="*/ 748 w 757"/>
                <a:gd name="T93" fmla="*/ 1 h 425"/>
                <a:gd name="T94" fmla="*/ 755 w 757"/>
                <a:gd name="T95" fmla="*/ 14 h 425"/>
                <a:gd name="T96" fmla="*/ 0 w 757"/>
                <a:gd name="T97" fmla="*/ 425 h 4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7"/>
                <a:gd name="T148" fmla="*/ 0 h 425"/>
                <a:gd name="T149" fmla="*/ 757 w 757"/>
                <a:gd name="T150" fmla="*/ 425 h 42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7" h="425">
                  <a:moveTo>
                    <a:pt x="28" y="401"/>
                  </a:moveTo>
                  <a:lnTo>
                    <a:pt x="41" y="394"/>
                  </a:lnTo>
                  <a:lnTo>
                    <a:pt x="48" y="407"/>
                  </a:lnTo>
                  <a:lnTo>
                    <a:pt x="35" y="414"/>
                  </a:lnTo>
                  <a:lnTo>
                    <a:pt x="28" y="401"/>
                  </a:lnTo>
                  <a:close/>
                  <a:moveTo>
                    <a:pt x="54" y="387"/>
                  </a:moveTo>
                  <a:lnTo>
                    <a:pt x="67" y="380"/>
                  </a:lnTo>
                  <a:lnTo>
                    <a:pt x="74" y="393"/>
                  </a:lnTo>
                  <a:lnTo>
                    <a:pt x="61" y="400"/>
                  </a:lnTo>
                  <a:lnTo>
                    <a:pt x="54" y="387"/>
                  </a:lnTo>
                  <a:close/>
                  <a:moveTo>
                    <a:pt x="80" y="373"/>
                  </a:moveTo>
                  <a:lnTo>
                    <a:pt x="92" y="365"/>
                  </a:lnTo>
                  <a:lnTo>
                    <a:pt x="100" y="378"/>
                  </a:lnTo>
                  <a:lnTo>
                    <a:pt x="87" y="385"/>
                  </a:lnTo>
                  <a:lnTo>
                    <a:pt x="80" y="373"/>
                  </a:lnTo>
                  <a:close/>
                  <a:moveTo>
                    <a:pt x="105" y="358"/>
                  </a:moveTo>
                  <a:lnTo>
                    <a:pt x="118" y="351"/>
                  </a:lnTo>
                  <a:lnTo>
                    <a:pt x="125" y="364"/>
                  </a:lnTo>
                  <a:lnTo>
                    <a:pt x="112" y="371"/>
                  </a:lnTo>
                  <a:lnTo>
                    <a:pt x="105" y="358"/>
                  </a:lnTo>
                  <a:close/>
                  <a:moveTo>
                    <a:pt x="131" y="344"/>
                  </a:moveTo>
                  <a:lnTo>
                    <a:pt x="144" y="337"/>
                  </a:lnTo>
                  <a:lnTo>
                    <a:pt x="151" y="350"/>
                  </a:lnTo>
                  <a:lnTo>
                    <a:pt x="138" y="357"/>
                  </a:lnTo>
                  <a:lnTo>
                    <a:pt x="131" y="344"/>
                  </a:lnTo>
                  <a:close/>
                  <a:moveTo>
                    <a:pt x="157" y="330"/>
                  </a:moveTo>
                  <a:lnTo>
                    <a:pt x="170" y="323"/>
                  </a:lnTo>
                  <a:lnTo>
                    <a:pt x="177" y="335"/>
                  </a:lnTo>
                  <a:lnTo>
                    <a:pt x="164" y="343"/>
                  </a:lnTo>
                  <a:lnTo>
                    <a:pt x="157" y="330"/>
                  </a:lnTo>
                  <a:close/>
                  <a:moveTo>
                    <a:pt x="182" y="315"/>
                  </a:moveTo>
                  <a:lnTo>
                    <a:pt x="195" y="308"/>
                  </a:lnTo>
                  <a:lnTo>
                    <a:pt x="202" y="321"/>
                  </a:lnTo>
                  <a:lnTo>
                    <a:pt x="190" y="328"/>
                  </a:lnTo>
                  <a:lnTo>
                    <a:pt x="182" y="315"/>
                  </a:lnTo>
                  <a:close/>
                  <a:moveTo>
                    <a:pt x="208" y="301"/>
                  </a:moveTo>
                  <a:lnTo>
                    <a:pt x="221" y="294"/>
                  </a:lnTo>
                  <a:lnTo>
                    <a:pt x="228" y="307"/>
                  </a:lnTo>
                  <a:lnTo>
                    <a:pt x="215" y="314"/>
                  </a:lnTo>
                  <a:lnTo>
                    <a:pt x="208" y="301"/>
                  </a:lnTo>
                  <a:close/>
                  <a:moveTo>
                    <a:pt x="234" y="287"/>
                  </a:moveTo>
                  <a:lnTo>
                    <a:pt x="247" y="280"/>
                  </a:lnTo>
                  <a:lnTo>
                    <a:pt x="254" y="292"/>
                  </a:lnTo>
                  <a:lnTo>
                    <a:pt x="241" y="300"/>
                  </a:lnTo>
                  <a:lnTo>
                    <a:pt x="234" y="287"/>
                  </a:lnTo>
                  <a:close/>
                  <a:moveTo>
                    <a:pt x="260" y="272"/>
                  </a:moveTo>
                  <a:lnTo>
                    <a:pt x="272" y="265"/>
                  </a:lnTo>
                  <a:lnTo>
                    <a:pt x="280" y="278"/>
                  </a:lnTo>
                  <a:lnTo>
                    <a:pt x="267" y="285"/>
                  </a:lnTo>
                  <a:lnTo>
                    <a:pt x="260" y="272"/>
                  </a:lnTo>
                  <a:close/>
                  <a:moveTo>
                    <a:pt x="285" y="258"/>
                  </a:moveTo>
                  <a:lnTo>
                    <a:pt x="298" y="251"/>
                  </a:lnTo>
                  <a:lnTo>
                    <a:pt x="305" y="264"/>
                  </a:lnTo>
                  <a:lnTo>
                    <a:pt x="292" y="271"/>
                  </a:lnTo>
                  <a:lnTo>
                    <a:pt x="285" y="258"/>
                  </a:lnTo>
                  <a:close/>
                  <a:moveTo>
                    <a:pt x="311" y="244"/>
                  </a:moveTo>
                  <a:lnTo>
                    <a:pt x="324" y="237"/>
                  </a:lnTo>
                  <a:lnTo>
                    <a:pt x="331" y="250"/>
                  </a:lnTo>
                  <a:lnTo>
                    <a:pt x="318" y="257"/>
                  </a:lnTo>
                  <a:lnTo>
                    <a:pt x="311" y="244"/>
                  </a:lnTo>
                  <a:close/>
                  <a:moveTo>
                    <a:pt x="337" y="230"/>
                  </a:moveTo>
                  <a:lnTo>
                    <a:pt x="350" y="223"/>
                  </a:lnTo>
                  <a:lnTo>
                    <a:pt x="357" y="235"/>
                  </a:lnTo>
                  <a:lnTo>
                    <a:pt x="344" y="243"/>
                  </a:lnTo>
                  <a:lnTo>
                    <a:pt x="337" y="230"/>
                  </a:lnTo>
                  <a:close/>
                  <a:moveTo>
                    <a:pt x="362" y="215"/>
                  </a:moveTo>
                  <a:lnTo>
                    <a:pt x="375" y="208"/>
                  </a:lnTo>
                  <a:lnTo>
                    <a:pt x="382" y="221"/>
                  </a:lnTo>
                  <a:lnTo>
                    <a:pt x="370" y="228"/>
                  </a:lnTo>
                  <a:lnTo>
                    <a:pt x="362" y="215"/>
                  </a:lnTo>
                  <a:close/>
                  <a:moveTo>
                    <a:pt x="388" y="201"/>
                  </a:moveTo>
                  <a:lnTo>
                    <a:pt x="401" y="194"/>
                  </a:lnTo>
                  <a:lnTo>
                    <a:pt x="408" y="207"/>
                  </a:lnTo>
                  <a:lnTo>
                    <a:pt x="395" y="214"/>
                  </a:lnTo>
                  <a:lnTo>
                    <a:pt x="388" y="201"/>
                  </a:lnTo>
                  <a:close/>
                  <a:moveTo>
                    <a:pt x="414" y="187"/>
                  </a:moveTo>
                  <a:lnTo>
                    <a:pt x="427" y="180"/>
                  </a:lnTo>
                  <a:lnTo>
                    <a:pt x="434" y="193"/>
                  </a:lnTo>
                  <a:lnTo>
                    <a:pt x="421" y="200"/>
                  </a:lnTo>
                  <a:lnTo>
                    <a:pt x="414" y="187"/>
                  </a:lnTo>
                  <a:close/>
                  <a:moveTo>
                    <a:pt x="439" y="173"/>
                  </a:moveTo>
                  <a:lnTo>
                    <a:pt x="452" y="165"/>
                  </a:lnTo>
                  <a:lnTo>
                    <a:pt x="459" y="178"/>
                  </a:lnTo>
                  <a:lnTo>
                    <a:pt x="447" y="185"/>
                  </a:lnTo>
                  <a:lnTo>
                    <a:pt x="439" y="173"/>
                  </a:lnTo>
                  <a:close/>
                  <a:moveTo>
                    <a:pt x="465" y="158"/>
                  </a:moveTo>
                  <a:lnTo>
                    <a:pt x="478" y="151"/>
                  </a:lnTo>
                  <a:lnTo>
                    <a:pt x="485" y="164"/>
                  </a:lnTo>
                  <a:lnTo>
                    <a:pt x="472" y="171"/>
                  </a:lnTo>
                  <a:lnTo>
                    <a:pt x="465" y="158"/>
                  </a:lnTo>
                  <a:close/>
                  <a:moveTo>
                    <a:pt x="491" y="144"/>
                  </a:moveTo>
                  <a:lnTo>
                    <a:pt x="504" y="137"/>
                  </a:lnTo>
                  <a:lnTo>
                    <a:pt x="511" y="150"/>
                  </a:lnTo>
                  <a:lnTo>
                    <a:pt x="498" y="157"/>
                  </a:lnTo>
                  <a:lnTo>
                    <a:pt x="491" y="144"/>
                  </a:lnTo>
                  <a:close/>
                  <a:moveTo>
                    <a:pt x="517" y="130"/>
                  </a:moveTo>
                  <a:lnTo>
                    <a:pt x="529" y="123"/>
                  </a:lnTo>
                  <a:lnTo>
                    <a:pt x="537" y="135"/>
                  </a:lnTo>
                  <a:lnTo>
                    <a:pt x="524" y="143"/>
                  </a:lnTo>
                  <a:lnTo>
                    <a:pt x="517" y="130"/>
                  </a:lnTo>
                  <a:close/>
                  <a:moveTo>
                    <a:pt x="542" y="115"/>
                  </a:moveTo>
                  <a:lnTo>
                    <a:pt x="555" y="108"/>
                  </a:lnTo>
                  <a:lnTo>
                    <a:pt x="562" y="121"/>
                  </a:lnTo>
                  <a:lnTo>
                    <a:pt x="549" y="128"/>
                  </a:lnTo>
                  <a:lnTo>
                    <a:pt x="542" y="115"/>
                  </a:lnTo>
                  <a:close/>
                  <a:moveTo>
                    <a:pt x="568" y="101"/>
                  </a:moveTo>
                  <a:lnTo>
                    <a:pt x="581" y="94"/>
                  </a:lnTo>
                  <a:lnTo>
                    <a:pt x="588" y="107"/>
                  </a:lnTo>
                  <a:lnTo>
                    <a:pt x="575" y="114"/>
                  </a:lnTo>
                  <a:lnTo>
                    <a:pt x="568" y="101"/>
                  </a:lnTo>
                  <a:close/>
                  <a:moveTo>
                    <a:pt x="594" y="87"/>
                  </a:moveTo>
                  <a:lnTo>
                    <a:pt x="606" y="80"/>
                  </a:lnTo>
                  <a:lnTo>
                    <a:pt x="614" y="93"/>
                  </a:lnTo>
                  <a:lnTo>
                    <a:pt x="601" y="100"/>
                  </a:lnTo>
                  <a:lnTo>
                    <a:pt x="594" y="87"/>
                  </a:lnTo>
                  <a:close/>
                  <a:moveTo>
                    <a:pt x="619" y="73"/>
                  </a:moveTo>
                  <a:lnTo>
                    <a:pt x="632" y="65"/>
                  </a:lnTo>
                  <a:lnTo>
                    <a:pt x="639" y="78"/>
                  </a:lnTo>
                  <a:lnTo>
                    <a:pt x="626" y="85"/>
                  </a:lnTo>
                  <a:lnTo>
                    <a:pt x="619" y="73"/>
                  </a:lnTo>
                  <a:close/>
                  <a:moveTo>
                    <a:pt x="645" y="58"/>
                  </a:moveTo>
                  <a:lnTo>
                    <a:pt x="658" y="51"/>
                  </a:lnTo>
                  <a:lnTo>
                    <a:pt x="665" y="64"/>
                  </a:lnTo>
                  <a:lnTo>
                    <a:pt x="652" y="71"/>
                  </a:lnTo>
                  <a:lnTo>
                    <a:pt x="645" y="58"/>
                  </a:lnTo>
                  <a:close/>
                  <a:moveTo>
                    <a:pt x="671" y="44"/>
                  </a:moveTo>
                  <a:lnTo>
                    <a:pt x="684" y="37"/>
                  </a:lnTo>
                  <a:lnTo>
                    <a:pt x="691" y="50"/>
                  </a:lnTo>
                  <a:lnTo>
                    <a:pt x="678" y="57"/>
                  </a:lnTo>
                  <a:lnTo>
                    <a:pt x="671" y="44"/>
                  </a:lnTo>
                  <a:close/>
                  <a:moveTo>
                    <a:pt x="696" y="30"/>
                  </a:moveTo>
                  <a:lnTo>
                    <a:pt x="709" y="22"/>
                  </a:lnTo>
                  <a:lnTo>
                    <a:pt x="716" y="35"/>
                  </a:lnTo>
                  <a:lnTo>
                    <a:pt x="704" y="42"/>
                  </a:lnTo>
                  <a:lnTo>
                    <a:pt x="696" y="30"/>
                  </a:lnTo>
                  <a:close/>
                  <a:moveTo>
                    <a:pt x="722" y="15"/>
                  </a:moveTo>
                  <a:lnTo>
                    <a:pt x="735" y="8"/>
                  </a:lnTo>
                  <a:lnTo>
                    <a:pt x="742" y="21"/>
                  </a:lnTo>
                  <a:lnTo>
                    <a:pt x="729" y="28"/>
                  </a:lnTo>
                  <a:lnTo>
                    <a:pt x="722" y="15"/>
                  </a:lnTo>
                  <a:close/>
                  <a:moveTo>
                    <a:pt x="748" y="1"/>
                  </a:moveTo>
                  <a:lnTo>
                    <a:pt x="750" y="0"/>
                  </a:lnTo>
                  <a:lnTo>
                    <a:pt x="757" y="13"/>
                  </a:lnTo>
                  <a:lnTo>
                    <a:pt x="755" y="14"/>
                  </a:lnTo>
                  <a:lnTo>
                    <a:pt x="748" y="1"/>
                  </a:lnTo>
                  <a:close/>
                  <a:moveTo>
                    <a:pt x="49" y="423"/>
                  </a:moveTo>
                  <a:lnTo>
                    <a:pt x="0" y="425"/>
                  </a:lnTo>
                  <a:lnTo>
                    <a:pt x="27" y="385"/>
                  </a:lnTo>
                  <a:lnTo>
                    <a:pt x="49" y="423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6" name="Freeform 37"/>
            <p:cNvSpPr>
              <a:spLocks noEditPoints="1"/>
            </p:cNvSpPr>
            <p:nvPr/>
          </p:nvSpPr>
          <p:spPr bwMode="auto">
            <a:xfrm>
              <a:off x="889" y="1918"/>
              <a:ext cx="610" cy="282"/>
            </a:xfrm>
            <a:custGeom>
              <a:avLst/>
              <a:gdLst>
                <a:gd name="T0" fmla="*/ 44 w 610"/>
                <a:gd name="T1" fmla="*/ 252 h 282"/>
                <a:gd name="T2" fmla="*/ 36 w 610"/>
                <a:gd name="T3" fmla="*/ 272 h 282"/>
                <a:gd name="T4" fmla="*/ 57 w 610"/>
                <a:gd name="T5" fmla="*/ 246 h 282"/>
                <a:gd name="T6" fmla="*/ 77 w 610"/>
                <a:gd name="T7" fmla="*/ 254 h 282"/>
                <a:gd name="T8" fmla="*/ 57 w 610"/>
                <a:gd name="T9" fmla="*/ 246 h 282"/>
                <a:gd name="T10" fmla="*/ 97 w 610"/>
                <a:gd name="T11" fmla="*/ 228 h 282"/>
                <a:gd name="T12" fmla="*/ 90 w 610"/>
                <a:gd name="T13" fmla="*/ 247 h 282"/>
                <a:gd name="T14" fmla="*/ 111 w 610"/>
                <a:gd name="T15" fmla="*/ 222 h 282"/>
                <a:gd name="T16" fmla="*/ 130 w 610"/>
                <a:gd name="T17" fmla="*/ 229 h 282"/>
                <a:gd name="T18" fmla="*/ 111 w 610"/>
                <a:gd name="T19" fmla="*/ 222 h 282"/>
                <a:gd name="T20" fmla="*/ 151 w 610"/>
                <a:gd name="T21" fmla="*/ 204 h 282"/>
                <a:gd name="T22" fmla="*/ 144 w 610"/>
                <a:gd name="T23" fmla="*/ 223 h 282"/>
                <a:gd name="T24" fmla="*/ 164 w 610"/>
                <a:gd name="T25" fmla="*/ 198 h 282"/>
                <a:gd name="T26" fmla="*/ 184 w 610"/>
                <a:gd name="T27" fmla="*/ 205 h 282"/>
                <a:gd name="T28" fmla="*/ 164 w 610"/>
                <a:gd name="T29" fmla="*/ 198 h 282"/>
                <a:gd name="T30" fmla="*/ 205 w 610"/>
                <a:gd name="T31" fmla="*/ 180 h 282"/>
                <a:gd name="T32" fmla="*/ 197 w 610"/>
                <a:gd name="T33" fmla="*/ 199 h 282"/>
                <a:gd name="T34" fmla="*/ 218 w 610"/>
                <a:gd name="T35" fmla="*/ 174 h 282"/>
                <a:gd name="T36" fmla="*/ 237 w 610"/>
                <a:gd name="T37" fmla="*/ 181 h 282"/>
                <a:gd name="T38" fmla="*/ 218 w 610"/>
                <a:gd name="T39" fmla="*/ 174 h 282"/>
                <a:gd name="T40" fmla="*/ 258 w 610"/>
                <a:gd name="T41" fmla="*/ 155 h 282"/>
                <a:gd name="T42" fmla="*/ 251 w 610"/>
                <a:gd name="T43" fmla="*/ 175 h 282"/>
                <a:gd name="T44" fmla="*/ 272 w 610"/>
                <a:gd name="T45" fmla="*/ 149 h 282"/>
                <a:gd name="T46" fmla="*/ 291 w 610"/>
                <a:gd name="T47" fmla="*/ 157 h 282"/>
                <a:gd name="T48" fmla="*/ 272 w 610"/>
                <a:gd name="T49" fmla="*/ 149 h 282"/>
                <a:gd name="T50" fmla="*/ 312 w 610"/>
                <a:gd name="T51" fmla="*/ 131 h 282"/>
                <a:gd name="T52" fmla="*/ 304 w 610"/>
                <a:gd name="T53" fmla="*/ 151 h 282"/>
                <a:gd name="T54" fmla="*/ 325 w 610"/>
                <a:gd name="T55" fmla="*/ 125 h 282"/>
                <a:gd name="T56" fmla="*/ 345 w 610"/>
                <a:gd name="T57" fmla="*/ 133 h 282"/>
                <a:gd name="T58" fmla="*/ 325 w 610"/>
                <a:gd name="T59" fmla="*/ 125 h 282"/>
                <a:gd name="T60" fmla="*/ 365 w 610"/>
                <a:gd name="T61" fmla="*/ 107 h 282"/>
                <a:gd name="T62" fmla="*/ 358 w 610"/>
                <a:gd name="T63" fmla="*/ 126 h 282"/>
                <a:gd name="T64" fmla="*/ 379 w 610"/>
                <a:gd name="T65" fmla="*/ 101 h 282"/>
                <a:gd name="T66" fmla="*/ 398 w 610"/>
                <a:gd name="T67" fmla="*/ 108 h 282"/>
                <a:gd name="T68" fmla="*/ 379 w 610"/>
                <a:gd name="T69" fmla="*/ 101 h 282"/>
                <a:gd name="T70" fmla="*/ 419 w 610"/>
                <a:gd name="T71" fmla="*/ 83 h 282"/>
                <a:gd name="T72" fmla="*/ 412 w 610"/>
                <a:gd name="T73" fmla="*/ 102 h 282"/>
                <a:gd name="T74" fmla="*/ 432 w 610"/>
                <a:gd name="T75" fmla="*/ 77 h 282"/>
                <a:gd name="T76" fmla="*/ 452 w 610"/>
                <a:gd name="T77" fmla="*/ 84 h 282"/>
                <a:gd name="T78" fmla="*/ 432 w 610"/>
                <a:gd name="T79" fmla="*/ 77 h 282"/>
                <a:gd name="T80" fmla="*/ 473 w 610"/>
                <a:gd name="T81" fmla="*/ 59 h 282"/>
                <a:gd name="T82" fmla="*/ 465 w 610"/>
                <a:gd name="T83" fmla="*/ 78 h 282"/>
                <a:gd name="T84" fmla="*/ 486 w 610"/>
                <a:gd name="T85" fmla="*/ 53 h 282"/>
                <a:gd name="T86" fmla="*/ 506 w 610"/>
                <a:gd name="T87" fmla="*/ 60 h 282"/>
                <a:gd name="T88" fmla="*/ 486 w 610"/>
                <a:gd name="T89" fmla="*/ 53 h 282"/>
                <a:gd name="T90" fmla="*/ 526 w 610"/>
                <a:gd name="T91" fmla="*/ 34 h 282"/>
                <a:gd name="T92" fmla="*/ 519 w 610"/>
                <a:gd name="T93" fmla="*/ 54 h 282"/>
                <a:gd name="T94" fmla="*/ 540 w 610"/>
                <a:gd name="T95" fmla="*/ 28 h 282"/>
                <a:gd name="T96" fmla="*/ 559 w 610"/>
                <a:gd name="T97" fmla="*/ 36 h 282"/>
                <a:gd name="T98" fmla="*/ 540 w 610"/>
                <a:gd name="T99" fmla="*/ 28 h 282"/>
                <a:gd name="T100" fmla="*/ 580 w 610"/>
                <a:gd name="T101" fmla="*/ 10 h 282"/>
                <a:gd name="T102" fmla="*/ 573 w 610"/>
                <a:gd name="T103" fmla="*/ 30 h 282"/>
                <a:gd name="T104" fmla="*/ 593 w 610"/>
                <a:gd name="T105" fmla="*/ 4 h 282"/>
                <a:gd name="T106" fmla="*/ 610 w 610"/>
                <a:gd name="T107" fmla="*/ 13 h 282"/>
                <a:gd name="T108" fmla="*/ 593 w 610"/>
                <a:gd name="T109" fmla="*/ 4 h 282"/>
                <a:gd name="T110" fmla="*/ 0 w 610"/>
                <a:gd name="T111" fmla="*/ 280 h 282"/>
                <a:gd name="T112" fmla="*/ 49 w 610"/>
                <a:gd name="T113" fmla="*/ 282 h 2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0"/>
                <a:gd name="T172" fmla="*/ 0 h 282"/>
                <a:gd name="T173" fmla="*/ 610 w 610"/>
                <a:gd name="T174" fmla="*/ 282 h 2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0" h="282">
                  <a:moveTo>
                    <a:pt x="30" y="258"/>
                  </a:moveTo>
                  <a:lnTo>
                    <a:pt x="44" y="252"/>
                  </a:lnTo>
                  <a:lnTo>
                    <a:pt x="50" y="266"/>
                  </a:lnTo>
                  <a:lnTo>
                    <a:pt x="36" y="272"/>
                  </a:lnTo>
                  <a:lnTo>
                    <a:pt x="30" y="258"/>
                  </a:lnTo>
                  <a:close/>
                  <a:moveTo>
                    <a:pt x="57" y="246"/>
                  </a:moveTo>
                  <a:lnTo>
                    <a:pt x="71" y="240"/>
                  </a:lnTo>
                  <a:lnTo>
                    <a:pt x="77" y="254"/>
                  </a:lnTo>
                  <a:lnTo>
                    <a:pt x="63" y="260"/>
                  </a:lnTo>
                  <a:lnTo>
                    <a:pt x="57" y="246"/>
                  </a:lnTo>
                  <a:close/>
                  <a:moveTo>
                    <a:pt x="84" y="234"/>
                  </a:moveTo>
                  <a:lnTo>
                    <a:pt x="97" y="228"/>
                  </a:lnTo>
                  <a:lnTo>
                    <a:pt x="103" y="241"/>
                  </a:lnTo>
                  <a:lnTo>
                    <a:pt x="90" y="247"/>
                  </a:lnTo>
                  <a:lnTo>
                    <a:pt x="84" y="234"/>
                  </a:lnTo>
                  <a:close/>
                  <a:moveTo>
                    <a:pt x="111" y="222"/>
                  </a:moveTo>
                  <a:lnTo>
                    <a:pt x="124" y="216"/>
                  </a:lnTo>
                  <a:lnTo>
                    <a:pt x="130" y="229"/>
                  </a:lnTo>
                  <a:lnTo>
                    <a:pt x="117" y="235"/>
                  </a:lnTo>
                  <a:lnTo>
                    <a:pt x="111" y="222"/>
                  </a:lnTo>
                  <a:close/>
                  <a:moveTo>
                    <a:pt x="138" y="210"/>
                  </a:moveTo>
                  <a:lnTo>
                    <a:pt x="151" y="204"/>
                  </a:lnTo>
                  <a:lnTo>
                    <a:pt x="157" y="217"/>
                  </a:lnTo>
                  <a:lnTo>
                    <a:pt x="144" y="223"/>
                  </a:lnTo>
                  <a:lnTo>
                    <a:pt x="138" y="210"/>
                  </a:lnTo>
                  <a:close/>
                  <a:moveTo>
                    <a:pt x="164" y="198"/>
                  </a:moveTo>
                  <a:lnTo>
                    <a:pt x="178" y="192"/>
                  </a:lnTo>
                  <a:lnTo>
                    <a:pt x="184" y="205"/>
                  </a:lnTo>
                  <a:lnTo>
                    <a:pt x="170" y="211"/>
                  </a:lnTo>
                  <a:lnTo>
                    <a:pt x="164" y="198"/>
                  </a:lnTo>
                  <a:close/>
                  <a:moveTo>
                    <a:pt x="191" y="186"/>
                  </a:moveTo>
                  <a:lnTo>
                    <a:pt x="205" y="180"/>
                  </a:lnTo>
                  <a:lnTo>
                    <a:pt x="211" y="193"/>
                  </a:lnTo>
                  <a:lnTo>
                    <a:pt x="197" y="199"/>
                  </a:lnTo>
                  <a:lnTo>
                    <a:pt x="191" y="186"/>
                  </a:lnTo>
                  <a:close/>
                  <a:moveTo>
                    <a:pt x="218" y="174"/>
                  </a:moveTo>
                  <a:lnTo>
                    <a:pt x="231" y="168"/>
                  </a:lnTo>
                  <a:lnTo>
                    <a:pt x="237" y="181"/>
                  </a:lnTo>
                  <a:lnTo>
                    <a:pt x="224" y="187"/>
                  </a:lnTo>
                  <a:lnTo>
                    <a:pt x="218" y="174"/>
                  </a:lnTo>
                  <a:close/>
                  <a:moveTo>
                    <a:pt x="245" y="161"/>
                  </a:moveTo>
                  <a:lnTo>
                    <a:pt x="258" y="155"/>
                  </a:lnTo>
                  <a:lnTo>
                    <a:pt x="264" y="169"/>
                  </a:lnTo>
                  <a:lnTo>
                    <a:pt x="251" y="175"/>
                  </a:lnTo>
                  <a:lnTo>
                    <a:pt x="245" y="161"/>
                  </a:lnTo>
                  <a:close/>
                  <a:moveTo>
                    <a:pt x="272" y="149"/>
                  </a:moveTo>
                  <a:lnTo>
                    <a:pt x="285" y="143"/>
                  </a:lnTo>
                  <a:lnTo>
                    <a:pt x="291" y="157"/>
                  </a:lnTo>
                  <a:lnTo>
                    <a:pt x="278" y="163"/>
                  </a:lnTo>
                  <a:lnTo>
                    <a:pt x="272" y="149"/>
                  </a:lnTo>
                  <a:close/>
                  <a:moveTo>
                    <a:pt x="298" y="137"/>
                  </a:moveTo>
                  <a:lnTo>
                    <a:pt x="312" y="131"/>
                  </a:lnTo>
                  <a:lnTo>
                    <a:pt x="318" y="145"/>
                  </a:lnTo>
                  <a:lnTo>
                    <a:pt x="304" y="151"/>
                  </a:lnTo>
                  <a:lnTo>
                    <a:pt x="298" y="137"/>
                  </a:lnTo>
                  <a:close/>
                  <a:moveTo>
                    <a:pt x="325" y="125"/>
                  </a:moveTo>
                  <a:lnTo>
                    <a:pt x="339" y="119"/>
                  </a:lnTo>
                  <a:lnTo>
                    <a:pt x="345" y="133"/>
                  </a:lnTo>
                  <a:lnTo>
                    <a:pt x="331" y="139"/>
                  </a:lnTo>
                  <a:lnTo>
                    <a:pt x="325" y="125"/>
                  </a:lnTo>
                  <a:close/>
                  <a:moveTo>
                    <a:pt x="352" y="113"/>
                  </a:moveTo>
                  <a:lnTo>
                    <a:pt x="365" y="107"/>
                  </a:lnTo>
                  <a:lnTo>
                    <a:pt x="371" y="120"/>
                  </a:lnTo>
                  <a:lnTo>
                    <a:pt x="358" y="126"/>
                  </a:lnTo>
                  <a:lnTo>
                    <a:pt x="352" y="113"/>
                  </a:lnTo>
                  <a:close/>
                  <a:moveTo>
                    <a:pt x="379" y="101"/>
                  </a:moveTo>
                  <a:lnTo>
                    <a:pt x="392" y="95"/>
                  </a:lnTo>
                  <a:lnTo>
                    <a:pt x="398" y="108"/>
                  </a:lnTo>
                  <a:lnTo>
                    <a:pt x="385" y="114"/>
                  </a:lnTo>
                  <a:lnTo>
                    <a:pt x="379" y="101"/>
                  </a:lnTo>
                  <a:close/>
                  <a:moveTo>
                    <a:pt x="406" y="89"/>
                  </a:moveTo>
                  <a:lnTo>
                    <a:pt x="419" y="83"/>
                  </a:lnTo>
                  <a:lnTo>
                    <a:pt x="425" y="96"/>
                  </a:lnTo>
                  <a:lnTo>
                    <a:pt x="412" y="102"/>
                  </a:lnTo>
                  <a:lnTo>
                    <a:pt x="406" y="89"/>
                  </a:lnTo>
                  <a:close/>
                  <a:moveTo>
                    <a:pt x="432" y="77"/>
                  </a:moveTo>
                  <a:lnTo>
                    <a:pt x="446" y="71"/>
                  </a:lnTo>
                  <a:lnTo>
                    <a:pt x="452" y="84"/>
                  </a:lnTo>
                  <a:lnTo>
                    <a:pt x="439" y="90"/>
                  </a:lnTo>
                  <a:lnTo>
                    <a:pt x="432" y="77"/>
                  </a:lnTo>
                  <a:close/>
                  <a:moveTo>
                    <a:pt x="459" y="65"/>
                  </a:moveTo>
                  <a:lnTo>
                    <a:pt x="473" y="59"/>
                  </a:lnTo>
                  <a:lnTo>
                    <a:pt x="479" y="72"/>
                  </a:lnTo>
                  <a:lnTo>
                    <a:pt x="465" y="78"/>
                  </a:lnTo>
                  <a:lnTo>
                    <a:pt x="459" y="65"/>
                  </a:lnTo>
                  <a:close/>
                  <a:moveTo>
                    <a:pt x="486" y="53"/>
                  </a:moveTo>
                  <a:lnTo>
                    <a:pt x="499" y="47"/>
                  </a:lnTo>
                  <a:lnTo>
                    <a:pt x="506" y="60"/>
                  </a:lnTo>
                  <a:lnTo>
                    <a:pt x="492" y="66"/>
                  </a:lnTo>
                  <a:lnTo>
                    <a:pt x="486" y="53"/>
                  </a:lnTo>
                  <a:close/>
                  <a:moveTo>
                    <a:pt x="513" y="40"/>
                  </a:moveTo>
                  <a:lnTo>
                    <a:pt x="526" y="34"/>
                  </a:lnTo>
                  <a:lnTo>
                    <a:pt x="532" y="48"/>
                  </a:lnTo>
                  <a:lnTo>
                    <a:pt x="519" y="54"/>
                  </a:lnTo>
                  <a:lnTo>
                    <a:pt x="513" y="40"/>
                  </a:lnTo>
                  <a:close/>
                  <a:moveTo>
                    <a:pt x="540" y="28"/>
                  </a:moveTo>
                  <a:lnTo>
                    <a:pt x="553" y="22"/>
                  </a:lnTo>
                  <a:lnTo>
                    <a:pt x="559" y="36"/>
                  </a:lnTo>
                  <a:lnTo>
                    <a:pt x="546" y="42"/>
                  </a:lnTo>
                  <a:lnTo>
                    <a:pt x="540" y="28"/>
                  </a:lnTo>
                  <a:close/>
                  <a:moveTo>
                    <a:pt x="566" y="16"/>
                  </a:moveTo>
                  <a:lnTo>
                    <a:pt x="580" y="10"/>
                  </a:lnTo>
                  <a:lnTo>
                    <a:pt x="586" y="24"/>
                  </a:lnTo>
                  <a:lnTo>
                    <a:pt x="573" y="30"/>
                  </a:lnTo>
                  <a:lnTo>
                    <a:pt x="566" y="16"/>
                  </a:lnTo>
                  <a:close/>
                  <a:moveTo>
                    <a:pt x="593" y="4"/>
                  </a:moveTo>
                  <a:lnTo>
                    <a:pt x="603" y="0"/>
                  </a:lnTo>
                  <a:lnTo>
                    <a:pt x="610" y="13"/>
                  </a:lnTo>
                  <a:lnTo>
                    <a:pt x="599" y="18"/>
                  </a:lnTo>
                  <a:lnTo>
                    <a:pt x="593" y="4"/>
                  </a:lnTo>
                  <a:close/>
                  <a:moveTo>
                    <a:pt x="49" y="282"/>
                  </a:moveTo>
                  <a:lnTo>
                    <a:pt x="0" y="280"/>
                  </a:lnTo>
                  <a:lnTo>
                    <a:pt x="31" y="242"/>
                  </a:lnTo>
                  <a:lnTo>
                    <a:pt x="49" y="28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7" name="Rectangle 38"/>
            <p:cNvSpPr>
              <a:spLocks noChangeArrowheads="1"/>
            </p:cNvSpPr>
            <p:nvPr/>
          </p:nvSpPr>
          <p:spPr bwMode="auto">
            <a:xfrm rot="-1740000">
              <a:off x="3150" y="1021"/>
              <a:ext cx="13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08" name="Rectangle 39"/>
            <p:cNvSpPr>
              <a:spLocks noChangeArrowheads="1"/>
            </p:cNvSpPr>
            <p:nvPr/>
          </p:nvSpPr>
          <p:spPr bwMode="auto">
            <a:xfrm rot="-1440000">
              <a:off x="1533" y="1797"/>
              <a:ext cx="15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09" name="Freeform 40"/>
            <p:cNvSpPr>
              <a:spLocks noEditPoints="1"/>
            </p:cNvSpPr>
            <p:nvPr/>
          </p:nvSpPr>
          <p:spPr bwMode="auto">
            <a:xfrm>
              <a:off x="1669" y="1576"/>
              <a:ext cx="610" cy="282"/>
            </a:xfrm>
            <a:custGeom>
              <a:avLst/>
              <a:gdLst>
                <a:gd name="T0" fmla="*/ 13 w 610"/>
                <a:gd name="T1" fmla="*/ 263 h 282"/>
                <a:gd name="T2" fmla="*/ 6 w 610"/>
                <a:gd name="T3" fmla="*/ 282 h 282"/>
                <a:gd name="T4" fmla="*/ 27 w 610"/>
                <a:gd name="T5" fmla="*/ 257 h 282"/>
                <a:gd name="T6" fmla="*/ 46 w 610"/>
                <a:gd name="T7" fmla="*/ 264 h 282"/>
                <a:gd name="T8" fmla="*/ 27 w 610"/>
                <a:gd name="T9" fmla="*/ 257 h 282"/>
                <a:gd name="T10" fmla="*/ 67 w 610"/>
                <a:gd name="T11" fmla="*/ 239 h 282"/>
                <a:gd name="T12" fmla="*/ 60 w 610"/>
                <a:gd name="T13" fmla="*/ 258 h 282"/>
                <a:gd name="T14" fmla="*/ 80 w 610"/>
                <a:gd name="T15" fmla="*/ 232 h 282"/>
                <a:gd name="T16" fmla="*/ 100 w 610"/>
                <a:gd name="T17" fmla="*/ 240 h 282"/>
                <a:gd name="T18" fmla="*/ 80 w 610"/>
                <a:gd name="T19" fmla="*/ 232 h 282"/>
                <a:gd name="T20" fmla="*/ 121 w 610"/>
                <a:gd name="T21" fmla="*/ 214 h 282"/>
                <a:gd name="T22" fmla="*/ 113 w 610"/>
                <a:gd name="T23" fmla="*/ 234 h 282"/>
                <a:gd name="T24" fmla="*/ 134 w 610"/>
                <a:gd name="T25" fmla="*/ 208 h 282"/>
                <a:gd name="T26" fmla="*/ 153 w 610"/>
                <a:gd name="T27" fmla="*/ 216 h 282"/>
                <a:gd name="T28" fmla="*/ 134 w 610"/>
                <a:gd name="T29" fmla="*/ 208 h 282"/>
                <a:gd name="T30" fmla="*/ 174 w 610"/>
                <a:gd name="T31" fmla="*/ 190 h 282"/>
                <a:gd name="T32" fmla="*/ 167 w 610"/>
                <a:gd name="T33" fmla="*/ 210 h 282"/>
                <a:gd name="T34" fmla="*/ 188 w 610"/>
                <a:gd name="T35" fmla="*/ 184 h 282"/>
                <a:gd name="T36" fmla="*/ 207 w 610"/>
                <a:gd name="T37" fmla="*/ 191 h 282"/>
                <a:gd name="T38" fmla="*/ 188 w 610"/>
                <a:gd name="T39" fmla="*/ 184 h 282"/>
                <a:gd name="T40" fmla="*/ 228 w 610"/>
                <a:gd name="T41" fmla="*/ 166 h 282"/>
                <a:gd name="T42" fmla="*/ 220 w 610"/>
                <a:gd name="T43" fmla="*/ 185 h 282"/>
                <a:gd name="T44" fmla="*/ 241 w 610"/>
                <a:gd name="T45" fmla="*/ 160 h 282"/>
                <a:gd name="T46" fmla="*/ 261 w 610"/>
                <a:gd name="T47" fmla="*/ 167 h 282"/>
                <a:gd name="T48" fmla="*/ 241 w 610"/>
                <a:gd name="T49" fmla="*/ 160 h 282"/>
                <a:gd name="T50" fmla="*/ 281 w 610"/>
                <a:gd name="T51" fmla="*/ 142 h 282"/>
                <a:gd name="T52" fmla="*/ 274 w 610"/>
                <a:gd name="T53" fmla="*/ 161 h 282"/>
                <a:gd name="T54" fmla="*/ 295 w 610"/>
                <a:gd name="T55" fmla="*/ 136 h 282"/>
                <a:gd name="T56" fmla="*/ 314 w 610"/>
                <a:gd name="T57" fmla="*/ 143 h 282"/>
                <a:gd name="T58" fmla="*/ 295 w 610"/>
                <a:gd name="T59" fmla="*/ 136 h 282"/>
                <a:gd name="T60" fmla="*/ 335 w 610"/>
                <a:gd name="T61" fmla="*/ 118 h 282"/>
                <a:gd name="T62" fmla="*/ 328 w 610"/>
                <a:gd name="T63" fmla="*/ 137 h 282"/>
                <a:gd name="T64" fmla="*/ 349 w 610"/>
                <a:gd name="T65" fmla="*/ 111 h 282"/>
                <a:gd name="T66" fmla="*/ 368 w 610"/>
                <a:gd name="T67" fmla="*/ 119 h 282"/>
                <a:gd name="T68" fmla="*/ 349 w 610"/>
                <a:gd name="T69" fmla="*/ 111 h 282"/>
                <a:gd name="T70" fmla="*/ 389 w 610"/>
                <a:gd name="T71" fmla="*/ 93 h 282"/>
                <a:gd name="T72" fmla="*/ 381 w 610"/>
                <a:gd name="T73" fmla="*/ 113 h 282"/>
                <a:gd name="T74" fmla="*/ 402 w 610"/>
                <a:gd name="T75" fmla="*/ 87 h 282"/>
                <a:gd name="T76" fmla="*/ 422 w 610"/>
                <a:gd name="T77" fmla="*/ 95 h 282"/>
                <a:gd name="T78" fmla="*/ 402 w 610"/>
                <a:gd name="T79" fmla="*/ 87 h 282"/>
                <a:gd name="T80" fmla="*/ 442 w 610"/>
                <a:gd name="T81" fmla="*/ 69 h 282"/>
                <a:gd name="T82" fmla="*/ 435 w 610"/>
                <a:gd name="T83" fmla="*/ 89 h 282"/>
                <a:gd name="T84" fmla="*/ 456 w 610"/>
                <a:gd name="T85" fmla="*/ 63 h 282"/>
                <a:gd name="T86" fmla="*/ 475 w 610"/>
                <a:gd name="T87" fmla="*/ 70 h 282"/>
                <a:gd name="T88" fmla="*/ 456 w 610"/>
                <a:gd name="T89" fmla="*/ 63 h 282"/>
                <a:gd name="T90" fmla="*/ 496 w 610"/>
                <a:gd name="T91" fmla="*/ 45 h 282"/>
                <a:gd name="T92" fmla="*/ 489 w 610"/>
                <a:gd name="T93" fmla="*/ 64 h 282"/>
                <a:gd name="T94" fmla="*/ 509 w 610"/>
                <a:gd name="T95" fmla="*/ 39 h 282"/>
                <a:gd name="T96" fmla="*/ 529 w 610"/>
                <a:gd name="T97" fmla="*/ 46 h 282"/>
                <a:gd name="T98" fmla="*/ 509 w 610"/>
                <a:gd name="T99" fmla="*/ 39 h 282"/>
                <a:gd name="T100" fmla="*/ 550 w 610"/>
                <a:gd name="T101" fmla="*/ 21 h 282"/>
                <a:gd name="T102" fmla="*/ 542 w 610"/>
                <a:gd name="T103" fmla="*/ 40 h 282"/>
                <a:gd name="T104" fmla="*/ 563 w 610"/>
                <a:gd name="T105" fmla="*/ 15 h 282"/>
                <a:gd name="T106" fmla="*/ 579 w 610"/>
                <a:gd name="T107" fmla="*/ 24 h 282"/>
                <a:gd name="T108" fmla="*/ 563 w 610"/>
                <a:gd name="T109" fmla="*/ 15 h 282"/>
                <a:gd name="T110" fmla="*/ 610 w 610"/>
                <a:gd name="T111" fmla="*/ 2 h 282"/>
                <a:gd name="T112" fmla="*/ 560 w 610"/>
                <a:gd name="T113" fmla="*/ 0 h 2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0"/>
                <a:gd name="T172" fmla="*/ 0 h 282"/>
                <a:gd name="T173" fmla="*/ 610 w 610"/>
                <a:gd name="T174" fmla="*/ 282 h 2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0" h="282">
                  <a:moveTo>
                    <a:pt x="0" y="269"/>
                  </a:moveTo>
                  <a:lnTo>
                    <a:pt x="13" y="263"/>
                  </a:lnTo>
                  <a:lnTo>
                    <a:pt x="19" y="276"/>
                  </a:lnTo>
                  <a:lnTo>
                    <a:pt x="6" y="282"/>
                  </a:lnTo>
                  <a:lnTo>
                    <a:pt x="0" y="269"/>
                  </a:lnTo>
                  <a:close/>
                  <a:moveTo>
                    <a:pt x="27" y="257"/>
                  </a:moveTo>
                  <a:lnTo>
                    <a:pt x="40" y="251"/>
                  </a:lnTo>
                  <a:lnTo>
                    <a:pt x="46" y="264"/>
                  </a:lnTo>
                  <a:lnTo>
                    <a:pt x="33" y="270"/>
                  </a:lnTo>
                  <a:lnTo>
                    <a:pt x="27" y="257"/>
                  </a:lnTo>
                  <a:close/>
                  <a:moveTo>
                    <a:pt x="54" y="245"/>
                  </a:moveTo>
                  <a:lnTo>
                    <a:pt x="67" y="239"/>
                  </a:lnTo>
                  <a:lnTo>
                    <a:pt x="73" y="252"/>
                  </a:lnTo>
                  <a:lnTo>
                    <a:pt x="60" y="258"/>
                  </a:lnTo>
                  <a:lnTo>
                    <a:pt x="54" y="245"/>
                  </a:lnTo>
                  <a:close/>
                  <a:moveTo>
                    <a:pt x="80" y="232"/>
                  </a:moveTo>
                  <a:lnTo>
                    <a:pt x="94" y="226"/>
                  </a:lnTo>
                  <a:lnTo>
                    <a:pt x="100" y="240"/>
                  </a:lnTo>
                  <a:lnTo>
                    <a:pt x="86" y="246"/>
                  </a:lnTo>
                  <a:lnTo>
                    <a:pt x="80" y="232"/>
                  </a:lnTo>
                  <a:close/>
                  <a:moveTo>
                    <a:pt x="107" y="220"/>
                  </a:moveTo>
                  <a:lnTo>
                    <a:pt x="121" y="214"/>
                  </a:lnTo>
                  <a:lnTo>
                    <a:pt x="127" y="228"/>
                  </a:lnTo>
                  <a:lnTo>
                    <a:pt x="113" y="234"/>
                  </a:lnTo>
                  <a:lnTo>
                    <a:pt x="107" y="220"/>
                  </a:lnTo>
                  <a:close/>
                  <a:moveTo>
                    <a:pt x="134" y="208"/>
                  </a:moveTo>
                  <a:lnTo>
                    <a:pt x="147" y="202"/>
                  </a:lnTo>
                  <a:lnTo>
                    <a:pt x="153" y="216"/>
                  </a:lnTo>
                  <a:lnTo>
                    <a:pt x="140" y="222"/>
                  </a:lnTo>
                  <a:lnTo>
                    <a:pt x="134" y="208"/>
                  </a:lnTo>
                  <a:close/>
                  <a:moveTo>
                    <a:pt x="161" y="196"/>
                  </a:moveTo>
                  <a:lnTo>
                    <a:pt x="174" y="190"/>
                  </a:lnTo>
                  <a:lnTo>
                    <a:pt x="180" y="204"/>
                  </a:lnTo>
                  <a:lnTo>
                    <a:pt x="167" y="210"/>
                  </a:lnTo>
                  <a:lnTo>
                    <a:pt x="161" y="196"/>
                  </a:lnTo>
                  <a:close/>
                  <a:moveTo>
                    <a:pt x="188" y="184"/>
                  </a:moveTo>
                  <a:lnTo>
                    <a:pt x="201" y="178"/>
                  </a:lnTo>
                  <a:lnTo>
                    <a:pt x="207" y="191"/>
                  </a:lnTo>
                  <a:lnTo>
                    <a:pt x="194" y="197"/>
                  </a:lnTo>
                  <a:lnTo>
                    <a:pt x="188" y="184"/>
                  </a:lnTo>
                  <a:close/>
                  <a:moveTo>
                    <a:pt x="214" y="172"/>
                  </a:moveTo>
                  <a:lnTo>
                    <a:pt x="228" y="166"/>
                  </a:lnTo>
                  <a:lnTo>
                    <a:pt x="234" y="179"/>
                  </a:lnTo>
                  <a:lnTo>
                    <a:pt x="220" y="185"/>
                  </a:lnTo>
                  <a:lnTo>
                    <a:pt x="214" y="172"/>
                  </a:lnTo>
                  <a:close/>
                  <a:moveTo>
                    <a:pt x="241" y="160"/>
                  </a:moveTo>
                  <a:lnTo>
                    <a:pt x="255" y="154"/>
                  </a:lnTo>
                  <a:lnTo>
                    <a:pt x="261" y="167"/>
                  </a:lnTo>
                  <a:lnTo>
                    <a:pt x="247" y="173"/>
                  </a:lnTo>
                  <a:lnTo>
                    <a:pt x="241" y="160"/>
                  </a:lnTo>
                  <a:close/>
                  <a:moveTo>
                    <a:pt x="268" y="148"/>
                  </a:moveTo>
                  <a:lnTo>
                    <a:pt x="281" y="142"/>
                  </a:lnTo>
                  <a:lnTo>
                    <a:pt x="288" y="155"/>
                  </a:lnTo>
                  <a:lnTo>
                    <a:pt x="274" y="161"/>
                  </a:lnTo>
                  <a:lnTo>
                    <a:pt x="268" y="148"/>
                  </a:lnTo>
                  <a:close/>
                  <a:moveTo>
                    <a:pt x="295" y="136"/>
                  </a:moveTo>
                  <a:lnTo>
                    <a:pt x="308" y="130"/>
                  </a:lnTo>
                  <a:lnTo>
                    <a:pt x="314" y="143"/>
                  </a:lnTo>
                  <a:lnTo>
                    <a:pt x="301" y="149"/>
                  </a:lnTo>
                  <a:lnTo>
                    <a:pt x="295" y="136"/>
                  </a:lnTo>
                  <a:close/>
                  <a:moveTo>
                    <a:pt x="322" y="124"/>
                  </a:moveTo>
                  <a:lnTo>
                    <a:pt x="335" y="118"/>
                  </a:lnTo>
                  <a:lnTo>
                    <a:pt x="341" y="131"/>
                  </a:lnTo>
                  <a:lnTo>
                    <a:pt x="328" y="137"/>
                  </a:lnTo>
                  <a:lnTo>
                    <a:pt x="322" y="124"/>
                  </a:lnTo>
                  <a:close/>
                  <a:moveTo>
                    <a:pt x="349" y="111"/>
                  </a:moveTo>
                  <a:lnTo>
                    <a:pt x="362" y="105"/>
                  </a:lnTo>
                  <a:lnTo>
                    <a:pt x="368" y="119"/>
                  </a:lnTo>
                  <a:lnTo>
                    <a:pt x="355" y="125"/>
                  </a:lnTo>
                  <a:lnTo>
                    <a:pt x="349" y="111"/>
                  </a:lnTo>
                  <a:close/>
                  <a:moveTo>
                    <a:pt x="375" y="99"/>
                  </a:moveTo>
                  <a:lnTo>
                    <a:pt x="389" y="93"/>
                  </a:lnTo>
                  <a:lnTo>
                    <a:pt x="395" y="107"/>
                  </a:lnTo>
                  <a:lnTo>
                    <a:pt x="381" y="113"/>
                  </a:lnTo>
                  <a:lnTo>
                    <a:pt x="375" y="99"/>
                  </a:lnTo>
                  <a:close/>
                  <a:moveTo>
                    <a:pt x="402" y="87"/>
                  </a:moveTo>
                  <a:lnTo>
                    <a:pt x="415" y="81"/>
                  </a:lnTo>
                  <a:lnTo>
                    <a:pt x="422" y="95"/>
                  </a:lnTo>
                  <a:lnTo>
                    <a:pt x="408" y="101"/>
                  </a:lnTo>
                  <a:lnTo>
                    <a:pt x="402" y="87"/>
                  </a:lnTo>
                  <a:close/>
                  <a:moveTo>
                    <a:pt x="429" y="75"/>
                  </a:moveTo>
                  <a:lnTo>
                    <a:pt x="442" y="69"/>
                  </a:lnTo>
                  <a:lnTo>
                    <a:pt x="448" y="83"/>
                  </a:lnTo>
                  <a:lnTo>
                    <a:pt x="435" y="89"/>
                  </a:lnTo>
                  <a:lnTo>
                    <a:pt x="429" y="75"/>
                  </a:lnTo>
                  <a:close/>
                  <a:moveTo>
                    <a:pt x="456" y="63"/>
                  </a:moveTo>
                  <a:lnTo>
                    <a:pt x="469" y="57"/>
                  </a:lnTo>
                  <a:lnTo>
                    <a:pt x="475" y="70"/>
                  </a:lnTo>
                  <a:lnTo>
                    <a:pt x="462" y="76"/>
                  </a:lnTo>
                  <a:lnTo>
                    <a:pt x="456" y="63"/>
                  </a:lnTo>
                  <a:close/>
                  <a:moveTo>
                    <a:pt x="482" y="51"/>
                  </a:moveTo>
                  <a:lnTo>
                    <a:pt x="496" y="45"/>
                  </a:lnTo>
                  <a:lnTo>
                    <a:pt x="502" y="58"/>
                  </a:lnTo>
                  <a:lnTo>
                    <a:pt x="489" y="64"/>
                  </a:lnTo>
                  <a:lnTo>
                    <a:pt x="482" y="51"/>
                  </a:lnTo>
                  <a:close/>
                  <a:moveTo>
                    <a:pt x="509" y="39"/>
                  </a:moveTo>
                  <a:lnTo>
                    <a:pt x="523" y="33"/>
                  </a:lnTo>
                  <a:lnTo>
                    <a:pt x="529" y="46"/>
                  </a:lnTo>
                  <a:lnTo>
                    <a:pt x="515" y="52"/>
                  </a:lnTo>
                  <a:lnTo>
                    <a:pt x="509" y="39"/>
                  </a:lnTo>
                  <a:close/>
                  <a:moveTo>
                    <a:pt x="536" y="27"/>
                  </a:moveTo>
                  <a:lnTo>
                    <a:pt x="550" y="21"/>
                  </a:lnTo>
                  <a:lnTo>
                    <a:pt x="556" y="34"/>
                  </a:lnTo>
                  <a:lnTo>
                    <a:pt x="542" y="40"/>
                  </a:lnTo>
                  <a:lnTo>
                    <a:pt x="536" y="27"/>
                  </a:lnTo>
                  <a:close/>
                  <a:moveTo>
                    <a:pt x="563" y="15"/>
                  </a:moveTo>
                  <a:lnTo>
                    <a:pt x="573" y="10"/>
                  </a:lnTo>
                  <a:lnTo>
                    <a:pt x="579" y="24"/>
                  </a:lnTo>
                  <a:lnTo>
                    <a:pt x="569" y="28"/>
                  </a:lnTo>
                  <a:lnTo>
                    <a:pt x="563" y="15"/>
                  </a:lnTo>
                  <a:close/>
                  <a:moveTo>
                    <a:pt x="560" y="0"/>
                  </a:moveTo>
                  <a:lnTo>
                    <a:pt x="610" y="2"/>
                  </a:lnTo>
                  <a:lnTo>
                    <a:pt x="579" y="40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0" name="Freeform 41"/>
            <p:cNvSpPr>
              <a:spLocks noEditPoints="1"/>
            </p:cNvSpPr>
            <p:nvPr/>
          </p:nvSpPr>
          <p:spPr bwMode="auto">
            <a:xfrm>
              <a:off x="3286" y="617"/>
              <a:ext cx="827" cy="453"/>
            </a:xfrm>
            <a:custGeom>
              <a:avLst/>
              <a:gdLst>
                <a:gd name="T0" fmla="*/ 20 w 827"/>
                <a:gd name="T1" fmla="*/ 446 h 453"/>
                <a:gd name="T2" fmla="*/ 26 w 827"/>
                <a:gd name="T3" fmla="*/ 426 h 453"/>
                <a:gd name="T4" fmla="*/ 33 w 827"/>
                <a:gd name="T5" fmla="*/ 439 h 453"/>
                <a:gd name="T6" fmla="*/ 65 w 827"/>
                <a:gd name="T7" fmla="*/ 405 h 453"/>
                <a:gd name="T8" fmla="*/ 52 w 827"/>
                <a:gd name="T9" fmla="*/ 412 h 453"/>
                <a:gd name="T10" fmla="*/ 98 w 827"/>
                <a:gd name="T11" fmla="*/ 404 h 453"/>
                <a:gd name="T12" fmla="*/ 104 w 827"/>
                <a:gd name="T13" fmla="*/ 384 h 453"/>
                <a:gd name="T14" fmla="*/ 111 w 827"/>
                <a:gd name="T15" fmla="*/ 397 h 453"/>
                <a:gd name="T16" fmla="*/ 143 w 827"/>
                <a:gd name="T17" fmla="*/ 363 h 453"/>
                <a:gd name="T18" fmla="*/ 130 w 827"/>
                <a:gd name="T19" fmla="*/ 370 h 453"/>
                <a:gd name="T20" fmla="*/ 175 w 827"/>
                <a:gd name="T21" fmla="*/ 362 h 453"/>
                <a:gd name="T22" fmla="*/ 181 w 827"/>
                <a:gd name="T23" fmla="*/ 342 h 453"/>
                <a:gd name="T24" fmla="*/ 188 w 827"/>
                <a:gd name="T25" fmla="*/ 355 h 453"/>
                <a:gd name="T26" fmla="*/ 220 w 827"/>
                <a:gd name="T27" fmla="*/ 321 h 453"/>
                <a:gd name="T28" fmla="*/ 207 w 827"/>
                <a:gd name="T29" fmla="*/ 328 h 453"/>
                <a:gd name="T30" fmla="*/ 253 w 827"/>
                <a:gd name="T31" fmla="*/ 320 h 453"/>
                <a:gd name="T32" fmla="*/ 259 w 827"/>
                <a:gd name="T33" fmla="*/ 300 h 453"/>
                <a:gd name="T34" fmla="*/ 266 w 827"/>
                <a:gd name="T35" fmla="*/ 313 h 453"/>
                <a:gd name="T36" fmla="*/ 298 w 827"/>
                <a:gd name="T37" fmla="*/ 279 h 453"/>
                <a:gd name="T38" fmla="*/ 285 w 827"/>
                <a:gd name="T39" fmla="*/ 286 h 453"/>
                <a:gd name="T40" fmla="*/ 331 w 827"/>
                <a:gd name="T41" fmla="*/ 278 h 453"/>
                <a:gd name="T42" fmla="*/ 336 w 827"/>
                <a:gd name="T43" fmla="*/ 258 h 453"/>
                <a:gd name="T44" fmla="*/ 343 w 827"/>
                <a:gd name="T45" fmla="*/ 271 h 453"/>
                <a:gd name="T46" fmla="*/ 375 w 827"/>
                <a:gd name="T47" fmla="*/ 237 h 453"/>
                <a:gd name="T48" fmla="*/ 362 w 827"/>
                <a:gd name="T49" fmla="*/ 244 h 453"/>
                <a:gd name="T50" fmla="*/ 408 w 827"/>
                <a:gd name="T51" fmla="*/ 236 h 453"/>
                <a:gd name="T52" fmla="*/ 414 w 827"/>
                <a:gd name="T53" fmla="*/ 216 h 453"/>
                <a:gd name="T54" fmla="*/ 421 w 827"/>
                <a:gd name="T55" fmla="*/ 229 h 453"/>
                <a:gd name="T56" fmla="*/ 453 w 827"/>
                <a:gd name="T57" fmla="*/ 195 h 453"/>
                <a:gd name="T58" fmla="*/ 440 w 827"/>
                <a:gd name="T59" fmla="*/ 202 h 453"/>
                <a:gd name="T60" fmla="*/ 486 w 827"/>
                <a:gd name="T61" fmla="*/ 194 h 453"/>
                <a:gd name="T62" fmla="*/ 492 w 827"/>
                <a:gd name="T63" fmla="*/ 174 h 453"/>
                <a:gd name="T64" fmla="*/ 499 w 827"/>
                <a:gd name="T65" fmla="*/ 187 h 453"/>
                <a:gd name="T66" fmla="*/ 530 w 827"/>
                <a:gd name="T67" fmla="*/ 153 h 453"/>
                <a:gd name="T68" fmla="*/ 517 w 827"/>
                <a:gd name="T69" fmla="*/ 160 h 453"/>
                <a:gd name="T70" fmla="*/ 563 w 827"/>
                <a:gd name="T71" fmla="*/ 151 h 453"/>
                <a:gd name="T72" fmla="*/ 569 w 827"/>
                <a:gd name="T73" fmla="*/ 132 h 453"/>
                <a:gd name="T74" fmla="*/ 576 w 827"/>
                <a:gd name="T75" fmla="*/ 145 h 453"/>
                <a:gd name="T76" fmla="*/ 608 w 827"/>
                <a:gd name="T77" fmla="*/ 111 h 453"/>
                <a:gd name="T78" fmla="*/ 595 w 827"/>
                <a:gd name="T79" fmla="*/ 118 h 453"/>
                <a:gd name="T80" fmla="*/ 641 w 827"/>
                <a:gd name="T81" fmla="*/ 109 h 453"/>
                <a:gd name="T82" fmla="*/ 647 w 827"/>
                <a:gd name="T83" fmla="*/ 90 h 453"/>
                <a:gd name="T84" fmla="*/ 654 w 827"/>
                <a:gd name="T85" fmla="*/ 102 h 453"/>
                <a:gd name="T86" fmla="*/ 685 w 827"/>
                <a:gd name="T87" fmla="*/ 69 h 453"/>
                <a:gd name="T88" fmla="*/ 673 w 827"/>
                <a:gd name="T89" fmla="*/ 75 h 453"/>
                <a:gd name="T90" fmla="*/ 718 w 827"/>
                <a:gd name="T91" fmla="*/ 67 h 453"/>
                <a:gd name="T92" fmla="*/ 724 w 827"/>
                <a:gd name="T93" fmla="*/ 47 h 453"/>
                <a:gd name="T94" fmla="*/ 731 w 827"/>
                <a:gd name="T95" fmla="*/ 60 h 453"/>
                <a:gd name="T96" fmla="*/ 763 w 827"/>
                <a:gd name="T97" fmla="*/ 26 h 453"/>
                <a:gd name="T98" fmla="*/ 750 w 827"/>
                <a:gd name="T99" fmla="*/ 33 h 453"/>
                <a:gd name="T100" fmla="*/ 796 w 827"/>
                <a:gd name="T101" fmla="*/ 25 h 453"/>
                <a:gd name="T102" fmla="*/ 778 w 827"/>
                <a:gd name="T103" fmla="*/ 2 h 453"/>
                <a:gd name="T104" fmla="*/ 778 w 827"/>
                <a:gd name="T105" fmla="*/ 2 h 4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7"/>
                <a:gd name="T160" fmla="*/ 0 h 453"/>
                <a:gd name="T161" fmla="*/ 827 w 827"/>
                <a:gd name="T162" fmla="*/ 453 h 4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7" h="453">
                  <a:moveTo>
                    <a:pt x="0" y="440"/>
                  </a:moveTo>
                  <a:lnTo>
                    <a:pt x="13" y="433"/>
                  </a:lnTo>
                  <a:lnTo>
                    <a:pt x="20" y="446"/>
                  </a:lnTo>
                  <a:lnTo>
                    <a:pt x="7" y="453"/>
                  </a:lnTo>
                  <a:lnTo>
                    <a:pt x="0" y="440"/>
                  </a:lnTo>
                  <a:close/>
                  <a:moveTo>
                    <a:pt x="26" y="426"/>
                  </a:moveTo>
                  <a:lnTo>
                    <a:pt x="39" y="419"/>
                  </a:lnTo>
                  <a:lnTo>
                    <a:pt x="46" y="432"/>
                  </a:lnTo>
                  <a:lnTo>
                    <a:pt x="33" y="439"/>
                  </a:lnTo>
                  <a:lnTo>
                    <a:pt x="26" y="426"/>
                  </a:lnTo>
                  <a:close/>
                  <a:moveTo>
                    <a:pt x="52" y="412"/>
                  </a:moveTo>
                  <a:lnTo>
                    <a:pt x="65" y="405"/>
                  </a:lnTo>
                  <a:lnTo>
                    <a:pt x="72" y="418"/>
                  </a:lnTo>
                  <a:lnTo>
                    <a:pt x="59" y="425"/>
                  </a:lnTo>
                  <a:lnTo>
                    <a:pt x="52" y="412"/>
                  </a:lnTo>
                  <a:close/>
                  <a:moveTo>
                    <a:pt x="78" y="398"/>
                  </a:moveTo>
                  <a:lnTo>
                    <a:pt x="91" y="391"/>
                  </a:lnTo>
                  <a:lnTo>
                    <a:pt x="98" y="404"/>
                  </a:lnTo>
                  <a:lnTo>
                    <a:pt x="85" y="411"/>
                  </a:lnTo>
                  <a:lnTo>
                    <a:pt x="78" y="398"/>
                  </a:lnTo>
                  <a:close/>
                  <a:moveTo>
                    <a:pt x="104" y="384"/>
                  </a:moveTo>
                  <a:lnTo>
                    <a:pt x="117" y="377"/>
                  </a:lnTo>
                  <a:lnTo>
                    <a:pt x="124" y="390"/>
                  </a:lnTo>
                  <a:lnTo>
                    <a:pt x="111" y="397"/>
                  </a:lnTo>
                  <a:lnTo>
                    <a:pt x="104" y="384"/>
                  </a:lnTo>
                  <a:close/>
                  <a:moveTo>
                    <a:pt x="130" y="370"/>
                  </a:moveTo>
                  <a:lnTo>
                    <a:pt x="143" y="363"/>
                  </a:lnTo>
                  <a:lnTo>
                    <a:pt x="149" y="376"/>
                  </a:lnTo>
                  <a:lnTo>
                    <a:pt x="137" y="383"/>
                  </a:lnTo>
                  <a:lnTo>
                    <a:pt x="130" y="370"/>
                  </a:lnTo>
                  <a:close/>
                  <a:moveTo>
                    <a:pt x="155" y="356"/>
                  </a:moveTo>
                  <a:lnTo>
                    <a:pt x="168" y="349"/>
                  </a:lnTo>
                  <a:lnTo>
                    <a:pt x="175" y="362"/>
                  </a:lnTo>
                  <a:lnTo>
                    <a:pt x="162" y="369"/>
                  </a:lnTo>
                  <a:lnTo>
                    <a:pt x="155" y="356"/>
                  </a:lnTo>
                  <a:close/>
                  <a:moveTo>
                    <a:pt x="181" y="342"/>
                  </a:moveTo>
                  <a:lnTo>
                    <a:pt x="194" y="335"/>
                  </a:lnTo>
                  <a:lnTo>
                    <a:pt x="201" y="348"/>
                  </a:lnTo>
                  <a:lnTo>
                    <a:pt x="188" y="355"/>
                  </a:lnTo>
                  <a:lnTo>
                    <a:pt x="181" y="342"/>
                  </a:lnTo>
                  <a:close/>
                  <a:moveTo>
                    <a:pt x="207" y="328"/>
                  </a:moveTo>
                  <a:lnTo>
                    <a:pt x="220" y="321"/>
                  </a:lnTo>
                  <a:lnTo>
                    <a:pt x="227" y="334"/>
                  </a:lnTo>
                  <a:lnTo>
                    <a:pt x="214" y="341"/>
                  </a:lnTo>
                  <a:lnTo>
                    <a:pt x="207" y="328"/>
                  </a:lnTo>
                  <a:close/>
                  <a:moveTo>
                    <a:pt x="233" y="314"/>
                  </a:moveTo>
                  <a:lnTo>
                    <a:pt x="246" y="307"/>
                  </a:lnTo>
                  <a:lnTo>
                    <a:pt x="253" y="320"/>
                  </a:lnTo>
                  <a:lnTo>
                    <a:pt x="240" y="327"/>
                  </a:lnTo>
                  <a:lnTo>
                    <a:pt x="233" y="314"/>
                  </a:lnTo>
                  <a:close/>
                  <a:moveTo>
                    <a:pt x="259" y="300"/>
                  </a:moveTo>
                  <a:lnTo>
                    <a:pt x="272" y="293"/>
                  </a:lnTo>
                  <a:lnTo>
                    <a:pt x="279" y="306"/>
                  </a:lnTo>
                  <a:lnTo>
                    <a:pt x="266" y="313"/>
                  </a:lnTo>
                  <a:lnTo>
                    <a:pt x="259" y="300"/>
                  </a:lnTo>
                  <a:close/>
                  <a:moveTo>
                    <a:pt x="285" y="286"/>
                  </a:moveTo>
                  <a:lnTo>
                    <a:pt x="298" y="279"/>
                  </a:lnTo>
                  <a:lnTo>
                    <a:pt x="305" y="292"/>
                  </a:lnTo>
                  <a:lnTo>
                    <a:pt x="292" y="299"/>
                  </a:lnTo>
                  <a:lnTo>
                    <a:pt x="285" y="286"/>
                  </a:lnTo>
                  <a:close/>
                  <a:moveTo>
                    <a:pt x="311" y="272"/>
                  </a:moveTo>
                  <a:lnTo>
                    <a:pt x="323" y="265"/>
                  </a:lnTo>
                  <a:lnTo>
                    <a:pt x="331" y="278"/>
                  </a:lnTo>
                  <a:lnTo>
                    <a:pt x="318" y="285"/>
                  </a:lnTo>
                  <a:lnTo>
                    <a:pt x="311" y="272"/>
                  </a:lnTo>
                  <a:close/>
                  <a:moveTo>
                    <a:pt x="336" y="258"/>
                  </a:moveTo>
                  <a:lnTo>
                    <a:pt x="349" y="251"/>
                  </a:lnTo>
                  <a:lnTo>
                    <a:pt x="356" y="264"/>
                  </a:lnTo>
                  <a:lnTo>
                    <a:pt x="343" y="271"/>
                  </a:lnTo>
                  <a:lnTo>
                    <a:pt x="336" y="258"/>
                  </a:lnTo>
                  <a:close/>
                  <a:moveTo>
                    <a:pt x="362" y="244"/>
                  </a:moveTo>
                  <a:lnTo>
                    <a:pt x="375" y="237"/>
                  </a:lnTo>
                  <a:lnTo>
                    <a:pt x="382" y="250"/>
                  </a:lnTo>
                  <a:lnTo>
                    <a:pt x="369" y="257"/>
                  </a:lnTo>
                  <a:lnTo>
                    <a:pt x="362" y="244"/>
                  </a:lnTo>
                  <a:close/>
                  <a:moveTo>
                    <a:pt x="388" y="230"/>
                  </a:moveTo>
                  <a:lnTo>
                    <a:pt x="401" y="223"/>
                  </a:lnTo>
                  <a:lnTo>
                    <a:pt x="408" y="236"/>
                  </a:lnTo>
                  <a:lnTo>
                    <a:pt x="395" y="243"/>
                  </a:lnTo>
                  <a:lnTo>
                    <a:pt x="388" y="230"/>
                  </a:lnTo>
                  <a:close/>
                  <a:moveTo>
                    <a:pt x="414" y="216"/>
                  </a:moveTo>
                  <a:lnTo>
                    <a:pt x="427" y="209"/>
                  </a:lnTo>
                  <a:lnTo>
                    <a:pt x="434" y="222"/>
                  </a:lnTo>
                  <a:lnTo>
                    <a:pt x="421" y="229"/>
                  </a:lnTo>
                  <a:lnTo>
                    <a:pt x="414" y="216"/>
                  </a:lnTo>
                  <a:close/>
                  <a:moveTo>
                    <a:pt x="440" y="202"/>
                  </a:moveTo>
                  <a:lnTo>
                    <a:pt x="453" y="195"/>
                  </a:lnTo>
                  <a:lnTo>
                    <a:pt x="460" y="208"/>
                  </a:lnTo>
                  <a:lnTo>
                    <a:pt x="447" y="215"/>
                  </a:lnTo>
                  <a:lnTo>
                    <a:pt x="440" y="202"/>
                  </a:lnTo>
                  <a:close/>
                  <a:moveTo>
                    <a:pt x="466" y="188"/>
                  </a:moveTo>
                  <a:lnTo>
                    <a:pt x="479" y="181"/>
                  </a:lnTo>
                  <a:lnTo>
                    <a:pt x="486" y="194"/>
                  </a:lnTo>
                  <a:lnTo>
                    <a:pt x="473" y="201"/>
                  </a:lnTo>
                  <a:lnTo>
                    <a:pt x="466" y="188"/>
                  </a:lnTo>
                  <a:close/>
                  <a:moveTo>
                    <a:pt x="492" y="174"/>
                  </a:moveTo>
                  <a:lnTo>
                    <a:pt x="505" y="167"/>
                  </a:lnTo>
                  <a:lnTo>
                    <a:pt x="511" y="180"/>
                  </a:lnTo>
                  <a:lnTo>
                    <a:pt x="499" y="187"/>
                  </a:lnTo>
                  <a:lnTo>
                    <a:pt x="492" y="174"/>
                  </a:lnTo>
                  <a:close/>
                  <a:moveTo>
                    <a:pt x="517" y="160"/>
                  </a:moveTo>
                  <a:lnTo>
                    <a:pt x="530" y="153"/>
                  </a:lnTo>
                  <a:lnTo>
                    <a:pt x="537" y="166"/>
                  </a:lnTo>
                  <a:lnTo>
                    <a:pt x="524" y="172"/>
                  </a:lnTo>
                  <a:lnTo>
                    <a:pt x="517" y="160"/>
                  </a:lnTo>
                  <a:close/>
                  <a:moveTo>
                    <a:pt x="543" y="146"/>
                  </a:moveTo>
                  <a:lnTo>
                    <a:pt x="556" y="139"/>
                  </a:lnTo>
                  <a:lnTo>
                    <a:pt x="563" y="151"/>
                  </a:lnTo>
                  <a:lnTo>
                    <a:pt x="550" y="159"/>
                  </a:lnTo>
                  <a:lnTo>
                    <a:pt x="543" y="146"/>
                  </a:lnTo>
                  <a:close/>
                  <a:moveTo>
                    <a:pt x="569" y="132"/>
                  </a:moveTo>
                  <a:lnTo>
                    <a:pt x="582" y="125"/>
                  </a:lnTo>
                  <a:lnTo>
                    <a:pt x="589" y="138"/>
                  </a:lnTo>
                  <a:lnTo>
                    <a:pt x="576" y="145"/>
                  </a:lnTo>
                  <a:lnTo>
                    <a:pt x="569" y="132"/>
                  </a:lnTo>
                  <a:close/>
                  <a:moveTo>
                    <a:pt x="595" y="118"/>
                  </a:moveTo>
                  <a:lnTo>
                    <a:pt x="608" y="111"/>
                  </a:lnTo>
                  <a:lnTo>
                    <a:pt x="615" y="124"/>
                  </a:lnTo>
                  <a:lnTo>
                    <a:pt x="602" y="130"/>
                  </a:lnTo>
                  <a:lnTo>
                    <a:pt x="595" y="118"/>
                  </a:lnTo>
                  <a:close/>
                  <a:moveTo>
                    <a:pt x="621" y="104"/>
                  </a:moveTo>
                  <a:lnTo>
                    <a:pt x="634" y="97"/>
                  </a:lnTo>
                  <a:lnTo>
                    <a:pt x="641" y="109"/>
                  </a:lnTo>
                  <a:lnTo>
                    <a:pt x="628" y="116"/>
                  </a:lnTo>
                  <a:lnTo>
                    <a:pt x="621" y="104"/>
                  </a:lnTo>
                  <a:close/>
                  <a:moveTo>
                    <a:pt x="647" y="90"/>
                  </a:moveTo>
                  <a:lnTo>
                    <a:pt x="660" y="83"/>
                  </a:lnTo>
                  <a:lnTo>
                    <a:pt x="667" y="95"/>
                  </a:lnTo>
                  <a:lnTo>
                    <a:pt x="654" y="102"/>
                  </a:lnTo>
                  <a:lnTo>
                    <a:pt x="647" y="90"/>
                  </a:lnTo>
                  <a:close/>
                  <a:moveTo>
                    <a:pt x="673" y="75"/>
                  </a:moveTo>
                  <a:lnTo>
                    <a:pt x="685" y="69"/>
                  </a:lnTo>
                  <a:lnTo>
                    <a:pt x="692" y="81"/>
                  </a:lnTo>
                  <a:lnTo>
                    <a:pt x="680" y="88"/>
                  </a:lnTo>
                  <a:lnTo>
                    <a:pt x="673" y="75"/>
                  </a:lnTo>
                  <a:close/>
                  <a:moveTo>
                    <a:pt x="698" y="62"/>
                  </a:moveTo>
                  <a:lnTo>
                    <a:pt x="711" y="54"/>
                  </a:lnTo>
                  <a:lnTo>
                    <a:pt x="718" y="67"/>
                  </a:lnTo>
                  <a:lnTo>
                    <a:pt x="705" y="74"/>
                  </a:lnTo>
                  <a:lnTo>
                    <a:pt x="698" y="62"/>
                  </a:lnTo>
                  <a:close/>
                  <a:moveTo>
                    <a:pt x="724" y="47"/>
                  </a:moveTo>
                  <a:lnTo>
                    <a:pt x="737" y="41"/>
                  </a:lnTo>
                  <a:lnTo>
                    <a:pt x="744" y="53"/>
                  </a:lnTo>
                  <a:lnTo>
                    <a:pt x="731" y="60"/>
                  </a:lnTo>
                  <a:lnTo>
                    <a:pt x="724" y="47"/>
                  </a:lnTo>
                  <a:close/>
                  <a:moveTo>
                    <a:pt x="750" y="33"/>
                  </a:moveTo>
                  <a:lnTo>
                    <a:pt x="763" y="26"/>
                  </a:lnTo>
                  <a:lnTo>
                    <a:pt x="770" y="39"/>
                  </a:lnTo>
                  <a:lnTo>
                    <a:pt x="757" y="46"/>
                  </a:lnTo>
                  <a:lnTo>
                    <a:pt x="750" y="33"/>
                  </a:lnTo>
                  <a:close/>
                  <a:moveTo>
                    <a:pt x="776" y="19"/>
                  </a:moveTo>
                  <a:lnTo>
                    <a:pt x="789" y="12"/>
                  </a:lnTo>
                  <a:lnTo>
                    <a:pt x="796" y="25"/>
                  </a:lnTo>
                  <a:lnTo>
                    <a:pt x="783" y="32"/>
                  </a:lnTo>
                  <a:lnTo>
                    <a:pt x="776" y="19"/>
                  </a:lnTo>
                  <a:close/>
                  <a:moveTo>
                    <a:pt x="778" y="2"/>
                  </a:moveTo>
                  <a:lnTo>
                    <a:pt x="827" y="0"/>
                  </a:lnTo>
                  <a:lnTo>
                    <a:pt x="799" y="40"/>
                  </a:lnTo>
                  <a:lnTo>
                    <a:pt x="778" y="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1" name="Freeform 42"/>
            <p:cNvSpPr>
              <a:spLocks noEditPoints="1"/>
            </p:cNvSpPr>
            <p:nvPr/>
          </p:nvSpPr>
          <p:spPr bwMode="auto">
            <a:xfrm>
              <a:off x="3319" y="2305"/>
              <a:ext cx="813" cy="44"/>
            </a:xfrm>
            <a:custGeom>
              <a:avLst/>
              <a:gdLst>
                <a:gd name="T0" fmla="*/ 15 w 813"/>
                <a:gd name="T1" fmla="*/ 30 h 44"/>
                <a:gd name="T2" fmla="*/ 30 w 813"/>
                <a:gd name="T3" fmla="*/ 15 h 44"/>
                <a:gd name="T4" fmla="*/ 30 w 813"/>
                <a:gd name="T5" fmla="*/ 30 h 44"/>
                <a:gd name="T6" fmla="*/ 74 w 813"/>
                <a:gd name="T7" fmla="*/ 15 h 44"/>
                <a:gd name="T8" fmla="*/ 59 w 813"/>
                <a:gd name="T9" fmla="*/ 15 h 44"/>
                <a:gd name="T10" fmla="*/ 103 w 813"/>
                <a:gd name="T11" fmla="*/ 30 h 44"/>
                <a:gd name="T12" fmla="*/ 118 w 813"/>
                <a:gd name="T13" fmla="*/ 15 h 44"/>
                <a:gd name="T14" fmla="*/ 118 w 813"/>
                <a:gd name="T15" fmla="*/ 30 h 44"/>
                <a:gd name="T16" fmla="*/ 162 w 813"/>
                <a:gd name="T17" fmla="*/ 15 h 44"/>
                <a:gd name="T18" fmla="*/ 147 w 813"/>
                <a:gd name="T19" fmla="*/ 15 h 44"/>
                <a:gd name="T20" fmla="*/ 191 w 813"/>
                <a:gd name="T21" fmla="*/ 30 h 44"/>
                <a:gd name="T22" fmla="*/ 206 w 813"/>
                <a:gd name="T23" fmla="*/ 15 h 44"/>
                <a:gd name="T24" fmla="*/ 206 w 813"/>
                <a:gd name="T25" fmla="*/ 30 h 44"/>
                <a:gd name="T26" fmla="*/ 250 w 813"/>
                <a:gd name="T27" fmla="*/ 15 h 44"/>
                <a:gd name="T28" fmla="*/ 235 w 813"/>
                <a:gd name="T29" fmla="*/ 15 h 44"/>
                <a:gd name="T30" fmla="*/ 280 w 813"/>
                <a:gd name="T31" fmla="*/ 30 h 44"/>
                <a:gd name="T32" fmla="*/ 294 w 813"/>
                <a:gd name="T33" fmla="*/ 15 h 44"/>
                <a:gd name="T34" fmla="*/ 294 w 813"/>
                <a:gd name="T35" fmla="*/ 30 h 44"/>
                <a:gd name="T36" fmla="*/ 338 w 813"/>
                <a:gd name="T37" fmla="*/ 15 h 44"/>
                <a:gd name="T38" fmla="*/ 324 w 813"/>
                <a:gd name="T39" fmla="*/ 15 h 44"/>
                <a:gd name="T40" fmla="*/ 368 w 813"/>
                <a:gd name="T41" fmla="*/ 30 h 44"/>
                <a:gd name="T42" fmla="*/ 383 w 813"/>
                <a:gd name="T43" fmla="*/ 15 h 44"/>
                <a:gd name="T44" fmla="*/ 383 w 813"/>
                <a:gd name="T45" fmla="*/ 30 h 44"/>
                <a:gd name="T46" fmla="*/ 427 w 813"/>
                <a:gd name="T47" fmla="*/ 15 h 44"/>
                <a:gd name="T48" fmla="*/ 412 w 813"/>
                <a:gd name="T49" fmla="*/ 15 h 44"/>
                <a:gd name="T50" fmla="*/ 456 w 813"/>
                <a:gd name="T51" fmla="*/ 30 h 44"/>
                <a:gd name="T52" fmla="*/ 471 w 813"/>
                <a:gd name="T53" fmla="*/ 15 h 44"/>
                <a:gd name="T54" fmla="*/ 471 w 813"/>
                <a:gd name="T55" fmla="*/ 30 h 44"/>
                <a:gd name="T56" fmla="*/ 515 w 813"/>
                <a:gd name="T57" fmla="*/ 15 h 44"/>
                <a:gd name="T58" fmla="*/ 500 w 813"/>
                <a:gd name="T59" fmla="*/ 15 h 44"/>
                <a:gd name="T60" fmla="*/ 544 w 813"/>
                <a:gd name="T61" fmla="*/ 30 h 44"/>
                <a:gd name="T62" fmla="*/ 559 w 813"/>
                <a:gd name="T63" fmla="*/ 15 h 44"/>
                <a:gd name="T64" fmla="*/ 559 w 813"/>
                <a:gd name="T65" fmla="*/ 30 h 44"/>
                <a:gd name="T66" fmla="*/ 603 w 813"/>
                <a:gd name="T67" fmla="*/ 15 h 44"/>
                <a:gd name="T68" fmla="*/ 588 w 813"/>
                <a:gd name="T69" fmla="*/ 15 h 44"/>
                <a:gd name="T70" fmla="*/ 633 w 813"/>
                <a:gd name="T71" fmla="*/ 30 h 44"/>
                <a:gd name="T72" fmla="*/ 647 w 813"/>
                <a:gd name="T73" fmla="*/ 15 h 44"/>
                <a:gd name="T74" fmla="*/ 647 w 813"/>
                <a:gd name="T75" fmla="*/ 30 h 44"/>
                <a:gd name="T76" fmla="*/ 691 w 813"/>
                <a:gd name="T77" fmla="*/ 15 h 44"/>
                <a:gd name="T78" fmla="*/ 677 w 813"/>
                <a:gd name="T79" fmla="*/ 15 h 44"/>
                <a:gd name="T80" fmla="*/ 721 w 813"/>
                <a:gd name="T81" fmla="*/ 30 h 44"/>
                <a:gd name="T82" fmla="*/ 736 w 813"/>
                <a:gd name="T83" fmla="*/ 15 h 44"/>
                <a:gd name="T84" fmla="*/ 736 w 813"/>
                <a:gd name="T85" fmla="*/ 30 h 44"/>
                <a:gd name="T86" fmla="*/ 776 w 813"/>
                <a:gd name="T87" fmla="*/ 15 h 44"/>
                <a:gd name="T88" fmla="*/ 765 w 813"/>
                <a:gd name="T89" fmla="*/ 15 h 44"/>
                <a:gd name="T90" fmla="*/ 769 w 813"/>
                <a:gd name="T91" fmla="*/ 44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3"/>
                <a:gd name="T139" fmla="*/ 0 h 44"/>
                <a:gd name="T140" fmla="*/ 813 w 813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3" h="44">
                  <a:moveTo>
                    <a:pt x="0" y="15"/>
                  </a:moveTo>
                  <a:lnTo>
                    <a:pt x="15" y="15"/>
                  </a:lnTo>
                  <a:lnTo>
                    <a:pt x="15" y="30"/>
                  </a:lnTo>
                  <a:lnTo>
                    <a:pt x="0" y="30"/>
                  </a:lnTo>
                  <a:lnTo>
                    <a:pt x="0" y="15"/>
                  </a:lnTo>
                  <a:close/>
                  <a:moveTo>
                    <a:pt x="30" y="15"/>
                  </a:moveTo>
                  <a:lnTo>
                    <a:pt x="44" y="15"/>
                  </a:lnTo>
                  <a:lnTo>
                    <a:pt x="44" y="30"/>
                  </a:lnTo>
                  <a:lnTo>
                    <a:pt x="30" y="30"/>
                  </a:lnTo>
                  <a:lnTo>
                    <a:pt x="30" y="15"/>
                  </a:lnTo>
                  <a:close/>
                  <a:moveTo>
                    <a:pt x="59" y="15"/>
                  </a:moveTo>
                  <a:lnTo>
                    <a:pt x="74" y="15"/>
                  </a:lnTo>
                  <a:lnTo>
                    <a:pt x="74" y="30"/>
                  </a:lnTo>
                  <a:lnTo>
                    <a:pt x="59" y="30"/>
                  </a:lnTo>
                  <a:lnTo>
                    <a:pt x="59" y="15"/>
                  </a:lnTo>
                  <a:close/>
                  <a:moveTo>
                    <a:pt x="88" y="15"/>
                  </a:moveTo>
                  <a:lnTo>
                    <a:pt x="103" y="15"/>
                  </a:lnTo>
                  <a:lnTo>
                    <a:pt x="103" y="30"/>
                  </a:lnTo>
                  <a:lnTo>
                    <a:pt x="88" y="30"/>
                  </a:lnTo>
                  <a:lnTo>
                    <a:pt x="88" y="15"/>
                  </a:lnTo>
                  <a:close/>
                  <a:moveTo>
                    <a:pt x="118" y="15"/>
                  </a:moveTo>
                  <a:lnTo>
                    <a:pt x="133" y="15"/>
                  </a:lnTo>
                  <a:lnTo>
                    <a:pt x="133" y="30"/>
                  </a:lnTo>
                  <a:lnTo>
                    <a:pt x="118" y="30"/>
                  </a:lnTo>
                  <a:lnTo>
                    <a:pt x="118" y="15"/>
                  </a:lnTo>
                  <a:close/>
                  <a:moveTo>
                    <a:pt x="147" y="15"/>
                  </a:moveTo>
                  <a:lnTo>
                    <a:pt x="162" y="15"/>
                  </a:lnTo>
                  <a:lnTo>
                    <a:pt x="162" y="30"/>
                  </a:lnTo>
                  <a:lnTo>
                    <a:pt x="147" y="30"/>
                  </a:lnTo>
                  <a:lnTo>
                    <a:pt x="147" y="15"/>
                  </a:lnTo>
                  <a:close/>
                  <a:moveTo>
                    <a:pt x="177" y="15"/>
                  </a:moveTo>
                  <a:lnTo>
                    <a:pt x="191" y="15"/>
                  </a:lnTo>
                  <a:lnTo>
                    <a:pt x="191" y="30"/>
                  </a:lnTo>
                  <a:lnTo>
                    <a:pt x="177" y="30"/>
                  </a:lnTo>
                  <a:lnTo>
                    <a:pt x="177" y="15"/>
                  </a:lnTo>
                  <a:close/>
                  <a:moveTo>
                    <a:pt x="206" y="15"/>
                  </a:moveTo>
                  <a:lnTo>
                    <a:pt x="221" y="15"/>
                  </a:lnTo>
                  <a:lnTo>
                    <a:pt x="221" y="30"/>
                  </a:lnTo>
                  <a:lnTo>
                    <a:pt x="206" y="30"/>
                  </a:lnTo>
                  <a:lnTo>
                    <a:pt x="206" y="15"/>
                  </a:lnTo>
                  <a:close/>
                  <a:moveTo>
                    <a:pt x="235" y="15"/>
                  </a:moveTo>
                  <a:lnTo>
                    <a:pt x="250" y="15"/>
                  </a:lnTo>
                  <a:lnTo>
                    <a:pt x="250" y="30"/>
                  </a:lnTo>
                  <a:lnTo>
                    <a:pt x="235" y="30"/>
                  </a:lnTo>
                  <a:lnTo>
                    <a:pt x="235" y="15"/>
                  </a:lnTo>
                  <a:close/>
                  <a:moveTo>
                    <a:pt x="265" y="15"/>
                  </a:moveTo>
                  <a:lnTo>
                    <a:pt x="280" y="15"/>
                  </a:lnTo>
                  <a:lnTo>
                    <a:pt x="280" y="30"/>
                  </a:lnTo>
                  <a:lnTo>
                    <a:pt x="265" y="30"/>
                  </a:lnTo>
                  <a:lnTo>
                    <a:pt x="265" y="15"/>
                  </a:lnTo>
                  <a:close/>
                  <a:moveTo>
                    <a:pt x="294" y="15"/>
                  </a:moveTo>
                  <a:lnTo>
                    <a:pt x="309" y="15"/>
                  </a:lnTo>
                  <a:lnTo>
                    <a:pt x="309" y="30"/>
                  </a:lnTo>
                  <a:lnTo>
                    <a:pt x="294" y="30"/>
                  </a:lnTo>
                  <a:lnTo>
                    <a:pt x="294" y="15"/>
                  </a:lnTo>
                  <a:close/>
                  <a:moveTo>
                    <a:pt x="324" y="15"/>
                  </a:moveTo>
                  <a:lnTo>
                    <a:pt x="338" y="15"/>
                  </a:lnTo>
                  <a:lnTo>
                    <a:pt x="338" y="30"/>
                  </a:lnTo>
                  <a:lnTo>
                    <a:pt x="324" y="30"/>
                  </a:lnTo>
                  <a:lnTo>
                    <a:pt x="324" y="15"/>
                  </a:lnTo>
                  <a:close/>
                  <a:moveTo>
                    <a:pt x="353" y="15"/>
                  </a:moveTo>
                  <a:lnTo>
                    <a:pt x="368" y="15"/>
                  </a:lnTo>
                  <a:lnTo>
                    <a:pt x="368" y="30"/>
                  </a:lnTo>
                  <a:lnTo>
                    <a:pt x="353" y="30"/>
                  </a:lnTo>
                  <a:lnTo>
                    <a:pt x="353" y="15"/>
                  </a:lnTo>
                  <a:close/>
                  <a:moveTo>
                    <a:pt x="383" y="15"/>
                  </a:moveTo>
                  <a:lnTo>
                    <a:pt x="397" y="15"/>
                  </a:lnTo>
                  <a:lnTo>
                    <a:pt x="397" y="30"/>
                  </a:lnTo>
                  <a:lnTo>
                    <a:pt x="383" y="30"/>
                  </a:lnTo>
                  <a:lnTo>
                    <a:pt x="383" y="15"/>
                  </a:lnTo>
                  <a:close/>
                  <a:moveTo>
                    <a:pt x="412" y="15"/>
                  </a:moveTo>
                  <a:lnTo>
                    <a:pt x="427" y="15"/>
                  </a:lnTo>
                  <a:lnTo>
                    <a:pt x="427" y="30"/>
                  </a:lnTo>
                  <a:lnTo>
                    <a:pt x="412" y="30"/>
                  </a:lnTo>
                  <a:lnTo>
                    <a:pt x="412" y="15"/>
                  </a:lnTo>
                  <a:close/>
                  <a:moveTo>
                    <a:pt x="441" y="15"/>
                  </a:moveTo>
                  <a:lnTo>
                    <a:pt x="456" y="15"/>
                  </a:lnTo>
                  <a:lnTo>
                    <a:pt x="456" y="30"/>
                  </a:lnTo>
                  <a:lnTo>
                    <a:pt x="441" y="30"/>
                  </a:lnTo>
                  <a:lnTo>
                    <a:pt x="441" y="15"/>
                  </a:lnTo>
                  <a:close/>
                  <a:moveTo>
                    <a:pt x="471" y="15"/>
                  </a:moveTo>
                  <a:lnTo>
                    <a:pt x="486" y="15"/>
                  </a:lnTo>
                  <a:lnTo>
                    <a:pt x="486" y="30"/>
                  </a:lnTo>
                  <a:lnTo>
                    <a:pt x="471" y="30"/>
                  </a:lnTo>
                  <a:lnTo>
                    <a:pt x="471" y="15"/>
                  </a:lnTo>
                  <a:close/>
                  <a:moveTo>
                    <a:pt x="500" y="15"/>
                  </a:moveTo>
                  <a:lnTo>
                    <a:pt x="515" y="15"/>
                  </a:lnTo>
                  <a:lnTo>
                    <a:pt x="515" y="30"/>
                  </a:lnTo>
                  <a:lnTo>
                    <a:pt x="500" y="30"/>
                  </a:lnTo>
                  <a:lnTo>
                    <a:pt x="500" y="15"/>
                  </a:lnTo>
                  <a:close/>
                  <a:moveTo>
                    <a:pt x="530" y="15"/>
                  </a:moveTo>
                  <a:lnTo>
                    <a:pt x="544" y="15"/>
                  </a:lnTo>
                  <a:lnTo>
                    <a:pt x="544" y="30"/>
                  </a:lnTo>
                  <a:lnTo>
                    <a:pt x="530" y="30"/>
                  </a:lnTo>
                  <a:lnTo>
                    <a:pt x="530" y="15"/>
                  </a:lnTo>
                  <a:close/>
                  <a:moveTo>
                    <a:pt x="559" y="15"/>
                  </a:moveTo>
                  <a:lnTo>
                    <a:pt x="574" y="15"/>
                  </a:lnTo>
                  <a:lnTo>
                    <a:pt x="574" y="30"/>
                  </a:lnTo>
                  <a:lnTo>
                    <a:pt x="559" y="30"/>
                  </a:lnTo>
                  <a:lnTo>
                    <a:pt x="559" y="15"/>
                  </a:lnTo>
                  <a:close/>
                  <a:moveTo>
                    <a:pt x="588" y="15"/>
                  </a:moveTo>
                  <a:lnTo>
                    <a:pt x="603" y="15"/>
                  </a:lnTo>
                  <a:lnTo>
                    <a:pt x="603" y="30"/>
                  </a:lnTo>
                  <a:lnTo>
                    <a:pt x="588" y="30"/>
                  </a:lnTo>
                  <a:lnTo>
                    <a:pt x="588" y="15"/>
                  </a:lnTo>
                  <a:close/>
                  <a:moveTo>
                    <a:pt x="618" y="15"/>
                  </a:moveTo>
                  <a:lnTo>
                    <a:pt x="633" y="15"/>
                  </a:lnTo>
                  <a:lnTo>
                    <a:pt x="633" y="30"/>
                  </a:lnTo>
                  <a:lnTo>
                    <a:pt x="618" y="30"/>
                  </a:lnTo>
                  <a:lnTo>
                    <a:pt x="618" y="15"/>
                  </a:lnTo>
                  <a:close/>
                  <a:moveTo>
                    <a:pt x="647" y="15"/>
                  </a:moveTo>
                  <a:lnTo>
                    <a:pt x="662" y="15"/>
                  </a:lnTo>
                  <a:lnTo>
                    <a:pt x="662" y="30"/>
                  </a:lnTo>
                  <a:lnTo>
                    <a:pt x="647" y="30"/>
                  </a:lnTo>
                  <a:lnTo>
                    <a:pt x="647" y="15"/>
                  </a:lnTo>
                  <a:close/>
                  <a:moveTo>
                    <a:pt x="677" y="15"/>
                  </a:moveTo>
                  <a:lnTo>
                    <a:pt x="691" y="15"/>
                  </a:lnTo>
                  <a:lnTo>
                    <a:pt x="691" y="30"/>
                  </a:lnTo>
                  <a:lnTo>
                    <a:pt x="677" y="30"/>
                  </a:lnTo>
                  <a:lnTo>
                    <a:pt x="677" y="15"/>
                  </a:lnTo>
                  <a:close/>
                  <a:moveTo>
                    <a:pt x="706" y="15"/>
                  </a:moveTo>
                  <a:lnTo>
                    <a:pt x="721" y="15"/>
                  </a:lnTo>
                  <a:lnTo>
                    <a:pt x="721" y="30"/>
                  </a:lnTo>
                  <a:lnTo>
                    <a:pt x="706" y="30"/>
                  </a:lnTo>
                  <a:lnTo>
                    <a:pt x="706" y="15"/>
                  </a:lnTo>
                  <a:close/>
                  <a:moveTo>
                    <a:pt x="736" y="15"/>
                  </a:moveTo>
                  <a:lnTo>
                    <a:pt x="750" y="15"/>
                  </a:lnTo>
                  <a:lnTo>
                    <a:pt x="750" y="30"/>
                  </a:lnTo>
                  <a:lnTo>
                    <a:pt x="736" y="30"/>
                  </a:lnTo>
                  <a:lnTo>
                    <a:pt x="736" y="15"/>
                  </a:lnTo>
                  <a:close/>
                  <a:moveTo>
                    <a:pt x="765" y="15"/>
                  </a:moveTo>
                  <a:lnTo>
                    <a:pt x="776" y="15"/>
                  </a:lnTo>
                  <a:lnTo>
                    <a:pt x="776" y="30"/>
                  </a:lnTo>
                  <a:lnTo>
                    <a:pt x="765" y="30"/>
                  </a:lnTo>
                  <a:lnTo>
                    <a:pt x="765" y="15"/>
                  </a:lnTo>
                  <a:close/>
                  <a:moveTo>
                    <a:pt x="769" y="0"/>
                  </a:moveTo>
                  <a:lnTo>
                    <a:pt x="813" y="22"/>
                  </a:lnTo>
                  <a:lnTo>
                    <a:pt x="769" y="4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2" name="Freeform 43"/>
            <p:cNvSpPr>
              <a:spLocks noEditPoints="1"/>
            </p:cNvSpPr>
            <p:nvPr/>
          </p:nvSpPr>
          <p:spPr bwMode="auto">
            <a:xfrm>
              <a:off x="1701" y="2305"/>
              <a:ext cx="624" cy="44"/>
            </a:xfrm>
            <a:custGeom>
              <a:avLst/>
              <a:gdLst>
                <a:gd name="T0" fmla="*/ 15 w 624"/>
                <a:gd name="T1" fmla="*/ 15 h 44"/>
                <a:gd name="T2" fmla="*/ 0 w 624"/>
                <a:gd name="T3" fmla="*/ 30 h 44"/>
                <a:gd name="T4" fmla="*/ 30 w 624"/>
                <a:gd name="T5" fmla="*/ 15 h 44"/>
                <a:gd name="T6" fmla="*/ 44 w 624"/>
                <a:gd name="T7" fmla="*/ 30 h 44"/>
                <a:gd name="T8" fmla="*/ 30 w 624"/>
                <a:gd name="T9" fmla="*/ 15 h 44"/>
                <a:gd name="T10" fmla="*/ 74 w 624"/>
                <a:gd name="T11" fmla="*/ 15 h 44"/>
                <a:gd name="T12" fmla="*/ 59 w 624"/>
                <a:gd name="T13" fmla="*/ 30 h 44"/>
                <a:gd name="T14" fmla="*/ 89 w 624"/>
                <a:gd name="T15" fmla="*/ 15 h 44"/>
                <a:gd name="T16" fmla="*/ 103 w 624"/>
                <a:gd name="T17" fmla="*/ 30 h 44"/>
                <a:gd name="T18" fmla="*/ 89 w 624"/>
                <a:gd name="T19" fmla="*/ 15 h 44"/>
                <a:gd name="T20" fmla="*/ 133 w 624"/>
                <a:gd name="T21" fmla="*/ 15 h 44"/>
                <a:gd name="T22" fmla="*/ 118 w 624"/>
                <a:gd name="T23" fmla="*/ 30 h 44"/>
                <a:gd name="T24" fmla="*/ 147 w 624"/>
                <a:gd name="T25" fmla="*/ 15 h 44"/>
                <a:gd name="T26" fmla="*/ 162 w 624"/>
                <a:gd name="T27" fmla="*/ 30 h 44"/>
                <a:gd name="T28" fmla="*/ 147 w 624"/>
                <a:gd name="T29" fmla="*/ 15 h 44"/>
                <a:gd name="T30" fmla="*/ 192 w 624"/>
                <a:gd name="T31" fmla="*/ 15 h 44"/>
                <a:gd name="T32" fmla="*/ 177 w 624"/>
                <a:gd name="T33" fmla="*/ 30 h 44"/>
                <a:gd name="T34" fmla="*/ 206 w 624"/>
                <a:gd name="T35" fmla="*/ 15 h 44"/>
                <a:gd name="T36" fmla="*/ 221 w 624"/>
                <a:gd name="T37" fmla="*/ 30 h 44"/>
                <a:gd name="T38" fmla="*/ 206 w 624"/>
                <a:gd name="T39" fmla="*/ 15 h 44"/>
                <a:gd name="T40" fmla="*/ 250 w 624"/>
                <a:gd name="T41" fmla="*/ 15 h 44"/>
                <a:gd name="T42" fmla="*/ 236 w 624"/>
                <a:gd name="T43" fmla="*/ 30 h 44"/>
                <a:gd name="T44" fmla="*/ 265 w 624"/>
                <a:gd name="T45" fmla="*/ 15 h 44"/>
                <a:gd name="T46" fmla="*/ 280 w 624"/>
                <a:gd name="T47" fmla="*/ 30 h 44"/>
                <a:gd name="T48" fmla="*/ 265 w 624"/>
                <a:gd name="T49" fmla="*/ 15 h 44"/>
                <a:gd name="T50" fmla="*/ 309 w 624"/>
                <a:gd name="T51" fmla="*/ 15 h 44"/>
                <a:gd name="T52" fmla="*/ 295 w 624"/>
                <a:gd name="T53" fmla="*/ 30 h 44"/>
                <a:gd name="T54" fmla="*/ 324 w 624"/>
                <a:gd name="T55" fmla="*/ 15 h 44"/>
                <a:gd name="T56" fmla="*/ 339 w 624"/>
                <a:gd name="T57" fmla="*/ 30 h 44"/>
                <a:gd name="T58" fmla="*/ 324 w 624"/>
                <a:gd name="T59" fmla="*/ 15 h 44"/>
                <a:gd name="T60" fmla="*/ 368 w 624"/>
                <a:gd name="T61" fmla="*/ 15 h 44"/>
                <a:gd name="T62" fmla="*/ 353 w 624"/>
                <a:gd name="T63" fmla="*/ 30 h 44"/>
                <a:gd name="T64" fmla="*/ 383 w 624"/>
                <a:gd name="T65" fmla="*/ 15 h 44"/>
                <a:gd name="T66" fmla="*/ 397 w 624"/>
                <a:gd name="T67" fmla="*/ 30 h 44"/>
                <a:gd name="T68" fmla="*/ 383 w 624"/>
                <a:gd name="T69" fmla="*/ 15 h 44"/>
                <a:gd name="T70" fmla="*/ 427 w 624"/>
                <a:gd name="T71" fmla="*/ 15 h 44"/>
                <a:gd name="T72" fmla="*/ 412 w 624"/>
                <a:gd name="T73" fmla="*/ 30 h 44"/>
                <a:gd name="T74" fmla="*/ 442 w 624"/>
                <a:gd name="T75" fmla="*/ 15 h 44"/>
                <a:gd name="T76" fmla="*/ 456 w 624"/>
                <a:gd name="T77" fmla="*/ 30 h 44"/>
                <a:gd name="T78" fmla="*/ 442 w 624"/>
                <a:gd name="T79" fmla="*/ 15 h 44"/>
                <a:gd name="T80" fmla="*/ 486 w 624"/>
                <a:gd name="T81" fmla="*/ 15 h 44"/>
                <a:gd name="T82" fmla="*/ 471 w 624"/>
                <a:gd name="T83" fmla="*/ 30 h 44"/>
                <a:gd name="T84" fmla="*/ 500 w 624"/>
                <a:gd name="T85" fmla="*/ 15 h 44"/>
                <a:gd name="T86" fmla="*/ 515 w 624"/>
                <a:gd name="T87" fmla="*/ 30 h 44"/>
                <a:gd name="T88" fmla="*/ 500 w 624"/>
                <a:gd name="T89" fmla="*/ 15 h 44"/>
                <a:gd name="T90" fmla="*/ 545 w 624"/>
                <a:gd name="T91" fmla="*/ 15 h 44"/>
                <a:gd name="T92" fmla="*/ 530 w 624"/>
                <a:gd name="T93" fmla="*/ 30 h 44"/>
                <a:gd name="T94" fmla="*/ 559 w 624"/>
                <a:gd name="T95" fmla="*/ 15 h 44"/>
                <a:gd name="T96" fmla="*/ 574 w 624"/>
                <a:gd name="T97" fmla="*/ 30 h 44"/>
                <a:gd name="T98" fmla="*/ 559 w 624"/>
                <a:gd name="T99" fmla="*/ 15 h 44"/>
                <a:gd name="T100" fmla="*/ 624 w 624"/>
                <a:gd name="T101" fmla="*/ 22 h 44"/>
                <a:gd name="T102" fmla="*/ 580 w 624"/>
                <a:gd name="T103" fmla="*/ 0 h 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24"/>
                <a:gd name="T157" fmla="*/ 0 h 44"/>
                <a:gd name="T158" fmla="*/ 624 w 624"/>
                <a:gd name="T159" fmla="*/ 44 h 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24" h="44">
                  <a:moveTo>
                    <a:pt x="0" y="15"/>
                  </a:moveTo>
                  <a:lnTo>
                    <a:pt x="15" y="15"/>
                  </a:lnTo>
                  <a:lnTo>
                    <a:pt x="15" y="30"/>
                  </a:lnTo>
                  <a:lnTo>
                    <a:pt x="0" y="30"/>
                  </a:lnTo>
                  <a:lnTo>
                    <a:pt x="0" y="15"/>
                  </a:lnTo>
                  <a:close/>
                  <a:moveTo>
                    <a:pt x="30" y="15"/>
                  </a:moveTo>
                  <a:lnTo>
                    <a:pt x="44" y="15"/>
                  </a:lnTo>
                  <a:lnTo>
                    <a:pt x="44" y="30"/>
                  </a:lnTo>
                  <a:lnTo>
                    <a:pt x="30" y="30"/>
                  </a:lnTo>
                  <a:lnTo>
                    <a:pt x="30" y="15"/>
                  </a:lnTo>
                  <a:close/>
                  <a:moveTo>
                    <a:pt x="59" y="15"/>
                  </a:moveTo>
                  <a:lnTo>
                    <a:pt x="74" y="15"/>
                  </a:lnTo>
                  <a:lnTo>
                    <a:pt x="74" y="30"/>
                  </a:lnTo>
                  <a:lnTo>
                    <a:pt x="59" y="30"/>
                  </a:lnTo>
                  <a:lnTo>
                    <a:pt x="59" y="15"/>
                  </a:lnTo>
                  <a:close/>
                  <a:moveTo>
                    <a:pt x="89" y="15"/>
                  </a:moveTo>
                  <a:lnTo>
                    <a:pt x="103" y="15"/>
                  </a:lnTo>
                  <a:lnTo>
                    <a:pt x="103" y="30"/>
                  </a:lnTo>
                  <a:lnTo>
                    <a:pt x="89" y="30"/>
                  </a:lnTo>
                  <a:lnTo>
                    <a:pt x="89" y="15"/>
                  </a:lnTo>
                  <a:close/>
                  <a:moveTo>
                    <a:pt x="118" y="15"/>
                  </a:moveTo>
                  <a:lnTo>
                    <a:pt x="133" y="15"/>
                  </a:lnTo>
                  <a:lnTo>
                    <a:pt x="133" y="30"/>
                  </a:lnTo>
                  <a:lnTo>
                    <a:pt x="118" y="30"/>
                  </a:lnTo>
                  <a:lnTo>
                    <a:pt x="118" y="15"/>
                  </a:lnTo>
                  <a:close/>
                  <a:moveTo>
                    <a:pt x="147" y="15"/>
                  </a:moveTo>
                  <a:lnTo>
                    <a:pt x="162" y="15"/>
                  </a:lnTo>
                  <a:lnTo>
                    <a:pt x="162" y="30"/>
                  </a:lnTo>
                  <a:lnTo>
                    <a:pt x="147" y="30"/>
                  </a:lnTo>
                  <a:lnTo>
                    <a:pt x="147" y="15"/>
                  </a:lnTo>
                  <a:close/>
                  <a:moveTo>
                    <a:pt x="177" y="15"/>
                  </a:moveTo>
                  <a:lnTo>
                    <a:pt x="192" y="15"/>
                  </a:lnTo>
                  <a:lnTo>
                    <a:pt x="192" y="30"/>
                  </a:lnTo>
                  <a:lnTo>
                    <a:pt x="177" y="30"/>
                  </a:lnTo>
                  <a:lnTo>
                    <a:pt x="177" y="15"/>
                  </a:lnTo>
                  <a:close/>
                  <a:moveTo>
                    <a:pt x="206" y="15"/>
                  </a:moveTo>
                  <a:lnTo>
                    <a:pt x="221" y="15"/>
                  </a:lnTo>
                  <a:lnTo>
                    <a:pt x="221" y="30"/>
                  </a:lnTo>
                  <a:lnTo>
                    <a:pt x="206" y="30"/>
                  </a:lnTo>
                  <a:lnTo>
                    <a:pt x="206" y="15"/>
                  </a:lnTo>
                  <a:close/>
                  <a:moveTo>
                    <a:pt x="236" y="15"/>
                  </a:moveTo>
                  <a:lnTo>
                    <a:pt x="250" y="15"/>
                  </a:lnTo>
                  <a:lnTo>
                    <a:pt x="250" y="30"/>
                  </a:lnTo>
                  <a:lnTo>
                    <a:pt x="236" y="30"/>
                  </a:lnTo>
                  <a:lnTo>
                    <a:pt x="236" y="15"/>
                  </a:lnTo>
                  <a:close/>
                  <a:moveTo>
                    <a:pt x="265" y="15"/>
                  </a:moveTo>
                  <a:lnTo>
                    <a:pt x="280" y="15"/>
                  </a:lnTo>
                  <a:lnTo>
                    <a:pt x="280" y="30"/>
                  </a:lnTo>
                  <a:lnTo>
                    <a:pt x="265" y="30"/>
                  </a:lnTo>
                  <a:lnTo>
                    <a:pt x="265" y="15"/>
                  </a:lnTo>
                  <a:close/>
                  <a:moveTo>
                    <a:pt x="295" y="15"/>
                  </a:moveTo>
                  <a:lnTo>
                    <a:pt x="309" y="15"/>
                  </a:lnTo>
                  <a:lnTo>
                    <a:pt x="309" y="30"/>
                  </a:lnTo>
                  <a:lnTo>
                    <a:pt x="295" y="30"/>
                  </a:lnTo>
                  <a:lnTo>
                    <a:pt x="295" y="15"/>
                  </a:lnTo>
                  <a:close/>
                  <a:moveTo>
                    <a:pt x="324" y="15"/>
                  </a:moveTo>
                  <a:lnTo>
                    <a:pt x="339" y="15"/>
                  </a:lnTo>
                  <a:lnTo>
                    <a:pt x="339" y="30"/>
                  </a:lnTo>
                  <a:lnTo>
                    <a:pt x="324" y="30"/>
                  </a:lnTo>
                  <a:lnTo>
                    <a:pt x="324" y="15"/>
                  </a:lnTo>
                  <a:close/>
                  <a:moveTo>
                    <a:pt x="353" y="15"/>
                  </a:moveTo>
                  <a:lnTo>
                    <a:pt x="368" y="15"/>
                  </a:lnTo>
                  <a:lnTo>
                    <a:pt x="368" y="30"/>
                  </a:lnTo>
                  <a:lnTo>
                    <a:pt x="353" y="30"/>
                  </a:lnTo>
                  <a:lnTo>
                    <a:pt x="353" y="15"/>
                  </a:lnTo>
                  <a:close/>
                  <a:moveTo>
                    <a:pt x="383" y="15"/>
                  </a:moveTo>
                  <a:lnTo>
                    <a:pt x="397" y="15"/>
                  </a:lnTo>
                  <a:lnTo>
                    <a:pt x="397" y="30"/>
                  </a:lnTo>
                  <a:lnTo>
                    <a:pt x="383" y="30"/>
                  </a:lnTo>
                  <a:lnTo>
                    <a:pt x="383" y="15"/>
                  </a:lnTo>
                  <a:close/>
                  <a:moveTo>
                    <a:pt x="412" y="15"/>
                  </a:moveTo>
                  <a:lnTo>
                    <a:pt x="427" y="15"/>
                  </a:lnTo>
                  <a:lnTo>
                    <a:pt x="427" y="30"/>
                  </a:lnTo>
                  <a:lnTo>
                    <a:pt x="412" y="30"/>
                  </a:lnTo>
                  <a:lnTo>
                    <a:pt x="412" y="15"/>
                  </a:lnTo>
                  <a:close/>
                  <a:moveTo>
                    <a:pt x="442" y="15"/>
                  </a:moveTo>
                  <a:lnTo>
                    <a:pt x="456" y="15"/>
                  </a:lnTo>
                  <a:lnTo>
                    <a:pt x="456" y="30"/>
                  </a:lnTo>
                  <a:lnTo>
                    <a:pt x="442" y="30"/>
                  </a:lnTo>
                  <a:lnTo>
                    <a:pt x="442" y="15"/>
                  </a:lnTo>
                  <a:close/>
                  <a:moveTo>
                    <a:pt x="471" y="15"/>
                  </a:moveTo>
                  <a:lnTo>
                    <a:pt x="486" y="15"/>
                  </a:lnTo>
                  <a:lnTo>
                    <a:pt x="486" y="30"/>
                  </a:lnTo>
                  <a:lnTo>
                    <a:pt x="471" y="30"/>
                  </a:lnTo>
                  <a:lnTo>
                    <a:pt x="471" y="15"/>
                  </a:lnTo>
                  <a:close/>
                  <a:moveTo>
                    <a:pt x="500" y="15"/>
                  </a:moveTo>
                  <a:lnTo>
                    <a:pt x="515" y="15"/>
                  </a:lnTo>
                  <a:lnTo>
                    <a:pt x="515" y="30"/>
                  </a:lnTo>
                  <a:lnTo>
                    <a:pt x="500" y="30"/>
                  </a:lnTo>
                  <a:lnTo>
                    <a:pt x="500" y="15"/>
                  </a:lnTo>
                  <a:close/>
                  <a:moveTo>
                    <a:pt x="530" y="15"/>
                  </a:moveTo>
                  <a:lnTo>
                    <a:pt x="545" y="15"/>
                  </a:lnTo>
                  <a:lnTo>
                    <a:pt x="545" y="30"/>
                  </a:lnTo>
                  <a:lnTo>
                    <a:pt x="530" y="30"/>
                  </a:lnTo>
                  <a:lnTo>
                    <a:pt x="530" y="15"/>
                  </a:lnTo>
                  <a:close/>
                  <a:moveTo>
                    <a:pt x="559" y="15"/>
                  </a:moveTo>
                  <a:lnTo>
                    <a:pt x="574" y="15"/>
                  </a:lnTo>
                  <a:lnTo>
                    <a:pt x="574" y="30"/>
                  </a:lnTo>
                  <a:lnTo>
                    <a:pt x="559" y="30"/>
                  </a:lnTo>
                  <a:lnTo>
                    <a:pt x="559" y="15"/>
                  </a:lnTo>
                  <a:close/>
                  <a:moveTo>
                    <a:pt x="580" y="0"/>
                  </a:moveTo>
                  <a:lnTo>
                    <a:pt x="624" y="22"/>
                  </a:lnTo>
                  <a:lnTo>
                    <a:pt x="580" y="44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3" name="Freeform 44"/>
            <p:cNvSpPr>
              <a:spLocks noEditPoints="1"/>
            </p:cNvSpPr>
            <p:nvPr/>
          </p:nvSpPr>
          <p:spPr bwMode="auto">
            <a:xfrm>
              <a:off x="859" y="2031"/>
              <a:ext cx="871" cy="257"/>
            </a:xfrm>
            <a:custGeom>
              <a:avLst/>
              <a:gdLst>
                <a:gd name="T0" fmla="*/ 52 w 871"/>
                <a:gd name="T1" fmla="*/ 242 h 257"/>
                <a:gd name="T2" fmla="*/ 66 w 871"/>
                <a:gd name="T3" fmla="*/ 226 h 257"/>
                <a:gd name="T4" fmla="*/ 77 w 871"/>
                <a:gd name="T5" fmla="*/ 240 h 257"/>
                <a:gd name="T6" fmla="*/ 104 w 871"/>
                <a:gd name="T7" fmla="*/ 222 h 257"/>
                <a:gd name="T8" fmla="*/ 97 w 871"/>
                <a:gd name="T9" fmla="*/ 238 h 257"/>
                <a:gd name="T10" fmla="*/ 138 w 871"/>
                <a:gd name="T11" fmla="*/ 217 h 257"/>
                <a:gd name="T12" fmla="*/ 124 w 871"/>
                <a:gd name="T13" fmla="*/ 220 h 257"/>
                <a:gd name="T14" fmla="*/ 155 w 871"/>
                <a:gd name="T15" fmla="*/ 229 h 257"/>
                <a:gd name="T16" fmla="*/ 196 w 871"/>
                <a:gd name="T17" fmla="*/ 207 h 257"/>
                <a:gd name="T18" fmla="*/ 182 w 871"/>
                <a:gd name="T19" fmla="*/ 210 h 257"/>
                <a:gd name="T20" fmla="*/ 228 w 871"/>
                <a:gd name="T21" fmla="*/ 216 h 257"/>
                <a:gd name="T22" fmla="*/ 240 w 871"/>
                <a:gd name="T23" fmla="*/ 199 h 257"/>
                <a:gd name="T24" fmla="*/ 253 w 871"/>
                <a:gd name="T25" fmla="*/ 212 h 257"/>
                <a:gd name="T26" fmla="*/ 284 w 871"/>
                <a:gd name="T27" fmla="*/ 193 h 257"/>
                <a:gd name="T28" fmla="*/ 298 w 871"/>
                <a:gd name="T29" fmla="*/ 191 h 257"/>
                <a:gd name="T30" fmla="*/ 303 w 871"/>
                <a:gd name="T31" fmla="*/ 205 h 257"/>
                <a:gd name="T32" fmla="*/ 335 w 871"/>
                <a:gd name="T33" fmla="*/ 186 h 257"/>
                <a:gd name="T34" fmla="*/ 329 w 871"/>
                <a:gd name="T35" fmla="*/ 202 h 257"/>
                <a:gd name="T36" fmla="*/ 373 w 871"/>
                <a:gd name="T37" fmla="*/ 193 h 257"/>
                <a:gd name="T38" fmla="*/ 389 w 871"/>
                <a:gd name="T39" fmla="*/ 174 h 257"/>
                <a:gd name="T40" fmla="*/ 388 w 871"/>
                <a:gd name="T41" fmla="*/ 190 h 257"/>
                <a:gd name="T42" fmla="*/ 431 w 871"/>
                <a:gd name="T43" fmla="*/ 179 h 257"/>
                <a:gd name="T44" fmla="*/ 448 w 871"/>
                <a:gd name="T45" fmla="*/ 159 h 257"/>
                <a:gd name="T46" fmla="*/ 445 w 871"/>
                <a:gd name="T47" fmla="*/ 175 h 257"/>
                <a:gd name="T48" fmla="*/ 487 w 871"/>
                <a:gd name="T49" fmla="*/ 163 h 257"/>
                <a:gd name="T50" fmla="*/ 508 w 871"/>
                <a:gd name="T51" fmla="*/ 141 h 257"/>
                <a:gd name="T52" fmla="*/ 501 w 871"/>
                <a:gd name="T53" fmla="*/ 159 h 257"/>
                <a:gd name="T54" fmla="*/ 539 w 871"/>
                <a:gd name="T55" fmla="*/ 132 h 257"/>
                <a:gd name="T56" fmla="*/ 525 w 871"/>
                <a:gd name="T57" fmla="*/ 136 h 257"/>
                <a:gd name="T58" fmla="*/ 572 w 871"/>
                <a:gd name="T59" fmla="*/ 138 h 257"/>
                <a:gd name="T60" fmla="*/ 582 w 871"/>
                <a:gd name="T61" fmla="*/ 120 h 257"/>
                <a:gd name="T62" fmla="*/ 582 w 871"/>
                <a:gd name="T63" fmla="*/ 120 h 257"/>
                <a:gd name="T64" fmla="*/ 628 w 871"/>
                <a:gd name="T65" fmla="*/ 121 h 257"/>
                <a:gd name="T66" fmla="*/ 638 w 871"/>
                <a:gd name="T67" fmla="*/ 103 h 257"/>
                <a:gd name="T68" fmla="*/ 655 w 871"/>
                <a:gd name="T69" fmla="*/ 112 h 257"/>
                <a:gd name="T70" fmla="*/ 668 w 871"/>
                <a:gd name="T71" fmla="*/ 92 h 257"/>
                <a:gd name="T72" fmla="*/ 671 w 871"/>
                <a:gd name="T73" fmla="*/ 107 h 257"/>
                <a:gd name="T74" fmla="*/ 706 w 871"/>
                <a:gd name="T75" fmla="*/ 77 h 257"/>
                <a:gd name="T76" fmla="*/ 693 w 871"/>
                <a:gd name="T77" fmla="*/ 82 h 257"/>
                <a:gd name="T78" fmla="*/ 739 w 871"/>
                <a:gd name="T79" fmla="*/ 79 h 257"/>
                <a:gd name="T80" fmla="*/ 746 w 871"/>
                <a:gd name="T81" fmla="*/ 59 h 257"/>
                <a:gd name="T82" fmla="*/ 766 w 871"/>
                <a:gd name="T83" fmla="*/ 67 h 257"/>
                <a:gd name="T84" fmla="*/ 746 w 871"/>
                <a:gd name="T85" fmla="*/ 59 h 257"/>
                <a:gd name="T86" fmla="*/ 786 w 871"/>
                <a:gd name="T87" fmla="*/ 41 h 257"/>
                <a:gd name="T88" fmla="*/ 779 w 871"/>
                <a:gd name="T89" fmla="*/ 60 h 257"/>
                <a:gd name="T90" fmla="*/ 809 w 871"/>
                <a:gd name="T91" fmla="*/ 30 h 257"/>
                <a:gd name="T92" fmla="*/ 809 w 871"/>
                <a:gd name="T93" fmla="*/ 46 h 257"/>
                <a:gd name="T94" fmla="*/ 826 w 871"/>
                <a:gd name="T95" fmla="*/ 21 h 257"/>
                <a:gd name="T96" fmla="*/ 845 w 871"/>
                <a:gd name="T97" fmla="*/ 27 h 257"/>
                <a:gd name="T98" fmla="*/ 832 w 871"/>
                <a:gd name="T99" fmla="*/ 34 h 257"/>
                <a:gd name="T100" fmla="*/ 858 w 871"/>
                <a:gd name="T101" fmla="*/ 4 h 257"/>
                <a:gd name="T102" fmla="*/ 869 w 871"/>
                <a:gd name="T103" fmla="*/ 14 h 257"/>
                <a:gd name="T104" fmla="*/ 851 w 871"/>
                <a:gd name="T105" fmla="*/ 7 h 257"/>
                <a:gd name="T106" fmla="*/ 46 w 871"/>
                <a:gd name="T107" fmla="*/ 257 h 2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1"/>
                <a:gd name="T163" fmla="*/ 0 h 257"/>
                <a:gd name="T164" fmla="*/ 871 w 871"/>
                <a:gd name="T165" fmla="*/ 257 h 2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1" h="257">
                  <a:moveTo>
                    <a:pt x="37" y="228"/>
                  </a:moveTo>
                  <a:lnTo>
                    <a:pt x="50" y="227"/>
                  </a:lnTo>
                  <a:lnTo>
                    <a:pt x="51" y="227"/>
                  </a:lnTo>
                  <a:lnTo>
                    <a:pt x="52" y="242"/>
                  </a:lnTo>
                  <a:lnTo>
                    <a:pt x="51" y="242"/>
                  </a:lnTo>
                  <a:lnTo>
                    <a:pt x="38" y="243"/>
                  </a:lnTo>
                  <a:lnTo>
                    <a:pt x="37" y="228"/>
                  </a:lnTo>
                  <a:close/>
                  <a:moveTo>
                    <a:pt x="66" y="226"/>
                  </a:moveTo>
                  <a:lnTo>
                    <a:pt x="76" y="225"/>
                  </a:lnTo>
                  <a:lnTo>
                    <a:pt x="80" y="225"/>
                  </a:lnTo>
                  <a:lnTo>
                    <a:pt x="82" y="239"/>
                  </a:lnTo>
                  <a:lnTo>
                    <a:pt x="77" y="240"/>
                  </a:lnTo>
                  <a:lnTo>
                    <a:pt x="67" y="241"/>
                  </a:lnTo>
                  <a:lnTo>
                    <a:pt x="66" y="226"/>
                  </a:lnTo>
                  <a:close/>
                  <a:moveTo>
                    <a:pt x="95" y="223"/>
                  </a:moveTo>
                  <a:lnTo>
                    <a:pt x="104" y="222"/>
                  </a:lnTo>
                  <a:lnTo>
                    <a:pt x="109" y="222"/>
                  </a:lnTo>
                  <a:lnTo>
                    <a:pt x="111" y="236"/>
                  </a:lnTo>
                  <a:lnTo>
                    <a:pt x="106" y="237"/>
                  </a:lnTo>
                  <a:lnTo>
                    <a:pt x="97" y="238"/>
                  </a:lnTo>
                  <a:lnTo>
                    <a:pt x="95" y="223"/>
                  </a:lnTo>
                  <a:close/>
                  <a:moveTo>
                    <a:pt x="124" y="220"/>
                  </a:moveTo>
                  <a:lnTo>
                    <a:pt x="135" y="218"/>
                  </a:lnTo>
                  <a:lnTo>
                    <a:pt x="138" y="217"/>
                  </a:lnTo>
                  <a:lnTo>
                    <a:pt x="141" y="232"/>
                  </a:lnTo>
                  <a:lnTo>
                    <a:pt x="137" y="232"/>
                  </a:lnTo>
                  <a:lnTo>
                    <a:pt x="126" y="234"/>
                  </a:lnTo>
                  <a:lnTo>
                    <a:pt x="124" y="220"/>
                  </a:lnTo>
                  <a:close/>
                  <a:moveTo>
                    <a:pt x="153" y="215"/>
                  </a:moveTo>
                  <a:lnTo>
                    <a:pt x="167" y="212"/>
                  </a:lnTo>
                  <a:lnTo>
                    <a:pt x="170" y="227"/>
                  </a:lnTo>
                  <a:lnTo>
                    <a:pt x="155" y="229"/>
                  </a:lnTo>
                  <a:lnTo>
                    <a:pt x="153" y="215"/>
                  </a:lnTo>
                  <a:close/>
                  <a:moveTo>
                    <a:pt x="182" y="210"/>
                  </a:moveTo>
                  <a:lnTo>
                    <a:pt x="184" y="209"/>
                  </a:lnTo>
                  <a:lnTo>
                    <a:pt x="196" y="207"/>
                  </a:lnTo>
                  <a:lnTo>
                    <a:pt x="199" y="221"/>
                  </a:lnTo>
                  <a:lnTo>
                    <a:pt x="187" y="224"/>
                  </a:lnTo>
                  <a:lnTo>
                    <a:pt x="184" y="224"/>
                  </a:lnTo>
                  <a:lnTo>
                    <a:pt x="182" y="210"/>
                  </a:lnTo>
                  <a:close/>
                  <a:moveTo>
                    <a:pt x="211" y="204"/>
                  </a:moveTo>
                  <a:lnTo>
                    <a:pt x="218" y="203"/>
                  </a:lnTo>
                  <a:lnTo>
                    <a:pt x="225" y="202"/>
                  </a:lnTo>
                  <a:lnTo>
                    <a:pt x="228" y="216"/>
                  </a:lnTo>
                  <a:lnTo>
                    <a:pt x="220" y="218"/>
                  </a:lnTo>
                  <a:lnTo>
                    <a:pt x="213" y="219"/>
                  </a:lnTo>
                  <a:lnTo>
                    <a:pt x="211" y="204"/>
                  </a:lnTo>
                  <a:close/>
                  <a:moveTo>
                    <a:pt x="240" y="199"/>
                  </a:moveTo>
                  <a:lnTo>
                    <a:pt x="251" y="198"/>
                  </a:lnTo>
                  <a:lnTo>
                    <a:pt x="254" y="197"/>
                  </a:lnTo>
                  <a:lnTo>
                    <a:pt x="256" y="212"/>
                  </a:lnTo>
                  <a:lnTo>
                    <a:pt x="253" y="212"/>
                  </a:lnTo>
                  <a:lnTo>
                    <a:pt x="242" y="214"/>
                  </a:lnTo>
                  <a:lnTo>
                    <a:pt x="240" y="199"/>
                  </a:lnTo>
                  <a:close/>
                  <a:moveTo>
                    <a:pt x="269" y="195"/>
                  </a:moveTo>
                  <a:lnTo>
                    <a:pt x="284" y="193"/>
                  </a:lnTo>
                  <a:lnTo>
                    <a:pt x="285" y="208"/>
                  </a:lnTo>
                  <a:lnTo>
                    <a:pt x="271" y="210"/>
                  </a:lnTo>
                  <a:lnTo>
                    <a:pt x="269" y="195"/>
                  </a:lnTo>
                  <a:close/>
                  <a:moveTo>
                    <a:pt x="298" y="191"/>
                  </a:moveTo>
                  <a:lnTo>
                    <a:pt x="301" y="191"/>
                  </a:lnTo>
                  <a:lnTo>
                    <a:pt x="313" y="189"/>
                  </a:lnTo>
                  <a:lnTo>
                    <a:pt x="315" y="204"/>
                  </a:lnTo>
                  <a:lnTo>
                    <a:pt x="303" y="205"/>
                  </a:lnTo>
                  <a:lnTo>
                    <a:pt x="300" y="206"/>
                  </a:lnTo>
                  <a:lnTo>
                    <a:pt x="298" y="191"/>
                  </a:lnTo>
                  <a:close/>
                  <a:moveTo>
                    <a:pt x="327" y="187"/>
                  </a:moveTo>
                  <a:lnTo>
                    <a:pt x="335" y="186"/>
                  </a:lnTo>
                  <a:lnTo>
                    <a:pt x="341" y="185"/>
                  </a:lnTo>
                  <a:lnTo>
                    <a:pt x="344" y="199"/>
                  </a:lnTo>
                  <a:lnTo>
                    <a:pt x="337" y="200"/>
                  </a:lnTo>
                  <a:lnTo>
                    <a:pt x="329" y="202"/>
                  </a:lnTo>
                  <a:lnTo>
                    <a:pt x="327" y="187"/>
                  </a:lnTo>
                  <a:close/>
                  <a:moveTo>
                    <a:pt x="356" y="182"/>
                  </a:moveTo>
                  <a:lnTo>
                    <a:pt x="370" y="179"/>
                  </a:lnTo>
                  <a:lnTo>
                    <a:pt x="373" y="193"/>
                  </a:lnTo>
                  <a:lnTo>
                    <a:pt x="359" y="196"/>
                  </a:lnTo>
                  <a:lnTo>
                    <a:pt x="356" y="182"/>
                  </a:lnTo>
                  <a:close/>
                  <a:moveTo>
                    <a:pt x="384" y="176"/>
                  </a:moveTo>
                  <a:lnTo>
                    <a:pt x="389" y="174"/>
                  </a:lnTo>
                  <a:lnTo>
                    <a:pt x="398" y="172"/>
                  </a:lnTo>
                  <a:lnTo>
                    <a:pt x="402" y="186"/>
                  </a:lnTo>
                  <a:lnTo>
                    <a:pt x="392" y="189"/>
                  </a:lnTo>
                  <a:lnTo>
                    <a:pt x="388" y="190"/>
                  </a:lnTo>
                  <a:lnTo>
                    <a:pt x="384" y="176"/>
                  </a:lnTo>
                  <a:close/>
                  <a:moveTo>
                    <a:pt x="412" y="168"/>
                  </a:moveTo>
                  <a:lnTo>
                    <a:pt x="427" y="165"/>
                  </a:lnTo>
                  <a:lnTo>
                    <a:pt x="431" y="179"/>
                  </a:lnTo>
                  <a:lnTo>
                    <a:pt x="416" y="183"/>
                  </a:lnTo>
                  <a:lnTo>
                    <a:pt x="412" y="168"/>
                  </a:lnTo>
                  <a:close/>
                  <a:moveTo>
                    <a:pt x="441" y="161"/>
                  </a:moveTo>
                  <a:lnTo>
                    <a:pt x="448" y="159"/>
                  </a:lnTo>
                  <a:lnTo>
                    <a:pt x="455" y="157"/>
                  </a:lnTo>
                  <a:lnTo>
                    <a:pt x="459" y="171"/>
                  </a:lnTo>
                  <a:lnTo>
                    <a:pt x="452" y="173"/>
                  </a:lnTo>
                  <a:lnTo>
                    <a:pt x="445" y="175"/>
                  </a:lnTo>
                  <a:lnTo>
                    <a:pt x="441" y="161"/>
                  </a:lnTo>
                  <a:close/>
                  <a:moveTo>
                    <a:pt x="469" y="153"/>
                  </a:moveTo>
                  <a:lnTo>
                    <a:pt x="483" y="149"/>
                  </a:lnTo>
                  <a:lnTo>
                    <a:pt x="487" y="163"/>
                  </a:lnTo>
                  <a:lnTo>
                    <a:pt x="473" y="167"/>
                  </a:lnTo>
                  <a:lnTo>
                    <a:pt x="469" y="153"/>
                  </a:lnTo>
                  <a:close/>
                  <a:moveTo>
                    <a:pt x="497" y="144"/>
                  </a:moveTo>
                  <a:lnTo>
                    <a:pt x="508" y="141"/>
                  </a:lnTo>
                  <a:lnTo>
                    <a:pt x="511" y="140"/>
                  </a:lnTo>
                  <a:lnTo>
                    <a:pt x="515" y="154"/>
                  </a:lnTo>
                  <a:lnTo>
                    <a:pt x="512" y="155"/>
                  </a:lnTo>
                  <a:lnTo>
                    <a:pt x="501" y="159"/>
                  </a:lnTo>
                  <a:lnTo>
                    <a:pt x="497" y="144"/>
                  </a:lnTo>
                  <a:close/>
                  <a:moveTo>
                    <a:pt x="525" y="136"/>
                  </a:moveTo>
                  <a:lnTo>
                    <a:pt x="527" y="136"/>
                  </a:lnTo>
                  <a:lnTo>
                    <a:pt x="539" y="132"/>
                  </a:lnTo>
                  <a:lnTo>
                    <a:pt x="544" y="146"/>
                  </a:lnTo>
                  <a:lnTo>
                    <a:pt x="531" y="150"/>
                  </a:lnTo>
                  <a:lnTo>
                    <a:pt x="530" y="150"/>
                  </a:lnTo>
                  <a:lnTo>
                    <a:pt x="525" y="136"/>
                  </a:lnTo>
                  <a:close/>
                  <a:moveTo>
                    <a:pt x="554" y="128"/>
                  </a:moveTo>
                  <a:lnTo>
                    <a:pt x="564" y="125"/>
                  </a:lnTo>
                  <a:lnTo>
                    <a:pt x="568" y="124"/>
                  </a:lnTo>
                  <a:lnTo>
                    <a:pt x="572" y="138"/>
                  </a:lnTo>
                  <a:lnTo>
                    <a:pt x="568" y="139"/>
                  </a:lnTo>
                  <a:lnTo>
                    <a:pt x="558" y="142"/>
                  </a:lnTo>
                  <a:lnTo>
                    <a:pt x="554" y="128"/>
                  </a:lnTo>
                  <a:close/>
                  <a:moveTo>
                    <a:pt x="582" y="120"/>
                  </a:moveTo>
                  <a:lnTo>
                    <a:pt x="596" y="116"/>
                  </a:lnTo>
                  <a:lnTo>
                    <a:pt x="600" y="130"/>
                  </a:lnTo>
                  <a:lnTo>
                    <a:pt x="586" y="134"/>
                  </a:lnTo>
                  <a:lnTo>
                    <a:pt x="582" y="120"/>
                  </a:lnTo>
                  <a:close/>
                  <a:moveTo>
                    <a:pt x="610" y="111"/>
                  </a:moveTo>
                  <a:lnTo>
                    <a:pt x="616" y="110"/>
                  </a:lnTo>
                  <a:lnTo>
                    <a:pt x="624" y="107"/>
                  </a:lnTo>
                  <a:lnTo>
                    <a:pt x="628" y="121"/>
                  </a:lnTo>
                  <a:lnTo>
                    <a:pt x="621" y="124"/>
                  </a:lnTo>
                  <a:lnTo>
                    <a:pt x="614" y="125"/>
                  </a:lnTo>
                  <a:lnTo>
                    <a:pt x="610" y="111"/>
                  </a:lnTo>
                  <a:close/>
                  <a:moveTo>
                    <a:pt x="638" y="103"/>
                  </a:moveTo>
                  <a:lnTo>
                    <a:pt x="651" y="98"/>
                  </a:lnTo>
                  <a:lnTo>
                    <a:pt x="652" y="98"/>
                  </a:lnTo>
                  <a:lnTo>
                    <a:pt x="657" y="112"/>
                  </a:lnTo>
                  <a:lnTo>
                    <a:pt x="655" y="112"/>
                  </a:lnTo>
                  <a:lnTo>
                    <a:pt x="643" y="117"/>
                  </a:lnTo>
                  <a:lnTo>
                    <a:pt x="638" y="103"/>
                  </a:lnTo>
                  <a:close/>
                  <a:moveTo>
                    <a:pt x="666" y="93"/>
                  </a:moveTo>
                  <a:lnTo>
                    <a:pt x="668" y="92"/>
                  </a:lnTo>
                  <a:lnTo>
                    <a:pt x="679" y="88"/>
                  </a:lnTo>
                  <a:lnTo>
                    <a:pt x="684" y="101"/>
                  </a:lnTo>
                  <a:lnTo>
                    <a:pt x="673" y="106"/>
                  </a:lnTo>
                  <a:lnTo>
                    <a:pt x="671" y="107"/>
                  </a:lnTo>
                  <a:lnTo>
                    <a:pt x="666" y="93"/>
                  </a:lnTo>
                  <a:close/>
                  <a:moveTo>
                    <a:pt x="693" y="82"/>
                  </a:moveTo>
                  <a:lnTo>
                    <a:pt x="703" y="78"/>
                  </a:lnTo>
                  <a:lnTo>
                    <a:pt x="706" y="77"/>
                  </a:lnTo>
                  <a:lnTo>
                    <a:pt x="712" y="90"/>
                  </a:lnTo>
                  <a:lnTo>
                    <a:pt x="709" y="92"/>
                  </a:lnTo>
                  <a:lnTo>
                    <a:pt x="698" y="96"/>
                  </a:lnTo>
                  <a:lnTo>
                    <a:pt x="693" y="82"/>
                  </a:lnTo>
                  <a:close/>
                  <a:moveTo>
                    <a:pt x="720" y="71"/>
                  </a:moveTo>
                  <a:lnTo>
                    <a:pt x="721" y="70"/>
                  </a:lnTo>
                  <a:lnTo>
                    <a:pt x="733" y="65"/>
                  </a:lnTo>
                  <a:lnTo>
                    <a:pt x="739" y="79"/>
                  </a:lnTo>
                  <a:lnTo>
                    <a:pt x="727" y="84"/>
                  </a:lnTo>
                  <a:lnTo>
                    <a:pt x="725" y="85"/>
                  </a:lnTo>
                  <a:lnTo>
                    <a:pt x="720" y="71"/>
                  </a:lnTo>
                  <a:close/>
                  <a:moveTo>
                    <a:pt x="746" y="59"/>
                  </a:moveTo>
                  <a:lnTo>
                    <a:pt x="748" y="59"/>
                  </a:lnTo>
                  <a:lnTo>
                    <a:pt x="757" y="55"/>
                  </a:lnTo>
                  <a:lnTo>
                    <a:pt x="760" y="53"/>
                  </a:lnTo>
                  <a:lnTo>
                    <a:pt x="766" y="67"/>
                  </a:lnTo>
                  <a:lnTo>
                    <a:pt x="763" y="68"/>
                  </a:lnTo>
                  <a:lnTo>
                    <a:pt x="754" y="72"/>
                  </a:lnTo>
                  <a:lnTo>
                    <a:pt x="752" y="73"/>
                  </a:lnTo>
                  <a:lnTo>
                    <a:pt x="746" y="59"/>
                  </a:lnTo>
                  <a:close/>
                  <a:moveTo>
                    <a:pt x="773" y="47"/>
                  </a:moveTo>
                  <a:lnTo>
                    <a:pt x="773" y="47"/>
                  </a:lnTo>
                  <a:lnTo>
                    <a:pt x="781" y="43"/>
                  </a:lnTo>
                  <a:lnTo>
                    <a:pt x="786" y="41"/>
                  </a:lnTo>
                  <a:lnTo>
                    <a:pt x="793" y="54"/>
                  </a:lnTo>
                  <a:lnTo>
                    <a:pt x="788" y="56"/>
                  </a:lnTo>
                  <a:lnTo>
                    <a:pt x="780" y="60"/>
                  </a:lnTo>
                  <a:lnTo>
                    <a:pt x="779" y="60"/>
                  </a:lnTo>
                  <a:lnTo>
                    <a:pt x="773" y="47"/>
                  </a:lnTo>
                  <a:close/>
                  <a:moveTo>
                    <a:pt x="800" y="34"/>
                  </a:moveTo>
                  <a:lnTo>
                    <a:pt x="802" y="33"/>
                  </a:lnTo>
                  <a:lnTo>
                    <a:pt x="809" y="30"/>
                  </a:lnTo>
                  <a:lnTo>
                    <a:pt x="813" y="28"/>
                  </a:lnTo>
                  <a:lnTo>
                    <a:pt x="819" y="41"/>
                  </a:lnTo>
                  <a:lnTo>
                    <a:pt x="815" y="43"/>
                  </a:lnTo>
                  <a:lnTo>
                    <a:pt x="809" y="46"/>
                  </a:lnTo>
                  <a:lnTo>
                    <a:pt x="806" y="48"/>
                  </a:lnTo>
                  <a:lnTo>
                    <a:pt x="800" y="34"/>
                  </a:lnTo>
                  <a:close/>
                  <a:moveTo>
                    <a:pt x="826" y="21"/>
                  </a:moveTo>
                  <a:lnTo>
                    <a:pt x="826" y="21"/>
                  </a:lnTo>
                  <a:lnTo>
                    <a:pt x="831" y="18"/>
                  </a:lnTo>
                  <a:lnTo>
                    <a:pt x="836" y="16"/>
                  </a:lnTo>
                  <a:lnTo>
                    <a:pt x="838" y="14"/>
                  </a:lnTo>
                  <a:lnTo>
                    <a:pt x="845" y="27"/>
                  </a:lnTo>
                  <a:lnTo>
                    <a:pt x="843" y="28"/>
                  </a:lnTo>
                  <a:lnTo>
                    <a:pt x="838" y="31"/>
                  </a:lnTo>
                  <a:lnTo>
                    <a:pt x="833" y="34"/>
                  </a:lnTo>
                  <a:lnTo>
                    <a:pt x="832" y="34"/>
                  </a:lnTo>
                  <a:lnTo>
                    <a:pt x="826" y="21"/>
                  </a:lnTo>
                  <a:close/>
                  <a:moveTo>
                    <a:pt x="851" y="7"/>
                  </a:moveTo>
                  <a:lnTo>
                    <a:pt x="854" y="6"/>
                  </a:lnTo>
                  <a:lnTo>
                    <a:pt x="858" y="4"/>
                  </a:lnTo>
                  <a:lnTo>
                    <a:pt x="861" y="1"/>
                  </a:lnTo>
                  <a:lnTo>
                    <a:pt x="864" y="0"/>
                  </a:lnTo>
                  <a:lnTo>
                    <a:pt x="871" y="13"/>
                  </a:lnTo>
                  <a:lnTo>
                    <a:pt x="869" y="14"/>
                  </a:lnTo>
                  <a:lnTo>
                    <a:pt x="865" y="16"/>
                  </a:lnTo>
                  <a:lnTo>
                    <a:pt x="861" y="18"/>
                  </a:lnTo>
                  <a:lnTo>
                    <a:pt x="858" y="20"/>
                  </a:lnTo>
                  <a:lnTo>
                    <a:pt x="851" y="7"/>
                  </a:lnTo>
                  <a:close/>
                  <a:moveTo>
                    <a:pt x="46" y="257"/>
                  </a:moveTo>
                  <a:lnTo>
                    <a:pt x="0" y="237"/>
                  </a:lnTo>
                  <a:lnTo>
                    <a:pt x="43" y="213"/>
                  </a:lnTo>
                  <a:lnTo>
                    <a:pt x="46" y="257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4" name="Freeform 45"/>
            <p:cNvSpPr>
              <a:spLocks noEditPoints="1"/>
            </p:cNvSpPr>
            <p:nvPr/>
          </p:nvSpPr>
          <p:spPr bwMode="auto">
            <a:xfrm>
              <a:off x="1874" y="1614"/>
              <a:ext cx="491" cy="343"/>
            </a:xfrm>
            <a:custGeom>
              <a:avLst/>
              <a:gdLst>
                <a:gd name="T0" fmla="*/ 20 w 491"/>
                <a:gd name="T1" fmla="*/ 336 h 343"/>
                <a:gd name="T2" fmla="*/ 26 w 491"/>
                <a:gd name="T3" fmla="*/ 316 h 343"/>
                <a:gd name="T4" fmla="*/ 46 w 491"/>
                <a:gd name="T5" fmla="*/ 322 h 343"/>
                <a:gd name="T6" fmla="*/ 26 w 491"/>
                <a:gd name="T7" fmla="*/ 316 h 343"/>
                <a:gd name="T8" fmla="*/ 64 w 491"/>
                <a:gd name="T9" fmla="*/ 294 h 343"/>
                <a:gd name="T10" fmla="*/ 59 w 491"/>
                <a:gd name="T11" fmla="*/ 314 h 343"/>
                <a:gd name="T12" fmla="*/ 83 w 491"/>
                <a:gd name="T13" fmla="*/ 283 h 343"/>
                <a:gd name="T14" fmla="*/ 91 w 491"/>
                <a:gd name="T15" fmla="*/ 296 h 343"/>
                <a:gd name="T16" fmla="*/ 102 w 491"/>
                <a:gd name="T17" fmla="*/ 272 h 343"/>
                <a:gd name="T18" fmla="*/ 122 w 491"/>
                <a:gd name="T19" fmla="*/ 277 h 343"/>
                <a:gd name="T20" fmla="*/ 102 w 491"/>
                <a:gd name="T21" fmla="*/ 272 h 343"/>
                <a:gd name="T22" fmla="*/ 139 w 491"/>
                <a:gd name="T23" fmla="*/ 249 h 343"/>
                <a:gd name="T24" fmla="*/ 135 w 491"/>
                <a:gd name="T25" fmla="*/ 269 h 343"/>
                <a:gd name="T26" fmla="*/ 161 w 491"/>
                <a:gd name="T27" fmla="*/ 234 h 343"/>
                <a:gd name="T28" fmla="*/ 169 w 491"/>
                <a:gd name="T29" fmla="*/ 247 h 343"/>
                <a:gd name="T30" fmla="*/ 176 w 491"/>
                <a:gd name="T31" fmla="*/ 224 h 343"/>
                <a:gd name="T32" fmla="*/ 197 w 491"/>
                <a:gd name="T33" fmla="*/ 228 h 343"/>
                <a:gd name="T34" fmla="*/ 176 w 491"/>
                <a:gd name="T35" fmla="*/ 224 h 343"/>
                <a:gd name="T36" fmla="*/ 213 w 491"/>
                <a:gd name="T37" fmla="*/ 200 h 343"/>
                <a:gd name="T38" fmla="*/ 209 w 491"/>
                <a:gd name="T39" fmla="*/ 220 h 343"/>
                <a:gd name="T40" fmla="*/ 228 w 491"/>
                <a:gd name="T41" fmla="*/ 190 h 343"/>
                <a:gd name="T42" fmla="*/ 245 w 491"/>
                <a:gd name="T43" fmla="*/ 196 h 343"/>
                <a:gd name="T44" fmla="*/ 233 w 491"/>
                <a:gd name="T45" fmla="*/ 204 h 343"/>
                <a:gd name="T46" fmla="*/ 258 w 491"/>
                <a:gd name="T47" fmla="*/ 169 h 343"/>
                <a:gd name="T48" fmla="*/ 266 w 491"/>
                <a:gd name="T49" fmla="*/ 181 h 343"/>
                <a:gd name="T50" fmla="*/ 273 w 491"/>
                <a:gd name="T51" fmla="*/ 159 h 343"/>
                <a:gd name="T52" fmla="*/ 282 w 491"/>
                <a:gd name="T53" fmla="*/ 171 h 343"/>
                <a:gd name="T54" fmla="*/ 300 w 491"/>
                <a:gd name="T55" fmla="*/ 140 h 343"/>
                <a:gd name="T56" fmla="*/ 309 w 491"/>
                <a:gd name="T57" fmla="*/ 152 h 343"/>
                <a:gd name="T58" fmla="*/ 321 w 491"/>
                <a:gd name="T59" fmla="*/ 125 h 343"/>
                <a:gd name="T60" fmla="*/ 342 w 491"/>
                <a:gd name="T61" fmla="*/ 128 h 343"/>
                <a:gd name="T62" fmla="*/ 321 w 491"/>
                <a:gd name="T63" fmla="*/ 125 h 343"/>
                <a:gd name="T64" fmla="*/ 357 w 491"/>
                <a:gd name="T65" fmla="*/ 99 h 343"/>
                <a:gd name="T66" fmla="*/ 354 w 491"/>
                <a:gd name="T67" fmla="*/ 120 h 343"/>
                <a:gd name="T68" fmla="*/ 374 w 491"/>
                <a:gd name="T69" fmla="*/ 87 h 343"/>
                <a:gd name="T70" fmla="*/ 383 w 491"/>
                <a:gd name="T71" fmla="*/ 99 h 343"/>
                <a:gd name="T72" fmla="*/ 393 w 491"/>
                <a:gd name="T73" fmla="*/ 74 h 343"/>
                <a:gd name="T74" fmla="*/ 414 w 491"/>
                <a:gd name="T75" fmla="*/ 77 h 343"/>
                <a:gd name="T76" fmla="*/ 393 w 491"/>
                <a:gd name="T77" fmla="*/ 74 h 343"/>
                <a:gd name="T78" fmla="*/ 428 w 491"/>
                <a:gd name="T79" fmla="*/ 47 h 343"/>
                <a:gd name="T80" fmla="*/ 426 w 491"/>
                <a:gd name="T81" fmla="*/ 68 h 343"/>
                <a:gd name="T82" fmla="*/ 440 w 491"/>
                <a:gd name="T83" fmla="*/ 37 h 343"/>
                <a:gd name="T84" fmla="*/ 449 w 491"/>
                <a:gd name="T85" fmla="*/ 28 h 343"/>
                <a:gd name="T86" fmla="*/ 453 w 491"/>
                <a:gd name="T87" fmla="*/ 45 h 343"/>
                <a:gd name="T88" fmla="*/ 439 w 491"/>
                <a:gd name="T89" fmla="*/ 38 h 343"/>
                <a:gd name="T90" fmla="*/ 472 w 491"/>
                <a:gd name="T91" fmla="*/ 46 h 34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91"/>
                <a:gd name="T139" fmla="*/ 0 h 343"/>
                <a:gd name="T140" fmla="*/ 491 w 491"/>
                <a:gd name="T141" fmla="*/ 343 h 34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91" h="343">
                  <a:moveTo>
                    <a:pt x="0" y="330"/>
                  </a:moveTo>
                  <a:lnTo>
                    <a:pt x="13" y="323"/>
                  </a:lnTo>
                  <a:lnTo>
                    <a:pt x="20" y="336"/>
                  </a:lnTo>
                  <a:lnTo>
                    <a:pt x="7" y="343"/>
                  </a:lnTo>
                  <a:lnTo>
                    <a:pt x="0" y="330"/>
                  </a:lnTo>
                  <a:close/>
                  <a:moveTo>
                    <a:pt x="26" y="316"/>
                  </a:moveTo>
                  <a:lnTo>
                    <a:pt x="28" y="315"/>
                  </a:lnTo>
                  <a:lnTo>
                    <a:pt x="39" y="309"/>
                  </a:lnTo>
                  <a:lnTo>
                    <a:pt x="46" y="322"/>
                  </a:lnTo>
                  <a:lnTo>
                    <a:pt x="35" y="328"/>
                  </a:lnTo>
                  <a:lnTo>
                    <a:pt x="33" y="329"/>
                  </a:lnTo>
                  <a:lnTo>
                    <a:pt x="26" y="316"/>
                  </a:lnTo>
                  <a:close/>
                  <a:moveTo>
                    <a:pt x="52" y="302"/>
                  </a:moveTo>
                  <a:lnTo>
                    <a:pt x="55" y="300"/>
                  </a:lnTo>
                  <a:lnTo>
                    <a:pt x="64" y="294"/>
                  </a:lnTo>
                  <a:lnTo>
                    <a:pt x="72" y="307"/>
                  </a:lnTo>
                  <a:lnTo>
                    <a:pt x="62" y="312"/>
                  </a:lnTo>
                  <a:lnTo>
                    <a:pt x="59" y="314"/>
                  </a:lnTo>
                  <a:lnTo>
                    <a:pt x="52" y="302"/>
                  </a:lnTo>
                  <a:close/>
                  <a:moveTo>
                    <a:pt x="77" y="287"/>
                  </a:moveTo>
                  <a:lnTo>
                    <a:pt x="83" y="283"/>
                  </a:lnTo>
                  <a:lnTo>
                    <a:pt x="90" y="280"/>
                  </a:lnTo>
                  <a:lnTo>
                    <a:pt x="97" y="292"/>
                  </a:lnTo>
                  <a:lnTo>
                    <a:pt x="91" y="296"/>
                  </a:lnTo>
                  <a:lnTo>
                    <a:pt x="84" y="300"/>
                  </a:lnTo>
                  <a:lnTo>
                    <a:pt x="77" y="287"/>
                  </a:lnTo>
                  <a:close/>
                  <a:moveTo>
                    <a:pt x="102" y="272"/>
                  </a:moveTo>
                  <a:lnTo>
                    <a:pt x="113" y="265"/>
                  </a:lnTo>
                  <a:lnTo>
                    <a:pt x="115" y="264"/>
                  </a:lnTo>
                  <a:lnTo>
                    <a:pt x="122" y="277"/>
                  </a:lnTo>
                  <a:lnTo>
                    <a:pt x="120" y="278"/>
                  </a:lnTo>
                  <a:lnTo>
                    <a:pt x="110" y="285"/>
                  </a:lnTo>
                  <a:lnTo>
                    <a:pt x="102" y="272"/>
                  </a:lnTo>
                  <a:close/>
                  <a:moveTo>
                    <a:pt x="127" y="257"/>
                  </a:moveTo>
                  <a:lnTo>
                    <a:pt x="128" y="256"/>
                  </a:lnTo>
                  <a:lnTo>
                    <a:pt x="139" y="249"/>
                  </a:lnTo>
                  <a:lnTo>
                    <a:pt x="147" y="261"/>
                  </a:lnTo>
                  <a:lnTo>
                    <a:pt x="136" y="268"/>
                  </a:lnTo>
                  <a:lnTo>
                    <a:pt x="135" y="269"/>
                  </a:lnTo>
                  <a:lnTo>
                    <a:pt x="127" y="257"/>
                  </a:lnTo>
                  <a:close/>
                  <a:moveTo>
                    <a:pt x="152" y="241"/>
                  </a:moveTo>
                  <a:lnTo>
                    <a:pt x="161" y="234"/>
                  </a:lnTo>
                  <a:lnTo>
                    <a:pt x="164" y="233"/>
                  </a:lnTo>
                  <a:lnTo>
                    <a:pt x="172" y="245"/>
                  </a:lnTo>
                  <a:lnTo>
                    <a:pt x="169" y="247"/>
                  </a:lnTo>
                  <a:lnTo>
                    <a:pt x="160" y="253"/>
                  </a:lnTo>
                  <a:lnTo>
                    <a:pt x="152" y="241"/>
                  </a:lnTo>
                  <a:close/>
                  <a:moveTo>
                    <a:pt x="176" y="224"/>
                  </a:moveTo>
                  <a:lnTo>
                    <a:pt x="178" y="223"/>
                  </a:lnTo>
                  <a:lnTo>
                    <a:pt x="188" y="216"/>
                  </a:lnTo>
                  <a:lnTo>
                    <a:pt x="197" y="228"/>
                  </a:lnTo>
                  <a:lnTo>
                    <a:pt x="186" y="235"/>
                  </a:lnTo>
                  <a:lnTo>
                    <a:pt x="184" y="237"/>
                  </a:lnTo>
                  <a:lnTo>
                    <a:pt x="176" y="224"/>
                  </a:lnTo>
                  <a:close/>
                  <a:moveTo>
                    <a:pt x="200" y="208"/>
                  </a:moveTo>
                  <a:lnTo>
                    <a:pt x="212" y="201"/>
                  </a:lnTo>
                  <a:lnTo>
                    <a:pt x="213" y="200"/>
                  </a:lnTo>
                  <a:lnTo>
                    <a:pt x="221" y="212"/>
                  </a:lnTo>
                  <a:lnTo>
                    <a:pt x="220" y="213"/>
                  </a:lnTo>
                  <a:lnTo>
                    <a:pt x="209" y="220"/>
                  </a:lnTo>
                  <a:lnTo>
                    <a:pt x="200" y="208"/>
                  </a:lnTo>
                  <a:close/>
                  <a:moveTo>
                    <a:pt x="225" y="192"/>
                  </a:moveTo>
                  <a:lnTo>
                    <a:pt x="228" y="190"/>
                  </a:lnTo>
                  <a:lnTo>
                    <a:pt x="236" y="185"/>
                  </a:lnTo>
                  <a:lnTo>
                    <a:pt x="237" y="183"/>
                  </a:lnTo>
                  <a:lnTo>
                    <a:pt x="245" y="196"/>
                  </a:lnTo>
                  <a:lnTo>
                    <a:pt x="244" y="197"/>
                  </a:lnTo>
                  <a:lnTo>
                    <a:pt x="236" y="202"/>
                  </a:lnTo>
                  <a:lnTo>
                    <a:pt x="233" y="204"/>
                  </a:lnTo>
                  <a:lnTo>
                    <a:pt x="225" y="192"/>
                  </a:lnTo>
                  <a:close/>
                  <a:moveTo>
                    <a:pt x="249" y="175"/>
                  </a:moveTo>
                  <a:lnTo>
                    <a:pt x="258" y="169"/>
                  </a:lnTo>
                  <a:lnTo>
                    <a:pt x="261" y="167"/>
                  </a:lnTo>
                  <a:lnTo>
                    <a:pt x="270" y="179"/>
                  </a:lnTo>
                  <a:lnTo>
                    <a:pt x="266" y="181"/>
                  </a:lnTo>
                  <a:lnTo>
                    <a:pt x="257" y="187"/>
                  </a:lnTo>
                  <a:lnTo>
                    <a:pt x="249" y="175"/>
                  </a:lnTo>
                  <a:close/>
                  <a:moveTo>
                    <a:pt x="273" y="159"/>
                  </a:moveTo>
                  <a:lnTo>
                    <a:pt x="285" y="150"/>
                  </a:lnTo>
                  <a:lnTo>
                    <a:pt x="294" y="162"/>
                  </a:lnTo>
                  <a:lnTo>
                    <a:pt x="282" y="171"/>
                  </a:lnTo>
                  <a:lnTo>
                    <a:pt x="273" y="159"/>
                  </a:lnTo>
                  <a:close/>
                  <a:moveTo>
                    <a:pt x="297" y="142"/>
                  </a:moveTo>
                  <a:lnTo>
                    <a:pt x="300" y="140"/>
                  </a:lnTo>
                  <a:lnTo>
                    <a:pt x="309" y="133"/>
                  </a:lnTo>
                  <a:lnTo>
                    <a:pt x="318" y="145"/>
                  </a:lnTo>
                  <a:lnTo>
                    <a:pt x="309" y="152"/>
                  </a:lnTo>
                  <a:lnTo>
                    <a:pt x="306" y="154"/>
                  </a:lnTo>
                  <a:lnTo>
                    <a:pt x="297" y="142"/>
                  </a:lnTo>
                  <a:close/>
                  <a:moveTo>
                    <a:pt x="321" y="125"/>
                  </a:moveTo>
                  <a:lnTo>
                    <a:pt x="327" y="121"/>
                  </a:lnTo>
                  <a:lnTo>
                    <a:pt x="333" y="116"/>
                  </a:lnTo>
                  <a:lnTo>
                    <a:pt x="342" y="128"/>
                  </a:lnTo>
                  <a:lnTo>
                    <a:pt x="335" y="133"/>
                  </a:lnTo>
                  <a:lnTo>
                    <a:pt x="330" y="137"/>
                  </a:lnTo>
                  <a:lnTo>
                    <a:pt x="321" y="125"/>
                  </a:lnTo>
                  <a:close/>
                  <a:moveTo>
                    <a:pt x="345" y="108"/>
                  </a:moveTo>
                  <a:lnTo>
                    <a:pt x="351" y="104"/>
                  </a:lnTo>
                  <a:lnTo>
                    <a:pt x="357" y="99"/>
                  </a:lnTo>
                  <a:lnTo>
                    <a:pt x="366" y="111"/>
                  </a:lnTo>
                  <a:lnTo>
                    <a:pt x="360" y="115"/>
                  </a:lnTo>
                  <a:lnTo>
                    <a:pt x="354" y="120"/>
                  </a:lnTo>
                  <a:lnTo>
                    <a:pt x="345" y="108"/>
                  </a:lnTo>
                  <a:close/>
                  <a:moveTo>
                    <a:pt x="369" y="91"/>
                  </a:moveTo>
                  <a:lnTo>
                    <a:pt x="374" y="87"/>
                  </a:lnTo>
                  <a:lnTo>
                    <a:pt x="381" y="82"/>
                  </a:lnTo>
                  <a:lnTo>
                    <a:pt x="390" y="94"/>
                  </a:lnTo>
                  <a:lnTo>
                    <a:pt x="383" y="99"/>
                  </a:lnTo>
                  <a:lnTo>
                    <a:pt x="378" y="103"/>
                  </a:lnTo>
                  <a:lnTo>
                    <a:pt x="369" y="91"/>
                  </a:lnTo>
                  <a:close/>
                  <a:moveTo>
                    <a:pt x="393" y="74"/>
                  </a:moveTo>
                  <a:lnTo>
                    <a:pt x="396" y="72"/>
                  </a:lnTo>
                  <a:lnTo>
                    <a:pt x="405" y="65"/>
                  </a:lnTo>
                  <a:lnTo>
                    <a:pt x="414" y="77"/>
                  </a:lnTo>
                  <a:lnTo>
                    <a:pt x="404" y="84"/>
                  </a:lnTo>
                  <a:lnTo>
                    <a:pt x="402" y="86"/>
                  </a:lnTo>
                  <a:lnTo>
                    <a:pt x="393" y="74"/>
                  </a:lnTo>
                  <a:close/>
                  <a:moveTo>
                    <a:pt x="417" y="56"/>
                  </a:moveTo>
                  <a:lnTo>
                    <a:pt x="424" y="51"/>
                  </a:lnTo>
                  <a:lnTo>
                    <a:pt x="428" y="47"/>
                  </a:lnTo>
                  <a:lnTo>
                    <a:pt x="437" y="59"/>
                  </a:lnTo>
                  <a:lnTo>
                    <a:pt x="433" y="62"/>
                  </a:lnTo>
                  <a:lnTo>
                    <a:pt x="426" y="68"/>
                  </a:lnTo>
                  <a:lnTo>
                    <a:pt x="417" y="56"/>
                  </a:lnTo>
                  <a:close/>
                  <a:moveTo>
                    <a:pt x="439" y="38"/>
                  </a:moveTo>
                  <a:lnTo>
                    <a:pt x="440" y="37"/>
                  </a:lnTo>
                  <a:lnTo>
                    <a:pt x="443" y="34"/>
                  </a:lnTo>
                  <a:lnTo>
                    <a:pt x="446" y="31"/>
                  </a:lnTo>
                  <a:lnTo>
                    <a:pt x="449" y="28"/>
                  </a:lnTo>
                  <a:lnTo>
                    <a:pt x="460" y="38"/>
                  </a:lnTo>
                  <a:lnTo>
                    <a:pt x="457" y="42"/>
                  </a:lnTo>
                  <a:lnTo>
                    <a:pt x="453" y="45"/>
                  </a:lnTo>
                  <a:lnTo>
                    <a:pt x="450" y="48"/>
                  </a:lnTo>
                  <a:lnTo>
                    <a:pt x="449" y="49"/>
                  </a:lnTo>
                  <a:lnTo>
                    <a:pt x="439" y="38"/>
                  </a:lnTo>
                  <a:close/>
                  <a:moveTo>
                    <a:pt x="443" y="13"/>
                  </a:moveTo>
                  <a:lnTo>
                    <a:pt x="491" y="0"/>
                  </a:lnTo>
                  <a:lnTo>
                    <a:pt x="472" y="46"/>
                  </a:lnTo>
                  <a:lnTo>
                    <a:pt x="443" y="13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5" name="Freeform 46"/>
            <p:cNvSpPr>
              <a:spLocks noEditPoints="1"/>
            </p:cNvSpPr>
            <p:nvPr/>
          </p:nvSpPr>
          <p:spPr bwMode="auto">
            <a:xfrm>
              <a:off x="3138" y="511"/>
              <a:ext cx="975" cy="273"/>
            </a:xfrm>
            <a:custGeom>
              <a:avLst/>
              <a:gdLst>
                <a:gd name="T0" fmla="*/ 939 w 975"/>
                <a:gd name="T1" fmla="*/ 15 h 273"/>
                <a:gd name="T2" fmla="*/ 895 w 975"/>
                <a:gd name="T3" fmla="*/ 29 h 273"/>
                <a:gd name="T4" fmla="*/ 909 w 975"/>
                <a:gd name="T5" fmla="*/ 29 h 273"/>
                <a:gd name="T6" fmla="*/ 865 w 975"/>
                <a:gd name="T7" fmla="*/ 15 h 273"/>
                <a:gd name="T8" fmla="*/ 851 w 975"/>
                <a:gd name="T9" fmla="*/ 30 h 273"/>
                <a:gd name="T10" fmla="*/ 851 w 975"/>
                <a:gd name="T11" fmla="*/ 30 h 273"/>
                <a:gd name="T12" fmla="*/ 806 w 975"/>
                <a:gd name="T13" fmla="*/ 17 h 273"/>
                <a:gd name="T14" fmla="*/ 792 w 975"/>
                <a:gd name="T15" fmla="*/ 33 h 273"/>
                <a:gd name="T16" fmla="*/ 776 w 975"/>
                <a:gd name="T17" fmla="*/ 19 h 273"/>
                <a:gd name="T18" fmla="*/ 792 w 975"/>
                <a:gd name="T19" fmla="*/ 33 h 273"/>
                <a:gd name="T20" fmla="*/ 762 w 975"/>
                <a:gd name="T21" fmla="*/ 20 h 273"/>
                <a:gd name="T22" fmla="*/ 718 w 975"/>
                <a:gd name="T23" fmla="*/ 25 h 273"/>
                <a:gd name="T24" fmla="*/ 690 w 975"/>
                <a:gd name="T25" fmla="*/ 42 h 273"/>
                <a:gd name="T26" fmla="*/ 675 w 975"/>
                <a:gd name="T27" fmla="*/ 44 h 273"/>
                <a:gd name="T28" fmla="*/ 661 w 975"/>
                <a:gd name="T29" fmla="*/ 31 h 273"/>
                <a:gd name="T30" fmla="*/ 638 w 975"/>
                <a:gd name="T31" fmla="*/ 49 h 273"/>
                <a:gd name="T32" fmla="*/ 644 w 975"/>
                <a:gd name="T33" fmla="*/ 33 h 273"/>
                <a:gd name="T34" fmla="*/ 603 w 975"/>
                <a:gd name="T35" fmla="*/ 54 h 273"/>
                <a:gd name="T36" fmla="*/ 617 w 975"/>
                <a:gd name="T37" fmla="*/ 52 h 273"/>
                <a:gd name="T38" fmla="*/ 586 w 975"/>
                <a:gd name="T39" fmla="*/ 42 h 273"/>
                <a:gd name="T40" fmla="*/ 543 w 975"/>
                <a:gd name="T41" fmla="*/ 50 h 273"/>
                <a:gd name="T42" fmla="*/ 520 w 975"/>
                <a:gd name="T43" fmla="*/ 69 h 273"/>
                <a:gd name="T44" fmla="*/ 528 w 975"/>
                <a:gd name="T45" fmla="*/ 52 h 273"/>
                <a:gd name="T46" fmla="*/ 488 w 975"/>
                <a:gd name="T47" fmla="*/ 76 h 273"/>
                <a:gd name="T48" fmla="*/ 502 w 975"/>
                <a:gd name="T49" fmla="*/ 73 h 273"/>
                <a:gd name="T50" fmla="*/ 470 w 975"/>
                <a:gd name="T51" fmla="*/ 65 h 273"/>
                <a:gd name="T52" fmla="*/ 427 w 975"/>
                <a:gd name="T53" fmla="*/ 76 h 273"/>
                <a:gd name="T54" fmla="*/ 406 w 975"/>
                <a:gd name="T55" fmla="*/ 97 h 273"/>
                <a:gd name="T56" fmla="*/ 413 w 975"/>
                <a:gd name="T57" fmla="*/ 80 h 273"/>
                <a:gd name="T58" fmla="*/ 375 w 975"/>
                <a:gd name="T59" fmla="*/ 107 h 273"/>
                <a:gd name="T60" fmla="*/ 389 w 975"/>
                <a:gd name="T61" fmla="*/ 103 h 273"/>
                <a:gd name="T62" fmla="*/ 343 w 975"/>
                <a:gd name="T63" fmla="*/ 103 h 273"/>
                <a:gd name="T64" fmla="*/ 334 w 975"/>
                <a:gd name="T65" fmla="*/ 122 h 273"/>
                <a:gd name="T66" fmla="*/ 334 w 975"/>
                <a:gd name="T67" fmla="*/ 122 h 273"/>
                <a:gd name="T68" fmla="*/ 301 w 975"/>
                <a:gd name="T69" fmla="*/ 118 h 273"/>
                <a:gd name="T70" fmla="*/ 265 w 975"/>
                <a:gd name="T71" fmla="*/ 148 h 273"/>
                <a:gd name="T72" fmla="*/ 279 w 975"/>
                <a:gd name="T73" fmla="*/ 142 h 273"/>
                <a:gd name="T74" fmla="*/ 232 w 975"/>
                <a:gd name="T75" fmla="*/ 145 h 273"/>
                <a:gd name="T76" fmla="*/ 224 w 975"/>
                <a:gd name="T77" fmla="*/ 164 h 273"/>
                <a:gd name="T78" fmla="*/ 218 w 975"/>
                <a:gd name="T79" fmla="*/ 151 h 273"/>
                <a:gd name="T80" fmla="*/ 184 w 975"/>
                <a:gd name="T81" fmla="*/ 181 h 273"/>
                <a:gd name="T82" fmla="*/ 171 w 975"/>
                <a:gd name="T83" fmla="*/ 188 h 273"/>
                <a:gd name="T84" fmla="*/ 154 w 975"/>
                <a:gd name="T85" fmla="*/ 179 h 273"/>
                <a:gd name="T86" fmla="*/ 140 w 975"/>
                <a:gd name="T87" fmla="*/ 201 h 273"/>
                <a:gd name="T88" fmla="*/ 125 w 975"/>
                <a:gd name="T89" fmla="*/ 192 h 273"/>
                <a:gd name="T90" fmla="*/ 117 w 975"/>
                <a:gd name="T91" fmla="*/ 212 h 273"/>
                <a:gd name="T92" fmla="*/ 106 w 975"/>
                <a:gd name="T93" fmla="*/ 201 h 273"/>
                <a:gd name="T94" fmla="*/ 88 w 975"/>
                <a:gd name="T95" fmla="*/ 226 h 273"/>
                <a:gd name="T96" fmla="*/ 74 w 975"/>
                <a:gd name="T97" fmla="*/ 216 h 273"/>
                <a:gd name="T98" fmla="*/ 67 w 975"/>
                <a:gd name="T99" fmla="*/ 239 h 273"/>
                <a:gd name="T100" fmla="*/ 46 w 975"/>
                <a:gd name="T101" fmla="*/ 236 h 273"/>
                <a:gd name="T102" fmla="*/ 67 w 975"/>
                <a:gd name="T103" fmla="*/ 239 h 273"/>
                <a:gd name="T104" fmla="*/ 32 w 975"/>
                <a:gd name="T105" fmla="*/ 266 h 273"/>
                <a:gd name="T106" fmla="*/ 27 w 975"/>
                <a:gd name="T107" fmla="*/ 251 h 273"/>
                <a:gd name="T108" fmla="*/ 15 w 975"/>
                <a:gd name="T109" fmla="*/ 273 h 273"/>
                <a:gd name="T110" fmla="*/ 6 w 975"/>
                <a:gd name="T111" fmla="*/ 272 h 273"/>
                <a:gd name="T112" fmla="*/ 9 w 975"/>
                <a:gd name="T113" fmla="*/ 257 h 273"/>
                <a:gd name="T114" fmla="*/ 12 w 975"/>
                <a:gd name="T115" fmla="*/ 258 h 273"/>
                <a:gd name="T116" fmla="*/ 975 w 975"/>
                <a:gd name="T117" fmla="*/ 23 h 2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75"/>
                <a:gd name="T178" fmla="*/ 0 h 273"/>
                <a:gd name="T179" fmla="*/ 975 w 975"/>
                <a:gd name="T180" fmla="*/ 273 h 27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75" h="273">
                  <a:moveTo>
                    <a:pt x="938" y="30"/>
                  </a:moveTo>
                  <a:lnTo>
                    <a:pt x="924" y="29"/>
                  </a:lnTo>
                  <a:lnTo>
                    <a:pt x="924" y="15"/>
                  </a:lnTo>
                  <a:lnTo>
                    <a:pt x="939" y="15"/>
                  </a:lnTo>
                  <a:lnTo>
                    <a:pt x="938" y="30"/>
                  </a:lnTo>
                  <a:close/>
                  <a:moveTo>
                    <a:pt x="909" y="29"/>
                  </a:moveTo>
                  <a:lnTo>
                    <a:pt x="898" y="29"/>
                  </a:lnTo>
                  <a:lnTo>
                    <a:pt x="895" y="29"/>
                  </a:lnTo>
                  <a:lnTo>
                    <a:pt x="894" y="14"/>
                  </a:lnTo>
                  <a:lnTo>
                    <a:pt x="898" y="14"/>
                  </a:lnTo>
                  <a:lnTo>
                    <a:pt x="909" y="14"/>
                  </a:lnTo>
                  <a:lnTo>
                    <a:pt x="909" y="29"/>
                  </a:lnTo>
                  <a:close/>
                  <a:moveTo>
                    <a:pt x="880" y="29"/>
                  </a:moveTo>
                  <a:lnTo>
                    <a:pt x="878" y="29"/>
                  </a:lnTo>
                  <a:lnTo>
                    <a:pt x="865" y="29"/>
                  </a:lnTo>
                  <a:lnTo>
                    <a:pt x="865" y="15"/>
                  </a:lnTo>
                  <a:lnTo>
                    <a:pt x="878" y="14"/>
                  </a:lnTo>
                  <a:lnTo>
                    <a:pt x="880" y="14"/>
                  </a:lnTo>
                  <a:lnTo>
                    <a:pt x="880" y="29"/>
                  </a:lnTo>
                  <a:close/>
                  <a:moveTo>
                    <a:pt x="851" y="30"/>
                  </a:moveTo>
                  <a:lnTo>
                    <a:pt x="836" y="30"/>
                  </a:lnTo>
                  <a:lnTo>
                    <a:pt x="835" y="15"/>
                  </a:lnTo>
                  <a:lnTo>
                    <a:pt x="850" y="15"/>
                  </a:lnTo>
                  <a:lnTo>
                    <a:pt x="851" y="30"/>
                  </a:lnTo>
                  <a:close/>
                  <a:moveTo>
                    <a:pt x="822" y="31"/>
                  </a:moveTo>
                  <a:lnTo>
                    <a:pt x="813" y="31"/>
                  </a:lnTo>
                  <a:lnTo>
                    <a:pt x="807" y="32"/>
                  </a:lnTo>
                  <a:lnTo>
                    <a:pt x="806" y="17"/>
                  </a:lnTo>
                  <a:lnTo>
                    <a:pt x="813" y="17"/>
                  </a:lnTo>
                  <a:lnTo>
                    <a:pt x="821" y="16"/>
                  </a:lnTo>
                  <a:lnTo>
                    <a:pt x="822" y="31"/>
                  </a:lnTo>
                  <a:close/>
                  <a:moveTo>
                    <a:pt x="792" y="33"/>
                  </a:moveTo>
                  <a:lnTo>
                    <a:pt x="790" y="33"/>
                  </a:lnTo>
                  <a:lnTo>
                    <a:pt x="778" y="34"/>
                  </a:lnTo>
                  <a:lnTo>
                    <a:pt x="776" y="19"/>
                  </a:lnTo>
                  <a:lnTo>
                    <a:pt x="777" y="19"/>
                  </a:lnTo>
                  <a:lnTo>
                    <a:pt x="789" y="18"/>
                  </a:lnTo>
                  <a:lnTo>
                    <a:pt x="791" y="18"/>
                  </a:lnTo>
                  <a:lnTo>
                    <a:pt x="792" y="33"/>
                  </a:lnTo>
                  <a:close/>
                  <a:moveTo>
                    <a:pt x="763" y="35"/>
                  </a:moveTo>
                  <a:lnTo>
                    <a:pt x="748" y="36"/>
                  </a:lnTo>
                  <a:lnTo>
                    <a:pt x="747" y="22"/>
                  </a:lnTo>
                  <a:lnTo>
                    <a:pt x="762" y="20"/>
                  </a:lnTo>
                  <a:lnTo>
                    <a:pt x="763" y="35"/>
                  </a:lnTo>
                  <a:close/>
                  <a:moveTo>
                    <a:pt x="734" y="38"/>
                  </a:moveTo>
                  <a:lnTo>
                    <a:pt x="719" y="39"/>
                  </a:lnTo>
                  <a:lnTo>
                    <a:pt x="718" y="25"/>
                  </a:lnTo>
                  <a:lnTo>
                    <a:pt x="732" y="23"/>
                  </a:lnTo>
                  <a:lnTo>
                    <a:pt x="734" y="38"/>
                  </a:lnTo>
                  <a:close/>
                  <a:moveTo>
                    <a:pt x="705" y="41"/>
                  </a:moveTo>
                  <a:lnTo>
                    <a:pt x="690" y="42"/>
                  </a:lnTo>
                  <a:lnTo>
                    <a:pt x="688" y="28"/>
                  </a:lnTo>
                  <a:lnTo>
                    <a:pt x="703" y="26"/>
                  </a:lnTo>
                  <a:lnTo>
                    <a:pt x="705" y="41"/>
                  </a:lnTo>
                  <a:close/>
                  <a:moveTo>
                    <a:pt x="675" y="44"/>
                  </a:moveTo>
                  <a:lnTo>
                    <a:pt x="663" y="46"/>
                  </a:lnTo>
                  <a:lnTo>
                    <a:pt x="661" y="46"/>
                  </a:lnTo>
                  <a:lnTo>
                    <a:pt x="659" y="31"/>
                  </a:lnTo>
                  <a:lnTo>
                    <a:pt x="661" y="31"/>
                  </a:lnTo>
                  <a:lnTo>
                    <a:pt x="674" y="30"/>
                  </a:lnTo>
                  <a:lnTo>
                    <a:pt x="675" y="44"/>
                  </a:lnTo>
                  <a:close/>
                  <a:moveTo>
                    <a:pt x="646" y="48"/>
                  </a:moveTo>
                  <a:lnTo>
                    <a:pt x="638" y="49"/>
                  </a:lnTo>
                  <a:lnTo>
                    <a:pt x="632" y="50"/>
                  </a:lnTo>
                  <a:lnTo>
                    <a:pt x="630" y="35"/>
                  </a:lnTo>
                  <a:lnTo>
                    <a:pt x="636" y="35"/>
                  </a:lnTo>
                  <a:lnTo>
                    <a:pt x="644" y="33"/>
                  </a:lnTo>
                  <a:lnTo>
                    <a:pt x="646" y="48"/>
                  </a:lnTo>
                  <a:close/>
                  <a:moveTo>
                    <a:pt x="617" y="52"/>
                  </a:moveTo>
                  <a:lnTo>
                    <a:pt x="613" y="53"/>
                  </a:lnTo>
                  <a:lnTo>
                    <a:pt x="603" y="54"/>
                  </a:lnTo>
                  <a:lnTo>
                    <a:pt x="601" y="40"/>
                  </a:lnTo>
                  <a:lnTo>
                    <a:pt x="611" y="38"/>
                  </a:lnTo>
                  <a:lnTo>
                    <a:pt x="615" y="37"/>
                  </a:lnTo>
                  <a:lnTo>
                    <a:pt x="617" y="52"/>
                  </a:lnTo>
                  <a:close/>
                  <a:moveTo>
                    <a:pt x="588" y="56"/>
                  </a:moveTo>
                  <a:lnTo>
                    <a:pt x="574" y="59"/>
                  </a:lnTo>
                  <a:lnTo>
                    <a:pt x="571" y="44"/>
                  </a:lnTo>
                  <a:lnTo>
                    <a:pt x="586" y="42"/>
                  </a:lnTo>
                  <a:lnTo>
                    <a:pt x="588" y="56"/>
                  </a:lnTo>
                  <a:close/>
                  <a:moveTo>
                    <a:pt x="560" y="61"/>
                  </a:moveTo>
                  <a:lnTo>
                    <a:pt x="545" y="64"/>
                  </a:lnTo>
                  <a:lnTo>
                    <a:pt x="543" y="50"/>
                  </a:lnTo>
                  <a:lnTo>
                    <a:pt x="557" y="47"/>
                  </a:lnTo>
                  <a:lnTo>
                    <a:pt x="560" y="61"/>
                  </a:lnTo>
                  <a:close/>
                  <a:moveTo>
                    <a:pt x="531" y="67"/>
                  </a:moveTo>
                  <a:lnTo>
                    <a:pt x="520" y="69"/>
                  </a:lnTo>
                  <a:lnTo>
                    <a:pt x="516" y="70"/>
                  </a:lnTo>
                  <a:lnTo>
                    <a:pt x="513" y="55"/>
                  </a:lnTo>
                  <a:lnTo>
                    <a:pt x="518" y="54"/>
                  </a:lnTo>
                  <a:lnTo>
                    <a:pt x="528" y="52"/>
                  </a:lnTo>
                  <a:lnTo>
                    <a:pt x="531" y="67"/>
                  </a:lnTo>
                  <a:close/>
                  <a:moveTo>
                    <a:pt x="502" y="73"/>
                  </a:moveTo>
                  <a:lnTo>
                    <a:pt x="498" y="73"/>
                  </a:lnTo>
                  <a:lnTo>
                    <a:pt x="488" y="76"/>
                  </a:lnTo>
                  <a:lnTo>
                    <a:pt x="485" y="61"/>
                  </a:lnTo>
                  <a:lnTo>
                    <a:pt x="495" y="59"/>
                  </a:lnTo>
                  <a:lnTo>
                    <a:pt x="499" y="58"/>
                  </a:lnTo>
                  <a:lnTo>
                    <a:pt x="502" y="73"/>
                  </a:lnTo>
                  <a:close/>
                  <a:moveTo>
                    <a:pt x="474" y="79"/>
                  </a:moveTo>
                  <a:lnTo>
                    <a:pt x="459" y="83"/>
                  </a:lnTo>
                  <a:lnTo>
                    <a:pt x="456" y="68"/>
                  </a:lnTo>
                  <a:lnTo>
                    <a:pt x="470" y="65"/>
                  </a:lnTo>
                  <a:lnTo>
                    <a:pt x="474" y="79"/>
                  </a:lnTo>
                  <a:close/>
                  <a:moveTo>
                    <a:pt x="445" y="86"/>
                  </a:moveTo>
                  <a:lnTo>
                    <a:pt x="431" y="90"/>
                  </a:lnTo>
                  <a:lnTo>
                    <a:pt x="427" y="76"/>
                  </a:lnTo>
                  <a:lnTo>
                    <a:pt x="441" y="72"/>
                  </a:lnTo>
                  <a:lnTo>
                    <a:pt x="445" y="86"/>
                  </a:lnTo>
                  <a:close/>
                  <a:moveTo>
                    <a:pt x="417" y="94"/>
                  </a:moveTo>
                  <a:lnTo>
                    <a:pt x="406" y="97"/>
                  </a:lnTo>
                  <a:lnTo>
                    <a:pt x="403" y="98"/>
                  </a:lnTo>
                  <a:lnTo>
                    <a:pt x="399" y="84"/>
                  </a:lnTo>
                  <a:lnTo>
                    <a:pt x="402" y="83"/>
                  </a:lnTo>
                  <a:lnTo>
                    <a:pt x="413" y="80"/>
                  </a:lnTo>
                  <a:lnTo>
                    <a:pt x="417" y="94"/>
                  </a:lnTo>
                  <a:close/>
                  <a:moveTo>
                    <a:pt x="389" y="103"/>
                  </a:moveTo>
                  <a:lnTo>
                    <a:pt x="383" y="105"/>
                  </a:lnTo>
                  <a:lnTo>
                    <a:pt x="375" y="107"/>
                  </a:lnTo>
                  <a:lnTo>
                    <a:pt x="371" y="93"/>
                  </a:lnTo>
                  <a:lnTo>
                    <a:pt x="378" y="91"/>
                  </a:lnTo>
                  <a:lnTo>
                    <a:pt x="385" y="89"/>
                  </a:lnTo>
                  <a:lnTo>
                    <a:pt x="389" y="103"/>
                  </a:lnTo>
                  <a:close/>
                  <a:moveTo>
                    <a:pt x="361" y="112"/>
                  </a:moveTo>
                  <a:lnTo>
                    <a:pt x="359" y="113"/>
                  </a:lnTo>
                  <a:lnTo>
                    <a:pt x="348" y="117"/>
                  </a:lnTo>
                  <a:lnTo>
                    <a:pt x="343" y="103"/>
                  </a:lnTo>
                  <a:lnTo>
                    <a:pt x="355" y="99"/>
                  </a:lnTo>
                  <a:lnTo>
                    <a:pt x="357" y="98"/>
                  </a:lnTo>
                  <a:lnTo>
                    <a:pt x="361" y="112"/>
                  </a:lnTo>
                  <a:close/>
                  <a:moveTo>
                    <a:pt x="334" y="122"/>
                  </a:moveTo>
                  <a:lnTo>
                    <a:pt x="320" y="127"/>
                  </a:lnTo>
                  <a:lnTo>
                    <a:pt x="315" y="113"/>
                  </a:lnTo>
                  <a:lnTo>
                    <a:pt x="329" y="108"/>
                  </a:lnTo>
                  <a:lnTo>
                    <a:pt x="334" y="122"/>
                  </a:lnTo>
                  <a:close/>
                  <a:moveTo>
                    <a:pt x="306" y="132"/>
                  </a:moveTo>
                  <a:lnTo>
                    <a:pt x="292" y="137"/>
                  </a:lnTo>
                  <a:lnTo>
                    <a:pt x="287" y="123"/>
                  </a:lnTo>
                  <a:lnTo>
                    <a:pt x="301" y="118"/>
                  </a:lnTo>
                  <a:lnTo>
                    <a:pt x="306" y="132"/>
                  </a:lnTo>
                  <a:close/>
                  <a:moveTo>
                    <a:pt x="279" y="142"/>
                  </a:moveTo>
                  <a:lnTo>
                    <a:pt x="267" y="147"/>
                  </a:lnTo>
                  <a:lnTo>
                    <a:pt x="265" y="148"/>
                  </a:lnTo>
                  <a:lnTo>
                    <a:pt x="260" y="134"/>
                  </a:lnTo>
                  <a:lnTo>
                    <a:pt x="262" y="133"/>
                  </a:lnTo>
                  <a:lnTo>
                    <a:pt x="274" y="129"/>
                  </a:lnTo>
                  <a:lnTo>
                    <a:pt x="279" y="142"/>
                  </a:lnTo>
                  <a:close/>
                  <a:moveTo>
                    <a:pt x="252" y="153"/>
                  </a:moveTo>
                  <a:lnTo>
                    <a:pt x="245" y="156"/>
                  </a:lnTo>
                  <a:lnTo>
                    <a:pt x="238" y="159"/>
                  </a:lnTo>
                  <a:lnTo>
                    <a:pt x="232" y="145"/>
                  </a:lnTo>
                  <a:lnTo>
                    <a:pt x="240" y="142"/>
                  </a:lnTo>
                  <a:lnTo>
                    <a:pt x="246" y="139"/>
                  </a:lnTo>
                  <a:lnTo>
                    <a:pt x="252" y="153"/>
                  </a:lnTo>
                  <a:close/>
                  <a:moveTo>
                    <a:pt x="224" y="164"/>
                  </a:moveTo>
                  <a:lnTo>
                    <a:pt x="224" y="164"/>
                  </a:lnTo>
                  <a:lnTo>
                    <a:pt x="211" y="170"/>
                  </a:lnTo>
                  <a:lnTo>
                    <a:pt x="205" y="156"/>
                  </a:lnTo>
                  <a:lnTo>
                    <a:pt x="218" y="151"/>
                  </a:lnTo>
                  <a:lnTo>
                    <a:pt x="219" y="150"/>
                  </a:lnTo>
                  <a:lnTo>
                    <a:pt x="224" y="164"/>
                  </a:lnTo>
                  <a:close/>
                  <a:moveTo>
                    <a:pt x="197" y="176"/>
                  </a:moveTo>
                  <a:lnTo>
                    <a:pt x="184" y="181"/>
                  </a:lnTo>
                  <a:lnTo>
                    <a:pt x="178" y="168"/>
                  </a:lnTo>
                  <a:lnTo>
                    <a:pt x="192" y="162"/>
                  </a:lnTo>
                  <a:lnTo>
                    <a:pt x="197" y="176"/>
                  </a:lnTo>
                  <a:close/>
                  <a:moveTo>
                    <a:pt x="171" y="188"/>
                  </a:moveTo>
                  <a:lnTo>
                    <a:pt x="160" y="192"/>
                  </a:lnTo>
                  <a:lnTo>
                    <a:pt x="157" y="194"/>
                  </a:lnTo>
                  <a:lnTo>
                    <a:pt x="151" y="180"/>
                  </a:lnTo>
                  <a:lnTo>
                    <a:pt x="154" y="179"/>
                  </a:lnTo>
                  <a:lnTo>
                    <a:pt x="165" y="174"/>
                  </a:lnTo>
                  <a:lnTo>
                    <a:pt x="171" y="188"/>
                  </a:lnTo>
                  <a:close/>
                  <a:moveTo>
                    <a:pt x="144" y="200"/>
                  </a:moveTo>
                  <a:lnTo>
                    <a:pt x="140" y="201"/>
                  </a:lnTo>
                  <a:lnTo>
                    <a:pt x="131" y="206"/>
                  </a:lnTo>
                  <a:lnTo>
                    <a:pt x="124" y="193"/>
                  </a:lnTo>
                  <a:lnTo>
                    <a:pt x="125" y="192"/>
                  </a:lnTo>
                  <a:lnTo>
                    <a:pt x="134" y="188"/>
                  </a:lnTo>
                  <a:lnTo>
                    <a:pt x="138" y="186"/>
                  </a:lnTo>
                  <a:lnTo>
                    <a:pt x="144" y="200"/>
                  </a:lnTo>
                  <a:close/>
                  <a:moveTo>
                    <a:pt x="117" y="212"/>
                  </a:moveTo>
                  <a:lnTo>
                    <a:pt x="113" y="214"/>
                  </a:lnTo>
                  <a:lnTo>
                    <a:pt x="104" y="218"/>
                  </a:lnTo>
                  <a:lnTo>
                    <a:pt x="98" y="205"/>
                  </a:lnTo>
                  <a:lnTo>
                    <a:pt x="106" y="201"/>
                  </a:lnTo>
                  <a:lnTo>
                    <a:pt x="111" y="199"/>
                  </a:lnTo>
                  <a:lnTo>
                    <a:pt x="117" y="212"/>
                  </a:lnTo>
                  <a:close/>
                  <a:moveTo>
                    <a:pt x="91" y="225"/>
                  </a:moveTo>
                  <a:lnTo>
                    <a:pt x="88" y="226"/>
                  </a:lnTo>
                  <a:lnTo>
                    <a:pt x="81" y="230"/>
                  </a:lnTo>
                  <a:lnTo>
                    <a:pt x="78" y="231"/>
                  </a:lnTo>
                  <a:lnTo>
                    <a:pt x="71" y="219"/>
                  </a:lnTo>
                  <a:lnTo>
                    <a:pt x="74" y="216"/>
                  </a:lnTo>
                  <a:lnTo>
                    <a:pt x="82" y="213"/>
                  </a:lnTo>
                  <a:lnTo>
                    <a:pt x="85" y="211"/>
                  </a:lnTo>
                  <a:lnTo>
                    <a:pt x="91" y="225"/>
                  </a:lnTo>
                  <a:close/>
                  <a:moveTo>
                    <a:pt x="67" y="239"/>
                  </a:moveTo>
                  <a:lnTo>
                    <a:pt x="62" y="242"/>
                  </a:lnTo>
                  <a:lnTo>
                    <a:pt x="57" y="246"/>
                  </a:lnTo>
                  <a:lnTo>
                    <a:pt x="55" y="247"/>
                  </a:lnTo>
                  <a:lnTo>
                    <a:pt x="46" y="236"/>
                  </a:lnTo>
                  <a:lnTo>
                    <a:pt x="48" y="235"/>
                  </a:lnTo>
                  <a:lnTo>
                    <a:pt x="54" y="230"/>
                  </a:lnTo>
                  <a:lnTo>
                    <a:pt x="58" y="227"/>
                  </a:lnTo>
                  <a:lnTo>
                    <a:pt x="67" y="239"/>
                  </a:lnTo>
                  <a:close/>
                  <a:moveTo>
                    <a:pt x="44" y="257"/>
                  </a:moveTo>
                  <a:lnTo>
                    <a:pt x="41" y="259"/>
                  </a:lnTo>
                  <a:lnTo>
                    <a:pt x="36" y="262"/>
                  </a:lnTo>
                  <a:lnTo>
                    <a:pt x="32" y="266"/>
                  </a:lnTo>
                  <a:lnTo>
                    <a:pt x="31" y="266"/>
                  </a:lnTo>
                  <a:lnTo>
                    <a:pt x="23" y="254"/>
                  </a:lnTo>
                  <a:lnTo>
                    <a:pt x="27" y="251"/>
                  </a:lnTo>
                  <a:lnTo>
                    <a:pt x="32" y="247"/>
                  </a:lnTo>
                  <a:lnTo>
                    <a:pt x="35" y="245"/>
                  </a:lnTo>
                  <a:lnTo>
                    <a:pt x="44" y="257"/>
                  </a:lnTo>
                  <a:close/>
                  <a:moveTo>
                    <a:pt x="15" y="273"/>
                  </a:moveTo>
                  <a:lnTo>
                    <a:pt x="14" y="273"/>
                  </a:lnTo>
                  <a:lnTo>
                    <a:pt x="11" y="273"/>
                  </a:lnTo>
                  <a:lnTo>
                    <a:pt x="9" y="272"/>
                  </a:lnTo>
                  <a:lnTo>
                    <a:pt x="6" y="272"/>
                  </a:lnTo>
                  <a:lnTo>
                    <a:pt x="3" y="271"/>
                  </a:lnTo>
                  <a:lnTo>
                    <a:pt x="0" y="269"/>
                  </a:lnTo>
                  <a:lnTo>
                    <a:pt x="8" y="256"/>
                  </a:lnTo>
                  <a:lnTo>
                    <a:pt x="9" y="257"/>
                  </a:lnTo>
                  <a:lnTo>
                    <a:pt x="10" y="257"/>
                  </a:lnTo>
                  <a:lnTo>
                    <a:pt x="10" y="258"/>
                  </a:lnTo>
                  <a:lnTo>
                    <a:pt x="11" y="258"/>
                  </a:lnTo>
                  <a:lnTo>
                    <a:pt x="12" y="258"/>
                  </a:lnTo>
                  <a:lnTo>
                    <a:pt x="13" y="258"/>
                  </a:lnTo>
                  <a:lnTo>
                    <a:pt x="15" y="273"/>
                  </a:lnTo>
                  <a:close/>
                  <a:moveTo>
                    <a:pt x="932" y="0"/>
                  </a:moveTo>
                  <a:lnTo>
                    <a:pt x="975" y="23"/>
                  </a:lnTo>
                  <a:lnTo>
                    <a:pt x="931" y="44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6" name="Freeform 47"/>
            <p:cNvSpPr>
              <a:spLocks noEditPoints="1"/>
            </p:cNvSpPr>
            <p:nvPr/>
          </p:nvSpPr>
          <p:spPr bwMode="auto">
            <a:xfrm>
              <a:off x="2290" y="858"/>
              <a:ext cx="681" cy="646"/>
            </a:xfrm>
            <a:custGeom>
              <a:avLst/>
              <a:gdLst>
                <a:gd name="T0" fmla="*/ 31 w 681"/>
                <a:gd name="T1" fmla="*/ 626 h 646"/>
                <a:gd name="T2" fmla="*/ 63 w 681"/>
                <a:gd name="T3" fmla="*/ 596 h 646"/>
                <a:gd name="T4" fmla="*/ 73 w 681"/>
                <a:gd name="T5" fmla="*/ 567 h 646"/>
                <a:gd name="T6" fmla="*/ 74 w 681"/>
                <a:gd name="T7" fmla="*/ 586 h 646"/>
                <a:gd name="T8" fmla="*/ 106 w 681"/>
                <a:gd name="T9" fmla="*/ 555 h 646"/>
                <a:gd name="T10" fmla="*/ 112 w 681"/>
                <a:gd name="T11" fmla="*/ 529 h 646"/>
                <a:gd name="T12" fmla="*/ 117 w 681"/>
                <a:gd name="T13" fmla="*/ 545 h 646"/>
                <a:gd name="T14" fmla="*/ 138 w 681"/>
                <a:gd name="T15" fmla="*/ 504 h 646"/>
                <a:gd name="T16" fmla="*/ 128 w 681"/>
                <a:gd name="T17" fmla="*/ 514 h 646"/>
                <a:gd name="T18" fmla="*/ 169 w 681"/>
                <a:gd name="T19" fmla="*/ 494 h 646"/>
                <a:gd name="T20" fmla="*/ 170 w 681"/>
                <a:gd name="T21" fmla="*/ 473 h 646"/>
                <a:gd name="T22" fmla="*/ 182 w 681"/>
                <a:gd name="T23" fmla="*/ 482 h 646"/>
                <a:gd name="T24" fmla="*/ 192 w 681"/>
                <a:gd name="T25" fmla="*/ 451 h 646"/>
                <a:gd name="T26" fmla="*/ 201 w 681"/>
                <a:gd name="T27" fmla="*/ 463 h 646"/>
                <a:gd name="T28" fmla="*/ 222 w 681"/>
                <a:gd name="T29" fmla="*/ 421 h 646"/>
                <a:gd name="T30" fmla="*/ 211 w 681"/>
                <a:gd name="T31" fmla="*/ 432 h 646"/>
                <a:gd name="T32" fmla="*/ 253 w 681"/>
                <a:gd name="T33" fmla="*/ 411 h 646"/>
                <a:gd name="T34" fmla="*/ 253 w 681"/>
                <a:gd name="T35" fmla="*/ 390 h 646"/>
                <a:gd name="T36" fmla="*/ 266 w 681"/>
                <a:gd name="T37" fmla="*/ 399 h 646"/>
                <a:gd name="T38" fmla="*/ 275 w 681"/>
                <a:gd name="T39" fmla="*/ 369 h 646"/>
                <a:gd name="T40" fmla="*/ 294 w 681"/>
                <a:gd name="T41" fmla="*/ 370 h 646"/>
                <a:gd name="T42" fmla="*/ 294 w 681"/>
                <a:gd name="T43" fmla="*/ 349 h 646"/>
                <a:gd name="T44" fmla="*/ 312 w 681"/>
                <a:gd name="T45" fmla="*/ 352 h 646"/>
                <a:gd name="T46" fmla="*/ 316 w 681"/>
                <a:gd name="T47" fmla="*/ 326 h 646"/>
                <a:gd name="T48" fmla="*/ 333 w 681"/>
                <a:gd name="T49" fmla="*/ 329 h 646"/>
                <a:gd name="T50" fmla="*/ 334 w 681"/>
                <a:gd name="T51" fmla="*/ 306 h 646"/>
                <a:gd name="T52" fmla="*/ 355 w 681"/>
                <a:gd name="T53" fmla="*/ 304 h 646"/>
                <a:gd name="T54" fmla="*/ 334 w 681"/>
                <a:gd name="T55" fmla="*/ 306 h 646"/>
                <a:gd name="T56" fmla="*/ 374 w 681"/>
                <a:gd name="T57" fmla="*/ 282 h 646"/>
                <a:gd name="T58" fmla="*/ 372 w 681"/>
                <a:gd name="T59" fmla="*/ 261 h 646"/>
                <a:gd name="T60" fmla="*/ 393 w 681"/>
                <a:gd name="T61" fmla="*/ 260 h 646"/>
                <a:gd name="T62" fmla="*/ 372 w 681"/>
                <a:gd name="T63" fmla="*/ 261 h 646"/>
                <a:gd name="T64" fmla="*/ 403 w 681"/>
                <a:gd name="T65" fmla="*/ 249 h 646"/>
                <a:gd name="T66" fmla="*/ 423 w 681"/>
                <a:gd name="T67" fmla="*/ 207 h 646"/>
                <a:gd name="T68" fmla="*/ 412 w 681"/>
                <a:gd name="T69" fmla="*/ 218 h 646"/>
                <a:gd name="T70" fmla="*/ 443 w 681"/>
                <a:gd name="T71" fmla="*/ 207 h 646"/>
                <a:gd name="T72" fmla="*/ 464 w 681"/>
                <a:gd name="T73" fmla="*/ 165 h 646"/>
                <a:gd name="T74" fmla="*/ 453 w 681"/>
                <a:gd name="T75" fmla="*/ 175 h 646"/>
                <a:gd name="T76" fmla="*/ 485 w 681"/>
                <a:gd name="T77" fmla="*/ 165 h 646"/>
                <a:gd name="T78" fmla="*/ 508 w 681"/>
                <a:gd name="T79" fmla="*/ 125 h 646"/>
                <a:gd name="T80" fmla="*/ 496 w 681"/>
                <a:gd name="T81" fmla="*/ 134 h 646"/>
                <a:gd name="T82" fmla="*/ 540 w 681"/>
                <a:gd name="T83" fmla="*/ 117 h 646"/>
                <a:gd name="T84" fmla="*/ 542 w 681"/>
                <a:gd name="T85" fmla="*/ 97 h 646"/>
                <a:gd name="T86" fmla="*/ 542 w 681"/>
                <a:gd name="T87" fmla="*/ 97 h 646"/>
                <a:gd name="T88" fmla="*/ 575 w 681"/>
                <a:gd name="T89" fmla="*/ 91 h 646"/>
                <a:gd name="T90" fmla="*/ 602 w 681"/>
                <a:gd name="T91" fmla="*/ 53 h 646"/>
                <a:gd name="T92" fmla="*/ 590 w 681"/>
                <a:gd name="T93" fmla="*/ 62 h 646"/>
                <a:gd name="T94" fmla="*/ 625 w 681"/>
                <a:gd name="T95" fmla="*/ 36 h 646"/>
                <a:gd name="T96" fmla="*/ 622 w 681"/>
                <a:gd name="T97" fmla="*/ 56 h 646"/>
                <a:gd name="T98" fmla="*/ 646 w 681"/>
                <a:gd name="T99" fmla="*/ 20 h 646"/>
                <a:gd name="T100" fmla="*/ 650 w 681"/>
                <a:gd name="T101" fmla="*/ 35 h 646"/>
                <a:gd name="T102" fmla="*/ 662 w 681"/>
                <a:gd name="T103" fmla="*/ 7 h 646"/>
                <a:gd name="T104" fmla="*/ 671 w 681"/>
                <a:gd name="T105" fmla="*/ 0 h 646"/>
                <a:gd name="T106" fmla="*/ 678 w 681"/>
                <a:gd name="T107" fmla="*/ 12 h 646"/>
                <a:gd name="T108" fmla="*/ 669 w 681"/>
                <a:gd name="T109" fmla="*/ 20 h 646"/>
                <a:gd name="T110" fmla="*/ 17 w 681"/>
                <a:gd name="T111" fmla="*/ 600 h 6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81"/>
                <a:gd name="T169" fmla="*/ 0 h 646"/>
                <a:gd name="T170" fmla="*/ 681 w 681"/>
                <a:gd name="T171" fmla="*/ 646 h 6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81" h="646">
                  <a:moveTo>
                    <a:pt x="21" y="616"/>
                  </a:moveTo>
                  <a:lnTo>
                    <a:pt x="32" y="605"/>
                  </a:lnTo>
                  <a:lnTo>
                    <a:pt x="42" y="616"/>
                  </a:lnTo>
                  <a:lnTo>
                    <a:pt x="31" y="626"/>
                  </a:lnTo>
                  <a:lnTo>
                    <a:pt x="21" y="616"/>
                  </a:lnTo>
                  <a:close/>
                  <a:moveTo>
                    <a:pt x="43" y="595"/>
                  </a:moveTo>
                  <a:lnTo>
                    <a:pt x="53" y="585"/>
                  </a:lnTo>
                  <a:lnTo>
                    <a:pt x="63" y="596"/>
                  </a:lnTo>
                  <a:lnTo>
                    <a:pt x="53" y="606"/>
                  </a:lnTo>
                  <a:lnTo>
                    <a:pt x="43" y="595"/>
                  </a:lnTo>
                  <a:close/>
                  <a:moveTo>
                    <a:pt x="64" y="575"/>
                  </a:moveTo>
                  <a:lnTo>
                    <a:pt x="73" y="567"/>
                  </a:lnTo>
                  <a:lnTo>
                    <a:pt x="75" y="565"/>
                  </a:lnTo>
                  <a:lnTo>
                    <a:pt x="85" y="576"/>
                  </a:lnTo>
                  <a:lnTo>
                    <a:pt x="83" y="577"/>
                  </a:lnTo>
                  <a:lnTo>
                    <a:pt x="74" y="586"/>
                  </a:lnTo>
                  <a:lnTo>
                    <a:pt x="64" y="575"/>
                  </a:lnTo>
                  <a:close/>
                  <a:moveTo>
                    <a:pt x="85" y="555"/>
                  </a:moveTo>
                  <a:lnTo>
                    <a:pt x="96" y="545"/>
                  </a:lnTo>
                  <a:lnTo>
                    <a:pt x="106" y="555"/>
                  </a:lnTo>
                  <a:lnTo>
                    <a:pt x="95" y="566"/>
                  </a:lnTo>
                  <a:lnTo>
                    <a:pt x="85" y="555"/>
                  </a:lnTo>
                  <a:close/>
                  <a:moveTo>
                    <a:pt x="107" y="535"/>
                  </a:moveTo>
                  <a:lnTo>
                    <a:pt x="112" y="529"/>
                  </a:lnTo>
                  <a:lnTo>
                    <a:pt x="117" y="524"/>
                  </a:lnTo>
                  <a:lnTo>
                    <a:pt x="127" y="535"/>
                  </a:lnTo>
                  <a:lnTo>
                    <a:pt x="123" y="540"/>
                  </a:lnTo>
                  <a:lnTo>
                    <a:pt x="117" y="545"/>
                  </a:lnTo>
                  <a:lnTo>
                    <a:pt x="107" y="535"/>
                  </a:lnTo>
                  <a:close/>
                  <a:moveTo>
                    <a:pt x="128" y="514"/>
                  </a:moveTo>
                  <a:lnTo>
                    <a:pt x="132" y="510"/>
                  </a:lnTo>
                  <a:lnTo>
                    <a:pt x="138" y="504"/>
                  </a:lnTo>
                  <a:lnTo>
                    <a:pt x="148" y="514"/>
                  </a:lnTo>
                  <a:lnTo>
                    <a:pt x="142" y="521"/>
                  </a:lnTo>
                  <a:lnTo>
                    <a:pt x="138" y="525"/>
                  </a:lnTo>
                  <a:lnTo>
                    <a:pt x="128" y="514"/>
                  </a:lnTo>
                  <a:close/>
                  <a:moveTo>
                    <a:pt x="149" y="494"/>
                  </a:moveTo>
                  <a:lnTo>
                    <a:pt x="151" y="491"/>
                  </a:lnTo>
                  <a:lnTo>
                    <a:pt x="159" y="483"/>
                  </a:lnTo>
                  <a:lnTo>
                    <a:pt x="169" y="494"/>
                  </a:lnTo>
                  <a:lnTo>
                    <a:pt x="162" y="501"/>
                  </a:lnTo>
                  <a:lnTo>
                    <a:pt x="159" y="504"/>
                  </a:lnTo>
                  <a:lnTo>
                    <a:pt x="149" y="494"/>
                  </a:lnTo>
                  <a:close/>
                  <a:moveTo>
                    <a:pt x="170" y="473"/>
                  </a:moveTo>
                  <a:lnTo>
                    <a:pt x="172" y="471"/>
                  </a:lnTo>
                  <a:lnTo>
                    <a:pt x="180" y="463"/>
                  </a:lnTo>
                  <a:lnTo>
                    <a:pt x="190" y="473"/>
                  </a:lnTo>
                  <a:lnTo>
                    <a:pt x="182" y="482"/>
                  </a:lnTo>
                  <a:lnTo>
                    <a:pt x="180" y="484"/>
                  </a:lnTo>
                  <a:lnTo>
                    <a:pt x="170" y="473"/>
                  </a:lnTo>
                  <a:close/>
                  <a:moveTo>
                    <a:pt x="190" y="452"/>
                  </a:moveTo>
                  <a:lnTo>
                    <a:pt x="192" y="451"/>
                  </a:lnTo>
                  <a:lnTo>
                    <a:pt x="201" y="442"/>
                  </a:lnTo>
                  <a:lnTo>
                    <a:pt x="211" y="452"/>
                  </a:lnTo>
                  <a:lnTo>
                    <a:pt x="203" y="461"/>
                  </a:lnTo>
                  <a:lnTo>
                    <a:pt x="201" y="463"/>
                  </a:lnTo>
                  <a:lnTo>
                    <a:pt x="190" y="452"/>
                  </a:lnTo>
                  <a:close/>
                  <a:moveTo>
                    <a:pt x="211" y="432"/>
                  </a:moveTo>
                  <a:lnTo>
                    <a:pt x="214" y="430"/>
                  </a:lnTo>
                  <a:lnTo>
                    <a:pt x="222" y="421"/>
                  </a:lnTo>
                  <a:lnTo>
                    <a:pt x="232" y="432"/>
                  </a:lnTo>
                  <a:lnTo>
                    <a:pt x="224" y="440"/>
                  </a:lnTo>
                  <a:lnTo>
                    <a:pt x="222" y="442"/>
                  </a:lnTo>
                  <a:lnTo>
                    <a:pt x="211" y="432"/>
                  </a:lnTo>
                  <a:close/>
                  <a:moveTo>
                    <a:pt x="232" y="411"/>
                  </a:moveTo>
                  <a:lnTo>
                    <a:pt x="235" y="409"/>
                  </a:lnTo>
                  <a:lnTo>
                    <a:pt x="243" y="401"/>
                  </a:lnTo>
                  <a:lnTo>
                    <a:pt x="253" y="411"/>
                  </a:lnTo>
                  <a:lnTo>
                    <a:pt x="245" y="419"/>
                  </a:lnTo>
                  <a:lnTo>
                    <a:pt x="243" y="421"/>
                  </a:lnTo>
                  <a:lnTo>
                    <a:pt x="232" y="411"/>
                  </a:lnTo>
                  <a:close/>
                  <a:moveTo>
                    <a:pt x="253" y="390"/>
                  </a:moveTo>
                  <a:lnTo>
                    <a:pt x="255" y="388"/>
                  </a:lnTo>
                  <a:lnTo>
                    <a:pt x="264" y="380"/>
                  </a:lnTo>
                  <a:lnTo>
                    <a:pt x="274" y="390"/>
                  </a:lnTo>
                  <a:lnTo>
                    <a:pt x="266" y="399"/>
                  </a:lnTo>
                  <a:lnTo>
                    <a:pt x="264" y="401"/>
                  </a:lnTo>
                  <a:lnTo>
                    <a:pt x="253" y="390"/>
                  </a:lnTo>
                  <a:close/>
                  <a:moveTo>
                    <a:pt x="274" y="370"/>
                  </a:moveTo>
                  <a:lnTo>
                    <a:pt x="275" y="369"/>
                  </a:lnTo>
                  <a:lnTo>
                    <a:pt x="284" y="359"/>
                  </a:lnTo>
                  <a:lnTo>
                    <a:pt x="295" y="369"/>
                  </a:lnTo>
                  <a:lnTo>
                    <a:pt x="294" y="370"/>
                  </a:lnTo>
                  <a:lnTo>
                    <a:pt x="285" y="379"/>
                  </a:lnTo>
                  <a:lnTo>
                    <a:pt x="284" y="380"/>
                  </a:lnTo>
                  <a:lnTo>
                    <a:pt x="274" y="370"/>
                  </a:lnTo>
                  <a:close/>
                  <a:moveTo>
                    <a:pt x="294" y="349"/>
                  </a:moveTo>
                  <a:lnTo>
                    <a:pt x="301" y="342"/>
                  </a:lnTo>
                  <a:lnTo>
                    <a:pt x="305" y="338"/>
                  </a:lnTo>
                  <a:lnTo>
                    <a:pt x="315" y="348"/>
                  </a:lnTo>
                  <a:lnTo>
                    <a:pt x="312" y="352"/>
                  </a:lnTo>
                  <a:lnTo>
                    <a:pt x="305" y="359"/>
                  </a:lnTo>
                  <a:lnTo>
                    <a:pt x="294" y="349"/>
                  </a:lnTo>
                  <a:close/>
                  <a:moveTo>
                    <a:pt x="315" y="327"/>
                  </a:moveTo>
                  <a:lnTo>
                    <a:pt x="316" y="326"/>
                  </a:lnTo>
                  <a:lnTo>
                    <a:pt x="322" y="319"/>
                  </a:lnTo>
                  <a:lnTo>
                    <a:pt x="325" y="317"/>
                  </a:lnTo>
                  <a:lnTo>
                    <a:pt x="336" y="327"/>
                  </a:lnTo>
                  <a:lnTo>
                    <a:pt x="333" y="329"/>
                  </a:lnTo>
                  <a:lnTo>
                    <a:pt x="327" y="336"/>
                  </a:lnTo>
                  <a:lnTo>
                    <a:pt x="325" y="338"/>
                  </a:lnTo>
                  <a:lnTo>
                    <a:pt x="315" y="327"/>
                  </a:lnTo>
                  <a:close/>
                  <a:moveTo>
                    <a:pt x="334" y="306"/>
                  </a:moveTo>
                  <a:lnTo>
                    <a:pt x="339" y="301"/>
                  </a:lnTo>
                  <a:lnTo>
                    <a:pt x="343" y="296"/>
                  </a:lnTo>
                  <a:lnTo>
                    <a:pt x="344" y="295"/>
                  </a:lnTo>
                  <a:lnTo>
                    <a:pt x="355" y="304"/>
                  </a:lnTo>
                  <a:lnTo>
                    <a:pt x="354" y="305"/>
                  </a:lnTo>
                  <a:lnTo>
                    <a:pt x="350" y="311"/>
                  </a:lnTo>
                  <a:lnTo>
                    <a:pt x="345" y="316"/>
                  </a:lnTo>
                  <a:lnTo>
                    <a:pt x="334" y="306"/>
                  </a:lnTo>
                  <a:close/>
                  <a:moveTo>
                    <a:pt x="353" y="284"/>
                  </a:moveTo>
                  <a:lnTo>
                    <a:pt x="360" y="275"/>
                  </a:lnTo>
                  <a:lnTo>
                    <a:pt x="363" y="272"/>
                  </a:lnTo>
                  <a:lnTo>
                    <a:pt x="374" y="282"/>
                  </a:lnTo>
                  <a:lnTo>
                    <a:pt x="372" y="284"/>
                  </a:lnTo>
                  <a:lnTo>
                    <a:pt x="364" y="293"/>
                  </a:lnTo>
                  <a:lnTo>
                    <a:pt x="353" y="284"/>
                  </a:lnTo>
                  <a:close/>
                  <a:moveTo>
                    <a:pt x="372" y="261"/>
                  </a:moveTo>
                  <a:lnTo>
                    <a:pt x="374" y="259"/>
                  </a:lnTo>
                  <a:lnTo>
                    <a:pt x="379" y="254"/>
                  </a:lnTo>
                  <a:lnTo>
                    <a:pt x="382" y="250"/>
                  </a:lnTo>
                  <a:lnTo>
                    <a:pt x="393" y="260"/>
                  </a:lnTo>
                  <a:lnTo>
                    <a:pt x="390" y="263"/>
                  </a:lnTo>
                  <a:lnTo>
                    <a:pt x="385" y="269"/>
                  </a:lnTo>
                  <a:lnTo>
                    <a:pt x="383" y="271"/>
                  </a:lnTo>
                  <a:lnTo>
                    <a:pt x="372" y="261"/>
                  </a:lnTo>
                  <a:close/>
                  <a:moveTo>
                    <a:pt x="392" y="239"/>
                  </a:moveTo>
                  <a:lnTo>
                    <a:pt x="402" y="228"/>
                  </a:lnTo>
                  <a:lnTo>
                    <a:pt x="413" y="239"/>
                  </a:lnTo>
                  <a:lnTo>
                    <a:pt x="403" y="249"/>
                  </a:lnTo>
                  <a:lnTo>
                    <a:pt x="392" y="239"/>
                  </a:lnTo>
                  <a:close/>
                  <a:moveTo>
                    <a:pt x="412" y="218"/>
                  </a:moveTo>
                  <a:lnTo>
                    <a:pt x="416" y="214"/>
                  </a:lnTo>
                  <a:lnTo>
                    <a:pt x="423" y="207"/>
                  </a:lnTo>
                  <a:lnTo>
                    <a:pt x="433" y="217"/>
                  </a:lnTo>
                  <a:lnTo>
                    <a:pt x="427" y="224"/>
                  </a:lnTo>
                  <a:lnTo>
                    <a:pt x="423" y="228"/>
                  </a:lnTo>
                  <a:lnTo>
                    <a:pt x="412" y="218"/>
                  </a:lnTo>
                  <a:close/>
                  <a:moveTo>
                    <a:pt x="433" y="196"/>
                  </a:moveTo>
                  <a:lnTo>
                    <a:pt x="443" y="186"/>
                  </a:lnTo>
                  <a:lnTo>
                    <a:pt x="454" y="196"/>
                  </a:lnTo>
                  <a:lnTo>
                    <a:pt x="443" y="207"/>
                  </a:lnTo>
                  <a:lnTo>
                    <a:pt x="433" y="196"/>
                  </a:lnTo>
                  <a:close/>
                  <a:moveTo>
                    <a:pt x="453" y="175"/>
                  </a:moveTo>
                  <a:lnTo>
                    <a:pt x="459" y="170"/>
                  </a:lnTo>
                  <a:lnTo>
                    <a:pt x="464" y="165"/>
                  </a:lnTo>
                  <a:lnTo>
                    <a:pt x="474" y="175"/>
                  </a:lnTo>
                  <a:lnTo>
                    <a:pt x="469" y="181"/>
                  </a:lnTo>
                  <a:lnTo>
                    <a:pt x="464" y="186"/>
                  </a:lnTo>
                  <a:lnTo>
                    <a:pt x="453" y="175"/>
                  </a:lnTo>
                  <a:close/>
                  <a:moveTo>
                    <a:pt x="475" y="155"/>
                  </a:moveTo>
                  <a:lnTo>
                    <a:pt x="485" y="144"/>
                  </a:lnTo>
                  <a:lnTo>
                    <a:pt x="495" y="155"/>
                  </a:lnTo>
                  <a:lnTo>
                    <a:pt x="485" y="165"/>
                  </a:lnTo>
                  <a:lnTo>
                    <a:pt x="475" y="155"/>
                  </a:lnTo>
                  <a:close/>
                  <a:moveTo>
                    <a:pt x="496" y="134"/>
                  </a:moveTo>
                  <a:lnTo>
                    <a:pt x="505" y="127"/>
                  </a:lnTo>
                  <a:lnTo>
                    <a:pt x="508" y="125"/>
                  </a:lnTo>
                  <a:lnTo>
                    <a:pt x="517" y="136"/>
                  </a:lnTo>
                  <a:lnTo>
                    <a:pt x="514" y="138"/>
                  </a:lnTo>
                  <a:lnTo>
                    <a:pt x="506" y="145"/>
                  </a:lnTo>
                  <a:lnTo>
                    <a:pt x="496" y="134"/>
                  </a:lnTo>
                  <a:close/>
                  <a:moveTo>
                    <a:pt x="519" y="115"/>
                  </a:moveTo>
                  <a:lnTo>
                    <a:pt x="522" y="113"/>
                  </a:lnTo>
                  <a:lnTo>
                    <a:pt x="530" y="106"/>
                  </a:lnTo>
                  <a:lnTo>
                    <a:pt x="540" y="117"/>
                  </a:lnTo>
                  <a:lnTo>
                    <a:pt x="531" y="124"/>
                  </a:lnTo>
                  <a:lnTo>
                    <a:pt x="528" y="126"/>
                  </a:lnTo>
                  <a:lnTo>
                    <a:pt x="519" y="115"/>
                  </a:lnTo>
                  <a:close/>
                  <a:moveTo>
                    <a:pt x="542" y="97"/>
                  </a:moveTo>
                  <a:lnTo>
                    <a:pt x="554" y="88"/>
                  </a:lnTo>
                  <a:lnTo>
                    <a:pt x="563" y="100"/>
                  </a:lnTo>
                  <a:lnTo>
                    <a:pt x="551" y="108"/>
                  </a:lnTo>
                  <a:lnTo>
                    <a:pt x="542" y="97"/>
                  </a:lnTo>
                  <a:close/>
                  <a:moveTo>
                    <a:pt x="566" y="79"/>
                  </a:moveTo>
                  <a:lnTo>
                    <a:pt x="578" y="70"/>
                  </a:lnTo>
                  <a:lnTo>
                    <a:pt x="586" y="82"/>
                  </a:lnTo>
                  <a:lnTo>
                    <a:pt x="575" y="91"/>
                  </a:lnTo>
                  <a:lnTo>
                    <a:pt x="566" y="79"/>
                  </a:lnTo>
                  <a:close/>
                  <a:moveTo>
                    <a:pt x="590" y="62"/>
                  </a:moveTo>
                  <a:lnTo>
                    <a:pt x="597" y="57"/>
                  </a:lnTo>
                  <a:lnTo>
                    <a:pt x="602" y="53"/>
                  </a:lnTo>
                  <a:lnTo>
                    <a:pt x="610" y="65"/>
                  </a:lnTo>
                  <a:lnTo>
                    <a:pt x="605" y="69"/>
                  </a:lnTo>
                  <a:lnTo>
                    <a:pt x="598" y="74"/>
                  </a:lnTo>
                  <a:lnTo>
                    <a:pt x="590" y="62"/>
                  </a:lnTo>
                  <a:close/>
                  <a:moveTo>
                    <a:pt x="613" y="44"/>
                  </a:moveTo>
                  <a:lnTo>
                    <a:pt x="614" y="44"/>
                  </a:lnTo>
                  <a:lnTo>
                    <a:pt x="622" y="38"/>
                  </a:lnTo>
                  <a:lnTo>
                    <a:pt x="625" y="36"/>
                  </a:lnTo>
                  <a:lnTo>
                    <a:pt x="634" y="48"/>
                  </a:lnTo>
                  <a:lnTo>
                    <a:pt x="630" y="50"/>
                  </a:lnTo>
                  <a:lnTo>
                    <a:pt x="622" y="56"/>
                  </a:lnTo>
                  <a:lnTo>
                    <a:pt x="613" y="44"/>
                  </a:lnTo>
                  <a:close/>
                  <a:moveTo>
                    <a:pt x="637" y="27"/>
                  </a:moveTo>
                  <a:lnTo>
                    <a:pt x="641" y="24"/>
                  </a:lnTo>
                  <a:lnTo>
                    <a:pt x="646" y="20"/>
                  </a:lnTo>
                  <a:lnTo>
                    <a:pt x="648" y="18"/>
                  </a:lnTo>
                  <a:lnTo>
                    <a:pt x="658" y="30"/>
                  </a:lnTo>
                  <a:lnTo>
                    <a:pt x="655" y="31"/>
                  </a:lnTo>
                  <a:lnTo>
                    <a:pt x="650" y="35"/>
                  </a:lnTo>
                  <a:lnTo>
                    <a:pt x="646" y="39"/>
                  </a:lnTo>
                  <a:lnTo>
                    <a:pt x="637" y="27"/>
                  </a:lnTo>
                  <a:close/>
                  <a:moveTo>
                    <a:pt x="660" y="9"/>
                  </a:moveTo>
                  <a:lnTo>
                    <a:pt x="662" y="7"/>
                  </a:lnTo>
                  <a:lnTo>
                    <a:pt x="664" y="5"/>
                  </a:lnTo>
                  <a:lnTo>
                    <a:pt x="667" y="3"/>
                  </a:lnTo>
                  <a:lnTo>
                    <a:pt x="669" y="1"/>
                  </a:lnTo>
                  <a:lnTo>
                    <a:pt x="671" y="0"/>
                  </a:lnTo>
                  <a:lnTo>
                    <a:pt x="681" y="10"/>
                  </a:lnTo>
                  <a:lnTo>
                    <a:pt x="680" y="11"/>
                  </a:lnTo>
                  <a:lnTo>
                    <a:pt x="678" y="12"/>
                  </a:lnTo>
                  <a:lnTo>
                    <a:pt x="676" y="14"/>
                  </a:lnTo>
                  <a:lnTo>
                    <a:pt x="674" y="16"/>
                  </a:lnTo>
                  <a:lnTo>
                    <a:pt x="671" y="19"/>
                  </a:lnTo>
                  <a:lnTo>
                    <a:pt x="669" y="20"/>
                  </a:lnTo>
                  <a:lnTo>
                    <a:pt x="660" y="9"/>
                  </a:lnTo>
                  <a:close/>
                  <a:moveTo>
                    <a:pt x="47" y="632"/>
                  </a:moveTo>
                  <a:lnTo>
                    <a:pt x="0" y="646"/>
                  </a:lnTo>
                  <a:lnTo>
                    <a:pt x="17" y="600"/>
                  </a:lnTo>
                  <a:lnTo>
                    <a:pt x="47" y="63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7" name="Rectangle 48"/>
            <p:cNvSpPr>
              <a:spLocks noChangeArrowheads="1"/>
            </p:cNvSpPr>
            <p:nvPr/>
          </p:nvSpPr>
          <p:spPr bwMode="auto">
            <a:xfrm rot="-1800000">
              <a:off x="1775" y="1902"/>
              <a:ext cx="15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18" name="Rectangle 49"/>
            <p:cNvSpPr>
              <a:spLocks noChangeArrowheads="1"/>
            </p:cNvSpPr>
            <p:nvPr/>
          </p:nvSpPr>
          <p:spPr bwMode="auto">
            <a:xfrm rot="-2100000">
              <a:off x="3004" y="725"/>
              <a:ext cx="133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19" name="Freeform 50"/>
            <p:cNvSpPr>
              <a:spLocks noEditPoints="1"/>
            </p:cNvSpPr>
            <p:nvPr/>
          </p:nvSpPr>
          <p:spPr bwMode="auto">
            <a:xfrm>
              <a:off x="4102" y="1181"/>
              <a:ext cx="44" cy="394"/>
            </a:xfrm>
            <a:custGeom>
              <a:avLst/>
              <a:gdLst>
                <a:gd name="T0" fmla="*/ 30 w 44"/>
                <a:gd name="T1" fmla="*/ 15 h 394"/>
                <a:gd name="T2" fmla="*/ 15 w 44"/>
                <a:gd name="T3" fmla="*/ 0 h 394"/>
                <a:gd name="T4" fmla="*/ 30 w 44"/>
                <a:gd name="T5" fmla="*/ 29 h 394"/>
                <a:gd name="T6" fmla="*/ 15 w 44"/>
                <a:gd name="T7" fmla="*/ 44 h 394"/>
                <a:gd name="T8" fmla="*/ 30 w 44"/>
                <a:gd name="T9" fmla="*/ 29 h 394"/>
                <a:gd name="T10" fmla="*/ 30 w 44"/>
                <a:gd name="T11" fmla="*/ 73 h 394"/>
                <a:gd name="T12" fmla="*/ 15 w 44"/>
                <a:gd name="T13" fmla="*/ 59 h 394"/>
                <a:gd name="T14" fmla="*/ 30 w 44"/>
                <a:gd name="T15" fmla="*/ 88 h 394"/>
                <a:gd name="T16" fmla="*/ 15 w 44"/>
                <a:gd name="T17" fmla="*/ 103 h 394"/>
                <a:gd name="T18" fmla="*/ 30 w 44"/>
                <a:gd name="T19" fmla="*/ 88 h 394"/>
                <a:gd name="T20" fmla="*/ 30 w 44"/>
                <a:gd name="T21" fmla="*/ 132 h 394"/>
                <a:gd name="T22" fmla="*/ 15 w 44"/>
                <a:gd name="T23" fmla="*/ 117 h 394"/>
                <a:gd name="T24" fmla="*/ 30 w 44"/>
                <a:gd name="T25" fmla="*/ 147 h 394"/>
                <a:gd name="T26" fmla="*/ 15 w 44"/>
                <a:gd name="T27" fmla="*/ 162 h 394"/>
                <a:gd name="T28" fmla="*/ 30 w 44"/>
                <a:gd name="T29" fmla="*/ 147 h 394"/>
                <a:gd name="T30" fmla="*/ 30 w 44"/>
                <a:gd name="T31" fmla="*/ 191 h 394"/>
                <a:gd name="T32" fmla="*/ 15 w 44"/>
                <a:gd name="T33" fmla="*/ 176 h 394"/>
                <a:gd name="T34" fmla="*/ 30 w 44"/>
                <a:gd name="T35" fmla="*/ 206 h 394"/>
                <a:gd name="T36" fmla="*/ 15 w 44"/>
                <a:gd name="T37" fmla="*/ 220 h 394"/>
                <a:gd name="T38" fmla="*/ 30 w 44"/>
                <a:gd name="T39" fmla="*/ 206 h 394"/>
                <a:gd name="T40" fmla="*/ 30 w 44"/>
                <a:gd name="T41" fmla="*/ 250 h 394"/>
                <a:gd name="T42" fmla="*/ 15 w 44"/>
                <a:gd name="T43" fmla="*/ 235 h 394"/>
                <a:gd name="T44" fmla="*/ 30 w 44"/>
                <a:gd name="T45" fmla="*/ 264 h 394"/>
                <a:gd name="T46" fmla="*/ 15 w 44"/>
                <a:gd name="T47" fmla="*/ 279 h 394"/>
                <a:gd name="T48" fmla="*/ 30 w 44"/>
                <a:gd name="T49" fmla="*/ 264 h 394"/>
                <a:gd name="T50" fmla="*/ 30 w 44"/>
                <a:gd name="T51" fmla="*/ 309 h 394"/>
                <a:gd name="T52" fmla="*/ 15 w 44"/>
                <a:gd name="T53" fmla="*/ 294 h 394"/>
                <a:gd name="T54" fmla="*/ 30 w 44"/>
                <a:gd name="T55" fmla="*/ 323 h 394"/>
                <a:gd name="T56" fmla="*/ 15 w 44"/>
                <a:gd name="T57" fmla="*/ 338 h 394"/>
                <a:gd name="T58" fmla="*/ 30 w 44"/>
                <a:gd name="T59" fmla="*/ 323 h 394"/>
                <a:gd name="T60" fmla="*/ 30 w 44"/>
                <a:gd name="T61" fmla="*/ 357 h 394"/>
                <a:gd name="T62" fmla="*/ 15 w 44"/>
                <a:gd name="T63" fmla="*/ 353 h 394"/>
                <a:gd name="T64" fmla="*/ 44 w 44"/>
                <a:gd name="T65" fmla="*/ 350 h 394"/>
                <a:gd name="T66" fmla="*/ 0 w 44"/>
                <a:gd name="T67" fmla="*/ 350 h 3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"/>
                <a:gd name="T103" fmla="*/ 0 h 394"/>
                <a:gd name="T104" fmla="*/ 44 w 44"/>
                <a:gd name="T105" fmla="*/ 394 h 3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" h="394">
                  <a:moveTo>
                    <a:pt x="30" y="0"/>
                  </a:moveTo>
                  <a:lnTo>
                    <a:pt x="30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30" y="29"/>
                  </a:moveTo>
                  <a:lnTo>
                    <a:pt x="30" y="44"/>
                  </a:lnTo>
                  <a:lnTo>
                    <a:pt x="15" y="44"/>
                  </a:lnTo>
                  <a:lnTo>
                    <a:pt x="15" y="29"/>
                  </a:lnTo>
                  <a:lnTo>
                    <a:pt x="30" y="29"/>
                  </a:lnTo>
                  <a:close/>
                  <a:moveTo>
                    <a:pt x="30" y="59"/>
                  </a:moveTo>
                  <a:lnTo>
                    <a:pt x="30" y="73"/>
                  </a:lnTo>
                  <a:lnTo>
                    <a:pt x="15" y="73"/>
                  </a:lnTo>
                  <a:lnTo>
                    <a:pt x="15" y="59"/>
                  </a:lnTo>
                  <a:lnTo>
                    <a:pt x="30" y="59"/>
                  </a:lnTo>
                  <a:close/>
                  <a:moveTo>
                    <a:pt x="30" y="88"/>
                  </a:moveTo>
                  <a:lnTo>
                    <a:pt x="30" y="103"/>
                  </a:lnTo>
                  <a:lnTo>
                    <a:pt x="15" y="103"/>
                  </a:lnTo>
                  <a:lnTo>
                    <a:pt x="15" y="88"/>
                  </a:lnTo>
                  <a:lnTo>
                    <a:pt x="30" y="88"/>
                  </a:lnTo>
                  <a:close/>
                  <a:moveTo>
                    <a:pt x="30" y="117"/>
                  </a:moveTo>
                  <a:lnTo>
                    <a:pt x="30" y="132"/>
                  </a:lnTo>
                  <a:lnTo>
                    <a:pt x="15" y="132"/>
                  </a:lnTo>
                  <a:lnTo>
                    <a:pt x="15" y="117"/>
                  </a:lnTo>
                  <a:lnTo>
                    <a:pt x="30" y="117"/>
                  </a:lnTo>
                  <a:close/>
                  <a:moveTo>
                    <a:pt x="30" y="147"/>
                  </a:moveTo>
                  <a:lnTo>
                    <a:pt x="30" y="162"/>
                  </a:lnTo>
                  <a:lnTo>
                    <a:pt x="15" y="162"/>
                  </a:lnTo>
                  <a:lnTo>
                    <a:pt x="15" y="147"/>
                  </a:lnTo>
                  <a:lnTo>
                    <a:pt x="30" y="147"/>
                  </a:lnTo>
                  <a:close/>
                  <a:moveTo>
                    <a:pt x="30" y="176"/>
                  </a:moveTo>
                  <a:lnTo>
                    <a:pt x="30" y="191"/>
                  </a:lnTo>
                  <a:lnTo>
                    <a:pt x="15" y="191"/>
                  </a:lnTo>
                  <a:lnTo>
                    <a:pt x="15" y="176"/>
                  </a:lnTo>
                  <a:lnTo>
                    <a:pt x="30" y="176"/>
                  </a:lnTo>
                  <a:close/>
                  <a:moveTo>
                    <a:pt x="30" y="206"/>
                  </a:moveTo>
                  <a:lnTo>
                    <a:pt x="30" y="220"/>
                  </a:lnTo>
                  <a:lnTo>
                    <a:pt x="15" y="220"/>
                  </a:lnTo>
                  <a:lnTo>
                    <a:pt x="15" y="206"/>
                  </a:lnTo>
                  <a:lnTo>
                    <a:pt x="30" y="206"/>
                  </a:lnTo>
                  <a:close/>
                  <a:moveTo>
                    <a:pt x="30" y="235"/>
                  </a:moveTo>
                  <a:lnTo>
                    <a:pt x="30" y="250"/>
                  </a:lnTo>
                  <a:lnTo>
                    <a:pt x="15" y="250"/>
                  </a:lnTo>
                  <a:lnTo>
                    <a:pt x="15" y="235"/>
                  </a:lnTo>
                  <a:lnTo>
                    <a:pt x="30" y="235"/>
                  </a:lnTo>
                  <a:close/>
                  <a:moveTo>
                    <a:pt x="30" y="264"/>
                  </a:moveTo>
                  <a:lnTo>
                    <a:pt x="30" y="279"/>
                  </a:lnTo>
                  <a:lnTo>
                    <a:pt x="15" y="279"/>
                  </a:lnTo>
                  <a:lnTo>
                    <a:pt x="15" y="264"/>
                  </a:lnTo>
                  <a:lnTo>
                    <a:pt x="30" y="264"/>
                  </a:lnTo>
                  <a:close/>
                  <a:moveTo>
                    <a:pt x="30" y="294"/>
                  </a:moveTo>
                  <a:lnTo>
                    <a:pt x="30" y="309"/>
                  </a:lnTo>
                  <a:lnTo>
                    <a:pt x="15" y="309"/>
                  </a:lnTo>
                  <a:lnTo>
                    <a:pt x="15" y="294"/>
                  </a:lnTo>
                  <a:lnTo>
                    <a:pt x="30" y="294"/>
                  </a:lnTo>
                  <a:close/>
                  <a:moveTo>
                    <a:pt x="30" y="323"/>
                  </a:moveTo>
                  <a:lnTo>
                    <a:pt x="30" y="338"/>
                  </a:lnTo>
                  <a:lnTo>
                    <a:pt x="15" y="338"/>
                  </a:lnTo>
                  <a:lnTo>
                    <a:pt x="15" y="323"/>
                  </a:lnTo>
                  <a:lnTo>
                    <a:pt x="30" y="323"/>
                  </a:lnTo>
                  <a:close/>
                  <a:moveTo>
                    <a:pt x="30" y="353"/>
                  </a:moveTo>
                  <a:lnTo>
                    <a:pt x="30" y="357"/>
                  </a:lnTo>
                  <a:lnTo>
                    <a:pt x="15" y="357"/>
                  </a:lnTo>
                  <a:lnTo>
                    <a:pt x="15" y="353"/>
                  </a:lnTo>
                  <a:lnTo>
                    <a:pt x="30" y="353"/>
                  </a:lnTo>
                  <a:close/>
                  <a:moveTo>
                    <a:pt x="44" y="350"/>
                  </a:moveTo>
                  <a:lnTo>
                    <a:pt x="22" y="394"/>
                  </a:lnTo>
                  <a:lnTo>
                    <a:pt x="0" y="350"/>
                  </a:lnTo>
                  <a:lnTo>
                    <a:pt x="44" y="35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0" name="Freeform 51"/>
            <p:cNvSpPr>
              <a:spLocks noEditPoints="1"/>
            </p:cNvSpPr>
            <p:nvPr/>
          </p:nvSpPr>
          <p:spPr bwMode="auto">
            <a:xfrm>
              <a:off x="4102" y="1969"/>
              <a:ext cx="44" cy="254"/>
            </a:xfrm>
            <a:custGeom>
              <a:avLst/>
              <a:gdLst>
                <a:gd name="T0" fmla="*/ 30 w 44"/>
                <a:gd name="T1" fmla="*/ 0 h 254"/>
                <a:gd name="T2" fmla="*/ 30 w 44"/>
                <a:gd name="T3" fmla="*/ 15 h 254"/>
                <a:gd name="T4" fmla="*/ 15 w 44"/>
                <a:gd name="T5" fmla="*/ 15 h 254"/>
                <a:gd name="T6" fmla="*/ 15 w 44"/>
                <a:gd name="T7" fmla="*/ 0 h 254"/>
                <a:gd name="T8" fmla="*/ 30 w 44"/>
                <a:gd name="T9" fmla="*/ 0 h 254"/>
                <a:gd name="T10" fmla="*/ 30 w 44"/>
                <a:gd name="T11" fmla="*/ 29 h 254"/>
                <a:gd name="T12" fmla="*/ 30 w 44"/>
                <a:gd name="T13" fmla="*/ 44 h 254"/>
                <a:gd name="T14" fmla="*/ 15 w 44"/>
                <a:gd name="T15" fmla="*/ 44 h 254"/>
                <a:gd name="T16" fmla="*/ 15 w 44"/>
                <a:gd name="T17" fmla="*/ 29 h 254"/>
                <a:gd name="T18" fmla="*/ 30 w 44"/>
                <a:gd name="T19" fmla="*/ 29 h 254"/>
                <a:gd name="T20" fmla="*/ 30 w 44"/>
                <a:gd name="T21" fmla="*/ 59 h 254"/>
                <a:gd name="T22" fmla="*/ 30 w 44"/>
                <a:gd name="T23" fmla="*/ 74 h 254"/>
                <a:gd name="T24" fmla="*/ 15 w 44"/>
                <a:gd name="T25" fmla="*/ 74 h 254"/>
                <a:gd name="T26" fmla="*/ 15 w 44"/>
                <a:gd name="T27" fmla="*/ 59 h 254"/>
                <a:gd name="T28" fmla="*/ 30 w 44"/>
                <a:gd name="T29" fmla="*/ 59 h 254"/>
                <a:gd name="T30" fmla="*/ 30 w 44"/>
                <a:gd name="T31" fmla="*/ 88 h 254"/>
                <a:gd name="T32" fmla="*/ 30 w 44"/>
                <a:gd name="T33" fmla="*/ 103 h 254"/>
                <a:gd name="T34" fmla="*/ 15 w 44"/>
                <a:gd name="T35" fmla="*/ 103 h 254"/>
                <a:gd name="T36" fmla="*/ 15 w 44"/>
                <a:gd name="T37" fmla="*/ 88 h 254"/>
                <a:gd name="T38" fmla="*/ 30 w 44"/>
                <a:gd name="T39" fmla="*/ 88 h 254"/>
                <a:gd name="T40" fmla="*/ 30 w 44"/>
                <a:gd name="T41" fmla="*/ 118 h 254"/>
                <a:gd name="T42" fmla="*/ 30 w 44"/>
                <a:gd name="T43" fmla="*/ 132 h 254"/>
                <a:gd name="T44" fmla="*/ 15 w 44"/>
                <a:gd name="T45" fmla="*/ 132 h 254"/>
                <a:gd name="T46" fmla="*/ 15 w 44"/>
                <a:gd name="T47" fmla="*/ 118 h 254"/>
                <a:gd name="T48" fmla="*/ 30 w 44"/>
                <a:gd name="T49" fmla="*/ 118 h 254"/>
                <a:gd name="T50" fmla="*/ 30 w 44"/>
                <a:gd name="T51" fmla="*/ 147 h 254"/>
                <a:gd name="T52" fmla="*/ 30 w 44"/>
                <a:gd name="T53" fmla="*/ 162 h 254"/>
                <a:gd name="T54" fmla="*/ 15 w 44"/>
                <a:gd name="T55" fmla="*/ 162 h 254"/>
                <a:gd name="T56" fmla="*/ 15 w 44"/>
                <a:gd name="T57" fmla="*/ 147 h 254"/>
                <a:gd name="T58" fmla="*/ 30 w 44"/>
                <a:gd name="T59" fmla="*/ 147 h 254"/>
                <a:gd name="T60" fmla="*/ 30 w 44"/>
                <a:gd name="T61" fmla="*/ 176 h 254"/>
                <a:gd name="T62" fmla="*/ 30 w 44"/>
                <a:gd name="T63" fmla="*/ 191 h 254"/>
                <a:gd name="T64" fmla="*/ 15 w 44"/>
                <a:gd name="T65" fmla="*/ 191 h 254"/>
                <a:gd name="T66" fmla="*/ 15 w 44"/>
                <a:gd name="T67" fmla="*/ 176 h 254"/>
                <a:gd name="T68" fmla="*/ 30 w 44"/>
                <a:gd name="T69" fmla="*/ 176 h 254"/>
                <a:gd name="T70" fmla="*/ 30 w 44"/>
                <a:gd name="T71" fmla="*/ 206 h 254"/>
                <a:gd name="T72" fmla="*/ 30 w 44"/>
                <a:gd name="T73" fmla="*/ 217 h 254"/>
                <a:gd name="T74" fmla="*/ 15 w 44"/>
                <a:gd name="T75" fmla="*/ 217 h 254"/>
                <a:gd name="T76" fmla="*/ 15 w 44"/>
                <a:gd name="T77" fmla="*/ 206 h 254"/>
                <a:gd name="T78" fmla="*/ 30 w 44"/>
                <a:gd name="T79" fmla="*/ 206 h 254"/>
                <a:gd name="T80" fmla="*/ 44 w 44"/>
                <a:gd name="T81" fmla="*/ 210 h 254"/>
                <a:gd name="T82" fmla="*/ 22 w 44"/>
                <a:gd name="T83" fmla="*/ 254 h 254"/>
                <a:gd name="T84" fmla="*/ 0 w 44"/>
                <a:gd name="T85" fmla="*/ 210 h 254"/>
                <a:gd name="T86" fmla="*/ 44 w 44"/>
                <a:gd name="T87" fmla="*/ 210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"/>
                <a:gd name="T133" fmla="*/ 0 h 254"/>
                <a:gd name="T134" fmla="*/ 44 w 44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" h="254">
                  <a:moveTo>
                    <a:pt x="30" y="0"/>
                  </a:moveTo>
                  <a:lnTo>
                    <a:pt x="30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30" y="29"/>
                  </a:moveTo>
                  <a:lnTo>
                    <a:pt x="30" y="44"/>
                  </a:lnTo>
                  <a:lnTo>
                    <a:pt x="15" y="44"/>
                  </a:lnTo>
                  <a:lnTo>
                    <a:pt x="15" y="29"/>
                  </a:lnTo>
                  <a:lnTo>
                    <a:pt x="30" y="29"/>
                  </a:lnTo>
                  <a:close/>
                  <a:moveTo>
                    <a:pt x="30" y="59"/>
                  </a:moveTo>
                  <a:lnTo>
                    <a:pt x="30" y="74"/>
                  </a:lnTo>
                  <a:lnTo>
                    <a:pt x="15" y="74"/>
                  </a:lnTo>
                  <a:lnTo>
                    <a:pt x="15" y="59"/>
                  </a:lnTo>
                  <a:lnTo>
                    <a:pt x="30" y="59"/>
                  </a:lnTo>
                  <a:close/>
                  <a:moveTo>
                    <a:pt x="30" y="88"/>
                  </a:moveTo>
                  <a:lnTo>
                    <a:pt x="30" y="103"/>
                  </a:lnTo>
                  <a:lnTo>
                    <a:pt x="15" y="103"/>
                  </a:lnTo>
                  <a:lnTo>
                    <a:pt x="15" y="88"/>
                  </a:lnTo>
                  <a:lnTo>
                    <a:pt x="30" y="88"/>
                  </a:lnTo>
                  <a:close/>
                  <a:moveTo>
                    <a:pt x="30" y="118"/>
                  </a:moveTo>
                  <a:lnTo>
                    <a:pt x="30" y="132"/>
                  </a:lnTo>
                  <a:lnTo>
                    <a:pt x="15" y="132"/>
                  </a:lnTo>
                  <a:lnTo>
                    <a:pt x="15" y="118"/>
                  </a:lnTo>
                  <a:lnTo>
                    <a:pt x="30" y="118"/>
                  </a:lnTo>
                  <a:close/>
                  <a:moveTo>
                    <a:pt x="30" y="147"/>
                  </a:moveTo>
                  <a:lnTo>
                    <a:pt x="30" y="162"/>
                  </a:lnTo>
                  <a:lnTo>
                    <a:pt x="15" y="162"/>
                  </a:lnTo>
                  <a:lnTo>
                    <a:pt x="15" y="147"/>
                  </a:lnTo>
                  <a:lnTo>
                    <a:pt x="30" y="147"/>
                  </a:lnTo>
                  <a:close/>
                  <a:moveTo>
                    <a:pt x="30" y="176"/>
                  </a:moveTo>
                  <a:lnTo>
                    <a:pt x="30" y="191"/>
                  </a:lnTo>
                  <a:lnTo>
                    <a:pt x="15" y="191"/>
                  </a:lnTo>
                  <a:lnTo>
                    <a:pt x="15" y="176"/>
                  </a:lnTo>
                  <a:lnTo>
                    <a:pt x="30" y="176"/>
                  </a:lnTo>
                  <a:close/>
                  <a:moveTo>
                    <a:pt x="30" y="206"/>
                  </a:moveTo>
                  <a:lnTo>
                    <a:pt x="30" y="217"/>
                  </a:lnTo>
                  <a:lnTo>
                    <a:pt x="15" y="217"/>
                  </a:lnTo>
                  <a:lnTo>
                    <a:pt x="15" y="206"/>
                  </a:lnTo>
                  <a:lnTo>
                    <a:pt x="30" y="206"/>
                  </a:lnTo>
                  <a:close/>
                  <a:moveTo>
                    <a:pt x="44" y="210"/>
                  </a:moveTo>
                  <a:lnTo>
                    <a:pt x="22" y="254"/>
                  </a:lnTo>
                  <a:lnTo>
                    <a:pt x="0" y="210"/>
                  </a:lnTo>
                  <a:lnTo>
                    <a:pt x="44" y="21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1" name="Freeform 52"/>
            <p:cNvSpPr>
              <a:spLocks/>
            </p:cNvSpPr>
            <p:nvPr/>
          </p:nvSpPr>
          <p:spPr bwMode="auto">
            <a:xfrm>
              <a:off x="918" y="602"/>
              <a:ext cx="3208" cy="1618"/>
            </a:xfrm>
            <a:custGeom>
              <a:avLst/>
              <a:gdLst>
                <a:gd name="T0" fmla="*/ 0 w 3208"/>
                <a:gd name="T1" fmla="*/ 1618 h 1618"/>
                <a:gd name="T2" fmla="*/ 88 w 3208"/>
                <a:gd name="T3" fmla="*/ 1589 h 1618"/>
                <a:gd name="T4" fmla="*/ 236 w 3208"/>
                <a:gd name="T5" fmla="*/ 1559 h 1618"/>
                <a:gd name="T6" fmla="*/ 383 w 3208"/>
                <a:gd name="T7" fmla="*/ 1530 h 1618"/>
                <a:gd name="T8" fmla="*/ 559 w 3208"/>
                <a:gd name="T9" fmla="*/ 1471 h 1618"/>
                <a:gd name="T10" fmla="*/ 706 w 3208"/>
                <a:gd name="T11" fmla="*/ 1412 h 1618"/>
                <a:gd name="T12" fmla="*/ 883 w 3208"/>
                <a:gd name="T13" fmla="*/ 1324 h 1618"/>
                <a:gd name="T14" fmla="*/ 1030 w 3208"/>
                <a:gd name="T15" fmla="*/ 1236 h 1618"/>
                <a:gd name="T16" fmla="*/ 1185 w 3208"/>
                <a:gd name="T17" fmla="*/ 1125 h 1618"/>
                <a:gd name="T18" fmla="*/ 1325 w 3208"/>
                <a:gd name="T19" fmla="*/ 1041 h 1618"/>
                <a:gd name="T20" fmla="*/ 1376 w 3208"/>
                <a:gd name="T21" fmla="*/ 997 h 1618"/>
                <a:gd name="T22" fmla="*/ 1510 w 3208"/>
                <a:gd name="T23" fmla="*/ 885 h 1618"/>
                <a:gd name="T24" fmla="*/ 1633 w 3208"/>
                <a:gd name="T25" fmla="*/ 772 h 1618"/>
                <a:gd name="T26" fmla="*/ 1762 w 3208"/>
                <a:gd name="T27" fmla="*/ 655 h 1618"/>
                <a:gd name="T28" fmla="*/ 1897 w 3208"/>
                <a:gd name="T29" fmla="*/ 510 h 1618"/>
                <a:gd name="T30" fmla="*/ 1997 w 3208"/>
                <a:gd name="T31" fmla="*/ 426 h 1618"/>
                <a:gd name="T32" fmla="*/ 2098 w 3208"/>
                <a:gd name="T33" fmla="*/ 353 h 1618"/>
                <a:gd name="T34" fmla="*/ 2211 w 3208"/>
                <a:gd name="T35" fmla="*/ 280 h 1618"/>
                <a:gd name="T36" fmla="*/ 2328 w 3208"/>
                <a:gd name="T37" fmla="*/ 218 h 1618"/>
                <a:gd name="T38" fmla="*/ 2418 w 3208"/>
                <a:gd name="T39" fmla="*/ 174 h 1618"/>
                <a:gd name="T40" fmla="*/ 2558 w 3208"/>
                <a:gd name="T41" fmla="*/ 118 h 1618"/>
                <a:gd name="T42" fmla="*/ 2664 w 3208"/>
                <a:gd name="T43" fmla="*/ 84 h 1618"/>
                <a:gd name="T44" fmla="*/ 2771 w 3208"/>
                <a:gd name="T45" fmla="*/ 56 h 1618"/>
                <a:gd name="T46" fmla="*/ 2883 w 3208"/>
                <a:gd name="T47" fmla="*/ 28 h 1618"/>
                <a:gd name="T48" fmla="*/ 2995 w 3208"/>
                <a:gd name="T49" fmla="*/ 11 h 1618"/>
                <a:gd name="T50" fmla="*/ 3129 w 3208"/>
                <a:gd name="T51" fmla="*/ 6 h 1618"/>
                <a:gd name="T52" fmla="*/ 3208 w 3208"/>
                <a:gd name="T53" fmla="*/ 0 h 1618"/>
                <a:gd name="T54" fmla="*/ 3208 w 3208"/>
                <a:gd name="T55" fmla="*/ 1618 h 1618"/>
                <a:gd name="T56" fmla="*/ 0 w 3208"/>
                <a:gd name="T57" fmla="*/ 1618 h 161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08"/>
                <a:gd name="T88" fmla="*/ 0 h 1618"/>
                <a:gd name="T89" fmla="*/ 3208 w 3208"/>
                <a:gd name="T90" fmla="*/ 1618 h 161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08" h="1618">
                  <a:moveTo>
                    <a:pt x="0" y="1618"/>
                  </a:moveTo>
                  <a:lnTo>
                    <a:pt x="88" y="1589"/>
                  </a:lnTo>
                  <a:lnTo>
                    <a:pt x="236" y="1559"/>
                  </a:lnTo>
                  <a:lnTo>
                    <a:pt x="383" y="1530"/>
                  </a:lnTo>
                  <a:lnTo>
                    <a:pt x="559" y="1471"/>
                  </a:lnTo>
                  <a:lnTo>
                    <a:pt x="706" y="1412"/>
                  </a:lnTo>
                  <a:lnTo>
                    <a:pt x="883" y="1324"/>
                  </a:lnTo>
                  <a:lnTo>
                    <a:pt x="1030" y="1236"/>
                  </a:lnTo>
                  <a:lnTo>
                    <a:pt x="1185" y="1125"/>
                  </a:lnTo>
                  <a:lnTo>
                    <a:pt x="1325" y="1041"/>
                  </a:lnTo>
                  <a:lnTo>
                    <a:pt x="1376" y="997"/>
                  </a:lnTo>
                  <a:lnTo>
                    <a:pt x="1510" y="885"/>
                  </a:lnTo>
                  <a:lnTo>
                    <a:pt x="1633" y="772"/>
                  </a:lnTo>
                  <a:lnTo>
                    <a:pt x="1762" y="655"/>
                  </a:lnTo>
                  <a:lnTo>
                    <a:pt x="1897" y="510"/>
                  </a:lnTo>
                  <a:lnTo>
                    <a:pt x="1997" y="426"/>
                  </a:lnTo>
                  <a:lnTo>
                    <a:pt x="2098" y="353"/>
                  </a:lnTo>
                  <a:lnTo>
                    <a:pt x="2211" y="280"/>
                  </a:lnTo>
                  <a:lnTo>
                    <a:pt x="2328" y="218"/>
                  </a:lnTo>
                  <a:lnTo>
                    <a:pt x="2418" y="174"/>
                  </a:lnTo>
                  <a:lnTo>
                    <a:pt x="2558" y="118"/>
                  </a:lnTo>
                  <a:lnTo>
                    <a:pt x="2664" y="84"/>
                  </a:lnTo>
                  <a:lnTo>
                    <a:pt x="2771" y="56"/>
                  </a:lnTo>
                  <a:lnTo>
                    <a:pt x="2883" y="28"/>
                  </a:lnTo>
                  <a:lnTo>
                    <a:pt x="2995" y="11"/>
                  </a:lnTo>
                  <a:lnTo>
                    <a:pt x="3129" y="6"/>
                  </a:lnTo>
                  <a:lnTo>
                    <a:pt x="3208" y="0"/>
                  </a:lnTo>
                  <a:lnTo>
                    <a:pt x="3208" y="1618"/>
                  </a:lnTo>
                  <a:lnTo>
                    <a:pt x="0" y="1618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2" name="Freeform 53"/>
            <p:cNvSpPr>
              <a:spLocks/>
            </p:cNvSpPr>
            <p:nvPr/>
          </p:nvSpPr>
          <p:spPr bwMode="auto">
            <a:xfrm>
              <a:off x="859" y="603"/>
              <a:ext cx="3265" cy="1617"/>
            </a:xfrm>
            <a:custGeom>
              <a:avLst/>
              <a:gdLst>
                <a:gd name="T0" fmla="*/ 0 w 3265"/>
                <a:gd name="T1" fmla="*/ 1617 h 1617"/>
                <a:gd name="T2" fmla="*/ 442 w 3265"/>
                <a:gd name="T3" fmla="*/ 1529 h 1617"/>
                <a:gd name="T4" fmla="*/ 824 w 3265"/>
                <a:gd name="T5" fmla="*/ 1382 h 1617"/>
                <a:gd name="T6" fmla="*/ 1353 w 3265"/>
                <a:gd name="T7" fmla="*/ 1059 h 1617"/>
                <a:gd name="T8" fmla="*/ 1706 w 3265"/>
                <a:gd name="T9" fmla="*/ 765 h 1617"/>
                <a:gd name="T10" fmla="*/ 2001 w 3265"/>
                <a:gd name="T11" fmla="*/ 471 h 1617"/>
                <a:gd name="T12" fmla="*/ 2295 w 3265"/>
                <a:gd name="T13" fmla="*/ 265 h 1617"/>
                <a:gd name="T14" fmla="*/ 2618 w 3265"/>
                <a:gd name="T15" fmla="*/ 118 h 1617"/>
                <a:gd name="T16" fmla="*/ 2942 w 3265"/>
                <a:gd name="T17" fmla="*/ 30 h 1617"/>
                <a:gd name="T18" fmla="*/ 3265 w 3265"/>
                <a:gd name="T19" fmla="*/ 0 h 1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65"/>
                <a:gd name="T31" fmla="*/ 0 h 1617"/>
                <a:gd name="T32" fmla="*/ 3265 w 3265"/>
                <a:gd name="T33" fmla="*/ 1617 h 16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65" h="1617">
                  <a:moveTo>
                    <a:pt x="0" y="1617"/>
                  </a:moveTo>
                  <a:cubicBezTo>
                    <a:pt x="152" y="1593"/>
                    <a:pt x="304" y="1568"/>
                    <a:pt x="442" y="1529"/>
                  </a:cubicBezTo>
                  <a:cubicBezTo>
                    <a:pt x="579" y="1490"/>
                    <a:pt x="672" y="1460"/>
                    <a:pt x="824" y="1382"/>
                  </a:cubicBezTo>
                  <a:cubicBezTo>
                    <a:pt x="976" y="1304"/>
                    <a:pt x="1206" y="1161"/>
                    <a:pt x="1353" y="1059"/>
                  </a:cubicBezTo>
                  <a:cubicBezTo>
                    <a:pt x="1501" y="956"/>
                    <a:pt x="1599" y="863"/>
                    <a:pt x="1706" y="765"/>
                  </a:cubicBezTo>
                  <a:cubicBezTo>
                    <a:pt x="1814" y="667"/>
                    <a:pt x="1903" y="554"/>
                    <a:pt x="2001" y="471"/>
                  </a:cubicBezTo>
                  <a:cubicBezTo>
                    <a:pt x="2099" y="388"/>
                    <a:pt x="2192" y="324"/>
                    <a:pt x="2295" y="265"/>
                  </a:cubicBezTo>
                  <a:cubicBezTo>
                    <a:pt x="2398" y="206"/>
                    <a:pt x="2510" y="157"/>
                    <a:pt x="2618" y="118"/>
                  </a:cubicBezTo>
                  <a:cubicBezTo>
                    <a:pt x="2726" y="79"/>
                    <a:pt x="2834" y="50"/>
                    <a:pt x="2942" y="30"/>
                  </a:cubicBezTo>
                  <a:cubicBezTo>
                    <a:pt x="3050" y="10"/>
                    <a:pt x="3158" y="5"/>
                    <a:pt x="3265" y="0"/>
                  </a:cubicBezTo>
                </a:path>
              </a:pathLst>
            </a:cu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3" name="Line 54"/>
            <p:cNvSpPr>
              <a:spLocks noChangeShapeType="1"/>
            </p:cNvSpPr>
            <p:nvPr/>
          </p:nvSpPr>
          <p:spPr bwMode="auto">
            <a:xfrm>
              <a:off x="859" y="2220"/>
              <a:ext cx="3265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4" name="Freeform 55"/>
            <p:cNvSpPr>
              <a:spLocks noEditPoints="1"/>
            </p:cNvSpPr>
            <p:nvPr/>
          </p:nvSpPr>
          <p:spPr bwMode="auto">
            <a:xfrm>
              <a:off x="2330" y="1568"/>
              <a:ext cx="1794" cy="11"/>
            </a:xfrm>
            <a:custGeom>
              <a:avLst/>
              <a:gdLst>
                <a:gd name="T0" fmla="*/ 33 w 1794"/>
                <a:gd name="T1" fmla="*/ 0 h 11"/>
                <a:gd name="T2" fmla="*/ 44 w 1794"/>
                <a:gd name="T3" fmla="*/ 11 h 11"/>
                <a:gd name="T4" fmla="*/ 88 w 1794"/>
                <a:gd name="T5" fmla="*/ 0 h 11"/>
                <a:gd name="T6" fmla="*/ 121 w 1794"/>
                <a:gd name="T7" fmla="*/ 11 h 11"/>
                <a:gd name="T8" fmla="*/ 132 w 1794"/>
                <a:gd name="T9" fmla="*/ 0 h 11"/>
                <a:gd name="T10" fmla="*/ 188 w 1794"/>
                <a:gd name="T11" fmla="*/ 0 h 11"/>
                <a:gd name="T12" fmla="*/ 199 w 1794"/>
                <a:gd name="T13" fmla="*/ 11 h 11"/>
                <a:gd name="T14" fmla="*/ 243 w 1794"/>
                <a:gd name="T15" fmla="*/ 0 h 11"/>
                <a:gd name="T16" fmla="*/ 276 w 1794"/>
                <a:gd name="T17" fmla="*/ 11 h 11"/>
                <a:gd name="T18" fmla="*/ 287 w 1794"/>
                <a:gd name="T19" fmla="*/ 0 h 11"/>
                <a:gd name="T20" fmla="*/ 342 w 1794"/>
                <a:gd name="T21" fmla="*/ 0 h 11"/>
                <a:gd name="T22" fmla="*/ 353 w 1794"/>
                <a:gd name="T23" fmla="*/ 11 h 11"/>
                <a:gd name="T24" fmla="*/ 397 w 1794"/>
                <a:gd name="T25" fmla="*/ 0 h 11"/>
                <a:gd name="T26" fmla="*/ 430 w 1794"/>
                <a:gd name="T27" fmla="*/ 11 h 11"/>
                <a:gd name="T28" fmla="*/ 441 w 1794"/>
                <a:gd name="T29" fmla="*/ 0 h 11"/>
                <a:gd name="T30" fmla="*/ 496 w 1794"/>
                <a:gd name="T31" fmla="*/ 0 h 11"/>
                <a:gd name="T32" fmla="*/ 508 w 1794"/>
                <a:gd name="T33" fmla="*/ 11 h 11"/>
                <a:gd name="T34" fmla="*/ 552 w 1794"/>
                <a:gd name="T35" fmla="*/ 0 h 11"/>
                <a:gd name="T36" fmla="*/ 585 w 1794"/>
                <a:gd name="T37" fmla="*/ 11 h 11"/>
                <a:gd name="T38" fmla="*/ 596 w 1794"/>
                <a:gd name="T39" fmla="*/ 0 h 11"/>
                <a:gd name="T40" fmla="*/ 651 w 1794"/>
                <a:gd name="T41" fmla="*/ 0 h 11"/>
                <a:gd name="T42" fmla="*/ 662 w 1794"/>
                <a:gd name="T43" fmla="*/ 11 h 11"/>
                <a:gd name="T44" fmla="*/ 706 w 1794"/>
                <a:gd name="T45" fmla="*/ 0 h 11"/>
                <a:gd name="T46" fmla="*/ 739 w 1794"/>
                <a:gd name="T47" fmla="*/ 11 h 11"/>
                <a:gd name="T48" fmla="*/ 750 w 1794"/>
                <a:gd name="T49" fmla="*/ 0 h 11"/>
                <a:gd name="T50" fmla="*/ 805 w 1794"/>
                <a:gd name="T51" fmla="*/ 0 h 11"/>
                <a:gd name="T52" fmla="*/ 816 w 1794"/>
                <a:gd name="T53" fmla="*/ 11 h 11"/>
                <a:gd name="T54" fmla="*/ 860 w 1794"/>
                <a:gd name="T55" fmla="*/ 0 h 11"/>
                <a:gd name="T56" fmla="*/ 894 w 1794"/>
                <a:gd name="T57" fmla="*/ 11 h 11"/>
                <a:gd name="T58" fmla="*/ 905 w 1794"/>
                <a:gd name="T59" fmla="*/ 0 h 11"/>
                <a:gd name="T60" fmla="*/ 960 w 1794"/>
                <a:gd name="T61" fmla="*/ 0 h 11"/>
                <a:gd name="T62" fmla="*/ 971 w 1794"/>
                <a:gd name="T63" fmla="*/ 11 h 11"/>
                <a:gd name="T64" fmla="*/ 1015 w 1794"/>
                <a:gd name="T65" fmla="*/ 0 h 11"/>
                <a:gd name="T66" fmla="*/ 1048 w 1794"/>
                <a:gd name="T67" fmla="*/ 11 h 11"/>
                <a:gd name="T68" fmla="*/ 1059 w 1794"/>
                <a:gd name="T69" fmla="*/ 0 h 11"/>
                <a:gd name="T70" fmla="*/ 1114 w 1794"/>
                <a:gd name="T71" fmla="*/ 0 h 11"/>
                <a:gd name="T72" fmla="*/ 1125 w 1794"/>
                <a:gd name="T73" fmla="*/ 11 h 11"/>
                <a:gd name="T74" fmla="*/ 1169 w 1794"/>
                <a:gd name="T75" fmla="*/ 0 h 11"/>
                <a:gd name="T76" fmla="*/ 1202 w 1794"/>
                <a:gd name="T77" fmla="*/ 11 h 11"/>
                <a:gd name="T78" fmla="*/ 1213 w 1794"/>
                <a:gd name="T79" fmla="*/ 0 h 11"/>
                <a:gd name="T80" fmla="*/ 1269 w 1794"/>
                <a:gd name="T81" fmla="*/ 0 h 11"/>
                <a:gd name="T82" fmla="*/ 1280 w 1794"/>
                <a:gd name="T83" fmla="*/ 11 h 11"/>
                <a:gd name="T84" fmla="*/ 1324 w 1794"/>
                <a:gd name="T85" fmla="*/ 0 h 11"/>
                <a:gd name="T86" fmla="*/ 1357 w 1794"/>
                <a:gd name="T87" fmla="*/ 11 h 11"/>
                <a:gd name="T88" fmla="*/ 1368 w 1794"/>
                <a:gd name="T89" fmla="*/ 0 h 11"/>
                <a:gd name="T90" fmla="*/ 1423 w 1794"/>
                <a:gd name="T91" fmla="*/ 0 h 11"/>
                <a:gd name="T92" fmla="*/ 1434 w 1794"/>
                <a:gd name="T93" fmla="*/ 11 h 11"/>
                <a:gd name="T94" fmla="*/ 1478 w 1794"/>
                <a:gd name="T95" fmla="*/ 0 h 11"/>
                <a:gd name="T96" fmla="*/ 1511 w 1794"/>
                <a:gd name="T97" fmla="*/ 11 h 11"/>
                <a:gd name="T98" fmla="*/ 1522 w 1794"/>
                <a:gd name="T99" fmla="*/ 0 h 11"/>
                <a:gd name="T100" fmla="*/ 1577 w 1794"/>
                <a:gd name="T101" fmla="*/ 0 h 11"/>
                <a:gd name="T102" fmla="*/ 1588 w 1794"/>
                <a:gd name="T103" fmla="*/ 11 h 11"/>
                <a:gd name="T104" fmla="*/ 1633 w 1794"/>
                <a:gd name="T105" fmla="*/ 0 h 11"/>
                <a:gd name="T106" fmla="*/ 1666 w 1794"/>
                <a:gd name="T107" fmla="*/ 11 h 11"/>
                <a:gd name="T108" fmla="*/ 1677 w 1794"/>
                <a:gd name="T109" fmla="*/ 0 h 11"/>
                <a:gd name="T110" fmla="*/ 1732 w 1794"/>
                <a:gd name="T111" fmla="*/ 0 h 11"/>
                <a:gd name="T112" fmla="*/ 1743 w 1794"/>
                <a:gd name="T113" fmla="*/ 11 h 11"/>
                <a:gd name="T114" fmla="*/ 1787 w 1794"/>
                <a:gd name="T115" fmla="*/ 0 h 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94"/>
                <a:gd name="T175" fmla="*/ 0 h 11"/>
                <a:gd name="T176" fmla="*/ 1794 w 1794"/>
                <a:gd name="T177" fmla="*/ 11 h 1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94" h="11">
                  <a:moveTo>
                    <a:pt x="0" y="0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22" y="0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22" y="11"/>
                  </a:lnTo>
                  <a:lnTo>
                    <a:pt x="22" y="0"/>
                  </a:lnTo>
                  <a:close/>
                  <a:moveTo>
                    <a:pt x="44" y="0"/>
                  </a:moveTo>
                  <a:lnTo>
                    <a:pt x="55" y="0"/>
                  </a:lnTo>
                  <a:lnTo>
                    <a:pt x="55" y="11"/>
                  </a:lnTo>
                  <a:lnTo>
                    <a:pt x="44" y="11"/>
                  </a:lnTo>
                  <a:lnTo>
                    <a:pt x="44" y="0"/>
                  </a:lnTo>
                  <a:close/>
                  <a:moveTo>
                    <a:pt x="66" y="0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66" y="11"/>
                  </a:lnTo>
                  <a:lnTo>
                    <a:pt x="66" y="0"/>
                  </a:lnTo>
                  <a:close/>
                  <a:moveTo>
                    <a:pt x="88" y="0"/>
                  </a:moveTo>
                  <a:lnTo>
                    <a:pt x="99" y="0"/>
                  </a:lnTo>
                  <a:lnTo>
                    <a:pt x="99" y="11"/>
                  </a:lnTo>
                  <a:lnTo>
                    <a:pt x="88" y="11"/>
                  </a:lnTo>
                  <a:lnTo>
                    <a:pt x="88" y="0"/>
                  </a:lnTo>
                  <a:close/>
                  <a:moveTo>
                    <a:pt x="110" y="0"/>
                  </a:moveTo>
                  <a:lnTo>
                    <a:pt x="121" y="0"/>
                  </a:lnTo>
                  <a:lnTo>
                    <a:pt x="121" y="11"/>
                  </a:lnTo>
                  <a:lnTo>
                    <a:pt x="110" y="11"/>
                  </a:lnTo>
                  <a:lnTo>
                    <a:pt x="110" y="0"/>
                  </a:lnTo>
                  <a:close/>
                  <a:moveTo>
                    <a:pt x="132" y="0"/>
                  </a:moveTo>
                  <a:lnTo>
                    <a:pt x="144" y="0"/>
                  </a:lnTo>
                  <a:lnTo>
                    <a:pt x="144" y="11"/>
                  </a:lnTo>
                  <a:lnTo>
                    <a:pt x="132" y="11"/>
                  </a:lnTo>
                  <a:lnTo>
                    <a:pt x="132" y="0"/>
                  </a:lnTo>
                  <a:close/>
                  <a:moveTo>
                    <a:pt x="155" y="0"/>
                  </a:moveTo>
                  <a:lnTo>
                    <a:pt x="166" y="0"/>
                  </a:lnTo>
                  <a:lnTo>
                    <a:pt x="166" y="11"/>
                  </a:lnTo>
                  <a:lnTo>
                    <a:pt x="155" y="11"/>
                  </a:lnTo>
                  <a:lnTo>
                    <a:pt x="155" y="0"/>
                  </a:lnTo>
                  <a:close/>
                  <a:moveTo>
                    <a:pt x="177" y="0"/>
                  </a:moveTo>
                  <a:lnTo>
                    <a:pt x="188" y="0"/>
                  </a:lnTo>
                  <a:lnTo>
                    <a:pt x="188" y="11"/>
                  </a:lnTo>
                  <a:lnTo>
                    <a:pt x="177" y="11"/>
                  </a:lnTo>
                  <a:lnTo>
                    <a:pt x="177" y="0"/>
                  </a:lnTo>
                  <a:close/>
                  <a:moveTo>
                    <a:pt x="199" y="0"/>
                  </a:moveTo>
                  <a:lnTo>
                    <a:pt x="210" y="0"/>
                  </a:lnTo>
                  <a:lnTo>
                    <a:pt x="210" y="11"/>
                  </a:lnTo>
                  <a:lnTo>
                    <a:pt x="199" y="11"/>
                  </a:lnTo>
                  <a:lnTo>
                    <a:pt x="199" y="0"/>
                  </a:lnTo>
                  <a:close/>
                  <a:moveTo>
                    <a:pt x="221" y="0"/>
                  </a:moveTo>
                  <a:lnTo>
                    <a:pt x="232" y="0"/>
                  </a:lnTo>
                  <a:lnTo>
                    <a:pt x="232" y="11"/>
                  </a:lnTo>
                  <a:lnTo>
                    <a:pt x="221" y="11"/>
                  </a:lnTo>
                  <a:lnTo>
                    <a:pt x="221" y="0"/>
                  </a:lnTo>
                  <a:close/>
                  <a:moveTo>
                    <a:pt x="243" y="0"/>
                  </a:moveTo>
                  <a:lnTo>
                    <a:pt x="254" y="0"/>
                  </a:lnTo>
                  <a:lnTo>
                    <a:pt x="254" y="11"/>
                  </a:lnTo>
                  <a:lnTo>
                    <a:pt x="243" y="11"/>
                  </a:lnTo>
                  <a:lnTo>
                    <a:pt x="243" y="0"/>
                  </a:lnTo>
                  <a:close/>
                  <a:moveTo>
                    <a:pt x="265" y="0"/>
                  </a:moveTo>
                  <a:lnTo>
                    <a:pt x="276" y="0"/>
                  </a:lnTo>
                  <a:lnTo>
                    <a:pt x="276" y="11"/>
                  </a:lnTo>
                  <a:lnTo>
                    <a:pt x="265" y="11"/>
                  </a:lnTo>
                  <a:lnTo>
                    <a:pt x="265" y="0"/>
                  </a:lnTo>
                  <a:close/>
                  <a:moveTo>
                    <a:pt x="287" y="0"/>
                  </a:moveTo>
                  <a:lnTo>
                    <a:pt x="298" y="0"/>
                  </a:lnTo>
                  <a:lnTo>
                    <a:pt x="298" y="11"/>
                  </a:lnTo>
                  <a:lnTo>
                    <a:pt x="287" y="11"/>
                  </a:lnTo>
                  <a:lnTo>
                    <a:pt x="287" y="0"/>
                  </a:lnTo>
                  <a:close/>
                  <a:moveTo>
                    <a:pt x="309" y="0"/>
                  </a:moveTo>
                  <a:lnTo>
                    <a:pt x="320" y="0"/>
                  </a:lnTo>
                  <a:lnTo>
                    <a:pt x="320" y="11"/>
                  </a:lnTo>
                  <a:lnTo>
                    <a:pt x="309" y="11"/>
                  </a:lnTo>
                  <a:lnTo>
                    <a:pt x="309" y="0"/>
                  </a:lnTo>
                  <a:close/>
                  <a:moveTo>
                    <a:pt x="331" y="0"/>
                  </a:moveTo>
                  <a:lnTo>
                    <a:pt x="342" y="0"/>
                  </a:lnTo>
                  <a:lnTo>
                    <a:pt x="342" y="11"/>
                  </a:lnTo>
                  <a:lnTo>
                    <a:pt x="331" y="11"/>
                  </a:lnTo>
                  <a:lnTo>
                    <a:pt x="331" y="0"/>
                  </a:lnTo>
                  <a:close/>
                  <a:moveTo>
                    <a:pt x="353" y="0"/>
                  </a:moveTo>
                  <a:lnTo>
                    <a:pt x="364" y="0"/>
                  </a:lnTo>
                  <a:lnTo>
                    <a:pt x="364" y="11"/>
                  </a:lnTo>
                  <a:lnTo>
                    <a:pt x="353" y="11"/>
                  </a:lnTo>
                  <a:lnTo>
                    <a:pt x="353" y="0"/>
                  </a:lnTo>
                  <a:close/>
                  <a:moveTo>
                    <a:pt x="375" y="0"/>
                  </a:moveTo>
                  <a:lnTo>
                    <a:pt x="386" y="0"/>
                  </a:lnTo>
                  <a:lnTo>
                    <a:pt x="386" y="11"/>
                  </a:lnTo>
                  <a:lnTo>
                    <a:pt x="375" y="11"/>
                  </a:lnTo>
                  <a:lnTo>
                    <a:pt x="375" y="0"/>
                  </a:lnTo>
                  <a:close/>
                  <a:moveTo>
                    <a:pt x="397" y="0"/>
                  </a:moveTo>
                  <a:lnTo>
                    <a:pt x="408" y="0"/>
                  </a:lnTo>
                  <a:lnTo>
                    <a:pt x="408" y="11"/>
                  </a:lnTo>
                  <a:lnTo>
                    <a:pt x="397" y="11"/>
                  </a:lnTo>
                  <a:lnTo>
                    <a:pt x="397" y="0"/>
                  </a:lnTo>
                  <a:close/>
                  <a:moveTo>
                    <a:pt x="419" y="0"/>
                  </a:moveTo>
                  <a:lnTo>
                    <a:pt x="430" y="0"/>
                  </a:lnTo>
                  <a:lnTo>
                    <a:pt x="430" y="11"/>
                  </a:lnTo>
                  <a:lnTo>
                    <a:pt x="419" y="11"/>
                  </a:lnTo>
                  <a:lnTo>
                    <a:pt x="419" y="0"/>
                  </a:lnTo>
                  <a:close/>
                  <a:moveTo>
                    <a:pt x="441" y="0"/>
                  </a:moveTo>
                  <a:lnTo>
                    <a:pt x="452" y="0"/>
                  </a:lnTo>
                  <a:lnTo>
                    <a:pt x="452" y="11"/>
                  </a:lnTo>
                  <a:lnTo>
                    <a:pt x="441" y="11"/>
                  </a:lnTo>
                  <a:lnTo>
                    <a:pt x="441" y="0"/>
                  </a:lnTo>
                  <a:close/>
                  <a:moveTo>
                    <a:pt x="463" y="0"/>
                  </a:moveTo>
                  <a:lnTo>
                    <a:pt x="474" y="0"/>
                  </a:lnTo>
                  <a:lnTo>
                    <a:pt x="474" y="11"/>
                  </a:lnTo>
                  <a:lnTo>
                    <a:pt x="463" y="11"/>
                  </a:lnTo>
                  <a:lnTo>
                    <a:pt x="463" y="0"/>
                  </a:lnTo>
                  <a:close/>
                  <a:moveTo>
                    <a:pt x="485" y="0"/>
                  </a:moveTo>
                  <a:lnTo>
                    <a:pt x="496" y="0"/>
                  </a:lnTo>
                  <a:lnTo>
                    <a:pt x="496" y="11"/>
                  </a:lnTo>
                  <a:lnTo>
                    <a:pt x="485" y="11"/>
                  </a:lnTo>
                  <a:lnTo>
                    <a:pt x="485" y="0"/>
                  </a:lnTo>
                  <a:close/>
                  <a:moveTo>
                    <a:pt x="508" y="0"/>
                  </a:moveTo>
                  <a:lnTo>
                    <a:pt x="519" y="0"/>
                  </a:lnTo>
                  <a:lnTo>
                    <a:pt x="519" y="11"/>
                  </a:lnTo>
                  <a:lnTo>
                    <a:pt x="508" y="11"/>
                  </a:lnTo>
                  <a:lnTo>
                    <a:pt x="508" y="0"/>
                  </a:lnTo>
                  <a:close/>
                  <a:moveTo>
                    <a:pt x="530" y="0"/>
                  </a:moveTo>
                  <a:lnTo>
                    <a:pt x="541" y="0"/>
                  </a:lnTo>
                  <a:lnTo>
                    <a:pt x="541" y="11"/>
                  </a:lnTo>
                  <a:lnTo>
                    <a:pt x="530" y="11"/>
                  </a:lnTo>
                  <a:lnTo>
                    <a:pt x="530" y="0"/>
                  </a:lnTo>
                  <a:close/>
                  <a:moveTo>
                    <a:pt x="552" y="0"/>
                  </a:moveTo>
                  <a:lnTo>
                    <a:pt x="563" y="0"/>
                  </a:lnTo>
                  <a:lnTo>
                    <a:pt x="563" y="11"/>
                  </a:lnTo>
                  <a:lnTo>
                    <a:pt x="552" y="11"/>
                  </a:lnTo>
                  <a:lnTo>
                    <a:pt x="552" y="0"/>
                  </a:lnTo>
                  <a:close/>
                  <a:moveTo>
                    <a:pt x="574" y="0"/>
                  </a:moveTo>
                  <a:lnTo>
                    <a:pt x="585" y="0"/>
                  </a:lnTo>
                  <a:lnTo>
                    <a:pt x="585" y="11"/>
                  </a:lnTo>
                  <a:lnTo>
                    <a:pt x="574" y="11"/>
                  </a:lnTo>
                  <a:lnTo>
                    <a:pt x="574" y="0"/>
                  </a:lnTo>
                  <a:close/>
                  <a:moveTo>
                    <a:pt x="596" y="0"/>
                  </a:moveTo>
                  <a:lnTo>
                    <a:pt x="607" y="0"/>
                  </a:lnTo>
                  <a:lnTo>
                    <a:pt x="607" y="11"/>
                  </a:lnTo>
                  <a:lnTo>
                    <a:pt x="596" y="11"/>
                  </a:lnTo>
                  <a:lnTo>
                    <a:pt x="596" y="0"/>
                  </a:lnTo>
                  <a:close/>
                  <a:moveTo>
                    <a:pt x="618" y="0"/>
                  </a:moveTo>
                  <a:lnTo>
                    <a:pt x="629" y="0"/>
                  </a:lnTo>
                  <a:lnTo>
                    <a:pt x="629" y="11"/>
                  </a:lnTo>
                  <a:lnTo>
                    <a:pt x="618" y="11"/>
                  </a:lnTo>
                  <a:lnTo>
                    <a:pt x="618" y="0"/>
                  </a:lnTo>
                  <a:close/>
                  <a:moveTo>
                    <a:pt x="640" y="0"/>
                  </a:moveTo>
                  <a:lnTo>
                    <a:pt x="651" y="0"/>
                  </a:lnTo>
                  <a:lnTo>
                    <a:pt x="651" y="11"/>
                  </a:lnTo>
                  <a:lnTo>
                    <a:pt x="640" y="11"/>
                  </a:lnTo>
                  <a:lnTo>
                    <a:pt x="640" y="0"/>
                  </a:lnTo>
                  <a:close/>
                  <a:moveTo>
                    <a:pt x="662" y="0"/>
                  </a:moveTo>
                  <a:lnTo>
                    <a:pt x="673" y="0"/>
                  </a:lnTo>
                  <a:lnTo>
                    <a:pt x="673" y="11"/>
                  </a:lnTo>
                  <a:lnTo>
                    <a:pt x="662" y="11"/>
                  </a:lnTo>
                  <a:lnTo>
                    <a:pt x="662" y="0"/>
                  </a:lnTo>
                  <a:close/>
                  <a:moveTo>
                    <a:pt x="684" y="0"/>
                  </a:moveTo>
                  <a:lnTo>
                    <a:pt x="695" y="0"/>
                  </a:lnTo>
                  <a:lnTo>
                    <a:pt x="695" y="11"/>
                  </a:lnTo>
                  <a:lnTo>
                    <a:pt x="684" y="11"/>
                  </a:lnTo>
                  <a:lnTo>
                    <a:pt x="684" y="0"/>
                  </a:lnTo>
                  <a:close/>
                  <a:moveTo>
                    <a:pt x="706" y="0"/>
                  </a:moveTo>
                  <a:lnTo>
                    <a:pt x="717" y="0"/>
                  </a:lnTo>
                  <a:lnTo>
                    <a:pt x="717" y="11"/>
                  </a:lnTo>
                  <a:lnTo>
                    <a:pt x="706" y="11"/>
                  </a:lnTo>
                  <a:lnTo>
                    <a:pt x="706" y="0"/>
                  </a:lnTo>
                  <a:close/>
                  <a:moveTo>
                    <a:pt x="728" y="0"/>
                  </a:moveTo>
                  <a:lnTo>
                    <a:pt x="739" y="0"/>
                  </a:lnTo>
                  <a:lnTo>
                    <a:pt x="739" y="11"/>
                  </a:lnTo>
                  <a:lnTo>
                    <a:pt x="728" y="11"/>
                  </a:lnTo>
                  <a:lnTo>
                    <a:pt x="728" y="0"/>
                  </a:lnTo>
                  <a:close/>
                  <a:moveTo>
                    <a:pt x="750" y="0"/>
                  </a:moveTo>
                  <a:lnTo>
                    <a:pt x="761" y="0"/>
                  </a:lnTo>
                  <a:lnTo>
                    <a:pt x="761" y="11"/>
                  </a:lnTo>
                  <a:lnTo>
                    <a:pt x="750" y="11"/>
                  </a:lnTo>
                  <a:lnTo>
                    <a:pt x="750" y="0"/>
                  </a:lnTo>
                  <a:close/>
                  <a:moveTo>
                    <a:pt x="772" y="0"/>
                  </a:moveTo>
                  <a:lnTo>
                    <a:pt x="783" y="0"/>
                  </a:lnTo>
                  <a:lnTo>
                    <a:pt x="783" y="11"/>
                  </a:lnTo>
                  <a:lnTo>
                    <a:pt x="772" y="11"/>
                  </a:lnTo>
                  <a:lnTo>
                    <a:pt x="772" y="0"/>
                  </a:lnTo>
                  <a:close/>
                  <a:moveTo>
                    <a:pt x="794" y="0"/>
                  </a:moveTo>
                  <a:lnTo>
                    <a:pt x="805" y="0"/>
                  </a:lnTo>
                  <a:lnTo>
                    <a:pt x="805" y="11"/>
                  </a:lnTo>
                  <a:lnTo>
                    <a:pt x="794" y="11"/>
                  </a:lnTo>
                  <a:lnTo>
                    <a:pt x="794" y="0"/>
                  </a:lnTo>
                  <a:close/>
                  <a:moveTo>
                    <a:pt x="816" y="0"/>
                  </a:moveTo>
                  <a:lnTo>
                    <a:pt x="827" y="0"/>
                  </a:lnTo>
                  <a:lnTo>
                    <a:pt x="827" y="11"/>
                  </a:lnTo>
                  <a:lnTo>
                    <a:pt x="816" y="11"/>
                  </a:lnTo>
                  <a:lnTo>
                    <a:pt x="816" y="0"/>
                  </a:lnTo>
                  <a:close/>
                  <a:moveTo>
                    <a:pt x="838" y="0"/>
                  </a:moveTo>
                  <a:lnTo>
                    <a:pt x="849" y="0"/>
                  </a:lnTo>
                  <a:lnTo>
                    <a:pt x="849" y="11"/>
                  </a:lnTo>
                  <a:lnTo>
                    <a:pt x="838" y="11"/>
                  </a:lnTo>
                  <a:lnTo>
                    <a:pt x="838" y="0"/>
                  </a:lnTo>
                  <a:close/>
                  <a:moveTo>
                    <a:pt x="860" y="0"/>
                  </a:moveTo>
                  <a:lnTo>
                    <a:pt x="872" y="0"/>
                  </a:lnTo>
                  <a:lnTo>
                    <a:pt x="872" y="11"/>
                  </a:lnTo>
                  <a:lnTo>
                    <a:pt x="860" y="11"/>
                  </a:lnTo>
                  <a:lnTo>
                    <a:pt x="860" y="0"/>
                  </a:lnTo>
                  <a:close/>
                  <a:moveTo>
                    <a:pt x="883" y="0"/>
                  </a:moveTo>
                  <a:lnTo>
                    <a:pt x="894" y="0"/>
                  </a:lnTo>
                  <a:lnTo>
                    <a:pt x="894" y="11"/>
                  </a:lnTo>
                  <a:lnTo>
                    <a:pt x="883" y="11"/>
                  </a:lnTo>
                  <a:lnTo>
                    <a:pt x="883" y="0"/>
                  </a:lnTo>
                  <a:close/>
                  <a:moveTo>
                    <a:pt x="905" y="0"/>
                  </a:moveTo>
                  <a:lnTo>
                    <a:pt x="916" y="0"/>
                  </a:lnTo>
                  <a:lnTo>
                    <a:pt x="916" y="11"/>
                  </a:lnTo>
                  <a:lnTo>
                    <a:pt x="905" y="11"/>
                  </a:lnTo>
                  <a:lnTo>
                    <a:pt x="905" y="0"/>
                  </a:lnTo>
                  <a:close/>
                  <a:moveTo>
                    <a:pt x="927" y="0"/>
                  </a:moveTo>
                  <a:lnTo>
                    <a:pt x="938" y="0"/>
                  </a:lnTo>
                  <a:lnTo>
                    <a:pt x="938" y="11"/>
                  </a:lnTo>
                  <a:lnTo>
                    <a:pt x="927" y="11"/>
                  </a:lnTo>
                  <a:lnTo>
                    <a:pt x="927" y="0"/>
                  </a:lnTo>
                  <a:close/>
                  <a:moveTo>
                    <a:pt x="949" y="0"/>
                  </a:moveTo>
                  <a:lnTo>
                    <a:pt x="960" y="0"/>
                  </a:lnTo>
                  <a:lnTo>
                    <a:pt x="960" y="11"/>
                  </a:lnTo>
                  <a:lnTo>
                    <a:pt x="949" y="11"/>
                  </a:lnTo>
                  <a:lnTo>
                    <a:pt x="949" y="0"/>
                  </a:lnTo>
                  <a:close/>
                  <a:moveTo>
                    <a:pt x="971" y="0"/>
                  </a:moveTo>
                  <a:lnTo>
                    <a:pt x="982" y="0"/>
                  </a:lnTo>
                  <a:lnTo>
                    <a:pt x="982" y="11"/>
                  </a:lnTo>
                  <a:lnTo>
                    <a:pt x="971" y="11"/>
                  </a:lnTo>
                  <a:lnTo>
                    <a:pt x="971" y="0"/>
                  </a:lnTo>
                  <a:close/>
                  <a:moveTo>
                    <a:pt x="993" y="0"/>
                  </a:moveTo>
                  <a:lnTo>
                    <a:pt x="1004" y="0"/>
                  </a:lnTo>
                  <a:lnTo>
                    <a:pt x="1004" y="11"/>
                  </a:lnTo>
                  <a:lnTo>
                    <a:pt x="993" y="11"/>
                  </a:lnTo>
                  <a:lnTo>
                    <a:pt x="993" y="0"/>
                  </a:lnTo>
                  <a:close/>
                  <a:moveTo>
                    <a:pt x="1015" y="0"/>
                  </a:moveTo>
                  <a:lnTo>
                    <a:pt x="1026" y="0"/>
                  </a:lnTo>
                  <a:lnTo>
                    <a:pt x="1026" y="11"/>
                  </a:lnTo>
                  <a:lnTo>
                    <a:pt x="1015" y="11"/>
                  </a:lnTo>
                  <a:lnTo>
                    <a:pt x="1015" y="0"/>
                  </a:lnTo>
                  <a:close/>
                  <a:moveTo>
                    <a:pt x="1037" y="0"/>
                  </a:moveTo>
                  <a:lnTo>
                    <a:pt x="1048" y="0"/>
                  </a:lnTo>
                  <a:lnTo>
                    <a:pt x="1048" y="11"/>
                  </a:lnTo>
                  <a:lnTo>
                    <a:pt x="1037" y="11"/>
                  </a:lnTo>
                  <a:lnTo>
                    <a:pt x="1037" y="0"/>
                  </a:lnTo>
                  <a:close/>
                  <a:moveTo>
                    <a:pt x="1059" y="0"/>
                  </a:moveTo>
                  <a:lnTo>
                    <a:pt x="1070" y="0"/>
                  </a:lnTo>
                  <a:lnTo>
                    <a:pt x="1070" y="11"/>
                  </a:lnTo>
                  <a:lnTo>
                    <a:pt x="1059" y="11"/>
                  </a:lnTo>
                  <a:lnTo>
                    <a:pt x="1059" y="0"/>
                  </a:lnTo>
                  <a:close/>
                  <a:moveTo>
                    <a:pt x="1081" y="0"/>
                  </a:moveTo>
                  <a:lnTo>
                    <a:pt x="1092" y="0"/>
                  </a:lnTo>
                  <a:lnTo>
                    <a:pt x="1092" y="11"/>
                  </a:lnTo>
                  <a:lnTo>
                    <a:pt x="1081" y="11"/>
                  </a:lnTo>
                  <a:lnTo>
                    <a:pt x="1081" y="0"/>
                  </a:lnTo>
                  <a:close/>
                  <a:moveTo>
                    <a:pt x="1103" y="0"/>
                  </a:moveTo>
                  <a:lnTo>
                    <a:pt x="1114" y="0"/>
                  </a:lnTo>
                  <a:lnTo>
                    <a:pt x="1114" y="11"/>
                  </a:lnTo>
                  <a:lnTo>
                    <a:pt x="1103" y="11"/>
                  </a:lnTo>
                  <a:lnTo>
                    <a:pt x="1103" y="0"/>
                  </a:lnTo>
                  <a:close/>
                  <a:moveTo>
                    <a:pt x="1125" y="0"/>
                  </a:moveTo>
                  <a:lnTo>
                    <a:pt x="1136" y="0"/>
                  </a:lnTo>
                  <a:lnTo>
                    <a:pt x="1136" y="11"/>
                  </a:lnTo>
                  <a:lnTo>
                    <a:pt x="1125" y="11"/>
                  </a:lnTo>
                  <a:lnTo>
                    <a:pt x="1125" y="0"/>
                  </a:lnTo>
                  <a:close/>
                  <a:moveTo>
                    <a:pt x="1147" y="0"/>
                  </a:moveTo>
                  <a:lnTo>
                    <a:pt x="1158" y="0"/>
                  </a:lnTo>
                  <a:lnTo>
                    <a:pt x="1158" y="11"/>
                  </a:lnTo>
                  <a:lnTo>
                    <a:pt x="1147" y="11"/>
                  </a:lnTo>
                  <a:lnTo>
                    <a:pt x="1147" y="0"/>
                  </a:lnTo>
                  <a:close/>
                  <a:moveTo>
                    <a:pt x="1169" y="0"/>
                  </a:moveTo>
                  <a:lnTo>
                    <a:pt x="1180" y="0"/>
                  </a:lnTo>
                  <a:lnTo>
                    <a:pt x="1180" y="11"/>
                  </a:lnTo>
                  <a:lnTo>
                    <a:pt x="1169" y="11"/>
                  </a:lnTo>
                  <a:lnTo>
                    <a:pt x="1169" y="0"/>
                  </a:lnTo>
                  <a:close/>
                  <a:moveTo>
                    <a:pt x="1191" y="0"/>
                  </a:moveTo>
                  <a:lnTo>
                    <a:pt x="1202" y="0"/>
                  </a:lnTo>
                  <a:lnTo>
                    <a:pt x="1202" y="11"/>
                  </a:lnTo>
                  <a:lnTo>
                    <a:pt x="1191" y="11"/>
                  </a:lnTo>
                  <a:lnTo>
                    <a:pt x="1191" y="0"/>
                  </a:lnTo>
                  <a:close/>
                  <a:moveTo>
                    <a:pt x="1213" y="0"/>
                  </a:moveTo>
                  <a:lnTo>
                    <a:pt x="1224" y="0"/>
                  </a:lnTo>
                  <a:lnTo>
                    <a:pt x="1224" y="11"/>
                  </a:lnTo>
                  <a:lnTo>
                    <a:pt x="1213" y="11"/>
                  </a:lnTo>
                  <a:lnTo>
                    <a:pt x="1213" y="0"/>
                  </a:lnTo>
                  <a:close/>
                  <a:moveTo>
                    <a:pt x="1236" y="0"/>
                  </a:moveTo>
                  <a:lnTo>
                    <a:pt x="1247" y="0"/>
                  </a:lnTo>
                  <a:lnTo>
                    <a:pt x="1247" y="11"/>
                  </a:lnTo>
                  <a:lnTo>
                    <a:pt x="1236" y="11"/>
                  </a:lnTo>
                  <a:lnTo>
                    <a:pt x="1236" y="0"/>
                  </a:lnTo>
                  <a:close/>
                  <a:moveTo>
                    <a:pt x="1258" y="0"/>
                  </a:moveTo>
                  <a:lnTo>
                    <a:pt x="1269" y="0"/>
                  </a:lnTo>
                  <a:lnTo>
                    <a:pt x="1269" y="11"/>
                  </a:lnTo>
                  <a:lnTo>
                    <a:pt x="1258" y="11"/>
                  </a:lnTo>
                  <a:lnTo>
                    <a:pt x="1258" y="0"/>
                  </a:lnTo>
                  <a:close/>
                  <a:moveTo>
                    <a:pt x="1280" y="0"/>
                  </a:moveTo>
                  <a:lnTo>
                    <a:pt x="1291" y="0"/>
                  </a:lnTo>
                  <a:lnTo>
                    <a:pt x="1291" y="11"/>
                  </a:lnTo>
                  <a:lnTo>
                    <a:pt x="1280" y="11"/>
                  </a:lnTo>
                  <a:lnTo>
                    <a:pt x="1280" y="0"/>
                  </a:lnTo>
                  <a:close/>
                  <a:moveTo>
                    <a:pt x="1302" y="0"/>
                  </a:moveTo>
                  <a:lnTo>
                    <a:pt x="1313" y="0"/>
                  </a:lnTo>
                  <a:lnTo>
                    <a:pt x="1313" y="11"/>
                  </a:lnTo>
                  <a:lnTo>
                    <a:pt x="1302" y="11"/>
                  </a:lnTo>
                  <a:lnTo>
                    <a:pt x="1302" y="0"/>
                  </a:lnTo>
                  <a:close/>
                  <a:moveTo>
                    <a:pt x="1324" y="0"/>
                  </a:moveTo>
                  <a:lnTo>
                    <a:pt x="1335" y="0"/>
                  </a:lnTo>
                  <a:lnTo>
                    <a:pt x="1335" y="11"/>
                  </a:lnTo>
                  <a:lnTo>
                    <a:pt x="1324" y="11"/>
                  </a:lnTo>
                  <a:lnTo>
                    <a:pt x="1324" y="0"/>
                  </a:lnTo>
                  <a:close/>
                  <a:moveTo>
                    <a:pt x="1346" y="0"/>
                  </a:moveTo>
                  <a:lnTo>
                    <a:pt x="1357" y="0"/>
                  </a:lnTo>
                  <a:lnTo>
                    <a:pt x="1357" y="11"/>
                  </a:lnTo>
                  <a:lnTo>
                    <a:pt x="1346" y="11"/>
                  </a:lnTo>
                  <a:lnTo>
                    <a:pt x="1346" y="0"/>
                  </a:lnTo>
                  <a:close/>
                  <a:moveTo>
                    <a:pt x="1368" y="0"/>
                  </a:moveTo>
                  <a:lnTo>
                    <a:pt x="1379" y="0"/>
                  </a:lnTo>
                  <a:lnTo>
                    <a:pt x="1379" y="11"/>
                  </a:lnTo>
                  <a:lnTo>
                    <a:pt x="1368" y="11"/>
                  </a:lnTo>
                  <a:lnTo>
                    <a:pt x="1368" y="0"/>
                  </a:lnTo>
                  <a:close/>
                  <a:moveTo>
                    <a:pt x="1390" y="0"/>
                  </a:moveTo>
                  <a:lnTo>
                    <a:pt x="1401" y="0"/>
                  </a:lnTo>
                  <a:lnTo>
                    <a:pt x="1401" y="11"/>
                  </a:lnTo>
                  <a:lnTo>
                    <a:pt x="1390" y="11"/>
                  </a:lnTo>
                  <a:lnTo>
                    <a:pt x="1390" y="0"/>
                  </a:lnTo>
                  <a:close/>
                  <a:moveTo>
                    <a:pt x="1412" y="0"/>
                  </a:moveTo>
                  <a:lnTo>
                    <a:pt x="1423" y="0"/>
                  </a:lnTo>
                  <a:lnTo>
                    <a:pt x="1423" y="11"/>
                  </a:lnTo>
                  <a:lnTo>
                    <a:pt x="1412" y="11"/>
                  </a:lnTo>
                  <a:lnTo>
                    <a:pt x="1412" y="0"/>
                  </a:lnTo>
                  <a:close/>
                  <a:moveTo>
                    <a:pt x="1434" y="0"/>
                  </a:moveTo>
                  <a:lnTo>
                    <a:pt x="1445" y="0"/>
                  </a:lnTo>
                  <a:lnTo>
                    <a:pt x="1445" y="11"/>
                  </a:lnTo>
                  <a:lnTo>
                    <a:pt x="1434" y="11"/>
                  </a:lnTo>
                  <a:lnTo>
                    <a:pt x="1434" y="0"/>
                  </a:lnTo>
                  <a:close/>
                  <a:moveTo>
                    <a:pt x="1456" y="0"/>
                  </a:moveTo>
                  <a:lnTo>
                    <a:pt x="1467" y="0"/>
                  </a:lnTo>
                  <a:lnTo>
                    <a:pt x="1467" y="11"/>
                  </a:lnTo>
                  <a:lnTo>
                    <a:pt x="1456" y="11"/>
                  </a:lnTo>
                  <a:lnTo>
                    <a:pt x="1456" y="0"/>
                  </a:lnTo>
                  <a:close/>
                  <a:moveTo>
                    <a:pt x="1478" y="0"/>
                  </a:moveTo>
                  <a:lnTo>
                    <a:pt x="1489" y="0"/>
                  </a:lnTo>
                  <a:lnTo>
                    <a:pt x="1489" y="11"/>
                  </a:lnTo>
                  <a:lnTo>
                    <a:pt x="1478" y="11"/>
                  </a:lnTo>
                  <a:lnTo>
                    <a:pt x="1478" y="0"/>
                  </a:lnTo>
                  <a:close/>
                  <a:moveTo>
                    <a:pt x="1500" y="0"/>
                  </a:moveTo>
                  <a:lnTo>
                    <a:pt x="1511" y="0"/>
                  </a:lnTo>
                  <a:lnTo>
                    <a:pt x="1511" y="11"/>
                  </a:lnTo>
                  <a:lnTo>
                    <a:pt x="1500" y="11"/>
                  </a:lnTo>
                  <a:lnTo>
                    <a:pt x="1500" y="0"/>
                  </a:lnTo>
                  <a:close/>
                  <a:moveTo>
                    <a:pt x="1522" y="0"/>
                  </a:moveTo>
                  <a:lnTo>
                    <a:pt x="1533" y="0"/>
                  </a:lnTo>
                  <a:lnTo>
                    <a:pt x="1533" y="11"/>
                  </a:lnTo>
                  <a:lnTo>
                    <a:pt x="1522" y="11"/>
                  </a:lnTo>
                  <a:lnTo>
                    <a:pt x="1522" y="0"/>
                  </a:lnTo>
                  <a:close/>
                  <a:moveTo>
                    <a:pt x="1544" y="0"/>
                  </a:moveTo>
                  <a:lnTo>
                    <a:pt x="1555" y="0"/>
                  </a:lnTo>
                  <a:lnTo>
                    <a:pt x="1555" y="11"/>
                  </a:lnTo>
                  <a:lnTo>
                    <a:pt x="1544" y="11"/>
                  </a:lnTo>
                  <a:lnTo>
                    <a:pt x="1544" y="0"/>
                  </a:lnTo>
                  <a:close/>
                  <a:moveTo>
                    <a:pt x="1566" y="0"/>
                  </a:moveTo>
                  <a:lnTo>
                    <a:pt x="1577" y="0"/>
                  </a:lnTo>
                  <a:lnTo>
                    <a:pt x="1577" y="11"/>
                  </a:lnTo>
                  <a:lnTo>
                    <a:pt x="1566" y="11"/>
                  </a:lnTo>
                  <a:lnTo>
                    <a:pt x="1566" y="0"/>
                  </a:lnTo>
                  <a:close/>
                  <a:moveTo>
                    <a:pt x="1588" y="0"/>
                  </a:moveTo>
                  <a:lnTo>
                    <a:pt x="1600" y="0"/>
                  </a:lnTo>
                  <a:lnTo>
                    <a:pt x="1600" y="11"/>
                  </a:lnTo>
                  <a:lnTo>
                    <a:pt x="1588" y="11"/>
                  </a:lnTo>
                  <a:lnTo>
                    <a:pt x="1588" y="0"/>
                  </a:lnTo>
                  <a:close/>
                  <a:moveTo>
                    <a:pt x="1611" y="0"/>
                  </a:moveTo>
                  <a:lnTo>
                    <a:pt x="1622" y="0"/>
                  </a:lnTo>
                  <a:lnTo>
                    <a:pt x="1622" y="11"/>
                  </a:lnTo>
                  <a:lnTo>
                    <a:pt x="1611" y="11"/>
                  </a:lnTo>
                  <a:lnTo>
                    <a:pt x="1611" y="0"/>
                  </a:lnTo>
                  <a:close/>
                  <a:moveTo>
                    <a:pt x="1633" y="0"/>
                  </a:moveTo>
                  <a:lnTo>
                    <a:pt x="1644" y="0"/>
                  </a:lnTo>
                  <a:lnTo>
                    <a:pt x="1644" y="11"/>
                  </a:lnTo>
                  <a:lnTo>
                    <a:pt x="1633" y="11"/>
                  </a:lnTo>
                  <a:lnTo>
                    <a:pt x="1633" y="0"/>
                  </a:lnTo>
                  <a:close/>
                  <a:moveTo>
                    <a:pt x="1655" y="0"/>
                  </a:moveTo>
                  <a:lnTo>
                    <a:pt x="1666" y="0"/>
                  </a:lnTo>
                  <a:lnTo>
                    <a:pt x="1666" y="11"/>
                  </a:lnTo>
                  <a:lnTo>
                    <a:pt x="1655" y="11"/>
                  </a:lnTo>
                  <a:lnTo>
                    <a:pt x="1655" y="0"/>
                  </a:lnTo>
                  <a:close/>
                  <a:moveTo>
                    <a:pt x="1677" y="0"/>
                  </a:moveTo>
                  <a:lnTo>
                    <a:pt x="1688" y="0"/>
                  </a:lnTo>
                  <a:lnTo>
                    <a:pt x="1688" y="11"/>
                  </a:lnTo>
                  <a:lnTo>
                    <a:pt x="1677" y="11"/>
                  </a:lnTo>
                  <a:lnTo>
                    <a:pt x="1677" y="0"/>
                  </a:lnTo>
                  <a:close/>
                  <a:moveTo>
                    <a:pt x="1699" y="0"/>
                  </a:moveTo>
                  <a:lnTo>
                    <a:pt x="1710" y="0"/>
                  </a:lnTo>
                  <a:lnTo>
                    <a:pt x="1710" y="11"/>
                  </a:lnTo>
                  <a:lnTo>
                    <a:pt x="1699" y="11"/>
                  </a:lnTo>
                  <a:lnTo>
                    <a:pt x="1699" y="0"/>
                  </a:lnTo>
                  <a:close/>
                  <a:moveTo>
                    <a:pt x="1721" y="0"/>
                  </a:moveTo>
                  <a:lnTo>
                    <a:pt x="1732" y="0"/>
                  </a:lnTo>
                  <a:lnTo>
                    <a:pt x="1732" y="11"/>
                  </a:lnTo>
                  <a:lnTo>
                    <a:pt x="1721" y="11"/>
                  </a:lnTo>
                  <a:lnTo>
                    <a:pt x="1721" y="0"/>
                  </a:lnTo>
                  <a:close/>
                  <a:moveTo>
                    <a:pt x="1743" y="0"/>
                  </a:moveTo>
                  <a:lnTo>
                    <a:pt x="1754" y="0"/>
                  </a:lnTo>
                  <a:lnTo>
                    <a:pt x="1754" y="11"/>
                  </a:lnTo>
                  <a:lnTo>
                    <a:pt x="1743" y="11"/>
                  </a:lnTo>
                  <a:lnTo>
                    <a:pt x="1743" y="0"/>
                  </a:lnTo>
                  <a:close/>
                  <a:moveTo>
                    <a:pt x="1765" y="0"/>
                  </a:moveTo>
                  <a:lnTo>
                    <a:pt x="1776" y="0"/>
                  </a:lnTo>
                  <a:lnTo>
                    <a:pt x="1776" y="11"/>
                  </a:lnTo>
                  <a:lnTo>
                    <a:pt x="1765" y="11"/>
                  </a:lnTo>
                  <a:lnTo>
                    <a:pt x="1765" y="0"/>
                  </a:lnTo>
                  <a:close/>
                  <a:moveTo>
                    <a:pt x="1787" y="0"/>
                  </a:moveTo>
                  <a:lnTo>
                    <a:pt x="1794" y="0"/>
                  </a:lnTo>
                  <a:lnTo>
                    <a:pt x="1794" y="11"/>
                  </a:lnTo>
                  <a:lnTo>
                    <a:pt x="1787" y="1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5" name="Freeform 56"/>
            <p:cNvSpPr>
              <a:spLocks noEditPoints="1"/>
            </p:cNvSpPr>
            <p:nvPr/>
          </p:nvSpPr>
          <p:spPr bwMode="auto">
            <a:xfrm>
              <a:off x="4102" y="603"/>
              <a:ext cx="44" cy="460"/>
            </a:xfrm>
            <a:custGeom>
              <a:avLst/>
              <a:gdLst>
                <a:gd name="T0" fmla="*/ 30 w 44"/>
                <a:gd name="T1" fmla="*/ 52 h 460"/>
                <a:gd name="T2" fmla="*/ 15 w 44"/>
                <a:gd name="T3" fmla="*/ 37 h 460"/>
                <a:gd name="T4" fmla="*/ 30 w 44"/>
                <a:gd name="T5" fmla="*/ 67 h 460"/>
                <a:gd name="T6" fmla="*/ 15 w 44"/>
                <a:gd name="T7" fmla="*/ 81 h 460"/>
                <a:gd name="T8" fmla="*/ 30 w 44"/>
                <a:gd name="T9" fmla="*/ 67 h 460"/>
                <a:gd name="T10" fmla="*/ 30 w 44"/>
                <a:gd name="T11" fmla="*/ 111 h 460"/>
                <a:gd name="T12" fmla="*/ 15 w 44"/>
                <a:gd name="T13" fmla="*/ 96 h 460"/>
                <a:gd name="T14" fmla="*/ 30 w 44"/>
                <a:gd name="T15" fmla="*/ 125 h 460"/>
                <a:gd name="T16" fmla="*/ 15 w 44"/>
                <a:gd name="T17" fmla="*/ 140 h 460"/>
                <a:gd name="T18" fmla="*/ 30 w 44"/>
                <a:gd name="T19" fmla="*/ 125 h 460"/>
                <a:gd name="T20" fmla="*/ 30 w 44"/>
                <a:gd name="T21" fmla="*/ 169 h 460"/>
                <a:gd name="T22" fmla="*/ 15 w 44"/>
                <a:gd name="T23" fmla="*/ 155 h 460"/>
                <a:gd name="T24" fmla="*/ 30 w 44"/>
                <a:gd name="T25" fmla="*/ 184 h 460"/>
                <a:gd name="T26" fmla="*/ 15 w 44"/>
                <a:gd name="T27" fmla="*/ 199 h 460"/>
                <a:gd name="T28" fmla="*/ 30 w 44"/>
                <a:gd name="T29" fmla="*/ 184 h 460"/>
                <a:gd name="T30" fmla="*/ 30 w 44"/>
                <a:gd name="T31" fmla="*/ 228 h 460"/>
                <a:gd name="T32" fmla="*/ 15 w 44"/>
                <a:gd name="T33" fmla="*/ 214 h 460"/>
                <a:gd name="T34" fmla="*/ 30 w 44"/>
                <a:gd name="T35" fmla="*/ 243 h 460"/>
                <a:gd name="T36" fmla="*/ 15 w 44"/>
                <a:gd name="T37" fmla="*/ 258 h 460"/>
                <a:gd name="T38" fmla="*/ 30 w 44"/>
                <a:gd name="T39" fmla="*/ 243 h 460"/>
                <a:gd name="T40" fmla="*/ 30 w 44"/>
                <a:gd name="T41" fmla="*/ 287 h 460"/>
                <a:gd name="T42" fmla="*/ 15 w 44"/>
                <a:gd name="T43" fmla="*/ 272 h 460"/>
                <a:gd name="T44" fmla="*/ 30 w 44"/>
                <a:gd name="T45" fmla="*/ 302 h 460"/>
                <a:gd name="T46" fmla="*/ 15 w 44"/>
                <a:gd name="T47" fmla="*/ 316 h 460"/>
                <a:gd name="T48" fmla="*/ 30 w 44"/>
                <a:gd name="T49" fmla="*/ 302 h 460"/>
                <a:gd name="T50" fmla="*/ 30 w 44"/>
                <a:gd name="T51" fmla="*/ 346 h 460"/>
                <a:gd name="T52" fmla="*/ 15 w 44"/>
                <a:gd name="T53" fmla="*/ 331 h 460"/>
                <a:gd name="T54" fmla="*/ 30 w 44"/>
                <a:gd name="T55" fmla="*/ 361 h 460"/>
                <a:gd name="T56" fmla="*/ 15 w 44"/>
                <a:gd name="T57" fmla="*/ 375 h 460"/>
                <a:gd name="T58" fmla="*/ 30 w 44"/>
                <a:gd name="T59" fmla="*/ 361 h 460"/>
                <a:gd name="T60" fmla="*/ 30 w 44"/>
                <a:gd name="T61" fmla="*/ 405 h 460"/>
                <a:gd name="T62" fmla="*/ 15 w 44"/>
                <a:gd name="T63" fmla="*/ 390 h 460"/>
                <a:gd name="T64" fmla="*/ 30 w 44"/>
                <a:gd name="T65" fmla="*/ 419 h 460"/>
                <a:gd name="T66" fmla="*/ 15 w 44"/>
                <a:gd name="T67" fmla="*/ 434 h 460"/>
                <a:gd name="T68" fmla="*/ 30 w 44"/>
                <a:gd name="T69" fmla="*/ 419 h 460"/>
                <a:gd name="T70" fmla="*/ 30 w 44"/>
                <a:gd name="T71" fmla="*/ 460 h 460"/>
                <a:gd name="T72" fmla="*/ 15 w 44"/>
                <a:gd name="T73" fmla="*/ 449 h 460"/>
                <a:gd name="T74" fmla="*/ 0 w 44"/>
                <a:gd name="T75" fmla="*/ 45 h 460"/>
                <a:gd name="T76" fmla="*/ 44 w 44"/>
                <a:gd name="T77" fmla="*/ 45 h 4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4"/>
                <a:gd name="T118" fmla="*/ 0 h 460"/>
                <a:gd name="T119" fmla="*/ 44 w 44"/>
                <a:gd name="T120" fmla="*/ 460 h 4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4" h="460">
                  <a:moveTo>
                    <a:pt x="30" y="37"/>
                  </a:moveTo>
                  <a:lnTo>
                    <a:pt x="30" y="52"/>
                  </a:lnTo>
                  <a:lnTo>
                    <a:pt x="15" y="52"/>
                  </a:lnTo>
                  <a:lnTo>
                    <a:pt x="15" y="37"/>
                  </a:lnTo>
                  <a:lnTo>
                    <a:pt x="30" y="37"/>
                  </a:lnTo>
                  <a:close/>
                  <a:moveTo>
                    <a:pt x="30" y="67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30" y="67"/>
                  </a:lnTo>
                  <a:close/>
                  <a:moveTo>
                    <a:pt x="30" y="96"/>
                  </a:moveTo>
                  <a:lnTo>
                    <a:pt x="30" y="111"/>
                  </a:lnTo>
                  <a:lnTo>
                    <a:pt x="15" y="111"/>
                  </a:lnTo>
                  <a:lnTo>
                    <a:pt x="15" y="96"/>
                  </a:lnTo>
                  <a:lnTo>
                    <a:pt x="30" y="96"/>
                  </a:lnTo>
                  <a:close/>
                  <a:moveTo>
                    <a:pt x="30" y="125"/>
                  </a:moveTo>
                  <a:lnTo>
                    <a:pt x="30" y="140"/>
                  </a:lnTo>
                  <a:lnTo>
                    <a:pt x="15" y="140"/>
                  </a:lnTo>
                  <a:lnTo>
                    <a:pt x="15" y="125"/>
                  </a:lnTo>
                  <a:lnTo>
                    <a:pt x="30" y="125"/>
                  </a:lnTo>
                  <a:close/>
                  <a:moveTo>
                    <a:pt x="30" y="155"/>
                  </a:moveTo>
                  <a:lnTo>
                    <a:pt x="30" y="169"/>
                  </a:lnTo>
                  <a:lnTo>
                    <a:pt x="15" y="169"/>
                  </a:lnTo>
                  <a:lnTo>
                    <a:pt x="15" y="155"/>
                  </a:lnTo>
                  <a:lnTo>
                    <a:pt x="30" y="155"/>
                  </a:lnTo>
                  <a:close/>
                  <a:moveTo>
                    <a:pt x="30" y="184"/>
                  </a:moveTo>
                  <a:lnTo>
                    <a:pt x="30" y="199"/>
                  </a:lnTo>
                  <a:lnTo>
                    <a:pt x="15" y="199"/>
                  </a:lnTo>
                  <a:lnTo>
                    <a:pt x="15" y="184"/>
                  </a:lnTo>
                  <a:lnTo>
                    <a:pt x="30" y="184"/>
                  </a:lnTo>
                  <a:close/>
                  <a:moveTo>
                    <a:pt x="30" y="214"/>
                  </a:moveTo>
                  <a:lnTo>
                    <a:pt x="30" y="228"/>
                  </a:lnTo>
                  <a:lnTo>
                    <a:pt x="15" y="228"/>
                  </a:lnTo>
                  <a:lnTo>
                    <a:pt x="15" y="214"/>
                  </a:lnTo>
                  <a:lnTo>
                    <a:pt x="30" y="214"/>
                  </a:lnTo>
                  <a:close/>
                  <a:moveTo>
                    <a:pt x="30" y="243"/>
                  </a:moveTo>
                  <a:lnTo>
                    <a:pt x="30" y="258"/>
                  </a:lnTo>
                  <a:lnTo>
                    <a:pt x="15" y="258"/>
                  </a:lnTo>
                  <a:lnTo>
                    <a:pt x="15" y="243"/>
                  </a:lnTo>
                  <a:lnTo>
                    <a:pt x="30" y="243"/>
                  </a:lnTo>
                  <a:close/>
                  <a:moveTo>
                    <a:pt x="30" y="272"/>
                  </a:moveTo>
                  <a:lnTo>
                    <a:pt x="30" y="287"/>
                  </a:lnTo>
                  <a:lnTo>
                    <a:pt x="15" y="287"/>
                  </a:lnTo>
                  <a:lnTo>
                    <a:pt x="15" y="272"/>
                  </a:lnTo>
                  <a:lnTo>
                    <a:pt x="30" y="272"/>
                  </a:lnTo>
                  <a:close/>
                  <a:moveTo>
                    <a:pt x="30" y="302"/>
                  </a:moveTo>
                  <a:lnTo>
                    <a:pt x="30" y="316"/>
                  </a:lnTo>
                  <a:lnTo>
                    <a:pt x="15" y="316"/>
                  </a:lnTo>
                  <a:lnTo>
                    <a:pt x="15" y="302"/>
                  </a:lnTo>
                  <a:lnTo>
                    <a:pt x="30" y="302"/>
                  </a:lnTo>
                  <a:close/>
                  <a:moveTo>
                    <a:pt x="30" y="331"/>
                  </a:moveTo>
                  <a:lnTo>
                    <a:pt x="30" y="346"/>
                  </a:lnTo>
                  <a:lnTo>
                    <a:pt x="15" y="346"/>
                  </a:lnTo>
                  <a:lnTo>
                    <a:pt x="15" y="331"/>
                  </a:lnTo>
                  <a:lnTo>
                    <a:pt x="30" y="331"/>
                  </a:lnTo>
                  <a:close/>
                  <a:moveTo>
                    <a:pt x="30" y="361"/>
                  </a:moveTo>
                  <a:lnTo>
                    <a:pt x="30" y="375"/>
                  </a:lnTo>
                  <a:lnTo>
                    <a:pt x="15" y="375"/>
                  </a:lnTo>
                  <a:lnTo>
                    <a:pt x="15" y="361"/>
                  </a:lnTo>
                  <a:lnTo>
                    <a:pt x="30" y="361"/>
                  </a:lnTo>
                  <a:close/>
                  <a:moveTo>
                    <a:pt x="30" y="390"/>
                  </a:moveTo>
                  <a:lnTo>
                    <a:pt x="30" y="405"/>
                  </a:lnTo>
                  <a:lnTo>
                    <a:pt x="15" y="405"/>
                  </a:lnTo>
                  <a:lnTo>
                    <a:pt x="15" y="390"/>
                  </a:lnTo>
                  <a:lnTo>
                    <a:pt x="30" y="390"/>
                  </a:lnTo>
                  <a:close/>
                  <a:moveTo>
                    <a:pt x="30" y="419"/>
                  </a:moveTo>
                  <a:lnTo>
                    <a:pt x="30" y="434"/>
                  </a:lnTo>
                  <a:lnTo>
                    <a:pt x="15" y="434"/>
                  </a:lnTo>
                  <a:lnTo>
                    <a:pt x="15" y="419"/>
                  </a:lnTo>
                  <a:lnTo>
                    <a:pt x="30" y="419"/>
                  </a:lnTo>
                  <a:close/>
                  <a:moveTo>
                    <a:pt x="30" y="449"/>
                  </a:moveTo>
                  <a:lnTo>
                    <a:pt x="30" y="460"/>
                  </a:lnTo>
                  <a:lnTo>
                    <a:pt x="15" y="460"/>
                  </a:lnTo>
                  <a:lnTo>
                    <a:pt x="15" y="449"/>
                  </a:lnTo>
                  <a:lnTo>
                    <a:pt x="30" y="449"/>
                  </a:lnTo>
                  <a:close/>
                  <a:moveTo>
                    <a:pt x="0" y="45"/>
                  </a:moveTo>
                  <a:lnTo>
                    <a:pt x="22" y="0"/>
                  </a:lnTo>
                  <a:lnTo>
                    <a:pt x="44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6" name="Freeform 57"/>
            <p:cNvSpPr>
              <a:spLocks noEditPoints="1"/>
            </p:cNvSpPr>
            <p:nvPr/>
          </p:nvSpPr>
          <p:spPr bwMode="auto">
            <a:xfrm>
              <a:off x="4102" y="1573"/>
              <a:ext cx="44" cy="284"/>
            </a:xfrm>
            <a:custGeom>
              <a:avLst/>
              <a:gdLst>
                <a:gd name="T0" fmla="*/ 30 w 44"/>
                <a:gd name="T1" fmla="*/ 37 h 284"/>
                <a:gd name="T2" fmla="*/ 30 w 44"/>
                <a:gd name="T3" fmla="*/ 52 h 284"/>
                <a:gd name="T4" fmla="*/ 15 w 44"/>
                <a:gd name="T5" fmla="*/ 52 h 284"/>
                <a:gd name="T6" fmla="*/ 15 w 44"/>
                <a:gd name="T7" fmla="*/ 37 h 284"/>
                <a:gd name="T8" fmla="*/ 30 w 44"/>
                <a:gd name="T9" fmla="*/ 37 h 284"/>
                <a:gd name="T10" fmla="*/ 30 w 44"/>
                <a:gd name="T11" fmla="*/ 67 h 284"/>
                <a:gd name="T12" fmla="*/ 30 w 44"/>
                <a:gd name="T13" fmla="*/ 81 h 284"/>
                <a:gd name="T14" fmla="*/ 15 w 44"/>
                <a:gd name="T15" fmla="*/ 81 h 284"/>
                <a:gd name="T16" fmla="*/ 15 w 44"/>
                <a:gd name="T17" fmla="*/ 67 h 284"/>
                <a:gd name="T18" fmla="*/ 30 w 44"/>
                <a:gd name="T19" fmla="*/ 67 h 284"/>
                <a:gd name="T20" fmla="*/ 30 w 44"/>
                <a:gd name="T21" fmla="*/ 96 h 284"/>
                <a:gd name="T22" fmla="*/ 30 w 44"/>
                <a:gd name="T23" fmla="*/ 111 h 284"/>
                <a:gd name="T24" fmla="*/ 15 w 44"/>
                <a:gd name="T25" fmla="*/ 111 h 284"/>
                <a:gd name="T26" fmla="*/ 15 w 44"/>
                <a:gd name="T27" fmla="*/ 96 h 284"/>
                <a:gd name="T28" fmla="*/ 30 w 44"/>
                <a:gd name="T29" fmla="*/ 96 h 284"/>
                <a:gd name="T30" fmla="*/ 30 w 44"/>
                <a:gd name="T31" fmla="*/ 125 h 284"/>
                <a:gd name="T32" fmla="*/ 30 w 44"/>
                <a:gd name="T33" fmla="*/ 140 h 284"/>
                <a:gd name="T34" fmla="*/ 15 w 44"/>
                <a:gd name="T35" fmla="*/ 140 h 284"/>
                <a:gd name="T36" fmla="*/ 15 w 44"/>
                <a:gd name="T37" fmla="*/ 125 h 284"/>
                <a:gd name="T38" fmla="*/ 30 w 44"/>
                <a:gd name="T39" fmla="*/ 125 h 284"/>
                <a:gd name="T40" fmla="*/ 30 w 44"/>
                <a:gd name="T41" fmla="*/ 155 h 284"/>
                <a:gd name="T42" fmla="*/ 30 w 44"/>
                <a:gd name="T43" fmla="*/ 169 h 284"/>
                <a:gd name="T44" fmla="*/ 15 w 44"/>
                <a:gd name="T45" fmla="*/ 169 h 284"/>
                <a:gd name="T46" fmla="*/ 15 w 44"/>
                <a:gd name="T47" fmla="*/ 155 h 284"/>
                <a:gd name="T48" fmla="*/ 30 w 44"/>
                <a:gd name="T49" fmla="*/ 155 h 284"/>
                <a:gd name="T50" fmla="*/ 30 w 44"/>
                <a:gd name="T51" fmla="*/ 184 h 284"/>
                <a:gd name="T52" fmla="*/ 30 w 44"/>
                <a:gd name="T53" fmla="*/ 199 h 284"/>
                <a:gd name="T54" fmla="*/ 15 w 44"/>
                <a:gd name="T55" fmla="*/ 199 h 284"/>
                <a:gd name="T56" fmla="*/ 15 w 44"/>
                <a:gd name="T57" fmla="*/ 184 h 284"/>
                <a:gd name="T58" fmla="*/ 30 w 44"/>
                <a:gd name="T59" fmla="*/ 184 h 284"/>
                <a:gd name="T60" fmla="*/ 30 w 44"/>
                <a:gd name="T61" fmla="*/ 214 h 284"/>
                <a:gd name="T62" fmla="*/ 30 w 44"/>
                <a:gd name="T63" fmla="*/ 228 h 284"/>
                <a:gd name="T64" fmla="*/ 15 w 44"/>
                <a:gd name="T65" fmla="*/ 228 h 284"/>
                <a:gd name="T66" fmla="*/ 15 w 44"/>
                <a:gd name="T67" fmla="*/ 214 h 284"/>
                <a:gd name="T68" fmla="*/ 30 w 44"/>
                <a:gd name="T69" fmla="*/ 214 h 284"/>
                <a:gd name="T70" fmla="*/ 30 w 44"/>
                <a:gd name="T71" fmla="*/ 243 h 284"/>
                <a:gd name="T72" fmla="*/ 30 w 44"/>
                <a:gd name="T73" fmla="*/ 258 h 284"/>
                <a:gd name="T74" fmla="*/ 15 w 44"/>
                <a:gd name="T75" fmla="*/ 258 h 284"/>
                <a:gd name="T76" fmla="*/ 15 w 44"/>
                <a:gd name="T77" fmla="*/ 243 h 284"/>
                <a:gd name="T78" fmla="*/ 30 w 44"/>
                <a:gd name="T79" fmla="*/ 243 h 284"/>
                <a:gd name="T80" fmla="*/ 30 w 44"/>
                <a:gd name="T81" fmla="*/ 272 h 284"/>
                <a:gd name="T82" fmla="*/ 30 w 44"/>
                <a:gd name="T83" fmla="*/ 284 h 284"/>
                <a:gd name="T84" fmla="*/ 15 w 44"/>
                <a:gd name="T85" fmla="*/ 284 h 284"/>
                <a:gd name="T86" fmla="*/ 15 w 44"/>
                <a:gd name="T87" fmla="*/ 272 h 284"/>
                <a:gd name="T88" fmla="*/ 30 w 44"/>
                <a:gd name="T89" fmla="*/ 272 h 284"/>
                <a:gd name="T90" fmla="*/ 0 w 44"/>
                <a:gd name="T91" fmla="*/ 45 h 284"/>
                <a:gd name="T92" fmla="*/ 22 w 44"/>
                <a:gd name="T93" fmla="*/ 0 h 284"/>
                <a:gd name="T94" fmla="*/ 44 w 44"/>
                <a:gd name="T95" fmla="*/ 45 h 284"/>
                <a:gd name="T96" fmla="*/ 0 w 44"/>
                <a:gd name="T97" fmla="*/ 45 h 2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4"/>
                <a:gd name="T148" fmla="*/ 0 h 284"/>
                <a:gd name="T149" fmla="*/ 44 w 44"/>
                <a:gd name="T150" fmla="*/ 284 h 2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4" h="284">
                  <a:moveTo>
                    <a:pt x="30" y="37"/>
                  </a:moveTo>
                  <a:lnTo>
                    <a:pt x="30" y="52"/>
                  </a:lnTo>
                  <a:lnTo>
                    <a:pt x="15" y="52"/>
                  </a:lnTo>
                  <a:lnTo>
                    <a:pt x="15" y="37"/>
                  </a:lnTo>
                  <a:lnTo>
                    <a:pt x="30" y="37"/>
                  </a:lnTo>
                  <a:close/>
                  <a:moveTo>
                    <a:pt x="30" y="67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30" y="67"/>
                  </a:lnTo>
                  <a:close/>
                  <a:moveTo>
                    <a:pt x="30" y="96"/>
                  </a:moveTo>
                  <a:lnTo>
                    <a:pt x="30" y="111"/>
                  </a:lnTo>
                  <a:lnTo>
                    <a:pt x="15" y="111"/>
                  </a:lnTo>
                  <a:lnTo>
                    <a:pt x="15" y="96"/>
                  </a:lnTo>
                  <a:lnTo>
                    <a:pt x="30" y="96"/>
                  </a:lnTo>
                  <a:close/>
                  <a:moveTo>
                    <a:pt x="30" y="125"/>
                  </a:moveTo>
                  <a:lnTo>
                    <a:pt x="30" y="140"/>
                  </a:lnTo>
                  <a:lnTo>
                    <a:pt x="15" y="140"/>
                  </a:lnTo>
                  <a:lnTo>
                    <a:pt x="15" y="125"/>
                  </a:lnTo>
                  <a:lnTo>
                    <a:pt x="30" y="125"/>
                  </a:lnTo>
                  <a:close/>
                  <a:moveTo>
                    <a:pt x="30" y="155"/>
                  </a:moveTo>
                  <a:lnTo>
                    <a:pt x="30" y="169"/>
                  </a:lnTo>
                  <a:lnTo>
                    <a:pt x="15" y="169"/>
                  </a:lnTo>
                  <a:lnTo>
                    <a:pt x="15" y="155"/>
                  </a:lnTo>
                  <a:lnTo>
                    <a:pt x="30" y="155"/>
                  </a:lnTo>
                  <a:close/>
                  <a:moveTo>
                    <a:pt x="30" y="184"/>
                  </a:moveTo>
                  <a:lnTo>
                    <a:pt x="30" y="199"/>
                  </a:lnTo>
                  <a:lnTo>
                    <a:pt x="15" y="199"/>
                  </a:lnTo>
                  <a:lnTo>
                    <a:pt x="15" y="184"/>
                  </a:lnTo>
                  <a:lnTo>
                    <a:pt x="30" y="184"/>
                  </a:lnTo>
                  <a:close/>
                  <a:moveTo>
                    <a:pt x="30" y="214"/>
                  </a:moveTo>
                  <a:lnTo>
                    <a:pt x="30" y="228"/>
                  </a:lnTo>
                  <a:lnTo>
                    <a:pt x="15" y="228"/>
                  </a:lnTo>
                  <a:lnTo>
                    <a:pt x="15" y="214"/>
                  </a:lnTo>
                  <a:lnTo>
                    <a:pt x="30" y="214"/>
                  </a:lnTo>
                  <a:close/>
                  <a:moveTo>
                    <a:pt x="30" y="243"/>
                  </a:moveTo>
                  <a:lnTo>
                    <a:pt x="30" y="258"/>
                  </a:lnTo>
                  <a:lnTo>
                    <a:pt x="15" y="258"/>
                  </a:lnTo>
                  <a:lnTo>
                    <a:pt x="15" y="243"/>
                  </a:lnTo>
                  <a:lnTo>
                    <a:pt x="30" y="243"/>
                  </a:lnTo>
                  <a:close/>
                  <a:moveTo>
                    <a:pt x="30" y="272"/>
                  </a:moveTo>
                  <a:lnTo>
                    <a:pt x="30" y="284"/>
                  </a:lnTo>
                  <a:lnTo>
                    <a:pt x="15" y="284"/>
                  </a:lnTo>
                  <a:lnTo>
                    <a:pt x="15" y="272"/>
                  </a:lnTo>
                  <a:lnTo>
                    <a:pt x="30" y="272"/>
                  </a:lnTo>
                  <a:close/>
                  <a:moveTo>
                    <a:pt x="0" y="45"/>
                  </a:moveTo>
                  <a:lnTo>
                    <a:pt x="22" y="0"/>
                  </a:lnTo>
                  <a:lnTo>
                    <a:pt x="44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7" name="Line 58"/>
            <p:cNvSpPr>
              <a:spLocks noChangeShapeType="1"/>
            </p:cNvSpPr>
            <p:nvPr/>
          </p:nvSpPr>
          <p:spPr bwMode="auto">
            <a:xfrm>
              <a:off x="859" y="2191"/>
              <a:ext cx="1" cy="166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8" name="Freeform 59"/>
            <p:cNvSpPr>
              <a:spLocks noEditPoints="1"/>
            </p:cNvSpPr>
            <p:nvPr/>
          </p:nvSpPr>
          <p:spPr bwMode="auto">
            <a:xfrm>
              <a:off x="859" y="2305"/>
              <a:ext cx="695" cy="44"/>
            </a:xfrm>
            <a:custGeom>
              <a:avLst/>
              <a:gdLst>
                <a:gd name="T0" fmla="*/ 52 w 695"/>
                <a:gd name="T1" fmla="*/ 15 h 44"/>
                <a:gd name="T2" fmla="*/ 37 w 695"/>
                <a:gd name="T3" fmla="*/ 30 h 44"/>
                <a:gd name="T4" fmla="*/ 67 w 695"/>
                <a:gd name="T5" fmla="*/ 15 h 44"/>
                <a:gd name="T6" fmla="*/ 81 w 695"/>
                <a:gd name="T7" fmla="*/ 30 h 44"/>
                <a:gd name="T8" fmla="*/ 67 w 695"/>
                <a:gd name="T9" fmla="*/ 15 h 44"/>
                <a:gd name="T10" fmla="*/ 111 w 695"/>
                <a:gd name="T11" fmla="*/ 15 h 44"/>
                <a:gd name="T12" fmla="*/ 96 w 695"/>
                <a:gd name="T13" fmla="*/ 30 h 44"/>
                <a:gd name="T14" fmla="*/ 125 w 695"/>
                <a:gd name="T15" fmla="*/ 15 h 44"/>
                <a:gd name="T16" fmla="*/ 140 w 695"/>
                <a:gd name="T17" fmla="*/ 30 h 44"/>
                <a:gd name="T18" fmla="*/ 125 w 695"/>
                <a:gd name="T19" fmla="*/ 15 h 44"/>
                <a:gd name="T20" fmla="*/ 170 w 695"/>
                <a:gd name="T21" fmla="*/ 15 h 44"/>
                <a:gd name="T22" fmla="*/ 155 w 695"/>
                <a:gd name="T23" fmla="*/ 30 h 44"/>
                <a:gd name="T24" fmla="*/ 184 w 695"/>
                <a:gd name="T25" fmla="*/ 15 h 44"/>
                <a:gd name="T26" fmla="*/ 199 w 695"/>
                <a:gd name="T27" fmla="*/ 30 h 44"/>
                <a:gd name="T28" fmla="*/ 184 w 695"/>
                <a:gd name="T29" fmla="*/ 15 h 44"/>
                <a:gd name="T30" fmla="*/ 228 w 695"/>
                <a:gd name="T31" fmla="*/ 15 h 44"/>
                <a:gd name="T32" fmla="*/ 214 w 695"/>
                <a:gd name="T33" fmla="*/ 30 h 44"/>
                <a:gd name="T34" fmla="*/ 243 w 695"/>
                <a:gd name="T35" fmla="*/ 15 h 44"/>
                <a:gd name="T36" fmla="*/ 258 w 695"/>
                <a:gd name="T37" fmla="*/ 30 h 44"/>
                <a:gd name="T38" fmla="*/ 243 w 695"/>
                <a:gd name="T39" fmla="*/ 15 h 44"/>
                <a:gd name="T40" fmla="*/ 287 w 695"/>
                <a:gd name="T41" fmla="*/ 15 h 44"/>
                <a:gd name="T42" fmla="*/ 272 w 695"/>
                <a:gd name="T43" fmla="*/ 30 h 44"/>
                <a:gd name="T44" fmla="*/ 302 w 695"/>
                <a:gd name="T45" fmla="*/ 15 h 44"/>
                <a:gd name="T46" fmla="*/ 317 w 695"/>
                <a:gd name="T47" fmla="*/ 30 h 44"/>
                <a:gd name="T48" fmla="*/ 302 w 695"/>
                <a:gd name="T49" fmla="*/ 15 h 44"/>
                <a:gd name="T50" fmla="*/ 346 w 695"/>
                <a:gd name="T51" fmla="*/ 15 h 44"/>
                <a:gd name="T52" fmla="*/ 331 w 695"/>
                <a:gd name="T53" fmla="*/ 30 h 44"/>
                <a:gd name="T54" fmla="*/ 361 w 695"/>
                <a:gd name="T55" fmla="*/ 15 h 44"/>
                <a:gd name="T56" fmla="*/ 375 w 695"/>
                <a:gd name="T57" fmla="*/ 30 h 44"/>
                <a:gd name="T58" fmla="*/ 361 w 695"/>
                <a:gd name="T59" fmla="*/ 15 h 44"/>
                <a:gd name="T60" fmla="*/ 405 w 695"/>
                <a:gd name="T61" fmla="*/ 15 h 44"/>
                <a:gd name="T62" fmla="*/ 390 w 695"/>
                <a:gd name="T63" fmla="*/ 30 h 44"/>
                <a:gd name="T64" fmla="*/ 420 w 695"/>
                <a:gd name="T65" fmla="*/ 15 h 44"/>
                <a:gd name="T66" fmla="*/ 434 w 695"/>
                <a:gd name="T67" fmla="*/ 30 h 44"/>
                <a:gd name="T68" fmla="*/ 420 w 695"/>
                <a:gd name="T69" fmla="*/ 15 h 44"/>
                <a:gd name="T70" fmla="*/ 464 w 695"/>
                <a:gd name="T71" fmla="*/ 15 h 44"/>
                <a:gd name="T72" fmla="*/ 449 w 695"/>
                <a:gd name="T73" fmla="*/ 30 h 44"/>
                <a:gd name="T74" fmla="*/ 478 w 695"/>
                <a:gd name="T75" fmla="*/ 15 h 44"/>
                <a:gd name="T76" fmla="*/ 493 w 695"/>
                <a:gd name="T77" fmla="*/ 30 h 44"/>
                <a:gd name="T78" fmla="*/ 478 w 695"/>
                <a:gd name="T79" fmla="*/ 15 h 44"/>
                <a:gd name="T80" fmla="*/ 522 w 695"/>
                <a:gd name="T81" fmla="*/ 15 h 44"/>
                <a:gd name="T82" fmla="*/ 508 w 695"/>
                <a:gd name="T83" fmla="*/ 30 h 44"/>
                <a:gd name="T84" fmla="*/ 537 w 695"/>
                <a:gd name="T85" fmla="*/ 15 h 44"/>
                <a:gd name="T86" fmla="*/ 552 w 695"/>
                <a:gd name="T87" fmla="*/ 30 h 44"/>
                <a:gd name="T88" fmla="*/ 537 w 695"/>
                <a:gd name="T89" fmla="*/ 15 h 44"/>
                <a:gd name="T90" fmla="*/ 581 w 695"/>
                <a:gd name="T91" fmla="*/ 15 h 44"/>
                <a:gd name="T92" fmla="*/ 567 w 695"/>
                <a:gd name="T93" fmla="*/ 30 h 44"/>
                <a:gd name="T94" fmla="*/ 596 w 695"/>
                <a:gd name="T95" fmla="*/ 15 h 44"/>
                <a:gd name="T96" fmla="*/ 611 w 695"/>
                <a:gd name="T97" fmla="*/ 30 h 44"/>
                <a:gd name="T98" fmla="*/ 596 w 695"/>
                <a:gd name="T99" fmla="*/ 15 h 44"/>
                <a:gd name="T100" fmla="*/ 640 w 695"/>
                <a:gd name="T101" fmla="*/ 15 h 44"/>
                <a:gd name="T102" fmla="*/ 625 w 695"/>
                <a:gd name="T103" fmla="*/ 30 h 44"/>
                <a:gd name="T104" fmla="*/ 655 w 695"/>
                <a:gd name="T105" fmla="*/ 15 h 44"/>
                <a:gd name="T106" fmla="*/ 670 w 695"/>
                <a:gd name="T107" fmla="*/ 30 h 44"/>
                <a:gd name="T108" fmla="*/ 655 w 695"/>
                <a:gd name="T109" fmla="*/ 15 h 44"/>
                <a:gd name="T110" fmla="*/ 695 w 695"/>
                <a:gd name="T111" fmla="*/ 15 h 44"/>
                <a:gd name="T112" fmla="*/ 684 w 695"/>
                <a:gd name="T113" fmla="*/ 30 h 44"/>
                <a:gd name="T114" fmla="*/ 45 w 695"/>
                <a:gd name="T115" fmla="*/ 44 h 44"/>
                <a:gd name="T116" fmla="*/ 45 w 695"/>
                <a:gd name="T117" fmla="*/ 0 h 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5"/>
                <a:gd name="T178" fmla="*/ 0 h 44"/>
                <a:gd name="T179" fmla="*/ 695 w 695"/>
                <a:gd name="T180" fmla="*/ 44 h 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5" h="44">
                  <a:moveTo>
                    <a:pt x="37" y="15"/>
                  </a:moveTo>
                  <a:lnTo>
                    <a:pt x="52" y="15"/>
                  </a:lnTo>
                  <a:lnTo>
                    <a:pt x="52" y="30"/>
                  </a:lnTo>
                  <a:lnTo>
                    <a:pt x="37" y="30"/>
                  </a:lnTo>
                  <a:lnTo>
                    <a:pt x="37" y="15"/>
                  </a:lnTo>
                  <a:close/>
                  <a:moveTo>
                    <a:pt x="67" y="15"/>
                  </a:moveTo>
                  <a:lnTo>
                    <a:pt x="81" y="15"/>
                  </a:lnTo>
                  <a:lnTo>
                    <a:pt x="81" y="30"/>
                  </a:lnTo>
                  <a:lnTo>
                    <a:pt x="67" y="30"/>
                  </a:lnTo>
                  <a:lnTo>
                    <a:pt x="67" y="15"/>
                  </a:lnTo>
                  <a:close/>
                  <a:moveTo>
                    <a:pt x="96" y="15"/>
                  </a:moveTo>
                  <a:lnTo>
                    <a:pt x="111" y="15"/>
                  </a:lnTo>
                  <a:lnTo>
                    <a:pt x="111" y="30"/>
                  </a:lnTo>
                  <a:lnTo>
                    <a:pt x="96" y="30"/>
                  </a:lnTo>
                  <a:lnTo>
                    <a:pt x="96" y="15"/>
                  </a:lnTo>
                  <a:close/>
                  <a:moveTo>
                    <a:pt x="125" y="15"/>
                  </a:moveTo>
                  <a:lnTo>
                    <a:pt x="140" y="15"/>
                  </a:lnTo>
                  <a:lnTo>
                    <a:pt x="140" y="30"/>
                  </a:lnTo>
                  <a:lnTo>
                    <a:pt x="125" y="30"/>
                  </a:lnTo>
                  <a:lnTo>
                    <a:pt x="125" y="15"/>
                  </a:lnTo>
                  <a:close/>
                  <a:moveTo>
                    <a:pt x="155" y="15"/>
                  </a:moveTo>
                  <a:lnTo>
                    <a:pt x="170" y="15"/>
                  </a:lnTo>
                  <a:lnTo>
                    <a:pt x="170" y="30"/>
                  </a:lnTo>
                  <a:lnTo>
                    <a:pt x="155" y="30"/>
                  </a:lnTo>
                  <a:lnTo>
                    <a:pt x="155" y="15"/>
                  </a:lnTo>
                  <a:close/>
                  <a:moveTo>
                    <a:pt x="184" y="15"/>
                  </a:moveTo>
                  <a:lnTo>
                    <a:pt x="199" y="15"/>
                  </a:lnTo>
                  <a:lnTo>
                    <a:pt x="199" y="30"/>
                  </a:lnTo>
                  <a:lnTo>
                    <a:pt x="184" y="30"/>
                  </a:lnTo>
                  <a:lnTo>
                    <a:pt x="184" y="15"/>
                  </a:lnTo>
                  <a:close/>
                  <a:moveTo>
                    <a:pt x="214" y="15"/>
                  </a:moveTo>
                  <a:lnTo>
                    <a:pt x="228" y="15"/>
                  </a:lnTo>
                  <a:lnTo>
                    <a:pt x="228" y="30"/>
                  </a:lnTo>
                  <a:lnTo>
                    <a:pt x="214" y="30"/>
                  </a:lnTo>
                  <a:lnTo>
                    <a:pt x="214" y="15"/>
                  </a:lnTo>
                  <a:close/>
                  <a:moveTo>
                    <a:pt x="243" y="15"/>
                  </a:moveTo>
                  <a:lnTo>
                    <a:pt x="258" y="15"/>
                  </a:lnTo>
                  <a:lnTo>
                    <a:pt x="258" y="30"/>
                  </a:lnTo>
                  <a:lnTo>
                    <a:pt x="243" y="30"/>
                  </a:lnTo>
                  <a:lnTo>
                    <a:pt x="243" y="15"/>
                  </a:lnTo>
                  <a:close/>
                  <a:moveTo>
                    <a:pt x="272" y="15"/>
                  </a:moveTo>
                  <a:lnTo>
                    <a:pt x="287" y="15"/>
                  </a:lnTo>
                  <a:lnTo>
                    <a:pt x="287" y="30"/>
                  </a:lnTo>
                  <a:lnTo>
                    <a:pt x="272" y="30"/>
                  </a:lnTo>
                  <a:lnTo>
                    <a:pt x="272" y="15"/>
                  </a:lnTo>
                  <a:close/>
                  <a:moveTo>
                    <a:pt x="302" y="15"/>
                  </a:moveTo>
                  <a:lnTo>
                    <a:pt x="317" y="15"/>
                  </a:lnTo>
                  <a:lnTo>
                    <a:pt x="317" y="30"/>
                  </a:lnTo>
                  <a:lnTo>
                    <a:pt x="302" y="30"/>
                  </a:lnTo>
                  <a:lnTo>
                    <a:pt x="302" y="15"/>
                  </a:lnTo>
                  <a:close/>
                  <a:moveTo>
                    <a:pt x="331" y="15"/>
                  </a:moveTo>
                  <a:lnTo>
                    <a:pt x="346" y="15"/>
                  </a:lnTo>
                  <a:lnTo>
                    <a:pt x="346" y="30"/>
                  </a:lnTo>
                  <a:lnTo>
                    <a:pt x="331" y="30"/>
                  </a:lnTo>
                  <a:lnTo>
                    <a:pt x="331" y="15"/>
                  </a:lnTo>
                  <a:close/>
                  <a:moveTo>
                    <a:pt x="361" y="15"/>
                  </a:moveTo>
                  <a:lnTo>
                    <a:pt x="375" y="15"/>
                  </a:lnTo>
                  <a:lnTo>
                    <a:pt x="375" y="30"/>
                  </a:lnTo>
                  <a:lnTo>
                    <a:pt x="361" y="30"/>
                  </a:lnTo>
                  <a:lnTo>
                    <a:pt x="361" y="15"/>
                  </a:lnTo>
                  <a:close/>
                  <a:moveTo>
                    <a:pt x="390" y="15"/>
                  </a:moveTo>
                  <a:lnTo>
                    <a:pt x="405" y="15"/>
                  </a:lnTo>
                  <a:lnTo>
                    <a:pt x="405" y="30"/>
                  </a:lnTo>
                  <a:lnTo>
                    <a:pt x="390" y="30"/>
                  </a:lnTo>
                  <a:lnTo>
                    <a:pt x="390" y="15"/>
                  </a:lnTo>
                  <a:close/>
                  <a:moveTo>
                    <a:pt x="420" y="15"/>
                  </a:moveTo>
                  <a:lnTo>
                    <a:pt x="434" y="15"/>
                  </a:lnTo>
                  <a:lnTo>
                    <a:pt x="434" y="30"/>
                  </a:lnTo>
                  <a:lnTo>
                    <a:pt x="420" y="30"/>
                  </a:lnTo>
                  <a:lnTo>
                    <a:pt x="420" y="15"/>
                  </a:lnTo>
                  <a:close/>
                  <a:moveTo>
                    <a:pt x="449" y="15"/>
                  </a:moveTo>
                  <a:lnTo>
                    <a:pt x="464" y="15"/>
                  </a:lnTo>
                  <a:lnTo>
                    <a:pt x="464" y="30"/>
                  </a:lnTo>
                  <a:lnTo>
                    <a:pt x="449" y="30"/>
                  </a:lnTo>
                  <a:lnTo>
                    <a:pt x="449" y="15"/>
                  </a:lnTo>
                  <a:close/>
                  <a:moveTo>
                    <a:pt x="478" y="15"/>
                  </a:moveTo>
                  <a:lnTo>
                    <a:pt x="493" y="15"/>
                  </a:lnTo>
                  <a:lnTo>
                    <a:pt x="493" y="30"/>
                  </a:lnTo>
                  <a:lnTo>
                    <a:pt x="478" y="30"/>
                  </a:lnTo>
                  <a:lnTo>
                    <a:pt x="478" y="15"/>
                  </a:lnTo>
                  <a:close/>
                  <a:moveTo>
                    <a:pt x="508" y="15"/>
                  </a:moveTo>
                  <a:lnTo>
                    <a:pt x="522" y="15"/>
                  </a:lnTo>
                  <a:lnTo>
                    <a:pt x="522" y="30"/>
                  </a:lnTo>
                  <a:lnTo>
                    <a:pt x="508" y="30"/>
                  </a:lnTo>
                  <a:lnTo>
                    <a:pt x="508" y="15"/>
                  </a:lnTo>
                  <a:close/>
                  <a:moveTo>
                    <a:pt x="537" y="15"/>
                  </a:moveTo>
                  <a:lnTo>
                    <a:pt x="552" y="15"/>
                  </a:lnTo>
                  <a:lnTo>
                    <a:pt x="552" y="30"/>
                  </a:lnTo>
                  <a:lnTo>
                    <a:pt x="537" y="30"/>
                  </a:lnTo>
                  <a:lnTo>
                    <a:pt x="537" y="15"/>
                  </a:lnTo>
                  <a:close/>
                  <a:moveTo>
                    <a:pt x="567" y="15"/>
                  </a:moveTo>
                  <a:lnTo>
                    <a:pt x="581" y="15"/>
                  </a:lnTo>
                  <a:lnTo>
                    <a:pt x="581" y="30"/>
                  </a:lnTo>
                  <a:lnTo>
                    <a:pt x="567" y="30"/>
                  </a:lnTo>
                  <a:lnTo>
                    <a:pt x="567" y="15"/>
                  </a:lnTo>
                  <a:close/>
                  <a:moveTo>
                    <a:pt x="596" y="15"/>
                  </a:moveTo>
                  <a:lnTo>
                    <a:pt x="611" y="15"/>
                  </a:lnTo>
                  <a:lnTo>
                    <a:pt x="611" y="30"/>
                  </a:lnTo>
                  <a:lnTo>
                    <a:pt x="596" y="30"/>
                  </a:lnTo>
                  <a:lnTo>
                    <a:pt x="596" y="15"/>
                  </a:lnTo>
                  <a:close/>
                  <a:moveTo>
                    <a:pt x="625" y="15"/>
                  </a:moveTo>
                  <a:lnTo>
                    <a:pt x="640" y="15"/>
                  </a:lnTo>
                  <a:lnTo>
                    <a:pt x="640" y="30"/>
                  </a:lnTo>
                  <a:lnTo>
                    <a:pt x="625" y="30"/>
                  </a:lnTo>
                  <a:lnTo>
                    <a:pt x="625" y="15"/>
                  </a:lnTo>
                  <a:close/>
                  <a:moveTo>
                    <a:pt x="655" y="15"/>
                  </a:moveTo>
                  <a:lnTo>
                    <a:pt x="670" y="15"/>
                  </a:lnTo>
                  <a:lnTo>
                    <a:pt x="670" y="30"/>
                  </a:lnTo>
                  <a:lnTo>
                    <a:pt x="655" y="30"/>
                  </a:lnTo>
                  <a:lnTo>
                    <a:pt x="655" y="15"/>
                  </a:lnTo>
                  <a:close/>
                  <a:moveTo>
                    <a:pt x="684" y="15"/>
                  </a:moveTo>
                  <a:lnTo>
                    <a:pt x="695" y="15"/>
                  </a:lnTo>
                  <a:lnTo>
                    <a:pt x="695" y="30"/>
                  </a:lnTo>
                  <a:lnTo>
                    <a:pt x="684" y="30"/>
                  </a:lnTo>
                  <a:lnTo>
                    <a:pt x="684" y="15"/>
                  </a:lnTo>
                  <a:close/>
                  <a:moveTo>
                    <a:pt x="45" y="44"/>
                  </a:moveTo>
                  <a:lnTo>
                    <a:pt x="0" y="22"/>
                  </a:lnTo>
                  <a:lnTo>
                    <a:pt x="45" y="0"/>
                  </a:lnTo>
                  <a:lnTo>
                    <a:pt x="45" y="4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9" name="Line 60"/>
            <p:cNvSpPr>
              <a:spLocks noChangeShapeType="1"/>
            </p:cNvSpPr>
            <p:nvPr/>
          </p:nvSpPr>
          <p:spPr bwMode="auto">
            <a:xfrm>
              <a:off x="4124" y="2220"/>
              <a:ext cx="1" cy="137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30" name="Freeform 61"/>
            <p:cNvSpPr>
              <a:spLocks noEditPoints="1"/>
            </p:cNvSpPr>
            <p:nvPr/>
          </p:nvSpPr>
          <p:spPr bwMode="auto">
            <a:xfrm>
              <a:off x="2336" y="2305"/>
              <a:ext cx="812" cy="44"/>
            </a:xfrm>
            <a:custGeom>
              <a:avLst/>
              <a:gdLst>
                <a:gd name="T0" fmla="*/ 51 w 812"/>
                <a:gd name="T1" fmla="*/ 30 h 44"/>
                <a:gd name="T2" fmla="*/ 66 w 812"/>
                <a:gd name="T3" fmla="*/ 15 h 44"/>
                <a:gd name="T4" fmla="*/ 66 w 812"/>
                <a:gd name="T5" fmla="*/ 30 h 44"/>
                <a:gd name="T6" fmla="*/ 110 w 812"/>
                <a:gd name="T7" fmla="*/ 15 h 44"/>
                <a:gd name="T8" fmla="*/ 95 w 812"/>
                <a:gd name="T9" fmla="*/ 15 h 44"/>
                <a:gd name="T10" fmla="*/ 139 w 812"/>
                <a:gd name="T11" fmla="*/ 30 h 44"/>
                <a:gd name="T12" fmla="*/ 154 w 812"/>
                <a:gd name="T13" fmla="*/ 15 h 44"/>
                <a:gd name="T14" fmla="*/ 154 w 812"/>
                <a:gd name="T15" fmla="*/ 30 h 44"/>
                <a:gd name="T16" fmla="*/ 198 w 812"/>
                <a:gd name="T17" fmla="*/ 15 h 44"/>
                <a:gd name="T18" fmla="*/ 184 w 812"/>
                <a:gd name="T19" fmla="*/ 15 h 44"/>
                <a:gd name="T20" fmla="*/ 228 w 812"/>
                <a:gd name="T21" fmla="*/ 30 h 44"/>
                <a:gd name="T22" fmla="*/ 242 w 812"/>
                <a:gd name="T23" fmla="*/ 15 h 44"/>
                <a:gd name="T24" fmla="*/ 242 w 812"/>
                <a:gd name="T25" fmla="*/ 30 h 44"/>
                <a:gd name="T26" fmla="*/ 286 w 812"/>
                <a:gd name="T27" fmla="*/ 15 h 44"/>
                <a:gd name="T28" fmla="*/ 272 w 812"/>
                <a:gd name="T29" fmla="*/ 15 h 44"/>
                <a:gd name="T30" fmla="*/ 316 w 812"/>
                <a:gd name="T31" fmla="*/ 30 h 44"/>
                <a:gd name="T32" fmla="*/ 331 w 812"/>
                <a:gd name="T33" fmla="*/ 15 h 44"/>
                <a:gd name="T34" fmla="*/ 331 w 812"/>
                <a:gd name="T35" fmla="*/ 30 h 44"/>
                <a:gd name="T36" fmla="*/ 375 w 812"/>
                <a:gd name="T37" fmla="*/ 15 h 44"/>
                <a:gd name="T38" fmla="*/ 360 w 812"/>
                <a:gd name="T39" fmla="*/ 15 h 44"/>
                <a:gd name="T40" fmla="*/ 404 w 812"/>
                <a:gd name="T41" fmla="*/ 30 h 44"/>
                <a:gd name="T42" fmla="*/ 419 w 812"/>
                <a:gd name="T43" fmla="*/ 15 h 44"/>
                <a:gd name="T44" fmla="*/ 419 w 812"/>
                <a:gd name="T45" fmla="*/ 30 h 44"/>
                <a:gd name="T46" fmla="*/ 463 w 812"/>
                <a:gd name="T47" fmla="*/ 15 h 44"/>
                <a:gd name="T48" fmla="*/ 448 w 812"/>
                <a:gd name="T49" fmla="*/ 15 h 44"/>
                <a:gd name="T50" fmla="*/ 492 w 812"/>
                <a:gd name="T51" fmla="*/ 30 h 44"/>
                <a:gd name="T52" fmla="*/ 507 w 812"/>
                <a:gd name="T53" fmla="*/ 15 h 44"/>
                <a:gd name="T54" fmla="*/ 507 w 812"/>
                <a:gd name="T55" fmla="*/ 30 h 44"/>
                <a:gd name="T56" fmla="*/ 551 w 812"/>
                <a:gd name="T57" fmla="*/ 15 h 44"/>
                <a:gd name="T58" fmla="*/ 537 w 812"/>
                <a:gd name="T59" fmla="*/ 15 h 44"/>
                <a:gd name="T60" fmla="*/ 581 w 812"/>
                <a:gd name="T61" fmla="*/ 30 h 44"/>
                <a:gd name="T62" fmla="*/ 595 w 812"/>
                <a:gd name="T63" fmla="*/ 15 h 44"/>
                <a:gd name="T64" fmla="*/ 595 w 812"/>
                <a:gd name="T65" fmla="*/ 30 h 44"/>
                <a:gd name="T66" fmla="*/ 639 w 812"/>
                <a:gd name="T67" fmla="*/ 15 h 44"/>
                <a:gd name="T68" fmla="*/ 625 w 812"/>
                <a:gd name="T69" fmla="*/ 15 h 44"/>
                <a:gd name="T70" fmla="*/ 669 w 812"/>
                <a:gd name="T71" fmla="*/ 30 h 44"/>
                <a:gd name="T72" fmla="*/ 684 w 812"/>
                <a:gd name="T73" fmla="*/ 15 h 44"/>
                <a:gd name="T74" fmla="*/ 684 w 812"/>
                <a:gd name="T75" fmla="*/ 30 h 44"/>
                <a:gd name="T76" fmla="*/ 728 w 812"/>
                <a:gd name="T77" fmla="*/ 15 h 44"/>
                <a:gd name="T78" fmla="*/ 713 w 812"/>
                <a:gd name="T79" fmla="*/ 15 h 44"/>
                <a:gd name="T80" fmla="*/ 757 w 812"/>
                <a:gd name="T81" fmla="*/ 30 h 44"/>
                <a:gd name="T82" fmla="*/ 772 w 812"/>
                <a:gd name="T83" fmla="*/ 15 h 44"/>
                <a:gd name="T84" fmla="*/ 772 w 812"/>
                <a:gd name="T85" fmla="*/ 30 h 44"/>
                <a:gd name="T86" fmla="*/ 812 w 812"/>
                <a:gd name="T87" fmla="*/ 15 h 44"/>
                <a:gd name="T88" fmla="*/ 801 w 812"/>
                <a:gd name="T89" fmla="*/ 15 h 44"/>
                <a:gd name="T90" fmla="*/ 44 w 812"/>
                <a:gd name="T91" fmla="*/ 0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2"/>
                <a:gd name="T139" fmla="*/ 0 h 44"/>
                <a:gd name="T140" fmla="*/ 812 w 812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2" h="44">
                  <a:moveTo>
                    <a:pt x="36" y="15"/>
                  </a:moveTo>
                  <a:lnTo>
                    <a:pt x="51" y="15"/>
                  </a:lnTo>
                  <a:lnTo>
                    <a:pt x="51" y="30"/>
                  </a:lnTo>
                  <a:lnTo>
                    <a:pt x="36" y="30"/>
                  </a:lnTo>
                  <a:lnTo>
                    <a:pt x="36" y="15"/>
                  </a:lnTo>
                  <a:close/>
                  <a:moveTo>
                    <a:pt x="66" y="15"/>
                  </a:moveTo>
                  <a:lnTo>
                    <a:pt x="81" y="15"/>
                  </a:lnTo>
                  <a:lnTo>
                    <a:pt x="81" y="30"/>
                  </a:lnTo>
                  <a:lnTo>
                    <a:pt x="66" y="30"/>
                  </a:lnTo>
                  <a:lnTo>
                    <a:pt x="66" y="15"/>
                  </a:lnTo>
                  <a:close/>
                  <a:moveTo>
                    <a:pt x="95" y="15"/>
                  </a:moveTo>
                  <a:lnTo>
                    <a:pt x="110" y="15"/>
                  </a:lnTo>
                  <a:lnTo>
                    <a:pt x="110" y="30"/>
                  </a:lnTo>
                  <a:lnTo>
                    <a:pt x="95" y="30"/>
                  </a:lnTo>
                  <a:lnTo>
                    <a:pt x="95" y="15"/>
                  </a:lnTo>
                  <a:close/>
                  <a:moveTo>
                    <a:pt x="125" y="15"/>
                  </a:moveTo>
                  <a:lnTo>
                    <a:pt x="139" y="15"/>
                  </a:lnTo>
                  <a:lnTo>
                    <a:pt x="139" y="30"/>
                  </a:lnTo>
                  <a:lnTo>
                    <a:pt x="125" y="30"/>
                  </a:lnTo>
                  <a:lnTo>
                    <a:pt x="125" y="15"/>
                  </a:lnTo>
                  <a:close/>
                  <a:moveTo>
                    <a:pt x="154" y="15"/>
                  </a:moveTo>
                  <a:lnTo>
                    <a:pt x="169" y="15"/>
                  </a:lnTo>
                  <a:lnTo>
                    <a:pt x="169" y="30"/>
                  </a:lnTo>
                  <a:lnTo>
                    <a:pt x="154" y="30"/>
                  </a:lnTo>
                  <a:lnTo>
                    <a:pt x="154" y="15"/>
                  </a:lnTo>
                  <a:close/>
                  <a:moveTo>
                    <a:pt x="184" y="15"/>
                  </a:moveTo>
                  <a:lnTo>
                    <a:pt x="198" y="15"/>
                  </a:lnTo>
                  <a:lnTo>
                    <a:pt x="198" y="30"/>
                  </a:lnTo>
                  <a:lnTo>
                    <a:pt x="184" y="30"/>
                  </a:lnTo>
                  <a:lnTo>
                    <a:pt x="184" y="15"/>
                  </a:lnTo>
                  <a:close/>
                  <a:moveTo>
                    <a:pt x="213" y="15"/>
                  </a:moveTo>
                  <a:lnTo>
                    <a:pt x="228" y="15"/>
                  </a:lnTo>
                  <a:lnTo>
                    <a:pt x="228" y="30"/>
                  </a:lnTo>
                  <a:lnTo>
                    <a:pt x="213" y="30"/>
                  </a:lnTo>
                  <a:lnTo>
                    <a:pt x="213" y="15"/>
                  </a:lnTo>
                  <a:close/>
                  <a:moveTo>
                    <a:pt x="242" y="15"/>
                  </a:moveTo>
                  <a:lnTo>
                    <a:pt x="257" y="15"/>
                  </a:lnTo>
                  <a:lnTo>
                    <a:pt x="257" y="30"/>
                  </a:lnTo>
                  <a:lnTo>
                    <a:pt x="242" y="30"/>
                  </a:lnTo>
                  <a:lnTo>
                    <a:pt x="242" y="15"/>
                  </a:lnTo>
                  <a:close/>
                  <a:moveTo>
                    <a:pt x="272" y="15"/>
                  </a:moveTo>
                  <a:lnTo>
                    <a:pt x="286" y="15"/>
                  </a:lnTo>
                  <a:lnTo>
                    <a:pt x="286" y="30"/>
                  </a:lnTo>
                  <a:lnTo>
                    <a:pt x="272" y="30"/>
                  </a:lnTo>
                  <a:lnTo>
                    <a:pt x="272" y="15"/>
                  </a:lnTo>
                  <a:close/>
                  <a:moveTo>
                    <a:pt x="301" y="15"/>
                  </a:moveTo>
                  <a:lnTo>
                    <a:pt x="316" y="15"/>
                  </a:lnTo>
                  <a:lnTo>
                    <a:pt x="316" y="30"/>
                  </a:lnTo>
                  <a:lnTo>
                    <a:pt x="301" y="30"/>
                  </a:lnTo>
                  <a:lnTo>
                    <a:pt x="301" y="15"/>
                  </a:lnTo>
                  <a:close/>
                  <a:moveTo>
                    <a:pt x="331" y="15"/>
                  </a:moveTo>
                  <a:lnTo>
                    <a:pt x="345" y="15"/>
                  </a:lnTo>
                  <a:lnTo>
                    <a:pt x="345" y="30"/>
                  </a:lnTo>
                  <a:lnTo>
                    <a:pt x="331" y="30"/>
                  </a:lnTo>
                  <a:lnTo>
                    <a:pt x="331" y="15"/>
                  </a:lnTo>
                  <a:close/>
                  <a:moveTo>
                    <a:pt x="360" y="15"/>
                  </a:moveTo>
                  <a:lnTo>
                    <a:pt x="375" y="15"/>
                  </a:lnTo>
                  <a:lnTo>
                    <a:pt x="375" y="30"/>
                  </a:lnTo>
                  <a:lnTo>
                    <a:pt x="360" y="30"/>
                  </a:lnTo>
                  <a:lnTo>
                    <a:pt x="360" y="15"/>
                  </a:lnTo>
                  <a:close/>
                  <a:moveTo>
                    <a:pt x="389" y="15"/>
                  </a:moveTo>
                  <a:lnTo>
                    <a:pt x="404" y="15"/>
                  </a:lnTo>
                  <a:lnTo>
                    <a:pt x="404" y="30"/>
                  </a:lnTo>
                  <a:lnTo>
                    <a:pt x="389" y="30"/>
                  </a:lnTo>
                  <a:lnTo>
                    <a:pt x="389" y="15"/>
                  </a:lnTo>
                  <a:close/>
                  <a:moveTo>
                    <a:pt x="419" y="15"/>
                  </a:moveTo>
                  <a:lnTo>
                    <a:pt x="434" y="15"/>
                  </a:lnTo>
                  <a:lnTo>
                    <a:pt x="434" y="30"/>
                  </a:lnTo>
                  <a:lnTo>
                    <a:pt x="419" y="30"/>
                  </a:lnTo>
                  <a:lnTo>
                    <a:pt x="419" y="15"/>
                  </a:lnTo>
                  <a:close/>
                  <a:moveTo>
                    <a:pt x="448" y="15"/>
                  </a:moveTo>
                  <a:lnTo>
                    <a:pt x="463" y="15"/>
                  </a:lnTo>
                  <a:lnTo>
                    <a:pt x="463" y="30"/>
                  </a:lnTo>
                  <a:lnTo>
                    <a:pt x="448" y="30"/>
                  </a:lnTo>
                  <a:lnTo>
                    <a:pt x="448" y="15"/>
                  </a:lnTo>
                  <a:close/>
                  <a:moveTo>
                    <a:pt x="478" y="15"/>
                  </a:moveTo>
                  <a:lnTo>
                    <a:pt x="492" y="15"/>
                  </a:lnTo>
                  <a:lnTo>
                    <a:pt x="492" y="30"/>
                  </a:lnTo>
                  <a:lnTo>
                    <a:pt x="478" y="30"/>
                  </a:lnTo>
                  <a:lnTo>
                    <a:pt x="478" y="15"/>
                  </a:lnTo>
                  <a:close/>
                  <a:moveTo>
                    <a:pt x="507" y="15"/>
                  </a:moveTo>
                  <a:lnTo>
                    <a:pt x="522" y="15"/>
                  </a:lnTo>
                  <a:lnTo>
                    <a:pt x="522" y="30"/>
                  </a:lnTo>
                  <a:lnTo>
                    <a:pt x="507" y="30"/>
                  </a:lnTo>
                  <a:lnTo>
                    <a:pt x="507" y="15"/>
                  </a:lnTo>
                  <a:close/>
                  <a:moveTo>
                    <a:pt x="537" y="15"/>
                  </a:moveTo>
                  <a:lnTo>
                    <a:pt x="551" y="15"/>
                  </a:lnTo>
                  <a:lnTo>
                    <a:pt x="551" y="30"/>
                  </a:lnTo>
                  <a:lnTo>
                    <a:pt x="537" y="30"/>
                  </a:lnTo>
                  <a:lnTo>
                    <a:pt x="537" y="15"/>
                  </a:lnTo>
                  <a:close/>
                  <a:moveTo>
                    <a:pt x="566" y="15"/>
                  </a:moveTo>
                  <a:lnTo>
                    <a:pt x="581" y="15"/>
                  </a:lnTo>
                  <a:lnTo>
                    <a:pt x="581" y="30"/>
                  </a:lnTo>
                  <a:lnTo>
                    <a:pt x="566" y="30"/>
                  </a:lnTo>
                  <a:lnTo>
                    <a:pt x="566" y="15"/>
                  </a:lnTo>
                  <a:close/>
                  <a:moveTo>
                    <a:pt x="595" y="15"/>
                  </a:moveTo>
                  <a:lnTo>
                    <a:pt x="610" y="15"/>
                  </a:lnTo>
                  <a:lnTo>
                    <a:pt x="610" y="30"/>
                  </a:lnTo>
                  <a:lnTo>
                    <a:pt x="595" y="30"/>
                  </a:lnTo>
                  <a:lnTo>
                    <a:pt x="595" y="15"/>
                  </a:lnTo>
                  <a:close/>
                  <a:moveTo>
                    <a:pt x="625" y="15"/>
                  </a:moveTo>
                  <a:lnTo>
                    <a:pt x="639" y="15"/>
                  </a:lnTo>
                  <a:lnTo>
                    <a:pt x="639" y="30"/>
                  </a:lnTo>
                  <a:lnTo>
                    <a:pt x="625" y="30"/>
                  </a:lnTo>
                  <a:lnTo>
                    <a:pt x="625" y="15"/>
                  </a:lnTo>
                  <a:close/>
                  <a:moveTo>
                    <a:pt x="654" y="15"/>
                  </a:moveTo>
                  <a:lnTo>
                    <a:pt x="669" y="15"/>
                  </a:lnTo>
                  <a:lnTo>
                    <a:pt x="669" y="30"/>
                  </a:lnTo>
                  <a:lnTo>
                    <a:pt x="654" y="30"/>
                  </a:lnTo>
                  <a:lnTo>
                    <a:pt x="654" y="15"/>
                  </a:lnTo>
                  <a:close/>
                  <a:moveTo>
                    <a:pt x="684" y="15"/>
                  </a:moveTo>
                  <a:lnTo>
                    <a:pt x="698" y="15"/>
                  </a:lnTo>
                  <a:lnTo>
                    <a:pt x="698" y="30"/>
                  </a:lnTo>
                  <a:lnTo>
                    <a:pt x="684" y="30"/>
                  </a:lnTo>
                  <a:lnTo>
                    <a:pt x="684" y="15"/>
                  </a:lnTo>
                  <a:close/>
                  <a:moveTo>
                    <a:pt x="713" y="15"/>
                  </a:moveTo>
                  <a:lnTo>
                    <a:pt x="728" y="15"/>
                  </a:lnTo>
                  <a:lnTo>
                    <a:pt x="728" y="30"/>
                  </a:lnTo>
                  <a:lnTo>
                    <a:pt x="713" y="30"/>
                  </a:lnTo>
                  <a:lnTo>
                    <a:pt x="713" y="15"/>
                  </a:lnTo>
                  <a:close/>
                  <a:moveTo>
                    <a:pt x="742" y="15"/>
                  </a:moveTo>
                  <a:lnTo>
                    <a:pt x="757" y="15"/>
                  </a:lnTo>
                  <a:lnTo>
                    <a:pt x="757" y="30"/>
                  </a:lnTo>
                  <a:lnTo>
                    <a:pt x="742" y="30"/>
                  </a:lnTo>
                  <a:lnTo>
                    <a:pt x="742" y="15"/>
                  </a:lnTo>
                  <a:close/>
                  <a:moveTo>
                    <a:pt x="772" y="15"/>
                  </a:moveTo>
                  <a:lnTo>
                    <a:pt x="787" y="15"/>
                  </a:lnTo>
                  <a:lnTo>
                    <a:pt x="787" y="30"/>
                  </a:lnTo>
                  <a:lnTo>
                    <a:pt x="772" y="30"/>
                  </a:lnTo>
                  <a:lnTo>
                    <a:pt x="772" y="15"/>
                  </a:lnTo>
                  <a:close/>
                  <a:moveTo>
                    <a:pt x="801" y="15"/>
                  </a:moveTo>
                  <a:lnTo>
                    <a:pt x="812" y="15"/>
                  </a:lnTo>
                  <a:lnTo>
                    <a:pt x="812" y="30"/>
                  </a:lnTo>
                  <a:lnTo>
                    <a:pt x="801" y="30"/>
                  </a:lnTo>
                  <a:lnTo>
                    <a:pt x="801" y="15"/>
                  </a:lnTo>
                  <a:close/>
                  <a:moveTo>
                    <a:pt x="44" y="44"/>
                  </a:moveTo>
                  <a:lnTo>
                    <a:pt x="0" y="22"/>
                  </a:lnTo>
                  <a:lnTo>
                    <a:pt x="44" y="0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31" name="Rectangle 62"/>
            <p:cNvSpPr>
              <a:spLocks noChangeArrowheads="1"/>
            </p:cNvSpPr>
            <p:nvPr/>
          </p:nvSpPr>
          <p:spPr bwMode="auto">
            <a:xfrm>
              <a:off x="1585" y="2281"/>
              <a:ext cx="15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hs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32" name="Rectangle 63"/>
            <p:cNvSpPr>
              <a:spLocks noChangeArrowheads="1"/>
            </p:cNvSpPr>
            <p:nvPr/>
          </p:nvSpPr>
          <p:spPr bwMode="auto">
            <a:xfrm>
              <a:off x="3189" y="2264"/>
              <a:ext cx="13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hr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33" name="Rectangle 64"/>
            <p:cNvSpPr>
              <a:spLocks noChangeArrowheads="1"/>
            </p:cNvSpPr>
            <p:nvPr/>
          </p:nvSpPr>
          <p:spPr bwMode="auto">
            <a:xfrm>
              <a:off x="4088" y="1060"/>
              <a:ext cx="133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vr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34" name="Rectangle 65"/>
            <p:cNvSpPr>
              <a:spLocks noChangeArrowheads="1"/>
            </p:cNvSpPr>
            <p:nvPr/>
          </p:nvSpPr>
          <p:spPr bwMode="auto">
            <a:xfrm>
              <a:off x="4090" y="1847"/>
              <a:ext cx="15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vs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35" name="Rectangle 66"/>
            <p:cNvSpPr>
              <a:spLocks noChangeArrowheads="1"/>
            </p:cNvSpPr>
            <p:nvPr/>
          </p:nvSpPr>
          <p:spPr bwMode="auto">
            <a:xfrm>
              <a:off x="1587" y="1093"/>
              <a:ext cx="673" cy="133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36" name="Rectangle 67"/>
            <p:cNvSpPr>
              <a:spLocks noChangeArrowheads="1"/>
            </p:cNvSpPr>
            <p:nvPr/>
          </p:nvSpPr>
          <p:spPr bwMode="auto">
            <a:xfrm>
              <a:off x="1625" y="1116"/>
              <a:ext cx="647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Point of interest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37" name="Freeform 68"/>
            <p:cNvSpPr>
              <a:spLocks noEditPoints="1"/>
            </p:cNvSpPr>
            <p:nvPr/>
          </p:nvSpPr>
          <p:spPr bwMode="auto">
            <a:xfrm>
              <a:off x="2165" y="1237"/>
              <a:ext cx="98" cy="208"/>
            </a:xfrm>
            <a:custGeom>
              <a:avLst/>
              <a:gdLst>
                <a:gd name="T0" fmla="*/ 14 w 98"/>
                <a:gd name="T1" fmla="*/ 0 h 208"/>
                <a:gd name="T2" fmla="*/ 88 w 98"/>
                <a:gd name="T3" fmla="*/ 172 h 208"/>
                <a:gd name="T4" fmla="*/ 74 w 98"/>
                <a:gd name="T5" fmla="*/ 178 h 208"/>
                <a:gd name="T6" fmla="*/ 0 w 98"/>
                <a:gd name="T7" fmla="*/ 6 h 208"/>
                <a:gd name="T8" fmla="*/ 14 w 98"/>
                <a:gd name="T9" fmla="*/ 0 h 208"/>
                <a:gd name="T10" fmla="*/ 98 w 98"/>
                <a:gd name="T11" fmla="*/ 159 h 208"/>
                <a:gd name="T12" fmla="*/ 95 w 98"/>
                <a:gd name="T13" fmla="*/ 208 h 208"/>
                <a:gd name="T14" fmla="*/ 58 w 98"/>
                <a:gd name="T15" fmla="*/ 177 h 208"/>
                <a:gd name="T16" fmla="*/ 98 w 98"/>
                <a:gd name="T17" fmla="*/ 159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8"/>
                <a:gd name="T28" fmla="*/ 0 h 208"/>
                <a:gd name="T29" fmla="*/ 98 w 98"/>
                <a:gd name="T30" fmla="*/ 208 h 2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8" h="208">
                  <a:moveTo>
                    <a:pt x="14" y="0"/>
                  </a:moveTo>
                  <a:lnTo>
                    <a:pt x="88" y="172"/>
                  </a:lnTo>
                  <a:lnTo>
                    <a:pt x="74" y="178"/>
                  </a:lnTo>
                  <a:lnTo>
                    <a:pt x="0" y="6"/>
                  </a:lnTo>
                  <a:lnTo>
                    <a:pt x="14" y="0"/>
                  </a:lnTo>
                  <a:close/>
                  <a:moveTo>
                    <a:pt x="98" y="159"/>
                  </a:moveTo>
                  <a:lnTo>
                    <a:pt x="95" y="208"/>
                  </a:lnTo>
                  <a:lnTo>
                    <a:pt x="58" y="177"/>
                  </a:lnTo>
                  <a:lnTo>
                    <a:pt x="98" y="159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grpSp>
          <p:nvGrpSpPr>
            <p:cNvPr id="105538" name="Group 71"/>
            <p:cNvGrpSpPr>
              <a:grpSpLocks/>
            </p:cNvGrpSpPr>
            <p:nvPr/>
          </p:nvGrpSpPr>
          <p:grpSpPr bwMode="auto">
            <a:xfrm>
              <a:off x="2286" y="1529"/>
              <a:ext cx="88" cy="88"/>
              <a:chOff x="2286" y="1529"/>
              <a:chExt cx="88" cy="88"/>
            </a:xfrm>
          </p:grpSpPr>
          <p:sp>
            <p:nvSpPr>
              <p:cNvPr id="105564" name="Oval 69"/>
              <p:cNvSpPr>
                <a:spLocks noChangeArrowheads="1"/>
              </p:cNvSpPr>
              <p:nvPr/>
            </p:nvSpPr>
            <p:spPr bwMode="auto">
              <a:xfrm>
                <a:off x="2286" y="1529"/>
                <a:ext cx="88" cy="88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105565" name="Oval 70"/>
              <p:cNvSpPr>
                <a:spLocks noChangeArrowheads="1"/>
              </p:cNvSpPr>
              <p:nvPr/>
            </p:nvSpPr>
            <p:spPr bwMode="auto">
              <a:xfrm>
                <a:off x="2286" y="1529"/>
                <a:ext cx="88" cy="88"/>
              </a:xfrm>
              <a:prstGeom prst="ellipse">
                <a:avLst/>
              </a:prstGeom>
              <a:noFill/>
              <a:ln w="4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105539" name="Rectangle 72"/>
            <p:cNvSpPr>
              <a:spLocks noChangeArrowheads="1"/>
            </p:cNvSpPr>
            <p:nvPr/>
          </p:nvSpPr>
          <p:spPr bwMode="auto">
            <a:xfrm>
              <a:off x="769" y="1651"/>
              <a:ext cx="374" cy="145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0" name="Rectangle 73"/>
            <p:cNvSpPr>
              <a:spLocks noChangeArrowheads="1"/>
            </p:cNvSpPr>
            <p:nvPr/>
          </p:nvSpPr>
          <p:spPr bwMode="auto">
            <a:xfrm>
              <a:off x="807" y="1676"/>
              <a:ext cx="341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Stream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41" name="Freeform 74"/>
            <p:cNvSpPr>
              <a:spLocks noEditPoints="1"/>
            </p:cNvSpPr>
            <p:nvPr/>
          </p:nvSpPr>
          <p:spPr bwMode="auto">
            <a:xfrm>
              <a:off x="837" y="1809"/>
              <a:ext cx="44" cy="382"/>
            </a:xfrm>
            <a:custGeom>
              <a:avLst/>
              <a:gdLst>
                <a:gd name="T0" fmla="*/ 30 w 44"/>
                <a:gd name="T1" fmla="*/ 0 h 382"/>
                <a:gd name="T2" fmla="*/ 30 w 44"/>
                <a:gd name="T3" fmla="*/ 345 h 382"/>
                <a:gd name="T4" fmla="*/ 15 w 44"/>
                <a:gd name="T5" fmla="*/ 345 h 382"/>
                <a:gd name="T6" fmla="*/ 15 w 44"/>
                <a:gd name="T7" fmla="*/ 0 h 382"/>
                <a:gd name="T8" fmla="*/ 30 w 44"/>
                <a:gd name="T9" fmla="*/ 0 h 382"/>
                <a:gd name="T10" fmla="*/ 44 w 44"/>
                <a:gd name="T11" fmla="*/ 338 h 382"/>
                <a:gd name="T12" fmla="*/ 22 w 44"/>
                <a:gd name="T13" fmla="*/ 382 h 382"/>
                <a:gd name="T14" fmla="*/ 0 w 44"/>
                <a:gd name="T15" fmla="*/ 338 h 382"/>
                <a:gd name="T16" fmla="*/ 44 w 44"/>
                <a:gd name="T17" fmla="*/ 338 h 3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382"/>
                <a:gd name="T29" fmla="*/ 44 w 44"/>
                <a:gd name="T30" fmla="*/ 382 h 3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382">
                  <a:moveTo>
                    <a:pt x="30" y="0"/>
                  </a:moveTo>
                  <a:lnTo>
                    <a:pt x="30" y="345"/>
                  </a:lnTo>
                  <a:lnTo>
                    <a:pt x="15" y="34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44" y="338"/>
                  </a:moveTo>
                  <a:lnTo>
                    <a:pt x="22" y="382"/>
                  </a:lnTo>
                  <a:lnTo>
                    <a:pt x="0" y="338"/>
                  </a:lnTo>
                  <a:lnTo>
                    <a:pt x="44" y="338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2" name="Freeform 75"/>
            <p:cNvSpPr>
              <a:spLocks noEditPoints="1"/>
            </p:cNvSpPr>
            <p:nvPr/>
          </p:nvSpPr>
          <p:spPr bwMode="auto">
            <a:xfrm>
              <a:off x="2325" y="957"/>
              <a:ext cx="11" cy="1400"/>
            </a:xfrm>
            <a:custGeom>
              <a:avLst/>
              <a:gdLst>
                <a:gd name="T0" fmla="*/ 0 w 11"/>
                <a:gd name="T1" fmla="*/ 1378 h 1400"/>
                <a:gd name="T2" fmla="*/ 0 w 11"/>
                <a:gd name="T3" fmla="*/ 1345 h 1400"/>
                <a:gd name="T4" fmla="*/ 11 w 11"/>
                <a:gd name="T5" fmla="*/ 1322 h 1400"/>
                <a:gd name="T6" fmla="*/ 11 w 11"/>
                <a:gd name="T7" fmla="*/ 1311 h 1400"/>
                <a:gd name="T8" fmla="*/ 0 w 11"/>
                <a:gd name="T9" fmla="*/ 1289 h 1400"/>
                <a:gd name="T10" fmla="*/ 0 w 11"/>
                <a:gd name="T11" fmla="*/ 1245 h 1400"/>
                <a:gd name="T12" fmla="*/ 0 w 11"/>
                <a:gd name="T13" fmla="*/ 1212 h 1400"/>
                <a:gd name="T14" fmla="*/ 11 w 11"/>
                <a:gd name="T15" fmla="*/ 1190 h 1400"/>
                <a:gd name="T16" fmla="*/ 11 w 11"/>
                <a:gd name="T17" fmla="*/ 1179 h 1400"/>
                <a:gd name="T18" fmla="*/ 0 w 11"/>
                <a:gd name="T19" fmla="*/ 1157 h 1400"/>
                <a:gd name="T20" fmla="*/ 0 w 11"/>
                <a:gd name="T21" fmla="*/ 1113 h 1400"/>
                <a:gd name="T22" fmla="*/ 0 w 11"/>
                <a:gd name="T23" fmla="*/ 1080 h 1400"/>
                <a:gd name="T24" fmla="*/ 11 w 11"/>
                <a:gd name="T25" fmla="*/ 1058 h 1400"/>
                <a:gd name="T26" fmla="*/ 11 w 11"/>
                <a:gd name="T27" fmla="*/ 1047 h 1400"/>
                <a:gd name="T28" fmla="*/ 0 w 11"/>
                <a:gd name="T29" fmla="*/ 1025 h 1400"/>
                <a:gd name="T30" fmla="*/ 0 w 11"/>
                <a:gd name="T31" fmla="*/ 981 h 1400"/>
                <a:gd name="T32" fmla="*/ 0 w 11"/>
                <a:gd name="T33" fmla="*/ 948 h 1400"/>
                <a:gd name="T34" fmla="*/ 11 w 11"/>
                <a:gd name="T35" fmla="*/ 926 h 1400"/>
                <a:gd name="T36" fmla="*/ 11 w 11"/>
                <a:gd name="T37" fmla="*/ 915 h 1400"/>
                <a:gd name="T38" fmla="*/ 0 w 11"/>
                <a:gd name="T39" fmla="*/ 893 h 1400"/>
                <a:gd name="T40" fmla="*/ 0 w 11"/>
                <a:gd name="T41" fmla="*/ 848 h 1400"/>
                <a:gd name="T42" fmla="*/ 0 w 11"/>
                <a:gd name="T43" fmla="*/ 815 h 1400"/>
                <a:gd name="T44" fmla="*/ 11 w 11"/>
                <a:gd name="T45" fmla="*/ 793 h 1400"/>
                <a:gd name="T46" fmla="*/ 11 w 11"/>
                <a:gd name="T47" fmla="*/ 782 h 1400"/>
                <a:gd name="T48" fmla="*/ 0 w 11"/>
                <a:gd name="T49" fmla="*/ 760 h 1400"/>
                <a:gd name="T50" fmla="*/ 0 w 11"/>
                <a:gd name="T51" fmla="*/ 716 h 1400"/>
                <a:gd name="T52" fmla="*/ 0 w 11"/>
                <a:gd name="T53" fmla="*/ 683 h 1400"/>
                <a:gd name="T54" fmla="*/ 11 w 11"/>
                <a:gd name="T55" fmla="*/ 661 h 1400"/>
                <a:gd name="T56" fmla="*/ 11 w 11"/>
                <a:gd name="T57" fmla="*/ 650 h 1400"/>
                <a:gd name="T58" fmla="*/ 0 w 11"/>
                <a:gd name="T59" fmla="*/ 628 h 1400"/>
                <a:gd name="T60" fmla="*/ 0 w 11"/>
                <a:gd name="T61" fmla="*/ 584 h 1400"/>
                <a:gd name="T62" fmla="*/ 0 w 11"/>
                <a:gd name="T63" fmla="*/ 551 h 1400"/>
                <a:gd name="T64" fmla="*/ 11 w 11"/>
                <a:gd name="T65" fmla="*/ 529 h 1400"/>
                <a:gd name="T66" fmla="*/ 11 w 11"/>
                <a:gd name="T67" fmla="*/ 518 h 1400"/>
                <a:gd name="T68" fmla="*/ 0 w 11"/>
                <a:gd name="T69" fmla="*/ 496 h 1400"/>
                <a:gd name="T70" fmla="*/ 0 w 11"/>
                <a:gd name="T71" fmla="*/ 452 h 1400"/>
                <a:gd name="T72" fmla="*/ 0 w 11"/>
                <a:gd name="T73" fmla="*/ 419 h 1400"/>
                <a:gd name="T74" fmla="*/ 11 w 11"/>
                <a:gd name="T75" fmla="*/ 397 h 1400"/>
                <a:gd name="T76" fmla="*/ 11 w 11"/>
                <a:gd name="T77" fmla="*/ 386 h 1400"/>
                <a:gd name="T78" fmla="*/ 0 w 11"/>
                <a:gd name="T79" fmla="*/ 363 h 1400"/>
                <a:gd name="T80" fmla="*/ 0 w 11"/>
                <a:gd name="T81" fmla="*/ 319 h 1400"/>
                <a:gd name="T82" fmla="*/ 0 w 11"/>
                <a:gd name="T83" fmla="*/ 286 h 1400"/>
                <a:gd name="T84" fmla="*/ 11 w 11"/>
                <a:gd name="T85" fmla="*/ 264 h 1400"/>
                <a:gd name="T86" fmla="*/ 11 w 11"/>
                <a:gd name="T87" fmla="*/ 253 h 1400"/>
                <a:gd name="T88" fmla="*/ 0 w 11"/>
                <a:gd name="T89" fmla="*/ 231 h 1400"/>
                <a:gd name="T90" fmla="*/ 0 w 11"/>
                <a:gd name="T91" fmla="*/ 187 h 1400"/>
                <a:gd name="T92" fmla="*/ 0 w 11"/>
                <a:gd name="T93" fmla="*/ 154 h 1400"/>
                <a:gd name="T94" fmla="*/ 11 w 11"/>
                <a:gd name="T95" fmla="*/ 132 h 1400"/>
                <a:gd name="T96" fmla="*/ 11 w 11"/>
                <a:gd name="T97" fmla="*/ 121 h 1400"/>
                <a:gd name="T98" fmla="*/ 0 w 11"/>
                <a:gd name="T99" fmla="*/ 99 h 1400"/>
                <a:gd name="T100" fmla="*/ 0 w 11"/>
                <a:gd name="T101" fmla="*/ 55 h 1400"/>
                <a:gd name="T102" fmla="*/ 0 w 11"/>
                <a:gd name="T103" fmla="*/ 22 h 1400"/>
                <a:gd name="T104" fmla="*/ 11 w 11"/>
                <a:gd name="T105" fmla="*/ 0 h 14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"/>
                <a:gd name="T160" fmla="*/ 0 h 1400"/>
                <a:gd name="T161" fmla="*/ 11 w 11"/>
                <a:gd name="T162" fmla="*/ 1400 h 14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" h="1400">
                  <a:moveTo>
                    <a:pt x="0" y="1400"/>
                  </a:moveTo>
                  <a:lnTo>
                    <a:pt x="0" y="1389"/>
                  </a:lnTo>
                  <a:lnTo>
                    <a:pt x="11" y="1389"/>
                  </a:lnTo>
                  <a:lnTo>
                    <a:pt x="11" y="1400"/>
                  </a:lnTo>
                  <a:lnTo>
                    <a:pt x="0" y="1400"/>
                  </a:lnTo>
                  <a:close/>
                  <a:moveTo>
                    <a:pt x="0" y="1378"/>
                  </a:moveTo>
                  <a:lnTo>
                    <a:pt x="0" y="1367"/>
                  </a:lnTo>
                  <a:lnTo>
                    <a:pt x="11" y="1367"/>
                  </a:lnTo>
                  <a:lnTo>
                    <a:pt x="11" y="1378"/>
                  </a:lnTo>
                  <a:lnTo>
                    <a:pt x="0" y="1378"/>
                  </a:lnTo>
                  <a:close/>
                  <a:moveTo>
                    <a:pt x="0" y="1356"/>
                  </a:moveTo>
                  <a:lnTo>
                    <a:pt x="0" y="1345"/>
                  </a:lnTo>
                  <a:lnTo>
                    <a:pt x="11" y="1345"/>
                  </a:lnTo>
                  <a:lnTo>
                    <a:pt x="11" y="1356"/>
                  </a:lnTo>
                  <a:lnTo>
                    <a:pt x="0" y="1356"/>
                  </a:lnTo>
                  <a:close/>
                  <a:moveTo>
                    <a:pt x="0" y="1333"/>
                  </a:moveTo>
                  <a:lnTo>
                    <a:pt x="0" y="1322"/>
                  </a:lnTo>
                  <a:lnTo>
                    <a:pt x="11" y="1322"/>
                  </a:lnTo>
                  <a:lnTo>
                    <a:pt x="11" y="1333"/>
                  </a:lnTo>
                  <a:lnTo>
                    <a:pt x="0" y="1333"/>
                  </a:lnTo>
                  <a:close/>
                  <a:moveTo>
                    <a:pt x="0" y="1311"/>
                  </a:moveTo>
                  <a:lnTo>
                    <a:pt x="0" y="1300"/>
                  </a:lnTo>
                  <a:lnTo>
                    <a:pt x="11" y="1300"/>
                  </a:lnTo>
                  <a:lnTo>
                    <a:pt x="11" y="1311"/>
                  </a:lnTo>
                  <a:lnTo>
                    <a:pt x="0" y="1311"/>
                  </a:lnTo>
                  <a:close/>
                  <a:moveTo>
                    <a:pt x="0" y="1289"/>
                  </a:moveTo>
                  <a:lnTo>
                    <a:pt x="0" y="1278"/>
                  </a:lnTo>
                  <a:lnTo>
                    <a:pt x="11" y="1278"/>
                  </a:lnTo>
                  <a:lnTo>
                    <a:pt x="11" y="1289"/>
                  </a:lnTo>
                  <a:lnTo>
                    <a:pt x="0" y="1289"/>
                  </a:lnTo>
                  <a:close/>
                  <a:moveTo>
                    <a:pt x="0" y="1267"/>
                  </a:moveTo>
                  <a:lnTo>
                    <a:pt x="0" y="1256"/>
                  </a:lnTo>
                  <a:lnTo>
                    <a:pt x="11" y="1256"/>
                  </a:lnTo>
                  <a:lnTo>
                    <a:pt x="11" y="1267"/>
                  </a:lnTo>
                  <a:lnTo>
                    <a:pt x="0" y="1267"/>
                  </a:lnTo>
                  <a:close/>
                  <a:moveTo>
                    <a:pt x="0" y="1245"/>
                  </a:moveTo>
                  <a:lnTo>
                    <a:pt x="0" y="1234"/>
                  </a:lnTo>
                  <a:lnTo>
                    <a:pt x="11" y="1234"/>
                  </a:lnTo>
                  <a:lnTo>
                    <a:pt x="11" y="1245"/>
                  </a:lnTo>
                  <a:lnTo>
                    <a:pt x="0" y="1245"/>
                  </a:lnTo>
                  <a:close/>
                  <a:moveTo>
                    <a:pt x="0" y="1223"/>
                  </a:moveTo>
                  <a:lnTo>
                    <a:pt x="0" y="1212"/>
                  </a:lnTo>
                  <a:lnTo>
                    <a:pt x="11" y="1212"/>
                  </a:lnTo>
                  <a:lnTo>
                    <a:pt x="11" y="1223"/>
                  </a:lnTo>
                  <a:lnTo>
                    <a:pt x="0" y="1223"/>
                  </a:lnTo>
                  <a:close/>
                  <a:moveTo>
                    <a:pt x="0" y="1201"/>
                  </a:moveTo>
                  <a:lnTo>
                    <a:pt x="0" y="1190"/>
                  </a:lnTo>
                  <a:lnTo>
                    <a:pt x="11" y="1190"/>
                  </a:lnTo>
                  <a:lnTo>
                    <a:pt x="11" y="1201"/>
                  </a:lnTo>
                  <a:lnTo>
                    <a:pt x="0" y="1201"/>
                  </a:lnTo>
                  <a:close/>
                  <a:moveTo>
                    <a:pt x="0" y="1179"/>
                  </a:moveTo>
                  <a:lnTo>
                    <a:pt x="0" y="1168"/>
                  </a:lnTo>
                  <a:lnTo>
                    <a:pt x="11" y="1168"/>
                  </a:lnTo>
                  <a:lnTo>
                    <a:pt x="11" y="1179"/>
                  </a:lnTo>
                  <a:lnTo>
                    <a:pt x="0" y="1179"/>
                  </a:lnTo>
                  <a:close/>
                  <a:moveTo>
                    <a:pt x="0" y="1157"/>
                  </a:moveTo>
                  <a:lnTo>
                    <a:pt x="0" y="1146"/>
                  </a:lnTo>
                  <a:lnTo>
                    <a:pt x="11" y="1146"/>
                  </a:lnTo>
                  <a:lnTo>
                    <a:pt x="11" y="1157"/>
                  </a:lnTo>
                  <a:lnTo>
                    <a:pt x="0" y="1157"/>
                  </a:lnTo>
                  <a:close/>
                  <a:moveTo>
                    <a:pt x="0" y="1135"/>
                  </a:moveTo>
                  <a:lnTo>
                    <a:pt x="0" y="1124"/>
                  </a:lnTo>
                  <a:lnTo>
                    <a:pt x="11" y="1124"/>
                  </a:lnTo>
                  <a:lnTo>
                    <a:pt x="11" y="1135"/>
                  </a:lnTo>
                  <a:lnTo>
                    <a:pt x="0" y="1135"/>
                  </a:lnTo>
                  <a:close/>
                  <a:moveTo>
                    <a:pt x="0" y="1113"/>
                  </a:moveTo>
                  <a:lnTo>
                    <a:pt x="0" y="1102"/>
                  </a:lnTo>
                  <a:lnTo>
                    <a:pt x="11" y="1102"/>
                  </a:lnTo>
                  <a:lnTo>
                    <a:pt x="11" y="1113"/>
                  </a:lnTo>
                  <a:lnTo>
                    <a:pt x="0" y="1113"/>
                  </a:lnTo>
                  <a:close/>
                  <a:moveTo>
                    <a:pt x="0" y="1091"/>
                  </a:moveTo>
                  <a:lnTo>
                    <a:pt x="0" y="1080"/>
                  </a:lnTo>
                  <a:lnTo>
                    <a:pt x="11" y="1080"/>
                  </a:lnTo>
                  <a:lnTo>
                    <a:pt x="11" y="1091"/>
                  </a:lnTo>
                  <a:lnTo>
                    <a:pt x="0" y="1091"/>
                  </a:lnTo>
                  <a:close/>
                  <a:moveTo>
                    <a:pt x="0" y="1069"/>
                  </a:moveTo>
                  <a:lnTo>
                    <a:pt x="0" y="1058"/>
                  </a:lnTo>
                  <a:lnTo>
                    <a:pt x="11" y="1058"/>
                  </a:lnTo>
                  <a:lnTo>
                    <a:pt x="11" y="1069"/>
                  </a:lnTo>
                  <a:lnTo>
                    <a:pt x="0" y="1069"/>
                  </a:lnTo>
                  <a:close/>
                  <a:moveTo>
                    <a:pt x="0" y="1047"/>
                  </a:moveTo>
                  <a:lnTo>
                    <a:pt x="0" y="1036"/>
                  </a:lnTo>
                  <a:lnTo>
                    <a:pt x="11" y="1036"/>
                  </a:lnTo>
                  <a:lnTo>
                    <a:pt x="11" y="1047"/>
                  </a:lnTo>
                  <a:lnTo>
                    <a:pt x="0" y="1047"/>
                  </a:lnTo>
                  <a:close/>
                  <a:moveTo>
                    <a:pt x="0" y="1025"/>
                  </a:moveTo>
                  <a:lnTo>
                    <a:pt x="0" y="1014"/>
                  </a:lnTo>
                  <a:lnTo>
                    <a:pt x="11" y="1014"/>
                  </a:lnTo>
                  <a:lnTo>
                    <a:pt x="11" y="1025"/>
                  </a:lnTo>
                  <a:lnTo>
                    <a:pt x="0" y="1025"/>
                  </a:lnTo>
                  <a:close/>
                  <a:moveTo>
                    <a:pt x="0" y="1003"/>
                  </a:moveTo>
                  <a:lnTo>
                    <a:pt x="0" y="992"/>
                  </a:lnTo>
                  <a:lnTo>
                    <a:pt x="11" y="992"/>
                  </a:lnTo>
                  <a:lnTo>
                    <a:pt x="11" y="1003"/>
                  </a:lnTo>
                  <a:lnTo>
                    <a:pt x="0" y="1003"/>
                  </a:lnTo>
                  <a:close/>
                  <a:moveTo>
                    <a:pt x="0" y="981"/>
                  </a:moveTo>
                  <a:lnTo>
                    <a:pt x="0" y="970"/>
                  </a:lnTo>
                  <a:lnTo>
                    <a:pt x="11" y="970"/>
                  </a:lnTo>
                  <a:lnTo>
                    <a:pt x="11" y="981"/>
                  </a:lnTo>
                  <a:lnTo>
                    <a:pt x="0" y="981"/>
                  </a:lnTo>
                  <a:close/>
                  <a:moveTo>
                    <a:pt x="0" y="959"/>
                  </a:moveTo>
                  <a:lnTo>
                    <a:pt x="0" y="948"/>
                  </a:lnTo>
                  <a:lnTo>
                    <a:pt x="11" y="948"/>
                  </a:lnTo>
                  <a:lnTo>
                    <a:pt x="11" y="959"/>
                  </a:lnTo>
                  <a:lnTo>
                    <a:pt x="0" y="959"/>
                  </a:lnTo>
                  <a:close/>
                  <a:moveTo>
                    <a:pt x="0" y="937"/>
                  </a:moveTo>
                  <a:lnTo>
                    <a:pt x="0" y="926"/>
                  </a:lnTo>
                  <a:lnTo>
                    <a:pt x="11" y="926"/>
                  </a:lnTo>
                  <a:lnTo>
                    <a:pt x="11" y="937"/>
                  </a:lnTo>
                  <a:lnTo>
                    <a:pt x="0" y="937"/>
                  </a:lnTo>
                  <a:close/>
                  <a:moveTo>
                    <a:pt x="0" y="915"/>
                  </a:moveTo>
                  <a:lnTo>
                    <a:pt x="0" y="904"/>
                  </a:lnTo>
                  <a:lnTo>
                    <a:pt x="11" y="904"/>
                  </a:lnTo>
                  <a:lnTo>
                    <a:pt x="11" y="915"/>
                  </a:lnTo>
                  <a:lnTo>
                    <a:pt x="0" y="915"/>
                  </a:lnTo>
                  <a:close/>
                  <a:moveTo>
                    <a:pt x="0" y="893"/>
                  </a:moveTo>
                  <a:lnTo>
                    <a:pt x="0" y="882"/>
                  </a:lnTo>
                  <a:lnTo>
                    <a:pt x="11" y="882"/>
                  </a:lnTo>
                  <a:lnTo>
                    <a:pt x="11" y="893"/>
                  </a:lnTo>
                  <a:lnTo>
                    <a:pt x="0" y="893"/>
                  </a:lnTo>
                  <a:close/>
                  <a:moveTo>
                    <a:pt x="0" y="871"/>
                  </a:moveTo>
                  <a:lnTo>
                    <a:pt x="0" y="860"/>
                  </a:lnTo>
                  <a:lnTo>
                    <a:pt x="11" y="860"/>
                  </a:lnTo>
                  <a:lnTo>
                    <a:pt x="11" y="871"/>
                  </a:lnTo>
                  <a:lnTo>
                    <a:pt x="0" y="871"/>
                  </a:lnTo>
                  <a:close/>
                  <a:moveTo>
                    <a:pt x="0" y="848"/>
                  </a:moveTo>
                  <a:lnTo>
                    <a:pt x="0" y="837"/>
                  </a:lnTo>
                  <a:lnTo>
                    <a:pt x="11" y="837"/>
                  </a:lnTo>
                  <a:lnTo>
                    <a:pt x="11" y="848"/>
                  </a:lnTo>
                  <a:lnTo>
                    <a:pt x="0" y="848"/>
                  </a:lnTo>
                  <a:close/>
                  <a:moveTo>
                    <a:pt x="0" y="826"/>
                  </a:moveTo>
                  <a:lnTo>
                    <a:pt x="0" y="815"/>
                  </a:lnTo>
                  <a:lnTo>
                    <a:pt x="11" y="815"/>
                  </a:lnTo>
                  <a:lnTo>
                    <a:pt x="11" y="826"/>
                  </a:lnTo>
                  <a:lnTo>
                    <a:pt x="0" y="826"/>
                  </a:lnTo>
                  <a:close/>
                  <a:moveTo>
                    <a:pt x="0" y="804"/>
                  </a:moveTo>
                  <a:lnTo>
                    <a:pt x="0" y="793"/>
                  </a:lnTo>
                  <a:lnTo>
                    <a:pt x="11" y="793"/>
                  </a:lnTo>
                  <a:lnTo>
                    <a:pt x="11" y="804"/>
                  </a:lnTo>
                  <a:lnTo>
                    <a:pt x="0" y="804"/>
                  </a:lnTo>
                  <a:close/>
                  <a:moveTo>
                    <a:pt x="0" y="782"/>
                  </a:moveTo>
                  <a:lnTo>
                    <a:pt x="0" y="771"/>
                  </a:lnTo>
                  <a:lnTo>
                    <a:pt x="11" y="771"/>
                  </a:lnTo>
                  <a:lnTo>
                    <a:pt x="11" y="782"/>
                  </a:lnTo>
                  <a:lnTo>
                    <a:pt x="0" y="782"/>
                  </a:lnTo>
                  <a:close/>
                  <a:moveTo>
                    <a:pt x="0" y="760"/>
                  </a:moveTo>
                  <a:lnTo>
                    <a:pt x="0" y="749"/>
                  </a:lnTo>
                  <a:lnTo>
                    <a:pt x="11" y="749"/>
                  </a:lnTo>
                  <a:lnTo>
                    <a:pt x="11" y="760"/>
                  </a:lnTo>
                  <a:lnTo>
                    <a:pt x="0" y="760"/>
                  </a:lnTo>
                  <a:close/>
                  <a:moveTo>
                    <a:pt x="0" y="738"/>
                  </a:moveTo>
                  <a:lnTo>
                    <a:pt x="0" y="727"/>
                  </a:lnTo>
                  <a:lnTo>
                    <a:pt x="11" y="727"/>
                  </a:lnTo>
                  <a:lnTo>
                    <a:pt x="11" y="738"/>
                  </a:lnTo>
                  <a:lnTo>
                    <a:pt x="0" y="738"/>
                  </a:lnTo>
                  <a:close/>
                  <a:moveTo>
                    <a:pt x="0" y="716"/>
                  </a:moveTo>
                  <a:lnTo>
                    <a:pt x="0" y="705"/>
                  </a:lnTo>
                  <a:lnTo>
                    <a:pt x="11" y="705"/>
                  </a:lnTo>
                  <a:lnTo>
                    <a:pt x="11" y="716"/>
                  </a:lnTo>
                  <a:lnTo>
                    <a:pt x="0" y="716"/>
                  </a:lnTo>
                  <a:close/>
                  <a:moveTo>
                    <a:pt x="0" y="694"/>
                  </a:moveTo>
                  <a:lnTo>
                    <a:pt x="0" y="683"/>
                  </a:lnTo>
                  <a:lnTo>
                    <a:pt x="11" y="683"/>
                  </a:lnTo>
                  <a:lnTo>
                    <a:pt x="11" y="694"/>
                  </a:lnTo>
                  <a:lnTo>
                    <a:pt x="0" y="694"/>
                  </a:lnTo>
                  <a:close/>
                  <a:moveTo>
                    <a:pt x="0" y="672"/>
                  </a:moveTo>
                  <a:lnTo>
                    <a:pt x="0" y="661"/>
                  </a:lnTo>
                  <a:lnTo>
                    <a:pt x="11" y="661"/>
                  </a:lnTo>
                  <a:lnTo>
                    <a:pt x="11" y="672"/>
                  </a:lnTo>
                  <a:lnTo>
                    <a:pt x="0" y="672"/>
                  </a:lnTo>
                  <a:close/>
                  <a:moveTo>
                    <a:pt x="0" y="650"/>
                  </a:moveTo>
                  <a:lnTo>
                    <a:pt x="0" y="639"/>
                  </a:lnTo>
                  <a:lnTo>
                    <a:pt x="11" y="639"/>
                  </a:lnTo>
                  <a:lnTo>
                    <a:pt x="11" y="650"/>
                  </a:lnTo>
                  <a:lnTo>
                    <a:pt x="0" y="650"/>
                  </a:lnTo>
                  <a:close/>
                  <a:moveTo>
                    <a:pt x="0" y="628"/>
                  </a:moveTo>
                  <a:lnTo>
                    <a:pt x="0" y="617"/>
                  </a:lnTo>
                  <a:lnTo>
                    <a:pt x="11" y="617"/>
                  </a:lnTo>
                  <a:lnTo>
                    <a:pt x="11" y="628"/>
                  </a:lnTo>
                  <a:lnTo>
                    <a:pt x="0" y="628"/>
                  </a:lnTo>
                  <a:close/>
                  <a:moveTo>
                    <a:pt x="0" y="606"/>
                  </a:moveTo>
                  <a:lnTo>
                    <a:pt x="0" y="595"/>
                  </a:lnTo>
                  <a:lnTo>
                    <a:pt x="11" y="595"/>
                  </a:lnTo>
                  <a:lnTo>
                    <a:pt x="11" y="606"/>
                  </a:lnTo>
                  <a:lnTo>
                    <a:pt x="0" y="606"/>
                  </a:lnTo>
                  <a:close/>
                  <a:moveTo>
                    <a:pt x="0" y="584"/>
                  </a:moveTo>
                  <a:lnTo>
                    <a:pt x="0" y="573"/>
                  </a:lnTo>
                  <a:lnTo>
                    <a:pt x="11" y="573"/>
                  </a:lnTo>
                  <a:lnTo>
                    <a:pt x="11" y="584"/>
                  </a:lnTo>
                  <a:lnTo>
                    <a:pt x="0" y="584"/>
                  </a:lnTo>
                  <a:close/>
                  <a:moveTo>
                    <a:pt x="0" y="562"/>
                  </a:moveTo>
                  <a:lnTo>
                    <a:pt x="0" y="551"/>
                  </a:lnTo>
                  <a:lnTo>
                    <a:pt x="11" y="551"/>
                  </a:lnTo>
                  <a:lnTo>
                    <a:pt x="11" y="562"/>
                  </a:lnTo>
                  <a:lnTo>
                    <a:pt x="0" y="562"/>
                  </a:lnTo>
                  <a:close/>
                  <a:moveTo>
                    <a:pt x="0" y="540"/>
                  </a:moveTo>
                  <a:lnTo>
                    <a:pt x="0" y="529"/>
                  </a:lnTo>
                  <a:lnTo>
                    <a:pt x="11" y="529"/>
                  </a:lnTo>
                  <a:lnTo>
                    <a:pt x="11" y="540"/>
                  </a:lnTo>
                  <a:lnTo>
                    <a:pt x="0" y="540"/>
                  </a:lnTo>
                  <a:close/>
                  <a:moveTo>
                    <a:pt x="0" y="518"/>
                  </a:moveTo>
                  <a:lnTo>
                    <a:pt x="0" y="507"/>
                  </a:lnTo>
                  <a:lnTo>
                    <a:pt x="11" y="507"/>
                  </a:lnTo>
                  <a:lnTo>
                    <a:pt x="11" y="518"/>
                  </a:lnTo>
                  <a:lnTo>
                    <a:pt x="0" y="518"/>
                  </a:lnTo>
                  <a:close/>
                  <a:moveTo>
                    <a:pt x="0" y="496"/>
                  </a:moveTo>
                  <a:lnTo>
                    <a:pt x="0" y="485"/>
                  </a:lnTo>
                  <a:lnTo>
                    <a:pt x="11" y="485"/>
                  </a:lnTo>
                  <a:lnTo>
                    <a:pt x="11" y="496"/>
                  </a:lnTo>
                  <a:lnTo>
                    <a:pt x="0" y="496"/>
                  </a:lnTo>
                  <a:close/>
                  <a:moveTo>
                    <a:pt x="0" y="474"/>
                  </a:moveTo>
                  <a:lnTo>
                    <a:pt x="0" y="463"/>
                  </a:lnTo>
                  <a:lnTo>
                    <a:pt x="11" y="463"/>
                  </a:lnTo>
                  <a:lnTo>
                    <a:pt x="11" y="474"/>
                  </a:lnTo>
                  <a:lnTo>
                    <a:pt x="0" y="474"/>
                  </a:lnTo>
                  <a:close/>
                  <a:moveTo>
                    <a:pt x="0" y="452"/>
                  </a:moveTo>
                  <a:lnTo>
                    <a:pt x="0" y="441"/>
                  </a:lnTo>
                  <a:lnTo>
                    <a:pt x="11" y="441"/>
                  </a:lnTo>
                  <a:lnTo>
                    <a:pt x="11" y="452"/>
                  </a:lnTo>
                  <a:lnTo>
                    <a:pt x="0" y="452"/>
                  </a:lnTo>
                  <a:close/>
                  <a:moveTo>
                    <a:pt x="0" y="430"/>
                  </a:moveTo>
                  <a:lnTo>
                    <a:pt x="0" y="419"/>
                  </a:lnTo>
                  <a:lnTo>
                    <a:pt x="11" y="419"/>
                  </a:lnTo>
                  <a:lnTo>
                    <a:pt x="11" y="430"/>
                  </a:lnTo>
                  <a:lnTo>
                    <a:pt x="0" y="430"/>
                  </a:lnTo>
                  <a:close/>
                  <a:moveTo>
                    <a:pt x="0" y="408"/>
                  </a:moveTo>
                  <a:lnTo>
                    <a:pt x="0" y="397"/>
                  </a:lnTo>
                  <a:lnTo>
                    <a:pt x="11" y="397"/>
                  </a:lnTo>
                  <a:lnTo>
                    <a:pt x="11" y="408"/>
                  </a:lnTo>
                  <a:lnTo>
                    <a:pt x="0" y="408"/>
                  </a:lnTo>
                  <a:close/>
                  <a:moveTo>
                    <a:pt x="0" y="386"/>
                  </a:moveTo>
                  <a:lnTo>
                    <a:pt x="0" y="375"/>
                  </a:lnTo>
                  <a:lnTo>
                    <a:pt x="11" y="375"/>
                  </a:lnTo>
                  <a:lnTo>
                    <a:pt x="11" y="386"/>
                  </a:lnTo>
                  <a:lnTo>
                    <a:pt x="0" y="386"/>
                  </a:lnTo>
                  <a:close/>
                  <a:moveTo>
                    <a:pt x="0" y="363"/>
                  </a:moveTo>
                  <a:lnTo>
                    <a:pt x="0" y="352"/>
                  </a:lnTo>
                  <a:lnTo>
                    <a:pt x="11" y="352"/>
                  </a:lnTo>
                  <a:lnTo>
                    <a:pt x="11" y="363"/>
                  </a:lnTo>
                  <a:lnTo>
                    <a:pt x="0" y="363"/>
                  </a:lnTo>
                  <a:close/>
                  <a:moveTo>
                    <a:pt x="0" y="341"/>
                  </a:moveTo>
                  <a:lnTo>
                    <a:pt x="0" y="330"/>
                  </a:lnTo>
                  <a:lnTo>
                    <a:pt x="11" y="330"/>
                  </a:lnTo>
                  <a:lnTo>
                    <a:pt x="11" y="341"/>
                  </a:lnTo>
                  <a:lnTo>
                    <a:pt x="0" y="341"/>
                  </a:lnTo>
                  <a:close/>
                  <a:moveTo>
                    <a:pt x="0" y="319"/>
                  </a:moveTo>
                  <a:lnTo>
                    <a:pt x="0" y="308"/>
                  </a:lnTo>
                  <a:lnTo>
                    <a:pt x="11" y="308"/>
                  </a:lnTo>
                  <a:lnTo>
                    <a:pt x="11" y="319"/>
                  </a:lnTo>
                  <a:lnTo>
                    <a:pt x="0" y="319"/>
                  </a:lnTo>
                  <a:close/>
                  <a:moveTo>
                    <a:pt x="0" y="297"/>
                  </a:moveTo>
                  <a:lnTo>
                    <a:pt x="0" y="286"/>
                  </a:lnTo>
                  <a:lnTo>
                    <a:pt x="11" y="286"/>
                  </a:lnTo>
                  <a:lnTo>
                    <a:pt x="11" y="297"/>
                  </a:lnTo>
                  <a:lnTo>
                    <a:pt x="0" y="297"/>
                  </a:lnTo>
                  <a:close/>
                  <a:moveTo>
                    <a:pt x="0" y="275"/>
                  </a:moveTo>
                  <a:lnTo>
                    <a:pt x="0" y="264"/>
                  </a:lnTo>
                  <a:lnTo>
                    <a:pt x="11" y="264"/>
                  </a:lnTo>
                  <a:lnTo>
                    <a:pt x="11" y="275"/>
                  </a:lnTo>
                  <a:lnTo>
                    <a:pt x="0" y="275"/>
                  </a:lnTo>
                  <a:close/>
                  <a:moveTo>
                    <a:pt x="0" y="253"/>
                  </a:moveTo>
                  <a:lnTo>
                    <a:pt x="0" y="242"/>
                  </a:lnTo>
                  <a:lnTo>
                    <a:pt x="11" y="242"/>
                  </a:lnTo>
                  <a:lnTo>
                    <a:pt x="11" y="253"/>
                  </a:lnTo>
                  <a:lnTo>
                    <a:pt x="0" y="253"/>
                  </a:lnTo>
                  <a:close/>
                  <a:moveTo>
                    <a:pt x="0" y="231"/>
                  </a:moveTo>
                  <a:lnTo>
                    <a:pt x="0" y="220"/>
                  </a:lnTo>
                  <a:lnTo>
                    <a:pt x="11" y="220"/>
                  </a:lnTo>
                  <a:lnTo>
                    <a:pt x="11" y="231"/>
                  </a:lnTo>
                  <a:lnTo>
                    <a:pt x="0" y="231"/>
                  </a:lnTo>
                  <a:close/>
                  <a:moveTo>
                    <a:pt x="0" y="209"/>
                  </a:moveTo>
                  <a:lnTo>
                    <a:pt x="0" y="198"/>
                  </a:lnTo>
                  <a:lnTo>
                    <a:pt x="11" y="198"/>
                  </a:lnTo>
                  <a:lnTo>
                    <a:pt x="11" y="209"/>
                  </a:lnTo>
                  <a:lnTo>
                    <a:pt x="0" y="209"/>
                  </a:lnTo>
                  <a:close/>
                  <a:moveTo>
                    <a:pt x="0" y="187"/>
                  </a:moveTo>
                  <a:lnTo>
                    <a:pt x="0" y="176"/>
                  </a:lnTo>
                  <a:lnTo>
                    <a:pt x="11" y="176"/>
                  </a:lnTo>
                  <a:lnTo>
                    <a:pt x="11" y="187"/>
                  </a:lnTo>
                  <a:lnTo>
                    <a:pt x="0" y="187"/>
                  </a:lnTo>
                  <a:close/>
                  <a:moveTo>
                    <a:pt x="0" y="165"/>
                  </a:moveTo>
                  <a:lnTo>
                    <a:pt x="0" y="154"/>
                  </a:lnTo>
                  <a:lnTo>
                    <a:pt x="11" y="154"/>
                  </a:lnTo>
                  <a:lnTo>
                    <a:pt x="11" y="165"/>
                  </a:lnTo>
                  <a:lnTo>
                    <a:pt x="0" y="165"/>
                  </a:lnTo>
                  <a:close/>
                  <a:moveTo>
                    <a:pt x="0" y="143"/>
                  </a:moveTo>
                  <a:lnTo>
                    <a:pt x="0" y="132"/>
                  </a:lnTo>
                  <a:lnTo>
                    <a:pt x="11" y="132"/>
                  </a:lnTo>
                  <a:lnTo>
                    <a:pt x="11" y="143"/>
                  </a:lnTo>
                  <a:lnTo>
                    <a:pt x="0" y="143"/>
                  </a:lnTo>
                  <a:close/>
                  <a:moveTo>
                    <a:pt x="0" y="121"/>
                  </a:moveTo>
                  <a:lnTo>
                    <a:pt x="0" y="110"/>
                  </a:lnTo>
                  <a:lnTo>
                    <a:pt x="11" y="110"/>
                  </a:lnTo>
                  <a:lnTo>
                    <a:pt x="11" y="121"/>
                  </a:lnTo>
                  <a:lnTo>
                    <a:pt x="0" y="121"/>
                  </a:lnTo>
                  <a:close/>
                  <a:moveTo>
                    <a:pt x="0" y="99"/>
                  </a:moveTo>
                  <a:lnTo>
                    <a:pt x="0" y="88"/>
                  </a:lnTo>
                  <a:lnTo>
                    <a:pt x="11" y="88"/>
                  </a:lnTo>
                  <a:lnTo>
                    <a:pt x="11" y="99"/>
                  </a:lnTo>
                  <a:lnTo>
                    <a:pt x="0" y="99"/>
                  </a:lnTo>
                  <a:close/>
                  <a:moveTo>
                    <a:pt x="0" y="77"/>
                  </a:moveTo>
                  <a:lnTo>
                    <a:pt x="0" y="66"/>
                  </a:lnTo>
                  <a:lnTo>
                    <a:pt x="11" y="66"/>
                  </a:lnTo>
                  <a:lnTo>
                    <a:pt x="11" y="77"/>
                  </a:lnTo>
                  <a:lnTo>
                    <a:pt x="0" y="77"/>
                  </a:lnTo>
                  <a:close/>
                  <a:moveTo>
                    <a:pt x="0" y="55"/>
                  </a:moveTo>
                  <a:lnTo>
                    <a:pt x="0" y="44"/>
                  </a:lnTo>
                  <a:lnTo>
                    <a:pt x="11" y="44"/>
                  </a:lnTo>
                  <a:lnTo>
                    <a:pt x="11" y="55"/>
                  </a:lnTo>
                  <a:lnTo>
                    <a:pt x="0" y="55"/>
                  </a:lnTo>
                  <a:close/>
                  <a:moveTo>
                    <a:pt x="0" y="33"/>
                  </a:moveTo>
                  <a:lnTo>
                    <a:pt x="0" y="22"/>
                  </a:lnTo>
                  <a:lnTo>
                    <a:pt x="11" y="22"/>
                  </a:lnTo>
                  <a:lnTo>
                    <a:pt x="11" y="33"/>
                  </a:lnTo>
                  <a:lnTo>
                    <a:pt x="0" y="33"/>
                  </a:lnTo>
                  <a:close/>
                  <a:moveTo>
                    <a:pt x="0" y="11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3" name="Line 76"/>
            <p:cNvSpPr>
              <a:spLocks noChangeShapeType="1"/>
            </p:cNvSpPr>
            <p:nvPr/>
          </p:nvSpPr>
          <p:spPr bwMode="auto">
            <a:xfrm>
              <a:off x="4124" y="545"/>
              <a:ext cx="1" cy="88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4" name="Rectangle 77"/>
            <p:cNvSpPr>
              <a:spLocks noChangeArrowheads="1"/>
            </p:cNvSpPr>
            <p:nvPr/>
          </p:nvSpPr>
          <p:spPr bwMode="auto">
            <a:xfrm>
              <a:off x="3889" y="242"/>
              <a:ext cx="320" cy="145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5" name="Rectangle 78"/>
            <p:cNvSpPr>
              <a:spLocks noChangeArrowheads="1"/>
            </p:cNvSpPr>
            <p:nvPr/>
          </p:nvSpPr>
          <p:spPr bwMode="auto">
            <a:xfrm>
              <a:off x="3927" y="267"/>
              <a:ext cx="287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Ridge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46" name="Freeform 79"/>
            <p:cNvSpPr>
              <a:spLocks noEditPoints="1"/>
            </p:cNvSpPr>
            <p:nvPr/>
          </p:nvSpPr>
          <p:spPr bwMode="auto">
            <a:xfrm>
              <a:off x="4102" y="398"/>
              <a:ext cx="44" cy="147"/>
            </a:xfrm>
            <a:custGeom>
              <a:avLst/>
              <a:gdLst>
                <a:gd name="T0" fmla="*/ 30 w 44"/>
                <a:gd name="T1" fmla="*/ 0 h 147"/>
                <a:gd name="T2" fmla="*/ 30 w 44"/>
                <a:gd name="T3" fmla="*/ 110 h 147"/>
                <a:gd name="T4" fmla="*/ 15 w 44"/>
                <a:gd name="T5" fmla="*/ 110 h 147"/>
                <a:gd name="T6" fmla="*/ 15 w 44"/>
                <a:gd name="T7" fmla="*/ 0 h 147"/>
                <a:gd name="T8" fmla="*/ 30 w 44"/>
                <a:gd name="T9" fmla="*/ 0 h 147"/>
                <a:gd name="T10" fmla="*/ 44 w 44"/>
                <a:gd name="T11" fmla="*/ 103 h 147"/>
                <a:gd name="T12" fmla="*/ 22 w 44"/>
                <a:gd name="T13" fmla="*/ 147 h 147"/>
                <a:gd name="T14" fmla="*/ 0 w 44"/>
                <a:gd name="T15" fmla="*/ 103 h 147"/>
                <a:gd name="T16" fmla="*/ 44 w 44"/>
                <a:gd name="T17" fmla="*/ 103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147"/>
                <a:gd name="T29" fmla="*/ 44 w 44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147">
                  <a:moveTo>
                    <a:pt x="30" y="0"/>
                  </a:moveTo>
                  <a:lnTo>
                    <a:pt x="30" y="110"/>
                  </a:lnTo>
                  <a:lnTo>
                    <a:pt x="15" y="110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44" y="103"/>
                  </a:moveTo>
                  <a:lnTo>
                    <a:pt x="22" y="147"/>
                  </a:lnTo>
                  <a:lnTo>
                    <a:pt x="0" y="103"/>
                  </a:lnTo>
                  <a:lnTo>
                    <a:pt x="44" y="103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7" name="Freeform 80"/>
            <p:cNvSpPr>
              <a:spLocks noEditPoints="1"/>
            </p:cNvSpPr>
            <p:nvPr/>
          </p:nvSpPr>
          <p:spPr bwMode="auto">
            <a:xfrm>
              <a:off x="2152" y="1408"/>
              <a:ext cx="357" cy="328"/>
            </a:xfrm>
            <a:custGeom>
              <a:avLst/>
              <a:gdLst>
                <a:gd name="T0" fmla="*/ 352 w 357"/>
                <a:gd name="T1" fmla="*/ 318 h 328"/>
                <a:gd name="T2" fmla="*/ 341 w 357"/>
                <a:gd name="T3" fmla="*/ 318 h 328"/>
                <a:gd name="T4" fmla="*/ 346 w 357"/>
                <a:gd name="T5" fmla="*/ 313 h 328"/>
                <a:gd name="T6" fmla="*/ 325 w 357"/>
                <a:gd name="T7" fmla="*/ 303 h 328"/>
                <a:gd name="T8" fmla="*/ 330 w 357"/>
                <a:gd name="T9" fmla="*/ 308 h 328"/>
                <a:gd name="T10" fmla="*/ 319 w 357"/>
                <a:gd name="T11" fmla="*/ 288 h 328"/>
                <a:gd name="T12" fmla="*/ 309 w 357"/>
                <a:gd name="T13" fmla="*/ 288 h 328"/>
                <a:gd name="T14" fmla="*/ 314 w 357"/>
                <a:gd name="T15" fmla="*/ 283 h 328"/>
                <a:gd name="T16" fmla="*/ 293 w 357"/>
                <a:gd name="T17" fmla="*/ 273 h 328"/>
                <a:gd name="T18" fmla="*/ 298 w 357"/>
                <a:gd name="T19" fmla="*/ 278 h 328"/>
                <a:gd name="T20" fmla="*/ 287 w 357"/>
                <a:gd name="T21" fmla="*/ 258 h 328"/>
                <a:gd name="T22" fmla="*/ 276 w 357"/>
                <a:gd name="T23" fmla="*/ 258 h 328"/>
                <a:gd name="T24" fmla="*/ 281 w 357"/>
                <a:gd name="T25" fmla="*/ 253 h 328"/>
                <a:gd name="T26" fmla="*/ 260 w 357"/>
                <a:gd name="T27" fmla="*/ 244 h 328"/>
                <a:gd name="T28" fmla="*/ 265 w 357"/>
                <a:gd name="T29" fmla="*/ 249 h 328"/>
                <a:gd name="T30" fmla="*/ 254 w 357"/>
                <a:gd name="T31" fmla="*/ 228 h 328"/>
                <a:gd name="T32" fmla="*/ 244 w 357"/>
                <a:gd name="T33" fmla="*/ 229 h 328"/>
                <a:gd name="T34" fmla="*/ 249 w 357"/>
                <a:gd name="T35" fmla="*/ 223 h 328"/>
                <a:gd name="T36" fmla="*/ 227 w 357"/>
                <a:gd name="T37" fmla="*/ 214 h 328"/>
                <a:gd name="T38" fmla="*/ 233 w 357"/>
                <a:gd name="T39" fmla="*/ 219 h 328"/>
                <a:gd name="T40" fmla="*/ 222 w 357"/>
                <a:gd name="T41" fmla="*/ 198 h 328"/>
                <a:gd name="T42" fmla="*/ 211 w 357"/>
                <a:gd name="T43" fmla="*/ 199 h 328"/>
                <a:gd name="T44" fmla="*/ 216 w 357"/>
                <a:gd name="T45" fmla="*/ 193 h 328"/>
                <a:gd name="T46" fmla="*/ 195 w 357"/>
                <a:gd name="T47" fmla="*/ 184 h 328"/>
                <a:gd name="T48" fmla="*/ 200 w 357"/>
                <a:gd name="T49" fmla="*/ 189 h 328"/>
                <a:gd name="T50" fmla="*/ 189 w 357"/>
                <a:gd name="T51" fmla="*/ 169 h 328"/>
                <a:gd name="T52" fmla="*/ 179 w 357"/>
                <a:gd name="T53" fmla="*/ 169 h 328"/>
                <a:gd name="T54" fmla="*/ 184 w 357"/>
                <a:gd name="T55" fmla="*/ 164 h 328"/>
                <a:gd name="T56" fmla="*/ 162 w 357"/>
                <a:gd name="T57" fmla="*/ 154 h 328"/>
                <a:gd name="T58" fmla="*/ 168 w 357"/>
                <a:gd name="T59" fmla="*/ 159 h 328"/>
                <a:gd name="T60" fmla="*/ 157 w 357"/>
                <a:gd name="T61" fmla="*/ 139 h 328"/>
                <a:gd name="T62" fmla="*/ 146 w 357"/>
                <a:gd name="T63" fmla="*/ 139 h 328"/>
                <a:gd name="T64" fmla="*/ 151 w 357"/>
                <a:gd name="T65" fmla="*/ 134 h 328"/>
                <a:gd name="T66" fmla="*/ 130 w 357"/>
                <a:gd name="T67" fmla="*/ 124 h 328"/>
                <a:gd name="T68" fmla="*/ 135 w 357"/>
                <a:gd name="T69" fmla="*/ 129 h 328"/>
                <a:gd name="T70" fmla="*/ 124 w 357"/>
                <a:gd name="T71" fmla="*/ 109 h 328"/>
                <a:gd name="T72" fmla="*/ 114 w 357"/>
                <a:gd name="T73" fmla="*/ 109 h 328"/>
                <a:gd name="T74" fmla="*/ 119 w 357"/>
                <a:gd name="T75" fmla="*/ 104 h 328"/>
                <a:gd name="T76" fmla="*/ 97 w 357"/>
                <a:gd name="T77" fmla="*/ 95 h 328"/>
                <a:gd name="T78" fmla="*/ 103 w 357"/>
                <a:gd name="T79" fmla="*/ 100 h 328"/>
                <a:gd name="T80" fmla="*/ 91 w 357"/>
                <a:gd name="T81" fmla="*/ 79 h 328"/>
                <a:gd name="T82" fmla="*/ 81 w 357"/>
                <a:gd name="T83" fmla="*/ 80 h 328"/>
                <a:gd name="T84" fmla="*/ 86 w 357"/>
                <a:gd name="T85" fmla="*/ 74 h 328"/>
                <a:gd name="T86" fmla="*/ 65 w 357"/>
                <a:gd name="T87" fmla="*/ 65 h 328"/>
                <a:gd name="T88" fmla="*/ 70 w 357"/>
                <a:gd name="T89" fmla="*/ 70 h 328"/>
                <a:gd name="T90" fmla="*/ 59 w 357"/>
                <a:gd name="T91" fmla="*/ 49 h 328"/>
                <a:gd name="T92" fmla="*/ 49 w 357"/>
                <a:gd name="T93" fmla="*/ 50 h 328"/>
                <a:gd name="T94" fmla="*/ 54 w 357"/>
                <a:gd name="T95" fmla="*/ 44 h 328"/>
                <a:gd name="T96" fmla="*/ 32 w 357"/>
                <a:gd name="T97" fmla="*/ 35 h 328"/>
                <a:gd name="T98" fmla="*/ 38 w 357"/>
                <a:gd name="T99" fmla="*/ 40 h 328"/>
                <a:gd name="T100" fmla="*/ 26 w 357"/>
                <a:gd name="T101" fmla="*/ 20 h 328"/>
                <a:gd name="T102" fmla="*/ 16 w 357"/>
                <a:gd name="T103" fmla="*/ 20 h 328"/>
                <a:gd name="T104" fmla="*/ 21 w 357"/>
                <a:gd name="T105" fmla="*/ 15 h 328"/>
                <a:gd name="T106" fmla="*/ 0 w 357"/>
                <a:gd name="T107" fmla="*/ 5 h 328"/>
                <a:gd name="T108" fmla="*/ 5 w 357"/>
                <a:gd name="T109" fmla="*/ 10 h 3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57"/>
                <a:gd name="T166" fmla="*/ 0 h 328"/>
                <a:gd name="T167" fmla="*/ 357 w 357"/>
                <a:gd name="T168" fmla="*/ 328 h 32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57" h="328">
                  <a:moveTo>
                    <a:pt x="352" y="328"/>
                  </a:moveTo>
                  <a:lnTo>
                    <a:pt x="347" y="323"/>
                  </a:lnTo>
                  <a:lnTo>
                    <a:pt x="352" y="318"/>
                  </a:lnTo>
                  <a:lnTo>
                    <a:pt x="357" y="323"/>
                  </a:lnTo>
                  <a:lnTo>
                    <a:pt x="352" y="328"/>
                  </a:lnTo>
                  <a:close/>
                  <a:moveTo>
                    <a:pt x="341" y="318"/>
                  </a:moveTo>
                  <a:lnTo>
                    <a:pt x="336" y="313"/>
                  </a:lnTo>
                  <a:lnTo>
                    <a:pt x="341" y="308"/>
                  </a:lnTo>
                  <a:lnTo>
                    <a:pt x="346" y="313"/>
                  </a:lnTo>
                  <a:lnTo>
                    <a:pt x="341" y="318"/>
                  </a:lnTo>
                  <a:close/>
                  <a:moveTo>
                    <a:pt x="330" y="308"/>
                  </a:moveTo>
                  <a:lnTo>
                    <a:pt x="325" y="303"/>
                  </a:lnTo>
                  <a:lnTo>
                    <a:pt x="330" y="298"/>
                  </a:lnTo>
                  <a:lnTo>
                    <a:pt x="335" y="303"/>
                  </a:lnTo>
                  <a:lnTo>
                    <a:pt x="330" y="308"/>
                  </a:lnTo>
                  <a:close/>
                  <a:moveTo>
                    <a:pt x="320" y="298"/>
                  </a:moveTo>
                  <a:lnTo>
                    <a:pt x="314" y="293"/>
                  </a:lnTo>
                  <a:lnTo>
                    <a:pt x="319" y="288"/>
                  </a:lnTo>
                  <a:lnTo>
                    <a:pt x="325" y="293"/>
                  </a:lnTo>
                  <a:lnTo>
                    <a:pt x="320" y="298"/>
                  </a:lnTo>
                  <a:close/>
                  <a:moveTo>
                    <a:pt x="309" y="288"/>
                  </a:moveTo>
                  <a:lnTo>
                    <a:pt x="303" y="283"/>
                  </a:lnTo>
                  <a:lnTo>
                    <a:pt x="308" y="278"/>
                  </a:lnTo>
                  <a:lnTo>
                    <a:pt x="314" y="283"/>
                  </a:lnTo>
                  <a:lnTo>
                    <a:pt x="309" y="288"/>
                  </a:lnTo>
                  <a:close/>
                  <a:moveTo>
                    <a:pt x="298" y="278"/>
                  </a:moveTo>
                  <a:lnTo>
                    <a:pt x="293" y="273"/>
                  </a:lnTo>
                  <a:lnTo>
                    <a:pt x="297" y="268"/>
                  </a:lnTo>
                  <a:lnTo>
                    <a:pt x="303" y="273"/>
                  </a:lnTo>
                  <a:lnTo>
                    <a:pt x="298" y="278"/>
                  </a:lnTo>
                  <a:close/>
                  <a:moveTo>
                    <a:pt x="287" y="268"/>
                  </a:moveTo>
                  <a:lnTo>
                    <a:pt x="282" y="263"/>
                  </a:lnTo>
                  <a:lnTo>
                    <a:pt x="287" y="258"/>
                  </a:lnTo>
                  <a:lnTo>
                    <a:pt x="292" y="263"/>
                  </a:lnTo>
                  <a:lnTo>
                    <a:pt x="287" y="268"/>
                  </a:lnTo>
                  <a:close/>
                  <a:moveTo>
                    <a:pt x="276" y="258"/>
                  </a:moveTo>
                  <a:lnTo>
                    <a:pt x="271" y="253"/>
                  </a:lnTo>
                  <a:lnTo>
                    <a:pt x="276" y="248"/>
                  </a:lnTo>
                  <a:lnTo>
                    <a:pt x="281" y="253"/>
                  </a:lnTo>
                  <a:lnTo>
                    <a:pt x="276" y="258"/>
                  </a:lnTo>
                  <a:close/>
                  <a:moveTo>
                    <a:pt x="265" y="249"/>
                  </a:moveTo>
                  <a:lnTo>
                    <a:pt x="260" y="244"/>
                  </a:lnTo>
                  <a:lnTo>
                    <a:pt x="265" y="238"/>
                  </a:lnTo>
                  <a:lnTo>
                    <a:pt x="270" y="243"/>
                  </a:lnTo>
                  <a:lnTo>
                    <a:pt x="265" y="249"/>
                  </a:lnTo>
                  <a:close/>
                  <a:moveTo>
                    <a:pt x="255" y="239"/>
                  </a:moveTo>
                  <a:lnTo>
                    <a:pt x="249" y="234"/>
                  </a:lnTo>
                  <a:lnTo>
                    <a:pt x="254" y="228"/>
                  </a:lnTo>
                  <a:lnTo>
                    <a:pt x="260" y="233"/>
                  </a:lnTo>
                  <a:lnTo>
                    <a:pt x="255" y="239"/>
                  </a:lnTo>
                  <a:close/>
                  <a:moveTo>
                    <a:pt x="244" y="229"/>
                  </a:moveTo>
                  <a:lnTo>
                    <a:pt x="238" y="224"/>
                  </a:lnTo>
                  <a:lnTo>
                    <a:pt x="243" y="218"/>
                  </a:lnTo>
                  <a:lnTo>
                    <a:pt x="249" y="223"/>
                  </a:lnTo>
                  <a:lnTo>
                    <a:pt x="244" y="229"/>
                  </a:lnTo>
                  <a:close/>
                  <a:moveTo>
                    <a:pt x="233" y="219"/>
                  </a:moveTo>
                  <a:lnTo>
                    <a:pt x="227" y="214"/>
                  </a:lnTo>
                  <a:lnTo>
                    <a:pt x="232" y="208"/>
                  </a:lnTo>
                  <a:lnTo>
                    <a:pt x="238" y="213"/>
                  </a:lnTo>
                  <a:lnTo>
                    <a:pt x="233" y="219"/>
                  </a:lnTo>
                  <a:close/>
                  <a:moveTo>
                    <a:pt x="222" y="209"/>
                  </a:moveTo>
                  <a:lnTo>
                    <a:pt x="217" y="204"/>
                  </a:lnTo>
                  <a:lnTo>
                    <a:pt x="222" y="198"/>
                  </a:lnTo>
                  <a:lnTo>
                    <a:pt x="227" y="203"/>
                  </a:lnTo>
                  <a:lnTo>
                    <a:pt x="222" y="209"/>
                  </a:lnTo>
                  <a:close/>
                  <a:moveTo>
                    <a:pt x="211" y="199"/>
                  </a:moveTo>
                  <a:lnTo>
                    <a:pt x="206" y="194"/>
                  </a:lnTo>
                  <a:lnTo>
                    <a:pt x="211" y="188"/>
                  </a:lnTo>
                  <a:lnTo>
                    <a:pt x="216" y="193"/>
                  </a:lnTo>
                  <a:lnTo>
                    <a:pt x="211" y="199"/>
                  </a:lnTo>
                  <a:close/>
                  <a:moveTo>
                    <a:pt x="200" y="189"/>
                  </a:moveTo>
                  <a:lnTo>
                    <a:pt x="195" y="184"/>
                  </a:lnTo>
                  <a:lnTo>
                    <a:pt x="200" y="179"/>
                  </a:lnTo>
                  <a:lnTo>
                    <a:pt x="205" y="183"/>
                  </a:lnTo>
                  <a:lnTo>
                    <a:pt x="200" y="189"/>
                  </a:lnTo>
                  <a:close/>
                  <a:moveTo>
                    <a:pt x="190" y="179"/>
                  </a:moveTo>
                  <a:lnTo>
                    <a:pt x="184" y="174"/>
                  </a:lnTo>
                  <a:lnTo>
                    <a:pt x="189" y="169"/>
                  </a:lnTo>
                  <a:lnTo>
                    <a:pt x="195" y="174"/>
                  </a:lnTo>
                  <a:lnTo>
                    <a:pt x="190" y="179"/>
                  </a:lnTo>
                  <a:close/>
                  <a:moveTo>
                    <a:pt x="179" y="169"/>
                  </a:moveTo>
                  <a:lnTo>
                    <a:pt x="173" y="164"/>
                  </a:lnTo>
                  <a:lnTo>
                    <a:pt x="178" y="159"/>
                  </a:lnTo>
                  <a:lnTo>
                    <a:pt x="184" y="164"/>
                  </a:lnTo>
                  <a:lnTo>
                    <a:pt x="179" y="169"/>
                  </a:lnTo>
                  <a:close/>
                  <a:moveTo>
                    <a:pt x="168" y="159"/>
                  </a:moveTo>
                  <a:lnTo>
                    <a:pt x="162" y="154"/>
                  </a:lnTo>
                  <a:lnTo>
                    <a:pt x="167" y="149"/>
                  </a:lnTo>
                  <a:lnTo>
                    <a:pt x="173" y="154"/>
                  </a:lnTo>
                  <a:lnTo>
                    <a:pt x="168" y="159"/>
                  </a:lnTo>
                  <a:close/>
                  <a:moveTo>
                    <a:pt x="157" y="149"/>
                  </a:moveTo>
                  <a:lnTo>
                    <a:pt x="152" y="144"/>
                  </a:lnTo>
                  <a:lnTo>
                    <a:pt x="157" y="139"/>
                  </a:lnTo>
                  <a:lnTo>
                    <a:pt x="162" y="144"/>
                  </a:lnTo>
                  <a:lnTo>
                    <a:pt x="157" y="149"/>
                  </a:lnTo>
                  <a:close/>
                  <a:moveTo>
                    <a:pt x="146" y="139"/>
                  </a:moveTo>
                  <a:lnTo>
                    <a:pt x="141" y="134"/>
                  </a:lnTo>
                  <a:lnTo>
                    <a:pt x="146" y="129"/>
                  </a:lnTo>
                  <a:lnTo>
                    <a:pt x="151" y="134"/>
                  </a:lnTo>
                  <a:lnTo>
                    <a:pt x="146" y="139"/>
                  </a:lnTo>
                  <a:close/>
                  <a:moveTo>
                    <a:pt x="135" y="129"/>
                  </a:moveTo>
                  <a:lnTo>
                    <a:pt x="130" y="124"/>
                  </a:lnTo>
                  <a:lnTo>
                    <a:pt x="135" y="119"/>
                  </a:lnTo>
                  <a:lnTo>
                    <a:pt x="140" y="124"/>
                  </a:lnTo>
                  <a:lnTo>
                    <a:pt x="135" y="129"/>
                  </a:lnTo>
                  <a:close/>
                  <a:moveTo>
                    <a:pt x="125" y="119"/>
                  </a:moveTo>
                  <a:lnTo>
                    <a:pt x="119" y="114"/>
                  </a:lnTo>
                  <a:lnTo>
                    <a:pt x="124" y="109"/>
                  </a:lnTo>
                  <a:lnTo>
                    <a:pt x="129" y="114"/>
                  </a:lnTo>
                  <a:lnTo>
                    <a:pt x="125" y="119"/>
                  </a:lnTo>
                  <a:close/>
                  <a:moveTo>
                    <a:pt x="114" y="109"/>
                  </a:moveTo>
                  <a:lnTo>
                    <a:pt x="108" y="105"/>
                  </a:lnTo>
                  <a:lnTo>
                    <a:pt x="113" y="99"/>
                  </a:lnTo>
                  <a:lnTo>
                    <a:pt x="119" y="104"/>
                  </a:lnTo>
                  <a:lnTo>
                    <a:pt x="114" y="109"/>
                  </a:lnTo>
                  <a:close/>
                  <a:moveTo>
                    <a:pt x="103" y="100"/>
                  </a:moveTo>
                  <a:lnTo>
                    <a:pt x="97" y="95"/>
                  </a:lnTo>
                  <a:lnTo>
                    <a:pt x="102" y="89"/>
                  </a:lnTo>
                  <a:lnTo>
                    <a:pt x="108" y="94"/>
                  </a:lnTo>
                  <a:lnTo>
                    <a:pt x="103" y="100"/>
                  </a:lnTo>
                  <a:close/>
                  <a:moveTo>
                    <a:pt x="92" y="90"/>
                  </a:moveTo>
                  <a:lnTo>
                    <a:pt x="87" y="85"/>
                  </a:lnTo>
                  <a:lnTo>
                    <a:pt x="91" y="79"/>
                  </a:lnTo>
                  <a:lnTo>
                    <a:pt x="97" y="84"/>
                  </a:lnTo>
                  <a:lnTo>
                    <a:pt x="92" y="90"/>
                  </a:lnTo>
                  <a:close/>
                  <a:moveTo>
                    <a:pt x="81" y="80"/>
                  </a:moveTo>
                  <a:lnTo>
                    <a:pt x="76" y="75"/>
                  </a:lnTo>
                  <a:lnTo>
                    <a:pt x="81" y="69"/>
                  </a:lnTo>
                  <a:lnTo>
                    <a:pt x="86" y="74"/>
                  </a:lnTo>
                  <a:lnTo>
                    <a:pt x="81" y="80"/>
                  </a:lnTo>
                  <a:close/>
                  <a:moveTo>
                    <a:pt x="70" y="70"/>
                  </a:moveTo>
                  <a:lnTo>
                    <a:pt x="65" y="65"/>
                  </a:lnTo>
                  <a:lnTo>
                    <a:pt x="70" y="59"/>
                  </a:lnTo>
                  <a:lnTo>
                    <a:pt x="75" y="64"/>
                  </a:lnTo>
                  <a:lnTo>
                    <a:pt x="70" y="70"/>
                  </a:lnTo>
                  <a:close/>
                  <a:moveTo>
                    <a:pt x="59" y="60"/>
                  </a:moveTo>
                  <a:lnTo>
                    <a:pt x="54" y="55"/>
                  </a:lnTo>
                  <a:lnTo>
                    <a:pt x="59" y="49"/>
                  </a:lnTo>
                  <a:lnTo>
                    <a:pt x="64" y="54"/>
                  </a:lnTo>
                  <a:lnTo>
                    <a:pt x="59" y="60"/>
                  </a:lnTo>
                  <a:close/>
                  <a:moveTo>
                    <a:pt x="49" y="50"/>
                  </a:moveTo>
                  <a:lnTo>
                    <a:pt x="43" y="45"/>
                  </a:lnTo>
                  <a:lnTo>
                    <a:pt x="48" y="40"/>
                  </a:lnTo>
                  <a:lnTo>
                    <a:pt x="54" y="44"/>
                  </a:lnTo>
                  <a:lnTo>
                    <a:pt x="49" y="50"/>
                  </a:lnTo>
                  <a:close/>
                  <a:moveTo>
                    <a:pt x="38" y="40"/>
                  </a:moveTo>
                  <a:lnTo>
                    <a:pt x="32" y="35"/>
                  </a:lnTo>
                  <a:lnTo>
                    <a:pt x="37" y="30"/>
                  </a:lnTo>
                  <a:lnTo>
                    <a:pt x="43" y="35"/>
                  </a:lnTo>
                  <a:lnTo>
                    <a:pt x="38" y="40"/>
                  </a:lnTo>
                  <a:close/>
                  <a:moveTo>
                    <a:pt x="27" y="30"/>
                  </a:moveTo>
                  <a:lnTo>
                    <a:pt x="21" y="25"/>
                  </a:lnTo>
                  <a:lnTo>
                    <a:pt x="26" y="20"/>
                  </a:lnTo>
                  <a:lnTo>
                    <a:pt x="32" y="25"/>
                  </a:lnTo>
                  <a:lnTo>
                    <a:pt x="27" y="30"/>
                  </a:lnTo>
                  <a:close/>
                  <a:moveTo>
                    <a:pt x="16" y="20"/>
                  </a:moveTo>
                  <a:lnTo>
                    <a:pt x="11" y="15"/>
                  </a:lnTo>
                  <a:lnTo>
                    <a:pt x="16" y="10"/>
                  </a:lnTo>
                  <a:lnTo>
                    <a:pt x="21" y="15"/>
                  </a:lnTo>
                  <a:lnTo>
                    <a:pt x="16" y="20"/>
                  </a:lnTo>
                  <a:close/>
                  <a:moveTo>
                    <a:pt x="5" y="1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8" name="Freeform 81"/>
            <p:cNvSpPr>
              <a:spLocks noEditPoints="1"/>
            </p:cNvSpPr>
            <p:nvPr/>
          </p:nvSpPr>
          <p:spPr bwMode="auto">
            <a:xfrm>
              <a:off x="2360" y="1145"/>
              <a:ext cx="757" cy="425"/>
            </a:xfrm>
            <a:custGeom>
              <a:avLst/>
              <a:gdLst>
                <a:gd name="T0" fmla="*/ 48 w 757"/>
                <a:gd name="T1" fmla="*/ 407 h 425"/>
                <a:gd name="T2" fmla="*/ 54 w 757"/>
                <a:gd name="T3" fmla="*/ 387 h 425"/>
                <a:gd name="T4" fmla="*/ 61 w 757"/>
                <a:gd name="T5" fmla="*/ 400 h 425"/>
                <a:gd name="T6" fmla="*/ 92 w 757"/>
                <a:gd name="T7" fmla="*/ 365 h 425"/>
                <a:gd name="T8" fmla="*/ 80 w 757"/>
                <a:gd name="T9" fmla="*/ 373 h 425"/>
                <a:gd name="T10" fmla="*/ 125 w 757"/>
                <a:gd name="T11" fmla="*/ 364 h 425"/>
                <a:gd name="T12" fmla="*/ 131 w 757"/>
                <a:gd name="T13" fmla="*/ 344 h 425"/>
                <a:gd name="T14" fmla="*/ 138 w 757"/>
                <a:gd name="T15" fmla="*/ 357 h 425"/>
                <a:gd name="T16" fmla="*/ 170 w 757"/>
                <a:gd name="T17" fmla="*/ 323 h 425"/>
                <a:gd name="T18" fmla="*/ 157 w 757"/>
                <a:gd name="T19" fmla="*/ 330 h 425"/>
                <a:gd name="T20" fmla="*/ 202 w 757"/>
                <a:gd name="T21" fmla="*/ 321 h 425"/>
                <a:gd name="T22" fmla="*/ 208 w 757"/>
                <a:gd name="T23" fmla="*/ 301 h 425"/>
                <a:gd name="T24" fmla="*/ 215 w 757"/>
                <a:gd name="T25" fmla="*/ 314 h 425"/>
                <a:gd name="T26" fmla="*/ 247 w 757"/>
                <a:gd name="T27" fmla="*/ 280 h 425"/>
                <a:gd name="T28" fmla="*/ 234 w 757"/>
                <a:gd name="T29" fmla="*/ 287 h 425"/>
                <a:gd name="T30" fmla="*/ 280 w 757"/>
                <a:gd name="T31" fmla="*/ 278 h 425"/>
                <a:gd name="T32" fmla="*/ 285 w 757"/>
                <a:gd name="T33" fmla="*/ 258 h 425"/>
                <a:gd name="T34" fmla="*/ 292 w 757"/>
                <a:gd name="T35" fmla="*/ 271 h 425"/>
                <a:gd name="T36" fmla="*/ 324 w 757"/>
                <a:gd name="T37" fmla="*/ 237 h 425"/>
                <a:gd name="T38" fmla="*/ 311 w 757"/>
                <a:gd name="T39" fmla="*/ 244 h 425"/>
                <a:gd name="T40" fmla="*/ 357 w 757"/>
                <a:gd name="T41" fmla="*/ 235 h 425"/>
                <a:gd name="T42" fmla="*/ 362 w 757"/>
                <a:gd name="T43" fmla="*/ 215 h 425"/>
                <a:gd name="T44" fmla="*/ 370 w 757"/>
                <a:gd name="T45" fmla="*/ 228 h 425"/>
                <a:gd name="T46" fmla="*/ 401 w 757"/>
                <a:gd name="T47" fmla="*/ 194 h 425"/>
                <a:gd name="T48" fmla="*/ 388 w 757"/>
                <a:gd name="T49" fmla="*/ 201 h 425"/>
                <a:gd name="T50" fmla="*/ 434 w 757"/>
                <a:gd name="T51" fmla="*/ 193 h 425"/>
                <a:gd name="T52" fmla="*/ 439 w 757"/>
                <a:gd name="T53" fmla="*/ 173 h 425"/>
                <a:gd name="T54" fmla="*/ 447 w 757"/>
                <a:gd name="T55" fmla="*/ 185 h 425"/>
                <a:gd name="T56" fmla="*/ 478 w 757"/>
                <a:gd name="T57" fmla="*/ 151 h 425"/>
                <a:gd name="T58" fmla="*/ 465 w 757"/>
                <a:gd name="T59" fmla="*/ 158 h 425"/>
                <a:gd name="T60" fmla="*/ 511 w 757"/>
                <a:gd name="T61" fmla="*/ 150 h 425"/>
                <a:gd name="T62" fmla="*/ 517 w 757"/>
                <a:gd name="T63" fmla="*/ 130 h 425"/>
                <a:gd name="T64" fmla="*/ 524 w 757"/>
                <a:gd name="T65" fmla="*/ 143 h 425"/>
                <a:gd name="T66" fmla="*/ 555 w 757"/>
                <a:gd name="T67" fmla="*/ 108 h 425"/>
                <a:gd name="T68" fmla="*/ 542 w 757"/>
                <a:gd name="T69" fmla="*/ 115 h 425"/>
                <a:gd name="T70" fmla="*/ 588 w 757"/>
                <a:gd name="T71" fmla="*/ 107 h 425"/>
                <a:gd name="T72" fmla="*/ 594 w 757"/>
                <a:gd name="T73" fmla="*/ 87 h 425"/>
                <a:gd name="T74" fmla="*/ 601 w 757"/>
                <a:gd name="T75" fmla="*/ 100 h 425"/>
                <a:gd name="T76" fmla="*/ 632 w 757"/>
                <a:gd name="T77" fmla="*/ 65 h 425"/>
                <a:gd name="T78" fmla="*/ 619 w 757"/>
                <a:gd name="T79" fmla="*/ 73 h 425"/>
                <a:gd name="T80" fmla="*/ 665 w 757"/>
                <a:gd name="T81" fmla="*/ 64 h 425"/>
                <a:gd name="T82" fmla="*/ 671 w 757"/>
                <a:gd name="T83" fmla="*/ 44 h 425"/>
                <a:gd name="T84" fmla="*/ 678 w 757"/>
                <a:gd name="T85" fmla="*/ 57 h 425"/>
                <a:gd name="T86" fmla="*/ 709 w 757"/>
                <a:gd name="T87" fmla="*/ 22 h 425"/>
                <a:gd name="T88" fmla="*/ 696 w 757"/>
                <a:gd name="T89" fmla="*/ 30 h 425"/>
                <a:gd name="T90" fmla="*/ 742 w 757"/>
                <a:gd name="T91" fmla="*/ 21 h 425"/>
                <a:gd name="T92" fmla="*/ 748 w 757"/>
                <a:gd name="T93" fmla="*/ 1 h 425"/>
                <a:gd name="T94" fmla="*/ 755 w 757"/>
                <a:gd name="T95" fmla="*/ 14 h 425"/>
                <a:gd name="T96" fmla="*/ 0 w 757"/>
                <a:gd name="T97" fmla="*/ 425 h 4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7"/>
                <a:gd name="T148" fmla="*/ 0 h 425"/>
                <a:gd name="T149" fmla="*/ 757 w 757"/>
                <a:gd name="T150" fmla="*/ 425 h 42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7" h="425">
                  <a:moveTo>
                    <a:pt x="28" y="401"/>
                  </a:moveTo>
                  <a:lnTo>
                    <a:pt x="41" y="394"/>
                  </a:lnTo>
                  <a:lnTo>
                    <a:pt x="48" y="407"/>
                  </a:lnTo>
                  <a:lnTo>
                    <a:pt x="35" y="414"/>
                  </a:lnTo>
                  <a:lnTo>
                    <a:pt x="28" y="401"/>
                  </a:lnTo>
                  <a:close/>
                  <a:moveTo>
                    <a:pt x="54" y="387"/>
                  </a:moveTo>
                  <a:lnTo>
                    <a:pt x="67" y="380"/>
                  </a:lnTo>
                  <a:lnTo>
                    <a:pt x="74" y="393"/>
                  </a:lnTo>
                  <a:lnTo>
                    <a:pt x="61" y="400"/>
                  </a:lnTo>
                  <a:lnTo>
                    <a:pt x="54" y="387"/>
                  </a:lnTo>
                  <a:close/>
                  <a:moveTo>
                    <a:pt x="80" y="373"/>
                  </a:moveTo>
                  <a:lnTo>
                    <a:pt x="92" y="365"/>
                  </a:lnTo>
                  <a:lnTo>
                    <a:pt x="100" y="378"/>
                  </a:lnTo>
                  <a:lnTo>
                    <a:pt x="87" y="385"/>
                  </a:lnTo>
                  <a:lnTo>
                    <a:pt x="80" y="373"/>
                  </a:lnTo>
                  <a:close/>
                  <a:moveTo>
                    <a:pt x="105" y="358"/>
                  </a:moveTo>
                  <a:lnTo>
                    <a:pt x="118" y="351"/>
                  </a:lnTo>
                  <a:lnTo>
                    <a:pt x="125" y="364"/>
                  </a:lnTo>
                  <a:lnTo>
                    <a:pt x="112" y="371"/>
                  </a:lnTo>
                  <a:lnTo>
                    <a:pt x="105" y="358"/>
                  </a:lnTo>
                  <a:close/>
                  <a:moveTo>
                    <a:pt x="131" y="344"/>
                  </a:moveTo>
                  <a:lnTo>
                    <a:pt x="144" y="337"/>
                  </a:lnTo>
                  <a:lnTo>
                    <a:pt x="151" y="350"/>
                  </a:lnTo>
                  <a:lnTo>
                    <a:pt x="138" y="357"/>
                  </a:lnTo>
                  <a:lnTo>
                    <a:pt x="131" y="344"/>
                  </a:lnTo>
                  <a:close/>
                  <a:moveTo>
                    <a:pt x="157" y="330"/>
                  </a:moveTo>
                  <a:lnTo>
                    <a:pt x="170" y="323"/>
                  </a:lnTo>
                  <a:lnTo>
                    <a:pt x="177" y="335"/>
                  </a:lnTo>
                  <a:lnTo>
                    <a:pt x="164" y="343"/>
                  </a:lnTo>
                  <a:lnTo>
                    <a:pt x="157" y="330"/>
                  </a:lnTo>
                  <a:close/>
                  <a:moveTo>
                    <a:pt x="182" y="315"/>
                  </a:moveTo>
                  <a:lnTo>
                    <a:pt x="195" y="308"/>
                  </a:lnTo>
                  <a:lnTo>
                    <a:pt x="202" y="321"/>
                  </a:lnTo>
                  <a:lnTo>
                    <a:pt x="190" y="328"/>
                  </a:lnTo>
                  <a:lnTo>
                    <a:pt x="182" y="315"/>
                  </a:lnTo>
                  <a:close/>
                  <a:moveTo>
                    <a:pt x="208" y="301"/>
                  </a:moveTo>
                  <a:lnTo>
                    <a:pt x="221" y="294"/>
                  </a:lnTo>
                  <a:lnTo>
                    <a:pt x="228" y="307"/>
                  </a:lnTo>
                  <a:lnTo>
                    <a:pt x="215" y="314"/>
                  </a:lnTo>
                  <a:lnTo>
                    <a:pt x="208" y="301"/>
                  </a:lnTo>
                  <a:close/>
                  <a:moveTo>
                    <a:pt x="234" y="287"/>
                  </a:moveTo>
                  <a:lnTo>
                    <a:pt x="247" y="280"/>
                  </a:lnTo>
                  <a:lnTo>
                    <a:pt x="254" y="292"/>
                  </a:lnTo>
                  <a:lnTo>
                    <a:pt x="241" y="300"/>
                  </a:lnTo>
                  <a:lnTo>
                    <a:pt x="234" y="287"/>
                  </a:lnTo>
                  <a:close/>
                  <a:moveTo>
                    <a:pt x="260" y="272"/>
                  </a:moveTo>
                  <a:lnTo>
                    <a:pt x="272" y="265"/>
                  </a:lnTo>
                  <a:lnTo>
                    <a:pt x="280" y="278"/>
                  </a:lnTo>
                  <a:lnTo>
                    <a:pt x="267" y="285"/>
                  </a:lnTo>
                  <a:lnTo>
                    <a:pt x="260" y="272"/>
                  </a:lnTo>
                  <a:close/>
                  <a:moveTo>
                    <a:pt x="285" y="258"/>
                  </a:moveTo>
                  <a:lnTo>
                    <a:pt x="298" y="251"/>
                  </a:lnTo>
                  <a:lnTo>
                    <a:pt x="305" y="264"/>
                  </a:lnTo>
                  <a:lnTo>
                    <a:pt x="292" y="271"/>
                  </a:lnTo>
                  <a:lnTo>
                    <a:pt x="285" y="258"/>
                  </a:lnTo>
                  <a:close/>
                  <a:moveTo>
                    <a:pt x="311" y="244"/>
                  </a:moveTo>
                  <a:lnTo>
                    <a:pt x="324" y="237"/>
                  </a:lnTo>
                  <a:lnTo>
                    <a:pt x="331" y="250"/>
                  </a:lnTo>
                  <a:lnTo>
                    <a:pt x="318" y="257"/>
                  </a:lnTo>
                  <a:lnTo>
                    <a:pt x="311" y="244"/>
                  </a:lnTo>
                  <a:close/>
                  <a:moveTo>
                    <a:pt x="337" y="230"/>
                  </a:moveTo>
                  <a:lnTo>
                    <a:pt x="350" y="223"/>
                  </a:lnTo>
                  <a:lnTo>
                    <a:pt x="357" y="235"/>
                  </a:lnTo>
                  <a:lnTo>
                    <a:pt x="344" y="243"/>
                  </a:lnTo>
                  <a:lnTo>
                    <a:pt x="337" y="230"/>
                  </a:lnTo>
                  <a:close/>
                  <a:moveTo>
                    <a:pt x="362" y="215"/>
                  </a:moveTo>
                  <a:lnTo>
                    <a:pt x="375" y="208"/>
                  </a:lnTo>
                  <a:lnTo>
                    <a:pt x="382" y="221"/>
                  </a:lnTo>
                  <a:lnTo>
                    <a:pt x="370" y="228"/>
                  </a:lnTo>
                  <a:lnTo>
                    <a:pt x="362" y="215"/>
                  </a:lnTo>
                  <a:close/>
                  <a:moveTo>
                    <a:pt x="388" y="201"/>
                  </a:moveTo>
                  <a:lnTo>
                    <a:pt x="401" y="194"/>
                  </a:lnTo>
                  <a:lnTo>
                    <a:pt x="408" y="207"/>
                  </a:lnTo>
                  <a:lnTo>
                    <a:pt x="395" y="214"/>
                  </a:lnTo>
                  <a:lnTo>
                    <a:pt x="388" y="201"/>
                  </a:lnTo>
                  <a:close/>
                  <a:moveTo>
                    <a:pt x="414" y="187"/>
                  </a:moveTo>
                  <a:lnTo>
                    <a:pt x="427" y="180"/>
                  </a:lnTo>
                  <a:lnTo>
                    <a:pt x="434" y="193"/>
                  </a:lnTo>
                  <a:lnTo>
                    <a:pt x="421" y="200"/>
                  </a:lnTo>
                  <a:lnTo>
                    <a:pt x="414" y="187"/>
                  </a:lnTo>
                  <a:close/>
                  <a:moveTo>
                    <a:pt x="439" y="173"/>
                  </a:moveTo>
                  <a:lnTo>
                    <a:pt x="452" y="165"/>
                  </a:lnTo>
                  <a:lnTo>
                    <a:pt x="459" y="178"/>
                  </a:lnTo>
                  <a:lnTo>
                    <a:pt x="447" y="185"/>
                  </a:lnTo>
                  <a:lnTo>
                    <a:pt x="439" y="173"/>
                  </a:lnTo>
                  <a:close/>
                  <a:moveTo>
                    <a:pt x="465" y="158"/>
                  </a:moveTo>
                  <a:lnTo>
                    <a:pt x="478" y="151"/>
                  </a:lnTo>
                  <a:lnTo>
                    <a:pt x="485" y="164"/>
                  </a:lnTo>
                  <a:lnTo>
                    <a:pt x="472" y="171"/>
                  </a:lnTo>
                  <a:lnTo>
                    <a:pt x="465" y="158"/>
                  </a:lnTo>
                  <a:close/>
                  <a:moveTo>
                    <a:pt x="491" y="144"/>
                  </a:moveTo>
                  <a:lnTo>
                    <a:pt x="504" y="137"/>
                  </a:lnTo>
                  <a:lnTo>
                    <a:pt x="511" y="150"/>
                  </a:lnTo>
                  <a:lnTo>
                    <a:pt x="498" y="157"/>
                  </a:lnTo>
                  <a:lnTo>
                    <a:pt x="491" y="144"/>
                  </a:lnTo>
                  <a:close/>
                  <a:moveTo>
                    <a:pt x="517" y="130"/>
                  </a:moveTo>
                  <a:lnTo>
                    <a:pt x="529" y="123"/>
                  </a:lnTo>
                  <a:lnTo>
                    <a:pt x="537" y="135"/>
                  </a:lnTo>
                  <a:lnTo>
                    <a:pt x="524" y="143"/>
                  </a:lnTo>
                  <a:lnTo>
                    <a:pt x="517" y="130"/>
                  </a:lnTo>
                  <a:close/>
                  <a:moveTo>
                    <a:pt x="542" y="115"/>
                  </a:moveTo>
                  <a:lnTo>
                    <a:pt x="555" y="108"/>
                  </a:lnTo>
                  <a:lnTo>
                    <a:pt x="562" y="121"/>
                  </a:lnTo>
                  <a:lnTo>
                    <a:pt x="549" y="128"/>
                  </a:lnTo>
                  <a:lnTo>
                    <a:pt x="542" y="115"/>
                  </a:lnTo>
                  <a:close/>
                  <a:moveTo>
                    <a:pt x="568" y="101"/>
                  </a:moveTo>
                  <a:lnTo>
                    <a:pt x="581" y="94"/>
                  </a:lnTo>
                  <a:lnTo>
                    <a:pt x="588" y="107"/>
                  </a:lnTo>
                  <a:lnTo>
                    <a:pt x="575" y="114"/>
                  </a:lnTo>
                  <a:lnTo>
                    <a:pt x="568" y="101"/>
                  </a:lnTo>
                  <a:close/>
                  <a:moveTo>
                    <a:pt x="594" y="87"/>
                  </a:moveTo>
                  <a:lnTo>
                    <a:pt x="606" y="80"/>
                  </a:lnTo>
                  <a:lnTo>
                    <a:pt x="614" y="93"/>
                  </a:lnTo>
                  <a:lnTo>
                    <a:pt x="601" y="100"/>
                  </a:lnTo>
                  <a:lnTo>
                    <a:pt x="594" y="87"/>
                  </a:lnTo>
                  <a:close/>
                  <a:moveTo>
                    <a:pt x="619" y="73"/>
                  </a:moveTo>
                  <a:lnTo>
                    <a:pt x="632" y="65"/>
                  </a:lnTo>
                  <a:lnTo>
                    <a:pt x="639" y="78"/>
                  </a:lnTo>
                  <a:lnTo>
                    <a:pt x="626" y="85"/>
                  </a:lnTo>
                  <a:lnTo>
                    <a:pt x="619" y="73"/>
                  </a:lnTo>
                  <a:close/>
                  <a:moveTo>
                    <a:pt x="645" y="58"/>
                  </a:moveTo>
                  <a:lnTo>
                    <a:pt x="658" y="51"/>
                  </a:lnTo>
                  <a:lnTo>
                    <a:pt x="665" y="64"/>
                  </a:lnTo>
                  <a:lnTo>
                    <a:pt x="652" y="71"/>
                  </a:lnTo>
                  <a:lnTo>
                    <a:pt x="645" y="58"/>
                  </a:lnTo>
                  <a:close/>
                  <a:moveTo>
                    <a:pt x="671" y="44"/>
                  </a:moveTo>
                  <a:lnTo>
                    <a:pt x="684" y="37"/>
                  </a:lnTo>
                  <a:lnTo>
                    <a:pt x="691" y="50"/>
                  </a:lnTo>
                  <a:lnTo>
                    <a:pt x="678" y="57"/>
                  </a:lnTo>
                  <a:lnTo>
                    <a:pt x="671" y="44"/>
                  </a:lnTo>
                  <a:close/>
                  <a:moveTo>
                    <a:pt x="696" y="30"/>
                  </a:moveTo>
                  <a:lnTo>
                    <a:pt x="709" y="22"/>
                  </a:lnTo>
                  <a:lnTo>
                    <a:pt x="716" y="35"/>
                  </a:lnTo>
                  <a:lnTo>
                    <a:pt x="704" y="42"/>
                  </a:lnTo>
                  <a:lnTo>
                    <a:pt x="696" y="30"/>
                  </a:lnTo>
                  <a:close/>
                  <a:moveTo>
                    <a:pt x="722" y="15"/>
                  </a:moveTo>
                  <a:lnTo>
                    <a:pt x="735" y="8"/>
                  </a:lnTo>
                  <a:lnTo>
                    <a:pt x="742" y="21"/>
                  </a:lnTo>
                  <a:lnTo>
                    <a:pt x="729" y="28"/>
                  </a:lnTo>
                  <a:lnTo>
                    <a:pt x="722" y="15"/>
                  </a:lnTo>
                  <a:close/>
                  <a:moveTo>
                    <a:pt x="748" y="1"/>
                  </a:moveTo>
                  <a:lnTo>
                    <a:pt x="750" y="0"/>
                  </a:lnTo>
                  <a:lnTo>
                    <a:pt x="757" y="13"/>
                  </a:lnTo>
                  <a:lnTo>
                    <a:pt x="755" y="14"/>
                  </a:lnTo>
                  <a:lnTo>
                    <a:pt x="748" y="1"/>
                  </a:lnTo>
                  <a:close/>
                  <a:moveTo>
                    <a:pt x="49" y="423"/>
                  </a:moveTo>
                  <a:lnTo>
                    <a:pt x="0" y="425"/>
                  </a:lnTo>
                  <a:lnTo>
                    <a:pt x="27" y="385"/>
                  </a:lnTo>
                  <a:lnTo>
                    <a:pt x="49" y="423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9" name="Freeform 82"/>
            <p:cNvSpPr>
              <a:spLocks noEditPoints="1"/>
            </p:cNvSpPr>
            <p:nvPr/>
          </p:nvSpPr>
          <p:spPr bwMode="auto">
            <a:xfrm>
              <a:off x="889" y="1918"/>
              <a:ext cx="610" cy="282"/>
            </a:xfrm>
            <a:custGeom>
              <a:avLst/>
              <a:gdLst>
                <a:gd name="T0" fmla="*/ 44 w 610"/>
                <a:gd name="T1" fmla="*/ 252 h 282"/>
                <a:gd name="T2" fmla="*/ 36 w 610"/>
                <a:gd name="T3" fmla="*/ 272 h 282"/>
                <a:gd name="T4" fmla="*/ 57 w 610"/>
                <a:gd name="T5" fmla="*/ 246 h 282"/>
                <a:gd name="T6" fmla="*/ 77 w 610"/>
                <a:gd name="T7" fmla="*/ 254 h 282"/>
                <a:gd name="T8" fmla="*/ 57 w 610"/>
                <a:gd name="T9" fmla="*/ 246 h 282"/>
                <a:gd name="T10" fmla="*/ 97 w 610"/>
                <a:gd name="T11" fmla="*/ 228 h 282"/>
                <a:gd name="T12" fmla="*/ 90 w 610"/>
                <a:gd name="T13" fmla="*/ 247 h 282"/>
                <a:gd name="T14" fmla="*/ 111 w 610"/>
                <a:gd name="T15" fmla="*/ 222 h 282"/>
                <a:gd name="T16" fmla="*/ 130 w 610"/>
                <a:gd name="T17" fmla="*/ 229 h 282"/>
                <a:gd name="T18" fmla="*/ 111 w 610"/>
                <a:gd name="T19" fmla="*/ 222 h 282"/>
                <a:gd name="T20" fmla="*/ 151 w 610"/>
                <a:gd name="T21" fmla="*/ 204 h 282"/>
                <a:gd name="T22" fmla="*/ 144 w 610"/>
                <a:gd name="T23" fmla="*/ 223 h 282"/>
                <a:gd name="T24" fmla="*/ 164 w 610"/>
                <a:gd name="T25" fmla="*/ 198 h 282"/>
                <a:gd name="T26" fmla="*/ 184 w 610"/>
                <a:gd name="T27" fmla="*/ 205 h 282"/>
                <a:gd name="T28" fmla="*/ 164 w 610"/>
                <a:gd name="T29" fmla="*/ 198 h 282"/>
                <a:gd name="T30" fmla="*/ 205 w 610"/>
                <a:gd name="T31" fmla="*/ 180 h 282"/>
                <a:gd name="T32" fmla="*/ 197 w 610"/>
                <a:gd name="T33" fmla="*/ 199 h 282"/>
                <a:gd name="T34" fmla="*/ 218 w 610"/>
                <a:gd name="T35" fmla="*/ 174 h 282"/>
                <a:gd name="T36" fmla="*/ 237 w 610"/>
                <a:gd name="T37" fmla="*/ 181 h 282"/>
                <a:gd name="T38" fmla="*/ 218 w 610"/>
                <a:gd name="T39" fmla="*/ 174 h 282"/>
                <a:gd name="T40" fmla="*/ 258 w 610"/>
                <a:gd name="T41" fmla="*/ 155 h 282"/>
                <a:gd name="T42" fmla="*/ 251 w 610"/>
                <a:gd name="T43" fmla="*/ 175 h 282"/>
                <a:gd name="T44" fmla="*/ 272 w 610"/>
                <a:gd name="T45" fmla="*/ 149 h 282"/>
                <a:gd name="T46" fmla="*/ 291 w 610"/>
                <a:gd name="T47" fmla="*/ 157 h 282"/>
                <a:gd name="T48" fmla="*/ 272 w 610"/>
                <a:gd name="T49" fmla="*/ 149 h 282"/>
                <a:gd name="T50" fmla="*/ 312 w 610"/>
                <a:gd name="T51" fmla="*/ 131 h 282"/>
                <a:gd name="T52" fmla="*/ 304 w 610"/>
                <a:gd name="T53" fmla="*/ 151 h 282"/>
                <a:gd name="T54" fmla="*/ 325 w 610"/>
                <a:gd name="T55" fmla="*/ 125 h 282"/>
                <a:gd name="T56" fmla="*/ 345 w 610"/>
                <a:gd name="T57" fmla="*/ 133 h 282"/>
                <a:gd name="T58" fmla="*/ 325 w 610"/>
                <a:gd name="T59" fmla="*/ 125 h 282"/>
                <a:gd name="T60" fmla="*/ 365 w 610"/>
                <a:gd name="T61" fmla="*/ 107 h 282"/>
                <a:gd name="T62" fmla="*/ 358 w 610"/>
                <a:gd name="T63" fmla="*/ 126 h 282"/>
                <a:gd name="T64" fmla="*/ 379 w 610"/>
                <a:gd name="T65" fmla="*/ 101 h 282"/>
                <a:gd name="T66" fmla="*/ 398 w 610"/>
                <a:gd name="T67" fmla="*/ 108 h 282"/>
                <a:gd name="T68" fmla="*/ 379 w 610"/>
                <a:gd name="T69" fmla="*/ 101 h 282"/>
                <a:gd name="T70" fmla="*/ 419 w 610"/>
                <a:gd name="T71" fmla="*/ 83 h 282"/>
                <a:gd name="T72" fmla="*/ 412 w 610"/>
                <a:gd name="T73" fmla="*/ 102 h 282"/>
                <a:gd name="T74" fmla="*/ 432 w 610"/>
                <a:gd name="T75" fmla="*/ 77 h 282"/>
                <a:gd name="T76" fmla="*/ 452 w 610"/>
                <a:gd name="T77" fmla="*/ 84 h 282"/>
                <a:gd name="T78" fmla="*/ 432 w 610"/>
                <a:gd name="T79" fmla="*/ 77 h 282"/>
                <a:gd name="T80" fmla="*/ 473 w 610"/>
                <a:gd name="T81" fmla="*/ 59 h 282"/>
                <a:gd name="T82" fmla="*/ 465 w 610"/>
                <a:gd name="T83" fmla="*/ 78 h 282"/>
                <a:gd name="T84" fmla="*/ 486 w 610"/>
                <a:gd name="T85" fmla="*/ 53 h 282"/>
                <a:gd name="T86" fmla="*/ 506 w 610"/>
                <a:gd name="T87" fmla="*/ 60 h 282"/>
                <a:gd name="T88" fmla="*/ 486 w 610"/>
                <a:gd name="T89" fmla="*/ 53 h 282"/>
                <a:gd name="T90" fmla="*/ 526 w 610"/>
                <a:gd name="T91" fmla="*/ 34 h 282"/>
                <a:gd name="T92" fmla="*/ 519 w 610"/>
                <a:gd name="T93" fmla="*/ 54 h 282"/>
                <a:gd name="T94" fmla="*/ 540 w 610"/>
                <a:gd name="T95" fmla="*/ 28 h 282"/>
                <a:gd name="T96" fmla="*/ 559 w 610"/>
                <a:gd name="T97" fmla="*/ 36 h 282"/>
                <a:gd name="T98" fmla="*/ 540 w 610"/>
                <a:gd name="T99" fmla="*/ 28 h 282"/>
                <a:gd name="T100" fmla="*/ 580 w 610"/>
                <a:gd name="T101" fmla="*/ 10 h 282"/>
                <a:gd name="T102" fmla="*/ 573 w 610"/>
                <a:gd name="T103" fmla="*/ 30 h 282"/>
                <a:gd name="T104" fmla="*/ 593 w 610"/>
                <a:gd name="T105" fmla="*/ 4 h 282"/>
                <a:gd name="T106" fmla="*/ 610 w 610"/>
                <a:gd name="T107" fmla="*/ 13 h 282"/>
                <a:gd name="T108" fmla="*/ 593 w 610"/>
                <a:gd name="T109" fmla="*/ 4 h 282"/>
                <a:gd name="T110" fmla="*/ 0 w 610"/>
                <a:gd name="T111" fmla="*/ 280 h 282"/>
                <a:gd name="T112" fmla="*/ 49 w 610"/>
                <a:gd name="T113" fmla="*/ 282 h 2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0"/>
                <a:gd name="T172" fmla="*/ 0 h 282"/>
                <a:gd name="T173" fmla="*/ 610 w 610"/>
                <a:gd name="T174" fmla="*/ 282 h 2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0" h="282">
                  <a:moveTo>
                    <a:pt x="30" y="258"/>
                  </a:moveTo>
                  <a:lnTo>
                    <a:pt x="44" y="252"/>
                  </a:lnTo>
                  <a:lnTo>
                    <a:pt x="50" y="266"/>
                  </a:lnTo>
                  <a:lnTo>
                    <a:pt x="36" y="272"/>
                  </a:lnTo>
                  <a:lnTo>
                    <a:pt x="30" y="258"/>
                  </a:lnTo>
                  <a:close/>
                  <a:moveTo>
                    <a:pt x="57" y="246"/>
                  </a:moveTo>
                  <a:lnTo>
                    <a:pt x="71" y="240"/>
                  </a:lnTo>
                  <a:lnTo>
                    <a:pt x="77" y="254"/>
                  </a:lnTo>
                  <a:lnTo>
                    <a:pt x="63" y="260"/>
                  </a:lnTo>
                  <a:lnTo>
                    <a:pt x="57" y="246"/>
                  </a:lnTo>
                  <a:close/>
                  <a:moveTo>
                    <a:pt x="84" y="234"/>
                  </a:moveTo>
                  <a:lnTo>
                    <a:pt x="97" y="228"/>
                  </a:lnTo>
                  <a:lnTo>
                    <a:pt x="103" y="241"/>
                  </a:lnTo>
                  <a:lnTo>
                    <a:pt x="90" y="247"/>
                  </a:lnTo>
                  <a:lnTo>
                    <a:pt x="84" y="234"/>
                  </a:lnTo>
                  <a:close/>
                  <a:moveTo>
                    <a:pt x="111" y="222"/>
                  </a:moveTo>
                  <a:lnTo>
                    <a:pt x="124" y="216"/>
                  </a:lnTo>
                  <a:lnTo>
                    <a:pt x="130" y="229"/>
                  </a:lnTo>
                  <a:lnTo>
                    <a:pt x="117" y="235"/>
                  </a:lnTo>
                  <a:lnTo>
                    <a:pt x="111" y="222"/>
                  </a:lnTo>
                  <a:close/>
                  <a:moveTo>
                    <a:pt x="138" y="210"/>
                  </a:moveTo>
                  <a:lnTo>
                    <a:pt x="151" y="204"/>
                  </a:lnTo>
                  <a:lnTo>
                    <a:pt x="157" y="217"/>
                  </a:lnTo>
                  <a:lnTo>
                    <a:pt x="144" y="223"/>
                  </a:lnTo>
                  <a:lnTo>
                    <a:pt x="138" y="210"/>
                  </a:lnTo>
                  <a:close/>
                  <a:moveTo>
                    <a:pt x="164" y="198"/>
                  </a:moveTo>
                  <a:lnTo>
                    <a:pt x="178" y="192"/>
                  </a:lnTo>
                  <a:lnTo>
                    <a:pt x="184" y="205"/>
                  </a:lnTo>
                  <a:lnTo>
                    <a:pt x="170" y="211"/>
                  </a:lnTo>
                  <a:lnTo>
                    <a:pt x="164" y="198"/>
                  </a:lnTo>
                  <a:close/>
                  <a:moveTo>
                    <a:pt x="191" y="186"/>
                  </a:moveTo>
                  <a:lnTo>
                    <a:pt x="205" y="180"/>
                  </a:lnTo>
                  <a:lnTo>
                    <a:pt x="211" y="193"/>
                  </a:lnTo>
                  <a:lnTo>
                    <a:pt x="197" y="199"/>
                  </a:lnTo>
                  <a:lnTo>
                    <a:pt x="191" y="186"/>
                  </a:lnTo>
                  <a:close/>
                  <a:moveTo>
                    <a:pt x="218" y="174"/>
                  </a:moveTo>
                  <a:lnTo>
                    <a:pt x="231" y="168"/>
                  </a:lnTo>
                  <a:lnTo>
                    <a:pt x="237" y="181"/>
                  </a:lnTo>
                  <a:lnTo>
                    <a:pt x="224" y="187"/>
                  </a:lnTo>
                  <a:lnTo>
                    <a:pt x="218" y="174"/>
                  </a:lnTo>
                  <a:close/>
                  <a:moveTo>
                    <a:pt x="245" y="161"/>
                  </a:moveTo>
                  <a:lnTo>
                    <a:pt x="258" y="155"/>
                  </a:lnTo>
                  <a:lnTo>
                    <a:pt x="264" y="169"/>
                  </a:lnTo>
                  <a:lnTo>
                    <a:pt x="251" y="175"/>
                  </a:lnTo>
                  <a:lnTo>
                    <a:pt x="245" y="161"/>
                  </a:lnTo>
                  <a:close/>
                  <a:moveTo>
                    <a:pt x="272" y="149"/>
                  </a:moveTo>
                  <a:lnTo>
                    <a:pt x="285" y="143"/>
                  </a:lnTo>
                  <a:lnTo>
                    <a:pt x="291" y="157"/>
                  </a:lnTo>
                  <a:lnTo>
                    <a:pt x="278" y="163"/>
                  </a:lnTo>
                  <a:lnTo>
                    <a:pt x="272" y="149"/>
                  </a:lnTo>
                  <a:close/>
                  <a:moveTo>
                    <a:pt x="298" y="137"/>
                  </a:moveTo>
                  <a:lnTo>
                    <a:pt x="312" y="131"/>
                  </a:lnTo>
                  <a:lnTo>
                    <a:pt x="318" y="145"/>
                  </a:lnTo>
                  <a:lnTo>
                    <a:pt x="304" y="151"/>
                  </a:lnTo>
                  <a:lnTo>
                    <a:pt x="298" y="137"/>
                  </a:lnTo>
                  <a:close/>
                  <a:moveTo>
                    <a:pt x="325" y="125"/>
                  </a:moveTo>
                  <a:lnTo>
                    <a:pt x="339" y="119"/>
                  </a:lnTo>
                  <a:lnTo>
                    <a:pt x="345" y="133"/>
                  </a:lnTo>
                  <a:lnTo>
                    <a:pt x="331" y="139"/>
                  </a:lnTo>
                  <a:lnTo>
                    <a:pt x="325" y="125"/>
                  </a:lnTo>
                  <a:close/>
                  <a:moveTo>
                    <a:pt x="352" y="113"/>
                  </a:moveTo>
                  <a:lnTo>
                    <a:pt x="365" y="107"/>
                  </a:lnTo>
                  <a:lnTo>
                    <a:pt x="371" y="120"/>
                  </a:lnTo>
                  <a:lnTo>
                    <a:pt x="358" y="126"/>
                  </a:lnTo>
                  <a:lnTo>
                    <a:pt x="352" y="113"/>
                  </a:lnTo>
                  <a:close/>
                  <a:moveTo>
                    <a:pt x="379" y="101"/>
                  </a:moveTo>
                  <a:lnTo>
                    <a:pt x="392" y="95"/>
                  </a:lnTo>
                  <a:lnTo>
                    <a:pt x="398" y="108"/>
                  </a:lnTo>
                  <a:lnTo>
                    <a:pt x="385" y="114"/>
                  </a:lnTo>
                  <a:lnTo>
                    <a:pt x="379" y="101"/>
                  </a:lnTo>
                  <a:close/>
                  <a:moveTo>
                    <a:pt x="406" y="89"/>
                  </a:moveTo>
                  <a:lnTo>
                    <a:pt x="419" y="83"/>
                  </a:lnTo>
                  <a:lnTo>
                    <a:pt x="425" y="96"/>
                  </a:lnTo>
                  <a:lnTo>
                    <a:pt x="412" y="102"/>
                  </a:lnTo>
                  <a:lnTo>
                    <a:pt x="406" y="89"/>
                  </a:lnTo>
                  <a:close/>
                  <a:moveTo>
                    <a:pt x="432" y="77"/>
                  </a:moveTo>
                  <a:lnTo>
                    <a:pt x="446" y="71"/>
                  </a:lnTo>
                  <a:lnTo>
                    <a:pt x="452" y="84"/>
                  </a:lnTo>
                  <a:lnTo>
                    <a:pt x="439" y="90"/>
                  </a:lnTo>
                  <a:lnTo>
                    <a:pt x="432" y="77"/>
                  </a:lnTo>
                  <a:close/>
                  <a:moveTo>
                    <a:pt x="459" y="65"/>
                  </a:moveTo>
                  <a:lnTo>
                    <a:pt x="473" y="59"/>
                  </a:lnTo>
                  <a:lnTo>
                    <a:pt x="479" y="72"/>
                  </a:lnTo>
                  <a:lnTo>
                    <a:pt x="465" y="78"/>
                  </a:lnTo>
                  <a:lnTo>
                    <a:pt x="459" y="65"/>
                  </a:lnTo>
                  <a:close/>
                  <a:moveTo>
                    <a:pt x="486" y="53"/>
                  </a:moveTo>
                  <a:lnTo>
                    <a:pt x="499" y="47"/>
                  </a:lnTo>
                  <a:lnTo>
                    <a:pt x="506" y="60"/>
                  </a:lnTo>
                  <a:lnTo>
                    <a:pt x="492" y="66"/>
                  </a:lnTo>
                  <a:lnTo>
                    <a:pt x="486" y="53"/>
                  </a:lnTo>
                  <a:close/>
                  <a:moveTo>
                    <a:pt x="513" y="40"/>
                  </a:moveTo>
                  <a:lnTo>
                    <a:pt x="526" y="34"/>
                  </a:lnTo>
                  <a:lnTo>
                    <a:pt x="532" y="48"/>
                  </a:lnTo>
                  <a:lnTo>
                    <a:pt x="519" y="54"/>
                  </a:lnTo>
                  <a:lnTo>
                    <a:pt x="513" y="40"/>
                  </a:lnTo>
                  <a:close/>
                  <a:moveTo>
                    <a:pt x="540" y="28"/>
                  </a:moveTo>
                  <a:lnTo>
                    <a:pt x="553" y="22"/>
                  </a:lnTo>
                  <a:lnTo>
                    <a:pt x="559" y="36"/>
                  </a:lnTo>
                  <a:lnTo>
                    <a:pt x="546" y="42"/>
                  </a:lnTo>
                  <a:lnTo>
                    <a:pt x="540" y="28"/>
                  </a:lnTo>
                  <a:close/>
                  <a:moveTo>
                    <a:pt x="566" y="16"/>
                  </a:moveTo>
                  <a:lnTo>
                    <a:pt x="580" y="10"/>
                  </a:lnTo>
                  <a:lnTo>
                    <a:pt x="586" y="24"/>
                  </a:lnTo>
                  <a:lnTo>
                    <a:pt x="573" y="30"/>
                  </a:lnTo>
                  <a:lnTo>
                    <a:pt x="566" y="16"/>
                  </a:lnTo>
                  <a:close/>
                  <a:moveTo>
                    <a:pt x="593" y="4"/>
                  </a:moveTo>
                  <a:lnTo>
                    <a:pt x="603" y="0"/>
                  </a:lnTo>
                  <a:lnTo>
                    <a:pt x="610" y="13"/>
                  </a:lnTo>
                  <a:lnTo>
                    <a:pt x="599" y="18"/>
                  </a:lnTo>
                  <a:lnTo>
                    <a:pt x="593" y="4"/>
                  </a:lnTo>
                  <a:close/>
                  <a:moveTo>
                    <a:pt x="49" y="282"/>
                  </a:moveTo>
                  <a:lnTo>
                    <a:pt x="0" y="280"/>
                  </a:lnTo>
                  <a:lnTo>
                    <a:pt x="31" y="242"/>
                  </a:lnTo>
                  <a:lnTo>
                    <a:pt x="49" y="28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0" name="Rectangle 83"/>
            <p:cNvSpPr>
              <a:spLocks noChangeArrowheads="1"/>
            </p:cNvSpPr>
            <p:nvPr/>
          </p:nvSpPr>
          <p:spPr bwMode="auto">
            <a:xfrm rot="-1740000">
              <a:off x="3150" y="1021"/>
              <a:ext cx="13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51" name="Rectangle 84"/>
            <p:cNvSpPr>
              <a:spLocks noChangeArrowheads="1"/>
            </p:cNvSpPr>
            <p:nvPr/>
          </p:nvSpPr>
          <p:spPr bwMode="auto">
            <a:xfrm rot="-1440000">
              <a:off x="1533" y="1797"/>
              <a:ext cx="15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52" name="Freeform 85"/>
            <p:cNvSpPr>
              <a:spLocks noEditPoints="1"/>
            </p:cNvSpPr>
            <p:nvPr/>
          </p:nvSpPr>
          <p:spPr bwMode="auto">
            <a:xfrm>
              <a:off x="1669" y="1576"/>
              <a:ext cx="610" cy="282"/>
            </a:xfrm>
            <a:custGeom>
              <a:avLst/>
              <a:gdLst>
                <a:gd name="T0" fmla="*/ 13 w 610"/>
                <a:gd name="T1" fmla="*/ 263 h 282"/>
                <a:gd name="T2" fmla="*/ 6 w 610"/>
                <a:gd name="T3" fmla="*/ 282 h 282"/>
                <a:gd name="T4" fmla="*/ 27 w 610"/>
                <a:gd name="T5" fmla="*/ 257 h 282"/>
                <a:gd name="T6" fmla="*/ 46 w 610"/>
                <a:gd name="T7" fmla="*/ 264 h 282"/>
                <a:gd name="T8" fmla="*/ 27 w 610"/>
                <a:gd name="T9" fmla="*/ 257 h 282"/>
                <a:gd name="T10" fmla="*/ 67 w 610"/>
                <a:gd name="T11" fmla="*/ 239 h 282"/>
                <a:gd name="T12" fmla="*/ 60 w 610"/>
                <a:gd name="T13" fmla="*/ 258 h 282"/>
                <a:gd name="T14" fmla="*/ 80 w 610"/>
                <a:gd name="T15" fmla="*/ 232 h 282"/>
                <a:gd name="T16" fmla="*/ 100 w 610"/>
                <a:gd name="T17" fmla="*/ 240 h 282"/>
                <a:gd name="T18" fmla="*/ 80 w 610"/>
                <a:gd name="T19" fmla="*/ 232 h 282"/>
                <a:gd name="T20" fmla="*/ 121 w 610"/>
                <a:gd name="T21" fmla="*/ 214 h 282"/>
                <a:gd name="T22" fmla="*/ 113 w 610"/>
                <a:gd name="T23" fmla="*/ 234 h 282"/>
                <a:gd name="T24" fmla="*/ 134 w 610"/>
                <a:gd name="T25" fmla="*/ 208 h 282"/>
                <a:gd name="T26" fmla="*/ 153 w 610"/>
                <a:gd name="T27" fmla="*/ 216 h 282"/>
                <a:gd name="T28" fmla="*/ 134 w 610"/>
                <a:gd name="T29" fmla="*/ 208 h 282"/>
                <a:gd name="T30" fmla="*/ 174 w 610"/>
                <a:gd name="T31" fmla="*/ 190 h 282"/>
                <a:gd name="T32" fmla="*/ 167 w 610"/>
                <a:gd name="T33" fmla="*/ 210 h 282"/>
                <a:gd name="T34" fmla="*/ 188 w 610"/>
                <a:gd name="T35" fmla="*/ 184 h 282"/>
                <a:gd name="T36" fmla="*/ 207 w 610"/>
                <a:gd name="T37" fmla="*/ 191 h 282"/>
                <a:gd name="T38" fmla="*/ 188 w 610"/>
                <a:gd name="T39" fmla="*/ 184 h 282"/>
                <a:gd name="T40" fmla="*/ 228 w 610"/>
                <a:gd name="T41" fmla="*/ 166 h 282"/>
                <a:gd name="T42" fmla="*/ 220 w 610"/>
                <a:gd name="T43" fmla="*/ 185 h 282"/>
                <a:gd name="T44" fmla="*/ 241 w 610"/>
                <a:gd name="T45" fmla="*/ 160 h 282"/>
                <a:gd name="T46" fmla="*/ 261 w 610"/>
                <a:gd name="T47" fmla="*/ 167 h 282"/>
                <a:gd name="T48" fmla="*/ 241 w 610"/>
                <a:gd name="T49" fmla="*/ 160 h 282"/>
                <a:gd name="T50" fmla="*/ 281 w 610"/>
                <a:gd name="T51" fmla="*/ 142 h 282"/>
                <a:gd name="T52" fmla="*/ 274 w 610"/>
                <a:gd name="T53" fmla="*/ 161 h 282"/>
                <a:gd name="T54" fmla="*/ 295 w 610"/>
                <a:gd name="T55" fmla="*/ 136 h 282"/>
                <a:gd name="T56" fmla="*/ 314 w 610"/>
                <a:gd name="T57" fmla="*/ 143 h 282"/>
                <a:gd name="T58" fmla="*/ 295 w 610"/>
                <a:gd name="T59" fmla="*/ 136 h 282"/>
                <a:gd name="T60" fmla="*/ 335 w 610"/>
                <a:gd name="T61" fmla="*/ 118 h 282"/>
                <a:gd name="T62" fmla="*/ 328 w 610"/>
                <a:gd name="T63" fmla="*/ 137 h 282"/>
                <a:gd name="T64" fmla="*/ 349 w 610"/>
                <a:gd name="T65" fmla="*/ 111 h 282"/>
                <a:gd name="T66" fmla="*/ 368 w 610"/>
                <a:gd name="T67" fmla="*/ 119 h 282"/>
                <a:gd name="T68" fmla="*/ 349 w 610"/>
                <a:gd name="T69" fmla="*/ 111 h 282"/>
                <a:gd name="T70" fmla="*/ 389 w 610"/>
                <a:gd name="T71" fmla="*/ 93 h 282"/>
                <a:gd name="T72" fmla="*/ 381 w 610"/>
                <a:gd name="T73" fmla="*/ 113 h 282"/>
                <a:gd name="T74" fmla="*/ 402 w 610"/>
                <a:gd name="T75" fmla="*/ 87 h 282"/>
                <a:gd name="T76" fmla="*/ 422 w 610"/>
                <a:gd name="T77" fmla="*/ 95 h 282"/>
                <a:gd name="T78" fmla="*/ 402 w 610"/>
                <a:gd name="T79" fmla="*/ 87 h 282"/>
                <a:gd name="T80" fmla="*/ 442 w 610"/>
                <a:gd name="T81" fmla="*/ 69 h 282"/>
                <a:gd name="T82" fmla="*/ 435 w 610"/>
                <a:gd name="T83" fmla="*/ 89 h 282"/>
                <a:gd name="T84" fmla="*/ 456 w 610"/>
                <a:gd name="T85" fmla="*/ 63 h 282"/>
                <a:gd name="T86" fmla="*/ 475 w 610"/>
                <a:gd name="T87" fmla="*/ 70 h 282"/>
                <a:gd name="T88" fmla="*/ 456 w 610"/>
                <a:gd name="T89" fmla="*/ 63 h 282"/>
                <a:gd name="T90" fmla="*/ 496 w 610"/>
                <a:gd name="T91" fmla="*/ 45 h 282"/>
                <a:gd name="T92" fmla="*/ 489 w 610"/>
                <a:gd name="T93" fmla="*/ 64 h 282"/>
                <a:gd name="T94" fmla="*/ 509 w 610"/>
                <a:gd name="T95" fmla="*/ 39 h 282"/>
                <a:gd name="T96" fmla="*/ 529 w 610"/>
                <a:gd name="T97" fmla="*/ 46 h 282"/>
                <a:gd name="T98" fmla="*/ 509 w 610"/>
                <a:gd name="T99" fmla="*/ 39 h 282"/>
                <a:gd name="T100" fmla="*/ 550 w 610"/>
                <a:gd name="T101" fmla="*/ 21 h 282"/>
                <a:gd name="T102" fmla="*/ 542 w 610"/>
                <a:gd name="T103" fmla="*/ 40 h 282"/>
                <a:gd name="T104" fmla="*/ 563 w 610"/>
                <a:gd name="T105" fmla="*/ 15 h 282"/>
                <a:gd name="T106" fmla="*/ 579 w 610"/>
                <a:gd name="T107" fmla="*/ 24 h 282"/>
                <a:gd name="T108" fmla="*/ 563 w 610"/>
                <a:gd name="T109" fmla="*/ 15 h 282"/>
                <a:gd name="T110" fmla="*/ 610 w 610"/>
                <a:gd name="T111" fmla="*/ 2 h 282"/>
                <a:gd name="T112" fmla="*/ 560 w 610"/>
                <a:gd name="T113" fmla="*/ 0 h 2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0"/>
                <a:gd name="T172" fmla="*/ 0 h 282"/>
                <a:gd name="T173" fmla="*/ 610 w 610"/>
                <a:gd name="T174" fmla="*/ 282 h 2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0" h="282">
                  <a:moveTo>
                    <a:pt x="0" y="269"/>
                  </a:moveTo>
                  <a:lnTo>
                    <a:pt x="13" y="263"/>
                  </a:lnTo>
                  <a:lnTo>
                    <a:pt x="19" y="276"/>
                  </a:lnTo>
                  <a:lnTo>
                    <a:pt x="6" y="282"/>
                  </a:lnTo>
                  <a:lnTo>
                    <a:pt x="0" y="269"/>
                  </a:lnTo>
                  <a:close/>
                  <a:moveTo>
                    <a:pt x="27" y="257"/>
                  </a:moveTo>
                  <a:lnTo>
                    <a:pt x="40" y="251"/>
                  </a:lnTo>
                  <a:lnTo>
                    <a:pt x="46" y="264"/>
                  </a:lnTo>
                  <a:lnTo>
                    <a:pt x="33" y="270"/>
                  </a:lnTo>
                  <a:lnTo>
                    <a:pt x="27" y="257"/>
                  </a:lnTo>
                  <a:close/>
                  <a:moveTo>
                    <a:pt x="54" y="245"/>
                  </a:moveTo>
                  <a:lnTo>
                    <a:pt x="67" y="239"/>
                  </a:lnTo>
                  <a:lnTo>
                    <a:pt x="73" y="252"/>
                  </a:lnTo>
                  <a:lnTo>
                    <a:pt x="60" y="258"/>
                  </a:lnTo>
                  <a:lnTo>
                    <a:pt x="54" y="245"/>
                  </a:lnTo>
                  <a:close/>
                  <a:moveTo>
                    <a:pt x="80" y="232"/>
                  </a:moveTo>
                  <a:lnTo>
                    <a:pt x="94" y="226"/>
                  </a:lnTo>
                  <a:lnTo>
                    <a:pt x="100" y="240"/>
                  </a:lnTo>
                  <a:lnTo>
                    <a:pt x="86" y="246"/>
                  </a:lnTo>
                  <a:lnTo>
                    <a:pt x="80" y="232"/>
                  </a:lnTo>
                  <a:close/>
                  <a:moveTo>
                    <a:pt x="107" y="220"/>
                  </a:moveTo>
                  <a:lnTo>
                    <a:pt x="121" y="214"/>
                  </a:lnTo>
                  <a:lnTo>
                    <a:pt x="127" y="228"/>
                  </a:lnTo>
                  <a:lnTo>
                    <a:pt x="113" y="234"/>
                  </a:lnTo>
                  <a:lnTo>
                    <a:pt x="107" y="220"/>
                  </a:lnTo>
                  <a:close/>
                  <a:moveTo>
                    <a:pt x="134" y="208"/>
                  </a:moveTo>
                  <a:lnTo>
                    <a:pt x="147" y="202"/>
                  </a:lnTo>
                  <a:lnTo>
                    <a:pt x="153" y="216"/>
                  </a:lnTo>
                  <a:lnTo>
                    <a:pt x="140" y="222"/>
                  </a:lnTo>
                  <a:lnTo>
                    <a:pt x="134" y="208"/>
                  </a:lnTo>
                  <a:close/>
                  <a:moveTo>
                    <a:pt x="161" y="196"/>
                  </a:moveTo>
                  <a:lnTo>
                    <a:pt x="174" y="190"/>
                  </a:lnTo>
                  <a:lnTo>
                    <a:pt x="180" y="204"/>
                  </a:lnTo>
                  <a:lnTo>
                    <a:pt x="167" y="210"/>
                  </a:lnTo>
                  <a:lnTo>
                    <a:pt x="161" y="196"/>
                  </a:lnTo>
                  <a:close/>
                  <a:moveTo>
                    <a:pt x="188" y="184"/>
                  </a:moveTo>
                  <a:lnTo>
                    <a:pt x="201" y="178"/>
                  </a:lnTo>
                  <a:lnTo>
                    <a:pt x="207" y="191"/>
                  </a:lnTo>
                  <a:lnTo>
                    <a:pt x="194" y="197"/>
                  </a:lnTo>
                  <a:lnTo>
                    <a:pt x="188" y="184"/>
                  </a:lnTo>
                  <a:close/>
                  <a:moveTo>
                    <a:pt x="214" y="172"/>
                  </a:moveTo>
                  <a:lnTo>
                    <a:pt x="228" y="166"/>
                  </a:lnTo>
                  <a:lnTo>
                    <a:pt x="234" y="179"/>
                  </a:lnTo>
                  <a:lnTo>
                    <a:pt x="220" y="185"/>
                  </a:lnTo>
                  <a:lnTo>
                    <a:pt x="214" y="172"/>
                  </a:lnTo>
                  <a:close/>
                  <a:moveTo>
                    <a:pt x="241" y="160"/>
                  </a:moveTo>
                  <a:lnTo>
                    <a:pt x="255" y="154"/>
                  </a:lnTo>
                  <a:lnTo>
                    <a:pt x="261" y="167"/>
                  </a:lnTo>
                  <a:lnTo>
                    <a:pt x="247" y="173"/>
                  </a:lnTo>
                  <a:lnTo>
                    <a:pt x="241" y="160"/>
                  </a:lnTo>
                  <a:close/>
                  <a:moveTo>
                    <a:pt x="268" y="148"/>
                  </a:moveTo>
                  <a:lnTo>
                    <a:pt x="281" y="142"/>
                  </a:lnTo>
                  <a:lnTo>
                    <a:pt x="288" y="155"/>
                  </a:lnTo>
                  <a:lnTo>
                    <a:pt x="274" y="161"/>
                  </a:lnTo>
                  <a:lnTo>
                    <a:pt x="268" y="148"/>
                  </a:lnTo>
                  <a:close/>
                  <a:moveTo>
                    <a:pt x="295" y="136"/>
                  </a:moveTo>
                  <a:lnTo>
                    <a:pt x="308" y="130"/>
                  </a:lnTo>
                  <a:lnTo>
                    <a:pt x="314" y="143"/>
                  </a:lnTo>
                  <a:lnTo>
                    <a:pt x="301" y="149"/>
                  </a:lnTo>
                  <a:lnTo>
                    <a:pt x="295" y="136"/>
                  </a:lnTo>
                  <a:close/>
                  <a:moveTo>
                    <a:pt x="322" y="124"/>
                  </a:moveTo>
                  <a:lnTo>
                    <a:pt x="335" y="118"/>
                  </a:lnTo>
                  <a:lnTo>
                    <a:pt x="341" y="131"/>
                  </a:lnTo>
                  <a:lnTo>
                    <a:pt x="328" y="137"/>
                  </a:lnTo>
                  <a:lnTo>
                    <a:pt x="322" y="124"/>
                  </a:lnTo>
                  <a:close/>
                  <a:moveTo>
                    <a:pt x="349" y="111"/>
                  </a:moveTo>
                  <a:lnTo>
                    <a:pt x="362" y="105"/>
                  </a:lnTo>
                  <a:lnTo>
                    <a:pt x="368" y="119"/>
                  </a:lnTo>
                  <a:lnTo>
                    <a:pt x="355" y="125"/>
                  </a:lnTo>
                  <a:lnTo>
                    <a:pt x="349" y="111"/>
                  </a:lnTo>
                  <a:close/>
                  <a:moveTo>
                    <a:pt x="375" y="99"/>
                  </a:moveTo>
                  <a:lnTo>
                    <a:pt x="389" y="93"/>
                  </a:lnTo>
                  <a:lnTo>
                    <a:pt x="395" y="107"/>
                  </a:lnTo>
                  <a:lnTo>
                    <a:pt x="381" y="113"/>
                  </a:lnTo>
                  <a:lnTo>
                    <a:pt x="375" y="99"/>
                  </a:lnTo>
                  <a:close/>
                  <a:moveTo>
                    <a:pt x="402" y="87"/>
                  </a:moveTo>
                  <a:lnTo>
                    <a:pt x="415" y="81"/>
                  </a:lnTo>
                  <a:lnTo>
                    <a:pt x="422" y="95"/>
                  </a:lnTo>
                  <a:lnTo>
                    <a:pt x="408" y="101"/>
                  </a:lnTo>
                  <a:lnTo>
                    <a:pt x="402" y="87"/>
                  </a:lnTo>
                  <a:close/>
                  <a:moveTo>
                    <a:pt x="429" y="75"/>
                  </a:moveTo>
                  <a:lnTo>
                    <a:pt x="442" y="69"/>
                  </a:lnTo>
                  <a:lnTo>
                    <a:pt x="448" y="83"/>
                  </a:lnTo>
                  <a:lnTo>
                    <a:pt x="435" y="89"/>
                  </a:lnTo>
                  <a:lnTo>
                    <a:pt x="429" y="75"/>
                  </a:lnTo>
                  <a:close/>
                  <a:moveTo>
                    <a:pt x="456" y="63"/>
                  </a:moveTo>
                  <a:lnTo>
                    <a:pt x="469" y="57"/>
                  </a:lnTo>
                  <a:lnTo>
                    <a:pt x="475" y="70"/>
                  </a:lnTo>
                  <a:lnTo>
                    <a:pt x="462" y="76"/>
                  </a:lnTo>
                  <a:lnTo>
                    <a:pt x="456" y="63"/>
                  </a:lnTo>
                  <a:close/>
                  <a:moveTo>
                    <a:pt x="482" y="51"/>
                  </a:moveTo>
                  <a:lnTo>
                    <a:pt x="496" y="45"/>
                  </a:lnTo>
                  <a:lnTo>
                    <a:pt x="502" y="58"/>
                  </a:lnTo>
                  <a:lnTo>
                    <a:pt x="489" y="64"/>
                  </a:lnTo>
                  <a:lnTo>
                    <a:pt x="482" y="51"/>
                  </a:lnTo>
                  <a:close/>
                  <a:moveTo>
                    <a:pt x="509" y="39"/>
                  </a:moveTo>
                  <a:lnTo>
                    <a:pt x="523" y="33"/>
                  </a:lnTo>
                  <a:lnTo>
                    <a:pt x="529" y="46"/>
                  </a:lnTo>
                  <a:lnTo>
                    <a:pt x="515" y="52"/>
                  </a:lnTo>
                  <a:lnTo>
                    <a:pt x="509" y="39"/>
                  </a:lnTo>
                  <a:close/>
                  <a:moveTo>
                    <a:pt x="536" y="27"/>
                  </a:moveTo>
                  <a:lnTo>
                    <a:pt x="550" y="21"/>
                  </a:lnTo>
                  <a:lnTo>
                    <a:pt x="556" y="34"/>
                  </a:lnTo>
                  <a:lnTo>
                    <a:pt x="542" y="40"/>
                  </a:lnTo>
                  <a:lnTo>
                    <a:pt x="536" y="27"/>
                  </a:lnTo>
                  <a:close/>
                  <a:moveTo>
                    <a:pt x="563" y="15"/>
                  </a:moveTo>
                  <a:lnTo>
                    <a:pt x="573" y="10"/>
                  </a:lnTo>
                  <a:lnTo>
                    <a:pt x="579" y="24"/>
                  </a:lnTo>
                  <a:lnTo>
                    <a:pt x="569" y="28"/>
                  </a:lnTo>
                  <a:lnTo>
                    <a:pt x="563" y="15"/>
                  </a:lnTo>
                  <a:close/>
                  <a:moveTo>
                    <a:pt x="560" y="0"/>
                  </a:moveTo>
                  <a:lnTo>
                    <a:pt x="610" y="2"/>
                  </a:lnTo>
                  <a:lnTo>
                    <a:pt x="579" y="40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3" name="Freeform 86"/>
            <p:cNvSpPr>
              <a:spLocks noEditPoints="1"/>
            </p:cNvSpPr>
            <p:nvPr/>
          </p:nvSpPr>
          <p:spPr bwMode="auto">
            <a:xfrm>
              <a:off x="3286" y="617"/>
              <a:ext cx="827" cy="453"/>
            </a:xfrm>
            <a:custGeom>
              <a:avLst/>
              <a:gdLst>
                <a:gd name="T0" fmla="*/ 20 w 827"/>
                <a:gd name="T1" fmla="*/ 446 h 453"/>
                <a:gd name="T2" fmla="*/ 26 w 827"/>
                <a:gd name="T3" fmla="*/ 426 h 453"/>
                <a:gd name="T4" fmla="*/ 33 w 827"/>
                <a:gd name="T5" fmla="*/ 439 h 453"/>
                <a:gd name="T6" fmla="*/ 65 w 827"/>
                <a:gd name="T7" fmla="*/ 405 h 453"/>
                <a:gd name="T8" fmla="*/ 52 w 827"/>
                <a:gd name="T9" fmla="*/ 412 h 453"/>
                <a:gd name="T10" fmla="*/ 98 w 827"/>
                <a:gd name="T11" fmla="*/ 404 h 453"/>
                <a:gd name="T12" fmla="*/ 104 w 827"/>
                <a:gd name="T13" fmla="*/ 384 h 453"/>
                <a:gd name="T14" fmla="*/ 111 w 827"/>
                <a:gd name="T15" fmla="*/ 397 h 453"/>
                <a:gd name="T16" fmla="*/ 143 w 827"/>
                <a:gd name="T17" fmla="*/ 363 h 453"/>
                <a:gd name="T18" fmla="*/ 130 w 827"/>
                <a:gd name="T19" fmla="*/ 370 h 453"/>
                <a:gd name="T20" fmla="*/ 175 w 827"/>
                <a:gd name="T21" fmla="*/ 362 h 453"/>
                <a:gd name="T22" fmla="*/ 181 w 827"/>
                <a:gd name="T23" fmla="*/ 342 h 453"/>
                <a:gd name="T24" fmla="*/ 188 w 827"/>
                <a:gd name="T25" fmla="*/ 355 h 453"/>
                <a:gd name="T26" fmla="*/ 220 w 827"/>
                <a:gd name="T27" fmla="*/ 321 h 453"/>
                <a:gd name="T28" fmla="*/ 207 w 827"/>
                <a:gd name="T29" fmla="*/ 328 h 453"/>
                <a:gd name="T30" fmla="*/ 253 w 827"/>
                <a:gd name="T31" fmla="*/ 320 h 453"/>
                <a:gd name="T32" fmla="*/ 259 w 827"/>
                <a:gd name="T33" fmla="*/ 300 h 453"/>
                <a:gd name="T34" fmla="*/ 266 w 827"/>
                <a:gd name="T35" fmla="*/ 313 h 453"/>
                <a:gd name="T36" fmla="*/ 298 w 827"/>
                <a:gd name="T37" fmla="*/ 279 h 453"/>
                <a:gd name="T38" fmla="*/ 285 w 827"/>
                <a:gd name="T39" fmla="*/ 286 h 453"/>
                <a:gd name="T40" fmla="*/ 331 w 827"/>
                <a:gd name="T41" fmla="*/ 278 h 453"/>
                <a:gd name="T42" fmla="*/ 336 w 827"/>
                <a:gd name="T43" fmla="*/ 258 h 453"/>
                <a:gd name="T44" fmla="*/ 343 w 827"/>
                <a:gd name="T45" fmla="*/ 271 h 453"/>
                <a:gd name="T46" fmla="*/ 375 w 827"/>
                <a:gd name="T47" fmla="*/ 237 h 453"/>
                <a:gd name="T48" fmla="*/ 362 w 827"/>
                <a:gd name="T49" fmla="*/ 244 h 453"/>
                <a:gd name="T50" fmla="*/ 408 w 827"/>
                <a:gd name="T51" fmla="*/ 236 h 453"/>
                <a:gd name="T52" fmla="*/ 414 w 827"/>
                <a:gd name="T53" fmla="*/ 216 h 453"/>
                <a:gd name="T54" fmla="*/ 421 w 827"/>
                <a:gd name="T55" fmla="*/ 229 h 453"/>
                <a:gd name="T56" fmla="*/ 453 w 827"/>
                <a:gd name="T57" fmla="*/ 195 h 453"/>
                <a:gd name="T58" fmla="*/ 440 w 827"/>
                <a:gd name="T59" fmla="*/ 202 h 453"/>
                <a:gd name="T60" fmla="*/ 486 w 827"/>
                <a:gd name="T61" fmla="*/ 194 h 453"/>
                <a:gd name="T62" fmla="*/ 492 w 827"/>
                <a:gd name="T63" fmla="*/ 174 h 453"/>
                <a:gd name="T64" fmla="*/ 499 w 827"/>
                <a:gd name="T65" fmla="*/ 187 h 453"/>
                <a:gd name="T66" fmla="*/ 530 w 827"/>
                <a:gd name="T67" fmla="*/ 153 h 453"/>
                <a:gd name="T68" fmla="*/ 517 w 827"/>
                <a:gd name="T69" fmla="*/ 160 h 453"/>
                <a:gd name="T70" fmla="*/ 563 w 827"/>
                <a:gd name="T71" fmla="*/ 151 h 453"/>
                <a:gd name="T72" fmla="*/ 569 w 827"/>
                <a:gd name="T73" fmla="*/ 132 h 453"/>
                <a:gd name="T74" fmla="*/ 576 w 827"/>
                <a:gd name="T75" fmla="*/ 145 h 453"/>
                <a:gd name="T76" fmla="*/ 608 w 827"/>
                <a:gd name="T77" fmla="*/ 111 h 453"/>
                <a:gd name="T78" fmla="*/ 595 w 827"/>
                <a:gd name="T79" fmla="*/ 118 h 453"/>
                <a:gd name="T80" fmla="*/ 641 w 827"/>
                <a:gd name="T81" fmla="*/ 109 h 453"/>
                <a:gd name="T82" fmla="*/ 647 w 827"/>
                <a:gd name="T83" fmla="*/ 90 h 453"/>
                <a:gd name="T84" fmla="*/ 654 w 827"/>
                <a:gd name="T85" fmla="*/ 102 h 453"/>
                <a:gd name="T86" fmla="*/ 685 w 827"/>
                <a:gd name="T87" fmla="*/ 69 h 453"/>
                <a:gd name="T88" fmla="*/ 673 w 827"/>
                <a:gd name="T89" fmla="*/ 75 h 453"/>
                <a:gd name="T90" fmla="*/ 718 w 827"/>
                <a:gd name="T91" fmla="*/ 67 h 453"/>
                <a:gd name="T92" fmla="*/ 724 w 827"/>
                <a:gd name="T93" fmla="*/ 47 h 453"/>
                <a:gd name="T94" fmla="*/ 731 w 827"/>
                <a:gd name="T95" fmla="*/ 60 h 453"/>
                <a:gd name="T96" fmla="*/ 763 w 827"/>
                <a:gd name="T97" fmla="*/ 26 h 453"/>
                <a:gd name="T98" fmla="*/ 750 w 827"/>
                <a:gd name="T99" fmla="*/ 33 h 453"/>
                <a:gd name="T100" fmla="*/ 796 w 827"/>
                <a:gd name="T101" fmla="*/ 25 h 453"/>
                <a:gd name="T102" fmla="*/ 778 w 827"/>
                <a:gd name="T103" fmla="*/ 2 h 453"/>
                <a:gd name="T104" fmla="*/ 778 w 827"/>
                <a:gd name="T105" fmla="*/ 2 h 4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7"/>
                <a:gd name="T160" fmla="*/ 0 h 453"/>
                <a:gd name="T161" fmla="*/ 827 w 827"/>
                <a:gd name="T162" fmla="*/ 453 h 4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7" h="453">
                  <a:moveTo>
                    <a:pt x="0" y="440"/>
                  </a:moveTo>
                  <a:lnTo>
                    <a:pt x="13" y="433"/>
                  </a:lnTo>
                  <a:lnTo>
                    <a:pt x="20" y="446"/>
                  </a:lnTo>
                  <a:lnTo>
                    <a:pt x="7" y="453"/>
                  </a:lnTo>
                  <a:lnTo>
                    <a:pt x="0" y="440"/>
                  </a:lnTo>
                  <a:close/>
                  <a:moveTo>
                    <a:pt x="26" y="426"/>
                  </a:moveTo>
                  <a:lnTo>
                    <a:pt x="39" y="419"/>
                  </a:lnTo>
                  <a:lnTo>
                    <a:pt x="46" y="432"/>
                  </a:lnTo>
                  <a:lnTo>
                    <a:pt x="33" y="439"/>
                  </a:lnTo>
                  <a:lnTo>
                    <a:pt x="26" y="426"/>
                  </a:lnTo>
                  <a:close/>
                  <a:moveTo>
                    <a:pt x="52" y="412"/>
                  </a:moveTo>
                  <a:lnTo>
                    <a:pt x="65" y="405"/>
                  </a:lnTo>
                  <a:lnTo>
                    <a:pt x="72" y="418"/>
                  </a:lnTo>
                  <a:lnTo>
                    <a:pt x="59" y="425"/>
                  </a:lnTo>
                  <a:lnTo>
                    <a:pt x="52" y="412"/>
                  </a:lnTo>
                  <a:close/>
                  <a:moveTo>
                    <a:pt x="78" y="398"/>
                  </a:moveTo>
                  <a:lnTo>
                    <a:pt x="91" y="391"/>
                  </a:lnTo>
                  <a:lnTo>
                    <a:pt x="98" y="404"/>
                  </a:lnTo>
                  <a:lnTo>
                    <a:pt x="85" y="411"/>
                  </a:lnTo>
                  <a:lnTo>
                    <a:pt x="78" y="398"/>
                  </a:lnTo>
                  <a:close/>
                  <a:moveTo>
                    <a:pt x="104" y="384"/>
                  </a:moveTo>
                  <a:lnTo>
                    <a:pt x="117" y="377"/>
                  </a:lnTo>
                  <a:lnTo>
                    <a:pt x="124" y="390"/>
                  </a:lnTo>
                  <a:lnTo>
                    <a:pt x="111" y="397"/>
                  </a:lnTo>
                  <a:lnTo>
                    <a:pt x="104" y="384"/>
                  </a:lnTo>
                  <a:close/>
                  <a:moveTo>
                    <a:pt x="130" y="370"/>
                  </a:moveTo>
                  <a:lnTo>
                    <a:pt x="143" y="363"/>
                  </a:lnTo>
                  <a:lnTo>
                    <a:pt x="149" y="376"/>
                  </a:lnTo>
                  <a:lnTo>
                    <a:pt x="137" y="383"/>
                  </a:lnTo>
                  <a:lnTo>
                    <a:pt x="130" y="370"/>
                  </a:lnTo>
                  <a:close/>
                  <a:moveTo>
                    <a:pt x="155" y="356"/>
                  </a:moveTo>
                  <a:lnTo>
                    <a:pt x="168" y="349"/>
                  </a:lnTo>
                  <a:lnTo>
                    <a:pt x="175" y="362"/>
                  </a:lnTo>
                  <a:lnTo>
                    <a:pt x="162" y="369"/>
                  </a:lnTo>
                  <a:lnTo>
                    <a:pt x="155" y="356"/>
                  </a:lnTo>
                  <a:close/>
                  <a:moveTo>
                    <a:pt x="181" y="342"/>
                  </a:moveTo>
                  <a:lnTo>
                    <a:pt x="194" y="335"/>
                  </a:lnTo>
                  <a:lnTo>
                    <a:pt x="201" y="348"/>
                  </a:lnTo>
                  <a:lnTo>
                    <a:pt x="188" y="355"/>
                  </a:lnTo>
                  <a:lnTo>
                    <a:pt x="181" y="342"/>
                  </a:lnTo>
                  <a:close/>
                  <a:moveTo>
                    <a:pt x="207" y="328"/>
                  </a:moveTo>
                  <a:lnTo>
                    <a:pt x="220" y="321"/>
                  </a:lnTo>
                  <a:lnTo>
                    <a:pt x="227" y="334"/>
                  </a:lnTo>
                  <a:lnTo>
                    <a:pt x="214" y="341"/>
                  </a:lnTo>
                  <a:lnTo>
                    <a:pt x="207" y="328"/>
                  </a:lnTo>
                  <a:close/>
                  <a:moveTo>
                    <a:pt x="233" y="314"/>
                  </a:moveTo>
                  <a:lnTo>
                    <a:pt x="246" y="307"/>
                  </a:lnTo>
                  <a:lnTo>
                    <a:pt x="253" y="320"/>
                  </a:lnTo>
                  <a:lnTo>
                    <a:pt x="240" y="327"/>
                  </a:lnTo>
                  <a:lnTo>
                    <a:pt x="233" y="314"/>
                  </a:lnTo>
                  <a:close/>
                  <a:moveTo>
                    <a:pt x="259" y="300"/>
                  </a:moveTo>
                  <a:lnTo>
                    <a:pt x="272" y="293"/>
                  </a:lnTo>
                  <a:lnTo>
                    <a:pt x="279" y="306"/>
                  </a:lnTo>
                  <a:lnTo>
                    <a:pt x="266" y="313"/>
                  </a:lnTo>
                  <a:lnTo>
                    <a:pt x="259" y="300"/>
                  </a:lnTo>
                  <a:close/>
                  <a:moveTo>
                    <a:pt x="285" y="286"/>
                  </a:moveTo>
                  <a:lnTo>
                    <a:pt x="298" y="279"/>
                  </a:lnTo>
                  <a:lnTo>
                    <a:pt x="305" y="292"/>
                  </a:lnTo>
                  <a:lnTo>
                    <a:pt x="292" y="299"/>
                  </a:lnTo>
                  <a:lnTo>
                    <a:pt x="285" y="286"/>
                  </a:lnTo>
                  <a:close/>
                  <a:moveTo>
                    <a:pt x="311" y="272"/>
                  </a:moveTo>
                  <a:lnTo>
                    <a:pt x="323" y="265"/>
                  </a:lnTo>
                  <a:lnTo>
                    <a:pt x="331" y="278"/>
                  </a:lnTo>
                  <a:lnTo>
                    <a:pt x="318" y="285"/>
                  </a:lnTo>
                  <a:lnTo>
                    <a:pt x="311" y="272"/>
                  </a:lnTo>
                  <a:close/>
                  <a:moveTo>
                    <a:pt x="336" y="258"/>
                  </a:moveTo>
                  <a:lnTo>
                    <a:pt x="349" y="251"/>
                  </a:lnTo>
                  <a:lnTo>
                    <a:pt x="356" y="264"/>
                  </a:lnTo>
                  <a:lnTo>
                    <a:pt x="343" y="271"/>
                  </a:lnTo>
                  <a:lnTo>
                    <a:pt x="336" y="258"/>
                  </a:lnTo>
                  <a:close/>
                  <a:moveTo>
                    <a:pt x="362" y="244"/>
                  </a:moveTo>
                  <a:lnTo>
                    <a:pt x="375" y="237"/>
                  </a:lnTo>
                  <a:lnTo>
                    <a:pt x="382" y="250"/>
                  </a:lnTo>
                  <a:lnTo>
                    <a:pt x="369" y="257"/>
                  </a:lnTo>
                  <a:lnTo>
                    <a:pt x="362" y="244"/>
                  </a:lnTo>
                  <a:close/>
                  <a:moveTo>
                    <a:pt x="388" y="230"/>
                  </a:moveTo>
                  <a:lnTo>
                    <a:pt x="401" y="223"/>
                  </a:lnTo>
                  <a:lnTo>
                    <a:pt x="408" y="236"/>
                  </a:lnTo>
                  <a:lnTo>
                    <a:pt x="395" y="243"/>
                  </a:lnTo>
                  <a:lnTo>
                    <a:pt x="388" y="230"/>
                  </a:lnTo>
                  <a:close/>
                  <a:moveTo>
                    <a:pt x="414" y="216"/>
                  </a:moveTo>
                  <a:lnTo>
                    <a:pt x="427" y="209"/>
                  </a:lnTo>
                  <a:lnTo>
                    <a:pt x="434" y="222"/>
                  </a:lnTo>
                  <a:lnTo>
                    <a:pt x="421" y="229"/>
                  </a:lnTo>
                  <a:lnTo>
                    <a:pt x="414" y="216"/>
                  </a:lnTo>
                  <a:close/>
                  <a:moveTo>
                    <a:pt x="440" y="202"/>
                  </a:moveTo>
                  <a:lnTo>
                    <a:pt x="453" y="195"/>
                  </a:lnTo>
                  <a:lnTo>
                    <a:pt x="460" y="208"/>
                  </a:lnTo>
                  <a:lnTo>
                    <a:pt x="447" y="215"/>
                  </a:lnTo>
                  <a:lnTo>
                    <a:pt x="440" y="202"/>
                  </a:lnTo>
                  <a:close/>
                  <a:moveTo>
                    <a:pt x="466" y="188"/>
                  </a:moveTo>
                  <a:lnTo>
                    <a:pt x="479" y="181"/>
                  </a:lnTo>
                  <a:lnTo>
                    <a:pt x="486" y="194"/>
                  </a:lnTo>
                  <a:lnTo>
                    <a:pt x="473" y="201"/>
                  </a:lnTo>
                  <a:lnTo>
                    <a:pt x="466" y="188"/>
                  </a:lnTo>
                  <a:close/>
                  <a:moveTo>
                    <a:pt x="492" y="174"/>
                  </a:moveTo>
                  <a:lnTo>
                    <a:pt x="505" y="167"/>
                  </a:lnTo>
                  <a:lnTo>
                    <a:pt x="511" y="180"/>
                  </a:lnTo>
                  <a:lnTo>
                    <a:pt x="499" y="187"/>
                  </a:lnTo>
                  <a:lnTo>
                    <a:pt x="492" y="174"/>
                  </a:lnTo>
                  <a:close/>
                  <a:moveTo>
                    <a:pt x="517" y="160"/>
                  </a:moveTo>
                  <a:lnTo>
                    <a:pt x="530" y="153"/>
                  </a:lnTo>
                  <a:lnTo>
                    <a:pt x="537" y="166"/>
                  </a:lnTo>
                  <a:lnTo>
                    <a:pt x="524" y="172"/>
                  </a:lnTo>
                  <a:lnTo>
                    <a:pt x="517" y="160"/>
                  </a:lnTo>
                  <a:close/>
                  <a:moveTo>
                    <a:pt x="543" y="146"/>
                  </a:moveTo>
                  <a:lnTo>
                    <a:pt x="556" y="139"/>
                  </a:lnTo>
                  <a:lnTo>
                    <a:pt x="563" y="151"/>
                  </a:lnTo>
                  <a:lnTo>
                    <a:pt x="550" y="159"/>
                  </a:lnTo>
                  <a:lnTo>
                    <a:pt x="543" y="146"/>
                  </a:lnTo>
                  <a:close/>
                  <a:moveTo>
                    <a:pt x="569" y="132"/>
                  </a:moveTo>
                  <a:lnTo>
                    <a:pt x="582" y="125"/>
                  </a:lnTo>
                  <a:lnTo>
                    <a:pt x="589" y="138"/>
                  </a:lnTo>
                  <a:lnTo>
                    <a:pt x="576" y="145"/>
                  </a:lnTo>
                  <a:lnTo>
                    <a:pt x="569" y="132"/>
                  </a:lnTo>
                  <a:close/>
                  <a:moveTo>
                    <a:pt x="595" y="118"/>
                  </a:moveTo>
                  <a:lnTo>
                    <a:pt x="608" y="111"/>
                  </a:lnTo>
                  <a:lnTo>
                    <a:pt x="615" y="124"/>
                  </a:lnTo>
                  <a:lnTo>
                    <a:pt x="602" y="130"/>
                  </a:lnTo>
                  <a:lnTo>
                    <a:pt x="595" y="118"/>
                  </a:lnTo>
                  <a:close/>
                  <a:moveTo>
                    <a:pt x="621" y="104"/>
                  </a:moveTo>
                  <a:lnTo>
                    <a:pt x="634" y="97"/>
                  </a:lnTo>
                  <a:lnTo>
                    <a:pt x="641" y="109"/>
                  </a:lnTo>
                  <a:lnTo>
                    <a:pt x="628" y="116"/>
                  </a:lnTo>
                  <a:lnTo>
                    <a:pt x="621" y="104"/>
                  </a:lnTo>
                  <a:close/>
                  <a:moveTo>
                    <a:pt x="647" y="90"/>
                  </a:moveTo>
                  <a:lnTo>
                    <a:pt x="660" y="83"/>
                  </a:lnTo>
                  <a:lnTo>
                    <a:pt x="667" y="95"/>
                  </a:lnTo>
                  <a:lnTo>
                    <a:pt x="654" y="102"/>
                  </a:lnTo>
                  <a:lnTo>
                    <a:pt x="647" y="90"/>
                  </a:lnTo>
                  <a:close/>
                  <a:moveTo>
                    <a:pt x="673" y="75"/>
                  </a:moveTo>
                  <a:lnTo>
                    <a:pt x="685" y="69"/>
                  </a:lnTo>
                  <a:lnTo>
                    <a:pt x="692" y="81"/>
                  </a:lnTo>
                  <a:lnTo>
                    <a:pt x="680" y="88"/>
                  </a:lnTo>
                  <a:lnTo>
                    <a:pt x="673" y="75"/>
                  </a:lnTo>
                  <a:close/>
                  <a:moveTo>
                    <a:pt x="698" y="62"/>
                  </a:moveTo>
                  <a:lnTo>
                    <a:pt x="711" y="54"/>
                  </a:lnTo>
                  <a:lnTo>
                    <a:pt x="718" y="67"/>
                  </a:lnTo>
                  <a:lnTo>
                    <a:pt x="705" y="74"/>
                  </a:lnTo>
                  <a:lnTo>
                    <a:pt x="698" y="62"/>
                  </a:lnTo>
                  <a:close/>
                  <a:moveTo>
                    <a:pt x="724" y="47"/>
                  </a:moveTo>
                  <a:lnTo>
                    <a:pt x="737" y="41"/>
                  </a:lnTo>
                  <a:lnTo>
                    <a:pt x="744" y="53"/>
                  </a:lnTo>
                  <a:lnTo>
                    <a:pt x="731" y="60"/>
                  </a:lnTo>
                  <a:lnTo>
                    <a:pt x="724" y="47"/>
                  </a:lnTo>
                  <a:close/>
                  <a:moveTo>
                    <a:pt x="750" y="33"/>
                  </a:moveTo>
                  <a:lnTo>
                    <a:pt x="763" y="26"/>
                  </a:lnTo>
                  <a:lnTo>
                    <a:pt x="770" y="39"/>
                  </a:lnTo>
                  <a:lnTo>
                    <a:pt x="757" y="46"/>
                  </a:lnTo>
                  <a:lnTo>
                    <a:pt x="750" y="33"/>
                  </a:lnTo>
                  <a:close/>
                  <a:moveTo>
                    <a:pt x="776" y="19"/>
                  </a:moveTo>
                  <a:lnTo>
                    <a:pt x="789" y="12"/>
                  </a:lnTo>
                  <a:lnTo>
                    <a:pt x="796" y="25"/>
                  </a:lnTo>
                  <a:lnTo>
                    <a:pt x="783" y="32"/>
                  </a:lnTo>
                  <a:lnTo>
                    <a:pt x="776" y="19"/>
                  </a:lnTo>
                  <a:close/>
                  <a:moveTo>
                    <a:pt x="778" y="2"/>
                  </a:moveTo>
                  <a:lnTo>
                    <a:pt x="827" y="0"/>
                  </a:lnTo>
                  <a:lnTo>
                    <a:pt x="799" y="40"/>
                  </a:lnTo>
                  <a:lnTo>
                    <a:pt x="778" y="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4" name="Freeform 87"/>
            <p:cNvSpPr>
              <a:spLocks noEditPoints="1"/>
            </p:cNvSpPr>
            <p:nvPr/>
          </p:nvSpPr>
          <p:spPr bwMode="auto">
            <a:xfrm>
              <a:off x="3319" y="2305"/>
              <a:ext cx="813" cy="44"/>
            </a:xfrm>
            <a:custGeom>
              <a:avLst/>
              <a:gdLst>
                <a:gd name="T0" fmla="*/ 15 w 813"/>
                <a:gd name="T1" fmla="*/ 30 h 44"/>
                <a:gd name="T2" fmla="*/ 30 w 813"/>
                <a:gd name="T3" fmla="*/ 15 h 44"/>
                <a:gd name="T4" fmla="*/ 30 w 813"/>
                <a:gd name="T5" fmla="*/ 30 h 44"/>
                <a:gd name="T6" fmla="*/ 74 w 813"/>
                <a:gd name="T7" fmla="*/ 15 h 44"/>
                <a:gd name="T8" fmla="*/ 59 w 813"/>
                <a:gd name="T9" fmla="*/ 15 h 44"/>
                <a:gd name="T10" fmla="*/ 103 w 813"/>
                <a:gd name="T11" fmla="*/ 30 h 44"/>
                <a:gd name="T12" fmla="*/ 118 w 813"/>
                <a:gd name="T13" fmla="*/ 15 h 44"/>
                <a:gd name="T14" fmla="*/ 118 w 813"/>
                <a:gd name="T15" fmla="*/ 30 h 44"/>
                <a:gd name="T16" fmla="*/ 162 w 813"/>
                <a:gd name="T17" fmla="*/ 15 h 44"/>
                <a:gd name="T18" fmla="*/ 147 w 813"/>
                <a:gd name="T19" fmla="*/ 15 h 44"/>
                <a:gd name="T20" fmla="*/ 191 w 813"/>
                <a:gd name="T21" fmla="*/ 30 h 44"/>
                <a:gd name="T22" fmla="*/ 206 w 813"/>
                <a:gd name="T23" fmla="*/ 15 h 44"/>
                <a:gd name="T24" fmla="*/ 206 w 813"/>
                <a:gd name="T25" fmla="*/ 30 h 44"/>
                <a:gd name="T26" fmla="*/ 250 w 813"/>
                <a:gd name="T27" fmla="*/ 15 h 44"/>
                <a:gd name="T28" fmla="*/ 235 w 813"/>
                <a:gd name="T29" fmla="*/ 15 h 44"/>
                <a:gd name="T30" fmla="*/ 280 w 813"/>
                <a:gd name="T31" fmla="*/ 30 h 44"/>
                <a:gd name="T32" fmla="*/ 294 w 813"/>
                <a:gd name="T33" fmla="*/ 15 h 44"/>
                <a:gd name="T34" fmla="*/ 294 w 813"/>
                <a:gd name="T35" fmla="*/ 30 h 44"/>
                <a:gd name="T36" fmla="*/ 338 w 813"/>
                <a:gd name="T37" fmla="*/ 15 h 44"/>
                <a:gd name="T38" fmla="*/ 324 w 813"/>
                <a:gd name="T39" fmla="*/ 15 h 44"/>
                <a:gd name="T40" fmla="*/ 368 w 813"/>
                <a:gd name="T41" fmla="*/ 30 h 44"/>
                <a:gd name="T42" fmla="*/ 383 w 813"/>
                <a:gd name="T43" fmla="*/ 15 h 44"/>
                <a:gd name="T44" fmla="*/ 383 w 813"/>
                <a:gd name="T45" fmla="*/ 30 h 44"/>
                <a:gd name="T46" fmla="*/ 427 w 813"/>
                <a:gd name="T47" fmla="*/ 15 h 44"/>
                <a:gd name="T48" fmla="*/ 412 w 813"/>
                <a:gd name="T49" fmla="*/ 15 h 44"/>
                <a:gd name="T50" fmla="*/ 456 w 813"/>
                <a:gd name="T51" fmla="*/ 30 h 44"/>
                <a:gd name="T52" fmla="*/ 471 w 813"/>
                <a:gd name="T53" fmla="*/ 15 h 44"/>
                <a:gd name="T54" fmla="*/ 471 w 813"/>
                <a:gd name="T55" fmla="*/ 30 h 44"/>
                <a:gd name="T56" fmla="*/ 515 w 813"/>
                <a:gd name="T57" fmla="*/ 15 h 44"/>
                <a:gd name="T58" fmla="*/ 500 w 813"/>
                <a:gd name="T59" fmla="*/ 15 h 44"/>
                <a:gd name="T60" fmla="*/ 544 w 813"/>
                <a:gd name="T61" fmla="*/ 30 h 44"/>
                <a:gd name="T62" fmla="*/ 559 w 813"/>
                <a:gd name="T63" fmla="*/ 15 h 44"/>
                <a:gd name="T64" fmla="*/ 559 w 813"/>
                <a:gd name="T65" fmla="*/ 30 h 44"/>
                <a:gd name="T66" fmla="*/ 603 w 813"/>
                <a:gd name="T67" fmla="*/ 15 h 44"/>
                <a:gd name="T68" fmla="*/ 588 w 813"/>
                <a:gd name="T69" fmla="*/ 15 h 44"/>
                <a:gd name="T70" fmla="*/ 633 w 813"/>
                <a:gd name="T71" fmla="*/ 30 h 44"/>
                <a:gd name="T72" fmla="*/ 647 w 813"/>
                <a:gd name="T73" fmla="*/ 15 h 44"/>
                <a:gd name="T74" fmla="*/ 647 w 813"/>
                <a:gd name="T75" fmla="*/ 30 h 44"/>
                <a:gd name="T76" fmla="*/ 691 w 813"/>
                <a:gd name="T77" fmla="*/ 15 h 44"/>
                <a:gd name="T78" fmla="*/ 677 w 813"/>
                <a:gd name="T79" fmla="*/ 15 h 44"/>
                <a:gd name="T80" fmla="*/ 721 w 813"/>
                <a:gd name="T81" fmla="*/ 30 h 44"/>
                <a:gd name="T82" fmla="*/ 736 w 813"/>
                <a:gd name="T83" fmla="*/ 15 h 44"/>
                <a:gd name="T84" fmla="*/ 736 w 813"/>
                <a:gd name="T85" fmla="*/ 30 h 44"/>
                <a:gd name="T86" fmla="*/ 776 w 813"/>
                <a:gd name="T87" fmla="*/ 15 h 44"/>
                <a:gd name="T88" fmla="*/ 765 w 813"/>
                <a:gd name="T89" fmla="*/ 15 h 44"/>
                <a:gd name="T90" fmla="*/ 769 w 813"/>
                <a:gd name="T91" fmla="*/ 44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3"/>
                <a:gd name="T139" fmla="*/ 0 h 44"/>
                <a:gd name="T140" fmla="*/ 813 w 813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3" h="44">
                  <a:moveTo>
                    <a:pt x="0" y="15"/>
                  </a:moveTo>
                  <a:lnTo>
                    <a:pt x="15" y="15"/>
                  </a:lnTo>
                  <a:lnTo>
                    <a:pt x="15" y="30"/>
                  </a:lnTo>
                  <a:lnTo>
                    <a:pt x="0" y="30"/>
                  </a:lnTo>
                  <a:lnTo>
                    <a:pt x="0" y="15"/>
                  </a:lnTo>
                  <a:close/>
                  <a:moveTo>
                    <a:pt x="30" y="15"/>
                  </a:moveTo>
                  <a:lnTo>
                    <a:pt x="44" y="15"/>
                  </a:lnTo>
                  <a:lnTo>
                    <a:pt x="44" y="30"/>
                  </a:lnTo>
                  <a:lnTo>
                    <a:pt x="30" y="30"/>
                  </a:lnTo>
                  <a:lnTo>
                    <a:pt x="30" y="15"/>
                  </a:lnTo>
                  <a:close/>
                  <a:moveTo>
                    <a:pt x="59" y="15"/>
                  </a:moveTo>
                  <a:lnTo>
                    <a:pt x="74" y="15"/>
                  </a:lnTo>
                  <a:lnTo>
                    <a:pt x="74" y="30"/>
                  </a:lnTo>
                  <a:lnTo>
                    <a:pt x="59" y="30"/>
                  </a:lnTo>
                  <a:lnTo>
                    <a:pt x="59" y="15"/>
                  </a:lnTo>
                  <a:close/>
                  <a:moveTo>
                    <a:pt x="88" y="15"/>
                  </a:moveTo>
                  <a:lnTo>
                    <a:pt x="103" y="15"/>
                  </a:lnTo>
                  <a:lnTo>
                    <a:pt x="103" y="30"/>
                  </a:lnTo>
                  <a:lnTo>
                    <a:pt x="88" y="30"/>
                  </a:lnTo>
                  <a:lnTo>
                    <a:pt x="88" y="15"/>
                  </a:lnTo>
                  <a:close/>
                  <a:moveTo>
                    <a:pt x="118" y="15"/>
                  </a:moveTo>
                  <a:lnTo>
                    <a:pt x="133" y="15"/>
                  </a:lnTo>
                  <a:lnTo>
                    <a:pt x="133" y="30"/>
                  </a:lnTo>
                  <a:lnTo>
                    <a:pt x="118" y="30"/>
                  </a:lnTo>
                  <a:lnTo>
                    <a:pt x="118" y="15"/>
                  </a:lnTo>
                  <a:close/>
                  <a:moveTo>
                    <a:pt x="147" y="15"/>
                  </a:moveTo>
                  <a:lnTo>
                    <a:pt x="162" y="15"/>
                  </a:lnTo>
                  <a:lnTo>
                    <a:pt x="162" y="30"/>
                  </a:lnTo>
                  <a:lnTo>
                    <a:pt x="147" y="30"/>
                  </a:lnTo>
                  <a:lnTo>
                    <a:pt x="147" y="15"/>
                  </a:lnTo>
                  <a:close/>
                  <a:moveTo>
                    <a:pt x="177" y="15"/>
                  </a:moveTo>
                  <a:lnTo>
                    <a:pt x="191" y="15"/>
                  </a:lnTo>
                  <a:lnTo>
                    <a:pt x="191" y="30"/>
                  </a:lnTo>
                  <a:lnTo>
                    <a:pt x="177" y="30"/>
                  </a:lnTo>
                  <a:lnTo>
                    <a:pt x="177" y="15"/>
                  </a:lnTo>
                  <a:close/>
                  <a:moveTo>
                    <a:pt x="206" y="15"/>
                  </a:moveTo>
                  <a:lnTo>
                    <a:pt x="221" y="15"/>
                  </a:lnTo>
                  <a:lnTo>
                    <a:pt x="221" y="30"/>
                  </a:lnTo>
                  <a:lnTo>
                    <a:pt x="206" y="30"/>
                  </a:lnTo>
                  <a:lnTo>
                    <a:pt x="206" y="15"/>
                  </a:lnTo>
                  <a:close/>
                  <a:moveTo>
                    <a:pt x="235" y="15"/>
                  </a:moveTo>
                  <a:lnTo>
                    <a:pt x="250" y="15"/>
                  </a:lnTo>
                  <a:lnTo>
                    <a:pt x="250" y="30"/>
                  </a:lnTo>
                  <a:lnTo>
                    <a:pt x="235" y="30"/>
                  </a:lnTo>
                  <a:lnTo>
                    <a:pt x="235" y="15"/>
                  </a:lnTo>
                  <a:close/>
                  <a:moveTo>
                    <a:pt x="265" y="15"/>
                  </a:moveTo>
                  <a:lnTo>
                    <a:pt x="280" y="15"/>
                  </a:lnTo>
                  <a:lnTo>
                    <a:pt x="280" y="30"/>
                  </a:lnTo>
                  <a:lnTo>
                    <a:pt x="265" y="30"/>
                  </a:lnTo>
                  <a:lnTo>
                    <a:pt x="265" y="15"/>
                  </a:lnTo>
                  <a:close/>
                  <a:moveTo>
                    <a:pt x="294" y="15"/>
                  </a:moveTo>
                  <a:lnTo>
                    <a:pt x="309" y="15"/>
                  </a:lnTo>
                  <a:lnTo>
                    <a:pt x="309" y="30"/>
                  </a:lnTo>
                  <a:lnTo>
                    <a:pt x="294" y="30"/>
                  </a:lnTo>
                  <a:lnTo>
                    <a:pt x="294" y="15"/>
                  </a:lnTo>
                  <a:close/>
                  <a:moveTo>
                    <a:pt x="324" y="15"/>
                  </a:moveTo>
                  <a:lnTo>
                    <a:pt x="338" y="15"/>
                  </a:lnTo>
                  <a:lnTo>
                    <a:pt x="338" y="30"/>
                  </a:lnTo>
                  <a:lnTo>
                    <a:pt x="324" y="30"/>
                  </a:lnTo>
                  <a:lnTo>
                    <a:pt x="324" y="15"/>
                  </a:lnTo>
                  <a:close/>
                  <a:moveTo>
                    <a:pt x="353" y="15"/>
                  </a:moveTo>
                  <a:lnTo>
                    <a:pt x="368" y="15"/>
                  </a:lnTo>
                  <a:lnTo>
                    <a:pt x="368" y="30"/>
                  </a:lnTo>
                  <a:lnTo>
                    <a:pt x="353" y="30"/>
                  </a:lnTo>
                  <a:lnTo>
                    <a:pt x="353" y="15"/>
                  </a:lnTo>
                  <a:close/>
                  <a:moveTo>
                    <a:pt x="383" y="15"/>
                  </a:moveTo>
                  <a:lnTo>
                    <a:pt x="397" y="15"/>
                  </a:lnTo>
                  <a:lnTo>
                    <a:pt x="397" y="30"/>
                  </a:lnTo>
                  <a:lnTo>
                    <a:pt x="383" y="30"/>
                  </a:lnTo>
                  <a:lnTo>
                    <a:pt x="383" y="15"/>
                  </a:lnTo>
                  <a:close/>
                  <a:moveTo>
                    <a:pt x="412" y="15"/>
                  </a:moveTo>
                  <a:lnTo>
                    <a:pt x="427" y="15"/>
                  </a:lnTo>
                  <a:lnTo>
                    <a:pt x="427" y="30"/>
                  </a:lnTo>
                  <a:lnTo>
                    <a:pt x="412" y="30"/>
                  </a:lnTo>
                  <a:lnTo>
                    <a:pt x="412" y="15"/>
                  </a:lnTo>
                  <a:close/>
                  <a:moveTo>
                    <a:pt x="441" y="15"/>
                  </a:moveTo>
                  <a:lnTo>
                    <a:pt x="456" y="15"/>
                  </a:lnTo>
                  <a:lnTo>
                    <a:pt x="456" y="30"/>
                  </a:lnTo>
                  <a:lnTo>
                    <a:pt x="441" y="30"/>
                  </a:lnTo>
                  <a:lnTo>
                    <a:pt x="441" y="15"/>
                  </a:lnTo>
                  <a:close/>
                  <a:moveTo>
                    <a:pt x="471" y="15"/>
                  </a:moveTo>
                  <a:lnTo>
                    <a:pt x="486" y="15"/>
                  </a:lnTo>
                  <a:lnTo>
                    <a:pt x="486" y="30"/>
                  </a:lnTo>
                  <a:lnTo>
                    <a:pt x="471" y="30"/>
                  </a:lnTo>
                  <a:lnTo>
                    <a:pt x="471" y="15"/>
                  </a:lnTo>
                  <a:close/>
                  <a:moveTo>
                    <a:pt x="500" y="15"/>
                  </a:moveTo>
                  <a:lnTo>
                    <a:pt x="515" y="15"/>
                  </a:lnTo>
                  <a:lnTo>
                    <a:pt x="515" y="30"/>
                  </a:lnTo>
                  <a:lnTo>
                    <a:pt x="500" y="30"/>
                  </a:lnTo>
                  <a:lnTo>
                    <a:pt x="500" y="15"/>
                  </a:lnTo>
                  <a:close/>
                  <a:moveTo>
                    <a:pt x="530" y="15"/>
                  </a:moveTo>
                  <a:lnTo>
                    <a:pt x="544" y="15"/>
                  </a:lnTo>
                  <a:lnTo>
                    <a:pt x="544" y="30"/>
                  </a:lnTo>
                  <a:lnTo>
                    <a:pt x="530" y="30"/>
                  </a:lnTo>
                  <a:lnTo>
                    <a:pt x="530" y="15"/>
                  </a:lnTo>
                  <a:close/>
                  <a:moveTo>
                    <a:pt x="559" y="15"/>
                  </a:moveTo>
                  <a:lnTo>
                    <a:pt x="574" y="15"/>
                  </a:lnTo>
                  <a:lnTo>
                    <a:pt x="574" y="30"/>
                  </a:lnTo>
                  <a:lnTo>
                    <a:pt x="559" y="30"/>
                  </a:lnTo>
                  <a:lnTo>
                    <a:pt x="559" y="15"/>
                  </a:lnTo>
                  <a:close/>
                  <a:moveTo>
                    <a:pt x="588" y="15"/>
                  </a:moveTo>
                  <a:lnTo>
                    <a:pt x="603" y="15"/>
                  </a:lnTo>
                  <a:lnTo>
                    <a:pt x="603" y="30"/>
                  </a:lnTo>
                  <a:lnTo>
                    <a:pt x="588" y="30"/>
                  </a:lnTo>
                  <a:lnTo>
                    <a:pt x="588" y="15"/>
                  </a:lnTo>
                  <a:close/>
                  <a:moveTo>
                    <a:pt x="618" y="15"/>
                  </a:moveTo>
                  <a:lnTo>
                    <a:pt x="633" y="15"/>
                  </a:lnTo>
                  <a:lnTo>
                    <a:pt x="633" y="30"/>
                  </a:lnTo>
                  <a:lnTo>
                    <a:pt x="618" y="30"/>
                  </a:lnTo>
                  <a:lnTo>
                    <a:pt x="618" y="15"/>
                  </a:lnTo>
                  <a:close/>
                  <a:moveTo>
                    <a:pt x="647" y="15"/>
                  </a:moveTo>
                  <a:lnTo>
                    <a:pt x="662" y="15"/>
                  </a:lnTo>
                  <a:lnTo>
                    <a:pt x="662" y="30"/>
                  </a:lnTo>
                  <a:lnTo>
                    <a:pt x="647" y="30"/>
                  </a:lnTo>
                  <a:lnTo>
                    <a:pt x="647" y="15"/>
                  </a:lnTo>
                  <a:close/>
                  <a:moveTo>
                    <a:pt x="677" y="15"/>
                  </a:moveTo>
                  <a:lnTo>
                    <a:pt x="691" y="15"/>
                  </a:lnTo>
                  <a:lnTo>
                    <a:pt x="691" y="30"/>
                  </a:lnTo>
                  <a:lnTo>
                    <a:pt x="677" y="30"/>
                  </a:lnTo>
                  <a:lnTo>
                    <a:pt x="677" y="15"/>
                  </a:lnTo>
                  <a:close/>
                  <a:moveTo>
                    <a:pt x="706" y="15"/>
                  </a:moveTo>
                  <a:lnTo>
                    <a:pt x="721" y="15"/>
                  </a:lnTo>
                  <a:lnTo>
                    <a:pt x="721" y="30"/>
                  </a:lnTo>
                  <a:lnTo>
                    <a:pt x="706" y="30"/>
                  </a:lnTo>
                  <a:lnTo>
                    <a:pt x="706" y="15"/>
                  </a:lnTo>
                  <a:close/>
                  <a:moveTo>
                    <a:pt x="736" y="15"/>
                  </a:moveTo>
                  <a:lnTo>
                    <a:pt x="750" y="15"/>
                  </a:lnTo>
                  <a:lnTo>
                    <a:pt x="750" y="30"/>
                  </a:lnTo>
                  <a:lnTo>
                    <a:pt x="736" y="30"/>
                  </a:lnTo>
                  <a:lnTo>
                    <a:pt x="736" y="15"/>
                  </a:lnTo>
                  <a:close/>
                  <a:moveTo>
                    <a:pt x="765" y="15"/>
                  </a:moveTo>
                  <a:lnTo>
                    <a:pt x="776" y="15"/>
                  </a:lnTo>
                  <a:lnTo>
                    <a:pt x="776" y="30"/>
                  </a:lnTo>
                  <a:lnTo>
                    <a:pt x="765" y="30"/>
                  </a:lnTo>
                  <a:lnTo>
                    <a:pt x="765" y="15"/>
                  </a:lnTo>
                  <a:close/>
                  <a:moveTo>
                    <a:pt x="769" y="0"/>
                  </a:moveTo>
                  <a:lnTo>
                    <a:pt x="813" y="22"/>
                  </a:lnTo>
                  <a:lnTo>
                    <a:pt x="769" y="4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5" name="Freeform 88"/>
            <p:cNvSpPr>
              <a:spLocks noEditPoints="1"/>
            </p:cNvSpPr>
            <p:nvPr/>
          </p:nvSpPr>
          <p:spPr bwMode="auto">
            <a:xfrm>
              <a:off x="1701" y="2305"/>
              <a:ext cx="624" cy="44"/>
            </a:xfrm>
            <a:custGeom>
              <a:avLst/>
              <a:gdLst>
                <a:gd name="T0" fmla="*/ 15 w 624"/>
                <a:gd name="T1" fmla="*/ 15 h 44"/>
                <a:gd name="T2" fmla="*/ 0 w 624"/>
                <a:gd name="T3" fmla="*/ 30 h 44"/>
                <a:gd name="T4" fmla="*/ 30 w 624"/>
                <a:gd name="T5" fmla="*/ 15 h 44"/>
                <a:gd name="T6" fmla="*/ 44 w 624"/>
                <a:gd name="T7" fmla="*/ 30 h 44"/>
                <a:gd name="T8" fmla="*/ 30 w 624"/>
                <a:gd name="T9" fmla="*/ 15 h 44"/>
                <a:gd name="T10" fmla="*/ 74 w 624"/>
                <a:gd name="T11" fmla="*/ 15 h 44"/>
                <a:gd name="T12" fmla="*/ 59 w 624"/>
                <a:gd name="T13" fmla="*/ 30 h 44"/>
                <a:gd name="T14" fmla="*/ 89 w 624"/>
                <a:gd name="T15" fmla="*/ 15 h 44"/>
                <a:gd name="T16" fmla="*/ 103 w 624"/>
                <a:gd name="T17" fmla="*/ 30 h 44"/>
                <a:gd name="T18" fmla="*/ 89 w 624"/>
                <a:gd name="T19" fmla="*/ 15 h 44"/>
                <a:gd name="T20" fmla="*/ 133 w 624"/>
                <a:gd name="T21" fmla="*/ 15 h 44"/>
                <a:gd name="T22" fmla="*/ 118 w 624"/>
                <a:gd name="T23" fmla="*/ 30 h 44"/>
                <a:gd name="T24" fmla="*/ 147 w 624"/>
                <a:gd name="T25" fmla="*/ 15 h 44"/>
                <a:gd name="T26" fmla="*/ 162 w 624"/>
                <a:gd name="T27" fmla="*/ 30 h 44"/>
                <a:gd name="T28" fmla="*/ 147 w 624"/>
                <a:gd name="T29" fmla="*/ 15 h 44"/>
                <a:gd name="T30" fmla="*/ 192 w 624"/>
                <a:gd name="T31" fmla="*/ 15 h 44"/>
                <a:gd name="T32" fmla="*/ 177 w 624"/>
                <a:gd name="T33" fmla="*/ 30 h 44"/>
                <a:gd name="T34" fmla="*/ 206 w 624"/>
                <a:gd name="T35" fmla="*/ 15 h 44"/>
                <a:gd name="T36" fmla="*/ 221 w 624"/>
                <a:gd name="T37" fmla="*/ 30 h 44"/>
                <a:gd name="T38" fmla="*/ 206 w 624"/>
                <a:gd name="T39" fmla="*/ 15 h 44"/>
                <a:gd name="T40" fmla="*/ 250 w 624"/>
                <a:gd name="T41" fmla="*/ 15 h 44"/>
                <a:gd name="T42" fmla="*/ 236 w 624"/>
                <a:gd name="T43" fmla="*/ 30 h 44"/>
                <a:gd name="T44" fmla="*/ 265 w 624"/>
                <a:gd name="T45" fmla="*/ 15 h 44"/>
                <a:gd name="T46" fmla="*/ 280 w 624"/>
                <a:gd name="T47" fmla="*/ 30 h 44"/>
                <a:gd name="T48" fmla="*/ 265 w 624"/>
                <a:gd name="T49" fmla="*/ 15 h 44"/>
                <a:gd name="T50" fmla="*/ 309 w 624"/>
                <a:gd name="T51" fmla="*/ 15 h 44"/>
                <a:gd name="T52" fmla="*/ 295 w 624"/>
                <a:gd name="T53" fmla="*/ 30 h 44"/>
                <a:gd name="T54" fmla="*/ 324 w 624"/>
                <a:gd name="T55" fmla="*/ 15 h 44"/>
                <a:gd name="T56" fmla="*/ 339 w 624"/>
                <a:gd name="T57" fmla="*/ 30 h 44"/>
                <a:gd name="T58" fmla="*/ 324 w 624"/>
                <a:gd name="T59" fmla="*/ 15 h 44"/>
                <a:gd name="T60" fmla="*/ 368 w 624"/>
                <a:gd name="T61" fmla="*/ 15 h 44"/>
                <a:gd name="T62" fmla="*/ 353 w 624"/>
                <a:gd name="T63" fmla="*/ 30 h 44"/>
                <a:gd name="T64" fmla="*/ 383 w 624"/>
                <a:gd name="T65" fmla="*/ 15 h 44"/>
                <a:gd name="T66" fmla="*/ 397 w 624"/>
                <a:gd name="T67" fmla="*/ 30 h 44"/>
                <a:gd name="T68" fmla="*/ 383 w 624"/>
                <a:gd name="T69" fmla="*/ 15 h 44"/>
                <a:gd name="T70" fmla="*/ 427 w 624"/>
                <a:gd name="T71" fmla="*/ 15 h 44"/>
                <a:gd name="T72" fmla="*/ 412 w 624"/>
                <a:gd name="T73" fmla="*/ 30 h 44"/>
                <a:gd name="T74" fmla="*/ 442 w 624"/>
                <a:gd name="T75" fmla="*/ 15 h 44"/>
                <a:gd name="T76" fmla="*/ 456 w 624"/>
                <a:gd name="T77" fmla="*/ 30 h 44"/>
                <a:gd name="T78" fmla="*/ 442 w 624"/>
                <a:gd name="T79" fmla="*/ 15 h 44"/>
                <a:gd name="T80" fmla="*/ 486 w 624"/>
                <a:gd name="T81" fmla="*/ 15 h 44"/>
                <a:gd name="T82" fmla="*/ 471 w 624"/>
                <a:gd name="T83" fmla="*/ 30 h 44"/>
                <a:gd name="T84" fmla="*/ 500 w 624"/>
                <a:gd name="T85" fmla="*/ 15 h 44"/>
                <a:gd name="T86" fmla="*/ 515 w 624"/>
                <a:gd name="T87" fmla="*/ 30 h 44"/>
                <a:gd name="T88" fmla="*/ 500 w 624"/>
                <a:gd name="T89" fmla="*/ 15 h 44"/>
                <a:gd name="T90" fmla="*/ 545 w 624"/>
                <a:gd name="T91" fmla="*/ 15 h 44"/>
                <a:gd name="T92" fmla="*/ 530 w 624"/>
                <a:gd name="T93" fmla="*/ 30 h 44"/>
                <a:gd name="T94" fmla="*/ 559 w 624"/>
                <a:gd name="T95" fmla="*/ 15 h 44"/>
                <a:gd name="T96" fmla="*/ 574 w 624"/>
                <a:gd name="T97" fmla="*/ 30 h 44"/>
                <a:gd name="T98" fmla="*/ 559 w 624"/>
                <a:gd name="T99" fmla="*/ 15 h 44"/>
                <a:gd name="T100" fmla="*/ 624 w 624"/>
                <a:gd name="T101" fmla="*/ 22 h 44"/>
                <a:gd name="T102" fmla="*/ 580 w 624"/>
                <a:gd name="T103" fmla="*/ 0 h 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24"/>
                <a:gd name="T157" fmla="*/ 0 h 44"/>
                <a:gd name="T158" fmla="*/ 624 w 624"/>
                <a:gd name="T159" fmla="*/ 44 h 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24" h="44">
                  <a:moveTo>
                    <a:pt x="0" y="15"/>
                  </a:moveTo>
                  <a:lnTo>
                    <a:pt x="15" y="15"/>
                  </a:lnTo>
                  <a:lnTo>
                    <a:pt x="15" y="30"/>
                  </a:lnTo>
                  <a:lnTo>
                    <a:pt x="0" y="30"/>
                  </a:lnTo>
                  <a:lnTo>
                    <a:pt x="0" y="15"/>
                  </a:lnTo>
                  <a:close/>
                  <a:moveTo>
                    <a:pt x="30" y="15"/>
                  </a:moveTo>
                  <a:lnTo>
                    <a:pt x="44" y="15"/>
                  </a:lnTo>
                  <a:lnTo>
                    <a:pt x="44" y="30"/>
                  </a:lnTo>
                  <a:lnTo>
                    <a:pt x="30" y="30"/>
                  </a:lnTo>
                  <a:lnTo>
                    <a:pt x="30" y="15"/>
                  </a:lnTo>
                  <a:close/>
                  <a:moveTo>
                    <a:pt x="59" y="15"/>
                  </a:moveTo>
                  <a:lnTo>
                    <a:pt x="74" y="15"/>
                  </a:lnTo>
                  <a:lnTo>
                    <a:pt x="74" y="30"/>
                  </a:lnTo>
                  <a:lnTo>
                    <a:pt x="59" y="30"/>
                  </a:lnTo>
                  <a:lnTo>
                    <a:pt x="59" y="15"/>
                  </a:lnTo>
                  <a:close/>
                  <a:moveTo>
                    <a:pt x="89" y="15"/>
                  </a:moveTo>
                  <a:lnTo>
                    <a:pt x="103" y="15"/>
                  </a:lnTo>
                  <a:lnTo>
                    <a:pt x="103" y="30"/>
                  </a:lnTo>
                  <a:lnTo>
                    <a:pt x="89" y="30"/>
                  </a:lnTo>
                  <a:lnTo>
                    <a:pt x="89" y="15"/>
                  </a:lnTo>
                  <a:close/>
                  <a:moveTo>
                    <a:pt x="118" y="15"/>
                  </a:moveTo>
                  <a:lnTo>
                    <a:pt x="133" y="15"/>
                  </a:lnTo>
                  <a:lnTo>
                    <a:pt x="133" y="30"/>
                  </a:lnTo>
                  <a:lnTo>
                    <a:pt x="118" y="30"/>
                  </a:lnTo>
                  <a:lnTo>
                    <a:pt x="118" y="15"/>
                  </a:lnTo>
                  <a:close/>
                  <a:moveTo>
                    <a:pt x="147" y="15"/>
                  </a:moveTo>
                  <a:lnTo>
                    <a:pt x="162" y="15"/>
                  </a:lnTo>
                  <a:lnTo>
                    <a:pt x="162" y="30"/>
                  </a:lnTo>
                  <a:lnTo>
                    <a:pt x="147" y="30"/>
                  </a:lnTo>
                  <a:lnTo>
                    <a:pt x="147" y="15"/>
                  </a:lnTo>
                  <a:close/>
                  <a:moveTo>
                    <a:pt x="177" y="15"/>
                  </a:moveTo>
                  <a:lnTo>
                    <a:pt x="192" y="15"/>
                  </a:lnTo>
                  <a:lnTo>
                    <a:pt x="192" y="30"/>
                  </a:lnTo>
                  <a:lnTo>
                    <a:pt x="177" y="30"/>
                  </a:lnTo>
                  <a:lnTo>
                    <a:pt x="177" y="15"/>
                  </a:lnTo>
                  <a:close/>
                  <a:moveTo>
                    <a:pt x="206" y="15"/>
                  </a:moveTo>
                  <a:lnTo>
                    <a:pt x="221" y="15"/>
                  </a:lnTo>
                  <a:lnTo>
                    <a:pt x="221" y="30"/>
                  </a:lnTo>
                  <a:lnTo>
                    <a:pt x="206" y="30"/>
                  </a:lnTo>
                  <a:lnTo>
                    <a:pt x="206" y="15"/>
                  </a:lnTo>
                  <a:close/>
                  <a:moveTo>
                    <a:pt x="236" y="15"/>
                  </a:moveTo>
                  <a:lnTo>
                    <a:pt x="250" y="15"/>
                  </a:lnTo>
                  <a:lnTo>
                    <a:pt x="250" y="30"/>
                  </a:lnTo>
                  <a:lnTo>
                    <a:pt x="236" y="30"/>
                  </a:lnTo>
                  <a:lnTo>
                    <a:pt x="236" y="15"/>
                  </a:lnTo>
                  <a:close/>
                  <a:moveTo>
                    <a:pt x="265" y="15"/>
                  </a:moveTo>
                  <a:lnTo>
                    <a:pt x="280" y="15"/>
                  </a:lnTo>
                  <a:lnTo>
                    <a:pt x="280" y="30"/>
                  </a:lnTo>
                  <a:lnTo>
                    <a:pt x="265" y="30"/>
                  </a:lnTo>
                  <a:lnTo>
                    <a:pt x="265" y="15"/>
                  </a:lnTo>
                  <a:close/>
                  <a:moveTo>
                    <a:pt x="295" y="15"/>
                  </a:moveTo>
                  <a:lnTo>
                    <a:pt x="309" y="15"/>
                  </a:lnTo>
                  <a:lnTo>
                    <a:pt x="309" y="30"/>
                  </a:lnTo>
                  <a:lnTo>
                    <a:pt x="295" y="30"/>
                  </a:lnTo>
                  <a:lnTo>
                    <a:pt x="295" y="15"/>
                  </a:lnTo>
                  <a:close/>
                  <a:moveTo>
                    <a:pt x="324" y="15"/>
                  </a:moveTo>
                  <a:lnTo>
                    <a:pt x="339" y="15"/>
                  </a:lnTo>
                  <a:lnTo>
                    <a:pt x="339" y="30"/>
                  </a:lnTo>
                  <a:lnTo>
                    <a:pt x="324" y="30"/>
                  </a:lnTo>
                  <a:lnTo>
                    <a:pt x="324" y="15"/>
                  </a:lnTo>
                  <a:close/>
                  <a:moveTo>
                    <a:pt x="353" y="15"/>
                  </a:moveTo>
                  <a:lnTo>
                    <a:pt x="368" y="15"/>
                  </a:lnTo>
                  <a:lnTo>
                    <a:pt x="368" y="30"/>
                  </a:lnTo>
                  <a:lnTo>
                    <a:pt x="353" y="30"/>
                  </a:lnTo>
                  <a:lnTo>
                    <a:pt x="353" y="15"/>
                  </a:lnTo>
                  <a:close/>
                  <a:moveTo>
                    <a:pt x="383" y="15"/>
                  </a:moveTo>
                  <a:lnTo>
                    <a:pt x="397" y="15"/>
                  </a:lnTo>
                  <a:lnTo>
                    <a:pt x="397" y="30"/>
                  </a:lnTo>
                  <a:lnTo>
                    <a:pt x="383" y="30"/>
                  </a:lnTo>
                  <a:lnTo>
                    <a:pt x="383" y="15"/>
                  </a:lnTo>
                  <a:close/>
                  <a:moveTo>
                    <a:pt x="412" y="15"/>
                  </a:moveTo>
                  <a:lnTo>
                    <a:pt x="427" y="15"/>
                  </a:lnTo>
                  <a:lnTo>
                    <a:pt x="427" y="30"/>
                  </a:lnTo>
                  <a:lnTo>
                    <a:pt x="412" y="30"/>
                  </a:lnTo>
                  <a:lnTo>
                    <a:pt x="412" y="15"/>
                  </a:lnTo>
                  <a:close/>
                  <a:moveTo>
                    <a:pt x="442" y="15"/>
                  </a:moveTo>
                  <a:lnTo>
                    <a:pt x="456" y="15"/>
                  </a:lnTo>
                  <a:lnTo>
                    <a:pt x="456" y="30"/>
                  </a:lnTo>
                  <a:lnTo>
                    <a:pt x="442" y="30"/>
                  </a:lnTo>
                  <a:lnTo>
                    <a:pt x="442" y="15"/>
                  </a:lnTo>
                  <a:close/>
                  <a:moveTo>
                    <a:pt x="471" y="15"/>
                  </a:moveTo>
                  <a:lnTo>
                    <a:pt x="486" y="15"/>
                  </a:lnTo>
                  <a:lnTo>
                    <a:pt x="486" y="30"/>
                  </a:lnTo>
                  <a:lnTo>
                    <a:pt x="471" y="30"/>
                  </a:lnTo>
                  <a:lnTo>
                    <a:pt x="471" y="15"/>
                  </a:lnTo>
                  <a:close/>
                  <a:moveTo>
                    <a:pt x="500" y="15"/>
                  </a:moveTo>
                  <a:lnTo>
                    <a:pt x="515" y="15"/>
                  </a:lnTo>
                  <a:lnTo>
                    <a:pt x="515" y="30"/>
                  </a:lnTo>
                  <a:lnTo>
                    <a:pt x="500" y="30"/>
                  </a:lnTo>
                  <a:lnTo>
                    <a:pt x="500" y="15"/>
                  </a:lnTo>
                  <a:close/>
                  <a:moveTo>
                    <a:pt x="530" y="15"/>
                  </a:moveTo>
                  <a:lnTo>
                    <a:pt x="545" y="15"/>
                  </a:lnTo>
                  <a:lnTo>
                    <a:pt x="545" y="30"/>
                  </a:lnTo>
                  <a:lnTo>
                    <a:pt x="530" y="30"/>
                  </a:lnTo>
                  <a:lnTo>
                    <a:pt x="530" y="15"/>
                  </a:lnTo>
                  <a:close/>
                  <a:moveTo>
                    <a:pt x="559" y="15"/>
                  </a:moveTo>
                  <a:lnTo>
                    <a:pt x="574" y="15"/>
                  </a:lnTo>
                  <a:lnTo>
                    <a:pt x="574" y="30"/>
                  </a:lnTo>
                  <a:lnTo>
                    <a:pt x="559" y="30"/>
                  </a:lnTo>
                  <a:lnTo>
                    <a:pt x="559" y="15"/>
                  </a:lnTo>
                  <a:close/>
                  <a:moveTo>
                    <a:pt x="580" y="0"/>
                  </a:moveTo>
                  <a:lnTo>
                    <a:pt x="624" y="22"/>
                  </a:lnTo>
                  <a:lnTo>
                    <a:pt x="580" y="44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6" name="Freeform 89"/>
            <p:cNvSpPr>
              <a:spLocks noEditPoints="1"/>
            </p:cNvSpPr>
            <p:nvPr/>
          </p:nvSpPr>
          <p:spPr bwMode="auto">
            <a:xfrm>
              <a:off x="859" y="2031"/>
              <a:ext cx="871" cy="257"/>
            </a:xfrm>
            <a:custGeom>
              <a:avLst/>
              <a:gdLst>
                <a:gd name="T0" fmla="*/ 52 w 871"/>
                <a:gd name="T1" fmla="*/ 242 h 257"/>
                <a:gd name="T2" fmla="*/ 66 w 871"/>
                <a:gd name="T3" fmla="*/ 226 h 257"/>
                <a:gd name="T4" fmla="*/ 77 w 871"/>
                <a:gd name="T5" fmla="*/ 240 h 257"/>
                <a:gd name="T6" fmla="*/ 104 w 871"/>
                <a:gd name="T7" fmla="*/ 222 h 257"/>
                <a:gd name="T8" fmla="*/ 97 w 871"/>
                <a:gd name="T9" fmla="*/ 238 h 257"/>
                <a:gd name="T10" fmla="*/ 138 w 871"/>
                <a:gd name="T11" fmla="*/ 217 h 257"/>
                <a:gd name="T12" fmla="*/ 124 w 871"/>
                <a:gd name="T13" fmla="*/ 220 h 257"/>
                <a:gd name="T14" fmla="*/ 155 w 871"/>
                <a:gd name="T15" fmla="*/ 229 h 257"/>
                <a:gd name="T16" fmla="*/ 196 w 871"/>
                <a:gd name="T17" fmla="*/ 207 h 257"/>
                <a:gd name="T18" fmla="*/ 182 w 871"/>
                <a:gd name="T19" fmla="*/ 210 h 257"/>
                <a:gd name="T20" fmla="*/ 228 w 871"/>
                <a:gd name="T21" fmla="*/ 216 h 257"/>
                <a:gd name="T22" fmla="*/ 240 w 871"/>
                <a:gd name="T23" fmla="*/ 199 h 257"/>
                <a:gd name="T24" fmla="*/ 253 w 871"/>
                <a:gd name="T25" fmla="*/ 212 h 257"/>
                <a:gd name="T26" fmla="*/ 284 w 871"/>
                <a:gd name="T27" fmla="*/ 193 h 257"/>
                <a:gd name="T28" fmla="*/ 298 w 871"/>
                <a:gd name="T29" fmla="*/ 191 h 257"/>
                <a:gd name="T30" fmla="*/ 303 w 871"/>
                <a:gd name="T31" fmla="*/ 205 h 257"/>
                <a:gd name="T32" fmla="*/ 335 w 871"/>
                <a:gd name="T33" fmla="*/ 186 h 257"/>
                <a:gd name="T34" fmla="*/ 329 w 871"/>
                <a:gd name="T35" fmla="*/ 202 h 257"/>
                <a:gd name="T36" fmla="*/ 373 w 871"/>
                <a:gd name="T37" fmla="*/ 193 h 257"/>
                <a:gd name="T38" fmla="*/ 389 w 871"/>
                <a:gd name="T39" fmla="*/ 174 h 257"/>
                <a:gd name="T40" fmla="*/ 388 w 871"/>
                <a:gd name="T41" fmla="*/ 190 h 257"/>
                <a:gd name="T42" fmla="*/ 431 w 871"/>
                <a:gd name="T43" fmla="*/ 179 h 257"/>
                <a:gd name="T44" fmla="*/ 448 w 871"/>
                <a:gd name="T45" fmla="*/ 159 h 257"/>
                <a:gd name="T46" fmla="*/ 445 w 871"/>
                <a:gd name="T47" fmla="*/ 175 h 257"/>
                <a:gd name="T48" fmla="*/ 487 w 871"/>
                <a:gd name="T49" fmla="*/ 163 h 257"/>
                <a:gd name="T50" fmla="*/ 508 w 871"/>
                <a:gd name="T51" fmla="*/ 141 h 257"/>
                <a:gd name="T52" fmla="*/ 501 w 871"/>
                <a:gd name="T53" fmla="*/ 159 h 257"/>
                <a:gd name="T54" fmla="*/ 539 w 871"/>
                <a:gd name="T55" fmla="*/ 132 h 257"/>
                <a:gd name="T56" fmla="*/ 525 w 871"/>
                <a:gd name="T57" fmla="*/ 136 h 257"/>
                <a:gd name="T58" fmla="*/ 572 w 871"/>
                <a:gd name="T59" fmla="*/ 138 h 257"/>
                <a:gd name="T60" fmla="*/ 582 w 871"/>
                <a:gd name="T61" fmla="*/ 120 h 257"/>
                <a:gd name="T62" fmla="*/ 582 w 871"/>
                <a:gd name="T63" fmla="*/ 120 h 257"/>
                <a:gd name="T64" fmla="*/ 628 w 871"/>
                <a:gd name="T65" fmla="*/ 121 h 257"/>
                <a:gd name="T66" fmla="*/ 638 w 871"/>
                <a:gd name="T67" fmla="*/ 103 h 257"/>
                <a:gd name="T68" fmla="*/ 655 w 871"/>
                <a:gd name="T69" fmla="*/ 112 h 257"/>
                <a:gd name="T70" fmla="*/ 668 w 871"/>
                <a:gd name="T71" fmla="*/ 92 h 257"/>
                <a:gd name="T72" fmla="*/ 671 w 871"/>
                <a:gd name="T73" fmla="*/ 107 h 257"/>
                <a:gd name="T74" fmla="*/ 706 w 871"/>
                <a:gd name="T75" fmla="*/ 77 h 257"/>
                <a:gd name="T76" fmla="*/ 693 w 871"/>
                <a:gd name="T77" fmla="*/ 82 h 257"/>
                <a:gd name="T78" fmla="*/ 739 w 871"/>
                <a:gd name="T79" fmla="*/ 79 h 257"/>
                <a:gd name="T80" fmla="*/ 746 w 871"/>
                <a:gd name="T81" fmla="*/ 59 h 257"/>
                <a:gd name="T82" fmla="*/ 766 w 871"/>
                <a:gd name="T83" fmla="*/ 67 h 257"/>
                <a:gd name="T84" fmla="*/ 746 w 871"/>
                <a:gd name="T85" fmla="*/ 59 h 257"/>
                <a:gd name="T86" fmla="*/ 786 w 871"/>
                <a:gd name="T87" fmla="*/ 41 h 257"/>
                <a:gd name="T88" fmla="*/ 779 w 871"/>
                <a:gd name="T89" fmla="*/ 60 h 257"/>
                <a:gd name="T90" fmla="*/ 809 w 871"/>
                <a:gd name="T91" fmla="*/ 30 h 257"/>
                <a:gd name="T92" fmla="*/ 809 w 871"/>
                <a:gd name="T93" fmla="*/ 46 h 257"/>
                <a:gd name="T94" fmla="*/ 826 w 871"/>
                <a:gd name="T95" fmla="*/ 21 h 257"/>
                <a:gd name="T96" fmla="*/ 845 w 871"/>
                <a:gd name="T97" fmla="*/ 27 h 257"/>
                <a:gd name="T98" fmla="*/ 832 w 871"/>
                <a:gd name="T99" fmla="*/ 34 h 257"/>
                <a:gd name="T100" fmla="*/ 858 w 871"/>
                <a:gd name="T101" fmla="*/ 4 h 257"/>
                <a:gd name="T102" fmla="*/ 869 w 871"/>
                <a:gd name="T103" fmla="*/ 14 h 257"/>
                <a:gd name="T104" fmla="*/ 851 w 871"/>
                <a:gd name="T105" fmla="*/ 7 h 257"/>
                <a:gd name="T106" fmla="*/ 46 w 871"/>
                <a:gd name="T107" fmla="*/ 257 h 2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1"/>
                <a:gd name="T163" fmla="*/ 0 h 257"/>
                <a:gd name="T164" fmla="*/ 871 w 871"/>
                <a:gd name="T165" fmla="*/ 257 h 2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1" h="257">
                  <a:moveTo>
                    <a:pt x="37" y="228"/>
                  </a:moveTo>
                  <a:lnTo>
                    <a:pt x="50" y="227"/>
                  </a:lnTo>
                  <a:lnTo>
                    <a:pt x="51" y="227"/>
                  </a:lnTo>
                  <a:lnTo>
                    <a:pt x="52" y="242"/>
                  </a:lnTo>
                  <a:lnTo>
                    <a:pt x="51" y="242"/>
                  </a:lnTo>
                  <a:lnTo>
                    <a:pt x="38" y="243"/>
                  </a:lnTo>
                  <a:lnTo>
                    <a:pt x="37" y="228"/>
                  </a:lnTo>
                  <a:close/>
                  <a:moveTo>
                    <a:pt x="66" y="226"/>
                  </a:moveTo>
                  <a:lnTo>
                    <a:pt x="76" y="225"/>
                  </a:lnTo>
                  <a:lnTo>
                    <a:pt x="80" y="225"/>
                  </a:lnTo>
                  <a:lnTo>
                    <a:pt x="82" y="239"/>
                  </a:lnTo>
                  <a:lnTo>
                    <a:pt x="77" y="240"/>
                  </a:lnTo>
                  <a:lnTo>
                    <a:pt x="67" y="241"/>
                  </a:lnTo>
                  <a:lnTo>
                    <a:pt x="66" y="226"/>
                  </a:lnTo>
                  <a:close/>
                  <a:moveTo>
                    <a:pt x="95" y="223"/>
                  </a:moveTo>
                  <a:lnTo>
                    <a:pt x="104" y="222"/>
                  </a:lnTo>
                  <a:lnTo>
                    <a:pt x="109" y="222"/>
                  </a:lnTo>
                  <a:lnTo>
                    <a:pt x="111" y="236"/>
                  </a:lnTo>
                  <a:lnTo>
                    <a:pt x="106" y="237"/>
                  </a:lnTo>
                  <a:lnTo>
                    <a:pt x="97" y="238"/>
                  </a:lnTo>
                  <a:lnTo>
                    <a:pt x="95" y="223"/>
                  </a:lnTo>
                  <a:close/>
                  <a:moveTo>
                    <a:pt x="124" y="220"/>
                  </a:moveTo>
                  <a:lnTo>
                    <a:pt x="135" y="218"/>
                  </a:lnTo>
                  <a:lnTo>
                    <a:pt x="138" y="217"/>
                  </a:lnTo>
                  <a:lnTo>
                    <a:pt x="141" y="232"/>
                  </a:lnTo>
                  <a:lnTo>
                    <a:pt x="137" y="232"/>
                  </a:lnTo>
                  <a:lnTo>
                    <a:pt x="126" y="234"/>
                  </a:lnTo>
                  <a:lnTo>
                    <a:pt x="124" y="220"/>
                  </a:lnTo>
                  <a:close/>
                  <a:moveTo>
                    <a:pt x="153" y="215"/>
                  </a:moveTo>
                  <a:lnTo>
                    <a:pt x="167" y="212"/>
                  </a:lnTo>
                  <a:lnTo>
                    <a:pt x="170" y="227"/>
                  </a:lnTo>
                  <a:lnTo>
                    <a:pt x="155" y="229"/>
                  </a:lnTo>
                  <a:lnTo>
                    <a:pt x="153" y="215"/>
                  </a:lnTo>
                  <a:close/>
                  <a:moveTo>
                    <a:pt x="182" y="210"/>
                  </a:moveTo>
                  <a:lnTo>
                    <a:pt x="184" y="209"/>
                  </a:lnTo>
                  <a:lnTo>
                    <a:pt x="196" y="207"/>
                  </a:lnTo>
                  <a:lnTo>
                    <a:pt x="199" y="221"/>
                  </a:lnTo>
                  <a:lnTo>
                    <a:pt x="187" y="224"/>
                  </a:lnTo>
                  <a:lnTo>
                    <a:pt x="184" y="224"/>
                  </a:lnTo>
                  <a:lnTo>
                    <a:pt x="182" y="210"/>
                  </a:lnTo>
                  <a:close/>
                  <a:moveTo>
                    <a:pt x="211" y="204"/>
                  </a:moveTo>
                  <a:lnTo>
                    <a:pt x="218" y="203"/>
                  </a:lnTo>
                  <a:lnTo>
                    <a:pt x="225" y="202"/>
                  </a:lnTo>
                  <a:lnTo>
                    <a:pt x="228" y="216"/>
                  </a:lnTo>
                  <a:lnTo>
                    <a:pt x="220" y="218"/>
                  </a:lnTo>
                  <a:lnTo>
                    <a:pt x="213" y="219"/>
                  </a:lnTo>
                  <a:lnTo>
                    <a:pt x="211" y="204"/>
                  </a:lnTo>
                  <a:close/>
                  <a:moveTo>
                    <a:pt x="240" y="199"/>
                  </a:moveTo>
                  <a:lnTo>
                    <a:pt x="251" y="198"/>
                  </a:lnTo>
                  <a:lnTo>
                    <a:pt x="254" y="197"/>
                  </a:lnTo>
                  <a:lnTo>
                    <a:pt x="256" y="212"/>
                  </a:lnTo>
                  <a:lnTo>
                    <a:pt x="253" y="212"/>
                  </a:lnTo>
                  <a:lnTo>
                    <a:pt x="242" y="214"/>
                  </a:lnTo>
                  <a:lnTo>
                    <a:pt x="240" y="199"/>
                  </a:lnTo>
                  <a:close/>
                  <a:moveTo>
                    <a:pt x="269" y="195"/>
                  </a:moveTo>
                  <a:lnTo>
                    <a:pt x="284" y="193"/>
                  </a:lnTo>
                  <a:lnTo>
                    <a:pt x="285" y="208"/>
                  </a:lnTo>
                  <a:lnTo>
                    <a:pt x="271" y="210"/>
                  </a:lnTo>
                  <a:lnTo>
                    <a:pt x="269" y="195"/>
                  </a:lnTo>
                  <a:close/>
                  <a:moveTo>
                    <a:pt x="298" y="191"/>
                  </a:moveTo>
                  <a:lnTo>
                    <a:pt x="301" y="191"/>
                  </a:lnTo>
                  <a:lnTo>
                    <a:pt x="313" y="189"/>
                  </a:lnTo>
                  <a:lnTo>
                    <a:pt x="315" y="204"/>
                  </a:lnTo>
                  <a:lnTo>
                    <a:pt x="303" y="205"/>
                  </a:lnTo>
                  <a:lnTo>
                    <a:pt x="300" y="206"/>
                  </a:lnTo>
                  <a:lnTo>
                    <a:pt x="298" y="191"/>
                  </a:lnTo>
                  <a:close/>
                  <a:moveTo>
                    <a:pt x="327" y="187"/>
                  </a:moveTo>
                  <a:lnTo>
                    <a:pt x="335" y="186"/>
                  </a:lnTo>
                  <a:lnTo>
                    <a:pt x="341" y="185"/>
                  </a:lnTo>
                  <a:lnTo>
                    <a:pt x="344" y="199"/>
                  </a:lnTo>
                  <a:lnTo>
                    <a:pt x="337" y="200"/>
                  </a:lnTo>
                  <a:lnTo>
                    <a:pt x="329" y="202"/>
                  </a:lnTo>
                  <a:lnTo>
                    <a:pt x="327" y="187"/>
                  </a:lnTo>
                  <a:close/>
                  <a:moveTo>
                    <a:pt x="356" y="182"/>
                  </a:moveTo>
                  <a:lnTo>
                    <a:pt x="370" y="179"/>
                  </a:lnTo>
                  <a:lnTo>
                    <a:pt x="373" y="193"/>
                  </a:lnTo>
                  <a:lnTo>
                    <a:pt x="359" y="196"/>
                  </a:lnTo>
                  <a:lnTo>
                    <a:pt x="356" y="182"/>
                  </a:lnTo>
                  <a:close/>
                  <a:moveTo>
                    <a:pt x="384" y="176"/>
                  </a:moveTo>
                  <a:lnTo>
                    <a:pt x="389" y="174"/>
                  </a:lnTo>
                  <a:lnTo>
                    <a:pt x="398" y="172"/>
                  </a:lnTo>
                  <a:lnTo>
                    <a:pt x="402" y="186"/>
                  </a:lnTo>
                  <a:lnTo>
                    <a:pt x="392" y="189"/>
                  </a:lnTo>
                  <a:lnTo>
                    <a:pt x="388" y="190"/>
                  </a:lnTo>
                  <a:lnTo>
                    <a:pt x="384" y="176"/>
                  </a:lnTo>
                  <a:close/>
                  <a:moveTo>
                    <a:pt x="412" y="168"/>
                  </a:moveTo>
                  <a:lnTo>
                    <a:pt x="427" y="165"/>
                  </a:lnTo>
                  <a:lnTo>
                    <a:pt x="431" y="179"/>
                  </a:lnTo>
                  <a:lnTo>
                    <a:pt x="416" y="183"/>
                  </a:lnTo>
                  <a:lnTo>
                    <a:pt x="412" y="168"/>
                  </a:lnTo>
                  <a:close/>
                  <a:moveTo>
                    <a:pt x="441" y="161"/>
                  </a:moveTo>
                  <a:lnTo>
                    <a:pt x="448" y="159"/>
                  </a:lnTo>
                  <a:lnTo>
                    <a:pt x="455" y="157"/>
                  </a:lnTo>
                  <a:lnTo>
                    <a:pt x="459" y="171"/>
                  </a:lnTo>
                  <a:lnTo>
                    <a:pt x="452" y="173"/>
                  </a:lnTo>
                  <a:lnTo>
                    <a:pt x="445" y="175"/>
                  </a:lnTo>
                  <a:lnTo>
                    <a:pt x="441" y="161"/>
                  </a:lnTo>
                  <a:close/>
                  <a:moveTo>
                    <a:pt x="469" y="153"/>
                  </a:moveTo>
                  <a:lnTo>
                    <a:pt x="483" y="149"/>
                  </a:lnTo>
                  <a:lnTo>
                    <a:pt x="487" y="163"/>
                  </a:lnTo>
                  <a:lnTo>
                    <a:pt x="473" y="167"/>
                  </a:lnTo>
                  <a:lnTo>
                    <a:pt x="469" y="153"/>
                  </a:lnTo>
                  <a:close/>
                  <a:moveTo>
                    <a:pt x="497" y="144"/>
                  </a:moveTo>
                  <a:lnTo>
                    <a:pt x="508" y="141"/>
                  </a:lnTo>
                  <a:lnTo>
                    <a:pt x="511" y="140"/>
                  </a:lnTo>
                  <a:lnTo>
                    <a:pt x="515" y="154"/>
                  </a:lnTo>
                  <a:lnTo>
                    <a:pt x="512" y="155"/>
                  </a:lnTo>
                  <a:lnTo>
                    <a:pt x="501" y="159"/>
                  </a:lnTo>
                  <a:lnTo>
                    <a:pt x="497" y="144"/>
                  </a:lnTo>
                  <a:close/>
                  <a:moveTo>
                    <a:pt x="525" y="136"/>
                  </a:moveTo>
                  <a:lnTo>
                    <a:pt x="527" y="136"/>
                  </a:lnTo>
                  <a:lnTo>
                    <a:pt x="539" y="132"/>
                  </a:lnTo>
                  <a:lnTo>
                    <a:pt x="544" y="146"/>
                  </a:lnTo>
                  <a:lnTo>
                    <a:pt x="531" y="150"/>
                  </a:lnTo>
                  <a:lnTo>
                    <a:pt x="530" y="150"/>
                  </a:lnTo>
                  <a:lnTo>
                    <a:pt x="525" y="136"/>
                  </a:lnTo>
                  <a:close/>
                  <a:moveTo>
                    <a:pt x="554" y="128"/>
                  </a:moveTo>
                  <a:lnTo>
                    <a:pt x="564" y="125"/>
                  </a:lnTo>
                  <a:lnTo>
                    <a:pt x="568" y="124"/>
                  </a:lnTo>
                  <a:lnTo>
                    <a:pt x="572" y="138"/>
                  </a:lnTo>
                  <a:lnTo>
                    <a:pt x="568" y="139"/>
                  </a:lnTo>
                  <a:lnTo>
                    <a:pt x="558" y="142"/>
                  </a:lnTo>
                  <a:lnTo>
                    <a:pt x="554" y="128"/>
                  </a:lnTo>
                  <a:close/>
                  <a:moveTo>
                    <a:pt x="582" y="120"/>
                  </a:moveTo>
                  <a:lnTo>
                    <a:pt x="596" y="116"/>
                  </a:lnTo>
                  <a:lnTo>
                    <a:pt x="600" y="130"/>
                  </a:lnTo>
                  <a:lnTo>
                    <a:pt x="586" y="134"/>
                  </a:lnTo>
                  <a:lnTo>
                    <a:pt x="582" y="120"/>
                  </a:lnTo>
                  <a:close/>
                  <a:moveTo>
                    <a:pt x="610" y="111"/>
                  </a:moveTo>
                  <a:lnTo>
                    <a:pt x="616" y="110"/>
                  </a:lnTo>
                  <a:lnTo>
                    <a:pt x="624" y="107"/>
                  </a:lnTo>
                  <a:lnTo>
                    <a:pt x="628" y="121"/>
                  </a:lnTo>
                  <a:lnTo>
                    <a:pt x="621" y="124"/>
                  </a:lnTo>
                  <a:lnTo>
                    <a:pt x="614" y="125"/>
                  </a:lnTo>
                  <a:lnTo>
                    <a:pt x="610" y="111"/>
                  </a:lnTo>
                  <a:close/>
                  <a:moveTo>
                    <a:pt x="638" y="103"/>
                  </a:moveTo>
                  <a:lnTo>
                    <a:pt x="651" y="98"/>
                  </a:lnTo>
                  <a:lnTo>
                    <a:pt x="652" y="98"/>
                  </a:lnTo>
                  <a:lnTo>
                    <a:pt x="657" y="112"/>
                  </a:lnTo>
                  <a:lnTo>
                    <a:pt x="655" y="112"/>
                  </a:lnTo>
                  <a:lnTo>
                    <a:pt x="643" y="117"/>
                  </a:lnTo>
                  <a:lnTo>
                    <a:pt x="638" y="103"/>
                  </a:lnTo>
                  <a:close/>
                  <a:moveTo>
                    <a:pt x="666" y="93"/>
                  </a:moveTo>
                  <a:lnTo>
                    <a:pt x="668" y="92"/>
                  </a:lnTo>
                  <a:lnTo>
                    <a:pt x="679" y="88"/>
                  </a:lnTo>
                  <a:lnTo>
                    <a:pt x="684" y="101"/>
                  </a:lnTo>
                  <a:lnTo>
                    <a:pt x="673" y="106"/>
                  </a:lnTo>
                  <a:lnTo>
                    <a:pt x="671" y="107"/>
                  </a:lnTo>
                  <a:lnTo>
                    <a:pt x="666" y="93"/>
                  </a:lnTo>
                  <a:close/>
                  <a:moveTo>
                    <a:pt x="693" y="82"/>
                  </a:moveTo>
                  <a:lnTo>
                    <a:pt x="703" y="78"/>
                  </a:lnTo>
                  <a:lnTo>
                    <a:pt x="706" y="77"/>
                  </a:lnTo>
                  <a:lnTo>
                    <a:pt x="712" y="90"/>
                  </a:lnTo>
                  <a:lnTo>
                    <a:pt x="709" y="92"/>
                  </a:lnTo>
                  <a:lnTo>
                    <a:pt x="698" y="96"/>
                  </a:lnTo>
                  <a:lnTo>
                    <a:pt x="693" y="82"/>
                  </a:lnTo>
                  <a:close/>
                  <a:moveTo>
                    <a:pt x="720" y="71"/>
                  </a:moveTo>
                  <a:lnTo>
                    <a:pt x="721" y="70"/>
                  </a:lnTo>
                  <a:lnTo>
                    <a:pt x="733" y="65"/>
                  </a:lnTo>
                  <a:lnTo>
                    <a:pt x="739" y="79"/>
                  </a:lnTo>
                  <a:lnTo>
                    <a:pt x="727" y="84"/>
                  </a:lnTo>
                  <a:lnTo>
                    <a:pt x="725" y="85"/>
                  </a:lnTo>
                  <a:lnTo>
                    <a:pt x="720" y="71"/>
                  </a:lnTo>
                  <a:close/>
                  <a:moveTo>
                    <a:pt x="746" y="59"/>
                  </a:moveTo>
                  <a:lnTo>
                    <a:pt x="748" y="59"/>
                  </a:lnTo>
                  <a:lnTo>
                    <a:pt x="757" y="55"/>
                  </a:lnTo>
                  <a:lnTo>
                    <a:pt x="760" y="53"/>
                  </a:lnTo>
                  <a:lnTo>
                    <a:pt x="766" y="67"/>
                  </a:lnTo>
                  <a:lnTo>
                    <a:pt x="763" y="68"/>
                  </a:lnTo>
                  <a:lnTo>
                    <a:pt x="754" y="72"/>
                  </a:lnTo>
                  <a:lnTo>
                    <a:pt x="752" y="73"/>
                  </a:lnTo>
                  <a:lnTo>
                    <a:pt x="746" y="59"/>
                  </a:lnTo>
                  <a:close/>
                  <a:moveTo>
                    <a:pt x="773" y="47"/>
                  </a:moveTo>
                  <a:lnTo>
                    <a:pt x="773" y="47"/>
                  </a:lnTo>
                  <a:lnTo>
                    <a:pt x="781" y="43"/>
                  </a:lnTo>
                  <a:lnTo>
                    <a:pt x="786" y="41"/>
                  </a:lnTo>
                  <a:lnTo>
                    <a:pt x="793" y="54"/>
                  </a:lnTo>
                  <a:lnTo>
                    <a:pt x="788" y="56"/>
                  </a:lnTo>
                  <a:lnTo>
                    <a:pt x="780" y="60"/>
                  </a:lnTo>
                  <a:lnTo>
                    <a:pt x="779" y="60"/>
                  </a:lnTo>
                  <a:lnTo>
                    <a:pt x="773" y="47"/>
                  </a:lnTo>
                  <a:close/>
                  <a:moveTo>
                    <a:pt x="800" y="34"/>
                  </a:moveTo>
                  <a:lnTo>
                    <a:pt x="802" y="33"/>
                  </a:lnTo>
                  <a:lnTo>
                    <a:pt x="809" y="30"/>
                  </a:lnTo>
                  <a:lnTo>
                    <a:pt x="813" y="28"/>
                  </a:lnTo>
                  <a:lnTo>
                    <a:pt x="819" y="41"/>
                  </a:lnTo>
                  <a:lnTo>
                    <a:pt x="815" y="43"/>
                  </a:lnTo>
                  <a:lnTo>
                    <a:pt x="809" y="46"/>
                  </a:lnTo>
                  <a:lnTo>
                    <a:pt x="806" y="48"/>
                  </a:lnTo>
                  <a:lnTo>
                    <a:pt x="800" y="34"/>
                  </a:lnTo>
                  <a:close/>
                  <a:moveTo>
                    <a:pt x="826" y="21"/>
                  </a:moveTo>
                  <a:lnTo>
                    <a:pt x="826" y="21"/>
                  </a:lnTo>
                  <a:lnTo>
                    <a:pt x="831" y="18"/>
                  </a:lnTo>
                  <a:lnTo>
                    <a:pt x="836" y="16"/>
                  </a:lnTo>
                  <a:lnTo>
                    <a:pt x="838" y="14"/>
                  </a:lnTo>
                  <a:lnTo>
                    <a:pt x="845" y="27"/>
                  </a:lnTo>
                  <a:lnTo>
                    <a:pt x="843" y="28"/>
                  </a:lnTo>
                  <a:lnTo>
                    <a:pt x="838" y="31"/>
                  </a:lnTo>
                  <a:lnTo>
                    <a:pt x="833" y="34"/>
                  </a:lnTo>
                  <a:lnTo>
                    <a:pt x="832" y="34"/>
                  </a:lnTo>
                  <a:lnTo>
                    <a:pt x="826" y="21"/>
                  </a:lnTo>
                  <a:close/>
                  <a:moveTo>
                    <a:pt x="851" y="7"/>
                  </a:moveTo>
                  <a:lnTo>
                    <a:pt x="854" y="6"/>
                  </a:lnTo>
                  <a:lnTo>
                    <a:pt x="858" y="4"/>
                  </a:lnTo>
                  <a:lnTo>
                    <a:pt x="861" y="1"/>
                  </a:lnTo>
                  <a:lnTo>
                    <a:pt x="864" y="0"/>
                  </a:lnTo>
                  <a:lnTo>
                    <a:pt x="871" y="13"/>
                  </a:lnTo>
                  <a:lnTo>
                    <a:pt x="869" y="14"/>
                  </a:lnTo>
                  <a:lnTo>
                    <a:pt x="865" y="16"/>
                  </a:lnTo>
                  <a:lnTo>
                    <a:pt x="861" y="18"/>
                  </a:lnTo>
                  <a:lnTo>
                    <a:pt x="858" y="20"/>
                  </a:lnTo>
                  <a:lnTo>
                    <a:pt x="851" y="7"/>
                  </a:lnTo>
                  <a:close/>
                  <a:moveTo>
                    <a:pt x="46" y="257"/>
                  </a:moveTo>
                  <a:lnTo>
                    <a:pt x="0" y="237"/>
                  </a:lnTo>
                  <a:lnTo>
                    <a:pt x="43" y="213"/>
                  </a:lnTo>
                  <a:lnTo>
                    <a:pt x="46" y="257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7" name="Freeform 90"/>
            <p:cNvSpPr>
              <a:spLocks noEditPoints="1"/>
            </p:cNvSpPr>
            <p:nvPr/>
          </p:nvSpPr>
          <p:spPr bwMode="auto">
            <a:xfrm>
              <a:off x="1874" y="1614"/>
              <a:ext cx="491" cy="343"/>
            </a:xfrm>
            <a:custGeom>
              <a:avLst/>
              <a:gdLst>
                <a:gd name="T0" fmla="*/ 20 w 491"/>
                <a:gd name="T1" fmla="*/ 336 h 343"/>
                <a:gd name="T2" fmla="*/ 26 w 491"/>
                <a:gd name="T3" fmla="*/ 316 h 343"/>
                <a:gd name="T4" fmla="*/ 46 w 491"/>
                <a:gd name="T5" fmla="*/ 322 h 343"/>
                <a:gd name="T6" fmla="*/ 26 w 491"/>
                <a:gd name="T7" fmla="*/ 316 h 343"/>
                <a:gd name="T8" fmla="*/ 64 w 491"/>
                <a:gd name="T9" fmla="*/ 294 h 343"/>
                <a:gd name="T10" fmla="*/ 59 w 491"/>
                <a:gd name="T11" fmla="*/ 314 h 343"/>
                <a:gd name="T12" fmla="*/ 83 w 491"/>
                <a:gd name="T13" fmla="*/ 283 h 343"/>
                <a:gd name="T14" fmla="*/ 91 w 491"/>
                <a:gd name="T15" fmla="*/ 296 h 343"/>
                <a:gd name="T16" fmla="*/ 102 w 491"/>
                <a:gd name="T17" fmla="*/ 272 h 343"/>
                <a:gd name="T18" fmla="*/ 122 w 491"/>
                <a:gd name="T19" fmla="*/ 277 h 343"/>
                <a:gd name="T20" fmla="*/ 102 w 491"/>
                <a:gd name="T21" fmla="*/ 272 h 343"/>
                <a:gd name="T22" fmla="*/ 139 w 491"/>
                <a:gd name="T23" fmla="*/ 249 h 343"/>
                <a:gd name="T24" fmla="*/ 135 w 491"/>
                <a:gd name="T25" fmla="*/ 269 h 343"/>
                <a:gd name="T26" fmla="*/ 161 w 491"/>
                <a:gd name="T27" fmla="*/ 234 h 343"/>
                <a:gd name="T28" fmla="*/ 169 w 491"/>
                <a:gd name="T29" fmla="*/ 247 h 343"/>
                <a:gd name="T30" fmla="*/ 176 w 491"/>
                <a:gd name="T31" fmla="*/ 224 h 343"/>
                <a:gd name="T32" fmla="*/ 197 w 491"/>
                <a:gd name="T33" fmla="*/ 228 h 343"/>
                <a:gd name="T34" fmla="*/ 176 w 491"/>
                <a:gd name="T35" fmla="*/ 224 h 343"/>
                <a:gd name="T36" fmla="*/ 213 w 491"/>
                <a:gd name="T37" fmla="*/ 200 h 343"/>
                <a:gd name="T38" fmla="*/ 209 w 491"/>
                <a:gd name="T39" fmla="*/ 220 h 343"/>
                <a:gd name="T40" fmla="*/ 228 w 491"/>
                <a:gd name="T41" fmla="*/ 190 h 343"/>
                <a:gd name="T42" fmla="*/ 245 w 491"/>
                <a:gd name="T43" fmla="*/ 196 h 343"/>
                <a:gd name="T44" fmla="*/ 233 w 491"/>
                <a:gd name="T45" fmla="*/ 204 h 343"/>
                <a:gd name="T46" fmla="*/ 258 w 491"/>
                <a:gd name="T47" fmla="*/ 169 h 343"/>
                <a:gd name="T48" fmla="*/ 266 w 491"/>
                <a:gd name="T49" fmla="*/ 181 h 343"/>
                <a:gd name="T50" fmla="*/ 273 w 491"/>
                <a:gd name="T51" fmla="*/ 159 h 343"/>
                <a:gd name="T52" fmla="*/ 282 w 491"/>
                <a:gd name="T53" fmla="*/ 171 h 343"/>
                <a:gd name="T54" fmla="*/ 300 w 491"/>
                <a:gd name="T55" fmla="*/ 140 h 343"/>
                <a:gd name="T56" fmla="*/ 309 w 491"/>
                <a:gd name="T57" fmla="*/ 152 h 343"/>
                <a:gd name="T58" fmla="*/ 321 w 491"/>
                <a:gd name="T59" fmla="*/ 125 h 343"/>
                <a:gd name="T60" fmla="*/ 342 w 491"/>
                <a:gd name="T61" fmla="*/ 128 h 343"/>
                <a:gd name="T62" fmla="*/ 321 w 491"/>
                <a:gd name="T63" fmla="*/ 125 h 343"/>
                <a:gd name="T64" fmla="*/ 357 w 491"/>
                <a:gd name="T65" fmla="*/ 99 h 343"/>
                <a:gd name="T66" fmla="*/ 354 w 491"/>
                <a:gd name="T67" fmla="*/ 120 h 343"/>
                <a:gd name="T68" fmla="*/ 374 w 491"/>
                <a:gd name="T69" fmla="*/ 87 h 343"/>
                <a:gd name="T70" fmla="*/ 383 w 491"/>
                <a:gd name="T71" fmla="*/ 99 h 343"/>
                <a:gd name="T72" fmla="*/ 393 w 491"/>
                <a:gd name="T73" fmla="*/ 74 h 343"/>
                <a:gd name="T74" fmla="*/ 414 w 491"/>
                <a:gd name="T75" fmla="*/ 77 h 343"/>
                <a:gd name="T76" fmla="*/ 393 w 491"/>
                <a:gd name="T77" fmla="*/ 74 h 343"/>
                <a:gd name="T78" fmla="*/ 428 w 491"/>
                <a:gd name="T79" fmla="*/ 47 h 343"/>
                <a:gd name="T80" fmla="*/ 426 w 491"/>
                <a:gd name="T81" fmla="*/ 68 h 343"/>
                <a:gd name="T82" fmla="*/ 440 w 491"/>
                <a:gd name="T83" fmla="*/ 37 h 343"/>
                <a:gd name="T84" fmla="*/ 449 w 491"/>
                <a:gd name="T85" fmla="*/ 28 h 343"/>
                <a:gd name="T86" fmla="*/ 453 w 491"/>
                <a:gd name="T87" fmla="*/ 45 h 343"/>
                <a:gd name="T88" fmla="*/ 439 w 491"/>
                <a:gd name="T89" fmla="*/ 38 h 343"/>
                <a:gd name="T90" fmla="*/ 472 w 491"/>
                <a:gd name="T91" fmla="*/ 46 h 34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91"/>
                <a:gd name="T139" fmla="*/ 0 h 343"/>
                <a:gd name="T140" fmla="*/ 491 w 491"/>
                <a:gd name="T141" fmla="*/ 343 h 34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91" h="343">
                  <a:moveTo>
                    <a:pt x="0" y="330"/>
                  </a:moveTo>
                  <a:lnTo>
                    <a:pt x="13" y="323"/>
                  </a:lnTo>
                  <a:lnTo>
                    <a:pt x="20" y="336"/>
                  </a:lnTo>
                  <a:lnTo>
                    <a:pt x="7" y="343"/>
                  </a:lnTo>
                  <a:lnTo>
                    <a:pt x="0" y="330"/>
                  </a:lnTo>
                  <a:close/>
                  <a:moveTo>
                    <a:pt x="26" y="316"/>
                  </a:moveTo>
                  <a:lnTo>
                    <a:pt x="28" y="315"/>
                  </a:lnTo>
                  <a:lnTo>
                    <a:pt x="39" y="309"/>
                  </a:lnTo>
                  <a:lnTo>
                    <a:pt x="46" y="322"/>
                  </a:lnTo>
                  <a:lnTo>
                    <a:pt x="35" y="328"/>
                  </a:lnTo>
                  <a:lnTo>
                    <a:pt x="33" y="329"/>
                  </a:lnTo>
                  <a:lnTo>
                    <a:pt x="26" y="316"/>
                  </a:lnTo>
                  <a:close/>
                  <a:moveTo>
                    <a:pt x="52" y="302"/>
                  </a:moveTo>
                  <a:lnTo>
                    <a:pt x="55" y="300"/>
                  </a:lnTo>
                  <a:lnTo>
                    <a:pt x="64" y="294"/>
                  </a:lnTo>
                  <a:lnTo>
                    <a:pt x="72" y="307"/>
                  </a:lnTo>
                  <a:lnTo>
                    <a:pt x="62" y="312"/>
                  </a:lnTo>
                  <a:lnTo>
                    <a:pt x="59" y="314"/>
                  </a:lnTo>
                  <a:lnTo>
                    <a:pt x="52" y="302"/>
                  </a:lnTo>
                  <a:close/>
                  <a:moveTo>
                    <a:pt x="77" y="287"/>
                  </a:moveTo>
                  <a:lnTo>
                    <a:pt x="83" y="283"/>
                  </a:lnTo>
                  <a:lnTo>
                    <a:pt x="90" y="280"/>
                  </a:lnTo>
                  <a:lnTo>
                    <a:pt x="97" y="292"/>
                  </a:lnTo>
                  <a:lnTo>
                    <a:pt x="91" y="296"/>
                  </a:lnTo>
                  <a:lnTo>
                    <a:pt x="84" y="300"/>
                  </a:lnTo>
                  <a:lnTo>
                    <a:pt x="77" y="287"/>
                  </a:lnTo>
                  <a:close/>
                  <a:moveTo>
                    <a:pt x="102" y="272"/>
                  </a:moveTo>
                  <a:lnTo>
                    <a:pt x="113" y="265"/>
                  </a:lnTo>
                  <a:lnTo>
                    <a:pt x="115" y="264"/>
                  </a:lnTo>
                  <a:lnTo>
                    <a:pt x="122" y="277"/>
                  </a:lnTo>
                  <a:lnTo>
                    <a:pt x="120" y="278"/>
                  </a:lnTo>
                  <a:lnTo>
                    <a:pt x="110" y="285"/>
                  </a:lnTo>
                  <a:lnTo>
                    <a:pt x="102" y="272"/>
                  </a:lnTo>
                  <a:close/>
                  <a:moveTo>
                    <a:pt x="127" y="257"/>
                  </a:moveTo>
                  <a:lnTo>
                    <a:pt x="128" y="256"/>
                  </a:lnTo>
                  <a:lnTo>
                    <a:pt x="139" y="249"/>
                  </a:lnTo>
                  <a:lnTo>
                    <a:pt x="147" y="261"/>
                  </a:lnTo>
                  <a:lnTo>
                    <a:pt x="136" y="268"/>
                  </a:lnTo>
                  <a:lnTo>
                    <a:pt x="135" y="269"/>
                  </a:lnTo>
                  <a:lnTo>
                    <a:pt x="127" y="257"/>
                  </a:lnTo>
                  <a:close/>
                  <a:moveTo>
                    <a:pt x="152" y="241"/>
                  </a:moveTo>
                  <a:lnTo>
                    <a:pt x="161" y="234"/>
                  </a:lnTo>
                  <a:lnTo>
                    <a:pt x="164" y="233"/>
                  </a:lnTo>
                  <a:lnTo>
                    <a:pt x="172" y="245"/>
                  </a:lnTo>
                  <a:lnTo>
                    <a:pt x="169" y="247"/>
                  </a:lnTo>
                  <a:lnTo>
                    <a:pt x="160" y="253"/>
                  </a:lnTo>
                  <a:lnTo>
                    <a:pt x="152" y="241"/>
                  </a:lnTo>
                  <a:close/>
                  <a:moveTo>
                    <a:pt x="176" y="224"/>
                  </a:moveTo>
                  <a:lnTo>
                    <a:pt x="178" y="223"/>
                  </a:lnTo>
                  <a:lnTo>
                    <a:pt x="188" y="216"/>
                  </a:lnTo>
                  <a:lnTo>
                    <a:pt x="197" y="228"/>
                  </a:lnTo>
                  <a:lnTo>
                    <a:pt x="186" y="235"/>
                  </a:lnTo>
                  <a:lnTo>
                    <a:pt x="184" y="237"/>
                  </a:lnTo>
                  <a:lnTo>
                    <a:pt x="176" y="224"/>
                  </a:lnTo>
                  <a:close/>
                  <a:moveTo>
                    <a:pt x="200" y="208"/>
                  </a:moveTo>
                  <a:lnTo>
                    <a:pt x="212" y="201"/>
                  </a:lnTo>
                  <a:lnTo>
                    <a:pt x="213" y="200"/>
                  </a:lnTo>
                  <a:lnTo>
                    <a:pt x="221" y="212"/>
                  </a:lnTo>
                  <a:lnTo>
                    <a:pt x="220" y="213"/>
                  </a:lnTo>
                  <a:lnTo>
                    <a:pt x="209" y="220"/>
                  </a:lnTo>
                  <a:lnTo>
                    <a:pt x="200" y="208"/>
                  </a:lnTo>
                  <a:close/>
                  <a:moveTo>
                    <a:pt x="225" y="192"/>
                  </a:moveTo>
                  <a:lnTo>
                    <a:pt x="228" y="190"/>
                  </a:lnTo>
                  <a:lnTo>
                    <a:pt x="236" y="185"/>
                  </a:lnTo>
                  <a:lnTo>
                    <a:pt x="237" y="183"/>
                  </a:lnTo>
                  <a:lnTo>
                    <a:pt x="245" y="196"/>
                  </a:lnTo>
                  <a:lnTo>
                    <a:pt x="244" y="197"/>
                  </a:lnTo>
                  <a:lnTo>
                    <a:pt x="236" y="202"/>
                  </a:lnTo>
                  <a:lnTo>
                    <a:pt x="233" y="204"/>
                  </a:lnTo>
                  <a:lnTo>
                    <a:pt x="225" y="192"/>
                  </a:lnTo>
                  <a:close/>
                  <a:moveTo>
                    <a:pt x="249" y="175"/>
                  </a:moveTo>
                  <a:lnTo>
                    <a:pt x="258" y="169"/>
                  </a:lnTo>
                  <a:lnTo>
                    <a:pt x="261" y="167"/>
                  </a:lnTo>
                  <a:lnTo>
                    <a:pt x="270" y="179"/>
                  </a:lnTo>
                  <a:lnTo>
                    <a:pt x="266" y="181"/>
                  </a:lnTo>
                  <a:lnTo>
                    <a:pt x="257" y="187"/>
                  </a:lnTo>
                  <a:lnTo>
                    <a:pt x="249" y="175"/>
                  </a:lnTo>
                  <a:close/>
                  <a:moveTo>
                    <a:pt x="273" y="159"/>
                  </a:moveTo>
                  <a:lnTo>
                    <a:pt x="285" y="150"/>
                  </a:lnTo>
                  <a:lnTo>
                    <a:pt x="294" y="162"/>
                  </a:lnTo>
                  <a:lnTo>
                    <a:pt x="282" y="171"/>
                  </a:lnTo>
                  <a:lnTo>
                    <a:pt x="273" y="159"/>
                  </a:lnTo>
                  <a:close/>
                  <a:moveTo>
                    <a:pt x="297" y="142"/>
                  </a:moveTo>
                  <a:lnTo>
                    <a:pt x="300" y="140"/>
                  </a:lnTo>
                  <a:lnTo>
                    <a:pt x="309" y="133"/>
                  </a:lnTo>
                  <a:lnTo>
                    <a:pt x="318" y="145"/>
                  </a:lnTo>
                  <a:lnTo>
                    <a:pt x="309" y="152"/>
                  </a:lnTo>
                  <a:lnTo>
                    <a:pt x="306" y="154"/>
                  </a:lnTo>
                  <a:lnTo>
                    <a:pt x="297" y="142"/>
                  </a:lnTo>
                  <a:close/>
                  <a:moveTo>
                    <a:pt x="321" y="125"/>
                  </a:moveTo>
                  <a:lnTo>
                    <a:pt x="327" y="121"/>
                  </a:lnTo>
                  <a:lnTo>
                    <a:pt x="333" y="116"/>
                  </a:lnTo>
                  <a:lnTo>
                    <a:pt x="342" y="128"/>
                  </a:lnTo>
                  <a:lnTo>
                    <a:pt x="335" y="133"/>
                  </a:lnTo>
                  <a:lnTo>
                    <a:pt x="330" y="137"/>
                  </a:lnTo>
                  <a:lnTo>
                    <a:pt x="321" y="125"/>
                  </a:lnTo>
                  <a:close/>
                  <a:moveTo>
                    <a:pt x="345" y="108"/>
                  </a:moveTo>
                  <a:lnTo>
                    <a:pt x="351" y="104"/>
                  </a:lnTo>
                  <a:lnTo>
                    <a:pt x="357" y="99"/>
                  </a:lnTo>
                  <a:lnTo>
                    <a:pt x="366" y="111"/>
                  </a:lnTo>
                  <a:lnTo>
                    <a:pt x="360" y="115"/>
                  </a:lnTo>
                  <a:lnTo>
                    <a:pt x="354" y="120"/>
                  </a:lnTo>
                  <a:lnTo>
                    <a:pt x="345" y="108"/>
                  </a:lnTo>
                  <a:close/>
                  <a:moveTo>
                    <a:pt x="369" y="91"/>
                  </a:moveTo>
                  <a:lnTo>
                    <a:pt x="374" y="87"/>
                  </a:lnTo>
                  <a:lnTo>
                    <a:pt x="381" y="82"/>
                  </a:lnTo>
                  <a:lnTo>
                    <a:pt x="390" y="94"/>
                  </a:lnTo>
                  <a:lnTo>
                    <a:pt x="383" y="99"/>
                  </a:lnTo>
                  <a:lnTo>
                    <a:pt x="378" y="103"/>
                  </a:lnTo>
                  <a:lnTo>
                    <a:pt x="369" y="91"/>
                  </a:lnTo>
                  <a:close/>
                  <a:moveTo>
                    <a:pt x="393" y="74"/>
                  </a:moveTo>
                  <a:lnTo>
                    <a:pt x="396" y="72"/>
                  </a:lnTo>
                  <a:lnTo>
                    <a:pt x="405" y="65"/>
                  </a:lnTo>
                  <a:lnTo>
                    <a:pt x="414" y="77"/>
                  </a:lnTo>
                  <a:lnTo>
                    <a:pt x="404" y="84"/>
                  </a:lnTo>
                  <a:lnTo>
                    <a:pt x="402" y="86"/>
                  </a:lnTo>
                  <a:lnTo>
                    <a:pt x="393" y="74"/>
                  </a:lnTo>
                  <a:close/>
                  <a:moveTo>
                    <a:pt x="417" y="56"/>
                  </a:moveTo>
                  <a:lnTo>
                    <a:pt x="424" y="51"/>
                  </a:lnTo>
                  <a:lnTo>
                    <a:pt x="428" y="47"/>
                  </a:lnTo>
                  <a:lnTo>
                    <a:pt x="437" y="59"/>
                  </a:lnTo>
                  <a:lnTo>
                    <a:pt x="433" y="62"/>
                  </a:lnTo>
                  <a:lnTo>
                    <a:pt x="426" y="68"/>
                  </a:lnTo>
                  <a:lnTo>
                    <a:pt x="417" y="56"/>
                  </a:lnTo>
                  <a:close/>
                  <a:moveTo>
                    <a:pt x="439" y="38"/>
                  </a:moveTo>
                  <a:lnTo>
                    <a:pt x="440" y="37"/>
                  </a:lnTo>
                  <a:lnTo>
                    <a:pt x="443" y="34"/>
                  </a:lnTo>
                  <a:lnTo>
                    <a:pt x="446" y="31"/>
                  </a:lnTo>
                  <a:lnTo>
                    <a:pt x="449" y="28"/>
                  </a:lnTo>
                  <a:lnTo>
                    <a:pt x="460" y="38"/>
                  </a:lnTo>
                  <a:lnTo>
                    <a:pt x="457" y="42"/>
                  </a:lnTo>
                  <a:lnTo>
                    <a:pt x="453" y="45"/>
                  </a:lnTo>
                  <a:lnTo>
                    <a:pt x="450" y="48"/>
                  </a:lnTo>
                  <a:lnTo>
                    <a:pt x="449" y="49"/>
                  </a:lnTo>
                  <a:lnTo>
                    <a:pt x="439" y="38"/>
                  </a:lnTo>
                  <a:close/>
                  <a:moveTo>
                    <a:pt x="443" y="13"/>
                  </a:moveTo>
                  <a:lnTo>
                    <a:pt x="491" y="0"/>
                  </a:lnTo>
                  <a:lnTo>
                    <a:pt x="472" y="46"/>
                  </a:lnTo>
                  <a:lnTo>
                    <a:pt x="443" y="13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8" name="Freeform 91"/>
            <p:cNvSpPr>
              <a:spLocks noEditPoints="1"/>
            </p:cNvSpPr>
            <p:nvPr/>
          </p:nvSpPr>
          <p:spPr bwMode="auto">
            <a:xfrm>
              <a:off x="3138" y="511"/>
              <a:ext cx="975" cy="273"/>
            </a:xfrm>
            <a:custGeom>
              <a:avLst/>
              <a:gdLst>
                <a:gd name="T0" fmla="*/ 939 w 975"/>
                <a:gd name="T1" fmla="*/ 15 h 273"/>
                <a:gd name="T2" fmla="*/ 895 w 975"/>
                <a:gd name="T3" fmla="*/ 29 h 273"/>
                <a:gd name="T4" fmla="*/ 909 w 975"/>
                <a:gd name="T5" fmla="*/ 29 h 273"/>
                <a:gd name="T6" fmla="*/ 865 w 975"/>
                <a:gd name="T7" fmla="*/ 15 h 273"/>
                <a:gd name="T8" fmla="*/ 851 w 975"/>
                <a:gd name="T9" fmla="*/ 30 h 273"/>
                <a:gd name="T10" fmla="*/ 851 w 975"/>
                <a:gd name="T11" fmla="*/ 30 h 273"/>
                <a:gd name="T12" fmla="*/ 806 w 975"/>
                <a:gd name="T13" fmla="*/ 17 h 273"/>
                <a:gd name="T14" fmla="*/ 792 w 975"/>
                <a:gd name="T15" fmla="*/ 33 h 273"/>
                <a:gd name="T16" fmla="*/ 776 w 975"/>
                <a:gd name="T17" fmla="*/ 19 h 273"/>
                <a:gd name="T18" fmla="*/ 792 w 975"/>
                <a:gd name="T19" fmla="*/ 33 h 273"/>
                <a:gd name="T20" fmla="*/ 762 w 975"/>
                <a:gd name="T21" fmla="*/ 20 h 273"/>
                <a:gd name="T22" fmla="*/ 718 w 975"/>
                <a:gd name="T23" fmla="*/ 25 h 273"/>
                <a:gd name="T24" fmla="*/ 690 w 975"/>
                <a:gd name="T25" fmla="*/ 42 h 273"/>
                <a:gd name="T26" fmla="*/ 675 w 975"/>
                <a:gd name="T27" fmla="*/ 44 h 273"/>
                <a:gd name="T28" fmla="*/ 661 w 975"/>
                <a:gd name="T29" fmla="*/ 31 h 273"/>
                <a:gd name="T30" fmla="*/ 638 w 975"/>
                <a:gd name="T31" fmla="*/ 49 h 273"/>
                <a:gd name="T32" fmla="*/ 644 w 975"/>
                <a:gd name="T33" fmla="*/ 33 h 273"/>
                <a:gd name="T34" fmla="*/ 603 w 975"/>
                <a:gd name="T35" fmla="*/ 54 h 273"/>
                <a:gd name="T36" fmla="*/ 617 w 975"/>
                <a:gd name="T37" fmla="*/ 52 h 273"/>
                <a:gd name="T38" fmla="*/ 586 w 975"/>
                <a:gd name="T39" fmla="*/ 42 h 273"/>
                <a:gd name="T40" fmla="*/ 543 w 975"/>
                <a:gd name="T41" fmla="*/ 50 h 273"/>
                <a:gd name="T42" fmla="*/ 520 w 975"/>
                <a:gd name="T43" fmla="*/ 69 h 273"/>
                <a:gd name="T44" fmla="*/ 528 w 975"/>
                <a:gd name="T45" fmla="*/ 52 h 273"/>
                <a:gd name="T46" fmla="*/ 488 w 975"/>
                <a:gd name="T47" fmla="*/ 76 h 273"/>
                <a:gd name="T48" fmla="*/ 502 w 975"/>
                <a:gd name="T49" fmla="*/ 73 h 273"/>
                <a:gd name="T50" fmla="*/ 470 w 975"/>
                <a:gd name="T51" fmla="*/ 65 h 273"/>
                <a:gd name="T52" fmla="*/ 427 w 975"/>
                <a:gd name="T53" fmla="*/ 76 h 273"/>
                <a:gd name="T54" fmla="*/ 406 w 975"/>
                <a:gd name="T55" fmla="*/ 97 h 273"/>
                <a:gd name="T56" fmla="*/ 413 w 975"/>
                <a:gd name="T57" fmla="*/ 80 h 273"/>
                <a:gd name="T58" fmla="*/ 375 w 975"/>
                <a:gd name="T59" fmla="*/ 107 h 273"/>
                <a:gd name="T60" fmla="*/ 389 w 975"/>
                <a:gd name="T61" fmla="*/ 103 h 273"/>
                <a:gd name="T62" fmla="*/ 343 w 975"/>
                <a:gd name="T63" fmla="*/ 103 h 273"/>
                <a:gd name="T64" fmla="*/ 334 w 975"/>
                <a:gd name="T65" fmla="*/ 122 h 273"/>
                <a:gd name="T66" fmla="*/ 334 w 975"/>
                <a:gd name="T67" fmla="*/ 122 h 273"/>
                <a:gd name="T68" fmla="*/ 301 w 975"/>
                <a:gd name="T69" fmla="*/ 118 h 273"/>
                <a:gd name="T70" fmla="*/ 265 w 975"/>
                <a:gd name="T71" fmla="*/ 148 h 273"/>
                <a:gd name="T72" fmla="*/ 279 w 975"/>
                <a:gd name="T73" fmla="*/ 142 h 273"/>
                <a:gd name="T74" fmla="*/ 232 w 975"/>
                <a:gd name="T75" fmla="*/ 145 h 273"/>
                <a:gd name="T76" fmla="*/ 224 w 975"/>
                <a:gd name="T77" fmla="*/ 164 h 273"/>
                <a:gd name="T78" fmla="*/ 218 w 975"/>
                <a:gd name="T79" fmla="*/ 151 h 273"/>
                <a:gd name="T80" fmla="*/ 184 w 975"/>
                <a:gd name="T81" fmla="*/ 181 h 273"/>
                <a:gd name="T82" fmla="*/ 171 w 975"/>
                <a:gd name="T83" fmla="*/ 188 h 273"/>
                <a:gd name="T84" fmla="*/ 154 w 975"/>
                <a:gd name="T85" fmla="*/ 179 h 273"/>
                <a:gd name="T86" fmla="*/ 140 w 975"/>
                <a:gd name="T87" fmla="*/ 201 h 273"/>
                <a:gd name="T88" fmla="*/ 125 w 975"/>
                <a:gd name="T89" fmla="*/ 192 h 273"/>
                <a:gd name="T90" fmla="*/ 117 w 975"/>
                <a:gd name="T91" fmla="*/ 212 h 273"/>
                <a:gd name="T92" fmla="*/ 106 w 975"/>
                <a:gd name="T93" fmla="*/ 201 h 273"/>
                <a:gd name="T94" fmla="*/ 88 w 975"/>
                <a:gd name="T95" fmla="*/ 226 h 273"/>
                <a:gd name="T96" fmla="*/ 74 w 975"/>
                <a:gd name="T97" fmla="*/ 216 h 273"/>
                <a:gd name="T98" fmla="*/ 67 w 975"/>
                <a:gd name="T99" fmla="*/ 239 h 273"/>
                <a:gd name="T100" fmla="*/ 46 w 975"/>
                <a:gd name="T101" fmla="*/ 236 h 273"/>
                <a:gd name="T102" fmla="*/ 67 w 975"/>
                <a:gd name="T103" fmla="*/ 239 h 273"/>
                <a:gd name="T104" fmla="*/ 32 w 975"/>
                <a:gd name="T105" fmla="*/ 266 h 273"/>
                <a:gd name="T106" fmla="*/ 27 w 975"/>
                <a:gd name="T107" fmla="*/ 251 h 273"/>
                <a:gd name="T108" fmla="*/ 15 w 975"/>
                <a:gd name="T109" fmla="*/ 273 h 273"/>
                <a:gd name="T110" fmla="*/ 6 w 975"/>
                <a:gd name="T111" fmla="*/ 272 h 273"/>
                <a:gd name="T112" fmla="*/ 9 w 975"/>
                <a:gd name="T113" fmla="*/ 257 h 273"/>
                <a:gd name="T114" fmla="*/ 12 w 975"/>
                <a:gd name="T115" fmla="*/ 258 h 273"/>
                <a:gd name="T116" fmla="*/ 975 w 975"/>
                <a:gd name="T117" fmla="*/ 23 h 2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75"/>
                <a:gd name="T178" fmla="*/ 0 h 273"/>
                <a:gd name="T179" fmla="*/ 975 w 975"/>
                <a:gd name="T180" fmla="*/ 273 h 27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75" h="273">
                  <a:moveTo>
                    <a:pt x="938" y="30"/>
                  </a:moveTo>
                  <a:lnTo>
                    <a:pt x="924" y="29"/>
                  </a:lnTo>
                  <a:lnTo>
                    <a:pt x="924" y="15"/>
                  </a:lnTo>
                  <a:lnTo>
                    <a:pt x="939" y="15"/>
                  </a:lnTo>
                  <a:lnTo>
                    <a:pt x="938" y="30"/>
                  </a:lnTo>
                  <a:close/>
                  <a:moveTo>
                    <a:pt x="909" y="29"/>
                  </a:moveTo>
                  <a:lnTo>
                    <a:pt x="898" y="29"/>
                  </a:lnTo>
                  <a:lnTo>
                    <a:pt x="895" y="29"/>
                  </a:lnTo>
                  <a:lnTo>
                    <a:pt x="894" y="14"/>
                  </a:lnTo>
                  <a:lnTo>
                    <a:pt x="898" y="14"/>
                  </a:lnTo>
                  <a:lnTo>
                    <a:pt x="909" y="14"/>
                  </a:lnTo>
                  <a:lnTo>
                    <a:pt x="909" y="29"/>
                  </a:lnTo>
                  <a:close/>
                  <a:moveTo>
                    <a:pt x="880" y="29"/>
                  </a:moveTo>
                  <a:lnTo>
                    <a:pt x="878" y="29"/>
                  </a:lnTo>
                  <a:lnTo>
                    <a:pt x="865" y="29"/>
                  </a:lnTo>
                  <a:lnTo>
                    <a:pt x="865" y="15"/>
                  </a:lnTo>
                  <a:lnTo>
                    <a:pt x="878" y="14"/>
                  </a:lnTo>
                  <a:lnTo>
                    <a:pt x="880" y="14"/>
                  </a:lnTo>
                  <a:lnTo>
                    <a:pt x="880" y="29"/>
                  </a:lnTo>
                  <a:close/>
                  <a:moveTo>
                    <a:pt x="851" y="30"/>
                  </a:moveTo>
                  <a:lnTo>
                    <a:pt x="836" y="30"/>
                  </a:lnTo>
                  <a:lnTo>
                    <a:pt x="835" y="15"/>
                  </a:lnTo>
                  <a:lnTo>
                    <a:pt x="850" y="15"/>
                  </a:lnTo>
                  <a:lnTo>
                    <a:pt x="851" y="30"/>
                  </a:lnTo>
                  <a:close/>
                  <a:moveTo>
                    <a:pt x="822" y="31"/>
                  </a:moveTo>
                  <a:lnTo>
                    <a:pt x="813" y="31"/>
                  </a:lnTo>
                  <a:lnTo>
                    <a:pt x="807" y="32"/>
                  </a:lnTo>
                  <a:lnTo>
                    <a:pt x="806" y="17"/>
                  </a:lnTo>
                  <a:lnTo>
                    <a:pt x="813" y="17"/>
                  </a:lnTo>
                  <a:lnTo>
                    <a:pt x="821" y="16"/>
                  </a:lnTo>
                  <a:lnTo>
                    <a:pt x="822" y="31"/>
                  </a:lnTo>
                  <a:close/>
                  <a:moveTo>
                    <a:pt x="792" y="33"/>
                  </a:moveTo>
                  <a:lnTo>
                    <a:pt x="790" y="33"/>
                  </a:lnTo>
                  <a:lnTo>
                    <a:pt x="778" y="34"/>
                  </a:lnTo>
                  <a:lnTo>
                    <a:pt x="776" y="19"/>
                  </a:lnTo>
                  <a:lnTo>
                    <a:pt x="777" y="19"/>
                  </a:lnTo>
                  <a:lnTo>
                    <a:pt x="789" y="18"/>
                  </a:lnTo>
                  <a:lnTo>
                    <a:pt x="791" y="18"/>
                  </a:lnTo>
                  <a:lnTo>
                    <a:pt x="792" y="33"/>
                  </a:lnTo>
                  <a:close/>
                  <a:moveTo>
                    <a:pt x="763" y="35"/>
                  </a:moveTo>
                  <a:lnTo>
                    <a:pt x="748" y="36"/>
                  </a:lnTo>
                  <a:lnTo>
                    <a:pt x="747" y="22"/>
                  </a:lnTo>
                  <a:lnTo>
                    <a:pt x="762" y="20"/>
                  </a:lnTo>
                  <a:lnTo>
                    <a:pt x="763" y="35"/>
                  </a:lnTo>
                  <a:close/>
                  <a:moveTo>
                    <a:pt x="734" y="38"/>
                  </a:moveTo>
                  <a:lnTo>
                    <a:pt x="719" y="39"/>
                  </a:lnTo>
                  <a:lnTo>
                    <a:pt x="718" y="25"/>
                  </a:lnTo>
                  <a:lnTo>
                    <a:pt x="732" y="23"/>
                  </a:lnTo>
                  <a:lnTo>
                    <a:pt x="734" y="38"/>
                  </a:lnTo>
                  <a:close/>
                  <a:moveTo>
                    <a:pt x="705" y="41"/>
                  </a:moveTo>
                  <a:lnTo>
                    <a:pt x="690" y="42"/>
                  </a:lnTo>
                  <a:lnTo>
                    <a:pt x="688" y="28"/>
                  </a:lnTo>
                  <a:lnTo>
                    <a:pt x="703" y="26"/>
                  </a:lnTo>
                  <a:lnTo>
                    <a:pt x="705" y="41"/>
                  </a:lnTo>
                  <a:close/>
                  <a:moveTo>
                    <a:pt x="675" y="44"/>
                  </a:moveTo>
                  <a:lnTo>
                    <a:pt x="663" y="46"/>
                  </a:lnTo>
                  <a:lnTo>
                    <a:pt x="661" y="46"/>
                  </a:lnTo>
                  <a:lnTo>
                    <a:pt x="659" y="31"/>
                  </a:lnTo>
                  <a:lnTo>
                    <a:pt x="661" y="31"/>
                  </a:lnTo>
                  <a:lnTo>
                    <a:pt x="674" y="30"/>
                  </a:lnTo>
                  <a:lnTo>
                    <a:pt x="675" y="44"/>
                  </a:lnTo>
                  <a:close/>
                  <a:moveTo>
                    <a:pt x="646" y="48"/>
                  </a:moveTo>
                  <a:lnTo>
                    <a:pt x="638" y="49"/>
                  </a:lnTo>
                  <a:lnTo>
                    <a:pt x="632" y="50"/>
                  </a:lnTo>
                  <a:lnTo>
                    <a:pt x="630" y="35"/>
                  </a:lnTo>
                  <a:lnTo>
                    <a:pt x="636" y="35"/>
                  </a:lnTo>
                  <a:lnTo>
                    <a:pt x="644" y="33"/>
                  </a:lnTo>
                  <a:lnTo>
                    <a:pt x="646" y="48"/>
                  </a:lnTo>
                  <a:close/>
                  <a:moveTo>
                    <a:pt x="617" y="52"/>
                  </a:moveTo>
                  <a:lnTo>
                    <a:pt x="613" y="53"/>
                  </a:lnTo>
                  <a:lnTo>
                    <a:pt x="603" y="54"/>
                  </a:lnTo>
                  <a:lnTo>
                    <a:pt x="601" y="40"/>
                  </a:lnTo>
                  <a:lnTo>
                    <a:pt x="611" y="38"/>
                  </a:lnTo>
                  <a:lnTo>
                    <a:pt x="615" y="37"/>
                  </a:lnTo>
                  <a:lnTo>
                    <a:pt x="617" y="52"/>
                  </a:lnTo>
                  <a:close/>
                  <a:moveTo>
                    <a:pt x="588" y="56"/>
                  </a:moveTo>
                  <a:lnTo>
                    <a:pt x="574" y="59"/>
                  </a:lnTo>
                  <a:lnTo>
                    <a:pt x="571" y="44"/>
                  </a:lnTo>
                  <a:lnTo>
                    <a:pt x="586" y="42"/>
                  </a:lnTo>
                  <a:lnTo>
                    <a:pt x="588" y="56"/>
                  </a:lnTo>
                  <a:close/>
                  <a:moveTo>
                    <a:pt x="560" y="61"/>
                  </a:moveTo>
                  <a:lnTo>
                    <a:pt x="545" y="64"/>
                  </a:lnTo>
                  <a:lnTo>
                    <a:pt x="543" y="50"/>
                  </a:lnTo>
                  <a:lnTo>
                    <a:pt x="557" y="47"/>
                  </a:lnTo>
                  <a:lnTo>
                    <a:pt x="560" y="61"/>
                  </a:lnTo>
                  <a:close/>
                  <a:moveTo>
                    <a:pt x="531" y="67"/>
                  </a:moveTo>
                  <a:lnTo>
                    <a:pt x="520" y="69"/>
                  </a:lnTo>
                  <a:lnTo>
                    <a:pt x="516" y="70"/>
                  </a:lnTo>
                  <a:lnTo>
                    <a:pt x="513" y="55"/>
                  </a:lnTo>
                  <a:lnTo>
                    <a:pt x="518" y="54"/>
                  </a:lnTo>
                  <a:lnTo>
                    <a:pt x="528" y="52"/>
                  </a:lnTo>
                  <a:lnTo>
                    <a:pt x="531" y="67"/>
                  </a:lnTo>
                  <a:close/>
                  <a:moveTo>
                    <a:pt x="502" y="73"/>
                  </a:moveTo>
                  <a:lnTo>
                    <a:pt x="498" y="73"/>
                  </a:lnTo>
                  <a:lnTo>
                    <a:pt x="488" y="76"/>
                  </a:lnTo>
                  <a:lnTo>
                    <a:pt x="485" y="61"/>
                  </a:lnTo>
                  <a:lnTo>
                    <a:pt x="495" y="59"/>
                  </a:lnTo>
                  <a:lnTo>
                    <a:pt x="499" y="58"/>
                  </a:lnTo>
                  <a:lnTo>
                    <a:pt x="502" y="73"/>
                  </a:lnTo>
                  <a:close/>
                  <a:moveTo>
                    <a:pt x="474" y="79"/>
                  </a:moveTo>
                  <a:lnTo>
                    <a:pt x="459" y="83"/>
                  </a:lnTo>
                  <a:lnTo>
                    <a:pt x="456" y="68"/>
                  </a:lnTo>
                  <a:lnTo>
                    <a:pt x="470" y="65"/>
                  </a:lnTo>
                  <a:lnTo>
                    <a:pt x="474" y="79"/>
                  </a:lnTo>
                  <a:close/>
                  <a:moveTo>
                    <a:pt x="445" y="86"/>
                  </a:moveTo>
                  <a:lnTo>
                    <a:pt x="431" y="90"/>
                  </a:lnTo>
                  <a:lnTo>
                    <a:pt x="427" y="76"/>
                  </a:lnTo>
                  <a:lnTo>
                    <a:pt x="441" y="72"/>
                  </a:lnTo>
                  <a:lnTo>
                    <a:pt x="445" y="86"/>
                  </a:lnTo>
                  <a:close/>
                  <a:moveTo>
                    <a:pt x="417" y="94"/>
                  </a:moveTo>
                  <a:lnTo>
                    <a:pt x="406" y="97"/>
                  </a:lnTo>
                  <a:lnTo>
                    <a:pt x="403" y="98"/>
                  </a:lnTo>
                  <a:lnTo>
                    <a:pt x="399" y="84"/>
                  </a:lnTo>
                  <a:lnTo>
                    <a:pt x="402" y="83"/>
                  </a:lnTo>
                  <a:lnTo>
                    <a:pt x="413" y="80"/>
                  </a:lnTo>
                  <a:lnTo>
                    <a:pt x="417" y="94"/>
                  </a:lnTo>
                  <a:close/>
                  <a:moveTo>
                    <a:pt x="389" y="103"/>
                  </a:moveTo>
                  <a:lnTo>
                    <a:pt x="383" y="105"/>
                  </a:lnTo>
                  <a:lnTo>
                    <a:pt x="375" y="107"/>
                  </a:lnTo>
                  <a:lnTo>
                    <a:pt x="371" y="93"/>
                  </a:lnTo>
                  <a:lnTo>
                    <a:pt x="378" y="91"/>
                  </a:lnTo>
                  <a:lnTo>
                    <a:pt x="385" y="89"/>
                  </a:lnTo>
                  <a:lnTo>
                    <a:pt x="389" y="103"/>
                  </a:lnTo>
                  <a:close/>
                  <a:moveTo>
                    <a:pt x="361" y="112"/>
                  </a:moveTo>
                  <a:lnTo>
                    <a:pt x="359" y="113"/>
                  </a:lnTo>
                  <a:lnTo>
                    <a:pt x="348" y="117"/>
                  </a:lnTo>
                  <a:lnTo>
                    <a:pt x="343" y="103"/>
                  </a:lnTo>
                  <a:lnTo>
                    <a:pt x="355" y="99"/>
                  </a:lnTo>
                  <a:lnTo>
                    <a:pt x="357" y="98"/>
                  </a:lnTo>
                  <a:lnTo>
                    <a:pt x="361" y="112"/>
                  </a:lnTo>
                  <a:close/>
                  <a:moveTo>
                    <a:pt x="334" y="122"/>
                  </a:moveTo>
                  <a:lnTo>
                    <a:pt x="320" y="127"/>
                  </a:lnTo>
                  <a:lnTo>
                    <a:pt x="315" y="113"/>
                  </a:lnTo>
                  <a:lnTo>
                    <a:pt x="329" y="108"/>
                  </a:lnTo>
                  <a:lnTo>
                    <a:pt x="334" y="122"/>
                  </a:lnTo>
                  <a:close/>
                  <a:moveTo>
                    <a:pt x="306" y="132"/>
                  </a:moveTo>
                  <a:lnTo>
                    <a:pt x="292" y="137"/>
                  </a:lnTo>
                  <a:lnTo>
                    <a:pt x="287" y="123"/>
                  </a:lnTo>
                  <a:lnTo>
                    <a:pt x="301" y="118"/>
                  </a:lnTo>
                  <a:lnTo>
                    <a:pt x="306" y="132"/>
                  </a:lnTo>
                  <a:close/>
                  <a:moveTo>
                    <a:pt x="279" y="142"/>
                  </a:moveTo>
                  <a:lnTo>
                    <a:pt x="267" y="147"/>
                  </a:lnTo>
                  <a:lnTo>
                    <a:pt x="265" y="148"/>
                  </a:lnTo>
                  <a:lnTo>
                    <a:pt x="260" y="134"/>
                  </a:lnTo>
                  <a:lnTo>
                    <a:pt x="262" y="133"/>
                  </a:lnTo>
                  <a:lnTo>
                    <a:pt x="274" y="129"/>
                  </a:lnTo>
                  <a:lnTo>
                    <a:pt x="279" y="142"/>
                  </a:lnTo>
                  <a:close/>
                  <a:moveTo>
                    <a:pt x="252" y="153"/>
                  </a:moveTo>
                  <a:lnTo>
                    <a:pt x="245" y="156"/>
                  </a:lnTo>
                  <a:lnTo>
                    <a:pt x="238" y="159"/>
                  </a:lnTo>
                  <a:lnTo>
                    <a:pt x="232" y="145"/>
                  </a:lnTo>
                  <a:lnTo>
                    <a:pt x="240" y="142"/>
                  </a:lnTo>
                  <a:lnTo>
                    <a:pt x="246" y="139"/>
                  </a:lnTo>
                  <a:lnTo>
                    <a:pt x="252" y="153"/>
                  </a:lnTo>
                  <a:close/>
                  <a:moveTo>
                    <a:pt x="224" y="164"/>
                  </a:moveTo>
                  <a:lnTo>
                    <a:pt x="224" y="164"/>
                  </a:lnTo>
                  <a:lnTo>
                    <a:pt x="211" y="170"/>
                  </a:lnTo>
                  <a:lnTo>
                    <a:pt x="205" y="156"/>
                  </a:lnTo>
                  <a:lnTo>
                    <a:pt x="218" y="151"/>
                  </a:lnTo>
                  <a:lnTo>
                    <a:pt x="219" y="150"/>
                  </a:lnTo>
                  <a:lnTo>
                    <a:pt x="224" y="164"/>
                  </a:lnTo>
                  <a:close/>
                  <a:moveTo>
                    <a:pt x="197" y="176"/>
                  </a:moveTo>
                  <a:lnTo>
                    <a:pt x="184" y="181"/>
                  </a:lnTo>
                  <a:lnTo>
                    <a:pt x="178" y="168"/>
                  </a:lnTo>
                  <a:lnTo>
                    <a:pt x="192" y="162"/>
                  </a:lnTo>
                  <a:lnTo>
                    <a:pt x="197" y="176"/>
                  </a:lnTo>
                  <a:close/>
                  <a:moveTo>
                    <a:pt x="171" y="188"/>
                  </a:moveTo>
                  <a:lnTo>
                    <a:pt x="160" y="192"/>
                  </a:lnTo>
                  <a:lnTo>
                    <a:pt x="157" y="194"/>
                  </a:lnTo>
                  <a:lnTo>
                    <a:pt x="151" y="180"/>
                  </a:lnTo>
                  <a:lnTo>
                    <a:pt x="154" y="179"/>
                  </a:lnTo>
                  <a:lnTo>
                    <a:pt x="165" y="174"/>
                  </a:lnTo>
                  <a:lnTo>
                    <a:pt x="171" y="188"/>
                  </a:lnTo>
                  <a:close/>
                  <a:moveTo>
                    <a:pt x="144" y="200"/>
                  </a:moveTo>
                  <a:lnTo>
                    <a:pt x="140" y="201"/>
                  </a:lnTo>
                  <a:lnTo>
                    <a:pt x="131" y="206"/>
                  </a:lnTo>
                  <a:lnTo>
                    <a:pt x="124" y="193"/>
                  </a:lnTo>
                  <a:lnTo>
                    <a:pt x="125" y="192"/>
                  </a:lnTo>
                  <a:lnTo>
                    <a:pt x="134" y="188"/>
                  </a:lnTo>
                  <a:lnTo>
                    <a:pt x="138" y="186"/>
                  </a:lnTo>
                  <a:lnTo>
                    <a:pt x="144" y="200"/>
                  </a:lnTo>
                  <a:close/>
                  <a:moveTo>
                    <a:pt x="117" y="212"/>
                  </a:moveTo>
                  <a:lnTo>
                    <a:pt x="113" y="214"/>
                  </a:lnTo>
                  <a:lnTo>
                    <a:pt x="104" y="218"/>
                  </a:lnTo>
                  <a:lnTo>
                    <a:pt x="98" y="205"/>
                  </a:lnTo>
                  <a:lnTo>
                    <a:pt x="106" y="201"/>
                  </a:lnTo>
                  <a:lnTo>
                    <a:pt x="111" y="199"/>
                  </a:lnTo>
                  <a:lnTo>
                    <a:pt x="117" y="212"/>
                  </a:lnTo>
                  <a:close/>
                  <a:moveTo>
                    <a:pt x="91" y="225"/>
                  </a:moveTo>
                  <a:lnTo>
                    <a:pt x="88" y="226"/>
                  </a:lnTo>
                  <a:lnTo>
                    <a:pt x="81" y="230"/>
                  </a:lnTo>
                  <a:lnTo>
                    <a:pt x="78" y="231"/>
                  </a:lnTo>
                  <a:lnTo>
                    <a:pt x="71" y="219"/>
                  </a:lnTo>
                  <a:lnTo>
                    <a:pt x="74" y="216"/>
                  </a:lnTo>
                  <a:lnTo>
                    <a:pt x="82" y="213"/>
                  </a:lnTo>
                  <a:lnTo>
                    <a:pt x="85" y="211"/>
                  </a:lnTo>
                  <a:lnTo>
                    <a:pt x="91" y="225"/>
                  </a:lnTo>
                  <a:close/>
                  <a:moveTo>
                    <a:pt x="67" y="239"/>
                  </a:moveTo>
                  <a:lnTo>
                    <a:pt x="62" y="242"/>
                  </a:lnTo>
                  <a:lnTo>
                    <a:pt x="57" y="246"/>
                  </a:lnTo>
                  <a:lnTo>
                    <a:pt x="55" y="247"/>
                  </a:lnTo>
                  <a:lnTo>
                    <a:pt x="46" y="236"/>
                  </a:lnTo>
                  <a:lnTo>
                    <a:pt x="48" y="235"/>
                  </a:lnTo>
                  <a:lnTo>
                    <a:pt x="54" y="230"/>
                  </a:lnTo>
                  <a:lnTo>
                    <a:pt x="58" y="227"/>
                  </a:lnTo>
                  <a:lnTo>
                    <a:pt x="67" y="239"/>
                  </a:lnTo>
                  <a:close/>
                  <a:moveTo>
                    <a:pt x="44" y="257"/>
                  </a:moveTo>
                  <a:lnTo>
                    <a:pt x="41" y="259"/>
                  </a:lnTo>
                  <a:lnTo>
                    <a:pt x="36" y="262"/>
                  </a:lnTo>
                  <a:lnTo>
                    <a:pt x="32" y="266"/>
                  </a:lnTo>
                  <a:lnTo>
                    <a:pt x="31" y="266"/>
                  </a:lnTo>
                  <a:lnTo>
                    <a:pt x="23" y="254"/>
                  </a:lnTo>
                  <a:lnTo>
                    <a:pt x="27" y="251"/>
                  </a:lnTo>
                  <a:lnTo>
                    <a:pt x="32" y="247"/>
                  </a:lnTo>
                  <a:lnTo>
                    <a:pt x="35" y="245"/>
                  </a:lnTo>
                  <a:lnTo>
                    <a:pt x="44" y="257"/>
                  </a:lnTo>
                  <a:close/>
                  <a:moveTo>
                    <a:pt x="15" y="273"/>
                  </a:moveTo>
                  <a:lnTo>
                    <a:pt x="14" y="273"/>
                  </a:lnTo>
                  <a:lnTo>
                    <a:pt x="11" y="273"/>
                  </a:lnTo>
                  <a:lnTo>
                    <a:pt x="9" y="272"/>
                  </a:lnTo>
                  <a:lnTo>
                    <a:pt x="6" y="272"/>
                  </a:lnTo>
                  <a:lnTo>
                    <a:pt x="3" y="271"/>
                  </a:lnTo>
                  <a:lnTo>
                    <a:pt x="0" y="269"/>
                  </a:lnTo>
                  <a:lnTo>
                    <a:pt x="8" y="256"/>
                  </a:lnTo>
                  <a:lnTo>
                    <a:pt x="9" y="257"/>
                  </a:lnTo>
                  <a:lnTo>
                    <a:pt x="10" y="257"/>
                  </a:lnTo>
                  <a:lnTo>
                    <a:pt x="10" y="258"/>
                  </a:lnTo>
                  <a:lnTo>
                    <a:pt x="11" y="258"/>
                  </a:lnTo>
                  <a:lnTo>
                    <a:pt x="12" y="258"/>
                  </a:lnTo>
                  <a:lnTo>
                    <a:pt x="13" y="258"/>
                  </a:lnTo>
                  <a:lnTo>
                    <a:pt x="15" y="273"/>
                  </a:lnTo>
                  <a:close/>
                  <a:moveTo>
                    <a:pt x="932" y="0"/>
                  </a:moveTo>
                  <a:lnTo>
                    <a:pt x="975" y="23"/>
                  </a:lnTo>
                  <a:lnTo>
                    <a:pt x="931" y="44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9" name="Freeform 92"/>
            <p:cNvSpPr>
              <a:spLocks noEditPoints="1"/>
            </p:cNvSpPr>
            <p:nvPr/>
          </p:nvSpPr>
          <p:spPr bwMode="auto">
            <a:xfrm>
              <a:off x="2290" y="858"/>
              <a:ext cx="681" cy="646"/>
            </a:xfrm>
            <a:custGeom>
              <a:avLst/>
              <a:gdLst>
                <a:gd name="T0" fmla="*/ 31 w 681"/>
                <a:gd name="T1" fmla="*/ 626 h 646"/>
                <a:gd name="T2" fmla="*/ 63 w 681"/>
                <a:gd name="T3" fmla="*/ 596 h 646"/>
                <a:gd name="T4" fmla="*/ 73 w 681"/>
                <a:gd name="T5" fmla="*/ 567 h 646"/>
                <a:gd name="T6" fmla="*/ 74 w 681"/>
                <a:gd name="T7" fmla="*/ 586 h 646"/>
                <a:gd name="T8" fmla="*/ 106 w 681"/>
                <a:gd name="T9" fmla="*/ 555 h 646"/>
                <a:gd name="T10" fmla="*/ 112 w 681"/>
                <a:gd name="T11" fmla="*/ 529 h 646"/>
                <a:gd name="T12" fmla="*/ 117 w 681"/>
                <a:gd name="T13" fmla="*/ 545 h 646"/>
                <a:gd name="T14" fmla="*/ 138 w 681"/>
                <a:gd name="T15" fmla="*/ 504 h 646"/>
                <a:gd name="T16" fmla="*/ 128 w 681"/>
                <a:gd name="T17" fmla="*/ 514 h 646"/>
                <a:gd name="T18" fmla="*/ 169 w 681"/>
                <a:gd name="T19" fmla="*/ 494 h 646"/>
                <a:gd name="T20" fmla="*/ 170 w 681"/>
                <a:gd name="T21" fmla="*/ 473 h 646"/>
                <a:gd name="T22" fmla="*/ 182 w 681"/>
                <a:gd name="T23" fmla="*/ 482 h 646"/>
                <a:gd name="T24" fmla="*/ 192 w 681"/>
                <a:gd name="T25" fmla="*/ 451 h 646"/>
                <a:gd name="T26" fmla="*/ 201 w 681"/>
                <a:gd name="T27" fmla="*/ 463 h 646"/>
                <a:gd name="T28" fmla="*/ 222 w 681"/>
                <a:gd name="T29" fmla="*/ 421 h 646"/>
                <a:gd name="T30" fmla="*/ 211 w 681"/>
                <a:gd name="T31" fmla="*/ 432 h 646"/>
                <a:gd name="T32" fmla="*/ 253 w 681"/>
                <a:gd name="T33" fmla="*/ 411 h 646"/>
                <a:gd name="T34" fmla="*/ 253 w 681"/>
                <a:gd name="T35" fmla="*/ 390 h 646"/>
                <a:gd name="T36" fmla="*/ 266 w 681"/>
                <a:gd name="T37" fmla="*/ 399 h 646"/>
                <a:gd name="T38" fmla="*/ 275 w 681"/>
                <a:gd name="T39" fmla="*/ 369 h 646"/>
                <a:gd name="T40" fmla="*/ 294 w 681"/>
                <a:gd name="T41" fmla="*/ 370 h 646"/>
                <a:gd name="T42" fmla="*/ 294 w 681"/>
                <a:gd name="T43" fmla="*/ 349 h 646"/>
                <a:gd name="T44" fmla="*/ 312 w 681"/>
                <a:gd name="T45" fmla="*/ 352 h 646"/>
                <a:gd name="T46" fmla="*/ 316 w 681"/>
                <a:gd name="T47" fmla="*/ 326 h 646"/>
                <a:gd name="T48" fmla="*/ 333 w 681"/>
                <a:gd name="T49" fmla="*/ 329 h 646"/>
                <a:gd name="T50" fmla="*/ 334 w 681"/>
                <a:gd name="T51" fmla="*/ 306 h 646"/>
                <a:gd name="T52" fmla="*/ 355 w 681"/>
                <a:gd name="T53" fmla="*/ 304 h 646"/>
                <a:gd name="T54" fmla="*/ 334 w 681"/>
                <a:gd name="T55" fmla="*/ 306 h 646"/>
                <a:gd name="T56" fmla="*/ 374 w 681"/>
                <a:gd name="T57" fmla="*/ 282 h 646"/>
                <a:gd name="T58" fmla="*/ 372 w 681"/>
                <a:gd name="T59" fmla="*/ 261 h 646"/>
                <a:gd name="T60" fmla="*/ 393 w 681"/>
                <a:gd name="T61" fmla="*/ 260 h 646"/>
                <a:gd name="T62" fmla="*/ 372 w 681"/>
                <a:gd name="T63" fmla="*/ 261 h 646"/>
                <a:gd name="T64" fmla="*/ 403 w 681"/>
                <a:gd name="T65" fmla="*/ 249 h 646"/>
                <a:gd name="T66" fmla="*/ 423 w 681"/>
                <a:gd name="T67" fmla="*/ 207 h 646"/>
                <a:gd name="T68" fmla="*/ 412 w 681"/>
                <a:gd name="T69" fmla="*/ 218 h 646"/>
                <a:gd name="T70" fmla="*/ 443 w 681"/>
                <a:gd name="T71" fmla="*/ 207 h 646"/>
                <a:gd name="T72" fmla="*/ 464 w 681"/>
                <a:gd name="T73" fmla="*/ 165 h 646"/>
                <a:gd name="T74" fmla="*/ 453 w 681"/>
                <a:gd name="T75" fmla="*/ 175 h 646"/>
                <a:gd name="T76" fmla="*/ 485 w 681"/>
                <a:gd name="T77" fmla="*/ 165 h 646"/>
                <a:gd name="T78" fmla="*/ 508 w 681"/>
                <a:gd name="T79" fmla="*/ 125 h 646"/>
                <a:gd name="T80" fmla="*/ 496 w 681"/>
                <a:gd name="T81" fmla="*/ 134 h 646"/>
                <a:gd name="T82" fmla="*/ 540 w 681"/>
                <a:gd name="T83" fmla="*/ 117 h 646"/>
                <a:gd name="T84" fmla="*/ 542 w 681"/>
                <a:gd name="T85" fmla="*/ 97 h 646"/>
                <a:gd name="T86" fmla="*/ 542 w 681"/>
                <a:gd name="T87" fmla="*/ 97 h 646"/>
                <a:gd name="T88" fmla="*/ 575 w 681"/>
                <a:gd name="T89" fmla="*/ 91 h 646"/>
                <a:gd name="T90" fmla="*/ 602 w 681"/>
                <a:gd name="T91" fmla="*/ 53 h 646"/>
                <a:gd name="T92" fmla="*/ 590 w 681"/>
                <a:gd name="T93" fmla="*/ 62 h 646"/>
                <a:gd name="T94" fmla="*/ 625 w 681"/>
                <a:gd name="T95" fmla="*/ 36 h 646"/>
                <a:gd name="T96" fmla="*/ 622 w 681"/>
                <a:gd name="T97" fmla="*/ 56 h 646"/>
                <a:gd name="T98" fmla="*/ 646 w 681"/>
                <a:gd name="T99" fmla="*/ 20 h 646"/>
                <a:gd name="T100" fmla="*/ 650 w 681"/>
                <a:gd name="T101" fmla="*/ 35 h 646"/>
                <a:gd name="T102" fmla="*/ 662 w 681"/>
                <a:gd name="T103" fmla="*/ 7 h 646"/>
                <a:gd name="T104" fmla="*/ 671 w 681"/>
                <a:gd name="T105" fmla="*/ 0 h 646"/>
                <a:gd name="T106" fmla="*/ 678 w 681"/>
                <a:gd name="T107" fmla="*/ 12 h 646"/>
                <a:gd name="T108" fmla="*/ 669 w 681"/>
                <a:gd name="T109" fmla="*/ 20 h 646"/>
                <a:gd name="T110" fmla="*/ 17 w 681"/>
                <a:gd name="T111" fmla="*/ 600 h 6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81"/>
                <a:gd name="T169" fmla="*/ 0 h 646"/>
                <a:gd name="T170" fmla="*/ 681 w 681"/>
                <a:gd name="T171" fmla="*/ 646 h 6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81" h="646">
                  <a:moveTo>
                    <a:pt x="21" y="616"/>
                  </a:moveTo>
                  <a:lnTo>
                    <a:pt x="32" y="605"/>
                  </a:lnTo>
                  <a:lnTo>
                    <a:pt x="42" y="616"/>
                  </a:lnTo>
                  <a:lnTo>
                    <a:pt x="31" y="626"/>
                  </a:lnTo>
                  <a:lnTo>
                    <a:pt x="21" y="616"/>
                  </a:lnTo>
                  <a:close/>
                  <a:moveTo>
                    <a:pt x="43" y="595"/>
                  </a:moveTo>
                  <a:lnTo>
                    <a:pt x="53" y="585"/>
                  </a:lnTo>
                  <a:lnTo>
                    <a:pt x="63" y="596"/>
                  </a:lnTo>
                  <a:lnTo>
                    <a:pt x="53" y="606"/>
                  </a:lnTo>
                  <a:lnTo>
                    <a:pt x="43" y="595"/>
                  </a:lnTo>
                  <a:close/>
                  <a:moveTo>
                    <a:pt x="64" y="575"/>
                  </a:moveTo>
                  <a:lnTo>
                    <a:pt x="73" y="567"/>
                  </a:lnTo>
                  <a:lnTo>
                    <a:pt x="75" y="565"/>
                  </a:lnTo>
                  <a:lnTo>
                    <a:pt x="85" y="576"/>
                  </a:lnTo>
                  <a:lnTo>
                    <a:pt x="83" y="577"/>
                  </a:lnTo>
                  <a:lnTo>
                    <a:pt x="74" y="586"/>
                  </a:lnTo>
                  <a:lnTo>
                    <a:pt x="64" y="575"/>
                  </a:lnTo>
                  <a:close/>
                  <a:moveTo>
                    <a:pt x="85" y="555"/>
                  </a:moveTo>
                  <a:lnTo>
                    <a:pt x="96" y="545"/>
                  </a:lnTo>
                  <a:lnTo>
                    <a:pt x="106" y="555"/>
                  </a:lnTo>
                  <a:lnTo>
                    <a:pt x="95" y="566"/>
                  </a:lnTo>
                  <a:lnTo>
                    <a:pt x="85" y="555"/>
                  </a:lnTo>
                  <a:close/>
                  <a:moveTo>
                    <a:pt x="107" y="535"/>
                  </a:moveTo>
                  <a:lnTo>
                    <a:pt x="112" y="529"/>
                  </a:lnTo>
                  <a:lnTo>
                    <a:pt x="117" y="524"/>
                  </a:lnTo>
                  <a:lnTo>
                    <a:pt x="127" y="535"/>
                  </a:lnTo>
                  <a:lnTo>
                    <a:pt x="123" y="540"/>
                  </a:lnTo>
                  <a:lnTo>
                    <a:pt x="117" y="545"/>
                  </a:lnTo>
                  <a:lnTo>
                    <a:pt x="107" y="535"/>
                  </a:lnTo>
                  <a:close/>
                  <a:moveTo>
                    <a:pt x="128" y="514"/>
                  </a:moveTo>
                  <a:lnTo>
                    <a:pt x="132" y="510"/>
                  </a:lnTo>
                  <a:lnTo>
                    <a:pt x="138" y="504"/>
                  </a:lnTo>
                  <a:lnTo>
                    <a:pt x="148" y="514"/>
                  </a:lnTo>
                  <a:lnTo>
                    <a:pt x="142" y="521"/>
                  </a:lnTo>
                  <a:lnTo>
                    <a:pt x="138" y="525"/>
                  </a:lnTo>
                  <a:lnTo>
                    <a:pt x="128" y="514"/>
                  </a:lnTo>
                  <a:close/>
                  <a:moveTo>
                    <a:pt x="149" y="494"/>
                  </a:moveTo>
                  <a:lnTo>
                    <a:pt x="151" y="491"/>
                  </a:lnTo>
                  <a:lnTo>
                    <a:pt x="159" y="483"/>
                  </a:lnTo>
                  <a:lnTo>
                    <a:pt x="169" y="494"/>
                  </a:lnTo>
                  <a:lnTo>
                    <a:pt x="162" y="501"/>
                  </a:lnTo>
                  <a:lnTo>
                    <a:pt x="159" y="504"/>
                  </a:lnTo>
                  <a:lnTo>
                    <a:pt x="149" y="494"/>
                  </a:lnTo>
                  <a:close/>
                  <a:moveTo>
                    <a:pt x="170" y="473"/>
                  </a:moveTo>
                  <a:lnTo>
                    <a:pt x="172" y="471"/>
                  </a:lnTo>
                  <a:lnTo>
                    <a:pt x="180" y="463"/>
                  </a:lnTo>
                  <a:lnTo>
                    <a:pt x="190" y="473"/>
                  </a:lnTo>
                  <a:lnTo>
                    <a:pt x="182" y="482"/>
                  </a:lnTo>
                  <a:lnTo>
                    <a:pt x="180" y="484"/>
                  </a:lnTo>
                  <a:lnTo>
                    <a:pt x="170" y="473"/>
                  </a:lnTo>
                  <a:close/>
                  <a:moveTo>
                    <a:pt x="190" y="452"/>
                  </a:moveTo>
                  <a:lnTo>
                    <a:pt x="192" y="451"/>
                  </a:lnTo>
                  <a:lnTo>
                    <a:pt x="201" y="442"/>
                  </a:lnTo>
                  <a:lnTo>
                    <a:pt x="211" y="452"/>
                  </a:lnTo>
                  <a:lnTo>
                    <a:pt x="203" y="461"/>
                  </a:lnTo>
                  <a:lnTo>
                    <a:pt x="201" y="463"/>
                  </a:lnTo>
                  <a:lnTo>
                    <a:pt x="190" y="452"/>
                  </a:lnTo>
                  <a:close/>
                  <a:moveTo>
                    <a:pt x="211" y="432"/>
                  </a:moveTo>
                  <a:lnTo>
                    <a:pt x="214" y="430"/>
                  </a:lnTo>
                  <a:lnTo>
                    <a:pt x="222" y="421"/>
                  </a:lnTo>
                  <a:lnTo>
                    <a:pt x="232" y="432"/>
                  </a:lnTo>
                  <a:lnTo>
                    <a:pt x="224" y="440"/>
                  </a:lnTo>
                  <a:lnTo>
                    <a:pt x="222" y="442"/>
                  </a:lnTo>
                  <a:lnTo>
                    <a:pt x="211" y="432"/>
                  </a:lnTo>
                  <a:close/>
                  <a:moveTo>
                    <a:pt x="232" y="411"/>
                  </a:moveTo>
                  <a:lnTo>
                    <a:pt x="235" y="409"/>
                  </a:lnTo>
                  <a:lnTo>
                    <a:pt x="243" y="401"/>
                  </a:lnTo>
                  <a:lnTo>
                    <a:pt x="253" y="411"/>
                  </a:lnTo>
                  <a:lnTo>
                    <a:pt x="245" y="419"/>
                  </a:lnTo>
                  <a:lnTo>
                    <a:pt x="243" y="421"/>
                  </a:lnTo>
                  <a:lnTo>
                    <a:pt x="232" y="411"/>
                  </a:lnTo>
                  <a:close/>
                  <a:moveTo>
                    <a:pt x="253" y="390"/>
                  </a:moveTo>
                  <a:lnTo>
                    <a:pt x="255" y="388"/>
                  </a:lnTo>
                  <a:lnTo>
                    <a:pt x="264" y="380"/>
                  </a:lnTo>
                  <a:lnTo>
                    <a:pt x="274" y="390"/>
                  </a:lnTo>
                  <a:lnTo>
                    <a:pt x="266" y="399"/>
                  </a:lnTo>
                  <a:lnTo>
                    <a:pt x="264" y="401"/>
                  </a:lnTo>
                  <a:lnTo>
                    <a:pt x="253" y="390"/>
                  </a:lnTo>
                  <a:close/>
                  <a:moveTo>
                    <a:pt x="274" y="370"/>
                  </a:moveTo>
                  <a:lnTo>
                    <a:pt x="275" y="369"/>
                  </a:lnTo>
                  <a:lnTo>
                    <a:pt x="284" y="359"/>
                  </a:lnTo>
                  <a:lnTo>
                    <a:pt x="295" y="369"/>
                  </a:lnTo>
                  <a:lnTo>
                    <a:pt x="294" y="370"/>
                  </a:lnTo>
                  <a:lnTo>
                    <a:pt x="285" y="379"/>
                  </a:lnTo>
                  <a:lnTo>
                    <a:pt x="284" y="380"/>
                  </a:lnTo>
                  <a:lnTo>
                    <a:pt x="274" y="370"/>
                  </a:lnTo>
                  <a:close/>
                  <a:moveTo>
                    <a:pt x="294" y="349"/>
                  </a:moveTo>
                  <a:lnTo>
                    <a:pt x="301" y="342"/>
                  </a:lnTo>
                  <a:lnTo>
                    <a:pt x="305" y="338"/>
                  </a:lnTo>
                  <a:lnTo>
                    <a:pt x="315" y="348"/>
                  </a:lnTo>
                  <a:lnTo>
                    <a:pt x="312" y="352"/>
                  </a:lnTo>
                  <a:lnTo>
                    <a:pt x="305" y="359"/>
                  </a:lnTo>
                  <a:lnTo>
                    <a:pt x="294" y="349"/>
                  </a:lnTo>
                  <a:close/>
                  <a:moveTo>
                    <a:pt x="315" y="327"/>
                  </a:moveTo>
                  <a:lnTo>
                    <a:pt x="316" y="326"/>
                  </a:lnTo>
                  <a:lnTo>
                    <a:pt x="322" y="319"/>
                  </a:lnTo>
                  <a:lnTo>
                    <a:pt x="325" y="317"/>
                  </a:lnTo>
                  <a:lnTo>
                    <a:pt x="336" y="327"/>
                  </a:lnTo>
                  <a:lnTo>
                    <a:pt x="333" y="329"/>
                  </a:lnTo>
                  <a:lnTo>
                    <a:pt x="327" y="336"/>
                  </a:lnTo>
                  <a:lnTo>
                    <a:pt x="325" y="338"/>
                  </a:lnTo>
                  <a:lnTo>
                    <a:pt x="315" y="327"/>
                  </a:lnTo>
                  <a:close/>
                  <a:moveTo>
                    <a:pt x="334" y="306"/>
                  </a:moveTo>
                  <a:lnTo>
                    <a:pt x="339" y="301"/>
                  </a:lnTo>
                  <a:lnTo>
                    <a:pt x="343" y="296"/>
                  </a:lnTo>
                  <a:lnTo>
                    <a:pt x="344" y="295"/>
                  </a:lnTo>
                  <a:lnTo>
                    <a:pt x="355" y="304"/>
                  </a:lnTo>
                  <a:lnTo>
                    <a:pt x="354" y="305"/>
                  </a:lnTo>
                  <a:lnTo>
                    <a:pt x="350" y="311"/>
                  </a:lnTo>
                  <a:lnTo>
                    <a:pt x="345" y="316"/>
                  </a:lnTo>
                  <a:lnTo>
                    <a:pt x="334" y="306"/>
                  </a:lnTo>
                  <a:close/>
                  <a:moveTo>
                    <a:pt x="353" y="284"/>
                  </a:moveTo>
                  <a:lnTo>
                    <a:pt x="360" y="275"/>
                  </a:lnTo>
                  <a:lnTo>
                    <a:pt x="363" y="272"/>
                  </a:lnTo>
                  <a:lnTo>
                    <a:pt x="374" y="282"/>
                  </a:lnTo>
                  <a:lnTo>
                    <a:pt x="372" y="284"/>
                  </a:lnTo>
                  <a:lnTo>
                    <a:pt x="364" y="293"/>
                  </a:lnTo>
                  <a:lnTo>
                    <a:pt x="353" y="284"/>
                  </a:lnTo>
                  <a:close/>
                  <a:moveTo>
                    <a:pt x="372" y="261"/>
                  </a:moveTo>
                  <a:lnTo>
                    <a:pt x="374" y="259"/>
                  </a:lnTo>
                  <a:lnTo>
                    <a:pt x="379" y="254"/>
                  </a:lnTo>
                  <a:lnTo>
                    <a:pt x="382" y="250"/>
                  </a:lnTo>
                  <a:lnTo>
                    <a:pt x="393" y="260"/>
                  </a:lnTo>
                  <a:lnTo>
                    <a:pt x="390" y="263"/>
                  </a:lnTo>
                  <a:lnTo>
                    <a:pt x="385" y="269"/>
                  </a:lnTo>
                  <a:lnTo>
                    <a:pt x="383" y="271"/>
                  </a:lnTo>
                  <a:lnTo>
                    <a:pt x="372" y="261"/>
                  </a:lnTo>
                  <a:close/>
                  <a:moveTo>
                    <a:pt x="392" y="239"/>
                  </a:moveTo>
                  <a:lnTo>
                    <a:pt x="402" y="228"/>
                  </a:lnTo>
                  <a:lnTo>
                    <a:pt x="413" y="239"/>
                  </a:lnTo>
                  <a:lnTo>
                    <a:pt x="403" y="249"/>
                  </a:lnTo>
                  <a:lnTo>
                    <a:pt x="392" y="239"/>
                  </a:lnTo>
                  <a:close/>
                  <a:moveTo>
                    <a:pt x="412" y="218"/>
                  </a:moveTo>
                  <a:lnTo>
                    <a:pt x="416" y="214"/>
                  </a:lnTo>
                  <a:lnTo>
                    <a:pt x="423" y="207"/>
                  </a:lnTo>
                  <a:lnTo>
                    <a:pt x="433" y="217"/>
                  </a:lnTo>
                  <a:lnTo>
                    <a:pt x="427" y="224"/>
                  </a:lnTo>
                  <a:lnTo>
                    <a:pt x="423" y="228"/>
                  </a:lnTo>
                  <a:lnTo>
                    <a:pt x="412" y="218"/>
                  </a:lnTo>
                  <a:close/>
                  <a:moveTo>
                    <a:pt x="433" y="196"/>
                  </a:moveTo>
                  <a:lnTo>
                    <a:pt x="443" y="186"/>
                  </a:lnTo>
                  <a:lnTo>
                    <a:pt x="454" y="196"/>
                  </a:lnTo>
                  <a:lnTo>
                    <a:pt x="443" y="207"/>
                  </a:lnTo>
                  <a:lnTo>
                    <a:pt x="433" y="196"/>
                  </a:lnTo>
                  <a:close/>
                  <a:moveTo>
                    <a:pt x="453" y="175"/>
                  </a:moveTo>
                  <a:lnTo>
                    <a:pt x="459" y="170"/>
                  </a:lnTo>
                  <a:lnTo>
                    <a:pt x="464" y="165"/>
                  </a:lnTo>
                  <a:lnTo>
                    <a:pt x="474" y="175"/>
                  </a:lnTo>
                  <a:lnTo>
                    <a:pt x="469" y="181"/>
                  </a:lnTo>
                  <a:lnTo>
                    <a:pt x="464" y="186"/>
                  </a:lnTo>
                  <a:lnTo>
                    <a:pt x="453" y="175"/>
                  </a:lnTo>
                  <a:close/>
                  <a:moveTo>
                    <a:pt x="475" y="155"/>
                  </a:moveTo>
                  <a:lnTo>
                    <a:pt x="485" y="144"/>
                  </a:lnTo>
                  <a:lnTo>
                    <a:pt x="495" y="155"/>
                  </a:lnTo>
                  <a:lnTo>
                    <a:pt x="485" y="165"/>
                  </a:lnTo>
                  <a:lnTo>
                    <a:pt x="475" y="155"/>
                  </a:lnTo>
                  <a:close/>
                  <a:moveTo>
                    <a:pt x="496" y="134"/>
                  </a:moveTo>
                  <a:lnTo>
                    <a:pt x="505" y="127"/>
                  </a:lnTo>
                  <a:lnTo>
                    <a:pt x="508" y="125"/>
                  </a:lnTo>
                  <a:lnTo>
                    <a:pt x="517" y="136"/>
                  </a:lnTo>
                  <a:lnTo>
                    <a:pt x="514" y="138"/>
                  </a:lnTo>
                  <a:lnTo>
                    <a:pt x="506" y="145"/>
                  </a:lnTo>
                  <a:lnTo>
                    <a:pt x="496" y="134"/>
                  </a:lnTo>
                  <a:close/>
                  <a:moveTo>
                    <a:pt x="519" y="115"/>
                  </a:moveTo>
                  <a:lnTo>
                    <a:pt x="522" y="113"/>
                  </a:lnTo>
                  <a:lnTo>
                    <a:pt x="530" y="106"/>
                  </a:lnTo>
                  <a:lnTo>
                    <a:pt x="540" y="117"/>
                  </a:lnTo>
                  <a:lnTo>
                    <a:pt x="531" y="124"/>
                  </a:lnTo>
                  <a:lnTo>
                    <a:pt x="528" y="126"/>
                  </a:lnTo>
                  <a:lnTo>
                    <a:pt x="519" y="115"/>
                  </a:lnTo>
                  <a:close/>
                  <a:moveTo>
                    <a:pt x="542" y="97"/>
                  </a:moveTo>
                  <a:lnTo>
                    <a:pt x="554" y="88"/>
                  </a:lnTo>
                  <a:lnTo>
                    <a:pt x="563" y="100"/>
                  </a:lnTo>
                  <a:lnTo>
                    <a:pt x="551" y="108"/>
                  </a:lnTo>
                  <a:lnTo>
                    <a:pt x="542" y="97"/>
                  </a:lnTo>
                  <a:close/>
                  <a:moveTo>
                    <a:pt x="566" y="79"/>
                  </a:moveTo>
                  <a:lnTo>
                    <a:pt x="578" y="70"/>
                  </a:lnTo>
                  <a:lnTo>
                    <a:pt x="586" y="82"/>
                  </a:lnTo>
                  <a:lnTo>
                    <a:pt x="575" y="91"/>
                  </a:lnTo>
                  <a:lnTo>
                    <a:pt x="566" y="79"/>
                  </a:lnTo>
                  <a:close/>
                  <a:moveTo>
                    <a:pt x="590" y="62"/>
                  </a:moveTo>
                  <a:lnTo>
                    <a:pt x="597" y="57"/>
                  </a:lnTo>
                  <a:lnTo>
                    <a:pt x="602" y="53"/>
                  </a:lnTo>
                  <a:lnTo>
                    <a:pt x="610" y="65"/>
                  </a:lnTo>
                  <a:lnTo>
                    <a:pt x="605" y="69"/>
                  </a:lnTo>
                  <a:lnTo>
                    <a:pt x="598" y="74"/>
                  </a:lnTo>
                  <a:lnTo>
                    <a:pt x="590" y="62"/>
                  </a:lnTo>
                  <a:close/>
                  <a:moveTo>
                    <a:pt x="613" y="44"/>
                  </a:moveTo>
                  <a:lnTo>
                    <a:pt x="614" y="44"/>
                  </a:lnTo>
                  <a:lnTo>
                    <a:pt x="622" y="38"/>
                  </a:lnTo>
                  <a:lnTo>
                    <a:pt x="625" y="36"/>
                  </a:lnTo>
                  <a:lnTo>
                    <a:pt x="634" y="48"/>
                  </a:lnTo>
                  <a:lnTo>
                    <a:pt x="630" y="50"/>
                  </a:lnTo>
                  <a:lnTo>
                    <a:pt x="622" y="56"/>
                  </a:lnTo>
                  <a:lnTo>
                    <a:pt x="613" y="44"/>
                  </a:lnTo>
                  <a:close/>
                  <a:moveTo>
                    <a:pt x="637" y="27"/>
                  </a:moveTo>
                  <a:lnTo>
                    <a:pt x="641" y="24"/>
                  </a:lnTo>
                  <a:lnTo>
                    <a:pt x="646" y="20"/>
                  </a:lnTo>
                  <a:lnTo>
                    <a:pt x="648" y="18"/>
                  </a:lnTo>
                  <a:lnTo>
                    <a:pt x="658" y="30"/>
                  </a:lnTo>
                  <a:lnTo>
                    <a:pt x="655" y="31"/>
                  </a:lnTo>
                  <a:lnTo>
                    <a:pt x="650" y="35"/>
                  </a:lnTo>
                  <a:lnTo>
                    <a:pt x="646" y="39"/>
                  </a:lnTo>
                  <a:lnTo>
                    <a:pt x="637" y="27"/>
                  </a:lnTo>
                  <a:close/>
                  <a:moveTo>
                    <a:pt x="660" y="9"/>
                  </a:moveTo>
                  <a:lnTo>
                    <a:pt x="662" y="7"/>
                  </a:lnTo>
                  <a:lnTo>
                    <a:pt x="664" y="5"/>
                  </a:lnTo>
                  <a:lnTo>
                    <a:pt x="667" y="3"/>
                  </a:lnTo>
                  <a:lnTo>
                    <a:pt x="669" y="1"/>
                  </a:lnTo>
                  <a:lnTo>
                    <a:pt x="671" y="0"/>
                  </a:lnTo>
                  <a:lnTo>
                    <a:pt x="681" y="10"/>
                  </a:lnTo>
                  <a:lnTo>
                    <a:pt x="680" y="11"/>
                  </a:lnTo>
                  <a:lnTo>
                    <a:pt x="678" y="12"/>
                  </a:lnTo>
                  <a:lnTo>
                    <a:pt x="676" y="14"/>
                  </a:lnTo>
                  <a:lnTo>
                    <a:pt x="674" y="16"/>
                  </a:lnTo>
                  <a:lnTo>
                    <a:pt x="671" y="19"/>
                  </a:lnTo>
                  <a:lnTo>
                    <a:pt x="669" y="20"/>
                  </a:lnTo>
                  <a:lnTo>
                    <a:pt x="660" y="9"/>
                  </a:lnTo>
                  <a:close/>
                  <a:moveTo>
                    <a:pt x="47" y="632"/>
                  </a:moveTo>
                  <a:lnTo>
                    <a:pt x="0" y="646"/>
                  </a:lnTo>
                  <a:lnTo>
                    <a:pt x="17" y="600"/>
                  </a:lnTo>
                  <a:lnTo>
                    <a:pt x="47" y="63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60" name="Rectangle 93"/>
            <p:cNvSpPr>
              <a:spLocks noChangeArrowheads="1"/>
            </p:cNvSpPr>
            <p:nvPr/>
          </p:nvSpPr>
          <p:spPr bwMode="auto">
            <a:xfrm rot="-1800000">
              <a:off x="1775" y="1902"/>
              <a:ext cx="15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61" name="Rectangle 94"/>
            <p:cNvSpPr>
              <a:spLocks noChangeArrowheads="1"/>
            </p:cNvSpPr>
            <p:nvPr/>
          </p:nvSpPr>
          <p:spPr bwMode="auto">
            <a:xfrm rot="-2100000">
              <a:off x="3004" y="725"/>
              <a:ext cx="133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62" name="Freeform 95"/>
            <p:cNvSpPr>
              <a:spLocks noEditPoints="1"/>
            </p:cNvSpPr>
            <p:nvPr/>
          </p:nvSpPr>
          <p:spPr bwMode="auto">
            <a:xfrm>
              <a:off x="4102" y="1181"/>
              <a:ext cx="44" cy="394"/>
            </a:xfrm>
            <a:custGeom>
              <a:avLst/>
              <a:gdLst>
                <a:gd name="T0" fmla="*/ 30 w 44"/>
                <a:gd name="T1" fmla="*/ 15 h 394"/>
                <a:gd name="T2" fmla="*/ 15 w 44"/>
                <a:gd name="T3" fmla="*/ 0 h 394"/>
                <a:gd name="T4" fmla="*/ 30 w 44"/>
                <a:gd name="T5" fmla="*/ 29 h 394"/>
                <a:gd name="T6" fmla="*/ 15 w 44"/>
                <a:gd name="T7" fmla="*/ 44 h 394"/>
                <a:gd name="T8" fmla="*/ 30 w 44"/>
                <a:gd name="T9" fmla="*/ 29 h 394"/>
                <a:gd name="T10" fmla="*/ 30 w 44"/>
                <a:gd name="T11" fmla="*/ 73 h 394"/>
                <a:gd name="T12" fmla="*/ 15 w 44"/>
                <a:gd name="T13" fmla="*/ 59 h 394"/>
                <a:gd name="T14" fmla="*/ 30 w 44"/>
                <a:gd name="T15" fmla="*/ 88 h 394"/>
                <a:gd name="T16" fmla="*/ 15 w 44"/>
                <a:gd name="T17" fmla="*/ 103 h 394"/>
                <a:gd name="T18" fmla="*/ 30 w 44"/>
                <a:gd name="T19" fmla="*/ 88 h 394"/>
                <a:gd name="T20" fmla="*/ 30 w 44"/>
                <a:gd name="T21" fmla="*/ 132 h 394"/>
                <a:gd name="T22" fmla="*/ 15 w 44"/>
                <a:gd name="T23" fmla="*/ 117 h 394"/>
                <a:gd name="T24" fmla="*/ 30 w 44"/>
                <a:gd name="T25" fmla="*/ 147 h 394"/>
                <a:gd name="T26" fmla="*/ 15 w 44"/>
                <a:gd name="T27" fmla="*/ 162 h 394"/>
                <a:gd name="T28" fmla="*/ 30 w 44"/>
                <a:gd name="T29" fmla="*/ 147 h 394"/>
                <a:gd name="T30" fmla="*/ 30 w 44"/>
                <a:gd name="T31" fmla="*/ 191 h 394"/>
                <a:gd name="T32" fmla="*/ 15 w 44"/>
                <a:gd name="T33" fmla="*/ 176 h 394"/>
                <a:gd name="T34" fmla="*/ 30 w 44"/>
                <a:gd name="T35" fmla="*/ 206 h 394"/>
                <a:gd name="T36" fmla="*/ 15 w 44"/>
                <a:gd name="T37" fmla="*/ 220 h 394"/>
                <a:gd name="T38" fmla="*/ 30 w 44"/>
                <a:gd name="T39" fmla="*/ 206 h 394"/>
                <a:gd name="T40" fmla="*/ 30 w 44"/>
                <a:gd name="T41" fmla="*/ 250 h 394"/>
                <a:gd name="T42" fmla="*/ 15 w 44"/>
                <a:gd name="T43" fmla="*/ 235 h 394"/>
                <a:gd name="T44" fmla="*/ 30 w 44"/>
                <a:gd name="T45" fmla="*/ 264 h 394"/>
                <a:gd name="T46" fmla="*/ 15 w 44"/>
                <a:gd name="T47" fmla="*/ 279 h 394"/>
                <a:gd name="T48" fmla="*/ 30 w 44"/>
                <a:gd name="T49" fmla="*/ 264 h 394"/>
                <a:gd name="T50" fmla="*/ 30 w 44"/>
                <a:gd name="T51" fmla="*/ 309 h 394"/>
                <a:gd name="T52" fmla="*/ 15 w 44"/>
                <a:gd name="T53" fmla="*/ 294 h 394"/>
                <a:gd name="T54" fmla="*/ 30 w 44"/>
                <a:gd name="T55" fmla="*/ 323 h 394"/>
                <a:gd name="T56" fmla="*/ 15 w 44"/>
                <a:gd name="T57" fmla="*/ 338 h 394"/>
                <a:gd name="T58" fmla="*/ 30 w 44"/>
                <a:gd name="T59" fmla="*/ 323 h 394"/>
                <a:gd name="T60" fmla="*/ 30 w 44"/>
                <a:gd name="T61" fmla="*/ 357 h 394"/>
                <a:gd name="T62" fmla="*/ 15 w 44"/>
                <a:gd name="T63" fmla="*/ 353 h 394"/>
                <a:gd name="T64" fmla="*/ 44 w 44"/>
                <a:gd name="T65" fmla="*/ 350 h 394"/>
                <a:gd name="T66" fmla="*/ 0 w 44"/>
                <a:gd name="T67" fmla="*/ 350 h 3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"/>
                <a:gd name="T103" fmla="*/ 0 h 394"/>
                <a:gd name="T104" fmla="*/ 44 w 44"/>
                <a:gd name="T105" fmla="*/ 394 h 3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" h="394">
                  <a:moveTo>
                    <a:pt x="30" y="0"/>
                  </a:moveTo>
                  <a:lnTo>
                    <a:pt x="30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30" y="29"/>
                  </a:moveTo>
                  <a:lnTo>
                    <a:pt x="30" y="44"/>
                  </a:lnTo>
                  <a:lnTo>
                    <a:pt x="15" y="44"/>
                  </a:lnTo>
                  <a:lnTo>
                    <a:pt x="15" y="29"/>
                  </a:lnTo>
                  <a:lnTo>
                    <a:pt x="30" y="29"/>
                  </a:lnTo>
                  <a:close/>
                  <a:moveTo>
                    <a:pt x="30" y="59"/>
                  </a:moveTo>
                  <a:lnTo>
                    <a:pt x="30" y="73"/>
                  </a:lnTo>
                  <a:lnTo>
                    <a:pt x="15" y="73"/>
                  </a:lnTo>
                  <a:lnTo>
                    <a:pt x="15" y="59"/>
                  </a:lnTo>
                  <a:lnTo>
                    <a:pt x="30" y="59"/>
                  </a:lnTo>
                  <a:close/>
                  <a:moveTo>
                    <a:pt x="30" y="88"/>
                  </a:moveTo>
                  <a:lnTo>
                    <a:pt x="30" y="103"/>
                  </a:lnTo>
                  <a:lnTo>
                    <a:pt x="15" y="103"/>
                  </a:lnTo>
                  <a:lnTo>
                    <a:pt x="15" y="88"/>
                  </a:lnTo>
                  <a:lnTo>
                    <a:pt x="30" y="88"/>
                  </a:lnTo>
                  <a:close/>
                  <a:moveTo>
                    <a:pt x="30" y="117"/>
                  </a:moveTo>
                  <a:lnTo>
                    <a:pt x="30" y="132"/>
                  </a:lnTo>
                  <a:lnTo>
                    <a:pt x="15" y="132"/>
                  </a:lnTo>
                  <a:lnTo>
                    <a:pt x="15" y="117"/>
                  </a:lnTo>
                  <a:lnTo>
                    <a:pt x="30" y="117"/>
                  </a:lnTo>
                  <a:close/>
                  <a:moveTo>
                    <a:pt x="30" y="147"/>
                  </a:moveTo>
                  <a:lnTo>
                    <a:pt x="30" y="162"/>
                  </a:lnTo>
                  <a:lnTo>
                    <a:pt x="15" y="162"/>
                  </a:lnTo>
                  <a:lnTo>
                    <a:pt x="15" y="147"/>
                  </a:lnTo>
                  <a:lnTo>
                    <a:pt x="30" y="147"/>
                  </a:lnTo>
                  <a:close/>
                  <a:moveTo>
                    <a:pt x="30" y="176"/>
                  </a:moveTo>
                  <a:lnTo>
                    <a:pt x="30" y="191"/>
                  </a:lnTo>
                  <a:lnTo>
                    <a:pt x="15" y="191"/>
                  </a:lnTo>
                  <a:lnTo>
                    <a:pt x="15" y="176"/>
                  </a:lnTo>
                  <a:lnTo>
                    <a:pt x="30" y="176"/>
                  </a:lnTo>
                  <a:close/>
                  <a:moveTo>
                    <a:pt x="30" y="206"/>
                  </a:moveTo>
                  <a:lnTo>
                    <a:pt x="30" y="220"/>
                  </a:lnTo>
                  <a:lnTo>
                    <a:pt x="15" y="220"/>
                  </a:lnTo>
                  <a:lnTo>
                    <a:pt x="15" y="206"/>
                  </a:lnTo>
                  <a:lnTo>
                    <a:pt x="30" y="206"/>
                  </a:lnTo>
                  <a:close/>
                  <a:moveTo>
                    <a:pt x="30" y="235"/>
                  </a:moveTo>
                  <a:lnTo>
                    <a:pt x="30" y="250"/>
                  </a:lnTo>
                  <a:lnTo>
                    <a:pt x="15" y="250"/>
                  </a:lnTo>
                  <a:lnTo>
                    <a:pt x="15" y="235"/>
                  </a:lnTo>
                  <a:lnTo>
                    <a:pt x="30" y="235"/>
                  </a:lnTo>
                  <a:close/>
                  <a:moveTo>
                    <a:pt x="30" y="264"/>
                  </a:moveTo>
                  <a:lnTo>
                    <a:pt x="30" y="279"/>
                  </a:lnTo>
                  <a:lnTo>
                    <a:pt x="15" y="279"/>
                  </a:lnTo>
                  <a:lnTo>
                    <a:pt x="15" y="264"/>
                  </a:lnTo>
                  <a:lnTo>
                    <a:pt x="30" y="264"/>
                  </a:lnTo>
                  <a:close/>
                  <a:moveTo>
                    <a:pt x="30" y="294"/>
                  </a:moveTo>
                  <a:lnTo>
                    <a:pt x="30" y="309"/>
                  </a:lnTo>
                  <a:lnTo>
                    <a:pt x="15" y="309"/>
                  </a:lnTo>
                  <a:lnTo>
                    <a:pt x="15" y="294"/>
                  </a:lnTo>
                  <a:lnTo>
                    <a:pt x="30" y="294"/>
                  </a:lnTo>
                  <a:close/>
                  <a:moveTo>
                    <a:pt x="30" y="323"/>
                  </a:moveTo>
                  <a:lnTo>
                    <a:pt x="30" y="338"/>
                  </a:lnTo>
                  <a:lnTo>
                    <a:pt x="15" y="338"/>
                  </a:lnTo>
                  <a:lnTo>
                    <a:pt x="15" y="323"/>
                  </a:lnTo>
                  <a:lnTo>
                    <a:pt x="30" y="323"/>
                  </a:lnTo>
                  <a:close/>
                  <a:moveTo>
                    <a:pt x="30" y="353"/>
                  </a:moveTo>
                  <a:lnTo>
                    <a:pt x="30" y="357"/>
                  </a:lnTo>
                  <a:lnTo>
                    <a:pt x="15" y="357"/>
                  </a:lnTo>
                  <a:lnTo>
                    <a:pt x="15" y="353"/>
                  </a:lnTo>
                  <a:lnTo>
                    <a:pt x="30" y="353"/>
                  </a:lnTo>
                  <a:close/>
                  <a:moveTo>
                    <a:pt x="44" y="350"/>
                  </a:moveTo>
                  <a:lnTo>
                    <a:pt x="22" y="394"/>
                  </a:lnTo>
                  <a:lnTo>
                    <a:pt x="0" y="350"/>
                  </a:lnTo>
                  <a:lnTo>
                    <a:pt x="44" y="35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63" name="Freeform 96"/>
            <p:cNvSpPr>
              <a:spLocks noEditPoints="1"/>
            </p:cNvSpPr>
            <p:nvPr/>
          </p:nvSpPr>
          <p:spPr bwMode="auto">
            <a:xfrm>
              <a:off x="4102" y="1969"/>
              <a:ext cx="44" cy="254"/>
            </a:xfrm>
            <a:custGeom>
              <a:avLst/>
              <a:gdLst>
                <a:gd name="T0" fmla="*/ 30 w 44"/>
                <a:gd name="T1" fmla="*/ 0 h 254"/>
                <a:gd name="T2" fmla="*/ 30 w 44"/>
                <a:gd name="T3" fmla="*/ 15 h 254"/>
                <a:gd name="T4" fmla="*/ 15 w 44"/>
                <a:gd name="T5" fmla="*/ 15 h 254"/>
                <a:gd name="T6" fmla="*/ 15 w 44"/>
                <a:gd name="T7" fmla="*/ 0 h 254"/>
                <a:gd name="T8" fmla="*/ 30 w 44"/>
                <a:gd name="T9" fmla="*/ 0 h 254"/>
                <a:gd name="T10" fmla="*/ 30 w 44"/>
                <a:gd name="T11" fmla="*/ 29 h 254"/>
                <a:gd name="T12" fmla="*/ 30 w 44"/>
                <a:gd name="T13" fmla="*/ 44 h 254"/>
                <a:gd name="T14" fmla="*/ 15 w 44"/>
                <a:gd name="T15" fmla="*/ 44 h 254"/>
                <a:gd name="T16" fmla="*/ 15 w 44"/>
                <a:gd name="T17" fmla="*/ 29 h 254"/>
                <a:gd name="T18" fmla="*/ 30 w 44"/>
                <a:gd name="T19" fmla="*/ 29 h 254"/>
                <a:gd name="T20" fmla="*/ 30 w 44"/>
                <a:gd name="T21" fmla="*/ 59 h 254"/>
                <a:gd name="T22" fmla="*/ 30 w 44"/>
                <a:gd name="T23" fmla="*/ 74 h 254"/>
                <a:gd name="T24" fmla="*/ 15 w 44"/>
                <a:gd name="T25" fmla="*/ 74 h 254"/>
                <a:gd name="T26" fmla="*/ 15 w 44"/>
                <a:gd name="T27" fmla="*/ 59 h 254"/>
                <a:gd name="T28" fmla="*/ 30 w 44"/>
                <a:gd name="T29" fmla="*/ 59 h 254"/>
                <a:gd name="T30" fmla="*/ 30 w 44"/>
                <a:gd name="T31" fmla="*/ 88 h 254"/>
                <a:gd name="T32" fmla="*/ 30 w 44"/>
                <a:gd name="T33" fmla="*/ 103 h 254"/>
                <a:gd name="T34" fmla="*/ 15 w 44"/>
                <a:gd name="T35" fmla="*/ 103 h 254"/>
                <a:gd name="T36" fmla="*/ 15 w 44"/>
                <a:gd name="T37" fmla="*/ 88 h 254"/>
                <a:gd name="T38" fmla="*/ 30 w 44"/>
                <a:gd name="T39" fmla="*/ 88 h 254"/>
                <a:gd name="T40" fmla="*/ 30 w 44"/>
                <a:gd name="T41" fmla="*/ 118 h 254"/>
                <a:gd name="T42" fmla="*/ 30 w 44"/>
                <a:gd name="T43" fmla="*/ 132 h 254"/>
                <a:gd name="T44" fmla="*/ 15 w 44"/>
                <a:gd name="T45" fmla="*/ 132 h 254"/>
                <a:gd name="T46" fmla="*/ 15 w 44"/>
                <a:gd name="T47" fmla="*/ 118 h 254"/>
                <a:gd name="T48" fmla="*/ 30 w 44"/>
                <a:gd name="T49" fmla="*/ 118 h 254"/>
                <a:gd name="T50" fmla="*/ 30 w 44"/>
                <a:gd name="T51" fmla="*/ 147 h 254"/>
                <a:gd name="T52" fmla="*/ 30 w 44"/>
                <a:gd name="T53" fmla="*/ 162 h 254"/>
                <a:gd name="T54" fmla="*/ 15 w 44"/>
                <a:gd name="T55" fmla="*/ 162 h 254"/>
                <a:gd name="T56" fmla="*/ 15 w 44"/>
                <a:gd name="T57" fmla="*/ 147 h 254"/>
                <a:gd name="T58" fmla="*/ 30 w 44"/>
                <a:gd name="T59" fmla="*/ 147 h 254"/>
                <a:gd name="T60" fmla="*/ 30 w 44"/>
                <a:gd name="T61" fmla="*/ 176 h 254"/>
                <a:gd name="T62" fmla="*/ 30 w 44"/>
                <a:gd name="T63" fmla="*/ 191 h 254"/>
                <a:gd name="T64" fmla="*/ 15 w 44"/>
                <a:gd name="T65" fmla="*/ 191 h 254"/>
                <a:gd name="T66" fmla="*/ 15 w 44"/>
                <a:gd name="T67" fmla="*/ 176 h 254"/>
                <a:gd name="T68" fmla="*/ 30 w 44"/>
                <a:gd name="T69" fmla="*/ 176 h 254"/>
                <a:gd name="T70" fmla="*/ 30 w 44"/>
                <a:gd name="T71" fmla="*/ 206 h 254"/>
                <a:gd name="T72" fmla="*/ 30 w 44"/>
                <a:gd name="T73" fmla="*/ 217 h 254"/>
                <a:gd name="T74" fmla="*/ 15 w 44"/>
                <a:gd name="T75" fmla="*/ 217 h 254"/>
                <a:gd name="T76" fmla="*/ 15 w 44"/>
                <a:gd name="T77" fmla="*/ 206 h 254"/>
                <a:gd name="T78" fmla="*/ 30 w 44"/>
                <a:gd name="T79" fmla="*/ 206 h 254"/>
                <a:gd name="T80" fmla="*/ 44 w 44"/>
                <a:gd name="T81" fmla="*/ 210 h 254"/>
                <a:gd name="T82" fmla="*/ 22 w 44"/>
                <a:gd name="T83" fmla="*/ 254 h 254"/>
                <a:gd name="T84" fmla="*/ 0 w 44"/>
                <a:gd name="T85" fmla="*/ 210 h 254"/>
                <a:gd name="T86" fmla="*/ 44 w 44"/>
                <a:gd name="T87" fmla="*/ 210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"/>
                <a:gd name="T133" fmla="*/ 0 h 254"/>
                <a:gd name="T134" fmla="*/ 44 w 44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" h="254">
                  <a:moveTo>
                    <a:pt x="30" y="0"/>
                  </a:moveTo>
                  <a:lnTo>
                    <a:pt x="30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30" y="29"/>
                  </a:moveTo>
                  <a:lnTo>
                    <a:pt x="30" y="44"/>
                  </a:lnTo>
                  <a:lnTo>
                    <a:pt x="15" y="44"/>
                  </a:lnTo>
                  <a:lnTo>
                    <a:pt x="15" y="29"/>
                  </a:lnTo>
                  <a:lnTo>
                    <a:pt x="30" y="29"/>
                  </a:lnTo>
                  <a:close/>
                  <a:moveTo>
                    <a:pt x="30" y="59"/>
                  </a:moveTo>
                  <a:lnTo>
                    <a:pt x="30" y="74"/>
                  </a:lnTo>
                  <a:lnTo>
                    <a:pt x="15" y="74"/>
                  </a:lnTo>
                  <a:lnTo>
                    <a:pt x="15" y="59"/>
                  </a:lnTo>
                  <a:lnTo>
                    <a:pt x="30" y="59"/>
                  </a:lnTo>
                  <a:close/>
                  <a:moveTo>
                    <a:pt x="30" y="88"/>
                  </a:moveTo>
                  <a:lnTo>
                    <a:pt x="30" y="103"/>
                  </a:lnTo>
                  <a:lnTo>
                    <a:pt x="15" y="103"/>
                  </a:lnTo>
                  <a:lnTo>
                    <a:pt x="15" y="88"/>
                  </a:lnTo>
                  <a:lnTo>
                    <a:pt x="30" y="88"/>
                  </a:lnTo>
                  <a:close/>
                  <a:moveTo>
                    <a:pt x="30" y="118"/>
                  </a:moveTo>
                  <a:lnTo>
                    <a:pt x="30" y="132"/>
                  </a:lnTo>
                  <a:lnTo>
                    <a:pt x="15" y="132"/>
                  </a:lnTo>
                  <a:lnTo>
                    <a:pt x="15" y="118"/>
                  </a:lnTo>
                  <a:lnTo>
                    <a:pt x="30" y="118"/>
                  </a:lnTo>
                  <a:close/>
                  <a:moveTo>
                    <a:pt x="30" y="147"/>
                  </a:moveTo>
                  <a:lnTo>
                    <a:pt x="30" y="162"/>
                  </a:lnTo>
                  <a:lnTo>
                    <a:pt x="15" y="162"/>
                  </a:lnTo>
                  <a:lnTo>
                    <a:pt x="15" y="147"/>
                  </a:lnTo>
                  <a:lnTo>
                    <a:pt x="30" y="147"/>
                  </a:lnTo>
                  <a:close/>
                  <a:moveTo>
                    <a:pt x="30" y="176"/>
                  </a:moveTo>
                  <a:lnTo>
                    <a:pt x="30" y="191"/>
                  </a:lnTo>
                  <a:lnTo>
                    <a:pt x="15" y="191"/>
                  </a:lnTo>
                  <a:lnTo>
                    <a:pt x="15" y="176"/>
                  </a:lnTo>
                  <a:lnTo>
                    <a:pt x="30" y="176"/>
                  </a:lnTo>
                  <a:close/>
                  <a:moveTo>
                    <a:pt x="30" y="206"/>
                  </a:moveTo>
                  <a:lnTo>
                    <a:pt x="30" y="217"/>
                  </a:lnTo>
                  <a:lnTo>
                    <a:pt x="15" y="217"/>
                  </a:lnTo>
                  <a:lnTo>
                    <a:pt x="15" y="206"/>
                  </a:lnTo>
                  <a:lnTo>
                    <a:pt x="30" y="206"/>
                  </a:lnTo>
                  <a:close/>
                  <a:moveTo>
                    <a:pt x="44" y="210"/>
                  </a:moveTo>
                  <a:lnTo>
                    <a:pt x="22" y="254"/>
                  </a:lnTo>
                  <a:lnTo>
                    <a:pt x="0" y="210"/>
                  </a:lnTo>
                  <a:lnTo>
                    <a:pt x="44" y="21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7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86" y="1152438"/>
            <a:ext cx="3209925" cy="40386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914363" y="316182"/>
            <a:ext cx="7315275" cy="706051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Height above Nearest Drainage (HAND) evaluated </a:t>
            </a:r>
            <a:r>
              <a:rPr lang="en-US" sz="2400" dirty="0" smtClean="0"/>
              <a:t>using TauDEM </a:t>
            </a:r>
            <a:r>
              <a:rPr lang="en-US" sz="2400" dirty="0" err="1" smtClean="0"/>
              <a:t>Dinfinity</a:t>
            </a:r>
            <a:r>
              <a:rPr lang="en-US" sz="2400" dirty="0" smtClean="0"/>
              <a:t> Vertical Distance Down function 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97918" y="2656825"/>
            <a:ext cx="1108373" cy="2291767"/>
            <a:chOff x="5385527" y="3408823"/>
            <a:chExt cx="830748" cy="1728456"/>
          </a:xfrm>
        </p:grpSpPr>
        <p:sp>
          <p:nvSpPr>
            <p:cNvPr id="125" name="Line 35"/>
            <p:cNvSpPr>
              <a:spLocks noChangeAspect="1" noChangeShapeType="1"/>
            </p:cNvSpPr>
            <p:nvPr/>
          </p:nvSpPr>
          <p:spPr bwMode="auto">
            <a:xfrm flipV="1">
              <a:off x="5686618" y="3599806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6" name="Text Box 37"/>
            <p:cNvSpPr txBox="1">
              <a:spLocks noChangeAspect="1" noChangeArrowheads="1"/>
            </p:cNvSpPr>
            <p:nvPr/>
          </p:nvSpPr>
          <p:spPr bwMode="auto">
            <a:xfrm>
              <a:off x="5486421" y="4629448"/>
              <a:ext cx="729854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D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ＭＳ Ｐゴシック"/>
                  <a:sym typeface="Symbol" pitchFamily="18" charset="2"/>
                </a:rPr>
                <a:t></a:t>
              </a:r>
            </a:p>
          </p:txBody>
        </p:sp>
        <p:sp>
          <p:nvSpPr>
            <p:cNvPr id="127" name="Line 42"/>
            <p:cNvSpPr>
              <a:spLocks noChangeAspect="1" noChangeShapeType="1"/>
            </p:cNvSpPr>
            <p:nvPr/>
          </p:nvSpPr>
          <p:spPr bwMode="auto">
            <a:xfrm flipH="1" flipV="1">
              <a:off x="5392115" y="3651608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8" name="Line 44"/>
            <p:cNvSpPr>
              <a:spLocks noChangeAspect="1" noChangeShapeType="1"/>
            </p:cNvSpPr>
            <p:nvPr/>
          </p:nvSpPr>
          <p:spPr bwMode="auto">
            <a:xfrm flipH="1" flipV="1">
              <a:off x="5720728" y="3964119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9" name="Line 45"/>
            <p:cNvSpPr>
              <a:spLocks noChangeAspect="1" noChangeShapeType="1"/>
            </p:cNvSpPr>
            <p:nvPr/>
          </p:nvSpPr>
          <p:spPr bwMode="auto">
            <a:xfrm flipV="1">
              <a:off x="5996242" y="393616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0" name="Line 46"/>
            <p:cNvSpPr>
              <a:spLocks noChangeAspect="1" noChangeShapeType="1"/>
            </p:cNvSpPr>
            <p:nvPr/>
          </p:nvSpPr>
          <p:spPr bwMode="auto">
            <a:xfrm flipH="1" flipV="1">
              <a:off x="5721283" y="4292731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1" name="Line 47"/>
            <p:cNvSpPr>
              <a:spLocks noChangeAspect="1" noChangeShapeType="1"/>
            </p:cNvSpPr>
            <p:nvPr/>
          </p:nvSpPr>
          <p:spPr bwMode="auto">
            <a:xfrm flipV="1">
              <a:off x="5989098" y="427192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2" name="Line 48"/>
            <p:cNvSpPr>
              <a:spLocks noChangeAspect="1" noChangeShapeType="1"/>
            </p:cNvSpPr>
            <p:nvPr/>
          </p:nvSpPr>
          <p:spPr bwMode="auto">
            <a:xfrm flipH="1" flipV="1">
              <a:off x="5713027" y="3674853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3" name="Line 49"/>
            <p:cNvSpPr>
              <a:spLocks noChangeAspect="1" noChangeShapeType="1"/>
            </p:cNvSpPr>
            <p:nvPr/>
          </p:nvSpPr>
          <p:spPr bwMode="auto">
            <a:xfrm flipV="1">
              <a:off x="5996242" y="359205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4" name="Line 52"/>
            <p:cNvSpPr>
              <a:spLocks noChangeAspect="1" noChangeShapeType="1"/>
            </p:cNvSpPr>
            <p:nvPr/>
          </p:nvSpPr>
          <p:spPr bwMode="auto">
            <a:xfrm flipH="1" flipV="1">
              <a:off x="5385527" y="3971867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5" name="Line 53"/>
            <p:cNvSpPr>
              <a:spLocks noChangeAspect="1" noChangeShapeType="1"/>
            </p:cNvSpPr>
            <p:nvPr/>
          </p:nvSpPr>
          <p:spPr bwMode="auto">
            <a:xfrm flipV="1">
              <a:off x="5686618" y="395820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6" name="Freeform 41"/>
            <p:cNvSpPr>
              <a:spLocks noChangeAspect="1"/>
            </p:cNvSpPr>
            <p:nvPr/>
          </p:nvSpPr>
          <p:spPr bwMode="auto">
            <a:xfrm flipV="1">
              <a:off x="5572301" y="3408823"/>
              <a:ext cx="413226" cy="1154803"/>
            </a:xfrm>
            <a:custGeom>
              <a:avLst/>
              <a:gdLst>
                <a:gd name="T0" fmla="*/ 2147483647 w 310"/>
                <a:gd name="T1" fmla="*/ 0 h 719"/>
                <a:gd name="T2" fmla="*/ 0 w 310"/>
                <a:gd name="T3" fmla="*/ 2147483647 h 719"/>
                <a:gd name="T4" fmla="*/ 0 60000 65536"/>
                <a:gd name="T5" fmla="*/ 0 60000 65536"/>
                <a:gd name="T6" fmla="*/ 0 w 310"/>
                <a:gd name="T7" fmla="*/ 0 h 719"/>
                <a:gd name="T8" fmla="*/ 310 w 310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0" h="719">
                  <a:moveTo>
                    <a:pt x="310" y="0"/>
                  </a:moveTo>
                  <a:lnTo>
                    <a:pt x="0" y="719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sp>
        <p:nvSpPr>
          <p:cNvPr id="142" name="Rectangle 3"/>
          <p:cNvSpPr>
            <a:spLocks noChangeArrowheads="1"/>
          </p:cNvSpPr>
          <p:nvPr/>
        </p:nvSpPr>
        <p:spPr bwMode="auto">
          <a:xfrm>
            <a:off x="424087" y="6065351"/>
            <a:ext cx="84659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Tesfa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, T. K., D. G. Tarboton, D. W. Watson, K. A. T.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Schreuders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, M. E. Baker and R. M. Wallace, (2011), "Extraction of hydrological proximity measures from DEMs using parallel processing," Environmental Modelling &amp; Software, 26(12): 1696-1709,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  <a:hlinkClick r:id="rId4"/>
              </a:rPr>
              <a:t>http://dx.doi.org/10.1016/j.envsoft.2011.07.018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.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Open Sans"/>
              <a:ea typeface="ＭＳ Ｐゴシック"/>
              <a:cs typeface="+mj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06278" y="1376737"/>
            <a:ext cx="4886767" cy="3693250"/>
            <a:chOff x="3652207" y="1629828"/>
            <a:chExt cx="4583250" cy="3673319"/>
          </a:xfrm>
        </p:grpSpPr>
        <p:grpSp>
          <p:nvGrpSpPr>
            <p:cNvPr id="27" name="Group 6"/>
            <p:cNvGrpSpPr>
              <a:grpSpLocks noChangeAspect="1"/>
            </p:cNvGrpSpPr>
            <p:nvPr/>
          </p:nvGrpSpPr>
          <p:grpSpPr bwMode="auto">
            <a:xfrm>
              <a:off x="3652207" y="2446838"/>
              <a:ext cx="4583250" cy="2856309"/>
              <a:chOff x="717" y="240"/>
              <a:chExt cx="3759" cy="2342"/>
            </a:xfrm>
          </p:grpSpPr>
          <p:sp>
            <p:nvSpPr>
              <p:cNvPr id="29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240"/>
                <a:ext cx="3461" cy="2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0" name="Freeform 7"/>
              <p:cNvSpPr>
                <a:spLocks/>
              </p:cNvSpPr>
              <p:nvPr/>
            </p:nvSpPr>
            <p:spPr bwMode="auto">
              <a:xfrm>
                <a:off x="918" y="602"/>
                <a:ext cx="3208" cy="1618"/>
              </a:xfrm>
              <a:custGeom>
                <a:avLst/>
                <a:gdLst>
                  <a:gd name="T0" fmla="*/ 0 w 3208"/>
                  <a:gd name="T1" fmla="*/ 1618 h 1618"/>
                  <a:gd name="T2" fmla="*/ 88 w 3208"/>
                  <a:gd name="T3" fmla="*/ 1589 h 1618"/>
                  <a:gd name="T4" fmla="*/ 236 w 3208"/>
                  <a:gd name="T5" fmla="*/ 1559 h 1618"/>
                  <a:gd name="T6" fmla="*/ 383 w 3208"/>
                  <a:gd name="T7" fmla="*/ 1530 h 1618"/>
                  <a:gd name="T8" fmla="*/ 559 w 3208"/>
                  <a:gd name="T9" fmla="*/ 1471 h 1618"/>
                  <a:gd name="T10" fmla="*/ 706 w 3208"/>
                  <a:gd name="T11" fmla="*/ 1412 h 1618"/>
                  <a:gd name="T12" fmla="*/ 883 w 3208"/>
                  <a:gd name="T13" fmla="*/ 1324 h 1618"/>
                  <a:gd name="T14" fmla="*/ 1030 w 3208"/>
                  <a:gd name="T15" fmla="*/ 1236 h 1618"/>
                  <a:gd name="T16" fmla="*/ 1185 w 3208"/>
                  <a:gd name="T17" fmla="*/ 1125 h 1618"/>
                  <a:gd name="T18" fmla="*/ 1325 w 3208"/>
                  <a:gd name="T19" fmla="*/ 1041 h 1618"/>
                  <a:gd name="T20" fmla="*/ 1376 w 3208"/>
                  <a:gd name="T21" fmla="*/ 997 h 1618"/>
                  <a:gd name="T22" fmla="*/ 1510 w 3208"/>
                  <a:gd name="T23" fmla="*/ 885 h 1618"/>
                  <a:gd name="T24" fmla="*/ 1633 w 3208"/>
                  <a:gd name="T25" fmla="*/ 772 h 1618"/>
                  <a:gd name="T26" fmla="*/ 1762 w 3208"/>
                  <a:gd name="T27" fmla="*/ 655 h 1618"/>
                  <a:gd name="T28" fmla="*/ 1897 w 3208"/>
                  <a:gd name="T29" fmla="*/ 510 h 1618"/>
                  <a:gd name="T30" fmla="*/ 1997 w 3208"/>
                  <a:gd name="T31" fmla="*/ 426 h 1618"/>
                  <a:gd name="T32" fmla="*/ 2098 w 3208"/>
                  <a:gd name="T33" fmla="*/ 353 h 1618"/>
                  <a:gd name="T34" fmla="*/ 2211 w 3208"/>
                  <a:gd name="T35" fmla="*/ 280 h 1618"/>
                  <a:gd name="T36" fmla="*/ 2328 w 3208"/>
                  <a:gd name="T37" fmla="*/ 218 h 1618"/>
                  <a:gd name="T38" fmla="*/ 2418 w 3208"/>
                  <a:gd name="T39" fmla="*/ 174 h 1618"/>
                  <a:gd name="T40" fmla="*/ 2558 w 3208"/>
                  <a:gd name="T41" fmla="*/ 118 h 1618"/>
                  <a:gd name="T42" fmla="*/ 2664 w 3208"/>
                  <a:gd name="T43" fmla="*/ 84 h 1618"/>
                  <a:gd name="T44" fmla="*/ 2771 w 3208"/>
                  <a:gd name="T45" fmla="*/ 56 h 1618"/>
                  <a:gd name="T46" fmla="*/ 2883 w 3208"/>
                  <a:gd name="T47" fmla="*/ 28 h 1618"/>
                  <a:gd name="T48" fmla="*/ 2995 w 3208"/>
                  <a:gd name="T49" fmla="*/ 11 h 1618"/>
                  <a:gd name="T50" fmla="*/ 3129 w 3208"/>
                  <a:gd name="T51" fmla="*/ 6 h 1618"/>
                  <a:gd name="T52" fmla="*/ 3208 w 3208"/>
                  <a:gd name="T53" fmla="*/ 0 h 1618"/>
                  <a:gd name="T54" fmla="*/ 3208 w 3208"/>
                  <a:gd name="T55" fmla="*/ 1618 h 1618"/>
                  <a:gd name="T56" fmla="*/ 0 w 3208"/>
                  <a:gd name="T57" fmla="*/ 1618 h 1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08"/>
                  <a:gd name="T88" fmla="*/ 0 h 1618"/>
                  <a:gd name="T89" fmla="*/ 3208 w 3208"/>
                  <a:gd name="T90" fmla="*/ 1618 h 16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08" h="1618">
                    <a:moveTo>
                      <a:pt x="0" y="1618"/>
                    </a:moveTo>
                    <a:lnTo>
                      <a:pt x="88" y="1589"/>
                    </a:lnTo>
                    <a:lnTo>
                      <a:pt x="236" y="1559"/>
                    </a:lnTo>
                    <a:lnTo>
                      <a:pt x="383" y="1530"/>
                    </a:lnTo>
                    <a:lnTo>
                      <a:pt x="559" y="1471"/>
                    </a:lnTo>
                    <a:lnTo>
                      <a:pt x="706" y="1412"/>
                    </a:lnTo>
                    <a:lnTo>
                      <a:pt x="883" y="1324"/>
                    </a:lnTo>
                    <a:lnTo>
                      <a:pt x="1030" y="1236"/>
                    </a:lnTo>
                    <a:lnTo>
                      <a:pt x="1185" y="1125"/>
                    </a:lnTo>
                    <a:lnTo>
                      <a:pt x="1325" y="1041"/>
                    </a:lnTo>
                    <a:lnTo>
                      <a:pt x="1376" y="997"/>
                    </a:lnTo>
                    <a:lnTo>
                      <a:pt x="1510" y="885"/>
                    </a:lnTo>
                    <a:lnTo>
                      <a:pt x="1633" y="772"/>
                    </a:lnTo>
                    <a:lnTo>
                      <a:pt x="1762" y="655"/>
                    </a:lnTo>
                    <a:lnTo>
                      <a:pt x="1897" y="510"/>
                    </a:lnTo>
                    <a:lnTo>
                      <a:pt x="1997" y="426"/>
                    </a:lnTo>
                    <a:lnTo>
                      <a:pt x="2098" y="353"/>
                    </a:lnTo>
                    <a:lnTo>
                      <a:pt x="2211" y="280"/>
                    </a:lnTo>
                    <a:lnTo>
                      <a:pt x="2328" y="218"/>
                    </a:lnTo>
                    <a:lnTo>
                      <a:pt x="2418" y="174"/>
                    </a:lnTo>
                    <a:lnTo>
                      <a:pt x="2558" y="118"/>
                    </a:lnTo>
                    <a:lnTo>
                      <a:pt x="2664" y="84"/>
                    </a:lnTo>
                    <a:lnTo>
                      <a:pt x="2771" y="56"/>
                    </a:lnTo>
                    <a:lnTo>
                      <a:pt x="2883" y="28"/>
                    </a:lnTo>
                    <a:lnTo>
                      <a:pt x="2995" y="11"/>
                    </a:lnTo>
                    <a:lnTo>
                      <a:pt x="3129" y="6"/>
                    </a:lnTo>
                    <a:lnTo>
                      <a:pt x="3208" y="0"/>
                    </a:lnTo>
                    <a:lnTo>
                      <a:pt x="3208" y="1618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auto">
              <a:xfrm>
                <a:off x="859" y="603"/>
                <a:ext cx="3265" cy="1617"/>
              </a:xfrm>
              <a:custGeom>
                <a:avLst/>
                <a:gdLst>
                  <a:gd name="T0" fmla="*/ 0 w 3265"/>
                  <a:gd name="T1" fmla="*/ 1617 h 1617"/>
                  <a:gd name="T2" fmla="*/ 442 w 3265"/>
                  <a:gd name="T3" fmla="*/ 1529 h 1617"/>
                  <a:gd name="T4" fmla="*/ 824 w 3265"/>
                  <a:gd name="T5" fmla="*/ 1382 h 1617"/>
                  <a:gd name="T6" fmla="*/ 1353 w 3265"/>
                  <a:gd name="T7" fmla="*/ 1059 h 1617"/>
                  <a:gd name="T8" fmla="*/ 1706 w 3265"/>
                  <a:gd name="T9" fmla="*/ 765 h 1617"/>
                  <a:gd name="T10" fmla="*/ 2001 w 3265"/>
                  <a:gd name="T11" fmla="*/ 471 h 1617"/>
                  <a:gd name="T12" fmla="*/ 2295 w 3265"/>
                  <a:gd name="T13" fmla="*/ 265 h 1617"/>
                  <a:gd name="T14" fmla="*/ 2618 w 3265"/>
                  <a:gd name="T15" fmla="*/ 118 h 1617"/>
                  <a:gd name="T16" fmla="*/ 2942 w 3265"/>
                  <a:gd name="T17" fmla="*/ 30 h 1617"/>
                  <a:gd name="T18" fmla="*/ 3265 w 3265"/>
                  <a:gd name="T19" fmla="*/ 0 h 1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5"/>
                  <a:gd name="T31" fmla="*/ 0 h 1617"/>
                  <a:gd name="T32" fmla="*/ 3265 w 3265"/>
                  <a:gd name="T33" fmla="*/ 1617 h 16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5" h="1617">
                    <a:moveTo>
                      <a:pt x="0" y="1617"/>
                    </a:moveTo>
                    <a:cubicBezTo>
                      <a:pt x="152" y="1593"/>
                      <a:pt x="304" y="1568"/>
                      <a:pt x="442" y="1529"/>
                    </a:cubicBezTo>
                    <a:cubicBezTo>
                      <a:pt x="579" y="1490"/>
                      <a:pt x="672" y="1460"/>
                      <a:pt x="824" y="1382"/>
                    </a:cubicBezTo>
                    <a:cubicBezTo>
                      <a:pt x="976" y="1304"/>
                      <a:pt x="1206" y="1161"/>
                      <a:pt x="1353" y="1059"/>
                    </a:cubicBezTo>
                    <a:cubicBezTo>
                      <a:pt x="1501" y="956"/>
                      <a:pt x="1599" y="863"/>
                      <a:pt x="1706" y="765"/>
                    </a:cubicBezTo>
                    <a:cubicBezTo>
                      <a:pt x="1814" y="667"/>
                      <a:pt x="1903" y="554"/>
                      <a:pt x="2001" y="471"/>
                    </a:cubicBezTo>
                    <a:cubicBezTo>
                      <a:pt x="2099" y="388"/>
                      <a:pt x="2192" y="324"/>
                      <a:pt x="2295" y="265"/>
                    </a:cubicBezTo>
                    <a:cubicBezTo>
                      <a:pt x="2398" y="206"/>
                      <a:pt x="2510" y="157"/>
                      <a:pt x="2618" y="118"/>
                    </a:cubicBezTo>
                    <a:cubicBezTo>
                      <a:pt x="2726" y="79"/>
                      <a:pt x="2834" y="50"/>
                      <a:pt x="2942" y="30"/>
                    </a:cubicBezTo>
                    <a:cubicBezTo>
                      <a:pt x="3050" y="10"/>
                      <a:pt x="3158" y="5"/>
                      <a:pt x="3265" y="0"/>
                    </a:cubicBezTo>
                  </a:path>
                </a:pathLst>
              </a:custGeom>
              <a:noFill/>
              <a:ln w="1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>
                <a:off x="859" y="2220"/>
                <a:ext cx="3265" cy="1"/>
              </a:xfrm>
              <a:prstGeom prst="line">
                <a:avLst/>
              </a:prstGeom>
              <a:noFill/>
              <a:ln w="11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2330" y="1568"/>
                <a:ext cx="1794" cy="11"/>
              </a:xfrm>
              <a:custGeom>
                <a:avLst/>
                <a:gdLst>
                  <a:gd name="T0" fmla="*/ 33 w 1794"/>
                  <a:gd name="T1" fmla="*/ 0 h 11"/>
                  <a:gd name="T2" fmla="*/ 44 w 1794"/>
                  <a:gd name="T3" fmla="*/ 11 h 11"/>
                  <a:gd name="T4" fmla="*/ 88 w 1794"/>
                  <a:gd name="T5" fmla="*/ 0 h 11"/>
                  <a:gd name="T6" fmla="*/ 121 w 1794"/>
                  <a:gd name="T7" fmla="*/ 11 h 11"/>
                  <a:gd name="T8" fmla="*/ 132 w 1794"/>
                  <a:gd name="T9" fmla="*/ 0 h 11"/>
                  <a:gd name="T10" fmla="*/ 188 w 1794"/>
                  <a:gd name="T11" fmla="*/ 0 h 11"/>
                  <a:gd name="T12" fmla="*/ 199 w 1794"/>
                  <a:gd name="T13" fmla="*/ 11 h 11"/>
                  <a:gd name="T14" fmla="*/ 243 w 1794"/>
                  <a:gd name="T15" fmla="*/ 0 h 11"/>
                  <a:gd name="T16" fmla="*/ 276 w 1794"/>
                  <a:gd name="T17" fmla="*/ 11 h 11"/>
                  <a:gd name="T18" fmla="*/ 287 w 1794"/>
                  <a:gd name="T19" fmla="*/ 0 h 11"/>
                  <a:gd name="T20" fmla="*/ 342 w 1794"/>
                  <a:gd name="T21" fmla="*/ 0 h 11"/>
                  <a:gd name="T22" fmla="*/ 353 w 1794"/>
                  <a:gd name="T23" fmla="*/ 11 h 11"/>
                  <a:gd name="T24" fmla="*/ 397 w 1794"/>
                  <a:gd name="T25" fmla="*/ 0 h 11"/>
                  <a:gd name="T26" fmla="*/ 430 w 1794"/>
                  <a:gd name="T27" fmla="*/ 11 h 11"/>
                  <a:gd name="T28" fmla="*/ 441 w 1794"/>
                  <a:gd name="T29" fmla="*/ 0 h 11"/>
                  <a:gd name="T30" fmla="*/ 496 w 1794"/>
                  <a:gd name="T31" fmla="*/ 0 h 11"/>
                  <a:gd name="T32" fmla="*/ 508 w 1794"/>
                  <a:gd name="T33" fmla="*/ 11 h 11"/>
                  <a:gd name="T34" fmla="*/ 552 w 1794"/>
                  <a:gd name="T35" fmla="*/ 0 h 11"/>
                  <a:gd name="T36" fmla="*/ 585 w 1794"/>
                  <a:gd name="T37" fmla="*/ 11 h 11"/>
                  <a:gd name="T38" fmla="*/ 596 w 1794"/>
                  <a:gd name="T39" fmla="*/ 0 h 11"/>
                  <a:gd name="T40" fmla="*/ 651 w 1794"/>
                  <a:gd name="T41" fmla="*/ 0 h 11"/>
                  <a:gd name="T42" fmla="*/ 662 w 1794"/>
                  <a:gd name="T43" fmla="*/ 11 h 11"/>
                  <a:gd name="T44" fmla="*/ 706 w 1794"/>
                  <a:gd name="T45" fmla="*/ 0 h 11"/>
                  <a:gd name="T46" fmla="*/ 739 w 1794"/>
                  <a:gd name="T47" fmla="*/ 11 h 11"/>
                  <a:gd name="T48" fmla="*/ 750 w 1794"/>
                  <a:gd name="T49" fmla="*/ 0 h 11"/>
                  <a:gd name="T50" fmla="*/ 805 w 1794"/>
                  <a:gd name="T51" fmla="*/ 0 h 11"/>
                  <a:gd name="T52" fmla="*/ 816 w 1794"/>
                  <a:gd name="T53" fmla="*/ 11 h 11"/>
                  <a:gd name="T54" fmla="*/ 860 w 1794"/>
                  <a:gd name="T55" fmla="*/ 0 h 11"/>
                  <a:gd name="T56" fmla="*/ 894 w 1794"/>
                  <a:gd name="T57" fmla="*/ 11 h 11"/>
                  <a:gd name="T58" fmla="*/ 905 w 1794"/>
                  <a:gd name="T59" fmla="*/ 0 h 11"/>
                  <a:gd name="T60" fmla="*/ 960 w 1794"/>
                  <a:gd name="T61" fmla="*/ 0 h 11"/>
                  <a:gd name="T62" fmla="*/ 971 w 1794"/>
                  <a:gd name="T63" fmla="*/ 11 h 11"/>
                  <a:gd name="T64" fmla="*/ 1015 w 1794"/>
                  <a:gd name="T65" fmla="*/ 0 h 11"/>
                  <a:gd name="T66" fmla="*/ 1048 w 1794"/>
                  <a:gd name="T67" fmla="*/ 11 h 11"/>
                  <a:gd name="T68" fmla="*/ 1059 w 1794"/>
                  <a:gd name="T69" fmla="*/ 0 h 11"/>
                  <a:gd name="T70" fmla="*/ 1114 w 1794"/>
                  <a:gd name="T71" fmla="*/ 0 h 11"/>
                  <a:gd name="T72" fmla="*/ 1125 w 1794"/>
                  <a:gd name="T73" fmla="*/ 11 h 11"/>
                  <a:gd name="T74" fmla="*/ 1169 w 1794"/>
                  <a:gd name="T75" fmla="*/ 0 h 11"/>
                  <a:gd name="T76" fmla="*/ 1202 w 1794"/>
                  <a:gd name="T77" fmla="*/ 11 h 11"/>
                  <a:gd name="T78" fmla="*/ 1213 w 1794"/>
                  <a:gd name="T79" fmla="*/ 0 h 11"/>
                  <a:gd name="T80" fmla="*/ 1269 w 1794"/>
                  <a:gd name="T81" fmla="*/ 0 h 11"/>
                  <a:gd name="T82" fmla="*/ 1280 w 1794"/>
                  <a:gd name="T83" fmla="*/ 11 h 11"/>
                  <a:gd name="T84" fmla="*/ 1324 w 1794"/>
                  <a:gd name="T85" fmla="*/ 0 h 11"/>
                  <a:gd name="T86" fmla="*/ 1357 w 1794"/>
                  <a:gd name="T87" fmla="*/ 11 h 11"/>
                  <a:gd name="T88" fmla="*/ 1368 w 1794"/>
                  <a:gd name="T89" fmla="*/ 0 h 11"/>
                  <a:gd name="T90" fmla="*/ 1423 w 1794"/>
                  <a:gd name="T91" fmla="*/ 0 h 11"/>
                  <a:gd name="T92" fmla="*/ 1434 w 1794"/>
                  <a:gd name="T93" fmla="*/ 11 h 11"/>
                  <a:gd name="T94" fmla="*/ 1478 w 1794"/>
                  <a:gd name="T95" fmla="*/ 0 h 11"/>
                  <a:gd name="T96" fmla="*/ 1511 w 1794"/>
                  <a:gd name="T97" fmla="*/ 11 h 11"/>
                  <a:gd name="T98" fmla="*/ 1522 w 1794"/>
                  <a:gd name="T99" fmla="*/ 0 h 11"/>
                  <a:gd name="T100" fmla="*/ 1577 w 1794"/>
                  <a:gd name="T101" fmla="*/ 0 h 11"/>
                  <a:gd name="T102" fmla="*/ 1588 w 1794"/>
                  <a:gd name="T103" fmla="*/ 11 h 11"/>
                  <a:gd name="T104" fmla="*/ 1633 w 1794"/>
                  <a:gd name="T105" fmla="*/ 0 h 11"/>
                  <a:gd name="T106" fmla="*/ 1666 w 1794"/>
                  <a:gd name="T107" fmla="*/ 11 h 11"/>
                  <a:gd name="T108" fmla="*/ 1677 w 1794"/>
                  <a:gd name="T109" fmla="*/ 0 h 11"/>
                  <a:gd name="T110" fmla="*/ 1732 w 1794"/>
                  <a:gd name="T111" fmla="*/ 0 h 11"/>
                  <a:gd name="T112" fmla="*/ 1743 w 1794"/>
                  <a:gd name="T113" fmla="*/ 11 h 11"/>
                  <a:gd name="T114" fmla="*/ 1787 w 1794"/>
                  <a:gd name="T115" fmla="*/ 0 h 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94"/>
                  <a:gd name="T175" fmla="*/ 0 h 11"/>
                  <a:gd name="T176" fmla="*/ 1794 w 1794"/>
                  <a:gd name="T177" fmla="*/ 11 h 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94" h="11">
                    <a:moveTo>
                      <a:pt x="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3" y="0"/>
                    </a:lnTo>
                    <a:lnTo>
                      <a:pt x="33" y="11"/>
                    </a:lnTo>
                    <a:lnTo>
                      <a:pt x="22" y="11"/>
                    </a:lnTo>
                    <a:lnTo>
                      <a:pt x="22" y="0"/>
                    </a:lnTo>
                    <a:close/>
                    <a:moveTo>
                      <a:pt x="44" y="0"/>
                    </a:moveTo>
                    <a:lnTo>
                      <a:pt x="55" y="0"/>
                    </a:lnTo>
                    <a:lnTo>
                      <a:pt x="55" y="11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  <a:moveTo>
                      <a:pt x="66" y="0"/>
                    </a:moveTo>
                    <a:lnTo>
                      <a:pt x="77" y="0"/>
                    </a:lnTo>
                    <a:lnTo>
                      <a:pt x="77" y="11"/>
                    </a:lnTo>
                    <a:lnTo>
                      <a:pt x="66" y="11"/>
                    </a:lnTo>
                    <a:lnTo>
                      <a:pt x="66" y="0"/>
                    </a:lnTo>
                    <a:close/>
                    <a:moveTo>
                      <a:pt x="88" y="0"/>
                    </a:moveTo>
                    <a:lnTo>
                      <a:pt x="99" y="0"/>
                    </a:lnTo>
                    <a:lnTo>
                      <a:pt x="99" y="11"/>
                    </a:lnTo>
                    <a:lnTo>
                      <a:pt x="88" y="11"/>
                    </a:lnTo>
                    <a:lnTo>
                      <a:pt x="88" y="0"/>
                    </a:lnTo>
                    <a:close/>
                    <a:moveTo>
                      <a:pt x="110" y="0"/>
                    </a:moveTo>
                    <a:lnTo>
                      <a:pt x="121" y="0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0"/>
                    </a:lnTo>
                    <a:close/>
                    <a:moveTo>
                      <a:pt x="132" y="0"/>
                    </a:moveTo>
                    <a:lnTo>
                      <a:pt x="144" y="0"/>
                    </a:lnTo>
                    <a:lnTo>
                      <a:pt x="144" y="11"/>
                    </a:lnTo>
                    <a:lnTo>
                      <a:pt x="132" y="11"/>
                    </a:lnTo>
                    <a:lnTo>
                      <a:pt x="132" y="0"/>
                    </a:lnTo>
                    <a:close/>
                    <a:moveTo>
                      <a:pt x="155" y="0"/>
                    </a:moveTo>
                    <a:lnTo>
                      <a:pt x="166" y="0"/>
                    </a:lnTo>
                    <a:lnTo>
                      <a:pt x="166" y="11"/>
                    </a:lnTo>
                    <a:lnTo>
                      <a:pt x="155" y="11"/>
                    </a:lnTo>
                    <a:lnTo>
                      <a:pt x="155" y="0"/>
                    </a:lnTo>
                    <a:close/>
                    <a:moveTo>
                      <a:pt x="177" y="0"/>
                    </a:moveTo>
                    <a:lnTo>
                      <a:pt x="188" y="0"/>
                    </a:lnTo>
                    <a:lnTo>
                      <a:pt x="188" y="11"/>
                    </a:lnTo>
                    <a:lnTo>
                      <a:pt x="177" y="11"/>
                    </a:lnTo>
                    <a:lnTo>
                      <a:pt x="177" y="0"/>
                    </a:lnTo>
                    <a:close/>
                    <a:moveTo>
                      <a:pt x="199" y="0"/>
                    </a:moveTo>
                    <a:lnTo>
                      <a:pt x="210" y="0"/>
                    </a:lnTo>
                    <a:lnTo>
                      <a:pt x="210" y="11"/>
                    </a:lnTo>
                    <a:lnTo>
                      <a:pt x="199" y="11"/>
                    </a:lnTo>
                    <a:lnTo>
                      <a:pt x="199" y="0"/>
                    </a:lnTo>
                    <a:close/>
                    <a:moveTo>
                      <a:pt x="221" y="0"/>
                    </a:moveTo>
                    <a:lnTo>
                      <a:pt x="232" y="0"/>
                    </a:lnTo>
                    <a:lnTo>
                      <a:pt x="232" y="11"/>
                    </a:lnTo>
                    <a:lnTo>
                      <a:pt x="221" y="11"/>
                    </a:lnTo>
                    <a:lnTo>
                      <a:pt x="221" y="0"/>
                    </a:lnTo>
                    <a:close/>
                    <a:moveTo>
                      <a:pt x="243" y="0"/>
                    </a:moveTo>
                    <a:lnTo>
                      <a:pt x="254" y="0"/>
                    </a:lnTo>
                    <a:lnTo>
                      <a:pt x="254" y="11"/>
                    </a:lnTo>
                    <a:lnTo>
                      <a:pt x="243" y="11"/>
                    </a:lnTo>
                    <a:lnTo>
                      <a:pt x="243" y="0"/>
                    </a:lnTo>
                    <a:close/>
                    <a:moveTo>
                      <a:pt x="265" y="0"/>
                    </a:moveTo>
                    <a:lnTo>
                      <a:pt x="276" y="0"/>
                    </a:lnTo>
                    <a:lnTo>
                      <a:pt x="276" y="11"/>
                    </a:lnTo>
                    <a:lnTo>
                      <a:pt x="265" y="11"/>
                    </a:lnTo>
                    <a:lnTo>
                      <a:pt x="265" y="0"/>
                    </a:lnTo>
                    <a:close/>
                    <a:moveTo>
                      <a:pt x="287" y="0"/>
                    </a:moveTo>
                    <a:lnTo>
                      <a:pt x="298" y="0"/>
                    </a:lnTo>
                    <a:lnTo>
                      <a:pt x="298" y="11"/>
                    </a:lnTo>
                    <a:lnTo>
                      <a:pt x="287" y="11"/>
                    </a:lnTo>
                    <a:lnTo>
                      <a:pt x="287" y="0"/>
                    </a:lnTo>
                    <a:close/>
                    <a:moveTo>
                      <a:pt x="309" y="0"/>
                    </a:moveTo>
                    <a:lnTo>
                      <a:pt x="320" y="0"/>
                    </a:lnTo>
                    <a:lnTo>
                      <a:pt x="320" y="11"/>
                    </a:lnTo>
                    <a:lnTo>
                      <a:pt x="309" y="11"/>
                    </a:lnTo>
                    <a:lnTo>
                      <a:pt x="309" y="0"/>
                    </a:lnTo>
                    <a:close/>
                    <a:moveTo>
                      <a:pt x="331" y="0"/>
                    </a:moveTo>
                    <a:lnTo>
                      <a:pt x="342" y="0"/>
                    </a:lnTo>
                    <a:lnTo>
                      <a:pt x="342" y="11"/>
                    </a:lnTo>
                    <a:lnTo>
                      <a:pt x="331" y="11"/>
                    </a:lnTo>
                    <a:lnTo>
                      <a:pt x="331" y="0"/>
                    </a:lnTo>
                    <a:close/>
                    <a:moveTo>
                      <a:pt x="353" y="0"/>
                    </a:moveTo>
                    <a:lnTo>
                      <a:pt x="364" y="0"/>
                    </a:lnTo>
                    <a:lnTo>
                      <a:pt x="364" y="11"/>
                    </a:lnTo>
                    <a:lnTo>
                      <a:pt x="353" y="11"/>
                    </a:lnTo>
                    <a:lnTo>
                      <a:pt x="353" y="0"/>
                    </a:lnTo>
                    <a:close/>
                    <a:moveTo>
                      <a:pt x="375" y="0"/>
                    </a:moveTo>
                    <a:lnTo>
                      <a:pt x="386" y="0"/>
                    </a:lnTo>
                    <a:lnTo>
                      <a:pt x="386" y="11"/>
                    </a:lnTo>
                    <a:lnTo>
                      <a:pt x="375" y="11"/>
                    </a:lnTo>
                    <a:lnTo>
                      <a:pt x="375" y="0"/>
                    </a:lnTo>
                    <a:close/>
                    <a:moveTo>
                      <a:pt x="397" y="0"/>
                    </a:moveTo>
                    <a:lnTo>
                      <a:pt x="408" y="0"/>
                    </a:lnTo>
                    <a:lnTo>
                      <a:pt x="408" y="11"/>
                    </a:lnTo>
                    <a:lnTo>
                      <a:pt x="397" y="11"/>
                    </a:lnTo>
                    <a:lnTo>
                      <a:pt x="397" y="0"/>
                    </a:lnTo>
                    <a:close/>
                    <a:moveTo>
                      <a:pt x="419" y="0"/>
                    </a:moveTo>
                    <a:lnTo>
                      <a:pt x="430" y="0"/>
                    </a:lnTo>
                    <a:lnTo>
                      <a:pt x="430" y="11"/>
                    </a:lnTo>
                    <a:lnTo>
                      <a:pt x="419" y="11"/>
                    </a:lnTo>
                    <a:lnTo>
                      <a:pt x="419" y="0"/>
                    </a:lnTo>
                    <a:close/>
                    <a:moveTo>
                      <a:pt x="441" y="0"/>
                    </a:moveTo>
                    <a:lnTo>
                      <a:pt x="452" y="0"/>
                    </a:lnTo>
                    <a:lnTo>
                      <a:pt x="452" y="11"/>
                    </a:lnTo>
                    <a:lnTo>
                      <a:pt x="441" y="11"/>
                    </a:lnTo>
                    <a:lnTo>
                      <a:pt x="441" y="0"/>
                    </a:lnTo>
                    <a:close/>
                    <a:moveTo>
                      <a:pt x="463" y="0"/>
                    </a:moveTo>
                    <a:lnTo>
                      <a:pt x="474" y="0"/>
                    </a:lnTo>
                    <a:lnTo>
                      <a:pt x="474" y="11"/>
                    </a:lnTo>
                    <a:lnTo>
                      <a:pt x="463" y="11"/>
                    </a:lnTo>
                    <a:lnTo>
                      <a:pt x="463" y="0"/>
                    </a:lnTo>
                    <a:close/>
                    <a:moveTo>
                      <a:pt x="485" y="0"/>
                    </a:moveTo>
                    <a:lnTo>
                      <a:pt x="496" y="0"/>
                    </a:lnTo>
                    <a:lnTo>
                      <a:pt x="496" y="11"/>
                    </a:lnTo>
                    <a:lnTo>
                      <a:pt x="485" y="11"/>
                    </a:lnTo>
                    <a:lnTo>
                      <a:pt x="485" y="0"/>
                    </a:lnTo>
                    <a:close/>
                    <a:moveTo>
                      <a:pt x="508" y="0"/>
                    </a:moveTo>
                    <a:lnTo>
                      <a:pt x="519" y="0"/>
                    </a:lnTo>
                    <a:lnTo>
                      <a:pt x="519" y="11"/>
                    </a:lnTo>
                    <a:lnTo>
                      <a:pt x="508" y="11"/>
                    </a:lnTo>
                    <a:lnTo>
                      <a:pt x="508" y="0"/>
                    </a:lnTo>
                    <a:close/>
                    <a:moveTo>
                      <a:pt x="530" y="0"/>
                    </a:moveTo>
                    <a:lnTo>
                      <a:pt x="541" y="0"/>
                    </a:lnTo>
                    <a:lnTo>
                      <a:pt x="541" y="11"/>
                    </a:lnTo>
                    <a:lnTo>
                      <a:pt x="530" y="11"/>
                    </a:lnTo>
                    <a:lnTo>
                      <a:pt x="530" y="0"/>
                    </a:lnTo>
                    <a:close/>
                    <a:moveTo>
                      <a:pt x="552" y="0"/>
                    </a:moveTo>
                    <a:lnTo>
                      <a:pt x="563" y="0"/>
                    </a:lnTo>
                    <a:lnTo>
                      <a:pt x="563" y="11"/>
                    </a:lnTo>
                    <a:lnTo>
                      <a:pt x="552" y="11"/>
                    </a:lnTo>
                    <a:lnTo>
                      <a:pt x="552" y="0"/>
                    </a:lnTo>
                    <a:close/>
                    <a:moveTo>
                      <a:pt x="574" y="0"/>
                    </a:moveTo>
                    <a:lnTo>
                      <a:pt x="585" y="0"/>
                    </a:lnTo>
                    <a:lnTo>
                      <a:pt x="585" y="11"/>
                    </a:lnTo>
                    <a:lnTo>
                      <a:pt x="574" y="11"/>
                    </a:lnTo>
                    <a:lnTo>
                      <a:pt x="574" y="0"/>
                    </a:lnTo>
                    <a:close/>
                    <a:moveTo>
                      <a:pt x="596" y="0"/>
                    </a:moveTo>
                    <a:lnTo>
                      <a:pt x="607" y="0"/>
                    </a:lnTo>
                    <a:lnTo>
                      <a:pt x="607" y="11"/>
                    </a:lnTo>
                    <a:lnTo>
                      <a:pt x="596" y="11"/>
                    </a:lnTo>
                    <a:lnTo>
                      <a:pt x="596" y="0"/>
                    </a:lnTo>
                    <a:close/>
                    <a:moveTo>
                      <a:pt x="618" y="0"/>
                    </a:moveTo>
                    <a:lnTo>
                      <a:pt x="629" y="0"/>
                    </a:lnTo>
                    <a:lnTo>
                      <a:pt x="629" y="11"/>
                    </a:lnTo>
                    <a:lnTo>
                      <a:pt x="618" y="11"/>
                    </a:lnTo>
                    <a:lnTo>
                      <a:pt x="618" y="0"/>
                    </a:lnTo>
                    <a:close/>
                    <a:moveTo>
                      <a:pt x="640" y="0"/>
                    </a:moveTo>
                    <a:lnTo>
                      <a:pt x="651" y="0"/>
                    </a:lnTo>
                    <a:lnTo>
                      <a:pt x="651" y="11"/>
                    </a:lnTo>
                    <a:lnTo>
                      <a:pt x="640" y="11"/>
                    </a:lnTo>
                    <a:lnTo>
                      <a:pt x="640" y="0"/>
                    </a:lnTo>
                    <a:close/>
                    <a:moveTo>
                      <a:pt x="662" y="0"/>
                    </a:moveTo>
                    <a:lnTo>
                      <a:pt x="673" y="0"/>
                    </a:lnTo>
                    <a:lnTo>
                      <a:pt x="673" y="11"/>
                    </a:lnTo>
                    <a:lnTo>
                      <a:pt x="662" y="11"/>
                    </a:lnTo>
                    <a:lnTo>
                      <a:pt x="662" y="0"/>
                    </a:lnTo>
                    <a:close/>
                    <a:moveTo>
                      <a:pt x="684" y="0"/>
                    </a:moveTo>
                    <a:lnTo>
                      <a:pt x="695" y="0"/>
                    </a:lnTo>
                    <a:lnTo>
                      <a:pt x="695" y="11"/>
                    </a:lnTo>
                    <a:lnTo>
                      <a:pt x="684" y="11"/>
                    </a:lnTo>
                    <a:lnTo>
                      <a:pt x="684" y="0"/>
                    </a:lnTo>
                    <a:close/>
                    <a:moveTo>
                      <a:pt x="706" y="0"/>
                    </a:moveTo>
                    <a:lnTo>
                      <a:pt x="717" y="0"/>
                    </a:lnTo>
                    <a:lnTo>
                      <a:pt x="717" y="11"/>
                    </a:lnTo>
                    <a:lnTo>
                      <a:pt x="706" y="11"/>
                    </a:lnTo>
                    <a:lnTo>
                      <a:pt x="706" y="0"/>
                    </a:lnTo>
                    <a:close/>
                    <a:moveTo>
                      <a:pt x="728" y="0"/>
                    </a:moveTo>
                    <a:lnTo>
                      <a:pt x="739" y="0"/>
                    </a:lnTo>
                    <a:lnTo>
                      <a:pt x="739" y="11"/>
                    </a:lnTo>
                    <a:lnTo>
                      <a:pt x="728" y="11"/>
                    </a:lnTo>
                    <a:lnTo>
                      <a:pt x="728" y="0"/>
                    </a:lnTo>
                    <a:close/>
                    <a:moveTo>
                      <a:pt x="750" y="0"/>
                    </a:moveTo>
                    <a:lnTo>
                      <a:pt x="761" y="0"/>
                    </a:lnTo>
                    <a:lnTo>
                      <a:pt x="761" y="11"/>
                    </a:lnTo>
                    <a:lnTo>
                      <a:pt x="750" y="11"/>
                    </a:lnTo>
                    <a:lnTo>
                      <a:pt x="750" y="0"/>
                    </a:lnTo>
                    <a:close/>
                    <a:moveTo>
                      <a:pt x="772" y="0"/>
                    </a:moveTo>
                    <a:lnTo>
                      <a:pt x="783" y="0"/>
                    </a:lnTo>
                    <a:lnTo>
                      <a:pt x="783" y="11"/>
                    </a:lnTo>
                    <a:lnTo>
                      <a:pt x="772" y="11"/>
                    </a:lnTo>
                    <a:lnTo>
                      <a:pt x="772" y="0"/>
                    </a:lnTo>
                    <a:close/>
                    <a:moveTo>
                      <a:pt x="794" y="0"/>
                    </a:moveTo>
                    <a:lnTo>
                      <a:pt x="805" y="0"/>
                    </a:lnTo>
                    <a:lnTo>
                      <a:pt x="805" y="11"/>
                    </a:lnTo>
                    <a:lnTo>
                      <a:pt x="794" y="11"/>
                    </a:lnTo>
                    <a:lnTo>
                      <a:pt x="794" y="0"/>
                    </a:lnTo>
                    <a:close/>
                    <a:moveTo>
                      <a:pt x="816" y="0"/>
                    </a:moveTo>
                    <a:lnTo>
                      <a:pt x="827" y="0"/>
                    </a:lnTo>
                    <a:lnTo>
                      <a:pt x="827" y="11"/>
                    </a:lnTo>
                    <a:lnTo>
                      <a:pt x="816" y="11"/>
                    </a:lnTo>
                    <a:lnTo>
                      <a:pt x="816" y="0"/>
                    </a:lnTo>
                    <a:close/>
                    <a:moveTo>
                      <a:pt x="838" y="0"/>
                    </a:moveTo>
                    <a:lnTo>
                      <a:pt x="849" y="0"/>
                    </a:lnTo>
                    <a:lnTo>
                      <a:pt x="849" y="11"/>
                    </a:lnTo>
                    <a:lnTo>
                      <a:pt x="838" y="11"/>
                    </a:lnTo>
                    <a:lnTo>
                      <a:pt x="838" y="0"/>
                    </a:lnTo>
                    <a:close/>
                    <a:moveTo>
                      <a:pt x="860" y="0"/>
                    </a:moveTo>
                    <a:lnTo>
                      <a:pt x="872" y="0"/>
                    </a:lnTo>
                    <a:lnTo>
                      <a:pt x="872" y="11"/>
                    </a:lnTo>
                    <a:lnTo>
                      <a:pt x="860" y="11"/>
                    </a:lnTo>
                    <a:lnTo>
                      <a:pt x="860" y="0"/>
                    </a:lnTo>
                    <a:close/>
                    <a:moveTo>
                      <a:pt x="883" y="0"/>
                    </a:moveTo>
                    <a:lnTo>
                      <a:pt x="894" y="0"/>
                    </a:lnTo>
                    <a:lnTo>
                      <a:pt x="894" y="11"/>
                    </a:lnTo>
                    <a:lnTo>
                      <a:pt x="883" y="11"/>
                    </a:lnTo>
                    <a:lnTo>
                      <a:pt x="883" y="0"/>
                    </a:lnTo>
                    <a:close/>
                    <a:moveTo>
                      <a:pt x="905" y="0"/>
                    </a:moveTo>
                    <a:lnTo>
                      <a:pt x="916" y="0"/>
                    </a:lnTo>
                    <a:lnTo>
                      <a:pt x="916" y="11"/>
                    </a:lnTo>
                    <a:lnTo>
                      <a:pt x="905" y="11"/>
                    </a:lnTo>
                    <a:lnTo>
                      <a:pt x="905" y="0"/>
                    </a:lnTo>
                    <a:close/>
                    <a:moveTo>
                      <a:pt x="927" y="0"/>
                    </a:moveTo>
                    <a:lnTo>
                      <a:pt x="938" y="0"/>
                    </a:lnTo>
                    <a:lnTo>
                      <a:pt x="938" y="11"/>
                    </a:lnTo>
                    <a:lnTo>
                      <a:pt x="927" y="11"/>
                    </a:lnTo>
                    <a:lnTo>
                      <a:pt x="927" y="0"/>
                    </a:lnTo>
                    <a:close/>
                    <a:moveTo>
                      <a:pt x="949" y="0"/>
                    </a:moveTo>
                    <a:lnTo>
                      <a:pt x="960" y="0"/>
                    </a:lnTo>
                    <a:lnTo>
                      <a:pt x="960" y="11"/>
                    </a:lnTo>
                    <a:lnTo>
                      <a:pt x="949" y="11"/>
                    </a:lnTo>
                    <a:lnTo>
                      <a:pt x="949" y="0"/>
                    </a:lnTo>
                    <a:close/>
                    <a:moveTo>
                      <a:pt x="971" y="0"/>
                    </a:moveTo>
                    <a:lnTo>
                      <a:pt x="982" y="0"/>
                    </a:lnTo>
                    <a:lnTo>
                      <a:pt x="982" y="11"/>
                    </a:lnTo>
                    <a:lnTo>
                      <a:pt x="971" y="11"/>
                    </a:lnTo>
                    <a:lnTo>
                      <a:pt x="971" y="0"/>
                    </a:lnTo>
                    <a:close/>
                    <a:moveTo>
                      <a:pt x="993" y="0"/>
                    </a:moveTo>
                    <a:lnTo>
                      <a:pt x="1004" y="0"/>
                    </a:lnTo>
                    <a:lnTo>
                      <a:pt x="1004" y="11"/>
                    </a:lnTo>
                    <a:lnTo>
                      <a:pt x="993" y="11"/>
                    </a:lnTo>
                    <a:lnTo>
                      <a:pt x="993" y="0"/>
                    </a:lnTo>
                    <a:close/>
                    <a:moveTo>
                      <a:pt x="1015" y="0"/>
                    </a:moveTo>
                    <a:lnTo>
                      <a:pt x="1026" y="0"/>
                    </a:lnTo>
                    <a:lnTo>
                      <a:pt x="1026" y="11"/>
                    </a:lnTo>
                    <a:lnTo>
                      <a:pt x="1015" y="11"/>
                    </a:lnTo>
                    <a:lnTo>
                      <a:pt x="1015" y="0"/>
                    </a:lnTo>
                    <a:close/>
                    <a:moveTo>
                      <a:pt x="1037" y="0"/>
                    </a:moveTo>
                    <a:lnTo>
                      <a:pt x="1048" y="0"/>
                    </a:lnTo>
                    <a:lnTo>
                      <a:pt x="1048" y="11"/>
                    </a:lnTo>
                    <a:lnTo>
                      <a:pt x="1037" y="11"/>
                    </a:lnTo>
                    <a:lnTo>
                      <a:pt x="1037" y="0"/>
                    </a:lnTo>
                    <a:close/>
                    <a:moveTo>
                      <a:pt x="1059" y="0"/>
                    </a:moveTo>
                    <a:lnTo>
                      <a:pt x="1070" y="0"/>
                    </a:lnTo>
                    <a:lnTo>
                      <a:pt x="1070" y="11"/>
                    </a:lnTo>
                    <a:lnTo>
                      <a:pt x="1059" y="11"/>
                    </a:lnTo>
                    <a:lnTo>
                      <a:pt x="1059" y="0"/>
                    </a:lnTo>
                    <a:close/>
                    <a:moveTo>
                      <a:pt x="1081" y="0"/>
                    </a:moveTo>
                    <a:lnTo>
                      <a:pt x="1092" y="0"/>
                    </a:lnTo>
                    <a:lnTo>
                      <a:pt x="1092" y="11"/>
                    </a:lnTo>
                    <a:lnTo>
                      <a:pt x="1081" y="11"/>
                    </a:lnTo>
                    <a:lnTo>
                      <a:pt x="1081" y="0"/>
                    </a:lnTo>
                    <a:close/>
                    <a:moveTo>
                      <a:pt x="1103" y="0"/>
                    </a:moveTo>
                    <a:lnTo>
                      <a:pt x="1114" y="0"/>
                    </a:lnTo>
                    <a:lnTo>
                      <a:pt x="1114" y="11"/>
                    </a:lnTo>
                    <a:lnTo>
                      <a:pt x="1103" y="11"/>
                    </a:lnTo>
                    <a:lnTo>
                      <a:pt x="1103" y="0"/>
                    </a:lnTo>
                    <a:close/>
                    <a:moveTo>
                      <a:pt x="1125" y="0"/>
                    </a:moveTo>
                    <a:lnTo>
                      <a:pt x="1136" y="0"/>
                    </a:lnTo>
                    <a:lnTo>
                      <a:pt x="1136" y="11"/>
                    </a:lnTo>
                    <a:lnTo>
                      <a:pt x="1125" y="11"/>
                    </a:lnTo>
                    <a:lnTo>
                      <a:pt x="1125" y="0"/>
                    </a:lnTo>
                    <a:close/>
                    <a:moveTo>
                      <a:pt x="1147" y="0"/>
                    </a:moveTo>
                    <a:lnTo>
                      <a:pt x="1158" y="0"/>
                    </a:lnTo>
                    <a:lnTo>
                      <a:pt x="1158" y="11"/>
                    </a:lnTo>
                    <a:lnTo>
                      <a:pt x="1147" y="11"/>
                    </a:lnTo>
                    <a:lnTo>
                      <a:pt x="1147" y="0"/>
                    </a:lnTo>
                    <a:close/>
                    <a:moveTo>
                      <a:pt x="1169" y="0"/>
                    </a:moveTo>
                    <a:lnTo>
                      <a:pt x="1180" y="0"/>
                    </a:lnTo>
                    <a:lnTo>
                      <a:pt x="1180" y="11"/>
                    </a:lnTo>
                    <a:lnTo>
                      <a:pt x="1169" y="11"/>
                    </a:lnTo>
                    <a:lnTo>
                      <a:pt x="1169" y="0"/>
                    </a:lnTo>
                    <a:close/>
                    <a:moveTo>
                      <a:pt x="1191" y="0"/>
                    </a:moveTo>
                    <a:lnTo>
                      <a:pt x="1202" y="0"/>
                    </a:lnTo>
                    <a:lnTo>
                      <a:pt x="1202" y="11"/>
                    </a:lnTo>
                    <a:lnTo>
                      <a:pt x="1191" y="11"/>
                    </a:lnTo>
                    <a:lnTo>
                      <a:pt x="1191" y="0"/>
                    </a:lnTo>
                    <a:close/>
                    <a:moveTo>
                      <a:pt x="1213" y="0"/>
                    </a:moveTo>
                    <a:lnTo>
                      <a:pt x="1224" y="0"/>
                    </a:lnTo>
                    <a:lnTo>
                      <a:pt x="1224" y="11"/>
                    </a:lnTo>
                    <a:lnTo>
                      <a:pt x="1213" y="11"/>
                    </a:lnTo>
                    <a:lnTo>
                      <a:pt x="1213" y="0"/>
                    </a:lnTo>
                    <a:close/>
                    <a:moveTo>
                      <a:pt x="1236" y="0"/>
                    </a:moveTo>
                    <a:lnTo>
                      <a:pt x="1247" y="0"/>
                    </a:lnTo>
                    <a:lnTo>
                      <a:pt x="1247" y="11"/>
                    </a:lnTo>
                    <a:lnTo>
                      <a:pt x="1236" y="11"/>
                    </a:lnTo>
                    <a:lnTo>
                      <a:pt x="1236" y="0"/>
                    </a:lnTo>
                    <a:close/>
                    <a:moveTo>
                      <a:pt x="1258" y="0"/>
                    </a:moveTo>
                    <a:lnTo>
                      <a:pt x="1269" y="0"/>
                    </a:lnTo>
                    <a:lnTo>
                      <a:pt x="1269" y="11"/>
                    </a:lnTo>
                    <a:lnTo>
                      <a:pt x="1258" y="11"/>
                    </a:lnTo>
                    <a:lnTo>
                      <a:pt x="1258" y="0"/>
                    </a:lnTo>
                    <a:close/>
                    <a:moveTo>
                      <a:pt x="1280" y="0"/>
                    </a:moveTo>
                    <a:lnTo>
                      <a:pt x="1291" y="0"/>
                    </a:lnTo>
                    <a:lnTo>
                      <a:pt x="1291" y="11"/>
                    </a:lnTo>
                    <a:lnTo>
                      <a:pt x="1280" y="11"/>
                    </a:lnTo>
                    <a:lnTo>
                      <a:pt x="1280" y="0"/>
                    </a:lnTo>
                    <a:close/>
                    <a:moveTo>
                      <a:pt x="1302" y="0"/>
                    </a:moveTo>
                    <a:lnTo>
                      <a:pt x="1313" y="0"/>
                    </a:lnTo>
                    <a:lnTo>
                      <a:pt x="1313" y="11"/>
                    </a:lnTo>
                    <a:lnTo>
                      <a:pt x="1302" y="11"/>
                    </a:lnTo>
                    <a:lnTo>
                      <a:pt x="1302" y="0"/>
                    </a:lnTo>
                    <a:close/>
                    <a:moveTo>
                      <a:pt x="1324" y="0"/>
                    </a:moveTo>
                    <a:lnTo>
                      <a:pt x="1335" y="0"/>
                    </a:lnTo>
                    <a:lnTo>
                      <a:pt x="1335" y="11"/>
                    </a:lnTo>
                    <a:lnTo>
                      <a:pt x="1324" y="11"/>
                    </a:lnTo>
                    <a:lnTo>
                      <a:pt x="1324" y="0"/>
                    </a:lnTo>
                    <a:close/>
                    <a:moveTo>
                      <a:pt x="1346" y="0"/>
                    </a:moveTo>
                    <a:lnTo>
                      <a:pt x="1357" y="0"/>
                    </a:lnTo>
                    <a:lnTo>
                      <a:pt x="1357" y="11"/>
                    </a:lnTo>
                    <a:lnTo>
                      <a:pt x="1346" y="11"/>
                    </a:lnTo>
                    <a:lnTo>
                      <a:pt x="1346" y="0"/>
                    </a:lnTo>
                    <a:close/>
                    <a:moveTo>
                      <a:pt x="1368" y="0"/>
                    </a:moveTo>
                    <a:lnTo>
                      <a:pt x="1379" y="0"/>
                    </a:lnTo>
                    <a:lnTo>
                      <a:pt x="1379" y="11"/>
                    </a:lnTo>
                    <a:lnTo>
                      <a:pt x="1368" y="11"/>
                    </a:lnTo>
                    <a:lnTo>
                      <a:pt x="1368" y="0"/>
                    </a:lnTo>
                    <a:close/>
                    <a:moveTo>
                      <a:pt x="1390" y="0"/>
                    </a:moveTo>
                    <a:lnTo>
                      <a:pt x="1401" y="0"/>
                    </a:lnTo>
                    <a:lnTo>
                      <a:pt x="1401" y="11"/>
                    </a:lnTo>
                    <a:lnTo>
                      <a:pt x="1390" y="11"/>
                    </a:lnTo>
                    <a:lnTo>
                      <a:pt x="1390" y="0"/>
                    </a:lnTo>
                    <a:close/>
                    <a:moveTo>
                      <a:pt x="1412" y="0"/>
                    </a:moveTo>
                    <a:lnTo>
                      <a:pt x="1423" y="0"/>
                    </a:lnTo>
                    <a:lnTo>
                      <a:pt x="1423" y="11"/>
                    </a:lnTo>
                    <a:lnTo>
                      <a:pt x="1412" y="11"/>
                    </a:lnTo>
                    <a:lnTo>
                      <a:pt x="1412" y="0"/>
                    </a:lnTo>
                    <a:close/>
                    <a:moveTo>
                      <a:pt x="1434" y="0"/>
                    </a:moveTo>
                    <a:lnTo>
                      <a:pt x="1445" y="0"/>
                    </a:lnTo>
                    <a:lnTo>
                      <a:pt x="1445" y="11"/>
                    </a:lnTo>
                    <a:lnTo>
                      <a:pt x="1434" y="11"/>
                    </a:lnTo>
                    <a:lnTo>
                      <a:pt x="1434" y="0"/>
                    </a:lnTo>
                    <a:close/>
                    <a:moveTo>
                      <a:pt x="1456" y="0"/>
                    </a:moveTo>
                    <a:lnTo>
                      <a:pt x="1467" y="0"/>
                    </a:lnTo>
                    <a:lnTo>
                      <a:pt x="1467" y="11"/>
                    </a:lnTo>
                    <a:lnTo>
                      <a:pt x="1456" y="11"/>
                    </a:lnTo>
                    <a:lnTo>
                      <a:pt x="1456" y="0"/>
                    </a:lnTo>
                    <a:close/>
                    <a:moveTo>
                      <a:pt x="1478" y="0"/>
                    </a:moveTo>
                    <a:lnTo>
                      <a:pt x="1489" y="0"/>
                    </a:lnTo>
                    <a:lnTo>
                      <a:pt x="1489" y="11"/>
                    </a:lnTo>
                    <a:lnTo>
                      <a:pt x="1478" y="11"/>
                    </a:lnTo>
                    <a:lnTo>
                      <a:pt x="1478" y="0"/>
                    </a:lnTo>
                    <a:close/>
                    <a:moveTo>
                      <a:pt x="1500" y="0"/>
                    </a:moveTo>
                    <a:lnTo>
                      <a:pt x="1511" y="0"/>
                    </a:lnTo>
                    <a:lnTo>
                      <a:pt x="1511" y="11"/>
                    </a:lnTo>
                    <a:lnTo>
                      <a:pt x="1500" y="11"/>
                    </a:lnTo>
                    <a:lnTo>
                      <a:pt x="1500" y="0"/>
                    </a:lnTo>
                    <a:close/>
                    <a:moveTo>
                      <a:pt x="1522" y="0"/>
                    </a:moveTo>
                    <a:lnTo>
                      <a:pt x="1533" y="0"/>
                    </a:lnTo>
                    <a:lnTo>
                      <a:pt x="1533" y="11"/>
                    </a:lnTo>
                    <a:lnTo>
                      <a:pt x="1522" y="11"/>
                    </a:lnTo>
                    <a:lnTo>
                      <a:pt x="1522" y="0"/>
                    </a:lnTo>
                    <a:close/>
                    <a:moveTo>
                      <a:pt x="1544" y="0"/>
                    </a:moveTo>
                    <a:lnTo>
                      <a:pt x="1555" y="0"/>
                    </a:lnTo>
                    <a:lnTo>
                      <a:pt x="1555" y="11"/>
                    </a:lnTo>
                    <a:lnTo>
                      <a:pt x="1544" y="11"/>
                    </a:lnTo>
                    <a:lnTo>
                      <a:pt x="1544" y="0"/>
                    </a:lnTo>
                    <a:close/>
                    <a:moveTo>
                      <a:pt x="1566" y="0"/>
                    </a:moveTo>
                    <a:lnTo>
                      <a:pt x="1577" y="0"/>
                    </a:lnTo>
                    <a:lnTo>
                      <a:pt x="1577" y="11"/>
                    </a:lnTo>
                    <a:lnTo>
                      <a:pt x="1566" y="11"/>
                    </a:lnTo>
                    <a:lnTo>
                      <a:pt x="1566" y="0"/>
                    </a:lnTo>
                    <a:close/>
                    <a:moveTo>
                      <a:pt x="1588" y="0"/>
                    </a:moveTo>
                    <a:lnTo>
                      <a:pt x="1600" y="0"/>
                    </a:lnTo>
                    <a:lnTo>
                      <a:pt x="1600" y="11"/>
                    </a:lnTo>
                    <a:lnTo>
                      <a:pt x="1588" y="11"/>
                    </a:lnTo>
                    <a:lnTo>
                      <a:pt x="1588" y="0"/>
                    </a:lnTo>
                    <a:close/>
                    <a:moveTo>
                      <a:pt x="1611" y="0"/>
                    </a:moveTo>
                    <a:lnTo>
                      <a:pt x="1622" y="0"/>
                    </a:lnTo>
                    <a:lnTo>
                      <a:pt x="1622" y="11"/>
                    </a:lnTo>
                    <a:lnTo>
                      <a:pt x="1611" y="11"/>
                    </a:lnTo>
                    <a:lnTo>
                      <a:pt x="1611" y="0"/>
                    </a:lnTo>
                    <a:close/>
                    <a:moveTo>
                      <a:pt x="1633" y="0"/>
                    </a:moveTo>
                    <a:lnTo>
                      <a:pt x="1644" y="0"/>
                    </a:lnTo>
                    <a:lnTo>
                      <a:pt x="1644" y="11"/>
                    </a:lnTo>
                    <a:lnTo>
                      <a:pt x="1633" y="11"/>
                    </a:lnTo>
                    <a:lnTo>
                      <a:pt x="1633" y="0"/>
                    </a:lnTo>
                    <a:close/>
                    <a:moveTo>
                      <a:pt x="1655" y="0"/>
                    </a:moveTo>
                    <a:lnTo>
                      <a:pt x="1666" y="0"/>
                    </a:lnTo>
                    <a:lnTo>
                      <a:pt x="1666" y="11"/>
                    </a:lnTo>
                    <a:lnTo>
                      <a:pt x="1655" y="11"/>
                    </a:lnTo>
                    <a:lnTo>
                      <a:pt x="1655" y="0"/>
                    </a:lnTo>
                    <a:close/>
                    <a:moveTo>
                      <a:pt x="1677" y="0"/>
                    </a:moveTo>
                    <a:lnTo>
                      <a:pt x="1688" y="0"/>
                    </a:lnTo>
                    <a:lnTo>
                      <a:pt x="1688" y="11"/>
                    </a:lnTo>
                    <a:lnTo>
                      <a:pt x="1677" y="11"/>
                    </a:lnTo>
                    <a:lnTo>
                      <a:pt x="1677" y="0"/>
                    </a:lnTo>
                    <a:close/>
                    <a:moveTo>
                      <a:pt x="1699" y="0"/>
                    </a:moveTo>
                    <a:lnTo>
                      <a:pt x="1710" y="0"/>
                    </a:lnTo>
                    <a:lnTo>
                      <a:pt x="1710" y="11"/>
                    </a:lnTo>
                    <a:lnTo>
                      <a:pt x="1699" y="11"/>
                    </a:lnTo>
                    <a:lnTo>
                      <a:pt x="1699" y="0"/>
                    </a:lnTo>
                    <a:close/>
                    <a:moveTo>
                      <a:pt x="1721" y="0"/>
                    </a:moveTo>
                    <a:lnTo>
                      <a:pt x="1732" y="0"/>
                    </a:lnTo>
                    <a:lnTo>
                      <a:pt x="1732" y="11"/>
                    </a:lnTo>
                    <a:lnTo>
                      <a:pt x="1721" y="11"/>
                    </a:lnTo>
                    <a:lnTo>
                      <a:pt x="1721" y="0"/>
                    </a:lnTo>
                    <a:close/>
                    <a:moveTo>
                      <a:pt x="1743" y="0"/>
                    </a:moveTo>
                    <a:lnTo>
                      <a:pt x="1754" y="0"/>
                    </a:lnTo>
                    <a:lnTo>
                      <a:pt x="1754" y="11"/>
                    </a:lnTo>
                    <a:lnTo>
                      <a:pt x="1743" y="11"/>
                    </a:lnTo>
                    <a:lnTo>
                      <a:pt x="1743" y="0"/>
                    </a:lnTo>
                    <a:close/>
                    <a:moveTo>
                      <a:pt x="1765" y="0"/>
                    </a:moveTo>
                    <a:lnTo>
                      <a:pt x="1776" y="0"/>
                    </a:lnTo>
                    <a:lnTo>
                      <a:pt x="1776" y="11"/>
                    </a:lnTo>
                    <a:lnTo>
                      <a:pt x="1765" y="11"/>
                    </a:lnTo>
                    <a:lnTo>
                      <a:pt x="1765" y="0"/>
                    </a:lnTo>
                    <a:close/>
                    <a:moveTo>
                      <a:pt x="1787" y="0"/>
                    </a:moveTo>
                    <a:lnTo>
                      <a:pt x="1794" y="0"/>
                    </a:lnTo>
                    <a:lnTo>
                      <a:pt x="1794" y="11"/>
                    </a:lnTo>
                    <a:lnTo>
                      <a:pt x="1787" y="11"/>
                    </a:lnTo>
                    <a:lnTo>
                      <a:pt x="17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Freeform 11"/>
              <p:cNvSpPr>
                <a:spLocks noEditPoints="1"/>
              </p:cNvSpPr>
              <p:nvPr/>
            </p:nvSpPr>
            <p:spPr bwMode="auto">
              <a:xfrm>
                <a:off x="4102" y="603"/>
                <a:ext cx="44" cy="460"/>
              </a:xfrm>
              <a:custGeom>
                <a:avLst/>
                <a:gdLst>
                  <a:gd name="T0" fmla="*/ 30 w 44"/>
                  <a:gd name="T1" fmla="*/ 52 h 460"/>
                  <a:gd name="T2" fmla="*/ 15 w 44"/>
                  <a:gd name="T3" fmla="*/ 37 h 460"/>
                  <a:gd name="T4" fmla="*/ 30 w 44"/>
                  <a:gd name="T5" fmla="*/ 67 h 460"/>
                  <a:gd name="T6" fmla="*/ 15 w 44"/>
                  <a:gd name="T7" fmla="*/ 81 h 460"/>
                  <a:gd name="T8" fmla="*/ 30 w 44"/>
                  <a:gd name="T9" fmla="*/ 67 h 460"/>
                  <a:gd name="T10" fmla="*/ 30 w 44"/>
                  <a:gd name="T11" fmla="*/ 111 h 460"/>
                  <a:gd name="T12" fmla="*/ 15 w 44"/>
                  <a:gd name="T13" fmla="*/ 96 h 460"/>
                  <a:gd name="T14" fmla="*/ 30 w 44"/>
                  <a:gd name="T15" fmla="*/ 125 h 460"/>
                  <a:gd name="T16" fmla="*/ 15 w 44"/>
                  <a:gd name="T17" fmla="*/ 140 h 460"/>
                  <a:gd name="T18" fmla="*/ 30 w 44"/>
                  <a:gd name="T19" fmla="*/ 125 h 460"/>
                  <a:gd name="T20" fmla="*/ 30 w 44"/>
                  <a:gd name="T21" fmla="*/ 169 h 460"/>
                  <a:gd name="T22" fmla="*/ 15 w 44"/>
                  <a:gd name="T23" fmla="*/ 155 h 460"/>
                  <a:gd name="T24" fmla="*/ 30 w 44"/>
                  <a:gd name="T25" fmla="*/ 184 h 460"/>
                  <a:gd name="T26" fmla="*/ 15 w 44"/>
                  <a:gd name="T27" fmla="*/ 199 h 460"/>
                  <a:gd name="T28" fmla="*/ 30 w 44"/>
                  <a:gd name="T29" fmla="*/ 184 h 460"/>
                  <a:gd name="T30" fmla="*/ 30 w 44"/>
                  <a:gd name="T31" fmla="*/ 228 h 460"/>
                  <a:gd name="T32" fmla="*/ 15 w 44"/>
                  <a:gd name="T33" fmla="*/ 214 h 460"/>
                  <a:gd name="T34" fmla="*/ 30 w 44"/>
                  <a:gd name="T35" fmla="*/ 243 h 460"/>
                  <a:gd name="T36" fmla="*/ 15 w 44"/>
                  <a:gd name="T37" fmla="*/ 258 h 460"/>
                  <a:gd name="T38" fmla="*/ 30 w 44"/>
                  <a:gd name="T39" fmla="*/ 243 h 460"/>
                  <a:gd name="T40" fmla="*/ 30 w 44"/>
                  <a:gd name="T41" fmla="*/ 287 h 460"/>
                  <a:gd name="T42" fmla="*/ 15 w 44"/>
                  <a:gd name="T43" fmla="*/ 272 h 460"/>
                  <a:gd name="T44" fmla="*/ 30 w 44"/>
                  <a:gd name="T45" fmla="*/ 302 h 460"/>
                  <a:gd name="T46" fmla="*/ 15 w 44"/>
                  <a:gd name="T47" fmla="*/ 316 h 460"/>
                  <a:gd name="T48" fmla="*/ 30 w 44"/>
                  <a:gd name="T49" fmla="*/ 302 h 460"/>
                  <a:gd name="T50" fmla="*/ 30 w 44"/>
                  <a:gd name="T51" fmla="*/ 346 h 460"/>
                  <a:gd name="T52" fmla="*/ 15 w 44"/>
                  <a:gd name="T53" fmla="*/ 331 h 460"/>
                  <a:gd name="T54" fmla="*/ 30 w 44"/>
                  <a:gd name="T55" fmla="*/ 361 h 460"/>
                  <a:gd name="T56" fmla="*/ 15 w 44"/>
                  <a:gd name="T57" fmla="*/ 375 h 460"/>
                  <a:gd name="T58" fmla="*/ 30 w 44"/>
                  <a:gd name="T59" fmla="*/ 361 h 460"/>
                  <a:gd name="T60" fmla="*/ 30 w 44"/>
                  <a:gd name="T61" fmla="*/ 405 h 460"/>
                  <a:gd name="T62" fmla="*/ 15 w 44"/>
                  <a:gd name="T63" fmla="*/ 390 h 460"/>
                  <a:gd name="T64" fmla="*/ 30 w 44"/>
                  <a:gd name="T65" fmla="*/ 419 h 460"/>
                  <a:gd name="T66" fmla="*/ 15 w 44"/>
                  <a:gd name="T67" fmla="*/ 434 h 460"/>
                  <a:gd name="T68" fmla="*/ 30 w 44"/>
                  <a:gd name="T69" fmla="*/ 419 h 460"/>
                  <a:gd name="T70" fmla="*/ 30 w 44"/>
                  <a:gd name="T71" fmla="*/ 460 h 460"/>
                  <a:gd name="T72" fmla="*/ 15 w 44"/>
                  <a:gd name="T73" fmla="*/ 449 h 460"/>
                  <a:gd name="T74" fmla="*/ 0 w 44"/>
                  <a:gd name="T75" fmla="*/ 45 h 460"/>
                  <a:gd name="T76" fmla="*/ 44 w 44"/>
                  <a:gd name="T77" fmla="*/ 45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4"/>
                  <a:gd name="T118" fmla="*/ 0 h 460"/>
                  <a:gd name="T119" fmla="*/ 44 w 44"/>
                  <a:gd name="T120" fmla="*/ 460 h 4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4" h="460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7"/>
                    </a:lnTo>
                    <a:lnTo>
                      <a:pt x="15" y="287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30" y="302"/>
                    </a:moveTo>
                    <a:lnTo>
                      <a:pt x="30" y="316"/>
                    </a:lnTo>
                    <a:lnTo>
                      <a:pt x="15" y="316"/>
                    </a:lnTo>
                    <a:lnTo>
                      <a:pt x="15" y="302"/>
                    </a:lnTo>
                    <a:lnTo>
                      <a:pt x="30" y="302"/>
                    </a:lnTo>
                    <a:close/>
                    <a:moveTo>
                      <a:pt x="30" y="331"/>
                    </a:moveTo>
                    <a:lnTo>
                      <a:pt x="30" y="346"/>
                    </a:lnTo>
                    <a:lnTo>
                      <a:pt x="15" y="346"/>
                    </a:lnTo>
                    <a:lnTo>
                      <a:pt x="15" y="331"/>
                    </a:lnTo>
                    <a:lnTo>
                      <a:pt x="30" y="331"/>
                    </a:lnTo>
                    <a:close/>
                    <a:moveTo>
                      <a:pt x="30" y="361"/>
                    </a:moveTo>
                    <a:lnTo>
                      <a:pt x="30" y="375"/>
                    </a:lnTo>
                    <a:lnTo>
                      <a:pt x="15" y="375"/>
                    </a:lnTo>
                    <a:lnTo>
                      <a:pt x="15" y="361"/>
                    </a:lnTo>
                    <a:lnTo>
                      <a:pt x="30" y="361"/>
                    </a:lnTo>
                    <a:close/>
                    <a:moveTo>
                      <a:pt x="30" y="390"/>
                    </a:moveTo>
                    <a:lnTo>
                      <a:pt x="30" y="405"/>
                    </a:lnTo>
                    <a:lnTo>
                      <a:pt x="15" y="405"/>
                    </a:lnTo>
                    <a:lnTo>
                      <a:pt x="15" y="390"/>
                    </a:lnTo>
                    <a:lnTo>
                      <a:pt x="30" y="390"/>
                    </a:lnTo>
                    <a:close/>
                    <a:moveTo>
                      <a:pt x="30" y="419"/>
                    </a:moveTo>
                    <a:lnTo>
                      <a:pt x="30" y="434"/>
                    </a:lnTo>
                    <a:lnTo>
                      <a:pt x="15" y="434"/>
                    </a:lnTo>
                    <a:lnTo>
                      <a:pt x="15" y="419"/>
                    </a:lnTo>
                    <a:lnTo>
                      <a:pt x="30" y="419"/>
                    </a:lnTo>
                    <a:close/>
                    <a:moveTo>
                      <a:pt x="30" y="449"/>
                    </a:moveTo>
                    <a:lnTo>
                      <a:pt x="30" y="460"/>
                    </a:lnTo>
                    <a:lnTo>
                      <a:pt x="15" y="460"/>
                    </a:lnTo>
                    <a:lnTo>
                      <a:pt x="15" y="449"/>
                    </a:lnTo>
                    <a:lnTo>
                      <a:pt x="30" y="449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102" y="1573"/>
                <a:ext cx="44" cy="284"/>
              </a:xfrm>
              <a:custGeom>
                <a:avLst/>
                <a:gdLst>
                  <a:gd name="T0" fmla="*/ 30 w 44"/>
                  <a:gd name="T1" fmla="*/ 37 h 284"/>
                  <a:gd name="T2" fmla="*/ 30 w 44"/>
                  <a:gd name="T3" fmla="*/ 52 h 284"/>
                  <a:gd name="T4" fmla="*/ 15 w 44"/>
                  <a:gd name="T5" fmla="*/ 52 h 284"/>
                  <a:gd name="T6" fmla="*/ 15 w 44"/>
                  <a:gd name="T7" fmla="*/ 37 h 284"/>
                  <a:gd name="T8" fmla="*/ 30 w 44"/>
                  <a:gd name="T9" fmla="*/ 37 h 284"/>
                  <a:gd name="T10" fmla="*/ 30 w 44"/>
                  <a:gd name="T11" fmla="*/ 67 h 284"/>
                  <a:gd name="T12" fmla="*/ 30 w 44"/>
                  <a:gd name="T13" fmla="*/ 81 h 284"/>
                  <a:gd name="T14" fmla="*/ 15 w 44"/>
                  <a:gd name="T15" fmla="*/ 81 h 284"/>
                  <a:gd name="T16" fmla="*/ 15 w 44"/>
                  <a:gd name="T17" fmla="*/ 67 h 284"/>
                  <a:gd name="T18" fmla="*/ 30 w 44"/>
                  <a:gd name="T19" fmla="*/ 67 h 284"/>
                  <a:gd name="T20" fmla="*/ 30 w 44"/>
                  <a:gd name="T21" fmla="*/ 96 h 284"/>
                  <a:gd name="T22" fmla="*/ 30 w 44"/>
                  <a:gd name="T23" fmla="*/ 111 h 284"/>
                  <a:gd name="T24" fmla="*/ 15 w 44"/>
                  <a:gd name="T25" fmla="*/ 111 h 284"/>
                  <a:gd name="T26" fmla="*/ 15 w 44"/>
                  <a:gd name="T27" fmla="*/ 96 h 284"/>
                  <a:gd name="T28" fmla="*/ 30 w 44"/>
                  <a:gd name="T29" fmla="*/ 96 h 284"/>
                  <a:gd name="T30" fmla="*/ 30 w 44"/>
                  <a:gd name="T31" fmla="*/ 125 h 284"/>
                  <a:gd name="T32" fmla="*/ 30 w 44"/>
                  <a:gd name="T33" fmla="*/ 140 h 284"/>
                  <a:gd name="T34" fmla="*/ 15 w 44"/>
                  <a:gd name="T35" fmla="*/ 140 h 284"/>
                  <a:gd name="T36" fmla="*/ 15 w 44"/>
                  <a:gd name="T37" fmla="*/ 125 h 284"/>
                  <a:gd name="T38" fmla="*/ 30 w 44"/>
                  <a:gd name="T39" fmla="*/ 125 h 284"/>
                  <a:gd name="T40" fmla="*/ 30 w 44"/>
                  <a:gd name="T41" fmla="*/ 155 h 284"/>
                  <a:gd name="T42" fmla="*/ 30 w 44"/>
                  <a:gd name="T43" fmla="*/ 169 h 284"/>
                  <a:gd name="T44" fmla="*/ 15 w 44"/>
                  <a:gd name="T45" fmla="*/ 169 h 284"/>
                  <a:gd name="T46" fmla="*/ 15 w 44"/>
                  <a:gd name="T47" fmla="*/ 155 h 284"/>
                  <a:gd name="T48" fmla="*/ 30 w 44"/>
                  <a:gd name="T49" fmla="*/ 155 h 284"/>
                  <a:gd name="T50" fmla="*/ 30 w 44"/>
                  <a:gd name="T51" fmla="*/ 184 h 284"/>
                  <a:gd name="T52" fmla="*/ 30 w 44"/>
                  <a:gd name="T53" fmla="*/ 199 h 284"/>
                  <a:gd name="T54" fmla="*/ 15 w 44"/>
                  <a:gd name="T55" fmla="*/ 199 h 284"/>
                  <a:gd name="T56" fmla="*/ 15 w 44"/>
                  <a:gd name="T57" fmla="*/ 184 h 284"/>
                  <a:gd name="T58" fmla="*/ 30 w 44"/>
                  <a:gd name="T59" fmla="*/ 184 h 284"/>
                  <a:gd name="T60" fmla="*/ 30 w 44"/>
                  <a:gd name="T61" fmla="*/ 214 h 284"/>
                  <a:gd name="T62" fmla="*/ 30 w 44"/>
                  <a:gd name="T63" fmla="*/ 228 h 284"/>
                  <a:gd name="T64" fmla="*/ 15 w 44"/>
                  <a:gd name="T65" fmla="*/ 228 h 284"/>
                  <a:gd name="T66" fmla="*/ 15 w 44"/>
                  <a:gd name="T67" fmla="*/ 214 h 284"/>
                  <a:gd name="T68" fmla="*/ 30 w 44"/>
                  <a:gd name="T69" fmla="*/ 214 h 284"/>
                  <a:gd name="T70" fmla="*/ 30 w 44"/>
                  <a:gd name="T71" fmla="*/ 243 h 284"/>
                  <a:gd name="T72" fmla="*/ 30 w 44"/>
                  <a:gd name="T73" fmla="*/ 258 h 284"/>
                  <a:gd name="T74" fmla="*/ 15 w 44"/>
                  <a:gd name="T75" fmla="*/ 258 h 284"/>
                  <a:gd name="T76" fmla="*/ 15 w 44"/>
                  <a:gd name="T77" fmla="*/ 243 h 284"/>
                  <a:gd name="T78" fmla="*/ 30 w 44"/>
                  <a:gd name="T79" fmla="*/ 243 h 284"/>
                  <a:gd name="T80" fmla="*/ 30 w 44"/>
                  <a:gd name="T81" fmla="*/ 272 h 284"/>
                  <a:gd name="T82" fmla="*/ 30 w 44"/>
                  <a:gd name="T83" fmla="*/ 284 h 284"/>
                  <a:gd name="T84" fmla="*/ 15 w 44"/>
                  <a:gd name="T85" fmla="*/ 284 h 284"/>
                  <a:gd name="T86" fmla="*/ 15 w 44"/>
                  <a:gd name="T87" fmla="*/ 272 h 284"/>
                  <a:gd name="T88" fmla="*/ 30 w 44"/>
                  <a:gd name="T89" fmla="*/ 272 h 284"/>
                  <a:gd name="T90" fmla="*/ 0 w 44"/>
                  <a:gd name="T91" fmla="*/ 45 h 284"/>
                  <a:gd name="T92" fmla="*/ 22 w 44"/>
                  <a:gd name="T93" fmla="*/ 0 h 284"/>
                  <a:gd name="T94" fmla="*/ 44 w 44"/>
                  <a:gd name="T95" fmla="*/ 45 h 284"/>
                  <a:gd name="T96" fmla="*/ 0 w 44"/>
                  <a:gd name="T97" fmla="*/ 45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284"/>
                  <a:gd name="T149" fmla="*/ 44 w 44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284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4"/>
                    </a:lnTo>
                    <a:lnTo>
                      <a:pt x="15" y="284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3"/>
              <p:cNvSpPr>
                <a:spLocks noChangeShapeType="1"/>
              </p:cNvSpPr>
              <p:nvPr/>
            </p:nvSpPr>
            <p:spPr bwMode="auto">
              <a:xfrm>
                <a:off x="859" y="2191"/>
                <a:ext cx="1" cy="166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Freeform 14"/>
              <p:cNvSpPr>
                <a:spLocks noEditPoints="1"/>
              </p:cNvSpPr>
              <p:nvPr/>
            </p:nvSpPr>
            <p:spPr bwMode="auto">
              <a:xfrm>
                <a:off x="859" y="2305"/>
                <a:ext cx="695" cy="44"/>
              </a:xfrm>
              <a:custGeom>
                <a:avLst/>
                <a:gdLst>
                  <a:gd name="T0" fmla="*/ 52 w 695"/>
                  <a:gd name="T1" fmla="*/ 15 h 44"/>
                  <a:gd name="T2" fmla="*/ 37 w 695"/>
                  <a:gd name="T3" fmla="*/ 30 h 44"/>
                  <a:gd name="T4" fmla="*/ 67 w 695"/>
                  <a:gd name="T5" fmla="*/ 15 h 44"/>
                  <a:gd name="T6" fmla="*/ 81 w 695"/>
                  <a:gd name="T7" fmla="*/ 30 h 44"/>
                  <a:gd name="T8" fmla="*/ 67 w 695"/>
                  <a:gd name="T9" fmla="*/ 15 h 44"/>
                  <a:gd name="T10" fmla="*/ 111 w 695"/>
                  <a:gd name="T11" fmla="*/ 15 h 44"/>
                  <a:gd name="T12" fmla="*/ 96 w 695"/>
                  <a:gd name="T13" fmla="*/ 30 h 44"/>
                  <a:gd name="T14" fmla="*/ 125 w 695"/>
                  <a:gd name="T15" fmla="*/ 15 h 44"/>
                  <a:gd name="T16" fmla="*/ 140 w 695"/>
                  <a:gd name="T17" fmla="*/ 30 h 44"/>
                  <a:gd name="T18" fmla="*/ 125 w 695"/>
                  <a:gd name="T19" fmla="*/ 15 h 44"/>
                  <a:gd name="T20" fmla="*/ 170 w 695"/>
                  <a:gd name="T21" fmla="*/ 15 h 44"/>
                  <a:gd name="T22" fmla="*/ 155 w 695"/>
                  <a:gd name="T23" fmla="*/ 30 h 44"/>
                  <a:gd name="T24" fmla="*/ 184 w 695"/>
                  <a:gd name="T25" fmla="*/ 15 h 44"/>
                  <a:gd name="T26" fmla="*/ 199 w 695"/>
                  <a:gd name="T27" fmla="*/ 30 h 44"/>
                  <a:gd name="T28" fmla="*/ 184 w 695"/>
                  <a:gd name="T29" fmla="*/ 15 h 44"/>
                  <a:gd name="T30" fmla="*/ 228 w 695"/>
                  <a:gd name="T31" fmla="*/ 15 h 44"/>
                  <a:gd name="T32" fmla="*/ 214 w 695"/>
                  <a:gd name="T33" fmla="*/ 30 h 44"/>
                  <a:gd name="T34" fmla="*/ 243 w 695"/>
                  <a:gd name="T35" fmla="*/ 15 h 44"/>
                  <a:gd name="T36" fmla="*/ 258 w 695"/>
                  <a:gd name="T37" fmla="*/ 30 h 44"/>
                  <a:gd name="T38" fmla="*/ 243 w 695"/>
                  <a:gd name="T39" fmla="*/ 15 h 44"/>
                  <a:gd name="T40" fmla="*/ 287 w 695"/>
                  <a:gd name="T41" fmla="*/ 15 h 44"/>
                  <a:gd name="T42" fmla="*/ 272 w 695"/>
                  <a:gd name="T43" fmla="*/ 30 h 44"/>
                  <a:gd name="T44" fmla="*/ 302 w 695"/>
                  <a:gd name="T45" fmla="*/ 15 h 44"/>
                  <a:gd name="T46" fmla="*/ 317 w 695"/>
                  <a:gd name="T47" fmla="*/ 30 h 44"/>
                  <a:gd name="T48" fmla="*/ 302 w 695"/>
                  <a:gd name="T49" fmla="*/ 15 h 44"/>
                  <a:gd name="T50" fmla="*/ 346 w 695"/>
                  <a:gd name="T51" fmla="*/ 15 h 44"/>
                  <a:gd name="T52" fmla="*/ 331 w 695"/>
                  <a:gd name="T53" fmla="*/ 30 h 44"/>
                  <a:gd name="T54" fmla="*/ 361 w 695"/>
                  <a:gd name="T55" fmla="*/ 15 h 44"/>
                  <a:gd name="T56" fmla="*/ 375 w 695"/>
                  <a:gd name="T57" fmla="*/ 30 h 44"/>
                  <a:gd name="T58" fmla="*/ 361 w 695"/>
                  <a:gd name="T59" fmla="*/ 15 h 44"/>
                  <a:gd name="T60" fmla="*/ 405 w 695"/>
                  <a:gd name="T61" fmla="*/ 15 h 44"/>
                  <a:gd name="T62" fmla="*/ 390 w 695"/>
                  <a:gd name="T63" fmla="*/ 30 h 44"/>
                  <a:gd name="T64" fmla="*/ 420 w 695"/>
                  <a:gd name="T65" fmla="*/ 15 h 44"/>
                  <a:gd name="T66" fmla="*/ 434 w 695"/>
                  <a:gd name="T67" fmla="*/ 30 h 44"/>
                  <a:gd name="T68" fmla="*/ 420 w 695"/>
                  <a:gd name="T69" fmla="*/ 15 h 44"/>
                  <a:gd name="T70" fmla="*/ 464 w 695"/>
                  <a:gd name="T71" fmla="*/ 15 h 44"/>
                  <a:gd name="T72" fmla="*/ 449 w 695"/>
                  <a:gd name="T73" fmla="*/ 30 h 44"/>
                  <a:gd name="T74" fmla="*/ 478 w 695"/>
                  <a:gd name="T75" fmla="*/ 15 h 44"/>
                  <a:gd name="T76" fmla="*/ 493 w 695"/>
                  <a:gd name="T77" fmla="*/ 30 h 44"/>
                  <a:gd name="T78" fmla="*/ 478 w 695"/>
                  <a:gd name="T79" fmla="*/ 15 h 44"/>
                  <a:gd name="T80" fmla="*/ 522 w 695"/>
                  <a:gd name="T81" fmla="*/ 15 h 44"/>
                  <a:gd name="T82" fmla="*/ 508 w 695"/>
                  <a:gd name="T83" fmla="*/ 30 h 44"/>
                  <a:gd name="T84" fmla="*/ 537 w 695"/>
                  <a:gd name="T85" fmla="*/ 15 h 44"/>
                  <a:gd name="T86" fmla="*/ 552 w 695"/>
                  <a:gd name="T87" fmla="*/ 30 h 44"/>
                  <a:gd name="T88" fmla="*/ 537 w 695"/>
                  <a:gd name="T89" fmla="*/ 15 h 44"/>
                  <a:gd name="T90" fmla="*/ 581 w 695"/>
                  <a:gd name="T91" fmla="*/ 15 h 44"/>
                  <a:gd name="T92" fmla="*/ 567 w 695"/>
                  <a:gd name="T93" fmla="*/ 30 h 44"/>
                  <a:gd name="T94" fmla="*/ 596 w 695"/>
                  <a:gd name="T95" fmla="*/ 15 h 44"/>
                  <a:gd name="T96" fmla="*/ 611 w 695"/>
                  <a:gd name="T97" fmla="*/ 30 h 44"/>
                  <a:gd name="T98" fmla="*/ 596 w 695"/>
                  <a:gd name="T99" fmla="*/ 15 h 44"/>
                  <a:gd name="T100" fmla="*/ 640 w 695"/>
                  <a:gd name="T101" fmla="*/ 15 h 44"/>
                  <a:gd name="T102" fmla="*/ 625 w 695"/>
                  <a:gd name="T103" fmla="*/ 30 h 44"/>
                  <a:gd name="T104" fmla="*/ 655 w 695"/>
                  <a:gd name="T105" fmla="*/ 15 h 44"/>
                  <a:gd name="T106" fmla="*/ 670 w 695"/>
                  <a:gd name="T107" fmla="*/ 30 h 44"/>
                  <a:gd name="T108" fmla="*/ 655 w 695"/>
                  <a:gd name="T109" fmla="*/ 15 h 44"/>
                  <a:gd name="T110" fmla="*/ 695 w 695"/>
                  <a:gd name="T111" fmla="*/ 15 h 44"/>
                  <a:gd name="T112" fmla="*/ 684 w 695"/>
                  <a:gd name="T113" fmla="*/ 30 h 44"/>
                  <a:gd name="T114" fmla="*/ 45 w 695"/>
                  <a:gd name="T115" fmla="*/ 44 h 44"/>
                  <a:gd name="T116" fmla="*/ 45 w 695"/>
                  <a:gd name="T117" fmla="*/ 0 h 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5"/>
                  <a:gd name="T178" fmla="*/ 0 h 44"/>
                  <a:gd name="T179" fmla="*/ 695 w 695"/>
                  <a:gd name="T180" fmla="*/ 44 h 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5" h="44">
                    <a:moveTo>
                      <a:pt x="37" y="15"/>
                    </a:moveTo>
                    <a:lnTo>
                      <a:pt x="52" y="15"/>
                    </a:lnTo>
                    <a:lnTo>
                      <a:pt x="52" y="30"/>
                    </a:lnTo>
                    <a:lnTo>
                      <a:pt x="37" y="30"/>
                    </a:lnTo>
                    <a:lnTo>
                      <a:pt x="37" y="15"/>
                    </a:lnTo>
                    <a:close/>
                    <a:moveTo>
                      <a:pt x="67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7" y="30"/>
                    </a:lnTo>
                    <a:lnTo>
                      <a:pt x="67" y="15"/>
                    </a:lnTo>
                    <a:close/>
                    <a:moveTo>
                      <a:pt x="96" y="15"/>
                    </a:moveTo>
                    <a:lnTo>
                      <a:pt x="111" y="15"/>
                    </a:lnTo>
                    <a:lnTo>
                      <a:pt x="111" y="30"/>
                    </a:lnTo>
                    <a:lnTo>
                      <a:pt x="96" y="30"/>
                    </a:lnTo>
                    <a:lnTo>
                      <a:pt x="96" y="15"/>
                    </a:lnTo>
                    <a:close/>
                    <a:moveTo>
                      <a:pt x="125" y="15"/>
                    </a:moveTo>
                    <a:lnTo>
                      <a:pt x="140" y="15"/>
                    </a:lnTo>
                    <a:lnTo>
                      <a:pt x="140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5" y="15"/>
                    </a:moveTo>
                    <a:lnTo>
                      <a:pt x="170" y="15"/>
                    </a:lnTo>
                    <a:lnTo>
                      <a:pt x="170" y="30"/>
                    </a:lnTo>
                    <a:lnTo>
                      <a:pt x="155" y="30"/>
                    </a:lnTo>
                    <a:lnTo>
                      <a:pt x="155" y="15"/>
                    </a:lnTo>
                    <a:close/>
                    <a:moveTo>
                      <a:pt x="184" y="15"/>
                    </a:moveTo>
                    <a:lnTo>
                      <a:pt x="199" y="15"/>
                    </a:lnTo>
                    <a:lnTo>
                      <a:pt x="199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4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4" y="30"/>
                    </a:lnTo>
                    <a:lnTo>
                      <a:pt x="214" y="15"/>
                    </a:lnTo>
                    <a:close/>
                    <a:moveTo>
                      <a:pt x="243" y="15"/>
                    </a:moveTo>
                    <a:lnTo>
                      <a:pt x="258" y="15"/>
                    </a:lnTo>
                    <a:lnTo>
                      <a:pt x="258" y="30"/>
                    </a:lnTo>
                    <a:lnTo>
                      <a:pt x="243" y="30"/>
                    </a:lnTo>
                    <a:lnTo>
                      <a:pt x="243" y="15"/>
                    </a:lnTo>
                    <a:close/>
                    <a:moveTo>
                      <a:pt x="272" y="15"/>
                    </a:moveTo>
                    <a:lnTo>
                      <a:pt x="287" y="15"/>
                    </a:lnTo>
                    <a:lnTo>
                      <a:pt x="287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2" y="15"/>
                    </a:moveTo>
                    <a:lnTo>
                      <a:pt x="317" y="15"/>
                    </a:lnTo>
                    <a:lnTo>
                      <a:pt x="317" y="30"/>
                    </a:lnTo>
                    <a:lnTo>
                      <a:pt x="302" y="30"/>
                    </a:lnTo>
                    <a:lnTo>
                      <a:pt x="302" y="15"/>
                    </a:lnTo>
                    <a:close/>
                    <a:moveTo>
                      <a:pt x="331" y="15"/>
                    </a:moveTo>
                    <a:lnTo>
                      <a:pt x="346" y="15"/>
                    </a:lnTo>
                    <a:lnTo>
                      <a:pt x="346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1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1" y="30"/>
                    </a:lnTo>
                    <a:lnTo>
                      <a:pt x="361" y="15"/>
                    </a:lnTo>
                    <a:close/>
                    <a:moveTo>
                      <a:pt x="390" y="15"/>
                    </a:moveTo>
                    <a:lnTo>
                      <a:pt x="405" y="15"/>
                    </a:lnTo>
                    <a:lnTo>
                      <a:pt x="405" y="30"/>
                    </a:lnTo>
                    <a:lnTo>
                      <a:pt x="390" y="30"/>
                    </a:lnTo>
                    <a:lnTo>
                      <a:pt x="390" y="15"/>
                    </a:lnTo>
                    <a:close/>
                    <a:moveTo>
                      <a:pt x="420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20" y="30"/>
                    </a:lnTo>
                    <a:lnTo>
                      <a:pt x="420" y="15"/>
                    </a:lnTo>
                    <a:close/>
                    <a:moveTo>
                      <a:pt x="449" y="15"/>
                    </a:moveTo>
                    <a:lnTo>
                      <a:pt x="464" y="15"/>
                    </a:lnTo>
                    <a:lnTo>
                      <a:pt x="464" y="30"/>
                    </a:lnTo>
                    <a:lnTo>
                      <a:pt x="449" y="30"/>
                    </a:lnTo>
                    <a:lnTo>
                      <a:pt x="449" y="15"/>
                    </a:lnTo>
                    <a:close/>
                    <a:moveTo>
                      <a:pt x="478" y="15"/>
                    </a:moveTo>
                    <a:lnTo>
                      <a:pt x="493" y="15"/>
                    </a:lnTo>
                    <a:lnTo>
                      <a:pt x="493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8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8" y="30"/>
                    </a:lnTo>
                    <a:lnTo>
                      <a:pt x="508" y="15"/>
                    </a:lnTo>
                    <a:close/>
                    <a:moveTo>
                      <a:pt x="537" y="15"/>
                    </a:moveTo>
                    <a:lnTo>
                      <a:pt x="552" y="15"/>
                    </a:lnTo>
                    <a:lnTo>
                      <a:pt x="552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7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7" y="30"/>
                    </a:lnTo>
                    <a:lnTo>
                      <a:pt x="567" y="15"/>
                    </a:lnTo>
                    <a:close/>
                    <a:moveTo>
                      <a:pt x="596" y="15"/>
                    </a:moveTo>
                    <a:lnTo>
                      <a:pt x="611" y="15"/>
                    </a:lnTo>
                    <a:lnTo>
                      <a:pt x="611" y="30"/>
                    </a:lnTo>
                    <a:lnTo>
                      <a:pt x="596" y="30"/>
                    </a:lnTo>
                    <a:lnTo>
                      <a:pt x="596" y="15"/>
                    </a:lnTo>
                    <a:close/>
                    <a:moveTo>
                      <a:pt x="625" y="15"/>
                    </a:moveTo>
                    <a:lnTo>
                      <a:pt x="640" y="15"/>
                    </a:lnTo>
                    <a:lnTo>
                      <a:pt x="640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5" y="15"/>
                    </a:moveTo>
                    <a:lnTo>
                      <a:pt x="670" y="15"/>
                    </a:lnTo>
                    <a:lnTo>
                      <a:pt x="670" y="30"/>
                    </a:lnTo>
                    <a:lnTo>
                      <a:pt x="655" y="30"/>
                    </a:lnTo>
                    <a:lnTo>
                      <a:pt x="655" y="15"/>
                    </a:lnTo>
                    <a:close/>
                    <a:moveTo>
                      <a:pt x="684" y="15"/>
                    </a:moveTo>
                    <a:lnTo>
                      <a:pt x="695" y="15"/>
                    </a:lnTo>
                    <a:lnTo>
                      <a:pt x="695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45" y="44"/>
                    </a:moveTo>
                    <a:lnTo>
                      <a:pt x="0" y="22"/>
                    </a:lnTo>
                    <a:lnTo>
                      <a:pt x="45" y="0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>
                <a:off x="4124" y="2220"/>
                <a:ext cx="1" cy="137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2336" y="2305"/>
                <a:ext cx="812" cy="44"/>
              </a:xfrm>
              <a:custGeom>
                <a:avLst/>
                <a:gdLst>
                  <a:gd name="T0" fmla="*/ 51 w 812"/>
                  <a:gd name="T1" fmla="*/ 30 h 44"/>
                  <a:gd name="T2" fmla="*/ 66 w 812"/>
                  <a:gd name="T3" fmla="*/ 15 h 44"/>
                  <a:gd name="T4" fmla="*/ 66 w 812"/>
                  <a:gd name="T5" fmla="*/ 30 h 44"/>
                  <a:gd name="T6" fmla="*/ 110 w 812"/>
                  <a:gd name="T7" fmla="*/ 15 h 44"/>
                  <a:gd name="T8" fmla="*/ 95 w 812"/>
                  <a:gd name="T9" fmla="*/ 15 h 44"/>
                  <a:gd name="T10" fmla="*/ 139 w 812"/>
                  <a:gd name="T11" fmla="*/ 30 h 44"/>
                  <a:gd name="T12" fmla="*/ 154 w 812"/>
                  <a:gd name="T13" fmla="*/ 15 h 44"/>
                  <a:gd name="T14" fmla="*/ 154 w 812"/>
                  <a:gd name="T15" fmla="*/ 30 h 44"/>
                  <a:gd name="T16" fmla="*/ 198 w 812"/>
                  <a:gd name="T17" fmla="*/ 15 h 44"/>
                  <a:gd name="T18" fmla="*/ 184 w 812"/>
                  <a:gd name="T19" fmla="*/ 15 h 44"/>
                  <a:gd name="T20" fmla="*/ 228 w 812"/>
                  <a:gd name="T21" fmla="*/ 30 h 44"/>
                  <a:gd name="T22" fmla="*/ 242 w 812"/>
                  <a:gd name="T23" fmla="*/ 15 h 44"/>
                  <a:gd name="T24" fmla="*/ 242 w 812"/>
                  <a:gd name="T25" fmla="*/ 30 h 44"/>
                  <a:gd name="T26" fmla="*/ 286 w 812"/>
                  <a:gd name="T27" fmla="*/ 15 h 44"/>
                  <a:gd name="T28" fmla="*/ 272 w 812"/>
                  <a:gd name="T29" fmla="*/ 15 h 44"/>
                  <a:gd name="T30" fmla="*/ 316 w 812"/>
                  <a:gd name="T31" fmla="*/ 30 h 44"/>
                  <a:gd name="T32" fmla="*/ 331 w 812"/>
                  <a:gd name="T33" fmla="*/ 15 h 44"/>
                  <a:gd name="T34" fmla="*/ 331 w 812"/>
                  <a:gd name="T35" fmla="*/ 30 h 44"/>
                  <a:gd name="T36" fmla="*/ 375 w 812"/>
                  <a:gd name="T37" fmla="*/ 15 h 44"/>
                  <a:gd name="T38" fmla="*/ 360 w 812"/>
                  <a:gd name="T39" fmla="*/ 15 h 44"/>
                  <a:gd name="T40" fmla="*/ 404 w 812"/>
                  <a:gd name="T41" fmla="*/ 30 h 44"/>
                  <a:gd name="T42" fmla="*/ 419 w 812"/>
                  <a:gd name="T43" fmla="*/ 15 h 44"/>
                  <a:gd name="T44" fmla="*/ 419 w 812"/>
                  <a:gd name="T45" fmla="*/ 30 h 44"/>
                  <a:gd name="T46" fmla="*/ 463 w 812"/>
                  <a:gd name="T47" fmla="*/ 15 h 44"/>
                  <a:gd name="T48" fmla="*/ 448 w 812"/>
                  <a:gd name="T49" fmla="*/ 15 h 44"/>
                  <a:gd name="T50" fmla="*/ 492 w 812"/>
                  <a:gd name="T51" fmla="*/ 30 h 44"/>
                  <a:gd name="T52" fmla="*/ 507 w 812"/>
                  <a:gd name="T53" fmla="*/ 15 h 44"/>
                  <a:gd name="T54" fmla="*/ 507 w 812"/>
                  <a:gd name="T55" fmla="*/ 30 h 44"/>
                  <a:gd name="T56" fmla="*/ 551 w 812"/>
                  <a:gd name="T57" fmla="*/ 15 h 44"/>
                  <a:gd name="T58" fmla="*/ 537 w 812"/>
                  <a:gd name="T59" fmla="*/ 15 h 44"/>
                  <a:gd name="T60" fmla="*/ 581 w 812"/>
                  <a:gd name="T61" fmla="*/ 30 h 44"/>
                  <a:gd name="T62" fmla="*/ 595 w 812"/>
                  <a:gd name="T63" fmla="*/ 15 h 44"/>
                  <a:gd name="T64" fmla="*/ 595 w 812"/>
                  <a:gd name="T65" fmla="*/ 30 h 44"/>
                  <a:gd name="T66" fmla="*/ 639 w 812"/>
                  <a:gd name="T67" fmla="*/ 15 h 44"/>
                  <a:gd name="T68" fmla="*/ 625 w 812"/>
                  <a:gd name="T69" fmla="*/ 15 h 44"/>
                  <a:gd name="T70" fmla="*/ 669 w 812"/>
                  <a:gd name="T71" fmla="*/ 30 h 44"/>
                  <a:gd name="T72" fmla="*/ 684 w 812"/>
                  <a:gd name="T73" fmla="*/ 15 h 44"/>
                  <a:gd name="T74" fmla="*/ 684 w 812"/>
                  <a:gd name="T75" fmla="*/ 30 h 44"/>
                  <a:gd name="T76" fmla="*/ 728 w 812"/>
                  <a:gd name="T77" fmla="*/ 15 h 44"/>
                  <a:gd name="T78" fmla="*/ 713 w 812"/>
                  <a:gd name="T79" fmla="*/ 15 h 44"/>
                  <a:gd name="T80" fmla="*/ 757 w 812"/>
                  <a:gd name="T81" fmla="*/ 30 h 44"/>
                  <a:gd name="T82" fmla="*/ 772 w 812"/>
                  <a:gd name="T83" fmla="*/ 15 h 44"/>
                  <a:gd name="T84" fmla="*/ 772 w 812"/>
                  <a:gd name="T85" fmla="*/ 30 h 44"/>
                  <a:gd name="T86" fmla="*/ 812 w 812"/>
                  <a:gd name="T87" fmla="*/ 15 h 44"/>
                  <a:gd name="T88" fmla="*/ 801 w 812"/>
                  <a:gd name="T89" fmla="*/ 15 h 44"/>
                  <a:gd name="T90" fmla="*/ 44 w 812"/>
                  <a:gd name="T91" fmla="*/ 0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2"/>
                  <a:gd name="T139" fmla="*/ 0 h 44"/>
                  <a:gd name="T140" fmla="*/ 812 w 81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2" h="44">
                    <a:moveTo>
                      <a:pt x="36" y="15"/>
                    </a:moveTo>
                    <a:lnTo>
                      <a:pt x="51" y="15"/>
                    </a:lnTo>
                    <a:lnTo>
                      <a:pt x="51" y="30"/>
                    </a:lnTo>
                    <a:lnTo>
                      <a:pt x="36" y="30"/>
                    </a:lnTo>
                    <a:lnTo>
                      <a:pt x="36" y="15"/>
                    </a:lnTo>
                    <a:close/>
                    <a:moveTo>
                      <a:pt x="66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6" y="30"/>
                    </a:lnTo>
                    <a:lnTo>
                      <a:pt x="66" y="15"/>
                    </a:lnTo>
                    <a:close/>
                    <a:moveTo>
                      <a:pt x="95" y="15"/>
                    </a:moveTo>
                    <a:lnTo>
                      <a:pt x="110" y="15"/>
                    </a:lnTo>
                    <a:lnTo>
                      <a:pt x="110" y="30"/>
                    </a:lnTo>
                    <a:lnTo>
                      <a:pt x="95" y="30"/>
                    </a:lnTo>
                    <a:lnTo>
                      <a:pt x="95" y="15"/>
                    </a:lnTo>
                    <a:close/>
                    <a:moveTo>
                      <a:pt x="125" y="15"/>
                    </a:moveTo>
                    <a:lnTo>
                      <a:pt x="139" y="15"/>
                    </a:lnTo>
                    <a:lnTo>
                      <a:pt x="139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4" y="15"/>
                    </a:moveTo>
                    <a:lnTo>
                      <a:pt x="169" y="15"/>
                    </a:lnTo>
                    <a:lnTo>
                      <a:pt x="169" y="30"/>
                    </a:lnTo>
                    <a:lnTo>
                      <a:pt x="154" y="30"/>
                    </a:lnTo>
                    <a:lnTo>
                      <a:pt x="154" y="15"/>
                    </a:lnTo>
                    <a:close/>
                    <a:moveTo>
                      <a:pt x="184" y="15"/>
                    </a:moveTo>
                    <a:lnTo>
                      <a:pt x="198" y="15"/>
                    </a:lnTo>
                    <a:lnTo>
                      <a:pt x="198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3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3" y="30"/>
                    </a:lnTo>
                    <a:lnTo>
                      <a:pt x="213" y="15"/>
                    </a:lnTo>
                    <a:close/>
                    <a:moveTo>
                      <a:pt x="242" y="15"/>
                    </a:moveTo>
                    <a:lnTo>
                      <a:pt x="257" y="15"/>
                    </a:lnTo>
                    <a:lnTo>
                      <a:pt x="257" y="30"/>
                    </a:lnTo>
                    <a:lnTo>
                      <a:pt x="242" y="30"/>
                    </a:lnTo>
                    <a:lnTo>
                      <a:pt x="242" y="15"/>
                    </a:lnTo>
                    <a:close/>
                    <a:moveTo>
                      <a:pt x="272" y="15"/>
                    </a:moveTo>
                    <a:lnTo>
                      <a:pt x="286" y="15"/>
                    </a:lnTo>
                    <a:lnTo>
                      <a:pt x="286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1" y="15"/>
                    </a:moveTo>
                    <a:lnTo>
                      <a:pt x="316" y="15"/>
                    </a:lnTo>
                    <a:lnTo>
                      <a:pt x="316" y="30"/>
                    </a:lnTo>
                    <a:lnTo>
                      <a:pt x="301" y="30"/>
                    </a:lnTo>
                    <a:lnTo>
                      <a:pt x="301" y="15"/>
                    </a:lnTo>
                    <a:close/>
                    <a:moveTo>
                      <a:pt x="331" y="15"/>
                    </a:moveTo>
                    <a:lnTo>
                      <a:pt x="345" y="15"/>
                    </a:lnTo>
                    <a:lnTo>
                      <a:pt x="345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0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0" y="30"/>
                    </a:lnTo>
                    <a:lnTo>
                      <a:pt x="360" y="15"/>
                    </a:lnTo>
                    <a:close/>
                    <a:moveTo>
                      <a:pt x="389" y="15"/>
                    </a:moveTo>
                    <a:lnTo>
                      <a:pt x="404" y="15"/>
                    </a:lnTo>
                    <a:lnTo>
                      <a:pt x="404" y="30"/>
                    </a:lnTo>
                    <a:lnTo>
                      <a:pt x="389" y="30"/>
                    </a:lnTo>
                    <a:lnTo>
                      <a:pt x="389" y="15"/>
                    </a:lnTo>
                    <a:close/>
                    <a:moveTo>
                      <a:pt x="419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19" y="30"/>
                    </a:lnTo>
                    <a:lnTo>
                      <a:pt x="419" y="15"/>
                    </a:lnTo>
                    <a:close/>
                    <a:moveTo>
                      <a:pt x="448" y="15"/>
                    </a:moveTo>
                    <a:lnTo>
                      <a:pt x="463" y="15"/>
                    </a:lnTo>
                    <a:lnTo>
                      <a:pt x="463" y="30"/>
                    </a:lnTo>
                    <a:lnTo>
                      <a:pt x="448" y="30"/>
                    </a:lnTo>
                    <a:lnTo>
                      <a:pt x="448" y="15"/>
                    </a:lnTo>
                    <a:close/>
                    <a:moveTo>
                      <a:pt x="478" y="15"/>
                    </a:moveTo>
                    <a:lnTo>
                      <a:pt x="492" y="15"/>
                    </a:lnTo>
                    <a:lnTo>
                      <a:pt x="492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7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7" y="30"/>
                    </a:lnTo>
                    <a:lnTo>
                      <a:pt x="507" y="15"/>
                    </a:lnTo>
                    <a:close/>
                    <a:moveTo>
                      <a:pt x="537" y="15"/>
                    </a:moveTo>
                    <a:lnTo>
                      <a:pt x="551" y="15"/>
                    </a:lnTo>
                    <a:lnTo>
                      <a:pt x="551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6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6" y="30"/>
                    </a:lnTo>
                    <a:lnTo>
                      <a:pt x="566" y="15"/>
                    </a:lnTo>
                    <a:close/>
                    <a:moveTo>
                      <a:pt x="595" y="15"/>
                    </a:moveTo>
                    <a:lnTo>
                      <a:pt x="610" y="15"/>
                    </a:lnTo>
                    <a:lnTo>
                      <a:pt x="610" y="30"/>
                    </a:lnTo>
                    <a:lnTo>
                      <a:pt x="595" y="30"/>
                    </a:lnTo>
                    <a:lnTo>
                      <a:pt x="595" y="15"/>
                    </a:lnTo>
                    <a:close/>
                    <a:moveTo>
                      <a:pt x="625" y="15"/>
                    </a:moveTo>
                    <a:lnTo>
                      <a:pt x="639" y="15"/>
                    </a:lnTo>
                    <a:lnTo>
                      <a:pt x="639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4" y="15"/>
                    </a:moveTo>
                    <a:lnTo>
                      <a:pt x="669" y="15"/>
                    </a:lnTo>
                    <a:lnTo>
                      <a:pt x="669" y="30"/>
                    </a:lnTo>
                    <a:lnTo>
                      <a:pt x="654" y="30"/>
                    </a:lnTo>
                    <a:lnTo>
                      <a:pt x="654" y="15"/>
                    </a:lnTo>
                    <a:close/>
                    <a:moveTo>
                      <a:pt x="684" y="15"/>
                    </a:moveTo>
                    <a:lnTo>
                      <a:pt x="698" y="15"/>
                    </a:lnTo>
                    <a:lnTo>
                      <a:pt x="698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713" y="15"/>
                    </a:moveTo>
                    <a:lnTo>
                      <a:pt x="728" y="15"/>
                    </a:lnTo>
                    <a:lnTo>
                      <a:pt x="728" y="30"/>
                    </a:lnTo>
                    <a:lnTo>
                      <a:pt x="713" y="30"/>
                    </a:lnTo>
                    <a:lnTo>
                      <a:pt x="713" y="15"/>
                    </a:lnTo>
                    <a:close/>
                    <a:moveTo>
                      <a:pt x="742" y="15"/>
                    </a:moveTo>
                    <a:lnTo>
                      <a:pt x="757" y="15"/>
                    </a:lnTo>
                    <a:lnTo>
                      <a:pt x="757" y="30"/>
                    </a:lnTo>
                    <a:lnTo>
                      <a:pt x="742" y="30"/>
                    </a:lnTo>
                    <a:lnTo>
                      <a:pt x="742" y="15"/>
                    </a:lnTo>
                    <a:close/>
                    <a:moveTo>
                      <a:pt x="772" y="15"/>
                    </a:moveTo>
                    <a:lnTo>
                      <a:pt x="787" y="15"/>
                    </a:lnTo>
                    <a:lnTo>
                      <a:pt x="787" y="30"/>
                    </a:lnTo>
                    <a:lnTo>
                      <a:pt x="772" y="30"/>
                    </a:lnTo>
                    <a:lnTo>
                      <a:pt x="772" y="15"/>
                    </a:lnTo>
                    <a:close/>
                    <a:moveTo>
                      <a:pt x="801" y="15"/>
                    </a:moveTo>
                    <a:lnTo>
                      <a:pt x="812" y="15"/>
                    </a:lnTo>
                    <a:lnTo>
                      <a:pt x="812" y="30"/>
                    </a:lnTo>
                    <a:lnTo>
                      <a:pt x="801" y="30"/>
                    </a:lnTo>
                    <a:lnTo>
                      <a:pt x="801" y="15"/>
                    </a:lnTo>
                    <a:close/>
                    <a:moveTo>
                      <a:pt x="44" y="44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40" name="Rectangle 17"/>
              <p:cNvSpPr>
                <a:spLocks noChangeArrowheads="1"/>
              </p:cNvSpPr>
              <p:nvPr/>
            </p:nvSpPr>
            <p:spPr bwMode="auto">
              <a:xfrm>
                <a:off x="1585" y="2281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hs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18"/>
              <p:cNvSpPr>
                <a:spLocks noChangeArrowheads="1"/>
              </p:cNvSpPr>
              <p:nvPr/>
            </p:nvSpPr>
            <p:spPr bwMode="auto">
              <a:xfrm>
                <a:off x="3189" y="2264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hr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Rectangle 21"/>
              <p:cNvSpPr>
                <a:spLocks noChangeArrowheads="1"/>
              </p:cNvSpPr>
              <p:nvPr/>
            </p:nvSpPr>
            <p:spPr bwMode="auto">
              <a:xfrm>
                <a:off x="1587" y="1093"/>
                <a:ext cx="673" cy="133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Freeform 23"/>
              <p:cNvSpPr>
                <a:spLocks noEditPoints="1"/>
              </p:cNvSpPr>
              <p:nvPr/>
            </p:nvSpPr>
            <p:spPr bwMode="auto">
              <a:xfrm>
                <a:off x="2165" y="1237"/>
                <a:ext cx="98" cy="208"/>
              </a:xfrm>
              <a:custGeom>
                <a:avLst/>
                <a:gdLst>
                  <a:gd name="T0" fmla="*/ 14 w 98"/>
                  <a:gd name="T1" fmla="*/ 0 h 208"/>
                  <a:gd name="T2" fmla="*/ 88 w 98"/>
                  <a:gd name="T3" fmla="*/ 172 h 208"/>
                  <a:gd name="T4" fmla="*/ 74 w 98"/>
                  <a:gd name="T5" fmla="*/ 178 h 208"/>
                  <a:gd name="T6" fmla="*/ 0 w 98"/>
                  <a:gd name="T7" fmla="*/ 6 h 208"/>
                  <a:gd name="T8" fmla="*/ 14 w 98"/>
                  <a:gd name="T9" fmla="*/ 0 h 208"/>
                  <a:gd name="T10" fmla="*/ 98 w 98"/>
                  <a:gd name="T11" fmla="*/ 159 h 208"/>
                  <a:gd name="T12" fmla="*/ 95 w 98"/>
                  <a:gd name="T13" fmla="*/ 208 h 208"/>
                  <a:gd name="T14" fmla="*/ 58 w 98"/>
                  <a:gd name="T15" fmla="*/ 177 h 208"/>
                  <a:gd name="T16" fmla="*/ 98 w 98"/>
                  <a:gd name="T17" fmla="*/ 159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208"/>
                  <a:gd name="T29" fmla="*/ 98 w 98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208">
                    <a:moveTo>
                      <a:pt x="14" y="0"/>
                    </a:moveTo>
                    <a:lnTo>
                      <a:pt x="88" y="172"/>
                    </a:lnTo>
                    <a:lnTo>
                      <a:pt x="74" y="178"/>
                    </a:lnTo>
                    <a:lnTo>
                      <a:pt x="0" y="6"/>
                    </a:lnTo>
                    <a:lnTo>
                      <a:pt x="14" y="0"/>
                    </a:lnTo>
                    <a:close/>
                    <a:moveTo>
                      <a:pt x="98" y="159"/>
                    </a:moveTo>
                    <a:lnTo>
                      <a:pt x="95" y="208"/>
                    </a:lnTo>
                    <a:lnTo>
                      <a:pt x="58" y="177"/>
                    </a:lnTo>
                    <a:lnTo>
                      <a:pt x="98" y="159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2286" y="1529"/>
                <a:ext cx="88" cy="88"/>
                <a:chOff x="2286" y="1529"/>
                <a:chExt cx="88" cy="88"/>
              </a:xfrm>
            </p:grpSpPr>
            <p:sp>
              <p:nvSpPr>
                <p:cNvPr id="116" name="Oval 24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17" name="Oval 25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noFill/>
                <a:ln w="4" cap="rnd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769" y="1651"/>
                <a:ext cx="374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Freeform 47"/>
              <p:cNvSpPr>
                <a:spLocks noEditPoints="1"/>
              </p:cNvSpPr>
              <p:nvPr/>
            </p:nvSpPr>
            <p:spPr bwMode="auto">
              <a:xfrm>
                <a:off x="837" y="1809"/>
                <a:ext cx="44" cy="382"/>
              </a:xfrm>
              <a:custGeom>
                <a:avLst/>
                <a:gdLst>
                  <a:gd name="T0" fmla="*/ 30 w 44"/>
                  <a:gd name="T1" fmla="*/ 0 h 382"/>
                  <a:gd name="T2" fmla="*/ 30 w 44"/>
                  <a:gd name="T3" fmla="*/ 345 h 382"/>
                  <a:gd name="T4" fmla="*/ 15 w 44"/>
                  <a:gd name="T5" fmla="*/ 345 h 382"/>
                  <a:gd name="T6" fmla="*/ 15 w 44"/>
                  <a:gd name="T7" fmla="*/ 0 h 382"/>
                  <a:gd name="T8" fmla="*/ 30 w 44"/>
                  <a:gd name="T9" fmla="*/ 0 h 382"/>
                  <a:gd name="T10" fmla="*/ 44 w 44"/>
                  <a:gd name="T11" fmla="*/ 338 h 382"/>
                  <a:gd name="T12" fmla="*/ 22 w 44"/>
                  <a:gd name="T13" fmla="*/ 382 h 382"/>
                  <a:gd name="T14" fmla="*/ 0 w 44"/>
                  <a:gd name="T15" fmla="*/ 338 h 382"/>
                  <a:gd name="T16" fmla="*/ 44 w 44"/>
                  <a:gd name="T17" fmla="*/ 338 h 3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82"/>
                  <a:gd name="T29" fmla="*/ 44 w 44"/>
                  <a:gd name="T30" fmla="*/ 382 h 3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82">
                    <a:moveTo>
                      <a:pt x="30" y="0"/>
                    </a:moveTo>
                    <a:lnTo>
                      <a:pt x="30" y="345"/>
                    </a:lnTo>
                    <a:lnTo>
                      <a:pt x="15" y="34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338"/>
                    </a:moveTo>
                    <a:lnTo>
                      <a:pt x="22" y="382"/>
                    </a:lnTo>
                    <a:lnTo>
                      <a:pt x="0" y="338"/>
                    </a:lnTo>
                    <a:lnTo>
                      <a:pt x="44" y="33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Freeform 48"/>
              <p:cNvSpPr>
                <a:spLocks noEditPoints="1"/>
              </p:cNvSpPr>
              <p:nvPr/>
            </p:nvSpPr>
            <p:spPr bwMode="auto">
              <a:xfrm>
                <a:off x="2325" y="957"/>
                <a:ext cx="11" cy="1400"/>
              </a:xfrm>
              <a:custGeom>
                <a:avLst/>
                <a:gdLst>
                  <a:gd name="T0" fmla="*/ 0 w 11"/>
                  <a:gd name="T1" fmla="*/ 1378 h 1400"/>
                  <a:gd name="T2" fmla="*/ 0 w 11"/>
                  <a:gd name="T3" fmla="*/ 1345 h 1400"/>
                  <a:gd name="T4" fmla="*/ 11 w 11"/>
                  <a:gd name="T5" fmla="*/ 1322 h 1400"/>
                  <a:gd name="T6" fmla="*/ 11 w 11"/>
                  <a:gd name="T7" fmla="*/ 1311 h 1400"/>
                  <a:gd name="T8" fmla="*/ 0 w 11"/>
                  <a:gd name="T9" fmla="*/ 1289 h 1400"/>
                  <a:gd name="T10" fmla="*/ 0 w 11"/>
                  <a:gd name="T11" fmla="*/ 1245 h 1400"/>
                  <a:gd name="T12" fmla="*/ 0 w 11"/>
                  <a:gd name="T13" fmla="*/ 1212 h 1400"/>
                  <a:gd name="T14" fmla="*/ 11 w 11"/>
                  <a:gd name="T15" fmla="*/ 1190 h 1400"/>
                  <a:gd name="T16" fmla="*/ 11 w 11"/>
                  <a:gd name="T17" fmla="*/ 1179 h 1400"/>
                  <a:gd name="T18" fmla="*/ 0 w 11"/>
                  <a:gd name="T19" fmla="*/ 1157 h 1400"/>
                  <a:gd name="T20" fmla="*/ 0 w 11"/>
                  <a:gd name="T21" fmla="*/ 1113 h 1400"/>
                  <a:gd name="T22" fmla="*/ 0 w 11"/>
                  <a:gd name="T23" fmla="*/ 1080 h 1400"/>
                  <a:gd name="T24" fmla="*/ 11 w 11"/>
                  <a:gd name="T25" fmla="*/ 1058 h 1400"/>
                  <a:gd name="T26" fmla="*/ 11 w 11"/>
                  <a:gd name="T27" fmla="*/ 1047 h 1400"/>
                  <a:gd name="T28" fmla="*/ 0 w 11"/>
                  <a:gd name="T29" fmla="*/ 1025 h 1400"/>
                  <a:gd name="T30" fmla="*/ 0 w 11"/>
                  <a:gd name="T31" fmla="*/ 981 h 1400"/>
                  <a:gd name="T32" fmla="*/ 0 w 11"/>
                  <a:gd name="T33" fmla="*/ 948 h 1400"/>
                  <a:gd name="T34" fmla="*/ 11 w 11"/>
                  <a:gd name="T35" fmla="*/ 926 h 1400"/>
                  <a:gd name="T36" fmla="*/ 11 w 11"/>
                  <a:gd name="T37" fmla="*/ 915 h 1400"/>
                  <a:gd name="T38" fmla="*/ 0 w 11"/>
                  <a:gd name="T39" fmla="*/ 893 h 1400"/>
                  <a:gd name="T40" fmla="*/ 0 w 11"/>
                  <a:gd name="T41" fmla="*/ 848 h 1400"/>
                  <a:gd name="T42" fmla="*/ 0 w 11"/>
                  <a:gd name="T43" fmla="*/ 815 h 1400"/>
                  <a:gd name="T44" fmla="*/ 11 w 11"/>
                  <a:gd name="T45" fmla="*/ 793 h 1400"/>
                  <a:gd name="T46" fmla="*/ 11 w 11"/>
                  <a:gd name="T47" fmla="*/ 782 h 1400"/>
                  <a:gd name="T48" fmla="*/ 0 w 11"/>
                  <a:gd name="T49" fmla="*/ 760 h 1400"/>
                  <a:gd name="T50" fmla="*/ 0 w 11"/>
                  <a:gd name="T51" fmla="*/ 716 h 1400"/>
                  <a:gd name="T52" fmla="*/ 0 w 11"/>
                  <a:gd name="T53" fmla="*/ 683 h 1400"/>
                  <a:gd name="T54" fmla="*/ 11 w 11"/>
                  <a:gd name="T55" fmla="*/ 661 h 1400"/>
                  <a:gd name="T56" fmla="*/ 11 w 11"/>
                  <a:gd name="T57" fmla="*/ 650 h 1400"/>
                  <a:gd name="T58" fmla="*/ 0 w 11"/>
                  <a:gd name="T59" fmla="*/ 628 h 1400"/>
                  <a:gd name="T60" fmla="*/ 0 w 11"/>
                  <a:gd name="T61" fmla="*/ 584 h 1400"/>
                  <a:gd name="T62" fmla="*/ 0 w 11"/>
                  <a:gd name="T63" fmla="*/ 551 h 1400"/>
                  <a:gd name="T64" fmla="*/ 11 w 11"/>
                  <a:gd name="T65" fmla="*/ 529 h 1400"/>
                  <a:gd name="T66" fmla="*/ 11 w 11"/>
                  <a:gd name="T67" fmla="*/ 518 h 1400"/>
                  <a:gd name="T68" fmla="*/ 0 w 11"/>
                  <a:gd name="T69" fmla="*/ 496 h 1400"/>
                  <a:gd name="T70" fmla="*/ 0 w 11"/>
                  <a:gd name="T71" fmla="*/ 452 h 1400"/>
                  <a:gd name="T72" fmla="*/ 0 w 11"/>
                  <a:gd name="T73" fmla="*/ 419 h 1400"/>
                  <a:gd name="T74" fmla="*/ 11 w 11"/>
                  <a:gd name="T75" fmla="*/ 397 h 1400"/>
                  <a:gd name="T76" fmla="*/ 11 w 11"/>
                  <a:gd name="T77" fmla="*/ 386 h 1400"/>
                  <a:gd name="T78" fmla="*/ 0 w 11"/>
                  <a:gd name="T79" fmla="*/ 363 h 1400"/>
                  <a:gd name="T80" fmla="*/ 0 w 11"/>
                  <a:gd name="T81" fmla="*/ 319 h 1400"/>
                  <a:gd name="T82" fmla="*/ 0 w 11"/>
                  <a:gd name="T83" fmla="*/ 286 h 1400"/>
                  <a:gd name="T84" fmla="*/ 11 w 11"/>
                  <a:gd name="T85" fmla="*/ 264 h 1400"/>
                  <a:gd name="T86" fmla="*/ 11 w 11"/>
                  <a:gd name="T87" fmla="*/ 253 h 1400"/>
                  <a:gd name="T88" fmla="*/ 0 w 11"/>
                  <a:gd name="T89" fmla="*/ 231 h 1400"/>
                  <a:gd name="T90" fmla="*/ 0 w 11"/>
                  <a:gd name="T91" fmla="*/ 187 h 1400"/>
                  <a:gd name="T92" fmla="*/ 0 w 11"/>
                  <a:gd name="T93" fmla="*/ 154 h 1400"/>
                  <a:gd name="T94" fmla="*/ 11 w 11"/>
                  <a:gd name="T95" fmla="*/ 132 h 1400"/>
                  <a:gd name="T96" fmla="*/ 11 w 11"/>
                  <a:gd name="T97" fmla="*/ 121 h 1400"/>
                  <a:gd name="T98" fmla="*/ 0 w 11"/>
                  <a:gd name="T99" fmla="*/ 99 h 1400"/>
                  <a:gd name="T100" fmla="*/ 0 w 11"/>
                  <a:gd name="T101" fmla="*/ 55 h 1400"/>
                  <a:gd name="T102" fmla="*/ 0 w 11"/>
                  <a:gd name="T103" fmla="*/ 22 h 1400"/>
                  <a:gd name="T104" fmla="*/ 11 w 11"/>
                  <a:gd name="T105" fmla="*/ 0 h 14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"/>
                  <a:gd name="T160" fmla="*/ 0 h 1400"/>
                  <a:gd name="T161" fmla="*/ 11 w 11"/>
                  <a:gd name="T162" fmla="*/ 1400 h 14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" h="1400">
                    <a:moveTo>
                      <a:pt x="0" y="1400"/>
                    </a:moveTo>
                    <a:lnTo>
                      <a:pt x="0" y="1389"/>
                    </a:lnTo>
                    <a:lnTo>
                      <a:pt x="11" y="1389"/>
                    </a:lnTo>
                    <a:lnTo>
                      <a:pt x="11" y="1400"/>
                    </a:lnTo>
                    <a:lnTo>
                      <a:pt x="0" y="1400"/>
                    </a:lnTo>
                    <a:close/>
                    <a:moveTo>
                      <a:pt x="0" y="1378"/>
                    </a:moveTo>
                    <a:lnTo>
                      <a:pt x="0" y="1367"/>
                    </a:lnTo>
                    <a:lnTo>
                      <a:pt x="11" y="1367"/>
                    </a:lnTo>
                    <a:lnTo>
                      <a:pt x="11" y="1378"/>
                    </a:lnTo>
                    <a:lnTo>
                      <a:pt x="0" y="1378"/>
                    </a:lnTo>
                    <a:close/>
                    <a:moveTo>
                      <a:pt x="0" y="1356"/>
                    </a:moveTo>
                    <a:lnTo>
                      <a:pt x="0" y="1345"/>
                    </a:lnTo>
                    <a:lnTo>
                      <a:pt x="11" y="1345"/>
                    </a:lnTo>
                    <a:lnTo>
                      <a:pt x="11" y="1356"/>
                    </a:lnTo>
                    <a:lnTo>
                      <a:pt x="0" y="1356"/>
                    </a:lnTo>
                    <a:close/>
                    <a:moveTo>
                      <a:pt x="0" y="1333"/>
                    </a:moveTo>
                    <a:lnTo>
                      <a:pt x="0" y="1322"/>
                    </a:lnTo>
                    <a:lnTo>
                      <a:pt x="11" y="1322"/>
                    </a:lnTo>
                    <a:lnTo>
                      <a:pt x="11" y="1333"/>
                    </a:lnTo>
                    <a:lnTo>
                      <a:pt x="0" y="1333"/>
                    </a:lnTo>
                    <a:close/>
                    <a:moveTo>
                      <a:pt x="0" y="1311"/>
                    </a:moveTo>
                    <a:lnTo>
                      <a:pt x="0" y="1300"/>
                    </a:lnTo>
                    <a:lnTo>
                      <a:pt x="11" y="1300"/>
                    </a:lnTo>
                    <a:lnTo>
                      <a:pt x="11" y="1311"/>
                    </a:lnTo>
                    <a:lnTo>
                      <a:pt x="0" y="1311"/>
                    </a:lnTo>
                    <a:close/>
                    <a:moveTo>
                      <a:pt x="0" y="1289"/>
                    </a:moveTo>
                    <a:lnTo>
                      <a:pt x="0" y="1278"/>
                    </a:lnTo>
                    <a:lnTo>
                      <a:pt x="11" y="1278"/>
                    </a:lnTo>
                    <a:lnTo>
                      <a:pt x="11" y="1289"/>
                    </a:lnTo>
                    <a:lnTo>
                      <a:pt x="0" y="1289"/>
                    </a:lnTo>
                    <a:close/>
                    <a:moveTo>
                      <a:pt x="0" y="1267"/>
                    </a:moveTo>
                    <a:lnTo>
                      <a:pt x="0" y="1256"/>
                    </a:lnTo>
                    <a:lnTo>
                      <a:pt x="11" y="1256"/>
                    </a:lnTo>
                    <a:lnTo>
                      <a:pt x="11" y="1267"/>
                    </a:lnTo>
                    <a:lnTo>
                      <a:pt x="0" y="1267"/>
                    </a:lnTo>
                    <a:close/>
                    <a:moveTo>
                      <a:pt x="0" y="1245"/>
                    </a:moveTo>
                    <a:lnTo>
                      <a:pt x="0" y="1234"/>
                    </a:lnTo>
                    <a:lnTo>
                      <a:pt x="11" y="1234"/>
                    </a:lnTo>
                    <a:lnTo>
                      <a:pt x="11" y="1245"/>
                    </a:lnTo>
                    <a:lnTo>
                      <a:pt x="0" y="1245"/>
                    </a:lnTo>
                    <a:close/>
                    <a:moveTo>
                      <a:pt x="0" y="1223"/>
                    </a:moveTo>
                    <a:lnTo>
                      <a:pt x="0" y="1212"/>
                    </a:lnTo>
                    <a:lnTo>
                      <a:pt x="11" y="1212"/>
                    </a:lnTo>
                    <a:lnTo>
                      <a:pt x="11" y="1223"/>
                    </a:lnTo>
                    <a:lnTo>
                      <a:pt x="0" y="1223"/>
                    </a:lnTo>
                    <a:close/>
                    <a:moveTo>
                      <a:pt x="0" y="1201"/>
                    </a:moveTo>
                    <a:lnTo>
                      <a:pt x="0" y="1190"/>
                    </a:lnTo>
                    <a:lnTo>
                      <a:pt x="11" y="1190"/>
                    </a:lnTo>
                    <a:lnTo>
                      <a:pt x="11" y="1201"/>
                    </a:lnTo>
                    <a:lnTo>
                      <a:pt x="0" y="1201"/>
                    </a:lnTo>
                    <a:close/>
                    <a:moveTo>
                      <a:pt x="0" y="1179"/>
                    </a:moveTo>
                    <a:lnTo>
                      <a:pt x="0" y="1168"/>
                    </a:lnTo>
                    <a:lnTo>
                      <a:pt x="11" y="1168"/>
                    </a:lnTo>
                    <a:lnTo>
                      <a:pt x="11" y="1179"/>
                    </a:lnTo>
                    <a:lnTo>
                      <a:pt x="0" y="1179"/>
                    </a:lnTo>
                    <a:close/>
                    <a:moveTo>
                      <a:pt x="0" y="1157"/>
                    </a:moveTo>
                    <a:lnTo>
                      <a:pt x="0" y="1146"/>
                    </a:lnTo>
                    <a:lnTo>
                      <a:pt x="11" y="1146"/>
                    </a:lnTo>
                    <a:lnTo>
                      <a:pt x="11" y="1157"/>
                    </a:lnTo>
                    <a:lnTo>
                      <a:pt x="0" y="1157"/>
                    </a:lnTo>
                    <a:close/>
                    <a:moveTo>
                      <a:pt x="0" y="1135"/>
                    </a:moveTo>
                    <a:lnTo>
                      <a:pt x="0" y="1124"/>
                    </a:lnTo>
                    <a:lnTo>
                      <a:pt x="11" y="1124"/>
                    </a:lnTo>
                    <a:lnTo>
                      <a:pt x="11" y="1135"/>
                    </a:lnTo>
                    <a:lnTo>
                      <a:pt x="0" y="1135"/>
                    </a:lnTo>
                    <a:close/>
                    <a:moveTo>
                      <a:pt x="0" y="1113"/>
                    </a:moveTo>
                    <a:lnTo>
                      <a:pt x="0" y="1102"/>
                    </a:lnTo>
                    <a:lnTo>
                      <a:pt x="11" y="1102"/>
                    </a:lnTo>
                    <a:lnTo>
                      <a:pt x="11" y="1113"/>
                    </a:lnTo>
                    <a:lnTo>
                      <a:pt x="0" y="1113"/>
                    </a:lnTo>
                    <a:close/>
                    <a:moveTo>
                      <a:pt x="0" y="1091"/>
                    </a:moveTo>
                    <a:lnTo>
                      <a:pt x="0" y="1080"/>
                    </a:lnTo>
                    <a:lnTo>
                      <a:pt x="11" y="1080"/>
                    </a:lnTo>
                    <a:lnTo>
                      <a:pt x="11" y="1091"/>
                    </a:lnTo>
                    <a:lnTo>
                      <a:pt x="0" y="1091"/>
                    </a:lnTo>
                    <a:close/>
                    <a:moveTo>
                      <a:pt x="0" y="1069"/>
                    </a:moveTo>
                    <a:lnTo>
                      <a:pt x="0" y="1058"/>
                    </a:lnTo>
                    <a:lnTo>
                      <a:pt x="11" y="1058"/>
                    </a:lnTo>
                    <a:lnTo>
                      <a:pt x="11" y="1069"/>
                    </a:lnTo>
                    <a:lnTo>
                      <a:pt x="0" y="1069"/>
                    </a:lnTo>
                    <a:close/>
                    <a:moveTo>
                      <a:pt x="0" y="1047"/>
                    </a:moveTo>
                    <a:lnTo>
                      <a:pt x="0" y="1036"/>
                    </a:lnTo>
                    <a:lnTo>
                      <a:pt x="11" y="1036"/>
                    </a:lnTo>
                    <a:lnTo>
                      <a:pt x="11" y="1047"/>
                    </a:lnTo>
                    <a:lnTo>
                      <a:pt x="0" y="1047"/>
                    </a:lnTo>
                    <a:close/>
                    <a:moveTo>
                      <a:pt x="0" y="1025"/>
                    </a:moveTo>
                    <a:lnTo>
                      <a:pt x="0" y="1014"/>
                    </a:lnTo>
                    <a:lnTo>
                      <a:pt x="11" y="1014"/>
                    </a:lnTo>
                    <a:lnTo>
                      <a:pt x="11" y="1025"/>
                    </a:lnTo>
                    <a:lnTo>
                      <a:pt x="0" y="1025"/>
                    </a:lnTo>
                    <a:close/>
                    <a:moveTo>
                      <a:pt x="0" y="1003"/>
                    </a:moveTo>
                    <a:lnTo>
                      <a:pt x="0" y="992"/>
                    </a:lnTo>
                    <a:lnTo>
                      <a:pt x="11" y="992"/>
                    </a:lnTo>
                    <a:lnTo>
                      <a:pt x="11" y="1003"/>
                    </a:lnTo>
                    <a:lnTo>
                      <a:pt x="0" y="1003"/>
                    </a:lnTo>
                    <a:close/>
                    <a:moveTo>
                      <a:pt x="0" y="981"/>
                    </a:moveTo>
                    <a:lnTo>
                      <a:pt x="0" y="970"/>
                    </a:lnTo>
                    <a:lnTo>
                      <a:pt x="11" y="970"/>
                    </a:lnTo>
                    <a:lnTo>
                      <a:pt x="11" y="981"/>
                    </a:lnTo>
                    <a:lnTo>
                      <a:pt x="0" y="981"/>
                    </a:lnTo>
                    <a:close/>
                    <a:moveTo>
                      <a:pt x="0" y="959"/>
                    </a:moveTo>
                    <a:lnTo>
                      <a:pt x="0" y="948"/>
                    </a:lnTo>
                    <a:lnTo>
                      <a:pt x="11" y="948"/>
                    </a:lnTo>
                    <a:lnTo>
                      <a:pt x="11" y="959"/>
                    </a:lnTo>
                    <a:lnTo>
                      <a:pt x="0" y="959"/>
                    </a:lnTo>
                    <a:close/>
                    <a:moveTo>
                      <a:pt x="0" y="937"/>
                    </a:moveTo>
                    <a:lnTo>
                      <a:pt x="0" y="926"/>
                    </a:lnTo>
                    <a:lnTo>
                      <a:pt x="11" y="926"/>
                    </a:lnTo>
                    <a:lnTo>
                      <a:pt x="11" y="937"/>
                    </a:lnTo>
                    <a:lnTo>
                      <a:pt x="0" y="937"/>
                    </a:lnTo>
                    <a:close/>
                    <a:moveTo>
                      <a:pt x="0" y="915"/>
                    </a:moveTo>
                    <a:lnTo>
                      <a:pt x="0" y="904"/>
                    </a:lnTo>
                    <a:lnTo>
                      <a:pt x="11" y="904"/>
                    </a:lnTo>
                    <a:lnTo>
                      <a:pt x="11" y="915"/>
                    </a:lnTo>
                    <a:lnTo>
                      <a:pt x="0" y="915"/>
                    </a:lnTo>
                    <a:close/>
                    <a:moveTo>
                      <a:pt x="0" y="893"/>
                    </a:moveTo>
                    <a:lnTo>
                      <a:pt x="0" y="882"/>
                    </a:lnTo>
                    <a:lnTo>
                      <a:pt x="11" y="882"/>
                    </a:lnTo>
                    <a:lnTo>
                      <a:pt x="11" y="893"/>
                    </a:lnTo>
                    <a:lnTo>
                      <a:pt x="0" y="893"/>
                    </a:lnTo>
                    <a:close/>
                    <a:moveTo>
                      <a:pt x="0" y="871"/>
                    </a:moveTo>
                    <a:lnTo>
                      <a:pt x="0" y="860"/>
                    </a:lnTo>
                    <a:lnTo>
                      <a:pt x="11" y="860"/>
                    </a:lnTo>
                    <a:lnTo>
                      <a:pt x="11" y="871"/>
                    </a:lnTo>
                    <a:lnTo>
                      <a:pt x="0" y="871"/>
                    </a:lnTo>
                    <a:close/>
                    <a:moveTo>
                      <a:pt x="0" y="848"/>
                    </a:moveTo>
                    <a:lnTo>
                      <a:pt x="0" y="837"/>
                    </a:lnTo>
                    <a:lnTo>
                      <a:pt x="11" y="837"/>
                    </a:lnTo>
                    <a:lnTo>
                      <a:pt x="11" y="848"/>
                    </a:lnTo>
                    <a:lnTo>
                      <a:pt x="0" y="848"/>
                    </a:lnTo>
                    <a:close/>
                    <a:moveTo>
                      <a:pt x="0" y="826"/>
                    </a:moveTo>
                    <a:lnTo>
                      <a:pt x="0" y="815"/>
                    </a:lnTo>
                    <a:lnTo>
                      <a:pt x="11" y="815"/>
                    </a:lnTo>
                    <a:lnTo>
                      <a:pt x="11" y="826"/>
                    </a:lnTo>
                    <a:lnTo>
                      <a:pt x="0" y="826"/>
                    </a:lnTo>
                    <a:close/>
                    <a:moveTo>
                      <a:pt x="0" y="804"/>
                    </a:moveTo>
                    <a:lnTo>
                      <a:pt x="0" y="793"/>
                    </a:lnTo>
                    <a:lnTo>
                      <a:pt x="11" y="793"/>
                    </a:lnTo>
                    <a:lnTo>
                      <a:pt x="11" y="804"/>
                    </a:lnTo>
                    <a:lnTo>
                      <a:pt x="0" y="804"/>
                    </a:lnTo>
                    <a:close/>
                    <a:moveTo>
                      <a:pt x="0" y="782"/>
                    </a:moveTo>
                    <a:lnTo>
                      <a:pt x="0" y="771"/>
                    </a:lnTo>
                    <a:lnTo>
                      <a:pt x="11" y="771"/>
                    </a:lnTo>
                    <a:lnTo>
                      <a:pt x="11" y="782"/>
                    </a:lnTo>
                    <a:lnTo>
                      <a:pt x="0" y="782"/>
                    </a:lnTo>
                    <a:close/>
                    <a:moveTo>
                      <a:pt x="0" y="760"/>
                    </a:moveTo>
                    <a:lnTo>
                      <a:pt x="0" y="749"/>
                    </a:lnTo>
                    <a:lnTo>
                      <a:pt x="11" y="749"/>
                    </a:lnTo>
                    <a:lnTo>
                      <a:pt x="11" y="760"/>
                    </a:lnTo>
                    <a:lnTo>
                      <a:pt x="0" y="760"/>
                    </a:lnTo>
                    <a:close/>
                    <a:moveTo>
                      <a:pt x="0" y="738"/>
                    </a:moveTo>
                    <a:lnTo>
                      <a:pt x="0" y="727"/>
                    </a:lnTo>
                    <a:lnTo>
                      <a:pt x="11" y="727"/>
                    </a:lnTo>
                    <a:lnTo>
                      <a:pt x="11" y="738"/>
                    </a:lnTo>
                    <a:lnTo>
                      <a:pt x="0" y="738"/>
                    </a:lnTo>
                    <a:close/>
                    <a:moveTo>
                      <a:pt x="0" y="716"/>
                    </a:moveTo>
                    <a:lnTo>
                      <a:pt x="0" y="705"/>
                    </a:lnTo>
                    <a:lnTo>
                      <a:pt x="11" y="705"/>
                    </a:lnTo>
                    <a:lnTo>
                      <a:pt x="11" y="716"/>
                    </a:lnTo>
                    <a:lnTo>
                      <a:pt x="0" y="716"/>
                    </a:lnTo>
                    <a:close/>
                    <a:moveTo>
                      <a:pt x="0" y="694"/>
                    </a:moveTo>
                    <a:lnTo>
                      <a:pt x="0" y="683"/>
                    </a:lnTo>
                    <a:lnTo>
                      <a:pt x="11" y="683"/>
                    </a:lnTo>
                    <a:lnTo>
                      <a:pt x="11" y="694"/>
                    </a:lnTo>
                    <a:lnTo>
                      <a:pt x="0" y="694"/>
                    </a:lnTo>
                    <a:close/>
                    <a:moveTo>
                      <a:pt x="0" y="672"/>
                    </a:moveTo>
                    <a:lnTo>
                      <a:pt x="0" y="661"/>
                    </a:lnTo>
                    <a:lnTo>
                      <a:pt x="11" y="661"/>
                    </a:lnTo>
                    <a:lnTo>
                      <a:pt x="11" y="672"/>
                    </a:lnTo>
                    <a:lnTo>
                      <a:pt x="0" y="672"/>
                    </a:lnTo>
                    <a:close/>
                    <a:moveTo>
                      <a:pt x="0" y="650"/>
                    </a:moveTo>
                    <a:lnTo>
                      <a:pt x="0" y="639"/>
                    </a:lnTo>
                    <a:lnTo>
                      <a:pt x="11" y="639"/>
                    </a:lnTo>
                    <a:lnTo>
                      <a:pt x="11" y="650"/>
                    </a:lnTo>
                    <a:lnTo>
                      <a:pt x="0" y="650"/>
                    </a:lnTo>
                    <a:close/>
                    <a:moveTo>
                      <a:pt x="0" y="628"/>
                    </a:moveTo>
                    <a:lnTo>
                      <a:pt x="0" y="617"/>
                    </a:lnTo>
                    <a:lnTo>
                      <a:pt x="11" y="617"/>
                    </a:lnTo>
                    <a:lnTo>
                      <a:pt x="11" y="628"/>
                    </a:lnTo>
                    <a:lnTo>
                      <a:pt x="0" y="628"/>
                    </a:lnTo>
                    <a:close/>
                    <a:moveTo>
                      <a:pt x="0" y="606"/>
                    </a:moveTo>
                    <a:lnTo>
                      <a:pt x="0" y="595"/>
                    </a:lnTo>
                    <a:lnTo>
                      <a:pt x="11" y="595"/>
                    </a:lnTo>
                    <a:lnTo>
                      <a:pt x="11" y="606"/>
                    </a:lnTo>
                    <a:lnTo>
                      <a:pt x="0" y="606"/>
                    </a:lnTo>
                    <a:close/>
                    <a:moveTo>
                      <a:pt x="0" y="584"/>
                    </a:moveTo>
                    <a:lnTo>
                      <a:pt x="0" y="573"/>
                    </a:lnTo>
                    <a:lnTo>
                      <a:pt x="11" y="573"/>
                    </a:lnTo>
                    <a:lnTo>
                      <a:pt x="11" y="584"/>
                    </a:lnTo>
                    <a:lnTo>
                      <a:pt x="0" y="584"/>
                    </a:lnTo>
                    <a:close/>
                    <a:moveTo>
                      <a:pt x="0" y="562"/>
                    </a:moveTo>
                    <a:lnTo>
                      <a:pt x="0" y="551"/>
                    </a:lnTo>
                    <a:lnTo>
                      <a:pt x="11" y="551"/>
                    </a:lnTo>
                    <a:lnTo>
                      <a:pt x="11" y="562"/>
                    </a:lnTo>
                    <a:lnTo>
                      <a:pt x="0" y="562"/>
                    </a:lnTo>
                    <a:close/>
                    <a:moveTo>
                      <a:pt x="0" y="540"/>
                    </a:moveTo>
                    <a:lnTo>
                      <a:pt x="0" y="529"/>
                    </a:lnTo>
                    <a:lnTo>
                      <a:pt x="11" y="529"/>
                    </a:lnTo>
                    <a:lnTo>
                      <a:pt x="11" y="540"/>
                    </a:lnTo>
                    <a:lnTo>
                      <a:pt x="0" y="540"/>
                    </a:lnTo>
                    <a:close/>
                    <a:moveTo>
                      <a:pt x="0" y="518"/>
                    </a:moveTo>
                    <a:lnTo>
                      <a:pt x="0" y="507"/>
                    </a:lnTo>
                    <a:lnTo>
                      <a:pt x="11" y="507"/>
                    </a:lnTo>
                    <a:lnTo>
                      <a:pt x="11" y="518"/>
                    </a:lnTo>
                    <a:lnTo>
                      <a:pt x="0" y="518"/>
                    </a:lnTo>
                    <a:close/>
                    <a:moveTo>
                      <a:pt x="0" y="496"/>
                    </a:moveTo>
                    <a:lnTo>
                      <a:pt x="0" y="485"/>
                    </a:lnTo>
                    <a:lnTo>
                      <a:pt x="11" y="485"/>
                    </a:lnTo>
                    <a:lnTo>
                      <a:pt x="11" y="496"/>
                    </a:lnTo>
                    <a:lnTo>
                      <a:pt x="0" y="496"/>
                    </a:lnTo>
                    <a:close/>
                    <a:moveTo>
                      <a:pt x="0" y="474"/>
                    </a:moveTo>
                    <a:lnTo>
                      <a:pt x="0" y="463"/>
                    </a:lnTo>
                    <a:lnTo>
                      <a:pt x="11" y="463"/>
                    </a:lnTo>
                    <a:lnTo>
                      <a:pt x="11" y="474"/>
                    </a:lnTo>
                    <a:lnTo>
                      <a:pt x="0" y="474"/>
                    </a:lnTo>
                    <a:close/>
                    <a:moveTo>
                      <a:pt x="0" y="452"/>
                    </a:moveTo>
                    <a:lnTo>
                      <a:pt x="0" y="441"/>
                    </a:lnTo>
                    <a:lnTo>
                      <a:pt x="11" y="441"/>
                    </a:lnTo>
                    <a:lnTo>
                      <a:pt x="11" y="452"/>
                    </a:lnTo>
                    <a:lnTo>
                      <a:pt x="0" y="452"/>
                    </a:lnTo>
                    <a:close/>
                    <a:moveTo>
                      <a:pt x="0" y="430"/>
                    </a:moveTo>
                    <a:lnTo>
                      <a:pt x="0" y="419"/>
                    </a:lnTo>
                    <a:lnTo>
                      <a:pt x="11" y="419"/>
                    </a:lnTo>
                    <a:lnTo>
                      <a:pt x="11" y="430"/>
                    </a:lnTo>
                    <a:lnTo>
                      <a:pt x="0" y="430"/>
                    </a:lnTo>
                    <a:close/>
                    <a:moveTo>
                      <a:pt x="0" y="408"/>
                    </a:moveTo>
                    <a:lnTo>
                      <a:pt x="0" y="397"/>
                    </a:lnTo>
                    <a:lnTo>
                      <a:pt x="11" y="397"/>
                    </a:lnTo>
                    <a:lnTo>
                      <a:pt x="11" y="408"/>
                    </a:lnTo>
                    <a:lnTo>
                      <a:pt x="0" y="408"/>
                    </a:lnTo>
                    <a:close/>
                    <a:moveTo>
                      <a:pt x="0" y="386"/>
                    </a:moveTo>
                    <a:lnTo>
                      <a:pt x="0" y="375"/>
                    </a:lnTo>
                    <a:lnTo>
                      <a:pt x="11" y="375"/>
                    </a:lnTo>
                    <a:lnTo>
                      <a:pt x="11" y="386"/>
                    </a:lnTo>
                    <a:lnTo>
                      <a:pt x="0" y="386"/>
                    </a:lnTo>
                    <a:close/>
                    <a:moveTo>
                      <a:pt x="0" y="363"/>
                    </a:moveTo>
                    <a:lnTo>
                      <a:pt x="0" y="352"/>
                    </a:lnTo>
                    <a:lnTo>
                      <a:pt x="11" y="352"/>
                    </a:lnTo>
                    <a:lnTo>
                      <a:pt x="11" y="363"/>
                    </a:lnTo>
                    <a:lnTo>
                      <a:pt x="0" y="363"/>
                    </a:lnTo>
                    <a:close/>
                    <a:moveTo>
                      <a:pt x="0" y="341"/>
                    </a:moveTo>
                    <a:lnTo>
                      <a:pt x="0" y="330"/>
                    </a:lnTo>
                    <a:lnTo>
                      <a:pt x="11" y="330"/>
                    </a:lnTo>
                    <a:lnTo>
                      <a:pt x="11" y="341"/>
                    </a:lnTo>
                    <a:lnTo>
                      <a:pt x="0" y="341"/>
                    </a:lnTo>
                    <a:close/>
                    <a:moveTo>
                      <a:pt x="0" y="319"/>
                    </a:moveTo>
                    <a:lnTo>
                      <a:pt x="0" y="308"/>
                    </a:lnTo>
                    <a:lnTo>
                      <a:pt x="11" y="30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97"/>
                    </a:moveTo>
                    <a:lnTo>
                      <a:pt x="0" y="286"/>
                    </a:lnTo>
                    <a:lnTo>
                      <a:pt x="11" y="286"/>
                    </a:lnTo>
                    <a:lnTo>
                      <a:pt x="11" y="297"/>
                    </a:lnTo>
                    <a:lnTo>
                      <a:pt x="0" y="297"/>
                    </a:lnTo>
                    <a:close/>
                    <a:moveTo>
                      <a:pt x="0" y="275"/>
                    </a:moveTo>
                    <a:lnTo>
                      <a:pt x="0" y="264"/>
                    </a:lnTo>
                    <a:lnTo>
                      <a:pt x="11" y="264"/>
                    </a:lnTo>
                    <a:lnTo>
                      <a:pt x="11" y="275"/>
                    </a:lnTo>
                    <a:lnTo>
                      <a:pt x="0" y="275"/>
                    </a:lnTo>
                    <a:close/>
                    <a:moveTo>
                      <a:pt x="0" y="253"/>
                    </a:moveTo>
                    <a:lnTo>
                      <a:pt x="0" y="242"/>
                    </a:lnTo>
                    <a:lnTo>
                      <a:pt x="11" y="242"/>
                    </a:lnTo>
                    <a:lnTo>
                      <a:pt x="11" y="253"/>
                    </a:lnTo>
                    <a:lnTo>
                      <a:pt x="0" y="253"/>
                    </a:lnTo>
                    <a:close/>
                    <a:moveTo>
                      <a:pt x="0" y="231"/>
                    </a:moveTo>
                    <a:lnTo>
                      <a:pt x="0" y="220"/>
                    </a:lnTo>
                    <a:lnTo>
                      <a:pt x="11" y="220"/>
                    </a:lnTo>
                    <a:lnTo>
                      <a:pt x="11" y="231"/>
                    </a:lnTo>
                    <a:lnTo>
                      <a:pt x="0" y="231"/>
                    </a:lnTo>
                    <a:close/>
                    <a:moveTo>
                      <a:pt x="0" y="209"/>
                    </a:moveTo>
                    <a:lnTo>
                      <a:pt x="0" y="198"/>
                    </a:lnTo>
                    <a:lnTo>
                      <a:pt x="11" y="198"/>
                    </a:lnTo>
                    <a:lnTo>
                      <a:pt x="11" y="209"/>
                    </a:lnTo>
                    <a:lnTo>
                      <a:pt x="0" y="209"/>
                    </a:lnTo>
                    <a:close/>
                    <a:moveTo>
                      <a:pt x="0" y="187"/>
                    </a:moveTo>
                    <a:lnTo>
                      <a:pt x="0" y="176"/>
                    </a:lnTo>
                    <a:lnTo>
                      <a:pt x="11" y="176"/>
                    </a:lnTo>
                    <a:lnTo>
                      <a:pt x="11" y="187"/>
                    </a:lnTo>
                    <a:lnTo>
                      <a:pt x="0" y="187"/>
                    </a:lnTo>
                    <a:close/>
                    <a:moveTo>
                      <a:pt x="0" y="165"/>
                    </a:moveTo>
                    <a:lnTo>
                      <a:pt x="0" y="154"/>
                    </a:lnTo>
                    <a:lnTo>
                      <a:pt x="11" y="154"/>
                    </a:lnTo>
                    <a:lnTo>
                      <a:pt x="11" y="165"/>
                    </a:lnTo>
                    <a:lnTo>
                      <a:pt x="0" y="165"/>
                    </a:lnTo>
                    <a:close/>
                    <a:moveTo>
                      <a:pt x="0" y="143"/>
                    </a:moveTo>
                    <a:lnTo>
                      <a:pt x="0" y="132"/>
                    </a:lnTo>
                    <a:lnTo>
                      <a:pt x="11" y="132"/>
                    </a:lnTo>
                    <a:lnTo>
                      <a:pt x="11" y="143"/>
                    </a:lnTo>
                    <a:lnTo>
                      <a:pt x="0" y="143"/>
                    </a:lnTo>
                    <a:close/>
                    <a:moveTo>
                      <a:pt x="0" y="121"/>
                    </a:moveTo>
                    <a:lnTo>
                      <a:pt x="0" y="110"/>
                    </a:lnTo>
                    <a:lnTo>
                      <a:pt x="11" y="110"/>
                    </a:lnTo>
                    <a:lnTo>
                      <a:pt x="11" y="121"/>
                    </a:lnTo>
                    <a:lnTo>
                      <a:pt x="0" y="121"/>
                    </a:lnTo>
                    <a:close/>
                    <a:moveTo>
                      <a:pt x="0" y="99"/>
                    </a:moveTo>
                    <a:lnTo>
                      <a:pt x="0" y="88"/>
                    </a:lnTo>
                    <a:lnTo>
                      <a:pt x="11" y="88"/>
                    </a:lnTo>
                    <a:lnTo>
                      <a:pt x="11" y="99"/>
                    </a:lnTo>
                    <a:lnTo>
                      <a:pt x="0" y="99"/>
                    </a:lnTo>
                    <a:close/>
                    <a:moveTo>
                      <a:pt x="0" y="77"/>
                    </a:moveTo>
                    <a:lnTo>
                      <a:pt x="0" y="66"/>
                    </a:lnTo>
                    <a:lnTo>
                      <a:pt x="11" y="66"/>
                    </a:lnTo>
                    <a:lnTo>
                      <a:pt x="11" y="77"/>
                    </a:lnTo>
                    <a:lnTo>
                      <a:pt x="0" y="77"/>
                    </a:lnTo>
                    <a:close/>
                    <a:moveTo>
                      <a:pt x="0" y="55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5"/>
                    </a:lnTo>
                    <a:lnTo>
                      <a:pt x="0" y="55"/>
                    </a:lnTo>
                    <a:close/>
                    <a:moveTo>
                      <a:pt x="0" y="33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>
                <a:off x="4124" y="545"/>
                <a:ext cx="1" cy="88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3889" y="242"/>
                <a:ext cx="320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3927" y="267"/>
                <a:ext cx="549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Ridge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Freeform 52"/>
              <p:cNvSpPr>
                <a:spLocks noEditPoints="1"/>
              </p:cNvSpPr>
              <p:nvPr/>
            </p:nvSpPr>
            <p:spPr bwMode="auto">
              <a:xfrm>
                <a:off x="4102" y="398"/>
                <a:ext cx="44" cy="147"/>
              </a:xfrm>
              <a:custGeom>
                <a:avLst/>
                <a:gdLst>
                  <a:gd name="T0" fmla="*/ 30 w 44"/>
                  <a:gd name="T1" fmla="*/ 0 h 147"/>
                  <a:gd name="T2" fmla="*/ 30 w 44"/>
                  <a:gd name="T3" fmla="*/ 110 h 147"/>
                  <a:gd name="T4" fmla="*/ 15 w 44"/>
                  <a:gd name="T5" fmla="*/ 110 h 147"/>
                  <a:gd name="T6" fmla="*/ 15 w 44"/>
                  <a:gd name="T7" fmla="*/ 0 h 147"/>
                  <a:gd name="T8" fmla="*/ 30 w 44"/>
                  <a:gd name="T9" fmla="*/ 0 h 147"/>
                  <a:gd name="T10" fmla="*/ 44 w 44"/>
                  <a:gd name="T11" fmla="*/ 103 h 147"/>
                  <a:gd name="T12" fmla="*/ 22 w 44"/>
                  <a:gd name="T13" fmla="*/ 147 h 147"/>
                  <a:gd name="T14" fmla="*/ 0 w 44"/>
                  <a:gd name="T15" fmla="*/ 103 h 147"/>
                  <a:gd name="T16" fmla="*/ 44 w 44"/>
                  <a:gd name="T17" fmla="*/ 10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47"/>
                  <a:gd name="T29" fmla="*/ 44 w 44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47">
                    <a:moveTo>
                      <a:pt x="30" y="0"/>
                    </a:moveTo>
                    <a:lnTo>
                      <a:pt x="30" y="110"/>
                    </a:lnTo>
                    <a:lnTo>
                      <a:pt x="15" y="110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103"/>
                    </a:moveTo>
                    <a:lnTo>
                      <a:pt x="22" y="147"/>
                    </a:lnTo>
                    <a:lnTo>
                      <a:pt x="0" y="103"/>
                    </a:lnTo>
                    <a:lnTo>
                      <a:pt x="44" y="103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Freeform 53"/>
              <p:cNvSpPr>
                <a:spLocks noEditPoints="1"/>
              </p:cNvSpPr>
              <p:nvPr/>
            </p:nvSpPr>
            <p:spPr bwMode="auto">
              <a:xfrm>
                <a:off x="2152" y="1408"/>
                <a:ext cx="357" cy="328"/>
              </a:xfrm>
              <a:custGeom>
                <a:avLst/>
                <a:gdLst>
                  <a:gd name="T0" fmla="*/ 352 w 357"/>
                  <a:gd name="T1" fmla="*/ 318 h 328"/>
                  <a:gd name="T2" fmla="*/ 341 w 357"/>
                  <a:gd name="T3" fmla="*/ 318 h 328"/>
                  <a:gd name="T4" fmla="*/ 346 w 357"/>
                  <a:gd name="T5" fmla="*/ 313 h 328"/>
                  <a:gd name="T6" fmla="*/ 325 w 357"/>
                  <a:gd name="T7" fmla="*/ 303 h 328"/>
                  <a:gd name="T8" fmla="*/ 330 w 357"/>
                  <a:gd name="T9" fmla="*/ 308 h 328"/>
                  <a:gd name="T10" fmla="*/ 319 w 357"/>
                  <a:gd name="T11" fmla="*/ 288 h 328"/>
                  <a:gd name="T12" fmla="*/ 309 w 357"/>
                  <a:gd name="T13" fmla="*/ 288 h 328"/>
                  <a:gd name="T14" fmla="*/ 314 w 357"/>
                  <a:gd name="T15" fmla="*/ 283 h 328"/>
                  <a:gd name="T16" fmla="*/ 293 w 357"/>
                  <a:gd name="T17" fmla="*/ 273 h 328"/>
                  <a:gd name="T18" fmla="*/ 298 w 357"/>
                  <a:gd name="T19" fmla="*/ 278 h 328"/>
                  <a:gd name="T20" fmla="*/ 287 w 357"/>
                  <a:gd name="T21" fmla="*/ 258 h 328"/>
                  <a:gd name="T22" fmla="*/ 276 w 357"/>
                  <a:gd name="T23" fmla="*/ 258 h 328"/>
                  <a:gd name="T24" fmla="*/ 281 w 357"/>
                  <a:gd name="T25" fmla="*/ 253 h 328"/>
                  <a:gd name="T26" fmla="*/ 260 w 357"/>
                  <a:gd name="T27" fmla="*/ 244 h 328"/>
                  <a:gd name="T28" fmla="*/ 265 w 357"/>
                  <a:gd name="T29" fmla="*/ 249 h 328"/>
                  <a:gd name="T30" fmla="*/ 254 w 357"/>
                  <a:gd name="T31" fmla="*/ 228 h 328"/>
                  <a:gd name="T32" fmla="*/ 244 w 357"/>
                  <a:gd name="T33" fmla="*/ 229 h 328"/>
                  <a:gd name="T34" fmla="*/ 249 w 357"/>
                  <a:gd name="T35" fmla="*/ 223 h 328"/>
                  <a:gd name="T36" fmla="*/ 227 w 357"/>
                  <a:gd name="T37" fmla="*/ 214 h 328"/>
                  <a:gd name="T38" fmla="*/ 233 w 357"/>
                  <a:gd name="T39" fmla="*/ 219 h 328"/>
                  <a:gd name="T40" fmla="*/ 222 w 357"/>
                  <a:gd name="T41" fmla="*/ 198 h 328"/>
                  <a:gd name="T42" fmla="*/ 211 w 357"/>
                  <a:gd name="T43" fmla="*/ 199 h 328"/>
                  <a:gd name="T44" fmla="*/ 216 w 357"/>
                  <a:gd name="T45" fmla="*/ 193 h 328"/>
                  <a:gd name="T46" fmla="*/ 195 w 357"/>
                  <a:gd name="T47" fmla="*/ 184 h 328"/>
                  <a:gd name="T48" fmla="*/ 200 w 357"/>
                  <a:gd name="T49" fmla="*/ 189 h 328"/>
                  <a:gd name="T50" fmla="*/ 189 w 357"/>
                  <a:gd name="T51" fmla="*/ 169 h 328"/>
                  <a:gd name="T52" fmla="*/ 179 w 357"/>
                  <a:gd name="T53" fmla="*/ 169 h 328"/>
                  <a:gd name="T54" fmla="*/ 184 w 357"/>
                  <a:gd name="T55" fmla="*/ 164 h 328"/>
                  <a:gd name="T56" fmla="*/ 162 w 357"/>
                  <a:gd name="T57" fmla="*/ 154 h 328"/>
                  <a:gd name="T58" fmla="*/ 168 w 357"/>
                  <a:gd name="T59" fmla="*/ 159 h 328"/>
                  <a:gd name="T60" fmla="*/ 157 w 357"/>
                  <a:gd name="T61" fmla="*/ 139 h 328"/>
                  <a:gd name="T62" fmla="*/ 146 w 357"/>
                  <a:gd name="T63" fmla="*/ 139 h 328"/>
                  <a:gd name="T64" fmla="*/ 151 w 357"/>
                  <a:gd name="T65" fmla="*/ 134 h 328"/>
                  <a:gd name="T66" fmla="*/ 130 w 357"/>
                  <a:gd name="T67" fmla="*/ 124 h 328"/>
                  <a:gd name="T68" fmla="*/ 135 w 357"/>
                  <a:gd name="T69" fmla="*/ 129 h 328"/>
                  <a:gd name="T70" fmla="*/ 124 w 357"/>
                  <a:gd name="T71" fmla="*/ 109 h 328"/>
                  <a:gd name="T72" fmla="*/ 114 w 357"/>
                  <a:gd name="T73" fmla="*/ 109 h 328"/>
                  <a:gd name="T74" fmla="*/ 119 w 357"/>
                  <a:gd name="T75" fmla="*/ 104 h 328"/>
                  <a:gd name="T76" fmla="*/ 97 w 357"/>
                  <a:gd name="T77" fmla="*/ 95 h 328"/>
                  <a:gd name="T78" fmla="*/ 103 w 357"/>
                  <a:gd name="T79" fmla="*/ 100 h 328"/>
                  <a:gd name="T80" fmla="*/ 91 w 357"/>
                  <a:gd name="T81" fmla="*/ 79 h 328"/>
                  <a:gd name="T82" fmla="*/ 81 w 357"/>
                  <a:gd name="T83" fmla="*/ 80 h 328"/>
                  <a:gd name="T84" fmla="*/ 86 w 357"/>
                  <a:gd name="T85" fmla="*/ 74 h 328"/>
                  <a:gd name="T86" fmla="*/ 65 w 357"/>
                  <a:gd name="T87" fmla="*/ 65 h 328"/>
                  <a:gd name="T88" fmla="*/ 70 w 357"/>
                  <a:gd name="T89" fmla="*/ 70 h 328"/>
                  <a:gd name="T90" fmla="*/ 59 w 357"/>
                  <a:gd name="T91" fmla="*/ 49 h 328"/>
                  <a:gd name="T92" fmla="*/ 49 w 357"/>
                  <a:gd name="T93" fmla="*/ 50 h 328"/>
                  <a:gd name="T94" fmla="*/ 54 w 357"/>
                  <a:gd name="T95" fmla="*/ 44 h 328"/>
                  <a:gd name="T96" fmla="*/ 32 w 357"/>
                  <a:gd name="T97" fmla="*/ 35 h 328"/>
                  <a:gd name="T98" fmla="*/ 38 w 357"/>
                  <a:gd name="T99" fmla="*/ 40 h 328"/>
                  <a:gd name="T100" fmla="*/ 26 w 357"/>
                  <a:gd name="T101" fmla="*/ 20 h 328"/>
                  <a:gd name="T102" fmla="*/ 16 w 357"/>
                  <a:gd name="T103" fmla="*/ 20 h 328"/>
                  <a:gd name="T104" fmla="*/ 21 w 357"/>
                  <a:gd name="T105" fmla="*/ 15 h 328"/>
                  <a:gd name="T106" fmla="*/ 0 w 357"/>
                  <a:gd name="T107" fmla="*/ 5 h 328"/>
                  <a:gd name="T108" fmla="*/ 5 w 357"/>
                  <a:gd name="T109" fmla="*/ 10 h 3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7"/>
                  <a:gd name="T166" fmla="*/ 0 h 328"/>
                  <a:gd name="T167" fmla="*/ 357 w 357"/>
                  <a:gd name="T168" fmla="*/ 328 h 3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7" h="328">
                    <a:moveTo>
                      <a:pt x="352" y="328"/>
                    </a:moveTo>
                    <a:lnTo>
                      <a:pt x="347" y="323"/>
                    </a:lnTo>
                    <a:lnTo>
                      <a:pt x="352" y="318"/>
                    </a:lnTo>
                    <a:lnTo>
                      <a:pt x="357" y="323"/>
                    </a:lnTo>
                    <a:lnTo>
                      <a:pt x="352" y="328"/>
                    </a:lnTo>
                    <a:close/>
                    <a:moveTo>
                      <a:pt x="341" y="318"/>
                    </a:moveTo>
                    <a:lnTo>
                      <a:pt x="336" y="313"/>
                    </a:lnTo>
                    <a:lnTo>
                      <a:pt x="341" y="308"/>
                    </a:lnTo>
                    <a:lnTo>
                      <a:pt x="346" y="313"/>
                    </a:lnTo>
                    <a:lnTo>
                      <a:pt x="341" y="318"/>
                    </a:lnTo>
                    <a:close/>
                    <a:moveTo>
                      <a:pt x="330" y="308"/>
                    </a:moveTo>
                    <a:lnTo>
                      <a:pt x="325" y="303"/>
                    </a:lnTo>
                    <a:lnTo>
                      <a:pt x="330" y="298"/>
                    </a:lnTo>
                    <a:lnTo>
                      <a:pt x="335" y="303"/>
                    </a:lnTo>
                    <a:lnTo>
                      <a:pt x="330" y="308"/>
                    </a:lnTo>
                    <a:close/>
                    <a:moveTo>
                      <a:pt x="320" y="298"/>
                    </a:moveTo>
                    <a:lnTo>
                      <a:pt x="314" y="293"/>
                    </a:lnTo>
                    <a:lnTo>
                      <a:pt x="319" y="288"/>
                    </a:lnTo>
                    <a:lnTo>
                      <a:pt x="325" y="293"/>
                    </a:lnTo>
                    <a:lnTo>
                      <a:pt x="320" y="298"/>
                    </a:lnTo>
                    <a:close/>
                    <a:moveTo>
                      <a:pt x="309" y="288"/>
                    </a:moveTo>
                    <a:lnTo>
                      <a:pt x="303" y="283"/>
                    </a:lnTo>
                    <a:lnTo>
                      <a:pt x="308" y="278"/>
                    </a:lnTo>
                    <a:lnTo>
                      <a:pt x="314" y="283"/>
                    </a:lnTo>
                    <a:lnTo>
                      <a:pt x="309" y="288"/>
                    </a:lnTo>
                    <a:close/>
                    <a:moveTo>
                      <a:pt x="298" y="278"/>
                    </a:moveTo>
                    <a:lnTo>
                      <a:pt x="293" y="273"/>
                    </a:lnTo>
                    <a:lnTo>
                      <a:pt x="297" y="268"/>
                    </a:lnTo>
                    <a:lnTo>
                      <a:pt x="303" y="273"/>
                    </a:lnTo>
                    <a:lnTo>
                      <a:pt x="298" y="278"/>
                    </a:lnTo>
                    <a:close/>
                    <a:moveTo>
                      <a:pt x="287" y="268"/>
                    </a:moveTo>
                    <a:lnTo>
                      <a:pt x="282" y="263"/>
                    </a:lnTo>
                    <a:lnTo>
                      <a:pt x="287" y="258"/>
                    </a:lnTo>
                    <a:lnTo>
                      <a:pt x="292" y="263"/>
                    </a:lnTo>
                    <a:lnTo>
                      <a:pt x="287" y="268"/>
                    </a:lnTo>
                    <a:close/>
                    <a:moveTo>
                      <a:pt x="276" y="258"/>
                    </a:moveTo>
                    <a:lnTo>
                      <a:pt x="271" y="253"/>
                    </a:lnTo>
                    <a:lnTo>
                      <a:pt x="276" y="248"/>
                    </a:lnTo>
                    <a:lnTo>
                      <a:pt x="281" y="253"/>
                    </a:lnTo>
                    <a:lnTo>
                      <a:pt x="276" y="258"/>
                    </a:lnTo>
                    <a:close/>
                    <a:moveTo>
                      <a:pt x="265" y="249"/>
                    </a:moveTo>
                    <a:lnTo>
                      <a:pt x="260" y="244"/>
                    </a:lnTo>
                    <a:lnTo>
                      <a:pt x="265" y="238"/>
                    </a:lnTo>
                    <a:lnTo>
                      <a:pt x="270" y="243"/>
                    </a:lnTo>
                    <a:lnTo>
                      <a:pt x="265" y="249"/>
                    </a:lnTo>
                    <a:close/>
                    <a:moveTo>
                      <a:pt x="255" y="239"/>
                    </a:moveTo>
                    <a:lnTo>
                      <a:pt x="249" y="234"/>
                    </a:lnTo>
                    <a:lnTo>
                      <a:pt x="254" y="228"/>
                    </a:lnTo>
                    <a:lnTo>
                      <a:pt x="260" y="233"/>
                    </a:lnTo>
                    <a:lnTo>
                      <a:pt x="255" y="239"/>
                    </a:lnTo>
                    <a:close/>
                    <a:moveTo>
                      <a:pt x="244" y="229"/>
                    </a:moveTo>
                    <a:lnTo>
                      <a:pt x="238" y="224"/>
                    </a:lnTo>
                    <a:lnTo>
                      <a:pt x="243" y="218"/>
                    </a:lnTo>
                    <a:lnTo>
                      <a:pt x="249" y="223"/>
                    </a:lnTo>
                    <a:lnTo>
                      <a:pt x="244" y="229"/>
                    </a:lnTo>
                    <a:close/>
                    <a:moveTo>
                      <a:pt x="233" y="219"/>
                    </a:moveTo>
                    <a:lnTo>
                      <a:pt x="227" y="214"/>
                    </a:lnTo>
                    <a:lnTo>
                      <a:pt x="232" y="208"/>
                    </a:lnTo>
                    <a:lnTo>
                      <a:pt x="238" y="213"/>
                    </a:lnTo>
                    <a:lnTo>
                      <a:pt x="233" y="219"/>
                    </a:lnTo>
                    <a:close/>
                    <a:moveTo>
                      <a:pt x="222" y="209"/>
                    </a:moveTo>
                    <a:lnTo>
                      <a:pt x="217" y="204"/>
                    </a:lnTo>
                    <a:lnTo>
                      <a:pt x="222" y="198"/>
                    </a:lnTo>
                    <a:lnTo>
                      <a:pt x="227" y="203"/>
                    </a:lnTo>
                    <a:lnTo>
                      <a:pt x="222" y="209"/>
                    </a:lnTo>
                    <a:close/>
                    <a:moveTo>
                      <a:pt x="211" y="199"/>
                    </a:moveTo>
                    <a:lnTo>
                      <a:pt x="206" y="194"/>
                    </a:lnTo>
                    <a:lnTo>
                      <a:pt x="211" y="188"/>
                    </a:lnTo>
                    <a:lnTo>
                      <a:pt x="216" y="193"/>
                    </a:lnTo>
                    <a:lnTo>
                      <a:pt x="211" y="199"/>
                    </a:lnTo>
                    <a:close/>
                    <a:moveTo>
                      <a:pt x="200" y="189"/>
                    </a:moveTo>
                    <a:lnTo>
                      <a:pt x="195" y="184"/>
                    </a:lnTo>
                    <a:lnTo>
                      <a:pt x="200" y="179"/>
                    </a:lnTo>
                    <a:lnTo>
                      <a:pt x="205" y="183"/>
                    </a:lnTo>
                    <a:lnTo>
                      <a:pt x="200" y="189"/>
                    </a:lnTo>
                    <a:close/>
                    <a:moveTo>
                      <a:pt x="190" y="179"/>
                    </a:moveTo>
                    <a:lnTo>
                      <a:pt x="184" y="174"/>
                    </a:lnTo>
                    <a:lnTo>
                      <a:pt x="189" y="169"/>
                    </a:lnTo>
                    <a:lnTo>
                      <a:pt x="195" y="174"/>
                    </a:lnTo>
                    <a:lnTo>
                      <a:pt x="190" y="179"/>
                    </a:lnTo>
                    <a:close/>
                    <a:moveTo>
                      <a:pt x="179" y="169"/>
                    </a:moveTo>
                    <a:lnTo>
                      <a:pt x="173" y="164"/>
                    </a:lnTo>
                    <a:lnTo>
                      <a:pt x="178" y="159"/>
                    </a:lnTo>
                    <a:lnTo>
                      <a:pt x="184" y="164"/>
                    </a:lnTo>
                    <a:lnTo>
                      <a:pt x="179" y="169"/>
                    </a:lnTo>
                    <a:close/>
                    <a:moveTo>
                      <a:pt x="168" y="159"/>
                    </a:moveTo>
                    <a:lnTo>
                      <a:pt x="162" y="154"/>
                    </a:lnTo>
                    <a:lnTo>
                      <a:pt x="167" y="149"/>
                    </a:lnTo>
                    <a:lnTo>
                      <a:pt x="173" y="154"/>
                    </a:lnTo>
                    <a:lnTo>
                      <a:pt x="168" y="159"/>
                    </a:lnTo>
                    <a:close/>
                    <a:moveTo>
                      <a:pt x="157" y="149"/>
                    </a:moveTo>
                    <a:lnTo>
                      <a:pt x="152" y="144"/>
                    </a:lnTo>
                    <a:lnTo>
                      <a:pt x="157" y="139"/>
                    </a:lnTo>
                    <a:lnTo>
                      <a:pt x="162" y="144"/>
                    </a:lnTo>
                    <a:lnTo>
                      <a:pt x="157" y="149"/>
                    </a:lnTo>
                    <a:close/>
                    <a:moveTo>
                      <a:pt x="146" y="139"/>
                    </a:moveTo>
                    <a:lnTo>
                      <a:pt x="141" y="134"/>
                    </a:lnTo>
                    <a:lnTo>
                      <a:pt x="146" y="129"/>
                    </a:lnTo>
                    <a:lnTo>
                      <a:pt x="151" y="134"/>
                    </a:lnTo>
                    <a:lnTo>
                      <a:pt x="146" y="139"/>
                    </a:lnTo>
                    <a:close/>
                    <a:moveTo>
                      <a:pt x="135" y="129"/>
                    </a:moveTo>
                    <a:lnTo>
                      <a:pt x="130" y="124"/>
                    </a:lnTo>
                    <a:lnTo>
                      <a:pt x="135" y="119"/>
                    </a:lnTo>
                    <a:lnTo>
                      <a:pt x="140" y="124"/>
                    </a:lnTo>
                    <a:lnTo>
                      <a:pt x="135" y="129"/>
                    </a:lnTo>
                    <a:close/>
                    <a:moveTo>
                      <a:pt x="125" y="119"/>
                    </a:moveTo>
                    <a:lnTo>
                      <a:pt x="119" y="114"/>
                    </a:lnTo>
                    <a:lnTo>
                      <a:pt x="124" y="109"/>
                    </a:lnTo>
                    <a:lnTo>
                      <a:pt x="129" y="114"/>
                    </a:lnTo>
                    <a:lnTo>
                      <a:pt x="125" y="119"/>
                    </a:lnTo>
                    <a:close/>
                    <a:moveTo>
                      <a:pt x="114" y="109"/>
                    </a:moveTo>
                    <a:lnTo>
                      <a:pt x="108" y="105"/>
                    </a:lnTo>
                    <a:lnTo>
                      <a:pt x="113" y="99"/>
                    </a:lnTo>
                    <a:lnTo>
                      <a:pt x="119" y="104"/>
                    </a:lnTo>
                    <a:lnTo>
                      <a:pt x="114" y="109"/>
                    </a:lnTo>
                    <a:close/>
                    <a:moveTo>
                      <a:pt x="103" y="100"/>
                    </a:moveTo>
                    <a:lnTo>
                      <a:pt x="97" y="95"/>
                    </a:lnTo>
                    <a:lnTo>
                      <a:pt x="102" y="89"/>
                    </a:lnTo>
                    <a:lnTo>
                      <a:pt x="108" y="94"/>
                    </a:lnTo>
                    <a:lnTo>
                      <a:pt x="103" y="100"/>
                    </a:lnTo>
                    <a:close/>
                    <a:moveTo>
                      <a:pt x="92" y="90"/>
                    </a:moveTo>
                    <a:lnTo>
                      <a:pt x="87" y="85"/>
                    </a:lnTo>
                    <a:lnTo>
                      <a:pt x="91" y="79"/>
                    </a:lnTo>
                    <a:lnTo>
                      <a:pt x="97" y="84"/>
                    </a:lnTo>
                    <a:lnTo>
                      <a:pt x="92" y="90"/>
                    </a:lnTo>
                    <a:close/>
                    <a:moveTo>
                      <a:pt x="81" y="80"/>
                    </a:moveTo>
                    <a:lnTo>
                      <a:pt x="76" y="75"/>
                    </a:lnTo>
                    <a:lnTo>
                      <a:pt x="81" y="69"/>
                    </a:lnTo>
                    <a:lnTo>
                      <a:pt x="86" y="74"/>
                    </a:lnTo>
                    <a:lnTo>
                      <a:pt x="81" y="80"/>
                    </a:lnTo>
                    <a:close/>
                    <a:moveTo>
                      <a:pt x="70" y="70"/>
                    </a:moveTo>
                    <a:lnTo>
                      <a:pt x="65" y="65"/>
                    </a:lnTo>
                    <a:lnTo>
                      <a:pt x="70" y="59"/>
                    </a:lnTo>
                    <a:lnTo>
                      <a:pt x="75" y="64"/>
                    </a:lnTo>
                    <a:lnTo>
                      <a:pt x="70" y="70"/>
                    </a:lnTo>
                    <a:close/>
                    <a:moveTo>
                      <a:pt x="59" y="60"/>
                    </a:moveTo>
                    <a:lnTo>
                      <a:pt x="54" y="55"/>
                    </a:lnTo>
                    <a:lnTo>
                      <a:pt x="59" y="49"/>
                    </a:lnTo>
                    <a:lnTo>
                      <a:pt x="64" y="54"/>
                    </a:lnTo>
                    <a:lnTo>
                      <a:pt x="59" y="60"/>
                    </a:lnTo>
                    <a:close/>
                    <a:moveTo>
                      <a:pt x="49" y="50"/>
                    </a:moveTo>
                    <a:lnTo>
                      <a:pt x="43" y="45"/>
                    </a:lnTo>
                    <a:lnTo>
                      <a:pt x="48" y="40"/>
                    </a:lnTo>
                    <a:lnTo>
                      <a:pt x="54" y="44"/>
                    </a:lnTo>
                    <a:lnTo>
                      <a:pt x="49" y="50"/>
                    </a:lnTo>
                    <a:close/>
                    <a:moveTo>
                      <a:pt x="38" y="40"/>
                    </a:moveTo>
                    <a:lnTo>
                      <a:pt x="32" y="35"/>
                    </a:lnTo>
                    <a:lnTo>
                      <a:pt x="37" y="30"/>
                    </a:lnTo>
                    <a:lnTo>
                      <a:pt x="43" y="35"/>
                    </a:lnTo>
                    <a:lnTo>
                      <a:pt x="38" y="40"/>
                    </a:lnTo>
                    <a:close/>
                    <a:moveTo>
                      <a:pt x="27" y="30"/>
                    </a:moveTo>
                    <a:lnTo>
                      <a:pt x="21" y="25"/>
                    </a:lnTo>
                    <a:lnTo>
                      <a:pt x="26" y="20"/>
                    </a:lnTo>
                    <a:lnTo>
                      <a:pt x="32" y="25"/>
                    </a:lnTo>
                    <a:lnTo>
                      <a:pt x="27" y="30"/>
                    </a:lnTo>
                    <a:close/>
                    <a:moveTo>
                      <a:pt x="16" y="20"/>
                    </a:moveTo>
                    <a:lnTo>
                      <a:pt x="11" y="15"/>
                    </a:lnTo>
                    <a:lnTo>
                      <a:pt x="16" y="10"/>
                    </a:lnTo>
                    <a:lnTo>
                      <a:pt x="21" y="15"/>
                    </a:lnTo>
                    <a:lnTo>
                      <a:pt x="16" y="20"/>
                    </a:lnTo>
                    <a:close/>
                    <a:moveTo>
                      <a:pt x="5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Freeform 54"/>
              <p:cNvSpPr>
                <a:spLocks noEditPoints="1"/>
              </p:cNvSpPr>
              <p:nvPr/>
            </p:nvSpPr>
            <p:spPr bwMode="auto">
              <a:xfrm>
                <a:off x="2360" y="1145"/>
                <a:ext cx="757" cy="425"/>
              </a:xfrm>
              <a:custGeom>
                <a:avLst/>
                <a:gdLst>
                  <a:gd name="T0" fmla="*/ 48 w 757"/>
                  <a:gd name="T1" fmla="*/ 407 h 425"/>
                  <a:gd name="T2" fmla="*/ 54 w 757"/>
                  <a:gd name="T3" fmla="*/ 387 h 425"/>
                  <a:gd name="T4" fmla="*/ 61 w 757"/>
                  <a:gd name="T5" fmla="*/ 400 h 425"/>
                  <a:gd name="T6" fmla="*/ 92 w 757"/>
                  <a:gd name="T7" fmla="*/ 365 h 425"/>
                  <a:gd name="T8" fmla="*/ 80 w 757"/>
                  <a:gd name="T9" fmla="*/ 373 h 425"/>
                  <a:gd name="T10" fmla="*/ 125 w 757"/>
                  <a:gd name="T11" fmla="*/ 364 h 425"/>
                  <a:gd name="T12" fmla="*/ 131 w 757"/>
                  <a:gd name="T13" fmla="*/ 344 h 425"/>
                  <a:gd name="T14" fmla="*/ 138 w 757"/>
                  <a:gd name="T15" fmla="*/ 357 h 425"/>
                  <a:gd name="T16" fmla="*/ 170 w 757"/>
                  <a:gd name="T17" fmla="*/ 323 h 425"/>
                  <a:gd name="T18" fmla="*/ 157 w 757"/>
                  <a:gd name="T19" fmla="*/ 330 h 425"/>
                  <a:gd name="T20" fmla="*/ 202 w 757"/>
                  <a:gd name="T21" fmla="*/ 321 h 425"/>
                  <a:gd name="T22" fmla="*/ 208 w 757"/>
                  <a:gd name="T23" fmla="*/ 301 h 425"/>
                  <a:gd name="T24" fmla="*/ 215 w 757"/>
                  <a:gd name="T25" fmla="*/ 314 h 425"/>
                  <a:gd name="T26" fmla="*/ 247 w 757"/>
                  <a:gd name="T27" fmla="*/ 280 h 425"/>
                  <a:gd name="T28" fmla="*/ 234 w 757"/>
                  <a:gd name="T29" fmla="*/ 287 h 425"/>
                  <a:gd name="T30" fmla="*/ 280 w 757"/>
                  <a:gd name="T31" fmla="*/ 278 h 425"/>
                  <a:gd name="T32" fmla="*/ 285 w 757"/>
                  <a:gd name="T33" fmla="*/ 258 h 425"/>
                  <a:gd name="T34" fmla="*/ 292 w 757"/>
                  <a:gd name="T35" fmla="*/ 271 h 425"/>
                  <a:gd name="T36" fmla="*/ 324 w 757"/>
                  <a:gd name="T37" fmla="*/ 237 h 425"/>
                  <a:gd name="T38" fmla="*/ 311 w 757"/>
                  <a:gd name="T39" fmla="*/ 244 h 425"/>
                  <a:gd name="T40" fmla="*/ 357 w 757"/>
                  <a:gd name="T41" fmla="*/ 235 h 425"/>
                  <a:gd name="T42" fmla="*/ 362 w 757"/>
                  <a:gd name="T43" fmla="*/ 215 h 425"/>
                  <a:gd name="T44" fmla="*/ 370 w 757"/>
                  <a:gd name="T45" fmla="*/ 228 h 425"/>
                  <a:gd name="T46" fmla="*/ 401 w 757"/>
                  <a:gd name="T47" fmla="*/ 194 h 425"/>
                  <a:gd name="T48" fmla="*/ 388 w 757"/>
                  <a:gd name="T49" fmla="*/ 201 h 425"/>
                  <a:gd name="T50" fmla="*/ 434 w 757"/>
                  <a:gd name="T51" fmla="*/ 193 h 425"/>
                  <a:gd name="T52" fmla="*/ 439 w 757"/>
                  <a:gd name="T53" fmla="*/ 173 h 425"/>
                  <a:gd name="T54" fmla="*/ 447 w 757"/>
                  <a:gd name="T55" fmla="*/ 185 h 425"/>
                  <a:gd name="T56" fmla="*/ 478 w 757"/>
                  <a:gd name="T57" fmla="*/ 151 h 425"/>
                  <a:gd name="T58" fmla="*/ 465 w 757"/>
                  <a:gd name="T59" fmla="*/ 158 h 425"/>
                  <a:gd name="T60" fmla="*/ 511 w 757"/>
                  <a:gd name="T61" fmla="*/ 150 h 425"/>
                  <a:gd name="T62" fmla="*/ 517 w 757"/>
                  <a:gd name="T63" fmla="*/ 130 h 425"/>
                  <a:gd name="T64" fmla="*/ 524 w 757"/>
                  <a:gd name="T65" fmla="*/ 143 h 425"/>
                  <a:gd name="T66" fmla="*/ 555 w 757"/>
                  <a:gd name="T67" fmla="*/ 108 h 425"/>
                  <a:gd name="T68" fmla="*/ 542 w 757"/>
                  <a:gd name="T69" fmla="*/ 115 h 425"/>
                  <a:gd name="T70" fmla="*/ 588 w 757"/>
                  <a:gd name="T71" fmla="*/ 107 h 425"/>
                  <a:gd name="T72" fmla="*/ 594 w 757"/>
                  <a:gd name="T73" fmla="*/ 87 h 425"/>
                  <a:gd name="T74" fmla="*/ 601 w 757"/>
                  <a:gd name="T75" fmla="*/ 100 h 425"/>
                  <a:gd name="T76" fmla="*/ 632 w 757"/>
                  <a:gd name="T77" fmla="*/ 65 h 425"/>
                  <a:gd name="T78" fmla="*/ 619 w 757"/>
                  <a:gd name="T79" fmla="*/ 73 h 425"/>
                  <a:gd name="T80" fmla="*/ 665 w 757"/>
                  <a:gd name="T81" fmla="*/ 64 h 425"/>
                  <a:gd name="T82" fmla="*/ 671 w 757"/>
                  <a:gd name="T83" fmla="*/ 44 h 425"/>
                  <a:gd name="T84" fmla="*/ 678 w 757"/>
                  <a:gd name="T85" fmla="*/ 57 h 425"/>
                  <a:gd name="T86" fmla="*/ 709 w 757"/>
                  <a:gd name="T87" fmla="*/ 22 h 425"/>
                  <a:gd name="T88" fmla="*/ 696 w 757"/>
                  <a:gd name="T89" fmla="*/ 30 h 425"/>
                  <a:gd name="T90" fmla="*/ 742 w 757"/>
                  <a:gd name="T91" fmla="*/ 21 h 425"/>
                  <a:gd name="T92" fmla="*/ 748 w 757"/>
                  <a:gd name="T93" fmla="*/ 1 h 425"/>
                  <a:gd name="T94" fmla="*/ 755 w 757"/>
                  <a:gd name="T95" fmla="*/ 14 h 425"/>
                  <a:gd name="T96" fmla="*/ 0 w 757"/>
                  <a:gd name="T97" fmla="*/ 425 h 4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425"/>
                  <a:gd name="T149" fmla="*/ 757 w 757"/>
                  <a:gd name="T150" fmla="*/ 425 h 4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425">
                    <a:moveTo>
                      <a:pt x="28" y="401"/>
                    </a:moveTo>
                    <a:lnTo>
                      <a:pt x="41" y="394"/>
                    </a:lnTo>
                    <a:lnTo>
                      <a:pt x="48" y="407"/>
                    </a:lnTo>
                    <a:lnTo>
                      <a:pt x="35" y="414"/>
                    </a:lnTo>
                    <a:lnTo>
                      <a:pt x="28" y="401"/>
                    </a:lnTo>
                    <a:close/>
                    <a:moveTo>
                      <a:pt x="54" y="387"/>
                    </a:moveTo>
                    <a:lnTo>
                      <a:pt x="67" y="380"/>
                    </a:lnTo>
                    <a:lnTo>
                      <a:pt x="74" y="393"/>
                    </a:lnTo>
                    <a:lnTo>
                      <a:pt x="61" y="400"/>
                    </a:lnTo>
                    <a:lnTo>
                      <a:pt x="54" y="387"/>
                    </a:lnTo>
                    <a:close/>
                    <a:moveTo>
                      <a:pt x="80" y="373"/>
                    </a:moveTo>
                    <a:lnTo>
                      <a:pt x="92" y="365"/>
                    </a:lnTo>
                    <a:lnTo>
                      <a:pt x="100" y="378"/>
                    </a:lnTo>
                    <a:lnTo>
                      <a:pt x="87" y="385"/>
                    </a:lnTo>
                    <a:lnTo>
                      <a:pt x="80" y="373"/>
                    </a:lnTo>
                    <a:close/>
                    <a:moveTo>
                      <a:pt x="105" y="358"/>
                    </a:moveTo>
                    <a:lnTo>
                      <a:pt x="118" y="351"/>
                    </a:lnTo>
                    <a:lnTo>
                      <a:pt x="125" y="364"/>
                    </a:lnTo>
                    <a:lnTo>
                      <a:pt x="112" y="371"/>
                    </a:lnTo>
                    <a:lnTo>
                      <a:pt x="105" y="358"/>
                    </a:lnTo>
                    <a:close/>
                    <a:moveTo>
                      <a:pt x="131" y="344"/>
                    </a:moveTo>
                    <a:lnTo>
                      <a:pt x="144" y="337"/>
                    </a:lnTo>
                    <a:lnTo>
                      <a:pt x="151" y="350"/>
                    </a:lnTo>
                    <a:lnTo>
                      <a:pt x="138" y="357"/>
                    </a:lnTo>
                    <a:lnTo>
                      <a:pt x="131" y="344"/>
                    </a:lnTo>
                    <a:close/>
                    <a:moveTo>
                      <a:pt x="157" y="330"/>
                    </a:moveTo>
                    <a:lnTo>
                      <a:pt x="170" y="323"/>
                    </a:lnTo>
                    <a:lnTo>
                      <a:pt x="177" y="335"/>
                    </a:lnTo>
                    <a:lnTo>
                      <a:pt x="164" y="343"/>
                    </a:lnTo>
                    <a:lnTo>
                      <a:pt x="157" y="330"/>
                    </a:lnTo>
                    <a:close/>
                    <a:moveTo>
                      <a:pt x="182" y="315"/>
                    </a:moveTo>
                    <a:lnTo>
                      <a:pt x="195" y="308"/>
                    </a:lnTo>
                    <a:lnTo>
                      <a:pt x="202" y="321"/>
                    </a:lnTo>
                    <a:lnTo>
                      <a:pt x="190" y="328"/>
                    </a:lnTo>
                    <a:lnTo>
                      <a:pt x="182" y="315"/>
                    </a:lnTo>
                    <a:close/>
                    <a:moveTo>
                      <a:pt x="208" y="301"/>
                    </a:moveTo>
                    <a:lnTo>
                      <a:pt x="221" y="294"/>
                    </a:lnTo>
                    <a:lnTo>
                      <a:pt x="228" y="307"/>
                    </a:lnTo>
                    <a:lnTo>
                      <a:pt x="215" y="314"/>
                    </a:lnTo>
                    <a:lnTo>
                      <a:pt x="208" y="301"/>
                    </a:lnTo>
                    <a:close/>
                    <a:moveTo>
                      <a:pt x="234" y="287"/>
                    </a:moveTo>
                    <a:lnTo>
                      <a:pt x="247" y="280"/>
                    </a:lnTo>
                    <a:lnTo>
                      <a:pt x="254" y="292"/>
                    </a:lnTo>
                    <a:lnTo>
                      <a:pt x="241" y="300"/>
                    </a:lnTo>
                    <a:lnTo>
                      <a:pt x="234" y="287"/>
                    </a:lnTo>
                    <a:close/>
                    <a:moveTo>
                      <a:pt x="260" y="272"/>
                    </a:moveTo>
                    <a:lnTo>
                      <a:pt x="272" y="265"/>
                    </a:lnTo>
                    <a:lnTo>
                      <a:pt x="280" y="278"/>
                    </a:lnTo>
                    <a:lnTo>
                      <a:pt x="267" y="285"/>
                    </a:lnTo>
                    <a:lnTo>
                      <a:pt x="260" y="272"/>
                    </a:lnTo>
                    <a:close/>
                    <a:moveTo>
                      <a:pt x="285" y="258"/>
                    </a:moveTo>
                    <a:lnTo>
                      <a:pt x="298" y="251"/>
                    </a:lnTo>
                    <a:lnTo>
                      <a:pt x="305" y="264"/>
                    </a:lnTo>
                    <a:lnTo>
                      <a:pt x="292" y="271"/>
                    </a:lnTo>
                    <a:lnTo>
                      <a:pt x="285" y="258"/>
                    </a:lnTo>
                    <a:close/>
                    <a:moveTo>
                      <a:pt x="311" y="244"/>
                    </a:moveTo>
                    <a:lnTo>
                      <a:pt x="324" y="237"/>
                    </a:lnTo>
                    <a:lnTo>
                      <a:pt x="331" y="250"/>
                    </a:lnTo>
                    <a:lnTo>
                      <a:pt x="318" y="257"/>
                    </a:lnTo>
                    <a:lnTo>
                      <a:pt x="311" y="244"/>
                    </a:lnTo>
                    <a:close/>
                    <a:moveTo>
                      <a:pt x="337" y="230"/>
                    </a:moveTo>
                    <a:lnTo>
                      <a:pt x="350" y="223"/>
                    </a:lnTo>
                    <a:lnTo>
                      <a:pt x="357" y="235"/>
                    </a:lnTo>
                    <a:lnTo>
                      <a:pt x="344" y="243"/>
                    </a:lnTo>
                    <a:lnTo>
                      <a:pt x="337" y="230"/>
                    </a:lnTo>
                    <a:close/>
                    <a:moveTo>
                      <a:pt x="362" y="215"/>
                    </a:moveTo>
                    <a:lnTo>
                      <a:pt x="375" y="208"/>
                    </a:lnTo>
                    <a:lnTo>
                      <a:pt x="382" y="221"/>
                    </a:lnTo>
                    <a:lnTo>
                      <a:pt x="370" y="228"/>
                    </a:lnTo>
                    <a:lnTo>
                      <a:pt x="362" y="215"/>
                    </a:lnTo>
                    <a:close/>
                    <a:moveTo>
                      <a:pt x="388" y="201"/>
                    </a:moveTo>
                    <a:lnTo>
                      <a:pt x="401" y="194"/>
                    </a:lnTo>
                    <a:lnTo>
                      <a:pt x="408" y="207"/>
                    </a:lnTo>
                    <a:lnTo>
                      <a:pt x="395" y="214"/>
                    </a:lnTo>
                    <a:lnTo>
                      <a:pt x="388" y="201"/>
                    </a:lnTo>
                    <a:close/>
                    <a:moveTo>
                      <a:pt x="414" y="187"/>
                    </a:moveTo>
                    <a:lnTo>
                      <a:pt x="427" y="180"/>
                    </a:lnTo>
                    <a:lnTo>
                      <a:pt x="434" y="193"/>
                    </a:lnTo>
                    <a:lnTo>
                      <a:pt x="421" y="200"/>
                    </a:lnTo>
                    <a:lnTo>
                      <a:pt x="414" y="187"/>
                    </a:lnTo>
                    <a:close/>
                    <a:moveTo>
                      <a:pt x="439" y="173"/>
                    </a:moveTo>
                    <a:lnTo>
                      <a:pt x="452" y="165"/>
                    </a:lnTo>
                    <a:lnTo>
                      <a:pt x="459" y="178"/>
                    </a:lnTo>
                    <a:lnTo>
                      <a:pt x="447" y="185"/>
                    </a:lnTo>
                    <a:lnTo>
                      <a:pt x="439" y="173"/>
                    </a:lnTo>
                    <a:close/>
                    <a:moveTo>
                      <a:pt x="465" y="158"/>
                    </a:moveTo>
                    <a:lnTo>
                      <a:pt x="478" y="151"/>
                    </a:lnTo>
                    <a:lnTo>
                      <a:pt x="485" y="164"/>
                    </a:lnTo>
                    <a:lnTo>
                      <a:pt x="472" y="171"/>
                    </a:lnTo>
                    <a:lnTo>
                      <a:pt x="465" y="158"/>
                    </a:lnTo>
                    <a:close/>
                    <a:moveTo>
                      <a:pt x="491" y="144"/>
                    </a:moveTo>
                    <a:lnTo>
                      <a:pt x="504" y="137"/>
                    </a:lnTo>
                    <a:lnTo>
                      <a:pt x="511" y="150"/>
                    </a:lnTo>
                    <a:lnTo>
                      <a:pt x="498" y="157"/>
                    </a:lnTo>
                    <a:lnTo>
                      <a:pt x="491" y="144"/>
                    </a:lnTo>
                    <a:close/>
                    <a:moveTo>
                      <a:pt x="517" y="130"/>
                    </a:moveTo>
                    <a:lnTo>
                      <a:pt x="529" y="123"/>
                    </a:lnTo>
                    <a:lnTo>
                      <a:pt x="537" y="135"/>
                    </a:lnTo>
                    <a:lnTo>
                      <a:pt x="524" y="143"/>
                    </a:lnTo>
                    <a:lnTo>
                      <a:pt x="517" y="130"/>
                    </a:lnTo>
                    <a:close/>
                    <a:moveTo>
                      <a:pt x="542" y="115"/>
                    </a:moveTo>
                    <a:lnTo>
                      <a:pt x="555" y="108"/>
                    </a:lnTo>
                    <a:lnTo>
                      <a:pt x="562" y="121"/>
                    </a:lnTo>
                    <a:lnTo>
                      <a:pt x="549" y="128"/>
                    </a:lnTo>
                    <a:lnTo>
                      <a:pt x="542" y="115"/>
                    </a:lnTo>
                    <a:close/>
                    <a:moveTo>
                      <a:pt x="568" y="101"/>
                    </a:moveTo>
                    <a:lnTo>
                      <a:pt x="581" y="94"/>
                    </a:lnTo>
                    <a:lnTo>
                      <a:pt x="588" y="107"/>
                    </a:lnTo>
                    <a:lnTo>
                      <a:pt x="575" y="114"/>
                    </a:lnTo>
                    <a:lnTo>
                      <a:pt x="568" y="101"/>
                    </a:lnTo>
                    <a:close/>
                    <a:moveTo>
                      <a:pt x="594" y="87"/>
                    </a:moveTo>
                    <a:lnTo>
                      <a:pt x="606" y="80"/>
                    </a:lnTo>
                    <a:lnTo>
                      <a:pt x="614" y="93"/>
                    </a:lnTo>
                    <a:lnTo>
                      <a:pt x="601" y="100"/>
                    </a:lnTo>
                    <a:lnTo>
                      <a:pt x="594" y="87"/>
                    </a:lnTo>
                    <a:close/>
                    <a:moveTo>
                      <a:pt x="619" y="73"/>
                    </a:moveTo>
                    <a:lnTo>
                      <a:pt x="632" y="65"/>
                    </a:lnTo>
                    <a:lnTo>
                      <a:pt x="639" y="78"/>
                    </a:lnTo>
                    <a:lnTo>
                      <a:pt x="626" y="85"/>
                    </a:lnTo>
                    <a:lnTo>
                      <a:pt x="619" y="73"/>
                    </a:lnTo>
                    <a:close/>
                    <a:moveTo>
                      <a:pt x="645" y="58"/>
                    </a:moveTo>
                    <a:lnTo>
                      <a:pt x="658" y="51"/>
                    </a:lnTo>
                    <a:lnTo>
                      <a:pt x="665" y="64"/>
                    </a:lnTo>
                    <a:lnTo>
                      <a:pt x="652" y="71"/>
                    </a:lnTo>
                    <a:lnTo>
                      <a:pt x="645" y="58"/>
                    </a:lnTo>
                    <a:close/>
                    <a:moveTo>
                      <a:pt x="671" y="44"/>
                    </a:moveTo>
                    <a:lnTo>
                      <a:pt x="684" y="37"/>
                    </a:lnTo>
                    <a:lnTo>
                      <a:pt x="691" y="50"/>
                    </a:lnTo>
                    <a:lnTo>
                      <a:pt x="678" y="57"/>
                    </a:lnTo>
                    <a:lnTo>
                      <a:pt x="671" y="44"/>
                    </a:lnTo>
                    <a:close/>
                    <a:moveTo>
                      <a:pt x="696" y="30"/>
                    </a:moveTo>
                    <a:lnTo>
                      <a:pt x="709" y="22"/>
                    </a:lnTo>
                    <a:lnTo>
                      <a:pt x="716" y="35"/>
                    </a:lnTo>
                    <a:lnTo>
                      <a:pt x="704" y="42"/>
                    </a:lnTo>
                    <a:lnTo>
                      <a:pt x="696" y="30"/>
                    </a:lnTo>
                    <a:close/>
                    <a:moveTo>
                      <a:pt x="722" y="15"/>
                    </a:moveTo>
                    <a:lnTo>
                      <a:pt x="735" y="8"/>
                    </a:lnTo>
                    <a:lnTo>
                      <a:pt x="742" y="21"/>
                    </a:lnTo>
                    <a:lnTo>
                      <a:pt x="729" y="28"/>
                    </a:lnTo>
                    <a:lnTo>
                      <a:pt x="722" y="15"/>
                    </a:lnTo>
                    <a:close/>
                    <a:moveTo>
                      <a:pt x="748" y="1"/>
                    </a:moveTo>
                    <a:lnTo>
                      <a:pt x="750" y="0"/>
                    </a:lnTo>
                    <a:lnTo>
                      <a:pt x="757" y="13"/>
                    </a:lnTo>
                    <a:lnTo>
                      <a:pt x="755" y="14"/>
                    </a:lnTo>
                    <a:lnTo>
                      <a:pt x="748" y="1"/>
                    </a:lnTo>
                    <a:close/>
                    <a:moveTo>
                      <a:pt x="49" y="423"/>
                    </a:moveTo>
                    <a:lnTo>
                      <a:pt x="0" y="425"/>
                    </a:lnTo>
                    <a:lnTo>
                      <a:pt x="27" y="385"/>
                    </a:lnTo>
                    <a:lnTo>
                      <a:pt x="49" y="42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Freeform 55"/>
              <p:cNvSpPr>
                <a:spLocks noEditPoints="1"/>
              </p:cNvSpPr>
              <p:nvPr/>
            </p:nvSpPr>
            <p:spPr bwMode="auto">
              <a:xfrm>
                <a:off x="889" y="1918"/>
                <a:ext cx="610" cy="282"/>
              </a:xfrm>
              <a:custGeom>
                <a:avLst/>
                <a:gdLst>
                  <a:gd name="T0" fmla="*/ 44 w 610"/>
                  <a:gd name="T1" fmla="*/ 252 h 282"/>
                  <a:gd name="T2" fmla="*/ 36 w 610"/>
                  <a:gd name="T3" fmla="*/ 272 h 282"/>
                  <a:gd name="T4" fmla="*/ 57 w 610"/>
                  <a:gd name="T5" fmla="*/ 246 h 282"/>
                  <a:gd name="T6" fmla="*/ 77 w 610"/>
                  <a:gd name="T7" fmla="*/ 254 h 282"/>
                  <a:gd name="T8" fmla="*/ 57 w 610"/>
                  <a:gd name="T9" fmla="*/ 246 h 282"/>
                  <a:gd name="T10" fmla="*/ 97 w 610"/>
                  <a:gd name="T11" fmla="*/ 228 h 282"/>
                  <a:gd name="T12" fmla="*/ 90 w 610"/>
                  <a:gd name="T13" fmla="*/ 247 h 282"/>
                  <a:gd name="T14" fmla="*/ 111 w 610"/>
                  <a:gd name="T15" fmla="*/ 222 h 282"/>
                  <a:gd name="T16" fmla="*/ 130 w 610"/>
                  <a:gd name="T17" fmla="*/ 229 h 282"/>
                  <a:gd name="T18" fmla="*/ 111 w 610"/>
                  <a:gd name="T19" fmla="*/ 222 h 282"/>
                  <a:gd name="T20" fmla="*/ 151 w 610"/>
                  <a:gd name="T21" fmla="*/ 204 h 282"/>
                  <a:gd name="T22" fmla="*/ 144 w 610"/>
                  <a:gd name="T23" fmla="*/ 223 h 282"/>
                  <a:gd name="T24" fmla="*/ 164 w 610"/>
                  <a:gd name="T25" fmla="*/ 198 h 282"/>
                  <a:gd name="T26" fmla="*/ 184 w 610"/>
                  <a:gd name="T27" fmla="*/ 205 h 282"/>
                  <a:gd name="T28" fmla="*/ 164 w 610"/>
                  <a:gd name="T29" fmla="*/ 198 h 282"/>
                  <a:gd name="T30" fmla="*/ 205 w 610"/>
                  <a:gd name="T31" fmla="*/ 180 h 282"/>
                  <a:gd name="T32" fmla="*/ 197 w 610"/>
                  <a:gd name="T33" fmla="*/ 199 h 282"/>
                  <a:gd name="T34" fmla="*/ 218 w 610"/>
                  <a:gd name="T35" fmla="*/ 174 h 282"/>
                  <a:gd name="T36" fmla="*/ 237 w 610"/>
                  <a:gd name="T37" fmla="*/ 181 h 282"/>
                  <a:gd name="T38" fmla="*/ 218 w 610"/>
                  <a:gd name="T39" fmla="*/ 174 h 282"/>
                  <a:gd name="T40" fmla="*/ 258 w 610"/>
                  <a:gd name="T41" fmla="*/ 155 h 282"/>
                  <a:gd name="T42" fmla="*/ 251 w 610"/>
                  <a:gd name="T43" fmla="*/ 175 h 282"/>
                  <a:gd name="T44" fmla="*/ 272 w 610"/>
                  <a:gd name="T45" fmla="*/ 149 h 282"/>
                  <a:gd name="T46" fmla="*/ 291 w 610"/>
                  <a:gd name="T47" fmla="*/ 157 h 282"/>
                  <a:gd name="T48" fmla="*/ 272 w 610"/>
                  <a:gd name="T49" fmla="*/ 149 h 282"/>
                  <a:gd name="T50" fmla="*/ 312 w 610"/>
                  <a:gd name="T51" fmla="*/ 131 h 282"/>
                  <a:gd name="T52" fmla="*/ 304 w 610"/>
                  <a:gd name="T53" fmla="*/ 151 h 282"/>
                  <a:gd name="T54" fmla="*/ 325 w 610"/>
                  <a:gd name="T55" fmla="*/ 125 h 282"/>
                  <a:gd name="T56" fmla="*/ 345 w 610"/>
                  <a:gd name="T57" fmla="*/ 133 h 282"/>
                  <a:gd name="T58" fmla="*/ 325 w 610"/>
                  <a:gd name="T59" fmla="*/ 125 h 282"/>
                  <a:gd name="T60" fmla="*/ 365 w 610"/>
                  <a:gd name="T61" fmla="*/ 107 h 282"/>
                  <a:gd name="T62" fmla="*/ 358 w 610"/>
                  <a:gd name="T63" fmla="*/ 126 h 282"/>
                  <a:gd name="T64" fmla="*/ 379 w 610"/>
                  <a:gd name="T65" fmla="*/ 101 h 282"/>
                  <a:gd name="T66" fmla="*/ 398 w 610"/>
                  <a:gd name="T67" fmla="*/ 108 h 282"/>
                  <a:gd name="T68" fmla="*/ 379 w 610"/>
                  <a:gd name="T69" fmla="*/ 101 h 282"/>
                  <a:gd name="T70" fmla="*/ 419 w 610"/>
                  <a:gd name="T71" fmla="*/ 83 h 282"/>
                  <a:gd name="T72" fmla="*/ 412 w 610"/>
                  <a:gd name="T73" fmla="*/ 102 h 282"/>
                  <a:gd name="T74" fmla="*/ 432 w 610"/>
                  <a:gd name="T75" fmla="*/ 77 h 282"/>
                  <a:gd name="T76" fmla="*/ 452 w 610"/>
                  <a:gd name="T77" fmla="*/ 84 h 282"/>
                  <a:gd name="T78" fmla="*/ 432 w 610"/>
                  <a:gd name="T79" fmla="*/ 77 h 282"/>
                  <a:gd name="T80" fmla="*/ 473 w 610"/>
                  <a:gd name="T81" fmla="*/ 59 h 282"/>
                  <a:gd name="T82" fmla="*/ 465 w 610"/>
                  <a:gd name="T83" fmla="*/ 78 h 282"/>
                  <a:gd name="T84" fmla="*/ 486 w 610"/>
                  <a:gd name="T85" fmla="*/ 53 h 282"/>
                  <a:gd name="T86" fmla="*/ 506 w 610"/>
                  <a:gd name="T87" fmla="*/ 60 h 282"/>
                  <a:gd name="T88" fmla="*/ 486 w 610"/>
                  <a:gd name="T89" fmla="*/ 53 h 282"/>
                  <a:gd name="T90" fmla="*/ 526 w 610"/>
                  <a:gd name="T91" fmla="*/ 34 h 282"/>
                  <a:gd name="T92" fmla="*/ 519 w 610"/>
                  <a:gd name="T93" fmla="*/ 54 h 282"/>
                  <a:gd name="T94" fmla="*/ 540 w 610"/>
                  <a:gd name="T95" fmla="*/ 28 h 282"/>
                  <a:gd name="T96" fmla="*/ 559 w 610"/>
                  <a:gd name="T97" fmla="*/ 36 h 282"/>
                  <a:gd name="T98" fmla="*/ 540 w 610"/>
                  <a:gd name="T99" fmla="*/ 28 h 282"/>
                  <a:gd name="T100" fmla="*/ 580 w 610"/>
                  <a:gd name="T101" fmla="*/ 10 h 282"/>
                  <a:gd name="T102" fmla="*/ 573 w 610"/>
                  <a:gd name="T103" fmla="*/ 30 h 282"/>
                  <a:gd name="T104" fmla="*/ 593 w 610"/>
                  <a:gd name="T105" fmla="*/ 4 h 282"/>
                  <a:gd name="T106" fmla="*/ 610 w 610"/>
                  <a:gd name="T107" fmla="*/ 13 h 282"/>
                  <a:gd name="T108" fmla="*/ 593 w 610"/>
                  <a:gd name="T109" fmla="*/ 4 h 282"/>
                  <a:gd name="T110" fmla="*/ 0 w 610"/>
                  <a:gd name="T111" fmla="*/ 280 h 282"/>
                  <a:gd name="T112" fmla="*/ 49 w 610"/>
                  <a:gd name="T113" fmla="*/ 282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30" y="258"/>
                    </a:moveTo>
                    <a:lnTo>
                      <a:pt x="44" y="252"/>
                    </a:lnTo>
                    <a:lnTo>
                      <a:pt x="50" y="266"/>
                    </a:lnTo>
                    <a:lnTo>
                      <a:pt x="36" y="272"/>
                    </a:lnTo>
                    <a:lnTo>
                      <a:pt x="30" y="258"/>
                    </a:lnTo>
                    <a:close/>
                    <a:moveTo>
                      <a:pt x="57" y="246"/>
                    </a:moveTo>
                    <a:lnTo>
                      <a:pt x="71" y="240"/>
                    </a:lnTo>
                    <a:lnTo>
                      <a:pt x="77" y="254"/>
                    </a:lnTo>
                    <a:lnTo>
                      <a:pt x="63" y="260"/>
                    </a:lnTo>
                    <a:lnTo>
                      <a:pt x="57" y="246"/>
                    </a:lnTo>
                    <a:close/>
                    <a:moveTo>
                      <a:pt x="84" y="234"/>
                    </a:moveTo>
                    <a:lnTo>
                      <a:pt x="97" y="228"/>
                    </a:lnTo>
                    <a:lnTo>
                      <a:pt x="103" y="241"/>
                    </a:lnTo>
                    <a:lnTo>
                      <a:pt x="90" y="247"/>
                    </a:lnTo>
                    <a:lnTo>
                      <a:pt x="84" y="234"/>
                    </a:lnTo>
                    <a:close/>
                    <a:moveTo>
                      <a:pt x="111" y="222"/>
                    </a:moveTo>
                    <a:lnTo>
                      <a:pt x="124" y="216"/>
                    </a:lnTo>
                    <a:lnTo>
                      <a:pt x="130" y="229"/>
                    </a:lnTo>
                    <a:lnTo>
                      <a:pt x="117" y="235"/>
                    </a:lnTo>
                    <a:lnTo>
                      <a:pt x="111" y="222"/>
                    </a:lnTo>
                    <a:close/>
                    <a:moveTo>
                      <a:pt x="138" y="210"/>
                    </a:moveTo>
                    <a:lnTo>
                      <a:pt x="151" y="204"/>
                    </a:lnTo>
                    <a:lnTo>
                      <a:pt x="157" y="217"/>
                    </a:lnTo>
                    <a:lnTo>
                      <a:pt x="144" y="223"/>
                    </a:lnTo>
                    <a:lnTo>
                      <a:pt x="138" y="210"/>
                    </a:lnTo>
                    <a:close/>
                    <a:moveTo>
                      <a:pt x="164" y="198"/>
                    </a:moveTo>
                    <a:lnTo>
                      <a:pt x="178" y="192"/>
                    </a:lnTo>
                    <a:lnTo>
                      <a:pt x="184" y="205"/>
                    </a:lnTo>
                    <a:lnTo>
                      <a:pt x="170" y="211"/>
                    </a:lnTo>
                    <a:lnTo>
                      <a:pt x="164" y="198"/>
                    </a:lnTo>
                    <a:close/>
                    <a:moveTo>
                      <a:pt x="191" y="186"/>
                    </a:moveTo>
                    <a:lnTo>
                      <a:pt x="205" y="180"/>
                    </a:lnTo>
                    <a:lnTo>
                      <a:pt x="211" y="193"/>
                    </a:lnTo>
                    <a:lnTo>
                      <a:pt x="197" y="199"/>
                    </a:lnTo>
                    <a:lnTo>
                      <a:pt x="191" y="186"/>
                    </a:lnTo>
                    <a:close/>
                    <a:moveTo>
                      <a:pt x="218" y="174"/>
                    </a:moveTo>
                    <a:lnTo>
                      <a:pt x="231" y="168"/>
                    </a:lnTo>
                    <a:lnTo>
                      <a:pt x="237" y="181"/>
                    </a:lnTo>
                    <a:lnTo>
                      <a:pt x="224" y="187"/>
                    </a:lnTo>
                    <a:lnTo>
                      <a:pt x="218" y="174"/>
                    </a:lnTo>
                    <a:close/>
                    <a:moveTo>
                      <a:pt x="245" y="161"/>
                    </a:moveTo>
                    <a:lnTo>
                      <a:pt x="258" y="155"/>
                    </a:lnTo>
                    <a:lnTo>
                      <a:pt x="264" y="169"/>
                    </a:lnTo>
                    <a:lnTo>
                      <a:pt x="251" y="175"/>
                    </a:lnTo>
                    <a:lnTo>
                      <a:pt x="245" y="161"/>
                    </a:lnTo>
                    <a:close/>
                    <a:moveTo>
                      <a:pt x="272" y="149"/>
                    </a:moveTo>
                    <a:lnTo>
                      <a:pt x="285" y="143"/>
                    </a:lnTo>
                    <a:lnTo>
                      <a:pt x="291" y="157"/>
                    </a:lnTo>
                    <a:lnTo>
                      <a:pt x="278" y="163"/>
                    </a:lnTo>
                    <a:lnTo>
                      <a:pt x="272" y="149"/>
                    </a:lnTo>
                    <a:close/>
                    <a:moveTo>
                      <a:pt x="298" y="137"/>
                    </a:moveTo>
                    <a:lnTo>
                      <a:pt x="312" y="131"/>
                    </a:lnTo>
                    <a:lnTo>
                      <a:pt x="318" y="145"/>
                    </a:lnTo>
                    <a:lnTo>
                      <a:pt x="304" y="151"/>
                    </a:lnTo>
                    <a:lnTo>
                      <a:pt x="298" y="137"/>
                    </a:lnTo>
                    <a:close/>
                    <a:moveTo>
                      <a:pt x="325" y="125"/>
                    </a:moveTo>
                    <a:lnTo>
                      <a:pt x="339" y="119"/>
                    </a:lnTo>
                    <a:lnTo>
                      <a:pt x="345" y="133"/>
                    </a:lnTo>
                    <a:lnTo>
                      <a:pt x="331" y="139"/>
                    </a:lnTo>
                    <a:lnTo>
                      <a:pt x="325" y="125"/>
                    </a:lnTo>
                    <a:close/>
                    <a:moveTo>
                      <a:pt x="352" y="113"/>
                    </a:moveTo>
                    <a:lnTo>
                      <a:pt x="365" y="107"/>
                    </a:lnTo>
                    <a:lnTo>
                      <a:pt x="371" y="120"/>
                    </a:lnTo>
                    <a:lnTo>
                      <a:pt x="358" y="126"/>
                    </a:lnTo>
                    <a:lnTo>
                      <a:pt x="352" y="113"/>
                    </a:lnTo>
                    <a:close/>
                    <a:moveTo>
                      <a:pt x="379" y="101"/>
                    </a:moveTo>
                    <a:lnTo>
                      <a:pt x="392" y="95"/>
                    </a:lnTo>
                    <a:lnTo>
                      <a:pt x="398" y="108"/>
                    </a:lnTo>
                    <a:lnTo>
                      <a:pt x="385" y="114"/>
                    </a:lnTo>
                    <a:lnTo>
                      <a:pt x="379" y="101"/>
                    </a:lnTo>
                    <a:close/>
                    <a:moveTo>
                      <a:pt x="406" y="89"/>
                    </a:moveTo>
                    <a:lnTo>
                      <a:pt x="419" y="83"/>
                    </a:lnTo>
                    <a:lnTo>
                      <a:pt x="425" y="96"/>
                    </a:lnTo>
                    <a:lnTo>
                      <a:pt x="412" y="102"/>
                    </a:lnTo>
                    <a:lnTo>
                      <a:pt x="406" y="89"/>
                    </a:lnTo>
                    <a:close/>
                    <a:moveTo>
                      <a:pt x="432" y="77"/>
                    </a:moveTo>
                    <a:lnTo>
                      <a:pt x="446" y="71"/>
                    </a:lnTo>
                    <a:lnTo>
                      <a:pt x="452" y="84"/>
                    </a:lnTo>
                    <a:lnTo>
                      <a:pt x="439" y="90"/>
                    </a:lnTo>
                    <a:lnTo>
                      <a:pt x="432" y="77"/>
                    </a:lnTo>
                    <a:close/>
                    <a:moveTo>
                      <a:pt x="459" y="65"/>
                    </a:moveTo>
                    <a:lnTo>
                      <a:pt x="473" y="59"/>
                    </a:lnTo>
                    <a:lnTo>
                      <a:pt x="479" y="72"/>
                    </a:lnTo>
                    <a:lnTo>
                      <a:pt x="465" y="78"/>
                    </a:lnTo>
                    <a:lnTo>
                      <a:pt x="459" y="65"/>
                    </a:lnTo>
                    <a:close/>
                    <a:moveTo>
                      <a:pt x="486" y="53"/>
                    </a:moveTo>
                    <a:lnTo>
                      <a:pt x="499" y="47"/>
                    </a:lnTo>
                    <a:lnTo>
                      <a:pt x="506" y="60"/>
                    </a:lnTo>
                    <a:lnTo>
                      <a:pt x="492" y="66"/>
                    </a:lnTo>
                    <a:lnTo>
                      <a:pt x="486" y="53"/>
                    </a:lnTo>
                    <a:close/>
                    <a:moveTo>
                      <a:pt x="513" y="40"/>
                    </a:moveTo>
                    <a:lnTo>
                      <a:pt x="526" y="34"/>
                    </a:lnTo>
                    <a:lnTo>
                      <a:pt x="532" y="48"/>
                    </a:lnTo>
                    <a:lnTo>
                      <a:pt x="519" y="54"/>
                    </a:lnTo>
                    <a:lnTo>
                      <a:pt x="513" y="40"/>
                    </a:lnTo>
                    <a:close/>
                    <a:moveTo>
                      <a:pt x="540" y="28"/>
                    </a:moveTo>
                    <a:lnTo>
                      <a:pt x="553" y="22"/>
                    </a:lnTo>
                    <a:lnTo>
                      <a:pt x="559" y="36"/>
                    </a:lnTo>
                    <a:lnTo>
                      <a:pt x="546" y="42"/>
                    </a:lnTo>
                    <a:lnTo>
                      <a:pt x="540" y="28"/>
                    </a:lnTo>
                    <a:close/>
                    <a:moveTo>
                      <a:pt x="566" y="16"/>
                    </a:moveTo>
                    <a:lnTo>
                      <a:pt x="580" y="10"/>
                    </a:lnTo>
                    <a:lnTo>
                      <a:pt x="586" y="24"/>
                    </a:lnTo>
                    <a:lnTo>
                      <a:pt x="573" y="30"/>
                    </a:lnTo>
                    <a:lnTo>
                      <a:pt x="566" y="16"/>
                    </a:lnTo>
                    <a:close/>
                    <a:moveTo>
                      <a:pt x="593" y="4"/>
                    </a:moveTo>
                    <a:lnTo>
                      <a:pt x="603" y="0"/>
                    </a:lnTo>
                    <a:lnTo>
                      <a:pt x="610" y="13"/>
                    </a:lnTo>
                    <a:lnTo>
                      <a:pt x="599" y="18"/>
                    </a:lnTo>
                    <a:lnTo>
                      <a:pt x="593" y="4"/>
                    </a:lnTo>
                    <a:close/>
                    <a:moveTo>
                      <a:pt x="49" y="282"/>
                    </a:moveTo>
                    <a:lnTo>
                      <a:pt x="0" y="280"/>
                    </a:lnTo>
                    <a:lnTo>
                      <a:pt x="31" y="242"/>
                    </a:lnTo>
                    <a:lnTo>
                      <a:pt x="49" y="28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 rot="19860000">
                <a:off x="3115" y="940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pr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 rot="20160000">
                <a:off x="1485" y="1716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ps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Freeform 58"/>
              <p:cNvSpPr>
                <a:spLocks noEditPoints="1"/>
              </p:cNvSpPr>
              <p:nvPr/>
            </p:nvSpPr>
            <p:spPr bwMode="auto">
              <a:xfrm>
                <a:off x="1669" y="1576"/>
                <a:ext cx="610" cy="282"/>
              </a:xfrm>
              <a:custGeom>
                <a:avLst/>
                <a:gdLst>
                  <a:gd name="T0" fmla="*/ 13 w 610"/>
                  <a:gd name="T1" fmla="*/ 263 h 282"/>
                  <a:gd name="T2" fmla="*/ 6 w 610"/>
                  <a:gd name="T3" fmla="*/ 282 h 282"/>
                  <a:gd name="T4" fmla="*/ 27 w 610"/>
                  <a:gd name="T5" fmla="*/ 257 h 282"/>
                  <a:gd name="T6" fmla="*/ 46 w 610"/>
                  <a:gd name="T7" fmla="*/ 264 h 282"/>
                  <a:gd name="T8" fmla="*/ 27 w 610"/>
                  <a:gd name="T9" fmla="*/ 257 h 282"/>
                  <a:gd name="T10" fmla="*/ 67 w 610"/>
                  <a:gd name="T11" fmla="*/ 239 h 282"/>
                  <a:gd name="T12" fmla="*/ 60 w 610"/>
                  <a:gd name="T13" fmla="*/ 258 h 282"/>
                  <a:gd name="T14" fmla="*/ 80 w 610"/>
                  <a:gd name="T15" fmla="*/ 232 h 282"/>
                  <a:gd name="T16" fmla="*/ 100 w 610"/>
                  <a:gd name="T17" fmla="*/ 240 h 282"/>
                  <a:gd name="T18" fmla="*/ 80 w 610"/>
                  <a:gd name="T19" fmla="*/ 232 h 282"/>
                  <a:gd name="T20" fmla="*/ 121 w 610"/>
                  <a:gd name="T21" fmla="*/ 214 h 282"/>
                  <a:gd name="T22" fmla="*/ 113 w 610"/>
                  <a:gd name="T23" fmla="*/ 234 h 282"/>
                  <a:gd name="T24" fmla="*/ 134 w 610"/>
                  <a:gd name="T25" fmla="*/ 208 h 282"/>
                  <a:gd name="T26" fmla="*/ 153 w 610"/>
                  <a:gd name="T27" fmla="*/ 216 h 282"/>
                  <a:gd name="T28" fmla="*/ 134 w 610"/>
                  <a:gd name="T29" fmla="*/ 208 h 282"/>
                  <a:gd name="T30" fmla="*/ 174 w 610"/>
                  <a:gd name="T31" fmla="*/ 190 h 282"/>
                  <a:gd name="T32" fmla="*/ 167 w 610"/>
                  <a:gd name="T33" fmla="*/ 210 h 282"/>
                  <a:gd name="T34" fmla="*/ 188 w 610"/>
                  <a:gd name="T35" fmla="*/ 184 h 282"/>
                  <a:gd name="T36" fmla="*/ 207 w 610"/>
                  <a:gd name="T37" fmla="*/ 191 h 282"/>
                  <a:gd name="T38" fmla="*/ 188 w 610"/>
                  <a:gd name="T39" fmla="*/ 184 h 282"/>
                  <a:gd name="T40" fmla="*/ 228 w 610"/>
                  <a:gd name="T41" fmla="*/ 166 h 282"/>
                  <a:gd name="T42" fmla="*/ 220 w 610"/>
                  <a:gd name="T43" fmla="*/ 185 h 282"/>
                  <a:gd name="T44" fmla="*/ 241 w 610"/>
                  <a:gd name="T45" fmla="*/ 160 h 282"/>
                  <a:gd name="T46" fmla="*/ 261 w 610"/>
                  <a:gd name="T47" fmla="*/ 167 h 282"/>
                  <a:gd name="T48" fmla="*/ 241 w 610"/>
                  <a:gd name="T49" fmla="*/ 160 h 282"/>
                  <a:gd name="T50" fmla="*/ 281 w 610"/>
                  <a:gd name="T51" fmla="*/ 142 h 282"/>
                  <a:gd name="T52" fmla="*/ 274 w 610"/>
                  <a:gd name="T53" fmla="*/ 161 h 282"/>
                  <a:gd name="T54" fmla="*/ 295 w 610"/>
                  <a:gd name="T55" fmla="*/ 136 h 282"/>
                  <a:gd name="T56" fmla="*/ 314 w 610"/>
                  <a:gd name="T57" fmla="*/ 143 h 282"/>
                  <a:gd name="T58" fmla="*/ 295 w 610"/>
                  <a:gd name="T59" fmla="*/ 136 h 282"/>
                  <a:gd name="T60" fmla="*/ 335 w 610"/>
                  <a:gd name="T61" fmla="*/ 118 h 282"/>
                  <a:gd name="T62" fmla="*/ 328 w 610"/>
                  <a:gd name="T63" fmla="*/ 137 h 282"/>
                  <a:gd name="T64" fmla="*/ 349 w 610"/>
                  <a:gd name="T65" fmla="*/ 111 h 282"/>
                  <a:gd name="T66" fmla="*/ 368 w 610"/>
                  <a:gd name="T67" fmla="*/ 119 h 282"/>
                  <a:gd name="T68" fmla="*/ 349 w 610"/>
                  <a:gd name="T69" fmla="*/ 111 h 282"/>
                  <a:gd name="T70" fmla="*/ 389 w 610"/>
                  <a:gd name="T71" fmla="*/ 93 h 282"/>
                  <a:gd name="T72" fmla="*/ 381 w 610"/>
                  <a:gd name="T73" fmla="*/ 113 h 282"/>
                  <a:gd name="T74" fmla="*/ 402 w 610"/>
                  <a:gd name="T75" fmla="*/ 87 h 282"/>
                  <a:gd name="T76" fmla="*/ 422 w 610"/>
                  <a:gd name="T77" fmla="*/ 95 h 282"/>
                  <a:gd name="T78" fmla="*/ 402 w 610"/>
                  <a:gd name="T79" fmla="*/ 87 h 282"/>
                  <a:gd name="T80" fmla="*/ 442 w 610"/>
                  <a:gd name="T81" fmla="*/ 69 h 282"/>
                  <a:gd name="T82" fmla="*/ 435 w 610"/>
                  <a:gd name="T83" fmla="*/ 89 h 282"/>
                  <a:gd name="T84" fmla="*/ 456 w 610"/>
                  <a:gd name="T85" fmla="*/ 63 h 282"/>
                  <a:gd name="T86" fmla="*/ 475 w 610"/>
                  <a:gd name="T87" fmla="*/ 70 h 282"/>
                  <a:gd name="T88" fmla="*/ 456 w 610"/>
                  <a:gd name="T89" fmla="*/ 63 h 282"/>
                  <a:gd name="T90" fmla="*/ 496 w 610"/>
                  <a:gd name="T91" fmla="*/ 45 h 282"/>
                  <a:gd name="T92" fmla="*/ 489 w 610"/>
                  <a:gd name="T93" fmla="*/ 64 h 282"/>
                  <a:gd name="T94" fmla="*/ 509 w 610"/>
                  <a:gd name="T95" fmla="*/ 39 h 282"/>
                  <a:gd name="T96" fmla="*/ 529 w 610"/>
                  <a:gd name="T97" fmla="*/ 46 h 282"/>
                  <a:gd name="T98" fmla="*/ 509 w 610"/>
                  <a:gd name="T99" fmla="*/ 39 h 282"/>
                  <a:gd name="T100" fmla="*/ 550 w 610"/>
                  <a:gd name="T101" fmla="*/ 21 h 282"/>
                  <a:gd name="T102" fmla="*/ 542 w 610"/>
                  <a:gd name="T103" fmla="*/ 40 h 282"/>
                  <a:gd name="T104" fmla="*/ 563 w 610"/>
                  <a:gd name="T105" fmla="*/ 15 h 282"/>
                  <a:gd name="T106" fmla="*/ 579 w 610"/>
                  <a:gd name="T107" fmla="*/ 24 h 282"/>
                  <a:gd name="T108" fmla="*/ 563 w 610"/>
                  <a:gd name="T109" fmla="*/ 15 h 282"/>
                  <a:gd name="T110" fmla="*/ 610 w 610"/>
                  <a:gd name="T111" fmla="*/ 2 h 282"/>
                  <a:gd name="T112" fmla="*/ 560 w 610"/>
                  <a:gd name="T113" fmla="*/ 0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0" y="269"/>
                    </a:moveTo>
                    <a:lnTo>
                      <a:pt x="13" y="263"/>
                    </a:lnTo>
                    <a:lnTo>
                      <a:pt x="19" y="276"/>
                    </a:lnTo>
                    <a:lnTo>
                      <a:pt x="6" y="282"/>
                    </a:lnTo>
                    <a:lnTo>
                      <a:pt x="0" y="269"/>
                    </a:lnTo>
                    <a:close/>
                    <a:moveTo>
                      <a:pt x="27" y="257"/>
                    </a:moveTo>
                    <a:lnTo>
                      <a:pt x="40" y="251"/>
                    </a:lnTo>
                    <a:lnTo>
                      <a:pt x="46" y="264"/>
                    </a:lnTo>
                    <a:lnTo>
                      <a:pt x="33" y="270"/>
                    </a:lnTo>
                    <a:lnTo>
                      <a:pt x="27" y="257"/>
                    </a:lnTo>
                    <a:close/>
                    <a:moveTo>
                      <a:pt x="54" y="245"/>
                    </a:moveTo>
                    <a:lnTo>
                      <a:pt x="67" y="239"/>
                    </a:lnTo>
                    <a:lnTo>
                      <a:pt x="73" y="252"/>
                    </a:lnTo>
                    <a:lnTo>
                      <a:pt x="60" y="258"/>
                    </a:lnTo>
                    <a:lnTo>
                      <a:pt x="54" y="245"/>
                    </a:lnTo>
                    <a:close/>
                    <a:moveTo>
                      <a:pt x="80" y="232"/>
                    </a:moveTo>
                    <a:lnTo>
                      <a:pt x="94" y="226"/>
                    </a:lnTo>
                    <a:lnTo>
                      <a:pt x="100" y="240"/>
                    </a:lnTo>
                    <a:lnTo>
                      <a:pt x="86" y="246"/>
                    </a:lnTo>
                    <a:lnTo>
                      <a:pt x="80" y="232"/>
                    </a:lnTo>
                    <a:close/>
                    <a:moveTo>
                      <a:pt x="107" y="220"/>
                    </a:moveTo>
                    <a:lnTo>
                      <a:pt x="121" y="214"/>
                    </a:lnTo>
                    <a:lnTo>
                      <a:pt x="127" y="228"/>
                    </a:lnTo>
                    <a:lnTo>
                      <a:pt x="113" y="234"/>
                    </a:lnTo>
                    <a:lnTo>
                      <a:pt x="107" y="220"/>
                    </a:lnTo>
                    <a:close/>
                    <a:moveTo>
                      <a:pt x="134" y="208"/>
                    </a:moveTo>
                    <a:lnTo>
                      <a:pt x="147" y="202"/>
                    </a:lnTo>
                    <a:lnTo>
                      <a:pt x="153" y="216"/>
                    </a:lnTo>
                    <a:lnTo>
                      <a:pt x="140" y="222"/>
                    </a:lnTo>
                    <a:lnTo>
                      <a:pt x="134" y="208"/>
                    </a:lnTo>
                    <a:close/>
                    <a:moveTo>
                      <a:pt x="161" y="196"/>
                    </a:moveTo>
                    <a:lnTo>
                      <a:pt x="174" y="190"/>
                    </a:lnTo>
                    <a:lnTo>
                      <a:pt x="180" y="204"/>
                    </a:lnTo>
                    <a:lnTo>
                      <a:pt x="167" y="210"/>
                    </a:lnTo>
                    <a:lnTo>
                      <a:pt x="161" y="196"/>
                    </a:lnTo>
                    <a:close/>
                    <a:moveTo>
                      <a:pt x="188" y="184"/>
                    </a:moveTo>
                    <a:lnTo>
                      <a:pt x="201" y="178"/>
                    </a:lnTo>
                    <a:lnTo>
                      <a:pt x="207" y="191"/>
                    </a:lnTo>
                    <a:lnTo>
                      <a:pt x="194" y="197"/>
                    </a:lnTo>
                    <a:lnTo>
                      <a:pt x="188" y="184"/>
                    </a:lnTo>
                    <a:close/>
                    <a:moveTo>
                      <a:pt x="214" y="172"/>
                    </a:moveTo>
                    <a:lnTo>
                      <a:pt x="228" y="166"/>
                    </a:lnTo>
                    <a:lnTo>
                      <a:pt x="234" y="179"/>
                    </a:lnTo>
                    <a:lnTo>
                      <a:pt x="220" y="185"/>
                    </a:lnTo>
                    <a:lnTo>
                      <a:pt x="214" y="172"/>
                    </a:lnTo>
                    <a:close/>
                    <a:moveTo>
                      <a:pt x="241" y="160"/>
                    </a:moveTo>
                    <a:lnTo>
                      <a:pt x="255" y="154"/>
                    </a:lnTo>
                    <a:lnTo>
                      <a:pt x="261" y="167"/>
                    </a:lnTo>
                    <a:lnTo>
                      <a:pt x="247" y="173"/>
                    </a:lnTo>
                    <a:lnTo>
                      <a:pt x="241" y="160"/>
                    </a:lnTo>
                    <a:close/>
                    <a:moveTo>
                      <a:pt x="268" y="148"/>
                    </a:moveTo>
                    <a:lnTo>
                      <a:pt x="281" y="142"/>
                    </a:lnTo>
                    <a:lnTo>
                      <a:pt x="288" y="155"/>
                    </a:lnTo>
                    <a:lnTo>
                      <a:pt x="274" y="161"/>
                    </a:lnTo>
                    <a:lnTo>
                      <a:pt x="268" y="148"/>
                    </a:lnTo>
                    <a:close/>
                    <a:moveTo>
                      <a:pt x="295" y="136"/>
                    </a:moveTo>
                    <a:lnTo>
                      <a:pt x="308" y="130"/>
                    </a:lnTo>
                    <a:lnTo>
                      <a:pt x="314" y="143"/>
                    </a:lnTo>
                    <a:lnTo>
                      <a:pt x="301" y="149"/>
                    </a:lnTo>
                    <a:lnTo>
                      <a:pt x="295" y="136"/>
                    </a:lnTo>
                    <a:close/>
                    <a:moveTo>
                      <a:pt x="322" y="124"/>
                    </a:moveTo>
                    <a:lnTo>
                      <a:pt x="335" y="118"/>
                    </a:lnTo>
                    <a:lnTo>
                      <a:pt x="341" y="131"/>
                    </a:lnTo>
                    <a:lnTo>
                      <a:pt x="328" y="137"/>
                    </a:lnTo>
                    <a:lnTo>
                      <a:pt x="322" y="124"/>
                    </a:lnTo>
                    <a:close/>
                    <a:moveTo>
                      <a:pt x="349" y="111"/>
                    </a:moveTo>
                    <a:lnTo>
                      <a:pt x="362" y="105"/>
                    </a:lnTo>
                    <a:lnTo>
                      <a:pt x="368" y="119"/>
                    </a:lnTo>
                    <a:lnTo>
                      <a:pt x="355" y="125"/>
                    </a:lnTo>
                    <a:lnTo>
                      <a:pt x="349" y="111"/>
                    </a:lnTo>
                    <a:close/>
                    <a:moveTo>
                      <a:pt x="375" y="99"/>
                    </a:moveTo>
                    <a:lnTo>
                      <a:pt x="389" y="93"/>
                    </a:lnTo>
                    <a:lnTo>
                      <a:pt x="395" y="107"/>
                    </a:lnTo>
                    <a:lnTo>
                      <a:pt x="381" y="113"/>
                    </a:lnTo>
                    <a:lnTo>
                      <a:pt x="375" y="99"/>
                    </a:lnTo>
                    <a:close/>
                    <a:moveTo>
                      <a:pt x="402" y="87"/>
                    </a:moveTo>
                    <a:lnTo>
                      <a:pt x="415" y="81"/>
                    </a:lnTo>
                    <a:lnTo>
                      <a:pt x="422" y="95"/>
                    </a:lnTo>
                    <a:lnTo>
                      <a:pt x="408" y="101"/>
                    </a:lnTo>
                    <a:lnTo>
                      <a:pt x="402" y="87"/>
                    </a:lnTo>
                    <a:close/>
                    <a:moveTo>
                      <a:pt x="429" y="75"/>
                    </a:moveTo>
                    <a:lnTo>
                      <a:pt x="442" y="69"/>
                    </a:lnTo>
                    <a:lnTo>
                      <a:pt x="448" y="83"/>
                    </a:lnTo>
                    <a:lnTo>
                      <a:pt x="435" y="89"/>
                    </a:lnTo>
                    <a:lnTo>
                      <a:pt x="429" y="75"/>
                    </a:lnTo>
                    <a:close/>
                    <a:moveTo>
                      <a:pt x="456" y="63"/>
                    </a:moveTo>
                    <a:lnTo>
                      <a:pt x="469" y="57"/>
                    </a:lnTo>
                    <a:lnTo>
                      <a:pt x="475" y="70"/>
                    </a:lnTo>
                    <a:lnTo>
                      <a:pt x="462" y="76"/>
                    </a:lnTo>
                    <a:lnTo>
                      <a:pt x="456" y="63"/>
                    </a:lnTo>
                    <a:close/>
                    <a:moveTo>
                      <a:pt x="482" y="51"/>
                    </a:moveTo>
                    <a:lnTo>
                      <a:pt x="496" y="45"/>
                    </a:lnTo>
                    <a:lnTo>
                      <a:pt x="502" y="58"/>
                    </a:lnTo>
                    <a:lnTo>
                      <a:pt x="489" y="64"/>
                    </a:lnTo>
                    <a:lnTo>
                      <a:pt x="482" y="51"/>
                    </a:lnTo>
                    <a:close/>
                    <a:moveTo>
                      <a:pt x="509" y="39"/>
                    </a:moveTo>
                    <a:lnTo>
                      <a:pt x="523" y="33"/>
                    </a:lnTo>
                    <a:lnTo>
                      <a:pt x="529" y="46"/>
                    </a:lnTo>
                    <a:lnTo>
                      <a:pt x="515" y="52"/>
                    </a:lnTo>
                    <a:lnTo>
                      <a:pt x="509" y="39"/>
                    </a:lnTo>
                    <a:close/>
                    <a:moveTo>
                      <a:pt x="536" y="27"/>
                    </a:moveTo>
                    <a:lnTo>
                      <a:pt x="550" y="21"/>
                    </a:lnTo>
                    <a:lnTo>
                      <a:pt x="556" y="34"/>
                    </a:lnTo>
                    <a:lnTo>
                      <a:pt x="542" y="40"/>
                    </a:lnTo>
                    <a:lnTo>
                      <a:pt x="536" y="27"/>
                    </a:lnTo>
                    <a:close/>
                    <a:moveTo>
                      <a:pt x="563" y="15"/>
                    </a:moveTo>
                    <a:lnTo>
                      <a:pt x="573" y="10"/>
                    </a:lnTo>
                    <a:lnTo>
                      <a:pt x="579" y="24"/>
                    </a:lnTo>
                    <a:lnTo>
                      <a:pt x="569" y="28"/>
                    </a:lnTo>
                    <a:lnTo>
                      <a:pt x="563" y="15"/>
                    </a:lnTo>
                    <a:close/>
                    <a:moveTo>
                      <a:pt x="560" y="0"/>
                    </a:moveTo>
                    <a:lnTo>
                      <a:pt x="610" y="2"/>
                    </a:lnTo>
                    <a:lnTo>
                      <a:pt x="579" y="40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Freeform 59"/>
              <p:cNvSpPr>
                <a:spLocks noEditPoints="1"/>
              </p:cNvSpPr>
              <p:nvPr/>
            </p:nvSpPr>
            <p:spPr bwMode="auto">
              <a:xfrm>
                <a:off x="3286" y="617"/>
                <a:ext cx="827" cy="453"/>
              </a:xfrm>
              <a:custGeom>
                <a:avLst/>
                <a:gdLst>
                  <a:gd name="T0" fmla="*/ 20 w 827"/>
                  <a:gd name="T1" fmla="*/ 446 h 453"/>
                  <a:gd name="T2" fmla="*/ 26 w 827"/>
                  <a:gd name="T3" fmla="*/ 426 h 453"/>
                  <a:gd name="T4" fmla="*/ 33 w 827"/>
                  <a:gd name="T5" fmla="*/ 439 h 453"/>
                  <a:gd name="T6" fmla="*/ 65 w 827"/>
                  <a:gd name="T7" fmla="*/ 405 h 453"/>
                  <a:gd name="T8" fmla="*/ 52 w 827"/>
                  <a:gd name="T9" fmla="*/ 412 h 453"/>
                  <a:gd name="T10" fmla="*/ 98 w 827"/>
                  <a:gd name="T11" fmla="*/ 404 h 453"/>
                  <a:gd name="T12" fmla="*/ 104 w 827"/>
                  <a:gd name="T13" fmla="*/ 384 h 453"/>
                  <a:gd name="T14" fmla="*/ 111 w 827"/>
                  <a:gd name="T15" fmla="*/ 397 h 453"/>
                  <a:gd name="T16" fmla="*/ 143 w 827"/>
                  <a:gd name="T17" fmla="*/ 363 h 453"/>
                  <a:gd name="T18" fmla="*/ 130 w 827"/>
                  <a:gd name="T19" fmla="*/ 370 h 453"/>
                  <a:gd name="T20" fmla="*/ 175 w 827"/>
                  <a:gd name="T21" fmla="*/ 362 h 453"/>
                  <a:gd name="T22" fmla="*/ 181 w 827"/>
                  <a:gd name="T23" fmla="*/ 342 h 453"/>
                  <a:gd name="T24" fmla="*/ 188 w 827"/>
                  <a:gd name="T25" fmla="*/ 355 h 453"/>
                  <a:gd name="T26" fmla="*/ 220 w 827"/>
                  <a:gd name="T27" fmla="*/ 321 h 453"/>
                  <a:gd name="T28" fmla="*/ 207 w 827"/>
                  <a:gd name="T29" fmla="*/ 328 h 453"/>
                  <a:gd name="T30" fmla="*/ 253 w 827"/>
                  <a:gd name="T31" fmla="*/ 320 h 453"/>
                  <a:gd name="T32" fmla="*/ 259 w 827"/>
                  <a:gd name="T33" fmla="*/ 300 h 453"/>
                  <a:gd name="T34" fmla="*/ 266 w 827"/>
                  <a:gd name="T35" fmla="*/ 313 h 453"/>
                  <a:gd name="T36" fmla="*/ 298 w 827"/>
                  <a:gd name="T37" fmla="*/ 279 h 453"/>
                  <a:gd name="T38" fmla="*/ 285 w 827"/>
                  <a:gd name="T39" fmla="*/ 286 h 453"/>
                  <a:gd name="T40" fmla="*/ 331 w 827"/>
                  <a:gd name="T41" fmla="*/ 278 h 453"/>
                  <a:gd name="T42" fmla="*/ 336 w 827"/>
                  <a:gd name="T43" fmla="*/ 258 h 453"/>
                  <a:gd name="T44" fmla="*/ 343 w 827"/>
                  <a:gd name="T45" fmla="*/ 271 h 453"/>
                  <a:gd name="T46" fmla="*/ 375 w 827"/>
                  <a:gd name="T47" fmla="*/ 237 h 453"/>
                  <a:gd name="T48" fmla="*/ 362 w 827"/>
                  <a:gd name="T49" fmla="*/ 244 h 453"/>
                  <a:gd name="T50" fmla="*/ 408 w 827"/>
                  <a:gd name="T51" fmla="*/ 236 h 453"/>
                  <a:gd name="T52" fmla="*/ 414 w 827"/>
                  <a:gd name="T53" fmla="*/ 216 h 453"/>
                  <a:gd name="T54" fmla="*/ 421 w 827"/>
                  <a:gd name="T55" fmla="*/ 229 h 453"/>
                  <a:gd name="T56" fmla="*/ 453 w 827"/>
                  <a:gd name="T57" fmla="*/ 195 h 453"/>
                  <a:gd name="T58" fmla="*/ 440 w 827"/>
                  <a:gd name="T59" fmla="*/ 202 h 453"/>
                  <a:gd name="T60" fmla="*/ 486 w 827"/>
                  <a:gd name="T61" fmla="*/ 194 h 453"/>
                  <a:gd name="T62" fmla="*/ 492 w 827"/>
                  <a:gd name="T63" fmla="*/ 174 h 453"/>
                  <a:gd name="T64" fmla="*/ 499 w 827"/>
                  <a:gd name="T65" fmla="*/ 187 h 453"/>
                  <a:gd name="T66" fmla="*/ 530 w 827"/>
                  <a:gd name="T67" fmla="*/ 153 h 453"/>
                  <a:gd name="T68" fmla="*/ 517 w 827"/>
                  <a:gd name="T69" fmla="*/ 160 h 453"/>
                  <a:gd name="T70" fmla="*/ 563 w 827"/>
                  <a:gd name="T71" fmla="*/ 151 h 453"/>
                  <a:gd name="T72" fmla="*/ 569 w 827"/>
                  <a:gd name="T73" fmla="*/ 132 h 453"/>
                  <a:gd name="T74" fmla="*/ 576 w 827"/>
                  <a:gd name="T75" fmla="*/ 145 h 453"/>
                  <a:gd name="T76" fmla="*/ 608 w 827"/>
                  <a:gd name="T77" fmla="*/ 111 h 453"/>
                  <a:gd name="T78" fmla="*/ 595 w 827"/>
                  <a:gd name="T79" fmla="*/ 118 h 453"/>
                  <a:gd name="T80" fmla="*/ 641 w 827"/>
                  <a:gd name="T81" fmla="*/ 109 h 453"/>
                  <a:gd name="T82" fmla="*/ 647 w 827"/>
                  <a:gd name="T83" fmla="*/ 90 h 453"/>
                  <a:gd name="T84" fmla="*/ 654 w 827"/>
                  <a:gd name="T85" fmla="*/ 102 h 453"/>
                  <a:gd name="T86" fmla="*/ 685 w 827"/>
                  <a:gd name="T87" fmla="*/ 69 h 453"/>
                  <a:gd name="T88" fmla="*/ 673 w 827"/>
                  <a:gd name="T89" fmla="*/ 75 h 453"/>
                  <a:gd name="T90" fmla="*/ 718 w 827"/>
                  <a:gd name="T91" fmla="*/ 67 h 453"/>
                  <a:gd name="T92" fmla="*/ 724 w 827"/>
                  <a:gd name="T93" fmla="*/ 47 h 453"/>
                  <a:gd name="T94" fmla="*/ 731 w 827"/>
                  <a:gd name="T95" fmla="*/ 60 h 453"/>
                  <a:gd name="T96" fmla="*/ 763 w 827"/>
                  <a:gd name="T97" fmla="*/ 26 h 453"/>
                  <a:gd name="T98" fmla="*/ 750 w 827"/>
                  <a:gd name="T99" fmla="*/ 33 h 453"/>
                  <a:gd name="T100" fmla="*/ 796 w 827"/>
                  <a:gd name="T101" fmla="*/ 25 h 453"/>
                  <a:gd name="T102" fmla="*/ 778 w 827"/>
                  <a:gd name="T103" fmla="*/ 2 h 453"/>
                  <a:gd name="T104" fmla="*/ 778 w 827"/>
                  <a:gd name="T105" fmla="*/ 2 h 4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7"/>
                  <a:gd name="T160" fmla="*/ 0 h 453"/>
                  <a:gd name="T161" fmla="*/ 827 w 827"/>
                  <a:gd name="T162" fmla="*/ 453 h 4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7" h="453">
                    <a:moveTo>
                      <a:pt x="0" y="440"/>
                    </a:moveTo>
                    <a:lnTo>
                      <a:pt x="13" y="433"/>
                    </a:lnTo>
                    <a:lnTo>
                      <a:pt x="20" y="446"/>
                    </a:lnTo>
                    <a:lnTo>
                      <a:pt x="7" y="453"/>
                    </a:lnTo>
                    <a:lnTo>
                      <a:pt x="0" y="440"/>
                    </a:lnTo>
                    <a:close/>
                    <a:moveTo>
                      <a:pt x="26" y="426"/>
                    </a:moveTo>
                    <a:lnTo>
                      <a:pt x="39" y="419"/>
                    </a:lnTo>
                    <a:lnTo>
                      <a:pt x="46" y="432"/>
                    </a:lnTo>
                    <a:lnTo>
                      <a:pt x="33" y="439"/>
                    </a:lnTo>
                    <a:lnTo>
                      <a:pt x="26" y="426"/>
                    </a:lnTo>
                    <a:close/>
                    <a:moveTo>
                      <a:pt x="52" y="412"/>
                    </a:moveTo>
                    <a:lnTo>
                      <a:pt x="65" y="405"/>
                    </a:lnTo>
                    <a:lnTo>
                      <a:pt x="72" y="418"/>
                    </a:lnTo>
                    <a:lnTo>
                      <a:pt x="59" y="425"/>
                    </a:lnTo>
                    <a:lnTo>
                      <a:pt x="52" y="412"/>
                    </a:lnTo>
                    <a:close/>
                    <a:moveTo>
                      <a:pt x="78" y="398"/>
                    </a:moveTo>
                    <a:lnTo>
                      <a:pt x="91" y="391"/>
                    </a:lnTo>
                    <a:lnTo>
                      <a:pt x="98" y="404"/>
                    </a:lnTo>
                    <a:lnTo>
                      <a:pt x="85" y="411"/>
                    </a:lnTo>
                    <a:lnTo>
                      <a:pt x="78" y="398"/>
                    </a:lnTo>
                    <a:close/>
                    <a:moveTo>
                      <a:pt x="104" y="384"/>
                    </a:moveTo>
                    <a:lnTo>
                      <a:pt x="117" y="377"/>
                    </a:lnTo>
                    <a:lnTo>
                      <a:pt x="124" y="390"/>
                    </a:lnTo>
                    <a:lnTo>
                      <a:pt x="111" y="397"/>
                    </a:lnTo>
                    <a:lnTo>
                      <a:pt x="104" y="384"/>
                    </a:lnTo>
                    <a:close/>
                    <a:moveTo>
                      <a:pt x="130" y="370"/>
                    </a:moveTo>
                    <a:lnTo>
                      <a:pt x="143" y="363"/>
                    </a:lnTo>
                    <a:lnTo>
                      <a:pt x="149" y="376"/>
                    </a:lnTo>
                    <a:lnTo>
                      <a:pt x="137" y="383"/>
                    </a:lnTo>
                    <a:lnTo>
                      <a:pt x="130" y="370"/>
                    </a:lnTo>
                    <a:close/>
                    <a:moveTo>
                      <a:pt x="155" y="356"/>
                    </a:moveTo>
                    <a:lnTo>
                      <a:pt x="168" y="349"/>
                    </a:lnTo>
                    <a:lnTo>
                      <a:pt x="175" y="362"/>
                    </a:lnTo>
                    <a:lnTo>
                      <a:pt x="162" y="369"/>
                    </a:lnTo>
                    <a:lnTo>
                      <a:pt x="155" y="356"/>
                    </a:lnTo>
                    <a:close/>
                    <a:moveTo>
                      <a:pt x="181" y="342"/>
                    </a:moveTo>
                    <a:lnTo>
                      <a:pt x="194" y="335"/>
                    </a:lnTo>
                    <a:lnTo>
                      <a:pt x="201" y="348"/>
                    </a:lnTo>
                    <a:lnTo>
                      <a:pt x="188" y="355"/>
                    </a:lnTo>
                    <a:lnTo>
                      <a:pt x="181" y="342"/>
                    </a:lnTo>
                    <a:close/>
                    <a:moveTo>
                      <a:pt x="207" y="328"/>
                    </a:moveTo>
                    <a:lnTo>
                      <a:pt x="220" y="321"/>
                    </a:lnTo>
                    <a:lnTo>
                      <a:pt x="227" y="334"/>
                    </a:lnTo>
                    <a:lnTo>
                      <a:pt x="214" y="341"/>
                    </a:lnTo>
                    <a:lnTo>
                      <a:pt x="207" y="328"/>
                    </a:lnTo>
                    <a:close/>
                    <a:moveTo>
                      <a:pt x="233" y="314"/>
                    </a:moveTo>
                    <a:lnTo>
                      <a:pt x="246" y="307"/>
                    </a:lnTo>
                    <a:lnTo>
                      <a:pt x="253" y="320"/>
                    </a:lnTo>
                    <a:lnTo>
                      <a:pt x="240" y="327"/>
                    </a:lnTo>
                    <a:lnTo>
                      <a:pt x="233" y="314"/>
                    </a:lnTo>
                    <a:close/>
                    <a:moveTo>
                      <a:pt x="259" y="300"/>
                    </a:moveTo>
                    <a:lnTo>
                      <a:pt x="272" y="293"/>
                    </a:lnTo>
                    <a:lnTo>
                      <a:pt x="279" y="306"/>
                    </a:lnTo>
                    <a:lnTo>
                      <a:pt x="266" y="313"/>
                    </a:lnTo>
                    <a:lnTo>
                      <a:pt x="259" y="300"/>
                    </a:lnTo>
                    <a:close/>
                    <a:moveTo>
                      <a:pt x="285" y="286"/>
                    </a:moveTo>
                    <a:lnTo>
                      <a:pt x="298" y="279"/>
                    </a:lnTo>
                    <a:lnTo>
                      <a:pt x="305" y="292"/>
                    </a:lnTo>
                    <a:lnTo>
                      <a:pt x="292" y="299"/>
                    </a:lnTo>
                    <a:lnTo>
                      <a:pt x="285" y="286"/>
                    </a:lnTo>
                    <a:close/>
                    <a:moveTo>
                      <a:pt x="311" y="272"/>
                    </a:moveTo>
                    <a:lnTo>
                      <a:pt x="323" y="265"/>
                    </a:lnTo>
                    <a:lnTo>
                      <a:pt x="331" y="278"/>
                    </a:lnTo>
                    <a:lnTo>
                      <a:pt x="318" y="285"/>
                    </a:lnTo>
                    <a:lnTo>
                      <a:pt x="311" y="272"/>
                    </a:lnTo>
                    <a:close/>
                    <a:moveTo>
                      <a:pt x="336" y="258"/>
                    </a:moveTo>
                    <a:lnTo>
                      <a:pt x="349" y="251"/>
                    </a:lnTo>
                    <a:lnTo>
                      <a:pt x="356" y="264"/>
                    </a:lnTo>
                    <a:lnTo>
                      <a:pt x="343" y="271"/>
                    </a:lnTo>
                    <a:lnTo>
                      <a:pt x="336" y="258"/>
                    </a:lnTo>
                    <a:close/>
                    <a:moveTo>
                      <a:pt x="362" y="244"/>
                    </a:moveTo>
                    <a:lnTo>
                      <a:pt x="375" y="237"/>
                    </a:lnTo>
                    <a:lnTo>
                      <a:pt x="382" y="250"/>
                    </a:lnTo>
                    <a:lnTo>
                      <a:pt x="369" y="257"/>
                    </a:lnTo>
                    <a:lnTo>
                      <a:pt x="362" y="244"/>
                    </a:lnTo>
                    <a:close/>
                    <a:moveTo>
                      <a:pt x="388" y="230"/>
                    </a:moveTo>
                    <a:lnTo>
                      <a:pt x="401" y="223"/>
                    </a:lnTo>
                    <a:lnTo>
                      <a:pt x="408" y="236"/>
                    </a:lnTo>
                    <a:lnTo>
                      <a:pt x="395" y="243"/>
                    </a:lnTo>
                    <a:lnTo>
                      <a:pt x="388" y="230"/>
                    </a:lnTo>
                    <a:close/>
                    <a:moveTo>
                      <a:pt x="414" y="216"/>
                    </a:moveTo>
                    <a:lnTo>
                      <a:pt x="427" y="209"/>
                    </a:lnTo>
                    <a:lnTo>
                      <a:pt x="434" y="222"/>
                    </a:lnTo>
                    <a:lnTo>
                      <a:pt x="421" y="229"/>
                    </a:lnTo>
                    <a:lnTo>
                      <a:pt x="414" y="216"/>
                    </a:lnTo>
                    <a:close/>
                    <a:moveTo>
                      <a:pt x="440" y="202"/>
                    </a:moveTo>
                    <a:lnTo>
                      <a:pt x="453" y="195"/>
                    </a:lnTo>
                    <a:lnTo>
                      <a:pt x="460" y="208"/>
                    </a:lnTo>
                    <a:lnTo>
                      <a:pt x="447" y="215"/>
                    </a:lnTo>
                    <a:lnTo>
                      <a:pt x="440" y="202"/>
                    </a:lnTo>
                    <a:close/>
                    <a:moveTo>
                      <a:pt x="466" y="188"/>
                    </a:moveTo>
                    <a:lnTo>
                      <a:pt x="479" y="181"/>
                    </a:lnTo>
                    <a:lnTo>
                      <a:pt x="486" y="194"/>
                    </a:lnTo>
                    <a:lnTo>
                      <a:pt x="473" y="201"/>
                    </a:lnTo>
                    <a:lnTo>
                      <a:pt x="466" y="188"/>
                    </a:lnTo>
                    <a:close/>
                    <a:moveTo>
                      <a:pt x="492" y="174"/>
                    </a:moveTo>
                    <a:lnTo>
                      <a:pt x="505" y="167"/>
                    </a:lnTo>
                    <a:lnTo>
                      <a:pt x="511" y="180"/>
                    </a:lnTo>
                    <a:lnTo>
                      <a:pt x="499" y="187"/>
                    </a:lnTo>
                    <a:lnTo>
                      <a:pt x="492" y="174"/>
                    </a:lnTo>
                    <a:close/>
                    <a:moveTo>
                      <a:pt x="517" y="160"/>
                    </a:moveTo>
                    <a:lnTo>
                      <a:pt x="530" y="153"/>
                    </a:lnTo>
                    <a:lnTo>
                      <a:pt x="537" y="166"/>
                    </a:lnTo>
                    <a:lnTo>
                      <a:pt x="524" y="172"/>
                    </a:lnTo>
                    <a:lnTo>
                      <a:pt x="517" y="160"/>
                    </a:lnTo>
                    <a:close/>
                    <a:moveTo>
                      <a:pt x="543" y="146"/>
                    </a:moveTo>
                    <a:lnTo>
                      <a:pt x="556" y="139"/>
                    </a:lnTo>
                    <a:lnTo>
                      <a:pt x="563" y="151"/>
                    </a:lnTo>
                    <a:lnTo>
                      <a:pt x="550" y="159"/>
                    </a:lnTo>
                    <a:lnTo>
                      <a:pt x="543" y="146"/>
                    </a:lnTo>
                    <a:close/>
                    <a:moveTo>
                      <a:pt x="569" y="132"/>
                    </a:moveTo>
                    <a:lnTo>
                      <a:pt x="582" y="125"/>
                    </a:lnTo>
                    <a:lnTo>
                      <a:pt x="589" y="138"/>
                    </a:lnTo>
                    <a:lnTo>
                      <a:pt x="576" y="145"/>
                    </a:lnTo>
                    <a:lnTo>
                      <a:pt x="569" y="132"/>
                    </a:lnTo>
                    <a:close/>
                    <a:moveTo>
                      <a:pt x="595" y="118"/>
                    </a:moveTo>
                    <a:lnTo>
                      <a:pt x="608" y="111"/>
                    </a:lnTo>
                    <a:lnTo>
                      <a:pt x="615" y="124"/>
                    </a:lnTo>
                    <a:lnTo>
                      <a:pt x="602" y="130"/>
                    </a:lnTo>
                    <a:lnTo>
                      <a:pt x="595" y="118"/>
                    </a:lnTo>
                    <a:close/>
                    <a:moveTo>
                      <a:pt x="621" y="104"/>
                    </a:moveTo>
                    <a:lnTo>
                      <a:pt x="634" y="97"/>
                    </a:lnTo>
                    <a:lnTo>
                      <a:pt x="641" y="109"/>
                    </a:lnTo>
                    <a:lnTo>
                      <a:pt x="628" y="116"/>
                    </a:lnTo>
                    <a:lnTo>
                      <a:pt x="621" y="104"/>
                    </a:lnTo>
                    <a:close/>
                    <a:moveTo>
                      <a:pt x="647" y="90"/>
                    </a:moveTo>
                    <a:lnTo>
                      <a:pt x="660" y="83"/>
                    </a:lnTo>
                    <a:lnTo>
                      <a:pt x="667" y="95"/>
                    </a:lnTo>
                    <a:lnTo>
                      <a:pt x="654" y="102"/>
                    </a:lnTo>
                    <a:lnTo>
                      <a:pt x="647" y="90"/>
                    </a:lnTo>
                    <a:close/>
                    <a:moveTo>
                      <a:pt x="673" y="75"/>
                    </a:moveTo>
                    <a:lnTo>
                      <a:pt x="685" y="69"/>
                    </a:lnTo>
                    <a:lnTo>
                      <a:pt x="692" y="81"/>
                    </a:lnTo>
                    <a:lnTo>
                      <a:pt x="680" y="88"/>
                    </a:lnTo>
                    <a:lnTo>
                      <a:pt x="673" y="75"/>
                    </a:lnTo>
                    <a:close/>
                    <a:moveTo>
                      <a:pt x="698" y="62"/>
                    </a:moveTo>
                    <a:lnTo>
                      <a:pt x="711" y="54"/>
                    </a:lnTo>
                    <a:lnTo>
                      <a:pt x="718" y="67"/>
                    </a:lnTo>
                    <a:lnTo>
                      <a:pt x="705" y="74"/>
                    </a:lnTo>
                    <a:lnTo>
                      <a:pt x="698" y="62"/>
                    </a:lnTo>
                    <a:close/>
                    <a:moveTo>
                      <a:pt x="724" y="47"/>
                    </a:moveTo>
                    <a:lnTo>
                      <a:pt x="737" y="41"/>
                    </a:lnTo>
                    <a:lnTo>
                      <a:pt x="744" y="53"/>
                    </a:lnTo>
                    <a:lnTo>
                      <a:pt x="731" y="60"/>
                    </a:lnTo>
                    <a:lnTo>
                      <a:pt x="724" y="47"/>
                    </a:lnTo>
                    <a:close/>
                    <a:moveTo>
                      <a:pt x="750" y="33"/>
                    </a:moveTo>
                    <a:lnTo>
                      <a:pt x="763" y="26"/>
                    </a:lnTo>
                    <a:lnTo>
                      <a:pt x="770" y="39"/>
                    </a:lnTo>
                    <a:lnTo>
                      <a:pt x="757" y="46"/>
                    </a:lnTo>
                    <a:lnTo>
                      <a:pt x="750" y="33"/>
                    </a:lnTo>
                    <a:close/>
                    <a:moveTo>
                      <a:pt x="776" y="19"/>
                    </a:moveTo>
                    <a:lnTo>
                      <a:pt x="789" y="12"/>
                    </a:lnTo>
                    <a:lnTo>
                      <a:pt x="796" y="25"/>
                    </a:lnTo>
                    <a:lnTo>
                      <a:pt x="783" y="32"/>
                    </a:lnTo>
                    <a:lnTo>
                      <a:pt x="776" y="19"/>
                    </a:lnTo>
                    <a:close/>
                    <a:moveTo>
                      <a:pt x="778" y="2"/>
                    </a:moveTo>
                    <a:lnTo>
                      <a:pt x="827" y="0"/>
                    </a:lnTo>
                    <a:lnTo>
                      <a:pt x="799" y="40"/>
                    </a:lnTo>
                    <a:lnTo>
                      <a:pt x="778" y="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Freeform 60"/>
              <p:cNvSpPr>
                <a:spLocks noEditPoints="1"/>
              </p:cNvSpPr>
              <p:nvPr/>
            </p:nvSpPr>
            <p:spPr bwMode="auto">
              <a:xfrm>
                <a:off x="3319" y="2305"/>
                <a:ext cx="813" cy="44"/>
              </a:xfrm>
              <a:custGeom>
                <a:avLst/>
                <a:gdLst>
                  <a:gd name="T0" fmla="*/ 15 w 813"/>
                  <a:gd name="T1" fmla="*/ 30 h 44"/>
                  <a:gd name="T2" fmla="*/ 30 w 813"/>
                  <a:gd name="T3" fmla="*/ 15 h 44"/>
                  <a:gd name="T4" fmla="*/ 30 w 813"/>
                  <a:gd name="T5" fmla="*/ 30 h 44"/>
                  <a:gd name="T6" fmla="*/ 74 w 813"/>
                  <a:gd name="T7" fmla="*/ 15 h 44"/>
                  <a:gd name="T8" fmla="*/ 59 w 813"/>
                  <a:gd name="T9" fmla="*/ 15 h 44"/>
                  <a:gd name="T10" fmla="*/ 103 w 813"/>
                  <a:gd name="T11" fmla="*/ 30 h 44"/>
                  <a:gd name="T12" fmla="*/ 118 w 813"/>
                  <a:gd name="T13" fmla="*/ 15 h 44"/>
                  <a:gd name="T14" fmla="*/ 118 w 813"/>
                  <a:gd name="T15" fmla="*/ 30 h 44"/>
                  <a:gd name="T16" fmla="*/ 162 w 813"/>
                  <a:gd name="T17" fmla="*/ 15 h 44"/>
                  <a:gd name="T18" fmla="*/ 147 w 813"/>
                  <a:gd name="T19" fmla="*/ 15 h 44"/>
                  <a:gd name="T20" fmla="*/ 191 w 813"/>
                  <a:gd name="T21" fmla="*/ 30 h 44"/>
                  <a:gd name="T22" fmla="*/ 206 w 813"/>
                  <a:gd name="T23" fmla="*/ 15 h 44"/>
                  <a:gd name="T24" fmla="*/ 206 w 813"/>
                  <a:gd name="T25" fmla="*/ 30 h 44"/>
                  <a:gd name="T26" fmla="*/ 250 w 813"/>
                  <a:gd name="T27" fmla="*/ 15 h 44"/>
                  <a:gd name="T28" fmla="*/ 235 w 813"/>
                  <a:gd name="T29" fmla="*/ 15 h 44"/>
                  <a:gd name="T30" fmla="*/ 280 w 813"/>
                  <a:gd name="T31" fmla="*/ 30 h 44"/>
                  <a:gd name="T32" fmla="*/ 294 w 813"/>
                  <a:gd name="T33" fmla="*/ 15 h 44"/>
                  <a:gd name="T34" fmla="*/ 294 w 813"/>
                  <a:gd name="T35" fmla="*/ 30 h 44"/>
                  <a:gd name="T36" fmla="*/ 338 w 813"/>
                  <a:gd name="T37" fmla="*/ 15 h 44"/>
                  <a:gd name="T38" fmla="*/ 324 w 813"/>
                  <a:gd name="T39" fmla="*/ 15 h 44"/>
                  <a:gd name="T40" fmla="*/ 368 w 813"/>
                  <a:gd name="T41" fmla="*/ 30 h 44"/>
                  <a:gd name="T42" fmla="*/ 383 w 813"/>
                  <a:gd name="T43" fmla="*/ 15 h 44"/>
                  <a:gd name="T44" fmla="*/ 383 w 813"/>
                  <a:gd name="T45" fmla="*/ 30 h 44"/>
                  <a:gd name="T46" fmla="*/ 427 w 813"/>
                  <a:gd name="T47" fmla="*/ 15 h 44"/>
                  <a:gd name="T48" fmla="*/ 412 w 813"/>
                  <a:gd name="T49" fmla="*/ 15 h 44"/>
                  <a:gd name="T50" fmla="*/ 456 w 813"/>
                  <a:gd name="T51" fmla="*/ 30 h 44"/>
                  <a:gd name="T52" fmla="*/ 471 w 813"/>
                  <a:gd name="T53" fmla="*/ 15 h 44"/>
                  <a:gd name="T54" fmla="*/ 471 w 813"/>
                  <a:gd name="T55" fmla="*/ 30 h 44"/>
                  <a:gd name="T56" fmla="*/ 515 w 813"/>
                  <a:gd name="T57" fmla="*/ 15 h 44"/>
                  <a:gd name="T58" fmla="*/ 500 w 813"/>
                  <a:gd name="T59" fmla="*/ 15 h 44"/>
                  <a:gd name="T60" fmla="*/ 544 w 813"/>
                  <a:gd name="T61" fmla="*/ 30 h 44"/>
                  <a:gd name="T62" fmla="*/ 559 w 813"/>
                  <a:gd name="T63" fmla="*/ 15 h 44"/>
                  <a:gd name="T64" fmla="*/ 559 w 813"/>
                  <a:gd name="T65" fmla="*/ 30 h 44"/>
                  <a:gd name="T66" fmla="*/ 603 w 813"/>
                  <a:gd name="T67" fmla="*/ 15 h 44"/>
                  <a:gd name="T68" fmla="*/ 588 w 813"/>
                  <a:gd name="T69" fmla="*/ 15 h 44"/>
                  <a:gd name="T70" fmla="*/ 633 w 813"/>
                  <a:gd name="T71" fmla="*/ 30 h 44"/>
                  <a:gd name="T72" fmla="*/ 647 w 813"/>
                  <a:gd name="T73" fmla="*/ 15 h 44"/>
                  <a:gd name="T74" fmla="*/ 647 w 813"/>
                  <a:gd name="T75" fmla="*/ 30 h 44"/>
                  <a:gd name="T76" fmla="*/ 691 w 813"/>
                  <a:gd name="T77" fmla="*/ 15 h 44"/>
                  <a:gd name="T78" fmla="*/ 677 w 813"/>
                  <a:gd name="T79" fmla="*/ 15 h 44"/>
                  <a:gd name="T80" fmla="*/ 721 w 813"/>
                  <a:gd name="T81" fmla="*/ 30 h 44"/>
                  <a:gd name="T82" fmla="*/ 736 w 813"/>
                  <a:gd name="T83" fmla="*/ 15 h 44"/>
                  <a:gd name="T84" fmla="*/ 736 w 813"/>
                  <a:gd name="T85" fmla="*/ 30 h 44"/>
                  <a:gd name="T86" fmla="*/ 776 w 813"/>
                  <a:gd name="T87" fmla="*/ 15 h 44"/>
                  <a:gd name="T88" fmla="*/ 765 w 813"/>
                  <a:gd name="T89" fmla="*/ 15 h 44"/>
                  <a:gd name="T90" fmla="*/ 769 w 813"/>
                  <a:gd name="T91" fmla="*/ 4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3"/>
                  <a:gd name="T139" fmla="*/ 0 h 44"/>
                  <a:gd name="T140" fmla="*/ 813 w 813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3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8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8" y="30"/>
                    </a:lnTo>
                    <a:lnTo>
                      <a:pt x="88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1" y="15"/>
                    </a:lnTo>
                    <a:lnTo>
                      <a:pt x="191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5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5" y="30"/>
                    </a:lnTo>
                    <a:lnTo>
                      <a:pt x="235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4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4" y="30"/>
                    </a:lnTo>
                    <a:lnTo>
                      <a:pt x="294" y="15"/>
                    </a:lnTo>
                    <a:close/>
                    <a:moveTo>
                      <a:pt x="324" y="15"/>
                    </a:moveTo>
                    <a:lnTo>
                      <a:pt x="338" y="15"/>
                    </a:lnTo>
                    <a:lnTo>
                      <a:pt x="338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1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1" y="30"/>
                    </a:lnTo>
                    <a:lnTo>
                      <a:pt x="441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4" y="15"/>
                    </a:lnTo>
                    <a:lnTo>
                      <a:pt x="544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8" y="15"/>
                    </a:moveTo>
                    <a:lnTo>
                      <a:pt x="603" y="15"/>
                    </a:lnTo>
                    <a:lnTo>
                      <a:pt x="603" y="30"/>
                    </a:lnTo>
                    <a:lnTo>
                      <a:pt x="588" y="30"/>
                    </a:lnTo>
                    <a:lnTo>
                      <a:pt x="588" y="15"/>
                    </a:lnTo>
                    <a:close/>
                    <a:moveTo>
                      <a:pt x="618" y="15"/>
                    </a:moveTo>
                    <a:lnTo>
                      <a:pt x="633" y="15"/>
                    </a:lnTo>
                    <a:lnTo>
                      <a:pt x="633" y="30"/>
                    </a:lnTo>
                    <a:lnTo>
                      <a:pt x="618" y="30"/>
                    </a:lnTo>
                    <a:lnTo>
                      <a:pt x="618" y="15"/>
                    </a:lnTo>
                    <a:close/>
                    <a:moveTo>
                      <a:pt x="647" y="15"/>
                    </a:moveTo>
                    <a:lnTo>
                      <a:pt x="662" y="15"/>
                    </a:lnTo>
                    <a:lnTo>
                      <a:pt x="662" y="30"/>
                    </a:lnTo>
                    <a:lnTo>
                      <a:pt x="647" y="30"/>
                    </a:lnTo>
                    <a:lnTo>
                      <a:pt x="647" y="15"/>
                    </a:lnTo>
                    <a:close/>
                    <a:moveTo>
                      <a:pt x="677" y="15"/>
                    </a:moveTo>
                    <a:lnTo>
                      <a:pt x="691" y="15"/>
                    </a:lnTo>
                    <a:lnTo>
                      <a:pt x="691" y="30"/>
                    </a:lnTo>
                    <a:lnTo>
                      <a:pt x="677" y="30"/>
                    </a:lnTo>
                    <a:lnTo>
                      <a:pt x="677" y="15"/>
                    </a:lnTo>
                    <a:close/>
                    <a:moveTo>
                      <a:pt x="706" y="15"/>
                    </a:moveTo>
                    <a:lnTo>
                      <a:pt x="721" y="15"/>
                    </a:lnTo>
                    <a:lnTo>
                      <a:pt x="721" y="30"/>
                    </a:lnTo>
                    <a:lnTo>
                      <a:pt x="706" y="30"/>
                    </a:lnTo>
                    <a:lnTo>
                      <a:pt x="706" y="15"/>
                    </a:lnTo>
                    <a:close/>
                    <a:moveTo>
                      <a:pt x="736" y="15"/>
                    </a:moveTo>
                    <a:lnTo>
                      <a:pt x="750" y="15"/>
                    </a:lnTo>
                    <a:lnTo>
                      <a:pt x="750" y="30"/>
                    </a:lnTo>
                    <a:lnTo>
                      <a:pt x="736" y="30"/>
                    </a:lnTo>
                    <a:lnTo>
                      <a:pt x="736" y="15"/>
                    </a:lnTo>
                    <a:close/>
                    <a:moveTo>
                      <a:pt x="765" y="15"/>
                    </a:moveTo>
                    <a:lnTo>
                      <a:pt x="776" y="15"/>
                    </a:lnTo>
                    <a:lnTo>
                      <a:pt x="776" y="30"/>
                    </a:lnTo>
                    <a:lnTo>
                      <a:pt x="765" y="30"/>
                    </a:lnTo>
                    <a:lnTo>
                      <a:pt x="765" y="15"/>
                    </a:lnTo>
                    <a:close/>
                    <a:moveTo>
                      <a:pt x="769" y="0"/>
                    </a:moveTo>
                    <a:lnTo>
                      <a:pt x="813" y="22"/>
                    </a:lnTo>
                    <a:lnTo>
                      <a:pt x="769" y="44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Freeform 61"/>
              <p:cNvSpPr>
                <a:spLocks noEditPoints="1"/>
              </p:cNvSpPr>
              <p:nvPr/>
            </p:nvSpPr>
            <p:spPr bwMode="auto">
              <a:xfrm>
                <a:off x="1701" y="2305"/>
                <a:ext cx="624" cy="44"/>
              </a:xfrm>
              <a:custGeom>
                <a:avLst/>
                <a:gdLst>
                  <a:gd name="T0" fmla="*/ 15 w 624"/>
                  <a:gd name="T1" fmla="*/ 15 h 44"/>
                  <a:gd name="T2" fmla="*/ 0 w 624"/>
                  <a:gd name="T3" fmla="*/ 30 h 44"/>
                  <a:gd name="T4" fmla="*/ 30 w 624"/>
                  <a:gd name="T5" fmla="*/ 15 h 44"/>
                  <a:gd name="T6" fmla="*/ 44 w 624"/>
                  <a:gd name="T7" fmla="*/ 30 h 44"/>
                  <a:gd name="T8" fmla="*/ 30 w 624"/>
                  <a:gd name="T9" fmla="*/ 15 h 44"/>
                  <a:gd name="T10" fmla="*/ 74 w 624"/>
                  <a:gd name="T11" fmla="*/ 15 h 44"/>
                  <a:gd name="T12" fmla="*/ 59 w 624"/>
                  <a:gd name="T13" fmla="*/ 30 h 44"/>
                  <a:gd name="T14" fmla="*/ 89 w 624"/>
                  <a:gd name="T15" fmla="*/ 15 h 44"/>
                  <a:gd name="T16" fmla="*/ 103 w 624"/>
                  <a:gd name="T17" fmla="*/ 30 h 44"/>
                  <a:gd name="T18" fmla="*/ 89 w 624"/>
                  <a:gd name="T19" fmla="*/ 15 h 44"/>
                  <a:gd name="T20" fmla="*/ 133 w 624"/>
                  <a:gd name="T21" fmla="*/ 15 h 44"/>
                  <a:gd name="T22" fmla="*/ 118 w 624"/>
                  <a:gd name="T23" fmla="*/ 30 h 44"/>
                  <a:gd name="T24" fmla="*/ 147 w 624"/>
                  <a:gd name="T25" fmla="*/ 15 h 44"/>
                  <a:gd name="T26" fmla="*/ 162 w 624"/>
                  <a:gd name="T27" fmla="*/ 30 h 44"/>
                  <a:gd name="T28" fmla="*/ 147 w 624"/>
                  <a:gd name="T29" fmla="*/ 15 h 44"/>
                  <a:gd name="T30" fmla="*/ 192 w 624"/>
                  <a:gd name="T31" fmla="*/ 15 h 44"/>
                  <a:gd name="T32" fmla="*/ 177 w 624"/>
                  <a:gd name="T33" fmla="*/ 30 h 44"/>
                  <a:gd name="T34" fmla="*/ 206 w 624"/>
                  <a:gd name="T35" fmla="*/ 15 h 44"/>
                  <a:gd name="T36" fmla="*/ 221 w 624"/>
                  <a:gd name="T37" fmla="*/ 30 h 44"/>
                  <a:gd name="T38" fmla="*/ 206 w 624"/>
                  <a:gd name="T39" fmla="*/ 15 h 44"/>
                  <a:gd name="T40" fmla="*/ 250 w 624"/>
                  <a:gd name="T41" fmla="*/ 15 h 44"/>
                  <a:gd name="T42" fmla="*/ 236 w 624"/>
                  <a:gd name="T43" fmla="*/ 30 h 44"/>
                  <a:gd name="T44" fmla="*/ 265 w 624"/>
                  <a:gd name="T45" fmla="*/ 15 h 44"/>
                  <a:gd name="T46" fmla="*/ 280 w 624"/>
                  <a:gd name="T47" fmla="*/ 30 h 44"/>
                  <a:gd name="T48" fmla="*/ 265 w 624"/>
                  <a:gd name="T49" fmla="*/ 15 h 44"/>
                  <a:gd name="T50" fmla="*/ 309 w 624"/>
                  <a:gd name="T51" fmla="*/ 15 h 44"/>
                  <a:gd name="T52" fmla="*/ 295 w 624"/>
                  <a:gd name="T53" fmla="*/ 30 h 44"/>
                  <a:gd name="T54" fmla="*/ 324 w 624"/>
                  <a:gd name="T55" fmla="*/ 15 h 44"/>
                  <a:gd name="T56" fmla="*/ 339 w 624"/>
                  <a:gd name="T57" fmla="*/ 30 h 44"/>
                  <a:gd name="T58" fmla="*/ 324 w 624"/>
                  <a:gd name="T59" fmla="*/ 15 h 44"/>
                  <a:gd name="T60" fmla="*/ 368 w 624"/>
                  <a:gd name="T61" fmla="*/ 15 h 44"/>
                  <a:gd name="T62" fmla="*/ 353 w 624"/>
                  <a:gd name="T63" fmla="*/ 30 h 44"/>
                  <a:gd name="T64" fmla="*/ 383 w 624"/>
                  <a:gd name="T65" fmla="*/ 15 h 44"/>
                  <a:gd name="T66" fmla="*/ 397 w 624"/>
                  <a:gd name="T67" fmla="*/ 30 h 44"/>
                  <a:gd name="T68" fmla="*/ 383 w 624"/>
                  <a:gd name="T69" fmla="*/ 15 h 44"/>
                  <a:gd name="T70" fmla="*/ 427 w 624"/>
                  <a:gd name="T71" fmla="*/ 15 h 44"/>
                  <a:gd name="T72" fmla="*/ 412 w 624"/>
                  <a:gd name="T73" fmla="*/ 30 h 44"/>
                  <a:gd name="T74" fmla="*/ 442 w 624"/>
                  <a:gd name="T75" fmla="*/ 15 h 44"/>
                  <a:gd name="T76" fmla="*/ 456 w 624"/>
                  <a:gd name="T77" fmla="*/ 30 h 44"/>
                  <a:gd name="T78" fmla="*/ 442 w 624"/>
                  <a:gd name="T79" fmla="*/ 15 h 44"/>
                  <a:gd name="T80" fmla="*/ 486 w 624"/>
                  <a:gd name="T81" fmla="*/ 15 h 44"/>
                  <a:gd name="T82" fmla="*/ 471 w 624"/>
                  <a:gd name="T83" fmla="*/ 30 h 44"/>
                  <a:gd name="T84" fmla="*/ 500 w 624"/>
                  <a:gd name="T85" fmla="*/ 15 h 44"/>
                  <a:gd name="T86" fmla="*/ 515 w 624"/>
                  <a:gd name="T87" fmla="*/ 30 h 44"/>
                  <a:gd name="T88" fmla="*/ 500 w 624"/>
                  <a:gd name="T89" fmla="*/ 15 h 44"/>
                  <a:gd name="T90" fmla="*/ 545 w 624"/>
                  <a:gd name="T91" fmla="*/ 15 h 44"/>
                  <a:gd name="T92" fmla="*/ 530 w 624"/>
                  <a:gd name="T93" fmla="*/ 30 h 44"/>
                  <a:gd name="T94" fmla="*/ 559 w 624"/>
                  <a:gd name="T95" fmla="*/ 15 h 44"/>
                  <a:gd name="T96" fmla="*/ 574 w 624"/>
                  <a:gd name="T97" fmla="*/ 30 h 44"/>
                  <a:gd name="T98" fmla="*/ 559 w 624"/>
                  <a:gd name="T99" fmla="*/ 15 h 44"/>
                  <a:gd name="T100" fmla="*/ 624 w 624"/>
                  <a:gd name="T101" fmla="*/ 22 h 44"/>
                  <a:gd name="T102" fmla="*/ 580 w 624"/>
                  <a:gd name="T103" fmla="*/ 0 h 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24"/>
                  <a:gd name="T157" fmla="*/ 0 h 44"/>
                  <a:gd name="T158" fmla="*/ 624 w 624"/>
                  <a:gd name="T159" fmla="*/ 44 h 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24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9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9" y="30"/>
                    </a:lnTo>
                    <a:lnTo>
                      <a:pt x="89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2" y="15"/>
                    </a:lnTo>
                    <a:lnTo>
                      <a:pt x="192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6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36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5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5" y="30"/>
                    </a:lnTo>
                    <a:lnTo>
                      <a:pt x="295" y="15"/>
                    </a:lnTo>
                    <a:close/>
                    <a:moveTo>
                      <a:pt x="324" y="15"/>
                    </a:moveTo>
                    <a:lnTo>
                      <a:pt x="339" y="15"/>
                    </a:lnTo>
                    <a:lnTo>
                      <a:pt x="339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2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2" y="30"/>
                    </a:lnTo>
                    <a:lnTo>
                      <a:pt x="442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5" y="15"/>
                    </a:lnTo>
                    <a:lnTo>
                      <a:pt x="545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0" y="0"/>
                    </a:moveTo>
                    <a:lnTo>
                      <a:pt x="624" y="22"/>
                    </a:lnTo>
                    <a:lnTo>
                      <a:pt x="580" y="44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Freeform 62"/>
              <p:cNvSpPr>
                <a:spLocks noEditPoints="1"/>
              </p:cNvSpPr>
              <p:nvPr/>
            </p:nvSpPr>
            <p:spPr bwMode="auto">
              <a:xfrm>
                <a:off x="859" y="2031"/>
                <a:ext cx="871" cy="257"/>
              </a:xfrm>
              <a:custGeom>
                <a:avLst/>
                <a:gdLst>
                  <a:gd name="T0" fmla="*/ 52 w 871"/>
                  <a:gd name="T1" fmla="*/ 242 h 257"/>
                  <a:gd name="T2" fmla="*/ 66 w 871"/>
                  <a:gd name="T3" fmla="*/ 226 h 257"/>
                  <a:gd name="T4" fmla="*/ 77 w 871"/>
                  <a:gd name="T5" fmla="*/ 240 h 257"/>
                  <a:gd name="T6" fmla="*/ 104 w 871"/>
                  <a:gd name="T7" fmla="*/ 222 h 257"/>
                  <a:gd name="T8" fmla="*/ 97 w 871"/>
                  <a:gd name="T9" fmla="*/ 238 h 257"/>
                  <a:gd name="T10" fmla="*/ 138 w 871"/>
                  <a:gd name="T11" fmla="*/ 217 h 257"/>
                  <a:gd name="T12" fmla="*/ 124 w 871"/>
                  <a:gd name="T13" fmla="*/ 220 h 257"/>
                  <a:gd name="T14" fmla="*/ 155 w 871"/>
                  <a:gd name="T15" fmla="*/ 229 h 257"/>
                  <a:gd name="T16" fmla="*/ 196 w 871"/>
                  <a:gd name="T17" fmla="*/ 207 h 257"/>
                  <a:gd name="T18" fmla="*/ 182 w 871"/>
                  <a:gd name="T19" fmla="*/ 210 h 257"/>
                  <a:gd name="T20" fmla="*/ 228 w 871"/>
                  <a:gd name="T21" fmla="*/ 216 h 257"/>
                  <a:gd name="T22" fmla="*/ 240 w 871"/>
                  <a:gd name="T23" fmla="*/ 199 h 257"/>
                  <a:gd name="T24" fmla="*/ 253 w 871"/>
                  <a:gd name="T25" fmla="*/ 212 h 257"/>
                  <a:gd name="T26" fmla="*/ 284 w 871"/>
                  <a:gd name="T27" fmla="*/ 193 h 257"/>
                  <a:gd name="T28" fmla="*/ 298 w 871"/>
                  <a:gd name="T29" fmla="*/ 191 h 257"/>
                  <a:gd name="T30" fmla="*/ 303 w 871"/>
                  <a:gd name="T31" fmla="*/ 205 h 257"/>
                  <a:gd name="T32" fmla="*/ 335 w 871"/>
                  <a:gd name="T33" fmla="*/ 186 h 257"/>
                  <a:gd name="T34" fmla="*/ 329 w 871"/>
                  <a:gd name="T35" fmla="*/ 202 h 257"/>
                  <a:gd name="T36" fmla="*/ 373 w 871"/>
                  <a:gd name="T37" fmla="*/ 193 h 257"/>
                  <a:gd name="T38" fmla="*/ 389 w 871"/>
                  <a:gd name="T39" fmla="*/ 174 h 257"/>
                  <a:gd name="T40" fmla="*/ 388 w 871"/>
                  <a:gd name="T41" fmla="*/ 190 h 257"/>
                  <a:gd name="T42" fmla="*/ 431 w 871"/>
                  <a:gd name="T43" fmla="*/ 179 h 257"/>
                  <a:gd name="T44" fmla="*/ 448 w 871"/>
                  <a:gd name="T45" fmla="*/ 159 h 257"/>
                  <a:gd name="T46" fmla="*/ 445 w 871"/>
                  <a:gd name="T47" fmla="*/ 175 h 257"/>
                  <a:gd name="T48" fmla="*/ 487 w 871"/>
                  <a:gd name="T49" fmla="*/ 163 h 257"/>
                  <a:gd name="T50" fmla="*/ 508 w 871"/>
                  <a:gd name="T51" fmla="*/ 141 h 257"/>
                  <a:gd name="T52" fmla="*/ 501 w 871"/>
                  <a:gd name="T53" fmla="*/ 159 h 257"/>
                  <a:gd name="T54" fmla="*/ 539 w 871"/>
                  <a:gd name="T55" fmla="*/ 132 h 257"/>
                  <a:gd name="T56" fmla="*/ 525 w 871"/>
                  <a:gd name="T57" fmla="*/ 136 h 257"/>
                  <a:gd name="T58" fmla="*/ 572 w 871"/>
                  <a:gd name="T59" fmla="*/ 138 h 257"/>
                  <a:gd name="T60" fmla="*/ 582 w 871"/>
                  <a:gd name="T61" fmla="*/ 120 h 257"/>
                  <a:gd name="T62" fmla="*/ 582 w 871"/>
                  <a:gd name="T63" fmla="*/ 120 h 257"/>
                  <a:gd name="T64" fmla="*/ 628 w 871"/>
                  <a:gd name="T65" fmla="*/ 121 h 257"/>
                  <a:gd name="T66" fmla="*/ 638 w 871"/>
                  <a:gd name="T67" fmla="*/ 103 h 257"/>
                  <a:gd name="T68" fmla="*/ 655 w 871"/>
                  <a:gd name="T69" fmla="*/ 112 h 257"/>
                  <a:gd name="T70" fmla="*/ 668 w 871"/>
                  <a:gd name="T71" fmla="*/ 92 h 257"/>
                  <a:gd name="T72" fmla="*/ 671 w 871"/>
                  <a:gd name="T73" fmla="*/ 107 h 257"/>
                  <a:gd name="T74" fmla="*/ 706 w 871"/>
                  <a:gd name="T75" fmla="*/ 77 h 257"/>
                  <a:gd name="T76" fmla="*/ 693 w 871"/>
                  <a:gd name="T77" fmla="*/ 82 h 257"/>
                  <a:gd name="T78" fmla="*/ 739 w 871"/>
                  <a:gd name="T79" fmla="*/ 79 h 257"/>
                  <a:gd name="T80" fmla="*/ 746 w 871"/>
                  <a:gd name="T81" fmla="*/ 59 h 257"/>
                  <a:gd name="T82" fmla="*/ 766 w 871"/>
                  <a:gd name="T83" fmla="*/ 67 h 257"/>
                  <a:gd name="T84" fmla="*/ 746 w 871"/>
                  <a:gd name="T85" fmla="*/ 59 h 257"/>
                  <a:gd name="T86" fmla="*/ 786 w 871"/>
                  <a:gd name="T87" fmla="*/ 41 h 257"/>
                  <a:gd name="T88" fmla="*/ 779 w 871"/>
                  <a:gd name="T89" fmla="*/ 60 h 257"/>
                  <a:gd name="T90" fmla="*/ 809 w 871"/>
                  <a:gd name="T91" fmla="*/ 30 h 257"/>
                  <a:gd name="T92" fmla="*/ 809 w 871"/>
                  <a:gd name="T93" fmla="*/ 46 h 257"/>
                  <a:gd name="T94" fmla="*/ 826 w 871"/>
                  <a:gd name="T95" fmla="*/ 21 h 257"/>
                  <a:gd name="T96" fmla="*/ 845 w 871"/>
                  <a:gd name="T97" fmla="*/ 27 h 257"/>
                  <a:gd name="T98" fmla="*/ 832 w 871"/>
                  <a:gd name="T99" fmla="*/ 34 h 257"/>
                  <a:gd name="T100" fmla="*/ 858 w 871"/>
                  <a:gd name="T101" fmla="*/ 4 h 257"/>
                  <a:gd name="T102" fmla="*/ 869 w 871"/>
                  <a:gd name="T103" fmla="*/ 14 h 257"/>
                  <a:gd name="T104" fmla="*/ 851 w 871"/>
                  <a:gd name="T105" fmla="*/ 7 h 257"/>
                  <a:gd name="T106" fmla="*/ 46 w 871"/>
                  <a:gd name="T107" fmla="*/ 257 h 2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1"/>
                  <a:gd name="T163" fmla="*/ 0 h 257"/>
                  <a:gd name="T164" fmla="*/ 871 w 871"/>
                  <a:gd name="T165" fmla="*/ 257 h 2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1" h="257">
                    <a:moveTo>
                      <a:pt x="37" y="228"/>
                    </a:moveTo>
                    <a:lnTo>
                      <a:pt x="50" y="227"/>
                    </a:lnTo>
                    <a:lnTo>
                      <a:pt x="51" y="227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38" y="243"/>
                    </a:lnTo>
                    <a:lnTo>
                      <a:pt x="37" y="228"/>
                    </a:lnTo>
                    <a:close/>
                    <a:moveTo>
                      <a:pt x="66" y="226"/>
                    </a:moveTo>
                    <a:lnTo>
                      <a:pt x="76" y="225"/>
                    </a:lnTo>
                    <a:lnTo>
                      <a:pt x="80" y="225"/>
                    </a:lnTo>
                    <a:lnTo>
                      <a:pt x="82" y="239"/>
                    </a:lnTo>
                    <a:lnTo>
                      <a:pt x="77" y="240"/>
                    </a:lnTo>
                    <a:lnTo>
                      <a:pt x="67" y="241"/>
                    </a:lnTo>
                    <a:lnTo>
                      <a:pt x="66" y="226"/>
                    </a:lnTo>
                    <a:close/>
                    <a:moveTo>
                      <a:pt x="95" y="223"/>
                    </a:moveTo>
                    <a:lnTo>
                      <a:pt x="104" y="222"/>
                    </a:lnTo>
                    <a:lnTo>
                      <a:pt x="109" y="222"/>
                    </a:lnTo>
                    <a:lnTo>
                      <a:pt x="111" y="236"/>
                    </a:lnTo>
                    <a:lnTo>
                      <a:pt x="106" y="237"/>
                    </a:lnTo>
                    <a:lnTo>
                      <a:pt x="97" y="238"/>
                    </a:lnTo>
                    <a:lnTo>
                      <a:pt x="95" y="223"/>
                    </a:lnTo>
                    <a:close/>
                    <a:moveTo>
                      <a:pt x="124" y="220"/>
                    </a:moveTo>
                    <a:lnTo>
                      <a:pt x="135" y="218"/>
                    </a:lnTo>
                    <a:lnTo>
                      <a:pt x="138" y="217"/>
                    </a:lnTo>
                    <a:lnTo>
                      <a:pt x="141" y="232"/>
                    </a:lnTo>
                    <a:lnTo>
                      <a:pt x="137" y="232"/>
                    </a:lnTo>
                    <a:lnTo>
                      <a:pt x="126" y="234"/>
                    </a:lnTo>
                    <a:lnTo>
                      <a:pt x="124" y="220"/>
                    </a:lnTo>
                    <a:close/>
                    <a:moveTo>
                      <a:pt x="153" y="215"/>
                    </a:moveTo>
                    <a:lnTo>
                      <a:pt x="167" y="212"/>
                    </a:lnTo>
                    <a:lnTo>
                      <a:pt x="170" y="227"/>
                    </a:lnTo>
                    <a:lnTo>
                      <a:pt x="155" y="229"/>
                    </a:lnTo>
                    <a:lnTo>
                      <a:pt x="153" y="215"/>
                    </a:lnTo>
                    <a:close/>
                    <a:moveTo>
                      <a:pt x="182" y="210"/>
                    </a:moveTo>
                    <a:lnTo>
                      <a:pt x="184" y="209"/>
                    </a:lnTo>
                    <a:lnTo>
                      <a:pt x="196" y="207"/>
                    </a:lnTo>
                    <a:lnTo>
                      <a:pt x="199" y="221"/>
                    </a:lnTo>
                    <a:lnTo>
                      <a:pt x="187" y="224"/>
                    </a:lnTo>
                    <a:lnTo>
                      <a:pt x="184" y="224"/>
                    </a:lnTo>
                    <a:lnTo>
                      <a:pt x="182" y="210"/>
                    </a:lnTo>
                    <a:close/>
                    <a:moveTo>
                      <a:pt x="211" y="204"/>
                    </a:moveTo>
                    <a:lnTo>
                      <a:pt x="218" y="203"/>
                    </a:lnTo>
                    <a:lnTo>
                      <a:pt x="225" y="202"/>
                    </a:lnTo>
                    <a:lnTo>
                      <a:pt x="228" y="216"/>
                    </a:lnTo>
                    <a:lnTo>
                      <a:pt x="220" y="218"/>
                    </a:lnTo>
                    <a:lnTo>
                      <a:pt x="213" y="219"/>
                    </a:lnTo>
                    <a:lnTo>
                      <a:pt x="211" y="204"/>
                    </a:lnTo>
                    <a:close/>
                    <a:moveTo>
                      <a:pt x="240" y="199"/>
                    </a:moveTo>
                    <a:lnTo>
                      <a:pt x="251" y="198"/>
                    </a:lnTo>
                    <a:lnTo>
                      <a:pt x="254" y="197"/>
                    </a:lnTo>
                    <a:lnTo>
                      <a:pt x="256" y="212"/>
                    </a:lnTo>
                    <a:lnTo>
                      <a:pt x="253" y="212"/>
                    </a:lnTo>
                    <a:lnTo>
                      <a:pt x="242" y="214"/>
                    </a:lnTo>
                    <a:lnTo>
                      <a:pt x="240" y="199"/>
                    </a:lnTo>
                    <a:close/>
                    <a:moveTo>
                      <a:pt x="269" y="195"/>
                    </a:moveTo>
                    <a:lnTo>
                      <a:pt x="284" y="193"/>
                    </a:lnTo>
                    <a:lnTo>
                      <a:pt x="285" y="208"/>
                    </a:lnTo>
                    <a:lnTo>
                      <a:pt x="271" y="210"/>
                    </a:lnTo>
                    <a:lnTo>
                      <a:pt x="269" y="195"/>
                    </a:lnTo>
                    <a:close/>
                    <a:moveTo>
                      <a:pt x="298" y="191"/>
                    </a:moveTo>
                    <a:lnTo>
                      <a:pt x="301" y="191"/>
                    </a:lnTo>
                    <a:lnTo>
                      <a:pt x="313" y="189"/>
                    </a:lnTo>
                    <a:lnTo>
                      <a:pt x="315" y="204"/>
                    </a:lnTo>
                    <a:lnTo>
                      <a:pt x="303" y="205"/>
                    </a:lnTo>
                    <a:lnTo>
                      <a:pt x="300" y="206"/>
                    </a:lnTo>
                    <a:lnTo>
                      <a:pt x="298" y="191"/>
                    </a:lnTo>
                    <a:close/>
                    <a:moveTo>
                      <a:pt x="327" y="187"/>
                    </a:moveTo>
                    <a:lnTo>
                      <a:pt x="335" y="186"/>
                    </a:lnTo>
                    <a:lnTo>
                      <a:pt x="341" y="185"/>
                    </a:lnTo>
                    <a:lnTo>
                      <a:pt x="344" y="199"/>
                    </a:lnTo>
                    <a:lnTo>
                      <a:pt x="337" y="200"/>
                    </a:lnTo>
                    <a:lnTo>
                      <a:pt x="329" y="202"/>
                    </a:lnTo>
                    <a:lnTo>
                      <a:pt x="327" y="187"/>
                    </a:lnTo>
                    <a:close/>
                    <a:moveTo>
                      <a:pt x="356" y="182"/>
                    </a:moveTo>
                    <a:lnTo>
                      <a:pt x="370" y="179"/>
                    </a:lnTo>
                    <a:lnTo>
                      <a:pt x="373" y="193"/>
                    </a:lnTo>
                    <a:lnTo>
                      <a:pt x="359" y="196"/>
                    </a:lnTo>
                    <a:lnTo>
                      <a:pt x="356" y="182"/>
                    </a:lnTo>
                    <a:close/>
                    <a:moveTo>
                      <a:pt x="384" y="176"/>
                    </a:moveTo>
                    <a:lnTo>
                      <a:pt x="389" y="174"/>
                    </a:lnTo>
                    <a:lnTo>
                      <a:pt x="398" y="172"/>
                    </a:lnTo>
                    <a:lnTo>
                      <a:pt x="402" y="186"/>
                    </a:lnTo>
                    <a:lnTo>
                      <a:pt x="392" y="189"/>
                    </a:lnTo>
                    <a:lnTo>
                      <a:pt x="388" y="190"/>
                    </a:lnTo>
                    <a:lnTo>
                      <a:pt x="384" y="176"/>
                    </a:lnTo>
                    <a:close/>
                    <a:moveTo>
                      <a:pt x="412" y="168"/>
                    </a:moveTo>
                    <a:lnTo>
                      <a:pt x="427" y="165"/>
                    </a:lnTo>
                    <a:lnTo>
                      <a:pt x="431" y="179"/>
                    </a:lnTo>
                    <a:lnTo>
                      <a:pt x="416" y="183"/>
                    </a:lnTo>
                    <a:lnTo>
                      <a:pt x="412" y="168"/>
                    </a:lnTo>
                    <a:close/>
                    <a:moveTo>
                      <a:pt x="441" y="161"/>
                    </a:moveTo>
                    <a:lnTo>
                      <a:pt x="448" y="159"/>
                    </a:lnTo>
                    <a:lnTo>
                      <a:pt x="455" y="157"/>
                    </a:lnTo>
                    <a:lnTo>
                      <a:pt x="459" y="171"/>
                    </a:lnTo>
                    <a:lnTo>
                      <a:pt x="452" y="173"/>
                    </a:lnTo>
                    <a:lnTo>
                      <a:pt x="445" y="175"/>
                    </a:lnTo>
                    <a:lnTo>
                      <a:pt x="441" y="161"/>
                    </a:lnTo>
                    <a:close/>
                    <a:moveTo>
                      <a:pt x="469" y="153"/>
                    </a:moveTo>
                    <a:lnTo>
                      <a:pt x="483" y="149"/>
                    </a:lnTo>
                    <a:lnTo>
                      <a:pt x="487" y="163"/>
                    </a:lnTo>
                    <a:lnTo>
                      <a:pt x="473" y="167"/>
                    </a:lnTo>
                    <a:lnTo>
                      <a:pt x="469" y="153"/>
                    </a:lnTo>
                    <a:close/>
                    <a:moveTo>
                      <a:pt x="497" y="144"/>
                    </a:moveTo>
                    <a:lnTo>
                      <a:pt x="508" y="141"/>
                    </a:lnTo>
                    <a:lnTo>
                      <a:pt x="511" y="140"/>
                    </a:lnTo>
                    <a:lnTo>
                      <a:pt x="515" y="154"/>
                    </a:lnTo>
                    <a:lnTo>
                      <a:pt x="512" y="155"/>
                    </a:lnTo>
                    <a:lnTo>
                      <a:pt x="501" y="159"/>
                    </a:lnTo>
                    <a:lnTo>
                      <a:pt x="497" y="144"/>
                    </a:lnTo>
                    <a:close/>
                    <a:moveTo>
                      <a:pt x="525" y="136"/>
                    </a:moveTo>
                    <a:lnTo>
                      <a:pt x="527" y="136"/>
                    </a:lnTo>
                    <a:lnTo>
                      <a:pt x="539" y="132"/>
                    </a:lnTo>
                    <a:lnTo>
                      <a:pt x="544" y="146"/>
                    </a:lnTo>
                    <a:lnTo>
                      <a:pt x="531" y="150"/>
                    </a:lnTo>
                    <a:lnTo>
                      <a:pt x="530" y="150"/>
                    </a:lnTo>
                    <a:lnTo>
                      <a:pt x="525" y="136"/>
                    </a:lnTo>
                    <a:close/>
                    <a:moveTo>
                      <a:pt x="554" y="128"/>
                    </a:moveTo>
                    <a:lnTo>
                      <a:pt x="564" y="125"/>
                    </a:lnTo>
                    <a:lnTo>
                      <a:pt x="568" y="124"/>
                    </a:lnTo>
                    <a:lnTo>
                      <a:pt x="572" y="138"/>
                    </a:lnTo>
                    <a:lnTo>
                      <a:pt x="568" y="139"/>
                    </a:lnTo>
                    <a:lnTo>
                      <a:pt x="558" y="142"/>
                    </a:lnTo>
                    <a:lnTo>
                      <a:pt x="554" y="128"/>
                    </a:lnTo>
                    <a:close/>
                    <a:moveTo>
                      <a:pt x="582" y="120"/>
                    </a:moveTo>
                    <a:lnTo>
                      <a:pt x="596" y="116"/>
                    </a:lnTo>
                    <a:lnTo>
                      <a:pt x="600" y="130"/>
                    </a:lnTo>
                    <a:lnTo>
                      <a:pt x="586" y="134"/>
                    </a:lnTo>
                    <a:lnTo>
                      <a:pt x="582" y="120"/>
                    </a:lnTo>
                    <a:close/>
                    <a:moveTo>
                      <a:pt x="610" y="111"/>
                    </a:moveTo>
                    <a:lnTo>
                      <a:pt x="616" y="110"/>
                    </a:lnTo>
                    <a:lnTo>
                      <a:pt x="624" y="107"/>
                    </a:lnTo>
                    <a:lnTo>
                      <a:pt x="628" y="121"/>
                    </a:lnTo>
                    <a:lnTo>
                      <a:pt x="621" y="124"/>
                    </a:lnTo>
                    <a:lnTo>
                      <a:pt x="614" y="125"/>
                    </a:lnTo>
                    <a:lnTo>
                      <a:pt x="610" y="111"/>
                    </a:lnTo>
                    <a:close/>
                    <a:moveTo>
                      <a:pt x="638" y="103"/>
                    </a:moveTo>
                    <a:lnTo>
                      <a:pt x="651" y="98"/>
                    </a:lnTo>
                    <a:lnTo>
                      <a:pt x="652" y="98"/>
                    </a:lnTo>
                    <a:lnTo>
                      <a:pt x="657" y="112"/>
                    </a:lnTo>
                    <a:lnTo>
                      <a:pt x="655" y="112"/>
                    </a:lnTo>
                    <a:lnTo>
                      <a:pt x="643" y="117"/>
                    </a:lnTo>
                    <a:lnTo>
                      <a:pt x="638" y="103"/>
                    </a:lnTo>
                    <a:close/>
                    <a:moveTo>
                      <a:pt x="666" y="93"/>
                    </a:moveTo>
                    <a:lnTo>
                      <a:pt x="668" y="92"/>
                    </a:lnTo>
                    <a:lnTo>
                      <a:pt x="679" y="88"/>
                    </a:lnTo>
                    <a:lnTo>
                      <a:pt x="684" y="101"/>
                    </a:lnTo>
                    <a:lnTo>
                      <a:pt x="673" y="106"/>
                    </a:lnTo>
                    <a:lnTo>
                      <a:pt x="671" y="107"/>
                    </a:lnTo>
                    <a:lnTo>
                      <a:pt x="666" y="93"/>
                    </a:lnTo>
                    <a:close/>
                    <a:moveTo>
                      <a:pt x="693" y="82"/>
                    </a:moveTo>
                    <a:lnTo>
                      <a:pt x="703" y="78"/>
                    </a:lnTo>
                    <a:lnTo>
                      <a:pt x="706" y="77"/>
                    </a:lnTo>
                    <a:lnTo>
                      <a:pt x="712" y="90"/>
                    </a:lnTo>
                    <a:lnTo>
                      <a:pt x="709" y="92"/>
                    </a:lnTo>
                    <a:lnTo>
                      <a:pt x="698" y="96"/>
                    </a:lnTo>
                    <a:lnTo>
                      <a:pt x="693" y="82"/>
                    </a:lnTo>
                    <a:close/>
                    <a:moveTo>
                      <a:pt x="720" y="71"/>
                    </a:moveTo>
                    <a:lnTo>
                      <a:pt x="721" y="70"/>
                    </a:lnTo>
                    <a:lnTo>
                      <a:pt x="733" y="65"/>
                    </a:lnTo>
                    <a:lnTo>
                      <a:pt x="739" y="79"/>
                    </a:lnTo>
                    <a:lnTo>
                      <a:pt x="727" y="84"/>
                    </a:lnTo>
                    <a:lnTo>
                      <a:pt x="725" y="85"/>
                    </a:lnTo>
                    <a:lnTo>
                      <a:pt x="720" y="71"/>
                    </a:lnTo>
                    <a:close/>
                    <a:moveTo>
                      <a:pt x="746" y="59"/>
                    </a:moveTo>
                    <a:lnTo>
                      <a:pt x="748" y="59"/>
                    </a:lnTo>
                    <a:lnTo>
                      <a:pt x="757" y="55"/>
                    </a:lnTo>
                    <a:lnTo>
                      <a:pt x="760" y="53"/>
                    </a:lnTo>
                    <a:lnTo>
                      <a:pt x="766" y="67"/>
                    </a:lnTo>
                    <a:lnTo>
                      <a:pt x="763" y="68"/>
                    </a:lnTo>
                    <a:lnTo>
                      <a:pt x="754" y="72"/>
                    </a:lnTo>
                    <a:lnTo>
                      <a:pt x="752" y="73"/>
                    </a:lnTo>
                    <a:lnTo>
                      <a:pt x="746" y="59"/>
                    </a:lnTo>
                    <a:close/>
                    <a:moveTo>
                      <a:pt x="773" y="47"/>
                    </a:moveTo>
                    <a:lnTo>
                      <a:pt x="773" y="47"/>
                    </a:lnTo>
                    <a:lnTo>
                      <a:pt x="781" y="43"/>
                    </a:lnTo>
                    <a:lnTo>
                      <a:pt x="786" y="41"/>
                    </a:lnTo>
                    <a:lnTo>
                      <a:pt x="793" y="54"/>
                    </a:lnTo>
                    <a:lnTo>
                      <a:pt x="788" y="56"/>
                    </a:lnTo>
                    <a:lnTo>
                      <a:pt x="780" y="60"/>
                    </a:lnTo>
                    <a:lnTo>
                      <a:pt x="779" y="60"/>
                    </a:lnTo>
                    <a:lnTo>
                      <a:pt x="773" y="47"/>
                    </a:lnTo>
                    <a:close/>
                    <a:moveTo>
                      <a:pt x="800" y="34"/>
                    </a:moveTo>
                    <a:lnTo>
                      <a:pt x="802" y="33"/>
                    </a:lnTo>
                    <a:lnTo>
                      <a:pt x="809" y="30"/>
                    </a:lnTo>
                    <a:lnTo>
                      <a:pt x="813" y="28"/>
                    </a:lnTo>
                    <a:lnTo>
                      <a:pt x="819" y="41"/>
                    </a:lnTo>
                    <a:lnTo>
                      <a:pt x="815" y="43"/>
                    </a:lnTo>
                    <a:lnTo>
                      <a:pt x="809" y="46"/>
                    </a:lnTo>
                    <a:lnTo>
                      <a:pt x="806" y="48"/>
                    </a:lnTo>
                    <a:lnTo>
                      <a:pt x="800" y="34"/>
                    </a:lnTo>
                    <a:close/>
                    <a:moveTo>
                      <a:pt x="826" y="21"/>
                    </a:moveTo>
                    <a:lnTo>
                      <a:pt x="826" y="21"/>
                    </a:lnTo>
                    <a:lnTo>
                      <a:pt x="831" y="18"/>
                    </a:lnTo>
                    <a:lnTo>
                      <a:pt x="836" y="16"/>
                    </a:lnTo>
                    <a:lnTo>
                      <a:pt x="838" y="14"/>
                    </a:lnTo>
                    <a:lnTo>
                      <a:pt x="845" y="27"/>
                    </a:lnTo>
                    <a:lnTo>
                      <a:pt x="843" y="28"/>
                    </a:lnTo>
                    <a:lnTo>
                      <a:pt x="838" y="31"/>
                    </a:lnTo>
                    <a:lnTo>
                      <a:pt x="833" y="34"/>
                    </a:lnTo>
                    <a:lnTo>
                      <a:pt x="832" y="34"/>
                    </a:lnTo>
                    <a:lnTo>
                      <a:pt x="826" y="21"/>
                    </a:lnTo>
                    <a:close/>
                    <a:moveTo>
                      <a:pt x="851" y="7"/>
                    </a:moveTo>
                    <a:lnTo>
                      <a:pt x="854" y="6"/>
                    </a:lnTo>
                    <a:lnTo>
                      <a:pt x="858" y="4"/>
                    </a:lnTo>
                    <a:lnTo>
                      <a:pt x="861" y="1"/>
                    </a:lnTo>
                    <a:lnTo>
                      <a:pt x="864" y="0"/>
                    </a:lnTo>
                    <a:lnTo>
                      <a:pt x="871" y="13"/>
                    </a:lnTo>
                    <a:lnTo>
                      <a:pt x="869" y="14"/>
                    </a:lnTo>
                    <a:lnTo>
                      <a:pt x="865" y="16"/>
                    </a:lnTo>
                    <a:lnTo>
                      <a:pt x="861" y="18"/>
                    </a:lnTo>
                    <a:lnTo>
                      <a:pt x="858" y="20"/>
                    </a:lnTo>
                    <a:lnTo>
                      <a:pt x="851" y="7"/>
                    </a:lnTo>
                    <a:close/>
                    <a:moveTo>
                      <a:pt x="46" y="257"/>
                    </a:moveTo>
                    <a:lnTo>
                      <a:pt x="0" y="237"/>
                    </a:lnTo>
                    <a:lnTo>
                      <a:pt x="43" y="213"/>
                    </a:lnTo>
                    <a:lnTo>
                      <a:pt x="46" y="257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Freeform 63"/>
              <p:cNvSpPr>
                <a:spLocks noEditPoints="1"/>
              </p:cNvSpPr>
              <p:nvPr/>
            </p:nvSpPr>
            <p:spPr bwMode="auto">
              <a:xfrm>
                <a:off x="1874" y="1614"/>
                <a:ext cx="491" cy="343"/>
              </a:xfrm>
              <a:custGeom>
                <a:avLst/>
                <a:gdLst>
                  <a:gd name="T0" fmla="*/ 20 w 491"/>
                  <a:gd name="T1" fmla="*/ 336 h 343"/>
                  <a:gd name="T2" fmla="*/ 26 w 491"/>
                  <a:gd name="T3" fmla="*/ 316 h 343"/>
                  <a:gd name="T4" fmla="*/ 46 w 491"/>
                  <a:gd name="T5" fmla="*/ 322 h 343"/>
                  <a:gd name="T6" fmla="*/ 26 w 491"/>
                  <a:gd name="T7" fmla="*/ 316 h 343"/>
                  <a:gd name="T8" fmla="*/ 64 w 491"/>
                  <a:gd name="T9" fmla="*/ 294 h 343"/>
                  <a:gd name="T10" fmla="*/ 59 w 491"/>
                  <a:gd name="T11" fmla="*/ 314 h 343"/>
                  <a:gd name="T12" fmla="*/ 83 w 491"/>
                  <a:gd name="T13" fmla="*/ 283 h 343"/>
                  <a:gd name="T14" fmla="*/ 91 w 491"/>
                  <a:gd name="T15" fmla="*/ 296 h 343"/>
                  <a:gd name="T16" fmla="*/ 102 w 491"/>
                  <a:gd name="T17" fmla="*/ 272 h 343"/>
                  <a:gd name="T18" fmla="*/ 122 w 491"/>
                  <a:gd name="T19" fmla="*/ 277 h 343"/>
                  <a:gd name="T20" fmla="*/ 102 w 491"/>
                  <a:gd name="T21" fmla="*/ 272 h 343"/>
                  <a:gd name="T22" fmla="*/ 139 w 491"/>
                  <a:gd name="T23" fmla="*/ 249 h 343"/>
                  <a:gd name="T24" fmla="*/ 135 w 491"/>
                  <a:gd name="T25" fmla="*/ 269 h 343"/>
                  <a:gd name="T26" fmla="*/ 161 w 491"/>
                  <a:gd name="T27" fmla="*/ 234 h 343"/>
                  <a:gd name="T28" fmla="*/ 169 w 491"/>
                  <a:gd name="T29" fmla="*/ 247 h 343"/>
                  <a:gd name="T30" fmla="*/ 176 w 491"/>
                  <a:gd name="T31" fmla="*/ 224 h 343"/>
                  <a:gd name="T32" fmla="*/ 197 w 491"/>
                  <a:gd name="T33" fmla="*/ 228 h 343"/>
                  <a:gd name="T34" fmla="*/ 176 w 491"/>
                  <a:gd name="T35" fmla="*/ 224 h 343"/>
                  <a:gd name="T36" fmla="*/ 213 w 491"/>
                  <a:gd name="T37" fmla="*/ 200 h 343"/>
                  <a:gd name="T38" fmla="*/ 209 w 491"/>
                  <a:gd name="T39" fmla="*/ 220 h 343"/>
                  <a:gd name="T40" fmla="*/ 228 w 491"/>
                  <a:gd name="T41" fmla="*/ 190 h 343"/>
                  <a:gd name="T42" fmla="*/ 245 w 491"/>
                  <a:gd name="T43" fmla="*/ 196 h 343"/>
                  <a:gd name="T44" fmla="*/ 233 w 491"/>
                  <a:gd name="T45" fmla="*/ 204 h 343"/>
                  <a:gd name="T46" fmla="*/ 258 w 491"/>
                  <a:gd name="T47" fmla="*/ 169 h 343"/>
                  <a:gd name="T48" fmla="*/ 266 w 491"/>
                  <a:gd name="T49" fmla="*/ 181 h 343"/>
                  <a:gd name="T50" fmla="*/ 273 w 491"/>
                  <a:gd name="T51" fmla="*/ 159 h 343"/>
                  <a:gd name="T52" fmla="*/ 282 w 491"/>
                  <a:gd name="T53" fmla="*/ 171 h 343"/>
                  <a:gd name="T54" fmla="*/ 300 w 491"/>
                  <a:gd name="T55" fmla="*/ 140 h 343"/>
                  <a:gd name="T56" fmla="*/ 309 w 491"/>
                  <a:gd name="T57" fmla="*/ 152 h 343"/>
                  <a:gd name="T58" fmla="*/ 321 w 491"/>
                  <a:gd name="T59" fmla="*/ 125 h 343"/>
                  <a:gd name="T60" fmla="*/ 342 w 491"/>
                  <a:gd name="T61" fmla="*/ 128 h 343"/>
                  <a:gd name="T62" fmla="*/ 321 w 491"/>
                  <a:gd name="T63" fmla="*/ 125 h 343"/>
                  <a:gd name="T64" fmla="*/ 357 w 491"/>
                  <a:gd name="T65" fmla="*/ 99 h 343"/>
                  <a:gd name="T66" fmla="*/ 354 w 491"/>
                  <a:gd name="T67" fmla="*/ 120 h 343"/>
                  <a:gd name="T68" fmla="*/ 374 w 491"/>
                  <a:gd name="T69" fmla="*/ 87 h 343"/>
                  <a:gd name="T70" fmla="*/ 383 w 491"/>
                  <a:gd name="T71" fmla="*/ 99 h 343"/>
                  <a:gd name="T72" fmla="*/ 393 w 491"/>
                  <a:gd name="T73" fmla="*/ 74 h 343"/>
                  <a:gd name="T74" fmla="*/ 414 w 491"/>
                  <a:gd name="T75" fmla="*/ 77 h 343"/>
                  <a:gd name="T76" fmla="*/ 393 w 491"/>
                  <a:gd name="T77" fmla="*/ 74 h 343"/>
                  <a:gd name="T78" fmla="*/ 428 w 491"/>
                  <a:gd name="T79" fmla="*/ 47 h 343"/>
                  <a:gd name="T80" fmla="*/ 426 w 491"/>
                  <a:gd name="T81" fmla="*/ 68 h 343"/>
                  <a:gd name="T82" fmla="*/ 440 w 491"/>
                  <a:gd name="T83" fmla="*/ 37 h 343"/>
                  <a:gd name="T84" fmla="*/ 449 w 491"/>
                  <a:gd name="T85" fmla="*/ 28 h 343"/>
                  <a:gd name="T86" fmla="*/ 453 w 491"/>
                  <a:gd name="T87" fmla="*/ 45 h 343"/>
                  <a:gd name="T88" fmla="*/ 439 w 491"/>
                  <a:gd name="T89" fmla="*/ 38 h 343"/>
                  <a:gd name="T90" fmla="*/ 472 w 491"/>
                  <a:gd name="T91" fmla="*/ 46 h 3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1"/>
                  <a:gd name="T139" fmla="*/ 0 h 343"/>
                  <a:gd name="T140" fmla="*/ 491 w 491"/>
                  <a:gd name="T141" fmla="*/ 343 h 3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1" h="343">
                    <a:moveTo>
                      <a:pt x="0" y="330"/>
                    </a:moveTo>
                    <a:lnTo>
                      <a:pt x="13" y="323"/>
                    </a:lnTo>
                    <a:lnTo>
                      <a:pt x="20" y="336"/>
                    </a:lnTo>
                    <a:lnTo>
                      <a:pt x="7" y="343"/>
                    </a:lnTo>
                    <a:lnTo>
                      <a:pt x="0" y="330"/>
                    </a:lnTo>
                    <a:close/>
                    <a:moveTo>
                      <a:pt x="26" y="316"/>
                    </a:moveTo>
                    <a:lnTo>
                      <a:pt x="28" y="315"/>
                    </a:lnTo>
                    <a:lnTo>
                      <a:pt x="39" y="309"/>
                    </a:lnTo>
                    <a:lnTo>
                      <a:pt x="46" y="322"/>
                    </a:lnTo>
                    <a:lnTo>
                      <a:pt x="35" y="328"/>
                    </a:lnTo>
                    <a:lnTo>
                      <a:pt x="33" y="329"/>
                    </a:lnTo>
                    <a:lnTo>
                      <a:pt x="26" y="316"/>
                    </a:lnTo>
                    <a:close/>
                    <a:moveTo>
                      <a:pt x="52" y="302"/>
                    </a:moveTo>
                    <a:lnTo>
                      <a:pt x="55" y="300"/>
                    </a:lnTo>
                    <a:lnTo>
                      <a:pt x="64" y="294"/>
                    </a:lnTo>
                    <a:lnTo>
                      <a:pt x="72" y="307"/>
                    </a:lnTo>
                    <a:lnTo>
                      <a:pt x="62" y="312"/>
                    </a:lnTo>
                    <a:lnTo>
                      <a:pt x="59" y="314"/>
                    </a:lnTo>
                    <a:lnTo>
                      <a:pt x="52" y="302"/>
                    </a:lnTo>
                    <a:close/>
                    <a:moveTo>
                      <a:pt x="77" y="287"/>
                    </a:moveTo>
                    <a:lnTo>
                      <a:pt x="83" y="283"/>
                    </a:lnTo>
                    <a:lnTo>
                      <a:pt x="90" y="280"/>
                    </a:lnTo>
                    <a:lnTo>
                      <a:pt x="97" y="292"/>
                    </a:lnTo>
                    <a:lnTo>
                      <a:pt x="91" y="296"/>
                    </a:lnTo>
                    <a:lnTo>
                      <a:pt x="84" y="300"/>
                    </a:lnTo>
                    <a:lnTo>
                      <a:pt x="77" y="287"/>
                    </a:lnTo>
                    <a:close/>
                    <a:moveTo>
                      <a:pt x="102" y="272"/>
                    </a:moveTo>
                    <a:lnTo>
                      <a:pt x="113" y="265"/>
                    </a:lnTo>
                    <a:lnTo>
                      <a:pt x="115" y="264"/>
                    </a:lnTo>
                    <a:lnTo>
                      <a:pt x="122" y="277"/>
                    </a:lnTo>
                    <a:lnTo>
                      <a:pt x="120" y="278"/>
                    </a:lnTo>
                    <a:lnTo>
                      <a:pt x="110" y="285"/>
                    </a:lnTo>
                    <a:lnTo>
                      <a:pt x="102" y="272"/>
                    </a:lnTo>
                    <a:close/>
                    <a:moveTo>
                      <a:pt x="127" y="257"/>
                    </a:moveTo>
                    <a:lnTo>
                      <a:pt x="128" y="256"/>
                    </a:lnTo>
                    <a:lnTo>
                      <a:pt x="139" y="249"/>
                    </a:lnTo>
                    <a:lnTo>
                      <a:pt x="147" y="261"/>
                    </a:lnTo>
                    <a:lnTo>
                      <a:pt x="136" y="268"/>
                    </a:lnTo>
                    <a:lnTo>
                      <a:pt x="135" y="269"/>
                    </a:lnTo>
                    <a:lnTo>
                      <a:pt x="127" y="257"/>
                    </a:lnTo>
                    <a:close/>
                    <a:moveTo>
                      <a:pt x="152" y="241"/>
                    </a:moveTo>
                    <a:lnTo>
                      <a:pt x="161" y="234"/>
                    </a:lnTo>
                    <a:lnTo>
                      <a:pt x="164" y="233"/>
                    </a:lnTo>
                    <a:lnTo>
                      <a:pt x="172" y="245"/>
                    </a:lnTo>
                    <a:lnTo>
                      <a:pt x="169" y="247"/>
                    </a:lnTo>
                    <a:lnTo>
                      <a:pt x="160" y="253"/>
                    </a:lnTo>
                    <a:lnTo>
                      <a:pt x="152" y="241"/>
                    </a:lnTo>
                    <a:close/>
                    <a:moveTo>
                      <a:pt x="176" y="224"/>
                    </a:moveTo>
                    <a:lnTo>
                      <a:pt x="178" y="223"/>
                    </a:lnTo>
                    <a:lnTo>
                      <a:pt x="188" y="216"/>
                    </a:lnTo>
                    <a:lnTo>
                      <a:pt x="197" y="228"/>
                    </a:lnTo>
                    <a:lnTo>
                      <a:pt x="186" y="235"/>
                    </a:lnTo>
                    <a:lnTo>
                      <a:pt x="184" y="237"/>
                    </a:lnTo>
                    <a:lnTo>
                      <a:pt x="176" y="224"/>
                    </a:lnTo>
                    <a:close/>
                    <a:moveTo>
                      <a:pt x="200" y="208"/>
                    </a:moveTo>
                    <a:lnTo>
                      <a:pt x="212" y="201"/>
                    </a:lnTo>
                    <a:lnTo>
                      <a:pt x="213" y="200"/>
                    </a:lnTo>
                    <a:lnTo>
                      <a:pt x="221" y="212"/>
                    </a:lnTo>
                    <a:lnTo>
                      <a:pt x="220" y="213"/>
                    </a:lnTo>
                    <a:lnTo>
                      <a:pt x="209" y="220"/>
                    </a:lnTo>
                    <a:lnTo>
                      <a:pt x="200" y="208"/>
                    </a:lnTo>
                    <a:close/>
                    <a:moveTo>
                      <a:pt x="225" y="192"/>
                    </a:moveTo>
                    <a:lnTo>
                      <a:pt x="228" y="190"/>
                    </a:lnTo>
                    <a:lnTo>
                      <a:pt x="236" y="185"/>
                    </a:lnTo>
                    <a:lnTo>
                      <a:pt x="237" y="183"/>
                    </a:lnTo>
                    <a:lnTo>
                      <a:pt x="245" y="196"/>
                    </a:lnTo>
                    <a:lnTo>
                      <a:pt x="244" y="197"/>
                    </a:lnTo>
                    <a:lnTo>
                      <a:pt x="236" y="202"/>
                    </a:lnTo>
                    <a:lnTo>
                      <a:pt x="233" y="204"/>
                    </a:lnTo>
                    <a:lnTo>
                      <a:pt x="225" y="192"/>
                    </a:lnTo>
                    <a:close/>
                    <a:moveTo>
                      <a:pt x="249" y="175"/>
                    </a:moveTo>
                    <a:lnTo>
                      <a:pt x="258" y="169"/>
                    </a:lnTo>
                    <a:lnTo>
                      <a:pt x="261" y="167"/>
                    </a:lnTo>
                    <a:lnTo>
                      <a:pt x="270" y="179"/>
                    </a:lnTo>
                    <a:lnTo>
                      <a:pt x="266" y="181"/>
                    </a:lnTo>
                    <a:lnTo>
                      <a:pt x="257" y="187"/>
                    </a:lnTo>
                    <a:lnTo>
                      <a:pt x="249" y="175"/>
                    </a:lnTo>
                    <a:close/>
                    <a:moveTo>
                      <a:pt x="273" y="159"/>
                    </a:moveTo>
                    <a:lnTo>
                      <a:pt x="285" y="150"/>
                    </a:lnTo>
                    <a:lnTo>
                      <a:pt x="294" y="162"/>
                    </a:lnTo>
                    <a:lnTo>
                      <a:pt x="282" y="171"/>
                    </a:lnTo>
                    <a:lnTo>
                      <a:pt x="273" y="159"/>
                    </a:lnTo>
                    <a:close/>
                    <a:moveTo>
                      <a:pt x="297" y="142"/>
                    </a:moveTo>
                    <a:lnTo>
                      <a:pt x="300" y="140"/>
                    </a:lnTo>
                    <a:lnTo>
                      <a:pt x="309" y="133"/>
                    </a:lnTo>
                    <a:lnTo>
                      <a:pt x="318" y="145"/>
                    </a:lnTo>
                    <a:lnTo>
                      <a:pt x="309" y="152"/>
                    </a:lnTo>
                    <a:lnTo>
                      <a:pt x="306" y="154"/>
                    </a:lnTo>
                    <a:lnTo>
                      <a:pt x="297" y="142"/>
                    </a:lnTo>
                    <a:close/>
                    <a:moveTo>
                      <a:pt x="321" y="125"/>
                    </a:moveTo>
                    <a:lnTo>
                      <a:pt x="327" y="121"/>
                    </a:lnTo>
                    <a:lnTo>
                      <a:pt x="333" y="116"/>
                    </a:lnTo>
                    <a:lnTo>
                      <a:pt x="342" y="128"/>
                    </a:lnTo>
                    <a:lnTo>
                      <a:pt x="335" y="133"/>
                    </a:lnTo>
                    <a:lnTo>
                      <a:pt x="330" y="137"/>
                    </a:lnTo>
                    <a:lnTo>
                      <a:pt x="321" y="125"/>
                    </a:lnTo>
                    <a:close/>
                    <a:moveTo>
                      <a:pt x="345" y="108"/>
                    </a:moveTo>
                    <a:lnTo>
                      <a:pt x="351" y="104"/>
                    </a:lnTo>
                    <a:lnTo>
                      <a:pt x="357" y="99"/>
                    </a:lnTo>
                    <a:lnTo>
                      <a:pt x="366" y="111"/>
                    </a:lnTo>
                    <a:lnTo>
                      <a:pt x="360" y="115"/>
                    </a:lnTo>
                    <a:lnTo>
                      <a:pt x="354" y="120"/>
                    </a:lnTo>
                    <a:lnTo>
                      <a:pt x="345" y="108"/>
                    </a:lnTo>
                    <a:close/>
                    <a:moveTo>
                      <a:pt x="369" y="91"/>
                    </a:moveTo>
                    <a:lnTo>
                      <a:pt x="374" y="87"/>
                    </a:lnTo>
                    <a:lnTo>
                      <a:pt x="381" y="82"/>
                    </a:lnTo>
                    <a:lnTo>
                      <a:pt x="390" y="94"/>
                    </a:lnTo>
                    <a:lnTo>
                      <a:pt x="383" y="99"/>
                    </a:lnTo>
                    <a:lnTo>
                      <a:pt x="378" y="103"/>
                    </a:lnTo>
                    <a:lnTo>
                      <a:pt x="369" y="91"/>
                    </a:lnTo>
                    <a:close/>
                    <a:moveTo>
                      <a:pt x="393" y="74"/>
                    </a:moveTo>
                    <a:lnTo>
                      <a:pt x="396" y="72"/>
                    </a:lnTo>
                    <a:lnTo>
                      <a:pt x="405" y="65"/>
                    </a:lnTo>
                    <a:lnTo>
                      <a:pt x="414" y="77"/>
                    </a:lnTo>
                    <a:lnTo>
                      <a:pt x="404" y="84"/>
                    </a:lnTo>
                    <a:lnTo>
                      <a:pt x="402" y="86"/>
                    </a:lnTo>
                    <a:lnTo>
                      <a:pt x="393" y="74"/>
                    </a:lnTo>
                    <a:close/>
                    <a:moveTo>
                      <a:pt x="417" y="56"/>
                    </a:moveTo>
                    <a:lnTo>
                      <a:pt x="424" y="51"/>
                    </a:lnTo>
                    <a:lnTo>
                      <a:pt x="428" y="47"/>
                    </a:lnTo>
                    <a:lnTo>
                      <a:pt x="437" y="59"/>
                    </a:lnTo>
                    <a:lnTo>
                      <a:pt x="433" y="62"/>
                    </a:lnTo>
                    <a:lnTo>
                      <a:pt x="426" y="68"/>
                    </a:lnTo>
                    <a:lnTo>
                      <a:pt x="417" y="56"/>
                    </a:lnTo>
                    <a:close/>
                    <a:moveTo>
                      <a:pt x="439" y="38"/>
                    </a:moveTo>
                    <a:lnTo>
                      <a:pt x="440" y="37"/>
                    </a:lnTo>
                    <a:lnTo>
                      <a:pt x="443" y="34"/>
                    </a:lnTo>
                    <a:lnTo>
                      <a:pt x="446" y="31"/>
                    </a:lnTo>
                    <a:lnTo>
                      <a:pt x="449" y="28"/>
                    </a:lnTo>
                    <a:lnTo>
                      <a:pt x="460" y="38"/>
                    </a:lnTo>
                    <a:lnTo>
                      <a:pt x="457" y="42"/>
                    </a:lnTo>
                    <a:lnTo>
                      <a:pt x="453" y="45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39" y="38"/>
                    </a:lnTo>
                    <a:close/>
                    <a:moveTo>
                      <a:pt x="443" y="13"/>
                    </a:moveTo>
                    <a:lnTo>
                      <a:pt x="491" y="0"/>
                    </a:lnTo>
                    <a:lnTo>
                      <a:pt x="472" y="46"/>
                    </a:lnTo>
                    <a:lnTo>
                      <a:pt x="443" y="1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5" name="Freeform 64"/>
              <p:cNvSpPr>
                <a:spLocks noEditPoints="1"/>
              </p:cNvSpPr>
              <p:nvPr/>
            </p:nvSpPr>
            <p:spPr bwMode="auto">
              <a:xfrm>
                <a:off x="3138" y="511"/>
                <a:ext cx="975" cy="273"/>
              </a:xfrm>
              <a:custGeom>
                <a:avLst/>
                <a:gdLst>
                  <a:gd name="T0" fmla="*/ 939 w 975"/>
                  <a:gd name="T1" fmla="*/ 15 h 273"/>
                  <a:gd name="T2" fmla="*/ 895 w 975"/>
                  <a:gd name="T3" fmla="*/ 29 h 273"/>
                  <a:gd name="T4" fmla="*/ 909 w 975"/>
                  <a:gd name="T5" fmla="*/ 29 h 273"/>
                  <a:gd name="T6" fmla="*/ 865 w 975"/>
                  <a:gd name="T7" fmla="*/ 15 h 273"/>
                  <a:gd name="T8" fmla="*/ 851 w 975"/>
                  <a:gd name="T9" fmla="*/ 30 h 273"/>
                  <a:gd name="T10" fmla="*/ 851 w 975"/>
                  <a:gd name="T11" fmla="*/ 30 h 273"/>
                  <a:gd name="T12" fmla="*/ 806 w 975"/>
                  <a:gd name="T13" fmla="*/ 17 h 273"/>
                  <a:gd name="T14" fmla="*/ 792 w 975"/>
                  <a:gd name="T15" fmla="*/ 33 h 273"/>
                  <a:gd name="T16" fmla="*/ 776 w 975"/>
                  <a:gd name="T17" fmla="*/ 19 h 273"/>
                  <a:gd name="T18" fmla="*/ 792 w 975"/>
                  <a:gd name="T19" fmla="*/ 33 h 273"/>
                  <a:gd name="T20" fmla="*/ 762 w 975"/>
                  <a:gd name="T21" fmla="*/ 20 h 273"/>
                  <a:gd name="T22" fmla="*/ 718 w 975"/>
                  <a:gd name="T23" fmla="*/ 25 h 273"/>
                  <a:gd name="T24" fmla="*/ 690 w 975"/>
                  <a:gd name="T25" fmla="*/ 42 h 273"/>
                  <a:gd name="T26" fmla="*/ 675 w 975"/>
                  <a:gd name="T27" fmla="*/ 44 h 273"/>
                  <a:gd name="T28" fmla="*/ 661 w 975"/>
                  <a:gd name="T29" fmla="*/ 31 h 273"/>
                  <a:gd name="T30" fmla="*/ 638 w 975"/>
                  <a:gd name="T31" fmla="*/ 49 h 273"/>
                  <a:gd name="T32" fmla="*/ 644 w 975"/>
                  <a:gd name="T33" fmla="*/ 33 h 273"/>
                  <a:gd name="T34" fmla="*/ 603 w 975"/>
                  <a:gd name="T35" fmla="*/ 54 h 273"/>
                  <a:gd name="T36" fmla="*/ 617 w 975"/>
                  <a:gd name="T37" fmla="*/ 52 h 273"/>
                  <a:gd name="T38" fmla="*/ 586 w 975"/>
                  <a:gd name="T39" fmla="*/ 42 h 273"/>
                  <a:gd name="T40" fmla="*/ 543 w 975"/>
                  <a:gd name="T41" fmla="*/ 50 h 273"/>
                  <a:gd name="T42" fmla="*/ 520 w 975"/>
                  <a:gd name="T43" fmla="*/ 69 h 273"/>
                  <a:gd name="T44" fmla="*/ 528 w 975"/>
                  <a:gd name="T45" fmla="*/ 52 h 273"/>
                  <a:gd name="T46" fmla="*/ 488 w 975"/>
                  <a:gd name="T47" fmla="*/ 76 h 273"/>
                  <a:gd name="T48" fmla="*/ 502 w 975"/>
                  <a:gd name="T49" fmla="*/ 73 h 273"/>
                  <a:gd name="T50" fmla="*/ 470 w 975"/>
                  <a:gd name="T51" fmla="*/ 65 h 273"/>
                  <a:gd name="T52" fmla="*/ 427 w 975"/>
                  <a:gd name="T53" fmla="*/ 76 h 273"/>
                  <a:gd name="T54" fmla="*/ 406 w 975"/>
                  <a:gd name="T55" fmla="*/ 97 h 273"/>
                  <a:gd name="T56" fmla="*/ 413 w 975"/>
                  <a:gd name="T57" fmla="*/ 80 h 273"/>
                  <a:gd name="T58" fmla="*/ 375 w 975"/>
                  <a:gd name="T59" fmla="*/ 107 h 273"/>
                  <a:gd name="T60" fmla="*/ 389 w 975"/>
                  <a:gd name="T61" fmla="*/ 103 h 273"/>
                  <a:gd name="T62" fmla="*/ 343 w 975"/>
                  <a:gd name="T63" fmla="*/ 103 h 273"/>
                  <a:gd name="T64" fmla="*/ 334 w 975"/>
                  <a:gd name="T65" fmla="*/ 122 h 273"/>
                  <a:gd name="T66" fmla="*/ 334 w 975"/>
                  <a:gd name="T67" fmla="*/ 122 h 273"/>
                  <a:gd name="T68" fmla="*/ 301 w 975"/>
                  <a:gd name="T69" fmla="*/ 118 h 273"/>
                  <a:gd name="T70" fmla="*/ 265 w 975"/>
                  <a:gd name="T71" fmla="*/ 148 h 273"/>
                  <a:gd name="T72" fmla="*/ 279 w 975"/>
                  <a:gd name="T73" fmla="*/ 142 h 273"/>
                  <a:gd name="T74" fmla="*/ 232 w 975"/>
                  <a:gd name="T75" fmla="*/ 145 h 273"/>
                  <a:gd name="T76" fmla="*/ 224 w 975"/>
                  <a:gd name="T77" fmla="*/ 164 h 273"/>
                  <a:gd name="T78" fmla="*/ 218 w 975"/>
                  <a:gd name="T79" fmla="*/ 151 h 273"/>
                  <a:gd name="T80" fmla="*/ 184 w 975"/>
                  <a:gd name="T81" fmla="*/ 181 h 273"/>
                  <a:gd name="T82" fmla="*/ 171 w 975"/>
                  <a:gd name="T83" fmla="*/ 188 h 273"/>
                  <a:gd name="T84" fmla="*/ 154 w 975"/>
                  <a:gd name="T85" fmla="*/ 179 h 273"/>
                  <a:gd name="T86" fmla="*/ 140 w 975"/>
                  <a:gd name="T87" fmla="*/ 201 h 273"/>
                  <a:gd name="T88" fmla="*/ 125 w 975"/>
                  <a:gd name="T89" fmla="*/ 192 h 273"/>
                  <a:gd name="T90" fmla="*/ 117 w 975"/>
                  <a:gd name="T91" fmla="*/ 212 h 273"/>
                  <a:gd name="T92" fmla="*/ 106 w 975"/>
                  <a:gd name="T93" fmla="*/ 201 h 273"/>
                  <a:gd name="T94" fmla="*/ 88 w 975"/>
                  <a:gd name="T95" fmla="*/ 226 h 273"/>
                  <a:gd name="T96" fmla="*/ 74 w 975"/>
                  <a:gd name="T97" fmla="*/ 216 h 273"/>
                  <a:gd name="T98" fmla="*/ 67 w 975"/>
                  <a:gd name="T99" fmla="*/ 239 h 273"/>
                  <a:gd name="T100" fmla="*/ 46 w 975"/>
                  <a:gd name="T101" fmla="*/ 236 h 273"/>
                  <a:gd name="T102" fmla="*/ 67 w 975"/>
                  <a:gd name="T103" fmla="*/ 239 h 273"/>
                  <a:gd name="T104" fmla="*/ 32 w 975"/>
                  <a:gd name="T105" fmla="*/ 266 h 273"/>
                  <a:gd name="T106" fmla="*/ 27 w 975"/>
                  <a:gd name="T107" fmla="*/ 251 h 273"/>
                  <a:gd name="T108" fmla="*/ 15 w 975"/>
                  <a:gd name="T109" fmla="*/ 273 h 273"/>
                  <a:gd name="T110" fmla="*/ 6 w 975"/>
                  <a:gd name="T111" fmla="*/ 272 h 273"/>
                  <a:gd name="T112" fmla="*/ 9 w 975"/>
                  <a:gd name="T113" fmla="*/ 257 h 273"/>
                  <a:gd name="T114" fmla="*/ 12 w 975"/>
                  <a:gd name="T115" fmla="*/ 258 h 273"/>
                  <a:gd name="T116" fmla="*/ 975 w 975"/>
                  <a:gd name="T117" fmla="*/ 23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5"/>
                  <a:gd name="T178" fmla="*/ 0 h 273"/>
                  <a:gd name="T179" fmla="*/ 975 w 975"/>
                  <a:gd name="T180" fmla="*/ 273 h 2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5" h="273">
                    <a:moveTo>
                      <a:pt x="938" y="30"/>
                    </a:moveTo>
                    <a:lnTo>
                      <a:pt x="924" y="29"/>
                    </a:lnTo>
                    <a:lnTo>
                      <a:pt x="924" y="15"/>
                    </a:lnTo>
                    <a:lnTo>
                      <a:pt x="939" y="15"/>
                    </a:lnTo>
                    <a:lnTo>
                      <a:pt x="938" y="30"/>
                    </a:lnTo>
                    <a:close/>
                    <a:moveTo>
                      <a:pt x="909" y="29"/>
                    </a:moveTo>
                    <a:lnTo>
                      <a:pt x="898" y="29"/>
                    </a:lnTo>
                    <a:lnTo>
                      <a:pt x="895" y="29"/>
                    </a:lnTo>
                    <a:lnTo>
                      <a:pt x="894" y="14"/>
                    </a:lnTo>
                    <a:lnTo>
                      <a:pt x="898" y="14"/>
                    </a:lnTo>
                    <a:lnTo>
                      <a:pt x="909" y="14"/>
                    </a:lnTo>
                    <a:lnTo>
                      <a:pt x="909" y="29"/>
                    </a:lnTo>
                    <a:close/>
                    <a:moveTo>
                      <a:pt x="880" y="29"/>
                    </a:moveTo>
                    <a:lnTo>
                      <a:pt x="878" y="29"/>
                    </a:lnTo>
                    <a:lnTo>
                      <a:pt x="865" y="29"/>
                    </a:lnTo>
                    <a:lnTo>
                      <a:pt x="865" y="15"/>
                    </a:lnTo>
                    <a:lnTo>
                      <a:pt x="878" y="14"/>
                    </a:lnTo>
                    <a:lnTo>
                      <a:pt x="880" y="14"/>
                    </a:lnTo>
                    <a:lnTo>
                      <a:pt x="880" y="29"/>
                    </a:lnTo>
                    <a:close/>
                    <a:moveTo>
                      <a:pt x="851" y="30"/>
                    </a:moveTo>
                    <a:lnTo>
                      <a:pt x="836" y="30"/>
                    </a:lnTo>
                    <a:lnTo>
                      <a:pt x="835" y="15"/>
                    </a:lnTo>
                    <a:lnTo>
                      <a:pt x="850" y="15"/>
                    </a:lnTo>
                    <a:lnTo>
                      <a:pt x="851" y="30"/>
                    </a:lnTo>
                    <a:close/>
                    <a:moveTo>
                      <a:pt x="822" y="31"/>
                    </a:moveTo>
                    <a:lnTo>
                      <a:pt x="813" y="31"/>
                    </a:lnTo>
                    <a:lnTo>
                      <a:pt x="807" y="32"/>
                    </a:lnTo>
                    <a:lnTo>
                      <a:pt x="806" y="17"/>
                    </a:lnTo>
                    <a:lnTo>
                      <a:pt x="813" y="17"/>
                    </a:lnTo>
                    <a:lnTo>
                      <a:pt x="821" y="16"/>
                    </a:lnTo>
                    <a:lnTo>
                      <a:pt x="822" y="31"/>
                    </a:lnTo>
                    <a:close/>
                    <a:moveTo>
                      <a:pt x="792" y="33"/>
                    </a:moveTo>
                    <a:lnTo>
                      <a:pt x="790" y="33"/>
                    </a:lnTo>
                    <a:lnTo>
                      <a:pt x="778" y="34"/>
                    </a:lnTo>
                    <a:lnTo>
                      <a:pt x="776" y="19"/>
                    </a:lnTo>
                    <a:lnTo>
                      <a:pt x="777" y="19"/>
                    </a:lnTo>
                    <a:lnTo>
                      <a:pt x="789" y="18"/>
                    </a:lnTo>
                    <a:lnTo>
                      <a:pt x="791" y="18"/>
                    </a:lnTo>
                    <a:lnTo>
                      <a:pt x="792" y="33"/>
                    </a:lnTo>
                    <a:close/>
                    <a:moveTo>
                      <a:pt x="763" y="35"/>
                    </a:moveTo>
                    <a:lnTo>
                      <a:pt x="748" y="36"/>
                    </a:lnTo>
                    <a:lnTo>
                      <a:pt x="747" y="22"/>
                    </a:lnTo>
                    <a:lnTo>
                      <a:pt x="762" y="20"/>
                    </a:lnTo>
                    <a:lnTo>
                      <a:pt x="763" y="35"/>
                    </a:lnTo>
                    <a:close/>
                    <a:moveTo>
                      <a:pt x="734" y="38"/>
                    </a:moveTo>
                    <a:lnTo>
                      <a:pt x="719" y="39"/>
                    </a:lnTo>
                    <a:lnTo>
                      <a:pt x="718" y="25"/>
                    </a:lnTo>
                    <a:lnTo>
                      <a:pt x="732" y="23"/>
                    </a:lnTo>
                    <a:lnTo>
                      <a:pt x="734" y="38"/>
                    </a:lnTo>
                    <a:close/>
                    <a:moveTo>
                      <a:pt x="705" y="41"/>
                    </a:moveTo>
                    <a:lnTo>
                      <a:pt x="690" y="42"/>
                    </a:lnTo>
                    <a:lnTo>
                      <a:pt x="688" y="28"/>
                    </a:lnTo>
                    <a:lnTo>
                      <a:pt x="703" y="26"/>
                    </a:lnTo>
                    <a:lnTo>
                      <a:pt x="705" y="41"/>
                    </a:lnTo>
                    <a:close/>
                    <a:moveTo>
                      <a:pt x="675" y="44"/>
                    </a:moveTo>
                    <a:lnTo>
                      <a:pt x="663" y="46"/>
                    </a:lnTo>
                    <a:lnTo>
                      <a:pt x="661" y="46"/>
                    </a:lnTo>
                    <a:lnTo>
                      <a:pt x="659" y="31"/>
                    </a:lnTo>
                    <a:lnTo>
                      <a:pt x="661" y="31"/>
                    </a:lnTo>
                    <a:lnTo>
                      <a:pt x="674" y="30"/>
                    </a:lnTo>
                    <a:lnTo>
                      <a:pt x="675" y="44"/>
                    </a:lnTo>
                    <a:close/>
                    <a:moveTo>
                      <a:pt x="646" y="48"/>
                    </a:moveTo>
                    <a:lnTo>
                      <a:pt x="638" y="49"/>
                    </a:lnTo>
                    <a:lnTo>
                      <a:pt x="632" y="50"/>
                    </a:lnTo>
                    <a:lnTo>
                      <a:pt x="630" y="35"/>
                    </a:lnTo>
                    <a:lnTo>
                      <a:pt x="636" y="35"/>
                    </a:lnTo>
                    <a:lnTo>
                      <a:pt x="644" y="33"/>
                    </a:lnTo>
                    <a:lnTo>
                      <a:pt x="646" y="48"/>
                    </a:lnTo>
                    <a:close/>
                    <a:moveTo>
                      <a:pt x="617" y="52"/>
                    </a:moveTo>
                    <a:lnTo>
                      <a:pt x="613" y="53"/>
                    </a:lnTo>
                    <a:lnTo>
                      <a:pt x="603" y="54"/>
                    </a:lnTo>
                    <a:lnTo>
                      <a:pt x="601" y="40"/>
                    </a:lnTo>
                    <a:lnTo>
                      <a:pt x="611" y="38"/>
                    </a:lnTo>
                    <a:lnTo>
                      <a:pt x="615" y="37"/>
                    </a:lnTo>
                    <a:lnTo>
                      <a:pt x="617" y="52"/>
                    </a:lnTo>
                    <a:close/>
                    <a:moveTo>
                      <a:pt x="588" y="56"/>
                    </a:moveTo>
                    <a:lnTo>
                      <a:pt x="574" y="59"/>
                    </a:lnTo>
                    <a:lnTo>
                      <a:pt x="571" y="44"/>
                    </a:lnTo>
                    <a:lnTo>
                      <a:pt x="586" y="42"/>
                    </a:lnTo>
                    <a:lnTo>
                      <a:pt x="588" y="56"/>
                    </a:lnTo>
                    <a:close/>
                    <a:moveTo>
                      <a:pt x="560" y="61"/>
                    </a:moveTo>
                    <a:lnTo>
                      <a:pt x="545" y="64"/>
                    </a:lnTo>
                    <a:lnTo>
                      <a:pt x="543" y="50"/>
                    </a:lnTo>
                    <a:lnTo>
                      <a:pt x="557" y="47"/>
                    </a:lnTo>
                    <a:lnTo>
                      <a:pt x="560" y="61"/>
                    </a:lnTo>
                    <a:close/>
                    <a:moveTo>
                      <a:pt x="531" y="67"/>
                    </a:moveTo>
                    <a:lnTo>
                      <a:pt x="520" y="69"/>
                    </a:lnTo>
                    <a:lnTo>
                      <a:pt x="516" y="70"/>
                    </a:lnTo>
                    <a:lnTo>
                      <a:pt x="513" y="55"/>
                    </a:lnTo>
                    <a:lnTo>
                      <a:pt x="518" y="54"/>
                    </a:lnTo>
                    <a:lnTo>
                      <a:pt x="528" y="52"/>
                    </a:lnTo>
                    <a:lnTo>
                      <a:pt x="531" y="67"/>
                    </a:lnTo>
                    <a:close/>
                    <a:moveTo>
                      <a:pt x="502" y="73"/>
                    </a:moveTo>
                    <a:lnTo>
                      <a:pt x="498" y="73"/>
                    </a:lnTo>
                    <a:lnTo>
                      <a:pt x="488" y="76"/>
                    </a:lnTo>
                    <a:lnTo>
                      <a:pt x="485" y="61"/>
                    </a:lnTo>
                    <a:lnTo>
                      <a:pt x="495" y="59"/>
                    </a:lnTo>
                    <a:lnTo>
                      <a:pt x="499" y="58"/>
                    </a:lnTo>
                    <a:lnTo>
                      <a:pt x="502" y="73"/>
                    </a:lnTo>
                    <a:close/>
                    <a:moveTo>
                      <a:pt x="474" y="79"/>
                    </a:moveTo>
                    <a:lnTo>
                      <a:pt x="459" y="83"/>
                    </a:lnTo>
                    <a:lnTo>
                      <a:pt x="456" y="68"/>
                    </a:lnTo>
                    <a:lnTo>
                      <a:pt x="470" y="65"/>
                    </a:lnTo>
                    <a:lnTo>
                      <a:pt x="474" y="79"/>
                    </a:lnTo>
                    <a:close/>
                    <a:moveTo>
                      <a:pt x="445" y="86"/>
                    </a:moveTo>
                    <a:lnTo>
                      <a:pt x="431" y="90"/>
                    </a:lnTo>
                    <a:lnTo>
                      <a:pt x="427" y="76"/>
                    </a:lnTo>
                    <a:lnTo>
                      <a:pt x="441" y="72"/>
                    </a:lnTo>
                    <a:lnTo>
                      <a:pt x="445" y="86"/>
                    </a:lnTo>
                    <a:close/>
                    <a:moveTo>
                      <a:pt x="417" y="94"/>
                    </a:moveTo>
                    <a:lnTo>
                      <a:pt x="406" y="97"/>
                    </a:lnTo>
                    <a:lnTo>
                      <a:pt x="403" y="98"/>
                    </a:lnTo>
                    <a:lnTo>
                      <a:pt x="399" y="84"/>
                    </a:lnTo>
                    <a:lnTo>
                      <a:pt x="402" y="83"/>
                    </a:lnTo>
                    <a:lnTo>
                      <a:pt x="413" y="80"/>
                    </a:lnTo>
                    <a:lnTo>
                      <a:pt x="417" y="94"/>
                    </a:lnTo>
                    <a:close/>
                    <a:moveTo>
                      <a:pt x="389" y="103"/>
                    </a:moveTo>
                    <a:lnTo>
                      <a:pt x="383" y="105"/>
                    </a:lnTo>
                    <a:lnTo>
                      <a:pt x="375" y="107"/>
                    </a:lnTo>
                    <a:lnTo>
                      <a:pt x="371" y="93"/>
                    </a:lnTo>
                    <a:lnTo>
                      <a:pt x="378" y="91"/>
                    </a:lnTo>
                    <a:lnTo>
                      <a:pt x="385" y="89"/>
                    </a:lnTo>
                    <a:lnTo>
                      <a:pt x="389" y="103"/>
                    </a:lnTo>
                    <a:close/>
                    <a:moveTo>
                      <a:pt x="361" y="112"/>
                    </a:moveTo>
                    <a:lnTo>
                      <a:pt x="359" y="113"/>
                    </a:lnTo>
                    <a:lnTo>
                      <a:pt x="348" y="117"/>
                    </a:lnTo>
                    <a:lnTo>
                      <a:pt x="343" y="103"/>
                    </a:lnTo>
                    <a:lnTo>
                      <a:pt x="355" y="99"/>
                    </a:lnTo>
                    <a:lnTo>
                      <a:pt x="357" y="98"/>
                    </a:lnTo>
                    <a:lnTo>
                      <a:pt x="361" y="112"/>
                    </a:lnTo>
                    <a:close/>
                    <a:moveTo>
                      <a:pt x="334" y="122"/>
                    </a:moveTo>
                    <a:lnTo>
                      <a:pt x="320" y="127"/>
                    </a:lnTo>
                    <a:lnTo>
                      <a:pt x="315" y="113"/>
                    </a:lnTo>
                    <a:lnTo>
                      <a:pt x="329" y="108"/>
                    </a:lnTo>
                    <a:lnTo>
                      <a:pt x="334" y="122"/>
                    </a:lnTo>
                    <a:close/>
                    <a:moveTo>
                      <a:pt x="306" y="132"/>
                    </a:moveTo>
                    <a:lnTo>
                      <a:pt x="292" y="137"/>
                    </a:lnTo>
                    <a:lnTo>
                      <a:pt x="287" y="123"/>
                    </a:lnTo>
                    <a:lnTo>
                      <a:pt x="301" y="118"/>
                    </a:lnTo>
                    <a:lnTo>
                      <a:pt x="306" y="132"/>
                    </a:lnTo>
                    <a:close/>
                    <a:moveTo>
                      <a:pt x="279" y="142"/>
                    </a:moveTo>
                    <a:lnTo>
                      <a:pt x="267" y="147"/>
                    </a:lnTo>
                    <a:lnTo>
                      <a:pt x="265" y="148"/>
                    </a:lnTo>
                    <a:lnTo>
                      <a:pt x="260" y="134"/>
                    </a:lnTo>
                    <a:lnTo>
                      <a:pt x="262" y="133"/>
                    </a:lnTo>
                    <a:lnTo>
                      <a:pt x="274" y="129"/>
                    </a:lnTo>
                    <a:lnTo>
                      <a:pt x="279" y="142"/>
                    </a:lnTo>
                    <a:close/>
                    <a:moveTo>
                      <a:pt x="252" y="153"/>
                    </a:moveTo>
                    <a:lnTo>
                      <a:pt x="245" y="156"/>
                    </a:lnTo>
                    <a:lnTo>
                      <a:pt x="238" y="159"/>
                    </a:lnTo>
                    <a:lnTo>
                      <a:pt x="232" y="145"/>
                    </a:lnTo>
                    <a:lnTo>
                      <a:pt x="240" y="142"/>
                    </a:lnTo>
                    <a:lnTo>
                      <a:pt x="246" y="139"/>
                    </a:lnTo>
                    <a:lnTo>
                      <a:pt x="252" y="153"/>
                    </a:lnTo>
                    <a:close/>
                    <a:moveTo>
                      <a:pt x="224" y="164"/>
                    </a:moveTo>
                    <a:lnTo>
                      <a:pt x="224" y="164"/>
                    </a:lnTo>
                    <a:lnTo>
                      <a:pt x="211" y="170"/>
                    </a:lnTo>
                    <a:lnTo>
                      <a:pt x="205" y="156"/>
                    </a:lnTo>
                    <a:lnTo>
                      <a:pt x="218" y="151"/>
                    </a:lnTo>
                    <a:lnTo>
                      <a:pt x="219" y="150"/>
                    </a:lnTo>
                    <a:lnTo>
                      <a:pt x="224" y="164"/>
                    </a:lnTo>
                    <a:close/>
                    <a:moveTo>
                      <a:pt x="197" y="176"/>
                    </a:moveTo>
                    <a:lnTo>
                      <a:pt x="184" y="181"/>
                    </a:lnTo>
                    <a:lnTo>
                      <a:pt x="178" y="168"/>
                    </a:lnTo>
                    <a:lnTo>
                      <a:pt x="192" y="162"/>
                    </a:lnTo>
                    <a:lnTo>
                      <a:pt x="197" y="176"/>
                    </a:lnTo>
                    <a:close/>
                    <a:moveTo>
                      <a:pt x="171" y="188"/>
                    </a:moveTo>
                    <a:lnTo>
                      <a:pt x="160" y="192"/>
                    </a:lnTo>
                    <a:lnTo>
                      <a:pt x="157" y="194"/>
                    </a:lnTo>
                    <a:lnTo>
                      <a:pt x="151" y="180"/>
                    </a:lnTo>
                    <a:lnTo>
                      <a:pt x="154" y="179"/>
                    </a:lnTo>
                    <a:lnTo>
                      <a:pt x="165" y="174"/>
                    </a:lnTo>
                    <a:lnTo>
                      <a:pt x="171" y="188"/>
                    </a:lnTo>
                    <a:close/>
                    <a:moveTo>
                      <a:pt x="144" y="200"/>
                    </a:moveTo>
                    <a:lnTo>
                      <a:pt x="140" y="201"/>
                    </a:lnTo>
                    <a:lnTo>
                      <a:pt x="131" y="206"/>
                    </a:lnTo>
                    <a:lnTo>
                      <a:pt x="124" y="193"/>
                    </a:lnTo>
                    <a:lnTo>
                      <a:pt x="125" y="192"/>
                    </a:lnTo>
                    <a:lnTo>
                      <a:pt x="134" y="188"/>
                    </a:lnTo>
                    <a:lnTo>
                      <a:pt x="138" y="186"/>
                    </a:lnTo>
                    <a:lnTo>
                      <a:pt x="144" y="200"/>
                    </a:lnTo>
                    <a:close/>
                    <a:moveTo>
                      <a:pt x="117" y="212"/>
                    </a:moveTo>
                    <a:lnTo>
                      <a:pt x="113" y="214"/>
                    </a:lnTo>
                    <a:lnTo>
                      <a:pt x="104" y="218"/>
                    </a:lnTo>
                    <a:lnTo>
                      <a:pt x="98" y="205"/>
                    </a:lnTo>
                    <a:lnTo>
                      <a:pt x="106" y="201"/>
                    </a:lnTo>
                    <a:lnTo>
                      <a:pt x="111" y="199"/>
                    </a:lnTo>
                    <a:lnTo>
                      <a:pt x="117" y="212"/>
                    </a:lnTo>
                    <a:close/>
                    <a:moveTo>
                      <a:pt x="91" y="225"/>
                    </a:moveTo>
                    <a:lnTo>
                      <a:pt x="88" y="226"/>
                    </a:lnTo>
                    <a:lnTo>
                      <a:pt x="81" y="230"/>
                    </a:lnTo>
                    <a:lnTo>
                      <a:pt x="78" y="231"/>
                    </a:lnTo>
                    <a:lnTo>
                      <a:pt x="71" y="219"/>
                    </a:lnTo>
                    <a:lnTo>
                      <a:pt x="74" y="216"/>
                    </a:lnTo>
                    <a:lnTo>
                      <a:pt x="82" y="213"/>
                    </a:lnTo>
                    <a:lnTo>
                      <a:pt x="85" y="211"/>
                    </a:lnTo>
                    <a:lnTo>
                      <a:pt x="91" y="225"/>
                    </a:lnTo>
                    <a:close/>
                    <a:moveTo>
                      <a:pt x="67" y="239"/>
                    </a:moveTo>
                    <a:lnTo>
                      <a:pt x="62" y="242"/>
                    </a:lnTo>
                    <a:lnTo>
                      <a:pt x="57" y="246"/>
                    </a:lnTo>
                    <a:lnTo>
                      <a:pt x="55" y="247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4" y="230"/>
                    </a:lnTo>
                    <a:lnTo>
                      <a:pt x="58" y="227"/>
                    </a:lnTo>
                    <a:lnTo>
                      <a:pt x="67" y="239"/>
                    </a:lnTo>
                    <a:close/>
                    <a:moveTo>
                      <a:pt x="44" y="257"/>
                    </a:moveTo>
                    <a:lnTo>
                      <a:pt x="41" y="259"/>
                    </a:lnTo>
                    <a:lnTo>
                      <a:pt x="36" y="262"/>
                    </a:lnTo>
                    <a:lnTo>
                      <a:pt x="32" y="266"/>
                    </a:lnTo>
                    <a:lnTo>
                      <a:pt x="31" y="266"/>
                    </a:lnTo>
                    <a:lnTo>
                      <a:pt x="23" y="254"/>
                    </a:lnTo>
                    <a:lnTo>
                      <a:pt x="27" y="251"/>
                    </a:lnTo>
                    <a:lnTo>
                      <a:pt x="32" y="247"/>
                    </a:lnTo>
                    <a:lnTo>
                      <a:pt x="35" y="245"/>
                    </a:lnTo>
                    <a:lnTo>
                      <a:pt x="44" y="257"/>
                    </a:lnTo>
                    <a:close/>
                    <a:moveTo>
                      <a:pt x="15" y="273"/>
                    </a:moveTo>
                    <a:lnTo>
                      <a:pt x="14" y="273"/>
                    </a:lnTo>
                    <a:lnTo>
                      <a:pt x="11" y="273"/>
                    </a:lnTo>
                    <a:lnTo>
                      <a:pt x="9" y="272"/>
                    </a:lnTo>
                    <a:lnTo>
                      <a:pt x="6" y="272"/>
                    </a:lnTo>
                    <a:lnTo>
                      <a:pt x="3" y="271"/>
                    </a:lnTo>
                    <a:lnTo>
                      <a:pt x="0" y="269"/>
                    </a:lnTo>
                    <a:lnTo>
                      <a:pt x="8" y="256"/>
                    </a:lnTo>
                    <a:lnTo>
                      <a:pt x="9" y="257"/>
                    </a:lnTo>
                    <a:lnTo>
                      <a:pt x="10" y="257"/>
                    </a:lnTo>
                    <a:lnTo>
                      <a:pt x="10" y="258"/>
                    </a:lnTo>
                    <a:lnTo>
                      <a:pt x="11" y="258"/>
                    </a:lnTo>
                    <a:lnTo>
                      <a:pt x="12" y="258"/>
                    </a:lnTo>
                    <a:lnTo>
                      <a:pt x="13" y="258"/>
                    </a:lnTo>
                    <a:lnTo>
                      <a:pt x="15" y="273"/>
                    </a:lnTo>
                    <a:close/>
                    <a:moveTo>
                      <a:pt x="932" y="0"/>
                    </a:moveTo>
                    <a:lnTo>
                      <a:pt x="975" y="23"/>
                    </a:lnTo>
                    <a:lnTo>
                      <a:pt x="931" y="44"/>
                    </a:lnTo>
                    <a:lnTo>
                      <a:pt x="932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6" name="Freeform 65"/>
              <p:cNvSpPr>
                <a:spLocks noEditPoints="1"/>
              </p:cNvSpPr>
              <p:nvPr/>
            </p:nvSpPr>
            <p:spPr bwMode="auto">
              <a:xfrm>
                <a:off x="2290" y="858"/>
                <a:ext cx="681" cy="646"/>
              </a:xfrm>
              <a:custGeom>
                <a:avLst/>
                <a:gdLst>
                  <a:gd name="T0" fmla="*/ 31 w 681"/>
                  <a:gd name="T1" fmla="*/ 626 h 646"/>
                  <a:gd name="T2" fmla="*/ 63 w 681"/>
                  <a:gd name="T3" fmla="*/ 596 h 646"/>
                  <a:gd name="T4" fmla="*/ 73 w 681"/>
                  <a:gd name="T5" fmla="*/ 567 h 646"/>
                  <a:gd name="T6" fmla="*/ 74 w 681"/>
                  <a:gd name="T7" fmla="*/ 586 h 646"/>
                  <a:gd name="T8" fmla="*/ 106 w 681"/>
                  <a:gd name="T9" fmla="*/ 555 h 646"/>
                  <a:gd name="T10" fmla="*/ 112 w 681"/>
                  <a:gd name="T11" fmla="*/ 529 h 646"/>
                  <a:gd name="T12" fmla="*/ 117 w 681"/>
                  <a:gd name="T13" fmla="*/ 545 h 646"/>
                  <a:gd name="T14" fmla="*/ 138 w 681"/>
                  <a:gd name="T15" fmla="*/ 504 h 646"/>
                  <a:gd name="T16" fmla="*/ 128 w 681"/>
                  <a:gd name="T17" fmla="*/ 514 h 646"/>
                  <a:gd name="T18" fmla="*/ 169 w 681"/>
                  <a:gd name="T19" fmla="*/ 494 h 646"/>
                  <a:gd name="T20" fmla="*/ 170 w 681"/>
                  <a:gd name="T21" fmla="*/ 473 h 646"/>
                  <a:gd name="T22" fmla="*/ 182 w 681"/>
                  <a:gd name="T23" fmla="*/ 482 h 646"/>
                  <a:gd name="T24" fmla="*/ 192 w 681"/>
                  <a:gd name="T25" fmla="*/ 451 h 646"/>
                  <a:gd name="T26" fmla="*/ 201 w 681"/>
                  <a:gd name="T27" fmla="*/ 463 h 646"/>
                  <a:gd name="T28" fmla="*/ 222 w 681"/>
                  <a:gd name="T29" fmla="*/ 421 h 646"/>
                  <a:gd name="T30" fmla="*/ 211 w 681"/>
                  <a:gd name="T31" fmla="*/ 432 h 646"/>
                  <a:gd name="T32" fmla="*/ 253 w 681"/>
                  <a:gd name="T33" fmla="*/ 411 h 646"/>
                  <a:gd name="T34" fmla="*/ 253 w 681"/>
                  <a:gd name="T35" fmla="*/ 390 h 646"/>
                  <a:gd name="T36" fmla="*/ 266 w 681"/>
                  <a:gd name="T37" fmla="*/ 399 h 646"/>
                  <a:gd name="T38" fmla="*/ 275 w 681"/>
                  <a:gd name="T39" fmla="*/ 369 h 646"/>
                  <a:gd name="T40" fmla="*/ 294 w 681"/>
                  <a:gd name="T41" fmla="*/ 370 h 646"/>
                  <a:gd name="T42" fmla="*/ 294 w 681"/>
                  <a:gd name="T43" fmla="*/ 349 h 646"/>
                  <a:gd name="T44" fmla="*/ 312 w 681"/>
                  <a:gd name="T45" fmla="*/ 352 h 646"/>
                  <a:gd name="T46" fmla="*/ 316 w 681"/>
                  <a:gd name="T47" fmla="*/ 326 h 646"/>
                  <a:gd name="T48" fmla="*/ 333 w 681"/>
                  <a:gd name="T49" fmla="*/ 329 h 646"/>
                  <a:gd name="T50" fmla="*/ 334 w 681"/>
                  <a:gd name="T51" fmla="*/ 306 h 646"/>
                  <a:gd name="T52" fmla="*/ 355 w 681"/>
                  <a:gd name="T53" fmla="*/ 304 h 646"/>
                  <a:gd name="T54" fmla="*/ 334 w 681"/>
                  <a:gd name="T55" fmla="*/ 306 h 646"/>
                  <a:gd name="T56" fmla="*/ 374 w 681"/>
                  <a:gd name="T57" fmla="*/ 282 h 646"/>
                  <a:gd name="T58" fmla="*/ 372 w 681"/>
                  <a:gd name="T59" fmla="*/ 261 h 646"/>
                  <a:gd name="T60" fmla="*/ 393 w 681"/>
                  <a:gd name="T61" fmla="*/ 260 h 646"/>
                  <a:gd name="T62" fmla="*/ 372 w 681"/>
                  <a:gd name="T63" fmla="*/ 261 h 646"/>
                  <a:gd name="T64" fmla="*/ 403 w 681"/>
                  <a:gd name="T65" fmla="*/ 249 h 646"/>
                  <a:gd name="T66" fmla="*/ 423 w 681"/>
                  <a:gd name="T67" fmla="*/ 207 h 646"/>
                  <a:gd name="T68" fmla="*/ 412 w 681"/>
                  <a:gd name="T69" fmla="*/ 218 h 646"/>
                  <a:gd name="T70" fmla="*/ 443 w 681"/>
                  <a:gd name="T71" fmla="*/ 207 h 646"/>
                  <a:gd name="T72" fmla="*/ 464 w 681"/>
                  <a:gd name="T73" fmla="*/ 165 h 646"/>
                  <a:gd name="T74" fmla="*/ 453 w 681"/>
                  <a:gd name="T75" fmla="*/ 175 h 646"/>
                  <a:gd name="T76" fmla="*/ 485 w 681"/>
                  <a:gd name="T77" fmla="*/ 165 h 646"/>
                  <a:gd name="T78" fmla="*/ 508 w 681"/>
                  <a:gd name="T79" fmla="*/ 125 h 646"/>
                  <a:gd name="T80" fmla="*/ 496 w 681"/>
                  <a:gd name="T81" fmla="*/ 134 h 646"/>
                  <a:gd name="T82" fmla="*/ 540 w 681"/>
                  <a:gd name="T83" fmla="*/ 117 h 646"/>
                  <a:gd name="T84" fmla="*/ 542 w 681"/>
                  <a:gd name="T85" fmla="*/ 97 h 646"/>
                  <a:gd name="T86" fmla="*/ 542 w 681"/>
                  <a:gd name="T87" fmla="*/ 97 h 646"/>
                  <a:gd name="T88" fmla="*/ 575 w 681"/>
                  <a:gd name="T89" fmla="*/ 91 h 646"/>
                  <a:gd name="T90" fmla="*/ 602 w 681"/>
                  <a:gd name="T91" fmla="*/ 53 h 646"/>
                  <a:gd name="T92" fmla="*/ 590 w 681"/>
                  <a:gd name="T93" fmla="*/ 62 h 646"/>
                  <a:gd name="T94" fmla="*/ 625 w 681"/>
                  <a:gd name="T95" fmla="*/ 36 h 646"/>
                  <a:gd name="T96" fmla="*/ 622 w 681"/>
                  <a:gd name="T97" fmla="*/ 56 h 646"/>
                  <a:gd name="T98" fmla="*/ 646 w 681"/>
                  <a:gd name="T99" fmla="*/ 20 h 646"/>
                  <a:gd name="T100" fmla="*/ 650 w 681"/>
                  <a:gd name="T101" fmla="*/ 35 h 646"/>
                  <a:gd name="T102" fmla="*/ 662 w 681"/>
                  <a:gd name="T103" fmla="*/ 7 h 646"/>
                  <a:gd name="T104" fmla="*/ 671 w 681"/>
                  <a:gd name="T105" fmla="*/ 0 h 646"/>
                  <a:gd name="T106" fmla="*/ 678 w 681"/>
                  <a:gd name="T107" fmla="*/ 12 h 646"/>
                  <a:gd name="T108" fmla="*/ 669 w 681"/>
                  <a:gd name="T109" fmla="*/ 20 h 646"/>
                  <a:gd name="T110" fmla="*/ 17 w 681"/>
                  <a:gd name="T111" fmla="*/ 600 h 6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646"/>
                  <a:gd name="T170" fmla="*/ 681 w 681"/>
                  <a:gd name="T171" fmla="*/ 646 h 6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646">
                    <a:moveTo>
                      <a:pt x="21" y="616"/>
                    </a:moveTo>
                    <a:lnTo>
                      <a:pt x="32" y="605"/>
                    </a:lnTo>
                    <a:lnTo>
                      <a:pt x="42" y="616"/>
                    </a:lnTo>
                    <a:lnTo>
                      <a:pt x="31" y="626"/>
                    </a:lnTo>
                    <a:lnTo>
                      <a:pt x="21" y="616"/>
                    </a:lnTo>
                    <a:close/>
                    <a:moveTo>
                      <a:pt x="43" y="595"/>
                    </a:moveTo>
                    <a:lnTo>
                      <a:pt x="53" y="585"/>
                    </a:lnTo>
                    <a:lnTo>
                      <a:pt x="63" y="596"/>
                    </a:lnTo>
                    <a:lnTo>
                      <a:pt x="53" y="606"/>
                    </a:lnTo>
                    <a:lnTo>
                      <a:pt x="43" y="595"/>
                    </a:lnTo>
                    <a:close/>
                    <a:moveTo>
                      <a:pt x="64" y="575"/>
                    </a:moveTo>
                    <a:lnTo>
                      <a:pt x="73" y="567"/>
                    </a:lnTo>
                    <a:lnTo>
                      <a:pt x="75" y="565"/>
                    </a:lnTo>
                    <a:lnTo>
                      <a:pt x="85" y="576"/>
                    </a:lnTo>
                    <a:lnTo>
                      <a:pt x="83" y="577"/>
                    </a:lnTo>
                    <a:lnTo>
                      <a:pt x="74" y="586"/>
                    </a:lnTo>
                    <a:lnTo>
                      <a:pt x="64" y="575"/>
                    </a:lnTo>
                    <a:close/>
                    <a:moveTo>
                      <a:pt x="85" y="555"/>
                    </a:moveTo>
                    <a:lnTo>
                      <a:pt x="96" y="545"/>
                    </a:lnTo>
                    <a:lnTo>
                      <a:pt x="106" y="555"/>
                    </a:lnTo>
                    <a:lnTo>
                      <a:pt x="95" y="566"/>
                    </a:lnTo>
                    <a:lnTo>
                      <a:pt x="85" y="555"/>
                    </a:lnTo>
                    <a:close/>
                    <a:moveTo>
                      <a:pt x="107" y="535"/>
                    </a:moveTo>
                    <a:lnTo>
                      <a:pt x="112" y="529"/>
                    </a:lnTo>
                    <a:lnTo>
                      <a:pt x="117" y="524"/>
                    </a:lnTo>
                    <a:lnTo>
                      <a:pt x="127" y="535"/>
                    </a:lnTo>
                    <a:lnTo>
                      <a:pt x="123" y="540"/>
                    </a:lnTo>
                    <a:lnTo>
                      <a:pt x="117" y="545"/>
                    </a:lnTo>
                    <a:lnTo>
                      <a:pt x="107" y="535"/>
                    </a:lnTo>
                    <a:close/>
                    <a:moveTo>
                      <a:pt x="128" y="514"/>
                    </a:moveTo>
                    <a:lnTo>
                      <a:pt x="132" y="510"/>
                    </a:lnTo>
                    <a:lnTo>
                      <a:pt x="138" y="504"/>
                    </a:lnTo>
                    <a:lnTo>
                      <a:pt x="148" y="514"/>
                    </a:lnTo>
                    <a:lnTo>
                      <a:pt x="142" y="521"/>
                    </a:lnTo>
                    <a:lnTo>
                      <a:pt x="138" y="525"/>
                    </a:lnTo>
                    <a:lnTo>
                      <a:pt x="128" y="514"/>
                    </a:lnTo>
                    <a:close/>
                    <a:moveTo>
                      <a:pt x="149" y="494"/>
                    </a:moveTo>
                    <a:lnTo>
                      <a:pt x="151" y="491"/>
                    </a:lnTo>
                    <a:lnTo>
                      <a:pt x="159" y="483"/>
                    </a:lnTo>
                    <a:lnTo>
                      <a:pt x="169" y="494"/>
                    </a:lnTo>
                    <a:lnTo>
                      <a:pt x="162" y="501"/>
                    </a:lnTo>
                    <a:lnTo>
                      <a:pt x="159" y="504"/>
                    </a:lnTo>
                    <a:lnTo>
                      <a:pt x="149" y="494"/>
                    </a:lnTo>
                    <a:close/>
                    <a:moveTo>
                      <a:pt x="170" y="473"/>
                    </a:moveTo>
                    <a:lnTo>
                      <a:pt x="172" y="471"/>
                    </a:lnTo>
                    <a:lnTo>
                      <a:pt x="180" y="463"/>
                    </a:lnTo>
                    <a:lnTo>
                      <a:pt x="190" y="473"/>
                    </a:lnTo>
                    <a:lnTo>
                      <a:pt x="182" y="482"/>
                    </a:lnTo>
                    <a:lnTo>
                      <a:pt x="180" y="484"/>
                    </a:lnTo>
                    <a:lnTo>
                      <a:pt x="170" y="473"/>
                    </a:lnTo>
                    <a:close/>
                    <a:moveTo>
                      <a:pt x="190" y="452"/>
                    </a:moveTo>
                    <a:lnTo>
                      <a:pt x="192" y="451"/>
                    </a:lnTo>
                    <a:lnTo>
                      <a:pt x="201" y="442"/>
                    </a:lnTo>
                    <a:lnTo>
                      <a:pt x="211" y="452"/>
                    </a:lnTo>
                    <a:lnTo>
                      <a:pt x="203" y="461"/>
                    </a:lnTo>
                    <a:lnTo>
                      <a:pt x="201" y="463"/>
                    </a:lnTo>
                    <a:lnTo>
                      <a:pt x="190" y="452"/>
                    </a:lnTo>
                    <a:close/>
                    <a:moveTo>
                      <a:pt x="211" y="432"/>
                    </a:moveTo>
                    <a:lnTo>
                      <a:pt x="214" y="430"/>
                    </a:lnTo>
                    <a:lnTo>
                      <a:pt x="222" y="421"/>
                    </a:lnTo>
                    <a:lnTo>
                      <a:pt x="232" y="432"/>
                    </a:lnTo>
                    <a:lnTo>
                      <a:pt x="224" y="440"/>
                    </a:lnTo>
                    <a:lnTo>
                      <a:pt x="222" y="442"/>
                    </a:lnTo>
                    <a:lnTo>
                      <a:pt x="211" y="432"/>
                    </a:lnTo>
                    <a:close/>
                    <a:moveTo>
                      <a:pt x="232" y="411"/>
                    </a:moveTo>
                    <a:lnTo>
                      <a:pt x="235" y="409"/>
                    </a:lnTo>
                    <a:lnTo>
                      <a:pt x="243" y="401"/>
                    </a:lnTo>
                    <a:lnTo>
                      <a:pt x="253" y="411"/>
                    </a:lnTo>
                    <a:lnTo>
                      <a:pt x="245" y="419"/>
                    </a:lnTo>
                    <a:lnTo>
                      <a:pt x="243" y="421"/>
                    </a:lnTo>
                    <a:lnTo>
                      <a:pt x="232" y="411"/>
                    </a:lnTo>
                    <a:close/>
                    <a:moveTo>
                      <a:pt x="253" y="390"/>
                    </a:moveTo>
                    <a:lnTo>
                      <a:pt x="255" y="388"/>
                    </a:lnTo>
                    <a:lnTo>
                      <a:pt x="264" y="380"/>
                    </a:lnTo>
                    <a:lnTo>
                      <a:pt x="274" y="390"/>
                    </a:lnTo>
                    <a:lnTo>
                      <a:pt x="266" y="399"/>
                    </a:lnTo>
                    <a:lnTo>
                      <a:pt x="264" y="401"/>
                    </a:lnTo>
                    <a:lnTo>
                      <a:pt x="253" y="390"/>
                    </a:lnTo>
                    <a:close/>
                    <a:moveTo>
                      <a:pt x="274" y="370"/>
                    </a:moveTo>
                    <a:lnTo>
                      <a:pt x="275" y="369"/>
                    </a:lnTo>
                    <a:lnTo>
                      <a:pt x="284" y="359"/>
                    </a:lnTo>
                    <a:lnTo>
                      <a:pt x="295" y="369"/>
                    </a:lnTo>
                    <a:lnTo>
                      <a:pt x="294" y="370"/>
                    </a:lnTo>
                    <a:lnTo>
                      <a:pt x="285" y="379"/>
                    </a:lnTo>
                    <a:lnTo>
                      <a:pt x="284" y="380"/>
                    </a:lnTo>
                    <a:lnTo>
                      <a:pt x="274" y="370"/>
                    </a:lnTo>
                    <a:close/>
                    <a:moveTo>
                      <a:pt x="294" y="349"/>
                    </a:moveTo>
                    <a:lnTo>
                      <a:pt x="301" y="342"/>
                    </a:lnTo>
                    <a:lnTo>
                      <a:pt x="305" y="338"/>
                    </a:lnTo>
                    <a:lnTo>
                      <a:pt x="315" y="348"/>
                    </a:lnTo>
                    <a:lnTo>
                      <a:pt x="312" y="352"/>
                    </a:lnTo>
                    <a:lnTo>
                      <a:pt x="305" y="359"/>
                    </a:lnTo>
                    <a:lnTo>
                      <a:pt x="294" y="349"/>
                    </a:lnTo>
                    <a:close/>
                    <a:moveTo>
                      <a:pt x="315" y="327"/>
                    </a:moveTo>
                    <a:lnTo>
                      <a:pt x="316" y="326"/>
                    </a:lnTo>
                    <a:lnTo>
                      <a:pt x="322" y="319"/>
                    </a:lnTo>
                    <a:lnTo>
                      <a:pt x="325" y="317"/>
                    </a:lnTo>
                    <a:lnTo>
                      <a:pt x="336" y="327"/>
                    </a:lnTo>
                    <a:lnTo>
                      <a:pt x="333" y="329"/>
                    </a:lnTo>
                    <a:lnTo>
                      <a:pt x="327" y="336"/>
                    </a:lnTo>
                    <a:lnTo>
                      <a:pt x="325" y="338"/>
                    </a:lnTo>
                    <a:lnTo>
                      <a:pt x="315" y="327"/>
                    </a:lnTo>
                    <a:close/>
                    <a:moveTo>
                      <a:pt x="334" y="306"/>
                    </a:moveTo>
                    <a:lnTo>
                      <a:pt x="339" y="301"/>
                    </a:lnTo>
                    <a:lnTo>
                      <a:pt x="343" y="296"/>
                    </a:lnTo>
                    <a:lnTo>
                      <a:pt x="344" y="295"/>
                    </a:lnTo>
                    <a:lnTo>
                      <a:pt x="355" y="304"/>
                    </a:lnTo>
                    <a:lnTo>
                      <a:pt x="354" y="305"/>
                    </a:lnTo>
                    <a:lnTo>
                      <a:pt x="350" y="311"/>
                    </a:lnTo>
                    <a:lnTo>
                      <a:pt x="345" y="316"/>
                    </a:lnTo>
                    <a:lnTo>
                      <a:pt x="334" y="306"/>
                    </a:lnTo>
                    <a:close/>
                    <a:moveTo>
                      <a:pt x="353" y="284"/>
                    </a:moveTo>
                    <a:lnTo>
                      <a:pt x="360" y="275"/>
                    </a:lnTo>
                    <a:lnTo>
                      <a:pt x="363" y="272"/>
                    </a:lnTo>
                    <a:lnTo>
                      <a:pt x="374" y="282"/>
                    </a:lnTo>
                    <a:lnTo>
                      <a:pt x="372" y="284"/>
                    </a:lnTo>
                    <a:lnTo>
                      <a:pt x="364" y="293"/>
                    </a:lnTo>
                    <a:lnTo>
                      <a:pt x="353" y="284"/>
                    </a:lnTo>
                    <a:close/>
                    <a:moveTo>
                      <a:pt x="372" y="261"/>
                    </a:moveTo>
                    <a:lnTo>
                      <a:pt x="374" y="259"/>
                    </a:lnTo>
                    <a:lnTo>
                      <a:pt x="379" y="254"/>
                    </a:lnTo>
                    <a:lnTo>
                      <a:pt x="382" y="250"/>
                    </a:lnTo>
                    <a:lnTo>
                      <a:pt x="393" y="260"/>
                    </a:lnTo>
                    <a:lnTo>
                      <a:pt x="390" y="263"/>
                    </a:lnTo>
                    <a:lnTo>
                      <a:pt x="385" y="269"/>
                    </a:lnTo>
                    <a:lnTo>
                      <a:pt x="383" y="271"/>
                    </a:lnTo>
                    <a:lnTo>
                      <a:pt x="372" y="261"/>
                    </a:lnTo>
                    <a:close/>
                    <a:moveTo>
                      <a:pt x="392" y="239"/>
                    </a:moveTo>
                    <a:lnTo>
                      <a:pt x="402" y="228"/>
                    </a:lnTo>
                    <a:lnTo>
                      <a:pt x="413" y="239"/>
                    </a:lnTo>
                    <a:lnTo>
                      <a:pt x="403" y="249"/>
                    </a:lnTo>
                    <a:lnTo>
                      <a:pt x="392" y="239"/>
                    </a:lnTo>
                    <a:close/>
                    <a:moveTo>
                      <a:pt x="412" y="218"/>
                    </a:moveTo>
                    <a:lnTo>
                      <a:pt x="416" y="214"/>
                    </a:lnTo>
                    <a:lnTo>
                      <a:pt x="423" y="207"/>
                    </a:lnTo>
                    <a:lnTo>
                      <a:pt x="433" y="217"/>
                    </a:lnTo>
                    <a:lnTo>
                      <a:pt x="427" y="224"/>
                    </a:lnTo>
                    <a:lnTo>
                      <a:pt x="423" y="228"/>
                    </a:lnTo>
                    <a:lnTo>
                      <a:pt x="412" y="218"/>
                    </a:lnTo>
                    <a:close/>
                    <a:moveTo>
                      <a:pt x="433" y="196"/>
                    </a:moveTo>
                    <a:lnTo>
                      <a:pt x="443" y="186"/>
                    </a:lnTo>
                    <a:lnTo>
                      <a:pt x="454" y="196"/>
                    </a:lnTo>
                    <a:lnTo>
                      <a:pt x="443" y="207"/>
                    </a:lnTo>
                    <a:lnTo>
                      <a:pt x="433" y="196"/>
                    </a:lnTo>
                    <a:close/>
                    <a:moveTo>
                      <a:pt x="453" y="175"/>
                    </a:moveTo>
                    <a:lnTo>
                      <a:pt x="459" y="170"/>
                    </a:lnTo>
                    <a:lnTo>
                      <a:pt x="464" y="165"/>
                    </a:lnTo>
                    <a:lnTo>
                      <a:pt x="474" y="175"/>
                    </a:lnTo>
                    <a:lnTo>
                      <a:pt x="469" y="181"/>
                    </a:lnTo>
                    <a:lnTo>
                      <a:pt x="464" y="186"/>
                    </a:lnTo>
                    <a:lnTo>
                      <a:pt x="453" y="175"/>
                    </a:lnTo>
                    <a:close/>
                    <a:moveTo>
                      <a:pt x="475" y="155"/>
                    </a:moveTo>
                    <a:lnTo>
                      <a:pt x="485" y="144"/>
                    </a:lnTo>
                    <a:lnTo>
                      <a:pt x="495" y="155"/>
                    </a:lnTo>
                    <a:lnTo>
                      <a:pt x="485" y="165"/>
                    </a:lnTo>
                    <a:lnTo>
                      <a:pt x="475" y="155"/>
                    </a:lnTo>
                    <a:close/>
                    <a:moveTo>
                      <a:pt x="496" y="134"/>
                    </a:moveTo>
                    <a:lnTo>
                      <a:pt x="505" y="127"/>
                    </a:lnTo>
                    <a:lnTo>
                      <a:pt x="508" y="125"/>
                    </a:lnTo>
                    <a:lnTo>
                      <a:pt x="517" y="136"/>
                    </a:lnTo>
                    <a:lnTo>
                      <a:pt x="514" y="138"/>
                    </a:lnTo>
                    <a:lnTo>
                      <a:pt x="506" y="145"/>
                    </a:lnTo>
                    <a:lnTo>
                      <a:pt x="496" y="134"/>
                    </a:lnTo>
                    <a:close/>
                    <a:moveTo>
                      <a:pt x="519" y="115"/>
                    </a:moveTo>
                    <a:lnTo>
                      <a:pt x="522" y="113"/>
                    </a:lnTo>
                    <a:lnTo>
                      <a:pt x="530" y="106"/>
                    </a:lnTo>
                    <a:lnTo>
                      <a:pt x="540" y="117"/>
                    </a:lnTo>
                    <a:lnTo>
                      <a:pt x="531" y="124"/>
                    </a:lnTo>
                    <a:lnTo>
                      <a:pt x="528" y="126"/>
                    </a:lnTo>
                    <a:lnTo>
                      <a:pt x="519" y="115"/>
                    </a:lnTo>
                    <a:close/>
                    <a:moveTo>
                      <a:pt x="542" y="97"/>
                    </a:moveTo>
                    <a:lnTo>
                      <a:pt x="554" y="88"/>
                    </a:lnTo>
                    <a:lnTo>
                      <a:pt x="563" y="100"/>
                    </a:lnTo>
                    <a:lnTo>
                      <a:pt x="551" y="108"/>
                    </a:lnTo>
                    <a:lnTo>
                      <a:pt x="542" y="97"/>
                    </a:lnTo>
                    <a:close/>
                    <a:moveTo>
                      <a:pt x="566" y="79"/>
                    </a:moveTo>
                    <a:lnTo>
                      <a:pt x="578" y="70"/>
                    </a:lnTo>
                    <a:lnTo>
                      <a:pt x="586" y="82"/>
                    </a:lnTo>
                    <a:lnTo>
                      <a:pt x="575" y="91"/>
                    </a:lnTo>
                    <a:lnTo>
                      <a:pt x="566" y="79"/>
                    </a:lnTo>
                    <a:close/>
                    <a:moveTo>
                      <a:pt x="590" y="62"/>
                    </a:moveTo>
                    <a:lnTo>
                      <a:pt x="597" y="57"/>
                    </a:lnTo>
                    <a:lnTo>
                      <a:pt x="602" y="53"/>
                    </a:lnTo>
                    <a:lnTo>
                      <a:pt x="610" y="65"/>
                    </a:lnTo>
                    <a:lnTo>
                      <a:pt x="605" y="69"/>
                    </a:lnTo>
                    <a:lnTo>
                      <a:pt x="598" y="74"/>
                    </a:lnTo>
                    <a:lnTo>
                      <a:pt x="590" y="62"/>
                    </a:lnTo>
                    <a:close/>
                    <a:moveTo>
                      <a:pt x="613" y="44"/>
                    </a:moveTo>
                    <a:lnTo>
                      <a:pt x="614" y="44"/>
                    </a:lnTo>
                    <a:lnTo>
                      <a:pt x="622" y="38"/>
                    </a:lnTo>
                    <a:lnTo>
                      <a:pt x="625" y="36"/>
                    </a:lnTo>
                    <a:lnTo>
                      <a:pt x="634" y="48"/>
                    </a:lnTo>
                    <a:lnTo>
                      <a:pt x="630" y="50"/>
                    </a:lnTo>
                    <a:lnTo>
                      <a:pt x="622" y="56"/>
                    </a:lnTo>
                    <a:lnTo>
                      <a:pt x="613" y="44"/>
                    </a:lnTo>
                    <a:close/>
                    <a:moveTo>
                      <a:pt x="637" y="27"/>
                    </a:moveTo>
                    <a:lnTo>
                      <a:pt x="641" y="24"/>
                    </a:lnTo>
                    <a:lnTo>
                      <a:pt x="646" y="20"/>
                    </a:lnTo>
                    <a:lnTo>
                      <a:pt x="648" y="18"/>
                    </a:lnTo>
                    <a:lnTo>
                      <a:pt x="658" y="30"/>
                    </a:lnTo>
                    <a:lnTo>
                      <a:pt x="655" y="31"/>
                    </a:lnTo>
                    <a:lnTo>
                      <a:pt x="650" y="35"/>
                    </a:lnTo>
                    <a:lnTo>
                      <a:pt x="646" y="39"/>
                    </a:lnTo>
                    <a:lnTo>
                      <a:pt x="637" y="27"/>
                    </a:lnTo>
                    <a:close/>
                    <a:moveTo>
                      <a:pt x="660" y="9"/>
                    </a:moveTo>
                    <a:lnTo>
                      <a:pt x="662" y="7"/>
                    </a:lnTo>
                    <a:lnTo>
                      <a:pt x="664" y="5"/>
                    </a:lnTo>
                    <a:lnTo>
                      <a:pt x="667" y="3"/>
                    </a:lnTo>
                    <a:lnTo>
                      <a:pt x="669" y="1"/>
                    </a:lnTo>
                    <a:lnTo>
                      <a:pt x="671" y="0"/>
                    </a:lnTo>
                    <a:lnTo>
                      <a:pt x="681" y="10"/>
                    </a:lnTo>
                    <a:lnTo>
                      <a:pt x="680" y="11"/>
                    </a:lnTo>
                    <a:lnTo>
                      <a:pt x="678" y="12"/>
                    </a:lnTo>
                    <a:lnTo>
                      <a:pt x="676" y="14"/>
                    </a:lnTo>
                    <a:lnTo>
                      <a:pt x="674" y="16"/>
                    </a:lnTo>
                    <a:lnTo>
                      <a:pt x="671" y="19"/>
                    </a:lnTo>
                    <a:lnTo>
                      <a:pt x="669" y="20"/>
                    </a:lnTo>
                    <a:lnTo>
                      <a:pt x="660" y="9"/>
                    </a:lnTo>
                    <a:close/>
                    <a:moveTo>
                      <a:pt x="47" y="632"/>
                    </a:moveTo>
                    <a:lnTo>
                      <a:pt x="0" y="646"/>
                    </a:lnTo>
                    <a:lnTo>
                      <a:pt x="17" y="600"/>
                    </a:lnTo>
                    <a:lnTo>
                      <a:pt x="47" y="63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 rot="19800000">
                <a:off x="1729" y="1821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ss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rot="19500000">
                <a:off x="2972" y="644"/>
                <a:ext cx="19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sr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9" name="Freeform 68"/>
              <p:cNvSpPr>
                <a:spLocks noEditPoints="1"/>
              </p:cNvSpPr>
              <p:nvPr/>
            </p:nvSpPr>
            <p:spPr bwMode="auto">
              <a:xfrm>
                <a:off x="4102" y="1181"/>
                <a:ext cx="44" cy="394"/>
              </a:xfrm>
              <a:custGeom>
                <a:avLst/>
                <a:gdLst>
                  <a:gd name="T0" fmla="*/ 30 w 44"/>
                  <a:gd name="T1" fmla="*/ 15 h 394"/>
                  <a:gd name="T2" fmla="*/ 15 w 44"/>
                  <a:gd name="T3" fmla="*/ 0 h 394"/>
                  <a:gd name="T4" fmla="*/ 30 w 44"/>
                  <a:gd name="T5" fmla="*/ 29 h 394"/>
                  <a:gd name="T6" fmla="*/ 15 w 44"/>
                  <a:gd name="T7" fmla="*/ 44 h 394"/>
                  <a:gd name="T8" fmla="*/ 30 w 44"/>
                  <a:gd name="T9" fmla="*/ 29 h 394"/>
                  <a:gd name="T10" fmla="*/ 30 w 44"/>
                  <a:gd name="T11" fmla="*/ 73 h 394"/>
                  <a:gd name="T12" fmla="*/ 15 w 44"/>
                  <a:gd name="T13" fmla="*/ 59 h 394"/>
                  <a:gd name="T14" fmla="*/ 30 w 44"/>
                  <a:gd name="T15" fmla="*/ 88 h 394"/>
                  <a:gd name="T16" fmla="*/ 15 w 44"/>
                  <a:gd name="T17" fmla="*/ 103 h 394"/>
                  <a:gd name="T18" fmla="*/ 30 w 44"/>
                  <a:gd name="T19" fmla="*/ 88 h 394"/>
                  <a:gd name="T20" fmla="*/ 30 w 44"/>
                  <a:gd name="T21" fmla="*/ 132 h 394"/>
                  <a:gd name="T22" fmla="*/ 15 w 44"/>
                  <a:gd name="T23" fmla="*/ 117 h 394"/>
                  <a:gd name="T24" fmla="*/ 30 w 44"/>
                  <a:gd name="T25" fmla="*/ 147 h 394"/>
                  <a:gd name="T26" fmla="*/ 15 w 44"/>
                  <a:gd name="T27" fmla="*/ 162 h 394"/>
                  <a:gd name="T28" fmla="*/ 30 w 44"/>
                  <a:gd name="T29" fmla="*/ 147 h 394"/>
                  <a:gd name="T30" fmla="*/ 30 w 44"/>
                  <a:gd name="T31" fmla="*/ 191 h 394"/>
                  <a:gd name="T32" fmla="*/ 15 w 44"/>
                  <a:gd name="T33" fmla="*/ 176 h 394"/>
                  <a:gd name="T34" fmla="*/ 30 w 44"/>
                  <a:gd name="T35" fmla="*/ 206 h 394"/>
                  <a:gd name="T36" fmla="*/ 15 w 44"/>
                  <a:gd name="T37" fmla="*/ 220 h 394"/>
                  <a:gd name="T38" fmla="*/ 30 w 44"/>
                  <a:gd name="T39" fmla="*/ 206 h 394"/>
                  <a:gd name="T40" fmla="*/ 30 w 44"/>
                  <a:gd name="T41" fmla="*/ 250 h 394"/>
                  <a:gd name="T42" fmla="*/ 15 w 44"/>
                  <a:gd name="T43" fmla="*/ 235 h 394"/>
                  <a:gd name="T44" fmla="*/ 30 w 44"/>
                  <a:gd name="T45" fmla="*/ 264 h 394"/>
                  <a:gd name="T46" fmla="*/ 15 w 44"/>
                  <a:gd name="T47" fmla="*/ 279 h 394"/>
                  <a:gd name="T48" fmla="*/ 30 w 44"/>
                  <a:gd name="T49" fmla="*/ 264 h 394"/>
                  <a:gd name="T50" fmla="*/ 30 w 44"/>
                  <a:gd name="T51" fmla="*/ 309 h 394"/>
                  <a:gd name="T52" fmla="*/ 15 w 44"/>
                  <a:gd name="T53" fmla="*/ 294 h 394"/>
                  <a:gd name="T54" fmla="*/ 30 w 44"/>
                  <a:gd name="T55" fmla="*/ 323 h 394"/>
                  <a:gd name="T56" fmla="*/ 15 w 44"/>
                  <a:gd name="T57" fmla="*/ 338 h 394"/>
                  <a:gd name="T58" fmla="*/ 30 w 44"/>
                  <a:gd name="T59" fmla="*/ 323 h 394"/>
                  <a:gd name="T60" fmla="*/ 30 w 44"/>
                  <a:gd name="T61" fmla="*/ 357 h 394"/>
                  <a:gd name="T62" fmla="*/ 15 w 44"/>
                  <a:gd name="T63" fmla="*/ 353 h 394"/>
                  <a:gd name="T64" fmla="*/ 44 w 44"/>
                  <a:gd name="T65" fmla="*/ 350 h 394"/>
                  <a:gd name="T66" fmla="*/ 0 w 44"/>
                  <a:gd name="T67" fmla="*/ 350 h 3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"/>
                  <a:gd name="T103" fmla="*/ 0 h 394"/>
                  <a:gd name="T104" fmla="*/ 44 w 44"/>
                  <a:gd name="T105" fmla="*/ 394 h 3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" h="39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3"/>
                    </a:lnTo>
                    <a:lnTo>
                      <a:pt x="15" y="73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7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7"/>
                    </a:lnTo>
                    <a:lnTo>
                      <a:pt x="30" y="117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20"/>
                    </a:lnTo>
                    <a:lnTo>
                      <a:pt x="15" y="220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30" y="235"/>
                    </a:moveTo>
                    <a:lnTo>
                      <a:pt x="30" y="250"/>
                    </a:lnTo>
                    <a:lnTo>
                      <a:pt x="15" y="250"/>
                    </a:lnTo>
                    <a:lnTo>
                      <a:pt x="15" y="235"/>
                    </a:lnTo>
                    <a:lnTo>
                      <a:pt x="30" y="235"/>
                    </a:lnTo>
                    <a:close/>
                    <a:moveTo>
                      <a:pt x="30" y="264"/>
                    </a:moveTo>
                    <a:lnTo>
                      <a:pt x="30" y="279"/>
                    </a:lnTo>
                    <a:lnTo>
                      <a:pt x="15" y="279"/>
                    </a:lnTo>
                    <a:lnTo>
                      <a:pt x="15" y="264"/>
                    </a:lnTo>
                    <a:lnTo>
                      <a:pt x="30" y="264"/>
                    </a:lnTo>
                    <a:close/>
                    <a:moveTo>
                      <a:pt x="30" y="294"/>
                    </a:moveTo>
                    <a:lnTo>
                      <a:pt x="30" y="309"/>
                    </a:lnTo>
                    <a:lnTo>
                      <a:pt x="15" y="309"/>
                    </a:lnTo>
                    <a:lnTo>
                      <a:pt x="15" y="294"/>
                    </a:lnTo>
                    <a:lnTo>
                      <a:pt x="30" y="294"/>
                    </a:lnTo>
                    <a:close/>
                    <a:moveTo>
                      <a:pt x="30" y="323"/>
                    </a:moveTo>
                    <a:lnTo>
                      <a:pt x="30" y="338"/>
                    </a:lnTo>
                    <a:lnTo>
                      <a:pt x="15" y="338"/>
                    </a:lnTo>
                    <a:lnTo>
                      <a:pt x="15" y="323"/>
                    </a:lnTo>
                    <a:lnTo>
                      <a:pt x="30" y="323"/>
                    </a:lnTo>
                    <a:close/>
                    <a:moveTo>
                      <a:pt x="30" y="353"/>
                    </a:moveTo>
                    <a:lnTo>
                      <a:pt x="30" y="357"/>
                    </a:lnTo>
                    <a:lnTo>
                      <a:pt x="15" y="357"/>
                    </a:lnTo>
                    <a:lnTo>
                      <a:pt x="15" y="353"/>
                    </a:lnTo>
                    <a:lnTo>
                      <a:pt x="30" y="353"/>
                    </a:lnTo>
                    <a:close/>
                    <a:moveTo>
                      <a:pt x="44" y="350"/>
                    </a:moveTo>
                    <a:lnTo>
                      <a:pt x="22" y="394"/>
                    </a:lnTo>
                    <a:lnTo>
                      <a:pt x="0" y="350"/>
                    </a:lnTo>
                    <a:lnTo>
                      <a:pt x="44" y="35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Freeform 69"/>
              <p:cNvSpPr>
                <a:spLocks noEditPoints="1"/>
              </p:cNvSpPr>
              <p:nvPr/>
            </p:nvSpPr>
            <p:spPr bwMode="auto">
              <a:xfrm>
                <a:off x="4102" y="1969"/>
                <a:ext cx="44" cy="254"/>
              </a:xfrm>
              <a:custGeom>
                <a:avLst/>
                <a:gdLst>
                  <a:gd name="T0" fmla="*/ 30 w 44"/>
                  <a:gd name="T1" fmla="*/ 0 h 254"/>
                  <a:gd name="T2" fmla="*/ 30 w 44"/>
                  <a:gd name="T3" fmla="*/ 15 h 254"/>
                  <a:gd name="T4" fmla="*/ 15 w 44"/>
                  <a:gd name="T5" fmla="*/ 15 h 254"/>
                  <a:gd name="T6" fmla="*/ 15 w 44"/>
                  <a:gd name="T7" fmla="*/ 0 h 254"/>
                  <a:gd name="T8" fmla="*/ 30 w 44"/>
                  <a:gd name="T9" fmla="*/ 0 h 254"/>
                  <a:gd name="T10" fmla="*/ 30 w 44"/>
                  <a:gd name="T11" fmla="*/ 29 h 254"/>
                  <a:gd name="T12" fmla="*/ 30 w 44"/>
                  <a:gd name="T13" fmla="*/ 44 h 254"/>
                  <a:gd name="T14" fmla="*/ 15 w 44"/>
                  <a:gd name="T15" fmla="*/ 44 h 254"/>
                  <a:gd name="T16" fmla="*/ 15 w 44"/>
                  <a:gd name="T17" fmla="*/ 29 h 254"/>
                  <a:gd name="T18" fmla="*/ 30 w 44"/>
                  <a:gd name="T19" fmla="*/ 29 h 254"/>
                  <a:gd name="T20" fmla="*/ 30 w 44"/>
                  <a:gd name="T21" fmla="*/ 59 h 254"/>
                  <a:gd name="T22" fmla="*/ 30 w 44"/>
                  <a:gd name="T23" fmla="*/ 74 h 254"/>
                  <a:gd name="T24" fmla="*/ 15 w 44"/>
                  <a:gd name="T25" fmla="*/ 74 h 254"/>
                  <a:gd name="T26" fmla="*/ 15 w 44"/>
                  <a:gd name="T27" fmla="*/ 59 h 254"/>
                  <a:gd name="T28" fmla="*/ 30 w 44"/>
                  <a:gd name="T29" fmla="*/ 59 h 254"/>
                  <a:gd name="T30" fmla="*/ 30 w 44"/>
                  <a:gd name="T31" fmla="*/ 88 h 254"/>
                  <a:gd name="T32" fmla="*/ 30 w 44"/>
                  <a:gd name="T33" fmla="*/ 103 h 254"/>
                  <a:gd name="T34" fmla="*/ 15 w 44"/>
                  <a:gd name="T35" fmla="*/ 103 h 254"/>
                  <a:gd name="T36" fmla="*/ 15 w 44"/>
                  <a:gd name="T37" fmla="*/ 88 h 254"/>
                  <a:gd name="T38" fmla="*/ 30 w 44"/>
                  <a:gd name="T39" fmla="*/ 88 h 254"/>
                  <a:gd name="T40" fmla="*/ 30 w 44"/>
                  <a:gd name="T41" fmla="*/ 118 h 254"/>
                  <a:gd name="T42" fmla="*/ 30 w 44"/>
                  <a:gd name="T43" fmla="*/ 132 h 254"/>
                  <a:gd name="T44" fmla="*/ 15 w 44"/>
                  <a:gd name="T45" fmla="*/ 132 h 254"/>
                  <a:gd name="T46" fmla="*/ 15 w 44"/>
                  <a:gd name="T47" fmla="*/ 118 h 254"/>
                  <a:gd name="T48" fmla="*/ 30 w 44"/>
                  <a:gd name="T49" fmla="*/ 118 h 254"/>
                  <a:gd name="T50" fmla="*/ 30 w 44"/>
                  <a:gd name="T51" fmla="*/ 147 h 254"/>
                  <a:gd name="T52" fmla="*/ 30 w 44"/>
                  <a:gd name="T53" fmla="*/ 162 h 254"/>
                  <a:gd name="T54" fmla="*/ 15 w 44"/>
                  <a:gd name="T55" fmla="*/ 162 h 254"/>
                  <a:gd name="T56" fmla="*/ 15 w 44"/>
                  <a:gd name="T57" fmla="*/ 147 h 254"/>
                  <a:gd name="T58" fmla="*/ 30 w 44"/>
                  <a:gd name="T59" fmla="*/ 147 h 254"/>
                  <a:gd name="T60" fmla="*/ 30 w 44"/>
                  <a:gd name="T61" fmla="*/ 176 h 254"/>
                  <a:gd name="T62" fmla="*/ 30 w 44"/>
                  <a:gd name="T63" fmla="*/ 191 h 254"/>
                  <a:gd name="T64" fmla="*/ 15 w 44"/>
                  <a:gd name="T65" fmla="*/ 191 h 254"/>
                  <a:gd name="T66" fmla="*/ 15 w 44"/>
                  <a:gd name="T67" fmla="*/ 176 h 254"/>
                  <a:gd name="T68" fmla="*/ 30 w 44"/>
                  <a:gd name="T69" fmla="*/ 176 h 254"/>
                  <a:gd name="T70" fmla="*/ 30 w 44"/>
                  <a:gd name="T71" fmla="*/ 206 h 254"/>
                  <a:gd name="T72" fmla="*/ 30 w 44"/>
                  <a:gd name="T73" fmla="*/ 217 h 254"/>
                  <a:gd name="T74" fmla="*/ 15 w 44"/>
                  <a:gd name="T75" fmla="*/ 217 h 254"/>
                  <a:gd name="T76" fmla="*/ 15 w 44"/>
                  <a:gd name="T77" fmla="*/ 206 h 254"/>
                  <a:gd name="T78" fmla="*/ 30 w 44"/>
                  <a:gd name="T79" fmla="*/ 206 h 254"/>
                  <a:gd name="T80" fmla="*/ 44 w 44"/>
                  <a:gd name="T81" fmla="*/ 210 h 254"/>
                  <a:gd name="T82" fmla="*/ 22 w 44"/>
                  <a:gd name="T83" fmla="*/ 254 h 254"/>
                  <a:gd name="T84" fmla="*/ 0 w 44"/>
                  <a:gd name="T85" fmla="*/ 210 h 254"/>
                  <a:gd name="T86" fmla="*/ 44 w 44"/>
                  <a:gd name="T87" fmla="*/ 210 h 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"/>
                  <a:gd name="T133" fmla="*/ 0 h 254"/>
                  <a:gd name="T134" fmla="*/ 44 w 44"/>
                  <a:gd name="T135" fmla="*/ 254 h 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" h="25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4"/>
                    </a:lnTo>
                    <a:lnTo>
                      <a:pt x="15" y="74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8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8"/>
                    </a:lnTo>
                    <a:lnTo>
                      <a:pt x="30" y="118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17"/>
                    </a:lnTo>
                    <a:lnTo>
                      <a:pt x="15" y="217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44" y="210"/>
                    </a:moveTo>
                    <a:lnTo>
                      <a:pt x="22" y="254"/>
                    </a:lnTo>
                    <a:lnTo>
                      <a:pt x="0" y="210"/>
                    </a:lnTo>
                    <a:lnTo>
                      <a:pt x="44" y="21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918" y="602"/>
                <a:ext cx="3208" cy="1618"/>
              </a:xfrm>
              <a:custGeom>
                <a:avLst/>
                <a:gdLst>
                  <a:gd name="T0" fmla="*/ 0 w 3208"/>
                  <a:gd name="T1" fmla="*/ 1618 h 1618"/>
                  <a:gd name="T2" fmla="*/ 88 w 3208"/>
                  <a:gd name="T3" fmla="*/ 1589 h 1618"/>
                  <a:gd name="T4" fmla="*/ 236 w 3208"/>
                  <a:gd name="T5" fmla="*/ 1559 h 1618"/>
                  <a:gd name="T6" fmla="*/ 383 w 3208"/>
                  <a:gd name="T7" fmla="*/ 1530 h 1618"/>
                  <a:gd name="T8" fmla="*/ 559 w 3208"/>
                  <a:gd name="T9" fmla="*/ 1471 h 1618"/>
                  <a:gd name="T10" fmla="*/ 706 w 3208"/>
                  <a:gd name="T11" fmla="*/ 1412 h 1618"/>
                  <a:gd name="T12" fmla="*/ 883 w 3208"/>
                  <a:gd name="T13" fmla="*/ 1324 h 1618"/>
                  <a:gd name="T14" fmla="*/ 1030 w 3208"/>
                  <a:gd name="T15" fmla="*/ 1236 h 1618"/>
                  <a:gd name="T16" fmla="*/ 1185 w 3208"/>
                  <a:gd name="T17" fmla="*/ 1125 h 1618"/>
                  <a:gd name="T18" fmla="*/ 1325 w 3208"/>
                  <a:gd name="T19" fmla="*/ 1041 h 1618"/>
                  <a:gd name="T20" fmla="*/ 1376 w 3208"/>
                  <a:gd name="T21" fmla="*/ 997 h 1618"/>
                  <a:gd name="T22" fmla="*/ 1510 w 3208"/>
                  <a:gd name="T23" fmla="*/ 885 h 1618"/>
                  <a:gd name="T24" fmla="*/ 1633 w 3208"/>
                  <a:gd name="T25" fmla="*/ 772 h 1618"/>
                  <a:gd name="T26" fmla="*/ 1762 w 3208"/>
                  <a:gd name="T27" fmla="*/ 655 h 1618"/>
                  <a:gd name="T28" fmla="*/ 1897 w 3208"/>
                  <a:gd name="T29" fmla="*/ 510 h 1618"/>
                  <a:gd name="T30" fmla="*/ 1997 w 3208"/>
                  <a:gd name="T31" fmla="*/ 426 h 1618"/>
                  <a:gd name="T32" fmla="*/ 2098 w 3208"/>
                  <a:gd name="T33" fmla="*/ 353 h 1618"/>
                  <a:gd name="T34" fmla="*/ 2211 w 3208"/>
                  <a:gd name="T35" fmla="*/ 280 h 1618"/>
                  <a:gd name="T36" fmla="*/ 2328 w 3208"/>
                  <a:gd name="T37" fmla="*/ 218 h 1618"/>
                  <a:gd name="T38" fmla="*/ 2418 w 3208"/>
                  <a:gd name="T39" fmla="*/ 174 h 1618"/>
                  <a:gd name="T40" fmla="*/ 2558 w 3208"/>
                  <a:gd name="T41" fmla="*/ 118 h 1618"/>
                  <a:gd name="T42" fmla="*/ 2664 w 3208"/>
                  <a:gd name="T43" fmla="*/ 84 h 1618"/>
                  <a:gd name="T44" fmla="*/ 2771 w 3208"/>
                  <a:gd name="T45" fmla="*/ 56 h 1618"/>
                  <a:gd name="T46" fmla="*/ 2883 w 3208"/>
                  <a:gd name="T47" fmla="*/ 28 h 1618"/>
                  <a:gd name="T48" fmla="*/ 2995 w 3208"/>
                  <a:gd name="T49" fmla="*/ 11 h 1618"/>
                  <a:gd name="T50" fmla="*/ 3129 w 3208"/>
                  <a:gd name="T51" fmla="*/ 6 h 1618"/>
                  <a:gd name="T52" fmla="*/ 3208 w 3208"/>
                  <a:gd name="T53" fmla="*/ 0 h 1618"/>
                  <a:gd name="T54" fmla="*/ 3208 w 3208"/>
                  <a:gd name="T55" fmla="*/ 1618 h 1618"/>
                  <a:gd name="T56" fmla="*/ 0 w 3208"/>
                  <a:gd name="T57" fmla="*/ 1618 h 1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08"/>
                  <a:gd name="T88" fmla="*/ 0 h 1618"/>
                  <a:gd name="T89" fmla="*/ 3208 w 3208"/>
                  <a:gd name="T90" fmla="*/ 1618 h 16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08" h="1618">
                    <a:moveTo>
                      <a:pt x="0" y="1618"/>
                    </a:moveTo>
                    <a:lnTo>
                      <a:pt x="88" y="1589"/>
                    </a:lnTo>
                    <a:lnTo>
                      <a:pt x="236" y="1559"/>
                    </a:lnTo>
                    <a:lnTo>
                      <a:pt x="383" y="1530"/>
                    </a:lnTo>
                    <a:lnTo>
                      <a:pt x="559" y="1471"/>
                    </a:lnTo>
                    <a:lnTo>
                      <a:pt x="706" y="1412"/>
                    </a:lnTo>
                    <a:lnTo>
                      <a:pt x="883" y="1324"/>
                    </a:lnTo>
                    <a:lnTo>
                      <a:pt x="1030" y="1236"/>
                    </a:lnTo>
                    <a:lnTo>
                      <a:pt x="1185" y="1125"/>
                    </a:lnTo>
                    <a:lnTo>
                      <a:pt x="1325" y="1041"/>
                    </a:lnTo>
                    <a:lnTo>
                      <a:pt x="1376" y="997"/>
                    </a:lnTo>
                    <a:lnTo>
                      <a:pt x="1510" y="885"/>
                    </a:lnTo>
                    <a:lnTo>
                      <a:pt x="1633" y="772"/>
                    </a:lnTo>
                    <a:lnTo>
                      <a:pt x="1762" y="655"/>
                    </a:lnTo>
                    <a:lnTo>
                      <a:pt x="1897" y="510"/>
                    </a:lnTo>
                    <a:lnTo>
                      <a:pt x="1997" y="426"/>
                    </a:lnTo>
                    <a:lnTo>
                      <a:pt x="2098" y="353"/>
                    </a:lnTo>
                    <a:lnTo>
                      <a:pt x="2211" y="280"/>
                    </a:lnTo>
                    <a:lnTo>
                      <a:pt x="2328" y="218"/>
                    </a:lnTo>
                    <a:lnTo>
                      <a:pt x="2418" y="174"/>
                    </a:lnTo>
                    <a:lnTo>
                      <a:pt x="2558" y="118"/>
                    </a:lnTo>
                    <a:lnTo>
                      <a:pt x="2664" y="84"/>
                    </a:lnTo>
                    <a:lnTo>
                      <a:pt x="2771" y="56"/>
                    </a:lnTo>
                    <a:lnTo>
                      <a:pt x="2883" y="28"/>
                    </a:lnTo>
                    <a:lnTo>
                      <a:pt x="2995" y="11"/>
                    </a:lnTo>
                    <a:lnTo>
                      <a:pt x="3129" y="6"/>
                    </a:lnTo>
                    <a:lnTo>
                      <a:pt x="3208" y="0"/>
                    </a:lnTo>
                    <a:lnTo>
                      <a:pt x="3208" y="1618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859" y="603"/>
                <a:ext cx="3265" cy="1617"/>
              </a:xfrm>
              <a:custGeom>
                <a:avLst/>
                <a:gdLst>
                  <a:gd name="T0" fmla="*/ 0 w 3265"/>
                  <a:gd name="T1" fmla="*/ 1617 h 1617"/>
                  <a:gd name="T2" fmla="*/ 442 w 3265"/>
                  <a:gd name="T3" fmla="*/ 1529 h 1617"/>
                  <a:gd name="T4" fmla="*/ 824 w 3265"/>
                  <a:gd name="T5" fmla="*/ 1382 h 1617"/>
                  <a:gd name="T6" fmla="*/ 1353 w 3265"/>
                  <a:gd name="T7" fmla="*/ 1059 h 1617"/>
                  <a:gd name="T8" fmla="*/ 1706 w 3265"/>
                  <a:gd name="T9" fmla="*/ 765 h 1617"/>
                  <a:gd name="T10" fmla="*/ 2001 w 3265"/>
                  <a:gd name="T11" fmla="*/ 471 h 1617"/>
                  <a:gd name="T12" fmla="*/ 2295 w 3265"/>
                  <a:gd name="T13" fmla="*/ 265 h 1617"/>
                  <a:gd name="T14" fmla="*/ 2618 w 3265"/>
                  <a:gd name="T15" fmla="*/ 118 h 1617"/>
                  <a:gd name="T16" fmla="*/ 2942 w 3265"/>
                  <a:gd name="T17" fmla="*/ 30 h 1617"/>
                  <a:gd name="T18" fmla="*/ 3265 w 3265"/>
                  <a:gd name="T19" fmla="*/ 0 h 1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5"/>
                  <a:gd name="T31" fmla="*/ 0 h 1617"/>
                  <a:gd name="T32" fmla="*/ 3265 w 3265"/>
                  <a:gd name="T33" fmla="*/ 1617 h 16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5" h="1617">
                    <a:moveTo>
                      <a:pt x="0" y="1617"/>
                    </a:moveTo>
                    <a:cubicBezTo>
                      <a:pt x="152" y="1593"/>
                      <a:pt x="304" y="1568"/>
                      <a:pt x="442" y="1529"/>
                    </a:cubicBezTo>
                    <a:cubicBezTo>
                      <a:pt x="579" y="1490"/>
                      <a:pt x="672" y="1460"/>
                      <a:pt x="824" y="1382"/>
                    </a:cubicBezTo>
                    <a:cubicBezTo>
                      <a:pt x="976" y="1304"/>
                      <a:pt x="1206" y="1161"/>
                      <a:pt x="1353" y="1059"/>
                    </a:cubicBezTo>
                    <a:cubicBezTo>
                      <a:pt x="1501" y="956"/>
                      <a:pt x="1599" y="863"/>
                      <a:pt x="1706" y="765"/>
                    </a:cubicBezTo>
                    <a:cubicBezTo>
                      <a:pt x="1814" y="667"/>
                      <a:pt x="1903" y="554"/>
                      <a:pt x="2001" y="471"/>
                    </a:cubicBezTo>
                    <a:cubicBezTo>
                      <a:pt x="2099" y="388"/>
                      <a:pt x="2192" y="324"/>
                      <a:pt x="2295" y="265"/>
                    </a:cubicBezTo>
                    <a:cubicBezTo>
                      <a:pt x="2398" y="206"/>
                      <a:pt x="2510" y="157"/>
                      <a:pt x="2618" y="118"/>
                    </a:cubicBezTo>
                    <a:cubicBezTo>
                      <a:pt x="2726" y="79"/>
                      <a:pt x="2834" y="50"/>
                      <a:pt x="2942" y="30"/>
                    </a:cubicBezTo>
                    <a:cubicBezTo>
                      <a:pt x="3050" y="10"/>
                      <a:pt x="3158" y="5"/>
                      <a:pt x="3265" y="0"/>
                    </a:cubicBezTo>
                  </a:path>
                </a:pathLst>
              </a:custGeom>
              <a:noFill/>
              <a:ln w="1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3" name="Line 54"/>
              <p:cNvSpPr>
                <a:spLocks noChangeShapeType="1"/>
              </p:cNvSpPr>
              <p:nvPr/>
            </p:nvSpPr>
            <p:spPr bwMode="auto">
              <a:xfrm>
                <a:off x="859" y="2220"/>
                <a:ext cx="3265" cy="1"/>
              </a:xfrm>
              <a:prstGeom prst="line">
                <a:avLst/>
              </a:prstGeom>
              <a:noFill/>
              <a:ln w="11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4" name="Freeform 73"/>
              <p:cNvSpPr>
                <a:spLocks noEditPoints="1"/>
              </p:cNvSpPr>
              <p:nvPr/>
            </p:nvSpPr>
            <p:spPr bwMode="auto">
              <a:xfrm>
                <a:off x="2330" y="1568"/>
                <a:ext cx="1794" cy="11"/>
              </a:xfrm>
              <a:custGeom>
                <a:avLst/>
                <a:gdLst>
                  <a:gd name="T0" fmla="*/ 33 w 1794"/>
                  <a:gd name="T1" fmla="*/ 0 h 11"/>
                  <a:gd name="T2" fmla="*/ 44 w 1794"/>
                  <a:gd name="T3" fmla="*/ 11 h 11"/>
                  <a:gd name="T4" fmla="*/ 88 w 1794"/>
                  <a:gd name="T5" fmla="*/ 0 h 11"/>
                  <a:gd name="T6" fmla="*/ 121 w 1794"/>
                  <a:gd name="T7" fmla="*/ 11 h 11"/>
                  <a:gd name="T8" fmla="*/ 132 w 1794"/>
                  <a:gd name="T9" fmla="*/ 0 h 11"/>
                  <a:gd name="T10" fmla="*/ 188 w 1794"/>
                  <a:gd name="T11" fmla="*/ 0 h 11"/>
                  <a:gd name="T12" fmla="*/ 199 w 1794"/>
                  <a:gd name="T13" fmla="*/ 11 h 11"/>
                  <a:gd name="T14" fmla="*/ 243 w 1794"/>
                  <a:gd name="T15" fmla="*/ 0 h 11"/>
                  <a:gd name="T16" fmla="*/ 276 w 1794"/>
                  <a:gd name="T17" fmla="*/ 11 h 11"/>
                  <a:gd name="T18" fmla="*/ 287 w 1794"/>
                  <a:gd name="T19" fmla="*/ 0 h 11"/>
                  <a:gd name="T20" fmla="*/ 342 w 1794"/>
                  <a:gd name="T21" fmla="*/ 0 h 11"/>
                  <a:gd name="T22" fmla="*/ 353 w 1794"/>
                  <a:gd name="T23" fmla="*/ 11 h 11"/>
                  <a:gd name="T24" fmla="*/ 397 w 1794"/>
                  <a:gd name="T25" fmla="*/ 0 h 11"/>
                  <a:gd name="T26" fmla="*/ 430 w 1794"/>
                  <a:gd name="T27" fmla="*/ 11 h 11"/>
                  <a:gd name="T28" fmla="*/ 441 w 1794"/>
                  <a:gd name="T29" fmla="*/ 0 h 11"/>
                  <a:gd name="T30" fmla="*/ 496 w 1794"/>
                  <a:gd name="T31" fmla="*/ 0 h 11"/>
                  <a:gd name="T32" fmla="*/ 508 w 1794"/>
                  <a:gd name="T33" fmla="*/ 11 h 11"/>
                  <a:gd name="T34" fmla="*/ 552 w 1794"/>
                  <a:gd name="T35" fmla="*/ 0 h 11"/>
                  <a:gd name="T36" fmla="*/ 585 w 1794"/>
                  <a:gd name="T37" fmla="*/ 11 h 11"/>
                  <a:gd name="T38" fmla="*/ 596 w 1794"/>
                  <a:gd name="T39" fmla="*/ 0 h 11"/>
                  <a:gd name="T40" fmla="*/ 651 w 1794"/>
                  <a:gd name="T41" fmla="*/ 0 h 11"/>
                  <a:gd name="T42" fmla="*/ 662 w 1794"/>
                  <a:gd name="T43" fmla="*/ 11 h 11"/>
                  <a:gd name="T44" fmla="*/ 706 w 1794"/>
                  <a:gd name="T45" fmla="*/ 0 h 11"/>
                  <a:gd name="T46" fmla="*/ 739 w 1794"/>
                  <a:gd name="T47" fmla="*/ 11 h 11"/>
                  <a:gd name="T48" fmla="*/ 750 w 1794"/>
                  <a:gd name="T49" fmla="*/ 0 h 11"/>
                  <a:gd name="T50" fmla="*/ 805 w 1794"/>
                  <a:gd name="T51" fmla="*/ 0 h 11"/>
                  <a:gd name="T52" fmla="*/ 816 w 1794"/>
                  <a:gd name="T53" fmla="*/ 11 h 11"/>
                  <a:gd name="T54" fmla="*/ 860 w 1794"/>
                  <a:gd name="T55" fmla="*/ 0 h 11"/>
                  <a:gd name="T56" fmla="*/ 894 w 1794"/>
                  <a:gd name="T57" fmla="*/ 11 h 11"/>
                  <a:gd name="T58" fmla="*/ 905 w 1794"/>
                  <a:gd name="T59" fmla="*/ 0 h 11"/>
                  <a:gd name="T60" fmla="*/ 960 w 1794"/>
                  <a:gd name="T61" fmla="*/ 0 h 11"/>
                  <a:gd name="T62" fmla="*/ 971 w 1794"/>
                  <a:gd name="T63" fmla="*/ 11 h 11"/>
                  <a:gd name="T64" fmla="*/ 1015 w 1794"/>
                  <a:gd name="T65" fmla="*/ 0 h 11"/>
                  <a:gd name="T66" fmla="*/ 1048 w 1794"/>
                  <a:gd name="T67" fmla="*/ 11 h 11"/>
                  <a:gd name="T68" fmla="*/ 1059 w 1794"/>
                  <a:gd name="T69" fmla="*/ 0 h 11"/>
                  <a:gd name="T70" fmla="*/ 1114 w 1794"/>
                  <a:gd name="T71" fmla="*/ 0 h 11"/>
                  <a:gd name="T72" fmla="*/ 1125 w 1794"/>
                  <a:gd name="T73" fmla="*/ 11 h 11"/>
                  <a:gd name="T74" fmla="*/ 1169 w 1794"/>
                  <a:gd name="T75" fmla="*/ 0 h 11"/>
                  <a:gd name="T76" fmla="*/ 1202 w 1794"/>
                  <a:gd name="T77" fmla="*/ 11 h 11"/>
                  <a:gd name="T78" fmla="*/ 1213 w 1794"/>
                  <a:gd name="T79" fmla="*/ 0 h 11"/>
                  <a:gd name="T80" fmla="*/ 1269 w 1794"/>
                  <a:gd name="T81" fmla="*/ 0 h 11"/>
                  <a:gd name="T82" fmla="*/ 1280 w 1794"/>
                  <a:gd name="T83" fmla="*/ 11 h 11"/>
                  <a:gd name="T84" fmla="*/ 1324 w 1794"/>
                  <a:gd name="T85" fmla="*/ 0 h 11"/>
                  <a:gd name="T86" fmla="*/ 1357 w 1794"/>
                  <a:gd name="T87" fmla="*/ 11 h 11"/>
                  <a:gd name="T88" fmla="*/ 1368 w 1794"/>
                  <a:gd name="T89" fmla="*/ 0 h 11"/>
                  <a:gd name="T90" fmla="*/ 1423 w 1794"/>
                  <a:gd name="T91" fmla="*/ 0 h 11"/>
                  <a:gd name="T92" fmla="*/ 1434 w 1794"/>
                  <a:gd name="T93" fmla="*/ 11 h 11"/>
                  <a:gd name="T94" fmla="*/ 1478 w 1794"/>
                  <a:gd name="T95" fmla="*/ 0 h 11"/>
                  <a:gd name="T96" fmla="*/ 1511 w 1794"/>
                  <a:gd name="T97" fmla="*/ 11 h 11"/>
                  <a:gd name="T98" fmla="*/ 1522 w 1794"/>
                  <a:gd name="T99" fmla="*/ 0 h 11"/>
                  <a:gd name="T100" fmla="*/ 1577 w 1794"/>
                  <a:gd name="T101" fmla="*/ 0 h 11"/>
                  <a:gd name="T102" fmla="*/ 1588 w 1794"/>
                  <a:gd name="T103" fmla="*/ 11 h 11"/>
                  <a:gd name="T104" fmla="*/ 1633 w 1794"/>
                  <a:gd name="T105" fmla="*/ 0 h 11"/>
                  <a:gd name="T106" fmla="*/ 1666 w 1794"/>
                  <a:gd name="T107" fmla="*/ 11 h 11"/>
                  <a:gd name="T108" fmla="*/ 1677 w 1794"/>
                  <a:gd name="T109" fmla="*/ 0 h 11"/>
                  <a:gd name="T110" fmla="*/ 1732 w 1794"/>
                  <a:gd name="T111" fmla="*/ 0 h 11"/>
                  <a:gd name="T112" fmla="*/ 1743 w 1794"/>
                  <a:gd name="T113" fmla="*/ 11 h 11"/>
                  <a:gd name="T114" fmla="*/ 1787 w 1794"/>
                  <a:gd name="T115" fmla="*/ 0 h 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94"/>
                  <a:gd name="T175" fmla="*/ 0 h 11"/>
                  <a:gd name="T176" fmla="*/ 1794 w 1794"/>
                  <a:gd name="T177" fmla="*/ 11 h 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94" h="11">
                    <a:moveTo>
                      <a:pt x="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3" y="0"/>
                    </a:lnTo>
                    <a:lnTo>
                      <a:pt x="33" y="11"/>
                    </a:lnTo>
                    <a:lnTo>
                      <a:pt x="22" y="11"/>
                    </a:lnTo>
                    <a:lnTo>
                      <a:pt x="22" y="0"/>
                    </a:lnTo>
                    <a:close/>
                    <a:moveTo>
                      <a:pt x="44" y="0"/>
                    </a:moveTo>
                    <a:lnTo>
                      <a:pt x="55" y="0"/>
                    </a:lnTo>
                    <a:lnTo>
                      <a:pt x="55" y="11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  <a:moveTo>
                      <a:pt x="66" y="0"/>
                    </a:moveTo>
                    <a:lnTo>
                      <a:pt x="77" y="0"/>
                    </a:lnTo>
                    <a:lnTo>
                      <a:pt x="77" y="11"/>
                    </a:lnTo>
                    <a:lnTo>
                      <a:pt x="66" y="11"/>
                    </a:lnTo>
                    <a:lnTo>
                      <a:pt x="66" y="0"/>
                    </a:lnTo>
                    <a:close/>
                    <a:moveTo>
                      <a:pt x="88" y="0"/>
                    </a:moveTo>
                    <a:lnTo>
                      <a:pt x="99" y="0"/>
                    </a:lnTo>
                    <a:lnTo>
                      <a:pt x="99" y="11"/>
                    </a:lnTo>
                    <a:lnTo>
                      <a:pt x="88" y="11"/>
                    </a:lnTo>
                    <a:lnTo>
                      <a:pt x="88" y="0"/>
                    </a:lnTo>
                    <a:close/>
                    <a:moveTo>
                      <a:pt x="110" y="0"/>
                    </a:moveTo>
                    <a:lnTo>
                      <a:pt x="121" y="0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0"/>
                    </a:lnTo>
                    <a:close/>
                    <a:moveTo>
                      <a:pt x="132" y="0"/>
                    </a:moveTo>
                    <a:lnTo>
                      <a:pt x="144" y="0"/>
                    </a:lnTo>
                    <a:lnTo>
                      <a:pt x="144" y="11"/>
                    </a:lnTo>
                    <a:lnTo>
                      <a:pt x="132" y="11"/>
                    </a:lnTo>
                    <a:lnTo>
                      <a:pt x="132" y="0"/>
                    </a:lnTo>
                    <a:close/>
                    <a:moveTo>
                      <a:pt x="155" y="0"/>
                    </a:moveTo>
                    <a:lnTo>
                      <a:pt x="166" y="0"/>
                    </a:lnTo>
                    <a:lnTo>
                      <a:pt x="166" y="11"/>
                    </a:lnTo>
                    <a:lnTo>
                      <a:pt x="155" y="11"/>
                    </a:lnTo>
                    <a:lnTo>
                      <a:pt x="155" y="0"/>
                    </a:lnTo>
                    <a:close/>
                    <a:moveTo>
                      <a:pt x="177" y="0"/>
                    </a:moveTo>
                    <a:lnTo>
                      <a:pt x="188" y="0"/>
                    </a:lnTo>
                    <a:lnTo>
                      <a:pt x="188" y="11"/>
                    </a:lnTo>
                    <a:lnTo>
                      <a:pt x="177" y="11"/>
                    </a:lnTo>
                    <a:lnTo>
                      <a:pt x="177" y="0"/>
                    </a:lnTo>
                    <a:close/>
                    <a:moveTo>
                      <a:pt x="199" y="0"/>
                    </a:moveTo>
                    <a:lnTo>
                      <a:pt x="210" y="0"/>
                    </a:lnTo>
                    <a:lnTo>
                      <a:pt x="210" y="11"/>
                    </a:lnTo>
                    <a:lnTo>
                      <a:pt x="199" y="11"/>
                    </a:lnTo>
                    <a:lnTo>
                      <a:pt x="199" y="0"/>
                    </a:lnTo>
                    <a:close/>
                    <a:moveTo>
                      <a:pt x="221" y="0"/>
                    </a:moveTo>
                    <a:lnTo>
                      <a:pt x="232" y="0"/>
                    </a:lnTo>
                    <a:lnTo>
                      <a:pt x="232" y="11"/>
                    </a:lnTo>
                    <a:lnTo>
                      <a:pt x="221" y="11"/>
                    </a:lnTo>
                    <a:lnTo>
                      <a:pt x="221" y="0"/>
                    </a:lnTo>
                    <a:close/>
                    <a:moveTo>
                      <a:pt x="243" y="0"/>
                    </a:moveTo>
                    <a:lnTo>
                      <a:pt x="254" y="0"/>
                    </a:lnTo>
                    <a:lnTo>
                      <a:pt x="254" y="11"/>
                    </a:lnTo>
                    <a:lnTo>
                      <a:pt x="243" y="11"/>
                    </a:lnTo>
                    <a:lnTo>
                      <a:pt x="243" y="0"/>
                    </a:lnTo>
                    <a:close/>
                    <a:moveTo>
                      <a:pt x="265" y="0"/>
                    </a:moveTo>
                    <a:lnTo>
                      <a:pt x="276" y="0"/>
                    </a:lnTo>
                    <a:lnTo>
                      <a:pt x="276" y="11"/>
                    </a:lnTo>
                    <a:lnTo>
                      <a:pt x="265" y="11"/>
                    </a:lnTo>
                    <a:lnTo>
                      <a:pt x="265" y="0"/>
                    </a:lnTo>
                    <a:close/>
                    <a:moveTo>
                      <a:pt x="287" y="0"/>
                    </a:moveTo>
                    <a:lnTo>
                      <a:pt x="298" y="0"/>
                    </a:lnTo>
                    <a:lnTo>
                      <a:pt x="298" y="11"/>
                    </a:lnTo>
                    <a:lnTo>
                      <a:pt x="287" y="11"/>
                    </a:lnTo>
                    <a:lnTo>
                      <a:pt x="287" y="0"/>
                    </a:lnTo>
                    <a:close/>
                    <a:moveTo>
                      <a:pt x="309" y="0"/>
                    </a:moveTo>
                    <a:lnTo>
                      <a:pt x="320" y="0"/>
                    </a:lnTo>
                    <a:lnTo>
                      <a:pt x="320" y="11"/>
                    </a:lnTo>
                    <a:lnTo>
                      <a:pt x="309" y="11"/>
                    </a:lnTo>
                    <a:lnTo>
                      <a:pt x="309" y="0"/>
                    </a:lnTo>
                    <a:close/>
                    <a:moveTo>
                      <a:pt x="331" y="0"/>
                    </a:moveTo>
                    <a:lnTo>
                      <a:pt x="342" y="0"/>
                    </a:lnTo>
                    <a:lnTo>
                      <a:pt x="342" y="11"/>
                    </a:lnTo>
                    <a:lnTo>
                      <a:pt x="331" y="11"/>
                    </a:lnTo>
                    <a:lnTo>
                      <a:pt x="331" y="0"/>
                    </a:lnTo>
                    <a:close/>
                    <a:moveTo>
                      <a:pt x="353" y="0"/>
                    </a:moveTo>
                    <a:lnTo>
                      <a:pt x="364" y="0"/>
                    </a:lnTo>
                    <a:lnTo>
                      <a:pt x="364" y="11"/>
                    </a:lnTo>
                    <a:lnTo>
                      <a:pt x="353" y="11"/>
                    </a:lnTo>
                    <a:lnTo>
                      <a:pt x="353" y="0"/>
                    </a:lnTo>
                    <a:close/>
                    <a:moveTo>
                      <a:pt x="375" y="0"/>
                    </a:moveTo>
                    <a:lnTo>
                      <a:pt x="386" y="0"/>
                    </a:lnTo>
                    <a:lnTo>
                      <a:pt x="386" y="11"/>
                    </a:lnTo>
                    <a:lnTo>
                      <a:pt x="375" y="11"/>
                    </a:lnTo>
                    <a:lnTo>
                      <a:pt x="375" y="0"/>
                    </a:lnTo>
                    <a:close/>
                    <a:moveTo>
                      <a:pt x="397" y="0"/>
                    </a:moveTo>
                    <a:lnTo>
                      <a:pt x="408" y="0"/>
                    </a:lnTo>
                    <a:lnTo>
                      <a:pt x="408" y="11"/>
                    </a:lnTo>
                    <a:lnTo>
                      <a:pt x="397" y="11"/>
                    </a:lnTo>
                    <a:lnTo>
                      <a:pt x="397" y="0"/>
                    </a:lnTo>
                    <a:close/>
                    <a:moveTo>
                      <a:pt x="419" y="0"/>
                    </a:moveTo>
                    <a:lnTo>
                      <a:pt x="430" y="0"/>
                    </a:lnTo>
                    <a:lnTo>
                      <a:pt x="430" y="11"/>
                    </a:lnTo>
                    <a:lnTo>
                      <a:pt x="419" y="11"/>
                    </a:lnTo>
                    <a:lnTo>
                      <a:pt x="419" y="0"/>
                    </a:lnTo>
                    <a:close/>
                    <a:moveTo>
                      <a:pt x="441" y="0"/>
                    </a:moveTo>
                    <a:lnTo>
                      <a:pt x="452" y="0"/>
                    </a:lnTo>
                    <a:lnTo>
                      <a:pt x="452" y="11"/>
                    </a:lnTo>
                    <a:lnTo>
                      <a:pt x="441" y="11"/>
                    </a:lnTo>
                    <a:lnTo>
                      <a:pt x="441" y="0"/>
                    </a:lnTo>
                    <a:close/>
                    <a:moveTo>
                      <a:pt x="463" y="0"/>
                    </a:moveTo>
                    <a:lnTo>
                      <a:pt x="474" y="0"/>
                    </a:lnTo>
                    <a:lnTo>
                      <a:pt x="474" y="11"/>
                    </a:lnTo>
                    <a:lnTo>
                      <a:pt x="463" y="11"/>
                    </a:lnTo>
                    <a:lnTo>
                      <a:pt x="463" y="0"/>
                    </a:lnTo>
                    <a:close/>
                    <a:moveTo>
                      <a:pt x="485" y="0"/>
                    </a:moveTo>
                    <a:lnTo>
                      <a:pt x="496" y="0"/>
                    </a:lnTo>
                    <a:lnTo>
                      <a:pt x="496" y="11"/>
                    </a:lnTo>
                    <a:lnTo>
                      <a:pt x="485" y="11"/>
                    </a:lnTo>
                    <a:lnTo>
                      <a:pt x="485" y="0"/>
                    </a:lnTo>
                    <a:close/>
                    <a:moveTo>
                      <a:pt x="508" y="0"/>
                    </a:moveTo>
                    <a:lnTo>
                      <a:pt x="519" y="0"/>
                    </a:lnTo>
                    <a:lnTo>
                      <a:pt x="519" y="11"/>
                    </a:lnTo>
                    <a:lnTo>
                      <a:pt x="508" y="11"/>
                    </a:lnTo>
                    <a:lnTo>
                      <a:pt x="508" y="0"/>
                    </a:lnTo>
                    <a:close/>
                    <a:moveTo>
                      <a:pt x="530" y="0"/>
                    </a:moveTo>
                    <a:lnTo>
                      <a:pt x="541" y="0"/>
                    </a:lnTo>
                    <a:lnTo>
                      <a:pt x="541" y="11"/>
                    </a:lnTo>
                    <a:lnTo>
                      <a:pt x="530" y="11"/>
                    </a:lnTo>
                    <a:lnTo>
                      <a:pt x="530" y="0"/>
                    </a:lnTo>
                    <a:close/>
                    <a:moveTo>
                      <a:pt x="552" y="0"/>
                    </a:moveTo>
                    <a:lnTo>
                      <a:pt x="563" y="0"/>
                    </a:lnTo>
                    <a:lnTo>
                      <a:pt x="563" y="11"/>
                    </a:lnTo>
                    <a:lnTo>
                      <a:pt x="552" y="11"/>
                    </a:lnTo>
                    <a:lnTo>
                      <a:pt x="552" y="0"/>
                    </a:lnTo>
                    <a:close/>
                    <a:moveTo>
                      <a:pt x="574" y="0"/>
                    </a:moveTo>
                    <a:lnTo>
                      <a:pt x="585" y="0"/>
                    </a:lnTo>
                    <a:lnTo>
                      <a:pt x="585" y="11"/>
                    </a:lnTo>
                    <a:lnTo>
                      <a:pt x="574" y="11"/>
                    </a:lnTo>
                    <a:lnTo>
                      <a:pt x="574" y="0"/>
                    </a:lnTo>
                    <a:close/>
                    <a:moveTo>
                      <a:pt x="596" y="0"/>
                    </a:moveTo>
                    <a:lnTo>
                      <a:pt x="607" y="0"/>
                    </a:lnTo>
                    <a:lnTo>
                      <a:pt x="607" y="11"/>
                    </a:lnTo>
                    <a:lnTo>
                      <a:pt x="596" y="11"/>
                    </a:lnTo>
                    <a:lnTo>
                      <a:pt x="596" y="0"/>
                    </a:lnTo>
                    <a:close/>
                    <a:moveTo>
                      <a:pt x="618" y="0"/>
                    </a:moveTo>
                    <a:lnTo>
                      <a:pt x="629" y="0"/>
                    </a:lnTo>
                    <a:lnTo>
                      <a:pt x="629" y="11"/>
                    </a:lnTo>
                    <a:lnTo>
                      <a:pt x="618" y="11"/>
                    </a:lnTo>
                    <a:lnTo>
                      <a:pt x="618" y="0"/>
                    </a:lnTo>
                    <a:close/>
                    <a:moveTo>
                      <a:pt x="640" y="0"/>
                    </a:moveTo>
                    <a:lnTo>
                      <a:pt x="651" y="0"/>
                    </a:lnTo>
                    <a:lnTo>
                      <a:pt x="651" y="11"/>
                    </a:lnTo>
                    <a:lnTo>
                      <a:pt x="640" y="11"/>
                    </a:lnTo>
                    <a:lnTo>
                      <a:pt x="640" y="0"/>
                    </a:lnTo>
                    <a:close/>
                    <a:moveTo>
                      <a:pt x="662" y="0"/>
                    </a:moveTo>
                    <a:lnTo>
                      <a:pt x="673" y="0"/>
                    </a:lnTo>
                    <a:lnTo>
                      <a:pt x="673" y="11"/>
                    </a:lnTo>
                    <a:lnTo>
                      <a:pt x="662" y="11"/>
                    </a:lnTo>
                    <a:lnTo>
                      <a:pt x="662" y="0"/>
                    </a:lnTo>
                    <a:close/>
                    <a:moveTo>
                      <a:pt x="684" y="0"/>
                    </a:moveTo>
                    <a:lnTo>
                      <a:pt x="695" y="0"/>
                    </a:lnTo>
                    <a:lnTo>
                      <a:pt x="695" y="11"/>
                    </a:lnTo>
                    <a:lnTo>
                      <a:pt x="684" y="11"/>
                    </a:lnTo>
                    <a:lnTo>
                      <a:pt x="684" y="0"/>
                    </a:lnTo>
                    <a:close/>
                    <a:moveTo>
                      <a:pt x="706" y="0"/>
                    </a:moveTo>
                    <a:lnTo>
                      <a:pt x="717" y="0"/>
                    </a:lnTo>
                    <a:lnTo>
                      <a:pt x="717" y="11"/>
                    </a:lnTo>
                    <a:lnTo>
                      <a:pt x="706" y="11"/>
                    </a:lnTo>
                    <a:lnTo>
                      <a:pt x="706" y="0"/>
                    </a:lnTo>
                    <a:close/>
                    <a:moveTo>
                      <a:pt x="728" y="0"/>
                    </a:moveTo>
                    <a:lnTo>
                      <a:pt x="739" y="0"/>
                    </a:lnTo>
                    <a:lnTo>
                      <a:pt x="739" y="11"/>
                    </a:lnTo>
                    <a:lnTo>
                      <a:pt x="728" y="11"/>
                    </a:lnTo>
                    <a:lnTo>
                      <a:pt x="728" y="0"/>
                    </a:lnTo>
                    <a:close/>
                    <a:moveTo>
                      <a:pt x="750" y="0"/>
                    </a:moveTo>
                    <a:lnTo>
                      <a:pt x="761" y="0"/>
                    </a:lnTo>
                    <a:lnTo>
                      <a:pt x="761" y="11"/>
                    </a:lnTo>
                    <a:lnTo>
                      <a:pt x="750" y="11"/>
                    </a:lnTo>
                    <a:lnTo>
                      <a:pt x="750" y="0"/>
                    </a:lnTo>
                    <a:close/>
                    <a:moveTo>
                      <a:pt x="772" y="0"/>
                    </a:moveTo>
                    <a:lnTo>
                      <a:pt x="783" y="0"/>
                    </a:lnTo>
                    <a:lnTo>
                      <a:pt x="783" y="11"/>
                    </a:lnTo>
                    <a:lnTo>
                      <a:pt x="772" y="11"/>
                    </a:lnTo>
                    <a:lnTo>
                      <a:pt x="772" y="0"/>
                    </a:lnTo>
                    <a:close/>
                    <a:moveTo>
                      <a:pt x="794" y="0"/>
                    </a:moveTo>
                    <a:lnTo>
                      <a:pt x="805" y="0"/>
                    </a:lnTo>
                    <a:lnTo>
                      <a:pt x="805" y="11"/>
                    </a:lnTo>
                    <a:lnTo>
                      <a:pt x="794" y="11"/>
                    </a:lnTo>
                    <a:lnTo>
                      <a:pt x="794" y="0"/>
                    </a:lnTo>
                    <a:close/>
                    <a:moveTo>
                      <a:pt x="816" y="0"/>
                    </a:moveTo>
                    <a:lnTo>
                      <a:pt x="827" y="0"/>
                    </a:lnTo>
                    <a:lnTo>
                      <a:pt x="827" y="11"/>
                    </a:lnTo>
                    <a:lnTo>
                      <a:pt x="816" y="11"/>
                    </a:lnTo>
                    <a:lnTo>
                      <a:pt x="816" y="0"/>
                    </a:lnTo>
                    <a:close/>
                    <a:moveTo>
                      <a:pt x="838" y="0"/>
                    </a:moveTo>
                    <a:lnTo>
                      <a:pt x="849" y="0"/>
                    </a:lnTo>
                    <a:lnTo>
                      <a:pt x="849" y="11"/>
                    </a:lnTo>
                    <a:lnTo>
                      <a:pt x="838" y="11"/>
                    </a:lnTo>
                    <a:lnTo>
                      <a:pt x="838" y="0"/>
                    </a:lnTo>
                    <a:close/>
                    <a:moveTo>
                      <a:pt x="860" y="0"/>
                    </a:moveTo>
                    <a:lnTo>
                      <a:pt x="872" y="0"/>
                    </a:lnTo>
                    <a:lnTo>
                      <a:pt x="872" y="11"/>
                    </a:lnTo>
                    <a:lnTo>
                      <a:pt x="860" y="11"/>
                    </a:lnTo>
                    <a:lnTo>
                      <a:pt x="860" y="0"/>
                    </a:lnTo>
                    <a:close/>
                    <a:moveTo>
                      <a:pt x="883" y="0"/>
                    </a:moveTo>
                    <a:lnTo>
                      <a:pt x="894" y="0"/>
                    </a:lnTo>
                    <a:lnTo>
                      <a:pt x="894" y="11"/>
                    </a:lnTo>
                    <a:lnTo>
                      <a:pt x="883" y="11"/>
                    </a:lnTo>
                    <a:lnTo>
                      <a:pt x="883" y="0"/>
                    </a:lnTo>
                    <a:close/>
                    <a:moveTo>
                      <a:pt x="905" y="0"/>
                    </a:moveTo>
                    <a:lnTo>
                      <a:pt x="916" y="0"/>
                    </a:lnTo>
                    <a:lnTo>
                      <a:pt x="916" y="11"/>
                    </a:lnTo>
                    <a:lnTo>
                      <a:pt x="905" y="11"/>
                    </a:lnTo>
                    <a:lnTo>
                      <a:pt x="905" y="0"/>
                    </a:lnTo>
                    <a:close/>
                    <a:moveTo>
                      <a:pt x="927" y="0"/>
                    </a:moveTo>
                    <a:lnTo>
                      <a:pt x="938" y="0"/>
                    </a:lnTo>
                    <a:lnTo>
                      <a:pt x="938" y="11"/>
                    </a:lnTo>
                    <a:lnTo>
                      <a:pt x="927" y="11"/>
                    </a:lnTo>
                    <a:lnTo>
                      <a:pt x="927" y="0"/>
                    </a:lnTo>
                    <a:close/>
                    <a:moveTo>
                      <a:pt x="949" y="0"/>
                    </a:moveTo>
                    <a:lnTo>
                      <a:pt x="960" y="0"/>
                    </a:lnTo>
                    <a:lnTo>
                      <a:pt x="960" y="11"/>
                    </a:lnTo>
                    <a:lnTo>
                      <a:pt x="949" y="11"/>
                    </a:lnTo>
                    <a:lnTo>
                      <a:pt x="949" y="0"/>
                    </a:lnTo>
                    <a:close/>
                    <a:moveTo>
                      <a:pt x="971" y="0"/>
                    </a:moveTo>
                    <a:lnTo>
                      <a:pt x="982" y="0"/>
                    </a:lnTo>
                    <a:lnTo>
                      <a:pt x="982" y="11"/>
                    </a:lnTo>
                    <a:lnTo>
                      <a:pt x="971" y="11"/>
                    </a:lnTo>
                    <a:lnTo>
                      <a:pt x="971" y="0"/>
                    </a:lnTo>
                    <a:close/>
                    <a:moveTo>
                      <a:pt x="993" y="0"/>
                    </a:moveTo>
                    <a:lnTo>
                      <a:pt x="1004" y="0"/>
                    </a:lnTo>
                    <a:lnTo>
                      <a:pt x="1004" y="11"/>
                    </a:lnTo>
                    <a:lnTo>
                      <a:pt x="993" y="11"/>
                    </a:lnTo>
                    <a:lnTo>
                      <a:pt x="993" y="0"/>
                    </a:lnTo>
                    <a:close/>
                    <a:moveTo>
                      <a:pt x="1015" y="0"/>
                    </a:moveTo>
                    <a:lnTo>
                      <a:pt x="1026" y="0"/>
                    </a:lnTo>
                    <a:lnTo>
                      <a:pt x="1026" y="11"/>
                    </a:lnTo>
                    <a:lnTo>
                      <a:pt x="1015" y="11"/>
                    </a:lnTo>
                    <a:lnTo>
                      <a:pt x="1015" y="0"/>
                    </a:lnTo>
                    <a:close/>
                    <a:moveTo>
                      <a:pt x="1037" y="0"/>
                    </a:moveTo>
                    <a:lnTo>
                      <a:pt x="1048" y="0"/>
                    </a:lnTo>
                    <a:lnTo>
                      <a:pt x="1048" y="11"/>
                    </a:lnTo>
                    <a:lnTo>
                      <a:pt x="1037" y="11"/>
                    </a:lnTo>
                    <a:lnTo>
                      <a:pt x="1037" y="0"/>
                    </a:lnTo>
                    <a:close/>
                    <a:moveTo>
                      <a:pt x="1059" y="0"/>
                    </a:moveTo>
                    <a:lnTo>
                      <a:pt x="1070" y="0"/>
                    </a:lnTo>
                    <a:lnTo>
                      <a:pt x="1070" y="11"/>
                    </a:lnTo>
                    <a:lnTo>
                      <a:pt x="1059" y="11"/>
                    </a:lnTo>
                    <a:lnTo>
                      <a:pt x="1059" y="0"/>
                    </a:lnTo>
                    <a:close/>
                    <a:moveTo>
                      <a:pt x="1081" y="0"/>
                    </a:moveTo>
                    <a:lnTo>
                      <a:pt x="1092" y="0"/>
                    </a:lnTo>
                    <a:lnTo>
                      <a:pt x="1092" y="11"/>
                    </a:lnTo>
                    <a:lnTo>
                      <a:pt x="1081" y="11"/>
                    </a:lnTo>
                    <a:lnTo>
                      <a:pt x="1081" y="0"/>
                    </a:lnTo>
                    <a:close/>
                    <a:moveTo>
                      <a:pt x="1103" y="0"/>
                    </a:moveTo>
                    <a:lnTo>
                      <a:pt x="1114" y="0"/>
                    </a:lnTo>
                    <a:lnTo>
                      <a:pt x="1114" y="11"/>
                    </a:lnTo>
                    <a:lnTo>
                      <a:pt x="1103" y="11"/>
                    </a:lnTo>
                    <a:lnTo>
                      <a:pt x="1103" y="0"/>
                    </a:lnTo>
                    <a:close/>
                    <a:moveTo>
                      <a:pt x="1125" y="0"/>
                    </a:moveTo>
                    <a:lnTo>
                      <a:pt x="1136" y="0"/>
                    </a:lnTo>
                    <a:lnTo>
                      <a:pt x="1136" y="11"/>
                    </a:lnTo>
                    <a:lnTo>
                      <a:pt x="1125" y="11"/>
                    </a:lnTo>
                    <a:lnTo>
                      <a:pt x="1125" y="0"/>
                    </a:lnTo>
                    <a:close/>
                    <a:moveTo>
                      <a:pt x="1147" y="0"/>
                    </a:moveTo>
                    <a:lnTo>
                      <a:pt x="1158" y="0"/>
                    </a:lnTo>
                    <a:lnTo>
                      <a:pt x="1158" y="11"/>
                    </a:lnTo>
                    <a:lnTo>
                      <a:pt x="1147" y="11"/>
                    </a:lnTo>
                    <a:lnTo>
                      <a:pt x="1147" y="0"/>
                    </a:lnTo>
                    <a:close/>
                    <a:moveTo>
                      <a:pt x="1169" y="0"/>
                    </a:moveTo>
                    <a:lnTo>
                      <a:pt x="1180" y="0"/>
                    </a:lnTo>
                    <a:lnTo>
                      <a:pt x="1180" y="11"/>
                    </a:lnTo>
                    <a:lnTo>
                      <a:pt x="1169" y="11"/>
                    </a:lnTo>
                    <a:lnTo>
                      <a:pt x="1169" y="0"/>
                    </a:lnTo>
                    <a:close/>
                    <a:moveTo>
                      <a:pt x="1191" y="0"/>
                    </a:moveTo>
                    <a:lnTo>
                      <a:pt x="1202" y="0"/>
                    </a:lnTo>
                    <a:lnTo>
                      <a:pt x="1202" y="11"/>
                    </a:lnTo>
                    <a:lnTo>
                      <a:pt x="1191" y="11"/>
                    </a:lnTo>
                    <a:lnTo>
                      <a:pt x="1191" y="0"/>
                    </a:lnTo>
                    <a:close/>
                    <a:moveTo>
                      <a:pt x="1213" y="0"/>
                    </a:moveTo>
                    <a:lnTo>
                      <a:pt x="1224" y="0"/>
                    </a:lnTo>
                    <a:lnTo>
                      <a:pt x="1224" y="11"/>
                    </a:lnTo>
                    <a:lnTo>
                      <a:pt x="1213" y="11"/>
                    </a:lnTo>
                    <a:lnTo>
                      <a:pt x="1213" y="0"/>
                    </a:lnTo>
                    <a:close/>
                    <a:moveTo>
                      <a:pt x="1236" y="0"/>
                    </a:moveTo>
                    <a:lnTo>
                      <a:pt x="1247" y="0"/>
                    </a:lnTo>
                    <a:lnTo>
                      <a:pt x="1247" y="11"/>
                    </a:lnTo>
                    <a:lnTo>
                      <a:pt x="1236" y="11"/>
                    </a:lnTo>
                    <a:lnTo>
                      <a:pt x="1236" y="0"/>
                    </a:lnTo>
                    <a:close/>
                    <a:moveTo>
                      <a:pt x="1258" y="0"/>
                    </a:moveTo>
                    <a:lnTo>
                      <a:pt x="1269" y="0"/>
                    </a:lnTo>
                    <a:lnTo>
                      <a:pt x="1269" y="11"/>
                    </a:lnTo>
                    <a:lnTo>
                      <a:pt x="1258" y="11"/>
                    </a:lnTo>
                    <a:lnTo>
                      <a:pt x="1258" y="0"/>
                    </a:lnTo>
                    <a:close/>
                    <a:moveTo>
                      <a:pt x="1280" y="0"/>
                    </a:moveTo>
                    <a:lnTo>
                      <a:pt x="1291" y="0"/>
                    </a:lnTo>
                    <a:lnTo>
                      <a:pt x="1291" y="11"/>
                    </a:lnTo>
                    <a:lnTo>
                      <a:pt x="1280" y="11"/>
                    </a:lnTo>
                    <a:lnTo>
                      <a:pt x="1280" y="0"/>
                    </a:lnTo>
                    <a:close/>
                    <a:moveTo>
                      <a:pt x="1302" y="0"/>
                    </a:moveTo>
                    <a:lnTo>
                      <a:pt x="1313" y="0"/>
                    </a:lnTo>
                    <a:lnTo>
                      <a:pt x="1313" y="11"/>
                    </a:lnTo>
                    <a:lnTo>
                      <a:pt x="1302" y="11"/>
                    </a:lnTo>
                    <a:lnTo>
                      <a:pt x="1302" y="0"/>
                    </a:lnTo>
                    <a:close/>
                    <a:moveTo>
                      <a:pt x="1324" y="0"/>
                    </a:moveTo>
                    <a:lnTo>
                      <a:pt x="1335" y="0"/>
                    </a:lnTo>
                    <a:lnTo>
                      <a:pt x="1335" y="11"/>
                    </a:lnTo>
                    <a:lnTo>
                      <a:pt x="1324" y="11"/>
                    </a:lnTo>
                    <a:lnTo>
                      <a:pt x="1324" y="0"/>
                    </a:lnTo>
                    <a:close/>
                    <a:moveTo>
                      <a:pt x="1346" y="0"/>
                    </a:moveTo>
                    <a:lnTo>
                      <a:pt x="1357" y="0"/>
                    </a:lnTo>
                    <a:lnTo>
                      <a:pt x="1357" y="11"/>
                    </a:lnTo>
                    <a:lnTo>
                      <a:pt x="1346" y="11"/>
                    </a:lnTo>
                    <a:lnTo>
                      <a:pt x="1346" y="0"/>
                    </a:lnTo>
                    <a:close/>
                    <a:moveTo>
                      <a:pt x="1368" y="0"/>
                    </a:moveTo>
                    <a:lnTo>
                      <a:pt x="1379" y="0"/>
                    </a:lnTo>
                    <a:lnTo>
                      <a:pt x="1379" y="11"/>
                    </a:lnTo>
                    <a:lnTo>
                      <a:pt x="1368" y="11"/>
                    </a:lnTo>
                    <a:lnTo>
                      <a:pt x="1368" y="0"/>
                    </a:lnTo>
                    <a:close/>
                    <a:moveTo>
                      <a:pt x="1390" y="0"/>
                    </a:moveTo>
                    <a:lnTo>
                      <a:pt x="1401" y="0"/>
                    </a:lnTo>
                    <a:lnTo>
                      <a:pt x="1401" y="11"/>
                    </a:lnTo>
                    <a:lnTo>
                      <a:pt x="1390" y="11"/>
                    </a:lnTo>
                    <a:lnTo>
                      <a:pt x="1390" y="0"/>
                    </a:lnTo>
                    <a:close/>
                    <a:moveTo>
                      <a:pt x="1412" y="0"/>
                    </a:moveTo>
                    <a:lnTo>
                      <a:pt x="1423" y="0"/>
                    </a:lnTo>
                    <a:lnTo>
                      <a:pt x="1423" y="11"/>
                    </a:lnTo>
                    <a:lnTo>
                      <a:pt x="1412" y="11"/>
                    </a:lnTo>
                    <a:lnTo>
                      <a:pt x="1412" y="0"/>
                    </a:lnTo>
                    <a:close/>
                    <a:moveTo>
                      <a:pt x="1434" y="0"/>
                    </a:moveTo>
                    <a:lnTo>
                      <a:pt x="1445" y="0"/>
                    </a:lnTo>
                    <a:lnTo>
                      <a:pt x="1445" y="11"/>
                    </a:lnTo>
                    <a:lnTo>
                      <a:pt x="1434" y="11"/>
                    </a:lnTo>
                    <a:lnTo>
                      <a:pt x="1434" y="0"/>
                    </a:lnTo>
                    <a:close/>
                    <a:moveTo>
                      <a:pt x="1456" y="0"/>
                    </a:moveTo>
                    <a:lnTo>
                      <a:pt x="1467" y="0"/>
                    </a:lnTo>
                    <a:lnTo>
                      <a:pt x="1467" y="11"/>
                    </a:lnTo>
                    <a:lnTo>
                      <a:pt x="1456" y="11"/>
                    </a:lnTo>
                    <a:lnTo>
                      <a:pt x="1456" y="0"/>
                    </a:lnTo>
                    <a:close/>
                    <a:moveTo>
                      <a:pt x="1478" y="0"/>
                    </a:moveTo>
                    <a:lnTo>
                      <a:pt x="1489" y="0"/>
                    </a:lnTo>
                    <a:lnTo>
                      <a:pt x="1489" y="11"/>
                    </a:lnTo>
                    <a:lnTo>
                      <a:pt x="1478" y="11"/>
                    </a:lnTo>
                    <a:lnTo>
                      <a:pt x="1478" y="0"/>
                    </a:lnTo>
                    <a:close/>
                    <a:moveTo>
                      <a:pt x="1500" y="0"/>
                    </a:moveTo>
                    <a:lnTo>
                      <a:pt x="1511" y="0"/>
                    </a:lnTo>
                    <a:lnTo>
                      <a:pt x="1511" y="11"/>
                    </a:lnTo>
                    <a:lnTo>
                      <a:pt x="1500" y="11"/>
                    </a:lnTo>
                    <a:lnTo>
                      <a:pt x="1500" y="0"/>
                    </a:lnTo>
                    <a:close/>
                    <a:moveTo>
                      <a:pt x="1522" y="0"/>
                    </a:moveTo>
                    <a:lnTo>
                      <a:pt x="1533" y="0"/>
                    </a:lnTo>
                    <a:lnTo>
                      <a:pt x="1533" y="11"/>
                    </a:lnTo>
                    <a:lnTo>
                      <a:pt x="1522" y="11"/>
                    </a:lnTo>
                    <a:lnTo>
                      <a:pt x="1522" y="0"/>
                    </a:lnTo>
                    <a:close/>
                    <a:moveTo>
                      <a:pt x="1544" y="0"/>
                    </a:moveTo>
                    <a:lnTo>
                      <a:pt x="1555" y="0"/>
                    </a:lnTo>
                    <a:lnTo>
                      <a:pt x="1555" y="11"/>
                    </a:lnTo>
                    <a:lnTo>
                      <a:pt x="1544" y="11"/>
                    </a:lnTo>
                    <a:lnTo>
                      <a:pt x="1544" y="0"/>
                    </a:lnTo>
                    <a:close/>
                    <a:moveTo>
                      <a:pt x="1566" y="0"/>
                    </a:moveTo>
                    <a:lnTo>
                      <a:pt x="1577" y="0"/>
                    </a:lnTo>
                    <a:lnTo>
                      <a:pt x="1577" y="11"/>
                    </a:lnTo>
                    <a:lnTo>
                      <a:pt x="1566" y="11"/>
                    </a:lnTo>
                    <a:lnTo>
                      <a:pt x="1566" y="0"/>
                    </a:lnTo>
                    <a:close/>
                    <a:moveTo>
                      <a:pt x="1588" y="0"/>
                    </a:moveTo>
                    <a:lnTo>
                      <a:pt x="1600" y="0"/>
                    </a:lnTo>
                    <a:lnTo>
                      <a:pt x="1600" y="11"/>
                    </a:lnTo>
                    <a:lnTo>
                      <a:pt x="1588" y="11"/>
                    </a:lnTo>
                    <a:lnTo>
                      <a:pt x="1588" y="0"/>
                    </a:lnTo>
                    <a:close/>
                    <a:moveTo>
                      <a:pt x="1611" y="0"/>
                    </a:moveTo>
                    <a:lnTo>
                      <a:pt x="1622" y="0"/>
                    </a:lnTo>
                    <a:lnTo>
                      <a:pt x="1622" y="11"/>
                    </a:lnTo>
                    <a:lnTo>
                      <a:pt x="1611" y="11"/>
                    </a:lnTo>
                    <a:lnTo>
                      <a:pt x="1611" y="0"/>
                    </a:lnTo>
                    <a:close/>
                    <a:moveTo>
                      <a:pt x="1633" y="0"/>
                    </a:moveTo>
                    <a:lnTo>
                      <a:pt x="1644" y="0"/>
                    </a:lnTo>
                    <a:lnTo>
                      <a:pt x="1644" y="11"/>
                    </a:lnTo>
                    <a:lnTo>
                      <a:pt x="1633" y="11"/>
                    </a:lnTo>
                    <a:lnTo>
                      <a:pt x="1633" y="0"/>
                    </a:lnTo>
                    <a:close/>
                    <a:moveTo>
                      <a:pt x="1655" y="0"/>
                    </a:moveTo>
                    <a:lnTo>
                      <a:pt x="1666" y="0"/>
                    </a:lnTo>
                    <a:lnTo>
                      <a:pt x="1666" y="11"/>
                    </a:lnTo>
                    <a:lnTo>
                      <a:pt x="1655" y="11"/>
                    </a:lnTo>
                    <a:lnTo>
                      <a:pt x="1655" y="0"/>
                    </a:lnTo>
                    <a:close/>
                    <a:moveTo>
                      <a:pt x="1677" y="0"/>
                    </a:moveTo>
                    <a:lnTo>
                      <a:pt x="1688" y="0"/>
                    </a:lnTo>
                    <a:lnTo>
                      <a:pt x="1688" y="11"/>
                    </a:lnTo>
                    <a:lnTo>
                      <a:pt x="1677" y="11"/>
                    </a:lnTo>
                    <a:lnTo>
                      <a:pt x="1677" y="0"/>
                    </a:lnTo>
                    <a:close/>
                    <a:moveTo>
                      <a:pt x="1699" y="0"/>
                    </a:moveTo>
                    <a:lnTo>
                      <a:pt x="1710" y="0"/>
                    </a:lnTo>
                    <a:lnTo>
                      <a:pt x="1710" y="11"/>
                    </a:lnTo>
                    <a:lnTo>
                      <a:pt x="1699" y="11"/>
                    </a:lnTo>
                    <a:lnTo>
                      <a:pt x="1699" y="0"/>
                    </a:lnTo>
                    <a:close/>
                    <a:moveTo>
                      <a:pt x="1721" y="0"/>
                    </a:moveTo>
                    <a:lnTo>
                      <a:pt x="1732" y="0"/>
                    </a:lnTo>
                    <a:lnTo>
                      <a:pt x="1732" y="11"/>
                    </a:lnTo>
                    <a:lnTo>
                      <a:pt x="1721" y="11"/>
                    </a:lnTo>
                    <a:lnTo>
                      <a:pt x="1721" y="0"/>
                    </a:lnTo>
                    <a:close/>
                    <a:moveTo>
                      <a:pt x="1743" y="0"/>
                    </a:moveTo>
                    <a:lnTo>
                      <a:pt x="1754" y="0"/>
                    </a:lnTo>
                    <a:lnTo>
                      <a:pt x="1754" y="11"/>
                    </a:lnTo>
                    <a:lnTo>
                      <a:pt x="1743" y="11"/>
                    </a:lnTo>
                    <a:lnTo>
                      <a:pt x="1743" y="0"/>
                    </a:lnTo>
                    <a:close/>
                    <a:moveTo>
                      <a:pt x="1765" y="0"/>
                    </a:moveTo>
                    <a:lnTo>
                      <a:pt x="1776" y="0"/>
                    </a:lnTo>
                    <a:lnTo>
                      <a:pt x="1776" y="11"/>
                    </a:lnTo>
                    <a:lnTo>
                      <a:pt x="1765" y="11"/>
                    </a:lnTo>
                    <a:lnTo>
                      <a:pt x="1765" y="0"/>
                    </a:lnTo>
                    <a:close/>
                    <a:moveTo>
                      <a:pt x="1787" y="0"/>
                    </a:moveTo>
                    <a:lnTo>
                      <a:pt x="1794" y="0"/>
                    </a:lnTo>
                    <a:lnTo>
                      <a:pt x="1794" y="11"/>
                    </a:lnTo>
                    <a:lnTo>
                      <a:pt x="1787" y="11"/>
                    </a:lnTo>
                    <a:lnTo>
                      <a:pt x="17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5" name="Freeform 74"/>
              <p:cNvSpPr>
                <a:spLocks noEditPoints="1"/>
              </p:cNvSpPr>
              <p:nvPr/>
            </p:nvSpPr>
            <p:spPr bwMode="auto">
              <a:xfrm>
                <a:off x="4102" y="603"/>
                <a:ext cx="44" cy="460"/>
              </a:xfrm>
              <a:custGeom>
                <a:avLst/>
                <a:gdLst>
                  <a:gd name="T0" fmla="*/ 30 w 44"/>
                  <a:gd name="T1" fmla="*/ 52 h 460"/>
                  <a:gd name="T2" fmla="*/ 15 w 44"/>
                  <a:gd name="T3" fmla="*/ 37 h 460"/>
                  <a:gd name="T4" fmla="*/ 30 w 44"/>
                  <a:gd name="T5" fmla="*/ 67 h 460"/>
                  <a:gd name="T6" fmla="*/ 15 w 44"/>
                  <a:gd name="T7" fmla="*/ 81 h 460"/>
                  <a:gd name="T8" fmla="*/ 30 w 44"/>
                  <a:gd name="T9" fmla="*/ 67 h 460"/>
                  <a:gd name="T10" fmla="*/ 30 w 44"/>
                  <a:gd name="T11" fmla="*/ 111 h 460"/>
                  <a:gd name="T12" fmla="*/ 15 w 44"/>
                  <a:gd name="T13" fmla="*/ 96 h 460"/>
                  <a:gd name="T14" fmla="*/ 30 w 44"/>
                  <a:gd name="T15" fmla="*/ 125 h 460"/>
                  <a:gd name="T16" fmla="*/ 15 w 44"/>
                  <a:gd name="T17" fmla="*/ 140 h 460"/>
                  <a:gd name="T18" fmla="*/ 30 w 44"/>
                  <a:gd name="T19" fmla="*/ 125 h 460"/>
                  <a:gd name="T20" fmla="*/ 30 w 44"/>
                  <a:gd name="T21" fmla="*/ 169 h 460"/>
                  <a:gd name="T22" fmla="*/ 15 w 44"/>
                  <a:gd name="T23" fmla="*/ 155 h 460"/>
                  <a:gd name="T24" fmla="*/ 30 w 44"/>
                  <a:gd name="T25" fmla="*/ 184 h 460"/>
                  <a:gd name="T26" fmla="*/ 15 w 44"/>
                  <a:gd name="T27" fmla="*/ 199 h 460"/>
                  <a:gd name="T28" fmla="*/ 30 w 44"/>
                  <a:gd name="T29" fmla="*/ 184 h 460"/>
                  <a:gd name="T30" fmla="*/ 30 w 44"/>
                  <a:gd name="T31" fmla="*/ 228 h 460"/>
                  <a:gd name="T32" fmla="*/ 15 w 44"/>
                  <a:gd name="T33" fmla="*/ 214 h 460"/>
                  <a:gd name="T34" fmla="*/ 30 w 44"/>
                  <a:gd name="T35" fmla="*/ 243 h 460"/>
                  <a:gd name="T36" fmla="*/ 15 w 44"/>
                  <a:gd name="T37" fmla="*/ 258 h 460"/>
                  <a:gd name="T38" fmla="*/ 30 w 44"/>
                  <a:gd name="T39" fmla="*/ 243 h 460"/>
                  <a:gd name="T40" fmla="*/ 30 w 44"/>
                  <a:gd name="T41" fmla="*/ 287 h 460"/>
                  <a:gd name="T42" fmla="*/ 15 w 44"/>
                  <a:gd name="T43" fmla="*/ 272 h 460"/>
                  <a:gd name="T44" fmla="*/ 30 w 44"/>
                  <a:gd name="T45" fmla="*/ 302 h 460"/>
                  <a:gd name="T46" fmla="*/ 15 w 44"/>
                  <a:gd name="T47" fmla="*/ 316 h 460"/>
                  <a:gd name="T48" fmla="*/ 30 w 44"/>
                  <a:gd name="T49" fmla="*/ 302 h 460"/>
                  <a:gd name="T50" fmla="*/ 30 w 44"/>
                  <a:gd name="T51" fmla="*/ 346 h 460"/>
                  <a:gd name="T52" fmla="*/ 15 w 44"/>
                  <a:gd name="T53" fmla="*/ 331 h 460"/>
                  <a:gd name="T54" fmla="*/ 30 w 44"/>
                  <a:gd name="T55" fmla="*/ 361 h 460"/>
                  <a:gd name="T56" fmla="*/ 15 w 44"/>
                  <a:gd name="T57" fmla="*/ 375 h 460"/>
                  <a:gd name="T58" fmla="*/ 30 w 44"/>
                  <a:gd name="T59" fmla="*/ 361 h 460"/>
                  <a:gd name="T60" fmla="*/ 30 w 44"/>
                  <a:gd name="T61" fmla="*/ 405 h 460"/>
                  <a:gd name="T62" fmla="*/ 15 w 44"/>
                  <a:gd name="T63" fmla="*/ 390 h 460"/>
                  <a:gd name="T64" fmla="*/ 30 w 44"/>
                  <a:gd name="T65" fmla="*/ 419 h 460"/>
                  <a:gd name="T66" fmla="*/ 15 w 44"/>
                  <a:gd name="T67" fmla="*/ 434 h 460"/>
                  <a:gd name="T68" fmla="*/ 30 w 44"/>
                  <a:gd name="T69" fmla="*/ 419 h 460"/>
                  <a:gd name="T70" fmla="*/ 30 w 44"/>
                  <a:gd name="T71" fmla="*/ 460 h 460"/>
                  <a:gd name="T72" fmla="*/ 15 w 44"/>
                  <a:gd name="T73" fmla="*/ 449 h 460"/>
                  <a:gd name="T74" fmla="*/ 0 w 44"/>
                  <a:gd name="T75" fmla="*/ 45 h 460"/>
                  <a:gd name="T76" fmla="*/ 44 w 44"/>
                  <a:gd name="T77" fmla="*/ 45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4"/>
                  <a:gd name="T118" fmla="*/ 0 h 460"/>
                  <a:gd name="T119" fmla="*/ 44 w 44"/>
                  <a:gd name="T120" fmla="*/ 460 h 4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4" h="460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7"/>
                    </a:lnTo>
                    <a:lnTo>
                      <a:pt x="15" y="287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30" y="302"/>
                    </a:moveTo>
                    <a:lnTo>
                      <a:pt x="30" y="316"/>
                    </a:lnTo>
                    <a:lnTo>
                      <a:pt x="15" y="316"/>
                    </a:lnTo>
                    <a:lnTo>
                      <a:pt x="15" y="302"/>
                    </a:lnTo>
                    <a:lnTo>
                      <a:pt x="30" y="302"/>
                    </a:lnTo>
                    <a:close/>
                    <a:moveTo>
                      <a:pt x="30" y="331"/>
                    </a:moveTo>
                    <a:lnTo>
                      <a:pt x="30" y="346"/>
                    </a:lnTo>
                    <a:lnTo>
                      <a:pt x="15" y="346"/>
                    </a:lnTo>
                    <a:lnTo>
                      <a:pt x="15" y="331"/>
                    </a:lnTo>
                    <a:lnTo>
                      <a:pt x="30" y="331"/>
                    </a:lnTo>
                    <a:close/>
                    <a:moveTo>
                      <a:pt x="30" y="361"/>
                    </a:moveTo>
                    <a:lnTo>
                      <a:pt x="30" y="375"/>
                    </a:lnTo>
                    <a:lnTo>
                      <a:pt x="15" y="375"/>
                    </a:lnTo>
                    <a:lnTo>
                      <a:pt x="15" y="361"/>
                    </a:lnTo>
                    <a:lnTo>
                      <a:pt x="30" y="361"/>
                    </a:lnTo>
                    <a:close/>
                    <a:moveTo>
                      <a:pt x="30" y="390"/>
                    </a:moveTo>
                    <a:lnTo>
                      <a:pt x="30" y="405"/>
                    </a:lnTo>
                    <a:lnTo>
                      <a:pt x="15" y="405"/>
                    </a:lnTo>
                    <a:lnTo>
                      <a:pt x="15" y="390"/>
                    </a:lnTo>
                    <a:lnTo>
                      <a:pt x="30" y="390"/>
                    </a:lnTo>
                    <a:close/>
                    <a:moveTo>
                      <a:pt x="30" y="419"/>
                    </a:moveTo>
                    <a:lnTo>
                      <a:pt x="30" y="434"/>
                    </a:lnTo>
                    <a:lnTo>
                      <a:pt x="15" y="434"/>
                    </a:lnTo>
                    <a:lnTo>
                      <a:pt x="15" y="419"/>
                    </a:lnTo>
                    <a:lnTo>
                      <a:pt x="30" y="419"/>
                    </a:lnTo>
                    <a:close/>
                    <a:moveTo>
                      <a:pt x="30" y="449"/>
                    </a:moveTo>
                    <a:lnTo>
                      <a:pt x="30" y="460"/>
                    </a:lnTo>
                    <a:lnTo>
                      <a:pt x="15" y="460"/>
                    </a:lnTo>
                    <a:lnTo>
                      <a:pt x="15" y="449"/>
                    </a:lnTo>
                    <a:lnTo>
                      <a:pt x="30" y="449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6" name="Freeform 75"/>
              <p:cNvSpPr>
                <a:spLocks noEditPoints="1"/>
              </p:cNvSpPr>
              <p:nvPr/>
            </p:nvSpPr>
            <p:spPr bwMode="auto">
              <a:xfrm>
                <a:off x="4102" y="1573"/>
                <a:ext cx="44" cy="284"/>
              </a:xfrm>
              <a:custGeom>
                <a:avLst/>
                <a:gdLst>
                  <a:gd name="T0" fmla="*/ 30 w 44"/>
                  <a:gd name="T1" fmla="*/ 37 h 284"/>
                  <a:gd name="T2" fmla="*/ 30 w 44"/>
                  <a:gd name="T3" fmla="*/ 52 h 284"/>
                  <a:gd name="T4" fmla="*/ 15 w 44"/>
                  <a:gd name="T5" fmla="*/ 52 h 284"/>
                  <a:gd name="T6" fmla="*/ 15 w 44"/>
                  <a:gd name="T7" fmla="*/ 37 h 284"/>
                  <a:gd name="T8" fmla="*/ 30 w 44"/>
                  <a:gd name="T9" fmla="*/ 37 h 284"/>
                  <a:gd name="T10" fmla="*/ 30 w 44"/>
                  <a:gd name="T11" fmla="*/ 67 h 284"/>
                  <a:gd name="T12" fmla="*/ 30 w 44"/>
                  <a:gd name="T13" fmla="*/ 81 h 284"/>
                  <a:gd name="T14" fmla="*/ 15 w 44"/>
                  <a:gd name="T15" fmla="*/ 81 h 284"/>
                  <a:gd name="T16" fmla="*/ 15 w 44"/>
                  <a:gd name="T17" fmla="*/ 67 h 284"/>
                  <a:gd name="T18" fmla="*/ 30 w 44"/>
                  <a:gd name="T19" fmla="*/ 67 h 284"/>
                  <a:gd name="T20" fmla="*/ 30 w 44"/>
                  <a:gd name="T21" fmla="*/ 96 h 284"/>
                  <a:gd name="T22" fmla="*/ 30 w 44"/>
                  <a:gd name="T23" fmla="*/ 111 h 284"/>
                  <a:gd name="T24" fmla="*/ 15 w 44"/>
                  <a:gd name="T25" fmla="*/ 111 h 284"/>
                  <a:gd name="T26" fmla="*/ 15 w 44"/>
                  <a:gd name="T27" fmla="*/ 96 h 284"/>
                  <a:gd name="T28" fmla="*/ 30 w 44"/>
                  <a:gd name="T29" fmla="*/ 96 h 284"/>
                  <a:gd name="T30" fmla="*/ 30 w 44"/>
                  <a:gd name="T31" fmla="*/ 125 h 284"/>
                  <a:gd name="T32" fmla="*/ 30 w 44"/>
                  <a:gd name="T33" fmla="*/ 140 h 284"/>
                  <a:gd name="T34" fmla="*/ 15 w 44"/>
                  <a:gd name="T35" fmla="*/ 140 h 284"/>
                  <a:gd name="T36" fmla="*/ 15 w 44"/>
                  <a:gd name="T37" fmla="*/ 125 h 284"/>
                  <a:gd name="T38" fmla="*/ 30 w 44"/>
                  <a:gd name="T39" fmla="*/ 125 h 284"/>
                  <a:gd name="T40" fmla="*/ 30 w 44"/>
                  <a:gd name="T41" fmla="*/ 155 h 284"/>
                  <a:gd name="T42" fmla="*/ 30 w 44"/>
                  <a:gd name="T43" fmla="*/ 169 h 284"/>
                  <a:gd name="T44" fmla="*/ 15 w 44"/>
                  <a:gd name="T45" fmla="*/ 169 h 284"/>
                  <a:gd name="T46" fmla="*/ 15 w 44"/>
                  <a:gd name="T47" fmla="*/ 155 h 284"/>
                  <a:gd name="T48" fmla="*/ 30 w 44"/>
                  <a:gd name="T49" fmla="*/ 155 h 284"/>
                  <a:gd name="T50" fmla="*/ 30 w 44"/>
                  <a:gd name="T51" fmla="*/ 184 h 284"/>
                  <a:gd name="T52" fmla="*/ 30 w 44"/>
                  <a:gd name="T53" fmla="*/ 199 h 284"/>
                  <a:gd name="T54" fmla="*/ 15 w 44"/>
                  <a:gd name="T55" fmla="*/ 199 h 284"/>
                  <a:gd name="T56" fmla="*/ 15 w 44"/>
                  <a:gd name="T57" fmla="*/ 184 h 284"/>
                  <a:gd name="T58" fmla="*/ 30 w 44"/>
                  <a:gd name="T59" fmla="*/ 184 h 284"/>
                  <a:gd name="T60" fmla="*/ 30 w 44"/>
                  <a:gd name="T61" fmla="*/ 214 h 284"/>
                  <a:gd name="T62" fmla="*/ 30 w 44"/>
                  <a:gd name="T63" fmla="*/ 228 h 284"/>
                  <a:gd name="T64" fmla="*/ 15 w 44"/>
                  <a:gd name="T65" fmla="*/ 228 h 284"/>
                  <a:gd name="T66" fmla="*/ 15 w 44"/>
                  <a:gd name="T67" fmla="*/ 214 h 284"/>
                  <a:gd name="T68" fmla="*/ 30 w 44"/>
                  <a:gd name="T69" fmla="*/ 214 h 284"/>
                  <a:gd name="T70" fmla="*/ 30 w 44"/>
                  <a:gd name="T71" fmla="*/ 243 h 284"/>
                  <a:gd name="T72" fmla="*/ 30 w 44"/>
                  <a:gd name="T73" fmla="*/ 258 h 284"/>
                  <a:gd name="T74" fmla="*/ 15 w 44"/>
                  <a:gd name="T75" fmla="*/ 258 h 284"/>
                  <a:gd name="T76" fmla="*/ 15 w 44"/>
                  <a:gd name="T77" fmla="*/ 243 h 284"/>
                  <a:gd name="T78" fmla="*/ 30 w 44"/>
                  <a:gd name="T79" fmla="*/ 243 h 284"/>
                  <a:gd name="T80" fmla="*/ 30 w 44"/>
                  <a:gd name="T81" fmla="*/ 272 h 284"/>
                  <a:gd name="T82" fmla="*/ 30 w 44"/>
                  <a:gd name="T83" fmla="*/ 284 h 284"/>
                  <a:gd name="T84" fmla="*/ 15 w 44"/>
                  <a:gd name="T85" fmla="*/ 284 h 284"/>
                  <a:gd name="T86" fmla="*/ 15 w 44"/>
                  <a:gd name="T87" fmla="*/ 272 h 284"/>
                  <a:gd name="T88" fmla="*/ 30 w 44"/>
                  <a:gd name="T89" fmla="*/ 272 h 284"/>
                  <a:gd name="T90" fmla="*/ 0 w 44"/>
                  <a:gd name="T91" fmla="*/ 45 h 284"/>
                  <a:gd name="T92" fmla="*/ 22 w 44"/>
                  <a:gd name="T93" fmla="*/ 0 h 284"/>
                  <a:gd name="T94" fmla="*/ 44 w 44"/>
                  <a:gd name="T95" fmla="*/ 45 h 284"/>
                  <a:gd name="T96" fmla="*/ 0 w 44"/>
                  <a:gd name="T97" fmla="*/ 45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284"/>
                  <a:gd name="T149" fmla="*/ 44 w 44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284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4"/>
                    </a:lnTo>
                    <a:lnTo>
                      <a:pt x="15" y="284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7" name="Line 58"/>
              <p:cNvSpPr>
                <a:spLocks noChangeShapeType="1"/>
              </p:cNvSpPr>
              <p:nvPr/>
            </p:nvSpPr>
            <p:spPr bwMode="auto">
              <a:xfrm>
                <a:off x="859" y="2191"/>
                <a:ext cx="1" cy="166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8" name="Freeform 77"/>
              <p:cNvSpPr>
                <a:spLocks noEditPoints="1"/>
              </p:cNvSpPr>
              <p:nvPr/>
            </p:nvSpPr>
            <p:spPr bwMode="auto">
              <a:xfrm>
                <a:off x="859" y="2305"/>
                <a:ext cx="695" cy="44"/>
              </a:xfrm>
              <a:custGeom>
                <a:avLst/>
                <a:gdLst>
                  <a:gd name="T0" fmla="*/ 52 w 695"/>
                  <a:gd name="T1" fmla="*/ 15 h 44"/>
                  <a:gd name="T2" fmla="*/ 37 w 695"/>
                  <a:gd name="T3" fmla="*/ 30 h 44"/>
                  <a:gd name="T4" fmla="*/ 67 w 695"/>
                  <a:gd name="T5" fmla="*/ 15 h 44"/>
                  <a:gd name="T6" fmla="*/ 81 w 695"/>
                  <a:gd name="T7" fmla="*/ 30 h 44"/>
                  <a:gd name="T8" fmla="*/ 67 w 695"/>
                  <a:gd name="T9" fmla="*/ 15 h 44"/>
                  <a:gd name="T10" fmla="*/ 111 w 695"/>
                  <a:gd name="T11" fmla="*/ 15 h 44"/>
                  <a:gd name="T12" fmla="*/ 96 w 695"/>
                  <a:gd name="T13" fmla="*/ 30 h 44"/>
                  <a:gd name="T14" fmla="*/ 125 w 695"/>
                  <a:gd name="T15" fmla="*/ 15 h 44"/>
                  <a:gd name="T16" fmla="*/ 140 w 695"/>
                  <a:gd name="T17" fmla="*/ 30 h 44"/>
                  <a:gd name="T18" fmla="*/ 125 w 695"/>
                  <a:gd name="T19" fmla="*/ 15 h 44"/>
                  <a:gd name="T20" fmla="*/ 170 w 695"/>
                  <a:gd name="T21" fmla="*/ 15 h 44"/>
                  <a:gd name="T22" fmla="*/ 155 w 695"/>
                  <a:gd name="T23" fmla="*/ 30 h 44"/>
                  <a:gd name="T24" fmla="*/ 184 w 695"/>
                  <a:gd name="T25" fmla="*/ 15 h 44"/>
                  <a:gd name="T26" fmla="*/ 199 w 695"/>
                  <a:gd name="T27" fmla="*/ 30 h 44"/>
                  <a:gd name="T28" fmla="*/ 184 w 695"/>
                  <a:gd name="T29" fmla="*/ 15 h 44"/>
                  <a:gd name="T30" fmla="*/ 228 w 695"/>
                  <a:gd name="T31" fmla="*/ 15 h 44"/>
                  <a:gd name="T32" fmla="*/ 214 w 695"/>
                  <a:gd name="T33" fmla="*/ 30 h 44"/>
                  <a:gd name="T34" fmla="*/ 243 w 695"/>
                  <a:gd name="T35" fmla="*/ 15 h 44"/>
                  <a:gd name="T36" fmla="*/ 258 w 695"/>
                  <a:gd name="T37" fmla="*/ 30 h 44"/>
                  <a:gd name="T38" fmla="*/ 243 w 695"/>
                  <a:gd name="T39" fmla="*/ 15 h 44"/>
                  <a:gd name="T40" fmla="*/ 287 w 695"/>
                  <a:gd name="T41" fmla="*/ 15 h 44"/>
                  <a:gd name="T42" fmla="*/ 272 w 695"/>
                  <a:gd name="T43" fmla="*/ 30 h 44"/>
                  <a:gd name="T44" fmla="*/ 302 w 695"/>
                  <a:gd name="T45" fmla="*/ 15 h 44"/>
                  <a:gd name="T46" fmla="*/ 317 w 695"/>
                  <a:gd name="T47" fmla="*/ 30 h 44"/>
                  <a:gd name="T48" fmla="*/ 302 w 695"/>
                  <a:gd name="T49" fmla="*/ 15 h 44"/>
                  <a:gd name="T50" fmla="*/ 346 w 695"/>
                  <a:gd name="T51" fmla="*/ 15 h 44"/>
                  <a:gd name="T52" fmla="*/ 331 w 695"/>
                  <a:gd name="T53" fmla="*/ 30 h 44"/>
                  <a:gd name="T54" fmla="*/ 361 w 695"/>
                  <a:gd name="T55" fmla="*/ 15 h 44"/>
                  <a:gd name="T56" fmla="*/ 375 w 695"/>
                  <a:gd name="T57" fmla="*/ 30 h 44"/>
                  <a:gd name="T58" fmla="*/ 361 w 695"/>
                  <a:gd name="T59" fmla="*/ 15 h 44"/>
                  <a:gd name="T60" fmla="*/ 405 w 695"/>
                  <a:gd name="T61" fmla="*/ 15 h 44"/>
                  <a:gd name="T62" fmla="*/ 390 w 695"/>
                  <a:gd name="T63" fmla="*/ 30 h 44"/>
                  <a:gd name="T64" fmla="*/ 420 w 695"/>
                  <a:gd name="T65" fmla="*/ 15 h 44"/>
                  <a:gd name="T66" fmla="*/ 434 w 695"/>
                  <a:gd name="T67" fmla="*/ 30 h 44"/>
                  <a:gd name="T68" fmla="*/ 420 w 695"/>
                  <a:gd name="T69" fmla="*/ 15 h 44"/>
                  <a:gd name="T70" fmla="*/ 464 w 695"/>
                  <a:gd name="T71" fmla="*/ 15 h 44"/>
                  <a:gd name="T72" fmla="*/ 449 w 695"/>
                  <a:gd name="T73" fmla="*/ 30 h 44"/>
                  <a:gd name="T74" fmla="*/ 478 w 695"/>
                  <a:gd name="T75" fmla="*/ 15 h 44"/>
                  <a:gd name="T76" fmla="*/ 493 w 695"/>
                  <a:gd name="T77" fmla="*/ 30 h 44"/>
                  <a:gd name="T78" fmla="*/ 478 w 695"/>
                  <a:gd name="T79" fmla="*/ 15 h 44"/>
                  <a:gd name="T80" fmla="*/ 522 w 695"/>
                  <a:gd name="T81" fmla="*/ 15 h 44"/>
                  <a:gd name="T82" fmla="*/ 508 w 695"/>
                  <a:gd name="T83" fmla="*/ 30 h 44"/>
                  <a:gd name="T84" fmla="*/ 537 w 695"/>
                  <a:gd name="T85" fmla="*/ 15 h 44"/>
                  <a:gd name="T86" fmla="*/ 552 w 695"/>
                  <a:gd name="T87" fmla="*/ 30 h 44"/>
                  <a:gd name="T88" fmla="*/ 537 w 695"/>
                  <a:gd name="T89" fmla="*/ 15 h 44"/>
                  <a:gd name="T90" fmla="*/ 581 w 695"/>
                  <a:gd name="T91" fmla="*/ 15 h 44"/>
                  <a:gd name="T92" fmla="*/ 567 w 695"/>
                  <a:gd name="T93" fmla="*/ 30 h 44"/>
                  <a:gd name="T94" fmla="*/ 596 w 695"/>
                  <a:gd name="T95" fmla="*/ 15 h 44"/>
                  <a:gd name="T96" fmla="*/ 611 w 695"/>
                  <a:gd name="T97" fmla="*/ 30 h 44"/>
                  <a:gd name="T98" fmla="*/ 596 w 695"/>
                  <a:gd name="T99" fmla="*/ 15 h 44"/>
                  <a:gd name="T100" fmla="*/ 640 w 695"/>
                  <a:gd name="T101" fmla="*/ 15 h 44"/>
                  <a:gd name="T102" fmla="*/ 625 w 695"/>
                  <a:gd name="T103" fmla="*/ 30 h 44"/>
                  <a:gd name="T104" fmla="*/ 655 w 695"/>
                  <a:gd name="T105" fmla="*/ 15 h 44"/>
                  <a:gd name="T106" fmla="*/ 670 w 695"/>
                  <a:gd name="T107" fmla="*/ 30 h 44"/>
                  <a:gd name="T108" fmla="*/ 655 w 695"/>
                  <a:gd name="T109" fmla="*/ 15 h 44"/>
                  <a:gd name="T110" fmla="*/ 695 w 695"/>
                  <a:gd name="T111" fmla="*/ 15 h 44"/>
                  <a:gd name="T112" fmla="*/ 684 w 695"/>
                  <a:gd name="T113" fmla="*/ 30 h 44"/>
                  <a:gd name="T114" fmla="*/ 45 w 695"/>
                  <a:gd name="T115" fmla="*/ 44 h 44"/>
                  <a:gd name="T116" fmla="*/ 45 w 695"/>
                  <a:gd name="T117" fmla="*/ 0 h 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5"/>
                  <a:gd name="T178" fmla="*/ 0 h 44"/>
                  <a:gd name="T179" fmla="*/ 695 w 695"/>
                  <a:gd name="T180" fmla="*/ 44 h 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5" h="44">
                    <a:moveTo>
                      <a:pt x="37" y="15"/>
                    </a:moveTo>
                    <a:lnTo>
                      <a:pt x="52" y="15"/>
                    </a:lnTo>
                    <a:lnTo>
                      <a:pt x="52" y="30"/>
                    </a:lnTo>
                    <a:lnTo>
                      <a:pt x="37" y="30"/>
                    </a:lnTo>
                    <a:lnTo>
                      <a:pt x="37" y="15"/>
                    </a:lnTo>
                    <a:close/>
                    <a:moveTo>
                      <a:pt x="67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7" y="30"/>
                    </a:lnTo>
                    <a:lnTo>
                      <a:pt x="67" y="15"/>
                    </a:lnTo>
                    <a:close/>
                    <a:moveTo>
                      <a:pt x="96" y="15"/>
                    </a:moveTo>
                    <a:lnTo>
                      <a:pt x="111" y="15"/>
                    </a:lnTo>
                    <a:lnTo>
                      <a:pt x="111" y="30"/>
                    </a:lnTo>
                    <a:lnTo>
                      <a:pt x="96" y="30"/>
                    </a:lnTo>
                    <a:lnTo>
                      <a:pt x="96" y="15"/>
                    </a:lnTo>
                    <a:close/>
                    <a:moveTo>
                      <a:pt x="125" y="15"/>
                    </a:moveTo>
                    <a:lnTo>
                      <a:pt x="140" y="15"/>
                    </a:lnTo>
                    <a:lnTo>
                      <a:pt x="140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5" y="15"/>
                    </a:moveTo>
                    <a:lnTo>
                      <a:pt x="170" y="15"/>
                    </a:lnTo>
                    <a:lnTo>
                      <a:pt x="170" y="30"/>
                    </a:lnTo>
                    <a:lnTo>
                      <a:pt x="155" y="30"/>
                    </a:lnTo>
                    <a:lnTo>
                      <a:pt x="155" y="15"/>
                    </a:lnTo>
                    <a:close/>
                    <a:moveTo>
                      <a:pt x="184" y="15"/>
                    </a:moveTo>
                    <a:lnTo>
                      <a:pt x="199" y="15"/>
                    </a:lnTo>
                    <a:lnTo>
                      <a:pt x="199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4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4" y="30"/>
                    </a:lnTo>
                    <a:lnTo>
                      <a:pt x="214" y="15"/>
                    </a:lnTo>
                    <a:close/>
                    <a:moveTo>
                      <a:pt x="243" y="15"/>
                    </a:moveTo>
                    <a:lnTo>
                      <a:pt x="258" y="15"/>
                    </a:lnTo>
                    <a:lnTo>
                      <a:pt x="258" y="30"/>
                    </a:lnTo>
                    <a:lnTo>
                      <a:pt x="243" y="30"/>
                    </a:lnTo>
                    <a:lnTo>
                      <a:pt x="243" y="15"/>
                    </a:lnTo>
                    <a:close/>
                    <a:moveTo>
                      <a:pt x="272" y="15"/>
                    </a:moveTo>
                    <a:lnTo>
                      <a:pt x="287" y="15"/>
                    </a:lnTo>
                    <a:lnTo>
                      <a:pt x="287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2" y="15"/>
                    </a:moveTo>
                    <a:lnTo>
                      <a:pt x="317" y="15"/>
                    </a:lnTo>
                    <a:lnTo>
                      <a:pt x="317" y="30"/>
                    </a:lnTo>
                    <a:lnTo>
                      <a:pt x="302" y="30"/>
                    </a:lnTo>
                    <a:lnTo>
                      <a:pt x="302" y="15"/>
                    </a:lnTo>
                    <a:close/>
                    <a:moveTo>
                      <a:pt x="331" y="15"/>
                    </a:moveTo>
                    <a:lnTo>
                      <a:pt x="346" y="15"/>
                    </a:lnTo>
                    <a:lnTo>
                      <a:pt x="346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1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1" y="30"/>
                    </a:lnTo>
                    <a:lnTo>
                      <a:pt x="361" y="15"/>
                    </a:lnTo>
                    <a:close/>
                    <a:moveTo>
                      <a:pt x="390" y="15"/>
                    </a:moveTo>
                    <a:lnTo>
                      <a:pt x="405" y="15"/>
                    </a:lnTo>
                    <a:lnTo>
                      <a:pt x="405" y="30"/>
                    </a:lnTo>
                    <a:lnTo>
                      <a:pt x="390" y="30"/>
                    </a:lnTo>
                    <a:lnTo>
                      <a:pt x="390" y="15"/>
                    </a:lnTo>
                    <a:close/>
                    <a:moveTo>
                      <a:pt x="420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20" y="30"/>
                    </a:lnTo>
                    <a:lnTo>
                      <a:pt x="420" y="15"/>
                    </a:lnTo>
                    <a:close/>
                    <a:moveTo>
                      <a:pt x="449" y="15"/>
                    </a:moveTo>
                    <a:lnTo>
                      <a:pt x="464" y="15"/>
                    </a:lnTo>
                    <a:lnTo>
                      <a:pt x="464" y="30"/>
                    </a:lnTo>
                    <a:lnTo>
                      <a:pt x="449" y="30"/>
                    </a:lnTo>
                    <a:lnTo>
                      <a:pt x="449" y="15"/>
                    </a:lnTo>
                    <a:close/>
                    <a:moveTo>
                      <a:pt x="478" y="15"/>
                    </a:moveTo>
                    <a:lnTo>
                      <a:pt x="493" y="15"/>
                    </a:lnTo>
                    <a:lnTo>
                      <a:pt x="493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8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8" y="30"/>
                    </a:lnTo>
                    <a:lnTo>
                      <a:pt x="508" y="15"/>
                    </a:lnTo>
                    <a:close/>
                    <a:moveTo>
                      <a:pt x="537" y="15"/>
                    </a:moveTo>
                    <a:lnTo>
                      <a:pt x="552" y="15"/>
                    </a:lnTo>
                    <a:lnTo>
                      <a:pt x="552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7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7" y="30"/>
                    </a:lnTo>
                    <a:lnTo>
                      <a:pt x="567" y="15"/>
                    </a:lnTo>
                    <a:close/>
                    <a:moveTo>
                      <a:pt x="596" y="15"/>
                    </a:moveTo>
                    <a:lnTo>
                      <a:pt x="611" y="15"/>
                    </a:lnTo>
                    <a:lnTo>
                      <a:pt x="611" y="30"/>
                    </a:lnTo>
                    <a:lnTo>
                      <a:pt x="596" y="30"/>
                    </a:lnTo>
                    <a:lnTo>
                      <a:pt x="596" y="15"/>
                    </a:lnTo>
                    <a:close/>
                    <a:moveTo>
                      <a:pt x="625" y="15"/>
                    </a:moveTo>
                    <a:lnTo>
                      <a:pt x="640" y="15"/>
                    </a:lnTo>
                    <a:lnTo>
                      <a:pt x="640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5" y="15"/>
                    </a:moveTo>
                    <a:lnTo>
                      <a:pt x="670" y="15"/>
                    </a:lnTo>
                    <a:lnTo>
                      <a:pt x="670" y="30"/>
                    </a:lnTo>
                    <a:lnTo>
                      <a:pt x="655" y="30"/>
                    </a:lnTo>
                    <a:lnTo>
                      <a:pt x="655" y="15"/>
                    </a:lnTo>
                    <a:close/>
                    <a:moveTo>
                      <a:pt x="684" y="15"/>
                    </a:moveTo>
                    <a:lnTo>
                      <a:pt x="695" y="15"/>
                    </a:lnTo>
                    <a:lnTo>
                      <a:pt x="695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45" y="44"/>
                    </a:moveTo>
                    <a:lnTo>
                      <a:pt x="0" y="22"/>
                    </a:lnTo>
                    <a:lnTo>
                      <a:pt x="45" y="0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9" name="Line 60"/>
              <p:cNvSpPr>
                <a:spLocks noChangeShapeType="1"/>
              </p:cNvSpPr>
              <p:nvPr/>
            </p:nvSpPr>
            <p:spPr bwMode="auto">
              <a:xfrm>
                <a:off x="4124" y="2220"/>
                <a:ext cx="1" cy="137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80" name="Freeform 79"/>
              <p:cNvSpPr>
                <a:spLocks noEditPoints="1"/>
              </p:cNvSpPr>
              <p:nvPr/>
            </p:nvSpPr>
            <p:spPr bwMode="auto">
              <a:xfrm>
                <a:off x="2336" y="2305"/>
                <a:ext cx="812" cy="44"/>
              </a:xfrm>
              <a:custGeom>
                <a:avLst/>
                <a:gdLst>
                  <a:gd name="T0" fmla="*/ 51 w 812"/>
                  <a:gd name="T1" fmla="*/ 30 h 44"/>
                  <a:gd name="T2" fmla="*/ 66 w 812"/>
                  <a:gd name="T3" fmla="*/ 15 h 44"/>
                  <a:gd name="T4" fmla="*/ 66 w 812"/>
                  <a:gd name="T5" fmla="*/ 30 h 44"/>
                  <a:gd name="T6" fmla="*/ 110 w 812"/>
                  <a:gd name="T7" fmla="*/ 15 h 44"/>
                  <a:gd name="T8" fmla="*/ 95 w 812"/>
                  <a:gd name="T9" fmla="*/ 15 h 44"/>
                  <a:gd name="T10" fmla="*/ 139 w 812"/>
                  <a:gd name="T11" fmla="*/ 30 h 44"/>
                  <a:gd name="T12" fmla="*/ 154 w 812"/>
                  <a:gd name="T13" fmla="*/ 15 h 44"/>
                  <a:gd name="T14" fmla="*/ 154 w 812"/>
                  <a:gd name="T15" fmla="*/ 30 h 44"/>
                  <a:gd name="T16" fmla="*/ 198 w 812"/>
                  <a:gd name="T17" fmla="*/ 15 h 44"/>
                  <a:gd name="T18" fmla="*/ 184 w 812"/>
                  <a:gd name="T19" fmla="*/ 15 h 44"/>
                  <a:gd name="T20" fmla="*/ 228 w 812"/>
                  <a:gd name="T21" fmla="*/ 30 h 44"/>
                  <a:gd name="T22" fmla="*/ 242 w 812"/>
                  <a:gd name="T23" fmla="*/ 15 h 44"/>
                  <a:gd name="T24" fmla="*/ 242 w 812"/>
                  <a:gd name="T25" fmla="*/ 30 h 44"/>
                  <a:gd name="T26" fmla="*/ 286 w 812"/>
                  <a:gd name="T27" fmla="*/ 15 h 44"/>
                  <a:gd name="T28" fmla="*/ 272 w 812"/>
                  <a:gd name="T29" fmla="*/ 15 h 44"/>
                  <a:gd name="T30" fmla="*/ 316 w 812"/>
                  <a:gd name="T31" fmla="*/ 30 h 44"/>
                  <a:gd name="T32" fmla="*/ 331 w 812"/>
                  <a:gd name="T33" fmla="*/ 15 h 44"/>
                  <a:gd name="T34" fmla="*/ 331 w 812"/>
                  <a:gd name="T35" fmla="*/ 30 h 44"/>
                  <a:gd name="T36" fmla="*/ 375 w 812"/>
                  <a:gd name="T37" fmla="*/ 15 h 44"/>
                  <a:gd name="T38" fmla="*/ 360 w 812"/>
                  <a:gd name="T39" fmla="*/ 15 h 44"/>
                  <a:gd name="T40" fmla="*/ 404 w 812"/>
                  <a:gd name="T41" fmla="*/ 30 h 44"/>
                  <a:gd name="T42" fmla="*/ 419 w 812"/>
                  <a:gd name="T43" fmla="*/ 15 h 44"/>
                  <a:gd name="T44" fmla="*/ 419 w 812"/>
                  <a:gd name="T45" fmla="*/ 30 h 44"/>
                  <a:gd name="T46" fmla="*/ 463 w 812"/>
                  <a:gd name="T47" fmla="*/ 15 h 44"/>
                  <a:gd name="T48" fmla="*/ 448 w 812"/>
                  <a:gd name="T49" fmla="*/ 15 h 44"/>
                  <a:gd name="T50" fmla="*/ 492 w 812"/>
                  <a:gd name="T51" fmla="*/ 30 h 44"/>
                  <a:gd name="T52" fmla="*/ 507 w 812"/>
                  <a:gd name="T53" fmla="*/ 15 h 44"/>
                  <a:gd name="T54" fmla="*/ 507 w 812"/>
                  <a:gd name="T55" fmla="*/ 30 h 44"/>
                  <a:gd name="T56" fmla="*/ 551 w 812"/>
                  <a:gd name="T57" fmla="*/ 15 h 44"/>
                  <a:gd name="T58" fmla="*/ 537 w 812"/>
                  <a:gd name="T59" fmla="*/ 15 h 44"/>
                  <a:gd name="T60" fmla="*/ 581 w 812"/>
                  <a:gd name="T61" fmla="*/ 30 h 44"/>
                  <a:gd name="T62" fmla="*/ 595 w 812"/>
                  <a:gd name="T63" fmla="*/ 15 h 44"/>
                  <a:gd name="T64" fmla="*/ 595 w 812"/>
                  <a:gd name="T65" fmla="*/ 30 h 44"/>
                  <a:gd name="T66" fmla="*/ 639 w 812"/>
                  <a:gd name="T67" fmla="*/ 15 h 44"/>
                  <a:gd name="T68" fmla="*/ 625 w 812"/>
                  <a:gd name="T69" fmla="*/ 15 h 44"/>
                  <a:gd name="T70" fmla="*/ 669 w 812"/>
                  <a:gd name="T71" fmla="*/ 30 h 44"/>
                  <a:gd name="T72" fmla="*/ 684 w 812"/>
                  <a:gd name="T73" fmla="*/ 15 h 44"/>
                  <a:gd name="T74" fmla="*/ 684 w 812"/>
                  <a:gd name="T75" fmla="*/ 30 h 44"/>
                  <a:gd name="T76" fmla="*/ 728 w 812"/>
                  <a:gd name="T77" fmla="*/ 15 h 44"/>
                  <a:gd name="T78" fmla="*/ 713 w 812"/>
                  <a:gd name="T79" fmla="*/ 15 h 44"/>
                  <a:gd name="T80" fmla="*/ 757 w 812"/>
                  <a:gd name="T81" fmla="*/ 30 h 44"/>
                  <a:gd name="T82" fmla="*/ 772 w 812"/>
                  <a:gd name="T83" fmla="*/ 15 h 44"/>
                  <a:gd name="T84" fmla="*/ 772 w 812"/>
                  <a:gd name="T85" fmla="*/ 30 h 44"/>
                  <a:gd name="T86" fmla="*/ 812 w 812"/>
                  <a:gd name="T87" fmla="*/ 15 h 44"/>
                  <a:gd name="T88" fmla="*/ 801 w 812"/>
                  <a:gd name="T89" fmla="*/ 15 h 44"/>
                  <a:gd name="T90" fmla="*/ 44 w 812"/>
                  <a:gd name="T91" fmla="*/ 0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2"/>
                  <a:gd name="T139" fmla="*/ 0 h 44"/>
                  <a:gd name="T140" fmla="*/ 812 w 81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2" h="44">
                    <a:moveTo>
                      <a:pt x="36" y="15"/>
                    </a:moveTo>
                    <a:lnTo>
                      <a:pt x="51" y="15"/>
                    </a:lnTo>
                    <a:lnTo>
                      <a:pt x="51" y="30"/>
                    </a:lnTo>
                    <a:lnTo>
                      <a:pt x="36" y="30"/>
                    </a:lnTo>
                    <a:lnTo>
                      <a:pt x="36" y="15"/>
                    </a:lnTo>
                    <a:close/>
                    <a:moveTo>
                      <a:pt x="66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6" y="30"/>
                    </a:lnTo>
                    <a:lnTo>
                      <a:pt x="66" y="15"/>
                    </a:lnTo>
                    <a:close/>
                    <a:moveTo>
                      <a:pt x="95" y="15"/>
                    </a:moveTo>
                    <a:lnTo>
                      <a:pt x="110" y="15"/>
                    </a:lnTo>
                    <a:lnTo>
                      <a:pt x="110" y="30"/>
                    </a:lnTo>
                    <a:lnTo>
                      <a:pt x="95" y="30"/>
                    </a:lnTo>
                    <a:lnTo>
                      <a:pt x="95" y="15"/>
                    </a:lnTo>
                    <a:close/>
                    <a:moveTo>
                      <a:pt x="125" y="15"/>
                    </a:moveTo>
                    <a:lnTo>
                      <a:pt x="139" y="15"/>
                    </a:lnTo>
                    <a:lnTo>
                      <a:pt x="139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4" y="15"/>
                    </a:moveTo>
                    <a:lnTo>
                      <a:pt x="169" y="15"/>
                    </a:lnTo>
                    <a:lnTo>
                      <a:pt x="169" y="30"/>
                    </a:lnTo>
                    <a:lnTo>
                      <a:pt x="154" y="30"/>
                    </a:lnTo>
                    <a:lnTo>
                      <a:pt x="154" y="15"/>
                    </a:lnTo>
                    <a:close/>
                    <a:moveTo>
                      <a:pt x="184" y="15"/>
                    </a:moveTo>
                    <a:lnTo>
                      <a:pt x="198" y="15"/>
                    </a:lnTo>
                    <a:lnTo>
                      <a:pt x="198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3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3" y="30"/>
                    </a:lnTo>
                    <a:lnTo>
                      <a:pt x="213" y="15"/>
                    </a:lnTo>
                    <a:close/>
                    <a:moveTo>
                      <a:pt x="242" y="15"/>
                    </a:moveTo>
                    <a:lnTo>
                      <a:pt x="257" y="15"/>
                    </a:lnTo>
                    <a:lnTo>
                      <a:pt x="257" y="30"/>
                    </a:lnTo>
                    <a:lnTo>
                      <a:pt x="242" y="30"/>
                    </a:lnTo>
                    <a:lnTo>
                      <a:pt x="242" y="15"/>
                    </a:lnTo>
                    <a:close/>
                    <a:moveTo>
                      <a:pt x="272" y="15"/>
                    </a:moveTo>
                    <a:lnTo>
                      <a:pt x="286" y="15"/>
                    </a:lnTo>
                    <a:lnTo>
                      <a:pt x="286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1" y="15"/>
                    </a:moveTo>
                    <a:lnTo>
                      <a:pt x="316" y="15"/>
                    </a:lnTo>
                    <a:lnTo>
                      <a:pt x="316" y="30"/>
                    </a:lnTo>
                    <a:lnTo>
                      <a:pt x="301" y="30"/>
                    </a:lnTo>
                    <a:lnTo>
                      <a:pt x="301" y="15"/>
                    </a:lnTo>
                    <a:close/>
                    <a:moveTo>
                      <a:pt x="331" y="15"/>
                    </a:moveTo>
                    <a:lnTo>
                      <a:pt x="345" y="15"/>
                    </a:lnTo>
                    <a:lnTo>
                      <a:pt x="345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0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0" y="30"/>
                    </a:lnTo>
                    <a:lnTo>
                      <a:pt x="360" y="15"/>
                    </a:lnTo>
                    <a:close/>
                    <a:moveTo>
                      <a:pt x="389" y="15"/>
                    </a:moveTo>
                    <a:lnTo>
                      <a:pt x="404" y="15"/>
                    </a:lnTo>
                    <a:lnTo>
                      <a:pt x="404" y="30"/>
                    </a:lnTo>
                    <a:lnTo>
                      <a:pt x="389" y="30"/>
                    </a:lnTo>
                    <a:lnTo>
                      <a:pt x="389" y="15"/>
                    </a:lnTo>
                    <a:close/>
                    <a:moveTo>
                      <a:pt x="419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19" y="30"/>
                    </a:lnTo>
                    <a:lnTo>
                      <a:pt x="419" y="15"/>
                    </a:lnTo>
                    <a:close/>
                    <a:moveTo>
                      <a:pt x="448" y="15"/>
                    </a:moveTo>
                    <a:lnTo>
                      <a:pt x="463" y="15"/>
                    </a:lnTo>
                    <a:lnTo>
                      <a:pt x="463" y="30"/>
                    </a:lnTo>
                    <a:lnTo>
                      <a:pt x="448" y="30"/>
                    </a:lnTo>
                    <a:lnTo>
                      <a:pt x="448" y="15"/>
                    </a:lnTo>
                    <a:close/>
                    <a:moveTo>
                      <a:pt x="478" y="15"/>
                    </a:moveTo>
                    <a:lnTo>
                      <a:pt x="492" y="15"/>
                    </a:lnTo>
                    <a:lnTo>
                      <a:pt x="492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7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7" y="30"/>
                    </a:lnTo>
                    <a:lnTo>
                      <a:pt x="507" y="15"/>
                    </a:lnTo>
                    <a:close/>
                    <a:moveTo>
                      <a:pt x="537" y="15"/>
                    </a:moveTo>
                    <a:lnTo>
                      <a:pt x="551" y="15"/>
                    </a:lnTo>
                    <a:lnTo>
                      <a:pt x="551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6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6" y="30"/>
                    </a:lnTo>
                    <a:lnTo>
                      <a:pt x="566" y="15"/>
                    </a:lnTo>
                    <a:close/>
                    <a:moveTo>
                      <a:pt x="595" y="15"/>
                    </a:moveTo>
                    <a:lnTo>
                      <a:pt x="610" y="15"/>
                    </a:lnTo>
                    <a:lnTo>
                      <a:pt x="610" y="30"/>
                    </a:lnTo>
                    <a:lnTo>
                      <a:pt x="595" y="30"/>
                    </a:lnTo>
                    <a:lnTo>
                      <a:pt x="595" y="15"/>
                    </a:lnTo>
                    <a:close/>
                    <a:moveTo>
                      <a:pt x="625" y="15"/>
                    </a:moveTo>
                    <a:lnTo>
                      <a:pt x="639" y="15"/>
                    </a:lnTo>
                    <a:lnTo>
                      <a:pt x="639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4" y="15"/>
                    </a:moveTo>
                    <a:lnTo>
                      <a:pt x="669" y="15"/>
                    </a:lnTo>
                    <a:lnTo>
                      <a:pt x="669" y="30"/>
                    </a:lnTo>
                    <a:lnTo>
                      <a:pt x="654" y="30"/>
                    </a:lnTo>
                    <a:lnTo>
                      <a:pt x="654" y="15"/>
                    </a:lnTo>
                    <a:close/>
                    <a:moveTo>
                      <a:pt x="684" y="15"/>
                    </a:moveTo>
                    <a:lnTo>
                      <a:pt x="698" y="15"/>
                    </a:lnTo>
                    <a:lnTo>
                      <a:pt x="698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713" y="15"/>
                    </a:moveTo>
                    <a:lnTo>
                      <a:pt x="728" y="15"/>
                    </a:lnTo>
                    <a:lnTo>
                      <a:pt x="728" y="30"/>
                    </a:lnTo>
                    <a:lnTo>
                      <a:pt x="713" y="30"/>
                    </a:lnTo>
                    <a:lnTo>
                      <a:pt x="713" y="15"/>
                    </a:lnTo>
                    <a:close/>
                    <a:moveTo>
                      <a:pt x="742" y="15"/>
                    </a:moveTo>
                    <a:lnTo>
                      <a:pt x="757" y="15"/>
                    </a:lnTo>
                    <a:lnTo>
                      <a:pt x="757" y="30"/>
                    </a:lnTo>
                    <a:lnTo>
                      <a:pt x="742" y="30"/>
                    </a:lnTo>
                    <a:lnTo>
                      <a:pt x="742" y="15"/>
                    </a:lnTo>
                    <a:close/>
                    <a:moveTo>
                      <a:pt x="772" y="15"/>
                    </a:moveTo>
                    <a:lnTo>
                      <a:pt x="787" y="15"/>
                    </a:lnTo>
                    <a:lnTo>
                      <a:pt x="787" y="30"/>
                    </a:lnTo>
                    <a:lnTo>
                      <a:pt x="772" y="30"/>
                    </a:lnTo>
                    <a:lnTo>
                      <a:pt x="772" y="15"/>
                    </a:lnTo>
                    <a:close/>
                    <a:moveTo>
                      <a:pt x="801" y="15"/>
                    </a:moveTo>
                    <a:lnTo>
                      <a:pt x="812" y="15"/>
                    </a:lnTo>
                    <a:lnTo>
                      <a:pt x="812" y="30"/>
                    </a:lnTo>
                    <a:lnTo>
                      <a:pt x="801" y="30"/>
                    </a:lnTo>
                    <a:lnTo>
                      <a:pt x="801" y="15"/>
                    </a:lnTo>
                    <a:close/>
                    <a:moveTo>
                      <a:pt x="44" y="44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1585" y="2281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hs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3189" y="2264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hr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4088" y="978"/>
                <a:ext cx="314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vr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4091" y="1730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vs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1587" y="1093"/>
                <a:ext cx="673" cy="133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6" name="Freeform 85"/>
              <p:cNvSpPr>
                <a:spLocks noEditPoints="1"/>
              </p:cNvSpPr>
              <p:nvPr/>
            </p:nvSpPr>
            <p:spPr bwMode="auto">
              <a:xfrm>
                <a:off x="2165" y="1237"/>
                <a:ext cx="98" cy="208"/>
              </a:xfrm>
              <a:custGeom>
                <a:avLst/>
                <a:gdLst>
                  <a:gd name="T0" fmla="*/ 14 w 98"/>
                  <a:gd name="T1" fmla="*/ 0 h 208"/>
                  <a:gd name="T2" fmla="*/ 88 w 98"/>
                  <a:gd name="T3" fmla="*/ 172 h 208"/>
                  <a:gd name="T4" fmla="*/ 74 w 98"/>
                  <a:gd name="T5" fmla="*/ 178 h 208"/>
                  <a:gd name="T6" fmla="*/ 0 w 98"/>
                  <a:gd name="T7" fmla="*/ 6 h 208"/>
                  <a:gd name="T8" fmla="*/ 14 w 98"/>
                  <a:gd name="T9" fmla="*/ 0 h 208"/>
                  <a:gd name="T10" fmla="*/ 98 w 98"/>
                  <a:gd name="T11" fmla="*/ 159 h 208"/>
                  <a:gd name="T12" fmla="*/ 95 w 98"/>
                  <a:gd name="T13" fmla="*/ 208 h 208"/>
                  <a:gd name="T14" fmla="*/ 58 w 98"/>
                  <a:gd name="T15" fmla="*/ 177 h 208"/>
                  <a:gd name="T16" fmla="*/ 98 w 98"/>
                  <a:gd name="T17" fmla="*/ 159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208"/>
                  <a:gd name="T29" fmla="*/ 98 w 98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208">
                    <a:moveTo>
                      <a:pt x="14" y="0"/>
                    </a:moveTo>
                    <a:lnTo>
                      <a:pt x="88" y="172"/>
                    </a:lnTo>
                    <a:lnTo>
                      <a:pt x="74" y="178"/>
                    </a:lnTo>
                    <a:lnTo>
                      <a:pt x="0" y="6"/>
                    </a:lnTo>
                    <a:lnTo>
                      <a:pt x="14" y="0"/>
                    </a:lnTo>
                    <a:close/>
                    <a:moveTo>
                      <a:pt x="98" y="159"/>
                    </a:moveTo>
                    <a:lnTo>
                      <a:pt x="95" y="208"/>
                    </a:lnTo>
                    <a:lnTo>
                      <a:pt x="58" y="177"/>
                    </a:lnTo>
                    <a:lnTo>
                      <a:pt x="98" y="159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grpSp>
            <p:nvGrpSpPr>
              <p:cNvPr id="87" name="Group 71"/>
              <p:cNvGrpSpPr>
                <a:grpSpLocks/>
              </p:cNvGrpSpPr>
              <p:nvPr/>
            </p:nvGrpSpPr>
            <p:grpSpPr bwMode="auto">
              <a:xfrm>
                <a:off x="2286" y="1529"/>
                <a:ext cx="88" cy="88"/>
                <a:chOff x="2286" y="1529"/>
                <a:chExt cx="88" cy="88"/>
              </a:xfrm>
            </p:grpSpPr>
            <p:sp>
              <p:nvSpPr>
                <p:cNvPr id="113" name="Oval 69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15" name="Oval 70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noFill/>
                <a:ln w="4" cap="rnd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88" name="Rectangle 72"/>
              <p:cNvSpPr>
                <a:spLocks noChangeArrowheads="1"/>
              </p:cNvSpPr>
              <p:nvPr/>
            </p:nvSpPr>
            <p:spPr bwMode="auto">
              <a:xfrm>
                <a:off x="769" y="1651"/>
                <a:ext cx="374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9" name="Rectangle 73"/>
              <p:cNvSpPr>
                <a:spLocks noChangeArrowheads="1"/>
              </p:cNvSpPr>
              <p:nvPr/>
            </p:nvSpPr>
            <p:spPr bwMode="auto">
              <a:xfrm>
                <a:off x="717" y="1586"/>
                <a:ext cx="668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Stream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0" name="Freeform 74"/>
              <p:cNvSpPr>
                <a:spLocks noEditPoints="1"/>
              </p:cNvSpPr>
              <p:nvPr/>
            </p:nvSpPr>
            <p:spPr bwMode="auto">
              <a:xfrm>
                <a:off x="837" y="1809"/>
                <a:ext cx="44" cy="382"/>
              </a:xfrm>
              <a:custGeom>
                <a:avLst/>
                <a:gdLst>
                  <a:gd name="T0" fmla="*/ 30 w 44"/>
                  <a:gd name="T1" fmla="*/ 0 h 382"/>
                  <a:gd name="T2" fmla="*/ 30 w 44"/>
                  <a:gd name="T3" fmla="*/ 345 h 382"/>
                  <a:gd name="T4" fmla="*/ 15 w 44"/>
                  <a:gd name="T5" fmla="*/ 345 h 382"/>
                  <a:gd name="T6" fmla="*/ 15 w 44"/>
                  <a:gd name="T7" fmla="*/ 0 h 382"/>
                  <a:gd name="T8" fmla="*/ 30 w 44"/>
                  <a:gd name="T9" fmla="*/ 0 h 382"/>
                  <a:gd name="T10" fmla="*/ 44 w 44"/>
                  <a:gd name="T11" fmla="*/ 338 h 382"/>
                  <a:gd name="T12" fmla="*/ 22 w 44"/>
                  <a:gd name="T13" fmla="*/ 382 h 382"/>
                  <a:gd name="T14" fmla="*/ 0 w 44"/>
                  <a:gd name="T15" fmla="*/ 338 h 382"/>
                  <a:gd name="T16" fmla="*/ 44 w 44"/>
                  <a:gd name="T17" fmla="*/ 338 h 3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82"/>
                  <a:gd name="T29" fmla="*/ 44 w 44"/>
                  <a:gd name="T30" fmla="*/ 382 h 3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82">
                    <a:moveTo>
                      <a:pt x="30" y="0"/>
                    </a:moveTo>
                    <a:lnTo>
                      <a:pt x="30" y="345"/>
                    </a:lnTo>
                    <a:lnTo>
                      <a:pt x="15" y="34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338"/>
                    </a:moveTo>
                    <a:lnTo>
                      <a:pt x="22" y="382"/>
                    </a:lnTo>
                    <a:lnTo>
                      <a:pt x="0" y="338"/>
                    </a:lnTo>
                    <a:lnTo>
                      <a:pt x="44" y="33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1" name="Freeform 75"/>
              <p:cNvSpPr>
                <a:spLocks noEditPoints="1"/>
              </p:cNvSpPr>
              <p:nvPr/>
            </p:nvSpPr>
            <p:spPr bwMode="auto">
              <a:xfrm>
                <a:off x="2325" y="957"/>
                <a:ext cx="11" cy="1400"/>
              </a:xfrm>
              <a:custGeom>
                <a:avLst/>
                <a:gdLst>
                  <a:gd name="T0" fmla="*/ 0 w 11"/>
                  <a:gd name="T1" fmla="*/ 1378 h 1400"/>
                  <a:gd name="T2" fmla="*/ 0 w 11"/>
                  <a:gd name="T3" fmla="*/ 1345 h 1400"/>
                  <a:gd name="T4" fmla="*/ 11 w 11"/>
                  <a:gd name="T5" fmla="*/ 1322 h 1400"/>
                  <a:gd name="T6" fmla="*/ 11 w 11"/>
                  <a:gd name="T7" fmla="*/ 1311 h 1400"/>
                  <a:gd name="T8" fmla="*/ 0 w 11"/>
                  <a:gd name="T9" fmla="*/ 1289 h 1400"/>
                  <a:gd name="T10" fmla="*/ 0 w 11"/>
                  <a:gd name="T11" fmla="*/ 1245 h 1400"/>
                  <a:gd name="T12" fmla="*/ 0 w 11"/>
                  <a:gd name="T13" fmla="*/ 1212 h 1400"/>
                  <a:gd name="T14" fmla="*/ 11 w 11"/>
                  <a:gd name="T15" fmla="*/ 1190 h 1400"/>
                  <a:gd name="T16" fmla="*/ 11 w 11"/>
                  <a:gd name="T17" fmla="*/ 1179 h 1400"/>
                  <a:gd name="T18" fmla="*/ 0 w 11"/>
                  <a:gd name="T19" fmla="*/ 1157 h 1400"/>
                  <a:gd name="T20" fmla="*/ 0 w 11"/>
                  <a:gd name="T21" fmla="*/ 1113 h 1400"/>
                  <a:gd name="T22" fmla="*/ 0 w 11"/>
                  <a:gd name="T23" fmla="*/ 1080 h 1400"/>
                  <a:gd name="T24" fmla="*/ 11 w 11"/>
                  <a:gd name="T25" fmla="*/ 1058 h 1400"/>
                  <a:gd name="T26" fmla="*/ 11 w 11"/>
                  <a:gd name="T27" fmla="*/ 1047 h 1400"/>
                  <a:gd name="T28" fmla="*/ 0 w 11"/>
                  <a:gd name="T29" fmla="*/ 1025 h 1400"/>
                  <a:gd name="T30" fmla="*/ 0 w 11"/>
                  <a:gd name="T31" fmla="*/ 981 h 1400"/>
                  <a:gd name="T32" fmla="*/ 0 w 11"/>
                  <a:gd name="T33" fmla="*/ 948 h 1400"/>
                  <a:gd name="T34" fmla="*/ 11 w 11"/>
                  <a:gd name="T35" fmla="*/ 926 h 1400"/>
                  <a:gd name="T36" fmla="*/ 11 w 11"/>
                  <a:gd name="T37" fmla="*/ 915 h 1400"/>
                  <a:gd name="T38" fmla="*/ 0 w 11"/>
                  <a:gd name="T39" fmla="*/ 893 h 1400"/>
                  <a:gd name="T40" fmla="*/ 0 w 11"/>
                  <a:gd name="T41" fmla="*/ 848 h 1400"/>
                  <a:gd name="T42" fmla="*/ 0 w 11"/>
                  <a:gd name="T43" fmla="*/ 815 h 1400"/>
                  <a:gd name="T44" fmla="*/ 11 w 11"/>
                  <a:gd name="T45" fmla="*/ 793 h 1400"/>
                  <a:gd name="T46" fmla="*/ 11 w 11"/>
                  <a:gd name="T47" fmla="*/ 782 h 1400"/>
                  <a:gd name="T48" fmla="*/ 0 w 11"/>
                  <a:gd name="T49" fmla="*/ 760 h 1400"/>
                  <a:gd name="T50" fmla="*/ 0 w 11"/>
                  <a:gd name="T51" fmla="*/ 716 h 1400"/>
                  <a:gd name="T52" fmla="*/ 0 w 11"/>
                  <a:gd name="T53" fmla="*/ 683 h 1400"/>
                  <a:gd name="T54" fmla="*/ 11 w 11"/>
                  <a:gd name="T55" fmla="*/ 661 h 1400"/>
                  <a:gd name="T56" fmla="*/ 11 w 11"/>
                  <a:gd name="T57" fmla="*/ 650 h 1400"/>
                  <a:gd name="T58" fmla="*/ 0 w 11"/>
                  <a:gd name="T59" fmla="*/ 628 h 1400"/>
                  <a:gd name="T60" fmla="*/ 0 w 11"/>
                  <a:gd name="T61" fmla="*/ 584 h 1400"/>
                  <a:gd name="T62" fmla="*/ 0 w 11"/>
                  <a:gd name="T63" fmla="*/ 551 h 1400"/>
                  <a:gd name="T64" fmla="*/ 11 w 11"/>
                  <a:gd name="T65" fmla="*/ 529 h 1400"/>
                  <a:gd name="T66" fmla="*/ 11 w 11"/>
                  <a:gd name="T67" fmla="*/ 518 h 1400"/>
                  <a:gd name="T68" fmla="*/ 0 w 11"/>
                  <a:gd name="T69" fmla="*/ 496 h 1400"/>
                  <a:gd name="T70" fmla="*/ 0 w 11"/>
                  <a:gd name="T71" fmla="*/ 452 h 1400"/>
                  <a:gd name="T72" fmla="*/ 0 w 11"/>
                  <a:gd name="T73" fmla="*/ 419 h 1400"/>
                  <a:gd name="T74" fmla="*/ 11 w 11"/>
                  <a:gd name="T75" fmla="*/ 397 h 1400"/>
                  <a:gd name="T76" fmla="*/ 11 w 11"/>
                  <a:gd name="T77" fmla="*/ 386 h 1400"/>
                  <a:gd name="T78" fmla="*/ 0 w 11"/>
                  <a:gd name="T79" fmla="*/ 363 h 1400"/>
                  <a:gd name="T80" fmla="*/ 0 w 11"/>
                  <a:gd name="T81" fmla="*/ 319 h 1400"/>
                  <a:gd name="T82" fmla="*/ 0 w 11"/>
                  <a:gd name="T83" fmla="*/ 286 h 1400"/>
                  <a:gd name="T84" fmla="*/ 11 w 11"/>
                  <a:gd name="T85" fmla="*/ 264 h 1400"/>
                  <a:gd name="T86" fmla="*/ 11 w 11"/>
                  <a:gd name="T87" fmla="*/ 253 h 1400"/>
                  <a:gd name="T88" fmla="*/ 0 w 11"/>
                  <a:gd name="T89" fmla="*/ 231 h 1400"/>
                  <a:gd name="T90" fmla="*/ 0 w 11"/>
                  <a:gd name="T91" fmla="*/ 187 h 1400"/>
                  <a:gd name="T92" fmla="*/ 0 w 11"/>
                  <a:gd name="T93" fmla="*/ 154 h 1400"/>
                  <a:gd name="T94" fmla="*/ 11 w 11"/>
                  <a:gd name="T95" fmla="*/ 132 h 1400"/>
                  <a:gd name="T96" fmla="*/ 11 w 11"/>
                  <a:gd name="T97" fmla="*/ 121 h 1400"/>
                  <a:gd name="T98" fmla="*/ 0 w 11"/>
                  <a:gd name="T99" fmla="*/ 99 h 1400"/>
                  <a:gd name="T100" fmla="*/ 0 w 11"/>
                  <a:gd name="T101" fmla="*/ 55 h 1400"/>
                  <a:gd name="T102" fmla="*/ 0 w 11"/>
                  <a:gd name="T103" fmla="*/ 22 h 1400"/>
                  <a:gd name="T104" fmla="*/ 11 w 11"/>
                  <a:gd name="T105" fmla="*/ 0 h 14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"/>
                  <a:gd name="T160" fmla="*/ 0 h 1400"/>
                  <a:gd name="T161" fmla="*/ 11 w 11"/>
                  <a:gd name="T162" fmla="*/ 1400 h 14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" h="1400">
                    <a:moveTo>
                      <a:pt x="0" y="1400"/>
                    </a:moveTo>
                    <a:lnTo>
                      <a:pt x="0" y="1389"/>
                    </a:lnTo>
                    <a:lnTo>
                      <a:pt x="11" y="1389"/>
                    </a:lnTo>
                    <a:lnTo>
                      <a:pt x="11" y="1400"/>
                    </a:lnTo>
                    <a:lnTo>
                      <a:pt x="0" y="1400"/>
                    </a:lnTo>
                    <a:close/>
                    <a:moveTo>
                      <a:pt x="0" y="1378"/>
                    </a:moveTo>
                    <a:lnTo>
                      <a:pt x="0" y="1367"/>
                    </a:lnTo>
                    <a:lnTo>
                      <a:pt x="11" y="1367"/>
                    </a:lnTo>
                    <a:lnTo>
                      <a:pt x="11" y="1378"/>
                    </a:lnTo>
                    <a:lnTo>
                      <a:pt x="0" y="1378"/>
                    </a:lnTo>
                    <a:close/>
                    <a:moveTo>
                      <a:pt x="0" y="1356"/>
                    </a:moveTo>
                    <a:lnTo>
                      <a:pt x="0" y="1345"/>
                    </a:lnTo>
                    <a:lnTo>
                      <a:pt x="11" y="1345"/>
                    </a:lnTo>
                    <a:lnTo>
                      <a:pt x="11" y="1356"/>
                    </a:lnTo>
                    <a:lnTo>
                      <a:pt x="0" y="1356"/>
                    </a:lnTo>
                    <a:close/>
                    <a:moveTo>
                      <a:pt x="0" y="1333"/>
                    </a:moveTo>
                    <a:lnTo>
                      <a:pt x="0" y="1322"/>
                    </a:lnTo>
                    <a:lnTo>
                      <a:pt x="11" y="1322"/>
                    </a:lnTo>
                    <a:lnTo>
                      <a:pt x="11" y="1333"/>
                    </a:lnTo>
                    <a:lnTo>
                      <a:pt x="0" y="1333"/>
                    </a:lnTo>
                    <a:close/>
                    <a:moveTo>
                      <a:pt x="0" y="1311"/>
                    </a:moveTo>
                    <a:lnTo>
                      <a:pt x="0" y="1300"/>
                    </a:lnTo>
                    <a:lnTo>
                      <a:pt x="11" y="1300"/>
                    </a:lnTo>
                    <a:lnTo>
                      <a:pt x="11" y="1311"/>
                    </a:lnTo>
                    <a:lnTo>
                      <a:pt x="0" y="1311"/>
                    </a:lnTo>
                    <a:close/>
                    <a:moveTo>
                      <a:pt x="0" y="1289"/>
                    </a:moveTo>
                    <a:lnTo>
                      <a:pt x="0" y="1278"/>
                    </a:lnTo>
                    <a:lnTo>
                      <a:pt x="11" y="1278"/>
                    </a:lnTo>
                    <a:lnTo>
                      <a:pt x="11" y="1289"/>
                    </a:lnTo>
                    <a:lnTo>
                      <a:pt x="0" y="1289"/>
                    </a:lnTo>
                    <a:close/>
                    <a:moveTo>
                      <a:pt x="0" y="1267"/>
                    </a:moveTo>
                    <a:lnTo>
                      <a:pt x="0" y="1256"/>
                    </a:lnTo>
                    <a:lnTo>
                      <a:pt x="11" y="1256"/>
                    </a:lnTo>
                    <a:lnTo>
                      <a:pt x="11" y="1267"/>
                    </a:lnTo>
                    <a:lnTo>
                      <a:pt x="0" y="1267"/>
                    </a:lnTo>
                    <a:close/>
                    <a:moveTo>
                      <a:pt x="0" y="1245"/>
                    </a:moveTo>
                    <a:lnTo>
                      <a:pt x="0" y="1234"/>
                    </a:lnTo>
                    <a:lnTo>
                      <a:pt x="11" y="1234"/>
                    </a:lnTo>
                    <a:lnTo>
                      <a:pt x="11" y="1245"/>
                    </a:lnTo>
                    <a:lnTo>
                      <a:pt x="0" y="1245"/>
                    </a:lnTo>
                    <a:close/>
                    <a:moveTo>
                      <a:pt x="0" y="1223"/>
                    </a:moveTo>
                    <a:lnTo>
                      <a:pt x="0" y="1212"/>
                    </a:lnTo>
                    <a:lnTo>
                      <a:pt x="11" y="1212"/>
                    </a:lnTo>
                    <a:lnTo>
                      <a:pt x="11" y="1223"/>
                    </a:lnTo>
                    <a:lnTo>
                      <a:pt x="0" y="1223"/>
                    </a:lnTo>
                    <a:close/>
                    <a:moveTo>
                      <a:pt x="0" y="1201"/>
                    </a:moveTo>
                    <a:lnTo>
                      <a:pt x="0" y="1190"/>
                    </a:lnTo>
                    <a:lnTo>
                      <a:pt x="11" y="1190"/>
                    </a:lnTo>
                    <a:lnTo>
                      <a:pt x="11" y="1201"/>
                    </a:lnTo>
                    <a:lnTo>
                      <a:pt x="0" y="1201"/>
                    </a:lnTo>
                    <a:close/>
                    <a:moveTo>
                      <a:pt x="0" y="1179"/>
                    </a:moveTo>
                    <a:lnTo>
                      <a:pt x="0" y="1168"/>
                    </a:lnTo>
                    <a:lnTo>
                      <a:pt x="11" y="1168"/>
                    </a:lnTo>
                    <a:lnTo>
                      <a:pt x="11" y="1179"/>
                    </a:lnTo>
                    <a:lnTo>
                      <a:pt x="0" y="1179"/>
                    </a:lnTo>
                    <a:close/>
                    <a:moveTo>
                      <a:pt x="0" y="1157"/>
                    </a:moveTo>
                    <a:lnTo>
                      <a:pt x="0" y="1146"/>
                    </a:lnTo>
                    <a:lnTo>
                      <a:pt x="11" y="1146"/>
                    </a:lnTo>
                    <a:lnTo>
                      <a:pt x="11" y="1157"/>
                    </a:lnTo>
                    <a:lnTo>
                      <a:pt x="0" y="1157"/>
                    </a:lnTo>
                    <a:close/>
                    <a:moveTo>
                      <a:pt x="0" y="1135"/>
                    </a:moveTo>
                    <a:lnTo>
                      <a:pt x="0" y="1124"/>
                    </a:lnTo>
                    <a:lnTo>
                      <a:pt x="11" y="1124"/>
                    </a:lnTo>
                    <a:lnTo>
                      <a:pt x="11" y="1135"/>
                    </a:lnTo>
                    <a:lnTo>
                      <a:pt x="0" y="1135"/>
                    </a:lnTo>
                    <a:close/>
                    <a:moveTo>
                      <a:pt x="0" y="1113"/>
                    </a:moveTo>
                    <a:lnTo>
                      <a:pt x="0" y="1102"/>
                    </a:lnTo>
                    <a:lnTo>
                      <a:pt x="11" y="1102"/>
                    </a:lnTo>
                    <a:lnTo>
                      <a:pt x="11" y="1113"/>
                    </a:lnTo>
                    <a:lnTo>
                      <a:pt x="0" y="1113"/>
                    </a:lnTo>
                    <a:close/>
                    <a:moveTo>
                      <a:pt x="0" y="1091"/>
                    </a:moveTo>
                    <a:lnTo>
                      <a:pt x="0" y="1080"/>
                    </a:lnTo>
                    <a:lnTo>
                      <a:pt x="11" y="1080"/>
                    </a:lnTo>
                    <a:lnTo>
                      <a:pt x="11" y="1091"/>
                    </a:lnTo>
                    <a:lnTo>
                      <a:pt x="0" y="1091"/>
                    </a:lnTo>
                    <a:close/>
                    <a:moveTo>
                      <a:pt x="0" y="1069"/>
                    </a:moveTo>
                    <a:lnTo>
                      <a:pt x="0" y="1058"/>
                    </a:lnTo>
                    <a:lnTo>
                      <a:pt x="11" y="1058"/>
                    </a:lnTo>
                    <a:lnTo>
                      <a:pt x="11" y="1069"/>
                    </a:lnTo>
                    <a:lnTo>
                      <a:pt x="0" y="1069"/>
                    </a:lnTo>
                    <a:close/>
                    <a:moveTo>
                      <a:pt x="0" y="1047"/>
                    </a:moveTo>
                    <a:lnTo>
                      <a:pt x="0" y="1036"/>
                    </a:lnTo>
                    <a:lnTo>
                      <a:pt x="11" y="1036"/>
                    </a:lnTo>
                    <a:lnTo>
                      <a:pt x="11" y="1047"/>
                    </a:lnTo>
                    <a:lnTo>
                      <a:pt x="0" y="1047"/>
                    </a:lnTo>
                    <a:close/>
                    <a:moveTo>
                      <a:pt x="0" y="1025"/>
                    </a:moveTo>
                    <a:lnTo>
                      <a:pt x="0" y="1014"/>
                    </a:lnTo>
                    <a:lnTo>
                      <a:pt x="11" y="1014"/>
                    </a:lnTo>
                    <a:lnTo>
                      <a:pt x="11" y="1025"/>
                    </a:lnTo>
                    <a:lnTo>
                      <a:pt x="0" y="1025"/>
                    </a:lnTo>
                    <a:close/>
                    <a:moveTo>
                      <a:pt x="0" y="1003"/>
                    </a:moveTo>
                    <a:lnTo>
                      <a:pt x="0" y="992"/>
                    </a:lnTo>
                    <a:lnTo>
                      <a:pt x="11" y="992"/>
                    </a:lnTo>
                    <a:lnTo>
                      <a:pt x="11" y="1003"/>
                    </a:lnTo>
                    <a:lnTo>
                      <a:pt x="0" y="1003"/>
                    </a:lnTo>
                    <a:close/>
                    <a:moveTo>
                      <a:pt x="0" y="981"/>
                    </a:moveTo>
                    <a:lnTo>
                      <a:pt x="0" y="970"/>
                    </a:lnTo>
                    <a:lnTo>
                      <a:pt x="11" y="970"/>
                    </a:lnTo>
                    <a:lnTo>
                      <a:pt x="11" y="981"/>
                    </a:lnTo>
                    <a:lnTo>
                      <a:pt x="0" y="981"/>
                    </a:lnTo>
                    <a:close/>
                    <a:moveTo>
                      <a:pt x="0" y="959"/>
                    </a:moveTo>
                    <a:lnTo>
                      <a:pt x="0" y="948"/>
                    </a:lnTo>
                    <a:lnTo>
                      <a:pt x="11" y="948"/>
                    </a:lnTo>
                    <a:lnTo>
                      <a:pt x="11" y="959"/>
                    </a:lnTo>
                    <a:lnTo>
                      <a:pt x="0" y="959"/>
                    </a:lnTo>
                    <a:close/>
                    <a:moveTo>
                      <a:pt x="0" y="937"/>
                    </a:moveTo>
                    <a:lnTo>
                      <a:pt x="0" y="926"/>
                    </a:lnTo>
                    <a:lnTo>
                      <a:pt x="11" y="926"/>
                    </a:lnTo>
                    <a:lnTo>
                      <a:pt x="11" y="937"/>
                    </a:lnTo>
                    <a:lnTo>
                      <a:pt x="0" y="937"/>
                    </a:lnTo>
                    <a:close/>
                    <a:moveTo>
                      <a:pt x="0" y="915"/>
                    </a:moveTo>
                    <a:lnTo>
                      <a:pt x="0" y="904"/>
                    </a:lnTo>
                    <a:lnTo>
                      <a:pt x="11" y="904"/>
                    </a:lnTo>
                    <a:lnTo>
                      <a:pt x="11" y="915"/>
                    </a:lnTo>
                    <a:lnTo>
                      <a:pt x="0" y="915"/>
                    </a:lnTo>
                    <a:close/>
                    <a:moveTo>
                      <a:pt x="0" y="893"/>
                    </a:moveTo>
                    <a:lnTo>
                      <a:pt x="0" y="882"/>
                    </a:lnTo>
                    <a:lnTo>
                      <a:pt x="11" y="882"/>
                    </a:lnTo>
                    <a:lnTo>
                      <a:pt x="11" y="893"/>
                    </a:lnTo>
                    <a:lnTo>
                      <a:pt x="0" y="893"/>
                    </a:lnTo>
                    <a:close/>
                    <a:moveTo>
                      <a:pt x="0" y="871"/>
                    </a:moveTo>
                    <a:lnTo>
                      <a:pt x="0" y="860"/>
                    </a:lnTo>
                    <a:lnTo>
                      <a:pt x="11" y="860"/>
                    </a:lnTo>
                    <a:lnTo>
                      <a:pt x="11" y="871"/>
                    </a:lnTo>
                    <a:lnTo>
                      <a:pt x="0" y="871"/>
                    </a:lnTo>
                    <a:close/>
                    <a:moveTo>
                      <a:pt x="0" y="848"/>
                    </a:moveTo>
                    <a:lnTo>
                      <a:pt x="0" y="837"/>
                    </a:lnTo>
                    <a:lnTo>
                      <a:pt x="11" y="837"/>
                    </a:lnTo>
                    <a:lnTo>
                      <a:pt x="11" y="848"/>
                    </a:lnTo>
                    <a:lnTo>
                      <a:pt x="0" y="848"/>
                    </a:lnTo>
                    <a:close/>
                    <a:moveTo>
                      <a:pt x="0" y="826"/>
                    </a:moveTo>
                    <a:lnTo>
                      <a:pt x="0" y="815"/>
                    </a:lnTo>
                    <a:lnTo>
                      <a:pt x="11" y="815"/>
                    </a:lnTo>
                    <a:lnTo>
                      <a:pt x="11" y="826"/>
                    </a:lnTo>
                    <a:lnTo>
                      <a:pt x="0" y="826"/>
                    </a:lnTo>
                    <a:close/>
                    <a:moveTo>
                      <a:pt x="0" y="804"/>
                    </a:moveTo>
                    <a:lnTo>
                      <a:pt x="0" y="793"/>
                    </a:lnTo>
                    <a:lnTo>
                      <a:pt x="11" y="793"/>
                    </a:lnTo>
                    <a:lnTo>
                      <a:pt x="11" y="804"/>
                    </a:lnTo>
                    <a:lnTo>
                      <a:pt x="0" y="804"/>
                    </a:lnTo>
                    <a:close/>
                    <a:moveTo>
                      <a:pt x="0" y="782"/>
                    </a:moveTo>
                    <a:lnTo>
                      <a:pt x="0" y="771"/>
                    </a:lnTo>
                    <a:lnTo>
                      <a:pt x="11" y="771"/>
                    </a:lnTo>
                    <a:lnTo>
                      <a:pt x="11" y="782"/>
                    </a:lnTo>
                    <a:lnTo>
                      <a:pt x="0" y="782"/>
                    </a:lnTo>
                    <a:close/>
                    <a:moveTo>
                      <a:pt x="0" y="760"/>
                    </a:moveTo>
                    <a:lnTo>
                      <a:pt x="0" y="749"/>
                    </a:lnTo>
                    <a:lnTo>
                      <a:pt x="11" y="749"/>
                    </a:lnTo>
                    <a:lnTo>
                      <a:pt x="11" y="760"/>
                    </a:lnTo>
                    <a:lnTo>
                      <a:pt x="0" y="760"/>
                    </a:lnTo>
                    <a:close/>
                    <a:moveTo>
                      <a:pt x="0" y="738"/>
                    </a:moveTo>
                    <a:lnTo>
                      <a:pt x="0" y="727"/>
                    </a:lnTo>
                    <a:lnTo>
                      <a:pt x="11" y="727"/>
                    </a:lnTo>
                    <a:lnTo>
                      <a:pt x="11" y="738"/>
                    </a:lnTo>
                    <a:lnTo>
                      <a:pt x="0" y="738"/>
                    </a:lnTo>
                    <a:close/>
                    <a:moveTo>
                      <a:pt x="0" y="716"/>
                    </a:moveTo>
                    <a:lnTo>
                      <a:pt x="0" y="705"/>
                    </a:lnTo>
                    <a:lnTo>
                      <a:pt x="11" y="705"/>
                    </a:lnTo>
                    <a:lnTo>
                      <a:pt x="11" y="716"/>
                    </a:lnTo>
                    <a:lnTo>
                      <a:pt x="0" y="716"/>
                    </a:lnTo>
                    <a:close/>
                    <a:moveTo>
                      <a:pt x="0" y="694"/>
                    </a:moveTo>
                    <a:lnTo>
                      <a:pt x="0" y="683"/>
                    </a:lnTo>
                    <a:lnTo>
                      <a:pt x="11" y="683"/>
                    </a:lnTo>
                    <a:lnTo>
                      <a:pt x="11" y="694"/>
                    </a:lnTo>
                    <a:lnTo>
                      <a:pt x="0" y="694"/>
                    </a:lnTo>
                    <a:close/>
                    <a:moveTo>
                      <a:pt x="0" y="672"/>
                    </a:moveTo>
                    <a:lnTo>
                      <a:pt x="0" y="661"/>
                    </a:lnTo>
                    <a:lnTo>
                      <a:pt x="11" y="661"/>
                    </a:lnTo>
                    <a:lnTo>
                      <a:pt x="11" y="672"/>
                    </a:lnTo>
                    <a:lnTo>
                      <a:pt x="0" y="672"/>
                    </a:lnTo>
                    <a:close/>
                    <a:moveTo>
                      <a:pt x="0" y="650"/>
                    </a:moveTo>
                    <a:lnTo>
                      <a:pt x="0" y="639"/>
                    </a:lnTo>
                    <a:lnTo>
                      <a:pt x="11" y="639"/>
                    </a:lnTo>
                    <a:lnTo>
                      <a:pt x="11" y="650"/>
                    </a:lnTo>
                    <a:lnTo>
                      <a:pt x="0" y="650"/>
                    </a:lnTo>
                    <a:close/>
                    <a:moveTo>
                      <a:pt x="0" y="628"/>
                    </a:moveTo>
                    <a:lnTo>
                      <a:pt x="0" y="617"/>
                    </a:lnTo>
                    <a:lnTo>
                      <a:pt x="11" y="617"/>
                    </a:lnTo>
                    <a:lnTo>
                      <a:pt x="11" y="628"/>
                    </a:lnTo>
                    <a:lnTo>
                      <a:pt x="0" y="628"/>
                    </a:lnTo>
                    <a:close/>
                    <a:moveTo>
                      <a:pt x="0" y="606"/>
                    </a:moveTo>
                    <a:lnTo>
                      <a:pt x="0" y="595"/>
                    </a:lnTo>
                    <a:lnTo>
                      <a:pt x="11" y="595"/>
                    </a:lnTo>
                    <a:lnTo>
                      <a:pt x="11" y="606"/>
                    </a:lnTo>
                    <a:lnTo>
                      <a:pt x="0" y="606"/>
                    </a:lnTo>
                    <a:close/>
                    <a:moveTo>
                      <a:pt x="0" y="584"/>
                    </a:moveTo>
                    <a:lnTo>
                      <a:pt x="0" y="573"/>
                    </a:lnTo>
                    <a:lnTo>
                      <a:pt x="11" y="573"/>
                    </a:lnTo>
                    <a:lnTo>
                      <a:pt x="11" y="584"/>
                    </a:lnTo>
                    <a:lnTo>
                      <a:pt x="0" y="584"/>
                    </a:lnTo>
                    <a:close/>
                    <a:moveTo>
                      <a:pt x="0" y="562"/>
                    </a:moveTo>
                    <a:lnTo>
                      <a:pt x="0" y="551"/>
                    </a:lnTo>
                    <a:lnTo>
                      <a:pt x="11" y="551"/>
                    </a:lnTo>
                    <a:lnTo>
                      <a:pt x="11" y="562"/>
                    </a:lnTo>
                    <a:lnTo>
                      <a:pt x="0" y="562"/>
                    </a:lnTo>
                    <a:close/>
                    <a:moveTo>
                      <a:pt x="0" y="540"/>
                    </a:moveTo>
                    <a:lnTo>
                      <a:pt x="0" y="529"/>
                    </a:lnTo>
                    <a:lnTo>
                      <a:pt x="11" y="529"/>
                    </a:lnTo>
                    <a:lnTo>
                      <a:pt x="11" y="540"/>
                    </a:lnTo>
                    <a:lnTo>
                      <a:pt x="0" y="540"/>
                    </a:lnTo>
                    <a:close/>
                    <a:moveTo>
                      <a:pt x="0" y="518"/>
                    </a:moveTo>
                    <a:lnTo>
                      <a:pt x="0" y="507"/>
                    </a:lnTo>
                    <a:lnTo>
                      <a:pt x="11" y="507"/>
                    </a:lnTo>
                    <a:lnTo>
                      <a:pt x="11" y="518"/>
                    </a:lnTo>
                    <a:lnTo>
                      <a:pt x="0" y="518"/>
                    </a:lnTo>
                    <a:close/>
                    <a:moveTo>
                      <a:pt x="0" y="496"/>
                    </a:moveTo>
                    <a:lnTo>
                      <a:pt x="0" y="485"/>
                    </a:lnTo>
                    <a:lnTo>
                      <a:pt x="11" y="485"/>
                    </a:lnTo>
                    <a:lnTo>
                      <a:pt x="11" y="496"/>
                    </a:lnTo>
                    <a:lnTo>
                      <a:pt x="0" y="496"/>
                    </a:lnTo>
                    <a:close/>
                    <a:moveTo>
                      <a:pt x="0" y="474"/>
                    </a:moveTo>
                    <a:lnTo>
                      <a:pt x="0" y="463"/>
                    </a:lnTo>
                    <a:lnTo>
                      <a:pt x="11" y="463"/>
                    </a:lnTo>
                    <a:lnTo>
                      <a:pt x="11" y="474"/>
                    </a:lnTo>
                    <a:lnTo>
                      <a:pt x="0" y="474"/>
                    </a:lnTo>
                    <a:close/>
                    <a:moveTo>
                      <a:pt x="0" y="452"/>
                    </a:moveTo>
                    <a:lnTo>
                      <a:pt x="0" y="441"/>
                    </a:lnTo>
                    <a:lnTo>
                      <a:pt x="11" y="441"/>
                    </a:lnTo>
                    <a:lnTo>
                      <a:pt x="11" y="452"/>
                    </a:lnTo>
                    <a:lnTo>
                      <a:pt x="0" y="452"/>
                    </a:lnTo>
                    <a:close/>
                    <a:moveTo>
                      <a:pt x="0" y="430"/>
                    </a:moveTo>
                    <a:lnTo>
                      <a:pt x="0" y="419"/>
                    </a:lnTo>
                    <a:lnTo>
                      <a:pt x="11" y="419"/>
                    </a:lnTo>
                    <a:lnTo>
                      <a:pt x="11" y="430"/>
                    </a:lnTo>
                    <a:lnTo>
                      <a:pt x="0" y="430"/>
                    </a:lnTo>
                    <a:close/>
                    <a:moveTo>
                      <a:pt x="0" y="408"/>
                    </a:moveTo>
                    <a:lnTo>
                      <a:pt x="0" y="397"/>
                    </a:lnTo>
                    <a:lnTo>
                      <a:pt x="11" y="397"/>
                    </a:lnTo>
                    <a:lnTo>
                      <a:pt x="11" y="408"/>
                    </a:lnTo>
                    <a:lnTo>
                      <a:pt x="0" y="408"/>
                    </a:lnTo>
                    <a:close/>
                    <a:moveTo>
                      <a:pt x="0" y="386"/>
                    </a:moveTo>
                    <a:lnTo>
                      <a:pt x="0" y="375"/>
                    </a:lnTo>
                    <a:lnTo>
                      <a:pt x="11" y="375"/>
                    </a:lnTo>
                    <a:lnTo>
                      <a:pt x="11" y="386"/>
                    </a:lnTo>
                    <a:lnTo>
                      <a:pt x="0" y="386"/>
                    </a:lnTo>
                    <a:close/>
                    <a:moveTo>
                      <a:pt x="0" y="363"/>
                    </a:moveTo>
                    <a:lnTo>
                      <a:pt x="0" y="352"/>
                    </a:lnTo>
                    <a:lnTo>
                      <a:pt x="11" y="352"/>
                    </a:lnTo>
                    <a:lnTo>
                      <a:pt x="11" y="363"/>
                    </a:lnTo>
                    <a:lnTo>
                      <a:pt x="0" y="363"/>
                    </a:lnTo>
                    <a:close/>
                    <a:moveTo>
                      <a:pt x="0" y="341"/>
                    </a:moveTo>
                    <a:lnTo>
                      <a:pt x="0" y="330"/>
                    </a:lnTo>
                    <a:lnTo>
                      <a:pt x="11" y="330"/>
                    </a:lnTo>
                    <a:lnTo>
                      <a:pt x="11" y="341"/>
                    </a:lnTo>
                    <a:lnTo>
                      <a:pt x="0" y="341"/>
                    </a:lnTo>
                    <a:close/>
                    <a:moveTo>
                      <a:pt x="0" y="319"/>
                    </a:moveTo>
                    <a:lnTo>
                      <a:pt x="0" y="308"/>
                    </a:lnTo>
                    <a:lnTo>
                      <a:pt x="11" y="30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97"/>
                    </a:moveTo>
                    <a:lnTo>
                      <a:pt x="0" y="286"/>
                    </a:lnTo>
                    <a:lnTo>
                      <a:pt x="11" y="286"/>
                    </a:lnTo>
                    <a:lnTo>
                      <a:pt x="11" y="297"/>
                    </a:lnTo>
                    <a:lnTo>
                      <a:pt x="0" y="297"/>
                    </a:lnTo>
                    <a:close/>
                    <a:moveTo>
                      <a:pt x="0" y="275"/>
                    </a:moveTo>
                    <a:lnTo>
                      <a:pt x="0" y="264"/>
                    </a:lnTo>
                    <a:lnTo>
                      <a:pt x="11" y="264"/>
                    </a:lnTo>
                    <a:lnTo>
                      <a:pt x="11" y="275"/>
                    </a:lnTo>
                    <a:lnTo>
                      <a:pt x="0" y="275"/>
                    </a:lnTo>
                    <a:close/>
                    <a:moveTo>
                      <a:pt x="0" y="253"/>
                    </a:moveTo>
                    <a:lnTo>
                      <a:pt x="0" y="242"/>
                    </a:lnTo>
                    <a:lnTo>
                      <a:pt x="11" y="242"/>
                    </a:lnTo>
                    <a:lnTo>
                      <a:pt x="11" y="253"/>
                    </a:lnTo>
                    <a:lnTo>
                      <a:pt x="0" y="253"/>
                    </a:lnTo>
                    <a:close/>
                    <a:moveTo>
                      <a:pt x="0" y="231"/>
                    </a:moveTo>
                    <a:lnTo>
                      <a:pt x="0" y="220"/>
                    </a:lnTo>
                    <a:lnTo>
                      <a:pt x="11" y="220"/>
                    </a:lnTo>
                    <a:lnTo>
                      <a:pt x="11" y="231"/>
                    </a:lnTo>
                    <a:lnTo>
                      <a:pt x="0" y="231"/>
                    </a:lnTo>
                    <a:close/>
                    <a:moveTo>
                      <a:pt x="0" y="209"/>
                    </a:moveTo>
                    <a:lnTo>
                      <a:pt x="0" y="198"/>
                    </a:lnTo>
                    <a:lnTo>
                      <a:pt x="11" y="198"/>
                    </a:lnTo>
                    <a:lnTo>
                      <a:pt x="11" y="209"/>
                    </a:lnTo>
                    <a:lnTo>
                      <a:pt x="0" y="209"/>
                    </a:lnTo>
                    <a:close/>
                    <a:moveTo>
                      <a:pt x="0" y="187"/>
                    </a:moveTo>
                    <a:lnTo>
                      <a:pt x="0" y="176"/>
                    </a:lnTo>
                    <a:lnTo>
                      <a:pt x="11" y="176"/>
                    </a:lnTo>
                    <a:lnTo>
                      <a:pt x="11" y="187"/>
                    </a:lnTo>
                    <a:lnTo>
                      <a:pt x="0" y="187"/>
                    </a:lnTo>
                    <a:close/>
                    <a:moveTo>
                      <a:pt x="0" y="165"/>
                    </a:moveTo>
                    <a:lnTo>
                      <a:pt x="0" y="154"/>
                    </a:lnTo>
                    <a:lnTo>
                      <a:pt x="11" y="154"/>
                    </a:lnTo>
                    <a:lnTo>
                      <a:pt x="11" y="165"/>
                    </a:lnTo>
                    <a:lnTo>
                      <a:pt x="0" y="165"/>
                    </a:lnTo>
                    <a:close/>
                    <a:moveTo>
                      <a:pt x="0" y="143"/>
                    </a:moveTo>
                    <a:lnTo>
                      <a:pt x="0" y="132"/>
                    </a:lnTo>
                    <a:lnTo>
                      <a:pt x="11" y="132"/>
                    </a:lnTo>
                    <a:lnTo>
                      <a:pt x="11" y="143"/>
                    </a:lnTo>
                    <a:lnTo>
                      <a:pt x="0" y="143"/>
                    </a:lnTo>
                    <a:close/>
                    <a:moveTo>
                      <a:pt x="0" y="121"/>
                    </a:moveTo>
                    <a:lnTo>
                      <a:pt x="0" y="110"/>
                    </a:lnTo>
                    <a:lnTo>
                      <a:pt x="11" y="110"/>
                    </a:lnTo>
                    <a:lnTo>
                      <a:pt x="11" y="121"/>
                    </a:lnTo>
                    <a:lnTo>
                      <a:pt x="0" y="121"/>
                    </a:lnTo>
                    <a:close/>
                    <a:moveTo>
                      <a:pt x="0" y="99"/>
                    </a:moveTo>
                    <a:lnTo>
                      <a:pt x="0" y="88"/>
                    </a:lnTo>
                    <a:lnTo>
                      <a:pt x="11" y="88"/>
                    </a:lnTo>
                    <a:lnTo>
                      <a:pt x="11" y="99"/>
                    </a:lnTo>
                    <a:lnTo>
                      <a:pt x="0" y="99"/>
                    </a:lnTo>
                    <a:close/>
                    <a:moveTo>
                      <a:pt x="0" y="77"/>
                    </a:moveTo>
                    <a:lnTo>
                      <a:pt x="0" y="66"/>
                    </a:lnTo>
                    <a:lnTo>
                      <a:pt x="11" y="66"/>
                    </a:lnTo>
                    <a:lnTo>
                      <a:pt x="11" y="77"/>
                    </a:lnTo>
                    <a:lnTo>
                      <a:pt x="0" y="77"/>
                    </a:lnTo>
                    <a:close/>
                    <a:moveTo>
                      <a:pt x="0" y="55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5"/>
                    </a:lnTo>
                    <a:lnTo>
                      <a:pt x="0" y="55"/>
                    </a:lnTo>
                    <a:close/>
                    <a:moveTo>
                      <a:pt x="0" y="33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2" name="Line 76"/>
              <p:cNvSpPr>
                <a:spLocks noChangeShapeType="1"/>
              </p:cNvSpPr>
              <p:nvPr/>
            </p:nvSpPr>
            <p:spPr bwMode="auto">
              <a:xfrm>
                <a:off x="4124" y="545"/>
                <a:ext cx="1" cy="88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3" name="Rectangle 77"/>
              <p:cNvSpPr>
                <a:spLocks noChangeArrowheads="1"/>
              </p:cNvSpPr>
              <p:nvPr/>
            </p:nvSpPr>
            <p:spPr bwMode="auto">
              <a:xfrm>
                <a:off x="3889" y="242"/>
                <a:ext cx="320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Freeform 79"/>
              <p:cNvSpPr>
                <a:spLocks noEditPoints="1"/>
              </p:cNvSpPr>
              <p:nvPr/>
            </p:nvSpPr>
            <p:spPr bwMode="auto">
              <a:xfrm>
                <a:off x="4102" y="398"/>
                <a:ext cx="44" cy="147"/>
              </a:xfrm>
              <a:custGeom>
                <a:avLst/>
                <a:gdLst>
                  <a:gd name="T0" fmla="*/ 30 w 44"/>
                  <a:gd name="T1" fmla="*/ 0 h 147"/>
                  <a:gd name="T2" fmla="*/ 30 w 44"/>
                  <a:gd name="T3" fmla="*/ 110 h 147"/>
                  <a:gd name="T4" fmla="*/ 15 w 44"/>
                  <a:gd name="T5" fmla="*/ 110 h 147"/>
                  <a:gd name="T6" fmla="*/ 15 w 44"/>
                  <a:gd name="T7" fmla="*/ 0 h 147"/>
                  <a:gd name="T8" fmla="*/ 30 w 44"/>
                  <a:gd name="T9" fmla="*/ 0 h 147"/>
                  <a:gd name="T10" fmla="*/ 44 w 44"/>
                  <a:gd name="T11" fmla="*/ 103 h 147"/>
                  <a:gd name="T12" fmla="*/ 22 w 44"/>
                  <a:gd name="T13" fmla="*/ 147 h 147"/>
                  <a:gd name="T14" fmla="*/ 0 w 44"/>
                  <a:gd name="T15" fmla="*/ 103 h 147"/>
                  <a:gd name="T16" fmla="*/ 44 w 44"/>
                  <a:gd name="T17" fmla="*/ 10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47"/>
                  <a:gd name="T29" fmla="*/ 44 w 44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47">
                    <a:moveTo>
                      <a:pt x="30" y="0"/>
                    </a:moveTo>
                    <a:lnTo>
                      <a:pt x="30" y="110"/>
                    </a:lnTo>
                    <a:lnTo>
                      <a:pt x="15" y="110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103"/>
                    </a:moveTo>
                    <a:lnTo>
                      <a:pt x="22" y="147"/>
                    </a:lnTo>
                    <a:lnTo>
                      <a:pt x="0" y="103"/>
                    </a:lnTo>
                    <a:lnTo>
                      <a:pt x="44" y="103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5" name="Freeform 80"/>
              <p:cNvSpPr>
                <a:spLocks noEditPoints="1"/>
              </p:cNvSpPr>
              <p:nvPr/>
            </p:nvSpPr>
            <p:spPr bwMode="auto">
              <a:xfrm>
                <a:off x="2152" y="1408"/>
                <a:ext cx="357" cy="328"/>
              </a:xfrm>
              <a:custGeom>
                <a:avLst/>
                <a:gdLst>
                  <a:gd name="T0" fmla="*/ 352 w 357"/>
                  <a:gd name="T1" fmla="*/ 318 h 328"/>
                  <a:gd name="T2" fmla="*/ 341 w 357"/>
                  <a:gd name="T3" fmla="*/ 318 h 328"/>
                  <a:gd name="T4" fmla="*/ 346 w 357"/>
                  <a:gd name="T5" fmla="*/ 313 h 328"/>
                  <a:gd name="T6" fmla="*/ 325 w 357"/>
                  <a:gd name="T7" fmla="*/ 303 h 328"/>
                  <a:gd name="T8" fmla="*/ 330 w 357"/>
                  <a:gd name="T9" fmla="*/ 308 h 328"/>
                  <a:gd name="T10" fmla="*/ 319 w 357"/>
                  <a:gd name="T11" fmla="*/ 288 h 328"/>
                  <a:gd name="T12" fmla="*/ 309 w 357"/>
                  <a:gd name="T13" fmla="*/ 288 h 328"/>
                  <a:gd name="T14" fmla="*/ 314 w 357"/>
                  <a:gd name="T15" fmla="*/ 283 h 328"/>
                  <a:gd name="T16" fmla="*/ 293 w 357"/>
                  <a:gd name="T17" fmla="*/ 273 h 328"/>
                  <a:gd name="T18" fmla="*/ 298 w 357"/>
                  <a:gd name="T19" fmla="*/ 278 h 328"/>
                  <a:gd name="T20" fmla="*/ 287 w 357"/>
                  <a:gd name="T21" fmla="*/ 258 h 328"/>
                  <a:gd name="T22" fmla="*/ 276 w 357"/>
                  <a:gd name="T23" fmla="*/ 258 h 328"/>
                  <a:gd name="T24" fmla="*/ 281 w 357"/>
                  <a:gd name="T25" fmla="*/ 253 h 328"/>
                  <a:gd name="T26" fmla="*/ 260 w 357"/>
                  <a:gd name="T27" fmla="*/ 244 h 328"/>
                  <a:gd name="T28" fmla="*/ 265 w 357"/>
                  <a:gd name="T29" fmla="*/ 249 h 328"/>
                  <a:gd name="T30" fmla="*/ 254 w 357"/>
                  <a:gd name="T31" fmla="*/ 228 h 328"/>
                  <a:gd name="T32" fmla="*/ 244 w 357"/>
                  <a:gd name="T33" fmla="*/ 229 h 328"/>
                  <a:gd name="T34" fmla="*/ 249 w 357"/>
                  <a:gd name="T35" fmla="*/ 223 h 328"/>
                  <a:gd name="T36" fmla="*/ 227 w 357"/>
                  <a:gd name="T37" fmla="*/ 214 h 328"/>
                  <a:gd name="T38" fmla="*/ 233 w 357"/>
                  <a:gd name="T39" fmla="*/ 219 h 328"/>
                  <a:gd name="T40" fmla="*/ 222 w 357"/>
                  <a:gd name="T41" fmla="*/ 198 h 328"/>
                  <a:gd name="T42" fmla="*/ 211 w 357"/>
                  <a:gd name="T43" fmla="*/ 199 h 328"/>
                  <a:gd name="T44" fmla="*/ 216 w 357"/>
                  <a:gd name="T45" fmla="*/ 193 h 328"/>
                  <a:gd name="T46" fmla="*/ 195 w 357"/>
                  <a:gd name="T47" fmla="*/ 184 h 328"/>
                  <a:gd name="T48" fmla="*/ 200 w 357"/>
                  <a:gd name="T49" fmla="*/ 189 h 328"/>
                  <a:gd name="T50" fmla="*/ 189 w 357"/>
                  <a:gd name="T51" fmla="*/ 169 h 328"/>
                  <a:gd name="T52" fmla="*/ 179 w 357"/>
                  <a:gd name="T53" fmla="*/ 169 h 328"/>
                  <a:gd name="T54" fmla="*/ 184 w 357"/>
                  <a:gd name="T55" fmla="*/ 164 h 328"/>
                  <a:gd name="T56" fmla="*/ 162 w 357"/>
                  <a:gd name="T57" fmla="*/ 154 h 328"/>
                  <a:gd name="T58" fmla="*/ 168 w 357"/>
                  <a:gd name="T59" fmla="*/ 159 h 328"/>
                  <a:gd name="T60" fmla="*/ 157 w 357"/>
                  <a:gd name="T61" fmla="*/ 139 h 328"/>
                  <a:gd name="T62" fmla="*/ 146 w 357"/>
                  <a:gd name="T63" fmla="*/ 139 h 328"/>
                  <a:gd name="T64" fmla="*/ 151 w 357"/>
                  <a:gd name="T65" fmla="*/ 134 h 328"/>
                  <a:gd name="T66" fmla="*/ 130 w 357"/>
                  <a:gd name="T67" fmla="*/ 124 h 328"/>
                  <a:gd name="T68" fmla="*/ 135 w 357"/>
                  <a:gd name="T69" fmla="*/ 129 h 328"/>
                  <a:gd name="T70" fmla="*/ 124 w 357"/>
                  <a:gd name="T71" fmla="*/ 109 h 328"/>
                  <a:gd name="T72" fmla="*/ 114 w 357"/>
                  <a:gd name="T73" fmla="*/ 109 h 328"/>
                  <a:gd name="T74" fmla="*/ 119 w 357"/>
                  <a:gd name="T75" fmla="*/ 104 h 328"/>
                  <a:gd name="T76" fmla="*/ 97 w 357"/>
                  <a:gd name="T77" fmla="*/ 95 h 328"/>
                  <a:gd name="T78" fmla="*/ 103 w 357"/>
                  <a:gd name="T79" fmla="*/ 100 h 328"/>
                  <a:gd name="T80" fmla="*/ 91 w 357"/>
                  <a:gd name="T81" fmla="*/ 79 h 328"/>
                  <a:gd name="T82" fmla="*/ 81 w 357"/>
                  <a:gd name="T83" fmla="*/ 80 h 328"/>
                  <a:gd name="T84" fmla="*/ 86 w 357"/>
                  <a:gd name="T85" fmla="*/ 74 h 328"/>
                  <a:gd name="T86" fmla="*/ 65 w 357"/>
                  <a:gd name="T87" fmla="*/ 65 h 328"/>
                  <a:gd name="T88" fmla="*/ 70 w 357"/>
                  <a:gd name="T89" fmla="*/ 70 h 328"/>
                  <a:gd name="T90" fmla="*/ 59 w 357"/>
                  <a:gd name="T91" fmla="*/ 49 h 328"/>
                  <a:gd name="T92" fmla="*/ 49 w 357"/>
                  <a:gd name="T93" fmla="*/ 50 h 328"/>
                  <a:gd name="T94" fmla="*/ 54 w 357"/>
                  <a:gd name="T95" fmla="*/ 44 h 328"/>
                  <a:gd name="T96" fmla="*/ 32 w 357"/>
                  <a:gd name="T97" fmla="*/ 35 h 328"/>
                  <a:gd name="T98" fmla="*/ 38 w 357"/>
                  <a:gd name="T99" fmla="*/ 40 h 328"/>
                  <a:gd name="T100" fmla="*/ 26 w 357"/>
                  <a:gd name="T101" fmla="*/ 20 h 328"/>
                  <a:gd name="T102" fmla="*/ 16 w 357"/>
                  <a:gd name="T103" fmla="*/ 20 h 328"/>
                  <a:gd name="T104" fmla="*/ 21 w 357"/>
                  <a:gd name="T105" fmla="*/ 15 h 328"/>
                  <a:gd name="T106" fmla="*/ 0 w 357"/>
                  <a:gd name="T107" fmla="*/ 5 h 328"/>
                  <a:gd name="T108" fmla="*/ 5 w 357"/>
                  <a:gd name="T109" fmla="*/ 10 h 3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7"/>
                  <a:gd name="T166" fmla="*/ 0 h 328"/>
                  <a:gd name="T167" fmla="*/ 357 w 357"/>
                  <a:gd name="T168" fmla="*/ 328 h 3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7" h="328">
                    <a:moveTo>
                      <a:pt x="352" y="328"/>
                    </a:moveTo>
                    <a:lnTo>
                      <a:pt x="347" y="323"/>
                    </a:lnTo>
                    <a:lnTo>
                      <a:pt x="352" y="318"/>
                    </a:lnTo>
                    <a:lnTo>
                      <a:pt x="357" y="323"/>
                    </a:lnTo>
                    <a:lnTo>
                      <a:pt x="352" y="328"/>
                    </a:lnTo>
                    <a:close/>
                    <a:moveTo>
                      <a:pt x="341" y="318"/>
                    </a:moveTo>
                    <a:lnTo>
                      <a:pt x="336" y="313"/>
                    </a:lnTo>
                    <a:lnTo>
                      <a:pt x="341" y="308"/>
                    </a:lnTo>
                    <a:lnTo>
                      <a:pt x="346" y="313"/>
                    </a:lnTo>
                    <a:lnTo>
                      <a:pt x="341" y="318"/>
                    </a:lnTo>
                    <a:close/>
                    <a:moveTo>
                      <a:pt x="330" y="308"/>
                    </a:moveTo>
                    <a:lnTo>
                      <a:pt x="325" y="303"/>
                    </a:lnTo>
                    <a:lnTo>
                      <a:pt x="330" y="298"/>
                    </a:lnTo>
                    <a:lnTo>
                      <a:pt x="335" y="303"/>
                    </a:lnTo>
                    <a:lnTo>
                      <a:pt x="330" y="308"/>
                    </a:lnTo>
                    <a:close/>
                    <a:moveTo>
                      <a:pt x="320" y="298"/>
                    </a:moveTo>
                    <a:lnTo>
                      <a:pt x="314" y="293"/>
                    </a:lnTo>
                    <a:lnTo>
                      <a:pt x="319" y="288"/>
                    </a:lnTo>
                    <a:lnTo>
                      <a:pt x="325" y="293"/>
                    </a:lnTo>
                    <a:lnTo>
                      <a:pt x="320" y="298"/>
                    </a:lnTo>
                    <a:close/>
                    <a:moveTo>
                      <a:pt x="309" y="288"/>
                    </a:moveTo>
                    <a:lnTo>
                      <a:pt x="303" y="283"/>
                    </a:lnTo>
                    <a:lnTo>
                      <a:pt x="308" y="278"/>
                    </a:lnTo>
                    <a:lnTo>
                      <a:pt x="314" y="283"/>
                    </a:lnTo>
                    <a:lnTo>
                      <a:pt x="309" y="288"/>
                    </a:lnTo>
                    <a:close/>
                    <a:moveTo>
                      <a:pt x="298" y="278"/>
                    </a:moveTo>
                    <a:lnTo>
                      <a:pt x="293" y="273"/>
                    </a:lnTo>
                    <a:lnTo>
                      <a:pt x="297" y="268"/>
                    </a:lnTo>
                    <a:lnTo>
                      <a:pt x="303" y="273"/>
                    </a:lnTo>
                    <a:lnTo>
                      <a:pt x="298" y="278"/>
                    </a:lnTo>
                    <a:close/>
                    <a:moveTo>
                      <a:pt x="287" y="268"/>
                    </a:moveTo>
                    <a:lnTo>
                      <a:pt x="282" y="263"/>
                    </a:lnTo>
                    <a:lnTo>
                      <a:pt x="287" y="258"/>
                    </a:lnTo>
                    <a:lnTo>
                      <a:pt x="292" y="263"/>
                    </a:lnTo>
                    <a:lnTo>
                      <a:pt x="287" y="268"/>
                    </a:lnTo>
                    <a:close/>
                    <a:moveTo>
                      <a:pt x="276" y="258"/>
                    </a:moveTo>
                    <a:lnTo>
                      <a:pt x="271" y="253"/>
                    </a:lnTo>
                    <a:lnTo>
                      <a:pt x="276" y="248"/>
                    </a:lnTo>
                    <a:lnTo>
                      <a:pt x="281" y="253"/>
                    </a:lnTo>
                    <a:lnTo>
                      <a:pt x="276" y="258"/>
                    </a:lnTo>
                    <a:close/>
                    <a:moveTo>
                      <a:pt x="265" y="249"/>
                    </a:moveTo>
                    <a:lnTo>
                      <a:pt x="260" y="244"/>
                    </a:lnTo>
                    <a:lnTo>
                      <a:pt x="265" y="238"/>
                    </a:lnTo>
                    <a:lnTo>
                      <a:pt x="270" y="243"/>
                    </a:lnTo>
                    <a:lnTo>
                      <a:pt x="265" y="249"/>
                    </a:lnTo>
                    <a:close/>
                    <a:moveTo>
                      <a:pt x="255" y="239"/>
                    </a:moveTo>
                    <a:lnTo>
                      <a:pt x="249" y="234"/>
                    </a:lnTo>
                    <a:lnTo>
                      <a:pt x="254" y="228"/>
                    </a:lnTo>
                    <a:lnTo>
                      <a:pt x="260" y="233"/>
                    </a:lnTo>
                    <a:lnTo>
                      <a:pt x="255" y="239"/>
                    </a:lnTo>
                    <a:close/>
                    <a:moveTo>
                      <a:pt x="244" y="229"/>
                    </a:moveTo>
                    <a:lnTo>
                      <a:pt x="238" y="224"/>
                    </a:lnTo>
                    <a:lnTo>
                      <a:pt x="243" y="218"/>
                    </a:lnTo>
                    <a:lnTo>
                      <a:pt x="249" y="223"/>
                    </a:lnTo>
                    <a:lnTo>
                      <a:pt x="244" y="229"/>
                    </a:lnTo>
                    <a:close/>
                    <a:moveTo>
                      <a:pt x="233" y="219"/>
                    </a:moveTo>
                    <a:lnTo>
                      <a:pt x="227" y="214"/>
                    </a:lnTo>
                    <a:lnTo>
                      <a:pt x="232" y="208"/>
                    </a:lnTo>
                    <a:lnTo>
                      <a:pt x="238" y="213"/>
                    </a:lnTo>
                    <a:lnTo>
                      <a:pt x="233" y="219"/>
                    </a:lnTo>
                    <a:close/>
                    <a:moveTo>
                      <a:pt x="222" y="209"/>
                    </a:moveTo>
                    <a:lnTo>
                      <a:pt x="217" y="204"/>
                    </a:lnTo>
                    <a:lnTo>
                      <a:pt x="222" y="198"/>
                    </a:lnTo>
                    <a:lnTo>
                      <a:pt x="227" y="203"/>
                    </a:lnTo>
                    <a:lnTo>
                      <a:pt x="222" y="209"/>
                    </a:lnTo>
                    <a:close/>
                    <a:moveTo>
                      <a:pt x="211" y="199"/>
                    </a:moveTo>
                    <a:lnTo>
                      <a:pt x="206" y="194"/>
                    </a:lnTo>
                    <a:lnTo>
                      <a:pt x="211" y="188"/>
                    </a:lnTo>
                    <a:lnTo>
                      <a:pt x="216" y="193"/>
                    </a:lnTo>
                    <a:lnTo>
                      <a:pt x="211" y="199"/>
                    </a:lnTo>
                    <a:close/>
                    <a:moveTo>
                      <a:pt x="200" y="189"/>
                    </a:moveTo>
                    <a:lnTo>
                      <a:pt x="195" y="184"/>
                    </a:lnTo>
                    <a:lnTo>
                      <a:pt x="200" y="179"/>
                    </a:lnTo>
                    <a:lnTo>
                      <a:pt x="205" y="183"/>
                    </a:lnTo>
                    <a:lnTo>
                      <a:pt x="200" y="189"/>
                    </a:lnTo>
                    <a:close/>
                    <a:moveTo>
                      <a:pt x="190" y="179"/>
                    </a:moveTo>
                    <a:lnTo>
                      <a:pt x="184" y="174"/>
                    </a:lnTo>
                    <a:lnTo>
                      <a:pt x="189" y="169"/>
                    </a:lnTo>
                    <a:lnTo>
                      <a:pt x="195" y="174"/>
                    </a:lnTo>
                    <a:lnTo>
                      <a:pt x="190" y="179"/>
                    </a:lnTo>
                    <a:close/>
                    <a:moveTo>
                      <a:pt x="179" y="169"/>
                    </a:moveTo>
                    <a:lnTo>
                      <a:pt x="173" y="164"/>
                    </a:lnTo>
                    <a:lnTo>
                      <a:pt x="178" y="159"/>
                    </a:lnTo>
                    <a:lnTo>
                      <a:pt x="184" y="164"/>
                    </a:lnTo>
                    <a:lnTo>
                      <a:pt x="179" y="169"/>
                    </a:lnTo>
                    <a:close/>
                    <a:moveTo>
                      <a:pt x="168" y="159"/>
                    </a:moveTo>
                    <a:lnTo>
                      <a:pt x="162" y="154"/>
                    </a:lnTo>
                    <a:lnTo>
                      <a:pt x="167" y="149"/>
                    </a:lnTo>
                    <a:lnTo>
                      <a:pt x="173" y="154"/>
                    </a:lnTo>
                    <a:lnTo>
                      <a:pt x="168" y="159"/>
                    </a:lnTo>
                    <a:close/>
                    <a:moveTo>
                      <a:pt x="157" y="149"/>
                    </a:moveTo>
                    <a:lnTo>
                      <a:pt x="152" y="144"/>
                    </a:lnTo>
                    <a:lnTo>
                      <a:pt x="157" y="139"/>
                    </a:lnTo>
                    <a:lnTo>
                      <a:pt x="162" y="144"/>
                    </a:lnTo>
                    <a:lnTo>
                      <a:pt x="157" y="149"/>
                    </a:lnTo>
                    <a:close/>
                    <a:moveTo>
                      <a:pt x="146" y="139"/>
                    </a:moveTo>
                    <a:lnTo>
                      <a:pt x="141" y="134"/>
                    </a:lnTo>
                    <a:lnTo>
                      <a:pt x="146" y="129"/>
                    </a:lnTo>
                    <a:lnTo>
                      <a:pt x="151" y="134"/>
                    </a:lnTo>
                    <a:lnTo>
                      <a:pt x="146" y="139"/>
                    </a:lnTo>
                    <a:close/>
                    <a:moveTo>
                      <a:pt x="135" y="129"/>
                    </a:moveTo>
                    <a:lnTo>
                      <a:pt x="130" y="124"/>
                    </a:lnTo>
                    <a:lnTo>
                      <a:pt x="135" y="119"/>
                    </a:lnTo>
                    <a:lnTo>
                      <a:pt x="140" y="124"/>
                    </a:lnTo>
                    <a:lnTo>
                      <a:pt x="135" y="129"/>
                    </a:lnTo>
                    <a:close/>
                    <a:moveTo>
                      <a:pt x="125" y="119"/>
                    </a:moveTo>
                    <a:lnTo>
                      <a:pt x="119" y="114"/>
                    </a:lnTo>
                    <a:lnTo>
                      <a:pt x="124" y="109"/>
                    </a:lnTo>
                    <a:lnTo>
                      <a:pt x="129" y="114"/>
                    </a:lnTo>
                    <a:lnTo>
                      <a:pt x="125" y="119"/>
                    </a:lnTo>
                    <a:close/>
                    <a:moveTo>
                      <a:pt x="114" y="109"/>
                    </a:moveTo>
                    <a:lnTo>
                      <a:pt x="108" y="105"/>
                    </a:lnTo>
                    <a:lnTo>
                      <a:pt x="113" y="99"/>
                    </a:lnTo>
                    <a:lnTo>
                      <a:pt x="119" y="104"/>
                    </a:lnTo>
                    <a:lnTo>
                      <a:pt x="114" y="109"/>
                    </a:lnTo>
                    <a:close/>
                    <a:moveTo>
                      <a:pt x="103" y="100"/>
                    </a:moveTo>
                    <a:lnTo>
                      <a:pt x="97" y="95"/>
                    </a:lnTo>
                    <a:lnTo>
                      <a:pt x="102" y="89"/>
                    </a:lnTo>
                    <a:lnTo>
                      <a:pt x="108" y="94"/>
                    </a:lnTo>
                    <a:lnTo>
                      <a:pt x="103" y="100"/>
                    </a:lnTo>
                    <a:close/>
                    <a:moveTo>
                      <a:pt x="92" y="90"/>
                    </a:moveTo>
                    <a:lnTo>
                      <a:pt x="87" y="85"/>
                    </a:lnTo>
                    <a:lnTo>
                      <a:pt x="91" y="79"/>
                    </a:lnTo>
                    <a:lnTo>
                      <a:pt x="97" y="84"/>
                    </a:lnTo>
                    <a:lnTo>
                      <a:pt x="92" y="90"/>
                    </a:lnTo>
                    <a:close/>
                    <a:moveTo>
                      <a:pt x="81" y="80"/>
                    </a:moveTo>
                    <a:lnTo>
                      <a:pt x="76" y="75"/>
                    </a:lnTo>
                    <a:lnTo>
                      <a:pt x="81" y="69"/>
                    </a:lnTo>
                    <a:lnTo>
                      <a:pt x="86" y="74"/>
                    </a:lnTo>
                    <a:lnTo>
                      <a:pt x="81" y="80"/>
                    </a:lnTo>
                    <a:close/>
                    <a:moveTo>
                      <a:pt x="70" y="70"/>
                    </a:moveTo>
                    <a:lnTo>
                      <a:pt x="65" y="65"/>
                    </a:lnTo>
                    <a:lnTo>
                      <a:pt x="70" y="59"/>
                    </a:lnTo>
                    <a:lnTo>
                      <a:pt x="75" y="64"/>
                    </a:lnTo>
                    <a:lnTo>
                      <a:pt x="70" y="70"/>
                    </a:lnTo>
                    <a:close/>
                    <a:moveTo>
                      <a:pt x="59" y="60"/>
                    </a:moveTo>
                    <a:lnTo>
                      <a:pt x="54" y="55"/>
                    </a:lnTo>
                    <a:lnTo>
                      <a:pt x="59" y="49"/>
                    </a:lnTo>
                    <a:lnTo>
                      <a:pt x="64" y="54"/>
                    </a:lnTo>
                    <a:lnTo>
                      <a:pt x="59" y="60"/>
                    </a:lnTo>
                    <a:close/>
                    <a:moveTo>
                      <a:pt x="49" y="50"/>
                    </a:moveTo>
                    <a:lnTo>
                      <a:pt x="43" y="45"/>
                    </a:lnTo>
                    <a:lnTo>
                      <a:pt x="48" y="40"/>
                    </a:lnTo>
                    <a:lnTo>
                      <a:pt x="54" y="44"/>
                    </a:lnTo>
                    <a:lnTo>
                      <a:pt x="49" y="50"/>
                    </a:lnTo>
                    <a:close/>
                    <a:moveTo>
                      <a:pt x="38" y="40"/>
                    </a:moveTo>
                    <a:lnTo>
                      <a:pt x="32" y="35"/>
                    </a:lnTo>
                    <a:lnTo>
                      <a:pt x="37" y="30"/>
                    </a:lnTo>
                    <a:lnTo>
                      <a:pt x="43" y="35"/>
                    </a:lnTo>
                    <a:lnTo>
                      <a:pt x="38" y="40"/>
                    </a:lnTo>
                    <a:close/>
                    <a:moveTo>
                      <a:pt x="27" y="30"/>
                    </a:moveTo>
                    <a:lnTo>
                      <a:pt x="21" y="25"/>
                    </a:lnTo>
                    <a:lnTo>
                      <a:pt x="26" y="20"/>
                    </a:lnTo>
                    <a:lnTo>
                      <a:pt x="32" y="25"/>
                    </a:lnTo>
                    <a:lnTo>
                      <a:pt x="27" y="30"/>
                    </a:lnTo>
                    <a:close/>
                    <a:moveTo>
                      <a:pt x="16" y="20"/>
                    </a:moveTo>
                    <a:lnTo>
                      <a:pt x="11" y="15"/>
                    </a:lnTo>
                    <a:lnTo>
                      <a:pt x="16" y="10"/>
                    </a:lnTo>
                    <a:lnTo>
                      <a:pt x="21" y="15"/>
                    </a:lnTo>
                    <a:lnTo>
                      <a:pt x="16" y="20"/>
                    </a:lnTo>
                    <a:close/>
                    <a:moveTo>
                      <a:pt x="5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6" name="Freeform 81"/>
              <p:cNvSpPr>
                <a:spLocks noEditPoints="1"/>
              </p:cNvSpPr>
              <p:nvPr/>
            </p:nvSpPr>
            <p:spPr bwMode="auto">
              <a:xfrm>
                <a:off x="2360" y="1145"/>
                <a:ext cx="757" cy="425"/>
              </a:xfrm>
              <a:custGeom>
                <a:avLst/>
                <a:gdLst>
                  <a:gd name="T0" fmla="*/ 48 w 757"/>
                  <a:gd name="T1" fmla="*/ 407 h 425"/>
                  <a:gd name="T2" fmla="*/ 54 w 757"/>
                  <a:gd name="T3" fmla="*/ 387 h 425"/>
                  <a:gd name="T4" fmla="*/ 61 w 757"/>
                  <a:gd name="T5" fmla="*/ 400 h 425"/>
                  <a:gd name="T6" fmla="*/ 92 w 757"/>
                  <a:gd name="T7" fmla="*/ 365 h 425"/>
                  <a:gd name="T8" fmla="*/ 80 w 757"/>
                  <a:gd name="T9" fmla="*/ 373 h 425"/>
                  <a:gd name="T10" fmla="*/ 125 w 757"/>
                  <a:gd name="T11" fmla="*/ 364 h 425"/>
                  <a:gd name="T12" fmla="*/ 131 w 757"/>
                  <a:gd name="T13" fmla="*/ 344 h 425"/>
                  <a:gd name="T14" fmla="*/ 138 w 757"/>
                  <a:gd name="T15" fmla="*/ 357 h 425"/>
                  <a:gd name="T16" fmla="*/ 170 w 757"/>
                  <a:gd name="T17" fmla="*/ 323 h 425"/>
                  <a:gd name="T18" fmla="*/ 157 w 757"/>
                  <a:gd name="T19" fmla="*/ 330 h 425"/>
                  <a:gd name="T20" fmla="*/ 202 w 757"/>
                  <a:gd name="T21" fmla="*/ 321 h 425"/>
                  <a:gd name="T22" fmla="*/ 208 w 757"/>
                  <a:gd name="T23" fmla="*/ 301 h 425"/>
                  <a:gd name="T24" fmla="*/ 215 w 757"/>
                  <a:gd name="T25" fmla="*/ 314 h 425"/>
                  <a:gd name="T26" fmla="*/ 247 w 757"/>
                  <a:gd name="T27" fmla="*/ 280 h 425"/>
                  <a:gd name="T28" fmla="*/ 234 w 757"/>
                  <a:gd name="T29" fmla="*/ 287 h 425"/>
                  <a:gd name="T30" fmla="*/ 280 w 757"/>
                  <a:gd name="T31" fmla="*/ 278 h 425"/>
                  <a:gd name="T32" fmla="*/ 285 w 757"/>
                  <a:gd name="T33" fmla="*/ 258 h 425"/>
                  <a:gd name="T34" fmla="*/ 292 w 757"/>
                  <a:gd name="T35" fmla="*/ 271 h 425"/>
                  <a:gd name="T36" fmla="*/ 324 w 757"/>
                  <a:gd name="T37" fmla="*/ 237 h 425"/>
                  <a:gd name="T38" fmla="*/ 311 w 757"/>
                  <a:gd name="T39" fmla="*/ 244 h 425"/>
                  <a:gd name="T40" fmla="*/ 357 w 757"/>
                  <a:gd name="T41" fmla="*/ 235 h 425"/>
                  <a:gd name="T42" fmla="*/ 362 w 757"/>
                  <a:gd name="T43" fmla="*/ 215 h 425"/>
                  <a:gd name="T44" fmla="*/ 370 w 757"/>
                  <a:gd name="T45" fmla="*/ 228 h 425"/>
                  <a:gd name="T46" fmla="*/ 401 w 757"/>
                  <a:gd name="T47" fmla="*/ 194 h 425"/>
                  <a:gd name="T48" fmla="*/ 388 w 757"/>
                  <a:gd name="T49" fmla="*/ 201 h 425"/>
                  <a:gd name="T50" fmla="*/ 434 w 757"/>
                  <a:gd name="T51" fmla="*/ 193 h 425"/>
                  <a:gd name="T52" fmla="*/ 439 w 757"/>
                  <a:gd name="T53" fmla="*/ 173 h 425"/>
                  <a:gd name="T54" fmla="*/ 447 w 757"/>
                  <a:gd name="T55" fmla="*/ 185 h 425"/>
                  <a:gd name="T56" fmla="*/ 478 w 757"/>
                  <a:gd name="T57" fmla="*/ 151 h 425"/>
                  <a:gd name="T58" fmla="*/ 465 w 757"/>
                  <a:gd name="T59" fmla="*/ 158 h 425"/>
                  <a:gd name="T60" fmla="*/ 511 w 757"/>
                  <a:gd name="T61" fmla="*/ 150 h 425"/>
                  <a:gd name="T62" fmla="*/ 517 w 757"/>
                  <a:gd name="T63" fmla="*/ 130 h 425"/>
                  <a:gd name="T64" fmla="*/ 524 w 757"/>
                  <a:gd name="T65" fmla="*/ 143 h 425"/>
                  <a:gd name="T66" fmla="*/ 555 w 757"/>
                  <a:gd name="T67" fmla="*/ 108 h 425"/>
                  <a:gd name="T68" fmla="*/ 542 w 757"/>
                  <a:gd name="T69" fmla="*/ 115 h 425"/>
                  <a:gd name="T70" fmla="*/ 588 w 757"/>
                  <a:gd name="T71" fmla="*/ 107 h 425"/>
                  <a:gd name="T72" fmla="*/ 594 w 757"/>
                  <a:gd name="T73" fmla="*/ 87 h 425"/>
                  <a:gd name="T74" fmla="*/ 601 w 757"/>
                  <a:gd name="T75" fmla="*/ 100 h 425"/>
                  <a:gd name="T76" fmla="*/ 632 w 757"/>
                  <a:gd name="T77" fmla="*/ 65 h 425"/>
                  <a:gd name="T78" fmla="*/ 619 w 757"/>
                  <a:gd name="T79" fmla="*/ 73 h 425"/>
                  <a:gd name="T80" fmla="*/ 665 w 757"/>
                  <a:gd name="T81" fmla="*/ 64 h 425"/>
                  <a:gd name="T82" fmla="*/ 671 w 757"/>
                  <a:gd name="T83" fmla="*/ 44 h 425"/>
                  <a:gd name="T84" fmla="*/ 678 w 757"/>
                  <a:gd name="T85" fmla="*/ 57 h 425"/>
                  <a:gd name="T86" fmla="*/ 709 w 757"/>
                  <a:gd name="T87" fmla="*/ 22 h 425"/>
                  <a:gd name="T88" fmla="*/ 696 w 757"/>
                  <a:gd name="T89" fmla="*/ 30 h 425"/>
                  <a:gd name="T90" fmla="*/ 742 w 757"/>
                  <a:gd name="T91" fmla="*/ 21 h 425"/>
                  <a:gd name="T92" fmla="*/ 748 w 757"/>
                  <a:gd name="T93" fmla="*/ 1 h 425"/>
                  <a:gd name="T94" fmla="*/ 755 w 757"/>
                  <a:gd name="T95" fmla="*/ 14 h 425"/>
                  <a:gd name="T96" fmla="*/ 0 w 757"/>
                  <a:gd name="T97" fmla="*/ 425 h 4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425"/>
                  <a:gd name="T149" fmla="*/ 757 w 757"/>
                  <a:gd name="T150" fmla="*/ 425 h 4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425">
                    <a:moveTo>
                      <a:pt x="28" y="401"/>
                    </a:moveTo>
                    <a:lnTo>
                      <a:pt x="41" y="394"/>
                    </a:lnTo>
                    <a:lnTo>
                      <a:pt x="48" y="407"/>
                    </a:lnTo>
                    <a:lnTo>
                      <a:pt x="35" y="414"/>
                    </a:lnTo>
                    <a:lnTo>
                      <a:pt x="28" y="401"/>
                    </a:lnTo>
                    <a:close/>
                    <a:moveTo>
                      <a:pt x="54" y="387"/>
                    </a:moveTo>
                    <a:lnTo>
                      <a:pt x="67" y="380"/>
                    </a:lnTo>
                    <a:lnTo>
                      <a:pt x="74" y="393"/>
                    </a:lnTo>
                    <a:lnTo>
                      <a:pt x="61" y="400"/>
                    </a:lnTo>
                    <a:lnTo>
                      <a:pt x="54" y="387"/>
                    </a:lnTo>
                    <a:close/>
                    <a:moveTo>
                      <a:pt x="80" y="373"/>
                    </a:moveTo>
                    <a:lnTo>
                      <a:pt x="92" y="365"/>
                    </a:lnTo>
                    <a:lnTo>
                      <a:pt x="100" y="378"/>
                    </a:lnTo>
                    <a:lnTo>
                      <a:pt x="87" y="385"/>
                    </a:lnTo>
                    <a:lnTo>
                      <a:pt x="80" y="373"/>
                    </a:lnTo>
                    <a:close/>
                    <a:moveTo>
                      <a:pt x="105" y="358"/>
                    </a:moveTo>
                    <a:lnTo>
                      <a:pt x="118" y="351"/>
                    </a:lnTo>
                    <a:lnTo>
                      <a:pt x="125" y="364"/>
                    </a:lnTo>
                    <a:lnTo>
                      <a:pt x="112" y="371"/>
                    </a:lnTo>
                    <a:lnTo>
                      <a:pt x="105" y="358"/>
                    </a:lnTo>
                    <a:close/>
                    <a:moveTo>
                      <a:pt x="131" y="344"/>
                    </a:moveTo>
                    <a:lnTo>
                      <a:pt x="144" y="337"/>
                    </a:lnTo>
                    <a:lnTo>
                      <a:pt x="151" y="350"/>
                    </a:lnTo>
                    <a:lnTo>
                      <a:pt x="138" y="357"/>
                    </a:lnTo>
                    <a:lnTo>
                      <a:pt x="131" y="344"/>
                    </a:lnTo>
                    <a:close/>
                    <a:moveTo>
                      <a:pt x="157" y="330"/>
                    </a:moveTo>
                    <a:lnTo>
                      <a:pt x="170" y="323"/>
                    </a:lnTo>
                    <a:lnTo>
                      <a:pt x="177" y="335"/>
                    </a:lnTo>
                    <a:lnTo>
                      <a:pt x="164" y="343"/>
                    </a:lnTo>
                    <a:lnTo>
                      <a:pt x="157" y="330"/>
                    </a:lnTo>
                    <a:close/>
                    <a:moveTo>
                      <a:pt x="182" y="315"/>
                    </a:moveTo>
                    <a:lnTo>
                      <a:pt x="195" y="308"/>
                    </a:lnTo>
                    <a:lnTo>
                      <a:pt x="202" y="321"/>
                    </a:lnTo>
                    <a:lnTo>
                      <a:pt x="190" y="328"/>
                    </a:lnTo>
                    <a:lnTo>
                      <a:pt x="182" y="315"/>
                    </a:lnTo>
                    <a:close/>
                    <a:moveTo>
                      <a:pt x="208" y="301"/>
                    </a:moveTo>
                    <a:lnTo>
                      <a:pt x="221" y="294"/>
                    </a:lnTo>
                    <a:lnTo>
                      <a:pt x="228" y="307"/>
                    </a:lnTo>
                    <a:lnTo>
                      <a:pt x="215" y="314"/>
                    </a:lnTo>
                    <a:lnTo>
                      <a:pt x="208" y="301"/>
                    </a:lnTo>
                    <a:close/>
                    <a:moveTo>
                      <a:pt x="234" y="287"/>
                    </a:moveTo>
                    <a:lnTo>
                      <a:pt x="247" y="280"/>
                    </a:lnTo>
                    <a:lnTo>
                      <a:pt x="254" y="292"/>
                    </a:lnTo>
                    <a:lnTo>
                      <a:pt x="241" y="300"/>
                    </a:lnTo>
                    <a:lnTo>
                      <a:pt x="234" y="287"/>
                    </a:lnTo>
                    <a:close/>
                    <a:moveTo>
                      <a:pt x="260" y="272"/>
                    </a:moveTo>
                    <a:lnTo>
                      <a:pt x="272" y="265"/>
                    </a:lnTo>
                    <a:lnTo>
                      <a:pt x="280" y="278"/>
                    </a:lnTo>
                    <a:lnTo>
                      <a:pt x="267" y="285"/>
                    </a:lnTo>
                    <a:lnTo>
                      <a:pt x="260" y="272"/>
                    </a:lnTo>
                    <a:close/>
                    <a:moveTo>
                      <a:pt x="285" y="258"/>
                    </a:moveTo>
                    <a:lnTo>
                      <a:pt x="298" y="251"/>
                    </a:lnTo>
                    <a:lnTo>
                      <a:pt x="305" y="264"/>
                    </a:lnTo>
                    <a:lnTo>
                      <a:pt x="292" y="271"/>
                    </a:lnTo>
                    <a:lnTo>
                      <a:pt x="285" y="258"/>
                    </a:lnTo>
                    <a:close/>
                    <a:moveTo>
                      <a:pt x="311" y="244"/>
                    </a:moveTo>
                    <a:lnTo>
                      <a:pt x="324" y="237"/>
                    </a:lnTo>
                    <a:lnTo>
                      <a:pt x="331" y="250"/>
                    </a:lnTo>
                    <a:lnTo>
                      <a:pt x="318" y="257"/>
                    </a:lnTo>
                    <a:lnTo>
                      <a:pt x="311" y="244"/>
                    </a:lnTo>
                    <a:close/>
                    <a:moveTo>
                      <a:pt x="337" y="230"/>
                    </a:moveTo>
                    <a:lnTo>
                      <a:pt x="350" y="223"/>
                    </a:lnTo>
                    <a:lnTo>
                      <a:pt x="357" y="235"/>
                    </a:lnTo>
                    <a:lnTo>
                      <a:pt x="344" y="243"/>
                    </a:lnTo>
                    <a:lnTo>
                      <a:pt x="337" y="230"/>
                    </a:lnTo>
                    <a:close/>
                    <a:moveTo>
                      <a:pt x="362" y="215"/>
                    </a:moveTo>
                    <a:lnTo>
                      <a:pt x="375" y="208"/>
                    </a:lnTo>
                    <a:lnTo>
                      <a:pt x="382" y="221"/>
                    </a:lnTo>
                    <a:lnTo>
                      <a:pt x="370" y="228"/>
                    </a:lnTo>
                    <a:lnTo>
                      <a:pt x="362" y="215"/>
                    </a:lnTo>
                    <a:close/>
                    <a:moveTo>
                      <a:pt x="388" y="201"/>
                    </a:moveTo>
                    <a:lnTo>
                      <a:pt x="401" y="194"/>
                    </a:lnTo>
                    <a:lnTo>
                      <a:pt x="408" y="207"/>
                    </a:lnTo>
                    <a:lnTo>
                      <a:pt x="395" y="214"/>
                    </a:lnTo>
                    <a:lnTo>
                      <a:pt x="388" y="201"/>
                    </a:lnTo>
                    <a:close/>
                    <a:moveTo>
                      <a:pt x="414" y="187"/>
                    </a:moveTo>
                    <a:lnTo>
                      <a:pt x="427" y="180"/>
                    </a:lnTo>
                    <a:lnTo>
                      <a:pt x="434" y="193"/>
                    </a:lnTo>
                    <a:lnTo>
                      <a:pt x="421" y="200"/>
                    </a:lnTo>
                    <a:lnTo>
                      <a:pt x="414" y="187"/>
                    </a:lnTo>
                    <a:close/>
                    <a:moveTo>
                      <a:pt x="439" y="173"/>
                    </a:moveTo>
                    <a:lnTo>
                      <a:pt x="452" y="165"/>
                    </a:lnTo>
                    <a:lnTo>
                      <a:pt x="459" y="178"/>
                    </a:lnTo>
                    <a:lnTo>
                      <a:pt x="447" y="185"/>
                    </a:lnTo>
                    <a:lnTo>
                      <a:pt x="439" y="173"/>
                    </a:lnTo>
                    <a:close/>
                    <a:moveTo>
                      <a:pt x="465" y="158"/>
                    </a:moveTo>
                    <a:lnTo>
                      <a:pt x="478" y="151"/>
                    </a:lnTo>
                    <a:lnTo>
                      <a:pt x="485" y="164"/>
                    </a:lnTo>
                    <a:lnTo>
                      <a:pt x="472" y="171"/>
                    </a:lnTo>
                    <a:lnTo>
                      <a:pt x="465" y="158"/>
                    </a:lnTo>
                    <a:close/>
                    <a:moveTo>
                      <a:pt x="491" y="144"/>
                    </a:moveTo>
                    <a:lnTo>
                      <a:pt x="504" y="137"/>
                    </a:lnTo>
                    <a:lnTo>
                      <a:pt x="511" y="150"/>
                    </a:lnTo>
                    <a:lnTo>
                      <a:pt x="498" y="157"/>
                    </a:lnTo>
                    <a:lnTo>
                      <a:pt x="491" y="144"/>
                    </a:lnTo>
                    <a:close/>
                    <a:moveTo>
                      <a:pt x="517" y="130"/>
                    </a:moveTo>
                    <a:lnTo>
                      <a:pt x="529" y="123"/>
                    </a:lnTo>
                    <a:lnTo>
                      <a:pt x="537" y="135"/>
                    </a:lnTo>
                    <a:lnTo>
                      <a:pt x="524" y="143"/>
                    </a:lnTo>
                    <a:lnTo>
                      <a:pt x="517" y="130"/>
                    </a:lnTo>
                    <a:close/>
                    <a:moveTo>
                      <a:pt x="542" y="115"/>
                    </a:moveTo>
                    <a:lnTo>
                      <a:pt x="555" y="108"/>
                    </a:lnTo>
                    <a:lnTo>
                      <a:pt x="562" y="121"/>
                    </a:lnTo>
                    <a:lnTo>
                      <a:pt x="549" y="128"/>
                    </a:lnTo>
                    <a:lnTo>
                      <a:pt x="542" y="115"/>
                    </a:lnTo>
                    <a:close/>
                    <a:moveTo>
                      <a:pt x="568" y="101"/>
                    </a:moveTo>
                    <a:lnTo>
                      <a:pt x="581" y="94"/>
                    </a:lnTo>
                    <a:lnTo>
                      <a:pt x="588" y="107"/>
                    </a:lnTo>
                    <a:lnTo>
                      <a:pt x="575" y="114"/>
                    </a:lnTo>
                    <a:lnTo>
                      <a:pt x="568" y="101"/>
                    </a:lnTo>
                    <a:close/>
                    <a:moveTo>
                      <a:pt x="594" y="87"/>
                    </a:moveTo>
                    <a:lnTo>
                      <a:pt x="606" y="80"/>
                    </a:lnTo>
                    <a:lnTo>
                      <a:pt x="614" y="93"/>
                    </a:lnTo>
                    <a:lnTo>
                      <a:pt x="601" y="100"/>
                    </a:lnTo>
                    <a:lnTo>
                      <a:pt x="594" y="87"/>
                    </a:lnTo>
                    <a:close/>
                    <a:moveTo>
                      <a:pt x="619" y="73"/>
                    </a:moveTo>
                    <a:lnTo>
                      <a:pt x="632" y="65"/>
                    </a:lnTo>
                    <a:lnTo>
                      <a:pt x="639" y="78"/>
                    </a:lnTo>
                    <a:lnTo>
                      <a:pt x="626" y="85"/>
                    </a:lnTo>
                    <a:lnTo>
                      <a:pt x="619" y="73"/>
                    </a:lnTo>
                    <a:close/>
                    <a:moveTo>
                      <a:pt x="645" y="58"/>
                    </a:moveTo>
                    <a:lnTo>
                      <a:pt x="658" y="51"/>
                    </a:lnTo>
                    <a:lnTo>
                      <a:pt x="665" y="64"/>
                    </a:lnTo>
                    <a:lnTo>
                      <a:pt x="652" y="71"/>
                    </a:lnTo>
                    <a:lnTo>
                      <a:pt x="645" y="58"/>
                    </a:lnTo>
                    <a:close/>
                    <a:moveTo>
                      <a:pt x="671" y="44"/>
                    </a:moveTo>
                    <a:lnTo>
                      <a:pt x="684" y="37"/>
                    </a:lnTo>
                    <a:lnTo>
                      <a:pt x="691" y="50"/>
                    </a:lnTo>
                    <a:lnTo>
                      <a:pt x="678" y="57"/>
                    </a:lnTo>
                    <a:lnTo>
                      <a:pt x="671" y="44"/>
                    </a:lnTo>
                    <a:close/>
                    <a:moveTo>
                      <a:pt x="696" y="30"/>
                    </a:moveTo>
                    <a:lnTo>
                      <a:pt x="709" y="22"/>
                    </a:lnTo>
                    <a:lnTo>
                      <a:pt x="716" y="35"/>
                    </a:lnTo>
                    <a:lnTo>
                      <a:pt x="704" y="42"/>
                    </a:lnTo>
                    <a:lnTo>
                      <a:pt x="696" y="30"/>
                    </a:lnTo>
                    <a:close/>
                    <a:moveTo>
                      <a:pt x="722" y="15"/>
                    </a:moveTo>
                    <a:lnTo>
                      <a:pt x="735" y="8"/>
                    </a:lnTo>
                    <a:lnTo>
                      <a:pt x="742" y="21"/>
                    </a:lnTo>
                    <a:lnTo>
                      <a:pt x="729" y="28"/>
                    </a:lnTo>
                    <a:lnTo>
                      <a:pt x="722" y="15"/>
                    </a:lnTo>
                    <a:close/>
                    <a:moveTo>
                      <a:pt x="748" y="1"/>
                    </a:moveTo>
                    <a:lnTo>
                      <a:pt x="750" y="0"/>
                    </a:lnTo>
                    <a:lnTo>
                      <a:pt x="757" y="13"/>
                    </a:lnTo>
                    <a:lnTo>
                      <a:pt x="755" y="14"/>
                    </a:lnTo>
                    <a:lnTo>
                      <a:pt x="748" y="1"/>
                    </a:lnTo>
                    <a:close/>
                    <a:moveTo>
                      <a:pt x="49" y="423"/>
                    </a:moveTo>
                    <a:lnTo>
                      <a:pt x="0" y="425"/>
                    </a:lnTo>
                    <a:lnTo>
                      <a:pt x="27" y="385"/>
                    </a:lnTo>
                    <a:lnTo>
                      <a:pt x="49" y="42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7" name="Freeform 82"/>
              <p:cNvSpPr>
                <a:spLocks noEditPoints="1"/>
              </p:cNvSpPr>
              <p:nvPr/>
            </p:nvSpPr>
            <p:spPr bwMode="auto">
              <a:xfrm>
                <a:off x="889" y="1918"/>
                <a:ext cx="610" cy="282"/>
              </a:xfrm>
              <a:custGeom>
                <a:avLst/>
                <a:gdLst>
                  <a:gd name="T0" fmla="*/ 44 w 610"/>
                  <a:gd name="T1" fmla="*/ 252 h 282"/>
                  <a:gd name="T2" fmla="*/ 36 w 610"/>
                  <a:gd name="T3" fmla="*/ 272 h 282"/>
                  <a:gd name="T4" fmla="*/ 57 w 610"/>
                  <a:gd name="T5" fmla="*/ 246 h 282"/>
                  <a:gd name="T6" fmla="*/ 77 w 610"/>
                  <a:gd name="T7" fmla="*/ 254 h 282"/>
                  <a:gd name="T8" fmla="*/ 57 w 610"/>
                  <a:gd name="T9" fmla="*/ 246 h 282"/>
                  <a:gd name="T10" fmla="*/ 97 w 610"/>
                  <a:gd name="T11" fmla="*/ 228 h 282"/>
                  <a:gd name="T12" fmla="*/ 90 w 610"/>
                  <a:gd name="T13" fmla="*/ 247 h 282"/>
                  <a:gd name="T14" fmla="*/ 111 w 610"/>
                  <a:gd name="T15" fmla="*/ 222 h 282"/>
                  <a:gd name="T16" fmla="*/ 130 w 610"/>
                  <a:gd name="T17" fmla="*/ 229 h 282"/>
                  <a:gd name="T18" fmla="*/ 111 w 610"/>
                  <a:gd name="T19" fmla="*/ 222 h 282"/>
                  <a:gd name="T20" fmla="*/ 151 w 610"/>
                  <a:gd name="T21" fmla="*/ 204 h 282"/>
                  <a:gd name="T22" fmla="*/ 144 w 610"/>
                  <a:gd name="T23" fmla="*/ 223 h 282"/>
                  <a:gd name="T24" fmla="*/ 164 w 610"/>
                  <a:gd name="T25" fmla="*/ 198 h 282"/>
                  <a:gd name="T26" fmla="*/ 184 w 610"/>
                  <a:gd name="T27" fmla="*/ 205 h 282"/>
                  <a:gd name="T28" fmla="*/ 164 w 610"/>
                  <a:gd name="T29" fmla="*/ 198 h 282"/>
                  <a:gd name="T30" fmla="*/ 205 w 610"/>
                  <a:gd name="T31" fmla="*/ 180 h 282"/>
                  <a:gd name="T32" fmla="*/ 197 w 610"/>
                  <a:gd name="T33" fmla="*/ 199 h 282"/>
                  <a:gd name="T34" fmla="*/ 218 w 610"/>
                  <a:gd name="T35" fmla="*/ 174 h 282"/>
                  <a:gd name="T36" fmla="*/ 237 w 610"/>
                  <a:gd name="T37" fmla="*/ 181 h 282"/>
                  <a:gd name="T38" fmla="*/ 218 w 610"/>
                  <a:gd name="T39" fmla="*/ 174 h 282"/>
                  <a:gd name="T40" fmla="*/ 258 w 610"/>
                  <a:gd name="T41" fmla="*/ 155 h 282"/>
                  <a:gd name="T42" fmla="*/ 251 w 610"/>
                  <a:gd name="T43" fmla="*/ 175 h 282"/>
                  <a:gd name="T44" fmla="*/ 272 w 610"/>
                  <a:gd name="T45" fmla="*/ 149 h 282"/>
                  <a:gd name="T46" fmla="*/ 291 w 610"/>
                  <a:gd name="T47" fmla="*/ 157 h 282"/>
                  <a:gd name="T48" fmla="*/ 272 w 610"/>
                  <a:gd name="T49" fmla="*/ 149 h 282"/>
                  <a:gd name="T50" fmla="*/ 312 w 610"/>
                  <a:gd name="T51" fmla="*/ 131 h 282"/>
                  <a:gd name="T52" fmla="*/ 304 w 610"/>
                  <a:gd name="T53" fmla="*/ 151 h 282"/>
                  <a:gd name="T54" fmla="*/ 325 w 610"/>
                  <a:gd name="T55" fmla="*/ 125 h 282"/>
                  <a:gd name="T56" fmla="*/ 345 w 610"/>
                  <a:gd name="T57" fmla="*/ 133 h 282"/>
                  <a:gd name="T58" fmla="*/ 325 w 610"/>
                  <a:gd name="T59" fmla="*/ 125 h 282"/>
                  <a:gd name="T60" fmla="*/ 365 w 610"/>
                  <a:gd name="T61" fmla="*/ 107 h 282"/>
                  <a:gd name="T62" fmla="*/ 358 w 610"/>
                  <a:gd name="T63" fmla="*/ 126 h 282"/>
                  <a:gd name="T64" fmla="*/ 379 w 610"/>
                  <a:gd name="T65" fmla="*/ 101 h 282"/>
                  <a:gd name="T66" fmla="*/ 398 w 610"/>
                  <a:gd name="T67" fmla="*/ 108 h 282"/>
                  <a:gd name="T68" fmla="*/ 379 w 610"/>
                  <a:gd name="T69" fmla="*/ 101 h 282"/>
                  <a:gd name="T70" fmla="*/ 419 w 610"/>
                  <a:gd name="T71" fmla="*/ 83 h 282"/>
                  <a:gd name="T72" fmla="*/ 412 w 610"/>
                  <a:gd name="T73" fmla="*/ 102 h 282"/>
                  <a:gd name="T74" fmla="*/ 432 w 610"/>
                  <a:gd name="T75" fmla="*/ 77 h 282"/>
                  <a:gd name="T76" fmla="*/ 452 w 610"/>
                  <a:gd name="T77" fmla="*/ 84 h 282"/>
                  <a:gd name="T78" fmla="*/ 432 w 610"/>
                  <a:gd name="T79" fmla="*/ 77 h 282"/>
                  <a:gd name="T80" fmla="*/ 473 w 610"/>
                  <a:gd name="T81" fmla="*/ 59 h 282"/>
                  <a:gd name="T82" fmla="*/ 465 w 610"/>
                  <a:gd name="T83" fmla="*/ 78 h 282"/>
                  <a:gd name="T84" fmla="*/ 486 w 610"/>
                  <a:gd name="T85" fmla="*/ 53 h 282"/>
                  <a:gd name="T86" fmla="*/ 506 w 610"/>
                  <a:gd name="T87" fmla="*/ 60 h 282"/>
                  <a:gd name="T88" fmla="*/ 486 w 610"/>
                  <a:gd name="T89" fmla="*/ 53 h 282"/>
                  <a:gd name="T90" fmla="*/ 526 w 610"/>
                  <a:gd name="T91" fmla="*/ 34 h 282"/>
                  <a:gd name="T92" fmla="*/ 519 w 610"/>
                  <a:gd name="T93" fmla="*/ 54 h 282"/>
                  <a:gd name="T94" fmla="*/ 540 w 610"/>
                  <a:gd name="T95" fmla="*/ 28 h 282"/>
                  <a:gd name="T96" fmla="*/ 559 w 610"/>
                  <a:gd name="T97" fmla="*/ 36 h 282"/>
                  <a:gd name="T98" fmla="*/ 540 w 610"/>
                  <a:gd name="T99" fmla="*/ 28 h 282"/>
                  <a:gd name="T100" fmla="*/ 580 w 610"/>
                  <a:gd name="T101" fmla="*/ 10 h 282"/>
                  <a:gd name="T102" fmla="*/ 573 w 610"/>
                  <a:gd name="T103" fmla="*/ 30 h 282"/>
                  <a:gd name="T104" fmla="*/ 593 w 610"/>
                  <a:gd name="T105" fmla="*/ 4 h 282"/>
                  <a:gd name="T106" fmla="*/ 610 w 610"/>
                  <a:gd name="T107" fmla="*/ 13 h 282"/>
                  <a:gd name="T108" fmla="*/ 593 w 610"/>
                  <a:gd name="T109" fmla="*/ 4 h 282"/>
                  <a:gd name="T110" fmla="*/ 0 w 610"/>
                  <a:gd name="T111" fmla="*/ 280 h 282"/>
                  <a:gd name="T112" fmla="*/ 49 w 610"/>
                  <a:gd name="T113" fmla="*/ 282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30" y="258"/>
                    </a:moveTo>
                    <a:lnTo>
                      <a:pt x="44" y="252"/>
                    </a:lnTo>
                    <a:lnTo>
                      <a:pt x="50" y="266"/>
                    </a:lnTo>
                    <a:lnTo>
                      <a:pt x="36" y="272"/>
                    </a:lnTo>
                    <a:lnTo>
                      <a:pt x="30" y="258"/>
                    </a:lnTo>
                    <a:close/>
                    <a:moveTo>
                      <a:pt x="57" y="246"/>
                    </a:moveTo>
                    <a:lnTo>
                      <a:pt x="71" y="240"/>
                    </a:lnTo>
                    <a:lnTo>
                      <a:pt x="77" y="254"/>
                    </a:lnTo>
                    <a:lnTo>
                      <a:pt x="63" y="260"/>
                    </a:lnTo>
                    <a:lnTo>
                      <a:pt x="57" y="246"/>
                    </a:lnTo>
                    <a:close/>
                    <a:moveTo>
                      <a:pt x="84" y="234"/>
                    </a:moveTo>
                    <a:lnTo>
                      <a:pt x="97" y="228"/>
                    </a:lnTo>
                    <a:lnTo>
                      <a:pt x="103" y="241"/>
                    </a:lnTo>
                    <a:lnTo>
                      <a:pt x="90" y="247"/>
                    </a:lnTo>
                    <a:lnTo>
                      <a:pt x="84" y="234"/>
                    </a:lnTo>
                    <a:close/>
                    <a:moveTo>
                      <a:pt x="111" y="222"/>
                    </a:moveTo>
                    <a:lnTo>
                      <a:pt x="124" y="216"/>
                    </a:lnTo>
                    <a:lnTo>
                      <a:pt x="130" y="229"/>
                    </a:lnTo>
                    <a:lnTo>
                      <a:pt x="117" y="235"/>
                    </a:lnTo>
                    <a:lnTo>
                      <a:pt x="111" y="222"/>
                    </a:lnTo>
                    <a:close/>
                    <a:moveTo>
                      <a:pt x="138" y="210"/>
                    </a:moveTo>
                    <a:lnTo>
                      <a:pt x="151" y="204"/>
                    </a:lnTo>
                    <a:lnTo>
                      <a:pt x="157" y="217"/>
                    </a:lnTo>
                    <a:lnTo>
                      <a:pt x="144" y="223"/>
                    </a:lnTo>
                    <a:lnTo>
                      <a:pt x="138" y="210"/>
                    </a:lnTo>
                    <a:close/>
                    <a:moveTo>
                      <a:pt x="164" y="198"/>
                    </a:moveTo>
                    <a:lnTo>
                      <a:pt x="178" y="192"/>
                    </a:lnTo>
                    <a:lnTo>
                      <a:pt x="184" y="205"/>
                    </a:lnTo>
                    <a:lnTo>
                      <a:pt x="170" y="211"/>
                    </a:lnTo>
                    <a:lnTo>
                      <a:pt x="164" y="198"/>
                    </a:lnTo>
                    <a:close/>
                    <a:moveTo>
                      <a:pt x="191" y="186"/>
                    </a:moveTo>
                    <a:lnTo>
                      <a:pt x="205" y="180"/>
                    </a:lnTo>
                    <a:lnTo>
                      <a:pt x="211" y="193"/>
                    </a:lnTo>
                    <a:lnTo>
                      <a:pt x="197" y="199"/>
                    </a:lnTo>
                    <a:lnTo>
                      <a:pt x="191" y="186"/>
                    </a:lnTo>
                    <a:close/>
                    <a:moveTo>
                      <a:pt x="218" y="174"/>
                    </a:moveTo>
                    <a:lnTo>
                      <a:pt x="231" y="168"/>
                    </a:lnTo>
                    <a:lnTo>
                      <a:pt x="237" y="181"/>
                    </a:lnTo>
                    <a:lnTo>
                      <a:pt x="224" y="187"/>
                    </a:lnTo>
                    <a:lnTo>
                      <a:pt x="218" y="174"/>
                    </a:lnTo>
                    <a:close/>
                    <a:moveTo>
                      <a:pt x="245" y="161"/>
                    </a:moveTo>
                    <a:lnTo>
                      <a:pt x="258" y="155"/>
                    </a:lnTo>
                    <a:lnTo>
                      <a:pt x="264" y="169"/>
                    </a:lnTo>
                    <a:lnTo>
                      <a:pt x="251" y="175"/>
                    </a:lnTo>
                    <a:lnTo>
                      <a:pt x="245" y="161"/>
                    </a:lnTo>
                    <a:close/>
                    <a:moveTo>
                      <a:pt x="272" y="149"/>
                    </a:moveTo>
                    <a:lnTo>
                      <a:pt x="285" y="143"/>
                    </a:lnTo>
                    <a:lnTo>
                      <a:pt x="291" y="157"/>
                    </a:lnTo>
                    <a:lnTo>
                      <a:pt x="278" y="163"/>
                    </a:lnTo>
                    <a:lnTo>
                      <a:pt x="272" y="149"/>
                    </a:lnTo>
                    <a:close/>
                    <a:moveTo>
                      <a:pt x="298" y="137"/>
                    </a:moveTo>
                    <a:lnTo>
                      <a:pt x="312" y="131"/>
                    </a:lnTo>
                    <a:lnTo>
                      <a:pt x="318" y="145"/>
                    </a:lnTo>
                    <a:lnTo>
                      <a:pt x="304" y="151"/>
                    </a:lnTo>
                    <a:lnTo>
                      <a:pt x="298" y="137"/>
                    </a:lnTo>
                    <a:close/>
                    <a:moveTo>
                      <a:pt x="325" y="125"/>
                    </a:moveTo>
                    <a:lnTo>
                      <a:pt x="339" y="119"/>
                    </a:lnTo>
                    <a:lnTo>
                      <a:pt x="345" y="133"/>
                    </a:lnTo>
                    <a:lnTo>
                      <a:pt x="331" y="139"/>
                    </a:lnTo>
                    <a:lnTo>
                      <a:pt x="325" y="125"/>
                    </a:lnTo>
                    <a:close/>
                    <a:moveTo>
                      <a:pt x="352" y="113"/>
                    </a:moveTo>
                    <a:lnTo>
                      <a:pt x="365" y="107"/>
                    </a:lnTo>
                    <a:lnTo>
                      <a:pt x="371" y="120"/>
                    </a:lnTo>
                    <a:lnTo>
                      <a:pt x="358" y="126"/>
                    </a:lnTo>
                    <a:lnTo>
                      <a:pt x="352" y="113"/>
                    </a:lnTo>
                    <a:close/>
                    <a:moveTo>
                      <a:pt x="379" y="101"/>
                    </a:moveTo>
                    <a:lnTo>
                      <a:pt x="392" y="95"/>
                    </a:lnTo>
                    <a:lnTo>
                      <a:pt x="398" y="108"/>
                    </a:lnTo>
                    <a:lnTo>
                      <a:pt x="385" y="114"/>
                    </a:lnTo>
                    <a:lnTo>
                      <a:pt x="379" y="101"/>
                    </a:lnTo>
                    <a:close/>
                    <a:moveTo>
                      <a:pt x="406" y="89"/>
                    </a:moveTo>
                    <a:lnTo>
                      <a:pt x="419" y="83"/>
                    </a:lnTo>
                    <a:lnTo>
                      <a:pt x="425" y="96"/>
                    </a:lnTo>
                    <a:lnTo>
                      <a:pt x="412" y="102"/>
                    </a:lnTo>
                    <a:lnTo>
                      <a:pt x="406" y="89"/>
                    </a:lnTo>
                    <a:close/>
                    <a:moveTo>
                      <a:pt x="432" y="77"/>
                    </a:moveTo>
                    <a:lnTo>
                      <a:pt x="446" y="71"/>
                    </a:lnTo>
                    <a:lnTo>
                      <a:pt x="452" y="84"/>
                    </a:lnTo>
                    <a:lnTo>
                      <a:pt x="439" y="90"/>
                    </a:lnTo>
                    <a:lnTo>
                      <a:pt x="432" y="77"/>
                    </a:lnTo>
                    <a:close/>
                    <a:moveTo>
                      <a:pt x="459" y="65"/>
                    </a:moveTo>
                    <a:lnTo>
                      <a:pt x="473" y="59"/>
                    </a:lnTo>
                    <a:lnTo>
                      <a:pt x="479" y="72"/>
                    </a:lnTo>
                    <a:lnTo>
                      <a:pt x="465" y="78"/>
                    </a:lnTo>
                    <a:lnTo>
                      <a:pt x="459" y="65"/>
                    </a:lnTo>
                    <a:close/>
                    <a:moveTo>
                      <a:pt x="486" y="53"/>
                    </a:moveTo>
                    <a:lnTo>
                      <a:pt x="499" y="47"/>
                    </a:lnTo>
                    <a:lnTo>
                      <a:pt x="506" y="60"/>
                    </a:lnTo>
                    <a:lnTo>
                      <a:pt x="492" y="66"/>
                    </a:lnTo>
                    <a:lnTo>
                      <a:pt x="486" y="53"/>
                    </a:lnTo>
                    <a:close/>
                    <a:moveTo>
                      <a:pt x="513" y="40"/>
                    </a:moveTo>
                    <a:lnTo>
                      <a:pt x="526" y="34"/>
                    </a:lnTo>
                    <a:lnTo>
                      <a:pt x="532" y="48"/>
                    </a:lnTo>
                    <a:lnTo>
                      <a:pt x="519" y="54"/>
                    </a:lnTo>
                    <a:lnTo>
                      <a:pt x="513" y="40"/>
                    </a:lnTo>
                    <a:close/>
                    <a:moveTo>
                      <a:pt x="540" y="28"/>
                    </a:moveTo>
                    <a:lnTo>
                      <a:pt x="553" y="22"/>
                    </a:lnTo>
                    <a:lnTo>
                      <a:pt x="559" y="36"/>
                    </a:lnTo>
                    <a:lnTo>
                      <a:pt x="546" y="42"/>
                    </a:lnTo>
                    <a:lnTo>
                      <a:pt x="540" y="28"/>
                    </a:lnTo>
                    <a:close/>
                    <a:moveTo>
                      <a:pt x="566" y="16"/>
                    </a:moveTo>
                    <a:lnTo>
                      <a:pt x="580" y="10"/>
                    </a:lnTo>
                    <a:lnTo>
                      <a:pt x="586" y="24"/>
                    </a:lnTo>
                    <a:lnTo>
                      <a:pt x="573" y="30"/>
                    </a:lnTo>
                    <a:lnTo>
                      <a:pt x="566" y="16"/>
                    </a:lnTo>
                    <a:close/>
                    <a:moveTo>
                      <a:pt x="593" y="4"/>
                    </a:moveTo>
                    <a:lnTo>
                      <a:pt x="603" y="0"/>
                    </a:lnTo>
                    <a:lnTo>
                      <a:pt x="610" y="13"/>
                    </a:lnTo>
                    <a:lnTo>
                      <a:pt x="599" y="18"/>
                    </a:lnTo>
                    <a:lnTo>
                      <a:pt x="593" y="4"/>
                    </a:lnTo>
                    <a:close/>
                    <a:moveTo>
                      <a:pt x="49" y="282"/>
                    </a:moveTo>
                    <a:lnTo>
                      <a:pt x="0" y="280"/>
                    </a:lnTo>
                    <a:lnTo>
                      <a:pt x="31" y="242"/>
                    </a:lnTo>
                    <a:lnTo>
                      <a:pt x="49" y="28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8" name="Rectangle 83"/>
              <p:cNvSpPr>
                <a:spLocks noChangeArrowheads="1"/>
              </p:cNvSpPr>
              <p:nvPr/>
            </p:nvSpPr>
            <p:spPr bwMode="auto">
              <a:xfrm rot="19860000">
                <a:off x="3115" y="940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pr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9" name="Rectangle 84"/>
              <p:cNvSpPr>
                <a:spLocks noChangeArrowheads="1"/>
              </p:cNvSpPr>
              <p:nvPr/>
            </p:nvSpPr>
            <p:spPr bwMode="auto">
              <a:xfrm rot="20160000">
                <a:off x="1485" y="1716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ps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100" name="Freeform 85"/>
              <p:cNvSpPr>
                <a:spLocks noEditPoints="1"/>
              </p:cNvSpPr>
              <p:nvPr/>
            </p:nvSpPr>
            <p:spPr bwMode="auto">
              <a:xfrm>
                <a:off x="1669" y="1576"/>
                <a:ext cx="610" cy="282"/>
              </a:xfrm>
              <a:custGeom>
                <a:avLst/>
                <a:gdLst>
                  <a:gd name="T0" fmla="*/ 13 w 610"/>
                  <a:gd name="T1" fmla="*/ 263 h 282"/>
                  <a:gd name="T2" fmla="*/ 6 w 610"/>
                  <a:gd name="T3" fmla="*/ 282 h 282"/>
                  <a:gd name="T4" fmla="*/ 27 w 610"/>
                  <a:gd name="T5" fmla="*/ 257 h 282"/>
                  <a:gd name="T6" fmla="*/ 46 w 610"/>
                  <a:gd name="T7" fmla="*/ 264 h 282"/>
                  <a:gd name="T8" fmla="*/ 27 w 610"/>
                  <a:gd name="T9" fmla="*/ 257 h 282"/>
                  <a:gd name="T10" fmla="*/ 67 w 610"/>
                  <a:gd name="T11" fmla="*/ 239 h 282"/>
                  <a:gd name="T12" fmla="*/ 60 w 610"/>
                  <a:gd name="T13" fmla="*/ 258 h 282"/>
                  <a:gd name="T14" fmla="*/ 80 w 610"/>
                  <a:gd name="T15" fmla="*/ 232 h 282"/>
                  <a:gd name="T16" fmla="*/ 100 w 610"/>
                  <a:gd name="T17" fmla="*/ 240 h 282"/>
                  <a:gd name="T18" fmla="*/ 80 w 610"/>
                  <a:gd name="T19" fmla="*/ 232 h 282"/>
                  <a:gd name="T20" fmla="*/ 121 w 610"/>
                  <a:gd name="T21" fmla="*/ 214 h 282"/>
                  <a:gd name="T22" fmla="*/ 113 w 610"/>
                  <a:gd name="T23" fmla="*/ 234 h 282"/>
                  <a:gd name="T24" fmla="*/ 134 w 610"/>
                  <a:gd name="T25" fmla="*/ 208 h 282"/>
                  <a:gd name="T26" fmla="*/ 153 w 610"/>
                  <a:gd name="T27" fmla="*/ 216 h 282"/>
                  <a:gd name="T28" fmla="*/ 134 w 610"/>
                  <a:gd name="T29" fmla="*/ 208 h 282"/>
                  <a:gd name="T30" fmla="*/ 174 w 610"/>
                  <a:gd name="T31" fmla="*/ 190 h 282"/>
                  <a:gd name="T32" fmla="*/ 167 w 610"/>
                  <a:gd name="T33" fmla="*/ 210 h 282"/>
                  <a:gd name="T34" fmla="*/ 188 w 610"/>
                  <a:gd name="T35" fmla="*/ 184 h 282"/>
                  <a:gd name="T36" fmla="*/ 207 w 610"/>
                  <a:gd name="T37" fmla="*/ 191 h 282"/>
                  <a:gd name="T38" fmla="*/ 188 w 610"/>
                  <a:gd name="T39" fmla="*/ 184 h 282"/>
                  <a:gd name="T40" fmla="*/ 228 w 610"/>
                  <a:gd name="T41" fmla="*/ 166 h 282"/>
                  <a:gd name="T42" fmla="*/ 220 w 610"/>
                  <a:gd name="T43" fmla="*/ 185 h 282"/>
                  <a:gd name="T44" fmla="*/ 241 w 610"/>
                  <a:gd name="T45" fmla="*/ 160 h 282"/>
                  <a:gd name="T46" fmla="*/ 261 w 610"/>
                  <a:gd name="T47" fmla="*/ 167 h 282"/>
                  <a:gd name="T48" fmla="*/ 241 w 610"/>
                  <a:gd name="T49" fmla="*/ 160 h 282"/>
                  <a:gd name="T50" fmla="*/ 281 w 610"/>
                  <a:gd name="T51" fmla="*/ 142 h 282"/>
                  <a:gd name="T52" fmla="*/ 274 w 610"/>
                  <a:gd name="T53" fmla="*/ 161 h 282"/>
                  <a:gd name="T54" fmla="*/ 295 w 610"/>
                  <a:gd name="T55" fmla="*/ 136 h 282"/>
                  <a:gd name="T56" fmla="*/ 314 w 610"/>
                  <a:gd name="T57" fmla="*/ 143 h 282"/>
                  <a:gd name="T58" fmla="*/ 295 w 610"/>
                  <a:gd name="T59" fmla="*/ 136 h 282"/>
                  <a:gd name="T60" fmla="*/ 335 w 610"/>
                  <a:gd name="T61" fmla="*/ 118 h 282"/>
                  <a:gd name="T62" fmla="*/ 328 w 610"/>
                  <a:gd name="T63" fmla="*/ 137 h 282"/>
                  <a:gd name="T64" fmla="*/ 349 w 610"/>
                  <a:gd name="T65" fmla="*/ 111 h 282"/>
                  <a:gd name="T66" fmla="*/ 368 w 610"/>
                  <a:gd name="T67" fmla="*/ 119 h 282"/>
                  <a:gd name="T68" fmla="*/ 349 w 610"/>
                  <a:gd name="T69" fmla="*/ 111 h 282"/>
                  <a:gd name="T70" fmla="*/ 389 w 610"/>
                  <a:gd name="T71" fmla="*/ 93 h 282"/>
                  <a:gd name="T72" fmla="*/ 381 w 610"/>
                  <a:gd name="T73" fmla="*/ 113 h 282"/>
                  <a:gd name="T74" fmla="*/ 402 w 610"/>
                  <a:gd name="T75" fmla="*/ 87 h 282"/>
                  <a:gd name="T76" fmla="*/ 422 w 610"/>
                  <a:gd name="T77" fmla="*/ 95 h 282"/>
                  <a:gd name="T78" fmla="*/ 402 w 610"/>
                  <a:gd name="T79" fmla="*/ 87 h 282"/>
                  <a:gd name="T80" fmla="*/ 442 w 610"/>
                  <a:gd name="T81" fmla="*/ 69 h 282"/>
                  <a:gd name="T82" fmla="*/ 435 w 610"/>
                  <a:gd name="T83" fmla="*/ 89 h 282"/>
                  <a:gd name="T84" fmla="*/ 456 w 610"/>
                  <a:gd name="T85" fmla="*/ 63 h 282"/>
                  <a:gd name="T86" fmla="*/ 475 w 610"/>
                  <a:gd name="T87" fmla="*/ 70 h 282"/>
                  <a:gd name="T88" fmla="*/ 456 w 610"/>
                  <a:gd name="T89" fmla="*/ 63 h 282"/>
                  <a:gd name="T90" fmla="*/ 496 w 610"/>
                  <a:gd name="T91" fmla="*/ 45 h 282"/>
                  <a:gd name="T92" fmla="*/ 489 w 610"/>
                  <a:gd name="T93" fmla="*/ 64 h 282"/>
                  <a:gd name="T94" fmla="*/ 509 w 610"/>
                  <a:gd name="T95" fmla="*/ 39 h 282"/>
                  <a:gd name="T96" fmla="*/ 529 w 610"/>
                  <a:gd name="T97" fmla="*/ 46 h 282"/>
                  <a:gd name="T98" fmla="*/ 509 w 610"/>
                  <a:gd name="T99" fmla="*/ 39 h 282"/>
                  <a:gd name="T100" fmla="*/ 550 w 610"/>
                  <a:gd name="T101" fmla="*/ 21 h 282"/>
                  <a:gd name="T102" fmla="*/ 542 w 610"/>
                  <a:gd name="T103" fmla="*/ 40 h 282"/>
                  <a:gd name="T104" fmla="*/ 563 w 610"/>
                  <a:gd name="T105" fmla="*/ 15 h 282"/>
                  <a:gd name="T106" fmla="*/ 579 w 610"/>
                  <a:gd name="T107" fmla="*/ 24 h 282"/>
                  <a:gd name="T108" fmla="*/ 563 w 610"/>
                  <a:gd name="T109" fmla="*/ 15 h 282"/>
                  <a:gd name="T110" fmla="*/ 610 w 610"/>
                  <a:gd name="T111" fmla="*/ 2 h 282"/>
                  <a:gd name="T112" fmla="*/ 560 w 610"/>
                  <a:gd name="T113" fmla="*/ 0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0" y="269"/>
                    </a:moveTo>
                    <a:lnTo>
                      <a:pt x="13" y="263"/>
                    </a:lnTo>
                    <a:lnTo>
                      <a:pt x="19" y="276"/>
                    </a:lnTo>
                    <a:lnTo>
                      <a:pt x="6" y="282"/>
                    </a:lnTo>
                    <a:lnTo>
                      <a:pt x="0" y="269"/>
                    </a:lnTo>
                    <a:close/>
                    <a:moveTo>
                      <a:pt x="27" y="257"/>
                    </a:moveTo>
                    <a:lnTo>
                      <a:pt x="40" y="251"/>
                    </a:lnTo>
                    <a:lnTo>
                      <a:pt x="46" y="264"/>
                    </a:lnTo>
                    <a:lnTo>
                      <a:pt x="33" y="270"/>
                    </a:lnTo>
                    <a:lnTo>
                      <a:pt x="27" y="257"/>
                    </a:lnTo>
                    <a:close/>
                    <a:moveTo>
                      <a:pt x="54" y="245"/>
                    </a:moveTo>
                    <a:lnTo>
                      <a:pt x="67" y="239"/>
                    </a:lnTo>
                    <a:lnTo>
                      <a:pt x="73" y="252"/>
                    </a:lnTo>
                    <a:lnTo>
                      <a:pt x="60" y="258"/>
                    </a:lnTo>
                    <a:lnTo>
                      <a:pt x="54" y="245"/>
                    </a:lnTo>
                    <a:close/>
                    <a:moveTo>
                      <a:pt x="80" y="232"/>
                    </a:moveTo>
                    <a:lnTo>
                      <a:pt x="94" y="226"/>
                    </a:lnTo>
                    <a:lnTo>
                      <a:pt x="100" y="240"/>
                    </a:lnTo>
                    <a:lnTo>
                      <a:pt x="86" y="246"/>
                    </a:lnTo>
                    <a:lnTo>
                      <a:pt x="80" y="232"/>
                    </a:lnTo>
                    <a:close/>
                    <a:moveTo>
                      <a:pt x="107" y="220"/>
                    </a:moveTo>
                    <a:lnTo>
                      <a:pt x="121" y="214"/>
                    </a:lnTo>
                    <a:lnTo>
                      <a:pt x="127" y="228"/>
                    </a:lnTo>
                    <a:lnTo>
                      <a:pt x="113" y="234"/>
                    </a:lnTo>
                    <a:lnTo>
                      <a:pt x="107" y="220"/>
                    </a:lnTo>
                    <a:close/>
                    <a:moveTo>
                      <a:pt x="134" y="208"/>
                    </a:moveTo>
                    <a:lnTo>
                      <a:pt x="147" y="202"/>
                    </a:lnTo>
                    <a:lnTo>
                      <a:pt x="153" y="216"/>
                    </a:lnTo>
                    <a:lnTo>
                      <a:pt x="140" y="222"/>
                    </a:lnTo>
                    <a:lnTo>
                      <a:pt x="134" y="208"/>
                    </a:lnTo>
                    <a:close/>
                    <a:moveTo>
                      <a:pt x="161" y="196"/>
                    </a:moveTo>
                    <a:lnTo>
                      <a:pt x="174" y="190"/>
                    </a:lnTo>
                    <a:lnTo>
                      <a:pt x="180" y="204"/>
                    </a:lnTo>
                    <a:lnTo>
                      <a:pt x="167" y="210"/>
                    </a:lnTo>
                    <a:lnTo>
                      <a:pt x="161" y="196"/>
                    </a:lnTo>
                    <a:close/>
                    <a:moveTo>
                      <a:pt x="188" y="184"/>
                    </a:moveTo>
                    <a:lnTo>
                      <a:pt x="201" y="178"/>
                    </a:lnTo>
                    <a:lnTo>
                      <a:pt x="207" y="191"/>
                    </a:lnTo>
                    <a:lnTo>
                      <a:pt x="194" y="197"/>
                    </a:lnTo>
                    <a:lnTo>
                      <a:pt x="188" y="184"/>
                    </a:lnTo>
                    <a:close/>
                    <a:moveTo>
                      <a:pt x="214" y="172"/>
                    </a:moveTo>
                    <a:lnTo>
                      <a:pt x="228" y="166"/>
                    </a:lnTo>
                    <a:lnTo>
                      <a:pt x="234" y="179"/>
                    </a:lnTo>
                    <a:lnTo>
                      <a:pt x="220" y="185"/>
                    </a:lnTo>
                    <a:lnTo>
                      <a:pt x="214" y="172"/>
                    </a:lnTo>
                    <a:close/>
                    <a:moveTo>
                      <a:pt x="241" y="160"/>
                    </a:moveTo>
                    <a:lnTo>
                      <a:pt x="255" y="154"/>
                    </a:lnTo>
                    <a:lnTo>
                      <a:pt x="261" y="167"/>
                    </a:lnTo>
                    <a:lnTo>
                      <a:pt x="247" y="173"/>
                    </a:lnTo>
                    <a:lnTo>
                      <a:pt x="241" y="160"/>
                    </a:lnTo>
                    <a:close/>
                    <a:moveTo>
                      <a:pt x="268" y="148"/>
                    </a:moveTo>
                    <a:lnTo>
                      <a:pt x="281" y="142"/>
                    </a:lnTo>
                    <a:lnTo>
                      <a:pt x="288" y="155"/>
                    </a:lnTo>
                    <a:lnTo>
                      <a:pt x="274" y="161"/>
                    </a:lnTo>
                    <a:lnTo>
                      <a:pt x="268" y="148"/>
                    </a:lnTo>
                    <a:close/>
                    <a:moveTo>
                      <a:pt x="295" y="136"/>
                    </a:moveTo>
                    <a:lnTo>
                      <a:pt x="308" y="130"/>
                    </a:lnTo>
                    <a:lnTo>
                      <a:pt x="314" y="143"/>
                    </a:lnTo>
                    <a:lnTo>
                      <a:pt x="301" y="149"/>
                    </a:lnTo>
                    <a:lnTo>
                      <a:pt x="295" y="136"/>
                    </a:lnTo>
                    <a:close/>
                    <a:moveTo>
                      <a:pt x="322" y="124"/>
                    </a:moveTo>
                    <a:lnTo>
                      <a:pt x="335" y="118"/>
                    </a:lnTo>
                    <a:lnTo>
                      <a:pt x="341" y="131"/>
                    </a:lnTo>
                    <a:lnTo>
                      <a:pt x="328" y="137"/>
                    </a:lnTo>
                    <a:lnTo>
                      <a:pt x="322" y="124"/>
                    </a:lnTo>
                    <a:close/>
                    <a:moveTo>
                      <a:pt x="349" y="111"/>
                    </a:moveTo>
                    <a:lnTo>
                      <a:pt x="362" y="105"/>
                    </a:lnTo>
                    <a:lnTo>
                      <a:pt x="368" y="119"/>
                    </a:lnTo>
                    <a:lnTo>
                      <a:pt x="355" y="125"/>
                    </a:lnTo>
                    <a:lnTo>
                      <a:pt x="349" y="111"/>
                    </a:lnTo>
                    <a:close/>
                    <a:moveTo>
                      <a:pt x="375" y="99"/>
                    </a:moveTo>
                    <a:lnTo>
                      <a:pt x="389" y="93"/>
                    </a:lnTo>
                    <a:lnTo>
                      <a:pt x="395" y="107"/>
                    </a:lnTo>
                    <a:lnTo>
                      <a:pt x="381" y="113"/>
                    </a:lnTo>
                    <a:lnTo>
                      <a:pt x="375" y="99"/>
                    </a:lnTo>
                    <a:close/>
                    <a:moveTo>
                      <a:pt x="402" y="87"/>
                    </a:moveTo>
                    <a:lnTo>
                      <a:pt x="415" y="81"/>
                    </a:lnTo>
                    <a:lnTo>
                      <a:pt x="422" y="95"/>
                    </a:lnTo>
                    <a:lnTo>
                      <a:pt x="408" y="101"/>
                    </a:lnTo>
                    <a:lnTo>
                      <a:pt x="402" y="87"/>
                    </a:lnTo>
                    <a:close/>
                    <a:moveTo>
                      <a:pt x="429" y="75"/>
                    </a:moveTo>
                    <a:lnTo>
                      <a:pt x="442" y="69"/>
                    </a:lnTo>
                    <a:lnTo>
                      <a:pt x="448" y="83"/>
                    </a:lnTo>
                    <a:lnTo>
                      <a:pt x="435" y="89"/>
                    </a:lnTo>
                    <a:lnTo>
                      <a:pt x="429" y="75"/>
                    </a:lnTo>
                    <a:close/>
                    <a:moveTo>
                      <a:pt x="456" y="63"/>
                    </a:moveTo>
                    <a:lnTo>
                      <a:pt x="469" y="57"/>
                    </a:lnTo>
                    <a:lnTo>
                      <a:pt x="475" y="70"/>
                    </a:lnTo>
                    <a:lnTo>
                      <a:pt x="462" y="76"/>
                    </a:lnTo>
                    <a:lnTo>
                      <a:pt x="456" y="63"/>
                    </a:lnTo>
                    <a:close/>
                    <a:moveTo>
                      <a:pt x="482" y="51"/>
                    </a:moveTo>
                    <a:lnTo>
                      <a:pt x="496" y="45"/>
                    </a:lnTo>
                    <a:lnTo>
                      <a:pt x="502" y="58"/>
                    </a:lnTo>
                    <a:lnTo>
                      <a:pt x="489" y="64"/>
                    </a:lnTo>
                    <a:lnTo>
                      <a:pt x="482" y="51"/>
                    </a:lnTo>
                    <a:close/>
                    <a:moveTo>
                      <a:pt x="509" y="39"/>
                    </a:moveTo>
                    <a:lnTo>
                      <a:pt x="523" y="33"/>
                    </a:lnTo>
                    <a:lnTo>
                      <a:pt x="529" y="46"/>
                    </a:lnTo>
                    <a:lnTo>
                      <a:pt x="515" y="52"/>
                    </a:lnTo>
                    <a:lnTo>
                      <a:pt x="509" y="39"/>
                    </a:lnTo>
                    <a:close/>
                    <a:moveTo>
                      <a:pt x="536" y="27"/>
                    </a:moveTo>
                    <a:lnTo>
                      <a:pt x="550" y="21"/>
                    </a:lnTo>
                    <a:lnTo>
                      <a:pt x="556" y="34"/>
                    </a:lnTo>
                    <a:lnTo>
                      <a:pt x="542" y="40"/>
                    </a:lnTo>
                    <a:lnTo>
                      <a:pt x="536" y="27"/>
                    </a:lnTo>
                    <a:close/>
                    <a:moveTo>
                      <a:pt x="563" y="15"/>
                    </a:moveTo>
                    <a:lnTo>
                      <a:pt x="573" y="10"/>
                    </a:lnTo>
                    <a:lnTo>
                      <a:pt x="579" y="24"/>
                    </a:lnTo>
                    <a:lnTo>
                      <a:pt x="569" y="28"/>
                    </a:lnTo>
                    <a:lnTo>
                      <a:pt x="563" y="15"/>
                    </a:lnTo>
                    <a:close/>
                    <a:moveTo>
                      <a:pt x="560" y="0"/>
                    </a:moveTo>
                    <a:lnTo>
                      <a:pt x="610" y="2"/>
                    </a:lnTo>
                    <a:lnTo>
                      <a:pt x="579" y="40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1" name="Freeform 86"/>
              <p:cNvSpPr>
                <a:spLocks noEditPoints="1"/>
              </p:cNvSpPr>
              <p:nvPr/>
            </p:nvSpPr>
            <p:spPr bwMode="auto">
              <a:xfrm>
                <a:off x="3286" y="617"/>
                <a:ext cx="827" cy="453"/>
              </a:xfrm>
              <a:custGeom>
                <a:avLst/>
                <a:gdLst>
                  <a:gd name="T0" fmla="*/ 20 w 827"/>
                  <a:gd name="T1" fmla="*/ 446 h 453"/>
                  <a:gd name="T2" fmla="*/ 26 w 827"/>
                  <a:gd name="T3" fmla="*/ 426 h 453"/>
                  <a:gd name="T4" fmla="*/ 33 w 827"/>
                  <a:gd name="T5" fmla="*/ 439 h 453"/>
                  <a:gd name="T6" fmla="*/ 65 w 827"/>
                  <a:gd name="T7" fmla="*/ 405 h 453"/>
                  <a:gd name="T8" fmla="*/ 52 w 827"/>
                  <a:gd name="T9" fmla="*/ 412 h 453"/>
                  <a:gd name="T10" fmla="*/ 98 w 827"/>
                  <a:gd name="T11" fmla="*/ 404 h 453"/>
                  <a:gd name="T12" fmla="*/ 104 w 827"/>
                  <a:gd name="T13" fmla="*/ 384 h 453"/>
                  <a:gd name="T14" fmla="*/ 111 w 827"/>
                  <a:gd name="T15" fmla="*/ 397 h 453"/>
                  <a:gd name="T16" fmla="*/ 143 w 827"/>
                  <a:gd name="T17" fmla="*/ 363 h 453"/>
                  <a:gd name="T18" fmla="*/ 130 w 827"/>
                  <a:gd name="T19" fmla="*/ 370 h 453"/>
                  <a:gd name="T20" fmla="*/ 175 w 827"/>
                  <a:gd name="T21" fmla="*/ 362 h 453"/>
                  <a:gd name="T22" fmla="*/ 181 w 827"/>
                  <a:gd name="T23" fmla="*/ 342 h 453"/>
                  <a:gd name="T24" fmla="*/ 188 w 827"/>
                  <a:gd name="T25" fmla="*/ 355 h 453"/>
                  <a:gd name="T26" fmla="*/ 220 w 827"/>
                  <a:gd name="T27" fmla="*/ 321 h 453"/>
                  <a:gd name="T28" fmla="*/ 207 w 827"/>
                  <a:gd name="T29" fmla="*/ 328 h 453"/>
                  <a:gd name="T30" fmla="*/ 253 w 827"/>
                  <a:gd name="T31" fmla="*/ 320 h 453"/>
                  <a:gd name="T32" fmla="*/ 259 w 827"/>
                  <a:gd name="T33" fmla="*/ 300 h 453"/>
                  <a:gd name="T34" fmla="*/ 266 w 827"/>
                  <a:gd name="T35" fmla="*/ 313 h 453"/>
                  <a:gd name="T36" fmla="*/ 298 w 827"/>
                  <a:gd name="T37" fmla="*/ 279 h 453"/>
                  <a:gd name="T38" fmla="*/ 285 w 827"/>
                  <a:gd name="T39" fmla="*/ 286 h 453"/>
                  <a:gd name="T40" fmla="*/ 331 w 827"/>
                  <a:gd name="T41" fmla="*/ 278 h 453"/>
                  <a:gd name="T42" fmla="*/ 336 w 827"/>
                  <a:gd name="T43" fmla="*/ 258 h 453"/>
                  <a:gd name="T44" fmla="*/ 343 w 827"/>
                  <a:gd name="T45" fmla="*/ 271 h 453"/>
                  <a:gd name="T46" fmla="*/ 375 w 827"/>
                  <a:gd name="T47" fmla="*/ 237 h 453"/>
                  <a:gd name="T48" fmla="*/ 362 w 827"/>
                  <a:gd name="T49" fmla="*/ 244 h 453"/>
                  <a:gd name="T50" fmla="*/ 408 w 827"/>
                  <a:gd name="T51" fmla="*/ 236 h 453"/>
                  <a:gd name="T52" fmla="*/ 414 w 827"/>
                  <a:gd name="T53" fmla="*/ 216 h 453"/>
                  <a:gd name="T54" fmla="*/ 421 w 827"/>
                  <a:gd name="T55" fmla="*/ 229 h 453"/>
                  <a:gd name="T56" fmla="*/ 453 w 827"/>
                  <a:gd name="T57" fmla="*/ 195 h 453"/>
                  <a:gd name="T58" fmla="*/ 440 w 827"/>
                  <a:gd name="T59" fmla="*/ 202 h 453"/>
                  <a:gd name="T60" fmla="*/ 486 w 827"/>
                  <a:gd name="T61" fmla="*/ 194 h 453"/>
                  <a:gd name="T62" fmla="*/ 492 w 827"/>
                  <a:gd name="T63" fmla="*/ 174 h 453"/>
                  <a:gd name="T64" fmla="*/ 499 w 827"/>
                  <a:gd name="T65" fmla="*/ 187 h 453"/>
                  <a:gd name="T66" fmla="*/ 530 w 827"/>
                  <a:gd name="T67" fmla="*/ 153 h 453"/>
                  <a:gd name="T68" fmla="*/ 517 w 827"/>
                  <a:gd name="T69" fmla="*/ 160 h 453"/>
                  <a:gd name="T70" fmla="*/ 563 w 827"/>
                  <a:gd name="T71" fmla="*/ 151 h 453"/>
                  <a:gd name="T72" fmla="*/ 569 w 827"/>
                  <a:gd name="T73" fmla="*/ 132 h 453"/>
                  <a:gd name="T74" fmla="*/ 576 w 827"/>
                  <a:gd name="T75" fmla="*/ 145 h 453"/>
                  <a:gd name="T76" fmla="*/ 608 w 827"/>
                  <a:gd name="T77" fmla="*/ 111 h 453"/>
                  <a:gd name="T78" fmla="*/ 595 w 827"/>
                  <a:gd name="T79" fmla="*/ 118 h 453"/>
                  <a:gd name="T80" fmla="*/ 641 w 827"/>
                  <a:gd name="T81" fmla="*/ 109 h 453"/>
                  <a:gd name="T82" fmla="*/ 647 w 827"/>
                  <a:gd name="T83" fmla="*/ 90 h 453"/>
                  <a:gd name="T84" fmla="*/ 654 w 827"/>
                  <a:gd name="T85" fmla="*/ 102 h 453"/>
                  <a:gd name="T86" fmla="*/ 685 w 827"/>
                  <a:gd name="T87" fmla="*/ 69 h 453"/>
                  <a:gd name="T88" fmla="*/ 673 w 827"/>
                  <a:gd name="T89" fmla="*/ 75 h 453"/>
                  <a:gd name="T90" fmla="*/ 718 w 827"/>
                  <a:gd name="T91" fmla="*/ 67 h 453"/>
                  <a:gd name="T92" fmla="*/ 724 w 827"/>
                  <a:gd name="T93" fmla="*/ 47 h 453"/>
                  <a:gd name="T94" fmla="*/ 731 w 827"/>
                  <a:gd name="T95" fmla="*/ 60 h 453"/>
                  <a:gd name="T96" fmla="*/ 763 w 827"/>
                  <a:gd name="T97" fmla="*/ 26 h 453"/>
                  <a:gd name="T98" fmla="*/ 750 w 827"/>
                  <a:gd name="T99" fmla="*/ 33 h 453"/>
                  <a:gd name="T100" fmla="*/ 796 w 827"/>
                  <a:gd name="T101" fmla="*/ 25 h 453"/>
                  <a:gd name="T102" fmla="*/ 778 w 827"/>
                  <a:gd name="T103" fmla="*/ 2 h 453"/>
                  <a:gd name="T104" fmla="*/ 778 w 827"/>
                  <a:gd name="T105" fmla="*/ 2 h 4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7"/>
                  <a:gd name="T160" fmla="*/ 0 h 453"/>
                  <a:gd name="T161" fmla="*/ 827 w 827"/>
                  <a:gd name="T162" fmla="*/ 453 h 4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7" h="453">
                    <a:moveTo>
                      <a:pt x="0" y="440"/>
                    </a:moveTo>
                    <a:lnTo>
                      <a:pt x="13" y="433"/>
                    </a:lnTo>
                    <a:lnTo>
                      <a:pt x="20" y="446"/>
                    </a:lnTo>
                    <a:lnTo>
                      <a:pt x="7" y="453"/>
                    </a:lnTo>
                    <a:lnTo>
                      <a:pt x="0" y="440"/>
                    </a:lnTo>
                    <a:close/>
                    <a:moveTo>
                      <a:pt x="26" y="426"/>
                    </a:moveTo>
                    <a:lnTo>
                      <a:pt x="39" y="419"/>
                    </a:lnTo>
                    <a:lnTo>
                      <a:pt x="46" y="432"/>
                    </a:lnTo>
                    <a:lnTo>
                      <a:pt x="33" y="439"/>
                    </a:lnTo>
                    <a:lnTo>
                      <a:pt x="26" y="426"/>
                    </a:lnTo>
                    <a:close/>
                    <a:moveTo>
                      <a:pt x="52" y="412"/>
                    </a:moveTo>
                    <a:lnTo>
                      <a:pt x="65" y="405"/>
                    </a:lnTo>
                    <a:lnTo>
                      <a:pt x="72" y="418"/>
                    </a:lnTo>
                    <a:lnTo>
                      <a:pt x="59" y="425"/>
                    </a:lnTo>
                    <a:lnTo>
                      <a:pt x="52" y="412"/>
                    </a:lnTo>
                    <a:close/>
                    <a:moveTo>
                      <a:pt x="78" y="398"/>
                    </a:moveTo>
                    <a:lnTo>
                      <a:pt x="91" y="391"/>
                    </a:lnTo>
                    <a:lnTo>
                      <a:pt x="98" y="404"/>
                    </a:lnTo>
                    <a:lnTo>
                      <a:pt x="85" y="411"/>
                    </a:lnTo>
                    <a:lnTo>
                      <a:pt x="78" y="398"/>
                    </a:lnTo>
                    <a:close/>
                    <a:moveTo>
                      <a:pt x="104" y="384"/>
                    </a:moveTo>
                    <a:lnTo>
                      <a:pt x="117" y="377"/>
                    </a:lnTo>
                    <a:lnTo>
                      <a:pt x="124" y="390"/>
                    </a:lnTo>
                    <a:lnTo>
                      <a:pt x="111" y="397"/>
                    </a:lnTo>
                    <a:lnTo>
                      <a:pt x="104" y="384"/>
                    </a:lnTo>
                    <a:close/>
                    <a:moveTo>
                      <a:pt x="130" y="370"/>
                    </a:moveTo>
                    <a:lnTo>
                      <a:pt x="143" y="363"/>
                    </a:lnTo>
                    <a:lnTo>
                      <a:pt x="149" y="376"/>
                    </a:lnTo>
                    <a:lnTo>
                      <a:pt x="137" y="383"/>
                    </a:lnTo>
                    <a:lnTo>
                      <a:pt x="130" y="370"/>
                    </a:lnTo>
                    <a:close/>
                    <a:moveTo>
                      <a:pt x="155" y="356"/>
                    </a:moveTo>
                    <a:lnTo>
                      <a:pt x="168" y="349"/>
                    </a:lnTo>
                    <a:lnTo>
                      <a:pt x="175" y="362"/>
                    </a:lnTo>
                    <a:lnTo>
                      <a:pt x="162" y="369"/>
                    </a:lnTo>
                    <a:lnTo>
                      <a:pt x="155" y="356"/>
                    </a:lnTo>
                    <a:close/>
                    <a:moveTo>
                      <a:pt x="181" y="342"/>
                    </a:moveTo>
                    <a:lnTo>
                      <a:pt x="194" y="335"/>
                    </a:lnTo>
                    <a:lnTo>
                      <a:pt x="201" y="348"/>
                    </a:lnTo>
                    <a:lnTo>
                      <a:pt x="188" y="355"/>
                    </a:lnTo>
                    <a:lnTo>
                      <a:pt x="181" y="342"/>
                    </a:lnTo>
                    <a:close/>
                    <a:moveTo>
                      <a:pt x="207" y="328"/>
                    </a:moveTo>
                    <a:lnTo>
                      <a:pt x="220" y="321"/>
                    </a:lnTo>
                    <a:lnTo>
                      <a:pt x="227" y="334"/>
                    </a:lnTo>
                    <a:lnTo>
                      <a:pt x="214" y="341"/>
                    </a:lnTo>
                    <a:lnTo>
                      <a:pt x="207" y="328"/>
                    </a:lnTo>
                    <a:close/>
                    <a:moveTo>
                      <a:pt x="233" y="314"/>
                    </a:moveTo>
                    <a:lnTo>
                      <a:pt x="246" y="307"/>
                    </a:lnTo>
                    <a:lnTo>
                      <a:pt x="253" y="320"/>
                    </a:lnTo>
                    <a:lnTo>
                      <a:pt x="240" y="327"/>
                    </a:lnTo>
                    <a:lnTo>
                      <a:pt x="233" y="314"/>
                    </a:lnTo>
                    <a:close/>
                    <a:moveTo>
                      <a:pt x="259" y="300"/>
                    </a:moveTo>
                    <a:lnTo>
                      <a:pt x="272" y="293"/>
                    </a:lnTo>
                    <a:lnTo>
                      <a:pt x="279" y="306"/>
                    </a:lnTo>
                    <a:lnTo>
                      <a:pt x="266" y="313"/>
                    </a:lnTo>
                    <a:lnTo>
                      <a:pt x="259" y="300"/>
                    </a:lnTo>
                    <a:close/>
                    <a:moveTo>
                      <a:pt x="285" y="286"/>
                    </a:moveTo>
                    <a:lnTo>
                      <a:pt x="298" y="279"/>
                    </a:lnTo>
                    <a:lnTo>
                      <a:pt x="305" y="292"/>
                    </a:lnTo>
                    <a:lnTo>
                      <a:pt x="292" y="299"/>
                    </a:lnTo>
                    <a:lnTo>
                      <a:pt x="285" y="286"/>
                    </a:lnTo>
                    <a:close/>
                    <a:moveTo>
                      <a:pt x="311" y="272"/>
                    </a:moveTo>
                    <a:lnTo>
                      <a:pt x="323" y="265"/>
                    </a:lnTo>
                    <a:lnTo>
                      <a:pt x="331" y="278"/>
                    </a:lnTo>
                    <a:lnTo>
                      <a:pt x="318" y="285"/>
                    </a:lnTo>
                    <a:lnTo>
                      <a:pt x="311" y="272"/>
                    </a:lnTo>
                    <a:close/>
                    <a:moveTo>
                      <a:pt x="336" y="258"/>
                    </a:moveTo>
                    <a:lnTo>
                      <a:pt x="349" y="251"/>
                    </a:lnTo>
                    <a:lnTo>
                      <a:pt x="356" y="264"/>
                    </a:lnTo>
                    <a:lnTo>
                      <a:pt x="343" y="271"/>
                    </a:lnTo>
                    <a:lnTo>
                      <a:pt x="336" y="258"/>
                    </a:lnTo>
                    <a:close/>
                    <a:moveTo>
                      <a:pt x="362" y="244"/>
                    </a:moveTo>
                    <a:lnTo>
                      <a:pt x="375" y="237"/>
                    </a:lnTo>
                    <a:lnTo>
                      <a:pt x="382" y="250"/>
                    </a:lnTo>
                    <a:lnTo>
                      <a:pt x="369" y="257"/>
                    </a:lnTo>
                    <a:lnTo>
                      <a:pt x="362" y="244"/>
                    </a:lnTo>
                    <a:close/>
                    <a:moveTo>
                      <a:pt x="388" y="230"/>
                    </a:moveTo>
                    <a:lnTo>
                      <a:pt x="401" y="223"/>
                    </a:lnTo>
                    <a:lnTo>
                      <a:pt x="408" y="236"/>
                    </a:lnTo>
                    <a:lnTo>
                      <a:pt x="395" y="243"/>
                    </a:lnTo>
                    <a:lnTo>
                      <a:pt x="388" y="230"/>
                    </a:lnTo>
                    <a:close/>
                    <a:moveTo>
                      <a:pt x="414" y="216"/>
                    </a:moveTo>
                    <a:lnTo>
                      <a:pt x="427" y="209"/>
                    </a:lnTo>
                    <a:lnTo>
                      <a:pt x="434" y="222"/>
                    </a:lnTo>
                    <a:lnTo>
                      <a:pt x="421" y="229"/>
                    </a:lnTo>
                    <a:lnTo>
                      <a:pt x="414" y="216"/>
                    </a:lnTo>
                    <a:close/>
                    <a:moveTo>
                      <a:pt x="440" y="202"/>
                    </a:moveTo>
                    <a:lnTo>
                      <a:pt x="453" y="195"/>
                    </a:lnTo>
                    <a:lnTo>
                      <a:pt x="460" y="208"/>
                    </a:lnTo>
                    <a:lnTo>
                      <a:pt x="447" y="215"/>
                    </a:lnTo>
                    <a:lnTo>
                      <a:pt x="440" y="202"/>
                    </a:lnTo>
                    <a:close/>
                    <a:moveTo>
                      <a:pt x="466" y="188"/>
                    </a:moveTo>
                    <a:lnTo>
                      <a:pt x="479" y="181"/>
                    </a:lnTo>
                    <a:lnTo>
                      <a:pt x="486" y="194"/>
                    </a:lnTo>
                    <a:lnTo>
                      <a:pt x="473" y="201"/>
                    </a:lnTo>
                    <a:lnTo>
                      <a:pt x="466" y="188"/>
                    </a:lnTo>
                    <a:close/>
                    <a:moveTo>
                      <a:pt x="492" y="174"/>
                    </a:moveTo>
                    <a:lnTo>
                      <a:pt x="505" y="167"/>
                    </a:lnTo>
                    <a:lnTo>
                      <a:pt x="511" y="180"/>
                    </a:lnTo>
                    <a:lnTo>
                      <a:pt x="499" y="187"/>
                    </a:lnTo>
                    <a:lnTo>
                      <a:pt x="492" y="174"/>
                    </a:lnTo>
                    <a:close/>
                    <a:moveTo>
                      <a:pt x="517" y="160"/>
                    </a:moveTo>
                    <a:lnTo>
                      <a:pt x="530" y="153"/>
                    </a:lnTo>
                    <a:lnTo>
                      <a:pt x="537" y="166"/>
                    </a:lnTo>
                    <a:lnTo>
                      <a:pt x="524" y="172"/>
                    </a:lnTo>
                    <a:lnTo>
                      <a:pt x="517" y="160"/>
                    </a:lnTo>
                    <a:close/>
                    <a:moveTo>
                      <a:pt x="543" y="146"/>
                    </a:moveTo>
                    <a:lnTo>
                      <a:pt x="556" y="139"/>
                    </a:lnTo>
                    <a:lnTo>
                      <a:pt x="563" y="151"/>
                    </a:lnTo>
                    <a:lnTo>
                      <a:pt x="550" y="159"/>
                    </a:lnTo>
                    <a:lnTo>
                      <a:pt x="543" y="146"/>
                    </a:lnTo>
                    <a:close/>
                    <a:moveTo>
                      <a:pt x="569" y="132"/>
                    </a:moveTo>
                    <a:lnTo>
                      <a:pt x="582" y="125"/>
                    </a:lnTo>
                    <a:lnTo>
                      <a:pt x="589" y="138"/>
                    </a:lnTo>
                    <a:lnTo>
                      <a:pt x="576" y="145"/>
                    </a:lnTo>
                    <a:lnTo>
                      <a:pt x="569" y="132"/>
                    </a:lnTo>
                    <a:close/>
                    <a:moveTo>
                      <a:pt x="595" y="118"/>
                    </a:moveTo>
                    <a:lnTo>
                      <a:pt x="608" y="111"/>
                    </a:lnTo>
                    <a:lnTo>
                      <a:pt x="615" y="124"/>
                    </a:lnTo>
                    <a:lnTo>
                      <a:pt x="602" y="130"/>
                    </a:lnTo>
                    <a:lnTo>
                      <a:pt x="595" y="118"/>
                    </a:lnTo>
                    <a:close/>
                    <a:moveTo>
                      <a:pt x="621" y="104"/>
                    </a:moveTo>
                    <a:lnTo>
                      <a:pt x="634" y="97"/>
                    </a:lnTo>
                    <a:lnTo>
                      <a:pt x="641" y="109"/>
                    </a:lnTo>
                    <a:lnTo>
                      <a:pt x="628" y="116"/>
                    </a:lnTo>
                    <a:lnTo>
                      <a:pt x="621" y="104"/>
                    </a:lnTo>
                    <a:close/>
                    <a:moveTo>
                      <a:pt x="647" y="90"/>
                    </a:moveTo>
                    <a:lnTo>
                      <a:pt x="660" y="83"/>
                    </a:lnTo>
                    <a:lnTo>
                      <a:pt x="667" y="95"/>
                    </a:lnTo>
                    <a:lnTo>
                      <a:pt x="654" y="102"/>
                    </a:lnTo>
                    <a:lnTo>
                      <a:pt x="647" y="90"/>
                    </a:lnTo>
                    <a:close/>
                    <a:moveTo>
                      <a:pt x="673" y="75"/>
                    </a:moveTo>
                    <a:lnTo>
                      <a:pt x="685" y="69"/>
                    </a:lnTo>
                    <a:lnTo>
                      <a:pt x="692" y="81"/>
                    </a:lnTo>
                    <a:lnTo>
                      <a:pt x="680" y="88"/>
                    </a:lnTo>
                    <a:lnTo>
                      <a:pt x="673" y="75"/>
                    </a:lnTo>
                    <a:close/>
                    <a:moveTo>
                      <a:pt x="698" y="62"/>
                    </a:moveTo>
                    <a:lnTo>
                      <a:pt x="711" y="54"/>
                    </a:lnTo>
                    <a:lnTo>
                      <a:pt x="718" y="67"/>
                    </a:lnTo>
                    <a:lnTo>
                      <a:pt x="705" y="74"/>
                    </a:lnTo>
                    <a:lnTo>
                      <a:pt x="698" y="62"/>
                    </a:lnTo>
                    <a:close/>
                    <a:moveTo>
                      <a:pt x="724" y="47"/>
                    </a:moveTo>
                    <a:lnTo>
                      <a:pt x="737" y="41"/>
                    </a:lnTo>
                    <a:lnTo>
                      <a:pt x="744" y="53"/>
                    </a:lnTo>
                    <a:lnTo>
                      <a:pt x="731" y="60"/>
                    </a:lnTo>
                    <a:lnTo>
                      <a:pt x="724" y="47"/>
                    </a:lnTo>
                    <a:close/>
                    <a:moveTo>
                      <a:pt x="750" y="33"/>
                    </a:moveTo>
                    <a:lnTo>
                      <a:pt x="763" y="26"/>
                    </a:lnTo>
                    <a:lnTo>
                      <a:pt x="770" y="39"/>
                    </a:lnTo>
                    <a:lnTo>
                      <a:pt x="757" y="46"/>
                    </a:lnTo>
                    <a:lnTo>
                      <a:pt x="750" y="33"/>
                    </a:lnTo>
                    <a:close/>
                    <a:moveTo>
                      <a:pt x="776" y="19"/>
                    </a:moveTo>
                    <a:lnTo>
                      <a:pt x="789" y="12"/>
                    </a:lnTo>
                    <a:lnTo>
                      <a:pt x="796" y="25"/>
                    </a:lnTo>
                    <a:lnTo>
                      <a:pt x="783" y="32"/>
                    </a:lnTo>
                    <a:lnTo>
                      <a:pt x="776" y="19"/>
                    </a:lnTo>
                    <a:close/>
                    <a:moveTo>
                      <a:pt x="778" y="2"/>
                    </a:moveTo>
                    <a:lnTo>
                      <a:pt x="827" y="0"/>
                    </a:lnTo>
                    <a:lnTo>
                      <a:pt x="799" y="40"/>
                    </a:lnTo>
                    <a:lnTo>
                      <a:pt x="778" y="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2" name="Freeform 87"/>
              <p:cNvSpPr>
                <a:spLocks noEditPoints="1"/>
              </p:cNvSpPr>
              <p:nvPr/>
            </p:nvSpPr>
            <p:spPr bwMode="auto">
              <a:xfrm>
                <a:off x="3319" y="2305"/>
                <a:ext cx="813" cy="44"/>
              </a:xfrm>
              <a:custGeom>
                <a:avLst/>
                <a:gdLst>
                  <a:gd name="T0" fmla="*/ 15 w 813"/>
                  <a:gd name="T1" fmla="*/ 30 h 44"/>
                  <a:gd name="T2" fmla="*/ 30 w 813"/>
                  <a:gd name="T3" fmla="*/ 15 h 44"/>
                  <a:gd name="T4" fmla="*/ 30 w 813"/>
                  <a:gd name="T5" fmla="*/ 30 h 44"/>
                  <a:gd name="T6" fmla="*/ 74 w 813"/>
                  <a:gd name="T7" fmla="*/ 15 h 44"/>
                  <a:gd name="T8" fmla="*/ 59 w 813"/>
                  <a:gd name="T9" fmla="*/ 15 h 44"/>
                  <a:gd name="T10" fmla="*/ 103 w 813"/>
                  <a:gd name="T11" fmla="*/ 30 h 44"/>
                  <a:gd name="T12" fmla="*/ 118 w 813"/>
                  <a:gd name="T13" fmla="*/ 15 h 44"/>
                  <a:gd name="T14" fmla="*/ 118 w 813"/>
                  <a:gd name="T15" fmla="*/ 30 h 44"/>
                  <a:gd name="T16" fmla="*/ 162 w 813"/>
                  <a:gd name="T17" fmla="*/ 15 h 44"/>
                  <a:gd name="T18" fmla="*/ 147 w 813"/>
                  <a:gd name="T19" fmla="*/ 15 h 44"/>
                  <a:gd name="T20" fmla="*/ 191 w 813"/>
                  <a:gd name="T21" fmla="*/ 30 h 44"/>
                  <a:gd name="T22" fmla="*/ 206 w 813"/>
                  <a:gd name="T23" fmla="*/ 15 h 44"/>
                  <a:gd name="T24" fmla="*/ 206 w 813"/>
                  <a:gd name="T25" fmla="*/ 30 h 44"/>
                  <a:gd name="T26" fmla="*/ 250 w 813"/>
                  <a:gd name="T27" fmla="*/ 15 h 44"/>
                  <a:gd name="T28" fmla="*/ 235 w 813"/>
                  <a:gd name="T29" fmla="*/ 15 h 44"/>
                  <a:gd name="T30" fmla="*/ 280 w 813"/>
                  <a:gd name="T31" fmla="*/ 30 h 44"/>
                  <a:gd name="T32" fmla="*/ 294 w 813"/>
                  <a:gd name="T33" fmla="*/ 15 h 44"/>
                  <a:gd name="T34" fmla="*/ 294 w 813"/>
                  <a:gd name="T35" fmla="*/ 30 h 44"/>
                  <a:gd name="T36" fmla="*/ 338 w 813"/>
                  <a:gd name="T37" fmla="*/ 15 h 44"/>
                  <a:gd name="T38" fmla="*/ 324 w 813"/>
                  <a:gd name="T39" fmla="*/ 15 h 44"/>
                  <a:gd name="T40" fmla="*/ 368 w 813"/>
                  <a:gd name="T41" fmla="*/ 30 h 44"/>
                  <a:gd name="T42" fmla="*/ 383 w 813"/>
                  <a:gd name="T43" fmla="*/ 15 h 44"/>
                  <a:gd name="T44" fmla="*/ 383 w 813"/>
                  <a:gd name="T45" fmla="*/ 30 h 44"/>
                  <a:gd name="T46" fmla="*/ 427 w 813"/>
                  <a:gd name="T47" fmla="*/ 15 h 44"/>
                  <a:gd name="T48" fmla="*/ 412 w 813"/>
                  <a:gd name="T49" fmla="*/ 15 h 44"/>
                  <a:gd name="T50" fmla="*/ 456 w 813"/>
                  <a:gd name="T51" fmla="*/ 30 h 44"/>
                  <a:gd name="T52" fmla="*/ 471 w 813"/>
                  <a:gd name="T53" fmla="*/ 15 h 44"/>
                  <a:gd name="T54" fmla="*/ 471 w 813"/>
                  <a:gd name="T55" fmla="*/ 30 h 44"/>
                  <a:gd name="T56" fmla="*/ 515 w 813"/>
                  <a:gd name="T57" fmla="*/ 15 h 44"/>
                  <a:gd name="T58" fmla="*/ 500 w 813"/>
                  <a:gd name="T59" fmla="*/ 15 h 44"/>
                  <a:gd name="T60" fmla="*/ 544 w 813"/>
                  <a:gd name="T61" fmla="*/ 30 h 44"/>
                  <a:gd name="T62" fmla="*/ 559 w 813"/>
                  <a:gd name="T63" fmla="*/ 15 h 44"/>
                  <a:gd name="T64" fmla="*/ 559 w 813"/>
                  <a:gd name="T65" fmla="*/ 30 h 44"/>
                  <a:gd name="T66" fmla="*/ 603 w 813"/>
                  <a:gd name="T67" fmla="*/ 15 h 44"/>
                  <a:gd name="T68" fmla="*/ 588 w 813"/>
                  <a:gd name="T69" fmla="*/ 15 h 44"/>
                  <a:gd name="T70" fmla="*/ 633 w 813"/>
                  <a:gd name="T71" fmla="*/ 30 h 44"/>
                  <a:gd name="T72" fmla="*/ 647 w 813"/>
                  <a:gd name="T73" fmla="*/ 15 h 44"/>
                  <a:gd name="T74" fmla="*/ 647 w 813"/>
                  <a:gd name="T75" fmla="*/ 30 h 44"/>
                  <a:gd name="T76" fmla="*/ 691 w 813"/>
                  <a:gd name="T77" fmla="*/ 15 h 44"/>
                  <a:gd name="T78" fmla="*/ 677 w 813"/>
                  <a:gd name="T79" fmla="*/ 15 h 44"/>
                  <a:gd name="T80" fmla="*/ 721 w 813"/>
                  <a:gd name="T81" fmla="*/ 30 h 44"/>
                  <a:gd name="T82" fmla="*/ 736 w 813"/>
                  <a:gd name="T83" fmla="*/ 15 h 44"/>
                  <a:gd name="T84" fmla="*/ 736 w 813"/>
                  <a:gd name="T85" fmla="*/ 30 h 44"/>
                  <a:gd name="T86" fmla="*/ 776 w 813"/>
                  <a:gd name="T87" fmla="*/ 15 h 44"/>
                  <a:gd name="T88" fmla="*/ 765 w 813"/>
                  <a:gd name="T89" fmla="*/ 15 h 44"/>
                  <a:gd name="T90" fmla="*/ 769 w 813"/>
                  <a:gd name="T91" fmla="*/ 4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3"/>
                  <a:gd name="T139" fmla="*/ 0 h 44"/>
                  <a:gd name="T140" fmla="*/ 813 w 813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3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8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8" y="30"/>
                    </a:lnTo>
                    <a:lnTo>
                      <a:pt x="88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1" y="15"/>
                    </a:lnTo>
                    <a:lnTo>
                      <a:pt x="191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5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5" y="30"/>
                    </a:lnTo>
                    <a:lnTo>
                      <a:pt x="235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4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4" y="30"/>
                    </a:lnTo>
                    <a:lnTo>
                      <a:pt x="294" y="15"/>
                    </a:lnTo>
                    <a:close/>
                    <a:moveTo>
                      <a:pt x="324" y="15"/>
                    </a:moveTo>
                    <a:lnTo>
                      <a:pt x="338" y="15"/>
                    </a:lnTo>
                    <a:lnTo>
                      <a:pt x="338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1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1" y="30"/>
                    </a:lnTo>
                    <a:lnTo>
                      <a:pt x="441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4" y="15"/>
                    </a:lnTo>
                    <a:lnTo>
                      <a:pt x="544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8" y="15"/>
                    </a:moveTo>
                    <a:lnTo>
                      <a:pt x="603" y="15"/>
                    </a:lnTo>
                    <a:lnTo>
                      <a:pt x="603" y="30"/>
                    </a:lnTo>
                    <a:lnTo>
                      <a:pt x="588" y="30"/>
                    </a:lnTo>
                    <a:lnTo>
                      <a:pt x="588" y="15"/>
                    </a:lnTo>
                    <a:close/>
                    <a:moveTo>
                      <a:pt x="618" y="15"/>
                    </a:moveTo>
                    <a:lnTo>
                      <a:pt x="633" y="15"/>
                    </a:lnTo>
                    <a:lnTo>
                      <a:pt x="633" y="30"/>
                    </a:lnTo>
                    <a:lnTo>
                      <a:pt x="618" y="30"/>
                    </a:lnTo>
                    <a:lnTo>
                      <a:pt x="618" y="15"/>
                    </a:lnTo>
                    <a:close/>
                    <a:moveTo>
                      <a:pt x="647" y="15"/>
                    </a:moveTo>
                    <a:lnTo>
                      <a:pt x="662" y="15"/>
                    </a:lnTo>
                    <a:lnTo>
                      <a:pt x="662" y="30"/>
                    </a:lnTo>
                    <a:lnTo>
                      <a:pt x="647" y="30"/>
                    </a:lnTo>
                    <a:lnTo>
                      <a:pt x="647" y="15"/>
                    </a:lnTo>
                    <a:close/>
                    <a:moveTo>
                      <a:pt x="677" y="15"/>
                    </a:moveTo>
                    <a:lnTo>
                      <a:pt x="691" y="15"/>
                    </a:lnTo>
                    <a:lnTo>
                      <a:pt x="691" y="30"/>
                    </a:lnTo>
                    <a:lnTo>
                      <a:pt x="677" y="30"/>
                    </a:lnTo>
                    <a:lnTo>
                      <a:pt x="677" y="15"/>
                    </a:lnTo>
                    <a:close/>
                    <a:moveTo>
                      <a:pt x="706" y="15"/>
                    </a:moveTo>
                    <a:lnTo>
                      <a:pt x="721" y="15"/>
                    </a:lnTo>
                    <a:lnTo>
                      <a:pt x="721" y="30"/>
                    </a:lnTo>
                    <a:lnTo>
                      <a:pt x="706" y="30"/>
                    </a:lnTo>
                    <a:lnTo>
                      <a:pt x="706" y="15"/>
                    </a:lnTo>
                    <a:close/>
                    <a:moveTo>
                      <a:pt x="736" y="15"/>
                    </a:moveTo>
                    <a:lnTo>
                      <a:pt x="750" y="15"/>
                    </a:lnTo>
                    <a:lnTo>
                      <a:pt x="750" y="30"/>
                    </a:lnTo>
                    <a:lnTo>
                      <a:pt x="736" y="30"/>
                    </a:lnTo>
                    <a:lnTo>
                      <a:pt x="736" y="15"/>
                    </a:lnTo>
                    <a:close/>
                    <a:moveTo>
                      <a:pt x="765" y="15"/>
                    </a:moveTo>
                    <a:lnTo>
                      <a:pt x="776" y="15"/>
                    </a:lnTo>
                    <a:lnTo>
                      <a:pt x="776" y="30"/>
                    </a:lnTo>
                    <a:lnTo>
                      <a:pt x="765" y="30"/>
                    </a:lnTo>
                    <a:lnTo>
                      <a:pt x="765" y="15"/>
                    </a:lnTo>
                    <a:close/>
                    <a:moveTo>
                      <a:pt x="769" y="0"/>
                    </a:moveTo>
                    <a:lnTo>
                      <a:pt x="813" y="22"/>
                    </a:lnTo>
                    <a:lnTo>
                      <a:pt x="769" y="44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3" name="Freeform 88"/>
              <p:cNvSpPr>
                <a:spLocks noEditPoints="1"/>
              </p:cNvSpPr>
              <p:nvPr/>
            </p:nvSpPr>
            <p:spPr bwMode="auto">
              <a:xfrm>
                <a:off x="1701" y="2305"/>
                <a:ext cx="624" cy="44"/>
              </a:xfrm>
              <a:custGeom>
                <a:avLst/>
                <a:gdLst>
                  <a:gd name="T0" fmla="*/ 15 w 624"/>
                  <a:gd name="T1" fmla="*/ 15 h 44"/>
                  <a:gd name="T2" fmla="*/ 0 w 624"/>
                  <a:gd name="T3" fmla="*/ 30 h 44"/>
                  <a:gd name="T4" fmla="*/ 30 w 624"/>
                  <a:gd name="T5" fmla="*/ 15 h 44"/>
                  <a:gd name="T6" fmla="*/ 44 w 624"/>
                  <a:gd name="T7" fmla="*/ 30 h 44"/>
                  <a:gd name="T8" fmla="*/ 30 w 624"/>
                  <a:gd name="T9" fmla="*/ 15 h 44"/>
                  <a:gd name="T10" fmla="*/ 74 w 624"/>
                  <a:gd name="T11" fmla="*/ 15 h 44"/>
                  <a:gd name="T12" fmla="*/ 59 w 624"/>
                  <a:gd name="T13" fmla="*/ 30 h 44"/>
                  <a:gd name="T14" fmla="*/ 89 w 624"/>
                  <a:gd name="T15" fmla="*/ 15 h 44"/>
                  <a:gd name="T16" fmla="*/ 103 w 624"/>
                  <a:gd name="T17" fmla="*/ 30 h 44"/>
                  <a:gd name="T18" fmla="*/ 89 w 624"/>
                  <a:gd name="T19" fmla="*/ 15 h 44"/>
                  <a:gd name="T20" fmla="*/ 133 w 624"/>
                  <a:gd name="T21" fmla="*/ 15 h 44"/>
                  <a:gd name="T22" fmla="*/ 118 w 624"/>
                  <a:gd name="T23" fmla="*/ 30 h 44"/>
                  <a:gd name="T24" fmla="*/ 147 w 624"/>
                  <a:gd name="T25" fmla="*/ 15 h 44"/>
                  <a:gd name="T26" fmla="*/ 162 w 624"/>
                  <a:gd name="T27" fmla="*/ 30 h 44"/>
                  <a:gd name="T28" fmla="*/ 147 w 624"/>
                  <a:gd name="T29" fmla="*/ 15 h 44"/>
                  <a:gd name="T30" fmla="*/ 192 w 624"/>
                  <a:gd name="T31" fmla="*/ 15 h 44"/>
                  <a:gd name="T32" fmla="*/ 177 w 624"/>
                  <a:gd name="T33" fmla="*/ 30 h 44"/>
                  <a:gd name="T34" fmla="*/ 206 w 624"/>
                  <a:gd name="T35" fmla="*/ 15 h 44"/>
                  <a:gd name="T36" fmla="*/ 221 w 624"/>
                  <a:gd name="T37" fmla="*/ 30 h 44"/>
                  <a:gd name="T38" fmla="*/ 206 w 624"/>
                  <a:gd name="T39" fmla="*/ 15 h 44"/>
                  <a:gd name="T40" fmla="*/ 250 w 624"/>
                  <a:gd name="T41" fmla="*/ 15 h 44"/>
                  <a:gd name="T42" fmla="*/ 236 w 624"/>
                  <a:gd name="T43" fmla="*/ 30 h 44"/>
                  <a:gd name="T44" fmla="*/ 265 w 624"/>
                  <a:gd name="T45" fmla="*/ 15 h 44"/>
                  <a:gd name="T46" fmla="*/ 280 w 624"/>
                  <a:gd name="T47" fmla="*/ 30 h 44"/>
                  <a:gd name="T48" fmla="*/ 265 w 624"/>
                  <a:gd name="T49" fmla="*/ 15 h 44"/>
                  <a:gd name="T50" fmla="*/ 309 w 624"/>
                  <a:gd name="T51" fmla="*/ 15 h 44"/>
                  <a:gd name="T52" fmla="*/ 295 w 624"/>
                  <a:gd name="T53" fmla="*/ 30 h 44"/>
                  <a:gd name="T54" fmla="*/ 324 w 624"/>
                  <a:gd name="T55" fmla="*/ 15 h 44"/>
                  <a:gd name="T56" fmla="*/ 339 w 624"/>
                  <a:gd name="T57" fmla="*/ 30 h 44"/>
                  <a:gd name="T58" fmla="*/ 324 w 624"/>
                  <a:gd name="T59" fmla="*/ 15 h 44"/>
                  <a:gd name="T60" fmla="*/ 368 w 624"/>
                  <a:gd name="T61" fmla="*/ 15 h 44"/>
                  <a:gd name="T62" fmla="*/ 353 w 624"/>
                  <a:gd name="T63" fmla="*/ 30 h 44"/>
                  <a:gd name="T64" fmla="*/ 383 w 624"/>
                  <a:gd name="T65" fmla="*/ 15 h 44"/>
                  <a:gd name="T66" fmla="*/ 397 w 624"/>
                  <a:gd name="T67" fmla="*/ 30 h 44"/>
                  <a:gd name="T68" fmla="*/ 383 w 624"/>
                  <a:gd name="T69" fmla="*/ 15 h 44"/>
                  <a:gd name="T70" fmla="*/ 427 w 624"/>
                  <a:gd name="T71" fmla="*/ 15 h 44"/>
                  <a:gd name="T72" fmla="*/ 412 w 624"/>
                  <a:gd name="T73" fmla="*/ 30 h 44"/>
                  <a:gd name="T74" fmla="*/ 442 w 624"/>
                  <a:gd name="T75" fmla="*/ 15 h 44"/>
                  <a:gd name="T76" fmla="*/ 456 w 624"/>
                  <a:gd name="T77" fmla="*/ 30 h 44"/>
                  <a:gd name="T78" fmla="*/ 442 w 624"/>
                  <a:gd name="T79" fmla="*/ 15 h 44"/>
                  <a:gd name="T80" fmla="*/ 486 w 624"/>
                  <a:gd name="T81" fmla="*/ 15 h 44"/>
                  <a:gd name="T82" fmla="*/ 471 w 624"/>
                  <a:gd name="T83" fmla="*/ 30 h 44"/>
                  <a:gd name="T84" fmla="*/ 500 w 624"/>
                  <a:gd name="T85" fmla="*/ 15 h 44"/>
                  <a:gd name="T86" fmla="*/ 515 w 624"/>
                  <a:gd name="T87" fmla="*/ 30 h 44"/>
                  <a:gd name="T88" fmla="*/ 500 w 624"/>
                  <a:gd name="T89" fmla="*/ 15 h 44"/>
                  <a:gd name="T90" fmla="*/ 545 w 624"/>
                  <a:gd name="T91" fmla="*/ 15 h 44"/>
                  <a:gd name="T92" fmla="*/ 530 w 624"/>
                  <a:gd name="T93" fmla="*/ 30 h 44"/>
                  <a:gd name="T94" fmla="*/ 559 w 624"/>
                  <a:gd name="T95" fmla="*/ 15 h 44"/>
                  <a:gd name="T96" fmla="*/ 574 w 624"/>
                  <a:gd name="T97" fmla="*/ 30 h 44"/>
                  <a:gd name="T98" fmla="*/ 559 w 624"/>
                  <a:gd name="T99" fmla="*/ 15 h 44"/>
                  <a:gd name="T100" fmla="*/ 624 w 624"/>
                  <a:gd name="T101" fmla="*/ 22 h 44"/>
                  <a:gd name="T102" fmla="*/ 580 w 624"/>
                  <a:gd name="T103" fmla="*/ 0 h 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24"/>
                  <a:gd name="T157" fmla="*/ 0 h 44"/>
                  <a:gd name="T158" fmla="*/ 624 w 624"/>
                  <a:gd name="T159" fmla="*/ 44 h 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24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9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9" y="30"/>
                    </a:lnTo>
                    <a:lnTo>
                      <a:pt x="89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2" y="15"/>
                    </a:lnTo>
                    <a:lnTo>
                      <a:pt x="192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6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36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5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5" y="30"/>
                    </a:lnTo>
                    <a:lnTo>
                      <a:pt x="295" y="15"/>
                    </a:lnTo>
                    <a:close/>
                    <a:moveTo>
                      <a:pt x="324" y="15"/>
                    </a:moveTo>
                    <a:lnTo>
                      <a:pt x="339" y="15"/>
                    </a:lnTo>
                    <a:lnTo>
                      <a:pt x="339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2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2" y="30"/>
                    </a:lnTo>
                    <a:lnTo>
                      <a:pt x="442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5" y="15"/>
                    </a:lnTo>
                    <a:lnTo>
                      <a:pt x="545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0" y="0"/>
                    </a:moveTo>
                    <a:lnTo>
                      <a:pt x="624" y="22"/>
                    </a:lnTo>
                    <a:lnTo>
                      <a:pt x="580" y="44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4" name="Freeform 89"/>
              <p:cNvSpPr>
                <a:spLocks noEditPoints="1"/>
              </p:cNvSpPr>
              <p:nvPr/>
            </p:nvSpPr>
            <p:spPr bwMode="auto">
              <a:xfrm>
                <a:off x="859" y="2031"/>
                <a:ext cx="871" cy="257"/>
              </a:xfrm>
              <a:custGeom>
                <a:avLst/>
                <a:gdLst>
                  <a:gd name="T0" fmla="*/ 52 w 871"/>
                  <a:gd name="T1" fmla="*/ 242 h 257"/>
                  <a:gd name="T2" fmla="*/ 66 w 871"/>
                  <a:gd name="T3" fmla="*/ 226 h 257"/>
                  <a:gd name="T4" fmla="*/ 77 w 871"/>
                  <a:gd name="T5" fmla="*/ 240 h 257"/>
                  <a:gd name="T6" fmla="*/ 104 w 871"/>
                  <a:gd name="T7" fmla="*/ 222 h 257"/>
                  <a:gd name="T8" fmla="*/ 97 w 871"/>
                  <a:gd name="T9" fmla="*/ 238 h 257"/>
                  <a:gd name="T10" fmla="*/ 138 w 871"/>
                  <a:gd name="T11" fmla="*/ 217 h 257"/>
                  <a:gd name="T12" fmla="*/ 124 w 871"/>
                  <a:gd name="T13" fmla="*/ 220 h 257"/>
                  <a:gd name="T14" fmla="*/ 155 w 871"/>
                  <a:gd name="T15" fmla="*/ 229 h 257"/>
                  <a:gd name="T16" fmla="*/ 196 w 871"/>
                  <a:gd name="T17" fmla="*/ 207 h 257"/>
                  <a:gd name="T18" fmla="*/ 182 w 871"/>
                  <a:gd name="T19" fmla="*/ 210 h 257"/>
                  <a:gd name="T20" fmla="*/ 228 w 871"/>
                  <a:gd name="T21" fmla="*/ 216 h 257"/>
                  <a:gd name="T22" fmla="*/ 240 w 871"/>
                  <a:gd name="T23" fmla="*/ 199 h 257"/>
                  <a:gd name="T24" fmla="*/ 253 w 871"/>
                  <a:gd name="T25" fmla="*/ 212 h 257"/>
                  <a:gd name="T26" fmla="*/ 284 w 871"/>
                  <a:gd name="T27" fmla="*/ 193 h 257"/>
                  <a:gd name="T28" fmla="*/ 298 w 871"/>
                  <a:gd name="T29" fmla="*/ 191 h 257"/>
                  <a:gd name="T30" fmla="*/ 303 w 871"/>
                  <a:gd name="T31" fmla="*/ 205 h 257"/>
                  <a:gd name="T32" fmla="*/ 335 w 871"/>
                  <a:gd name="T33" fmla="*/ 186 h 257"/>
                  <a:gd name="T34" fmla="*/ 329 w 871"/>
                  <a:gd name="T35" fmla="*/ 202 h 257"/>
                  <a:gd name="T36" fmla="*/ 373 w 871"/>
                  <a:gd name="T37" fmla="*/ 193 h 257"/>
                  <a:gd name="T38" fmla="*/ 389 w 871"/>
                  <a:gd name="T39" fmla="*/ 174 h 257"/>
                  <a:gd name="T40" fmla="*/ 388 w 871"/>
                  <a:gd name="T41" fmla="*/ 190 h 257"/>
                  <a:gd name="T42" fmla="*/ 431 w 871"/>
                  <a:gd name="T43" fmla="*/ 179 h 257"/>
                  <a:gd name="T44" fmla="*/ 448 w 871"/>
                  <a:gd name="T45" fmla="*/ 159 h 257"/>
                  <a:gd name="T46" fmla="*/ 445 w 871"/>
                  <a:gd name="T47" fmla="*/ 175 h 257"/>
                  <a:gd name="T48" fmla="*/ 487 w 871"/>
                  <a:gd name="T49" fmla="*/ 163 h 257"/>
                  <a:gd name="T50" fmla="*/ 508 w 871"/>
                  <a:gd name="T51" fmla="*/ 141 h 257"/>
                  <a:gd name="T52" fmla="*/ 501 w 871"/>
                  <a:gd name="T53" fmla="*/ 159 h 257"/>
                  <a:gd name="T54" fmla="*/ 539 w 871"/>
                  <a:gd name="T55" fmla="*/ 132 h 257"/>
                  <a:gd name="T56" fmla="*/ 525 w 871"/>
                  <a:gd name="T57" fmla="*/ 136 h 257"/>
                  <a:gd name="T58" fmla="*/ 572 w 871"/>
                  <a:gd name="T59" fmla="*/ 138 h 257"/>
                  <a:gd name="T60" fmla="*/ 582 w 871"/>
                  <a:gd name="T61" fmla="*/ 120 h 257"/>
                  <a:gd name="T62" fmla="*/ 582 w 871"/>
                  <a:gd name="T63" fmla="*/ 120 h 257"/>
                  <a:gd name="T64" fmla="*/ 628 w 871"/>
                  <a:gd name="T65" fmla="*/ 121 h 257"/>
                  <a:gd name="T66" fmla="*/ 638 w 871"/>
                  <a:gd name="T67" fmla="*/ 103 h 257"/>
                  <a:gd name="T68" fmla="*/ 655 w 871"/>
                  <a:gd name="T69" fmla="*/ 112 h 257"/>
                  <a:gd name="T70" fmla="*/ 668 w 871"/>
                  <a:gd name="T71" fmla="*/ 92 h 257"/>
                  <a:gd name="T72" fmla="*/ 671 w 871"/>
                  <a:gd name="T73" fmla="*/ 107 h 257"/>
                  <a:gd name="T74" fmla="*/ 706 w 871"/>
                  <a:gd name="T75" fmla="*/ 77 h 257"/>
                  <a:gd name="T76" fmla="*/ 693 w 871"/>
                  <a:gd name="T77" fmla="*/ 82 h 257"/>
                  <a:gd name="T78" fmla="*/ 739 w 871"/>
                  <a:gd name="T79" fmla="*/ 79 h 257"/>
                  <a:gd name="T80" fmla="*/ 746 w 871"/>
                  <a:gd name="T81" fmla="*/ 59 h 257"/>
                  <a:gd name="T82" fmla="*/ 766 w 871"/>
                  <a:gd name="T83" fmla="*/ 67 h 257"/>
                  <a:gd name="T84" fmla="*/ 746 w 871"/>
                  <a:gd name="T85" fmla="*/ 59 h 257"/>
                  <a:gd name="T86" fmla="*/ 786 w 871"/>
                  <a:gd name="T87" fmla="*/ 41 h 257"/>
                  <a:gd name="T88" fmla="*/ 779 w 871"/>
                  <a:gd name="T89" fmla="*/ 60 h 257"/>
                  <a:gd name="T90" fmla="*/ 809 w 871"/>
                  <a:gd name="T91" fmla="*/ 30 h 257"/>
                  <a:gd name="T92" fmla="*/ 809 w 871"/>
                  <a:gd name="T93" fmla="*/ 46 h 257"/>
                  <a:gd name="T94" fmla="*/ 826 w 871"/>
                  <a:gd name="T95" fmla="*/ 21 h 257"/>
                  <a:gd name="T96" fmla="*/ 845 w 871"/>
                  <a:gd name="T97" fmla="*/ 27 h 257"/>
                  <a:gd name="T98" fmla="*/ 832 w 871"/>
                  <a:gd name="T99" fmla="*/ 34 h 257"/>
                  <a:gd name="T100" fmla="*/ 858 w 871"/>
                  <a:gd name="T101" fmla="*/ 4 h 257"/>
                  <a:gd name="T102" fmla="*/ 869 w 871"/>
                  <a:gd name="T103" fmla="*/ 14 h 257"/>
                  <a:gd name="T104" fmla="*/ 851 w 871"/>
                  <a:gd name="T105" fmla="*/ 7 h 257"/>
                  <a:gd name="T106" fmla="*/ 46 w 871"/>
                  <a:gd name="T107" fmla="*/ 257 h 2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1"/>
                  <a:gd name="T163" fmla="*/ 0 h 257"/>
                  <a:gd name="T164" fmla="*/ 871 w 871"/>
                  <a:gd name="T165" fmla="*/ 257 h 2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1" h="257">
                    <a:moveTo>
                      <a:pt x="37" y="228"/>
                    </a:moveTo>
                    <a:lnTo>
                      <a:pt x="50" y="227"/>
                    </a:lnTo>
                    <a:lnTo>
                      <a:pt x="51" y="227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38" y="243"/>
                    </a:lnTo>
                    <a:lnTo>
                      <a:pt x="37" y="228"/>
                    </a:lnTo>
                    <a:close/>
                    <a:moveTo>
                      <a:pt x="66" y="226"/>
                    </a:moveTo>
                    <a:lnTo>
                      <a:pt x="76" y="225"/>
                    </a:lnTo>
                    <a:lnTo>
                      <a:pt x="80" y="225"/>
                    </a:lnTo>
                    <a:lnTo>
                      <a:pt x="82" y="239"/>
                    </a:lnTo>
                    <a:lnTo>
                      <a:pt x="77" y="240"/>
                    </a:lnTo>
                    <a:lnTo>
                      <a:pt x="67" y="241"/>
                    </a:lnTo>
                    <a:lnTo>
                      <a:pt x="66" y="226"/>
                    </a:lnTo>
                    <a:close/>
                    <a:moveTo>
                      <a:pt x="95" y="223"/>
                    </a:moveTo>
                    <a:lnTo>
                      <a:pt x="104" y="222"/>
                    </a:lnTo>
                    <a:lnTo>
                      <a:pt x="109" y="222"/>
                    </a:lnTo>
                    <a:lnTo>
                      <a:pt x="111" y="236"/>
                    </a:lnTo>
                    <a:lnTo>
                      <a:pt x="106" y="237"/>
                    </a:lnTo>
                    <a:lnTo>
                      <a:pt x="97" y="238"/>
                    </a:lnTo>
                    <a:lnTo>
                      <a:pt x="95" y="223"/>
                    </a:lnTo>
                    <a:close/>
                    <a:moveTo>
                      <a:pt x="124" y="220"/>
                    </a:moveTo>
                    <a:lnTo>
                      <a:pt x="135" y="218"/>
                    </a:lnTo>
                    <a:lnTo>
                      <a:pt x="138" y="217"/>
                    </a:lnTo>
                    <a:lnTo>
                      <a:pt x="141" y="232"/>
                    </a:lnTo>
                    <a:lnTo>
                      <a:pt x="137" y="232"/>
                    </a:lnTo>
                    <a:lnTo>
                      <a:pt x="126" y="234"/>
                    </a:lnTo>
                    <a:lnTo>
                      <a:pt x="124" y="220"/>
                    </a:lnTo>
                    <a:close/>
                    <a:moveTo>
                      <a:pt x="153" y="215"/>
                    </a:moveTo>
                    <a:lnTo>
                      <a:pt x="167" y="212"/>
                    </a:lnTo>
                    <a:lnTo>
                      <a:pt x="170" y="227"/>
                    </a:lnTo>
                    <a:lnTo>
                      <a:pt x="155" y="229"/>
                    </a:lnTo>
                    <a:lnTo>
                      <a:pt x="153" y="215"/>
                    </a:lnTo>
                    <a:close/>
                    <a:moveTo>
                      <a:pt x="182" y="210"/>
                    </a:moveTo>
                    <a:lnTo>
                      <a:pt x="184" y="209"/>
                    </a:lnTo>
                    <a:lnTo>
                      <a:pt x="196" y="207"/>
                    </a:lnTo>
                    <a:lnTo>
                      <a:pt x="199" y="221"/>
                    </a:lnTo>
                    <a:lnTo>
                      <a:pt x="187" y="224"/>
                    </a:lnTo>
                    <a:lnTo>
                      <a:pt x="184" y="224"/>
                    </a:lnTo>
                    <a:lnTo>
                      <a:pt x="182" y="210"/>
                    </a:lnTo>
                    <a:close/>
                    <a:moveTo>
                      <a:pt x="211" y="204"/>
                    </a:moveTo>
                    <a:lnTo>
                      <a:pt x="218" y="203"/>
                    </a:lnTo>
                    <a:lnTo>
                      <a:pt x="225" y="202"/>
                    </a:lnTo>
                    <a:lnTo>
                      <a:pt x="228" y="216"/>
                    </a:lnTo>
                    <a:lnTo>
                      <a:pt x="220" y="218"/>
                    </a:lnTo>
                    <a:lnTo>
                      <a:pt x="213" y="219"/>
                    </a:lnTo>
                    <a:lnTo>
                      <a:pt x="211" y="204"/>
                    </a:lnTo>
                    <a:close/>
                    <a:moveTo>
                      <a:pt x="240" y="199"/>
                    </a:moveTo>
                    <a:lnTo>
                      <a:pt x="251" y="198"/>
                    </a:lnTo>
                    <a:lnTo>
                      <a:pt x="254" y="197"/>
                    </a:lnTo>
                    <a:lnTo>
                      <a:pt x="256" y="212"/>
                    </a:lnTo>
                    <a:lnTo>
                      <a:pt x="253" y="212"/>
                    </a:lnTo>
                    <a:lnTo>
                      <a:pt x="242" y="214"/>
                    </a:lnTo>
                    <a:lnTo>
                      <a:pt x="240" y="199"/>
                    </a:lnTo>
                    <a:close/>
                    <a:moveTo>
                      <a:pt x="269" y="195"/>
                    </a:moveTo>
                    <a:lnTo>
                      <a:pt x="284" y="193"/>
                    </a:lnTo>
                    <a:lnTo>
                      <a:pt x="285" y="208"/>
                    </a:lnTo>
                    <a:lnTo>
                      <a:pt x="271" y="210"/>
                    </a:lnTo>
                    <a:lnTo>
                      <a:pt x="269" y="195"/>
                    </a:lnTo>
                    <a:close/>
                    <a:moveTo>
                      <a:pt x="298" y="191"/>
                    </a:moveTo>
                    <a:lnTo>
                      <a:pt x="301" y="191"/>
                    </a:lnTo>
                    <a:lnTo>
                      <a:pt x="313" y="189"/>
                    </a:lnTo>
                    <a:lnTo>
                      <a:pt x="315" y="204"/>
                    </a:lnTo>
                    <a:lnTo>
                      <a:pt x="303" y="205"/>
                    </a:lnTo>
                    <a:lnTo>
                      <a:pt x="300" y="206"/>
                    </a:lnTo>
                    <a:lnTo>
                      <a:pt x="298" y="191"/>
                    </a:lnTo>
                    <a:close/>
                    <a:moveTo>
                      <a:pt x="327" y="187"/>
                    </a:moveTo>
                    <a:lnTo>
                      <a:pt x="335" y="186"/>
                    </a:lnTo>
                    <a:lnTo>
                      <a:pt x="341" y="185"/>
                    </a:lnTo>
                    <a:lnTo>
                      <a:pt x="344" y="199"/>
                    </a:lnTo>
                    <a:lnTo>
                      <a:pt x="337" y="200"/>
                    </a:lnTo>
                    <a:lnTo>
                      <a:pt x="329" y="202"/>
                    </a:lnTo>
                    <a:lnTo>
                      <a:pt x="327" y="187"/>
                    </a:lnTo>
                    <a:close/>
                    <a:moveTo>
                      <a:pt x="356" y="182"/>
                    </a:moveTo>
                    <a:lnTo>
                      <a:pt x="370" y="179"/>
                    </a:lnTo>
                    <a:lnTo>
                      <a:pt x="373" y="193"/>
                    </a:lnTo>
                    <a:lnTo>
                      <a:pt x="359" y="196"/>
                    </a:lnTo>
                    <a:lnTo>
                      <a:pt x="356" y="182"/>
                    </a:lnTo>
                    <a:close/>
                    <a:moveTo>
                      <a:pt x="384" y="176"/>
                    </a:moveTo>
                    <a:lnTo>
                      <a:pt x="389" y="174"/>
                    </a:lnTo>
                    <a:lnTo>
                      <a:pt x="398" y="172"/>
                    </a:lnTo>
                    <a:lnTo>
                      <a:pt x="402" y="186"/>
                    </a:lnTo>
                    <a:lnTo>
                      <a:pt x="392" y="189"/>
                    </a:lnTo>
                    <a:lnTo>
                      <a:pt x="388" y="190"/>
                    </a:lnTo>
                    <a:lnTo>
                      <a:pt x="384" y="176"/>
                    </a:lnTo>
                    <a:close/>
                    <a:moveTo>
                      <a:pt x="412" y="168"/>
                    </a:moveTo>
                    <a:lnTo>
                      <a:pt x="427" y="165"/>
                    </a:lnTo>
                    <a:lnTo>
                      <a:pt x="431" y="179"/>
                    </a:lnTo>
                    <a:lnTo>
                      <a:pt x="416" y="183"/>
                    </a:lnTo>
                    <a:lnTo>
                      <a:pt x="412" y="168"/>
                    </a:lnTo>
                    <a:close/>
                    <a:moveTo>
                      <a:pt x="441" y="161"/>
                    </a:moveTo>
                    <a:lnTo>
                      <a:pt x="448" y="159"/>
                    </a:lnTo>
                    <a:lnTo>
                      <a:pt x="455" y="157"/>
                    </a:lnTo>
                    <a:lnTo>
                      <a:pt x="459" y="171"/>
                    </a:lnTo>
                    <a:lnTo>
                      <a:pt x="452" y="173"/>
                    </a:lnTo>
                    <a:lnTo>
                      <a:pt x="445" y="175"/>
                    </a:lnTo>
                    <a:lnTo>
                      <a:pt x="441" y="161"/>
                    </a:lnTo>
                    <a:close/>
                    <a:moveTo>
                      <a:pt x="469" y="153"/>
                    </a:moveTo>
                    <a:lnTo>
                      <a:pt x="483" y="149"/>
                    </a:lnTo>
                    <a:lnTo>
                      <a:pt x="487" y="163"/>
                    </a:lnTo>
                    <a:lnTo>
                      <a:pt x="473" y="167"/>
                    </a:lnTo>
                    <a:lnTo>
                      <a:pt x="469" y="153"/>
                    </a:lnTo>
                    <a:close/>
                    <a:moveTo>
                      <a:pt x="497" y="144"/>
                    </a:moveTo>
                    <a:lnTo>
                      <a:pt x="508" y="141"/>
                    </a:lnTo>
                    <a:lnTo>
                      <a:pt x="511" y="140"/>
                    </a:lnTo>
                    <a:lnTo>
                      <a:pt x="515" y="154"/>
                    </a:lnTo>
                    <a:lnTo>
                      <a:pt x="512" y="155"/>
                    </a:lnTo>
                    <a:lnTo>
                      <a:pt x="501" y="159"/>
                    </a:lnTo>
                    <a:lnTo>
                      <a:pt x="497" y="144"/>
                    </a:lnTo>
                    <a:close/>
                    <a:moveTo>
                      <a:pt x="525" y="136"/>
                    </a:moveTo>
                    <a:lnTo>
                      <a:pt x="527" y="136"/>
                    </a:lnTo>
                    <a:lnTo>
                      <a:pt x="539" y="132"/>
                    </a:lnTo>
                    <a:lnTo>
                      <a:pt x="544" y="146"/>
                    </a:lnTo>
                    <a:lnTo>
                      <a:pt x="531" y="150"/>
                    </a:lnTo>
                    <a:lnTo>
                      <a:pt x="530" y="150"/>
                    </a:lnTo>
                    <a:lnTo>
                      <a:pt x="525" y="136"/>
                    </a:lnTo>
                    <a:close/>
                    <a:moveTo>
                      <a:pt x="554" y="128"/>
                    </a:moveTo>
                    <a:lnTo>
                      <a:pt x="564" y="125"/>
                    </a:lnTo>
                    <a:lnTo>
                      <a:pt x="568" y="124"/>
                    </a:lnTo>
                    <a:lnTo>
                      <a:pt x="572" y="138"/>
                    </a:lnTo>
                    <a:lnTo>
                      <a:pt x="568" y="139"/>
                    </a:lnTo>
                    <a:lnTo>
                      <a:pt x="558" y="142"/>
                    </a:lnTo>
                    <a:lnTo>
                      <a:pt x="554" y="128"/>
                    </a:lnTo>
                    <a:close/>
                    <a:moveTo>
                      <a:pt x="582" y="120"/>
                    </a:moveTo>
                    <a:lnTo>
                      <a:pt x="596" y="116"/>
                    </a:lnTo>
                    <a:lnTo>
                      <a:pt x="600" y="130"/>
                    </a:lnTo>
                    <a:lnTo>
                      <a:pt x="586" y="134"/>
                    </a:lnTo>
                    <a:lnTo>
                      <a:pt x="582" y="120"/>
                    </a:lnTo>
                    <a:close/>
                    <a:moveTo>
                      <a:pt x="610" y="111"/>
                    </a:moveTo>
                    <a:lnTo>
                      <a:pt x="616" y="110"/>
                    </a:lnTo>
                    <a:lnTo>
                      <a:pt x="624" y="107"/>
                    </a:lnTo>
                    <a:lnTo>
                      <a:pt x="628" y="121"/>
                    </a:lnTo>
                    <a:lnTo>
                      <a:pt x="621" y="124"/>
                    </a:lnTo>
                    <a:lnTo>
                      <a:pt x="614" y="125"/>
                    </a:lnTo>
                    <a:lnTo>
                      <a:pt x="610" y="111"/>
                    </a:lnTo>
                    <a:close/>
                    <a:moveTo>
                      <a:pt x="638" y="103"/>
                    </a:moveTo>
                    <a:lnTo>
                      <a:pt x="651" y="98"/>
                    </a:lnTo>
                    <a:lnTo>
                      <a:pt x="652" y="98"/>
                    </a:lnTo>
                    <a:lnTo>
                      <a:pt x="657" y="112"/>
                    </a:lnTo>
                    <a:lnTo>
                      <a:pt x="655" y="112"/>
                    </a:lnTo>
                    <a:lnTo>
                      <a:pt x="643" y="117"/>
                    </a:lnTo>
                    <a:lnTo>
                      <a:pt x="638" y="103"/>
                    </a:lnTo>
                    <a:close/>
                    <a:moveTo>
                      <a:pt x="666" y="93"/>
                    </a:moveTo>
                    <a:lnTo>
                      <a:pt x="668" y="92"/>
                    </a:lnTo>
                    <a:lnTo>
                      <a:pt x="679" y="88"/>
                    </a:lnTo>
                    <a:lnTo>
                      <a:pt x="684" y="101"/>
                    </a:lnTo>
                    <a:lnTo>
                      <a:pt x="673" y="106"/>
                    </a:lnTo>
                    <a:lnTo>
                      <a:pt x="671" y="107"/>
                    </a:lnTo>
                    <a:lnTo>
                      <a:pt x="666" y="93"/>
                    </a:lnTo>
                    <a:close/>
                    <a:moveTo>
                      <a:pt x="693" y="82"/>
                    </a:moveTo>
                    <a:lnTo>
                      <a:pt x="703" y="78"/>
                    </a:lnTo>
                    <a:lnTo>
                      <a:pt x="706" y="77"/>
                    </a:lnTo>
                    <a:lnTo>
                      <a:pt x="712" y="90"/>
                    </a:lnTo>
                    <a:lnTo>
                      <a:pt x="709" y="92"/>
                    </a:lnTo>
                    <a:lnTo>
                      <a:pt x="698" y="96"/>
                    </a:lnTo>
                    <a:lnTo>
                      <a:pt x="693" y="82"/>
                    </a:lnTo>
                    <a:close/>
                    <a:moveTo>
                      <a:pt x="720" y="71"/>
                    </a:moveTo>
                    <a:lnTo>
                      <a:pt x="721" y="70"/>
                    </a:lnTo>
                    <a:lnTo>
                      <a:pt x="733" y="65"/>
                    </a:lnTo>
                    <a:lnTo>
                      <a:pt x="739" y="79"/>
                    </a:lnTo>
                    <a:lnTo>
                      <a:pt x="727" y="84"/>
                    </a:lnTo>
                    <a:lnTo>
                      <a:pt x="725" y="85"/>
                    </a:lnTo>
                    <a:lnTo>
                      <a:pt x="720" y="71"/>
                    </a:lnTo>
                    <a:close/>
                    <a:moveTo>
                      <a:pt x="746" y="59"/>
                    </a:moveTo>
                    <a:lnTo>
                      <a:pt x="748" y="59"/>
                    </a:lnTo>
                    <a:lnTo>
                      <a:pt x="757" y="55"/>
                    </a:lnTo>
                    <a:lnTo>
                      <a:pt x="760" y="53"/>
                    </a:lnTo>
                    <a:lnTo>
                      <a:pt x="766" y="67"/>
                    </a:lnTo>
                    <a:lnTo>
                      <a:pt x="763" y="68"/>
                    </a:lnTo>
                    <a:lnTo>
                      <a:pt x="754" y="72"/>
                    </a:lnTo>
                    <a:lnTo>
                      <a:pt x="752" y="73"/>
                    </a:lnTo>
                    <a:lnTo>
                      <a:pt x="746" y="59"/>
                    </a:lnTo>
                    <a:close/>
                    <a:moveTo>
                      <a:pt x="773" y="47"/>
                    </a:moveTo>
                    <a:lnTo>
                      <a:pt x="773" y="47"/>
                    </a:lnTo>
                    <a:lnTo>
                      <a:pt x="781" y="43"/>
                    </a:lnTo>
                    <a:lnTo>
                      <a:pt x="786" y="41"/>
                    </a:lnTo>
                    <a:lnTo>
                      <a:pt x="793" y="54"/>
                    </a:lnTo>
                    <a:lnTo>
                      <a:pt x="788" y="56"/>
                    </a:lnTo>
                    <a:lnTo>
                      <a:pt x="780" y="60"/>
                    </a:lnTo>
                    <a:lnTo>
                      <a:pt x="779" y="60"/>
                    </a:lnTo>
                    <a:lnTo>
                      <a:pt x="773" y="47"/>
                    </a:lnTo>
                    <a:close/>
                    <a:moveTo>
                      <a:pt x="800" y="34"/>
                    </a:moveTo>
                    <a:lnTo>
                      <a:pt x="802" y="33"/>
                    </a:lnTo>
                    <a:lnTo>
                      <a:pt x="809" y="30"/>
                    </a:lnTo>
                    <a:lnTo>
                      <a:pt x="813" y="28"/>
                    </a:lnTo>
                    <a:lnTo>
                      <a:pt x="819" y="41"/>
                    </a:lnTo>
                    <a:lnTo>
                      <a:pt x="815" y="43"/>
                    </a:lnTo>
                    <a:lnTo>
                      <a:pt x="809" y="46"/>
                    </a:lnTo>
                    <a:lnTo>
                      <a:pt x="806" y="48"/>
                    </a:lnTo>
                    <a:lnTo>
                      <a:pt x="800" y="34"/>
                    </a:lnTo>
                    <a:close/>
                    <a:moveTo>
                      <a:pt x="826" y="21"/>
                    </a:moveTo>
                    <a:lnTo>
                      <a:pt x="826" y="21"/>
                    </a:lnTo>
                    <a:lnTo>
                      <a:pt x="831" y="18"/>
                    </a:lnTo>
                    <a:lnTo>
                      <a:pt x="836" y="16"/>
                    </a:lnTo>
                    <a:lnTo>
                      <a:pt x="838" y="14"/>
                    </a:lnTo>
                    <a:lnTo>
                      <a:pt x="845" y="27"/>
                    </a:lnTo>
                    <a:lnTo>
                      <a:pt x="843" y="28"/>
                    </a:lnTo>
                    <a:lnTo>
                      <a:pt x="838" y="31"/>
                    </a:lnTo>
                    <a:lnTo>
                      <a:pt x="833" y="34"/>
                    </a:lnTo>
                    <a:lnTo>
                      <a:pt x="832" y="34"/>
                    </a:lnTo>
                    <a:lnTo>
                      <a:pt x="826" y="21"/>
                    </a:lnTo>
                    <a:close/>
                    <a:moveTo>
                      <a:pt x="851" y="7"/>
                    </a:moveTo>
                    <a:lnTo>
                      <a:pt x="854" y="6"/>
                    </a:lnTo>
                    <a:lnTo>
                      <a:pt x="858" y="4"/>
                    </a:lnTo>
                    <a:lnTo>
                      <a:pt x="861" y="1"/>
                    </a:lnTo>
                    <a:lnTo>
                      <a:pt x="864" y="0"/>
                    </a:lnTo>
                    <a:lnTo>
                      <a:pt x="871" y="13"/>
                    </a:lnTo>
                    <a:lnTo>
                      <a:pt x="869" y="14"/>
                    </a:lnTo>
                    <a:lnTo>
                      <a:pt x="865" y="16"/>
                    </a:lnTo>
                    <a:lnTo>
                      <a:pt x="861" y="18"/>
                    </a:lnTo>
                    <a:lnTo>
                      <a:pt x="858" y="20"/>
                    </a:lnTo>
                    <a:lnTo>
                      <a:pt x="851" y="7"/>
                    </a:lnTo>
                    <a:close/>
                    <a:moveTo>
                      <a:pt x="46" y="257"/>
                    </a:moveTo>
                    <a:lnTo>
                      <a:pt x="0" y="237"/>
                    </a:lnTo>
                    <a:lnTo>
                      <a:pt x="43" y="213"/>
                    </a:lnTo>
                    <a:lnTo>
                      <a:pt x="46" y="257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5" name="Freeform 90"/>
              <p:cNvSpPr>
                <a:spLocks noEditPoints="1"/>
              </p:cNvSpPr>
              <p:nvPr/>
            </p:nvSpPr>
            <p:spPr bwMode="auto">
              <a:xfrm>
                <a:off x="1874" y="1614"/>
                <a:ext cx="491" cy="343"/>
              </a:xfrm>
              <a:custGeom>
                <a:avLst/>
                <a:gdLst>
                  <a:gd name="T0" fmla="*/ 20 w 491"/>
                  <a:gd name="T1" fmla="*/ 336 h 343"/>
                  <a:gd name="T2" fmla="*/ 26 w 491"/>
                  <a:gd name="T3" fmla="*/ 316 h 343"/>
                  <a:gd name="T4" fmla="*/ 46 w 491"/>
                  <a:gd name="T5" fmla="*/ 322 h 343"/>
                  <a:gd name="T6" fmla="*/ 26 w 491"/>
                  <a:gd name="T7" fmla="*/ 316 h 343"/>
                  <a:gd name="T8" fmla="*/ 64 w 491"/>
                  <a:gd name="T9" fmla="*/ 294 h 343"/>
                  <a:gd name="T10" fmla="*/ 59 w 491"/>
                  <a:gd name="T11" fmla="*/ 314 h 343"/>
                  <a:gd name="T12" fmla="*/ 83 w 491"/>
                  <a:gd name="T13" fmla="*/ 283 h 343"/>
                  <a:gd name="T14" fmla="*/ 91 w 491"/>
                  <a:gd name="T15" fmla="*/ 296 h 343"/>
                  <a:gd name="T16" fmla="*/ 102 w 491"/>
                  <a:gd name="T17" fmla="*/ 272 h 343"/>
                  <a:gd name="T18" fmla="*/ 122 w 491"/>
                  <a:gd name="T19" fmla="*/ 277 h 343"/>
                  <a:gd name="T20" fmla="*/ 102 w 491"/>
                  <a:gd name="T21" fmla="*/ 272 h 343"/>
                  <a:gd name="T22" fmla="*/ 139 w 491"/>
                  <a:gd name="T23" fmla="*/ 249 h 343"/>
                  <a:gd name="T24" fmla="*/ 135 w 491"/>
                  <a:gd name="T25" fmla="*/ 269 h 343"/>
                  <a:gd name="T26" fmla="*/ 161 w 491"/>
                  <a:gd name="T27" fmla="*/ 234 h 343"/>
                  <a:gd name="T28" fmla="*/ 169 w 491"/>
                  <a:gd name="T29" fmla="*/ 247 h 343"/>
                  <a:gd name="T30" fmla="*/ 176 w 491"/>
                  <a:gd name="T31" fmla="*/ 224 h 343"/>
                  <a:gd name="T32" fmla="*/ 197 w 491"/>
                  <a:gd name="T33" fmla="*/ 228 h 343"/>
                  <a:gd name="T34" fmla="*/ 176 w 491"/>
                  <a:gd name="T35" fmla="*/ 224 h 343"/>
                  <a:gd name="T36" fmla="*/ 213 w 491"/>
                  <a:gd name="T37" fmla="*/ 200 h 343"/>
                  <a:gd name="T38" fmla="*/ 209 w 491"/>
                  <a:gd name="T39" fmla="*/ 220 h 343"/>
                  <a:gd name="T40" fmla="*/ 228 w 491"/>
                  <a:gd name="T41" fmla="*/ 190 h 343"/>
                  <a:gd name="T42" fmla="*/ 245 w 491"/>
                  <a:gd name="T43" fmla="*/ 196 h 343"/>
                  <a:gd name="T44" fmla="*/ 233 w 491"/>
                  <a:gd name="T45" fmla="*/ 204 h 343"/>
                  <a:gd name="T46" fmla="*/ 258 w 491"/>
                  <a:gd name="T47" fmla="*/ 169 h 343"/>
                  <a:gd name="T48" fmla="*/ 266 w 491"/>
                  <a:gd name="T49" fmla="*/ 181 h 343"/>
                  <a:gd name="T50" fmla="*/ 273 w 491"/>
                  <a:gd name="T51" fmla="*/ 159 h 343"/>
                  <a:gd name="T52" fmla="*/ 282 w 491"/>
                  <a:gd name="T53" fmla="*/ 171 h 343"/>
                  <a:gd name="T54" fmla="*/ 300 w 491"/>
                  <a:gd name="T55" fmla="*/ 140 h 343"/>
                  <a:gd name="T56" fmla="*/ 309 w 491"/>
                  <a:gd name="T57" fmla="*/ 152 h 343"/>
                  <a:gd name="T58" fmla="*/ 321 w 491"/>
                  <a:gd name="T59" fmla="*/ 125 h 343"/>
                  <a:gd name="T60" fmla="*/ 342 w 491"/>
                  <a:gd name="T61" fmla="*/ 128 h 343"/>
                  <a:gd name="T62" fmla="*/ 321 w 491"/>
                  <a:gd name="T63" fmla="*/ 125 h 343"/>
                  <a:gd name="T64" fmla="*/ 357 w 491"/>
                  <a:gd name="T65" fmla="*/ 99 h 343"/>
                  <a:gd name="T66" fmla="*/ 354 w 491"/>
                  <a:gd name="T67" fmla="*/ 120 h 343"/>
                  <a:gd name="T68" fmla="*/ 374 w 491"/>
                  <a:gd name="T69" fmla="*/ 87 h 343"/>
                  <a:gd name="T70" fmla="*/ 383 w 491"/>
                  <a:gd name="T71" fmla="*/ 99 h 343"/>
                  <a:gd name="T72" fmla="*/ 393 w 491"/>
                  <a:gd name="T73" fmla="*/ 74 h 343"/>
                  <a:gd name="T74" fmla="*/ 414 w 491"/>
                  <a:gd name="T75" fmla="*/ 77 h 343"/>
                  <a:gd name="T76" fmla="*/ 393 w 491"/>
                  <a:gd name="T77" fmla="*/ 74 h 343"/>
                  <a:gd name="T78" fmla="*/ 428 w 491"/>
                  <a:gd name="T79" fmla="*/ 47 h 343"/>
                  <a:gd name="T80" fmla="*/ 426 w 491"/>
                  <a:gd name="T81" fmla="*/ 68 h 343"/>
                  <a:gd name="T82" fmla="*/ 440 w 491"/>
                  <a:gd name="T83" fmla="*/ 37 h 343"/>
                  <a:gd name="T84" fmla="*/ 449 w 491"/>
                  <a:gd name="T85" fmla="*/ 28 h 343"/>
                  <a:gd name="T86" fmla="*/ 453 w 491"/>
                  <a:gd name="T87" fmla="*/ 45 h 343"/>
                  <a:gd name="T88" fmla="*/ 439 w 491"/>
                  <a:gd name="T89" fmla="*/ 38 h 343"/>
                  <a:gd name="T90" fmla="*/ 472 w 491"/>
                  <a:gd name="T91" fmla="*/ 46 h 3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1"/>
                  <a:gd name="T139" fmla="*/ 0 h 343"/>
                  <a:gd name="T140" fmla="*/ 491 w 491"/>
                  <a:gd name="T141" fmla="*/ 343 h 3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1" h="343">
                    <a:moveTo>
                      <a:pt x="0" y="330"/>
                    </a:moveTo>
                    <a:lnTo>
                      <a:pt x="13" y="323"/>
                    </a:lnTo>
                    <a:lnTo>
                      <a:pt x="20" y="336"/>
                    </a:lnTo>
                    <a:lnTo>
                      <a:pt x="7" y="343"/>
                    </a:lnTo>
                    <a:lnTo>
                      <a:pt x="0" y="330"/>
                    </a:lnTo>
                    <a:close/>
                    <a:moveTo>
                      <a:pt x="26" y="316"/>
                    </a:moveTo>
                    <a:lnTo>
                      <a:pt x="28" y="315"/>
                    </a:lnTo>
                    <a:lnTo>
                      <a:pt x="39" y="309"/>
                    </a:lnTo>
                    <a:lnTo>
                      <a:pt x="46" y="322"/>
                    </a:lnTo>
                    <a:lnTo>
                      <a:pt x="35" y="328"/>
                    </a:lnTo>
                    <a:lnTo>
                      <a:pt x="33" y="329"/>
                    </a:lnTo>
                    <a:lnTo>
                      <a:pt x="26" y="316"/>
                    </a:lnTo>
                    <a:close/>
                    <a:moveTo>
                      <a:pt x="52" y="302"/>
                    </a:moveTo>
                    <a:lnTo>
                      <a:pt x="55" y="300"/>
                    </a:lnTo>
                    <a:lnTo>
                      <a:pt x="64" y="294"/>
                    </a:lnTo>
                    <a:lnTo>
                      <a:pt x="72" y="307"/>
                    </a:lnTo>
                    <a:lnTo>
                      <a:pt x="62" y="312"/>
                    </a:lnTo>
                    <a:lnTo>
                      <a:pt x="59" y="314"/>
                    </a:lnTo>
                    <a:lnTo>
                      <a:pt x="52" y="302"/>
                    </a:lnTo>
                    <a:close/>
                    <a:moveTo>
                      <a:pt x="77" y="287"/>
                    </a:moveTo>
                    <a:lnTo>
                      <a:pt x="83" y="283"/>
                    </a:lnTo>
                    <a:lnTo>
                      <a:pt x="90" y="280"/>
                    </a:lnTo>
                    <a:lnTo>
                      <a:pt x="97" y="292"/>
                    </a:lnTo>
                    <a:lnTo>
                      <a:pt x="91" y="296"/>
                    </a:lnTo>
                    <a:lnTo>
                      <a:pt x="84" y="300"/>
                    </a:lnTo>
                    <a:lnTo>
                      <a:pt x="77" y="287"/>
                    </a:lnTo>
                    <a:close/>
                    <a:moveTo>
                      <a:pt x="102" y="272"/>
                    </a:moveTo>
                    <a:lnTo>
                      <a:pt x="113" y="265"/>
                    </a:lnTo>
                    <a:lnTo>
                      <a:pt x="115" y="264"/>
                    </a:lnTo>
                    <a:lnTo>
                      <a:pt x="122" y="277"/>
                    </a:lnTo>
                    <a:lnTo>
                      <a:pt x="120" y="278"/>
                    </a:lnTo>
                    <a:lnTo>
                      <a:pt x="110" y="285"/>
                    </a:lnTo>
                    <a:lnTo>
                      <a:pt x="102" y="272"/>
                    </a:lnTo>
                    <a:close/>
                    <a:moveTo>
                      <a:pt x="127" y="257"/>
                    </a:moveTo>
                    <a:lnTo>
                      <a:pt x="128" y="256"/>
                    </a:lnTo>
                    <a:lnTo>
                      <a:pt x="139" y="249"/>
                    </a:lnTo>
                    <a:lnTo>
                      <a:pt x="147" y="261"/>
                    </a:lnTo>
                    <a:lnTo>
                      <a:pt x="136" y="268"/>
                    </a:lnTo>
                    <a:lnTo>
                      <a:pt x="135" y="269"/>
                    </a:lnTo>
                    <a:lnTo>
                      <a:pt x="127" y="257"/>
                    </a:lnTo>
                    <a:close/>
                    <a:moveTo>
                      <a:pt x="152" y="241"/>
                    </a:moveTo>
                    <a:lnTo>
                      <a:pt x="161" y="234"/>
                    </a:lnTo>
                    <a:lnTo>
                      <a:pt x="164" y="233"/>
                    </a:lnTo>
                    <a:lnTo>
                      <a:pt x="172" y="245"/>
                    </a:lnTo>
                    <a:lnTo>
                      <a:pt x="169" y="247"/>
                    </a:lnTo>
                    <a:lnTo>
                      <a:pt x="160" y="253"/>
                    </a:lnTo>
                    <a:lnTo>
                      <a:pt x="152" y="241"/>
                    </a:lnTo>
                    <a:close/>
                    <a:moveTo>
                      <a:pt x="176" y="224"/>
                    </a:moveTo>
                    <a:lnTo>
                      <a:pt x="178" y="223"/>
                    </a:lnTo>
                    <a:lnTo>
                      <a:pt x="188" y="216"/>
                    </a:lnTo>
                    <a:lnTo>
                      <a:pt x="197" y="228"/>
                    </a:lnTo>
                    <a:lnTo>
                      <a:pt x="186" y="235"/>
                    </a:lnTo>
                    <a:lnTo>
                      <a:pt x="184" y="237"/>
                    </a:lnTo>
                    <a:lnTo>
                      <a:pt x="176" y="224"/>
                    </a:lnTo>
                    <a:close/>
                    <a:moveTo>
                      <a:pt x="200" y="208"/>
                    </a:moveTo>
                    <a:lnTo>
                      <a:pt x="212" y="201"/>
                    </a:lnTo>
                    <a:lnTo>
                      <a:pt x="213" y="200"/>
                    </a:lnTo>
                    <a:lnTo>
                      <a:pt x="221" y="212"/>
                    </a:lnTo>
                    <a:lnTo>
                      <a:pt x="220" y="213"/>
                    </a:lnTo>
                    <a:lnTo>
                      <a:pt x="209" y="220"/>
                    </a:lnTo>
                    <a:lnTo>
                      <a:pt x="200" y="208"/>
                    </a:lnTo>
                    <a:close/>
                    <a:moveTo>
                      <a:pt x="225" y="192"/>
                    </a:moveTo>
                    <a:lnTo>
                      <a:pt x="228" y="190"/>
                    </a:lnTo>
                    <a:lnTo>
                      <a:pt x="236" y="185"/>
                    </a:lnTo>
                    <a:lnTo>
                      <a:pt x="237" y="183"/>
                    </a:lnTo>
                    <a:lnTo>
                      <a:pt x="245" y="196"/>
                    </a:lnTo>
                    <a:lnTo>
                      <a:pt x="244" y="197"/>
                    </a:lnTo>
                    <a:lnTo>
                      <a:pt x="236" y="202"/>
                    </a:lnTo>
                    <a:lnTo>
                      <a:pt x="233" y="204"/>
                    </a:lnTo>
                    <a:lnTo>
                      <a:pt x="225" y="192"/>
                    </a:lnTo>
                    <a:close/>
                    <a:moveTo>
                      <a:pt x="249" y="175"/>
                    </a:moveTo>
                    <a:lnTo>
                      <a:pt x="258" y="169"/>
                    </a:lnTo>
                    <a:lnTo>
                      <a:pt x="261" y="167"/>
                    </a:lnTo>
                    <a:lnTo>
                      <a:pt x="270" y="179"/>
                    </a:lnTo>
                    <a:lnTo>
                      <a:pt x="266" y="181"/>
                    </a:lnTo>
                    <a:lnTo>
                      <a:pt x="257" y="187"/>
                    </a:lnTo>
                    <a:lnTo>
                      <a:pt x="249" y="175"/>
                    </a:lnTo>
                    <a:close/>
                    <a:moveTo>
                      <a:pt x="273" y="159"/>
                    </a:moveTo>
                    <a:lnTo>
                      <a:pt x="285" y="150"/>
                    </a:lnTo>
                    <a:lnTo>
                      <a:pt x="294" y="162"/>
                    </a:lnTo>
                    <a:lnTo>
                      <a:pt x="282" y="171"/>
                    </a:lnTo>
                    <a:lnTo>
                      <a:pt x="273" y="159"/>
                    </a:lnTo>
                    <a:close/>
                    <a:moveTo>
                      <a:pt x="297" y="142"/>
                    </a:moveTo>
                    <a:lnTo>
                      <a:pt x="300" y="140"/>
                    </a:lnTo>
                    <a:lnTo>
                      <a:pt x="309" y="133"/>
                    </a:lnTo>
                    <a:lnTo>
                      <a:pt x="318" y="145"/>
                    </a:lnTo>
                    <a:lnTo>
                      <a:pt x="309" y="152"/>
                    </a:lnTo>
                    <a:lnTo>
                      <a:pt x="306" y="154"/>
                    </a:lnTo>
                    <a:lnTo>
                      <a:pt x="297" y="142"/>
                    </a:lnTo>
                    <a:close/>
                    <a:moveTo>
                      <a:pt x="321" y="125"/>
                    </a:moveTo>
                    <a:lnTo>
                      <a:pt x="327" y="121"/>
                    </a:lnTo>
                    <a:lnTo>
                      <a:pt x="333" y="116"/>
                    </a:lnTo>
                    <a:lnTo>
                      <a:pt x="342" y="128"/>
                    </a:lnTo>
                    <a:lnTo>
                      <a:pt x="335" y="133"/>
                    </a:lnTo>
                    <a:lnTo>
                      <a:pt x="330" y="137"/>
                    </a:lnTo>
                    <a:lnTo>
                      <a:pt x="321" y="125"/>
                    </a:lnTo>
                    <a:close/>
                    <a:moveTo>
                      <a:pt x="345" y="108"/>
                    </a:moveTo>
                    <a:lnTo>
                      <a:pt x="351" y="104"/>
                    </a:lnTo>
                    <a:lnTo>
                      <a:pt x="357" y="99"/>
                    </a:lnTo>
                    <a:lnTo>
                      <a:pt x="366" y="111"/>
                    </a:lnTo>
                    <a:lnTo>
                      <a:pt x="360" y="115"/>
                    </a:lnTo>
                    <a:lnTo>
                      <a:pt x="354" y="120"/>
                    </a:lnTo>
                    <a:lnTo>
                      <a:pt x="345" y="108"/>
                    </a:lnTo>
                    <a:close/>
                    <a:moveTo>
                      <a:pt x="369" y="91"/>
                    </a:moveTo>
                    <a:lnTo>
                      <a:pt x="374" y="87"/>
                    </a:lnTo>
                    <a:lnTo>
                      <a:pt x="381" y="82"/>
                    </a:lnTo>
                    <a:lnTo>
                      <a:pt x="390" y="94"/>
                    </a:lnTo>
                    <a:lnTo>
                      <a:pt x="383" y="99"/>
                    </a:lnTo>
                    <a:lnTo>
                      <a:pt x="378" y="103"/>
                    </a:lnTo>
                    <a:lnTo>
                      <a:pt x="369" y="91"/>
                    </a:lnTo>
                    <a:close/>
                    <a:moveTo>
                      <a:pt x="393" y="74"/>
                    </a:moveTo>
                    <a:lnTo>
                      <a:pt x="396" y="72"/>
                    </a:lnTo>
                    <a:lnTo>
                      <a:pt x="405" y="65"/>
                    </a:lnTo>
                    <a:lnTo>
                      <a:pt x="414" y="77"/>
                    </a:lnTo>
                    <a:lnTo>
                      <a:pt x="404" y="84"/>
                    </a:lnTo>
                    <a:lnTo>
                      <a:pt x="402" y="86"/>
                    </a:lnTo>
                    <a:lnTo>
                      <a:pt x="393" y="74"/>
                    </a:lnTo>
                    <a:close/>
                    <a:moveTo>
                      <a:pt x="417" y="56"/>
                    </a:moveTo>
                    <a:lnTo>
                      <a:pt x="424" y="51"/>
                    </a:lnTo>
                    <a:lnTo>
                      <a:pt x="428" y="47"/>
                    </a:lnTo>
                    <a:lnTo>
                      <a:pt x="437" y="59"/>
                    </a:lnTo>
                    <a:lnTo>
                      <a:pt x="433" y="62"/>
                    </a:lnTo>
                    <a:lnTo>
                      <a:pt x="426" y="68"/>
                    </a:lnTo>
                    <a:lnTo>
                      <a:pt x="417" y="56"/>
                    </a:lnTo>
                    <a:close/>
                    <a:moveTo>
                      <a:pt x="439" y="38"/>
                    </a:moveTo>
                    <a:lnTo>
                      <a:pt x="440" y="37"/>
                    </a:lnTo>
                    <a:lnTo>
                      <a:pt x="443" y="34"/>
                    </a:lnTo>
                    <a:lnTo>
                      <a:pt x="446" y="31"/>
                    </a:lnTo>
                    <a:lnTo>
                      <a:pt x="449" y="28"/>
                    </a:lnTo>
                    <a:lnTo>
                      <a:pt x="460" y="38"/>
                    </a:lnTo>
                    <a:lnTo>
                      <a:pt x="457" y="42"/>
                    </a:lnTo>
                    <a:lnTo>
                      <a:pt x="453" y="45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39" y="38"/>
                    </a:lnTo>
                    <a:close/>
                    <a:moveTo>
                      <a:pt x="443" y="13"/>
                    </a:moveTo>
                    <a:lnTo>
                      <a:pt x="491" y="0"/>
                    </a:lnTo>
                    <a:lnTo>
                      <a:pt x="472" y="46"/>
                    </a:lnTo>
                    <a:lnTo>
                      <a:pt x="443" y="1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6" name="Freeform 91"/>
              <p:cNvSpPr>
                <a:spLocks noEditPoints="1"/>
              </p:cNvSpPr>
              <p:nvPr/>
            </p:nvSpPr>
            <p:spPr bwMode="auto">
              <a:xfrm>
                <a:off x="3138" y="511"/>
                <a:ext cx="975" cy="273"/>
              </a:xfrm>
              <a:custGeom>
                <a:avLst/>
                <a:gdLst>
                  <a:gd name="T0" fmla="*/ 939 w 975"/>
                  <a:gd name="T1" fmla="*/ 15 h 273"/>
                  <a:gd name="T2" fmla="*/ 895 w 975"/>
                  <a:gd name="T3" fmla="*/ 29 h 273"/>
                  <a:gd name="T4" fmla="*/ 909 w 975"/>
                  <a:gd name="T5" fmla="*/ 29 h 273"/>
                  <a:gd name="T6" fmla="*/ 865 w 975"/>
                  <a:gd name="T7" fmla="*/ 15 h 273"/>
                  <a:gd name="T8" fmla="*/ 851 w 975"/>
                  <a:gd name="T9" fmla="*/ 30 h 273"/>
                  <a:gd name="T10" fmla="*/ 851 w 975"/>
                  <a:gd name="T11" fmla="*/ 30 h 273"/>
                  <a:gd name="T12" fmla="*/ 806 w 975"/>
                  <a:gd name="T13" fmla="*/ 17 h 273"/>
                  <a:gd name="T14" fmla="*/ 792 w 975"/>
                  <a:gd name="T15" fmla="*/ 33 h 273"/>
                  <a:gd name="T16" fmla="*/ 776 w 975"/>
                  <a:gd name="T17" fmla="*/ 19 h 273"/>
                  <a:gd name="T18" fmla="*/ 792 w 975"/>
                  <a:gd name="T19" fmla="*/ 33 h 273"/>
                  <a:gd name="T20" fmla="*/ 762 w 975"/>
                  <a:gd name="T21" fmla="*/ 20 h 273"/>
                  <a:gd name="T22" fmla="*/ 718 w 975"/>
                  <a:gd name="T23" fmla="*/ 25 h 273"/>
                  <a:gd name="T24" fmla="*/ 690 w 975"/>
                  <a:gd name="T25" fmla="*/ 42 h 273"/>
                  <a:gd name="T26" fmla="*/ 675 w 975"/>
                  <a:gd name="T27" fmla="*/ 44 h 273"/>
                  <a:gd name="T28" fmla="*/ 661 w 975"/>
                  <a:gd name="T29" fmla="*/ 31 h 273"/>
                  <a:gd name="T30" fmla="*/ 638 w 975"/>
                  <a:gd name="T31" fmla="*/ 49 h 273"/>
                  <a:gd name="T32" fmla="*/ 644 w 975"/>
                  <a:gd name="T33" fmla="*/ 33 h 273"/>
                  <a:gd name="T34" fmla="*/ 603 w 975"/>
                  <a:gd name="T35" fmla="*/ 54 h 273"/>
                  <a:gd name="T36" fmla="*/ 617 w 975"/>
                  <a:gd name="T37" fmla="*/ 52 h 273"/>
                  <a:gd name="T38" fmla="*/ 586 w 975"/>
                  <a:gd name="T39" fmla="*/ 42 h 273"/>
                  <a:gd name="T40" fmla="*/ 543 w 975"/>
                  <a:gd name="T41" fmla="*/ 50 h 273"/>
                  <a:gd name="T42" fmla="*/ 520 w 975"/>
                  <a:gd name="T43" fmla="*/ 69 h 273"/>
                  <a:gd name="T44" fmla="*/ 528 w 975"/>
                  <a:gd name="T45" fmla="*/ 52 h 273"/>
                  <a:gd name="T46" fmla="*/ 488 w 975"/>
                  <a:gd name="T47" fmla="*/ 76 h 273"/>
                  <a:gd name="T48" fmla="*/ 502 w 975"/>
                  <a:gd name="T49" fmla="*/ 73 h 273"/>
                  <a:gd name="T50" fmla="*/ 470 w 975"/>
                  <a:gd name="T51" fmla="*/ 65 h 273"/>
                  <a:gd name="T52" fmla="*/ 427 w 975"/>
                  <a:gd name="T53" fmla="*/ 76 h 273"/>
                  <a:gd name="T54" fmla="*/ 406 w 975"/>
                  <a:gd name="T55" fmla="*/ 97 h 273"/>
                  <a:gd name="T56" fmla="*/ 413 w 975"/>
                  <a:gd name="T57" fmla="*/ 80 h 273"/>
                  <a:gd name="T58" fmla="*/ 375 w 975"/>
                  <a:gd name="T59" fmla="*/ 107 h 273"/>
                  <a:gd name="T60" fmla="*/ 389 w 975"/>
                  <a:gd name="T61" fmla="*/ 103 h 273"/>
                  <a:gd name="T62" fmla="*/ 343 w 975"/>
                  <a:gd name="T63" fmla="*/ 103 h 273"/>
                  <a:gd name="T64" fmla="*/ 334 w 975"/>
                  <a:gd name="T65" fmla="*/ 122 h 273"/>
                  <a:gd name="T66" fmla="*/ 334 w 975"/>
                  <a:gd name="T67" fmla="*/ 122 h 273"/>
                  <a:gd name="T68" fmla="*/ 301 w 975"/>
                  <a:gd name="T69" fmla="*/ 118 h 273"/>
                  <a:gd name="T70" fmla="*/ 265 w 975"/>
                  <a:gd name="T71" fmla="*/ 148 h 273"/>
                  <a:gd name="T72" fmla="*/ 279 w 975"/>
                  <a:gd name="T73" fmla="*/ 142 h 273"/>
                  <a:gd name="T74" fmla="*/ 232 w 975"/>
                  <a:gd name="T75" fmla="*/ 145 h 273"/>
                  <a:gd name="T76" fmla="*/ 224 w 975"/>
                  <a:gd name="T77" fmla="*/ 164 h 273"/>
                  <a:gd name="T78" fmla="*/ 218 w 975"/>
                  <a:gd name="T79" fmla="*/ 151 h 273"/>
                  <a:gd name="T80" fmla="*/ 184 w 975"/>
                  <a:gd name="T81" fmla="*/ 181 h 273"/>
                  <a:gd name="T82" fmla="*/ 171 w 975"/>
                  <a:gd name="T83" fmla="*/ 188 h 273"/>
                  <a:gd name="T84" fmla="*/ 154 w 975"/>
                  <a:gd name="T85" fmla="*/ 179 h 273"/>
                  <a:gd name="T86" fmla="*/ 140 w 975"/>
                  <a:gd name="T87" fmla="*/ 201 h 273"/>
                  <a:gd name="T88" fmla="*/ 125 w 975"/>
                  <a:gd name="T89" fmla="*/ 192 h 273"/>
                  <a:gd name="T90" fmla="*/ 117 w 975"/>
                  <a:gd name="T91" fmla="*/ 212 h 273"/>
                  <a:gd name="T92" fmla="*/ 106 w 975"/>
                  <a:gd name="T93" fmla="*/ 201 h 273"/>
                  <a:gd name="T94" fmla="*/ 88 w 975"/>
                  <a:gd name="T95" fmla="*/ 226 h 273"/>
                  <a:gd name="T96" fmla="*/ 74 w 975"/>
                  <a:gd name="T97" fmla="*/ 216 h 273"/>
                  <a:gd name="T98" fmla="*/ 67 w 975"/>
                  <a:gd name="T99" fmla="*/ 239 h 273"/>
                  <a:gd name="T100" fmla="*/ 46 w 975"/>
                  <a:gd name="T101" fmla="*/ 236 h 273"/>
                  <a:gd name="T102" fmla="*/ 67 w 975"/>
                  <a:gd name="T103" fmla="*/ 239 h 273"/>
                  <a:gd name="T104" fmla="*/ 32 w 975"/>
                  <a:gd name="T105" fmla="*/ 266 h 273"/>
                  <a:gd name="T106" fmla="*/ 27 w 975"/>
                  <a:gd name="T107" fmla="*/ 251 h 273"/>
                  <a:gd name="T108" fmla="*/ 15 w 975"/>
                  <a:gd name="T109" fmla="*/ 273 h 273"/>
                  <a:gd name="T110" fmla="*/ 6 w 975"/>
                  <a:gd name="T111" fmla="*/ 272 h 273"/>
                  <a:gd name="T112" fmla="*/ 9 w 975"/>
                  <a:gd name="T113" fmla="*/ 257 h 273"/>
                  <a:gd name="T114" fmla="*/ 12 w 975"/>
                  <a:gd name="T115" fmla="*/ 258 h 273"/>
                  <a:gd name="T116" fmla="*/ 975 w 975"/>
                  <a:gd name="T117" fmla="*/ 23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5"/>
                  <a:gd name="T178" fmla="*/ 0 h 273"/>
                  <a:gd name="T179" fmla="*/ 975 w 975"/>
                  <a:gd name="T180" fmla="*/ 273 h 2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5" h="273">
                    <a:moveTo>
                      <a:pt x="938" y="30"/>
                    </a:moveTo>
                    <a:lnTo>
                      <a:pt x="924" y="29"/>
                    </a:lnTo>
                    <a:lnTo>
                      <a:pt x="924" y="15"/>
                    </a:lnTo>
                    <a:lnTo>
                      <a:pt x="939" y="15"/>
                    </a:lnTo>
                    <a:lnTo>
                      <a:pt x="938" y="30"/>
                    </a:lnTo>
                    <a:close/>
                    <a:moveTo>
                      <a:pt x="909" y="29"/>
                    </a:moveTo>
                    <a:lnTo>
                      <a:pt x="898" y="29"/>
                    </a:lnTo>
                    <a:lnTo>
                      <a:pt x="895" y="29"/>
                    </a:lnTo>
                    <a:lnTo>
                      <a:pt x="894" y="14"/>
                    </a:lnTo>
                    <a:lnTo>
                      <a:pt x="898" y="14"/>
                    </a:lnTo>
                    <a:lnTo>
                      <a:pt x="909" y="14"/>
                    </a:lnTo>
                    <a:lnTo>
                      <a:pt x="909" y="29"/>
                    </a:lnTo>
                    <a:close/>
                    <a:moveTo>
                      <a:pt x="880" y="29"/>
                    </a:moveTo>
                    <a:lnTo>
                      <a:pt x="878" y="29"/>
                    </a:lnTo>
                    <a:lnTo>
                      <a:pt x="865" y="29"/>
                    </a:lnTo>
                    <a:lnTo>
                      <a:pt x="865" y="15"/>
                    </a:lnTo>
                    <a:lnTo>
                      <a:pt x="878" y="14"/>
                    </a:lnTo>
                    <a:lnTo>
                      <a:pt x="880" y="14"/>
                    </a:lnTo>
                    <a:lnTo>
                      <a:pt x="880" y="29"/>
                    </a:lnTo>
                    <a:close/>
                    <a:moveTo>
                      <a:pt x="851" y="30"/>
                    </a:moveTo>
                    <a:lnTo>
                      <a:pt x="836" y="30"/>
                    </a:lnTo>
                    <a:lnTo>
                      <a:pt x="835" y="15"/>
                    </a:lnTo>
                    <a:lnTo>
                      <a:pt x="850" y="15"/>
                    </a:lnTo>
                    <a:lnTo>
                      <a:pt x="851" y="30"/>
                    </a:lnTo>
                    <a:close/>
                    <a:moveTo>
                      <a:pt x="822" y="31"/>
                    </a:moveTo>
                    <a:lnTo>
                      <a:pt x="813" y="31"/>
                    </a:lnTo>
                    <a:lnTo>
                      <a:pt x="807" y="32"/>
                    </a:lnTo>
                    <a:lnTo>
                      <a:pt x="806" y="17"/>
                    </a:lnTo>
                    <a:lnTo>
                      <a:pt x="813" y="17"/>
                    </a:lnTo>
                    <a:lnTo>
                      <a:pt x="821" y="16"/>
                    </a:lnTo>
                    <a:lnTo>
                      <a:pt x="822" y="31"/>
                    </a:lnTo>
                    <a:close/>
                    <a:moveTo>
                      <a:pt x="792" y="33"/>
                    </a:moveTo>
                    <a:lnTo>
                      <a:pt x="790" y="33"/>
                    </a:lnTo>
                    <a:lnTo>
                      <a:pt x="778" y="34"/>
                    </a:lnTo>
                    <a:lnTo>
                      <a:pt x="776" y="19"/>
                    </a:lnTo>
                    <a:lnTo>
                      <a:pt x="777" y="19"/>
                    </a:lnTo>
                    <a:lnTo>
                      <a:pt x="789" y="18"/>
                    </a:lnTo>
                    <a:lnTo>
                      <a:pt x="791" y="18"/>
                    </a:lnTo>
                    <a:lnTo>
                      <a:pt x="792" y="33"/>
                    </a:lnTo>
                    <a:close/>
                    <a:moveTo>
                      <a:pt x="763" y="35"/>
                    </a:moveTo>
                    <a:lnTo>
                      <a:pt x="748" y="36"/>
                    </a:lnTo>
                    <a:lnTo>
                      <a:pt x="747" y="22"/>
                    </a:lnTo>
                    <a:lnTo>
                      <a:pt x="762" y="20"/>
                    </a:lnTo>
                    <a:lnTo>
                      <a:pt x="763" y="35"/>
                    </a:lnTo>
                    <a:close/>
                    <a:moveTo>
                      <a:pt x="734" y="38"/>
                    </a:moveTo>
                    <a:lnTo>
                      <a:pt x="719" y="39"/>
                    </a:lnTo>
                    <a:lnTo>
                      <a:pt x="718" y="25"/>
                    </a:lnTo>
                    <a:lnTo>
                      <a:pt x="732" y="23"/>
                    </a:lnTo>
                    <a:lnTo>
                      <a:pt x="734" y="38"/>
                    </a:lnTo>
                    <a:close/>
                    <a:moveTo>
                      <a:pt x="705" y="41"/>
                    </a:moveTo>
                    <a:lnTo>
                      <a:pt x="690" y="42"/>
                    </a:lnTo>
                    <a:lnTo>
                      <a:pt x="688" y="28"/>
                    </a:lnTo>
                    <a:lnTo>
                      <a:pt x="703" y="26"/>
                    </a:lnTo>
                    <a:lnTo>
                      <a:pt x="705" y="41"/>
                    </a:lnTo>
                    <a:close/>
                    <a:moveTo>
                      <a:pt x="675" y="44"/>
                    </a:moveTo>
                    <a:lnTo>
                      <a:pt x="663" y="46"/>
                    </a:lnTo>
                    <a:lnTo>
                      <a:pt x="661" y="46"/>
                    </a:lnTo>
                    <a:lnTo>
                      <a:pt x="659" y="31"/>
                    </a:lnTo>
                    <a:lnTo>
                      <a:pt x="661" y="31"/>
                    </a:lnTo>
                    <a:lnTo>
                      <a:pt x="674" y="30"/>
                    </a:lnTo>
                    <a:lnTo>
                      <a:pt x="675" y="44"/>
                    </a:lnTo>
                    <a:close/>
                    <a:moveTo>
                      <a:pt x="646" y="48"/>
                    </a:moveTo>
                    <a:lnTo>
                      <a:pt x="638" y="49"/>
                    </a:lnTo>
                    <a:lnTo>
                      <a:pt x="632" y="50"/>
                    </a:lnTo>
                    <a:lnTo>
                      <a:pt x="630" y="35"/>
                    </a:lnTo>
                    <a:lnTo>
                      <a:pt x="636" y="35"/>
                    </a:lnTo>
                    <a:lnTo>
                      <a:pt x="644" y="33"/>
                    </a:lnTo>
                    <a:lnTo>
                      <a:pt x="646" y="48"/>
                    </a:lnTo>
                    <a:close/>
                    <a:moveTo>
                      <a:pt x="617" y="52"/>
                    </a:moveTo>
                    <a:lnTo>
                      <a:pt x="613" y="53"/>
                    </a:lnTo>
                    <a:lnTo>
                      <a:pt x="603" y="54"/>
                    </a:lnTo>
                    <a:lnTo>
                      <a:pt x="601" y="40"/>
                    </a:lnTo>
                    <a:lnTo>
                      <a:pt x="611" y="38"/>
                    </a:lnTo>
                    <a:lnTo>
                      <a:pt x="615" y="37"/>
                    </a:lnTo>
                    <a:lnTo>
                      <a:pt x="617" y="52"/>
                    </a:lnTo>
                    <a:close/>
                    <a:moveTo>
                      <a:pt x="588" y="56"/>
                    </a:moveTo>
                    <a:lnTo>
                      <a:pt x="574" y="59"/>
                    </a:lnTo>
                    <a:lnTo>
                      <a:pt x="571" y="44"/>
                    </a:lnTo>
                    <a:lnTo>
                      <a:pt x="586" y="42"/>
                    </a:lnTo>
                    <a:lnTo>
                      <a:pt x="588" y="56"/>
                    </a:lnTo>
                    <a:close/>
                    <a:moveTo>
                      <a:pt x="560" y="61"/>
                    </a:moveTo>
                    <a:lnTo>
                      <a:pt x="545" y="64"/>
                    </a:lnTo>
                    <a:lnTo>
                      <a:pt x="543" y="50"/>
                    </a:lnTo>
                    <a:lnTo>
                      <a:pt x="557" y="47"/>
                    </a:lnTo>
                    <a:lnTo>
                      <a:pt x="560" y="61"/>
                    </a:lnTo>
                    <a:close/>
                    <a:moveTo>
                      <a:pt x="531" y="67"/>
                    </a:moveTo>
                    <a:lnTo>
                      <a:pt x="520" y="69"/>
                    </a:lnTo>
                    <a:lnTo>
                      <a:pt x="516" y="70"/>
                    </a:lnTo>
                    <a:lnTo>
                      <a:pt x="513" y="55"/>
                    </a:lnTo>
                    <a:lnTo>
                      <a:pt x="518" y="54"/>
                    </a:lnTo>
                    <a:lnTo>
                      <a:pt x="528" y="52"/>
                    </a:lnTo>
                    <a:lnTo>
                      <a:pt x="531" y="67"/>
                    </a:lnTo>
                    <a:close/>
                    <a:moveTo>
                      <a:pt x="502" y="73"/>
                    </a:moveTo>
                    <a:lnTo>
                      <a:pt x="498" y="73"/>
                    </a:lnTo>
                    <a:lnTo>
                      <a:pt x="488" y="76"/>
                    </a:lnTo>
                    <a:lnTo>
                      <a:pt x="485" y="61"/>
                    </a:lnTo>
                    <a:lnTo>
                      <a:pt x="495" y="59"/>
                    </a:lnTo>
                    <a:lnTo>
                      <a:pt x="499" y="58"/>
                    </a:lnTo>
                    <a:lnTo>
                      <a:pt x="502" y="73"/>
                    </a:lnTo>
                    <a:close/>
                    <a:moveTo>
                      <a:pt x="474" y="79"/>
                    </a:moveTo>
                    <a:lnTo>
                      <a:pt x="459" y="83"/>
                    </a:lnTo>
                    <a:lnTo>
                      <a:pt x="456" y="68"/>
                    </a:lnTo>
                    <a:lnTo>
                      <a:pt x="470" y="65"/>
                    </a:lnTo>
                    <a:lnTo>
                      <a:pt x="474" y="79"/>
                    </a:lnTo>
                    <a:close/>
                    <a:moveTo>
                      <a:pt x="445" y="86"/>
                    </a:moveTo>
                    <a:lnTo>
                      <a:pt x="431" y="90"/>
                    </a:lnTo>
                    <a:lnTo>
                      <a:pt x="427" y="76"/>
                    </a:lnTo>
                    <a:lnTo>
                      <a:pt x="441" y="72"/>
                    </a:lnTo>
                    <a:lnTo>
                      <a:pt x="445" y="86"/>
                    </a:lnTo>
                    <a:close/>
                    <a:moveTo>
                      <a:pt x="417" y="94"/>
                    </a:moveTo>
                    <a:lnTo>
                      <a:pt x="406" y="97"/>
                    </a:lnTo>
                    <a:lnTo>
                      <a:pt x="403" y="98"/>
                    </a:lnTo>
                    <a:lnTo>
                      <a:pt x="399" y="84"/>
                    </a:lnTo>
                    <a:lnTo>
                      <a:pt x="402" y="83"/>
                    </a:lnTo>
                    <a:lnTo>
                      <a:pt x="413" y="80"/>
                    </a:lnTo>
                    <a:lnTo>
                      <a:pt x="417" y="94"/>
                    </a:lnTo>
                    <a:close/>
                    <a:moveTo>
                      <a:pt x="389" y="103"/>
                    </a:moveTo>
                    <a:lnTo>
                      <a:pt x="383" y="105"/>
                    </a:lnTo>
                    <a:lnTo>
                      <a:pt x="375" y="107"/>
                    </a:lnTo>
                    <a:lnTo>
                      <a:pt x="371" y="93"/>
                    </a:lnTo>
                    <a:lnTo>
                      <a:pt x="378" y="91"/>
                    </a:lnTo>
                    <a:lnTo>
                      <a:pt x="385" y="89"/>
                    </a:lnTo>
                    <a:lnTo>
                      <a:pt x="389" y="103"/>
                    </a:lnTo>
                    <a:close/>
                    <a:moveTo>
                      <a:pt x="361" y="112"/>
                    </a:moveTo>
                    <a:lnTo>
                      <a:pt x="359" y="113"/>
                    </a:lnTo>
                    <a:lnTo>
                      <a:pt x="348" y="117"/>
                    </a:lnTo>
                    <a:lnTo>
                      <a:pt x="343" y="103"/>
                    </a:lnTo>
                    <a:lnTo>
                      <a:pt x="355" y="99"/>
                    </a:lnTo>
                    <a:lnTo>
                      <a:pt x="357" y="98"/>
                    </a:lnTo>
                    <a:lnTo>
                      <a:pt x="361" y="112"/>
                    </a:lnTo>
                    <a:close/>
                    <a:moveTo>
                      <a:pt x="334" y="122"/>
                    </a:moveTo>
                    <a:lnTo>
                      <a:pt x="320" y="127"/>
                    </a:lnTo>
                    <a:lnTo>
                      <a:pt x="315" y="113"/>
                    </a:lnTo>
                    <a:lnTo>
                      <a:pt x="329" y="108"/>
                    </a:lnTo>
                    <a:lnTo>
                      <a:pt x="334" y="122"/>
                    </a:lnTo>
                    <a:close/>
                    <a:moveTo>
                      <a:pt x="306" y="132"/>
                    </a:moveTo>
                    <a:lnTo>
                      <a:pt x="292" y="137"/>
                    </a:lnTo>
                    <a:lnTo>
                      <a:pt x="287" y="123"/>
                    </a:lnTo>
                    <a:lnTo>
                      <a:pt x="301" y="118"/>
                    </a:lnTo>
                    <a:lnTo>
                      <a:pt x="306" y="132"/>
                    </a:lnTo>
                    <a:close/>
                    <a:moveTo>
                      <a:pt x="279" y="142"/>
                    </a:moveTo>
                    <a:lnTo>
                      <a:pt x="267" y="147"/>
                    </a:lnTo>
                    <a:lnTo>
                      <a:pt x="265" y="148"/>
                    </a:lnTo>
                    <a:lnTo>
                      <a:pt x="260" y="134"/>
                    </a:lnTo>
                    <a:lnTo>
                      <a:pt x="262" y="133"/>
                    </a:lnTo>
                    <a:lnTo>
                      <a:pt x="274" y="129"/>
                    </a:lnTo>
                    <a:lnTo>
                      <a:pt x="279" y="142"/>
                    </a:lnTo>
                    <a:close/>
                    <a:moveTo>
                      <a:pt x="252" y="153"/>
                    </a:moveTo>
                    <a:lnTo>
                      <a:pt x="245" y="156"/>
                    </a:lnTo>
                    <a:lnTo>
                      <a:pt x="238" y="159"/>
                    </a:lnTo>
                    <a:lnTo>
                      <a:pt x="232" y="145"/>
                    </a:lnTo>
                    <a:lnTo>
                      <a:pt x="240" y="142"/>
                    </a:lnTo>
                    <a:lnTo>
                      <a:pt x="246" y="139"/>
                    </a:lnTo>
                    <a:lnTo>
                      <a:pt x="252" y="153"/>
                    </a:lnTo>
                    <a:close/>
                    <a:moveTo>
                      <a:pt x="224" y="164"/>
                    </a:moveTo>
                    <a:lnTo>
                      <a:pt x="224" y="164"/>
                    </a:lnTo>
                    <a:lnTo>
                      <a:pt x="211" y="170"/>
                    </a:lnTo>
                    <a:lnTo>
                      <a:pt x="205" y="156"/>
                    </a:lnTo>
                    <a:lnTo>
                      <a:pt x="218" y="151"/>
                    </a:lnTo>
                    <a:lnTo>
                      <a:pt x="219" y="150"/>
                    </a:lnTo>
                    <a:lnTo>
                      <a:pt x="224" y="164"/>
                    </a:lnTo>
                    <a:close/>
                    <a:moveTo>
                      <a:pt x="197" y="176"/>
                    </a:moveTo>
                    <a:lnTo>
                      <a:pt x="184" y="181"/>
                    </a:lnTo>
                    <a:lnTo>
                      <a:pt x="178" y="168"/>
                    </a:lnTo>
                    <a:lnTo>
                      <a:pt x="192" y="162"/>
                    </a:lnTo>
                    <a:lnTo>
                      <a:pt x="197" y="176"/>
                    </a:lnTo>
                    <a:close/>
                    <a:moveTo>
                      <a:pt x="171" y="188"/>
                    </a:moveTo>
                    <a:lnTo>
                      <a:pt x="160" y="192"/>
                    </a:lnTo>
                    <a:lnTo>
                      <a:pt x="157" y="194"/>
                    </a:lnTo>
                    <a:lnTo>
                      <a:pt x="151" y="180"/>
                    </a:lnTo>
                    <a:lnTo>
                      <a:pt x="154" y="179"/>
                    </a:lnTo>
                    <a:lnTo>
                      <a:pt x="165" y="174"/>
                    </a:lnTo>
                    <a:lnTo>
                      <a:pt x="171" y="188"/>
                    </a:lnTo>
                    <a:close/>
                    <a:moveTo>
                      <a:pt x="144" y="200"/>
                    </a:moveTo>
                    <a:lnTo>
                      <a:pt x="140" y="201"/>
                    </a:lnTo>
                    <a:lnTo>
                      <a:pt x="131" y="206"/>
                    </a:lnTo>
                    <a:lnTo>
                      <a:pt x="124" y="193"/>
                    </a:lnTo>
                    <a:lnTo>
                      <a:pt x="125" y="192"/>
                    </a:lnTo>
                    <a:lnTo>
                      <a:pt x="134" y="188"/>
                    </a:lnTo>
                    <a:lnTo>
                      <a:pt x="138" y="186"/>
                    </a:lnTo>
                    <a:lnTo>
                      <a:pt x="144" y="200"/>
                    </a:lnTo>
                    <a:close/>
                    <a:moveTo>
                      <a:pt x="117" y="212"/>
                    </a:moveTo>
                    <a:lnTo>
                      <a:pt x="113" y="214"/>
                    </a:lnTo>
                    <a:lnTo>
                      <a:pt x="104" y="218"/>
                    </a:lnTo>
                    <a:lnTo>
                      <a:pt x="98" y="205"/>
                    </a:lnTo>
                    <a:lnTo>
                      <a:pt x="106" y="201"/>
                    </a:lnTo>
                    <a:lnTo>
                      <a:pt x="111" y="199"/>
                    </a:lnTo>
                    <a:lnTo>
                      <a:pt x="117" y="212"/>
                    </a:lnTo>
                    <a:close/>
                    <a:moveTo>
                      <a:pt x="91" y="225"/>
                    </a:moveTo>
                    <a:lnTo>
                      <a:pt x="88" y="226"/>
                    </a:lnTo>
                    <a:lnTo>
                      <a:pt x="81" y="230"/>
                    </a:lnTo>
                    <a:lnTo>
                      <a:pt x="78" y="231"/>
                    </a:lnTo>
                    <a:lnTo>
                      <a:pt x="71" y="219"/>
                    </a:lnTo>
                    <a:lnTo>
                      <a:pt x="74" y="216"/>
                    </a:lnTo>
                    <a:lnTo>
                      <a:pt x="82" y="213"/>
                    </a:lnTo>
                    <a:lnTo>
                      <a:pt x="85" y="211"/>
                    </a:lnTo>
                    <a:lnTo>
                      <a:pt x="91" y="225"/>
                    </a:lnTo>
                    <a:close/>
                    <a:moveTo>
                      <a:pt x="67" y="239"/>
                    </a:moveTo>
                    <a:lnTo>
                      <a:pt x="62" y="242"/>
                    </a:lnTo>
                    <a:lnTo>
                      <a:pt x="57" y="246"/>
                    </a:lnTo>
                    <a:lnTo>
                      <a:pt x="55" y="247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4" y="230"/>
                    </a:lnTo>
                    <a:lnTo>
                      <a:pt x="58" y="227"/>
                    </a:lnTo>
                    <a:lnTo>
                      <a:pt x="67" y="239"/>
                    </a:lnTo>
                    <a:close/>
                    <a:moveTo>
                      <a:pt x="44" y="257"/>
                    </a:moveTo>
                    <a:lnTo>
                      <a:pt x="41" y="259"/>
                    </a:lnTo>
                    <a:lnTo>
                      <a:pt x="36" y="262"/>
                    </a:lnTo>
                    <a:lnTo>
                      <a:pt x="32" y="266"/>
                    </a:lnTo>
                    <a:lnTo>
                      <a:pt x="31" y="266"/>
                    </a:lnTo>
                    <a:lnTo>
                      <a:pt x="23" y="254"/>
                    </a:lnTo>
                    <a:lnTo>
                      <a:pt x="27" y="251"/>
                    </a:lnTo>
                    <a:lnTo>
                      <a:pt x="32" y="247"/>
                    </a:lnTo>
                    <a:lnTo>
                      <a:pt x="35" y="245"/>
                    </a:lnTo>
                    <a:lnTo>
                      <a:pt x="44" y="257"/>
                    </a:lnTo>
                    <a:close/>
                    <a:moveTo>
                      <a:pt x="15" y="273"/>
                    </a:moveTo>
                    <a:lnTo>
                      <a:pt x="14" y="273"/>
                    </a:lnTo>
                    <a:lnTo>
                      <a:pt x="11" y="273"/>
                    </a:lnTo>
                    <a:lnTo>
                      <a:pt x="9" y="272"/>
                    </a:lnTo>
                    <a:lnTo>
                      <a:pt x="6" y="272"/>
                    </a:lnTo>
                    <a:lnTo>
                      <a:pt x="3" y="271"/>
                    </a:lnTo>
                    <a:lnTo>
                      <a:pt x="0" y="269"/>
                    </a:lnTo>
                    <a:lnTo>
                      <a:pt x="8" y="256"/>
                    </a:lnTo>
                    <a:lnTo>
                      <a:pt x="9" y="257"/>
                    </a:lnTo>
                    <a:lnTo>
                      <a:pt x="10" y="257"/>
                    </a:lnTo>
                    <a:lnTo>
                      <a:pt x="10" y="258"/>
                    </a:lnTo>
                    <a:lnTo>
                      <a:pt x="11" y="258"/>
                    </a:lnTo>
                    <a:lnTo>
                      <a:pt x="12" y="258"/>
                    </a:lnTo>
                    <a:lnTo>
                      <a:pt x="13" y="258"/>
                    </a:lnTo>
                    <a:lnTo>
                      <a:pt x="15" y="273"/>
                    </a:lnTo>
                    <a:close/>
                    <a:moveTo>
                      <a:pt x="932" y="0"/>
                    </a:moveTo>
                    <a:lnTo>
                      <a:pt x="975" y="23"/>
                    </a:lnTo>
                    <a:lnTo>
                      <a:pt x="931" y="44"/>
                    </a:lnTo>
                    <a:lnTo>
                      <a:pt x="932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7" name="Freeform 92"/>
              <p:cNvSpPr>
                <a:spLocks noEditPoints="1"/>
              </p:cNvSpPr>
              <p:nvPr/>
            </p:nvSpPr>
            <p:spPr bwMode="auto">
              <a:xfrm>
                <a:off x="2290" y="858"/>
                <a:ext cx="681" cy="646"/>
              </a:xfrm>
              <a:custGeom>
                <a:avLst/>
                <a:gdLst>
                  <a:gd name="T0" fmla="*/ 31 w 681"/>
                  <a:gd name="T1" fmla="*/ 626 h 646"/>
                  <a:gd name="T2" fmla="*/ 63 w 681"/>
                  <a:gd name="T3" fmla="*/ 596 h 646"/>
                  <a:gd name="T4" fmla="*/ 73 w 681"/>
                  <a:gd name="T5" fmla="*/ 567 h 646"/>
                  <a:gd name="T6" fmla="*/ 74 w 681"/>
                  <a:gd name="T7" fmla="*/ 586 h 646"/>
                  <a:gd name="T8" fmla="*/ 106 w 681"/>
                  <a:gd name="T9" fmla="*/ 555 h 646"/>
                  <a:gd name="T10" fmla="*/ 112 w 681"/>
                  <a:gd name="T11" fmla="*/ 529 h 646"/>
                  <a:gd name="T12" fmla="*/ 117 w 681"/>
                  <a:gd name="T13" fmla="*/ 545 h 646"/>
                  <a:gd name="T14" fmla="*/ 138 w 681"/>
                  <a:gd name="T15" fmla="*/ 504 h 646"/>
                  <a:gd name="T16" fmla="*/ 128 w 681"/>
                  <a:gd name="T17" fmla="*/ 514 h 646"/>
                  <a:gd name="T18" fmla="*/ 169 w 681"/>
                  <a:gd name="T19" fmla="*/ 494 h 646"/>
                  <a:gd name="T20" fmla="*/ 170 w 681"/>
                  <a:gd name="T21" fmla="*/ 473 h 646"/>
                  <a:gd name="T22" fmla="*/ 182 w 681"/>
                  <a:gd name="T23" fmla="*/ 482 h 646"/>
                  <a:gd name="T24" fmla="*/ 192 w 681"/>
                  <a:gd name="T25" fmla="*/ 451 h 646"/>
                  <a:gd name="T26" fmla="*/ 201 w 681"/>
                  <a:gd name="T27" fmla="*/ 463 h 646"/>
                  <a:gd name="T28" fmla="*/ 222 w 681"/>
                  <a:gd name="T29" fmla="*/ 421 h 646"/>
                  <a:gd name="T30" fmla="*/ 211 w 681"/>
                  <a:gd name="T31" fmla="*/ 432 h 646"/>
                  <a:gd name="T32" fmla="*/ 253 w 681"/>
                  <a:gd name="T33" fmla="*/ 411 h 646"/>
                  <a:gd name="T34" fmla="*/ 253 w 681"/>
                  <a:gd name="T35" fmla="*/ 390 h 646"/>
                  <a:gd name="T36" fmla="*/ 266 w 681"/>
                  <a:gd name="T37" fmla="*/ 399 h 646"/>
                  <a:gd name="T38" fmla="*/ 275 w 681"/>
                  <a:gd name="T39" fmla="*/ 369 h 646"/>
                  <a:gd name="T40" fmla="*/ 294 w 681"/>
                  <a:gd name="T41" fmla="*/ 370 h 646"/>
                  <a:gd name="T42" fmla="*/ 294 w 681"/>
                  <a:gd name="T43" fmla="*/ 349 h 646"/>
                  <a:gd name="T44" fmla="*/ 312 w 681"/>
                  <a:gd name="T45" fmla="*/ 352 h 646"/>
                  <a:gd name="T46" fmla="*/ 316 w 681"/>
                  <a:gd name="T47" fmla="*/ 326 h 646"/>
                  <a:gd name="T48" fmla="*/ 333 w 681"/>
                  <a:gd name="T49" fmla="*/ 329 h 646"/>
                  <a:gd name="T50" fmla="*/ 334 w 681"/>
                  <a:gd name="T51" fmla="*/ 306 h 646"/>
                  <a:gd name="T52" fmla="*/ 355 w 681"/>
                  <a:gd name="T53" fmla="*/ 304 h 646"/>
                  <a:gd name="T54" fmla="*/ 334 w 681"/>
                  <a:gd name="T55" fmla="*/ 306 h 646"/>
                  <a:gd name="T56" fmla="*/ 374 w 681"/>
                  <a:gd name="T57" fmla="*/ 282 h 646"/>
                  <a:gd name="T58" fmla="*/ 372 w 681"/>
                  <a:gd name="T59" fmla="*/ 261 h 646"/>
                  <a:gd name="T60" fmla="*/ 393 w 681"/>
                  <a:gd name="T61" fmla="*/ 260 h 646"/>
                  <a:gd name="T62" fmla="*/ 372 w 681"/>
                  <a:gd name="T63" fmla="*/ 261 h 646"/>
                  <a:gd name="T64" fmla="*/ 403 w 681"/>
                  <a:gd name="T65" fmla="*/ 249 h 646"/>
                  <a:gd name="T66" fmla="*/ 423 w 681"/>
                  <a:gd name="T67" fmla="*/ 207 h 646"/>
                  <a:gd name="T68" fmla="*/ 412 w 681"/>
                  <a:gd name="T69" fmla="*/ 218 h 646"/>
                  <a:gd name="T70" fmla="*/ 443 w 681"/>
                  <a:gd name="T71" fmla="*/ 207 h 646"/>
                  <a:gd name="T72" fmla="*/ 464 w 681"/>
                  <a:gd name="T73" fmla="*/ 165 h 646"/>
                  <a:gd name="T74" fmla="*/ 453 w 681"/>
                  <a:gd name="T75" fmla="*/ 175 h 646"/>
                  <a:gd name="T76" fmla="*/ 485 w 681"/>
                  <a:gd name="T77" fmla="*/ 165 h 646"/>
                  <a:gd name="T78" fmla="*/ 508 w 681"/>
                  <a:gd name="T79" fmla="*/ 125 h 646"/>
                  <a:gd name="T80" fmla="*/ 496 w 681"/>
                  <a:gd name="T81" fmla="*/ 134 h 646"/>
                  <a:gd name="T82" fmla="*/ 540 w 681"/>
                  <a:gd name="T83" fmla="*/ 117 h 646"/>
                  <a:gd name="T84" fmla="*/ 542 w 681"/>
                  <a:gd name="T85" fmla="*/ 97 h 646"/>
                  <a:gd name="T86" fmla="*/ 542 w 681"/>
                  <a:gd name="T87" fmla="*/ 97 h 646"/>
                  <a:gd name="T88" fmla="*/ 575 w 681"/>
                  <a:gd name="T89" fmla="*/ 91 h 646"/>
                  <a:gd name="T90" fmla="*/ 602 w 681"/>
                  <a:gd name="T91" fmla="*/ 53 h 646"/>
                  <a:gd name="T92" fmla="*/ 590 w 681"/>
                  <a:gd name="T93" fmla="*/ 62 h 646"/>
                  <a:gd name="T94" fmla="*/ 625 w 681"/>
                  <a:gd name="T95" fmla="*/ 36 h 646"/>
                  <a:gd name="T96" fmla="*/ 622 w 681"/>
                  <a:gd name="T97" fmla="*/ 56 h 646"/>
                  <a:gd name="T98" fmla="*/ 646 w 681"/>
                  <a:gd name="T99" fmla="*/ 20 h 646"/>
                  <a:gd name="T100" fmla="*/ 650 w 681"/>
                  <a:gd name="T101" fmla="*/ 35 h 646"/>
                  <a:gd name="T102" fmla="*/ 662 w 681"/>
                  <a:gd name="T103" fmla="*/ 7 h 646"/>
                  <a:gd name="T104" fmla="*/ 671 w 681"/>
                  <a:gd name="T105" fmla="*/ 0 h 646"/>
                  <a:gd name="T106" fmla="*/ 678 w 681"/>
                  <a:gd name="T107" fmla="*/ 12 h 646"/>
                  <a:gd name="T108" fmla="*/ 669 w 681"/>
                  <a:gd name="T109" fmla="*/ 20 h 646"/>
                  <a:gd name="T110" fmla="*/ 17 w 681"/>
                  <a:gd name="T111" fmla="*/ 600 h 6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646"/>
                  <a:gd name="T170" fmla="*/ 681 w 681"/>
                  <a:gd name="T171" fmla="*/ 646 h 6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646">
                    <a:moveTo>
                      <a:pt x="21" y="616"/>
                    </a:moveTo>
                    <a:lnTo>
                      <a:pt x="32" y="605"/>
                    </a:lnTo>
                    <a:lnTo>
                      <a:pt x="42" y="616"/>
                    </a:lnTo>
                    <a:lnTo>
                      <a:pt x="31" y="626"/>
                    </a:lnTo>
                    <a:lnTo>
                      <a:pt x="21" y="616"/>
                    </a:lnTo>
                    <a:close/>
                    <a:moveTo>
                      <a:pt x="43" y="595"/>
                    </a:moveTo>
                    <a:lnTo>
                      <a:pt x="53" y="585"/>
                    </a:lnTo>
                    <a:lnTo>
                      <a:pt x="63" y="596"/>
                    </a:lnTo>
                    <a:lnTo>
                      <a:pt x="53" y="606"/>
                    </a:lnTo>
                    <a:lnTo>
                      <a:pt x="43" y="595"/>
                    </a:lnTo>
                    <a:close/>
                    <a:moveTo>
                      <a:pt x="64" y="575"/>
                    </a:moveTo>
                    <a:lnTo>
                      <a:pt x="73" y="567"/>
                    </a:lnTo>
                    <a:lnTo>
                      <a:pt x="75" y="565"/>
                    </a:lnTo>
                    <a:lnTo>
                      <a:pt x="85" y="576"/>
                    </a:lnTo>
                    <a:lnTo>
                      <a:pt x="83" y="577"/>
                    </a:lnTo>
                    <a:lnTo>
                      <a:pt x="74" y="586"/>
                    </a:lnTo>
                    <a:lnTo>
                      <a:pt x="64" y="575"/>
                    </a:lnTo>
                    <a:close/>
                    <a:moveTo>
                      <a:pt x="85" y="555"/>
                    </a:moveTo>
                    <a:lnTo>
                      <a:pt x="96" y="545"/>
                    </a:lnTo>
                    <a:lnTo>
                      <a:pt x="106" y="555"/>
                    </a:lnTo>
                    <a:lnTo>
                      <a:pt x="95" y="566"/>
                    </a:lnTo>
                    <a:lnTo>
                      <a:pt x="85" y="555"/>
                    </a:lnTo>
                    <a:close/>
                    <a:moveTo>
                      <a:pt x="107" y="535"/>
                    </a:moveTo>
                    <a:lnTo>
                      <a:pt x="112" y="529"/>
                    </a:lnTo>
                    <a:lnTo>
                      <a:pt x="117" y="524"/>
                    </a:lnTo>
                    <a:lnTo>
                      <a:pt x="127" y="535"/>
                    </a:lnTo>
                    <a:lnTo>
                      <a:pt x="123" y="540"/>
                    </a:lnTo>
                    <a:lnTo>
                      <a:pt x="117" y="545"/>
                    </a:lnTo>
                    <a:lnTo>
                      <a:pt x="107" y="535"/>
                    </a:lnTo>
                    <a:close/>
                    <a:moveTo>
                      <a:pt x="128" y="514"/>
                    </a:moveTo>
                    <a:lnTo>
                      <a:pt x="132" y="510"/>
                    </a:lnTo>
                    <a:lnTo>
                      <a:pt x="138" y="504"/>
                    </a:lnTo>
                    <a:lnTo>
                      <a:pt x="148" y="514"/>
                    </a:lnTo>
                    <a:lnTo>
                      <a:pt x="142" y="521"/>
                    </a:lnTo>
                    <a:lnTo>
                      <a:pt x="138" y="525"/>
                    </a:lnTo>
                    <a:lnTo>
                      <a:pt x="128" y="514"/>
                    </a:lnTo>
                    <a:close/>
                    <a:moveTo>
                      <a:pt x="149" y="494"/>
                    </a:moveTo>
                    <a:lnTo>
                      <a:pt x="151" y="491"/>
                    </a:lnTo>
                    <a:lnTo>
                      <a:pt x="159" y="483"/>
                    </a:lnTo>
                    <a:lnTo>
                      <a:pt x="169" y="494"/>
                    </a:lnTo>
                    <a:lnTo>
                      <a:pt x="162" y="501"/>
                    </a:lnTo>
                    <a:lnTo>
                      <a:pt x="159" y="504"/>
                    </a:lnTo>
                    <a:lnTo>
                      <a:pt x="149" y="494"/>
                    </a:lnTo>
                    <a:close/>
                    <a:moveTo>
                      <a:pt x="170" y="473"/>
                    </a:moveTo>
                    <a:lnTo>
                      <a:pt x="172" y="471"/>
                    </a:lnTo>
                    <a:lnTo>
                      <a:pt x="180" y="463"/>
                    </a:lnTo>
                    <a:lnTo>
                      <a:pt x="190" y="473"/>
                    </a:lnTo>
                    <a:lnTo>
                      <a:pt x="182" y="482"/>
                    </a:lnTo>
                    <a:lnTo>
                      <a:pt x="180" y="484"/>
                    </a:lnTo>
                    <a:lnTo>
                      <a:pt x="170" y="473"/>
                    </a:lnTo>
                    <a:close/>
                    <a:moveTo>
                      <a:pt x="190" y="452"/>
                    </a:moveTo>
                    <a:lnTo>
                      <a:pt x="192" y="451"/>
                    </a:lnTo>
                    <a:lnTo>
                      <a:pt x="201" y="442"/>
                    </a:lnTo>
                    <a:lnTo>
                      <a:pt x="211" y="452"/>
                    </a:lnTo>
                    <a:lnTo>
                      <a:pt x="203" y="461"/>
                    </a:lnTo>
                    <a:lnTo>
                      <a:pt x="201" y="463"/>
                    </a:lnTo>
                    <a:lnTo>
                      <a:pt x="190" y="452"/>
                    </a:lnTo>
                    <a:close/>
                    <a:moveTo>
                      <a:pt x="211" y="432"/>
                    </a:moveTo>
                    <a:lnTo>
                      <a:pt x="214" y="430"/>
                    </a:lnTo>
                    <a:lnTo>
                      <a:pt x="222" y="421"/>
                    </a:lnTo>
                    <a:lnTo>
                      <a:pt x="232" y="432"/>
                    </a:lnTo>
                    <a:lnTo>
                      <a:pt x="224" y="440"/>
                    </a:lnTo>
                    <a:lnTo>
                      <a:pt x="222" y="442"/>
                    </a:lnTo>
                    <a:lnTo>
                      <a:pt x="211" y="432"/>
                    </a:lnTo>
                    <a:close/>
                    <a:moveTo>
                      <a:pt x="232" y="411"/>
                    </a:moveTo>
                    <a:lnTo>
                      <a:pt x="235" y="409"/>
                    </a:lnTo>
                    <a:lnTo>
                      <a:pt x="243" y="401"/>
                    </a:lnTo>
                    <a:lnTo>
                      <a:pt x="253" y="411"/>
                    </a:lnTo>
                    <a:lnTo>
                      <a:pt x="245" y="419"/>
                    </a:lnTo>
                    <a:lnTo>
                      <a:pt x="243" y="421"/>
                    </a:lnTo>
                    <a:lnTo>
                      <a:pt x="232" y="411"/>
                    </a:lnTo>
                    <a:close/>
                    <a:moveTo>
                      <a:pt x="253" y="390"/>
                    </a:moveTo>
                    <a:lnTo>
                      <a:pt x="255" y="388"/>
                    </a:lnTo>
                    <a:lnTo>
                      <a:pt x="264" y="380"/>
                    </a:lnTo>
                    <a:lnTo>
                      <a:pt x="274" y="390"/>
                    </a:lnTo>
                    <a:lnTo>
                      <a:pt x="266" y="399"/>
                    </a:lnTo>
                    <a:lnTo>
                      <a:pt x="264" y="401"/>
                    </a:lnTo>
                    <a:lnTo>
                      <a:pt x="253" y="390"/>
                    </a:lnTo>
                    <a:close/>
                    <a:moveTo>
                      <a:pt x="274" y="370"/>
                    </a:moveTo>
                    <a:lnTo>
                      <a:pt x="275" y="369"/>
                    </a:lnTo>
                    <a:lnTo>
                      <a:pt x="284" y="359"/>
                    </a:lnTo>
                    <a:lnTo>
                      <a:pt x="295" y="369"/>
                    </a:lnTo>
                    <a:lnTo>
                      <a:pt x="294" y="370"/>
                    </a:lnTo>
                    <a:lnTo>
                      <a:pt x="285" y="379"/>
                    </a:lnTo>
                    <a:lnTo>
                      <a:pt x="284" y="380"/>
                    </a:lnTo>
                    <a:lnTo>
                      <a:pt x="274" y="370"/>
                    </a:lnTo>
                    <a:close/>
                    <a:moveTo>
                      <a:pt x="294" y="349"/>
                    </a:moveTo>
                    <a:lnTo>
                      <a:pt x="301" y="342"/>
                    </a:lnTo>
                    <a:lnTo>
                      <a:pt x="305" y="338"/>
                    </a:lnTo>
                    <a:lnTo>
                      <a:pt x="315" y="348"/>
                    </a:lnTo>
                    <a:lnTo>
                      <a:pt x="312" y="352"/>
                    </a:lnTo>
                    <a:lnTo>
                      <a:pt x="305" y="359"/>
                    </a:lnTo>
                    <a:lnTo>
                      <a:pt x="294" y="349"/>
                    </a:lnTo>
                    <a:close/>
                    <a:moveTo>
                      <a:pt x="315" y="327"/>
                    </a:moveTo>
                    <a:lnTo>
                      <a:pt x="316" y="326"/>
                    </a:lnTo>
                    <a:lnTo>
                      <a:pt x="322" y="319"/>
                    </a:lnTo>
                    <a:lnTo>
                      <a:pt x="325" y="317"/>
                    </a:lnTo>
                    <a:lnTo>
                      <a:pt x="336" y="327"/>
                    </a:lnTo>
                    <a:lnTo>
                      <a:pt x="333" y="329"/>
                    </a:lnTo>
                    <a:lnTo>
                      <a:pt x="327" y="336"/>
                    </a:lnTo>
                    <a:lnTo>
                      <a:pt x="325" y="338"/>
                    </a:lnTo>
                    <a:lnTo>
                      <a:pt x="315" y="327"/>
                    </a:lnTo>
                    <a:close/>
                    <a:moveTo>
                      <a:pt x="334" y="306"/>
                    </a:moveTo>
                    <a:lnTo>
                      <a:pt x="339" y="301"/>
                    </a:lnTo>
                    <a:lnTo>
                      <a:pt x="343" y="296"/>
                    </a:lnTo>
                    <a:lnTo>
                      <a:pt x="344" y="295"/>
                    </a:lnTo>
                    <a:lnTo>
                      <a:pt x="355" y="304"/>
                    </a:lnTo>
                    <a:lnTo>
                      <a:pt x="354" y="305"/>
                    </a:lnTo>
                    <a:lnTo>
                      <a:pt x="350" y="311"/>
                    </a:lnTo>
                    <a:lnTo>
                      <a:pt x="345" y="316"/>
                    </a:lnTo>
                    <a:lnTo>
                      <a:pt x="334" y="306"/>
                    </a:lnTo>
                    <a:close/>
                    <a:moveTo>
                      <a:pt x="353" y="284"/>
                    </a:moveTo>
                    <a:lnTo>
                      <a:pt x="360" y="275"/>
                    </a:lnTo>
                    <a:lnTo>
                      <a:pt x="363" y="272"/>
                    </a:lnTo>
                    <a:lnTo>
                      <a:pt x="374" y="282"/>
                    </a:lnTo>
                    <a:lnTo>
                      <a:pt x="372" y="284"/>
                    </a:lnTo>
                    <a:lnTo>
                      <a:pt x="364" y="293"/>
                    </a:lnTo>
                    <a:lnTo>
                      <a:pt x="353" y="284"/>
                    </a:lnTo>
                    <a:close/>
                    <a:moveTo>
                      <a:pt x="372" y="261"/>
                    </a:moveTo>
                    <a:lnTo>
                      <a:pt x="374" y="259"/>
                    </a:lnTo>
                    <a:lnTo>
                      <a:pt x="379" y="254"/>
                    </a:lnTo>
                    <a:lnTo>
                      <a:pt x="382" y="250"/>
                    </a:lnTo>
                    <a:lnTo>
                      <a:pt x="393" y="260"/>
                    </a:lnTo>
                    <a:lnTo>
                      <a:pt x="390" y="263"/>
                    </a:lnTo>
                    <a:lnTo>
                      <a:pt x="385" y="269"/>
                    </a:lnTo>
                    <a:lnTo>
                      <a:pt x="383" y="271"/>
                    </a:lnTo>
                    <a:lnTo>
                      <a:pt x="372" y="261"/>
                    </a:lnTo>
                    <a:close/>
                    <a:moveTo>
                      <a:pt x="392" y="239"/>
                    </a:moveTo>
                    <a:lnTo>
                      <a:pt x="402" y="228"/>
                    </a:lnTo>
                    <a:lnTo>
                      <a:pt x="413" y="239"/>
                    </a:lnTo>
                    <a:lnTo>
                      <a:pt x="403" y="249"/>
                    </a:lnTo>
                    <a:lnTo>
                      <a:pt x="392" y="239"/>
                    </a:lnTo>
                    <a:close/>
                    <a:moveTo>
                      <a:pt x="412" y="218"/>
                    </a:moveTo>
                    <a:lnTo>
                      <a:pt x="416" y="214"/>
                    </a:lnTo>
                    <a:lnTo>
                      <a:pt x="423" y="207"/>
                    </a:lnTo>
                    <a:lnTo>
                      <a:pt x="433" y="217"/>
                    </a:lnTo>
                    <a:lnTo>
                      <a:pt x="427" y="224"/>
                    </a:lnTo>
                    <a:lnTo>
                      <a:pt x="423" y="228"/>
                    </a:lnTo>
                    <a:lnTo>
                      <a:pt x="412" y="218"/>
                    </a:lnTo>
                    <a:close/>
                    <a:moveTo>
                      <a:pt x="433" y="196"/>
                    </a:moveTo>
                    <a:lnTo>
                      <a:pt x="443" y="186"/>
                    </a:lnTo>
                    <a:lnTo>
                      <a:pt x="454" y="196"/>
                    </a:lnTo>
                    <a:lnTo>
                      <a:pt x="443" y="207"/>
                    </a:lnTo>
                    <a:lnTo>
                      <a:pt x="433" y="196"/>
                    </a:lnTo>
                    <a:close/>
                    <a:moveTo>
                      <a:pt x="453" y="175"/>
                    </a:moveTo>
                    <a:lnTo>
                      <a:pt x="459" y="170"/>
                    </a:lnTo>
                    <a:lnTo>
                      <a:pt x="464" y="165"/>
                    </a:lnTo>
                    <a:lnTo>
                      <a:pt x="474" y="175"/>
                    </a:lnTo>
                    <a:lnTo>
                      <a:pt x="469" y="181"/>
                    </a:lnTo>
                    <a:lnTo>
                      <a:pt x="464" y="186"/>
                    </a:lnTo>
                    <a:lnTo>
                      <a:pt x="453" y="175"/>
                    </a:lnTo>
                    <a:close/>
                    <a:moveTo>
                      <a:pt x="475" y="155"/>
                    </a:moveTo>
                    <a:lnTo>
                      <a:pt x="485" y="144"/>
                    </a:lnTo>
                    <a:lnTo>
                      <a:pt x="495" y="155"/>
                    </a:lnTo>
                    <a:lnTo>
                      <a:pt x="485" y="165"/>
                    </a:lnTo>
                    <a:lnTo>
                      <a:pt x="475" y="155"/>
                    </a:lnTo>
                    <a:close/>
                    <a:moveTo>
                      <a:pt x="496" y="134"/>
                    </a:moveTo>
                    <a:lnTo>
                      <a:pt x="505" y="127"/>
                    </a:lnTo>
                    <a:lnTo>
                      <a:pt x="508" y="125"/>
                    </a:lnTo>
                    <a:lnTo>
                      <a:pt x="517" y="136"/>
                    </a:lnTo>
                    <a:lnTo>
                      <a:pt x="514" y="138"/>
                    </a:lnTo>
                    <a:lnTo>
                      <a:pt x="506" y="145"/>
                    </a:lnTo>
                    <a:lnTo>
                      <a:pt x="496" y="134"/>
                    </a:lnTo>
                    <a:close/>
                    <a:moveTo>
                      <a:pt x="519" y="115"/>
                    </a:moveTo>
                    <a:lnTo>
                      <a:pt x="522" y="113"/>
                    </a:lnTo>
                    <a:lnTo>
                      <a:pt x="530" y="106"/>
                    </a:lnTo>
                    <a:lnTo>
                      <a:pt x="540" y="117"/>
                    </a:lnTo>
                    <a:lnTo>
                      <a:pt x="531" y="124"/>
                    </a:lnTo>
                    <a:lnTo>
                      <a:pt x="528" y="126"/>
                    </a:lnTo>
                    <a:lnTo>
                      <a:pt x="519" y="115"/>
                    </a:lnTo>
                    <a:close/>
                    <a:moveTo>
                      <a:pt x="542" y="97"/>
                    </a:moveTo>
                    <a:lnTo>
                      <a:pt x="554" y="88"/>
                    </a:lnTo>
                    <a:lnTo>
                      <a:pt x="563" y="100"/>
                    </a:lnTo>
                    <a:lnTo>
                      <a:pt x="551" y="108"/>
                    </a:lnTo>
                    <a:lnTo>
                      <a:pt x="542" y="97"/>
                    </a:lnTo>
                    <a:close/>
                    <a:moveTo>
                      <a:pt x="566" y="79"/>
                    </a:moveTo>
                    <a:lnTo>
                      <a:pt x="578" y="70"/>
                    </a:lnTo>
                    <a:lnTo>
                      <a:pt x="586" y="82"/>
                    </a:lnTo>
                    <a:lnTo>
                      <a:pt x="575" y="91"/>
                    </a:lnTo>
                    <a:lnTo>
                      <a:pt x="566" y="79"/>
                    </a:lnTo>
                    <a:close/>
                    <a:moveTo>
                      <a:pt x="590" y="62"/>
                    </a:moveTo>
                    <a:lnTo>
                      <a:pt x="597" y="57"/>
                    </a:lnTo>
                    <a:lnTo>
                      <a:pt x="602" y="53"/>
                    </a:lnTo>
                    <a:lnTo>
                      <a:pt x="610" y="65"/>
                    </a:lnTo>
                    <a:lnTo>
                      <a:pt x="605" y="69"/>
                    </a:lnTo>
                    <a:lnTo>
                      <a:pt x="598" y="74"/>
                    </a:lnTo>
                    <a:lnTo>
                      <a:pt x="590" y="62"/>
                    </a:lnTo>
                    <a:close/>
                    <a:moveTo>
                      <a:pt x="613" y="44"/>
                    </a:moveTo>
                    <a:lnTo>
                      <a:pt x="614" y="44"/>
                    </a:lnTo>
                    <a:lnTo>
                      <a:pt x="622" y="38"/>
                    </a:lnTo>
                    <a:lnTo>
                      <a:pt x="625" y="36"/>
                    </a:lnTo>
                    <a:lnTo>
                      <a:pt x="634" y="48"/>
                    </a:lnTo>
                    <a:lnTo>
                      <a:pt x="630" y="50"/>
                    </a:lnTo>
                    <a:lnTo>
                      <a:pt x="622" y="56"/>
                    </a:lnTo>
                    <a:lnTo>
                      <a:pt x="613" y="44"/>
                    </a:lnTo>
                    <a:close/>
                    <a:moveTo>
                      <a:pt x="637" y="27"/>
                    </a:moveTo>
                    <a:lnTo>
                      <a:pt x="641" y="24"/>
                    </a:lnTo>
                    <a:lnTo>
                      <a:pt x="646" y="20"/>
                    </a:lnTo>
                    <a:lnTo>
                      <a:pt x="648" y="18"/>
                    </a:lnTo>
                    <a:lnTo>
                      <a:pt x="658" y="30"/>
                    </a:lnTo>
                    <a:lnTo>
                      <a:pt x="655" y="31"/>
                    </a:lnTo>
                    <a:lnTo>
                      <a:pt x="650" y="35"/>
                    </a:lnTo>
                    <a:lnTo>
                      <a:pt x="646" y="39"/>
                    </a:lnTo>
                    <a:lnTo>
                      <a:pt x="637" y="27"/>
                    </a:lnTo>
                    <a:close/>
                    <a:moveTo>
                      <a:pt x="660" y="9"/>
                    </a:moveTo>
                    <a:lnTo>
                      <a:pt x="662" y="7"/>
                    </a:lnTo>
                    <a:lnTo>
                      <a:pt x="664" y="5"/>
                    </a:lnTo>
                    <a:lnTo>
                      <a:pt x="667" y="3"/>
                    </a:lnTo>
                    <a:lnTo>
                      <a:pt x="669" y="1"/>
                    </a:lnTo>
                    <a:lnTo>
                      <a:pt x="671" y="0"/>
                    </a:lnTo>
                    <a:lnTo>
                      <a:pt x="681" y="10"/>
                    </a:lnTo>
                    <a:lnTo>
                      <a:pt x="680" y="11"/>
                    </a:lnTo>
                    <a:lnTo>
                      <a:pt x="678" y="12"/>
                    </a:lnTo>
                    <a:lnTo>
                      <a:pt x="676" y="14"/>
                    </a:lnTo>
                    <a:lnTo>
                      <a:pt x="674" y="16"/>
                    </a:lnTo>
                    <a:lnTo>
                      <a:pt x="671" y="19"/>
                    </a:lnTo>
                    <a:lnTo>
                      <a:pt x="669" y="20"/>
                    </a:lnTo>
                    <a:lnTo>
                      <a:pt x="660" y="9"/>
                    </a:lnTo>
                    <a:close/>
                    <a:moveTo>
                      <a:pt x="47" y="632"/>
                    </a:moveTo>
                    <a:lnTo>
                      <a:pt x="0" y="646"/>
                    </a:lnTo>
                    <a:lnTo>
                      <a:pt x="17" y="600"/>
                    </a:lnTo>
                    <a:lnTo>
                      <a:pt x="47" y="63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8" name="Rectangle 93"/>
              <p:cNvSpPr>
                <a:spLocks noChangeArrowheads="1"/>
              </p:cNvSpPr>
              <p:nvPr/>
            </p:nvSpPr>
            <p:spPr bwMode="auto">
              <a:xfrm rot="19800000">
                <a:off x="1729" y="1821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ss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109" name="Rectangle 94"/>
              <p:cNvSpPr>
                <a:spLocks noChangeArrowheads="1"/>
              </p:cNvSpPr>
              <p:nvPr/>
            </p:nvSpPr>
            <p:spPr bwMode="auto">
              <a:xfrm rot="19500000">
                <a:off x="2972" y="644"/>
                <a:ext cx="19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sr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110" name="Freeform 95"/>
              <p:cNvSpPr>
                <a:spLocks noEditPoints="1"/>
              </p:cNvSpPr>
              <p:nvPr/>
            </p:nvSpPr>
            <p:spPr bwMode="auto">
              <a:xfrm>
                <a:off x="4102" y="1181"/>
                <a:ext cx="44" cy="394"/>
              </a:xfrm>
              <a:custGeom>
                <a:avLst/>
                <a:gdLst>
                  <a:gd name="T0" fmla="*/ 30 w 44"/>
                  <a:gd name="T1" fmla="*/ 15 h 394"/>
                  <a:gd name="T2" fmla="*/ 15 w 44"/>
                  <a:gd name="T3" fmla="*/ 0 h 394"/>
                  <a:gd name="T4" fmla="*/ 30 w 44"/>
                  <a:gd name="T5" fmla="*/ 29 h 394"/>
                  <a:gd name="T6" fmla="*/ 15 w 44"/>
                  <a:gd name="T7" fmla="*/ 44 h 394"/>
                  <a:gd name="T8" fmla="*/ 30 w 44"/>
                  <a:gd name="T9" fmla="*/ 29 h 394"/>
                  <a:gd name="T10" fmla="*/ 30 w 44"/>
                  <a:gd name="T11" fmla="*/ 73 h 394"/>
                  <a:gd name="T12" fmla="*/ 15 w 44"/>
                  <a:gd name="T13" fmla="*/ 59 h 394"/>
                  <a:gd name="T14" fmla="*/ 30 w 44"/>
                  <a:gd name="T15" fmla="*/ 88 h 394"/>
                  <a:gd name="T16" fmla="*/ 15 w 44"/>
                  <a:gd name="T17" fmla="*/ 103 h 394"/>
                  <a:gd name="T18" fmla="*/ 30 w 44"/>
                  <a:gd name="T19" fmla="*/ 88 h 394"/>
                  <a:gd name="T20" fmla="*/ 30 w 44"/>
                  <a:gd name="T21" fmla="*/ 132 h 394"/>
                  <a:gd name="T22" fmla="*/ 15 w 44"/>
                  <a:gd name="T23" fmla="*/ 117 h 394"/>
                  <a:gd name="T24" fmla="*/ 30 w 44"/>
                  <a:gd name="T25" fmla="*/ 147 h 394"/>
                  <a:gd name="T26" fmla="*/ 15 w 44"/>
                  <a:gd name="T27" fmla="*/ 162 h 394"/>
                  <a:gd name="T28" fmla="*/ 30 w 44"/>
                  <a:gd name="T29" fmla="*/ 147 h 394"/>
                  <a:gd name="T30" fmla="*/ 30 w 44"/>
                  <a:gd name="T31" fmla="*/ 191 h 394"/>
                  <a:gd name="T32" fmla="*/ 15 w 44"/>
                  <a:gd name="T33" fmla="*/ 176 h 394"/>
                  <a:gd name="T34" fmla="*/ 30 w 44"/>
                  <a:gd name="T35" fmla="*/ 206 h 394"/>
                  <a:gd name="T36" fmla="*/ 15 w 44"/>
                  <a:gd name="T37" fmla="*/ 220 h 394"/>
                  <a:gd name="T38" fmla="*/ 30 w 44"/>
                  <a:gd name="T39" fmla="*/ 206 h 394"/>
                  <a:gd name="T40" fmla="*/ 30 w 44"/>
                  <a:gd name="T41" fmla="*/ 250 h 394"/>
                  <a:gd name="T42" fmla="*/ 15 w 44"/>
                  <a:gd name="T43" fmla="*/ 235 h 394"/>
                  <a:gd name="T44" fmla="*/ 30 w 44"/>
                  <a:gd name="T45" fmla="*/ 264 h 394"/>
                  <a:gd name="T46" fmla="*/ 15 w 44"/>
                  <a:gd name="T47" fmla="*/ 279 h 394"/>
                  <a:gd name="T48" fmla="*/ 30 w 44"/>
                  <a:gd name="T49" fmla="*/ 264 h 394"/>
                  <a:gd name="T50" fmla="*/ 30 w 44"/>
                  <a:gd name="T51" fmla="*/ 309 h 394"/>
                  <a:gd name="T52" fmla="*/ 15 w 44"/>
                  <a:gd name="T53" fmla="*/ 294 h 394"/>
                  <a:gd name="T54" fmla="*/ 30 w 44"/>
                  <a:gd name="T55" fmla="*/ 323 h 394"/>
                  <a:gd name="T56" fmla="*/ 15 w 44"/>
                  <a:gd name="T57" fmla="*/ 338 h 394"/>
                  <a:gd name="T58" fmla="*/ 30 w 44"/>
                  <a:gd name="T59" fmla="*/ 323 h 394"/>
                  <a:gd name="T60" fmla="*/ 30 w 44"/>
                  <a:gd name="T61" fmla="*/ 357 h 394"/>
                  <a:gd name="T62" fmla="*/ 15 w 44"/>
                  <a:gd name="T63" fmla="*/ 353 h 394"/>
                  <a:gd name="T64" fmla="*/ 44 w 44"/>
                  <a:gd name="T65" fmla="*/ 350 h 394"/>
                  <a:gd name="T66" fmla="*/ 0 w 44"/>
                  <a:gd name="T67" fmla="*/ 350 h 3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"/>
                  <a:gd name="T103" fmla="*/ 0 h 394"/>
                  <a:gd name="T104" fmla="*/ 44 w 44"/>
                  <a:gd name="T105" fmla="*/ 394 h 3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" h="39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3"/>
                    </a:lnTo>
                    <a:lnTo>
                      <a:pt x="15" y="73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7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7"/>
                    </a:lnTo>
                    <a:lnTo>
                      <a:pt x="30" y="117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20"/>
                    </a:lnTo>
                    <a:lnTo>
                      <a:pt x="15" y="220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30" y="235"/>
                    </a:moveTo>
                    <a:lnTo>
                      <a:pt x="30" y="250"/>
                    </a:lnTo>
                    <a:lnTo>
                      <a:pt x="15" y="250"/>
                    </a:lnTo>
                    <a:lnTo>
                      <a:pt x="15" y="235"/>
                    </a:lnTo>
                    <a:lnTo>
                      <a:pt x="30" y="235"/>
                    </a:lnTo>
                    <a:close/>
                    <a:moveTo>
                      <a:pt x="30" y="264"/>
                    </a:moveTo>
                    <a:lnTo>
                      <a:pt x="30" y="279"/>
                    </a:lnTo>
                    <a:lnTo>
                      <a:pt x="15" y="279"/>
                    </a:lnTo>
                    <a:lnTo>
                      <a:pt x="15" y="264"/>
                    </a:lnTo>
                    <a:lnTo>
                      <a:pt x="30" y="264"/>
                    </a:lnTo>
                    <a:close/>
                    <a:moveTo>
                      <a:pt x="30" y="294"/>
                    </a:moveTo>
                    <a:lnTo>
                      <a:pt x="30" y="309"/>
                    </a:lnTo>
                    <a:lnTo>
                      <a:pt x="15" y="309"/>
                    </a:lnTo>
                    <a:lnTo>
                      <a:pt x="15" y="294"/>
                    </a:lnTo>
                    <a:lnTo>
                      <a:pt x="30" y="294"/>
                    </a:lnTo>
                    <a:close/>
                    <a:moveTo>
                      <a:pt x="30" y="323"/>
                    </a:moveTo>
                    <a:lnTo>
                      <a:pt x="30" y="338"/>
                    </a:lnTo>
                    <a:lnTo>
                      <a:pt x="15" y="338"/>
                    </a:lnTo>
                    <a:lnTo>
                      <a:pt x="15" y="323"/>
                    </a:lnTo>
                    <a:lnTo>
                      <a:pt x="30" y="323"/>
                    </a:lnTo>
                    <a:close/>
                    <a:moveTo>
                      <a:pt x="30" y="353"/>
                    </a:moveTo>
                    <a:lnTo>
                      <a:pt x="30" y="357"/>
                    </a:lnTo>
                    <a:lnTo>
                      <a:pt x="15" y="357"/>
                    </a:lnTo>
                    <a:lnTo>
                      <a:pt x="15" y="353"/>
                    </a:lnTo>
                    <a:lnTo>
                      <a:pt x="30" y="353"/>
                    </a:lnTo>
                    <a:close/>
                    <a:moveTo>
                      <a:pt x="44" y="350"/>
                    </a:moveTo>
                    <a:lnTo>
                      <a:pt x="22" y="394"/>
                    </a:lnTo>
                    <a:lnTo>
                      <a:pt x="0" y="350"/>
                    </a:lnTo>
                    <a:lnTo>
                      <a:pt x="44" y="35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11" name="Freeform 96"/>
              <p:cNvSpPr>
                <a:spLocks noEditPoints="1"/>
              </p:cNvSpPr>
              <p:nvPr/>
            </p:nvSpPr>
            <p:spPr bwMode="auto">
              <a:xfrm>
                <a:off x="4102" y="1969"/>
                <a:ext cx="44" cy="254"/>
              </a:xfrm>
              <a:custGeom>
                <a:avLst/>
                <a:gdLst>
                  <a:gd name="T0" fmla="*/ 30 w 44"/>
                  <a:gd name="T1" fmla="*/ 0 h 254"/>
                  <a:gd name="T2" fmla="*/ 30 w 44"/>
                  <a:gd name="T3" fmla="*/ 15 h 254"/>
                  <a:gd name="T4" fmla="*/ 15 w 44"/>
                  <a:gd name="T5" fmla="*/ 15 h 254"/>
                  <a:gd name="T6" fmla="*/ 15 w 44"/>
                  <a:gd name="T7" fmla="*/ 0 h 254"/>
                  <a:gd name="T8" fmla="*/ 30 w 44"/>
                  <a:gd name="T9" fmla="*/ 0 h 254"/>
                  <a:gd name="T10" fmla="*/ 30 w 44"/>
                  <a:gd name="T11" fmla="*/ 29 h 254"/>
                  <a:gd name="T12" fmla="*/ 30 w 44"/>
                  <a:gd name="T13" fmla="*/ 44 h 254"/>
                  <a:gd name="T14" fmla="*/ 15 w 44"/>
                  <a:gd name="T15" fmla="*/ 44 h 254"/>
                  <a:gd name="T16" fmla="*/ 15 w 44"/>
                  <a:gd name="T17" fmla="*/ 29 h 254"/>
                  <a:gd name="T18" fmla="*/ 30 w 44"/>
                  <a:gd name="T19" fmla="*/ 29 h 254"/>
                  <a:gd name="T20" fmla="*/ 30 w 44"/>
                  <a:gd name="T21" fmla="*/ 59 h 254"/>
                  <a:gd name="T22" fmla="*/ 30 w 44"/>
                  <a:gd name="T23" fmla="*/ 74 h 254"/>
                  <a:gd name="T24" fmla="*/ 15 w 44"/>
                  <a:gd name="T25" fmla="*/ 74 h 254"/>
                  <a:gd name="T26" fmla="*/ 15 w 44"/>
                  <a:gd name="T27" fmla="*/ 59 h 254"/>
                  <a:gd name="T28" fmla="*/ 30 w 44"/>
                  <a:gd name="T29" fmla="*/ 59 h 254"/>
                  <a:gd name="T30" fmla="*/ 30 w 44"/>
                  <a:gd name="T31" fmla="*/ 88 h 254"/>
                  <a:gd name="T32" fmla="*/ 30 w 44"/>
                  <a:gd name="T33" fmla="*/ 103 h 254"/>
                  <a:gd name="T34" fmla="*/ 15 w 44"/>
                  <a:gd name="T35" fmla="*/ 103 h 254"/>
                  <a:gd name="T36" fmla="*/ 15 w 44"/>
                  <a:gd name="T37" fmla="*/ 88 h 254"/>
                  <a:gd name="T38" fmla="*/ 30 w 44"/>
                  <a:gd name="T39" fmla="*/ 88 h 254"/>
                  <a:gd name="T40" fmla="*/ 30 w 44"/>
                  <a:gd name="T41" fmla="*/ 118 h 254"/>
                  <a:gd name="T42" fmla="*/ 30 w 44"/>
                  <a:gd name="T43" fmla="*/ 132 h 254"/>
                  <a:gd name="T44" fmla="*/ 15 w 44"/>
                  <a:gd name="T45" fmla="*/ 132 h 254"/>
                  <a:gd name="T46" fmla="*/ 15 w 44"/>
                  <a:gd name="T47" fmla="*/ 118 h 254"/>
                  <a:gd name="T48" fmla="*/ 30 w 44"/>
                  <a:gd name="T49" fmla="*/ 118 h 254"/>
                  <a:gd name="T50" fmla="*/ 30 w 44"/>
                  <a:gd name="T51" fmla="*/ 147 h 254"/>
                  <a:gd name="T52" fmla="*/ 30 w 44"/>
                  <a:gd name="T53" fmla="*/ 162 h 254"/>
                  <a:gd name="T54" fmla="*/ 15 w 44"/>
                  <a:gd name="T55" fmla="*/ 162 h 254"/>
                  <a:gd name="T56" fmla="*/ 15 w 44"/>
                  <a:gd name="T57" fmla="*/ 147 h 254"/>
                  <a:gd name="T58" fmla="*/ 30 w 44"/>
                  <a:gd name="T59" fmla="*/ 147 h 254"/>
                  <a:gd name="T60" fmla="*/ 30 w 44"/>
                  <a:gd name="T61" fmla="*/ 176 h 254"/>
                  <a:gd name="T62" fmla="*/ 30 w 44"/>
                  <a:gd name="T63" fmla="*/ 191 h 254"/>
                  <a:gd name="T64" fmla="*/ 15 w 44"/>
                  <a:gd name="T65" fmla="*/ 191 h 254"/>
                  <a:gd name="T66" fmla="*/ 15 w 44"/>
                  <a:gd name="T67" fmla="*/ 176 h 254"/>
                  <a:gd name="T68" fmla="*/ 30 w 44"/>
                  <a:gd name="T69" fmla="*/ 176 h 254"/>
                  <a:gd name="T70" fmla="*/ 30 w 44"/>
                  <a:gd name="T71" fmla="*/ 206 h 254"/>
                  <a:gd name="T72" fmla="*/ 30 w 44"/>
                  <a:gd name="T73" fmla="*/ 217 h 254"/>
                  <a:gd name="T74" fmla="*/ 15 w 44"/>
                  <a:gd name="T75" fmla="*/ 217 h 254"/>
                  <a:gd name="T76" fmla="*/ 15 w 44"/>
                  <a:gd name="T77" fmla="*/ 206 h 254"/>
                  <a:gd name="T78" fmla="*/ 30 w 44"/>
                  <a:gd name="T79" fmla="*/ 206 h 254"/>
                  <a:gd name="T80" fmla="*/ 44 w 44"/>
                  <a:gd name="T81" fmla="*/ 210 h 254"/>
                  <a:gd name="T82" fmla="*/ 22 w 44"/>
                  <a:gd name="T83" fmla="*/ 254 h 254"/>
                  <a:gd name="T84" fmla="*/ 0 w 44"/>
                  <a:gd name="T85" fmla="*/ 210 h 254"/>
                  <a:gd name="T86" fmla="*/ 44 w 44"/>
                  <a:gd name="T87" fmla="*/ 210 h 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"/>
                  <a:gd name="T133" fmla="*/ 0 h 254"/>
                  <a:gd name="T134" fmla="*/ 44 w 44"/>
                  <a:gd name="T135" fmla="*/ 254 h 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" h="25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4"/>
                    </a:lnTo>
                    <a:lnTo>
                      <a:pt x="15" y="74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8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8"/>
                    </a:lnTo>
                    <a:lnTo>
                      <a:pt x="30" y="118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17"/>
                    </a:lnTo>
                    <a:lnTo>
                      <a:pt x="15" y="217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44" y="210"/>
                    </a:moveTo>
                    <a:lnTo>
                      <a:pt x="22" y="254"/>
                    </a:lnTo>
                    <a:lnTo>
                      <a:pt x="0" y="210"/>
                    </a:lnTo>
                    <a:lnTo>
                      <a:pt x="44" y="21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12" name="Rectangle 22"/>
              <p:cNvSpPr>
                <a:spLocks noChangeArrowheads="1"/>
              </p:cNvSpPr>
              <p:nvPr/>
            </p:nvSpPr>
            <p:spPr bwMode="auto">
              <a:xfrm>
                <a:off x="1623" y="1073"/>
                <a:ext cx="120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Point of interest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4184064" y="1629828"/>
              <a:ext cx="3347619" cy="948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TauDEM Distance 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Down and Distance Up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7888499" y="3779751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33060" y="5342718"/>
            <a:ext cx="7870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Vertical distance to stream evaluated as weighted average over multiple flow paths.  This results in a “smooth” height above nearest stream layer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Open Sans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7565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/>
          </p:nvPr>
        </p:nvGraphicFramePr>
        <p:xfrm>
          <a:off x="134938" y="60960"/>
          <a:ext cx="4066092" cy="461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7" name="Document" r:id="rId3" imgW="2420236" imgH="2752301" progId="Word.Document.8">
                  <p:embed/>
                </p:oleObj>
              </mc:Choice>
              <mc:Fallback>
                <p:oleObj name="Document" r:id="rId3" imgW="2420236" imgH="2752301" progId="Word.Document.8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60960"/>
                        <a:ext cx="4066092" cy="4617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0"/>
            <a:ext cx="48895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276725" y="5213350"/>
            <a:ext cx="4867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3399"/>
                </a:solidFill>
              </a:rPr>
              <a:t>Useful for a tracking contaminant or compound subject to decay or attenuation</a:t>
            </a:r>
          </a:p>
        </p:txBody>
      </p:sp>
    </p:spTree>
    <p:extLst>
      <p:ext uri="{BB962C8B-B14F-4D97-AF65-F5344CB8AC3E}">
        <p14:creationId xmlns:p14="http://schemas.microsoft.com/office/powerpoint/2010/main" val="38954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292100" y="1562100"/>
            <a:ext cx="8623300" cy="3162300"/>
            <a:chOff x="0" y="1064"/>
            <a:chExt cx="5816" cy="2112"/>
          </a:xfrm>
        </p:grpSpPr>
        <p:pic>
          <p:nvPicPr>
            <p:cNvPr id="47152" name="Picture 3" descr="suppl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64"/>
              <a:ext cx="144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53" name="Picture 4" descr="tca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" y="1064"/>
              <a:ext cx="144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54" name="Picture 5" descr="tr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" y="1064"/>
              <a:ext cx="144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55" name="Picture 6" descr="de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1064"/>
              <a:ext cx="144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107" name="Text Box 8"/>
          <p:cNvSpPr txBox="1">
            <a:spLocks noChangeArrowheads="1"/>
          </p:cNvSpPr>
          <p:nvPr/>
        </p:nvSpPr>
        <p:spPr bwMode="auto">
          <a:xfrm>
            <a:off x="276225" y="1119188"/>
            <a:ext cx="966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mtClean="0">
                <a:solidFill>
                  <a:srgbClr val="000000"/>
                </a:solidFill>
              </a:rPr>
              <a:t>Supply </a:t>
            </a:r>
          </a:p>
        </p:txBody>
      </p: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2447925" y="1119188"/>
            <a:ext cx="1149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mtClean="0">
                <a:solidFill>
                  <a:srgbClr val="000000"/>
                </a:solidFill>
              </a:rPr>
              <a:t>Capacity 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4594225" y="1119188"/>
            <a:ext cx="1233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mtClean="0">
                <a:solidFill>
                  <a:srgbClr val="000000"/>
                </a:solidFill>
              </a:rPr>
              <a:t>Transport </a:t>
            </a:r>
          </a:p>
        </p:txBody>
      </p:sp>
      <p:sp>
        <p:nvSpPr>
          <p:cNvPr id="47110" name="Text Box 11"/>
          <p:cNvSpPr txBox="1">
            <a:spLocks noChangeArrowheads="1"/>
          </p:cNvSpPr>
          <p:nvPr/>
        </p:nvSpPr>
        <p:spPr bwMode="auto">
          <a:xfrm>
            <a:off x="6753225" y="1119188"/>
            <a:ext cx="1360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mtClean="0">
                <a:solidFill>
                  <a:srgbClr val="000000"/>
                </a:solidFill>
              </a:rPr>
              <a:t>Deposition </a:t>
            </a:r>
          </a:p>
        </p:txBody>
      </p:sp>
      <p:sp>
        <p:nvSpPr>
          <p:cNvPr id="47114" name="Rectangle 50"/>
          <p:cNvSpPr>
            <a:spLocks noGrp="1" noChangeArrowheads="1"/>
          </p:cNvSpPr>
          <p:nvPr>
            <p:ph type="title"/>
          </p:nvPr>
        </p:nvSpPr>
        <p:spPr>
          <a:xfrm>
            <a:off x="649288" y="133350"/>
            <a:ext cx="7912100" cy="66675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mtClean="0"/>
              <a:t>Transport limited accumulation</a:t>
            </a:r>
          </a:p>
        </p:txBody>
      </p:sp>
      <p:sp>
        <p:nvSpPr>
          <p:cNvPr id="47115" name="Text Box 55"/>
          <p:cNvSpPr txBox="1">
            <a:spLocks noChangeArrowheads="1"/>
          </p:cNvSpPr>
          <p:nvPr/>
        </p:nvSpPr>
        <p:spPr bwMode="auto">
          <a:xfrm>
            <a:off x="0" y="534458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3399"/>
                </a:solidFill>
                <a:latin typeface="Arial" pitchFamily="34" charset="0"/>
              </a:rPr>
              <a:t>Useful for modeling erosion and sediment delivery, the spatial dependence of sediment delivery ratio and contaminant that adheres to sediment</a:t>
            </a:r>
          </a:p>
        </p:txBody>
      </p:sp>
      <p:sp>
        <p:nvSpPr>
          <p:cNvPr id="47116" name="Rectangle 63"/>
          <p:cNvSpPr>
            <a:spLocks noChangeArrowheads="1"/>
          </p:cNvSpPr>
          <p:nvPr/>
        </p:nvSpPr>
        <p:spPr bwMode="auto">
          <a:xfrm>
            <a:off x="1152525" y="4830763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000000"/>
                </a:solidFill>
              </a:rPr>
              <a:t>S</a:t>
            </a:r>
          </a:p>
        </p:txBody>
      </p:sp>
      <p:grpSp>
        <p:nvGrpSpPr>
          <p:cNvPr id="90" name="Group 12"/>
          <p:cNvGrpSpPr>
            <a:grpSpLocks/>
          </p:cNvGrpSpPr>
          <p:nvPr/>
        </p:nvGrpSpPr>
        <p:grpSpPr bwMode="auto">
          <a:xfrm>
            <a:off x="2578100" y="4814888"/>
            <a:ext cx="1638300" cy="368300"/>
            <a:chOff x="1557" y="3848"/>
            <a:chExt cx="1032" cy="232"/>
          </a:xfrm>
        </p:grpSpPr>
        <p:sp>
          <p:nvSpPr>
            <p:cNvPr id="91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557" y="3848"/>
              <a:ext cx="1032" cy="23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kumimoji="1" lang="en-US" sz="2000" kern="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2" name="Rectangle 14"/>
            <p:cNvSpPr>
              <a:spLocks noChangeArrowheads="1"/>
            </p:cNvSpPr>
            <p:nvPr/>
          </p:nvSpPr>
          <p:spPr bwMode="auto">
            <a:xfrm>
              <a:off x="2528" y="3863"/>
              <a:ext cx="40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kern="0">
                  <a:solidFill>
                    <a:srgbClr val="000000"/>
                  </a:solidFill>
                  <a:latin typeface="Times New Roman"/>
                  <a:cs typeface="Arial"/>
                </a:rPr>
                <a:t>2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3" name="Rectangle 15"/>
            <p:cNvSpPr>
              <a:spLocks noChangeArrowheads="1"/>
            </p:cNvSpPr>
            <p:nvPr/>
          </p:nvSpPr>
          <p:spPr bwMode="auto">
            <a:xfrm>
              <a:off x="2104" y="3863"/>
              <a:ext cx="40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kern="0">
                  <a:solidFill>
                    <a:srgbClr val="000000"/>
                  </a:solidFill>
                  <a:latin typeface="Times New Roman"/>
                  <a:cs typeface="Arial"/>
                </a:rPr>
                <a:t>2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4" name="Rectangle 16"/>
            <p:cNvSpPr>
              <a:spLocks noChangeArrowheads="1"/>
            </p:cNvSpPr>
            <p:nvPr/>
          </p:nvSpPr>
          <p:spPr bwMode="auto">
            <a:xfrm>
              <a:off x="2475" y="3875"/>
              <a:ext cx="45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kern="0">
                  <a:solidFill>
                    <a:srgbClr val="000000"/>
                  </a:solidFill>
                  <a:latin typeface="Times New Roman"/>
                  <a:cs typeface="Arial"/>
                </a:rPr>
                <a:t>)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5" name="Rectangle 17"/>
            <p:cNvSpPr>
              <a:spLocks noChangeArrowheads="1"/>
            </p:cNvSpPr>
            <p:nvPr/>
          </p:nvSpPr>
          <p:spPr bwMode="auto">
            <a:xfrm>
              <a:off x="2180" y="3875"/>
              <a:ext cx="235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kern="0">
                  <a:solidFill>
                    <a:srgbClr val="000000"/>
                  </a:solidFill>
                  <a:latin typeface="Times New Roman"/>
                  <a:cs typeface="Arial"/>
                </a:rPr>
                <a:t>tan(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6" name="Rectangle 18"/>
            <p:cNvSpPr>
              <a:spLocks noChangeArrowheads="1"/>
            </p:cNvSpPr>
            <p:nvPr/>
          </p:nvSpPr>
          <p:spPr bwMode="auto">
            <a:xfrm>
              <a:off x="2403" y="3875"/>
              <a:ext cx="68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b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7" name="Rectangle 19"/>
            <p:cNvSpPr>
              <a:spLocks noChangeArrowheads="1"/>
            </p:cNvSpPr>
            <p:nvPr/>
          </p:nvSpPr>
          <p:spPr bwMode="auto">
            <a:xfrm>
              <a:off x="1593" y="3875"/>
              <a:ext cx="83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8" name="Rectangle 20"/>
            <p:cNvSpPr>
              <a:spLocks noChangeArrowheads="1"/>
            </p:cNvSpPr>
            <p:nvPr/>
          </p:nvSpPr>
          <p:spPr bwMode="auto">
            <a:xfrm>
              <a:off x="1664" y="3961"/>
              <a:ext cx="116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cap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9" name="Rectangle 21"/>
            <p:cNvSpPr>
              <a:spLocks noChangeArrowheads="1"/>
            </p:cNvSpPr>
            <p:nvPr/>
          </p:nvSpPr>
          <p:spPr bwMode="auto">
            <a:xfrm>
              <a:off x="1942" y="3859"/>
              <a:ext cx="143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i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c</a:t>
              </a:r>
              <a:r>
                <a:rPr lang="en-US" sz="17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a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0" name="Rectangle 22"/>
            <p:cNvSpPr>
              <a:spLocks noChangeArrowheads="1"/>
            </p:cNvSpPr>
            <p:nvPr/>
          </p:nvSpPr>
          <p:spPr bwMode="auto">
            <a:xfrm>
              <a:off x="1829" y="3859"/>
              <a:ext cx="75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kern="0" dirty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=</a:t>
              </a:r>
              <a:endParaRPr lang="en-US" sz="2400" b="1" kern="0" dirty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</p:grpSp>
      <p:grpSp>
        <p:nvGrpSpPr>
          <p:cNvPr id="101" name="Group 23"/>
          <p:cNvGrpSpPr>
            <a:grpSpLocks noChangeAspect="1"/>
          </p:cNvGrpSpPr>
          <p:nvPr/>
        </p:nvGrpSpPr>
        <p:grpSpPr bwMode="auto">
          <a:xfrm>
            <a:off x="4586288" y="4806950"/>
            <a:ext cx="2160587" cy="382588"/>
            <a:chOff x="3120" y="3807"/>
            <a:chExt cx="1361" cy="241"/>
          </a:xfrm>
        </p:grpSpPr>
        <p:sp>
          <p:nvSpPr>
            <p:cNvPr id="102" name="AutoShape 24"/>
            <p:cNvSpPr>
              <a:spLocks noChangeAspect="1" noChangeArrowheads="1" noTextEdit="1"/>
            </p:cNvSpPr>
            <p:nvPr/>
          </p:nvSpPr>
          <p:spPr bwMode="auto">
            <a:xfrm>
              <a:off x="3120" y="3832"/>
              <a:ext cx="1361" cy="21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kumimoji="1" lang="en-US" sz="2000" kern="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3" name="Rectangle 25"/>
            <p:cNvSpPr>
              <a:spLocks noChangeArrowheads="1"/>
            </p:cNvSpPr>
            <p:nvPr/>
          </p:nvSpPr>
          <p:spPr bwMode="auto">
            <a:xfrm>
              <a:off x="3895" y="3807"/>
              <a:ext cx="137" cy="23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2400" b="1" kern="0" dirty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å</a:t>
              </a:r>
              <a:endParaRPr lang="en-US" sz="2400" b="1" kern="0" dirty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4" name="Rectangle 26"/>
            <p:cNvSpPr>
              <a:spLocks noChangeArrowheads="1"/>
            </p:cNvSpPr>
            <p:nvPr/>
          </p:nvSpPr>
          <p:spPr bwMode="auto">
            <a:xfrm>
              <a:off x="3801" y="3842"/>
              <a:ext cx="7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+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5" name="Rectangle 27"/>
            <p:cNvSpPr>
              <a:spLocks noChangeArrowheads="1"/>
            </p:cNvSpPr>
            <p:nvPr/>
          </p:nvSpPr>
          <p:spPr bwMode="auto">
            <a:xfrm>
              <a:off x="3341" y="3842"/>
              <a:ext cx="7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=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6" name="Rectangle 28"/>
            <p:cNvSpPr>
              <a:spLocks noChangeArrowheads="1"/>
            </p:cNvSpPr>
            <p:nvPr/>
          </p:nvSpPr>
          <p:spPr bwMode="auto">
            <a:xfrm>
              <a:off x="4404" y="3857"/>
              <a:ext cx="5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Times New Roman"/>
                  <a:cs typeface="Arial"/>
                </a:rPr>
                <a:t>}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7" name="Rectangle 29"/>
            <p:cNvSpPr>
              <a:spLocks noChangeArrowheads="1"/>
            </p:cNvSpPr>
            <p:nvPr/>
          </p:nvSpPr>
          <p:spPr bwMode="auto">
            <a:xfrm>
              <a:off x="4181" y="3857"/>
              <a:ext cx="32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Times New Roman"/>
                  <a:cs typeface="Arial"/>
                </a:rPr>
                <a:t>,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8" name="Rectangle 30"/>
            <p:cNvSpPr>
              <a:spLocks noChangeArrowheads="1"/>
            </p:cNvSpPr>
            <p:nvPr/>
          </p:nvSpPr>
          <p:spPr bwMode="auto">
            <a:xfrm>
              <a:off x="3443" y="3857"/>
              <a:ext cx="264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Times New Roman"/>
                  <a:cs typeface="Arial"/>
                </a:rPr>
                <a:t>min{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9" name="Rectangle 31"/>
            <p:cNvSpPr>
              <a:spLocks noChangeArrowheads="1"/>
            </p:cNvSpPr>
            <p:nvPr/>
          </p:nvSpPr>
          <p:spPr bwMode="auto">
            <a:xfrm>
              <a:off x="4287" y="3937"/>
              <a:ext cx="116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cap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0" name="Rectangle 32"/>
            <p:cNvSpPr>
              <a:spLocks noChangeArrowheads="1"/>
            </p:cNvSpPr>
            <p:nvPr/>
          </p:nvSpPr>
          <p:spPr bwMode="auto">
            <a:xfrm>
              <a:off x="4108" y="3937"/>
              <a:ext cx="66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in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1" name="Rectangle 33"/>
            <p:cNvSpPr>
              <a:spLocks noChangeArrowheads="1"/>
            </p:cNvSpPr>
            <p:nvPr/>
          </p:nvSpPr>
          <p:spPr bwMode="auto">
            <a:xfrm>
              <a:off x="3197" y="3937"/>
              <a:ext cx="106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out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2" name="Rectangle 34"/>
            <p:cNvSpPr>
              <a:spLocks noChangeArrowheads="1"/>
            </p:cNvSpPr>
            <p:nvPr/>
          </p:nvSpPr>
          <p:spPr bwMode="auto">
            <a:xfrm>
              <a:off x="4221" y="3857"/>
              <a:ext cx="78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3" name="Rectangle 35"/>
            <p:cNvSpPr>
              <a:spLocks noChangeArrowheads="1"/>
            </p:cNvSpPr>
            <p:nvPr/>
          </p:nvSpPr>
          <p:spPr bwMode="auto">
            <a:xfrm>
              <a:off x="4043" y="3857"/>
              <a:ext cx="78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4" name="Rectangle 36"/>
            <p:cNvSpPr>
              <a:spLocks noChangeArrowheads="1"/>
            </p:cNvSpPr>
            <p:nvPr/>
          </p:nvSpPr>
          <p:spPr bwMode="auto">
            <a:xfrm>
              <a:off x="3704" y="3857"/>
              <a:ext cx="71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S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5" name="Rectangle 37"/>
            <p:cNvSpPr>
              <a:spLocks noChangeArrowheads="1"/>
            </p:cNvSpPr>
            <p:nvPr/>
          </p:nvSpPr>
          <p:spPr bwMode="auto">
            <a:xfrm>
              <a:off x="3131" y="3857"/>
              <a:ext cx="78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</p:grpSp>
      <p:grpSp>
        <p:nvGrpSpPr>
          <p:cNvPr id="116" name="Group 38"/>
          <p:cNvGrpSpPr>
            <a:grpSpLocks noChangeAspect="1"/>
          </p:cNvGrpSpPr>
          <p:nvPr/>
        </p:nvGrpSpPr>
        <p:grpSpPr bwMode="auto">
          <a:xfrm>
            <a:off x="6969125" y="4808538"/>
            <a:ext cx="1636713" cy="381000"/>
            <a:chOff x="4593" y="3720"/>
            <a:chExt cx="1031" cy="240"/>
          </a:xfrm>
        </p:grpSpPr>
        <p:sp>
          <p:nvSpPr>
            <p:cNvPr id="117" name="AutoShape 39"/>
            <p:cNvSpPr>
              <a:spLocks noChangeAspect="1" noChangeArrowheads="1" noTextEdit="1"/>
            </p:cNvSpPr>
            <p:nvPr/>
          </p:nvSpPr>
          <p:spPr bwMode="auto">
            <a:xfrm>
              <a:off x="4593" y="3745"/>
              <a:ext cx="1031" cy="215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kumimoji="1" lang="en-US" sz="2000" kern="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8" name="Rectangle 40"/>
            <p:cNvSpPr>
              <a:spLocks noChangeArrowheads="1"/>
            </p:cNvSpPr>
            <p:nvPr/>
          </p:nvSpPr>
          <p:spPr bwMode="auto">
            <a:xfrm>
              <a:off x="5034" y="3720"/>
              <a:ext cx="137" cy="23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å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9" name="Rectangle 41"/>
            <p:cNvSpPr>
              <a:spLocks noChangeArrowheads="1"/>
            </p:cNvSpPr>
            <p:nvPr/>
          </p:nvSpPr>
          <p:spPr bwMode="auto">
            <a:xfrm>
              <a:off x="5340" y="3755"/>
              <a:ext cx="7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-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0" name="Rectangle 42"/>
            <p:cNvSpPr>
              <a:spLocks noChangeArrowheads="1"/>
            </p:cNvSpPr>
            <p:nvPr/>
          </p:nvSpPr>
          <p:spPr bwMode="auto">
            <a:xfrm>
              <a:off x="4941" y="3755"/>
              <a:ext cx="7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+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1" name="Rectangle 43"/>
            <p:cNvSpPr>
              <a:spLocks noChangeArrowheads="1"/>
            </p:cNvSpPr>
            <p:nvPr/>
          </p:nvSpPr>
          <p:spPr bwMode="auto">
            <a:xfrm>
              <a:off x="4741" y="3755"/>
              <a:ext cx="7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=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2" name="Rectangle 44"/>
            <p:cNvSpPr>
              <a:spLocks noChangeArrowheads="1"/>
            </p:cNvSpPr>
            <p:nvPr/>
          </p:nvSpPr>
          <p:spPr bwMode="auto">
            <a:xfrm>
              <a:off x="5490" y="3850"/>
              <a:ext cx="96" cy="8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9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out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3" name="Rectangle 45"/>
            <p:cNvSpPr>
              <a:spLocks noChangeArrowheads="1"/>
            </p:cNvSpPr>
            <p:nvPr/>
          </p:nvSpPr>
          <p:spPr bwMode="auto">
            <a:xfrm>
              <a:off x="5245" y="3850"/>
              <a:ext cx="60" cy="8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9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in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4" name="Rectangle 46"/>
            <p:cNvSpPr>
              <a:spLocks noChangeArrowheads="1"/>
            </p:cNvSpPr>
            <p:nvPr/>
          </p:nvSpPr>
          <p:spPr bwMode="auto">
            <a:xfrm>
              <a:off x="5425" y="3770"/>
              <a:ext cx="78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5" name="Rectangle 47"/>
            <p:cNvSpPr>
              <a:spLocks noChangeArrowheads="1"/>
            </p:cNvSpPr>
            <p:nvPr/>
          </p:nvSpPr>
          <p:spPr bwMode="auto">
            <a:xfrm>
              <a:off x="5181" y="3770"/>
              <a:ext cx="78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6" name="Rectangle 48"/>
            <p:cNvSpPr>
              <a:spLocks noChangeArrowheads="1"/>
            </p:cNvSpPr>
            <p:nvPr/>
          </p:nvSpPr>
          <p:spPr bwMode="auto">
            <a:xfrm>
              <a:off x="4844" y="3770"/>
              <a:ext cx="71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S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7" name="Rectangle 49"/>
            <p:cNvSpPr>
              <a:spLocks noChangeArrowheads="1"/>
            </p:cNvSpPr>
            <p:nvPr/>
          </p:nvSpPr>
          <p:spPr bwMode="auto">
            <a:xfrm>
              <a:off x="4616" y="3770"/>
              <a:ext cx="92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D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1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5363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The challenge of increasing Digital Elevation Model (DEM) resolution</a:t>
            </a:r>
          </a:p>
        </p:txBody>
      </p:sp>
      <p:sp>
        <p:nvSpPr>
          <p:cNvPr id="28675" name="Rectangle 38"/>
          <p:cNvSpPr>
            <a:spLocks noChangeArrowheads="1"/>
          </p:cNvSpPr>
          <p:nvPr/>
        </p:nvSpPr>
        <p:spPr bwMode="auto">
          <a:xfrm>
            <a:off x="1041400" y="1398588"/>
            <a:ext cx="2387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1980’s  DMA  90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r>
              <a:rPr lang="en-US" b="1">
                <a:solidFill>
                  <a:srgbClr val="000000"/>
                </a:solidFill>
              </a:rPr>
              <a:t> cells/km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676" name="Rectangle 39"/>
          <p:cNvSpPr>
            <a:spLocks noChangeArrowheads="1"/>
          </p:cNvSpPr>
          <p:nvPr/>
        </p:nvSpPr>
        <p:spPr bwMode="auto">
          <a:xfrm>
            <a:off x="1041400" y="2827338"/>
            <a:ext cx="28305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1990’s USGS DEM  30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3</a:t>
            </a:r>
            <a:r>
              <a:rPr lang="en-US" b="1">
                <a:solidFill>
                  <a:srgbClr val="000000"/>
                </a:solidFill>
              </a:rPr>
              <a:t> cells/km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677" name="Rectangle 39"/>
          <p:cNvSpPr>
            <a:spLocks noChangeArrowheads="1"/>
          </p:cNvSpPr>
          <p:nvPr/>
        </p:nvSpPr>
        <p:spPr bwMode="auto">
          <a:xfrm>
            <a:off x="1041400" y="4254500"/>
            <a:ext cx="2355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2000’s NED 10-30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4</a:t>
            </a:r>
            <a:r>
              <a:rPr lang="en-US" b="1">
                <a:solidFill>
                  <a:srgbClr val="000000"/>
                </a:solidFill>
              </a:rPr>
              <a:t> cells/km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678" name="Rectangle 39"/>
          <p:cNvSpPr>
            <a:spLocks noChangeArrowheads="1"/>
          </p:cNvSpPr>
          <p:nvPr/>
        </p:nvSpPr>
        <p:spPr bwMode="auto">
          <a:xfrm>
            <a:off x="1041400" y="5683250"/>
            <a:ext cx="22479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2010’s LIDAR ~1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10</a:t>
            </a:r>
            <a:r>
              <a:rPr lang="en-US" b="1" baseline="30000" dirty="0">
                <a:solidFill>
                  <a:srgbClr val="000000"/>
                </a:solidFill>
              </a:rPr>
              <a:t>6</a:t>
            </a:r>
            <a:r>
              <a:rPr lang="en-US" b="1" dirty="0">
                <a:solidFill>
                  <a:srgbClr val="000000"/>
                </a:solidFill>
              </a:rPr>
              <a:t> cells/km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4156075" y="1058863"/>
            <a:ext cx="4476750" cy="5629275"/>
            <a:chOff x="2677646" y="695045"/>
            <a:chExt cx="4476189" cy="5629275"/>
          </a:xfrm>
        </p:grpSpPr>
        <p:pic>
          <p:nvPicPr>
            <p:cNvPr id="2868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29588"/>
            <a:stretch>
              <a:fillRect/>
            </a:stretch>
          </p:blipFill>
          <p:spPr bwMode="auto">
            <a:xfrm>
              <a:off x="2700616" y="695045"/>
              <a:ext cx="4453219" cy="562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45656" r="29558" b="25626"/>
            <a:stretch>
              <a:fillRect/>
            </a:stretch>
          </p:blipFill>
          <p:spPr bwMode="auto">
            <a:xfrm>
              <a:off x="2705381" y="3254188"/>
              <a:ext cx="4448454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21861" r="29588" b="51202"/>
            <a:stretch>
              <a:fillRect/>
            </a:stretch>
          </p:blipFill>
          <p:spPr bwMode="auto">
            <a:xfrm>
              <a:off x="2687171" y="1922929"/>
              <a:ext cx="4453217" cy="1506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r="29437" b="77223"/>
            <a:stretch>
              <a:fillRect/>
            </a:stretch>
          </p:blipFill>
          <p:spPr bwMode="auto">
            <a:xfrm>
              <a:off x="2677646" y="705411"/>
              <a:ext cx="4476189" cy="127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950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4"/>
          <p:cNvSpPr>
            <a:spLocks noChangeArrowheads="1"/>
          </p:cNvSpPr>
          <p:nvPr/>
        </p:nvSpPr>
        <p:spPr bwMode="auto">
          <a:xfrm>
            <a:off x="457200" y="1447800"/>
            <a:ext cx="396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en-US" sz="2000">
              <a:solidFill>
                <a:srgbClr val="010000"/>
              </a:solidFill>
            </a:endParaRPr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>
          <a:xfrm>
            <a:off x="349957" y="237572"/>
            <a:ext cx="8565444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TauDEM</a:t>
            </a:r>
            <a:r>
              <a:rPr lang="en-US" dirty="0" smtClean="0"/>
              <a:t> Parallel Approach</a:t>
            </a:r>
          </a:p>
        </p:txBody>
      </p:sp>
      <p:sp>
        <p:nvSpPr>
          <p:cNvPr id="1095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000000"/>
              </a:buClr>
            </a:pPr>
            <a:r>
              <a:rPr lang="en-US" sz="2800" dirty="0" smtClean="0"/>
              <a:t>MPI, distributed memory paradigm</a:t>
            </a:r>
          </a:p>
          <a:p>
            <a:pPr eaLnBrk="1" hangingPunct="1">
              <a:buClr>
                <a:srgbClr val="000000"/>
              </a:buClr>
            </a:pPr>
            <a:r>
              <a:rPr lang="en-US" sz="2800" dirty="0" smtClean="0"/>
              <a:t>Row oriented slices</a:t>
            </a:r>
          </a:p>
          <a:p>
            <a:pPr eaLnBrk="1" hangingPunct="1">
              <a:buClr>
                <a:srgbClr val="000000"/>
              </a:buClr>
            </a:pPr>
            <a:r>
              <a:rPr lang="en-US" sz="2800" dirty="0" smtClean="0"/>
              <a:t>Each process includes one buffer row on either side</a:t>
            </a:r>
          </a:p>
          <a:p>
            <a:pPr eaLnBrk="1" hangingPunct="1">
              <a:buClr>
                <a:srgbClr val="000000"/>
              </a:buClr>
            </a:pPr>
            <a:r>
              <a:rPr lang="en-US" sz="2800" dirty="0" smtClean="0"/>
              <a:t>Each process does not change buffer row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Improved runtime efficiency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Capability to run larger problems</a:t>
            </a:r>
          </a:p>
          <a:p>
            <a:pPr eaLnBrk="1" hangingPunct="1">
              <a:buClr>
                <a:srgbClr val="000000"/>
              </a:buClr>
            </a:pPr>
            <a:endParaRPr lang="en-US" sz="2800" dirty="0" smtClean="0"/>
          </a:p>
        </p:txBody>
      </p:sp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41910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Rectangle 11"/>
          <p:cNvSpPr>
            <a:spLocks noChangeArrowheads="1"/>
          </p:cNvSpPr>
          <p:nvPr/>
        </p:nvSpPr>
        <p:spPr bwMode="auto">
          <a:xfrm>
            <a:off x="4572000" y="1676400"/>
            <a:ext cx="4343400" cy="1676400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en-US" sz="2000">
              <a:solidFill>
                <a:srgbClr val="010000"/>
              </a:solidFill>
            </a:endParaRPr>
          </a:p>
        </p:txBody>
      </p:sp>
      <p:sp>
        <p:nvSpPr>
          <p:cNvPr id="109575" name="Rectangle 12"/>
          <p:cNvSpPr>
            <a:spLocks noChangeArrowheads="1"/>
          </p:cNvSpPr>
          <p:nvPr/>
        </p:nvSpPr>
        <p:spPr bwMode="auto">
          <a:xfrm>
            <a:off x="4572000" y="3276600"/>
            <a:ext cx="4343400" cy="1371600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en-US" sz="2000">
              <a:solidFill>
                <a:srgbClr val="010000"/>
              </a:solidFill>
            </a:endParaRPr>
          </a:p>
        </p:txBody>
      </p:sp>
      <p:sp>
        <p:nvSpPr>
          <p:cNvPr id="109576" name="Rectangle 13"/>
          <p:cNvSpPr>
            <a:spLocks noChangeArrowheads="1"/>
          </p:cNvSpPr>
          <p:nvPr/>
        </p:nvSpPr>
        <p:spPr bwMode="auto">
          <a:xfrm>
            <a:off x="4572000" y="4572000"/>
            <a:ext cx="4343400" cy="1371600"/>
          </a:xfrm>
          <a:prstGeom prst="rect">
            <a:avLst/>
          </a:prstGeom>
          <a:noFill/>
          <a:ln w="9525">
            <a:solidFill>
              <a:srgbClr val="008080"/>
            </a:solidFill>
            <a:prstDash val="lg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en-US" sz="2000">
              <a:solidFill>
                <a:srgbClr val="0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1"/>
          <p:cNvSpPr>
            <a:spLocks noChangeArrowheads="1"/>
          </p:cNvSpPr>
          <p:nvPr/>
        </p:nvSpPr>
        <p:spPr bwMode="auto">
          <a:xfrm>
            <a:off x="304800" y="1295400"/>
            <a:ext cx="8458200" cy="4419600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3525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Some Algorithm Details</a:t>
            </a:r>
            <a:br>
              <a:rPr lang="en-US" dirty="0" smtClean="0"/>
            </a:br>
            <a:r>
              <a:rPr lang="en-US" dirty="0" smtClean="0"/>
              <a:t>Pit Removal: </a:t>
            </a:r>
            <a:r>
              <a:rPr lang="en-US" dirty="0" err="1" smtClean="0"/>
              <a:t>Planchon</a:t>
            </a:r>
            <a:r>
              <a:rPr lang="en-US" dirty="0" smtClean="0"/>
              <a:t> Fill Algorithm</a:t>
            </a:r>
          </a:p>
        </p:txBody>
      </p:sp>
      <p:sp>
        <p:nvSpPr>
          <p:cNvPr id="31748" name="Freeform 4"/>
          <p:cNvSpPr>
            <a:spLocks/>
          </p:cNvSpPr>
          <p:nvPr/>
        </p:nvSpPr>
        <p:spPr bwMode="auto">
          <a:xfrm>
            <a:off x="457200" y="3735388"/>
            <a:ext cx="2209800" cy="1370012"/>
          </a:xfrm>
          <a:custGeom>
            <a:avLst/>
            <a:gdLst>
              <a:gd name="T0" fmla="*/ 0 w 1392"/>
              <a:gd name="T1" fmla="*/ 2147483647 h 863"/>
              <a:gd name="T2" fmla="*/ 2147483647 w 1392"/>
              <a:gd name="T3" fmla="*/ 2147483647 h 863"/>
              <a:gd name="T4" fmla="*/ 2147483647 w 1392"/>
              <a:gd name="T5" fmla="*/ 2147483647 h 863"/>
              <a:gd name="T6" fmla="*/ 2147483647 w 1392"/>
              <a:gd name="T7" fmla="*/ 2147483647 h 863"/>
              <a:gd name="T8" fmla="*/ 2147483647 w 1392"/>
              <a:gd name="T9" fmla="*/ 2147483647 h 863"/>
              <a:gd name="T10" fmla="*/ 2147483647 w 1392"/>
              <a:gd name="T11" fmla="*/ 2147483647 h 863"/>
              <a:gd name="T12" fmla="*/ 2147483647 w 1392"/>
              <a:gd name="T13" fmla="*/ 2147483647 h 863"/>
              <a:gd name="T14" fmla="*/ 2147483647 w 1392"/>
              <a:gd name="T15" fmla="*/ 2147483647 h 863"/>
              <a:gd name="T16" fmla="*/ 2147483647 w 1392"/>
              <a:gd name="T17" fmla="*/ 2147483647 h 863"/>
              <a:gd name="T18" fmla="*/ 2147483647 w 1392"/>
              <a:gd name="T19" fmla="*/ 2147483647 h 8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92"/>
              <a:gd name="T31" fmla="*/ 0 h 863"/>
              <a:gd name="T32" fmla="*/ 1392 w 1392"/>
              <a:gd name="T33" fmla="*/ 863 h 8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92" h="863">
                <a:moveTo>
                  <a:pt x="0" y="863"/>
                </a:moveTo>
                <a:cubicBezTo>
                  <a:pt x="40" y="635"/>
                  <a:pt x="96" y="404"/>
                  <a:pt x="144" y="287"/>
                </a:cubicBezTo>
                <a:cubicBezTo>
                  <a:pt x="192" y="170"/>
                  <a:pt x="232" y="161"/>
                  <a:pt x="288" y="161"/>
                </a:cubicBezTo>
                <a:cubicBezTo>
                  <a:pt x="344" y="161"/>
                  <a:pt x="425" y="299"/>
                  <a:pt x="480" y="287"/>
                </a:cubicBezTo>
                <a:cubicBezTo>
                  <a:pt x="535" y="275"/>
                  <a:pt x="571" y="130"/>
                  <a:pt x="618" y="89"/>
                </a:cubicBezTo>
                <a:cubicBezTo>
                  <a:pt x="665" y="48"/>
                  <a:pt x="721" y="0"/>
                  <a:pt x="762" y="41"/>
                </a:cubicBezTo>
                <a:cubicBezTo>
                  <a:pt x="803" y="82"/>
                  <a:pt x="823" y="246"/>
                  <a:pt x="864" y="335"/>
                </a:cubicBezTo>
                <a:cubicBezTo>
                  <a:pt x="905" y="424"/>
                  <a:pt x="952" y="559"/>
                  <a:pt x="1008" y="575"/>
                </a:cubicBezTo>
                <a:cubicBezTo>
                  <a:pt x="1064" y="591"/>
                  <a:pt x="1136" y="391"/>
                  <a:pt x="1200" y="431"/>
                </a:cubicBezTo>
                <a:cubicBezTo>
                  <a:pt x="1264" y="471"/>
                  <a:pt x="1328" y="643"/>
                  <a:pt x="1392" y="8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49" name="Line 8"/>
          <p:cNvSpPr>
            <a:spLocks noChangeShapeType="1"/>
          </p:cNvSpPr>
          <p:nvPr/>
        </p:nvSpPr>
        <p:spPr bwMode="auto">
          <a:xfrm flipH="1" flipV="1">
            <a:off x="2590800" y="2819400"/>
            <a:ext cx="76200" cy="2209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0" name="Line 9"/>
          <p:cNvSpPr>
            <a:spLocks noChangeShapeType="1"/>
          </p:cNvSpPr>
          <p:nvPr/>
        </p:nvSpPr>
        <p:spPr bwMode="auto">
          <a:xfrm flipH="1">
            <a:off x="533400" y="2819400"/>
            <a:ext cx="2057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1" name="Line 10"/>
          <p:cNvSpPr>
            <a:spLocks noChangeShapeType="1"/>
          </p:cNvSpPr>
          <p:nvPr/>
        </p:nvSpPr>
        <p:spPr bwMode="auto">
          <a:xfrm flipV="1">
            <a:off x="457200" y="2819400"/>
            <a:ext cx="76200" cy="2286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2" name="Freeform 11"/>
          <p:cNvSpPr>
            <a:spLocks/>
          </p:cNvSpPr>
          <p:nvPr/>
        </p:nvSpPr>
        <p:spPr bwMode="auto">
          <a:xfrm>
            <a:off x="5149850" y="4398963"/>
            <a:ext cx="336550" cy="630237"/>
          </a:xfrm>
          <a:custGeom>
            <a:avLst/>
            <a:gdLst>
              <a:gd name="T0" fmla="*/ 2147483647 w 212"/>
              <a:gd name="T1" fmla="*/ 2147483647 h 397"/>
              <a:gd name="T2" fmla="*/ 2147483647 w 212"/>
              <a:gd name="T3" fmla="*/ 2147483647 h 397"/>
              <a:gd name="T4" fmla="*/ 0 w 212"/>
              <a:gd name="T5" fmla="*/ 0 h 397"/>
              <a:gd name="T6" fmla="*/ 0 60000 65536"/>
              <a:gd name="T7" fmla="*/ 0 60000 65536"/>
              <a:gd name="T8" fmla="*/ 0 60000 65536"/>
              <a:gd name="T9" fmla="*/ 0 w 212"/>
              <a:gd name="T10" fmla="*/ 0 h 397"/>
              <a:gd name="T11" fmla="*/ 212 w 212"/>
              <a:gd name="T12" fmla="*/ 397 h 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397">
                <a:moveTo>
                  <a:pt x="212" y="397"/>
                </a:moveTo>
                <a:cubicBezTo>
                  <a:pt x="193" y="348"/>
                  <a:pt x="132" y="169"/>
                  <a:pt x="97" y="103"/>
                </a:cubicBezTo>
                <a:cubicBezTo>
                  <a:pt x="62" y="37"/>
                  <a:pt x="20" y="21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3" name="Freeform 13"/>
          <p:cNvSpPr>
            <a:spLocks/>
          </p:cNvSpPr>
          <p:nvPr/>
        </p:nvSpPr>
        <p:spPr bwMode="auto">
          <a:xfrm>
            <a:off x="4725988" y="4398963"/>
            <a:ext cx="427037" cy="1587"/>
          </a:xfrm>
          <a:custGeom>
            <a:avLst/>
            <a:gdLst>
              <a:gd name="T0" fmla="*/ 2147483647 w 269"/>
              <a:gd name="T1" fmla="*/ 2147483647 h 1"/>
              <a:gd name="T2" fmla="*/ 0 w 269"/>
              <a:gd name="T3" fmla="*/ 0 h 1"/>
              <a:gd name="T4" fmla="*/ 0 60000 65536"/>
              <a:gd name="T5" fmla="*/ 0 60000 65536"/>
              <a:gd name="T6" fmla="*/ 0 w 269"/>
              <a:gd name="T7" fmla="*/ 0 h 1"/>
              <a:gd name="T8" fmla="*/ 269 w 26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9" h="1">
                <a:moveTo>
                  <a:pt x="269" y="1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4" name="Freeform 14"/>
          <p:cNvSpPr>
            <a:spLocks/>
          </p:cNvSpPr>
          <p:nvPr/>
        </p:nvSpPr>
        <p:spPr bwMode="auto">
          <a:xfrm>
            <a:off x="4429125" y="3771900"/>
            <a:ext cx="295275" cy="647700"/>
          </a:xfrm>
          <a:custGeom>
            <a:avLst/>
            <a:gdLst>
              <a:gd name="T0" fmla="*/ 2147483647 w 186"/>
              <a:gd name="T1" fmla="*/ 2147483647 h 408"/>
              <a:gd name="T2" fmla="*/ 2147483647 w 186"/>
              <a:gd name="T3" fmla="*/ 2147483647 h 408"/>
              <a:gd name="T4" fmla="*/ 2147483647 w 186"/>
              <a:gd name="T5" fmla="*/ 2147483647 h 408"/>
              <a:gd name="T6" fmla="*/ 0 w 186"/>
              <a:gd name="T7" fmla="*/ 0 h 408"/>
              <a:gd name="T8" fmla="*/ 0 60000 65536"/>
              <a:gd name="T9" fmla="*/ 0 60000 65536"/>
              <a:gd name="T10" fmla="*/ 0 60000 65536"/>
              <a:gd name="T11" fmla="*/ 0 60000 65536"/>
              <a:gd name="T12" fmla="*/ 0 w 186"/>
              <a:gd name="T13" fmla="*/ 0 h 408"/>
              <a:gd name="T14" fmla="*/ 186 w 186"/>
              <a:gd name="T15" fmla="*/ 408 h 4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6" h="408">
                <a:moveTo>
                  <a:pt x="186" y="408"/>
                </a:moveTo>
                <a:cubicBezTo>
                  <a:pt x="175" y="382"/>
                  <a:pt x="139" y="309"/>
                  <a:pt x="120" y="252"/>
                </a:cubicBezTo>
                <a:cubicBezTo>
                  <a:pt x="101" y="195"/>
                  <a:pt x="92" y="108"/>
                  <a:pt x="72" y="66"/>
                </a:cubicBezTo>
                <a:cubicBezTo>
                  <a:pt x="52" y="24"/>
                  <a:pt x="15" y="14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5" name="Freeform 15"/>
          <p:cNvSpPr>
            <a:spLocks/>
          </p:cNvSpPr>
          <p:nvPr/>
        </p:nvSpPr>
        <p:spPr bwMode="auto">
          <a:xfrm>
            <a:off x="3352800" y="3781425"/>
            <a:ext cx="1085850" cy="1588"/>
          </a:xfrm>
          <a:custGeom>
            <a:avLst/>
            <a:gdLst>
              <a:gd name="T0" fmla="*/ 2147483647 w 684"/>
              <a:gd name="T1" fmla="*/ 0 h 1"/>
              <a:gd name="T2" fmla="*/ 0 w 684"/>
              <a:gd name="T3" fmla="*/ 0 h 1"/>
              <a:gd name="T4" fmla="*/ 0 60000 65536"/>
              <a:gd name="T5" fmla="*/ 0 60000 65536"/>
              <a:gd name="T6" fmla="*/ 0 w 684"/>
              <a:gd name="T7" fmla="*/ 0 h 1"/>
              <a:gd name="T8" fmla="*/ 684 w 6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4" h="1">
                <a:moveTo>
                  <a:pt x="684" y="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6" name="Freeform 16"/>
          <p:cNvSpPr>
            <a:spLocks/>
          </p:cNvSpPr>
          <p:nvPr/>
        </p:nvSpPr>
        <p:spPr bwMode="auto">
          <a:xfrm>
            <a:off x="3276600" y="3771900"/>
            <a:ext cx="85725" cy="1333500"/>
          </a:xfrm>
          <a:custGeom>
            <a:avLst/>
            <a:gdLst>
              <a:gd name="T0" fmla="*/ 0 w 54"/>
              <a:gd name="T1" fmla="*/ 2147483647 h 840"/>
              <a:gd name="T2" fmla="*/ 2147483647 w 54"/>
              <a:gd name="T3" fmla="*/ 0 h 840"/>
              <a:gd name="T4" fmla="*/ 0 60000 65536"/>
              <a:gd name="T5" fmla="*/ 0 60000 65536"/>
              <a:gd name="T6" fmla="*/ 0 w 54"/>
              <a:gd name="T7" fmla="*/ 0 h 840"/>
              <a:gd name="T8" fmla="*/ 54 w 54"/>
              <a:gd name="T9" fmla="*/ 840 h 8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" h="840">
                <a:moveTo>
                  <a:pt x="0" y="840"/>
                </a:moveTo>
                <a:lnTo>
                  <a:pt x="54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1629" name="Text Box 26"/>
          <p:cNvSpPr txBox="1">
            <a:spLocks noChangeArrowheads="1"/>
          </p:cNvSpPr>
          <p:nvPr/>
        </p:nvSpPr>
        <p:spPr bwMode="auto">
          <a:xfrm>
            <a:off x="533400" y="1933575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Initialization</a:t>
            </a:r>
          </a:p>
        </p:txBody>
      </p:sp>
      <p:sp>
        <p:nvSpPr>
          <p:cNvPr id="111630" name="Text Box 27"/>
          <p:cNvSpPr txBox="1">
            <a:spLocks noChangeArrowheads="1"/>
          </p:cNvSpPr>
          <p:nvPr/>
        </p:nvSpPr>
        <p:spPr bwMode="auto">
          <a:xfrm>
            <a:off x="3124200" y="1857375"/>
            <a:ext cx="259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1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1" 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Pass</a:t>
            </a:r>
          </a:p>
        </p:txBody>
      </p:sp>
      <p:sp>
        <p:nvSpPr>
          <p:cNvPr id="111631" name="Text Box 28"/>
          <p:cNvSpPr txBox="1">
            <a:spLocks noChangeArrowheads="1"/>
          </p:cNvSpPr>
          <p:nvPr/>
        </p:nvSpPr>
        <p:spPr bwMode="auto">
          <a:xfrm>
            <a:off x="6324600" y="18288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1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1" 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Pass</a:t>
            </a:r>
          </a:p>
        </p:txBody>
      </p:sp>
      <p:sp>
        <p:nvSpPr>
          <p:cNvPr id="31760" name="Line 29"/>
          <p:cNvSpPr>
            <a:spLocks noChangeShapeType="1"/>
          </p:cNvSpPr>
          <p:nvPr/>
        </p:nvSpPr>
        <p:spPr bwMode="auto">
          <a:xfrm flipH="1">
            <a:off x="3733800" y="28956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1" name="Line 30"/>
          <p:cNvSpPr>
            <a:spLocks noChangeShapeType="1"/>
          </p:cNvSpPr>
          <p:nvPr/>
        </p:nvSpPr>
        <p:spPr bwMode="auto">
          <a:xfrm>
            <a:off x="6477000" y="2895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2" name="Freeform 33"/>
          <p:cNvSpPr>
            <a:spLocks/>
          </p:cNvSpPr>
          <p:nvPr/>
        </p:nvSpPr>
        <p:spPr bwMode="auto">
          <a:xfrm>
            <a:off x="3276600" y="3733800"/>
            <a:ext cx="2209800" cy="1370013"/>
          </a:xfrm>
          <a:custGeom>
            <a:avLst/>
            <a:gdLst>
              <a:gd name="T0" fmla="*/ 0 w 1392"/>
              <a:gd name="T1" fmla="*/ 2147483647 h 863"/>
              <a:gd name="T2" fmla="*/ 2147483647 w 1392"/>
              <a:gd name="T3" fmla="*/ 2147483647 h 863"/>
              <a:gd name="T4" fmla="*/ 2147483647 w 1392"/>
              <a:gd name="T5" fmla="*/ 2147483647 h 863"/>
              <a:gd name="T6" fmla="*/ 2147483647 w 1392"/>
              <a:gd name="T7" fmla="*/ 2147483647 h 863"/>
              <a:gd name="T8" fmla="*/ 2147483647 w 1392"/>
              <a:gd name="T9" fmla="*/ 2147483647 h 863"/>
              <a:gd name="T10" fmla="*/ 2147483647 w 1392"/>
              <a:gd name="T11" fmla="*/ 2147483647 h 863"/>
              <a:gd name="T12" fmla="*/ 2147483647 w 1392"/>
              <a:gd name="T13" fmla="*/ 2147483647 h 863"/>
              <a:gd name="T14" fmla="*/ 2147483647 w 1392"/>
              <a:gd name="T15" fmla="*/ 2147483647 h 863"/>
              <a:gd name="T16" fmla="*/ 2147483647 w 1392"/>
              <a:gd name="T17" fmla="*/ 2147483647 h 863"/>
              <a:gd name="T18" fmla="*/ 2147483647 w 1392"/>
              <a:gd name="T19" fmla="*/ 2147483647 h 8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92"/>
              <a:gd name="T31" fmla="*/ 0 h 863"/>
              <a:gd name="T32" fmla="*/ 1392 w 1392"/>
              <a:gd name="T33" fmla="*/ 863 h 8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92" h="863">
                <a:moveTo>
                  <a:pt x="0" y="863"/>
                </a:moveTo>
                <a:cubicBezTo>
                  <a:pt x="40" y="635"/>
                  <a:pt x="96" y="404"/>
                  <a:pt x="144" y="287"/>
                </a:cubicBezTo>
                <a:cubicBezTo>
                  <a:pt x="192" y="170"/>
                  <a:pt x="232" y="161"/>
                  <a:pt x="288" y="161"/>
                </a:cubicBezTo>
                <a:cubicBezTo>
                  <a:pt x="344" y="161"/>
                  <a:pt x="425" y="299"/>
                  <a:pt x="480" y="287"/>
                </a:cubicBezTo>
                <a:cubicBezTo>
                  <a:pt x="535" y="275"/>
                  <a:pt x="571" y="130"/>
                  <a:pt x="618" y="89"/>
                </a:cubicBezTo>
                <a:cubicBezTo>
                  <a:pt x="665" y="48"/>
                  <a:pt x="721" y="0"/>
                  <a:pt x="762" y="41"/>
                </a:cubicBezTo>
                <a:cubicBezTo>
                  <a:pt x="803" y="82"/>
                  <a:pt x="823" y="246"/>
                  <a:pt x="864" y="335"/>
                </a:cubicBezTo>
                <a:cubicBezTo>
                  <a:pt x="905" y="424"/>
                  <a:pt x="952" y="559"/>
                  <a:pt x="1008" y="575"/>
                </a:cubicBezTo>
                <a:cubicBezTo>
                  <a:pt x="1064" y="591"/>
                  <a:pt x="1136" y="391"/>
                  <a:pt x="1200" y="431"/>
                </a:cubicBezTo>
                <a:cubicBezTo>
                  <a:pt x="1264" y="471"/>
                  <a:pt x="1328" y="643"/>
                  <a:pt x="1392" y="8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3" name="Freeform 34"/>
          <p:cNvSpPr>
            <a:spLocks/>
          </p:cNvSpPr>
          <p:nvPr/>
        </p:nvSpPr>
        <p:spPr bwMode="auto">
          <a:xfrm>
            <a:off x="8197850" y="4398963"/>
            <a:ext cx="336550" cy="630237"/>
          </a:xfrm>
          <a:custGeom>
            <a:avLst/>
            <a:gdLst>
              <a:gd name="T0" fmla="*/ 2147483647 w 212"/>
              <a:gd name="T1" fmla="*/ 2147483647 h 397"/>
              <a:gd name="T2" fmla="*/ 2147483647 w 212"/>
              <a:gd name="T3" fmla="*/ 2147483647 h 397"/>
              <a:gd name="T4" fmla="*/ 0 w 212"/>
              <a:gd name="T5" fmla="*/ 0 h 397"/>
              <a:gd name="T6" fmla="*/ 0 60000 65536"/>
              <a:gd name="T7" fmla="*/ 0 60000 65536"/>
              <a:gd name="T8" fmla="*/ 0 60000 65536"/>
              <a:gd name="T9" fmla="*/ 0 w 212"/>
              <a:gd name="T10" fmla="*/ 0 h 397"/>
              <a:gd name="T11" fmla="*/ 212 w 212"/>
              <a:gd name="T12" fmla="*/ 397 h 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397">
                <a:moveTo>
                  <a:pt x="212" y="397"/>
                </a:moveTo>
                <a:cubicBezTo>
                  <a:pt x="193" y="348"/>
                  <a:pt x="132" y="169"/>
                  <a:pt x="97" y="103"/>
                </a:cubicBezTo>
                <a:cubicBezTo>
                  <a:pt x="62" y="37"/>
                  <a:pt x="20" y="21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4" name="Freeform 35"/>
          <p:cNvSpPr>
            <a:spLocks/>
          </p:cNvSpPr>
          <p:nvPr/>
        </p:nvSpPr>
        <p:spPr bwMode="auto">
          <a:xfrm>
            <a:off x="7773988" y="4398963"/>
            <a:ext cx="427037" cy="1587"/>
          </a:xfrm>
          <a:custGeom>
            <a:avLst/>
            <a:gdLst>
              <a:gd name="T0" fmla="*/ 2147483647 w 269"/>
              <a:gd name="T1" fmla="*/ 2147483647 h 1"/>
              <a:gd name="T2" fmla="*/ 0 w 269"/>
              <a:gd name="T3" fmla="*/ 0 h 1"/>
              <a:gd name="T4" fmla="*/ 0 60000 65536"/>
              <a:gd name="T5" fmla="*/ 0 60000 65536"/>
              <a:gd name="T6" fmla="*/ 0 w 269"/>
              <a:gd name="T7" fmla="*/ 0 h 1"/>
              <a:gd name="T8" fmla="*/ 269 w 26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9" h="1">
                <a:moveTo>
                  <a:pt x="269" y="1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5" name="Freeform 36"/>
          <p:cNvSpPr>
            <a:spLocks/>
          </p:cNvSpPr>
          <p:nvPr/>
        </p:nvSpPr>
        <p:spPr bwMode="auto">
          <a:xfrm>
            <a:off x="7477125" y="3771900"/>
            <a:ext cx="295275" cy="647700"/>
          </a:xfrm>
          <a:custGeom>
            <a:avLst/>
            <a:gdLst>
              <a:gd name="T0" fmla="*/ 2147483647 w 186"/>
              <a:gd name="T1" fmla="*/ 2147483647 h 408"/>
              <a:gd name="T2" fmla="*/ 2147483647 w 186"/>
              <a:gd name="T3" fmla="*/ 2147483647 h 408"/>
              <a:gd name="T4" fmla="*/ 2147483647 w 186"/>
              <a:gd name="T5" fmla="*/ 2147483647 h 408"/>
              <a:gd name="T6" fmla="*/ 0 w 186"/>
              <a:gd name="T7" fmla="*/ 0 h 408"/>
              <a:gd name="T8" fmla="*/ 0 60000 65536"/>
              <a:gd name="T9" fmla="*/ 0 60000 65536"/>
              <a:gd name="T10" fmla="*/ 0 60000 65536"/>
              <a:gd name="T11" fmla="*/ 0 60000 65536"/>
              <a:gd name="T12" fmla="*/ 0 w 186"/>
              <a:gd name="T13" fmla="*/ 0 h 408"/>
              <a:gd name="T14" fmla="*/ 186 w 186"/>
              <a:gd name="T15" fmla="*/ 408 h 4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6" h="408">
                <a:moveTo>
                  <a:pt x="186" y="408"/>
                </a:moveTo>
                <a:cubicBezTo>
                  <a:pt x="175" y="382"/>
                  <a:pt x="139" y="309"/>
                  <a:pt x="120" y="252"/>
                </a:cubicBezTo>
                <a:cubicBezTo>
                  <a:pt x="101" y="195"/>
                  <a:pt x="92" y="108"/>
                  <a:pt x="72" y="66"/>
                </a:cubicBezTo>
                <a:cubicBezTo>
                  <a:pt x="52" y="24"/>
                  <a:pt x="15" y="14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6" name="Freeform 37"/>
          <p:cNvSpPr>
            <a:spLocks/>
          </p:cNvSpPr>
          <p:nvPr/>
        </p:nvSpPr>
        <p:spPr bwMode="auto">
          <a:xfrm>
            <a:off x="7239000" y="3767138"/>
            <a:ext cx="242888" cy="214312"/>
          </a:xfrm>
          <a:custGeom>
            <a:avLst/>
            <a:gdLst>
              <a:gd name="T0" fmla="*/ 2147483647 w 153"/>
              <a:gd name="T1" fmla="*/ 0 h 135"/>
              <a:gd name="T2" fmla="*/ 2147483647 w 153"/>
              <a:gd name="T3" fmla="*/ 2147483647 h 135"/>
              <a:gd name="T4" fmla="*/ 0 w 153"/>
              <a:gd name="T5" fmla="*/ 2147483647 h 135"/>
              <a:gd name="T6" fmla="*/ 0 60000 65536"/>
              <a:gd name="T7" fmla="*/ 0 60000 65536"/>
              <a:gd name="T8" fmla="*/ 0 60000 65536"/>
              <a:gd name="T9" fmla="*/ 0 w 153"/>
              <a:gd name="T10" fmla="*/ 0 h 135"/>
              <a:gd name="T11" fmla="*/ 153 w 153"/>
              <a:gd name="T12" fmla="*/ 135 h 1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" h="135">
                <a:moveTo>
                  <a:pt x="153" y="0"/>
                </a:moveTo>
                <a:cubicBezTo>
                  <a:pt x="139" y="6"/>
                  <a:pt x="91" y="17"/>
                  <a:pt x="66" y="39"/>
                </a:cubicBezTo>
                <a:cubicBezTo>
                  <a:pt x="41" y="61"/>
                  <a:pt x="14" y="115"/>
                  <a:pt x="0" y="135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7" name="Freeform 38"/>
          <p:cNvSpPr>
            <a:spLocks/>
          </p:cNvSpPr>
          <p:nvPr/>
        </p:nvSpPr>
        <p:spPr bwMode="auto">
          <a:xfrm>
            <a:off x="6324600" y="3989388"/>
            <a:ext cx="409575" cy="1116012"/>
          </a:xfrm>
          <a:custGeom>
            <a:avLst/>
            <a:gdLst>
              <a:gd name="T0" fmla="*/ 0 w 258"/>
              <a:gd name="T1" fmla="*/ 2147483647 h 703"/>
              <a:gd name="T2" fmla="*/ 2147483647 w 258"/>
              <a:gd name="T3" fmla="*/ 2147483647 h 703"/>
              <a:gd name="T4" fmla="*/ 2147483647 w 258"/>
              <a:gd name="T5" fmla="*/ 2147483647 h 703"/>
              <a:gd name="T6" fmla="*/ 2147483647 w 258"/>
              <a:gd name="T7" fmla="*/ 2147483647 h 703"/>
              <a:gd name="T8" fmla="*/ 2147483647 w 258"/>
              <a:gd name="T9" fmla="*/ 2147483647 h 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8"/>
              <a:gd name="T16" fmla="*/ 0 h 703"/>
              <a:gd name="T17" fmla="*/ 258 w 258"/>
              <a:gd name="T18" fmla="*/ 703 h 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8" h="703">
                <a:moveTo>
                  <a:pt x="0" y="703"/>
                </a:moveTo>
                <a:lnTo>
                  <a:pt x="66" y="358"/>
                </a:lnTo>
                <a:cubicBezTo>
                  <a:pt x="92" y="254"/>
                  <a:pt x="134" y="136"/>
                  <a:pt x="159" y="79"/>
                </a:cubicBezTo>
                <a:cubicBezTo>
                  <a:pt x="184" y="23"/>
                  <a:pt x="202" y="26"/>
                  <a:pt x="219" y="13"/>
                </a:cubicBezTo>
                <a:cubicBezTo>
                  <a:pt x="236" y="0"/>
                  <a:pt x="250" y="3"/>
                  <a:pt x="258" y="1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8" name="Line 40"/>
          <p:cNvSpPr>
            <a:spLocks noChangeShapeType="1"/>
          </p:cNvSpPr>
          <p:nvPr/>
        </p:nvSpPr>
        <p:spPr bwMode="auto">
          <a:xfrm>
            <a:off x="6715125" y="3990975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9" name="Freeform 39"/>
          <p:cNvSpPr>
            <a:spLocks/>
          </p:cNvSpPr>
          <p:nvPr/>
        </p:nvSpPr>
        <p:spPr bwMode="auto">
          <a:xfrm>
            <a:off x="6324600" y="3733800"/>
            <a:ext cx="2209800" cy="1370013"/>
          </a:xfrm>
          <a:custGeom>
            <a:avLst/>
            <a:gdLst>
              <a:gd name="T0" fmla="*/ 0 w 1392"/>
              <a:gd name="T1" fmla="*/ 2147483647 h 863"/>
              <a:gd name="T2" fmla="*/ 2147483647 w 1392"/>
              <a:gd name="T3" fmla="*/ 2147483647 h 863"/>
              <a:gd name="T4" fmla="*/ 2147483647 w 1392"/>
              <a:gd name="T5" fmla="*/ 2147483647 h 863"/>
              <a:gd name="T6" fmla="*/ 2147483647 w 1392"/>
              <a:gd name="T7" fmla="*/ 2147483647 h 863"/>
              <a:gd name="T8" fmla="*/ 2147483647 w 1392"/>
              <a:gd name="T9" fmla="*/ 2147483647 h 863"/>
              <a:gd name="T10" fmla="*/ 2147483647 w 1392"/>
              <a:gd name="T11" fmla="*/ 2147483647 h 863"/>
              <a:gd name="T12" fmla="*/ 2147483647 w 1392"/>
              <a:gd name="T13" fmla="*/ 2147483647 h 863"/>
              <a:gd name="T14" fmla="*/ 2147483647 w 1392"/>
              <a:gd name="T15" fmla="*/ 2147483647 h 863"/>
              <a:gd name="T16" fmla="*/ 2147483647 w 1392"/>
              <a:gd name="T17" fmla="*/ 2147483647 h 863"/>
              <a:gd name="T18" fmla="*/ 2147483647 w 1392"/>
              <a:gd name="T19" fmla="*/ 2147483647 h 8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92"/>
              <a:gd name="T31" fmla="*/ 0 h 863"/>
              <a:gd name="T32" fmla="*/ 1392 w 1392"/>
              <a:gd name="T33" fmla="*/ 863 h 8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92" h="863">
                <a:moveTo>
                  <a:pt x="0" y="863"/>
                </a:moveTo>
                <a:cubicBezTo>
                  <a:pt x="40" y="635"/>
                  <a:pt x="96" y="404"/>
                  <a:pt x="144" y="287"/>
                </a:cubicBezTo>
                <a:cubicBezTo>
                  <a:pt x="192" y="170"/>
                  <a:pt x="232" y="161"/>
                  <a:pt x="288" y="161"/>
                </a:cubicBezTo>
                <a:cubicBezTo>
                  <a:pt x="344" y="161"/>
                  <a:pt x="425" y="299"/>
                  <a:pt x="480" y="287"/>
                </a:cubicBezTo>
                <a:cubicBezTo>
                  <a:pt x="535" y="275"/>
                  <a:pt x="571" y="130"/>
                  <a:pt x="618" y="89"/>
                </a:cubicBezTo>
                <a:cubicBezTo>
                  <a:pt x="665" y="48"/>
                  <a:pt x="721" y="0"/>
                  <a:pt x="762" y="41"/>
                </a:cubicBezTo>
                <a:cubicBezTo>
                  <a:pt x="803" y="82"/>
                  <a:pt x="823" y="246"/>
                  <a:pt x="864" y="335"/>
                </a:cubicBezTo>
                <a:cubicBezTo>
                  <a:pt x="905" y="424"/>
                  <a:pt x="952" y="559"/>
                  <a:pt x="1008" y="575"/>
                </a:cubicBezTo>
                <a:cubicBezTo>
                  <a:pt x="1064" y="591"/>
                  <a:pt x="1136" y="391"/>
                  <a:pt x="1200" y="431"/>
                </a:cubicBezTo>
                <a:cubicBezTo>
                  <a:pt x="1264" y="471"/>
                  <a:pt x="1328" y="643"/>
                  <a:pt x="1392" y="8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1642" name="Text Box 41"/>
          <p:cNvSpPr txBox="1">
            <a:spLocks noChangeArrowheads="1"/>
          </p:cNvSpPr>
          <p:nvPr/>
        </p:nvSpPr>
        <p:spPr bwMode="auto">
          <a:xfrm>
            <a:off x="673100" y="5791200"/>
            <a:ext cx="7878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Planchon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O., and F. </a:t>
            </a: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Darboux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(2001), A fast, simple and versatile algorithm to fill the depressions of digital elevation models, </a:t>
            </a:r>
            <a:r>
              <a:rPr kumimoji="1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Catena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(46), 159-176.</a:t>
            </a:r>
          </a:p>
        </p:txBody>
      </p:sp>
    </p:spTree>
    <p:extLst>
      <p:ext uri="{BB962C8B-B14F-4D97-AF65-F5344CB8AC3E}">
        <p14:creationId xmlns:p14="http://schemas.microsoft.com/office/powerpoint/2010/main" val="31566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150"/>
            <a:ext cx="7772400" cy="873125"/>
          </a:xfrm>
        </p:spPr>
        <p:txBody>
          <a:bodyPr/>
          <a:lstStyle/>
          <a:p>
            <a:pPr eaLnBrk="1" hangingPunct="1"/>
            <a:r>
              <a:rPr lang="en-US" smtClean="0"/>
              <a:t>Parallel Scheme</a:t>
            </a: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392238" y="982663"/>
            <a:ext cx="6100762" cy="2241550"/>
            <a:chOff x="457200" y="1022350"/>
            <a:chExt cx="3318163" cy="1219200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57200" y="1022350"/>
              <a:ext cx="1981200" cy="1219200"/>
              <a:chOff x="432" y="1056"/>
              <a:chExt cx="1584" cy="1008"/>
            </a:xfrm>
          </p:grpSpPr>
          <p:pic>
            <p:nvPicPr>
              <p:cNvPr id="3279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1056"/>
                <a:ext cx="1008" cy="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3" name="Line 5"/>
              <p:cNvSpPr>
                <a:spLocks noChangeShapeType="1"/>
              </p:cNvSpPr>
              <p:nvPr/>
            </p:nvSpPr>
            <p:spPr bwMode="auto">
              <a:xfrm>
                <a:off x="1464" y="153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794" name="Text Box 6"/>
              <p:cNvSpPr txBox="1">
                <a:spLocks noChangeArrowheads="1"/>
              </p:cNvSpPr>
              <p:nvPr/>
            </p:nvSpPr>
            <p:spPr bwMode="auto">
              <a:xfrm rot="5400000">
                <a:off x="1249" y="1473"/>
                <a:ext cx="100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Communicate</a:t>
                </a:r>
              </a:p>
            </p:txBody>
          </p:sp>
          <p:sp>
            <p:nvSpPr>
              <p:cNvPr id="32795" name="Freeform 7"/>
              <p:cNvSpPr>
                <a:spLocks/>
              </p:cNvSpPr>
              <p:nvPr/>
            </p:nvSpPr>
            <p:spPr bwMode="auto">
              <a:xfrm>
                <a:off x="435" y="1737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796" name="Freeform 8"/>
              <p:cNvSpPr>
                <a:spLocks/>
              </p:cNvSpPr>
              <p:nvPr/>
            </p:nvSpPr>
            <p:spPr bwMode="auto">
              <a:xfrm>
                <a:off x="432" y="1401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797" name="Line 9"/>
              <p:cNvSpPr>
                <a:spLocks noChangeShapeType="1"/>
              </p:cNvSpPr>
              <p:nvPr/>
            </p:nvSpPr>
            <p:spPr bwMode="auto">
              <a:xfrm>
                <a:off x="1824" y="153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2514600" y="1022350"/>
              <a:ext cx="1260763" cy="1219200"/>
              <a:chOff x="432" y="1056"/>
              <a:chExt cx="1008" cy="1008"/>
            </a:xfrm>
          </p:grpSpPr>
          <p:pic>
            <p:nvPicPr>
              <p:cNvPr id="32789" name="Picture 2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1056"/>
                <a:ext cx="1008" cy="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0" name="Freeform 29"/>
              <p:cNvSpPr>
                <a:spLocks/>
              </p:cNvSpPr>
              <p:nvPr/>
            </p:nvSpPr>
            <p:spPr bwMode="auto">
              <a:xfrm>
                <a:off x="435" y="1737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791" name="Freeform 30"/>
              <p:cNvSpPr>
                <a:spLocks/>
              </p:cNvSpPr>
              <p:nvPr/>
            </p:nvSpPr>
            <p:spPr bwMode="auto">
              <a:xfrm>
                <a:off x="432" y="1401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783" name="Line 74"/>
            <p:cNvSpPr>
              <a:spLocks noChangeShapeType="1"/>
            </p:cNvSpPr>
            <p:nvPr/>
          </p:nvSpPr>
          <p:spPr bwMode="auto">
            <a:xfrm>
              <a:off x="485775" y="10414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784" name="Line 75"/>
            <p:cNvSpPr>
              <a:spLocks noChangeShapeType="1"/>
            </p:cNvSpPr>
            <p:nvPr/>
          </p:nvSpPr>
          <p:spPr bwMode="auto">
            <a:xfrm>
              <a:off x="476250" y="1470025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785" name="Line 76"/>
            <p:cNvSpPr>
              <a:spLocks noChangeShapeType="1"/>
            </p:cNvSpPr>
            <p:nvPr/>
          </p:nvSpPr>
          <p:spPr bwMode="auto">
            <a:xfrm>
              <a:off x="485775" y="1870075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786" name="Line 77"/>
            <p:cNvSpPr>
              <a:spLocks noChangeShapeType="1"/>
            </p:cNvSpPr>
            <p:nvPr/>
          </p:nvSpPr>
          <p:spPr bwMode="auto">
            <a:xfrm flipH="1">
              <a:off x="3276600" y="2212975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787" name="Line 78"/>
            <p:cNvSpPr>
              <a:spLocks noChangeShapeType="1"/>
            </p:cNvSpPr>
            <p:nvPr/>
          </p:nvSpPr>
          <p:spPr bwMode="auto">
            <a:xfrm flipH="1">
              <a:off x="3276600" y="18034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788" name="Line 79"/>
            <p:cNvSpPr>
              <a:spLocks noChangeShapeType="1"/>
            </p:cNvSpPr>
            <p:nvPr/>
          </p:nvSpPr>
          <p:spPr bwMode="auto">
            <a:xfrm flipH="1">
              <a:off x="3276600" y="140335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aphicFrame>
        <p:nvGraphicFramePr>
          <p:cNvPr id="83" name="Table 82"/>
          <p:cNvGraphicFramePr>
            <a:graphicFrameLocks noGrp="1"/>
          </p:cNvGraphicFramePr>
          <p:nvPr/>
        </p:nvGraphicFramePr>
        <p:xfrm>
          <a:off x="433388" y="3335338"/>
          <a:ext cx="3654518" cy="3429000"/>
        </p:xfrm>
        <a:graphic>
          <a:graphicData uri="http://schemas.openxmlformats.org/drawingml/2006/table">
            <a:tbl>
              <a:tblPr/>
              <a:tblGrid>
                <a:gridCol w="3654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Initialize( Z,F)</a:t>
                      </a:r>
                    </a:p>
                    <a:p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 </a:t>
                      </a:r>
                    </a:p>
                    <a:p>
                      <a:pPr lvl="1"/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 all grid cells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lang="en-US" sz="1600" i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2"/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if 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&gt; n   </a:t>
                      </a:r>
                    </a:p>
                    <a:p>
                      <a:pPr marL="1371600" lvl="3" indent="-228600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← Z(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lvl="2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Else   </a:t>
                      </a:r>
                    </a:p>
                    <a:p>
                      <a:pPr marL="914400" lvl="2" indent="228600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← n</a:t>
                      </a:r>
                    </a:p>
                    <a:p>
                      <a:pPr marL="914400" lvl="2" indent="228600"/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on stack for next pass</a:t>
                      </a:r>
                    </a:p>
                    <a:p>
                      <a:pPr lvl="1"/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endfor</a:t>
                      </a:r>
                      <a:endParaRPr lang="en-US" sz="16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Send(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topRow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rank-1 )</a:t>
                      </a:r>
                    </a:p>
                    <a:p>
                      <a:pPr lvl="1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Send(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bottomRow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rank+1 )</a:t>
                      </a:r>
                    </a:p>
                    <a:p>
                      <a:pPr lvl="1"/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Recv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rowBelow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rank+1 )</a:t>
                      </a:r>
                    </a:p>
                    <a:p>
                      <a:pPr lvl="1"/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Recv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rowAbove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rank-1 )</a:t>
                      </a:r>
                    </a:p>
                    <a:p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Until F is not modified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4227" marR="94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5546" name="Rectangle 83"/>
          <p:cNvSpPr>
            <a:spLocks noChangeArrowheads="1"/>
          </p:cNvSpPr>
          <p:nvPr/>
        </p:nvSpPr>
        <p:spPr bwMode="auto">
          <a:xfrm>
            <a:off x="4175125" y="3883025"/>
            <a:ext cx="4572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denotes the original elevation.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 denotes the pit filled elevation.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denotes lowest neighboring elevation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denotes the cell being evaluated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Iterate only over stack of changeable cells  </a:t>
            </a:r>
          </a:p>
        </p:txBody>
      </p:sp>
      <p:sp>
        <p:nvSpPr>
          <p:cNvPr id="32779" name="Line 5"/>
          <p:cNvSpPr>
            <a:spLocks noChangeShapeType="1"/>
          </p:cNvSpPr>
          <p:nvPr/>
        </p:nvSpPr>
        <p:spPr bwMode="auto">
          <a:xfrm>
            <a:off x="3752850" y="2265363"/>
            <a:ext cx="441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780" name="Line 9"/>
          <p:cNvSpPr>
            <a:spLocks noChangeShapeType="1"/>
          </p:cNvSpPr>
          <p:nvPr/>
        </p:nvSpPr>
        <p:spPr bwMode="auto">
          <a:xfrm>
            <a:off x="4579938" y="2265363"/>
            <a:ext cx="442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8"/>
          <p:cNvGrpSpPr>
            <a:grpSpLocks/>
          </p:cNvGrpSpPr>
          <p:nvPr/>
        </p:nvGrpSpPr>
        <p:grpSpPr bwMode="auto">
          <a:xfrm>
            <a:off x="4562475" y="963613"/>
            <a:ext cx="4114800" cy="5273675"/>
            <a:chOff x="4845171" y="7838537"/>
            <a:chExt cx="4114800" cy="5273079"/>
          </a:xfrm>
        </p:grpSpPr>
        <p:grpSp>
          <p:nvGrpSpPr>
            <p:cNvPr id="3" name="Group 451"/>
            <p:cNvGrpSpPr>
              <a:grpSpLocks/>
            </p:cNvGrpSpPr>
            <p:nvPr/>
          </p:nvGrpSpPr>
          <p:grpSpPr bwMode="auto">
            <a:xfrm>
              <a:off x="4845171" y="7838537"/>
              <a:ext cx="4114800" cy="5273079"/>
              <a:chOff x="3545458" y="7297948"/>
              <a:chExt cx="4114800" cy="5273079"/>
            </a:xfrm>
          </p:grpSpPr>
          <p:grpSp>
            <p:nvGrpSpPr>
              <p:cNvPr id="4" name="Group 405"/>
              <p:cNvGrpSpPr>
                <a:grpSpLocks/>
              </p:cNvGrpSpPr>
              <p:nvPr/>
            </p:nvGrpSpPr>
            <p:grpSpPr bwMode="auto">
              <a:xfrm>
                <a:off x="3545458" y="7640493"/>
                <a:ext cx="4114800" cy="4930534"/>
                <a:chOff x="0" y="7200547"/>
                <a:chExt cx="4114800" cy="4930534"/>
              </a:xfrm>
            </p:grpSpPr>
            <p:grpSp>
              <p:nvGrpSpPr>
                <p:cNvPr id="5" name="Group 317"/>
                <p:cNvGrpSpPr>
                  <a:grpSpLocks/>
                </p:cNvGrpSpPr>
                <p:nvPr/>
              </p:nvGrpSpPr>
              <p:grpSpPr bwMode="auto">
                <a:xfrm>
                  <a:off x="0" y="7200547"/>
                  <a:ext cx="4114800" cy="4930534"/>
                  <a:chOff x="0" y="7200547"/>
                  <a:chExt cx="4114800" cy="4930534"/>
                </a:xfrm>
              </p:grpSpPr>
              <p:sp>
                <p:nvSpPr>
                  <p:cNvPr id="37253" name="Rectangl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61941" y="9551134"/>
                    <a:ext cx="1194974" cy="118106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0" name="Rectangl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8913" y="8378655"/>
                    <a:ext cx="1193800" cy="1180967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61938" y="10727890"/>
                    <a:ext cx="1200150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2" name="Rectangl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588" y="7200863"/>
                    <a:ext cx="1201737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" name="Rectangl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7325" y="7200863"/>
                    <a:ext cx="1198563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" name="Rectangl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55888" y="7200863"/>
                    <a:ext cx="1195387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" name="Rectangle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588" y="8373892"/>
                    <a:ext cx="1201737" cy="1182554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" name="Rectangl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55888" y="8373892"/>
                    <a:ext cx="1195387" cy="1182554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" name="Rectangl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588" y="9556447"/>
                    <a:ext cx="1201737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2" name="Rectangl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56394" y="9555490"/>
                    <a:ext cx="1194974" cy="117388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3" name="Rectangl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6915" y="10729862"/>
                    <a:ext cx="1202151" cy="1173881"/>
                  </a:xfrm>
                  <a:prstGeom prst="rect">
                    <a:avLst/>
                  </a:prstGeom>
                  <a:noFill/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4" name="Rectangl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7864" y="10729862"/>
                    <a:ext cx="1203013" cy="117388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5" name="Rectangl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0876" y="10729862"/>
                    <a:ext cx="1187267" cy="117388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482" name="Straight Connector 481"/>
                  <p:cNvCxnSpPr/>
                  <p:nvPr/>
                </p:nvCxnSpPr>
                <p:spPr>
                  <a:xfrm>
                    <a:off x="0" y="9559621"/>
                    <a:ext cx="4114800" cy="0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267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235907" y="8170884"/>
                    <a:ext cx="439387" cy="42751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8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346387" y="9394168"/>
                    <a:ext cx="0" cy="4313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9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23440" y="8122343"/>
                    <a:ext cx="454230" cy="52355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0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110198" y="9346541"/>
                    <a:ext cx="11875" cy="52251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090932" y="8123382"/>
                    <a:ext cx="11875" cy="57001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224033" y="9299041"/>
                    <a:ext cx="510640" cy="53439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3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832148" y="8123383"/>
                    <a:ext cx="11875" cy="53439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4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223683" y="10489017"/>
                    <a:ext cx="484095" cy="510989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5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24700" y="11343735"/>
                    <a:ext cx="526461" cy="310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6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606604" y="10526568"/>
                    <a:ext cx="439948" cy="41406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615230" y="11691133"/>
                    <a:ext cx="439948" cy="40544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8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62476" y="11627534"/>
                    <a:ext cx="3891" cy="50354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9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266945" y="8114889"/>
                    <a:ext cx="11519" cy="60226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80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2462611" y="10520395"/>
                    <a:ext cx="495743" cy="50650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81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096980" y="10500689"/>
                    <a:ext cx="763" cy="55310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241" name="Rectangle 23"/>
                <p:cNvSpPr>
                  <a:spLocks noChangeArrowheads="1"/>
                </p:cNvSpPr>
                <p:nvPr/>
              </p:nvSpPr>
              <p:spPr bwMode="auto">
                <a:xfrm>
                  <a:off x="547765" y="754803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2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754803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3" name="Rectangle 23"/>
                <p:cNvSpPr>
                  <a:spLocks noChangeArrowheads="1"/>
                </p:cNvSpPr>
                <p:nvPr/>
              </p:nvSpPr>
              <p:spPr bwMode="auto">
                <a:xfrm>
                  <a:off x="2910305" y="754803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4" name="Rectangle 23"/>
                <p:cNvSpPr>
                  <a:spLocks noChangeArrowheads="1"/>
                </p:cNvSpPr>
                <p:nvPr/>
              </p:nvSpPr>
              <p:spPr bwMode="auto">
                <a:xfrm>
                  <a:off x="2814125" y="8718210"/>
                  <a:ext cx="83548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A=1.5</a:t>
                  </a:r>
                </a:p>
              </p:txBody>
            </p:sp>
            <p:sp>
              <p:nvSpPr>
                <p:cNvPr id="37245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8718210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A=3</a:t>
                  </a:r>
                </a:p>
              </p:txBody>
            </p:sp>
            <p:sp>
              <p:nvSpPr>
                <p:cNvPr id="37246" name="Rectangle 23"/>
                <p:cNvSpPr>
                  <a:spLocks noChangeArrowheads="1"/>
                </p:cNvSpPr>
                <p:nvPr/>
              </p:nvSpPr>
              <p:spPr bwMode="auto">
                <a:xfrm>
                  <a:off x="451586" y="8718210"/>
                  <a:ext cx="83548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A=1.5</a:t>
                  </a:r>
                </a:p>
              </p:txBody>
            </p:sp>
            <p:sp>
              <p:nvSpPr>
                <p:cNvPr id="37247" name="Rectangle 23"/>
                <p:cNvSpPr>
                  <a:spLocks noChangeArrowheads="1"/>
                </p:cNvSpPr>
                <p:nvPr/>
              </p:nvSpPr>
              <p:spPr bwMode="auto">
                <a:xfrm>
                  <a:off x="547765" y="994630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8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994630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D=2</a:t>
                  </a:r>
                </a:p>
              </p:txBody>
            </p:sp>
            <p:sp>
              <p:nvSpPr>
                <p:cNvPr id="37249" name="Rectangle 23"/>
                <p:cNvSpPr>
                  <a:spLocks noChangeArrowheads="1"/>
                </p:cNvSpPr>
                <p:nvPr/>
              </p:nvSpPr>
              <p:spPr bwMode="auto">
                <a:xfrm>
                  <a:off x="2910305" y="994630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D=1</a:t>
                  </a:r>
                </a:p>
              </p:txBody>
            </p:sp>
            <p:sp>
              <p:nvSpPr>
                <p:cNvPr id="37250" name="Rectangle 23"/>
                <p:cNvSpPr>
                  <a:spLocks noChangeArrowheads="1"/>
                </p:cNvSpPr>
                <p:nvPr/>
              </p:nvSpPr>
              <p:spPr bwMode="auto">
                <a:xfrm>
                  <a:off x="547765" y="11116621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51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11116621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D=1</a:t>
                  </a:r>
                </a:p>
              </p:txBody>
            </p:sp>
            <p:sp>
              <p:nvSpPr>
                <p:cNvPr id="37252" name="Rectangle 23"/>
                <p:cNvSpPr>
                  <a:spLocks noChangeArrowheads="1"/>
                </p:cNvSpPr>
                <p:nvPr/>
              </p:nvSpPr>
              <p:spPr bwMode="auto">
                <a:xfrm>
                  <a:off x="2910305" y="11116621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D=1</a:t>
                  </a:r>
                </a:p>
              </p:txBody>
            </p:sp>
          </p:grpSp>
          <p:sp>
            <p:nvSpPr>
              <p:cNvPr id="37238" name="Rectangle 23"/>
              <p:cNvSpPr>
                <a:spLocks noChangeArrowheads="1"/>
              </p:cNvSpPr>
              <p:nvPr/>
            </p:nvSpPr>
            <p:spPr bwMode="auto">
              <a:xfrm>
                <a:off x="5220836" y="9966170"/>
                <a:ext cx="71365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B=-2</a:t>
                </a:r>
              </a:p>
            </p:txBody>
          </p:sp>
          <p:sp>
            <p:nvSpPr>
              <p:cNvPr id="37239" name="TextBox 454"/>
              <p:cNvSpPr txBox="1">
                <a:spLocks noChangeArrowheads="1"/>
              </p:cNvSpPr>
              <p:nvPr/>
            </p:nvSpPr>
            <p:spPr bwMode="auto">
              <a:xfrm>
                <a:off x="3593083" y="7297948"/>
                <a:ext cx="4019549" cy="36929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Queue’s empty so exchange border info.</a:t>
                </a:r>
              </a:p>
            </p:txBody>
          </p:sp>
        </p:grpSp>
        <p:sp>
          <p:nvSpPr>
            <p:cNvPr id="37236" name="Rectangle 23"/>
            <p:cNvSpPr>
              <a:spLocks noChangeArrowheads="1"/>
            </p:cNvSpPr>
            <p:nvPr/>
          </p:nvSpPr>
          <p:spPr bwMode="auto">
            <a:xfrm>
              <a:off x="7975537" y="10512514"/>
              <a:ext cx="7136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B=-1</a:t>
              </a:r>
            </a:p>
          </p:txBody>
        </p:sp>
      </p:grpSp>
      <p:grpSp>
        <p:nvGrpSpPr>
          <p:cNvPr id="6" name="Group 451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3545458" y="7640493"/>
            <a:chExt cx="4114800" cy="4930534"/>
          </a:xfrm>
        </p:grpSpPr>
        <p:grpSp>
          <p:nvGrpSpPr>
            <p:cNvPr id="7" name="Group 405"/>
            <p:cNvGrpSpPr>
              <a:grpSpLocks/>
            </p:cNvGrpSpPr>
            <p:nvPr/>
          </p:nvGrpSpPr>
          <p:grpSpPr bwMode="auto">
            <a:xfrm>
              <a:off x="3545458" y="7640493"/>
              <a:ext cx="4114800" cy="4930534"/>
              <a:chOff x="0" y="7200547"/>
              <a:chExt cx="4114800" cy="4930534"/>
            </a:xfrm>
          </p:grpSpPr>
          <p:grpSp>
            <p:nvGrpSpPr>
              <p:cNvPr id="10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3720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1941" y="9551134"/>
                  <a:ext cx="1194974" cy="11810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414"/>
                  <a:ext cx="1193800" cy="11810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800"/>
                  <a:ext cx="1200150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547"/>
                  <a:ext cx="1201737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547"/>
                  <a:ext cx="1198563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547"/>
                  <a:ext cx="1195387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652"/>
                  <a:ext cx="1201737" cy="11826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652"/>
                  <a:ext cx="1195387" cy="11826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282"/>
                  <a:ext cx="1201737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15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6394" y="9555490"/>
                  <a:ext cx="1194974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16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17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864" y="10729862"/>
                  <a:ext cx="1203013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1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876" y="10729862"/>
                  <a:ext cx="1187267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8" name="Straight Connector 667"/>
                <p:cNvCxnSpPr/>
                <p:nvPr/>
              </p:nvCxnSpPr>
              <p:spPr>
                <a:xfrm>
                  <a:off x="0" y="9559457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220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1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3" name="Line 39"/>
                <p:cNvSpPr>
                  <a:spLocks noChangeShapeType="1"/>
                </p:cNvSpPr>
                <p:nvPr/>
              </p:nvSpPr>
              <p:spPr bwMode="auto">
                <a:xfrm>
                  <a:off x="3110198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4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5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6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7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8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9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30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3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32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33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34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194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95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96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97" name="Rectangle 23"/>
              <p:cNvSpPr>
                <a:spLocks noChangeArrowheads="1"/>
              </p:cNvSpPr>
              <p:nvPr/>
            </p:nvSpPr>
            <p:spPr bwMode="auto">
              <a:xfrm>
                <a:off x="2910305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7198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A=3</a:t>
                </a:r>
              </a:p>
            </p:txBody>
          </p:sp>
          <p:sp>
            <p:nvSpPr>
              <p:cNvPr id="37199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200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201" name="Rectangle 23"/>
              <p:cNvSpPr>
                <a:spLocks noChangeArrowheads="1"/>
              </p:cNvSpPr>
              <p:nvPr/>
            </p:nvSpPr>
            <p:spPr bwMode="auto">
              <a:xfrm>
                <a:off x="1713516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D=2</a:t>
                </a:r>
              </a:p>
            </p:txBody>
          </p:sp>
          <p:sp>
            <p:nvSpPr>
              <p:cNvPr id="37202" name="Rectangle 23"/>
              <p:cNvSpPr>
                <a:spLocks noChangeArrowheads="1"/>
              </p:cNvSpPr>
              <p:nvPr/>
            </p:nvSpPr>
            <p:spPr bwMode="auto">
              <a:xfrm>
                <a:off x="291030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7203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204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7205" name="Rectangle 23"/>
              <p:cNvSpPr>
                <a:spLocks noChangeArrowheads="1"/>
              </p:cNvSpPr>
              <p:nvPr/>
            </p:nvSpPr>
            <p:spPr bwMode="auto">
              <a:xfrm>
                <a:off x="291030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</p:grpSp>
        <p:sp>
          <p:nvSpPr>
            <p:cNvPr id="37192" name="Rectangle 23"/>
            <p:cNvSpPr>
              <a:spLocks noChangeArrowheads="1"/>
            </p:cNvSpPr>
            <p:nvPr/>
          </p:nvSpPr>
          <p:spPr bwMode="auto">
            <a:xfrm>
              <a:off x="5220836" y="9966170"/>
              <a:ext cx="7136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B=-2</a:t>
              </a:r>
            </a:p>
          </p:txBody>
        </p:sp>
      </p:grpSp>
      <p:grpSp>
        <p:nvGrpSpPr>
          <p:cNvPr id="11" name="Group 684"/>
          <p:cNvGrpSpPr>
            <a:grpSpLocks/>
          </p:cNvGrpSpPr>
          <p:nvPr/>
        </p:nvGrpSpPr>
        <p:grpSpPr bwMode="auto">
          <a:xfrm>
            <a:off x="4562475" y="960438"/>
            <a:ext cx="4114800" cy="5276850"/>
            <a:chOff x="5029200" y="821122"/>
            <a:chExt cx="4114800" cy="5277039"/>
          </a:xfrm>
        </p:grpSpPr>
        <p:grpSp>
          <p:nvGrpSpPr>
            <p:cNvPr id="12" name="Group 405"/>
            <p:cNvGrpSpPr>
              <a:grpSpLocks/>
            </p:cNvGrpSpPr>
            <p:nvPr/>
          </p:nvGrpSpPr>
          <p:grpSpPr bwMode="auto">
            <a:xfrm>
              <a:off x="5029200" y="1167627"/>
              <a:ext cx="4114800" cy="4930534"/>
              <a:chOff x="0" y="7200547"/>
              <a:chExt cx="4114800" cy="4930534"/>
            </a:xfrm>
          </p:grpSpPr>
          <p:grpSp>
            <p:nvGrpSpPr>
              <p:cNvPr id="13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519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2088" y="9551300"/>
                  <a:ext cx="1195387" cy="118114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096"/>
                  <a:ext cx="1193800" cy="11811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681"/>
                  <a:ext cx="1200150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129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129"/>
                  <a:ext cx="1198563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129"/>
                  <a:ext cx="119538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333"/>
                  <a:ext cx="120173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333"/>
                  <a:ext cx="119538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064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9556064"/>
                  <a:ext cx="1195387" cy="1173204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2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3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864" y="10729862"/>
                  <a:ext cx="1203013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4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876" y="10729862"/>
                  <a:ext cx="1187267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2" name="Straight Connector 531"/>
                <p:cNvCxnSpPr/>
                <p:nvPr/>
              </p:nvCxnSpPr>
              <p:spPr>
                <a:xfrm>
                  <a:off x="0" y="9559239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76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7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9" name="Line 39"/>
                <p:cNvSpPr>
                  <a:spLocks noChangeShapeType="1"/>
                </p:cNvSpPr>
                <p:nvPr/>
              </p:nvSpPr>
              <p:spPr bwMode="auto">
                <a:xfrm>
                  <a:off x="3110198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0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1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2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3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4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5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6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7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8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9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90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150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1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2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3" name="Rectangle 23"/>
              <p:cNvSpPr>
                <a:spLocks noChangeArrowheads="1"/>
              </p:cNvSpPr>
              <p:nvPr/>
            </p:nvSpPr>
            <p:spPr bwMode="auto">
              <a:xfrm>
                <a:off x="2814125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54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A=3</a:t>
                </a:r>
              </a:p>
            </p:txBody>
          </p:sp>
          <p:sp>
            <p:nvSpPr>
              <p:cNvPr id="37155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56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7" name="Rectangle 23"/>
              <p:cNvSpPr>
                <a:spLocks noChangeArrowheads="1"/>
              </p:cNvSpPr>
              <p:nvPr/>
            </p:nvSpPr>
            <p:spPr bwMode="auto">
              <a:xfrm>
                <a:off x="1713516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7158" name="Rectangle 23"/>
              <p:cNvSpPr>
                <a:spLocks noChangeArrowheads="1"/>
              </p:cNvSpPr>
              <p:nvPr/>
            </p:nvSpPr>
            <p:spPr bwMode="auto">
              <a:xfrm>
                <a:off x="291030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7159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60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7161" name="Rectangle 23"/>
              <p:cNvSpPr>
                <a:spLocks noChangeArrowheads="1"/>
              </p:cNvSpPr>
              <p:nvPr/>
            </p:nvSpPr>
            <p:spPr bwMode="auto">
              <a:xfrm>
                <a:off x="291030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</p:grpSp>
        <p:sp>
          <p:nvSpPr>
            <p:cNvPr id="37148" name="TextBox 683"/>
            <p:cNvSpPr txBox="1">
              <a:spLocks noChangeArrowheads="1"/>
            </p:cNvSpPr>
            <p:nvPr/>
          </p:nvSpPr>
          <p:spPr bwMode="auto">
            <a:xfrm>
              <a:off x="5114740" y="821122"/>
              <a:ext cx="38473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resulting in new D=0 cells on queue</a:t>
              </a:r>
            </a:p>
          </p:txBody>
        </p:sp>
      </p:grpSp>
      <p:grpSp>
        <p:nvGrpSpPr>
          <p:cNvPr id="14" name="Group 591"/>
          <p:cNvGrpSpPr>
            <a:grpSpLocks/>
          </p:cNvGrpSpPr>
          <p:nvPr/>
        </p:nvGrpSpPr>
        <p:grpSpPr bwMode="auto">
          <a:xfrm>
            <a:off x="4562475" y="941388"/>
            <a:ext cx="4114800" cy="5295900"/>
            <a:chOff x="5149971" y="8120327"/>
            <a:chExt cx="4114800" cy="5296089"/>
          </a:xfrm>
        </p:grpSpPr>
        <p:grpSp>
          <p:nvGrpSpPr>
            <p:cNvPr id="15" name="Group 405"/>
            <p:cNvGrpSpPr>
              <a:grpSpLocks/>
            </p:cNvGrpSpPr>
            <p:nvPr/>
          </p:nvGrpSpPr>
          <p:grpSpPr bwMode="auto">
            <a:xfrm>
              <a:off x="5149971" y="8485882"/>
              <a:ext cx="4114800" cy="4930534"/>
              <a:chOff x="0" y="7200547"/>
              <a:chExt cx="4114800" cy="4930534"/>
            </a:xfrm>
          </p:grpSpPr>
          <p:grpSp>
            <p:nvGrpSpPr>
              <p:cNvPr id="16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562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2088" y="9551301"/>
                  <a:ext cx="1195387" cy="11811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097"/>
                  <a:ext cx="1193800" cy="11811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681"/>
                  <a:ext cx="1200150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130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130"/>
                  <a:ext cx="1198563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130"/>
                  <a:ext cx="119538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334"/>
                  <a:ext cx="120173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334"/>
                  <a:ext cx="119538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0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064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9556064"/>
                  <a:ext cx="119538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2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10729268"/>
                  <a:ext cx="1203325" cy="117479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650" y="10729268"/>
                  <a:ext cx="1187450" cy="117479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575" name="Straight Connector 574"/>
                <p:cNvCxnSpPr/>
                <p:nvPr/>
              </p:nvCxnSpPr>
              <p:spPr>
                <a:xfrm>
                  <a:off x="0" y="9559239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32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3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4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5" name="Line 39"/>
                <p:cNvSpPr>
                  <a:spLocks noChangeShapeType="1"/>
                </p:cNvSpPr>
                <p:nvPr/>
              </p:nvSpPr>
              <p:spPr bwMode="auto">
                <a:xfrm>
                  <a:off x="3110198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6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7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8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9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0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1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2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3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4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5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6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106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07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08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09" name="Rectangle 23"/>
              <p:cNvSpPr>
                <a:spLocks noChangeArrowheads="1"/>
              </p:cNvSpPr>
              <p:nvPr/>
            </p:nvSpPr>
            <p:spPr bwMode="auto">
              <a:xfrm>
                <a:off x="2814125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10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A=3</a:t>
                </a:r>
              </a:p>
            </p:txBody>
          </p:sp>
          <p:sp>
            <p:nvSpPr>
              <p:cNvPr id="37111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12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13" name="Rectangle 23"/>
              <p:cNvSpPr>
                <a:spLocks noChangeArrowheads="1"/>
              </p:cNvSpPr>
              <p:nvPr/>
            </p:nvSpPr>
            <p:spPr bwMode="auto">
              <a:xfrm>
                <a:off x="1617336" y="9946309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A=5.5</a:t>
                </a:r>
              </a:p>
            </p:txBody>
          </p:sp>
          <p:sp>
            <p:nvSpPr>
              <p:cNvPr id="37114" name="Rectangle 23"/>
              <p:cNvSpPr>
                <a:spLocks noChangeArrowheads="1"/>
              </p:cNvSpPr>
              <p:nvPr/>
            </p:nvSpPr>
            <p:spPr bwMode="auto">
              <a:xfrm>
                <a:off x="2814125" y="9946309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A=2.5</a:t>
                </a:r>
              </a:p>
            </p:txBody>
          </p:sp>
          <p:sp>
            <p:nvSpPr>
              <p:cNvPr id="37115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16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A=6</a:t>
                </a:r>
              </a:p>
            </p:txBody>
          </p:sp>
          <p:sp>
            <p:nvSpPr>
              <p:cNvPr id="37117" name="Rectangle 23"/>
              <p:cNvSpPr>
                <a:spLocks noChangeArrowheads="1"/>
              </p:cNvSpPr>
              <p:nvPr/>
            </p:nvSpPr>
            <p:spPr bwMode="auto">
              <a:xfrm>
                <a:off x="2814125" y="11116621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A=3.5</a:t>
                </a:r>
              </a:p>
            </p:txBody>
          </p:sp>
        </p:grpSp>
        <p:sp>
          <p:nvSpPr>
            <p:cNvPr id="37104" name="TextBox 590"/>
            <p:cNvSpPr txBox="1">
              <a:spLocks noChangeArrowheads="1"/>
            </p:cNvSpPr>
            <p:nvPr/>
          </p:nvSpPr>
          <p:spPr bwMode="auto">
            <a:xfrm>
              <a:off x="5273611" y="8120327"/>
              <a:ext cx="38473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and so on until completion</a:t>
              </a:r>
            </a:p>
          </p:txBody>
        </p:sp>
      </p:grpSp>
      <p:grpSp>
        <p:nvGrpSpPr>
          <p:cNvPr id="17" name="Group 592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18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707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8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913" y="8378414"/>
                <a:ext cx="1193800" cy="118104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9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0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1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2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3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588" y="8373652"/>
                <a:ext cx="120173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5888" y="8373652"/>
                <a:ext cx="119538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83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84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85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86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620" name="Straight Connector 619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88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89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0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1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2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3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4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5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6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7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8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9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100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101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102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062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3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4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5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66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67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68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9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7070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71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72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73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19" name="Group 318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20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7032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33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403" y="8377966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1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0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1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2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38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681" y="8374428"/>
                <a:ext cx="1202151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39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6394" y="8374428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1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2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3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4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210" name="Straight Connector 209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46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7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8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9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0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1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2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3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4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5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6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7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8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9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60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020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1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2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3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24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D=3</a:t>
              </a:r>
            </a:p>
          </p:txBody>
        </p:sp>
        <p:sp>
          <p:nvSpPr>
            <p:cNvPr id="37025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26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7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7028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29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30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D=3</a:t>
              </a:r>
            </a:p>
          </p:txBody>
        </p:sp>
        <p:sp>
          <p:nvSpPr>
            <p:cNvPr id="37031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21" name="Group 319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22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6990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91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403" y="8377966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6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0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588" y="8373652"/>
                <a:ext cx="120173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97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6394" y="8374428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2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9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0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1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2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347" name="Straight Connector 346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04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5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6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7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8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9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0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1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2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3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4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5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6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7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8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978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79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0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1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82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83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4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85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86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87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8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89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23" name="Group 362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24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6948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49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913" y="8378414"/>
                <a:ext cx="1193800" cy="11810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9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0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1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2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3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588" y="8373652"/>
                <a:ext cx="120173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55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5888" y="8373652"/>
                <a:ext cx="1195387" cy="11826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57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58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59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0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390" name="Straight Connector 389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62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3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4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5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6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7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8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9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0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1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2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3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4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5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6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936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37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38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39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0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1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42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43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44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5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46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7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25" name="Group 450"/>
          <p:cNvGrpSpPr>
            <a:grpSpLocks/>
          </p:cNvGrpSpPr>
          <p:nvPr/>
        </p:nvGrpSpPr>
        <p:grpSpPr bwMode="auto">
          <a:xfrm>
            <a:off x="4562475" y="963613"/>
            <a:ext cx="4114800" cy="5273675"/>
            <a:chOff x="3545458" y="7297948"/>
            <a:chExt cx="4114800" cy="5273079"/>
          </a:xfrm>
        </p:grpSpPr>
        <p:grpSp>
          <p:nvGrpSpPr>
            <p:cNvPr id="26" name="Group 405"/>
            <p:cNvGrpSpPr>
              <a:grpSpLocks/>
            </p:cNvGrpSpPr>
            <p:nvPr/>
          </p:nvGrpSpPr>
          <p:grpSpPr bwMode="auto">
            <a:xfrm>
              <a:off x="3545458" y="7640493"/>
              <a:ext cx="4114800" cy="4930534"/>
              <a:chOff x="0" y="7200547"/>
              <a:chExt cx="4114800" cy="4930534"/>
            </a:xfrm>
          </p:grpSpPr>
          <p:grpSp>
            <p:nvGrpSpPr>
              <p:cNvPr id="27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3690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1941" y="9551134"/>
                  <a:ext cx="1194974" cy="11810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655"/>
                  <a:ext cx="1193800" cy="118096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890"/>
                  <a:ext cx="1200150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863"/>
                  <a:ext cx="1201737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863"/>
                  <a:ext cx="1198563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863"/>
                  <a:ext cx="1195387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892"/>
                  <a:ext cx="1201737" cy="118255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892"/>
                  <a:ext cx="1195387" cy="118255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447"/>
                  <a:ext cx="1201737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15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6394" y="9555490"/>
                  <a:ext cx="1194974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16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17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864" y="10729862"/>
                  <a:ext cx="1203013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1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876" y="10729862"/>
                  <a:ext cx="1187267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3" name="Straight Connector 432"/>
                <p:cNvCxnSpPr/>
                <p:nvPr/>
              </p:nvCxnSpPr>
              <p:spPr>
                <a:xfrm>
                  <a:off x="0" y="9559621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920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1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3" name="Line 39"/>
                <p:cNvSpPr>
                  <a:spLocks noChangeShapeType="1"/>
                </p:cNvSpPr>
                <p:nvPr/>
              </p:nvSpPr>
              <p:spPr bwMode="auto">
                <a:xfrm>
                  <a:off x="3230962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4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5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6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7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8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9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30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3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32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33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34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894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895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896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897" name="Rectangle 23"/>
              <p:cNvSpPr>
                <a:spLocks noChangeArrowheads="1"/>
              </p:cNvSpPr>
              <p:nvPr/>
            </p:nvSpPr>
            <p:spPr bwMode="auto">
              <a:xfrm>
                <a:off x="2910305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6898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6899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6900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901" name="Rectangle 23"/>
              <p:cNvSpPr>
                <a:spLocks noChangeArrowheads="1"/>
              </p:cNvSpPr>
              <p:nvPr/>
            </p:nvSpPr>
            <p:spPr bwMode="auto">
              <a:xfrm>
                <a:off x="1713516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D=2</a:t>
                </a:r>
              </a:p>
            </p:txBody>
          </p:sp>
          <p:sp>
            <p:nvSpPr>
              <p:cNvPr id="36902" name="Rectangle 23"/>
              <p:cNvSpPr>
                <a:spLocks noChangeArrowheads="1"/>
              </p:cNvSpPr>
              <p:nvPr/>
            </p:nvSpPr>
            <p:spPr bwMode="auto">
              <a:xfrm>
                <a:off x="291030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6903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904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6905" name="Rectangle 23"/>
              <p:cNvSpPr>
                <a:spLocks noChangeArrowheads="1"/>
              </p:cNvSpPr>
              <p:nvPr/>
            </p:nvSpPr>
            <p:spPr bwMode="auto">
              <a:xfrm>
                <a:off x="291030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</p:grpSp>
        <p:sp>
          <p:nvSpPr>
            <p:cNvPr id="36891" name="Rectangle 23"/>
            <p:cNvSpPr>
              <a:spLocks noChangeArrowheads="1"/>
            </p:cNvSpPr>
            <p:nvPr/>
          </p:nvSpPr>
          <p:spPr bwMode="auto">
            <a:xfrm>
              <a:off x="5220836" y="9966170"/>
              <a:ext cx="7136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B=-1</a:t>
              </a:r>
            </a:p>
          </p:txBody>
        </p:sp>
        <p:sp>
          <p:nvSpPr>
            <p:cNvPr id="36892" name="TextBox 449"/>
            <p:cNvSpPr txBox="1">
              <a:spLocks noChangeArrowheads="1"/>
            </p:cNvSpPr>
            <p:nvPr/>
          </p:nvSpPr>
          <p:spPr bwMode="auto">
            <a:xfrm>
              <a:off x="3709360" y="7297948"/>
              <a:ext cx="38473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Decrease cross partition dependency</a:t>
              </a:r>
            </a:p>
          </p:txBody>
        </p:sp>
      </p:grpSp>
      <p:sp>
        <p:nvSpPr>
          <p:cNvPr id="3687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0425"/>
          </a:xfrm>
        </p:spPr>
        <p:txBody>
          <a:bodyPr/>
          <a:lstStyle/>
          <a:p>
            <a:r>
              <a:rPr lang="en-US" sz="3200" smtClean="0"/>
              <a:t>Parallelization of Contributing Area/Flow Algebra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9875" y="1190625"/>
          <a:ext cx="3629585" cy="2010173"/>
        </p:xfrm>
        <a:graphic>
          <a:graphicData uri="http://schemas.openxmlformats.org/drawingml/2006/table">
            <a:tbl>
              <a:tblPr/>
              <a:tblGrid>
                <a:gridCol w="3629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101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Executed by every process with grid flow field P, grid dependencies D initialized to 0 and an empty queue Q.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FindDependencies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(P,Q,D)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for all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743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for all k neighbors of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if </a:t>
                      </a:r>
                      <a:r>
                        <a:rPr lang="en-US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baseline="-25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ki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&gt;0</a:t>
                      </a:r>
                      <a:r>
                        <a:rPr lang="en-US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D(</a:t>
                      </a:r>
                      <a:r>
                        <a:rPr lang="en-US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)=D(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)+1</a:t>
                      </a:r>
                    </a:p>
                    <a:p>
                      <a:pPr marL="2743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if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D(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)=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add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to Q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next</a:t>
                      </a:r>
                    </a:p>
                  </a:txBody>
                  <a:tcPr marL="94227" marR="94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44475" y="3687763"/>
          <a:ext cx="3627905" cy="2987040"/>
        </p:xfrm>
        <a:graphic>
          <a:graphicData uri="http://schemas.openxmlformats.org/drawingml/2006/table">
            <a:tbl>
              <a:tblPr/>
              <a:tblGrid>
                <a:gridCol w="3627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21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Executed by every process with D and Q initialized from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FindDependencies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FlowAlgebra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(P,Q,D,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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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while Q isn’t empty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get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from Q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</a:t>
                      </a:r>
                      <a:r>
                        <a:rPr lang="en-US" sz="1400" i="1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= FA(</a:t>
                      </a: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</a:t>
                      </a:r>
                      <a:r>
                        <a:rPr lang="en-US" sz="1400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u="sng" dirty="0" err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ki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</a:t>
                      </a:r>
                      <a:r>
                        <a:rPr lang="en-US" sz="1400" i="1" baseline="-25000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</a:t>
                      </a:r>
                      <a:r>
                        <a:rPr lang="en-US" sz="1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for each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downslope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neighbor n of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314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if P</a:t>
                      </a:r>
                      <a:r>
                        <a:rPr lang="en-US" sz="1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in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&gt;0</a:t>
                      </a:r>
                    </a:p>
                    <a:p>
                      <a:pPr marL="445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D(n)=D(n)-1</a:t>
                      </a:r>
                    </a:p>
                    <a:p>
                      <a:pPr marL="445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if D(n)=0</a:t>
                      </a:r>
                    </a:p>
                    <a:p>
                      <a:pPr marL="5600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add n to Q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next 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end while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swap process buffers and repeat</a:t>
                      </a:r>
                    </a:p>
                  </a:txBody>
                  <a:tcPr marL="93259" marR="932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5734" name="Rectangle 9"/>
          <p:cNvSpPr>
            <a:spLocks noChangeArrowheads="1"/>
          </p:cNvSpPr>
          <p:nvPr/>
        </p:nvSpPr>
        <p:spPr bwMode="auto">
          <a:xfrm>
            <a:off x="366713" y="763588"/>
            <a:ext cx="3357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Dependency grid</a:t>
            </a:r>
          </a:p>
        </p:txBody>
      </p:sp>
      <p:sp>
        <p:nvSpPr>
          <p:cNvPr id="115735" name="Rectangle 10"/>
          <p:cNvSpPr>
            <a:spLocks noChangeArrowheads="1"/>
          </p:cNvSpPr>
          <p:nvPr/>
        </p:nvSpPr>
        <p:spPr bwMode="auto">
          <a:xfrm>
            <a:off x="304800" y="3268663"/>
            <a:ext cx="3232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Flow algebra function</a:t>
            </a:r>
          </a:p>
        </p:txBody>
      </p:sp>
    </p:spTree>
    <p:extLst>
      <p:ext uri="{BB962C8B-B14F-4D97-AF65-F5344CB8AC3E}">
        <p14:creationId xmlns:p14="http://schemas.microsoft.com/office/powerpoint/2010/main" val="2123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14325"/>
            <a:ext cx="7772400" cy="1143000"/>
          </a:xfrm>
        </p:spPr>
        <p:txBody>
          <a:bodyPr/>
          <a:lstStyle/>
          <a:p>
            <a:r>
              <a:rPr lang="en-US" sz="2800" smtClean="0"/>
              <a:t>Examples of differently textured topography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5821363"/>
            <a:ext cx="459263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Badlands in Death Valley.</a:t>
            </a:r>
            <a:br>
              <a:rPr lang="en-US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from Easterbrook, 1993, p 140.</a:t>
            </a:r>
            <a:endParaRPr lang="en-US" sz="3600">
              <a:solidFill>
                <a:srgbClr val="000000"/>
              </a:solidFill>
            </a:endParaRPr>
          </a:p>
        </p:txBody>
      </p:sp>
      <p:pic>
        <p:nvPicPr>
          <p:cNvPr id="93188" name="Picture 4" descr="t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r="19656"/>
          <a:stretch>
            <a:fillRect/>
          </a:stretch>
        </p:blipFill>
        <p:spPr bwMode="auto">
          <a:xfrm>
            <a:off x="4257675" y="1233488"/>
            <a:ext cx="48863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d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2499" r="5951" b="8211"/>
          <a:stretch>
            <a:fillRect/>
          </a:stretch>
        </p:blipFill>
        <p:spPr bwMode="auto">
          <a:xfrm>
            <a:off x="0" y="1204913"/>
            <a:ext cx="4459288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4473575" y="5830888"/>
            <a:ext cx="46704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rial Narrow" pitchFamily="34" charset="0"/>
              </a:rPr>
              <a:t>Coos Bay, Oregon Coast Range</a:t>
            </a:r>
            <a:r>
              <a:rPr lang="en-US" sz="1400" b="1">
                <a:solidFill>
                  <a:srgbClr val="000000"/>
                </a:solidFill>
                <a:latin typeface="Arial Narrow" pitchFamily="34" charset="0"/>
              </a:rPr>
              <a:t>. </a:t>
            </a:r>
          </a:p>
          <a:p>
            <a:r>
              <a:rPr lang="en-US" sz="1400" b="1">
                <a:solidFill>
                  <a:srgbClr val="000000"/>
                </a:solidFill>
                <a:latin typeface="Arial Narrow" pitchFamily="34" charset="0"/>
              </a:rPr>
              <a:t>from W. E. Dietrich</a:t>
            </a:r>
          </a:p>
        </p:txBody>
      </p:sp>
    </p:spTree>
    <p:extLst>
      <p:ext uri="{BB962C8B-B14F-4D97-AF65-F5344CB8AC3E}">
        <p14:creationId xmlns:p14="http://schemas.microsoft.com/office/powerpoint/2010/main" val="380170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524000"/>
          <a:ext cx="4191000" cy="4204740"/>
        </p:xfrm>
        <a:graphic>
          <a:graphicData uri="http://schemas.openxmlformats.org/drawingml/2006/table">
            <a:tbl>
              <a:tblPr/>
              <a:tblGrid>
                <a:gridCol w="595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5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73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18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Capability to run larger problems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73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Processors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used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Grid size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16">
                <a:tc v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Theoretcal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limit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Largest run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2008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TauDEM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0.22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0.22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9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Sept 2009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Partial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implement-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1.6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June 2010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TauDEM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Sept 2010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Multifile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on 48 GB RAM PC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Hardware limits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Sept 2010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Multifile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on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cluster with 128 GB RAM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Hardware limits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 GB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" name="Group 19"/>
          <p:cNvGrpSpPr/>
          <p:nvPr/>
        </p:nvGrpSpPr>
        <p:grpSpPr>
          <a:xfrm>
            <a:off x="4267200" y="1524000"/>
            <a:ext cx="4724400" cy="4736425"/>
            <a:chOff x="4267200" y="1524000"/>
            <a:chExt cx="4724400" cy="4736425"/>
          </a:xfrm>
        </p:grpSpPr>
        <p:pic>
          <p:nvPicPr>
            <p:cNvPr id="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1524000"/>
              <a:ext cx="4558632" cy="473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571385" y="2090928"/>
              <a:ext cx="3259836" cy="35905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44695" y="2933032"/>
              <a:ext cx="598905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100" dirty="0" smtClean="0">
                  <a:solidFill>
                    <a:srgbClr val="010000"/>
                  </a:solidFill>
                  <a:latin typeface="Times New Roman" pitchFamily="18" charset="0"/>
                </a:rPr>
                <a:t>1.6 GB</a:t>
              </a:r>
              <a:endParaRPr kumimoji="1" lang="en-US" sz="1100" dirty="0">
                <a:solidFill>
                  <a:srgbClr val="01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42000" y="3596105"/>
              <a:ext cx="63500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100" dirty="0" smtClean="0">
                  <a:solidFill>
                    <a:srgbClr val="010000"/>
                  </a:solidFill>
                  <a:latin typeface="Times New Roman" pitchFamily="18" charset="0"/>
                </a:rPr>
                <a:t>0.22 GB</a:t>
              </a:r>
              <a:endParaRPr kumimoji="1" lang="en-US" sz="1100" dirty="0">
                <a:solidFill>
                  <a:srgbClr val="01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47389" y="2352843"/>
              <a:ext cx="410411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100" dirty="0" smtClean="0">
                  <a:solidFill>
                    <a:srgbClr val="010000"/>
                  </a:solidFill>
                  <a:latin typeface="Times New Roman" pitchFamily="18" charset="0"/>
                </a:rPr>
                <a:t>4 GB</a:t>
              </a:r>
              <a:endParaRPr kumimoji="1" lang="en-US" sz="1100" dirty="0">
                <a:solidFill>
                  <a:srgbClr val="01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98737" y="2104190"/>
              <a:ext cx="430463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100" dirty="0" smtClean="0">
                  <a:solidFill>
                    <a:srgbClr val="010000"/>
                  </a:solidFill>
                  <a:latin typeface="Times New Roman" pitchFamily="18" charset="0"/>
                </a:rPr>
                <a:t>6 GB</a:t>
              </a:r>
              <a:endParaRPr kumimoji="1" lang="en-US" sz="1100" dirty="0">
                <a:solidFill>
                  <a:srgbClr val="01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67201" y="1524000"/>
              <a:ext cx="53340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100" dirty="0" smtClean="0">
                  <a:solidFill>
                    <a:srgbClr val="010000"/>
                  </a:solidFill>
                  <a:latin typeface="Times New Roman" pitchFamily="18" charset="0"/>
                </a:rPr>
                <a:t>11 GB</a:t>
              </a:r>
              <a:endParaRPr kumimoji="1" lang="en-US" sz="1100" dirty="0">
                <a:solidFill>
                  <a:srgbClr val="01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4847389" y="2352842"/>
              <a:ext cx="2787396" cy="27873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5344695" y="2933032"/>
              <a:ext cx="1700784" cy="17007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5842000" y="3596105"/>
              <a:ext cx="661416" cy="6614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267200" y="1524000"/>
              <a:ext cx="4724400" cy="4724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38800" y="6324600"/>
            <a:ext cx="21336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45720" bIns="0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dirty="0" smtClean="0">
                <a:solidFill>
                  <a:srgbClr val="010000"/>
                </a:solidFill>
                <a:latin typeface="Times New Roman" pitchFamily="18" charset="0"/>
              </a:rPr>
              <a:t>At 10 m grid cell size</a:t>
            </a:r>
            <a:endParaRPr kumimoji="1" lang="en-US" sz="1400" dirty="0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172200"/>
            <a:ext cx="21336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45720" bIns="0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dirty="0" smtClean="0">
                <a:solidFill>
                  <a:srgbClr val="010000"/>
                </a:solidFill>
                <a:latin typeface="Times New Roman" pitchFamily="18" charset="0"/>
              </a:rPr>
              <a:t>Single file size limit 4GB</a:t>
            </a:r>
            <a:endParaRPr kumimoji="1" lang="en-US" sz="1400" dirty="0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50737" y="182175"/>
            <a:ext cx="6096000" cy="1143000"/>
          </a:xfrm>
        </p:spPr>
        <p:txBody>
          <a:bodyPr/>
          <a:lstStyle/>
          <a:p>
            <a:r>
              <a:rPr lang="en-US" dirty="0" smtClean="0"/>
              <a:t>Able to run larger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9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81" y="903288"/>
            <a:ext cx="8420986" cy="615950"/>
          </a:xfrm>
        </p:spPr>
        <p:txBody>
          <a:bodyPr/>
          <a:lstStyle/>
          <a:p>
            <a:r>
              <a:rPr lang="en-US" sz="3200" dirty="0" smtClean="0"/>
              <a:t>Improvements in Flow Direction Computation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9238"/>
            <a:ext cx="8229600" cy="904985"/>
          </a:xfrm>
        </p:spPr>
        <p:txBody>
          <a:bodyPr/>
          <a:lstStyle/>
          <a:p>
            <a:r>
              <a:rPr lang="en-US" dirty="0" smtClean="0"/>
              <a:t>Built computation profile to be more fault tolerant </a:t>
            </a:r>
          </a:p>
          <a:p>
            <a:r>
              <a:rPr lang="en-US" dirty="0" smtClean="0"/>
              <a:t>Accelerate D8 and </a:t>
            </a:r>
            <a:r>
              <a:rPr lang="en-US" dirty="0" err="1" smtClean="0"/>
              <a:t>Dinf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 new parallel algorithms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ACB63-76C8-9947-8F0D-9AE13CCA5CF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38" y="2945048"/>
            <a:ext cx="4346536" cy="3307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338" y="2575716"/>
            <a:ext cx="4495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New D8 (100 million cells)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89" y="2945048"/>
            <a:ext cx="4311590" cy="1371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958" y="6297613"/>
            <a:ext cx="85210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Survila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K.,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Yildirim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A.A., Li, T., Liu, Y.,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Tarboton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D., Wang, S. 2016. “A Scalable High-performance Topographic Flow Direction Algorithm for Hydrological Information Analysis”.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Proceedings of the 2016 Annual Conference on Extreme Science and Engineering Discovery Environment (XSEDE'16)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July 17-21. Miami,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Florida, USA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5353" y="3812241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Old Algorithm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6743" y="5376582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Algorithm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886200" y="4316816"/>
            <a:ext cx="376518" cy="1297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8943" y="4679624"/>
            <a:ext cx="1826141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250 times faster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2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 </a:t>
            </a:r>
            <a:r>
              <a:rPr lang="en-US" dirty="0" smtClean="0"/>
              <a:t>HAND Map (May 29, 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ACB63-76C8-9947-8F0D-9AE13CCA5CF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820"/>
            <a:ext cx="9144000" cy="5141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400" y="5419340"/>
            <a:ext cx="12446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C++ Command Line Executables that use MPI</a:t>
            </a:r>
          </a:p>
          <a:p>
            <a:r>
              <a:rPr lang="en-US" dirty="0" smtClean="0"/>
              <a:t>ArcGIS Python Script Tools</a:t>
            </a:r>
          </a:p>
          <a:p>
            <a:r>
              <a:rPr lang="en-US" dirty="0" smtClean="0"/>
              <a:t>Python validation code to provide file name defaults</a:t>
            </a:r>
          </a:p>
          <a:p>
            <a:r>
              <a:rPr lang="en-US" dirty="0" smtClean="0"/>
              <a:t>Shared as ArcGIS Toolbox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9056" y="742476"/>
            <a:ext cx="59653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while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(!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que.empty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())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{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Takes next node with no contributing neighbors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temp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que.front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();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que.pop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temp.x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j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temp.y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//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FLOW ALGEBRA EXPRESSION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flowData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isInPartition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i,j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)){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float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.;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//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initialize the result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(k=1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 k&lt;=8; k++)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{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// For each neighbor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i+d1[k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];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j+d2[k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];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	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flowData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getData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in,jn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angle);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prop(angle, (k+4)%8);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(p&gt;0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.){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areadinf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isNodata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in,jn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))con=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areares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areares+p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areadinf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getData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in,jn,tempFloat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}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}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}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}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//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Local inputs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areares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areares+dx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(con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&amp;&amp;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contcheck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==1)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areadinf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setToNodata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i,j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else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areadinf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setData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i,j,areares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//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END FLOW ALGEBRA EXPRESSION EVALUATION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}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476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Q based block of code to evaluate any “flow algebra expression”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742323" y="1167788"/>
            <a:ext cx="13669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C++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995"/>
            <a:ext cx="8229600" cy="694191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Python Script to Call Command 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339" y="4248186"/>
            <a:ext cx="8229600" cy="55517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 smtClean="0"/>
              <a:t>mpiexec</a:t>
            </a:r>
            <a:r>
              <a:rPr lang="en-US" sz="2800" dirty="0" smtClean="0"/>
              <a:t> –n 8 </a:t>
            </a:r>
            <a:r>
              <a:rPr lang="en-US" sz="2800" dirty="0" err="1" smtClean="0"/>
              <a:t>pitremove</a:t>
            </a:r>
            <a:r>
              <a:rPr lang="en-US" sz="2800" dirty="0" smtClean="0"/>
              <a:t> –z </a:t>
            </a:r>
            <a:r>
              <a:rPr lang="en-US" sz="2800" dirty="0" err="1" smtClean="0"/>
              <a:t>Logan.tif</a:t>
            </a:r>
            <a:r>
              <a:rPr lang="en-US" sz="2800" dirty="0" smtClean="0"/>
              <a:t> –</a:t>
            </a:r>
            <a:r>
              <a:rPr lang="en-US" sz="2800" dirty="0" err="1" smtClean="0"/>
              <a:t>fel</a:t>
            </a:r>
            <a:r>
              <a:rPr lang="en-US" sz="2800" dirty="0" smtClean="0"/>
              <a:t> </a:t>
            </a:r>
            <a:r>
              <a:rPr lang="en-US" sz="2800" dirty="0" err="1" smtClean="0"/>
              <a:t>Loganfel.tif</a:t>
            </a:r>
            <a:endParaRPr lang="en-US" sz="2800" dirty="0"/>
          </a:p>
        </p:txBody>
      </p:sp>
      <p:pic>
        <p:nvPicPr>
          <p:cNvPr id="135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53" y="1291354"/>
            <a:ext cx="6762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905000" y="1483214"/>
            <a:ext cx="1175657" cy="29173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75114" y="1940414"/>
            <a:ext cx="2950029" cy="24601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37857" y="2669757"/>
            <a:ext cx="3624943" cy="17308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56114" y="2299643"/>
            <a:ext cx="2846614" cy="21009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3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18" y="340075"/>
            <a:ext cx="7580539" cy="65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743" y="568552"/>
            <a:ext cx="5268685" cy="1143000"/>
          </a:xfrm>
        </p:spPr>
        <p:txBody>
          <a:bodyPr/>
          <a:lstStyle/>
          <a:p>
            <a:r>
              <a:rPr lang="en-US" dirty="0" err="1" smtClean="0"/>
              <a:t>PitRemove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30468" y="2038120"/>
            <a:ext cx="24098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Python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491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Summary Concepts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44532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The GIS grid based terrain flow data model enables derivation of a wide variety of information useful for the study of hydrologic processes</a:t>
            </a:r>
            <a:r>
              <a:rPr lang="en-US" sz="2400" dirty="0" smtClean="0"/>
              <a:t>.</a:t>
            </a:r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Knowledge from geomorphology enables objective selection of channel network delineation threshold</a:t>
            </a:r>
            <a:endParaRPr lang="en-US" sz="2400" dirty="0" smtClean="0"/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Terrain surface derivatives enhanced by use of </a:t>
            </a:r>
            <a:r>
              <a:rPr lang="en-US" sz="2400" dirty="0" err="1" smtClean="0"/>
              <a:t>DInfinity</a:t>
            </a:r>
            <a:r>
              <a:rPr lang="en-US" sz="2400" dirty="0" smtClean="0"/>
              <a:t> model.</a:t>
            </a:r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Flow algebra a general “recipe” for terrain flow related modeling.</a:t>
            </a:r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Parallelism </a:t>
            </a:r>
            <a:r>
              <a:rPr lang="en-US" sz="2400" dirty="0" smtClean="0"/>
              <a:t>required to process big terrain data.  </a:t>
            </a:r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Programming supports automation of repetitive tasks and implementation of functionality not available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84142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co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1608" r="1830" b="28630"/>
          <a:stretch>
            <a:fillRect/>
          </a:stretch>
        </p:blipFill>
        <p:spPr bwMode="auto">
          <a:xfrm>
            <a:off x="0" y="447675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1836738" y="0"/>
            <a:ext cx="5248275" cy="568325"/>
          </a:xfrm>
        </p:spPr>
        <p:txBody>
          <a:bodyPr/>
          <a:lstStyle/>
          <a:p>
            <a:r>
              <a:rPr lang="en-US" sz="2400" smtClean="0"/>
              <a:t>Gently Sloping Convex Landscape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3359150" y="6578600"/>
            <a:ext cx="21288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1600">
                <a:solidFill>
                  <a:srgbClr val="000000"/>
                </a:solidFill>
              </a:rPr>
              <a:t>From W. E. Dietrich</a:t>
            </a:r>
          </a:p>
        </p:txBody>
      </p:sp>
    </p:spTree>
    <p:extLst>
      <p:ext uri="{BB962C8B-B14F-4D97-AF65-F5344CB8AC3E}">
        <p14:creationId xmlns:p14="http://schemas.microsoft.com/office/powerpoint/2010/main" val="32493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tex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040813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663575" y="0"/>
            <a:ext cx="7908925" cy="569913"/>
          </a:xfrm>
        </p:spPr>
        <p:txBody>
          <a:bodyPr/>
          <a:lstStyle/>
          <a:p>
            <a:r>
              <a:rPr lang="en-US" sz="2800" smtClean="0"/>
              <a:t>Topographic Texture and Drainage Density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648075" y="485775"/>
            <a:ext cx="18383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Same scale, 20 m contour interval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5924550" y="542925"/>
            <a:ext cx="18002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Sunland, CA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285875" y="495300"/>
            <a:ext cx="20859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Driftwood, PA</a:t>
            </a:r>
          </a:p>
        </p:txBody>
      </p:sp>
    </p:spTree>
    <p:extLst>
      <p:ext uri="{BB962C8B-B14F-4D97-AF65-F5344CB8AC3E}">
        <p14:creationId xmlns:p14="http://schemas.microsoft.com/office/powerpoint/2010/main" val="19528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827213" y="3725863"/>
            <a:ext cx="5907087" cy="27559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 smtClean="0">
                <a:solidFill>
                  <a:srgbClr val="FF3300"/>
                </a:solidFill>
              </a:rPr>
              <a:t>Lets look at some geomorphology.</a:t>
            </a:r>
          </a:p>
          <a:p>
            <a:pPr lvl="2"/>
            <a:r>
              <a:rPr lang="en-US" sz="2800" smtClean="0"/>
              <a:t>Drainage Density</a:t>
            </a:r>
          </a:p>
          <a:p>
            <a:pPr lvl="2"/>
            <a:r>
              <a:rPr lang="en-US" sz="2800" smtClean="0"/>
              <a:t>Horton’s Laws</a:t>
            </a:r>
          </a:p>
          <a:p>
            <a:pPr lvl="2"/>
            <a:r>
              <a:rPr lang="en-US" sz="2800" smtClean="0"/>
              <a:t>Slope – Area scaling</a:t>
            </a:r>
          </a:p>
          <a:p>
            <a:pPr lvl="2"/>
            <a:r>
              <a:rPr lang="en-US" sz="2800" smtClean="0"/>
              <a:t>Stream Drops</a:t>
            </a:r>
          </a:p>
        </p:txBody>
      </p:sp>
      <p:sp>
        <p:nvSpPr>
          <p:cNvPr id="96259" name="Text Box 1028"/>
          <p:cNvSpPr txBox="1">
            <a:spLocks noChangeArrowheads="1"/>
          </p:cNvSpPr>
          <p:nvPr/>
        </p:nvSpPr>
        <p:spPr bwMode="auto">
          <a:xfrm>
            <a:off x="498475" y="574675"/>
            <a:ext cx="82819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“landscape dissection into distinct valleys is limited by a threshold of channelization that sets a finite scale to the landscape.”  </a:t>
            </a:r>
            <a:r>
              <a:rPr lang="en-US" sz="2000" b="1">
                <a:solidFill>
                  <a:srgbClr val="FF3300"/>
                </a:solidFill>
              </a:rPr>
              <a:t>(Montgomery and Dietrich, 1992, Science, vol. 255 p. 826.)</a:t>
            </a:r>
            <a:endParaRPr lang="en-US" sz="2800" b="1">
              <a:solidFill>
                <a:srgbClr val="FF3300"/>
              </a:solidFill>
            </a:endParaRPr>
          </a:p>
        </p:txBody>
      </p:sp>
      <p:sp>
        <p:nvSpPr>
          <p:cNvPr id="96260" name="Rectangle 1029"/>
          <p:cNvSpPr>
            <a:spLocks noChangeArrowheads="1"/>
          </p:cNvSpPr>
          <p:nvPr/>
        </p:nvSpPr>
        <p:spPr bwMode="auto">
          <a:xfrm>
            <a:off x="477838" y="2449513"/>
            <a:ext cx="8175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00"/>
                </a:solidFill>
              </a:rPr>
              <a:t>Suggestion: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2800" b="1">
                <a:solidFill>
                  <a:srgbClr val="000099"/>
                </a:solidFill>
              </a:rPr>
              <a:t>One contributing area threshold does not fit all watersheds.</a:t>
            </a:r>
          </a:p>
        </p:txBody>
      </p:sp>
    </p:spTree>
    <p:extLst>
      <p:ext uri="{BB962C8B-B14F-4D97-AF65-F5344CB8AC3E}">
        <p14:creationId xmlns:p14="http://schemas.microsoft.com/office/powerpoint/2010/main" val="14265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98500" y="206375"/>
            <a:ext cx="7772400" cy="920750"/>
          </a:xfrm>
        </p:spPr>
        <p:txBody>
          <a:bodyPr/>
          <a:lstStyle/>
          <a:p>
            <a:r>
              <a:rPr lang="en-US" smtClean="0"/>
              <a:t>Drainage Density</a:t>
            </a:r>
          </a:p>
        </p:txBody>
      </p:sp>
      <p:sp>
        <p:nvSpPr>
          <p:cNvPr id="97283" name="Rectangle 1027"/>
          <p:cNvSpPr>
            <a:spLocks noGrp="1" noChangeArrowheads="1"/>
          </p:cNvSpPr>
          <p:nvPr>
            <p:ph idx="1"/>
          </p:nvPr>
        </p:nvSpPr>
        <p:spPr>
          <a:xfrm>
            <a:off x="620713" y="1095375"/>
            <a:ext cx="7772400" cy="1203325"/>
          </a:xfrm>
        </p:spPr>
        <p:txBody>
          <a:bodyPr/>
          <a:lstStyle/>
          <a:p>
            <a:r>
              <a:rPr lang="en-US" dirty="0" err="1" smtClean="0"/>
              <a:t>D</a:t>
            </a:r>
            <a:r>
              <a:rPr lang="en-US" baseline="-25000" dirty="0" err="1" smtClean="0"/>
              <a:t>d</a:t>
            </a:r>
            <a:r>
              <a:rPr lang="en-US" dirty="0" smtClean="0"/>
              <a:t> = L/A</a:t>
            </a:r>
          </a:p>
          <a:p>
            <a:r>
              <a:rPr lang="en-US" smtClean="0"/>
              <a:t>Hillslope length </a:t>
            </a:r>
            <a:r>
              <a:rPr lang="en-US" smtClean="0">
                <a:sym typeface="Symbol" pitchFamily="18" charset="2"/>
              </a:rPr>
              <a:t></a:t>
            </a:r>
            <a:r>
              <a:rPr lang="en-US" smtClean="0"/>
              <a:t> 1/(2D</a:t>
            </a:r>
            <a:r>
              <a:rPr lang="en-US" baseline="-25000" smtClean="0"/>
              <a:t>d</a:t>
            </a:r>
            <a:r>
              <a:rPr lang="en-US" smtClean="0"/>
              <a:t>)</a:t>
            </a:r>
          </a:p>
        </p:txBody>
      </p:sp>
      <p:sp>
        <p:nvSpPr>
          <p:cNvPr id="97284" name="Line 1030"/>
          <p:cNvSpPr>
            <a:spLocks noChangeShapeType="1"/>
          </p:cNvSpPr>
          <p:nvPr/>
        </p:nvSpPr>
        <p:spPr bwMode="auto">
          <a:xfrm flipV="1">
            <a:off x="1212850" y="2895600"/>
            <a:ext cx="1835150" cy="2112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5" name="Line 1031"/>
          <p:cNvSpPr>
            <a:spLocks noChangeShapeType="1"/>
          </p:cNvSpPr>
          <p:nvPr/>
        </p:nvSpPr>
        <p:spPr bwMode="auto">
          <a:xfrm>
            <a:off x="1212850" y="5022850"/>
            <a:ext cx="1073150" cy="38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6" name="Line 1032"/>
          <p:cNvSpPr>
            <a:spLocks noChangeShapeType="1"/>
          </p:cNvSpPr>
          <p:nvPr/>
        </p:nvSpPr>
        <p:spPr bwMode="auto">
          <a:xfrm flipV="1">
            <a:off x="2286000" y="3276600"/>
            <a:ext cx="1524000" cy="2133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7" name="Line 1033"/>
          <p:cNvSpPr>
            <a:spLocks noChangeShapeType="1"/>
          </p:cNvSpPr>
          <p:nvPr/>
        </p:nvSpPr>
        <p:spPr bwMode="auto">
          <a:xfrm>
            <a:off x="3048000" y="28956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8" name="Line 1034"/>
          <p:cNvSpPr>
            <a:spLocks noChangeShapeType="1"/>
          </p:cNvSpPr>
          <p:nvPr/>
        </p:nvSpPr>
        <p:spPr bwMode="auto">
          <a:xfrm flipV="1">
            <a:off x="2286000" y="5181600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9" name="Line 1035"/>
          <p:cNvSpPr>
            <a:spLocks noChangeShapeType="1"/>
          </p:cNvSpPr>
          <p:nvPr/>
        </p:nvSpPr>
        <p:spPr bwMode="auto">
          <a:xfrm flipV="1">
            <a:off x="3505200" y="3124200"/>
            <a:ext cx="12192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90" name="Line 1036"/>
          <p:cNvSpPr>
            <a:spLocks noChangeShapeType="1"/>
          </p:cNvSpPr>
          <p:nvPr/>
        </p:nvSpPr>
        <p:spPr bwMode="auto">
          <a:xfrm flipV="1">
            <a:off x="3810000" y="3124200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91" name="Line 1040"/>
          <p:cNvSpPr>
            <a:spLocks noChangeShapeType="1"/>
          </p:cNvSpPr>
          <p:nvPr/>
        </p:nvSpPr>
        <p:spPr bwMode="auto">
          <a:xfrm>
            <a:off x="3124200" y="27432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92" name="Line 1041"/>
          <p:cNvSpPr>
            <a:spLocks noChangeShapeType="1"/>
          </p:cNvSpPr>
          <p:nvPr/>
        </p:nvSpPr>
        <p:spPr bwMode="auto">
          <a:xfrm flipV="1">
            <a:off x="3810000" y="2895600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93" name="Line 1042"/>
          <p:cNvSpPr>
            <a:spLocks noChangeShapeType="1"/>
          </p:cNvSpPr>
          <p:nvPr/>
        </p:nvSpPr>
        <p:spPr bwMode="auto">
          <a:xfrm flipV="1">
            <a:off x="3733800" y="3124200"/>
            <a:ext cx="11430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94" name="Text Box 1043"/>
          <p:cNvSpPr txBox="1">
            <a:spLocks noChangeArrowheads="1"/>
          </p:cNvSpPr>
          <p:nvPr/>
        </p:nvSpPr>
        <p:spPr bwMode="auto">
          <a:xfrm>
            <a:off x="4343400" y="3810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L</a:t>
            </a:r>
          </a:p>
        </p:txBody>
      </p:sp>
      <p:sp>
        <p:nvSpPr>
          <p:cNvPr id="97295" name="Text Box 1044"/>
          <p:cNvSpPr txBox="1">
            <a:spLocks noChangeArrowheads="1"/>
          </p:cNvSpPr>
          <p:nvPr/>
        </p:nvSpPr>
        <p:spPr bwMode="auto">
          <a:xfrm>
            <a:off x="4114800" y="259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7296" name="Text Box 1045"/>
          <p:cNvSpPr txBox="1">
            <a:spLocks noChangeArrowheads="1"/>
          </p:cNvSpPr>
          <p:nvPr/>
        </p:nvSpPr>
        <p:spPr bwMode="auto">
          <a:xfrm>
            <a:off x="3352800" y="2514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7297" name="Text Box 1046"/>
          <p:cNvSpPr txBox="1">
            <a:spLocks noChangeArrowheads="1"/>
          </p:cNvSpPr>
          <p:nvPr/>
        </p:nvSpPr>
        <p:spPr bwMode="auto">
          <a:xfrm>
            <a:off x="5410200" y="3048000"/>
            <a:ext cx="3200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Hillslope length = B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A = 2B L</a:t>
            </a:r>
          </a:p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000000"/>
                </a:solidFill>
              </a:rPr>
              <a:t>D</a:t>
            </a:r>
            <a:r>
              <a:rPr lang="en-US" baseline="-25000" dirty="0" err="1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L/A = 1</a:t>
            </a:r>
            <a:r>
              <a:rPr lang="en-US" dirty="0" smtClean="0">
                <a:solidFill>
                  <a:srgbClr val="000000"/>
                </a:solidFill>
              </a:rPr>
              <a:t>/(2B)</a:t>
            </a: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sym typeface="Symbol" pitchFamily="18" charset="2"/>
              </a:rPr>
              <a:t> B= 1</a:t>
            </a: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/(2D</a:t>
            </a:r>
            <a:r>
              <a:rPr lang="en-US" baseline="-25000" dirty="0" smtClean="0">
                <a:solidFill>
                  <a:srgbClr val="000000"/>
                </a:solidFill>
                <a:sym typeface="Symbol" pitchFamily="18" charset="2"/>
              </a:rPr>
              <a:t>d</a:t>
            </a:r>
            <a:r>
              <a:rPr lang="en-US" dirty="0">
                <a:solidFill>
                  <a:srgbClr val="000000"/>
                </a:solidFill>
                <a:sym typeface="Symbol" pitchFamily="18" charset="2"/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5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1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2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2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Generic (Online)">
  <a:themeElements>
    <a:clrScheme name="Custom 3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0070C0"/>
      </a:hlink>
      <a:folHlink>
        <a:srgbClr val="0070C0"/>
      </a:folHlink>
    </a:clrScheme>
    <a:fontScheme name="Generic (Online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Online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Online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Online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Default Design">
  <a:themeElements>
    <a:clrScheme name="1_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2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3">
    <a:dk1>
      <a:srgbClr val="009999"/>
    </a:dk1>
    <a:lt1>
      <a:srgbClr val="FFFFFF"/>
    </a:lt1>
    <a:dk2>
      <a:srgbClr val="336699"/>
    </a:dk2>
    <a:lt2>
      <a:srgbClr val="010000"/>
    </a:lt2>
    <a:accent1>
      <a:srgbClr val="CCECFF"/>
    </a:accent1>
    <a:accent2>
      <a:srgbClr val="FFFFCC"/>
    </a:accent2>
    <a:accent3>
      <a:srgbClr val="FFFFFF"/>
    </a:accent3>
    <a:accent4>
      <a:srgbClr val="008282"/>
    </a:accent4>
    <a:accent5>
      <a:srgbClr val="E2F4FF"/>
    </a:accent5>
    <a:accent6>
      <a:srgbClr val="E7E7B9"/>
    </a:accent6>
    <a:hlink>
      <a:srgbClr val="0070C0"/>
    </a:hlink>
    <a:folHlink>
      <a:srgbClr val="0070C0"/>
    </a:folHlink>
  </a:clrScheme>
</a:themeOverride>
</file>

<file path=ppt/theme/themeOverride2.xml><?xml version="1.0" encoding="utf-8"?>
<a:themeOverride xmlns:a="http://schemas.openxmlformats.org/drawingml/2006/main">
  <a:clrScheme name="Custom 3">
    <a:dk1>
      <a:srgbClr val="009999"/>
    </a:dk1>
    <a:lt1>
      <a:srgbClr val="FFFFFF"/>
    </a:lt1>
    <a:dk2>
      <a:srgbClr val="336699"/>
    </a:dk2>
    <a:lt2>
      <a:srgbClr val="010000"/>
    </a:lt2>
    <a:accent1>
      <a:srgbClr val="CCECFF"/>
    </a:accent1>
    <a:accent2>
      <a:srgbClr val="FFFFCC"/>
    </a:accent2>
    <a:accent3>
      <a:srgbClr val="FFFFFF"/>
    </a:accent3>
    <a:accent4>
      <a:srgbClr val="008282"/>
    </a:accent4>
    <a:accent5>
      <a:srgbClr val="E2F4FF"/>
    </a:accent5>
    <a:accent6>
      <a:srgbClr val="E7E7B9"/>
    </a:accent6>
    <a:hlink>
      <a:srgbClr val="0070C0"/>
    </a:hlink>
    <a:folHlink>
      <a:srgbClr val="0070C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4114</TotalTime>
  <Words>2206</Words>
  <Application>Microsoft Office PowerPoint</Application>
  <PresentationFormat>On-screen Show (4:3)</PresentationFormat>
  <Paragraphs>676</Paragraphs>
  <Slides>57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8</vt:i4>
      </vt:variant>
      <vt:variant>
        <vt:lpstr>Slide Titles</vt:lpstr>
      </vt:variant>
      <vt:variant>
        <vt:i4>57</vt:i4>
      </vt:variant>
    </vt:vector>
  </HeadingPairs>
  <TitlesOfParts>
    <vt:vector size="95" baseType="lpstr">
      <vt:lpstr>ＭＳ Ｐゴシック</vt:lpstr>
      <vt:lpstr>Arial</vt:lpstr>
      <vt:lpstr>Arial Narrow</vt:lpstr>
      <vt:lpstr>Calibri</vt:lpstr>
      <vt:lpstr>Century Gothic</vt:lpstr>
      <vt:lpstr>Courier New</vt:lpstr>
      <vt:lpstr>Franklin Gothic Book</vt:lpstr>
      <vt:lpstr>Monotype Sorts</vt:lpstr>
      <vt:lpstr>Open Sans</vt:lpstr>
      <vt:lpstr>Symbol</vt:lpstr>
      <vt:lpstr>Times New Roman</vt:lpstr>
      <vt:lpstr>Wingdings</vt:lpstr>
      <vt:lpstr>1_Blank Presentation</vt:lpstr>
      <vt:lpstr>2_Default Design</vt:lpstr>
      <vt:lpstr>6_Generic (Online)</vt:lpstr>
      <vt:lpstr>Office Theme</vt:lpstr>
      <vt:lpstr>1_Office Theme</vt:lpstr>
      <vt:lpstr>4_Default Design</vt:lpstr>
      <vt:lpstr>4_Office Theme</vt:lpstr>
      <vt:lpstr>2_Blank Presentation</vt:lpstr>
      <vt:lpstr>3_Default Design</vt:lpstr>
      <vt:lpstr>Blank Presentation</vt:lpstr>
      <vt:lpstr>6_Default Design</vt:lpstr>
      <vt:lpstr>2_Office Theme</vt:lpstr>
      <vt:lpstr>9_Blank Presentation</vt:lpstr>
      <vt:lpstr>5_Office Theme</vt:lpstr>
      <vt:lpstr>12_Blank Presentation</vt:lpstr>
      <vt:lpstr>3_Blank Presentation</vt:lpstr>
      <vt:lpstr>7_Office Theme</vt:lpstr>
      <vt:lpstr>Executive</vt:lpstr>
      <vt:lpstr>Clip</vt:lpstr>
      <vt:lpstr>Picture</vt:lpstr>
      <vt:lpstr>Bitmap Image</vt:lpstr>
      <vt:lpstr>Graph Sheet</vt:lpstr>
      <vt:lpstr>Chart</vt:lpstr>
      <vt:lpstr>Worksheet</vt:lpstr>
      <vt:lpstr>Document</vt:lpstr>
      <vt:lpstr>Equation</vt:lpstr>
      <vt:lpstr>Enhanced Terrain Analysis Using TauDEM</vt:lpstr>
      <vt:lpstr>How to decide on stream delineation threshold ?</vt:lpstr>
      <vt:lpstr>Delineation of Channel Networks and Catchments</vt:lpstr>
      <vt:lpstr>PowerPoint Presentation</vt:lpstr>
      <vt:lpstr>Examples of differently textured topography</vt:lpstr>
      <vt:lpstr>Gently Sloping Convex Landscape</vt:lpstr>
      <vt:lpstr>Topographic Texture and Drainage Density</vt:lpstr>
      <vt:lpstr>PowerPoint Presentation</vt:lpstr>
      <vt:lpstr>Drainage Density</vt:lpstr>
      <vt:lpstr>Drainage Density for Different Support Area Thresholds</vt:lpstr>
      <vt:lpstr>Drainage Density Versus Contributing Area Threshold</vt:lpstr>
      <vt:lpstr>Hortons Laws: Strahler system for stream ordering</vt:lpstr>
      <vt:lpstr>Length Ratio</vt:lpstr>
      <vt:lpstr>Slope Ratio</vt:lpstr>
      <vt:lpstr>Constant Stream Drops Law</vt:lpstr>
      <vt:lpstr>Stream Drop Elevation difference between ends of stream</vt:lpstr>
      <vt:lpstr>Suggestion:  Map channel networks from the DEM at the finest resolution consistent with observed channel network geomorphology ‘laws’.  </vt:lpstr>
      <vt:lpstr>Statistical Analysis of Stream Drops</vt:lpstr>
      <vt:lpstr>T-Test for Difference in Mean Values</vt:lpstr>
      <vt:lpstr>Objectively Selected Support Area Threshold</vt:lpstr>
      <vt:lpstr>PowerPoint Presentation</vt:lpstr>
      <vt:lpstr>PowerPoint Presentation</vt:lpstr>
      <vt:lpstr>Local Curvature Computation (Peuker and Douglas, 1975, Comput. Graphics Image Proc. 4:375)</vt:lpstr>
      <vt:lpstr>Contributing area of upwards curved grid cells only</vt:lpstr>
      <vt:lpstr>Upward Curved Contributing Area Threshold</vt:lpstr>
      <vt:lpstr>PowerPoint Presentation</vt:lpstr>
      <vt:lpstr>Channel network delineation, other options</vt:lpstr>
      <vt:lpstr>PowerPoint Presentation</vt:lpstr>
      <vt:lpstr>TauDEM </vt:lpstr>
      <vt:lpstr>TauDEM Dinfinity Representation of Flow Field</vt:lpstr>
      <vt:lpstr>PowerPoint Presentation</vt:lpstr>
      <vt:lpstr>Wetness Index</vt:lpstr>
      <vt:lpstr>PowerPoint Presentation</vt:lpstr>
      <vt:lpstr>Generalization to Flow Algebra</vt:lpstr>
      <vt:lpstr>Example: Retention limited runoff generation with run-on</vt:lpstr>
      <vt:lpstr>Retention limited runoff with run-on</vt:lpstr>
      <vt:lpstr>General Pseudocode Downstream Flow Algebra Evaluation</vt:lpstr>
      <vt:lpstr>PowerPoint Presentation</vt:lpstr>
      <vt:lpstr>Weighted distance to target set</vt:lpstr>
      <vt:lpstr>Buffer potential weighted distance to stream</vt:lpstr>
      <vt:lpstr>Distance Down and Distance Up</vt:lpstr>
      <vt:lpstr>Height above Nearest Drainage (HAND) evaluated using TauDEM Dinfinity Vertical Distance Down function </vt:lpstr>
      <vt:lpstr>PowerPoint Presentation</vt:lpstr>
      <vt:lpstr>Transport limited accumulation</vt:lpstr>
      <vt:lpstr>The challenge of increasing Digital Elevation Model (DEM) resolution</vt:lpstr>
      <vt:lpstr>TauDEM Parallel Approach</vt:lpstr>
      <vt:lpstr>Some Algorithm Details Pit Removal: Planchon Fill Algorithm</vt:lpstr>
      <vt:lpstr>Parallel Scheme</vt:lpstr>
      <vt:lpstr>Parallelization of Contributing Area/Flow Algebra</vt:lpstr>
      <vt:lpstr>Able to run larger problems</vt:lpstr>
      <vt:lpstr>Improvements in Flow Direction Computation</vt:lpstr>
      <vt:lpstr>2nd HAND Map (May 29, 2016)</vt:lpstr>
      <vt:lpstr>Programming</vt:lpstr>
      <vt:lpstr>Q based block of code to evaluate any “flow algebra expression”</vt:lpstr>
      <vt:lpstr>Python Script to Call Command Line</vt:lpstr>
      <vt:lpstr>PitRemove</vt:lpstr>
      <vt:lpstr>Summary Concepts</vt:lpstr>
    </vt:vector>
  </TitlesOfParts>
  <Company>Utah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 in Hydrology short course</dc:title>
  <dc:creator>David Tarboton</dc:creator>
  <cp:lastModifiedBy>David Tarboton</cp:lastModifiedBy>
  <cp:revision>221</cp:revision>
  <cp:lastPrinted>2012-09-27T06:08:16Z</cp:lastPrinted>
  <dcterms:created xsi:type="dcterms:W3CDTF">1998-06-30T21:37:06Z</dcterms:created>
  <dcterms:modified xsi:type="dcterms:W3CDTF">2016-09-27T04:49:49Z</dcterms:modified>
</cp:coreProperties>
</file>