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60" r:id="rId2"/>
    <p:sldMasterId id="2147483772" r:id="rId3"/>
  </p:sldMasterIdLst>
  <p:notesMasterIdLst>
    <p:notesMasterId r:id="rId35"/>
  </p:notesMasterIdLst>
  <p:sldIdLst>
    <p:sldId id="276" r:id="rId4"/>
    <p:sldId id="322" r:id="rId5"/>
    <p:sldId id="339" r:id="rId6"/>
    <p:sldId id="282" r:id="rId7"/>
    <p:sldId id="284" r:id="rId8"/>
    <p:sldId id="283" r:id="rId9"/>
    <p:sldId id="323" r:id="rId10"/>
    <p:sldId id="324" r:id="rId11"/>
    <p:sldId id="325" r:id="rId12"/>
    <p:sldId id="326" r:id="rId13"/>
    <p:sldId id="327" r:id="rId14"/>
    <p:sldId id="287" r:id="rId15"/>
    <p:sldId id="318" r:id="rId16"/>
    <p:sldId id="285" r:id="rId17"/>
    <p:sldId id="328" r:id="rId18"/>
    <p:sldId id="340" r:id="rId19"/>
    <p:sldId id="321" r:id="rId20"/>
    <p:sldId id="270" r:id="rId21"/>
    <p:sldId id="288" r:id="rId22"/>
    <p:sldId id="317" r:id="rId23"/>
    <p:sldId id="320" r:id="rId24"/>
    <p:sldId id="334" r:id="rId25"/>
    <p:sldId id="335" r:id="rId26"/>
    <p:sldId id="329" r:id="rId27"/>
    <p:sldId id="290" r:id="rId28"/>
    <p:sldId id="319" r:id="rId29"/>
    <p:sldId id="332" r:id="rId30"/>
    <p:sldId id="333" r:id="rId31"/>
    <p:sldId id="338" r:id="rId32"/>
    <p:sldId id="337" r:id="rId33"/>
    <p:sldId id="28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92" autoAdjust="0"/>
    <p:restoredTop sz="94660"/>
  </p:normalViewPr>
  <p:slideViewPr>
    <p:cSldViewPr snapToGrid="0">
      <p:cViewPr varScale="1">
        <p:scale>
          <a:sx n="122" d="100"/>
          <a:sy n="122" d="100"/>
        </p:scale>
        <p:origin x="828" y="96"/>
      </p:cViewPr>
      <p:guideLst>
        <p:guide orient="horz" pos="2160"/>
        <p:guide pos="2880"/>
      </p:guideLst>
    </p:cSldViewPr>
  </p:slideViewPr>
  <p:notesTextViewPr>
    <p:cViewPr>
      <p:scale>
        <a:sx n="1" d="1"/>
        <a:sy n="1" d="1"/>
      </p:scale>
      <p:origin x="0" y="0"/>
    </p:cViewPr>
  </p:notesTextViewPr>
  <p:sorterViewPr>
    <p:cViewPr varScale="1">
      <p:scale>
        <a:sx n="1" d="1"/>
        <a:sy n="1" d="1"/>
      </p:scale>
      <p:origin x="0" y="-22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Rating</a:t>
            </a:r>
            <a:r>
              <a:rPr lang="en-US" baseline="0"/>
              <a:t> Curve for Eanes Creek, ComID = 5781289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'5781289_Hydraulicradius'!$I$1</c:f>
              <c:strCache>
                <c:ptCount val="1"/>
                <c:pt idx="0">
                  <c:v>Stage Height, h (ft)</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'5781289_Hydraulicradius'!$H$2:$H$8</c:f>
              <c:numCache>
                <c:formatCode>0.00</c:formatCode>
                <c:ptCount val="7"/>
                <c:pt idx="0">
                  <c:v>0</c:v>
                </c:pt>
                <c:pt idx="1">
                  <c:v>607.56406134719509</c:v>
                </c:pt>
                <c:pt idx="2">
                  <c:v>2490.8796015163871</c:v>
                </c:pt>
                <c:pt idx="3">
                  <c:v>5785.1592347077531</c:v>
                </c:pt>
                <c:pt idx="4">
                  <c:v>10565.65567829302</c:v>
                </c:pt>
                <c:pt idx="5">
                  <c:v>16808.943658196447</c:v>
                </c:pt>
                <c:pt idx="6">
                  <c:v>24277.138771673799</c:v>
                </c:pt>
              </c:numCache>
            </c:numRef>
          </c:xVal>
          <c:yVal>
            <c:numRef>
              <c:f>'5781289_Hydraulicradius'!$I$2:$I$8</c:f>
              <c:numCache>
                <c:formatCode>0.00</c:formatCode>
                <c:ptCount val="7"/>
                <c:pt idx="0">
                  <c:v>0</c:v>
                </c:pt>
                <c:pt idx="1">
                  <c:v>2.0669040000000001</c:v>
                </c:pt>
                <c:pt idx="2">
                  <c:v>3.93696</c:v>
                </c:pt>
                <c:pt idx="3">
                  <c:v>5.807016</c:v>
                </c:pt>
                <c:pt idx="4">
                  <c:v>7.6442640000000006</c:v>
                </c:pt>
                <c:pt idx="5">
                  <c:v>9.415896</c:v>
                </c:pt>
                <c:pt idx="6">
                  <c:v>10.990680000000001</c:v>
                </c:pt>
              </c:numCache>
            </c:numRef>
          </c:yVal>
          <c:smooth val="1"/>
          <c:extLs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272947136"/>
        <c:axId val="272942432"/>
      </c:scatterChart>
      <c:valAx>
        <c:axId val="272947136"/>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Discharge</a:t>
                </a:r>
                <a:r>
                  <a:rPr lang="en-US" sz="1400" baseline="0"/>
                  <a:t> (cfs)</a:t>
                </a:r>
                <a:endParaRPr lang="en-US" sz="14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2432"/>
        <c:crosses val="autoZero"/>
        <c:crossBetween val="midCat"/>
      </c:valAx>
      <c:valAx>
        <c:axId val="27294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Stage</a:t>
                </a:r>
                <a:r>
                  <a:rPr lang="en-US" sz="1400" baseline="0"/>
                  <a:t> Height (ft)</a:t>
                </a:r>
                <a:endParaRPr lang="en-US" sz="14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71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C7DF6-D787-47AD-B009-07B08B795F92}" type="datetimeFigureOut">
              <a:rPr lang="en-US" smtClean="0"/>
              <a:t>10/13/2016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07FE9-EDA5-4EDB-B2E8-C95B71A88702}" type="slidenum">
              <a:rPr lang="en-US" smtClean="0"/>
              <a:t>‹#›</a:t>
            </a:fld>
            <a:endParaRPr lang="en-US"/>
          </a:p>
        </p:txBody>
      </p:sp>
    </p:spTree>
    <p:extLst>
      <p:ext uri="{BB962C8B-B14F-4D97-AF65-F5344CB8AC3E}">
        <p14:creationId xmlns:p14="http://schemas.microsoft.com/office/powerpoint/2010/main" val="417837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15</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904197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8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82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966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699867417"/>
      </p:ext>
    </p:extLst>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3249307747"/>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73204493"/>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1165004102"/>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2554831310"/>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90138614"/>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3444770187"/>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3265035708"/>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620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3768044267"/>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90837304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1065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9144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ctrTitle" hasCustomPrompt="1"/>
          </p:nvPr>
        </p:nvSpPr>
        <p:spPr>
          <a:xfrm>
            <a:off x="1371600" y="1828800"/>
            <a:ext cx="64008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371600" y="3246120"/>
            <a:ext cx="64008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980450500"/>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a:xfrm>
            <a:off x="685800" y="457200"/>
            <a:ext cx="73152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85800" y="1602421"/>
            <a:ext cx="54864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665926258"/>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5" name="Rectangle 1"/>
          <p:cNvSpPr>
            <a:spLocks/>
          </p:cNvSpPr>
          <p:nvPr userDrawn="1"/>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1138465"/>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73152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479238786"/>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9144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8" name="Rectangle 1"/>
          <p:cNvSpPr>
            <a:spLocks/>
          </p:cNvSpPr>
          <p:nvPr userDrawn="1"/>
        </p:nvSpPr>
        <p:spPr bwMode="auto">
          <a:xfrm>
            <a:off x="0" y="0"/>
            <a:ext cx="9144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914400" y="1600200"/>
            <a:ext cx="54864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3149070" y="4114800"/>
            <a:ext cx="32004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3049806559"/>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37549591"/>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6" name="Rectangle 2"/>
          <p:cNvSpPr>
            <a:spLocks/>
          </p:cNvSpPr>
          <p:nvPr userDrawn="1"/>
        </p:nvSpPr>
        <p:spPr bwMode="ltGray">
          <a:xfrm>
            <a:off x="0" y="1787703"/>
            <a:ext cx="9144000" cy="5070297"/>
          </a:xfrm>
          <a:prstGeom prst="rect">
            <a:avLst/>
          </a:prstGeom>
          <a:gradFill flip="none" rotWithShape="1">
            <a:gsLst>
              <a:gs pos="12000">
                <a:srgbClr val="00B9F2"/>
              </a:gs>
              <a:gs pos="100000">
                <a:srgbClr val="00B9F2">
                  <a:alpha val="0"/>
                </a:srgbClr>
              </a:gs>
            </a:gsLst>
            <a:lin ang="16200000" scaled="0"/>
            <a:tileRect/>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
        <p:nvSpPr>
          <p:cNvPr id="2" name="Title 1"/>
          <p:cNvSpPr>
            <a:spLocks noGrp="1"/>
          </p:cNvSpPr>
          <p:nvPr>
            <p:ph type="title" hasCustomPrompt="1"/>
          </p:nvPr>
        </p:nvSpPr>
        <p:spPr>
          <a:xfrm>
            <a:off x="685800" y="457200"/>
            <a:ext cx="7312991"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duotone>
              <a:schemeClr val="accent4">
                <a:shade val="45000"/>
                <a:satMod val="135000"/>
              </a:schemeClr>
              <a:prstClr val="white"/>
            </a:duotone>
            <a:alphaModFix amt="49000"/>
            <a:extLst>
              <a:ext uri="{28A0092B-C50C-407E-A947-70E740481C1C}">
                <a14:useLocalDpi xmlns:a14="http://schemas.microsoft.com/office/drawing/2010/main" val="0"/>
              </a:ext>
            </a:extLst>
          </a:blip>
          <a:srcRect b="42205"/>
          <a:stretch/>
        </p:blipFill>
        <p:spPr>
          <a:xfrm>
            <a:off x="0" y="2947249"/>
            <a:ext cx="9144000" cy="3910751"/>
          </a:xfrm>
          <a:prstGeom prst="rect">
            <a:avLst/>
          </a:prstGeom>
        </p:spPr>
      </p:pic>
    </p:spTree>
    <p:extLst>
      <p:ext uri="{BB962C8B-B14F-4D97-AF65-F5344CB8AC3E}">
        <p14:creationId xmlns:p14="http://schemas.microsoft.com/office/powerpoint/2010/main" val="247574007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079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9144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srgbClr val="A3CA4B">
                  <a:lumMod val="60000"/>
                  <a:lumOff val="40000"/>
                </a:srgbClr>
              </a:solidFill>
            </a:endParaRPr>
          </a:p>
        </p:txBody>
      </p:sp>
    </p:spTree>
    <p:extLst>
      <p:ext uri="{BB962C8B-B14F-4D97-AF65-F5344CB8AC3E}">
        <p14:creationId xmlns:p14="http://schemas.microsoft.com/office/powerpoint/2010/main" val="1355582209"/>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9144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pPr defTabSz="457200"/>
            <a:endParaRPr lang="en-US">
              <a:solidFill>
                <a:prstClr val="black"/>
              </a:solidFill>
            </a:endParaRPr>
          </a:p>
        </p:txBody>
      </p:sp>
    </p:spTree>
    <p:extLst>
      <p:ext uri="{BB962C8B-B14F-4D97-AF65-F5344CB8AC3E}">
        <p14:creationId xmlns:p14="http://schemas.microsoft.com/office/powerpoint/2010/main" val="441786978"/>
      </p:ext>
    </p:extLst>
  </p:cSld>
  <p:clrMapOvr>
    <a:masterClrMapping/>
  </p:clrMapOvr>
  <p:transition spd="med">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813" y="687388"/>
            <a:ext cx="7313612"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912813" y="1078992"/>
            <a:ext cx="7313612"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911225" y="5716588"/>
            <a:ext cx="73152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01216627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27A5F68-4AF6-4D13-8A4C-F1F90296B2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6374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11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038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206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909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48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03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10/13/2016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6565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65290091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457200"/>
            <a:ext cx="73152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0" y="1602421"/>
            <a:ext cx="54864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359646533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spd="med">
    <p:fade/>
  </p:transition>
  <p:timing>
    <p:tnLst>
      <p:par>
        <p:cTn id="1" dur="indefinite" restart="never" nodeType="tmRoot"/>
      </p:par>
    </p:tnLst>
  </p:timing>
  <p:hf sldNum="0"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tarb@us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12.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280.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8.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150.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350.png"/><Relationship Id="rId4" Type="http://schemas.openxmlformats.org/officeDocument/2006/relationships/image" Target="../media/image340.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0.png"/><Relationship Id="rId7" Type="http://schemas.openxmlformats.org/officeDocument/2006/relationships/image" Target="../media/image38.png"/><Relationship Id="rId2" Type="http://schemas.openxmlformats.org/officeDocument/2006/relationships/image" Target="../media/image300.png"/><Relationship Id="rId1" Type="http://schemas.openxmlformats.org/officeDocument/2006/relationships/slideLayout" Target="../slideLayouts/slideLayout6.xml"/><Relationship Id="rId6" Type="http://schemas.openxmlformats.org/officeDocument/2006/relationships/image" Target="../media/image370.png"/><Relationship Id="rId5" Type="http://schemas.openxmlformats.org/officeDocument/2006/relationships/image" Target="../media/image330.png"/><Relationship Id="rId10" Type="http://schemas.openxmlformats.org/officeDocument/2006/relationships/image" Target="../media/image400.png"/><Relationship Id="rId4" Type="http://schemas.openxmlformats.org/officeDocument/2006/relationships/image" Target="../media/image320.pn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 Id="rId5" Type="http://schemas.openxmlformats.org/officeDocument/2006/relationships/image" Target="../media/image50.emf"/><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8.xml"/><Relationship Id="rId6" Type="http://schemas.openxmlformats.org/officeDocument/2006/relationships/image" Target="../media/image41.jpeg"/><Relationship Id="rId5" Type="http://schemas.openxmlformats.org/officeDocument/2006/relationships/image" Target="../media/image54.png"/><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hydrology.usu.edu/taudem"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dx.doi.org/10.1002/hyp.10581" TargetMode="External"/><Relationship Id="rId5" Type="http://schemas.openxmlformats.org/officeDocument/2006/relationships/hyperlink" Target="http://dx.doi.org/10.1016/j.jhydrol.2011.03.051" TargetMode="External"/><Relationship Id="rId4" Type="http://schemas.openxmlformats.org/officeDocument/2006/relationships/hyperlink" Target="http://dx.doi.org/10.1016/j.envsoft.2011.07.018"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hydrology.usu.edu/taudem" TargetMode="Externa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wmf"/></Relationships>
</file>

<file path=ppt/slides/_rels/slide8.xml.rels><?xml version="1.0" encoding="UTF-8" standalone="yes"?>
<Relationships xmlns="http://schemas.openxmlformats.org/package/2006/relationships"><Relationship Id="rId3" Type="http://schemas.openxmlformats.org/officeDocument/2006/relationships/hyperlink" Target="http://dx.doi.org/10.1016/j.envsoft.2011.07.018" TargetMode="External"/><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4780"/>
            <a:ext cx="7772400" cy="1470025"/>
          </a:xfrm>
        </p:spPr>
        <p:txBody>
          <a:bodyPr>
            <a:normAutofit fontScale="90000"/>
          </a:bodyPr>
          <a:lstStyle/>
          <a:p>
            <a:r>
              <a:rPr lang="en-US" dirty="0" smtClean="0"/>
              <a:t>Height above Nearest Drainage (HAND) Flood </a:t>
            </a:r>
            <a:r>
              <a:rPr lang="en-US" dirty="0" smtClean="0"/>
              <a:t>Inundation mapping</a:t>
            </a:r>
            <a:endParaRPr lang="en-US" dirty="0"/>
          </a:p>
        </p:txBody>
      </p:sp>
      <p:sp>
        <p:nvSpPr>
          <p:cNvPr id="3" name="Subtitle 2"/>
          <p:cNvSpPr>
            <a:spLocks noGrp="1"/>
          </p:cNvSpPr>
          <p:nvPr>
            <p:ph type="subTitle" idx="1"/>
          </p:nvPr>
        </p:nvSpPr>
        <p:spPr>
          <a:xfrm>
            <a:off x="1371600" y="2314977"/>
            <a:ext cx="6400800" cy="1752600"/>
          </a:xfrm>
        </p:spPr>
        <p:txBody>
          <a:bodyPr/>
          <a:lstStyle/>
          <a:p>
            <a:r>
              <a:rPr lang="en-US" dirty="0" smtClean="0"/>
              <a:t>David Tarboton</a:t>
            </a:r>
          </a:p>
          <a:p>
            <a:r>
              <a:rPr lang="en-US" dirty="0" smtClean="0"/>
              <a:t>Utah State University</a:t>
            </a:r>
          </a:p>
          <a:p>
            <a:r>
              <a:rPr lang="en-US" dirty="0" smtClean="0">
                <a:hlinkClick r:id="rId2"/>
              </a:rPr>
              <a:t>dtarb@usu.edu</a:t>
            </a:r>
            <a:r>
              <a:rPr lang="en-US" dirty="0" smtClean="0"/>
              <a:t> </a:t>
            </a:r>
            <a:endParaRPr lang="en-US" dirty="0"/>
          </a:p>
        </p:txBody>
      </p:sp>
      <p:sp>
        <p:nvSpPr>
          <p:cNvPr id="4" name="TextBox 3"/>
          <p:cNvSpPr txBox="1"/>
          <p:nvPr/>
        </p:nvSpPr>
        <p:spPr>
          <a:xfrm>
            <a:off x="192321" y="5288035"/>
            <a:ext cx="8265879" cy="646331"/>
          </a:xfrm>
          <a:prstGeom prst="rect">
            <a:avLst/>
          </a:prstGeom>
          <a:noFill/>
        </p:spPr>
        <p:txBody>
          <a:bodyPr wrap="square" rtlCol="0">
            <a:spAutoFit/>
          </a:bodyPr>
          <a:lstStyle/>
          <a:p>
            <a:pPr algn="ctr"/>
            <a:r>
              <a:rPr lang="en-US" dirty="0" smtClean="0"/>
              <a:t>Acknowledgements:  David Maidment, </a:t>
            </a:r>
            <a:r>
              <a:rPr lang="en-US" dirty="0" err="1" smtClean="0"/>
              <a:t>Nazmus</a:t>
            </a:r>
            <a:r>
              <a:rPr lang="en-US" dirty="0" smtClean="0"/>
              <a:t> </a:t>
            </a:r>
            <a:r>
              <a:rPr lang="en-US" dirty="0" err="1" smtClean="0"/>
              <a:t>Sazib</a:t>
            </a:r>
            <a:r>
              <a:rPr lang="en-US" dirty="0" smtClean="0"/>
              <a:t>, Xing Zheng, Yan Liu, </a:t>
            </a:r>
            <a:r>
              <a:rPr lang="en-US" dirty="0" err="1" smtClean="0"/>
              <a:t>Shaowen</a:t>
            </a:r>
            <a:r>
              <a:rPr lang="en-US" dirty="0" smtClean="0"/>
              <a:t> Wang, Ahmet Yildirim</a:t>
            </a:r>
            <a:endParaRPr lang="en-US" dirty="0"/>
          </a:p>
        </p:txBody>
      </p:sp>
    </p:spTree>
    <p:extLst>
      <p:ext uri="{BB962C8B-B14F-4D97-AF65-F5344CB8AC3E}">
        <p14:creationId xmlns:p14="http://schemas.microsoft.com/office/powerpoint/2010/main" val="2759772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021" r="20330"/>
          <a:stretch/>
        </p:blipFill>
        <p:spPr>
          <a:xfrm>
            <a:off x="99159" y="1071952"/>
            <a:ext cx="4159406" cy="4777554"/>
          </a:xfrm>
          <a:prstGeom prst="rect">
            <a:avLst/>
          </a:prstGeom>
        </p:spPr>
      </p:pic>
      <p:pic>
        <p:nvPicPr>
          <p:cNvPr id="45" name="Picture 44"/>
          <p:cNvPicPr>
            <a:picLocks noChangeAspect="1"/>
          </p:cNvPicPr>
          <p:nvPr/>
        </p:nvPicPr>
        <p:blipFill rotWithShape="1">
          <a:blip r:embed="rId3"/>
          <a:srcRect l="18221"/>
          <a:stretch/>
        </p:blipFill>
        <p:spPr>
          <a:xfrm>
            <a:off x="100367" y="860054"/>
            <a:ext cx="4182320" cy="5083547"/>
          </a:xfrm>
          <a:prstGeom prst="rect">
            <a:avLst/>
          </a:prstGeom>
        </p:spPr>
      </p:pic>
      <p:sp>
        <p:nvSpPr>
          <p:cNvPr id="2" name="Title 1"/>
          <p:cNvSpPr>
            <a:spLocks noGrp="1"/>
          </p:cNvSpPr>
          <p:nvPr>
            <p:ph type="title"/>
          </p:nvPr>
        </p:nvSpPr>
        <p:spPr>
          <a:xfrm>
            <a:off x="457200" y="83978"/>
            <a:ext cx="8229600" cy="749186"/>
          </a:xfrm>
        </p:spPr>
        <p:txBody>
          <a:bodyPr>
            <a:normAutofit fontScale="90000"/>
          </a:bodyPr>
          <a:lstStyle/>
          <a:p>
            <a:r>
              <a:rPr lang="en-US" dirty="0" smtClean="0"/>
              <a:t>HAND Algorithm Continued</a:t>
            </a:r>
            <a:endParaRPr lang="en-US" dirty="0"/>
          </a:p>
        </p:txBody>
      </p:sp>
      <p:grpSp>
        <p:nvGrpSpPr>
          <p:cNvPr id="16" name="Group 15"/>
          <p:cNvGrpSpPr/>
          <p:nvPr/>
        </p:nvGrpSpPr>
        <p:grpSpPr>
          <a:xfrm>
            <a:off x="89216" y="1071952"/>
            <a:ext cx="4180360" cy="4777554"/>
            <a:chOff x="449766" y="1660416"/>
            <a:chExt cx="5583044" cy="4777554"/>
          </a:xfrm>
        </p:grpSpPr>
        <p:cxnSp>
          <p:nvCxnSpPr>
            <p:cNvPr id="5" name="Straight Connector 4"/>
            <p:cNvCxnSpPr/>
            <p:nvPr/>
          </p:nvCxnSpPr>
          <p:spPr>
            <a:xfrm>
              <a:off x="449766" y="166041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24358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584077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766" y="643797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89217" y="1071951"/>
            <a:ext cx="4180360" cy="4777557"/>
            <a:chOff x="1038273" y="1660415"/>
            <a:chExt cx="4180360" cy="4777557"/>
          </a:xfrm>
        </p:grpSpPr>
        <p:cxnSp>
          <p:nvCxnSpPr>
            <p:cNvPr id="19" name="Straight Connector 18"/>
            <p:cNvCxnSpPr/>
            <p:nvPr/>
          </p:nvCxnSpPr>
          <p:spPr>
            <a:xfrm rot="16200000">
              <a:off x="-134732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75013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2235839"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2833035" y="4052375"/>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3784511" y="1727345"/>
            <a:ext cx="368593" cy="461665"/>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32" name="TextBox 31"/>
          <p:cNvSpPr txBox="1"/>
          <p:nvPr/>
        </p:nvSpPr>
        <p:spPr>
          <a:xfrm>
            <a:off x="3227278" y="1714610"/>
            <a:ext cx="368593" cy="461665"/>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33" name="TextBox 32"/>
          <p:cNvSpPr txBox="1"/>
          <p:nvPr/>
        </p:nvSpPr>
        <p:spPr>
          <a:xfrm>
            <a:off x="2614165" y="1697657"/>
            <a:ext cx="368593" cy="461665"/>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34" name="TextBox 33"/>
          <p:cNvSpPr txBox="1"/>
          <p:nvPr/>
        </p:nvSpPr>
        <p:spPr>
          <a:xfrm>
            <a:off x="2028545" y="1692307"/>
            <a:ext cx="368593" cy="461665"/>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35" name="TextBox 34"/>
          <p:cNvSpPr txBox="1"/>
          <p:nvPr/>
        </p:nvSpPr>
        <p:spPr>
          <a:xfrm>
            <a:off x="1393561" y="2282116"/>
            <a:ext cx="368593" cy="461665"/>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36" name="TextBox 35"/>
          <p:cNvSpPr txBox="1"/>
          <p:nvPr/>
        </p:nvSpPr>
        <p:spPr>
          <a:xfrm>
            <a:off x="825038" y="2311804"/>
            <a:ext cx="368593" cy="461665"/>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37" name="TextBox 36"/>
          <p:cNvSpPr txBox="1"/>
          <p:nvPr/>
        </p:nvSpPr>
        <p:spPr>
          <a:xfrm>
            <a:off x="209567" y="2893220"/>
            <a:ext cx="368593" cy="461665"/>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39" name="TextBox 38"/>
          <p:cNvSpPr txBox="1"/>
          <p:nvPr/>
        </p:nvSpPr>
        <p:spPr>
          <a:xfrm>
            <a:off x="4471339" y="1208338"/>
            <a:ext cx="4351726" cy="646331"/>
          </a:xfrm>
          <a:prstGeom prst="rect">
            <a:avLst/>
          </a:prstGeom>
          <a:noFill/>
        </p:spPr>
        <p:txBody>
          <a:bodyPr wrap="square" rtlCol="0">
            <a:spAutoFit/>
          </a:bodyPr>
          <a:lstStyle/>
          <a:p>
            <a:pPr marL="342900" indent="-342900">
              <a:buFont typeface="+mj-lt"/>
              <a:buAutoNum type="arabicPeriod"/>
            </a:pPr>
            <a:r>
              <a:rPr lang="en-US" dirty="0" smtClean="0"/>
              <a:t>Evaluate up cells when they become “ready”</a:t>
            </a:r>
          </a:p>
        </p:txBody>
      </p:sp>
      <mc:AlternateContent xmlns:mc="http://schemas.openxmlformats.org/markup-compatibility/2006" xmlns:a14="http://schemas.microsoft.com/office/drawing/2010/main">
        <mc:Choice Requires="a14">
          <p:sp>
            <p:nvSpPr>
              <p:cNvPr id="40" name="TextBox 39"/>
              <p:cNvSpPr txBox="1"/>
              <p:nvPr/>
            </p:nvSpPr>
            <p:spPr>
              <a:xfrm>
                <a:off x="6924933" y="3995895"/>
                <a:ext cx="209865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𝛼</m:t>
                      </m:r>
                      <m:r>
                        <a:rPr lang="en-US" sz="1600" b="0" i="1" smtClean="0">
                          <a:latin typeface="Cambria Math" panose="02040503050406030204" pitchFamily="18" charset="0"/>
                          <a:ea typeface="Cambria Math" panose="02040503050406030204" pitchFamily="18" charset="0"/>
                        </a:rPr>
                        <m:t>=1.902 </m:t>
                      </m:r>
                      <m:r>
                        <a:rPr lang="en-US" sz="1600" b="0" i="1" smtClean="0">
                          <a:latin typeface="Cambria Math" panose="02040503050406030204" pitchFamily="18" charset="0"/>
                          <a:ea typeface="Cambria Math" panose="02040503050406030204" pitchFamily="18" charset="0"/>
                        </a:rPr>
                        <m:t>𝑟𝑎𝑑</m:t>
                      </m:r>
                      <m:r>
                        <a:rPr lang="en-US" sz="1600" b="0" i="1" smtClean="0">
                          <a:latin typeface="Cambria Math" panose="02040503050406030204" pitchFamily="18" charset="0"/>
                          <a:ea typeface="Cambria Math" panose="02040503050406030204" pitchFamily="18" charset="0"/>
                        </a:rPr>
                        <m:t>=  108°</m:t>
                      </m:r>
                    </m:oMath>
                  </m:oMathPara>
                </a14:m>
                <a:endParaRPr lang="en-US" sz="1600" b="0" dirty="0" smtClean="0">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6924933" y="3995895"/>
                <a:ext cx="2098651" cy="246221"/>
              </a:xfrm>
              <a:prstGeom prst="rect">
                <a:avLst/>
              </a:prstGeom>
              <a:blipFill>
                <a:blip r:embed="rId4"/>
                <a:stretch>
                  <a:fillRect l="-1163" r="-1453"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6741472" y="3180310"/>
                <a:ext cx="261106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𝑝</m:t>
                          </m:r>
                        </m:e>
                        <m:sub>
                          <m:r>
                            <a:rPr lang="en-US" sz="1600" b="0" i="1" smtClean="0">
                              <a:latin typeface="Cambria Math" panose="02040503050406030204" pitchFamily="18" charset="0"/>
                              <a:ea typeface="Cambria Math" panose="02040503050406030204" pitchFamily="18" charset="0"/>
                            </a:rPr>
                            <m:t>3</m:t>
                          </m:r>
                        </m:sub>
                      </m:sSub>
                      <m:r>
                        <a:rPr lang="en-US" sz="1600" b="0" i="1" smtClean="0">
                          <a:latin typeface="Cambria Math" panose="02040503050406030204" pitchFamily="18" charset="0"/>
                          <a:ea typeface="Cambria Math" panose="02040503050406030204" pitchFamily="18" charset="0"/>
                        </a:rPr>
                        <m:t>=</m:t>
                      </m:r>
                      <m:f>
                        <m:fPr>
                          <m:type m:val="lin"/>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27</m:t>
                          </m:r>
                        </m:num>
                        <m:den>
                          <m:r>
                            <a:rPr lang="en-US" sz="1600" b="0" i="1" smtClean="0">
                              <a:latin typeface="Cambria Math" panose="02040503050406030204" pitchFamily="18" charset="0"/>
                              <a:ea typeface="Cambria Math" panose="02040503050406030204" pitchFamily="18" charset="0"/>
                            </a:rPr>
                            <m:t>45</m:t>
                          </m:r>
                        </m:den>
                      </m:f>
                      <m:r>
                        <a:rPr lang="en-US" sz="1600" b="0" i="1" smtClean="0">
                          <a:latin typeface="Cambria Math" panose="02040503050406030204" pitchFamily="18" charset="0"/>
                          <a:ea typeface="Cambria Math" panose="02040503050406030204" pitchFamily="18" charset="0"/>
                        </a:rPr>
                        <m:t>=0.6</m:t>
                      </m:r>
                    </m:oMath>
                  </m:oMathPara>
                </a14:m>
                <a:endParaRPr lang="en-US" sz="1600" b="0" i="1" dirty="0" smtClean="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 </m:t>
                      </m:r>
                    </m:oMath>
                  </m:oMathPara>
                </a14:m>
                <a:endParaRPr lang="en-US" sz="1600" b="0" dirty="0" smtClean="0">
                  <a:ea typeface="Cambria Math"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6741472" y="3180310"/>
                <a:ext cx="2611061" cy="492443"/>
              </a:xfrm>
              <a:prstGeom prst="rect">
                <a:avLst/>
              </a:prstGeom>
              <a:blipFill>
                <a:blip r:embed="rId5"/>
                <a:stretch>
                  <a:fillRect t="-80000" b="-75000"/>
                </a:stretch>
              </a:blipFill>
            </p:spPr>
            <p:txBody>
              <a:bodyPr/>
              <a:lstStyle/>
              <a:p>
                <a:r>
                  <a:rPr lang="en-US">
                    <a:noFill/>
                  </a:rPr>
                  <a:t> </a:t>
                </a:r>
              </a:p>
            </p:txBody>
          </p:sp>
        </mc:Fallback>
      </mc:AlternateContent>
      <p:cxnSp>
        <p:nvCxnSpPr>
          <p:cNvPr id="43" name="Straight Arrow Connector 42"/>
          <p:cNvCxnSpPr/>
          <p:nvPr/>
        </p:nvCxnSpPr>
        <p:spPr>
          <a:xfrm flipH="1" flipV="1">
            <a:off x="2676903" y="3513744"/>
            <a:ext cx="247872" cy="4834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4876634" y="2291446"/>
            <a:ext cx="2964956" cy="2902079"/>
            <a:chOff x="5452814" y="3046634"/>
            <a:chExt cx="1998080" cy="1955707"/>
          </a:xfrm>
        </p:grpSpPr>
        <p:sp>
          <p:nvSpPr>
            <p:cNvPr id="46" name="Rectangle 45"/>
            <p:cNvSpPr/>
            <p:nvPr/>
          </p:nvSpPr>
          <p:spPr>
            <a:xfrm>
              <a:off x="5452814" y="3046634"/>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451451" y="3046634"/>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452257" y="4026210"/>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0" name="TextBox 49"/>
              <p:cNvSpPr txBox="1"/>
              <p:nvPr/>
            </p:nvSpPr>
            <p:spPr>
              <a:xfrm>
                <a:off x="5010074" y="2430005"/>
                <a:ext cx="102803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=437.49</m:t>
                      </m:r>
                    </m:oMath>
                  </m:oMathPara>
                </a14:m>
                <a:endParaRPr lang="en-US" sz="1600" b="0" dirty="0" smtClean="0">
                  <a:ea typeface="Cambria Math" panose="020405030504060302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5010074" y="2430005"/>
                <a:ext cx="1028038" cy="246221"/>
              </a:xfrm>
              <a:prstGeom prst="rect">
                <a:avLst/>
              </a:prstGeom>
              <a:blipFill>
                <a:blip r:embed="rId6"/>
                <a:stretch>
                  <a:fillRect l="-2367" r="-2959" b="-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6510718" y="4872509"/>
                <a:ext cx="102803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=440.23</m:t>
                      </m:r>
                    </m:oMath>
                  </m:oMathPara>
                </a14:m>
                <a:endParaRPr lang="en-US" sz="1600" b="0" dirty="0" smtClean="0">
                  <a:ea typeface="Cambria Math" panose="02040503050406030204"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6510718" y="4872509"/>
                <a:ext cx="1028038" cy="246221"/>
              </a:xfrm>
              <a:prstGeom prst="rect">
                <a:avLst/>
              </a:prstGeom>
              <a:blipFill>
                <a:blip r:embed="rId7"/>
                <a:stretch>
                  <a:fillRect l="-1775" r="-3550"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6510717" y="2406100"/>
                <a:ext cx="102803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=438.13</m:t>
                      </m:r>
                    </m:oMath>
                  </m:oMathPara>
                </a14:m>
                <a:endParaRPr lang="en-US" sz="1600" b="0" dirty="0" smtClean="0">
                  <a:ea typeface="Cambria Math" panose="020405030504060302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6510717" y="2406100"/>
                <a:ext cx="1028038" cy="246221"/>
              </a:xfrm>
              <a:prstGeom prst="rect">
                <a:avLst/>
              </a:prstGeom>
              <a:blipFill>
                <a:blip r:embed="rId8"/>
                <a:stretch>
                  <a:fillRect l="-1775" r="-3550" b="-5000"/>
                </a:stretch>
              </a:blipFill>
            </p:spPr>
            <p:txBody>
              <a:bodyPr/>
              <a:lstStyle/>
              <a:p>
                <a:r>
                  <a:rPr lang="en-US">
                    <a:noFill/>
                  </a:rPr>
                  <a:t> </a:t>
                </a:r>
              </a:p>
            </p:txBody>
          </p:sp>
        </mc:Fallback>
      </mc:AlternateContent>
      <p:cxnSp>
        <p:nvCxnSpPr>
          <p:cNvPr id="53" name="Straight Arrow Connector 52"/>
          <p:cNvCxnSpPr/>
          <p:nvPr/>
        </p:nvCxnSpPr>
        <p:spPr>
          <a:xfrm flipH="1" flipV="1">
            <a:off x="6415566" y="3527913"/>
            <a:ext cx="651812" cy="9694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050798" y="4492969"/>
            <a:ext cx="74637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Arc 56"/>
          <p:cNvSpPr/>
          <p:nvPr/>
        </p:nvSpPr>
        <p:spPr>
          <a:xfrm>
            <a:off x="6774312" y="4219310"/>
            <a:ext cx="558402" cy="533498"/>
          </a:xfrm>
          <a:prstGeom prst="arc">
            <a:avLst>
              <a:gd name="adj1" fmla="val 1453058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Rectangle 57"/>
              <p:cNvSpPr/>
              <p:nvPr/>
            </p:nvSpPr>
            <p:spPr>
              <a:xfrm>
                <a:off x="4621891" y="3158179"/>
                <a:ext cx="1804405" cy="338554"/>
              </a:xfrm>
              <a:prstGeom prst="rect">
                <a:avLst/>
              </a:prstGeom>
            </p:spPr>
            <p:txBody>
              <a:bodyPr wrap="none">
                <a:spAutoFit/>
              </a:bodyPr>
              <a:lstStyle/>
              <a:p>
                <a14:m>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b="0" i="1" smtClean="0">
                            <a:latin typeface="Cambria Math" panose="02040503050406030204" pitchFamily="18" charset="0"/>
                            <a:ea typeface="Cambria Math" panose="02040503050406030204" pitchFamily="18" charset="0"/>
                          </a:rPr>
                          <m:t>4</m:t>
                        </m:r>
                      </m:sub>
                    </m:sSub>
                    <m:r>
                      <a:rPr lang="en-US" sz="1600" i="1">
                        <a:latin typeface="Cambria Math" panose="02040503050406030204" pitchFamily="18" charset="0"/>
                        <a:ea typeface="Cambria Math" panose="02040503050406030204" pitchFamily="18" charset="0"/>
                      </a:rPr>
                      <m:t>=</m:t>
                    </m:r>
                    <m:f>
                      <m:fPr>
                        <m:type m:val="lin"/>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m:t>
                        </m:r>
                        <m:r>
                          <a:rPr lang="en-US" sz="1600" b="0" i="1" smtClean="0">
                            <a:latin typeface="Cambria Math" panose="02040503050406030204" pitchFamily="18" charset="0"/>
                            <a:ea typeface="Cambria Math" panose="02040503050406030204" pitchFamily="18" charset="0"/>
                          </a:rPr>
                          <m:t>8</m:t>
                        </m:r>
                      </m:num>
                      <m:den>
                        <m:r>
                          <a:rPr lang="en-US" sz="1600" i="1">
                            <a:latin typeface="Cambria Math" panose="02040503050406030204" pitchFamily="18" charset="0"/>
                            <a:ea typeface="Cambria Math" panose="02040503050406030204" pitchFamily="18" charset="0"/>
                          </a:rPr>
                          <m:t>45</m:t>
                        </m:r>
                      </m:den>
                    </m:f>
                    <m:r>
                      <a:rPr lang="en-US" sz="1600" i="1">
                        <a:latin typeface="Cambria Math" panose="02040503050406030204" pitchFamily="18" charset="0"/>
                        <a:ea typeface="Cambria Math" panose="02040503050406030204" pitchFamily="18" charset="0"/>
                      </a:rPr>
                      <m:t>=0</m:t>
                    </m:r>
                    <m:r>
                      <a:rPr lang="en-US" sz="1600" b="0" i="1" smtClean="0">
                        <a:latin typeface="Cambria Math" panose="02040503050406030204" pitchFamily="18" charset="0"/>
                        <a:ea typeface="Cambria Math" panose="02040503050406030204" pitchFamily="18" charset="0"/>
                      </a:rPr>
                      <m:t>.4</m:t>
                    </m:r>
                  </m:oMath>
                </a14:m>
                <a:r>
                  <a:rPr lang="en-US" sz="1600" i="1" dirty="0">
                    <a:latin typeface="Cambria Math" panose="02040503050406030204" pitchFamily="18" charset="0"/>
                    <a:ea typeface="Cambria Math" panose="02040503050406030204" pitchFamily="18" charset="0"/>
                  </a:rPr>
                  <a:t> </a:t>
                </a:r>
                <a:endParaRPr lang="en-US" sz="1600" dirty="0"/>
              </a:p>
            </p:txBody>
          </p:sp>
        </mc:Choice>
        <mc:Fallback xmlns="">
          <p:sp>
            <p:nvSpPr>
              <p:cNvPr id="58" name="Rectangle 57"/>
              <p:cNvSpPr>
                <a:spLocks noRot="1" noChangeAspect="1" noMove="1" noResize="1" noEditPoints="1" noAdjustHandles="1" noChangeArrowheads="1" noChangeShapeType="1" noTextEdit="1"/>
              </p:cNvSpPr>
              <p:nvPr/>
            </p:nvSpPr>
            <p:spPr>
              <a:xfrm>
                <a:off x="4621891" y="3158179"/>
                <a:ext cx="1804405" cy="338554"/>
              </a:xfrm>
              <a:prstGeom prst="rect">
                <a:avLst/>
              </a:prstGeom>
              <a:blipFill>
                <a:blip r:embed="rId9"/>
                <a:stretch>
                  <a:fillRect t="-101786" b="-162500"/>
                </a:stretch>
              </a:blipFill>
            </p:spPr>
            <p:txBody>
              <a:bodyPr/>
              <a:lstStyle/>
              <a:p>
                <a:r>
                  <a:rPr lang="en-US">
                    <a:noFill/>
                  </a:rPr>
                  <a:t> </a:t>
                </a:r>
              </a:p>
            </p:txBody>
          </p:sp>
        </mc:Fallback>
      </mc:AlternateContent>
      <p:cxnSp>
        <p:nvCxnSpPr>
          <p:cNvPr id="59" name="Straight Arrow Connector 58"/>
          <p:cNvCxnSpPr/>
          <p:nvPr/>
        </p:nvCxnSpPr>
        <p:spPr>
          <a:xfrm flipH="1" flipV="1">
            <a:off x="5969792" y="3417482"/>
            <a:ext cx="647453" cy="588038"/>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7024737" y="3319427"/>
            <a:ext cx="19360" cy="62655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3781609" y="6189682"/>
                <a:ext cx="5023818" cy="246221"/>
              </a:xfrm>
              <a:prstGeom prst="rect">
                <a:avLst/>
              </a:prstGeom>
              <a:noFill/>
            </p:spPr>
            <p:txBody>
              <a:bodyPr wrap="square" lIns="0" tIns="0" rIns="0" bIns="0" rtlCol="0">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h</m:t>
                    </m:r>
                    <m:r>
                      <a:rPr lang="en-US" sz="1600" b="0" i="1" smtClean="0">
                        <a:latin typeface="Cambria Math" panose="02040503050406030204" pitchFamily="18" charset="0"/>
                        <a:ea typeface="Cambria Math" panose="02040503050406030204" pitchFamily="18" charset="0"/>
                      </a:rPr>
                      <m:t>=0.4×(2.74+1.88)+0.6×(2.1+2.64)</m:t>
                    </m:r>
                  </m:oMath>
                </a14:m>
                <a:r>
                  <a:rPr lang="en-US" sz="1600" b="0" dirty="0" smtClean="0">
                    <a:ea typeface="Cambria Math" panose="02040503050406030204" pitchFamily="18" charset="0"/>
                  </a:rPr>
                  <a:t> = 4.88</a:t>
                </a:r>
              </a:p>
            </p:txBody>
          </p:sp>
        </mc:Choice>
        <mc:Fallback xmlns="">
          <p:sp>
            <p:nvSpPr>
              <p:cNvPr id="67" name="TextBox 66"/>
              <p:cNvSpPr txBox="1">
                <a:spLocks noRot="1" noChangeAspect="1" noMove="1" noResize="1" noEditPoints="1" noAdjustHandles="1" noChangeArrowheads="1" noChangeShapeType="1" noTextEdit="1"/>
              </p:cNvSpPr>
              <p:nvPr/>
            </p:nvSpPr>
            <p:spPr>
              <a:xfrm>
                <a:off x="3781609" y="6189682"/>
                <a:ext cx="5023818" cy="246221"/>
              </a:xfrm>
              <a:prstGeom prst="rect">
                <a:avLst/>
              </a:prstGeom>
              <a:blipFill>
                <a:blip r:embed="rId10"/>
                <a:stretch>
                  <a:fillRect l="-1456" t="-24390" b="-48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4835484" y="5308100"/>
                <a:ext cx="2615524" cy="338554"/>
              </a:xfrm>
              <a:prstGeom prst="rect">
                <a:avLst/>
              </a:prstGeom>
            </p:spPr>
            <p:txBody>
              <a:bodyPr wrap="none">
                <a:spAutoFit/>
              </a:bodyPr>
              <a:lstStyle/>
              <a:p>
                <a14:m>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3</m:t>
                        </m:r>
                      </m:sub>
                    </m:sSub>
                  </m:oMath>
                </a14:m>
                <a:r>
                  <a:rPr lang="en-US" sz="1600" i="1" dirty="0">
                    <a:latin typeface="Cambria Math" panose="02040503050406030204" pitchFamily="18" charset="0"/>
                    <a:ea typeface="Cambria Math" panose="02040503050406030204" pitchFamily="18" charset="0"/>
                  </a:rPr>
                  <a:t>=</a:t>
                </a:r>
                <a14:m>
                  <m:oMath xmlns:m="http://schemas.openxmlformats.org/officeDocument/2006/math">
                    <m:d>
                      <m:dPr>
                        <m:ctrlPr>
                          <a:rPr lang="en-US" sz="1600" i="1">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440.23−438.13</m:t>
                        </m:r>
                      </m:e>
                    </m:d>
                  </m:oMath>
                </a14:m>
                <a:r>
                  <a:rPr lang="en-US" sz="1600" i="1" dirty="0" smtClean="0">
                    <a:latin typeface="Cambria Math" panose="02040503050406030204" pitchFamily="18" charset="0"/>
                    <a:ea typeface="Cambria Math" panose="02040503050406030204" pitchFamily="18" charset="0"/>
                  </a:rPr>
                  <a:t>=</a:t>
                </a:r>
                <a:r>
                  <a:rPr lang="en-US" sz="1600" dirty="0" smtClean="0">
                    <a:latin typeface="Cambria Math" panose="02040503050406030204" pitchFamily="18" charset="0"/>
                    <a:ea typeface="Cambria Math" panose="02040503050406030204" pitchFamily="18" charset="0"/>
                  </a:rPr>
                  <a:t>2.1</a:t>
                </a:r>
                <a:endParaRPr lang="en-US" sz="1600" dirty="0">
                  <a:latin typeface="Cambria Math" panose="02040503050406030204" pitchFamily="18" charset="0"/>
                  <a:ea typeface="Cambria Math" panose="02040503050406030204" pitchFamily="18" charset="0"/>
                </a:endParaRPr>
              </a:p>
            </p:txBody>
          </p:sp>
        </mc:Choice>
        <mc:Fallback xmlns="">
          <p:sp>
            <p:nvSpPr>
              <p:cNvPr id="68" name="Rectangle 67"/>
              <p:cNvSpPr>
                <a:spLocks noRot="1" noChangeAspect="1" noMove="1" noResize="1" noEditPoints="1" noAdjustHandles="1" noChangeArrowheads="1" noChangeShapeType="1" noTextEdit="1"/>
              </p:cNvSpPr>
              <p:nvPr/>
            </p:nvSpPr>
            <p:spPr>
              <a:xfrm>
                <a:off x="4835484" y="5308100"/>
                <a:ext cx="2615524" cy="338554"/>
              </a:xfrm>
              <a:prstGeom prst="rect">
                <a:avLst/>
              </a:prstGeom>
              <a:blipFill>
                <a:blip r:embed="rId11"/>
                <a:stretch>
                  <a:fillRect t="-7273" r="-233" b="-2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4835484" y="5646654"/>
                <a:ext cx="3043204" cy="338554"/>
              </a:xfrm>
              <a:prstGeom prst="rect">
                <a:avLst/>
              </a:prstGeom>
            </p:spPr>
            <p:txBody>
              <a:bodyPr wrap="square">
                <a:spAutoFit/>
              </a:bodyPr>
              <a:lstStyle/>
              <a:p>
                <a14:m>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ea typeface="Cambria Math" panose="02040503050406030204" pitchFamily="18" charset="0"/>
                          </a:rPr>
                          <m:t>4</m:t>
                        </m:r>
                      </m:sub>
                    </m:sSub>
                  </m:oMath>
                </a14:m>
                <a:r>
                  <a:rPr lang="en-US" sz="1600" i="1" dirty="0">
                    <a:latin typeface="Cambria Math" panose="02040503050406030204" pitchFamily="18" charset="0"/>
                    <a:ea typeface="Cambria Math" panose="02040503050406030204" pitchFamily="18" charset="0"/>
                  </a:rPr>
                  <a:t>=</a:t>
                </a:r>
                <a14:m>
                  <m:oMath xmlns:m="http://schemas.openxmlformats.org/officeDocument/2006/math">
                    <m:d>
                      <m:dPr>
                        <m:ctrlPr>
                          <a:rPr lang="en-US" sz="1600" i="1">
                            <a:latin typeface="Cambria Math" panose="02040503050406030204" pitchFamily="18" charset="0"/>
                            <a:ea typeface="Cambria Math" panose="02040503050406030204" pitchFamily="18" charset="0"/>
                          </a:rPr>
                        </m:ctrlPr>
                      </m:dPr>
                      <m:e>
                        <m:r>
                          <a:rPr lang="en-US" sz="1600" b="0" i="1" smtClean="0">
                            <a:latin typeface="Cambria Math" panose="02040503050406030204" pitchFamily="18" charset="0"/>
                            <a:ea typeface="Cambria Math" panose="02040503050406030204" pitchFamily="18" charset="0"/>
                          </a:rPr>
                          <m:t>440.23</m:t>
                        </m:r>
                        <m:r>
                          <a:rPr lang="en-US" sz="1600" i="1">
                            <a:latin typeface="Cambria Math" panose="02040503050406030204" pitchFamily="18" charset="0"/>
                            <a:ea typeface="Cambria Math" panose="02040503050406030204" pitchFamily="18" charset="0"/>
                          </a:rPr>
                          <m:t>−</m:t>
                        </m:r>
                        <m:r>
                          <a:rPr lang="en-US" sz="1600" i="1" smtClean="0">
                            <a:latin typeface="Cambria Math" panose="02040503050406030204" pitchFamily="18" charset="0"/>
                            <a:ea typeface="Cambria Math" panose="02040503050406030204" pitchFamily="18" charset="0"/>
                          </a:rPr>
                          <m:t>4</m:t>
                        </m:r>
                        <m:r>
                          <a:rPr lang="en-US" sz="1600" b="0" i="1" smtClean="0">
                            <a:latin typeface="Cambria Math" panose="02040503050406030204" pitchFamily="18" charset="0"/>
                            <a:ea typeface="Cambria Math" panose="02040503050406030204" pitchFamily="18" charset="0"/>
                          </a:rPr>
                          <m:t>37.49</m:t>
                        </m:r>
                      </m:e>
                    </m:d>
                  </m:oMath>
                </a14:m>
                <a:r>
                  <a:rPr lang="en-US" sz="1600" i="1" dirty="0" smtClean="0">
                    <a:latin typeface="Cambria Math" panose="02040503050406030204" pitchFamily="18" charset="0"/>
                    <a:ea typeface="Cambria Math" panose="02040503050406030204" pitchFamily="18" charset="0"/>
                  </a:rPr>
                  <a:t>=</a:t>
                </a:r>
                <a:r>
                  <a:rPr lang="en-US" sz="1600" dirty="0" smtClean="0">
                    <a:latin typeface="Cambria Math" panose="02040503050406030204" pitchFamily="18" charset="0"/>
                    <a:ea typeface="Cambria Math" panose="02040503050406030204" pitchFamily="18" charset="0"/>
                  </a:rPr>
                  <a:t>2.74</a:t>
                </a:r>
                <a:endParaRPr lang="en-US" sz="1600" dirty="0">
                  <a:latin typeface="Cambria Math" panose="02040503050406030204" pitchFamily="18" charset="0"/>
                  <a:ea typeface="Cambria Math" panose="02040503050406030204" pitchFamily="18" charset="0"/>
                </a:endParaRPr>
              </a:p>
            </p:txBody>
          </p:sp>
        </mc:Choice>
        <mc:Fallback xmlns="">
          <p:sp>
            <p:nvSpPr>
              <p:cNvPr id="69" name="Rectangle 68"/>
              <p:cNvSpPr>
                <a:spLocks noRot="1" noChangeAspect="1" noMove="1" noResize="1" noEditPoints="1" noAdjustHandles="1" noChangeArrowheads="1" noChangeShapeType="1" noTextEdit="1"/>
              </p:cNvSpPr>
              <p:nvPr/>
            </p:nvSpPr>
            <p:spPr>
              <a:xfrm>
                <a:off x="4835484" y="5646654"/>
                <a:ext cx="3043204" cy="338554"/>
              </a:xfrm>
              <a:prstGeom prst="rect">
                <a:avLst/>
              </a:prstGeom>
              <a:blipFill>
                <a:blip r:embed="rId12"/>
                <a:stretch>
                  <a:fillRect t="-7143" b="-19643"/>
                </a:stretch>
              </a:blipFill>
            </p:spPr>
            <p:txBody>
              <a:bodyPr/>
              <a:lstStyle/>
              <a:p>
                <a:r>
                  <a:rPr lang="en-US">
                    <a:noFill/>
                  </a:rPr>
                  <a:t> </a:t>
                </a:r>
              </a:p>
            </p:txBody>
          </p:sp>
        </mc:Fallback>
      </mc:AlternateContent>
      <p:grpSp>
        <p:nvGrpSpPr>
          <p:cNvPr id="70" name="Group 69"/>
          <p:cNvGrpSpPr/>
          <p:nvPr/>
        </p:nvGrpSpPr>
        <p:grpSpPr>
          <a:xfrm>
            <a:off x="1880798" y="2857173"/>
            <a:ext cx="1224928" cy="1207107"/>
            <a:chOff x="4470364" y="3046632"/>
            <a:chExt cx="1981087" cy="1952264"/>
          </a:xfrm>
        </p:grpSpPr>
        <p:sp>
          <p:nvSpPr>
            <p:cNvPr id="71" name="Rectangle 70"/>
            <p:cNvSpPr/>
            <p:nvPr/>
          </p:nvSpPr>
          <p:spPr>
            <a:xfrm>
              <a:off x="5452814"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470364" y="3046632"/>
              <a:ext cx="998638"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452814" y="4022765"/>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2411108" y="2316249"/>
            <a:ext cx="837131" cy="461665"/>
          </a:xfrm>
          <a:prstGeom prst="rect">
            <a:avLst/>
          </a:prstGeom>
          <a:noFill/>
        </p:spPr>
        <p:txBody>
          <a:bodyPr wrap="square" rtlCol="0">
            <a:spAutoFit/>
          </a:bodyPr>
          <a:lstStyle/>
          <a:p>
            <a:r>
              <a:rPr lang="en-US" sz="2400" dirty="0" smtClean="0">
                <a:solidFill>
                  <a:srgbClr val="FFFF00"/>
                </a:solidFill>
              </a:rPr>
              <a:t>0.99</a:t>
            </a:r>
            <a:endParaRPr lang="en-US" sz="2400" dirty="0">
              <a:solidFill>
                <a:srgbClr val="FFFF00"/>
              </a:solidFill>
            </a:endParaRPr>
          </a:p>
        </p:txBody>
      </p:sp>
      <p:sp>
        <p:nvSpPr>
          <p:cNvPr id="60" name="TextBox 59"/>
          <p:cNvSpPr txBox="1"/>
          <p:nvPr/>
        </p:nvSpPr>
        <p:spPr>
          <a:xfrm>
            <a:off x="1790824" y="2322284"/>
            <a:ext cx="837131" cy="461665"/>
          </a:xfrm>
          <a:prstGeom prst="rect">
            <a:avLst/>
          </a:prstGeom>
          <a:noFill/>
        </p:spPr>
        <p:txBody>
          <a:bodyPr wrap="square" rtlCol="0">
            <a:spAutoFit/>
          </a:bodyPr>
          <a:lstStyle/>
          <a:p>
            <a:r>
              <a:rPr lang="en-US" sz="2400" dirty="0" smtClean="0">
                <a:solidFill>
                  <a:srgbClr val="FFFF00"/>
                </a:solidFill>
              </a:rPr>
              <a:t>0.95</a:t>
            </a:r>
            <a:endParaRPr lang="en-US" sz="2400" dirty="0">
              <a:solidFill>
                <a:srgbClr val="FFFF00"/>
              </a:solidFill>
            </a:endParaRPr>
          </a:p>
        </p:txBody>
      </p:sp>
      <p:sp>
        <p:nvSpPr>
          <p:cNvPr id="61" name="TextBox 60"/>
          <p:cNvSpPr txBox="1"/>
          <p:nvPr/>
        </p:nvSpPr>
        <p:spPr>
          <a:xfrm>
            <a:off x="2428746" y="2892046"/>
            <a:ext cx="837131" cy="461665"/>
          </a:xfrm>
          <a:prstGeom prst="rect">
            <a:avLst/>
          </a:prstGeom>
          <a:noFill/>
        </p:spPr>
        <p:txBody>
          <a:bodyPr wrap="square" rtlCol="0">
            <a:spAutoFit/>
          </a:bodyPr>
          <a:lstStyle/>
          <a:p>
            <a:r>
              <a:rPr lang="en-US" sz="2400" dirty="0" smtClean="0">
                <a:solidFill>
                  <a:srgbClr val="FFFF00"/>
                </a:solidFill>
              </a:rPr>
              <a:t>2.64</a:t>
            </a:r>
            <a:endParaRPr lang="en-US" sz="2400" dirty="0">
              <a:solidFill>
                <a:srgbClr val="FFFF00"/>
              </a:solidFill>
            </a:endParaRPr>
          </a:p>
        </p:txBody>
      </p:sp>
      <p:sp>
        <p:nvSpPr>
          <p:cNvPr id="62" name="TextBox 61"/>
          <p:cNvSpPr txBox="1"/>
          <p:nvPr/>
        </p:nvSpPr>
        <p:spPr>
          <a:xfrm>
            <a:off x="1843295" y="2897667"/>
            <a:ext cx="837131" cy="461665"/>
          </a:xfrm>
          <a:prstGeom prst="rect">
            <a:avLst/>
          </a:prstGeom>
          <a:noFill/>
        </p:spPr>
        <p:txBody>
          <a:bodyPr wrap="square" rtlCol="0">
            <a:spAutoFit/>
          </a:bodyPr>
          <a:lstStyle/>
          <a:p>
            <a:r>
              <a:rPr lang="en-US" sz="2400" dirty="0" smtClean="0">
                <a:solidFill>
                  <a:srgbClr val="FFFF00"/>
                </a:solidFill>
              </a:rPr>
              <a:t>1.88</a:t>
            </a:r>
            <a:endParaRPr lang="en-US" sz="2400" dirty="0">
              <a:solidFill>
                <a:srgbClr val="FFFF00"/>
              </a:solidFill>
            </a:endParaRPr>
          </a:p>
        </p:txBody>
      </p:sp>
      <mc:AlternateContent xmlns:mc="http://schemas.openxmlformats.org/markup-compatibility/2006" xmlns:a14="http://schemas.microsoft.com/office/drawing/2010/main">
        <mc:Choice Requires="a14">
          <p:sp>
            <p:nvSpPr>
              <p:cNvPr id="27" name="Rectangle 26"/>
              <p:cNvSpPr/>
              <p:nvPr/>
            </p:nvSpPr>
            <p:spPr>
              <a:xfrm>
                <a:off x="4938007" y="2652321"/>
                <a:ext cx="99950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h</m:t>
                      </m:r>
                      <m:r>
                        <a:rPr lang="en-US" sz="1600" b="0" i="1" smtClean="0">
                          <a:latin typeface="Cambria Math" panose="02040503050406030204" pitchFamily="18" charset="0"/>
                          <a:ea typeface="Cambria Math" panose="02040503050406030204" pitchFamily="18" charset="0"/>
                        </a:rPr>
                        <m:t>=1.88</m:t>
                      </m:r>
                    </m:oMath>
                  </m:oMathPara>
                </a14:m>
                <a:endParaRPr lang="en-US" sz="1600" dirty="0">
                  <a:ea typeface="Cambria Math" panose="020405030504060302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4938007" y="2652321"/>
                <a:ext cx="999504"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p:cNvSpPr/>
              <p:nvPr/>
            </p:nvSpPr>
            <p:spPr>
              <a:xfrm>
                <a:off x="6417944" y="2670082"/>
                <a:ext cx="99950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h</m:t>
                      </m:r>
                      <m:r>
                        <a:rPr lang="en-US" sz="1600" b="0" i="1" smtClean="0">
                          <a:latin typeface="Cambria Math" panose="02040503050406030204" pitchFamily="18" charset="0"/>
                          <a:ea typeface="Cambria Math" panose="02040503050406030204" pitchFamily="18" charset="0"/>
                        </a:rPr>
                        <m:t>=2.64</m:t>
                      </m:r>
                    </m:oMath>
                  </m:oMathPara>
                </a14:m>
                <a:endParaRPr lang="en-US" sz="1600" dirty="0">
                  <a:ea typeface="Cambria Math" panose="02040503050406030204" pitchFamily="18" charset="0"/>
                </a:endParaRPr>
              </a:p>
            </p:txBody>
          </p:sp>
        </mc:Choice>
        <mc:Fallback xmlns="">
          <p:sp>
            <p:nvSpPr>
              <p:cNvPr id="65" name="Rectangle 64"/>
              <p:cNvSpPr>
                <a:spLocks noRot="1" noChangeAspect="1" noMove="1" noResize="1" noEditPoints="1" noAdjustHandles="1" noChangeArrowheads="1" noChangeShapeType="1" noTextEdit="1"/>
              </p:cNvSpPr>
              <p:nvPr/>
            </p:nvSpPr>
            <p:spPr>
              <a:xfrm>
                <a:off x="6417944" y="2670082"/>
                <a:ext cx="999504" cy="338554"/>
              </a:xfrm>
              <a:prstGeom prst="rect">
                <a:avLst/>
              </a:prstGeom>
              <a:blipFill>
                <a:blip r:embed="rId14"/>
                <a:stretch>
                  <a:fillRect/>
                </a:stretch>
              </a:blipFill>
            </p:spPr>
            <p:txBody>
              <a:bodyPr/>
              <a:lstStyle/>
              <a:p>
                <a:r>
                  <a:rPr lang="en-US">
                    <a:noFill/>
                  </a:rPr>
                  <a:t> </a:t>
                </a:r>
              </a:p>
            </p:txBody>
          </p:sp>
        </mc:Fallback>
      </mc:AlternateContent>
      <p:sp>
        <p:nvSpPr>
          <p:cNvPr id="66" name="TextBox 65"/>
          <p:cNvSpPr txBox="1"/>
          <p:nvPr/>
        </p:nvSpPr>
        <p:spPr>
          <a:xfrm>
            <a:off x="2425151" y="3513741"/>
            <a:ext cx="837131" cy="461665"/>
          </a:xfrm>
          <a:prstGeom prst="rect">
            <a:avLst/>
          </a:prstGeom>
          <a:noFill/>
        </p:spPr>
        <p:txBody>
          <a:bodyPr wrap="square" rtlCol="0">
            <a:spAutoFit/>
          </a:bodyPr>
          <a:lstStyle/>
          <a:p>
            <a:r>
              <a:rPr lang="en-US" sz="2400" dirty="0" smtClean="0">
                <a:solidFill>
                  <a:srgbClr val="FF0000"/>
                </a:solidFill>
              </a:rPr>
              <a:t>4.88</a:t>
            </a:r>
            <a:endParaRPr lang="en-US" sz="2400" dirty="0">
              <a:solidFill>
                <a:srgbClr val="FF0000"/>
              </a:solidFill>
            </a:endParaRPr>
          </a:p>
        </p:txBody>
      </p:sp>
    </p:spTree>
    <p:extLst>
      <p:ext uri="{BB962C8B-B14F-4D97-AF65-F5344CB8AC3E}">
        <p14:creationId xmlns:p14="http://schemas.microsoft.com/office/powerpoint/2010/main" val="542520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978"/>
            <a:ext cx="8229600" cy="749186"/>
          </a:xfrm>
        </p:spPr>
        <p:txBody>
          <a:bodyPr>
            <a:normAutofit fontScale="90000"/>
          </a:bodyPr>
          <a:lstStyle/>
          <a:p>
            <a:r>
              <a:rPr lang="en-US" dirty="0" smtClean="0"/>
              <a:t>Result</a:t>
            </a:r>
            <a:endParaRPr lang="en-US" dirty="0"/>
          </a:p>
        </p:txBody>
      </p:sp>
      <p:grpSp>
        <p:nvGrpSpPr>
          <p:cNvPr id="6" name="Group 5"/>
          <p:cNvGrpSpPr/>
          <p:nvPr/>
        </p:nvGrpSpPr>
        <p:grpSpPr>
          <a:xfrm>
            <a:off x="431014" y="1671440"/>
            <a:ext cx="3492620" cy="4561893"/>
            <a:chOff x="1229114" y="1640636"/>
            <a:chExt cx="1911315" cy="2496468"/>
          </a:xfrm>
        </p:grpSpPr>
        <p:pic>
          <p:nvPicPr>
            <p:cNvPr id="45" name="Picture 44"/>
            <p:cNvPicPr>
              <a:picLocks noChangeAspect="1"/>
            </p:cNvPicPr>
            <p:nvPr/>
          </p:nvPicPr>
          <p:blipFill rotWithShape="1">
            <a:blip r:embed="rId2"/>
            <a:srcRect l="41408" t="15968" r="23392" b="36974"/>
            <a:stretch/>
          </p:blipFill>
          <p:spPr>
            <a:xfrm>
              <a:off x="1286161" y="1671828"/>
              <a:ext cx="1800219" cy="2392155"/>
            </a:xfrm>
            <a:prstGeom prst="rect">
              <a:avLst/>
            </a:prstGeom>
          </p:spPr>
        </p:pic>
        <p:grpSp>
          <p:nvGrpSpPr>
            <p:cNvPr id="16" name="Group 15"/>
            <p:cNvGrpSpPr/>
            <p:nvPr/>
          </p:nvGrpSpPr>
          <p:grpSpPr>
            <a:xfrm>
              <a:off x="1229114" y="1669146"/>
              <a:ext cx="1910897" cy="2388776"/>
              <a:chOff x="457200" y="2257610"/>
              <a:chExt cx="5575610" cy="2388776"/>
            </a:xfrm>
          </p:grpSpPr>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1283605" y="1640636"/>
              <a:ext cx="1791582" cy="2496468"/>
              <a:chOff x="2232661" y="1660415"/>
              <a:chExt cx="1791582" cy="4771195"/>
            </a:xfrm>
          </p:grpSpPr>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2498267" y="1777244"/>
              <a:ext cx="642162" cy="252643"/>
            </a:xfrm>
            <a:prstGeom prst="rect">
              <a:avLst/>
            </a:prstGeom>
            <a:noFill/>
          </p:spPr>
          <p:txBody>
            <a:bodyPr wrap="square" rtlCol="0">
              <a:spAutoFit/>
            </a:bodyPr>
            <a:lstStyle/>
            <a:p>
              <a:r>
                <a:rPr lang="en-US" sz="2400" dirty="0" smtClean="0">
                  <a:solidFill>
                    <a:srgbClr val="FFFF00"/>
                  </a:solidFill>
                </a:rPr>
                <a:t>435.56</a:t>
              </a:r>
              <a:endParaRPr lang="en-US" sz="2400" dirty="0">
                <a:solidFill>
                  <a:srgbClr val="FFFF00"/>
                </a:solidFill>
              </a:endParaRPr>
            </a:p>
          </p:txBody>
        </p:sp>
        <p:sp>
          <p:nvSpPr>
            <p:cNvPr id="34" name="TextBox 33"/>
            <p:cNvSpPr txBox="1"/>
            <p:nvPr/>
          </p:nvSpPr>
          <p:spPr>
            <a:xfrm>
              <a:off x="1870533" y="1765772"/>
              <a:ext cx="593466" cy="252643"/>
            </a:xfrm>
            <a:prstGeom prst="rect">
              <a:avLst/>
            </a:prstGeom>
            <a:noFill/>
          </p:spPr>
          <p:txBody>
            <a:bodyPr wrap="square" rtlCol="0">
              <a:spAutoFit/>
            </a:bodyPr>
            <a:lstStyle/>
            <a:p>
              <a:r>
                <a:rPr lang="en-US" sz="2400" dirty="0" smtClean="0">
                  <a:solidFill>
                    <a:srgbClr val="FFFF00"/>
                  </a:solidFill>
                </a:rPr>
                <a:t>436.01</a:t>
              </a:r>
              <a:endParaRPr lang="en-US" sz="2400" dirty="0">
                <a:solidFill>
                  <a:srgbClr val="FFFF00"/>
                </a:solidFill>
              </a:endParaRPr>
            </a:p>
          </p:txBody>
        </p:sp>
        <p:sp>
          <p:nvSpPr>
            <p:cNvPr id="35" name="TextBox 34"/>
            <p:cNvSpPr txBox="1"/>
            <p:nvPr/>
          </p:nvSpPr>
          <p:spPr>
            <a:xfrm>
              <a:off x="1282546" y="2420118"/>
              <a:ext cx="592132" cy="252643"/>
            </a:xfrm>
            <a:prstGeom prst="rect">
              <a:avLst/>
            </a:prstGeom>
            <a:noFill/>
          </p:spPr>
          <p:txBody>
            <a:bodyPr wrap="square" rtlCol="0">
              <a:spAutoFit/>
            </a:bodyPr>
            <a:lstStyle/>
            <a:p>
              <a:r>
                <a:rPr lang="en-US" sz="2400" dirty="0" smtClean="0">
                  <a:solidFill>
                    <a:srgbClr val="FFFF00"/>
                  </a:solidFill>
                </a:rPr>
                <a:t>436.44</a:t>
              </a:r>
              <a:endParaRPr lang="en-US" sz="2400" dirty="0">
                <a:solidFill>
                  <a:srgbClr val="FFFF00"/>
                </a:solidFill>
              </a:endParaRPr>
            </a:p>
          </p:txBody>
        </p:sp>
      </p:grpSp>
      <p:pic>
        <p:nvPicPr>
          <p:cNvPr id="76" name="Picture 75"/>
          <p:cNvPicPr>
            <a:picLocks noChangeAspect="1"/>
          </p:cNvPicPr>
          <p:nvPr/>
        </p:nvPicPr>
        <p:blipFill rotWithShape="1">
          <a:blip r:embed="rId2"/>
          <a:srcRect l="41493" t="14011" r="23546" b="37094"/>
          <a:stretch/>
        </p:blipFill>
        <p:spPr>
          <a:xfrm>
            <a:off x="4973444" y="1546611"/>
            <a:ext cx="3267308" cy="4541955"/>
          </a:xfrm>
          <a:prstGeom prst="rect">
            <a:avLst/>
          </a:prstGeom>
        </p:spPr>
      </p:pic>
      <p:grpSp>
        <p:nvGrpSpPr>
          <p:cNvPr id="77" name="Group 76"/>
          <p:cNvGrpSpPr/>
          <p:nvPr/>
        </p:nvGrpSpPr>
        <p:grpSpPr>
          <a:xfrm>
            <a:off x="4861241" y="1723539"/>
            <a:ext cx="3491857" cy="4365103"/>
            <a:chOff x="457200" y="2257610"/>
            <a:chExt cx="5575610" cy="2388776"/>
          </a:xfrm>
        </p:grpSpPr>
        <p:cxnSp>
          <p:nvCxnSpPr>
            <p:cNvPr id="94" name="Straight Connector 93"/>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4960814" y="1671442"/>
            <a:ext cx="3273828" cy="4561893"/>
            <a:chOff x="2232661" y="1660415"/>
            <a:chExt cx="1791582" cy="4771195"/>
          </a:xfrm>
        </p:grpSpPr>
        <p:cxnSp>
          <p:nvCxnSpPr>
            <p:cNvPr id="90" name="Straight Connector 89"/>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7372124" y="1909884"/>
            <a:ext cx="673544" cy="843618"/>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80" name="TextBox 79"/>
          <p:cNvSpPr txBox="1"/>
          <p:nvPr/>
        </p:nvSpPr>
        <p:spPr>
          <a:xfrm>
            <a:off x="6301997" y="1900108"/>
            <a:ext cx="673544" cy="843618"/>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81" name="TextBox 80"/>
          <p:cNvSpPr txBox="1"/>
          <p:nvPr/>
        </p:nvSpPr>
        <p:spPr>
          <a:xfrm>
            <a:off x="5296422" y="3022423"/>
            <a:ext cx="673544" cy="843618"/>
          </a:xfrm>
          <a:prstGeom prst="rect">
            <a:avLst/>
          </a:prstGeom>
          <a:noFill/>
        </p:spPr>
        <p:txBody>
          <a:bodyPr wrap="square" rtlCol="0">
            <a:spAutoFit/>
          </a:bodyPr>
          <a:lstStyle/>
          <a:p>
            <a:r>
              <a:rPr lang="en-US" sz="2400" dirty="0" smtClean="0">
                <a:solidFill>
                  <a:srgbClr val="FFFF00"/>
                </a:solidFill>
              </a:rPr>
              <a:t>0</a:t>
            </a:r>
            <a:endParaRPr lang="en-US" sz="2400" dirty="0">
              <a:solidFill>
                <a:srgbClr val="FFFF00"/>
              </a:solidFill>
            </a:endParaRPr>
          </a:p>
        </p:txBody>
      </p:sp>
      <p:sp>
        <p:nvSpPr>
          <p:cNvPr id="83" name="TextBox 82"/>
          <p:cNvSpPr txBox="1"/>
          <p:nvPr/>
        </p:nvSpPr>
        <p:spPr>
          <a:xfrm>
            <a:off x="7155825" y="3084795"/>
            <a:ext cx="1529722" cy="843618"/>
          </a:xfrm>
          <a:prstGeom prst="rect">
            <a:avLst/>
          </a:prstGeom>
          <a:noFill/>
        </p:spPr>
        <p:txBody>
          <a:bodyPr wrap="square" rtlCol="0">
            <a:spAutoFit/>
          </a:bodyPr>
          <a:lstStyle/>
          <a:p>
            <a:r>
              <a:rPr lang="en-US" sz="2400" dirty="0" smtClean="0">
                <a:solidFill>
                  <a:srgbClr val="FFFF00"/>
                </a:solidFill>
              </a:rPr>
              <a:t>0.99</a:t>
            </a:r>
            <a:endParaRPr lang="en-US" sz="2400" dirty="0">
              <a:solidFill>
                <a:srgbClr val="FFFF00"/>
              </a:solidFill>
            </a:endParaRPr>
          </a:p>
        </p:txBody>
      </p:sp>
      <p:sp>
        <p:nvSpPr>
          <p:cNvPr id="84" name="TextBox 83"/>
          <p:cNvSpPr txBox="1"/>
          <p:nvPr/>
        </p:nvSpPr>
        <p:spPr>
          <a:xfrm>
            <a:off x="6118240" y="3071852"/>
            <a:ext cx="1529722" cy="461664"/>
          </a:xfrm>
          <a:prstGeom prst="rect">
            <a:avLst/>
          </a:prstGeom>
          <a:noFill/>
        </p:spPr>
        <p:txBody>
          <a:bodyPr wrap="square" rtlCol="0">
            <a:spAutoFit/>
          </a:bodyPr>
          <a:lstStyle/>
          <a:p>
            <a:r>
              <a:rPr lang="en-US" sz="2400" dirty="0" smtClean="0">
                <a:solidFill>
                  <a:srgbClr val="FFFF00"/>
                </a:solidFill>
              </a:rPr>
              <a:t>0.92</a:t>
            </a:r>
            <a:endParaRPr lang="en-US" sz="2400" dirty="0">
              <a:solidFill>
                <a:srgbClr val="FFFF00"/>
              </a:solidFill>
            </a:endParaRPr>
          </a:p>
        </p:txBody>
      </p:sp>
      <p:sp>
        <p:nvSpPr>
          <p:cNvPr id="85" name="TextBox 84"/>
          <p:cNvSpPr txBox="1"/>
          <p:nvPr/>
        </p:nvSpPr>
        <p:spPr>
          <a:xfrm>
            <a:off x="7188056" y="4136972"/>
            <a:ext cx="1529722" cy="843618"/>
          </a:xfrm>
          <a:prstGeom prst="rect">
            <a:avLst/>
          </a:prstGeom>
          <a:noFill/>
        </p:spPr>
        <p:txBody>
          <a:bodyPr wrap="square" rtlCol="0">
            <a:spAutoFit/>
          </a:bodyPr>
          <a:lstStyle/>
          <a:p>
            <a:r>
              <a:rPr lang="en-US" sz="2400" dirty="0" smtClean="0">
                <a:solidFill>
                  <a:srgbClr val="FFFF00"/>
                </a:solidFill>
              </a:rPr>
              <a:t>2.64</a:t>
            </a:r>
            <a:endParaRPr lang="en-US" sz="2400" dirty="0">
              <a:solidFill>
                <a:srgbClr val="FFFF00"/>
              </a:solidFill>
            </a:endParaRPr>
          </a:p>
        </p:txBody>
      </p:sp>
      <p:sp>
        <p:nvSpPr>
          <p:cNvPr id="86" name="TextBox 85"/>
          <p:cNvSpPr txBox="1"/>
          <p:nvPr/>
        </p:nvSpPr>
        <p:spPr>
          <a:xfrm>
            <a:off x="6118240" y="4147243"/>
            <a:ext cx="1529722" cy="843618"/>
          </a:xfrm>
          <a:prstGeom prst="rect">
            <a:avLst/>
          </a:prstGeom>
          <a:noFill/>
        </p:spPr>
        <p:txBody>
          <a:bodyPr wrap="square" rtlCol="0">
            <a:spAutoFit/>
          </a:bodyPr>
          <a:lstStyle/>
          <a:p>
            <a:r>
              <a:rPr lang="en-US" sz="2400" dirty="0" smtClean="0">
                <a:solidFill>
                  <a:srgbClr val="FFFF00"/>
                </a:solidFill>
              </a:rPr>
              <a:t>1.88</a:t>
            </a:r>
            <a:endParaRPr lang="en-US" sz="2400" dirty="0">
              <a:solidFill>
                <a:srgbClr val="FFFF00"/>
              </a:solidFill>
            </a:endParaRPr>
          </a:p>
        </p:txBody>
      </p:sp>
      <p:sp>
        <p:nvSpPr>
          <p:cNvPr id="17" name="TextBox 16"/>
          <p:cNvSpPr txBox="1"/>
          <p:nvPr/>
        </p:nvSpPr>
        <p:spPr>
          <a:xfrm>
            <a:off x="1202547" y="1028229"/>
            <a:ext cx="2025683" cy="461665"/>
          </a:xfrm>
          <a:prstGeom prst="rect">
            <a:avLst/>
          </a:prstGeom>
          <a:noFill/>
        </p:spPr>
        <p:txBody>
          <a:bodyPr wrap="none" rtlCol="0">
            <a:spAutoFit/>
          </a:bodyPr>
          <a:lstStyle/>
          <a:p>
            <a:r>
              <a:rPr lang="en-US" sz="2400" dirty="0" smtClean="0"/>
              <a:t>Elevation z (m)</a:t>
            </a:r>
            <a:endParaRPr lang="en-US" sz="2400" dirty="0"/>
          </a:p>
        </p:txBody>
      </p:sp>
      <p:sp>
        <p:nvSpPr>
          <p:cNvPr id="99" name="TextBox 98"/>
          <p:cNvSpPr txBox="1"/>
          <p:nvPr/>
        </p:nvSpPr>
        <p:spPr>
          <a:xfrm>
            <a:off x="5923190" y="967304"/>
            <a:ext cx="1673856" cy="461665"/>
          </a:xfrm>
          <a:prstGeom prst="rect">
            <a:avLst/>
          </a:prstGeom>
          <a:noFill/>
        </p:spPr>
        <p:txBody>
          <a:bodyPr wrap="none" rtlCol="0">
            <a:spAutoFit/>
          </a:bodyPr>
          <a:lstStyle/>
          <a:p>
            <a:r>
              <a:rPr lang="en-US" sz="2400" dirty="0" smtClean="0"/>
              <a:t>HAND h (m)</a:t>
            </a:r>
            <a:endParaRPr lang="en-US" sz="2400" dirty="0"/>
          </a:p>
        </p:txBody>
      </p:sp>
      <p:sp>
        <p:nvSpPr>
          <p:cNvPr id="100" name="TextBox 99"/>
          <p:cNvSpPr txBox="1"/>
          <p:nvPr/>
        </p:nvSpPr>
        <p:spPr>
          <a:xfrm>
            <a:off x="1642149" y="3097208"/>
            <a:ext cx="1084464" cy="461665"/>
          </a:xfrm>
          <a:prstGeom prst="rect">
            <a:avLst/>
          </a:prstGeom>
          <a:noFill/>
        </p:spPr>
        <p:txBody>
          <a:bodyPr wrap="square" rtlCol="0">
            <a:spAutoFit/>
          </a:bodyPr>
          <a:lstStyle/>
          <a:p>
            <a:r>
              <a:rPr lang="en-US" sz="2400" dirty="0" smtClean="0">
                <a:solidFill>
                  <a:srgbClr val="FFFF00"/>
                </a:solidFill>
              </a:rPr>
              <a:t>436.47</a:t>
            </a:r>
            <a:endParaRPr lang="en-US" sz="2400" dirty="0">
              <a:solidFill>
                <a:srgbClr val="FFFF00"/>
              </a:solidFill>
            </a:endParaRPr>
          </a:p>
        </p:txBody>
      </p:sp>
      <p:sp>
        <p:nvSpPr>
          <p:cNvPr id="101" name="TextBox 100"/>
          <p:cNvSpPr txBox="1"/>
          <p:nvPr/>
        </p:nvSpPr>
        <p:spPr>
          <a:xfrm>
            <a:off x="1653172" y="4220895"/>
            <a:ext cx="1084464" cy="461665"/>
          </a:xfrm>
          <a:prstGeom prst="rect">
            <a:avLst/>
          </a:prstGeom>
          <a:noFill/>
        </p:spPr>
        <p:txBody>
          <a:bodyPr wrap="square" rtlCol="0">
            <a:spAutoFit/>
          </a:bodyPr>
          <a:lstStyle/>
          <a:p>
            <a:r>
              <a:rPr lang="en-US" sz="2400" dirty="0" smtClean="0">
                <a:solidFill>
                  <a:srgbClr val="FFFF00"/>
                </a:solidFill>
              </a:rPr>
              <a:t>437.49</a:t>
            </a:r>
            <a:endParaRPr lang="en-US" sz="2400" dirty="0">
              <a:solidFill>
                <a:srgbClr val="FFFF00"/>
              </a:solidFill>
            </a:endParaRPr>
          </a:p>
        </p:txBody>
      </p:sp>
      <p:sp>
        <p:nvSpPr>
          <p:cNvPr id="102" name="TextBox 101"/>
          <p:cNvSpPr txBox="1"/>
          <p:nvPr/>
        </p:nvSpPr>
        <p:spPr>
          <a:xfrm>
            <a:off x="1621853" y="5312169"/>
            <a:ext cx="1084464" cy="461664"/>
          </a:xfrm>
          <a:prstGeom prst="rect">
            <a:avLst/>
          </a:prstGeom>
          <a:noFill/>
        </p:spPr>
        <p:txBody>
          <a:bodyPr wrap="square" rtlCol="0">
            <a:spAutoFit/>
          </a:bodyPr>
          <a:lstStyle/>
          <a:p>
            <a:r>
              <a:rPr lang="en-US" sz="2400" dirty="0" smtClean="0">
                <a:solidFill>
                  <a:srgbClr val="FFFF00"/>
                </a:solidFill>
              </a:rPr>
              <a:t>439.20</a:t>
            </a:r>
            <a:endParaRPr lang="en-US" sz="2400" dirty="0">
              <a:solidFill>
                <a:srgbClr val="FFFF00"/>
              </a:solidFill>
            </a:endParaRPr>
          </a:p>
        </p:txBody>
      </p:sp>
      <p:sp>
        <p:nvSpPr>
          <p:cNvPr id="103" name="TextBox 102"/>
          <p:cNvSpPr txBox="1"/>
          <p:nvPr/>
        </p:nvSpPr>
        <p:spPr>
          <a:xfrm>
            <a:off x="606344" y="4220892"/>
            <a:ext cx="1084464" cy="461665"/>
          </a:xfrm>
          <a:prstGeom prst="rect">
            <a:avLst/>
          </a:prstGeom>
          <a:noFill/>
        </p:spPr>
        <p:txBody>
          <a:bodyPr wrap="square" rtlCol="0">
            <a:spAutoFit/>
          </a:bodyPr>
          <a:lstStyle/>
          <a:p>
            <a:r>
              <a:rPr lang="en-US" sz="2400" dirty="0" smtClean="0">
                <a:solidFill>
                  <a:srgbClr val="FFFF00"/>
                </a:solidFill>
              </a:rPr>
              <a:t>437.15</a:t>
            </a:r>
            <a:endParaRPr lang="en-US" sz="2400" dirty="0">
              <a:solidFill>
                <a:srgbClr val="FFFF00"/>
              </a:solidFill>
            </a:endParaRPr>
          </a:p>
        </p:txBody>
      </p:sp>
      <p:sp>
        <p:nvSpPr>
          <p:cNvPr id="104" name="TextBox 103"/>
          <p:cNvSpPr txBox="1"/>
          <p:nvPr/>
        </p:nvSpPr>
        <p:spPr>
          <a:xfrm>
            <a:off x="586650" y="5332269"/>
            <a:ext cx="1084464" cy="461665"/>
          </a:xfrm>
          <a:prstGeom prst="rect">
            <a:avLst/>
          </a:prstGeom>
          <a:noFill/>
        </p:spPr>
        <p:txBody>
          <a:bodyPr wrap="square" rtlCol="0">
            <a:spAutoFit/>
          </a:bodyPr>
          <a:lstStyle/>
          <a:p>
            <a:r>
              <a:rPr lang="en-US" sz="2400" dirty="0" smtClean="0">
                <a:solidFill>
                  <a:srgbClr val="FFFF00"/>
                </a:solidFill>
              </a:rPr>
              <a:t>438.65</a:t>
            </a:r>
            <a:endParaRPr lang="en-US" sz="2400" dirty="0">
              <a:solidFill>
                <a:srgbClr val="FFFF00"/>
              </a:solidFill>
            </a:endParaRPr>
          </a:p>
        </p:txBody>
      </p:sp>
      <p:sp>
        <p:nvSpPr>
          <p:cNvPr id="105" name="TextBox 104"/>
          <p:cNvSpPr txBox="1"/>
          <p:nvPr/>
        </p:nvSpPr>
        <p:spPr>
          <a:xfrm>
            <a:off x="2755918" y="3095818"/>
            <a:ext cx="1084464" cy="461664"/>
          </a:xfrm>
          <a:prstGeom prst="rect">
            <a:avLst/>
          </a:prstGeom>
          <a:noFill/>
        </p:spPr>
        <p:txBody>
          <a:bodyPr wrap="square" rtlCol="0">
            <a:spAutoFit/>
          </a:bodyPr>
          <a:lstStyle/>
          <a:p>
            <a:r>
              <a:rPr lang="en-US" sz="2400" dirty="0" smtClean="0">
                <a:solidFill>
                  <a:srgbClr val="FFFF00"/>
                </a:solidFill>
              </a:rPr>
              <a:t>436.48</a:t>
            </a:r>
            <a:endParaRPr lang="en-US" sz="2400" dirty="0">
              <a:solidFill>
                <a:srgbClr val="FFFF00"/>
              </a:solidFill>
            </a:endParaRPr>
          </a:p>
        </p:txBody>
      </p:sp>
      <p:sp>
        <p:nvSpPr>
          <p:cNvPr id="106" name="TextBox 105"/>
          <p:cNvSpPr txBox="1"/>
          <p:nvPr/>
        </p:nvSpPr>
        <p:spPr>
          <a:xfrm>
            <a:off x="2781494" y="4242453"/>
            <a:ext cx="1084464" cy="461665"/>
          </a:xfrm>
          <a:prstGeom prst="rect">
            <a:avLst/>
          </a:prstGeom>
          <a:noFill/>
        </p:spPr>
        <p:txBody>
          <a:bodyPr wrap="square" rtlCol="0">
            <a:spAutoFit/>
          </a:bodyPr>
          <a:lstStyle/>
          <a:p>
            <a:r>
              <a:rPr lang="en-US" sz="2400" dirty="0" smtClean="0">
                <a:solidFill>
                  <a:srgbClr val="FFFF00"/>
                </a:solidFill>
              </a:rPr>
              <a:t>438.13</a:t>
            </a:r>
            <a:endParaRPr lang="en-US" sz="2400" dirty="0">
              <a:solidFill>
                <a:srgbClr val="FFFF00"/>
              </a:solidFill>
            </a:endParaRPr>
          </a:p>
        </p:txBody>
      </p:sp>
      <p:sp>
        <p:nvSpPr>
          <p:cNvPr id="107" name="TextBox 106"/>
          <p:cNvSpPr txBox="1"/>
          <p:nvPr/>
        </p:nvSpPr>
        <p:spPr>
          <a:xfrm>
            <a:off x="2772134" y="5366276"/>
            <a:ext cx="1084464" cy="461664"/>
          </a:xfrm>
          <a:prstGeom prst="rect">
            <a:avLst/>
          </a:prstGeom>
          <a:noFill/>
        </p:spPr>
        <p:txBody>
          <a:bodyPr wrap="square" rtlCol="0">
            <a:spAutoFit/>
          </a:bodyPr>
          <a:lstStyle/>
          <a:p>
            <a:r>
              <a:rPr lang="en-US" sz="2400" dirty="0" smtClean="0">
                <a:solidFill>
                  <a:srgbClr val="FFFF00"/>
                </a:solidFill>
              </a:rPr>
              <a:t>440.22</a:t>
            </a:r>
            <a:endParaRPr lang="en-US" sz="2400" dirty="0">
              <a:solidFill>
                <a:srgbClr val="FFFF00"/>
              </a:solidFill>
            </a:endParaRPr>
          </a:p>
        </p:txBody>
      </p:sp>
      <p:sp>
        <p:nvSpPr>
          <p:cNvPr id="108" name="TextBox 107"/>
          <p:cNvSpPr txBox="1"/>
          <p:nvPr/>
        </p:nvSpPr>
        <p:spPr>
          <a:xfrm>
            <a:off x="5111023" y="4191705"/>
            <a:ext cx="777382" cy="461665"/>
          </a:xfrm>
          <a:prstGeom prst="rect">
            <a:avLst/>
          </a:prstGeom>
          <a:noFill/>
        </p:spPr>
        <p:txBody>
          <a:bodyPr wrap="square" rtlCol="0">
            <a:spAutoFit/>
          </a:bodyPr>
          <a:lstStyle/>
          <a:p>
            <a:r>
              <a:rPr lang="en-US" sz="2400" dirty="0" smtClean="0">
                <a:solidFill>
                  <a:srgbClr val="FFFF00"/>
                </a:solidFill>
              </a:rPr>
              <a:t>0.71</a:t>
            </a:r>
            <a:endParaRPr lang="en-US" sz="2400" dirty="0">
              <a:solidFill>
                <a:srgbClr val="FFFF00"/>
              </a:solidFill>
            </a:endParaRPr>
          </a:p>
        </p:txBody>
      </p:sp>
      <p:sp>
        <p:nvSpPr>
          <p:cNvPr id="109" name="TextBox 108"/>
          <p:cNvSpPr txBox="1"/>
          <p:nvPr/>
        </p:nvSpPr>
        <p:spPr>
          <a:xfrm>
            <a:off x="5142247" y="5312168"/>
            <a:ext cx="777382" cy="461665"/>
          </a:xfrm>
          <a:prstGeom prst="rect">
            <a:avLst/>
          </a:prstGeom>
          <a:noFill/>
        </p:spPr>
        <p:txBody>
          <a:bodyPr wrap="square" rtlCol="0">
            <a:spAutoFit/>
          </a:bodyPr>
          <a:lstStyle/>
          <a:p>
            <a:r>
              <a:rPr lang="en-US" sz="2400" dirty="0" smtClean="0">
                <a:solidFill>
                  <a:srgbClr val="FFFF00"/>
                </a:solidFill>
              </a:rPr>
              <a:t>2.20</a:t>
            </a:r>
            <a:endParaRPr lang="en-US" sz="2400" dirty="0">
              <a:solidFill>
                <a:srgbClr val="FFFF00"/>
              </a:solidFill>
            </a:endParaRPr>
          </a:p>
        </p:txBody>
      </p:sp>
      <p:sp>
        <p:nvSpPr>
          <p:cNvPr id="110" name="TextBox 109"/>
          <p:cNvSpPr txBox="1"/>
          <p:nvPr/>
        </p:nvSpPr>
        <p:spPr>
          <a:xfrm>
            <a:off x="6200504" y="5292846"/>
            <a:ext cx="777382" cy="461665"/>
          </a:xfrm>
          <a:prstGeom prst="rect">
            <a:avLst/>
          </a:prstGeom>
          <a:noFill/>
        </p:spPr>
        <p:txBody>
          <a:bodyPr wrap="square" rtlCol="0">
            <a:spAutoFit/>
          </a:bodyPr>
          <a:lstStyle/>
          <a:p>
            <a:r>
              <a:rPr lang="en-US" sz="2400" dirty="0" smtClean="0">
                <a:solidFill>
                  <a:srgbClr val="FFFF00"/>
                </a:solidFill>
              </a:rPr>
              <a:t>3.31</a:t>
            </a:r>
            <a:endParaRPr lang="en-US" sz="2400" dirty="0">
              <a:solidFill>
                <a:srgbClr val="FFFF00"/>
              </a:solidFill>
            </a:endParaRPr>
          </a:p>
        </p:txBody>
      </p:sp>
      <p:sp>
        <p:nvSpPr>
          <p:cNvPr id="111" name="TextBox 110"/>
          <p:cNvSpPr txBox="1"/>
          <p:nvPr/>
        </p:nvSpPr>
        <p:spPr>
          <a:xfrm>
            <a:off x="7303606" y="5292845"/>
            <a:ext cx="777382" cy="461665"/>
          </a:xfrm>
          <a:prstGeom prst="rect">
            <a:avLst/>
          </a:prstGeom>
          <a:noFill/>
        </p:spPr>
        <p:txBody>
          <a:bodyPr wrap="square" rtlCol="0">
            <a:spAutoFit/>
          </a:bodyPr>
          <a:lstStyle/>
          <a:p>
            <a:r>
              <a:rPr lang="en-US" sz="2400" dirty="0" smtClean="0">
                <a:solidFill>
                  <a:srgbClr val="FFFF00"/>
                </a:solidFill>
              </a:rPr>
              <a:t>4.68</a:t>
            </a:r>
            <a:endParaRPr lang="en-US" sz="2400" dirty="0">
              <a:solidFill>
                <a:srgbClr val="FFFF00"/>
              </a:solidFill>
            </a:endParaRPr>
          </a:p>
        </p:txBody>
      </p:sp>
    </p:spTree>
    <p:extLst>
      <p:ext uri="{BB962C8B-B14F-4D97-AF65-F5344CB8AC3E}">
        <p14:creationId xmlns:p14="http://schemas.microsoft.com/office/powerpoint/2010/main" val="616182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7901"/>
          </a:xfrm>
        </p:spPr>
        <p:txBody>
          <a:bodyPr>
            <a:normAutofit fontScale="90000"/>
          </a:bodyPr>
          <a:lstStyle/>
          <a:p>
            <a:r>
              <a:rPr lang="en-US" dirty="0" smtClean="0"/>
              <a:t>TauDEM model for vertical drop to stream (aka HAND)</a:t>
            </a:r>
            <a:endParaRPr lang="en-US" dirty="0"/>
          </a:p>
        </p:txBody>
      </p:sp>
      <p:sp>
        <p:nvSpPr>
          <p:cNvPr id="3" name="TextBox 2"/>
          <p:cNvSpPr txBox="1"/>
          <p:nvPr/>
        </p:nvSpPr>
        <p:spPr>
          <a:xfrm>
            <a:off x="819903" y="3944608"/>
            <a:ext cx="4471141"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tx2"/>
                </a:solidFill>
              </a:rPr>
              <a:t>Could use D8 instead of </a:t>
            </a:r>
            <a:r>
              <a:rPr lang="en-US" sz="2000" dirty="0" err="1" smtClean="0">
                <a:solidFill>
                  <a:schemeClr val="tx2"/>
                </a:solidFill>
              </a:rPr>
              <a:t>Dinfinity</a:t>
            </a:r>
            <a:endParaRPr lang="en-US" sz="2000" dirty="0" smtClean="0">
              <a:solidFill>
                <a:schemeClr val="tx2"/>
              </a:solidFill>
            </a:endParaRPr>
          </a:p>
          <a:p>
            <a:pPr marL="285750" indent="-285750">
              <a:buFont typeface="Arial" panose="020B0604020202020204" pitchFamily="34" charset="0"/>
              <a:buChar char="•"/>
            </a:pPr>
            <a:r>
              <a:rPr lang="en-US" sz="2000" dirty="0" smtClean="0">
                <a:solidFill>
                  <a:schemeClr val="tx2"/>
                </a:solidFill>
              </a:rPr>
              <a:t>Could use Euclidean distances</a:t>
            </a:r>
          </a:p>
          <a:p>
            <a:pPr marL="285750" indent="-285750">
              <a:buFont typeface="Arial" panose="020B0604020202020204" pitchFamily="34" charset="0"/>
              <a:buChar char="•"/>
            </a:pPr>
            <a:r>
              <a:rPr lang="en-US" sz="2000" dirty="0" smtClean="0">
                <a:solidFill>
                  <a:schemeClr val="tx2"/>
                </a:solidFill>
              </a:rPr>
              <a:t>Premised on good elevation model and consistent stream raster</a:t>
            </a:r>
          </a:p>
          <a:p>
            <a:pPr marL="285750" indent="-285750">
              <a:buFont typeface="Arial" panose="020B0604020202020204" pitchFamily="34" charset="0"/>
              <a:buChar char="•"/>
            </a:pPr>
            <a:r>
              <a:rPr lang="en-US" sz="2000" dirty="0" smtClean="0">
                <a:solidFill>
                  <a:schemeClr val="tx2"/>
                </a:solidFill>
              </a:rPr>
              <a:t>Can be applied separately by catchment </a:t>
            </a:r>
          </a:p>
          <a:p>
            <a:pPr marL="742950" lvl="1" indent="-285750">
              <a:buFont typeface="Arial" panose="020B0604020202020204" pitchFamily="34" charset="0"/>
              <a:buChar char="•"/>
            </a:pPr>
            <a:r>
              <a:rPr lang="en-US" sz="2000" dirty="0" smtClean="0">
                <a:solidFill>
                  <a:schemeClr val="tx2"/>
                </a:solidFill>
              </a:rPr>
              <a:t>parallelism</a:t>
            </a:r>
          </a:p>
          <a:p>
            <a:pPr marL="742950" lvl="1" indent="-285750">
              <a:buFont typeface="Arial" panose="020B0604020202020204" pitchFamily="34" charset="0"/>
              <a:buChar char="•"/>
            </a:pPr>
            <a:r>
              <a:rPr lang="en-US" sz="2000" dirty="0" smtClean="0">
                <a:solidFill>
                  <a:schemeClr val="tx2"/>
                </a:solidFill>
              </a:rPr>
              <a:t>Incremental refinement of DEM</a:t>
            </a:r>
            <a:endParaRPr lang="en-US" sz="2000" dirty="0">
              <a:solidFill>
                <a:schemeClr val="tx2"/>
              </a:solidFill>
            </a:endParaRPr>
          </a:p>
        </p:txBody>
      </p:sp>
      <p:grpSp>
        <p:nvGrpSpPr>
          <p:cNvPr id="26" name="Group 25"/>
          <p:cNvGrpSpPr/>
          <p:nvPr/>
        </p:nvGrpSpPr>
        <p:grpSpPr>
          <a:xfrm>
            <a:off x="5927702" y="1282585"/>
            <a:ext cx="2406765" cy="2362136"/>
            <a:chOff x="5189541" y="1862134"/>
            <a:chExt cx="3595687" cy="3529011"/>
          </a:xfrm>
        </p:grpSpPr>
        <p:sp>
          <p:nvSpPr>
            <p:cNvPr id="22" name="Rectangle 23"/>
            <p:cNvSpPr>
              <a:spLocks noChangeArrowheads="1"/>
            </p:cNvSpPr>
            <p:nvPr/>
          </p:nvSpPr>
          <p:spPr bwMode="auto">
            <a:xfrm>
              <a:off x="6397184" y="3031750"/>
              <a:ext cx="1166812" cy="1182688"/>
            </a:xfrm>
            <a:prstGeom prst="rect">
              <a:avLst/>
            </a:prstGeom>
            <a:solidFill>
              <a:srgbClr val="FFCC99"/>
            </a:solidFill>
            <a:ln w="9525" algn="ctr">
              <a:solidFill>
                <a:schemeClr val="bg2"/>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400"/>
            </a:p>
          </p:txBody>
        </p:sp>
        <p:sp>
          <p:nvSpPr>
            <p:cNvPr id="23" name="Rectangle 23"/>
            <p:cNvSpPr>
              <a:spLocks noChangeArrowheads="1"/>
            </p:cNvSpPr>
            <p:nvPr/>
          </p:nvSpPr>
          <p:spPr bwMode="auto">
            <a:xfrm>
              <a:off x="6848035" y="3333375"/>
              <a:ext cx="371684"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altLang="en-US" sz="1800" dirty="0" err="1">
                  <a:solidFill>
                    <a:srgbClr val="000000"/>
                  </a:solidFill>
                  <a:ea typeface="Times New Roman" panose="02020603050405020304" pitchFamily="18" charset="0"/>
                </a:rPr>
                <a:t>i</a:t>
              </a:r>
              <a:endParaRPr lang="en-US" altLang="en-US" sz="1800" dirty="0">
                <a:solidFill>
                  <a:srgbClr val="000000"/>
                </a:solidFill>
                <a:ea typeface="Times New Roman" panose="02020603050405020304" pitchFamily="18" charset="0"/>
              </a:endParaRPr>
            </a:p>
          </p:txBody>
        </p:sp>
        <p:grpSp>
          <p:nvGrpSpPr>
            <p:cNvPr id="4" name="Group 26"/>
            <p:cNvGrpSpPr>
              <a:grpSpLocks/>
            </p:cNvGrpSpPr>
            <p:nvPr/>
          </p:nvGrpSpPr>
          <p:grpSpPr bwMode="auto">
            <a:xfrm>
              <a:off x="5189541" y="1862134"/>
              <a:ext cx="3595687" cy="3529011"/>
              <a:chOff x="5834065" y="1814510"/>
              <a:chExt cx="2809875" cy="2757486"/>
            </a:xfrm>
          </p:grpSpPr>
          <p:grpSp>
            <p:nvGrpSpPr>
              <p:cNvPr id="5" name="Group 34"/>
              <p:cNvGrpSpPr>
                <a:grpSpLocks/>
              </p:cNvGrpSpPr>
              <p:nvPr/>
            </p:nvGrpSpPr>
            <p:grpSpPr bwMode="auto">
              <a:xfrm>
                <a:off x="5834065" y="1814510"/>
                <a:ext cx="2809875" cy="2757486"/>
                <a:chOff x="3940" y="1405"/>
                <a:chExt cx="1002" cy="983"/>
              </a:xfrm>
            </p:grpSpPr>
            <p:sp>
              <p:nvSpPr>
                <p:cNvPr id="13"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4"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5"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6"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7"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8"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19"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20"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sp>
              <p:nvSpPr>
                <p:cNvPr id="21"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endParaRPr lang="en-US" altLang="en-US" sz="1000" b="1">
                    <a:solidFill>
                      <a:srgbClr val="000000"/>
                    </a:solidFill>
                  </a:endParaRPr>
                </a:p>
              </p:txBody>
            </p:sp>
          </p:grpSp>
          <p:sp>
            <p:nvSpPr>
              <p:cNvPr id="6" name="Line 35"/>
              <p:cNvSpPr>
                <a:spLocks noChangeShapeType="1"/>
              </p:cNvSpPr>
              <p:nvPr/>
            </p:nvSpPr>
            <p:spPr bwMode="auto">
              <a:xfrm>
                <a:off x="6529093" y="2520362"/>
                <a:ext cx="465479" cy="4826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7" name="Line 36"/>
              <p:cNvSpPr>
                <a:spLocks noChangeShapeType="1"/>
              </p:cNvSpPr>
              <p:nvPr/>
            </p:nvSpPr>
            <p:spPr bwMode="auto">
              <a:xfrm>
                <a:off x="7253879" y="3389916"/>
                <a:ext cx="21255" cy="633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8" name="Line 38"/>
              <p:cNvSpPr>
                <a:spLocks noChangeShapeType="1"/>
              </p:cNvSpPr>
              <p:nvPr/>
            </p:nvSpPr>
            <p:spPr bwMode="auto">
              <a:xfrm flipH="1">
                <a:off x="7491932" y="2407681"/>
                <a:ext cx="499486" cy="57828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9" name="Line 39"/>
              <p:cNvSpPr>
                <a:spLocks noChangeShapeType="1"/>
              </p:cNvSpPr>
              <p:nvPr/>
            </p:nvSpPr>
            <p:spPr bwMode="auto">
              <a:xfrm>
                <a:off x="8125323" y="3389916"/>
                <a:ext cx="21255" cy="633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10" name="Line 40"/>
              <p:cNvSpPr>
                <a:spLocks noChangeShapeType="1"/>
              </p:cNvSpPr>
              <p:nvPr/>
            </p:nvSpPr>
            <p:spPr bwMode="auto">
              <a:xfrm>
                <a:off x="7253879" y="2388547"/>
                <a:ext cx="21255" cy="6335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11" name="Line 41"/>
              <p:cNvSpPr>
                <a:spLocks noChangeShapeType="1"/>
              </p:cNvSpPr>
              <p:nvPr/>
            </p:nvSpPr>
            <p:spPr bwMode="auto">
              <a:xfrm flipH="1">
                <a:off x="6456735" y="3397401"/>
                <a:ext cx="556100" cy="55476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sp>
            <p:nvSpPr>
              <p:cNvPr id="12" name="Line 39"/>
              <p:cNvSpPr>
                <a:spLocks noChangeShapeType="1"/>
              </p:cNvSpPr>
              <p:nvPr/>
            </p:nvSpPr>
            <p:spPr bwMode="auto">
              <a:xfrm flipH="1">
                <a:off x="6267450" y="2493963"/>
                <a:ext cx="14288" cy="539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200"/>
              </a:p>
            </p:txBody>
          </p:sp>
        </p:grpSp>
        <p:sp>
          <p:nvSpPr>
            <p:cNvPr id="24" name="Rectangle 23"/>
            <p:cNvSpPr>
              <a:spLocks noChangeArrowheads="1"/>
            </p:cNvSpPr>
            <p:nvPr/>
          </p:nvSpPr>
          <p:spPr bwMode="auto">
            <a:xfrm>
              <a:off x="7015136" y="4160232"/>
              <a:ext cx="647096"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altLang="en-US" sz="1800" dirty="0" err="1">
                  <a:solidFill>
                    <a:srgbClr val="000000"/>
                  </a:solidFill>
                  <a:ea typeface="Times New Roman" panose="02020603050405020304" pitchFamily="18" charset="0"/>
                </a:rPr>
                <a:t>P</a:t>
              </a:r>
              <a:r>
                <a:rPr lang="en-US" altLang="en-US" sz="1800" baseline="-25000" dirty="0" err="1">
                  <a:solidFill>
                    <a:srgbClr val="000000"/>
                  </a:solidFill>
                  <a:ea typeface="Times New Roman" panose="02020603050405020304" pitchFamily="18" charset="0"/>
                </a:rPr>
                <a:t>ik</a:t>
              </a:r>
              <a:endParaRPr lang="en-US" altLang="en-US" sz="1800" dirty="0">
                <a:solidFill>
                  <a:srgbClr val="000000"/>
                </a:solidFill>
                <a:ea typeface="Times New Roman" panose="02020603050405020304" pitchFamily="18" charset="0"/>
              </a:endParaRPr>
            </a:p>
          </p:txBody>
        </p:sp>
        <p:sp>
          <p:nvSpPr>
            <p:cNvPr id="25" name="Rectangle 24"/>
            <p:cNvSpPr>
              <a:spLocks noChangeArrowheads="1"/>
            </p:cNvSpPr>
            <p:nvPr/>
          </p:nvSpPr>
          <p:spPr bwMode="auto">
            <a:xfrm>
              <a:off x="5574622" y="4276961"/>
              <a:ext cx="647096" cy="55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r>
                <a:rPr lang="en-US" altLang="en-US" sz="1800" dirty="0" err="1">
                  <a:solidFill>
                    <a:srgbClr val="000000"/>
                  </a:solidFill>
                  <a:ea typeface="Times New Roman" panose="02020603050405020304" pitchFamily="18" charset="0"/>
                </a:rPr>
                <a:t>P</a:t>
              </a:r>
              <a:r>
                <a:rPr lang="en-US" altLang="en-US" sz="1800" baseline="-25000" dirty="0" err="1">
                  <a:solidFill>
                    <a:srgbClr val="000000"/>
                  </a:solidFill>
                  <a:ea typeface="Times New Roman" panose="02020603050405020304" pitchFamily="18" charset="0"/>
                </a:rPr>
                <a:t>ik</a:t>
              </a:r>
              <a:endParaRPr lang="en-US" altLang="en-US" sz="1800" dirty="0">
                <a:solidFill>
                  <a:srgbClr val="000000"/>
                </a:solidFill>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7" name="Rectangle 26"/>
              <p:cNvSpPr/>
              <p:nvPr/>
            </p:nvSpPr>
            <p:spPr>
              <a:xfrm>
                <a:off x="855517" y="2089741"/>
                <a:ext cx="2794226" cy="837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h</m:t>
                          </m:r>
                        </m:e>
                        <m:sub>
                          <m:r>
                            <a:rPr lang="en-US" sz="2000" i="1">
                              <a:latin typeface="Cambria Math" panose="02040503050406030204" pitchFamily="18" charset="0"/>
                            </a:rPr>
                            <m:t>𝑖</m:t>
                          </m:r>
                        </m:sub>
                      </m:sSub>
                      <m:r>
                        <a:rPr lang="en-US" sz="2000" i="0">
                          <a:latin typeface="Cambria Math" panose="02040503050406030204" pitchFamily="18" charset="0"/>
                        </a:rPr>
                        <m:t>=</m:t>
                      </m:r>
                      <m:r>
                        <a:rPr lang="en-US" sz="2000" b="0" i="1" smtClean="0">
                          <a:latin typeface="Cambria Math" panose="02040503050406030204" pitchFamily="18" charset="0"/>
                        </a:rPr>
                        <m:t>𝑑</m:t>
                      </m:r>
                      <m:r>
                        <a:rPr lang="en-US" sz="2000" b="0" i="1" smtClean="0">
                          <a:latin typeface="Cambria Math" panose="02040503050406030204" pitchFamily="18" charset="0"/>
                        </a:rPr>
                        <m:t>(</m:t>
                      </m:r>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𝑘</m:t>
                      </m:r>
                      <m:r>
                        <a:rPr lang="en-US" sz="2000" b="0" i="1" smtClean="0">
                          <a:latin typeface="Cambria Math" panose="02040503050406030204" pitchFamily="18" charset="0"/>
                        </a:rPr>
                        <m:t>)</m:t>
                      </m:r>
                      <m:r>
                        <a:rPr lang="en-US" sz="2000" i="0">
                          <a:latin typeface="Cambria Math" panose="02040503050406030204" pitchFamily="18" charset="0"/>
                        </a:rPr>
                        <m:t>+</m:t>
                      </m:r>
                      <m:nary>
                        <m:naryPr>
                          <m:chr m:val="∑"/>
                          <m:limLoc m:val="undOvr"/>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𝑖𝑘</m:t>
                              </m:r>
                            </m:sub>
                          </m:sSub>
                          <m:sSub>
                            <m:sSubPr>
                              <m:ctrlPr>
                                <a:rPr lang="en-US" sz="2000" i="1">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𝑘</m:t>
                              </m:r>
                            </m:sub>
                          </m:sSub>
                        </m:e>
                      </m:nary>
                    </m:oMath>
                  </m:oMathPara>
                </a14:m>
                <a:endParaRPr lang="en-US" sz="2000" dirty="0"/>
              </a:p>
            </p:txBody>
          </p:sp>
        </mc:Choice>
        <mc:Fallback xmlns="">
          <p:sp>
            <p:nvSpPr>
              <p:cNvPr id="27" name="Rectangle 26"/>
              <p:cNvSpPr>
                <a:spLocks noRot="1" noChangeAspect="1" noMove="1" noResize="1" noEditPoints="1" noAdjustHandles="1" noChangeArrowheads="1" noChangeShapeType="1" noTextEdit="1"/>
              </p:cNvSpPr>
              <p:nvPr/>
            </p:nvSpPr>
            <p:spPr>
              <a:xfrm>
                <a:off x="855517" y="2089741"/>
                <a:ext cx="2794226" cy="837665"/>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855517" y="1620078"/>
                <a:ext cx="348768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h</m:t>
                          </m:r>
                        </m:e>
                        <m:sub>
                          <m:r>
                            <a:rPr lang="en-US" sz="2000" i="1">
                              <a:latin typeface="Cambria Math" panose="02040503050406030204" pitchFamily="18" charset="0"/>
                            </a:rPr>
                            <m:t>𝑖</m:t>
                          </m:r>
                        </m:sub>
                      </m:sSub>
                      <m:r>
                        <a:rPr lang="en-US" sz="2000">
                          <a:latin typeface="Cambria Math" panose="02040503050406030204" pitchFamily="18" charset="0"/>
                        </a:rPr>
                        <m:t>=</m:t>
                      </m:r>
                      <m:r>
                        <a:rPr lang="en-US" sz="2000" b="0" i="0" smtClean="0">
                          <a:latin typeface="Cambria Math" panose="02040503050406030204" pitchFamily="18" charset="0"/>
                        </a:rPr>
                        <m:t>0    </m:t>
                      </m:r>
                      <m:r>
                        <m:rPr>
                          <m:sty m:val="p"/>
                        </m:rPr>
                        <a:rPr lang="en-US" sz="2000" b="0" i="0" smtClean="0">
                          <a:latin typeface="Cambria Math" panose="02040503050406030204" pitchFamily="18" charset="0"/>
                        </a:rPr>
                        <m:t>for</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i</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on</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stream</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raster</m:t>
                      </m:r>
                    </m:oMath>
                  </m:oMathPara>
                </a14:m>
                <a:endParaRPr lang="en-US" sz="2000" dirty="0"/>
              </a:p>
            </p:txBody>
          </p:sp>
        </mc:Choice>
        <mc:Fallback xmlns="">
          <p:sp>
            <p:nvSpPr>
              <p:cNvPr id="28" name="Rectangle 27"/>
              <p:cNvSpPr>
                <a:spLocks noRot="1" noChangeAspect="1" noMove="1" noResize="1" noEditPoints="1" noAdjustHandles="1" noChangeArrowheads="1" noChangeShapeType="1" noTextEdit="1"/>
              </p:cNvSpPr>
              <p:nvPr/>
            </p:nvSpPr>
            <p:spPr>
              <a:xfrm>
                <a:off x="855517" y="1620078"/>
                <a:ext cx="3487686" cy="400110"/>
              </a:xfrm>
              <a:prstGeom prst="rect">
                <a:avLst/>
              </a:prstGeom>
              <a:blipFill rotWithShape="0">
                <a:blip r:embed="rId3"/>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855517" y="2996959"/>
                <a:ext cx="4023217"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𝑑</m:t>
                      </m:r>
                      <m:d>
                        <m:dPr>
                          <m:ctrlPr>
                            <a:rPr lang="en-US" sz="2000" i="1">
                              <a:latin typeface="Cambria Math" panose="02040503050406030204" pitchFamily="18" charset="0"/>
                            </a:rPr>
                          </m:ctrlPr>
                        </m:dPr>
                        <m:e>
                          <m:r>
                            <a:rPr lang="en-US" sz="2000" i="1">
                              <a:latin typeface="Cambria Math" panose="02040503050406030204" pitchFamily="18" charset="0"/>
                            </a:rPr>
                            <m:t>𝑖</m:t>
                          </m:r>
                          <m:r>
                            <a:rPr lang="en-US" sz="2000" i="1">
                              <a:latin typeface="Cambria Math" panose="02040503050406030204" pitchFamily="18" charset="0"/>
                            </a:rPr>
                            <m:t>,</m:t>
                          </m:r>
                          <m:r>
                            <a:rPr lang="en-US" sz="2000" i="1">
                              <a:latin typeface="Cambria Math" panose="02040503050406030204" pitchFamily="18" charset="0"/>
                            </a:rPr>
                            <m:t>𝑘</m:t>
                          </m:r>
                        </m:e>
                      </m:d>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z</m:t>
                          </m:r>
                        </m:e>
                        <m:sub>
                          <m:r>
                            <m:rPr>
                              <m:sty m:val="p"/>
                            </m:rPr>
                            <a:rPr lang="en-US" sz="2000" b="0" i="0" smtClean="0">
                              <a:latin typeface="Cambria Math" panose="02040503050406030204" pitchFamily="18" charset="0"/>
                            </a:rPr>
                            <m:t>i</m:t>
                          </m:r>
                        </m:sub>
                      </m:sSub>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z</m:t>
                          </m:r>
                        </m:e>
                        <m:sub>
                          <m:r>
                            <m:rPr>
                              <m:sty m:val="p"/>
                            </m:rPr>
                            <a:rPr lang="en-US" sz="2000" b="0" i="0" smtClean="0">
                              <a:latin typeface="Cambria Math" panose="02040503050406030204" pitchFamily="18" charset="0"/>
                            </a:rPr>
                            <m:t>k</m:t>
                          </m:r>
                        </m:sub>
                      </m:sSub>
                      <m:r>
                        <a:rPr lang="en-US" sz="2000" b="0" i="0" smtClean="0">
                          <a:latin typeface="Cambria Math" panose="02040503050406030204" pitchFamily="18" charset="0"/>
                        </a:rPr>
                        <m:t>    </m:t>
                      </m:r>
                      <m:r>
                        <m:rPr>
                          <m:sty m:val="p"/>
                        </m:rPr>
                        <a:rPr lang="en-US" sz="2000" b="0" i="0" smtClean="0">
                          <a:latin typeface="Cambria Math" panose="02040503050406030204" pitchFamily="18" charset="0"/>
                        </a:rPr>
                        <m:t>for</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vertical</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drop</m:t>
                      </m:r>
                    </m:oMath>
                  </m:oMathPara>
                </a14:m>
                <a:endParaRPr lang="en-US" sz="2000" dirty="0"/>
              </a:p>
            </p:txBody>
          </p:sp>
        </mc:Choice>
        <mc:Fallback xmlns="">
          <p:sp>
            <p:nvSpPr>
              <p:cNvPr id="29" name="Rectangle 28"/>
              <p:cNvSpPr>
                <a:spLocks noRot="1" noChangeAspect="1" noMove="1" noResize="1" noEditPoints="1" noAdjustHandles="1" noChangeArrowheads="1" noChangeShapeType="1" noTextEdit="1"/>
              </p:cNvSpPr>
              <p:nvPr/>
            </p:nvSpPr>
            <p:spPr>
              <a:xfrm>
                <a:off x="855517" y="2996959"/>
                <a:ext cx="4023217" cy="400110"/>
              </a:xfrm>
              <a:prstGeom prst="rect">
                <a:avLst/>
              </a:prstGeom>
              <a:blipFill rotWithShape="0">
                <a:blip r:embed="rId4"/>
                <a:stretch>
                  <a:fillRect b="-15385"/>
                </a:stretch>
              </a:blipFill>
            </p:spPr>
            <p:txBody>
              <a:bodyPr/>
              <a:lstStyle/>
              <a:p>
                <a:r>
                  <a:rPr lang="en-US">
                    <a:noFill/>
                  </a:rPr>
                  <a:t> </a:t>
                </a:r>
              </a:p>
            </p:txBody>
          </p:sp>
        </mc:Fallback>
      </mc:AlternateContent>
      <p:pic>
        <p:nvPicPr>
          <p:cNvPr id="30" name="Picture 29"/>
          <p:cNvPicPr>
            <a:picLocks noChangeAspect="1"/>
          </p:cNvPicPr>
          <p:nvPr/>
        </p:nvPicPr>
        <p:blipFill>
          <a:blip r:embed="rId5"/>
          <a:stretch>
            <a:fillRect/>
          </a:stretch>
        </p:blipFill>
        <p:spPr>
          <a:xfrm>
            <a:off x="5662723" y="3791558"/>
            <a:ext cx="2998619" cy="2860646"/>
          </a:xfrm>
          <a:prstGeom prst="rect">
            <a:avLst/>
          </a:prstGeom>
        </p:spPr>
      </p:pic>
    </p:spTree>
    <p:extLst>
      <p:ext uri="{BB962C8B-B14F-4D97-AF65-F5344CB8AC3E}">
        <p14:creationId xmlns:p14="http://schemas.microsoft.com/office/powerpoint/2010/main" val="1455222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933" y="1143000"/>
            <a:ext cx="8939648" cy="4559121"/>
          </a:xfrm>
          <a:prstGeom prst="rect">
            <a:avLst/>
          </a:prstGeom>
        </p:spPr>
      </p:pic>
      <p:sp>
        <p:nvSpPr>
          <p:cNvPr id="3" name="Title 2"/>
          <p:cNvSpPr>
            <a:spLocks noGrp="1"/>
          </p:cNvSpPr>
          <p:nvPr>
            <p:ph type="title"/>
          </p:nvPr>
        </p:nvSpPr>
        <p:spPr>
          <a:xfrm>
            <a:off x="521594" y="0"/>
            <a:ext cx="8229600" cy="1143000"/>
          </a:xfrm>
        </p:spPr>
        <p:txBody>
          <a:bodyPr>
            <a:noAutofit/>
          </a:bodyPr>
          <a:lstStyle/>
          <a:p>
            <a:r>
              <a:rPr lang="en-US" sz="3600" dirty="0" smtClean="0"/>
              <a:t>HAND from TauDEM for Onion Creek near Austin Texas</a:t>
            </a:r>
            <a:endParaRPr lang="en-US" sz="3600" dirty="0"/>
          </a:p>
        </p:txBody>
      </p:sp>
      <p:sp>
        <p:nvSpPr>
          <p:cNvPr id="4" name="TextBox 3"/>
          <p:cNvSpPr txBox="1"/>
          <p:nvPr/>
        </p:nvSpPr>
        <p:spPr>
          <a:xfrm>
            <a:off x="3334042" y="5852160"/>
            <a:ext cx="2527743" cy="369332"/>
          </a:xfrm>
          <a:prstGeom prst="rect">
            <a:avLst/>
          </a:prstGeom>
          <a:noFill/>
        </p:spPr>
        <p:txBody>
          <a:bodyPr wrap="none" rtlCol="0">
            <a:spAutoFit/>
          </a:bodyPr>
          <a:lstStyle/>
          <a:p>
            <a:r>
              <a:rPr lang="en-US" dirty="0" smtClean="0"/>
              <a:t>1/3 arc second NED DEM</a:t>
            </a:r>
            <a:endParaRPr lang="en-US" dirty="0"/>
          </a:p>
        </p:txBody>
      </p:sp>
    </p:spTree>
    <p:extLst>
      <p:ext uri="{BB962C8B-B14F-4D97-AF65-F5344CB8AC3E}">
        <p14:creationId xmlns:p14="http://schemas.microsoft.com/office/powerpoint/2010/main" val="1195105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3200981" y="3699808"/>
            <a:ext cx="2748715" cy="2730309"/>
          </a:xfrm>
          <a:prstGeom prst="rect">
            <a:avLst/>
          </a:prstGeom>
        </p:spPr>
      </p:pic>
      <p:sp>
        <p:nvSpPr>
          <p:cNvPr id="2" name="Title 1"/>
          <p:cNvSpPr>
            <a:spLocks noGrp="1"/>
          </p:cNvSpPr>
          <p:nvPr>
            <p:ph type="title"/>
          </p:nvPr>
        </p:nvSpPr>
        <p:spPr>
          <a:xfrm>
            <a:off x="457200" y="35482"/>
            <a:ext cx="8229600" cy="920540"/>
          </a:xfrm>
        </p:spPr>
        <p:txBody>
          <a:bodyPr>
            <a:normAutofit fontScale="90000"/>
          </a:bodyPr>
          <a:lstStyle/>
          <a:p>
            <a:r>
              <a:rPr lang="en-US" sz="3600" dirty="0" smtClean="0"/>
              <a:t>Mapping Flood Extent and Depth by Reach in each Catchment based on depth in each stream</a:t>
            </a:r>
            <a:endParaRPr lang="en-US" sz="3600" dirty="0"/>
          </a:p>
        </p:txBody>
      </p:sp>
      <p:pic>
        <p:nvPicPr>
          <p:cNvPr id="3" name="Picture 2"/>
          <p:cNvPicPr>
            <a:picLocks noChangeAspect="1"/>
          </p:cNvPicPr>
          <p:nvPr/>
        </p:nvPicPr>
        <p:blipFill>
          <a:blip r:embed="rId3"/>
          <a:stretch>
            <a:fillRect/>
          </a:stretch>
        </p:blipFill>
        <p:spPr>
          <a:xfrm>
            <a:off x="590991" y="1975941"/>
            <a:ext cx="1880654" cy="1707689"/>
          </a:xfrm>
          <a:prstGeom prst="rect">
            <a:avLst/>
          </a:prstGeom>
        </p:spPr>
      </p:pic>
      <p:pic>
        <p:nvPicPr>
          <p:cNvPr id="7" name="Picture 6"/>
          <p:cNvPicPr>
            <a:picLocks noChangeAspect="1"/>
          </p:cNvPicPr>
          <p:nvPr/>
        </p:nvPicPr>
        <p:blipFill>
          <a:blip r:embed="rId4"/>
          <a:stretch>
            <a:fillRect/>
          </a:stretch>
        </p:blipFill>
        <p:spPr>
          <a:xfrm>
            <a:off x="3536827" y="1462585"/>
            <a:ext cx="2077023" cy="1981455"/>
          </a:xfrm>
          <a:prstGeom prst="rect">
            <a:avLst/>
          </a:prstGeom>
        </p:spPr>
      </p:pic>
      <p:sp>
        <p:nvSpPr>
          <p:cNvPr id="4" name="TextBox 3"/>
          <p:cNvSpPr txBox="1"/>
          <p:nvPr/>
        </p:nvSpPr>
        <p:spPr>
          <a:xfrm>
            <a:off x="1037558" y="1633757"/>
            <a:ext cx="914400" cy="914400"/>
          </a:xfrm>
          <a:prstGeom prst="rect">
            <a:avLst/>
          </a:prstGeom>
          <a:noFill/>
          <a:effectLst/>
        </p:spPr>
        <p:txBody>
          <a:bodyPr wrap="none" lIns="0" tIns="0" rIns="0" bIns="0" rtlCol="0">
            <a:noAutofit/>
          </a:bodyPr>
          <a:lstStyle/>
          <a:p>
            <a:pPr eaLnBrk="0" hangingPunct="0">
              <a:lnSpc>
                <a:spcPts val="1800"/>
              </a:lnSpc>
            </a:pPr>
            <a:r>
              <a:rPr lang="en-US" sz="1600" b="1" dirty="0">
                <a:solidFill>
                  <a:srgbClr val="001446">
                    <a:lumMod val="50000"/>
                    <a:lumOff val="50000"/>
                  </a:srgbClr>
                </a:solidFill>
              </a:rPr>
              <a:t>Flowlines</a:t>
            </a:r>
          </a:p>
        </p:txBody>
      </p:sp>
      <p:sp>
        <p:nvSpPr>
          <p:cNvPr id="8" name="TextBox 7"/>
          <p:cNvSpPr txBox="1"/>
          <p:nvPr/>
        </p:nvSpPr>
        <p:spPr>
          <a:xfrm>
            <a:off x="931309" y="4034890"/>
            <a:ext cx="1074948" cy="914400"/>
          </a:xfrm>
          <a:prstGeom prst="rect">
            <a:avLst/>
          </a:prstGeom>
          <a:noFill/>
          <a:effectLst/>
        </p:spPr>
        <p:txBody>
          <a:bodyPr wrap="none" lIns="0" tIns="0" rIns="0" bIns="0" rtlCol="0">
            <a:noAutofit/>
          </a:bodyPr>
          <a:lstStyle/>
          <a:p>
            <a:pPr eaLnBrk="0" hangingPunct="0">
              <a:lnSpc>
                <a:spcPts val="1800"/>
              </a:lnSpc>
            </a:pPr>
            <a:r>
              <a:rPr lang="en-US" sz="1600" b="1" dirty="0">
                <a:solidFill>
                  <a:srgbClr val="001446">
                    <a:lumMod val="50000"/>
                    <a:lumOff val="50000"/>
                  </a:srgbClr>
                </a:solidFill>
              </a:rPr>
              <a:t>Catchments</a:t>
            </a:r>
          </a:p>
        </p:txBody>
      </p:sp>
      <p:sp>
        <p:nvSpPr>
          <p:cNvPr id="9" name="TextBox 8"/>
          <p:cNvSpPr txBox="1"/>
          <p:nvPr/>
        </p:nvSpPr>
        <p:spPr>
          <a:xfrm>
            <a:off x="2821395" y="859517"/>
            <a:ext cx="3507886" cy="914400"/>
          </a:xfrm>
          <a:prstGeom prst="rect">
            <a:avLst/>
          </a:prstGeom>
          <a:noFill/>
          <a:effectLst/>
        </p:spPr>
        <p:txBody>
          <a:bodyPr wrap="square" lIns="0" tIns="0" rIns="0" bIns="0" rtlCol="0">
            <a:noAutofit/>
          </a:bodyPr>
          <a:lstStyle/>
          <a:p>
            <a:pPr algn="ctr" eaLnBrk="0" hangingPunct="0">
              <a:lnSpc>
                <a:spcPts val="1800"/>
              </a:lnSpc>
            </a:pPr>
            <a:r>
              <a:rPr lang="en-US" sz="1600" b="1" dirty="0" smtClean="0">
                <a:solidFill>
                  <a:srgbClr val="001446">
                    <a:lumMod val="50000"/>
                    <a:lumOff val="50000"/>
                  </a:srgbClr>
                </a:solidFill>
              </a:rPr>
              <a:t>Height above stream</a:t>
            </a:r>
            <a:r>
              <a:rPr lang="en-US" sz="1600" b="1" dirty="0">
                <a:solidFill>
                  <a:prstClr val="black"/>
                </a:solidFill>
              </a:rPr>
              <a:t/>
            </a:r>
            <a:br>
              <a:rPr lang="en-US" sz="1600" b="1" dirty="0">
                <a:solidFill>
                  <a:prstClr val="black"/>
                </a:solidFill>
              </a:rPr>
            </a:br>
            <a:r>
              <a:rPr lang="en-US" sz="1600" b="1" dirty="0">
                <a:solidFill>
                  <a:prstClr val="black"/>
                </a:solidFill>
              </a:rPr>
              <a:t>(relative elevation of </a:t>
            </a:r>
            <a:r>
              <a:rPr lang="en-US" sz="1600" b="1" dirty="0" smtClean="0">
                <a:solidFill>
                  <a:prstClr val="black"/>
                </a:solidFill>
              </a:rPr>
              <a:t>land surface </a:t>
            </a:r>
            <a:r>
              <a:rPr lang="en-US" sz="1600" b="1" dirty="0">
                <a:solidFill>
                  <a:prstClr val="black"/>
                </a:solidFill>
              </a:rPr>
              <a:t>cell above cell in </a:t>
            </a:r>
            <a:r>
              <a:rPr lang="en-US" sz="1600" b="1" dirty="0" smtClean="0">
                <a:solidFill>
                  <a:prstClr val="black"/>
                </a:solidFill>
              </a:rPr>
              <a:t>stream </a:t>
            </a:r>
            <a:r>
              <a:rPr lang="en-US" sz="1600" b="1" dirty="0">
                <a:solidFill>
                  <a:prstClr val="black"/>
                </a:solidFill>
              </a:rPr>
              <a:t>to which it flows)</a:t>
            </a:r>
          </a:p>
        </p:txBody>
      </p:sp>
      <p:sp>
        <p:nvSpPr>
          <p:cNvPr id="10" name="TextBox 9"/>
          <p:cNvSpPr txBox="1"/>
          <p:nvPr/>
        </p:nvSpPr>
        <p:spPr>
          <a:xfrm>
            <a:off x="3686438" y="6485492"/>
            <a:ext cx="1777800" cy="352711"/>
          </a:xfrm>
          <a:prstGeom prst="rect">
            <a:avLst/>
          </a:prstGeom>
          <a:noFill/>
          <a:effectLst/>
        </p:spPr>
        <p:txBody>
          <a:bodyPr wrap="none" lIns="0" tIns="0" rIns="0" bIns="0" rtlCol="0">
            <a:noAutofit/>
          </a:bodyPr>
          <a:lstStyle/>
          <a:p>
            <a:pPr algn="ctr" eaLnBrk="0" hangingPunct="0">
              <a:lnSpc>
                <a:spcPts val="1800"/>
              </a:lnSpc>
            </a:pPr>
            <a:r>
              <a:rPr lang="en-US" sz="1600" b="1" dirty="0">
                <a:solidFill>
                  <a:srgbClr val="001446">
                    <a:lumMod val="50000"/>
                    <a:lumOff val="50000"/>
                  </a:srgbClr>
                </a:solidFill>
              </a:rPr>
              <a:t>Inundation map</a:t>
            </a:r>
          </a:p>
        </p:txBody>
      </p:sp>
      <p:sp>
        <p:nvSpPr>
          <p:cNvPr id="6" name="Right Arrow 5"/>
          <p:cNvSpPr/>
          <p:nvPr/>
        </p:nvSpPr>
        <p:spPr bwMode="auto">
          <a:xfrm rot="2452640">
            <a:off x="2636575" y="3472931"/>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2" name="Right Arrow 11"/>
          <p:cNvSpPr/>
          <p:nvPr/>
        </p:nvSpPr>
        <p:spPr bwMode="auto">
          <a:xfrm rot="5400000">
            <a:off x="4344312" y="3431890"/>
            <a:ext cx="462053" cy="265876"/>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3" name="Right Arrow 12"/>
          <p:cNvSpPr/>
          <p:nvPr/>
        </p:nvSpPr>
        <p:spPr bwMode="auto">
          <a:xfrm>
            <a:off x="2546102" y="5036207"/>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sp>
        <p:nvSpPr>
          <p:cNvPr id="14" name="TextBox 13"/>
          <p:cNvSpPr txBox="1"/>
          <p:nvPr/>
        </p:nvSpPr>
        <p:spPr>
          <a:xfrm>
            <a:off x="6571937" y="2049593"/>
            <a:ext cx="2114863" cy="498564"/>
          </a:xfrm>
          <a:prstGeom prst="rect">
            <a:avLst/>
          </a:prstGeom>
          <a:noFill/>
          <a:effectLst/>
        </p:spPr>
        <p:txBody>
          <a:bodyPr wrap="none" lIns="0" tIns="0" rIns="0" bIns="0" rtlCol="0">
            <a:noAutofit/>
          </a:bodyPr>
          <a:lstStyle/>
          <a:p>
            <a:pPr eaLnBrk="0" hangingPunct="0">
              <a:lnSpc>
                <a:spcPts val="1800"/>
              </a:lnSpc>
            </a:pPr>
            <a:r>
              <a:rPr lang="en-US" sz="1600" b="1" dirty="0" smtClean="0">
                <a:solidFill>
                  <a:srgbClr val="001446">
                    <a:lumMod val="50000"/>
                    <a:lumOff val="50000"/>
                  </a:srgbClr>
                </a:solidFill>
              </a:rPr>
              <a:t>Reach Scale Flood Depth </a:t>
            </a:r>
            <a:endParaRPr lang="en-US" sz="1600" b="1" dirty="0">
              <a:solidFill>
                <a:prstClr val="black"/>
              </a:solidFill>
            </a:endParaRPr>
          </a:p>
        </p:txBody>
      </p:sp>
      <p:sp>
        <p:nvSpPr>
          <p:cNvPr id="15" name="Right Arrow 14"/>
          <p:cNvSpPr/>
          <p:nvPr/>
        </p:nvSpPr>
        <p:spPr bwMode="auto">
          <a:xfrm rot="8771932">
            <a:off x="5576412" y="3973785"/>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endParaRPr>
          </a:p>
        </p:txBody>
      </p:sp>
      <p:pic>
        <p:nvPicPr>
          <p:cNvPr id="11" name="Picture 10"/>
          <p:cNvPicPr>
            <a:picLocks noChangeAspect="1"/>
          </p:cNvPicPr>
          <p:nvPr/>
        </p:nvPicPr>
        <p:blipFill>
          <a:blip r:embed="rId5"/>
          <a:stretch>
            <a:fillRect/>
          </a:stretch>
        </p:blipFill>
        <p:spPr>
          <a:xfrm>
            <a:off x="745199" y="4295574"/>
            <a:ext cx="1863407" cy="1777404"/>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98784262"/>
              </p:ext>
            </p:extLst>
          </p:nvPr>
        </p:nvGraphicFramePr>
        <p:xfrm>
          <a:off x="6433151" y="2395350"/>
          <a:ext cx="2379778" cy="2683061"/>
        </p:xfrm>
        <a:graphic>
          <a:graphicData uri="http://schemas.openxmlformats.org/drawingml/2006/table">
            <a:tbl>
              <a:tblPr firstRow="1" bandRow="1">
                <a:tableStyleId>{5C22544A-7EE6-4342-B048-85BDC9FD1C3A}</a:tableStyleId>
              </a:tblPr>
              <a:tblGrid>
                <a:gridCol w="1189889">
                  <a:extLst>
                    <a:ext uri="{9D8B030D-6E8A-4147-A177-3AD203B41FA5}">
                      <a16:colId xmlns:a16="http://schemas.microsoft.com/office/drawing/2014/main" val="20000"/>
                    </a:ext>
                  </a:extLst>
                </a:gridCol>
                <a:gridCol w="1189889">
                  <a:extLst>
                    <a:ext uri="{9D8B030D-6E8A-4147-A177-3AD203B41FA5}">
                      <a16:colId xmlns:a16="http://schemas.microsoft.com/office/drawing/2014/main" val="20001"/>
                    </a:ext>
                  </a:extLst>
                </a:gridCol>
              </a:tblGrid>
              <a:tr h="331043">
                <a:tc>
                  <a:txBody>
                    <a:bodyPr/>
                    <a:lstStyle/>
                    <a:p>
                      <a:pPr algn="ctr"/>
                      <a:r>
                        <a:rPr lang="en-US" dirty="0" err="1" smtClean="0"/>
                        <a:t>Comid</a:t>
                      </a:r>
                      <a:endParaRPr lang="en-US" dirty="0"/>
                    </a:p>
                  </a:txBody>
                  <a:tcPr/>
                </a:tc>
                <a:tc>
                  <a:txBody>
                    <a:bodyPr/>
                    <a:lstStyle/>
                    <a:p>
                      <a:pPr algn="ctr"/>
                      <a:r>
                        <a:rPr lang="en-US" dirty="0" smtClean="0"/>
                        <a:t>Depth (</a:t>
                      </a:r>
                      <a:r>
                        <a:rPr lang="en-US" dirty="0" err="1" smtClean="0"/>
                        <a:t>ft</a:t>
                      </a:r>
                      <a:r>
                        <a:rPr lang="en-US" dirty="0" smtClean="0"/>
                        <a:t>)</a:t>
                      </a:r>
                      <a:endParaRPr lang="en-US" dirty="0"/>
                    </a:p>
                  </a:txBody>
                  <a:tcPr/>
                </a:tc>
                <a:extLst>
                  <a:ext uri="{0D108BD9-81ED-4DB2-BD59-A6C34878D82A}">
                    <a16:rowId xmlns:a16="http://schemas.microsoft.com/office/drawing/2014/main" val="10000"/>
                  </a:ext>
                </a:extLst>
              </a:tr>
              <a:tr h="331043">
                <a:tc>
                  <a:txBody>
                    <a:bodyPr/>
                    <a:lstStyle/>
                    <a:p>
                      <a:pPr algn="ctr" fontAlgn="b"/>
                      <a:r>
                        <a:rPr lang="en-US" sz="1400" b="0" i="0" u="none" strike="noStrike" dirty="0">
                          <a:solidFill>
                            <a:srgbClr val="000000"/>
                          </a:solidFill>
                          <a:effectLst/>
                          <a:latin typeface="+mn-lt"/>
                        </a:rPr>
                        <a:t>5781365</a:t>
                      </a:r>
                    </a:p>
                  </a:txBody>
                  <a:tcPr marL="9525" marR="9525" marT="9525" marB="0" anchor="ctr"/>
                </a:tc>
                <a:tc>
                  <a:txBody>
                    <a:bodyPr/>
                    <a:lstStyle/>
                    <a:p>
                      <a:pPr algn="ctr"/>
                      <a:r>
                        <a:rPr lang="en-US" sz="1400" dirty="0" smtClean="0">
                          <a:latin typeface="+mn-lt"/>
                        </a:rPr>
                        <a:t>8</a:t>
                      </a:r>
                      <a:endParaRPr lang="en-US" sz="1400" dirty="0">
                        <a:latin typeface="+mn-lt"/>
                      </a:endParaRPr>
                    </a:p>
                  </a:txBody>
                  <a:tcPr anchor="ctr"/>
                </a:tc>
                <a:extLst>
                  <a:ext uri="{0D108BD9-81ED-4DB2-BD59-A6C34878D82A}">
                    <a16:rowId xmlns:a16="http://schemas.microsoft.com/office/drawing/2014/main" val="10001"/>
                  </a:ext>
                </a:extLst>
              </a:tr>
              <a:tr h="331043">
                <a:tc>
                  <a:txBody>
                    <a:bodyPr/>
                    <a:lstStyle/>
                    <a:p>
                      <a:pPr algn="ctr" fontAlgn="b"/>
                      <a:r>
                        <a:rPr lang="en-US" sz="1400" b="0" i="0" u="none" strike="noStrike" dirty="0">
                          <a:solidFill>
                            <a:srgbClr val="000000"/>
                          </a:solidFill>
                          <a:effectLst/>
                          <a:latin typeface="+mn-lt"/>
                        </a:rPr>
                        <a:t>5781381</a:t>
                      </a:r>
                    </a:p>
                  </a:txBody>
                  <a:tcPr marL="9525" marR="9525" marT="9525" marB="0" anchor="ctr"/>
                </a:tc>
                <a:tc>
                  <a:txBody>
                    <a:bodyPr/>
                    <a:lstStyle/>
                    <a:p>
                      <a:pPr algn="ctr"/>
                      <a:r>
                        <a:rPr lang="en-US" sz="1400" dirty="0" smtClean="0">
                          <a:latin typeface="+mn-lt"/>
                        </a:rPr>
                        <a:t>9</a:t>
                      </a:r>
                      <a:endParaRPr lang="en-US" sz="1400" dirty="0">
                        <a:latin typeface="+mn-lt"/>
                      </a:endParaRPr>
                    </a:p>
                  </a:txBody>
                  <a:tcPr anchor="ctr"/>
                </a:tc>
                <a:extLst>
                  <a:ext uri="{0D108BD9-81ED-4DB2-BD59-A6C34878D82A}">
                    <a16:rowId xmlns:a16="http://schemas.microsoft.com/office/drawing/2014/main" val="10002"/>
                  </a:ext>
                </a:extLst>
              </a:tr>
              <a:tr h="331043">
                <a:tc>
                  <a:txBody>
                    <a:bodyPr/>
                    <a:lstStyle/>
                    <a:p>
                      <a:pPr algn="ctr" fontAlgn="b"/>
                      <a:r>
                        <a:rPr lang="en-US" sz="1400" b="0" i="0" u="none" strike="noStrike" dirty="0">
                          <a:solidFill>
                            <a:srgbClr val="000000"/>
                          </a:solidFill>
                          <a:effectLst/>
                          <a:latin typeface="+mn-lt"/>
                        </a:rPr>
                        <a:t>5781405</a:t>
                      </a:r>
                    </a:p>
                  </a:txBody>
                  <a:tcPr marL="9525" marR="9525" marT="9525" marB="0" anchor="ctr"/>
                </a:tc>
                <a:tc>
                  <a:txBody>
                    <a:bodyPr/>
                    <a:lstStyle/>
                    <a:p>
                      <a:pPr algn="ctr"/>
                      <a:r>
                        <a:rPr lang="en-US" sz="1400" dirty="0" smtClean="0">
                          <a:latin typeface="+mn-lt"/>
                        </a:rPr>
                        <a:t>10</a:t>
                      </a:r>
                      <a:endParaRPr lang="en-US" sz="1400" dirty="0">
                        <a:latin typeface="+mn-lt"/>
                      </a:endParaRPr>
                    </a:p>
                  </a:txBody>
                  <a:tcPr anchor="ctr"/>
                </a:tc>
                <a:extLst>
                  <a:ext uri="{0D108BD9-81ED-4DB2-BD59-A6C34878D82A}">
                    <a16:rowId xmlns:a16="http://schemas.microsoft.com/office/drawing/2014/main" val="10003"/>
                  </a:ext>
                </a:extLst>
              </a:tr>
              <a:tr h="331043">
                <a:tc>
                  <a:txBody>
                    <a:bodyPr/>
                    <a:lstStyle/>
                    <a:p>
                      <a:pPr algn="ctr" fontAlgn="b"/>
                      <a:r>
                        <a:rPr lang="en-US" sz="1400" b="0" i="0" u="none" strike="noStrike" dirty="0">
                          <a:solidFill>
                            <a:srgbClr val="000000"/>
                          </a:solidFill>
                          <a:effectLst/>
                          <a:latin typeface="+mn-lt"/>
                        </a:rPr>
                        <a:t>5781401</a:t>
                      </a:r>
                    </a:p>
                  </a:txBody>
                  <a:tcPr marL="9525" marR="9525" marT="9525" marB="0" anchor="ctr"/>
                </a:tc>
                <a:tc>
                  <a:txBody>
                    <a:bodyPr/>
                    <a:lstStyle/>
                    <a:p>
                      <a:pPr algn="ctr"/>
                      <a:r>
                        <a:rPr lang="en-US" sz="1400" dirty="0" smtClean="0">
                          <a:latin typeface="+mn-lt"/>
                        </a:rPr>
                        <a:t>15</a:t>
                      </a:r>
                      <a:endParaRPr lang="en-US" sz="1400" dirty="0">
                        <a:latin typeface="+mn-lt"/>
                      </a:endParaRPr>
                    </a:p>
                  </a:txBody>
                  <a:tcPr anchor="ctr"/>
                </a:tc>
                <a:extLst>
                  <a:ext uri="{0D108BD9-81ED-4DB2-BD59-A6C34878D82A}">
                    <a16:rowId xmlns:a16="http://schemas.microsoft.com/office/drawing/2014/main" val="10004"/>
                  </a:ext>
                </a:extLst>
              </a:tr>
              <a:tr h="331043">
                <a:tc>
                  <a:txBody>
                    <a:bodyPr/>
                    <a:lstStyle/>
                    <a:p>
                      <a:pPr algn="ctr" fontAlgn="b"/>
                      <a:r>
                        <a:rPr lang="en-US" sz="1400" b="0" i="0" u="none" strike="noStrike" dirty="0">
                          <a:solidFill>
                            <a:srgbClr val="000000"/>
                          </a:solidFill>
                          <a:effectLst/>
                          <a:latin typeface="+mn-lt"/>
                        </a:rPr>
                        <a:t>5781399</a:t>
                      </a:r>
                    </a:p>
                  </a:txBody>
                  <a:tcPr marL="9525" marR="9525" marT="9525" marB="0" anchor="ctr"/>
                </a:tc>
                <a:tc>
                  <a:txBody>
                    <a:bodyPr/>
                    <a:lstStyle/>
                    <a:p>
                      <a:pPr algn="ctr"/>
                      <a:r>
                        <a:rPr lang="en-US" sz="1400" dirty="0" smtClean="0">
                          <a:latin typeface="+mn-lt"/>
                        </a:rPr>
                        <a:t>14</a:t>
                      </a:r>
                      <a:endParaRPr lang="en-US" sz="1400" dirty="0">
                        <a:latin typeface="+mn-lt"/>
                      </a:endParaRPr>
                    </a:p>
                  </a:txBody>
                  <a:tcPr anchor="ctr"/>
                </a:tc>
                <a:extLst>
                  <a:ext uri="{0D108BD9-81ED-4DB2-BD59-A6C34878D82A}">
                    <a16:rowId xmlns:a16="http://schemas.microsoft.com/office/drawing/2014/main" val="10005"/>
                  </a:ext>
                </a:extLst>
              </a:tr>
              <a:tr h="331043">
                <a:tc>
                  <a:txBody>
                    <a:bodyPr/>
                    <a:lstStyle/>
                    <a:p>
                      <a:pPr algn="ctr" fontAlgn="b"/>
                      <a:r>
                        <a:rPr lang="en-US" sz="1400" b="0" i="0" u="none" strike="noStrike" dirty="0">
                          <a:solidFill>
                            <a:srgbClr val="000000"/>
                          </a:solidFill>
                          <a:effectLst/>
                          <a:latin typeface="+mn-lt"/>
                        </a:rPr>
                        <a:t>5781383</a:t>
                      </a:r>
                    </a:p>
                  </a:txBody>
                  <a:tcPr marL="9525" marR="9525" marT="9525" marB="0" anchor="ctr"/>
                </a:tc>
                <a:tc>
                  <a:txBody>
                    <a:bodyPr/>
                    <a:lstStyle/>
                    <a:p>
                      <a:pPr algn="ctr"/>
                      <a:r>
                        <a:rPr lang="en-US" sz="1400" dirty="0" smtClean="0">
                          <a:latin typeface="+mn-lt"/>
                        </a:rPr>
                        <a:t>12</a:t>
                      </a:r>
                      <a:endParaRPr lang="en-US" sz="1400" dirty="0">
                        <a:latin typeface="+mn-lt"/>
                      </a:endParaRPr>
                    </a:p>
                  </a:txBody>
                  <a:tcPr anchor="ctr"/>
                </a:tc>
                <a:extLst>
                  <a:ext uri="{0D108BD9-81ED-4DB2-BD59-A6C34878D82A}">
                    <a16:rowId xmlns:a16="http://schemas.microsoft.com/office/drawing/2014/main" val="10006"/>
                  </a:ext>
                </a:extLst>
              </a:tr>
              <a:tr h="331043">
                <a:tc>
                  <a:txBody>
                    <a:bodyPr/>
                    <a:lstStyle/>
                    <a:p>
                      <a:pPr algn="ctr" fontAlgn="b"/>
                      <a:r>
                        <a:rPr lang="en-US" sz="1400" b="0" i="0" u="none" strike="noStrike" dirty="0">
                          <a:solidFill>
                            <a:srgbClr val="000000"/>
                          </a:solidFill>
                          <a:effectLst/>
                          <a:latin typeface="+mn-lt"/>
                        </a:rPr>
                        <a:t>5781933</a:t>
                      </a:r>
                    </a:p>
                  </a:txBody>
                  <a:tcPr marL="9525" marR="9525" marT="9525" marB="0" anchor="ctr"/>
                </a:tc>
                <a:tc>
                  <a:txBody>
                    <a:bodyPr/>
                    <a:lstStyle/>
                    <a:p>
                      <a:pPr algn="ctr"/>
                      <a:r>
                        <a:rPr lang="en-US" sz="1400" dirty="0" smtClean="0">
                          <a:latin typeface="+mn-lt"/>
                        </a:rPr>
                        <a:t>11</a:t>
                      </a:r>
                      <a:endParaRPr lang="en-US" sz="1400" dirty="0">
                        <a:latin typeface="+mn-lt"/>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26811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Object 48"/>
          <p:cNvGraphicFramePr>
            <a:graphicFrameLocks/>
          </p:cNvGraphicFramePr>
          <p:nvPr>
            <p:extLst/>
          </p:nvPr>
        </p:nvGraphicFramePr>
        <p:xfrm>
          <a:off x="4764796" y="2506461"/>
          <a:ext cx="4077224" cy="3295926"/>
        </p:xfrm>
        <a:graphic>
          <a:graphicData uri="http://schemas.openxmlformats.org/presentationml/2006/ole">
            <mc:AlternateContent xmlns:mc="http://schemas.openxmlformats.org/markup-compatibility/2006">
              <mc:Choice xmlns:v="urn:schemas-microsoft-com:vml" Requires="v">
                <p:oleObj spid="_x0000_s12294" name="Worksheet" r:id="rId4" imgW="2486112" imgH="2009711" progId="Excel.Sheet.8">
                  <p:embed/>
                </p:oleObj>
              </mc:Choice>
              <mc:Fallback>
                <p:oleObj name="Worksheet" r:id="rId4" imgW="2486112" imgH="2009711" progId="Excel.Sheet.8">
                  <p:embed/>
                  <p:pic>
                    <p:nvPicPr>
                      <p:cNvPr id="49" name="Object 48"/>
                      <p:cNvPicPr>
                        <a:picLocks noChangeAspect="1" noChangeArrowheads="1"/>
                      </p:cNvPicPr>
                      <p:nvPr/>
                    </p:nvPicPr>
                    <p:blipFill>
                      <a:blip r:embed="rId5"/>
                      <a:srcRect/>
                      <a:stretch>
                        <a:fillRect/>
                      </a:stretch>
                    </p:blipFill>
                    <p:spPr bwMode="auto">
                      <a:xfrm>
                        <a:off x="4764796" y="2506461"/>
                        <a:ext cx="4077224" cy="3295926"/>
                      </a:xfrm>
                      <a:prstGeom prst="rect">
                        <a:avLst/>
                      </a:prstGeom>
                      <a:solidFill>
                        <a:schemeClr val="bg1"/>
                      </a:solidFill>
                      <a:ln>
                        <a:noFill/>
                      </a:ln>
                      <a:effectLst/>
                      <a:extLst/>
                    </p:spPr>
                  </p:pic>
                </p:oleObj>
              </mc:Fallback>
            </mc:AlternateContent>
          </a:graphicData>
        </a:graphic>
      </p:graphicFrame>
      <p:graphicFrame>
        <p:nvGraphicFramePr>
          <p:cNvPr id="51" name="Object 78"/>
          <p:cNvGraphicFramePr>
            <a:graphicFrameLocks noChangeAspect="1"/>
          </p:cNvGraphicFramePr>
          <p:nvPr>
            <p:extLst/>
          </p:nvPr>
        </p:nvGraphicFramePr>
        <p:xfrm>
          <a:off x="377114" y="2506461"/>
          <a:ext cx="4069787" cy="3290887"/>
        </p:xfrm>
        <a:graphic>
          <a:graphicData uri="http://schemas.openxmlformats.org/presentationml/2006/ole">
            <mc:AlternateContent xmlns:mc="http://schemas.openxmlformats.org/markup-compatibility/2006">
              <mc:Choice xmlns:v="urn:schemas-microsoft-com:vml" Requires="v">
                <p:oleObj spid="_x0000_s12295" name="Worksheet" r:id="rId6" imgW="2485926" imgH="2009880" progId="Excel.Sheet.8">
                  <p:embed/>
                </p:oleObj>
              </mc:Choice>
              <mc:Fallback>
                <p:oleObj name="Worksheet" r:id="rId6" imgW="2485926" imgH="2009880" progId="Excel.Sheet.8">
                  <p:embed/>
                  <p:pic>
                    <p:nvPicPr>
                      <p:cNvPr id="51" name="Object 78"/>
                      <p:cNvPicPr>
                        <a:picLocks noChangeAspect="1" noChangeArrowheads="1"/>
                      </p:cNvPicPr>
                      <p:nvPr/>
                    </p:nvPicPr>
                    <p:blipFill>
                      <a:blip r:embed="rId7"/>
                      <a:srcRect/>
                      <a:stretch>
                        <a:fillRect/>
                      </a:stretch>
                    </p:blipFill>
                    <p:spPr bwMode="auto">
                      <a:xfrm>
                        <a:off x="377114" y="2506461"/>
                        <a:ext cx="4069787" cy="3290887"/>
                      </a:xfrm>
                      <a:prstGeom prst="rect">
                        <a:avLst/>
                      </a:prstGeom>
                      <a:solidFill>
                        <a:schemeClr val="bg1"/>
                      </a:solidFill>
                      <a:ln>
                        <a:noFill/>
                      </a:ln>
                      <a:effectLst/>
                    </p:spPr>
                  </p:pic>
                </p:oleObj>
              </mc:Fallback>
            </mc:AlternateContent>
          </a:graphicData>
        </a:graphic>
      </p:graphicFrame>
      <p:sp>
        <p:nvSpPr>
          <p:cNvPr id="52" name="Line 86"/>
          <p:cNvSpPr>
            <a:spLocks noChangeShapeType="1"/>
          </p:cNvSpPr>
          <p:nvPr/>
        </p:nvSpPr>
        <p:spPr bwMode="auto">
          <a:xfrm flipH="1" flipV="1">
            <a:off x="1095637" y="5036568"/>
            <a:ext cx="796267" cy="128102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53" name="Rectangle 6"/>
          <p:cNvSpPr txBox="1">
            <a:spLocks noChangeArrowheads="1"/>
          </p:cNvSpPr>
          <p:nvPr/>
        </p:nvSpPr>
        <p:spPr bwMode="auto">
          <a:xfrm>
            <a:off x="382137" y="854880"/>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smtClean="0">
                <a:solidFill>
                  <a:srgbClr val="1F497D"/>
                </a:solidFill>
                <a:latin typeface="Calibri"/>
              </a:rPr>
              <a:t>Reach and Watershed id</a:t>
            </a:r>
            <a:endParaRPr lang="en-US" sz="2800" dirty="0">
              <a:solidFill>
                <a:srgbClr val="1F497D"/>
              </a:solidFill>
              <a:latin typeface="Calibri"/>
            </a:endParaRPr>
          </a:p>
        </p:txBody>
      </p:sp>
      <p:sp>
        <p:nvSpPr>
          <p:cNvPr id="54" name="Rectangle 6"/>
          <p:cNvSpPr txBox="1">
            <a:spLocks noChangeArrowheads="1"/>
          </p:cNvSpPr>
          <p:nvPr/>
        </p:nvSpPr>
        <p:spPr bwMode="auto">
          <a:xfrm>
            <a:off x="4648200" y="1112715"/>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solidFill>
                  <a:srgbClr val="1F497D"/>
                </a:solidFill>
                <a:latin typeface="Calibri"/>
              </a:rPr>
              <a:t>Height above nearest drainage raster </a:t>
            </a:r>
            <a:r>
              <a:rPr lang="en-US" sz="2800" dirty="0" err="1" smtClean="0">
                <a:solidFill>
                  <a:srgbClr val="1F497D"/>
                </a:solidFill>
                <a:latin typeface="Calibri"/>
              </a:rPr>
              <a:t>h</a:t>
            </a:r>
            <a:r>
              <a:rPr lang="en-US" sz="2800" baseline="-25000" dirty="0" err="1" smtClean="0">
                <a:solidFill>
                  <a:srgbClr val="1F497D"/>
                </a:solidFill>
                <a:latin typeface="Calibri"/>
              </a:rPr>
              <a:t>HAND</a:t>
            </a:r>
            <a:endParaRPr lang="en-US" sz="2800" dirty="0">
              <a:solidFill>
                <a:srgbClr val="1F497D"/>
              </a:solidFill>
              <a:latin typeface="Calibri"/>
            </a:endParaRPr>
          </a:p>
        </p:txBody>
      </p:sp>
      <p:sp>
        <p:nvSpPr>
          <p:cNvPr id="55" name="Rectangle 54"/>
          <p:cNvSpPr/>
          <p:nvPr/>
        </p:nvSpPr>
        <p:spPr>
          <a:xfrm>
            <a:off x="2382184" y="1907297"/>
            <a:ext cx="1186543" cy="369332"/>
          </a:xfrm>
          <a:prstGeom prst="rect">
            <a:avLst/>
          </a:prstGeom>
        </p:spPr>
        <p:txBody>
          <a:bodyPr wrap="none">
            <a:spAutoFit/>
          </a:bodyPr>
          <a:lstStyle/>
          <a:p>
            <a:r>
              <a:rPr lang="en-US" dirty="0" err="1" smtClean="0">
                <a:solidFill>
                  <a:prstClr val="black"/>
                </a:solidFill>
                <a:latin typeface="Calibri"/>
              </a:rPr>
              <a:t>h</a:t>
            </a:r>
            <a:r>
              <a:rPr lang="en-US" baseline="-25000" dirty="0" err="1" smtClean="0">
                <a:solidFill>
                  <a:prstClr val="black"/>
                </a:solidFill>
                <a:latin typeface="Calibri"/>
              </a:rPr>
              <a:t>w</a:t>
            </a:r>
            <a:r>
              <a:rPr lang="en-US" dirty="0" smtClean="0">
                <a:solidFill>
                  <a:prstClr val="black"/>
                </a:solidFill>
                <a:latin typeface="Calibri"/>
              </a:rPr>
              <a:t>(1) = 3.5</a:t>
            </a:r>
            <a:endParaRPr lang="en-US" dirty="0">
              <a:solidFill>
                <a:prstClr val="black"/>
              </a:solidFill>
              <a:latin typeface="Calibri"/>
            </a:endParaRPr>
          </a:p>
        </p:txBody>
      </p:sp>
      <p:sp>
        <p:nvSpPr>
          <p:cNvPr id="56" name="Rectangle 55"/>
          <p:cNvSpPr/>
          <p:nvPr/>
        </p:nvSpPr>
        <p:spPr>
          <a:xfrm>
            <a:off x="1447800" y="6292713"/>
            <a:ext cx="1186543" cy="369332"/>
          </a:xfrm>
          <a:prstGeom prst="rect">
            <a:avLst/>
          </a:prstGeom>
        </p:spPr>
        <p:txBody>
          <a:bodyPr wrap="none">
            <a:spAutoFit/>
          </a:bodyPr>
          <a:lstStyle/>
          <a:p>
            <a:r>
              <a:rPr lang="en-US" dirty="0" err="1" smtClean="0">
                <a:solidFill>
                  <a:prstClr val="black"/>
                </a:solidFill>
                <a:latin typeface="Calibri"/>
              </a:rPr>
              <a:t>h</a:t>
            </a:r>
            <a:r>
              <a:rPr lang="en-US" baseline="-25000" dirty="0" err="1" smtClean="0">
                <a:solidFill>
                  <a:prstClr val="black"/>
                </a:solidFill>
                <a:latin typeface="Calibri"/>
              </a:rPr>
              <a:t>w</a:t>
            </a:r>
            <a:r>
              <a:rPr lang="en-US" dirty="0" smtClean="0">
                <a:solidFill>
                  <a:prstClr val="black"/>
                </a:solidFill>
                <a:latin typeface="Calibri"/>
              </a:rPr>
              <a:t>(2) = 2.5</a:t>
            </a:r>
            <a:endParaRPr lang="en-US" dirty="0">
              <a:solidFill>
                <a:prstClr val="black"/>
              </a:solidFill>
              <a:latin typeface="Calibri"/>
            </a:endParaRPr>
          </a:p>
        </p:txBody>
      </p:sp>
      <p:sp>
        <p:nvSpPr>
          <p:cNvPr id="57" name="Rectangle 56"/>
          <p:cNvSpPr/>
          <p:nvPr/>
        </p:nvSpPr>
        <p:spPr>
          <a:xfrm>
            <a:off x="4572000" y="6322636"/>
            <a:ext cx="1186543" cy="369332"/>
          </a:xfrm>
          <a:prstGeom prst="rect">
            <a:avLst/>
          </a:prstGeom>
        </p:spPr>
        <p:txBody>
          <a:bodyPr wrap="none">
            <a:spAutoFit/>
          </a:bodyPr>
          <a:lstStyle/>
          <a:p>
            <a:r>
              <a:rPr lang="en-US" dirty="0" err="1" smtClean="0">
                <a:solidFill>
                  <a:prstClr val="black"/>
                </a:solidFill>
                <a:latin typeface="Calibri"/>
              </a:rPr>
              <a:t>h</a:t>
            </a:r>
            <a:r>
              <a:rPr lang="en-US" baseline="-25000" dirty="0" err="1" smtClean="0">
                <a:solidFill>
                  <a:prstClr val="black"/>
                </a:solidFill>
                <a:latin typeface="Calibri"/>
              </a:rPr>
              <a:t>w</a:t>
            </a:r>
            <a:r>
              <a:rPr lang="en-US" dirty="0" smtClean="0">
                <a:solidFill>
                  <a:prstClr val="black"/>
                </a:solidFill>
                <a:latin typeface="Calibri"/>
              </a:rPr>
              <a:t>(3) = 1.5</a:t>
            </a:r>
            <a:endParaRPr lang="en-US" dirty="0">
              <a:solidFill>
                <a:prstClr val="black"/>
              </a:solidFill>
              <a:latin typeface="Calibri"/>
            </a:endParaRPr>
          </a:p>
        </p:txBody>
      </p:sp>
      <p:sp>
        <p:nvSpPr>
          <p:cNvPr id="58" name="Line 86"/>
          <p:cNvSpPr>
            <a:spLocks noChangeShapeType="1"/>
          </p:cNvSpPr>
          <p:nvPr/>
        </p:nvSpPr>
        <p:spPr bwMode="auto">
          <a:xfrm flipH="1" flipV="1">
            <a:off x="3522665" y="5006228"/>
            <a:ext cx="1430334" cy="141125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59" name="Line 86"/>
          <p:cNvSpPr>
            <a:spLocks noChangeShapeType="1"/>
          </p:cNvSpPr>
          <p:nvPr/>
        </p:nvSpPr>
        <p:spPr bwMode="auto">
          <a:xfrm flipH="1">
            <a:off x="1891902" y="2276629"/>
            <a:ext cx="775097" cy="445216"/>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0" name="Freeform 59"/>
          <p:cNvSpPr/>
          <p:nvPr/>
        </p:nvSpPr>
        <p:spPr>
          <a:xfrm>
            <a:off x="5174089" y="2525060"/>
            <a:ext cx="2432176" cy="964164"/>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34069 w 2432175"/>
              <a:gd name="connsiteY0" fmla="*/ 320481 h 982825"/>
              <a:gd name="connsiteX1" fmla="*/ 2034072 w 2432175"/>
              <a:gd name="connsiteY1" fmla="*/ 659364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34069 w 2432176"/>
              <a:gd name="connsiteY0" fmla="*/ 320481 h 982825"/>
              <a:gd name="connsiteX1" fmla="*/ 2034072 w 2432176"/>
              <a:gd name="connsiteY1" fmla="*/ 659364 h 982825"/>
              <a:gd name="connsiteX2" fmla="*/ 2432176 w 2432176"/>
              <a:gd name="connsiteY2" fmla="*/ 656384 h 982825"/>
              <a:gd name="connsiteX3" fmla="*/ 2432175 w 2432176"/>
              <a:gd name="connsiteY3" fmla="*/ 979846 h 982825"/>
              <a:gd name="connsiteX4" fmla="*/ 18661 w 2432176"/>
              <a:gd name="connsiteY4" fmla="*/ 982825 h 982825"/>
              <a:gd name="connsiteX5" fmla="*/ 0 w 2432176"/>
              <a:gd name="connsiteY5" fmla="*/ 646923 h 982825"/>
              <a:gd name="connsiteX6" fmla="*/ 416766 w 2432176"/>
              <a:gd name="connsiteY6" fmla="*/ 646923 h 982825"/>
              <a:gd name="connsiteX7" fmla="*/ 391884 w 2432176"/>
              <a:gd name="connsiteY7" fmla="*/ 323463 h 982825"/>
              <a:gd name="connsiteX8" fmla="*/ 808652 w 2432176"/>
              <a:gd name="connsiteY8" fmla="*/ 317242 h 982825"/>
              <a:gd name="connsiteX9" fmla="*/ 789990 w 2432176"/>
              <a:gd name="connsiteY9" fmla="*/ 0 h 982825"/>
              <a:gd name="connsiteX10" fmla="*/ 1206757 w 2432176"/>
              <a:gd name="connsiteY10" fmla="*/ 12441 h 982825"/>
              <a:gd name="connsiteX11" fmla="*/ 1212975 w 2432176"/>
              <a:gd name="connsiteY11" fmla="*/ 332924 h 982825"/>
              <a:gd name="connsiteX12" fmla="*/ 2034069 w 2432176"/>
              <a:gd name="connsiteY12" fmla="*/ 320481 h 982825"/>
              <a:gd name="connsiteX0" fmla="*/ 2034069 w 2432176"/>
              <a:gd name="connsiteY0" fmla="*/ 320481 h 982825"/>
              <a:gd name="connsiteX1" fmla="*/ 2034072 w 2432176"/>
              <a:gd name="connsiteY1" fmla="*/ 659364 h 982825"/>
              <a:gd name="connsiteX2" fmla="*/ 2432176 w 2432176"/>
              <a:gd name="connsiteY2" fmla="*/ 656384 h 982825"/>
              <a:gd name="connsiteX3" fmla="*/ 2432175 w 2432176"/>
              <a:gd name="connsiteY3" fmla="*/ 954965 h 982825"/>
              <a:gd name="connsiteX4" fmla="*/ 18661 w 2432176"/>
              <a:gd name="connsiteY4" fmla="*/ 982825 h 982825"/>
              <a:gd name="connsiteX5" fmla="*/ 0 w 2432176"/>
              <a:gd name="connsiteY5" fmla="*/ 646923 h 982825"/>
              <a:gd name="connsiteX6" fmla="*/ 416766 w 2432176"/>
              <a:gd name="connsiteY6" fmla="*/ 646923 h 982825"/>
              <a:gd name="connsiteX7" fmla="*/ 391884 w 2432176"/>
              <a:gd name="connsiteY7" fmla="*/ 323463 h 982825"/>
              <a:gd name="connsiteX8" fmla="*/ 808652 w 2432176"/>
              <a:gd name="connsiteY8" fmla="*/ 317242 h 982825"/>
              <a:gd name="connsiteX9" fmla="*/ 789990 w 2432176"/>
              <a:gd name="connsiteY9" fmla="*/ 0 h 982825"/>
              <a:gd name="connsiteX10" fmla="*/ 1206757 w 2432176"/>
              <a:gd name="connsiteY10" fmla="*/ 12441 h 982825"/>
              <a:gd name="connsiteX11" fmla="*/ 1212975 w 2432176"/>
              <a:gd name="connsiteY11" fmla="*/ 332924 h 982825"/>
              <a:gd name="connsiteX12" fmla="*/ 2034069 w 2432176"/>
              <a:gd name="connsiteY12" fmla="*/ 320481 h 982825"/>
              <a:gd name="connsiteX0" fmla="*/ 2034069 w 2432176"/>
              <a:gd name="connsiteY0" fmla="*/ 320481 h 964164"/>
              <a:gd name="connsiteX1" fmla="*/ 2034072 w 2432176"/>
              <a:gd name="connsiteY1" fmla="*/ 659364 h 964164"/>
              <a:gd name="connsiteX2" fmla="*/ 2432176 w 2432176"/>
              <a:gd name="connsiteY2" fmla="*/ 656384 h 964164"/>
              <a:gd name="connsiteX3" fmla="*/ 2432175 w 2432176"/>
              <a:gd name="connsiteY3" fmla="*/ 954965 h 964164"/>
              <a:gd name="connsiteX4" fmla="*/ 6220 w 2432176"/>
              <a:gd name="connsiteY4" fmla="*/ 964164 h 964164"/>
              <a:gd name="connsiteX5" fmla="*/ 0 w 2432176"/>
              <a:gd name="connsiteY5" fmla="*/ 646923 h 964164"/>
              <a:gd name="connsiteX6" fmla="*/ 416766 w 2432176"/>
              <a:gd name="connsiteY6" fmla="*/ 646923 h 964164"/>
              <a:gd name="connsiteX7" fmla="*/ 391884 w 2432176"/>
              <a:gd name="connsiteY7" fmla="*/ 323463 h 964164"/>
              <a:gd name="connsiteX8" fmla="*/ 808652 w 2432176"/>
              <a:gd name="connsiteY8" fmla="*/ 317242 h 964164"/>
              <a:gd name="connsiteX9" fmla="*/ 789990 w 2432176"/>
              <a:gd name="connsiteY9" fmla="*/ 0 h 964164"/>
              <a:gd name="connsiteX10" fmla="*/ 1206757 w 2432176"/>
              <a:gd name="connsiteY10" fmla="*/ 12441 h 964164"/>
              <a:gd name="connsiteX11" fmla="*/ 1212975 w 2432176"/>
              <a:gd name="connsiteY11" fmla="*/ 332924 h 964164"/>
              <a:gd name="connsiteX12" fmla="*/ 2034069 w 2432176"/>
              <a:gd name="connsiteY12" fmla="*/ 320481 h 96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2176" h="964164">
                <a:moveTo>
                  <a:pt x="2034069" y="320481"/>
                </a:moveTo>
                <a:lnTo>
                  <a:pt x="2034072" y="659364"/>
                </a:lnTo>
                <a:lnTo>
                  <a:pt x="2432176" y="656384"/>
                </a:lnTo>
                <a:cubicBezTo>
                  <a:pt x="2432176" y="764205"/>
                  <a:pt x="2432175" y="847144"/>
                  <a:pt x="2432175" y="954965"/>
                </a:cubicBezTo>
                <a:lnTo>
                  <a:pt x="6220" y="964164"/>
                </a:lnTo>
                <a:lnTo>
                  <a:pt x="0" y="646923"/>
                </a:lnTo>
                <a:lnTo>
                  <a:pt x="416766" y="646923"/>
                </a:lnTo>
                <a:lnTo>
                  <a:pt x="391884" y="323463"/>
                </a:lnTo>
                <a:lnTo>
                  <a:pt x="808652" y="317242"/>
                </a:lnTo>
                <a:lnTo>
                  <a:pt x="789990" y="0"/>
                </a:lnTo>
                <a:lnTo>
                  <a:pt x="1206757" y="12441"/>
                </a:lnTo>
                <a:lnTo>
                  <a:pt x="1212975" y="332924"/>
                </a:lnTo>
                <a:lnTo>
                  <a:pt x="2034069" y="320481"/>
                </a:lnTo>
                <a:close/>
              </a:path>
            </a:pathLst>
          </a:custGeom>
          <a:noFill/>
          <a:ln w="57150" cap="flat" cmpd="sng" algn="ctr">
            <a:solidFill>
              <a:srgbClr val="C0504D">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1" name="Freeform 60"/>
          <p:cNvSpPr/>
          <p:nvPr/>
        </p:nvSpPr>
        <p:spPr>
          <a:xfrm>
            <a:off x="4779090" y="3515662"/>
            <a:ext cx="1598646" cy="2282888"/>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839756 w 2463279"/>
              <a:gd name="connsiteY8" fmla="*/ 323463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6221 w 2463279"/>
              <a:gd name="connsiteY8" fmla="*/ 329684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444618 w 2842724"/>
              <a:gd name="connsiteY0" fmla="*/ 326702 h 989046"/>
              <a:gd name="connsiteX1" fmla="*/ 2432180 w 2842724"/>
              <a:gd name="connsiteY1" fmla="*/ 671806 h 989046"/>
              <a:gd name="connsiteX2" fmla="*/ 2817843 w 2842724"/>
              <a:gd name="connsiteY2" fmla="*/ 656384 h 989046"/>
              <a:gd name="connsiteX3" fmla="*/ 2842724 w 2842724"/>
              <a:gd name="connsiteY3" fmla="*/ 986067 h 989046"/>
              <a:gd name="connsiteX4" fmla="*/ 429210 w 2842724"/>
              <a:gd name="connsiteY4" fmla="*/ 989046 h 989046"/>
              <a:gd name="connsiteX5" fmla="*/ 410549 w 2842724"/>
              <a:gd name="connsiteY5" fmla="*/ 653144 h 989046"/>
              <a:gd name="connsiteX6" fmla="*/ 827315 w 2842724"/>
              <a:gd name="connsiteY6" fmla="*/ 653144 h 989046"/>
              <a:gd name="connsiteX7" fmla="*/ 0 w 2842724"/>
              <a:gd name="connsiteY7" fmla="*/ 335904 h 989046"/>
              <a:gd name="connsiteX8" fmla="*/ 385666 w 2842724"/>
              <a:gd name="connsiteY8" fmla="*/ 329684 h 989046"/>
              <a:gd name="connsiteX9" fmla="*/ 379445 w 2842724"/>
              <a:gd name="connsiteY9" fmla="*/ 0 h 989046"/>
              <a:gd name="connsiteX10" fmla="*/ 1617306 w 2842724"/>
              <a:gd name="connsiteY10" fmla="*/ 18662 h 989046"/>
              <a:gd name="connsiteX11" fmla="*/ 1623524 w 2842724"/>
              <a:gd name="connsiteY11" fmla="*/ 339145 h 989046"/>
              <a:gd name="connsiteX12" fmla="*/ 2444618 w 2842724"/>
              <a:gd name="connsiteY12" fmla="*/ 326702 h 989046"/>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410549 w 2842724"/>
              <a:gd name="connsiteY5" fmla="*/ 653144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582900 w 2842724"/>
              <a:gd name="connsiteY6" fmla="*/ 1984309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383847 w 2842724"/>
              <a:gd name="connsiteY6" fmla="*/ 1971868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614002 w 2842724"/>
              <a:gd name="connsiteY6" fmla="*/ 1971868 h 1984312"/>
              <a:gd name="connsiteX7" fmla="*/ 383847 w 2842724"/>
              <a:gd name="connsiteY7" fmla="*/ 1971868 h 1984312"/>
              <a:gd name="connsiteX8" fmla="*/ 1 w 2842724"/>
              <a:gd name="connsiteY8" fmla="*/ 1984312 h 1984312"/>
              <a:gd name="connsiteX9" fmla="*/ 0 w 2842724"/>
              <a:gd name="connsiteY9" fmla="*/ 335904 h 1984312"/>
              <a:gd name="connsiteX10" fmla="*/ 385666 w 2842724"/>
              <a:gd name="connsiteY10" fmla="*/ 329684 h 1984312"/>
              <a:gd name="connsiteX11" fmla="*/ 379445 w 2842724"/>
              <a:gd name="connsiteY11" fmla="*/ 0 h 1984312"/>
              <a:gd name="connsiteX12" fmla="*/ 1617306 w 2842724"/>
              <a:gd name="connsiteY12" fmla="*/ 18662 h 1984312"/>
              <a:gd name="connsiteX13" fmla="*/ 1623524 w 2842724"/>
              <a:gd name="connsiteY13" fmla="*/ 339145 h 1984312"/>
              <a:gd name="connsiteX14" fmla="*/ 2444618 w 2842724"/>
              <a:gd name="connsiteY14" fmla="*/ 326702 h 1984312"/>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439831 w 2842724"/>
              <a:gd name="connsiteY6" fmla="*/ 2270448 h 2270448"/>
              <a:gd name="connsiteX7" fmla="*/ 383847 w 2842724"/>
              <a:gd name="connsiteY7" fmla="*/ 1971868 h 2270448"/>
              <a:gd name="connsiteX8" fmla="*/ 1 w 2842724"/>
              <a:gd name="connsiteY8" fmla="*/ 1984312 h 2270448"/>
              <a:gd name="connsiteX9" fmla="*/ 0 w 2842724"/>
              <a:gd name="connsiteY9" fmla="*/ 335904 h 2270448"/>
              <a:gd name="connsiteX10" fmla="*/ 385666 w 2842724"/>
              <a:gd name="connsiteY10" fmla="*/ 329684 h 2270448"/>
              <a:gd name="connsiteX11" fmla="*/ 379445 w 2842724"/>
              <a:gd name="connsiteY11" fmla="*/ 0 h 2270448"/>
              <a:gd name="connsiteX12" fmla="*/ 1617306 w 2842724"/>
              <a:gd name="connsiteY12" fmla="*/ 18662 h 2270448"/>
              <a:gd name="connsiteX13" fmla="*/ 1623524 w 2842724"/>
              <a:gd name="connsiteY13" fmla="*/ 339145 h 2270448"/>
              <a:gd name="connsiteX14" fmla="*/ 2444618 w 2842724"/>
              <a:gd name="connsiteY14"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968565 w 2842724"/>
              <a:gd name="connsiteY6" fmla="*/ 212737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601561 w 2842724"/>
              <a:gd name="connsiteY7" fmla="*/ 2139819 h 2270448"/>
              <a:gd name="connsiteX8" fmla="*/ 439831 w 2842724"/>
              <a:gd name="connsiteY8" fmla="*/ 2270448 h 2270448"/>
              <a:gd name="connsiteX9" fmla="*/ 383847 w 2842724"/>
              <a:gd name="connsiteY9" fmla="*/ 1971868 h 2270448"/>
              <a:gd name="connsiteX10" fmla="*/ 1 w 2842724"/>
              <a:gd name="connsiteY10" fmla="*/ 1984312 h 2270448"/>
              <a:gd name="connsiteX11" fmla="*/ 0 w 2842724"/>
              <a:gd name="connsiteY11" fmla="*/ 335904 h 2270448"/>
              <a:gd name="connsiteX12" fmla="*/ 385666 w 2842724"/>
              <a:gd name="connsiteY12" fmla="*/ 329684 h 2270448"/>
              <a:gd name="connsiteX13" fmla="*/ 379445 w 2842724"/>
              <a:gd name="connsiteY13" fmla="*/ 0 h 2270448"/>
              <a:gd name="connsiteX14" fmla="*/ 1617306 w 2842724"/>
              <a:gd name="connsiteY14" fmla="*/ 18662 h 2270448"/>
              <a:gd name="connsiteX15" fmla="*/ 1623524 w 2842724"/>
              <a:gd name="connsiteY15" fmla="*/ 339145 h 2270448"/>
              <a:gd name="connsiteX16" fmla="*/ 2444618 w 2842724"/>
              <a:gd name="connsiteY16" fmla="*/ 326702 h 2270448"/>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439831 w 2842724"/>
              <a:gd name="connsiteY8" fmla="*/ 2270448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377627 w 2842724"/>
              <a:gd name="connsiteY8" fmla="*/ 2289109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17843"/>
              <a:gd name="connsiteY0" fmla="*/ 326702 h 2301550"/>
              <a:gd name="connsiteX1" fmla="*/ 2432180 w 2817843"/>
              <a:gd name="connsiteY1" fmla="*/ 671806 h 2301550"/>
              <a:gd name="connsiteX2" fmla="*/ 2817843 w 2817843"/>
              <a:gd name="connsiteY2" fmla="*/ 656384 h 2301550"/>
              <a:gd name="connsiteX3" fmla="*/ 1623529 w 2817843"/>
              <a:gd name="connsiteY3" fmla="*/ 348344 h 2301550"/>
              <a:gd name="connsiteX4" fmla="*/ 1617308 w 2817843"/>
              <a:gd name="connsiteY4" fmla="*/ 1953209 h 2301550"/>
              <a:gd name="connsiteX5" fmla="*/ 800614 w 2817843"/>
              <a:gd name="connsiteY5" fmla="*/ 1971868 h 2301550"/>
              <a:gd name="connsiteX6" fmla="*/ 794394 w 2817843"/>
              <a:gd name="connsiteY6" fmla="*/ 2301550 h 2301550"/>
              <a:gd name="connsiteX7" fmla="*/ 377627 w 2817843"/>
              <a:gd name="connsiteY7" fmla="*/ 2289109 h 2301550"/>
              <a:gd name="connsiteX8" fmla="*/ 383847 w 2817843"/>
              <a:gd name="connsiteY8" fmla="*/ 1971868 h 2301550"/>
              <a:gd name="connsiteX9" fmla="*/ 1 w 2817843"/>
              <a:gd name="connsiteY9" fmla="*/ 1984312 h 2301550"/>
              <a:gd name="connsiteX10" fmla="*/ 0 w 2817843"/>
              <a:gd name="connsiteY10" fmla="*/ 335904 h 2301550"/>
              <a:gd name="connsiteX11" fmla="*/ 385666 w 2817843"/>
              <a:gd name="connsiteY11" fmla="*/ 329684 h 2301550"/>
              <a:gd name="connsiteX12" fmla="*/ 379445 w 2817843"/>
              <a:gd name="connsiteY12" fmla="*/ 0 h 2301550"/>
              <a:gd name="connsiteX13" fmla="*/ 1617306 w 2817843"/>
              <a:gd name="connsiteY13" fmla="*/ 18662 h 2301550"/>
              <a:gd name="connsiteX14" fmla="*/ 1623524 w 2817843"/>
              <a:gd name="connsiteY14" fmla="*/ 339145 h 2301550"/>
              <a:gd name="connsiteX15" fmla="*/ 2444618 w 2817843"/>
              <a:gd name="connsiteY15" fmla="*/ 326702 h 2301550"/>
              <a:gd name="connsiteX0" fmla="*/ 2444618 w 2444618"/>
              <a:gd name="connsiteY0" fmla="*/ 326702 h 2301550"/>
              <a:gd name="connsiteX1" fmla="*/ 2432180 w 2444618"/>
              <a:gd name="connsiteY1" fmla="*/ 671806 h 2301550"/>
              <a:gd name="connsiteX2" fmla="*/ 1623529 w 2444618"/>
              <a:gd name="connsiteY2" fmla="*/ 348344 h 2301550"/>
              <a:gd name="connsiteX3" fmla="*/ 1617308 w 2444618"/>
              <a:gd name="connsiteY3" fmla="*/ 1953209 h 2301550"/>
              <a:gd name="connsiteX4" fmla="*/ 800614 w 2444618"/>
              <a:gd name="connsiteY4" fmla="*/ 1971868 h 2301550"/>
              <a:gd name="connsiteX5" fmla="*/ 794394 w 2444618"/>
              <a:gd name="connsiteY5" fmla="*/ 2301550 h 2301550"/>
              <a:gd name="connsiteX6" fmla="*/ 377627 w 2444618"/>
              <a:gd name="connsiteY6" fmla="*/ 2289109 h 2301550"/>
              <a:gd name="connsiteX7" fmla="*/ 383847 w 2444618"/>
              <a:gd name="connsiteY7" fmla="*/ 1971868 h 2301550"/>
              <a:gd name="connsiteX8" fmla="*/ 1 w 2444618"/>
              <a:gd name="connsiteY8" fmla="*/ 1984312 h 2301550"/>
              <a:gd name="connsiteX9" fmla="*/ 0 w 2444618"/>
              <a:gd name="connsiteY9" fmla="*/ 335904 h 2301550"/>
              <a:gd name="connsiteX10" fmla="*/ 385666 w 2444618"/>
              <a:gd name="connsiteY10" fmla="*/ 329684 h 2301550"/>
              <a:gd name="connsiteX11" fmla="*/ 379445 w 2444618"/>
              <a:gd name="connsiteY11" fmla="*/ 0 h 2301550"/>
              <a:gd name="connsiteX12" fmla="*/ 1617306 w 2444618"/>
              <a:gd name="connsiteY12" fmla="*/ 18662 h 2301550"/>
              <a:gd name="connsiteX13" fmla="*/ 1623524 w 2444618"/>
              <a:gd name="connsiteY13" fmla="*/ 339145 h 2301550"/>
              <a:gd name="connsiteX14" fmla="*/ 2444618 w 2444618"/>
              <a:gd name="connsiteY14" fmla="*/ 326702 h 2301550"/>
              <a:gd name="connsiteX0" fmla="*/ 2444618 w 2444618"/>
              <a:gd name="connsiteY0" fmla="*/ 326702 h 2301550"/>
              <a:gd name="connsiteX1" fmla="*/ 1623529 w 2444618"/>
              <a:gd name="connsiteY1" fmla="*/ 348344 h 2301550"/>
              <a:gd name="connsiteX2" fmla="*/ 1617308 w 2444618"/>
              <a:gd name="connsiteY2" fmla="*/ 1953209 h 2301550"/>
              <a:gd name="connsiteX3" fmla="*/ 800614 w 2444618"/>
              <a:gd name="connsiteY3" fmla="*/ 1971868 h 2301550"/>
              <a:gd name="connsiteX4" fmla="*/ 794394 w 2444618"/>
              <a:gd name="connsiteY4" fmla="*/ 2301550 h 2301550"/>
              <a:gd name="connsiteX5" fmla="*/ 377627 w 2444618"/>
              <a:gd name="connsiteY5" fmla="*/ 2289109 h 2301550"/>
              <a:gd name="connsiteX6" fmla="*/ 383847 w 2444618"/>
              <a:gd name="connsiteY6" fmla="*/ 1971868 h 2301550"/>
              <a:gd name="connsiteX7" fmla="*/ 1 w 2444618"/>
              <a:gd name="connsiteY7" fmla="*/ 1984312 h 2301550"/>
              <a:gd name="connsiteX8" fmla="*/ 0 w 2444618"/>
              <a:gd name="connsiteY8" fmla="*/ 335904 h 2301550"/>
              <a:gd name="connsiteX9" fmla="*/ 385666 w 2444618"/>
              <a:gd name="connsiteY9" fmla="*/ 329684 h 2301550"/>
              <a:gd name="connsiteX10" fmla="*/ 379445 w 2444618"/>
              <a:gd name="connsiteY10" fmla="*/ 0 h 2301550"/>
              <a:gd name="connsiteX11" fmla="*/ 1617306 w 2444618"/>
              <a:gd name="connsiteY11" fmla="*/ 18662 h 2301550"/>
              <a:gd name="connsiteX12" fmla="*/ 1623524 w 2444618"/>
              <a:gd name="connsiteY12" fmla="*/ 339145 h 2301550"/>
              <a:gd name="connsiteX13" fmla="*/ 2444618 w 2444618"/>
              <a:gd name="connsiteY13" fmla="*/ 326702 h 2301550"/>
              <a:gd name="connsiteX0" fmla="*/ 1623524 w 1623529"/>
              <a:gd name="connsiteY0" fmla="*/ 339145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12" fmla="*/ 1623524 w 1623529"/>
              <a:gd name="connsiteY12" fmla="*/ 339145 h 2301550"/>
              <a:gd name="connsiteX0" fmla="*/ 1617306 w 1623529"/>
              <a:gd name="connsiteY0" fmla="*/ 18662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0" fmla="*/ 1617306 w 1617308"/>
              <a:gd name="connsiteY0" fmla="*/ 18662 h 2301550"/>
              <a:gd name="connsiteX1" fmla="*/ 1617308 w 1617308"/>
              <a:gd name="connsiteY1" fmla="*/ 1953209 h 2301550"/>
              <a:gd name="connsiteX2" fmla="*/ 800614 w 1617308"/>
              <a:gd name="connsiteY2" fmla="*/ 1971868 h 2301550"/>
              <a:gd name="connsiteX3" fmla="*/ 794394 w 1617308"/>
              <a:gd name="connsiteY3" fmla="*/ 2301550 h 2301550"/>
              <a:gd name="connsiteX4" fmla="*/ 377627 w 1617308"/>
              <a:gd name="connsiteY4" fmla="*/ 2289109 h 2301550"/>
              <a:gd name="connsiteX5" fmla="*/ 383847 w 1617308"/>
              <a:gd name="connsiteY5" fmla="*/ 1971868 h 2301550"/>
              <a:gd name="connsiteX6" fmla="*/ 1 w 1617308"/>
              <a:gd name="connsiteY6" fmla="*/ 1984312 h 2301550"/>
              <a:gd name="connsiteX7" fmla="*/ 0 w 1617308"/>
              <a:gd name="connsiteY7" fmla="*/ 335904 h 2301550"/>
              <a:gd name="connsiteX8" fmla="*/ 385666 w 1617308"/>
              <a:gd name="connsiteY8" fmla="*/ 329684 h 2301550"/>
              <a:gd name="connsiteX9" fmla="*/ 379445 w 1617308"/>
              <a:gd name="connsiteY9" fmla="*/ 0 h 2301550"/>
              <a:gd name="connsiteX10" fmla="*/ 1617306 w 1617308"/>
              <a:gd name="connsiteY10" fmla="*/ 18662 h 2301550"/>
              <a:gd name="connsiteX0" fmla="*/ 1617306 w 1617308"/>
              <a:gd name="connsiteY0" fmla="*/ 0 h 2282888"/>
              <a:gd name="connsiteX1" fmla="*/ 1617308 w 1617308"/>
              <a:gd name="connsiteY1" fmla="*/ 1934547 h 2282888"/>
              <a:gd name="connsiteX2" fmla="*/ 800614 w 1617308"/>
              <a:gd name="connsiteY2" fmla="*/ 1953206 h 2282888"/>
              <a:gd name="connsiteX3" fmla="*/ 794394 w 1617308"/>
              <a:gd name="connsiteY3" fmla="*/ 2282888 h 2282888"/>
              <a:gd name="connsiteX4" fmla="*/ 377627 w 1617308"/>
              <a:gd name="connsiteY4" fmla="*/ 2270447 h 2282888"/>
              <a:gd name="connsiteX5" fmla="*/ 383847 w 1617308"/>
              <a:gd name="connsiteY5" fmla="*/ 1953206 h 2282888"/>
              <a:gd name="connsiteX6" fmla="*/ 1 w 1617308"/>
              <a:gd name="connsiteY6" fmla="*/ 1965650 h 2282888"/>
              <a:gd name="connsiteX7" fmla="*/ 0 w 1617308"/>
              <a:gd name="connsiteY7" fmla="*/ 317242 h 2282888"/>
              <a:gd name="connsiteX8" fmla="*/ 385666 w 1617308"/>
              <a:gd name="connsiteY8" fmla="*/ 311022 h 2282888"/>
              <a:gd name="connsiteX9" fmla="*/ 385665 w 1617308"/>
              <a:gd name="connsiteY9" fmla="*/ 0 h 2282888"/>
              <a:gd name="connsiteX10" fmla="*/ 1617306 w 1617308"/>
              <a:gd name="connsiteY10" fmla="*/ 0 h 2282888"/>
              <a:gd name="connsiteX0" fmla="*/ 1598645 w 1617308"/>
              <a:gd name="connsiteY0" fmla="*/ 0 h 2282888"/>
              <a:gd name="connsiteX1" fmla="*/ 1617308 w 1617308"/>
              <a:gd name="connsiteY1" fmla="*/ 1934547 h 2282888"/>
              <a:gd name="connsiteX2" fmla="*/ 800614 w 1617308"/>
              <a:gd name="connsiteY2" fmla="*/ 1953206 h 2282888"/>
              <a:gd name="connsiteX3" fmla="*/ 794394 w 1617308"/>
              <a:gd name="connsiteY3" fmla="*/ 2282888 h 2282888"/>
              <a:gd name="connsiteX4" fmla="*/ 377627 w 1617308"/>
              <a:gd name="connsiteY4" fmla="*/ 2270447 h 2282888"/>
              <a:gd name="connsiteX5" fmla="*/ 383847 w 1617308"/>
              <a:gd name="connsiteY5" fmla="*/ 1953206 h 2282888"/>
              <a:gd name="connsiteX6" fmla="*/ 1 w 1617308"/>
              <a:gd name="connsiteY6" fmla="*/ 1965650 h 2282888"/>
              <a:gd name="connsiteX7" fmla="*/ 0 w 1617308"/>
              <a:gd name="connsiteY7" fmla="*/ 317242 h 2282888"/>
              <a:gd name="connsiteX8" fmla="*/ 385666 w 1617308"/>
              <a:gd name="connsiteY8" fmla="*/ 311022 h 2282888"/>
              <a:gd name="connsiteX9" fmla="*/ 385665 w 1617308"/>
              <a:gd name="connsiteY9" fmla="*/ 0 h 2282888"/>
              <a:gd name="connsiteX10" fmla="*/ 1598645 w 1617308"/>
              <a:gd name="connsiteY10" fmla="*/ 0 h 2282888"/>
              <a:gd name="connsiteX0" fmla="*/ 1598645 w 1598646"/>
              <a:gd name="connsiteY0" fmla="*/ 0 h 2282888"/>
              <a:gd name="connsiteX1" fmla="*/ 1598646 w 1598646"/>
              <a:gd name="connsiteY1" fmla="*/ 1953208 h 2282888"/>
              <a:gd name="connsiteX2" fmla="*/ 800614 w 1598646"/>
              <a:gd name="connsiteY2" fmla="*/ 1953206 h 2282888"/>
              <a:gd name="connsiteX3" fmla="*/ 794394 w 1598646"/>
              <a:gd name="connsiteY3" fmla="*/ 2282888 h 2282888"/>
              <a:gd name="connsiteX4" fmla="*/ 377627 w 1598646"/>
              <a:gd name="connsiteY4" fmla="*/ 2270447 h 2282888"/>
              <a:gd name="connsiteX5" fmla="*/ 383847 w 1598646"/>
              <a:gd name="connsiteY5" fmla="*/ 1953206 h 2282888"/>
              <a:gd name="connsiteX6" fmla="*/ 1 w 1598646"/>
              <a:gd name="connsiteY6" fmla="*/ 1965650 h 2282888"/>
              <a:gd name="connsiteX7" fmla="*/ 0 w 1598646"/>
              <a:gd name="connsiteY7" fmla="*/ 317242 h 2282888"/>
              <a:gd name="connsiteX8" fmla="*/ 385666 w 1598646"/>
              <a:gd name="connsiteY8" fmla="*/ 311022 h 2282888"/>
              <a:gd name="connsiteX9" fmla="*/ 385665 w 1598646"/>
              <a:gd name="connsiteY9" fmla="*/ 0 h 2282888"/>
              <a:gd name="connsiteX10" fmla="*/ 1598645 w 1598646"/>
              <a:gd name="connsiteY10" fmla="*/ 0 h 228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646" h="2282888">
                <a:moveTo>
                  <a:pt x="1598645" y="0"/>
                </a:moveTo>
                <a:cubicBezTo>
                  <a:pt x="1598646" y="644849"/>
                  <a:pt x="1598645" y="1308359"/>
                  <a:pt x="1598646" y="1953208"/>
                </a:cubicBezTo>
                <a:lnTo>
                  <a:pt x="800614" y="1953206"/>
                </a:lnTo>
                <a:lnTo>
                  <a:pt x="794394" y="2282888"/>
                </a:lnTo>
                <a:lnTo>
                  <a:pt x="377627" y="2270447"/>
                </a:lnTo>
                <a:lnTo>
                  <a:pt x="383847" y="1953206"/>
                </a:lnTo>
                <a:lnTo>
                  <a:pt x="1" y="1965650"/>
                </a:lnTo>
                <a:cubicBezTo>
                  <a:pt x="1" y="1416181"/>
                  <a:pt x="0" y="866711"/>
                  <a:pt x="0" y="317242"/>
                </a:cubicBezTo>
                <a:lnTo>
                  <a:pt x="385666" y="311022"/>
                </a:lnTo>
                <a:cubicBezTo>
                  <a:pt x="385666" y="207348"/>
                  <a:pt x="385665" y="103674"/>
                  <a:pt x="385665" y="0"/>
                </a:cubicBezTo>
                <a:lnTo>
                  <a:pt x="1598645" y="0"/>
                </a:lnTo>
                <a:close/>
              </a:path>
            </a:pathLst>
          </a:custGeom>
          <a:noFill/>
          <a:ln w="57150" cap="flat" cmpd="sng" algn="ctr">
            <a:solidFill>
              <a:srgbClr val="9BBB59">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2" name="Freeform 61"/>
          <p:cNvSpPr/>
          <p:nvPr/>
        </p:nvSpPr>
        <p:spPr>
          <a:xfrm>
            <a:off x="6416914" y="3518359"/>
            <a:ext cx="2401077" cy="2282887"/>
          </a:xfrm>
          <a:custGeom>
            <a:avLst/>
            <a:gdLst>
              <a:gd name="connsiteX0" fmla="*/ 0 w 976604"/>
              <a:gd name="connsiteY0" fmla="*/ 12441 h 404327"/>
              <a:gd name="connsiteX1" fmla="*/ 976604 w 976604"/>
              <a:gd name="connsiteY1" fmla="*/ 0 h 404327"/>
              <a:gd name="connsiteX2" fmla="*/ 964163 w 976604"/>
              <a:gd name="connsiteY2" fmla="*/ 373225 h 404327"/>
              <a:gd name="connsiteX3" fmla="*/ 279918 w 976604"/>
              <a:gd name="connsiteY3" fmla="*/ 404327 h 404327"/>
              <a:gd name="connsiteX4" fmla="*/ 0 w 976604"/>
              <a:gd name="connsiteY4" fmla="*/ 12441 h 404327"/>
              <a:gd name="connsiteX0" fmla="*/ 0 w 1150775"/>
              <a:gd name="connsiteY0" fmla="*/ 12441 h 472752"/>
              <a:gd name="connsiteX1" fmla="*/ 976604 w 1150775"/>
              <a:gd name="connsiteY1" fmla="*/ 0 h 472752"/>
              <a:gd name="connsiteX2" fmla="*/ 1150775 w 1150775"/>
              <a:gd name="connsiteY2" fmla="*/ 472752 h 472752"/>
              <a:gd name="connsiteX3" fmla="*/ 279918 w 1150775"/>
              <a:gd name="connsiteY3" fmla="*/ 404327 h 472752"/>
              <a:gd name="connsiteX4" fmla="*/ 0 w 1150775"/>
              <a:gd name="connsiteY4" fmla="*/ 12441 h 472752"/>
              <a:gd name="connsiteX0" fmla="*/ 0 w 1150775"/>
              <a:gd name="connsiteY0" fmla="*/ 0 h 460311"/>
              <a:gd name="connsiteX1" fmla="*/ 1125894 w 1150775"/>
              <a:gd name="connsiteY1" fmla="*/ 130628 h 460311"/>
              <a:gd name="connsiteX2" fmla="*/ 1150775 w 1150775"/>
              <a:gd name="connsiteY2" fmla="*/ 460311 h 460311"/>
              <a:gd name="connsiteX3" fmla="*/ 279918 w 1150775"/>
              <a:gd name="connsiteY3" fmla="*/ 391886 h 460311"/>
              <a:gd name="connsiteX4" fmla="*/ 0 w 1150775"/>
              <a:gd name="connsiteY4" fmla="*/ 0 h 460311"/>
              <a:gd name="connsiteX0" fmla="*/ 0 w 1150775"/>
              <a:gd name="connsiteY0" fmla="*/ 0 h 460311"/>
              <a:gd name="connsiteX1" fmla="*/ 578500 w 1150775"/>
              <a:gd name="connsiteY1" fmla="*/ 65184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0 w 1150775"/>
              <a:gd name="connsiteY0" fmla="*/ 0 h 460311"/>
              <a:gd name="connsiteX1" fmla="*/ 740231 w 1150775"/>
              <a:gd name="connsiteY1" fmla="*/ 146050 h 460311"/>
              <a:gd name="connsiteX2" fmla="*/ 1125894 w 1150775"/>
              <a:gd name="connsiteY2" fmla="*/ 130628 h 460311"/>
              <a:gd name="connsiteX3" fmla="*/ 1150775 w 1150775"/>
              <a:gd name="connsiteY3" fmla="*/ 460311 h 460311"/>
              <a:gd name="connsiteX4" fmla="*/ 279918 w 1150775"/>
              <a:gd name="connsiteY4" fmla="*/ 391886 h 460311"/>
              <a:gd name="connsiteX5" fmla="*/ 0 w 1150775"/>
              <a:gd name="connsiteY5" fmla="*/ 0 h 460311"/>
              <a:gd name="connsiteX0" fmla="*/ 472751 w 870857"/>
              <a:gd name="connsiteY0" fmla="*/ 0 h 659365"/>
              <a:gd name="connsiteX1" fmla="*/ 460313 w 870857"/>
              <a:gd name="connsiteY1" fmla="*/ 345104 h 659365"/>
              <a:gd name="connsiteX2" fmla="*/ 845976 w 870857"/>
              <a:gd name="connsiteY2" fmla="*/ 329682 h 659365"/>
              <a:gd name="connsiteX3" fmla="*/ 870857 w 870857"/>
              <a:gd name="connsiteY3" fmla="*/ 659365 h 659365"/>
              <a:gd name="connsiteX4" fmla="*/ 0 w 870857"/>
              <a:gd name="connsiteY4" fmla="*/ 590940 h 659365"/>
              <a:gd name="connsiteX5" fmla="*/ 472751 w 870857"/>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0 w 1125894"/>
              <a:gd name="connsiteY4" fmla="*/ 2 h 659365"/>
              <a:gd name="connsiteX5" fmla="*/ 727788 w 1125894"/>
              <a:gd name="connsiteY5" fmla="*/ 0 h 659365"/>
              <a:gd name="connsiteX0" fmla="*/ 727788 w 1125894"/>
              <a:gd name="connsiteY0" fmla="*/ 0 h 659365"/>
              <a:gd name="connsiteX1" fmla="*/ 715350 w 1125894"/>
              <a:gd name="connsiteY1" fmla="*/ 345104 h 659365"/>
              <a:gd name="connsiteX2" fmla="*/ 1101013 w 1125894"/>
              <a:gd name="connsiteY2" fmla="*/ 329682 h 659365"/>
              <a:gd name="connsiteX3" fmla="*/ 1125894 w 1125894"/>
              <a:gd name="connsiteY3" fmla="*/ 659365 h 659365"/>
              <a:gd name="connsiteX4" fmla="*/ 466533 w 1125894"/>
              <a:gd name="connsiteY4" fmla="*/ 289119 h 659365"/>
              <a:gd name="connsiteX5" fmla="*/ 0 w 1125894"/>
              <a:gd name="connsiteY5" fmla="*/ 2 h 659365"/>
              <a:gd name="connsiteX6" fmla="*/ 727788 w 1125894"/>
              <a:gd name="connsiteY6" fmla="*/ 0 h 65936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0 w 1225418"/>
              <a:gd name="connsiteY4" fmla="*/ 0 h 967405"/>
              <a:gd name="connsiteX5" fmla="*/ 99524 w 1225418"/>
              <a:gd name="connsiteY5" fmla="*/ 308042 h 967405"/>
              <a:gd name="connsiteX6" fmla="*/ 827312 w 1225418"/>
              <a:gd name="connsiteY6" fmla="*/ 308040 h 967405"/>
              <a:gd name="connsiteX0" fmla="*/ 827312 w 1225418"/>
              <a:gd name="connsiteY0" fmla="*/ 308040 h 967405"/>
              <a:gd name="connsiteX1" fmla="*/ 814874 w 1225418"/>
              <a:gd name="connsiteY1" fmla="*/ 653144 h 967405"/>
              <a:gd name="connsiteX2" fmla="*/ 1200537 w 1225418"/>
              <a:gd name="connsiteY2" fmla="*/ 637722 h 967405"/>
              <a:gd name="connsiteX3" fmla="*/ 1225418 w 1225418"/>
              <a:gd name="connsiteY3" fmla="*/ 967405 h 967405"/>
              <a:gd name="connsiteX4" fmla="*/ 317241 w 1225418"/>
              <a:gd name="connsiteY4" fmla="*/ 230155 h 967405"/>
              <a:gd name="connsiteX5" fmla="*/ 0 w 1225418"/>
              <a:gd name="connsiteY5" fmla="*/ 0 h 967405"/>
              <a:gd name="connsiteX6" fmla="*/ 99524 w 1225418"/>
              <a:gd name="connsiteY6" fmla="*/ 308042 h 967405"/>
              <a:gd name="connsiteX7" fmla="*/ 827312 w 1225418"/>
              <a:gd name="connsiteY7" fmla="*/ 308040 h 967405"/>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0 w 1642185"/>
              <a:gd name="connsiteY4" fmla="*/ 0 h 986066"/>
              <a:gd name="connsiteX5" fmla="*/ 416767 w 1642185"/>
              <a:gd name="connsiteY5" fmla="*/ 18661 h 986066"/>
              <a:gd name="connsiteX6" fmla="*/ 516291 w 1642185"/>
              <a:gd name="connsiteY6" fmla="*/ 326703 h 986066"/>
              <a:gd name="connsiteX7" fmla="*/ 1244079 w 1642185"/>
              <a:gd name="connsiteY7" fmla="*/ 326701 h 986066"/>
              <a:gd name="connsiteX0" fmla="*/ 1244079 w 1642185"/>
              <a:gd name="connsiteY0" fmla="*/ 326701 h 986066"/>
              <a:gd name="connsiteX1" fmla="*/ 1231641 w 1642185"/>
              <a:gd name="connsiteY1" fmla="*/ 671805 h 986066"/>
              <a:gd name="connsiteX2" fmla="*/ 1617304 w 1642185"/>
              <a:gd name="connsiteY2" fmla="*/ 656383 h 986066"/>
              <a:gd name="connsiteX3" fmla="*/ 1642185 w 1642185"/>
              <a:gd name="connsiteY3" fmla="*/ 986066 h 986066"/>
              <a:gd name="connsiteX4" fmla="*/ 31103 w 1642185"/>
              <a:gd name="connsiteY4" fmla="*/ 342123 h 986066"/>
              <a:gd name="connsiteX5" fmla="*/ 0 w 1642185"/>
              <a:gd name="connsiteY5" fmla="*/ 0 h 986066"/>
              <a:gd name="connsiteX6" fmla="*/ 416767 w 1642185"/>
              <a:gd name="connsiteY6" fmla="*/ 18661 h 986066"/>
              <a:gd name="connsiteX7" fmla="*/ 516291 w 1642185"/>
              <a:gd name="connsiteY7" fmla="*/ 326703 h 986066"/>
              <a:gd name="connsiteX8" fmla="*/ 1244079 w 1642185"/>
              <a:gd name="connsiteY8" fmla="*/ 326701 h 986066"/>
              <a:gd name="connsiteX0" fmla="*/ 1634200 w 2032306"/>
              <a:gd name="connsiteY0" fmla="*/ 326701 h 986066"/>
              <a:gd name="connsiteX1" fmla="*/ 1621762 w 2032306"/>
              <a:gd name="connsiteY1" fmla="*/ 671805 h 986066"/>
              <a:gd name="connsiteX2" fmla="*/ 2007425 w 2032306"/>
              <a:gd name="connsiteY2" fmla="*/ 656383 h 986066"/>
              <a:gd name="connsiteX3" fmla="*/ 2032306 w 2032306"/>
              <a:gd name="connsiteY3" fmla="*/ 986066 h 986066"/>
              <a:gd name="connsiteX4" fmla="*/ 60440 w 2032306"/>
              <a:gd name="connsiteY4" fmla="*/ 342123 h 986066"/>
              <a:gd name="connsiteX5" fmla="*/ 421224 w 2032306"/>
              <a:gd name="connsiteY5" fmla="*/ 342123 h 986066"/>
              <a:gd name="connsiteX6" fmla="*/ 390121 w 2032306"/>
              <a:gd name="connsiteY6" fmla="*/ 0 h 986066"/>
              <a:gd name="connsiteX7" fmla="*/ 806888 w 2032306"/>
              <a:gd name="connsiteY7" fmla="*/ 18661 h 986066"/>
              <a:gd name="connsiteX8" fmla="*/ 906412 w 2032306"/>
              <a:gd name="connsiteY8" fmla="*/ 326703 h 986066"/>
              <a:gd name="connsiteX9" fmla="*/ 1634200 w 2032306"/>
              <a:gd name="connsiteY9" fmla="*/ 326701 h 986066"/>
              <a:gd name="connsiteX0" fmla="*/ 1741199 w 2139305"/>
              <a:gd name="connsiteY0" fmla="*/ 326701 h 986066"/>
              <a:gd name="connsiteX1" fmla="*/ 1728761 w 2139305"/>
              <a:gd name="connsiteY1" fmla="*/ 671805 h 986066"/>
              <a:gd name="connsiteX2" fmla="*/ 2114424 w 2139305"/>
              <a:gd name="connsiteY2" fmla="*/ 656383 h 986066"/>
              <a:gd name="connsiteX3" fmla="*/ 2139305 w 2139305"/>
              <a:gd name="connsiteY3" fmla="*/ 986066 h 986066"/>
              <a:gd name="connsiteX4" fmla="*/ 123896 w 2139305"/>
              <a:gd name="connsiteY4" fmla="*/ 653143 h 986066"/>
              <a:gd name="connsiteX5" fmla="*/ 167439 w 2139305"/>
              <a:gd name="connsiteY5" fmla="*/ 342123 h 986066"/>
              <a:gd name="connsiteX6" fmla="*/ 528223 w 2139305"/>
              <a:gd name="connsiteY6" fmla="*/ 342123 h 986066"/>
              <a:gd name="connsiteX7" fmla="*/ 497120 w 2139305"/>
              <a:gd name="connsiteY7" fmla="*/ 0 h 986066"/>
              <a:gd name="connsiteX8" fmla="*/ 913887 w 2139305"/>
              <a:gd name="connsiteY8" fmla="*/ 18661 h 986066"/>
              <a:gd name="connsiteX9" fmla="*/ 1013411 w 2139305"/>
              <a:gd name="connsiteY9" fmla="*/ 326703 h 986066"/>
              <a:gd name="connsiteX10" fmla="*/ 1741199 w 2139305"/>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889515 w 2015409"/>
              <a:gd name="connsiteY9" fmla="*/ 326703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17303 w 2015409"/>
              <a:gd name="connsiteY0" fmla="*/ 326701 h 986066"/>
              <a:gd name="connsiteX1" fmla="*/ 1604865 w 2015409"/>
              <a:gd name="connsiteY1" fmla="*/ 671805 h 986066"/>
              <a:gd name="connsiteX2" fmla="*/ 1990528 w 2015409"/>
              <a:gd name="connsiteY2" fmla="*/ 656383 h 986066"/>
              <a:gd name="connsiteX3" fmla="*/ 2015409 w 2015409"/>
              <a:gd name="connsiteY3" fmla="*/ 986066 h 986066"/>
              <a:gd name="connsiteX4" fmla="*/ 0 w 2015409"/>
              <a:gd name="connsiteY4" fmla="*/ 653143 h 986066"/>
              <a:gd name="connsiteX5" fmla="*/ 43543 w 2015409"/>
              <a:gd name="connsiteY5" fmla="*/ 342123 h 986066"/>
              <a:gd name="connsiteX6" fmla="*/ 404327 w 2015409"/>
              <a:gd name="connsiteY6" fmla="*/ 342123 h 986066"/>
              <a:gd name="connsiteX7" fmla="*/ 373224 w 2015409"/>
              <a:gd name="connsiteY7" fmla="*/ 0 h 986066"/>
              <a:gd name="connsiteX8" fmla="*/ 789991 w 2015409"/>
              <a:gd name="connsiteY8" fmla="*/ 18661 h 986066"/>
              <a:gd name="connsiteX9" fmla="*/ 796209 w 2015409"/>
              <a:gd name="connsiteY9" fmla="*/ 339144 h 986066"/>
              <a:gd name="connsiteX10" fmla="*/ 1617303 w 2015409"/>
              <a:gd name="connsiteY10" fmla="*/ 326701 h 986066"/>
              <a:gd name="connsiteX0" fmla="*/ 1648405 w 2046511"/>
              <a:gd name="connsiteY0" fmla="*/ 326701 h 986066"/>
              <a:gd name="connsiteX1" fmla="*/ 1635967 w 2046511"/>
              <a:gd name="connsiteY1" fmla="*/ 671805 h 986066"/>
              <a:gd name="connsiteX2" fmla="*/ 2021630 w 2046511"/>
              <a:gd name="connsiteY2" fmla="*/ 656383 h 986066"/>
              <a:gd name="connsiteX3" fmla="*/ 2046511 w 2046511"/>
              <a:gd name="connsiteY3" fmla="*/ 986066 h 986066"/>
              <a:gd name="connsiteX4" fmla="*/ 31102 w 2046511"/>
              <a:gd name="connsiteY4" fmla="*/ 653143 h 986066"/>
              <a:gd name="connsiteX5" fmla="*/ 0 w 2046511"/>
              <a:gd name="connsiteY5" fmla="*/ 335903 h 986066"/>
              <a:gd name="connsiteX6" fmla="*/ 435429 w 2046511"/>
              <a:gd name="connsiteY6" fmla="*/ 342123 h 986066"/>
              <a:gd name="connsiteX7" fmla="*/ 404326 w 2046511"/>
              <a:gd name="connsiteY7" fmla="*/ 0 h 986066"/>
              <a:gd name="connsiteX8" fmla="*/ 821093 w 2046511"/>
              <a:gd name="connsiteY8" fmla="*/ 18661 h 986066"/>
              <a:gd name="connsiteX9" fmla="*/ 827311 w 2046511"/>
              <a:gd name="connsiteY9" fmla="*/ 339144 h 986066"/>
              <a:gd name="connsiteX10" fmla="*/ 1648405 w 2046511"/>
              <a:gd name="connsiteY10" fmla="*/ 326701 h 986066"/>
              <a:gd name="connsiteX0" fmla="*/ 1642185 w 2040291"/>
              <a:gd name="connsiteY0" fmla="*/ 326701 h 986066"/>
              <a:gd name="connsiteX1" fmla="*/ 1629747 w 2040291"/>
              <a:gd name="connsiteY1" fmla="*/ 671805 h 986066"/>
              <a:gd name="connsiteX2" fmla="*/ 2015410 w 2040291"/>
              <a:gd name="connsiteY2" fmla="*/ 656383 h 986066"/>
              <a:gd name="connsiteX3" fmla="*/ 2040291 w 2040291"/>
              <a:gd name="connsiteY3" fmla="*/ 986066 h 986066"/>
              <a:gd name="connsiteX4" fmla="*/ 24882 w 2040291"/>
              <a:gd name="connsiteY4" fmla="*/ 653143 h 986066"/>
              <a:gd name="connsiteX5" fmla="*/ 0 w 2040291"/>
              <a:gd name="connsiteY5" fmla="*/ 329683 h 986066"/>
              <a:gd name="connsiteX6" fmla="*/ 429209 w 2040291"/>
              <a:gd name="connsiteY6" fmla="*/ 342123 h 986066"/>
              <a:gd name="connsiteX7" fmla="*/ 398106 w 2040291"/>
              <a:gd name="connsiteY7" fmla="*/ 0 h 986066"/>
              <a:gd name="connsiteX8" fmla="*/ 814873 w 2040291"/>
              <a:gd name="connsiteY8" fmla="*/ 18661 h 986066"/>
              <a:gd name="connsiteX9" fmla="*/ 821091 w 2040291"/>
              <a:gd name="connsiteY9" fmla="*/ 339144 h 986066"/>
              <a:gd name="connsiteX10" fmla="*/ 1642185 w 2040291"/>
              <a:gd name="connsiteY10" fmla="*/ 326701 h 986066"/>
              <a:gd name="connsiteX0" fmla="*/ 2109620 w 2507726"/>
              <a:gd name="connsiteY0" fmla="*/ 326701 h 986673"/>
              <a:gd name="connsiteX1" fmla="*/ 2097182 w 2507726"/>
              <a:gd name="connsiteY1" fmla="*/ 671805 h 986673"/>
              <a:gd name="connsiteX2" fmla="*/ 2482845 w 2507726"/>
              <a:gd name="connsiteY2" fmla="*/ 656383 h 986673"/>
              <a:gd name="connsiteX3" fmla="*/ 2507726 w 2507726"/>
              <a:gd name="connsiteY3" fmla="*/ 986066 h 986673"/>
              <a:gd name="connsiteX4" fmla="*/ 81771 w 2507726"/>
              <a:gd name="connsiteY4" fmla="*/ 678025 h 986673"/>
              <a:gd name="connsiteX5" fmla="*/ 492317 w 2507726"/>
              <a:gd name="connsiteY5" fmla="*/ 653143 h 986673"/>
              <a:gd name="connsiteX6" fmla="*/ 467435 w 2507726"/>
              <a:gd name="connsiteY6" fmla="*/ 329683 h 986673"/>
              <a:gd name="connsiteX7" fmla="*/ 896644 w 2507726"/>
              <a:gd name="connsiteY7" fmla="*/ 342123 h 986673"/>
              <a:gd name="connsiteX8" fmla="*/ 865541 w 2507726"/>
              <a:gd name="connsiteY8" fmla="*/ 0 h 986673"/>
              <a:gd name="connsiteX9" fmla="*/ 1282308 w 2507726"/>
              <a:gd name="connsiteY9" fmla="*/ 18661 h 986673"/>
              <a:gd name="connsiteX10" fmla="*/ 1288526 w 2507726"/>
              <a:gd name="connsiteY10" fmla="*/ 339144 h 986673"/>
              <a:gd name="connsiteX11" fmla="*/ 2109620 w 2507726"/>
              <a:gd name="connsiteY11" fmla="*/ 326701 h 986673"/>
              <a:gd name="connsiteX0" fmla="*/ 2188807 w 2586913"/>
              <a:gd name="connsiteY0" fmla="*/ 326701 h 1016300"/>
              <a:gd name="connsiteX1" fmla="*/ 2176369 w 2586913"/>
              <a:gd name="connsiteY1" fmla="*/ 671805 h 1016300"/>
              <a:gd name="connsiteX2" fmla="*/ 2562032 w 2586913"/>
              <a:gd name="connsiteY2" fmla="*/ 656383 h 1016300"/>
              <a:gd name="connsiteX3" fmla="*/ 2586913 w 2586913"/>
              <a:gd name="connsiteY3" fmla="*/ 986066 h 1016300"/>
              <a:gd name="connsiteX4" fmla="*/ 173399 w 2586913"/>
              <a:gd name="connsiteY4" fmla="*/ 989045 h 1016300"/>
              <a:gd name="connsiteX5" fmla="*/ 160958 w 2586913"/>
              <a:gd name="connsiteY5" fmla="*/ 678025 h 1016300"/>
              <a:gd name="connsiteX6" fmla="*/ 571504 w 2586913"/>
              <a:gd name="connsiteY6" fmla="*/ 653143 h 1016300"/>
              <a:gd name="connsiteX7" fmla="*/ 546622 w 2586913"/>
              <a:gd name="connsiteY7" fmla="*/ 329683 h 1016300"/>
              <a:gd name="connsiteX8" fmla="*/ 975831 w 2586913"/>
              <a:gd name="connsiteY8" fmla="*/ 342123 h 1016300"/>
              <a:gd name="connsiteX9" fmla="*/ 944728 w 2586913"/>
              <a:gd name="connsiteY9" fmla="*/ 0 h 1016300"/>
              <a:gd name="connsiteX10" fmla="*/ 1361495 w 2586913"/>
              <a:gd name="connsiteY10" fmla="*/ 18661 h 1016300"/>
              <a:gd name="connsiteX11" fmla="*/ 1367713 w 2586913"/>
              <a:gd name="connsiteY11" fmla="*/ 339144 h 1016300"/>
              <a:gd name="connsiteX12" fmla="*/ 2188807 w 2586913"/>
              <a:gd name="connsiteY12" fmla="*/ 326701 h 1016300"/>
              <a:gd name="connsiteX0" fmla="*/ 2030446 w 2428552"/>
              <a:gd name="connsiteY0" fmla="*/ 326701 h 1016300"/>
              <a:gd name="connsiteX1" fmla="*/ 2018008 w 2428552"/>
              <a:gd name="connsiteY1" fmla="*/ 671805 h 1016300"/>
              <a:gd name="connsiteX2" fmla="*/ 2403671 w 2428552"/>
              <a:gd name="connsiteY2" fmla="*/ 656383 h 1016300"/>
              <a:gd name="connsiteX3" fmla="*/ 2428552 w 2428552"/>
              <a:gd name="connsiteY3" fmla="*/ 986066 h 1016300"/>
              <a:gd name="connsiteX4" fmla="*/ 15038 w 2428552"/>
              <a:gd name="connsiteY4" fmla="*/ 989045 h 1016300"/>
              <a:gd name="connsiteX5" fmla="*/ 2597 w 2428552"/>
              <a:gd name="connsiteY5" fmla="*/ 678025 h 1016300"/>
              <a:gd name="connsiteX6" fmla="*/ 413143 w 2428552"/>
              <a:gd name="connsiteY6" fmla="*/ 653143 h 1016300"/>
              <a:gd name="connsiteX7" fmla="*/ 388261 w 2428552"/>
              <a:gd name="connsiteY7" fmla="*/ 329683 h 1016300"/>
              <a:gd name="connsiteX8" fmla="*/ 817470 w 2428552"/>
              <a:gd name="connsiteY8" fmla="*/ 342123 h 1016300"/>
              <a:gd name="connsiteX9" fmla="*/ 786367 w 2428552"/>
              <a:gd name="connsiteY9" fmla="*/ 0 h 1016300"/>
              <a:gd name="connsiteX10" fmla="*/ 1203134 w 2428552"/>
              <a:gd name="connsiteY10" fmla="*/ 18661 h 1016300"/>
              <a:gd name="connsiteX11" fmla="*/ 1209352 w 2428552"/>
              <a:gd name="connsiteY11" fmla="*/ 339144 h 1016300"/>
              <a:gd name="connsiteX12" fmla="*/ 2030446 w 2428552"/>
              <a:gd name="connsiteY12" fmla="*/ 326701 h 1016300"/>
              <a:gd name="connsiteX0" fmla="*/ 2030446 w 2428552"/>
              <a:gd name="connsiteY0" fmla="*/ 326701 h 989045"/>
              <a:gd name="connsiteX1" fmla="*/ 2018008 w 2428552"/>
              <a:gd name="connsiteY1" fmla="*/ 671805 h 989045"/>
              <a:gd name="connsiteX2" fmla="*/ 2403671 w 2428552"/>
              <a:gd name="connsiteY2" fmla="*/ 656383 h 989045"/>
              <a:gd name="connsiteX3" fmla="*/ 2428552 w 2428552"/>
              <a:gd name="connsiteY3" fmla="*/ 986066 h 989045"/>
              <a:gd name="connsiteX4" fmla="*/ 15038 w 2428552"/>
              <a:gd name="connsiteY4" fmla="*/ 989045 h 989045"/>
              <a:gd name="connsiteX5" fmla="*/ 2597 w 2428552"/>
              <a:gd name="connsiteY5" fmla="*/ 678025 h 989045"/>
              <a:gd name="connsiteX6" fmla="*/ 413143 w 2428552"/>
              <a:gd name="connsiteY6" fmla="*/ 653143 h 989045"/>
              <a:gd name="connsiteX7" fmla="*/ 388261 w 2428552"/>
              <a:gd name="connsiteY7" fmla="*/ 329683 h 989045"/>
              <a:gd name="connsiteX8" fmla="*/ 817470 w 2428552"/>
              <a:gd name="connsiteY8" fmla="*/ 342123 h 989045"/>
              <a:gd name="connsiteX9" fmla="*/ 786367 w 2428552"/>
              <a:gd name="connsiteY9" fmla="*/ 0 h 989045"/>
              <a:gd name="connsiteX10" fmla="*/ 1203134 w 2428552"/>
              <a:gd name="connsiteY10" fmla="*/ 18661 h 989045"/>
              <a:gd name="connsiteX11" fmla="*/ 1209352 w 2428552"/>
              <a:gd name="connsiteY11" fmla="*/ 339144 h 989045"/>
              <a:gd name="connsiteX12" fmla="*/ 2030446 w 2428552"/>
              <a:gd name="connsiteY12" fmla="*/ 326701 h 98904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17470 w 2428552"/>
              <a:gd name="connsiteY8" fmla="*/ 335903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30446 w 2428552"/>
              <a:gd name="connsiteY0" fmla="*/ 320481 h 982825"/>
              <a:gd name="connsiteX1" fmla="*/ 2018008 w 2428552"/>
              <a:gd name="connsiteY1" fmla="*/ 665585 h 982825"/>
              <a:gd name="connsiteX2" fmla="*/ 2403671 w 2428552"/>
              <a:gd name="connsiteY2" fmla="*/ 650163 h 982825"/>
              <a:gd name="connsiteX3" fmla="*/ 2428552 w 2428552"/>
              <a:gd name="connsiteY3" fmla="*/ 979846 h 982825"/>
              <a:gd name="connsiteX4" fmla="*/ 15038 w 2428552"/>
              <a:gd name="connsiteY4" fmla="*/ 982825 h 982825"/>
              <a:gd name="connsiteX5" fmla="*/ 2597 w 2428552"/>
              <a:gd name="connsiteY5" fmla="*/ 671805 h 982825"/>
              <a:gd name="connsiteX6" fmla="*/ 413143 w 2428552"/>
              <a:gd name="connsiteY6" fmla="*/ 646923 h 982825"/>
              <a:gd name="connsiteX7" fmla="*/ 388261 w 2428552"/>
              <a:gd name="connsiteY7" fmla="*/ 323463 h 982825"/>
              <a:gd name="connsiteX8" fmla="*/ 805029 w 2428552"/>
              <a:gd name="connsiteY8" fmla="*/ 317242 h 982825"/>
              <a:gd name="connsiteX9" fmla="*/ 786367 w 2428552"/>
              <a:gd name="connsiteY9" fmla="*/ 0 h 982825"/>
              <a:gd name="connsiteX10" fmla="*/ 1203134 w 2428552"/>
              <a:gd name="connsiteY10" fmla="*/ 12441 h 982825"/>
              <a:gd name="connsiteX11" fmla="*/ 1209352 w 2428552"/>
              <a:gd name="connsiteY11" fmla="*/ 332924 h 982825"/>
              <a:gd name="connsiteX12" fmla="*/ 2030446 w 2428552"/>
              <a:gd name="connsiteY12" fmla="*/ 320481 h 982825"/>
              <a:gd name="connsiteX0" fmla="*/ 2027849 w 2425955"/>
              <a:gd name="connsiteY0" fmla="*/ 320481 h 982825"/>
              <a:gd name="connsiteX1" fmla="*/ 2015411 w 2425955"/>
              <a:gd name="connsiteY1" fmla="*/ 665585 h 982825"/>
              <a:gd name="connsiteX2" fmla="*/ 2401074 w 2425955"/>
              <a:gd name="connsiteY2" fmla="*/ 650163 h 982825"/>
              <a:gd name="connsiteX3" fmla="*/ 2425955 w 2425955"/>
              <a:gd name="connsiteY3" fmla="*/ 979846 h 982825"/>
              <a:gd name="connsiteX4" fmla="*/ 12441 w 2425955"/>
              <a:gd name="connsiteY4" fmla="*/ 982825 h 982825"/>
              <a:gd name="connsiteX5" fmla="*/ 0 w 2425955"/>
              <a:gd name="connsiteY5" fmla="*/ 671805 h 982825"/>
              <a:gd name="connsiteX6" fmla="*/ 410546 w 2425955"/>
              <a:gd name="connsiteY6" fmla="*/ 646923 h 982825"/>
              <a:gd name="connsiteX7" fmla="*/ 385664 w 2425955"/>
              <a:gd name="connsiteY7" fmla="*/ 323463 h 982825"/>
              <a:gd name="connsiteX8" fmla="*/ 802432 w 2425955"/>
              <a:gd name="connsiteY8" fmla="*/ 317242 h 982825"/>
              <a:gd name="connsiteX9" fmla="*/ 783770 w 2425955"/>
              <a:gd name="connsiteY9" fmla="*/ 0 h 982825"/>
              <a:gd name="connsiteX10" fmla="*/ 1200537 w 2425955"/>
              <a:gd name="connsiteY10" fmla="*/ 12441 h 982825"/>
              <a:gd name="connsiteX11" fmla="*/ 1206755 w 2425955"/>
              <a:gd name="connsiteY11" fmla="*/ 332924 h 982825"/>
              <a:gd name="connsiteX12" fmla="*/ 2027849 w 2425955"/>
              <a:gd name="connsiteY12" fmla="*/ 320481 h 982825"/>
              <a:gd name="connsiteX0" fmla="*/ 2034069 w 2432175"/>
              <a:gd name="connsiteY0" fmla="*/ 320481 h 982825"/>
              <a:gd name="connsiteX1" fmla="*/ 2021631 w 2432175"/>
              <a:gd name="connsiteY1" fmla="*/ 665585 h 982825"/>
              <a:gd name="connsiteX2" fmla="*/ 2407294 w 2432175"/>
              <a:gd name="connsiteY2" fmla="*/ 650163 h 982825"/>
              <a:gd name="connsiteX3" fmla="*/ 2432175 w 2432175"/>
              <a:gd name="connsiteY3" fmla="*/ 979846 h 982825"/>
              <a:gd name="connsiteX4" fmla="*/ 18661 w 2432175"/>
              <a:gd name="connsiteY4" fmla="*/ 982825 h 982825"/>
              <a:gd name="connsiteX5" fmla="*/ 0 w 2432175"/>
              <a:gd name="connsiteY5" fmla="*/ 646923 h 982825"/>
              <a:gd name="connsiteX6" fmla="*/ 416766 w 2432175"/>
              <a:gd name="connsiteY6" fmla="*/ 646923 h 982825"/>
              <a:gd name="connsiteX7" fmla="*/ 391884 w 2432175"/>
              <a:gd name="connsiteY7" fmla="*/ 323463 h 982825"/>
              <a:gd name="connsiteX8" fmla="*/ 808652 w 2432175"/>
              <a:gd name="connsiteY8" fmla="*/ 317242 h 982825"/>
              <a:gd name="connsiteX9" fmla="*/ 789990 w 2432175"/>
              <a:gd name="connsiteY9" fmla="*/ 0 h 982825"/>
              <a:gd name="connsiteX10" fmla="*/ 1206757 w 2432175"/>
              <a:gd name="connsiteY10" fmla="*/ 12441 h 982825"/>
              <a:gd name="connsiteX11" fmla="*/ 1212975 w 2432175"/>
              <a:gd name="connsiteY11" fmla="*/ 332924 h 982825"/>
              <a:gd name="connsiteX12" fmla="*/ 2034069 w 2432175"/>
              <a:gd name="connsiteY12" fmla="*/ 320481 h 982825"/>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839756 w 2463279"/>
              <a:gd name="connsiteY8" fmla="*/ 323463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065173 w 2463279"/>
              <a:gd name="connsiteY0" fmla="*/ 326702 h 989046"/>
              <a:gd name="connsiteX1" fmla="*/ 2052735 w 2463279"/>
              <a:gd name="connsiteY1" fmla="*/ 671806 h 989046"/>
              <a:gd name="connsiteX2" fmla="*/ 2438398 w 2463279"/>
              <a:gd name="connsiteY2" fmla="*/ 656384 h 989046"/>
              <a:gd name="connsiteX3" fmla="*/ 2463279 w 2463279"/>
              <a:gd name="connsiteY3" fmla="*/ 986067 h 989046"/>
              <a:gd name="connsiteX4" fmla="*/ 49765 w 2463279"/>
              <a:gd name="connsiteY4" fmla="*/ 989046 h 989046"/>
              <a:gd name="connsiteX5" fmla="*/ 31104 w 2463279"/>
              <a:gd name="connsiteY5" fmla="*/ 653144 h 989046"/>
              <a:gd name="connsiteX6" fmla="*/ 447870 w 2463279"/>
              <a:gd name="connsiteY6" fmla="*/ 653144 h 989046"/>
              <a:gd name="connsiteX7" fmla="*/ 422988 w 2463279"/>
              <a:gd name="connsiteY7" fmla="*/ 329684 h 989046"/>
              <a:gd name="connsiteX8" fmla="*/ 6221 w 2463279"/>
              <a:gd name="connsiteY8" fmla="*/ 329684 h 989046"/>
              <a:gd name="connsiteX9" fmla="*/ 0 w 2463279"/>
              <a:gd name="connsiteY9" fmla="*/ 0 h 989046"/>
              <a:gd name="connsiteX10" fmla="*/ 1237861 w 2463279"/>
              <a:gd name="connsiteY10" fmla="*/ 18662 h 989046"/>
              <a:gd name="connsiteX11" fmla="*/ 1244079 w 2463279"/>
              <a:gd name="connsiteY11" fmla="*/ 339145 h 989046"/>
              <a:gd name="connsiteX12" fmla="*/ 2065173 w 2463279"/>
              <a:gd name="connsiteY12" fmla="*/ 326702 h 989046"/>
              <a:gd name="connsiteX0" fmla="*/ 2444618 w 2842724"/>
              <a:gd name="connsiteY0" fmla="*/ 326702 h 989046"/>
              <a:gd name="connsiteX1" fmla="*/ 2432180 w 2842724"/>
              <a:gd name="connsiteY1" fmla="*/ 671806 h 989046"/>
              <a:gd name="connsiteX2" fmla="*/ 2817843 w 2842724"/>
              <a:gd name="connsiteY2" fmla="*/ 656384 h 989046"/>
              <a:gd name="connsiteX3" fmla="*/ 2842724 w 2842724"/>
              <a:gd name="connsiteY3" fmla="*/ 986067 h 989046"/>
              <a:gd name="connsiteX4" fmla="*/ 429210 w 2842724"/>
              <a:gd name="connsiteY4" fmla="*/ 989046 h 989046"/>
              <a:gd name="connsiteX5" fmla="*/ 410549 w 2842724"/>
              <a:gd name="connsiteY5" fmla="*/ 653144 h 989046"/>
              <a:gd name="connsiteX6" fmla="*/ 827315 w 2842724"/>
              <a:gd name="connsiteY6" fmla="*/ 653144 h 989046"/>
              <a:gd name="connsiteX7" fmla="*/ 0 w 2842724"/>
              <a:gd name="connsiteY7" fmla="*/ 335904 h 989046"/>
              <a:gd name="connsiteX8" fmla="*/ 385666 w 2842724"/>
              <a:gd name="connsiteY8" fmla="*/ 329684 h 989046"/>
              <a:gd name="connsiteX9" fmla="*/ 379445 w 2842724"/>
              <a:gd name="connsiteY9" fmla="*/ 0 h 989046"/>
              <a:gd name="connsiteX10" fmla="*/ 1617306 w 2842724"/>
              <a:gd name="connsiteY10" fmla="*/ 18662 h 989046"/>
              <a:gd name="connsiteX11" fmla="*/ 1623524 w 2842724"/>
              <a:gd name="connsiteY11" fmla="*/ 339145 h 989046"/>
              <a:gd name="connsiteX12" fmla="*/ 2444618 w 2842724"/>
              <a:gd name="connsiteY12" fmla="*/ 326702 h 989046"/>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410549 w 2842724"/>
              <a:gd name="connsiteY5" fmla="*/ 653144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429210 w 2842724"/>
              <a:gd name="connsiteY4" fmla="*/ 989046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219202 w 2842724"/>
              <a:gd name="connsiteY5" fmla="*/ 195942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1 w 2842724"/>
              <a:gd name="connsiteY6" fmla="*/ 1984312 h 1984312"/>
              <a:gd name="connsiteX7" fmla="*/ 0 w 2842724"/>
              <a:gd name="connsiteY7" fmla="*/ 335904 h 1984312"/>
              <a:gd name="connsiteX8" fmla="*/ 385666 w 2842724"/>
              <a:gd name="connsiteY8" fmla="*/ 329684 h 1984312"/>
              <a:gd name="connsiteX9" fmla="*/ 379445 w 2842724"/>
              <a:gd name="connsiteY9" fmla="*/ 0 h 1984312"/>
              <a:gd name="connsiteX10" fmla="*/ 1617306 w 2842724"/>
              <a:gd name="connsiteY10" fmla="*/ 18662 h 1984312"/>
              <a:gd name="connsiteX11" fmla="*/ 1623524 w 2842724"/>
              <a:gd name="connsiteY11" fmla="*/ 339145 h 1984312"/>
              <a:gd name="connsiteX12" fmla="*/ 2444618 w 2842724"/>
              <a:gd name="connsiteY12"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582900 w 2842724"/>
              <a:gd name="connsiteY6" fmla="*/ 1984309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383847 w 2842724"/>
              <a:gd name="connsiteY6" fmla="*/ 1971868 h 1984312"/>
              <a:gd name="connsiteX7" fmla="*/ 1 w 2842724"/>
              <a:gd name="connsiteY7" fmla="*/ 1984312 h 1984312"/>
              <a:gd name="connsiteX8" fmla="*/ 0 w 2842724"/>
              <a:gd name="connsiteY8" fmla="*/ 335904 h 1984312"/>
              <a:gd name="connsiteX9" fmla="*/ 385666 w 2842724"/>
              <a:gd name="connsiteY9" fmla="*/ 329684 h 1984312"/>
              <a:gd name="connsiteX10" fmla="*/ 379445 w 2842724"/>
              <a:gd name="connsiteY10" fmla="*/ 0 h 1984312"/>
              <a:gd name="connsiteX11" fmla="*/ 1617306 w 2842724"/>
              <a:gd name="connsiteY11" fmla="*/ 18662 h 1984312"/>
              <a:gd name="connsiteX12" fmla="*/ 1623524 w 2842724"/>
              <a:gd name="connsiteY12" fmla="*/ 339145 h 1984312"/>
              <a:gd name="connsiteX13" fmla="*/ 2444618 w 2842724"/>
              <a:gd name="connsiteY13" fmla="*/ 326702 h 1984312"/>
              <a:gd name="connsiteX0" fmla="*/ 2444618 w 2842724"/>
              <a:gd name="connsiteY0" fmla="*/ 326702 h 1984312"/>
              <a:gd name="connsiteX1" fmla="*/ 2432180 w 2842724"/>
              <a:gd name="connsiteY1" fmla="*/ 671806 h 1984312"/>
              <a:gd name="connsiteX2" fmla="*/ 2817843 w 2842724"/>
              <a:gd name="connsiteY2" fmla="*/ 656384 h 1984312"/>
              <a:gd name="connsiteX3" fmla="*/ 2842724 w 2842724"/>
              <a:gd name="connsiteY3" fmla="*/ 986067 h 1984312"/>
              <a:gd name="connsiteX4" fmla="*/ 1623529 w 2842724"/>
              <a:gd name="connsiteY4" fmla="*/ 348344 h 1984312"/>
              <a:gd name="connsiteX5" fmla="*/ 1617308 w 2842724"/>
              <a:gd name="connsiteY5" fmla="*/ 1953209 h 1984312"/>
              <a:gd name="connsiteX6" fmla="*/ 614002 w 2842724"/>
              <a:gd name="connsiteY6" fmla="*/ 1971868 h 1984312"/>
              <a:gd name="connsiteX7" fmla="*/ 383847 w 2842724"/>
              <a:gd name="connsiteY7" fmla="*/ 1971868 h 1984312"/>
              <a:gd name="connsiteX8" fmla="*/ 1 w 2842724"/>
              <a:gd name="connsiteY8" fmla="*/ 1984312 h 1984312"/>
              <a:gd name="connsiteX9" fmla="*/ 0 w 2842724"/>
              <a:gd name="connsiteY9" fmla="*/ 335904 h 1984312"/>
              <a:gd name="connsiteX10" fmla="*/ 385666 w 2842724"/>
              <a:gd name="connsiteY10" fmla="*/ 329684 h 1984312"/>
              <a:gd name="connsiteX11" fmla="*/ 379445 w 2842724"/>
              <a:gd name="connsiteY11" fmla="*/ 0 h 1984312"/>
              <a:gd name="connsiteX12" fmla="*/ 1617306 w 2842724"/>
              <a:gd name="connsiteY12" fmla="*/ 18662 h 1984312"/>
              <a:gd name="connsiteX13" fmla="*/ 1623524 w 2842724"/>
              <a:gd name="connsiteY13" fmla="*/ 339145 h 1984312"/>
              <a:gd name="connsiteX14" fmla="*/ 2444618 w 2842724"/>
              <a:gd name="connsiteY14" fmla="*/ 326702 h 1984312"/>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439831 w 2842724"/>
              <a:gd name="connsiteY6" fmla="*/ 2270448 h 2270448"/>
              <a:gd name="connsiteX7" fmla="*/ 383847 w 2842724"/>
              <a:gd name="connsiteY7" fmla="*/ 1971868 h 2270448"/>
              <a:gd name="connsiteX8" fmla="*/ 1 w 2842724"/>
              <a:gd name="connsiteY8" fmla="*/ 1984312 h 2270448"/>
              <a:gd name="connsiteX9" fmla="*/ 0 w 2842724"/>
              <a:gd name="connsiteY9" fmla="*/ 335904 h 2270448"/>
              <a:gd name="connsiteX10" fmla="*/ 385666 w 2842724"/>
              <a:gd name="connsiteY10" fmla="*/ 329684 h 2270448"/>
              <a:gd name="connsiteX11" fmla="*/ 379445 w 2842724"/>
              <a:gd name="connsiteY11" fmla="*/ 0 h 2270448"/>
              <a:gd name="connsiteX12" fmla="*/ 1617306 w 2842724"/>
              <a:gd name="connsiteY12" fmla="*/ 18662 h 2270448"/>
              <a:gd name="connsiteX13" fmla="*/ 1623524 w 2842724"/>
              <a:gd name="connsiteY13" fmla="*/ 339145 h 2270448"/>
              <a:gd name="connsiteX14" fmla="*/ 2444618 w 2842724"/>
              <a:gd name="connsiteY14"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968565 w 2842724"/>
              <a:gd name="connsiteY6" fmla="*/ 212737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439831 w 2842724"/>
              <a:gd name="connsiteY7" fmla="*/ 2270448 h 2270448"/>
              <a:gd name="connsiteX8" fmla="*/ 383847 w 2842724"/>
              <a:gd name="connsiteY8" fmla="*/ 1971868 h 2270448"/>
              <a:gd name="connsiteX9" fmla="*/ 1 w 2842724"/>
              <a:gd name="connsiteY9" fmla="*/ 1984312 h 2270448"/>
              <a:gd name="connsiteX10" fmla="*/ 0 w 2842724"/>
              <a:gd name="connsiteY10" fmla="*/ 335904 h 2270448"/>
              <a:gd name="connsiteX11" fmla="*/ 385666 w 2842724"/>
              <a:gd name="connsiteY11" fmla="*/ 329684 h 2270448"/>
              <a:gd name="connsiteX12" fmla="*/ 379445 w 2842724"/>
              <a:gd name="connsiteY12" fmla="*/ 0 h 2270448"/>
              <a:gd name="connsiteX13" fmla="*/ 1617306 w 2842724"/>
              <a:gd name="connsiteY13" fmla="*/ 18662 h 2270448"/>
              <a:gd name="connsiteX14" fmla="*/ 1623524 w 2842724"/>
              <a:gd name="connsiteY14" fmla="*/ 339145 h 2270448"/>
              <a:gd name="connsiteX15" fmla="*/ 2444618 w 2842724"/>
              <a:gd name="connsiteY15" fmla="*/ 326702 h 2270448"/>
              <a:gd name="connsiteX0" fmla="*/ 2444618 w 2842724"/>
              <a:gd name="connsiteY0" fmla="*/ 326702 h 2270448"/>
              <a:gd name="connsiteX1" fmla="*/ 2432180 w 2842724"/>
              <a:gd name="connsiteY1" fmla="*/ 671806 h 2270448"/>
              <a:gd name="connsiteX2" fmla="*/ 2817843 w 2842724"/>
              <a:gd name="connsiteY2" fmla="*/ 656384 h 2270448"/>
              <a:gd name="connsiteX3" fmla="*/ 2842724 w 2842724"/>
              <a:gd name="connsiteY3" fmla="*/ 986067 h 2270448"/>
              <a:gd name="connsiteX4" fmla="*/ 1623529 w 2842724"/>
              <a:gd name="connsiteY4" fmla="*/ 348344 h 2270448"/>
              <a:gd name="connsiteX5" fmla="*/ 1617308 w 2842724"/>
              <a:gd name="connsiteY5" fmla="*/ 1953209 h 2270448"/>
              <a:gd name="connsiteX6" fmla="*/ 800614 w 2842724"/>
              <a:gd name="connsiteY6" fmla="*/ 1971868 h 2270448"/>
              <a:gd name="connsiteX7" fmla="*/ 601561 w 2842724"/>
              <a:gd name="connsiteY7" fmla="*/ 2139819 h 2270448"/>
              <a:gd name="connsiteX8" fmla="*/ 439831 w 2842724"/>
              <a:gd name="connsiteY8" fmla="*/ 2270448 h 2270448"/>
              <a:gd name="connsiteX9" fmla="*/ 383847 w 2842724"/>
              <a:gd name="connsiteY9" fmla="*/ 1971868 h 2270448"/>
              <a:gd name="connsiteX10" fmla="*/ 1 w 2842724"/>
              <a:gd name="connsiteY10" fmla="*/ 1984312 h 2270448"/>
              <a:gd name="connsiteX11" fmla="*/ 0 w 2842724"/>
              <a:gd name="connsiteY11" fmla="*/ 335904 h 2270448"/>
              <a:gd name="connsiteX12" fmla="*/ 385666 w 2842724"/>
              <a:gd name="connsiteY12" fmla="*/ 329684 h 2270448"/>
              <a:gd name="connsiteX13" fmla="*/ 379445 w 2842724"/>
              <a:gd name="connsiteY13" fmla="*/ 0 h 2270448"/>
              <a:gd name="connsiteX14" fmla="*/ 1617306 w 2842724"/>
              <a:gd name="connsiteY14" fmla="*/ 18662 h 2270448"/>
              <a:gd name="connsiteX15" fmla="*/ 1623524 w 2842724"/>
              <a:gd name="connsiteY15" fmla="*/ 339145 h 2270448"/>
              <a:gd name="connsiteX16" fmla="*/ 2444618 w 2842724"/>
              <a:gd name="connsiteY16" fmla="*/ 326702 h 2270448"/>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439831 w 2842724"/>
              <a:gd name="connsiteY8" fmla="*/ 2270448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42724"/>
              <a:gd name="connsiteY0" fmla="*/ 326702 h 2301550"/>
              <a:gd name="connsiteX1" fmla="*/ 2432180 w 2842724"/>
              <a:gd name="connsiteY1" fmla="*/ 671806 h 2301550"/>
              <a:gd name="connsiteX2" fmla="*/ 2817843 w 2842724"/>
              <a:gd name="connsiteY2" fmla="*/ 656384 h 2301550"/>
              <a:gd name="connsiteX3" fmla="*/ 2842724 w 2842724"/>
              <a:gd name="connsiteY3" fmla="*/ 986067 h 2301550"/>
              <a:gd name="connsiteX4" fmla="*/ 1623529 w 2842724"/>
              <a:gd name="connsiteY4" fmla="*/ 348344 h 2301550"/>
              <a:gd name="connsiteX5" fmla="*/ 1617308 w 2842724"/>
              <a:gd name="connsiteY5" fmla="*/ 1953209 h 2301550"/>
              <a:gd name="connsiteX6" fmla="*/ 800614 w 2842724"/>
              <a:gd name="connsiteY6" fmla="*/ 1971868 h 2301550"/>
              <a:gd name="connsiteX7" fmla="*/ 794394 w 2842724"/>
              <a:gd name="connsiteY7" fmla="*/ 2301550 h 2301550"/>
              <a:gd name="connsiteX8" fmla="*/ 377627 w 2842724"/>
              <a:gd name="connsiteY8" fmla="*/ 2289109 h 2301550"/>
              <a:gd name="connsiteX9" fmla="*/ 383847 w 2842724"/>
              <a:gd name="connsiteY9" fmla="*/ 1971868 h 2301550"/>
              <a:gd name="connsiteX10" fmla="*/ 1 w 2842724"/>
              <a:gd name="connsiteY10" fmla="*/ 1984312 h 2301550"/>
              <a:gd name="connsiteX11" fmla="*/ 0 w 2842724"/>
              <a:gd name="connsiteY11" fmla="*/ 335904 h 2301550"/>
              <a:gd name="connsiteX12" fmla="*/ 385666 w 2842724"/>
              <a:gd name="connsiteY12" fmla="*/ 329684 h 2301550"/>
              <a:gd name="connsiteX13" fmla="*/ 379445 w 2842724"/>
              <a:gd name="connsiteY13" fmla="*/ 0 h 2301550"/>
              <a:gd name="connsiteX14" fmla="*/ 1617306 w 2842724"/>
              <a:gd name="connsiteY14" fmla="*/ 18662 h 2301550"/>
              <a:gd name="connsiteX15" fmla="*/ 1623524 w 2842724"/>
              <a:gd name="connsiteY15" fmla="*/ 339145 h 2301550"/>
              <a:gd name="connsiteX16" fmla="*/ 2444618 w 2842724"/>
              <a:gd name="connsiteY16" fmla="*/ 326702 h 2301550"/>
              <a:gd name="connsiteX0" fmla="*/ 2444618 w 2817843"/>
              <a:gd name="connsiteY0" fmla="*/ 326702 h 2301550"/>
              <a:gd name="connsiteX1" fmla="*/ 2432180 w 2817843"/>
              <a:gd name="connsiteY1" fmla="*/ 671806 h 2301550"/>
              <a:gd name="connsiteX2" fmla="*/ 2817843 w 2817843"/>
              <a:gd name="connsiteY2" fmla="*/ 656384 h 2301550"/>
              <a:gd name="connsiteX3" fmla="*/ 1623529 w 2817843"/>
              <a:gd name="connsiteY3" fmla="*/ 348344 h 2301550"/>
              <a:gd name="connsiteX4" fmla="*/ 1617308 w 2817843"/>
              <a:gd name="connsiteY4" fmla="*/ 1953209 h 2301550"/>
              <a:gd name="connsiteX5" fmla="*/ 800614 w 2817843"/>
              <a:gd name="connsiteY5" fmla="*/ 1971868 h 2301550"/>
              <a:gd name="connsiteX6" fmla="*/ 794394 w 2817843"/>
              <a:gd name="connsiteY6" fmla="*/ 2301550 h 2301550"/>
              <a:gd name="connsiteX7" fmla="*/ 377627 w 2817843"/>
              <a:gd name="connsiteY7" fmla="*/ 2289109 h 2301550"/>
              <a:gd name="connsiteX8" fmla="*/ 383847 w 2817843"/>
              <a:gd name="connsiteY8" fmla="*/ 1971868 h 2301550"/>
              <a:gd name="connsiteX9" fmla="*/ 1 w 2817843"/>
              <a:gd name="connsiteY9" fmla="*/ 1984312 h 2301550"/>
              <a:gd name="connsiteX10" fmla="*/ 0 w 2817843"/>
              <a:gd name="connsiteY10" fmla="*/ 335904 h 2301550"/>
              <a:gd name="connsiteX11" fmla="*/ 385666 w 2817843"/>
              <a:gd name="connsiteY11" fmla="*/ 329684 h 2301550"/>
              <a:gd name="connsiteX12" fmla="*/ 379445 w 2817843"/>
              <a:gd name="connsiteY12" fmla="*/ 0 h 2301550"/>
              <a:gd name="connsiteX13" fmla="*/ 1617306 w 2817843"/>
              <a:gd name="connsiteY13" fmla="*/ 18662 h 2301550"/>
              <a:gd name="connsiteX14" fmla="*/ 1623524 w 2817843"/>
              <a:gd name="connsiteY14" fmla="*/ 339145 h 2301550"/>
              <a:gd name="connsiteX15" fmla="*/ 2444618 w 2817843"/>
              <a:gd name="connsiteY15" fmla="*/ 326702 h 2301550"/>
              <a:gd name="connsiteX0" fmla="*/ 2444618 w 2444618"/>
              <a:gd name="connsiteY0" fmla="*/ 326702 h 2301550"/>
              <a:gd name="connsiteX1" fmla="*/ 2432180 w 2444618"/>
              <a:gd name="connsiteY1" fmla="*/ 671806 h 2301550"/>
              <a:gd name="connsiteX2" fmla="*/ 1623529 w 2444618"/>
              <a:gd name="connsiteY2" fmla="*/ 348344 h 2301550"/>
              <a:gd name="connsiteX3" fmla="*/ 1617308 w 2444618"/>
              <a:gd name="connsiteY3" fmla="*/ 1953209 h 2301550"/>
              <a:gd name="connsiteX4" fmla="*/ 800614 w 2444618"/>
              <a:gd name="connsiteY4" fmla="*/ 1971868 h 2301550"/>
              <a:gd name="connsiteX5" fmla="*/ 794394 w 2444618"/>
              <a:gd name="connsiteY5" fmla="*/ 2301550 h 2301550"/>
              <a:gd name="connsiteX6" fmla="*/ 377627 w 2444618"/>
              <a:gd name="connsiteY6" fmla="*/ 2289109 h 2301550"/>
              <a:gd name="connsiteX7" fmla="*/ 383847 w 2444618"/>
              <a:gd name="connsiteY7" fmla="*/ 1971868 h 2301550"/>
              <a:gd name="connsiteX8" fmla="*/ 1 w 2444618"/>
              <a:gd name="connsiteY8" fmla="*/ 1984312 h 2301550"/>
              <a:gd name="connsiteX9" fmla="*/ 0 w 2444618"/>
              <a:gd name="connsiteY9" fmla="*/ 335904 h 2301550"/>
              <a:gd name="connsiteX10" fmla="*/ 385666 w 2444618"/>
              <a:gd name="connsiteY10" fmla="*/ 329684 h 2301550"/>
              <a:gd name="connsiteX11" fmla="*/ 379445 w 2444618"/>
              <a:gd name="connsiteY11" fmla="*/ 0 h 2301550"/>
              <a:gd name="connsiteX12" fmla="*/ 1617306 w 2444618"/>
              <a:gd name="connsiteY12" fmla="*/ 18662 h 2301550"/>
              <a:gd name="connsiteX13" fmla="*/ 1623524 w 2444618"/>
              <a:gd name="connsiteY13" fmla="*/ 339145 h 2301550"/>
              <a:gd name="connsiteX14" fmla="*/ 2444618 w 2444618"/>
              <a:gd name="connsiteY14" fmla="*/ 326702 h 2301550"/>
              <a:gd name="connsiteX0" fmla="*/ 2444618 w 2444618"/>
              <a:gd name="connsiteY0" fmla="*/ 326702 h 2301550"/>
              <a:gd name="connsiteX1" fmla="*/ 1623529 w 2444618"/>
              <a:gd name="connsiteY1" fmla="*/ 348344 h 2301550"/>
              <a:gd name="connsiteX2" fmla="*/ 1617308 w 2444618"/>
              <a:gd name="connsiteY2" fmla="*/ 1953209 h 2301550"/>
              <a:gd name="connsiteX3" fmla="*/ 800614 w 2444618"/>
              <a:gd name="connsiteY3" fmla="*/ 1971868 h 2301550"/>
              <a:gd name="connsiteX4" fmla="*/ 794394 w 2444618"/>
              <a:gd name="connsiteY4" fmla="*/ 2301550 h 2301550"/>
              <a:gd name="connsiteX5" fmla="*/ 377627 w 2444618"/>
              <a:gd name="connsiteY5" fmla="*/ 2289109 h 2301550"/>
              <a:gd name="connsiteX6" fmla="*/ 383847 w 2444618"/>
              <a:gd name="connsiteY6" fmla="*/ 1971868 h 2301550"/>
              <a:gd name="connsiteX7" fmla="*/ 1 w 2444618"/>
              <a:gd name="connsiteY7" fmla="*/ 1984312 h 2301550"/>
              <a:gd name="connsiteX8" fmla="*/ 0 w 2444618"/>
              <a:gd name="connsiteY8" fmla="*/ 335904 h 2301550"/>
              <a:gd name="connsiteX9" fmla="*/ 385666 w 2444618"/>
              <a:gd name="connsiteY9" fmla="*/ 329684 h 2301550"/>
              <a:gd name="connsiteX10" fmla="*/ 379445 w 2444618"/>
              <a:gd name="connsiteY10" fmla="*/ 0 h 2301550"/>
              <a:gd name="connsiteX11" fmla="*/ 1617306 w 2444618"/>
              <a:gd name="connsiteY11" fmla="*/ 18662 h 2301550"/>
              <a:gd name="connsiteX12" fmla="*/ 1623524 w 2444618"/>
              <a:gd name="connsiteY12" fmla="*/ 339145 h 2301550"/>
              <a:gd name="connsiteX13" fmla="*/ 2444618 w 2444618"/>
              <a:gd name="connsiteY13" fmla="*/ 326702 h 2301550"/>
              <a:gd name="connsiteX0" fmla="*/ 1623524 w 1623529"/>
              <a:gd name="connsiteY0" fmla="*/ 339145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12" fmla="*/ 1623524 w 1623529"/>
              <a:gd name="connsiteY12" fmla="*/ 339145 h 2301550"/>
              <a:gd name="connsiteX0" fmla="*/ 1617306 w 1623529"/>
              <a:gd name="connsiteY0" fmla="*/ 18662 h 2301550"/>
              <a:gd name="connsiteX1" fmla="*/ 1623529 w 1623529"/>
              <a:gd name="connsiteY1" fmla="*/ 348344 h 2301550"/>
              <a:gd name="connsiteX2" fmla="*/ 1617308 w 1623529"/>
              <a:gd name="connsiteY2" fmla="*/ 1953209 h 2301550"/>
              <a:gd name="connsiteX3" fmla="*/ 800614 w 1623529"/>
              <a:gd name="connsiteY3" fmla="*/ 1971868 h 2301550"/>
              <a:gd name="connsiteX4" fmla="*/ 794394 w 1623529"/>
              <a:gd name="connsiteY4" fmla="*/ 2301550 h 2301550"/>
              <a:gd name="connsiteX5" fmla="*/ 377627 w 1623529"/>
              <a:gd name="connsiteY5" fmla="*/ 2289109 h 2301550"/>
              <a:gd name="connsiteX6" fmla="*/ 383847 w 1623529"/>
              <a:gd name="connsiteY6" fmla="*/ 1971868 h 2301550"/>
              <a:gd name="connsiteX7" fmla="*/ 1 w 1623529"/>
              <a:gd name="connsiteY7" fmla="*/ 1984312 h 2301550"/>
              <a:gd name="connsiteX8" fmla="*/ 0 w 1623529"/>
              <a:gd name="connsiteY8" fmla="*/ 335904 h 2301550"/>
              <a:gd name="connsiteX9" fmla="*/ 385666 w 1623529"/>
              <a:gd name="connsiteY9" fmla="*/ 329684 h 2301550"/>
              <a:gd name="connsiteX10" fmla="*/ 379445 w 1623529"/>
              <a:gd name="connsiteY10" fmla="*/ 0 h 2301550"/>
              <a:gd name="connsiteX11" fmla="*/ 1617306 w 1623529"/>
              <a:gd name="connsiteY11" fmla="*/ 18662 h 2301550"/>
              <a:gd name="connsiteX0" fmla="*/ 1617306 w 1617308"/>
              <a:gd name="connsiteY0" fmla="*/ 18662 h 2301550"/>
              <a:gd name="connsiteX1" fmla="*/ 1617308 w 1617308"/>
              <a:gd name="connsiteY1" fmla="*/ 1953209 h 2301550"/>
              <a:gd name="connsiteX2" fmla="*/ 800614 w 1617308"/>
              <a:gd name="connsiteY2" fmla="*/ 1971868 h 2301550"/>
              <a:gd name="connsiteX3" fmla="*/ 794394 w 1617308"/>
              <a:gd name="connsiteY3" fmla="*/ 2301550 h 2301550"/>
              <a:gd name="connsiteX4" fmla="*/ 377627 w 1617308"/>
              <a:gd name="connsiteY4" fmla="*/ 2289109 h 2301550"/>
              <a:gd name="connsiteX5" fmla="*/ 383847 w 1617308"/>
              <a:gd name="connsiteY5" fmla="*/ 1971868 h 2301550"/>
              <a:gd name="connsiteX6" fmla="*/ 1 w 1617308"/>
              <a:gd name="connsiteY6" fmla="*/ 1984312 h 2301550"/>
              <a:gd name="connsiteX7" fmla="*/ 0 w 1617308"/>
              <a:gd name="connsiteY7" fmla="*/ 335904 h 2301550"/>
              <a:gd name="connsiteX8" fmla="*/ 385666 w 1617308"/>
              <a:gd name="connsiteY8" fmla="*/ 329684 h 2301550"/>
              <a:gd name="connsiteX9" fmla="*/ 379445 w 1617308"/>
              <a:gd name="connsiteY9" fmla="*/ 0 h 2301550"/>
              <a:gd name="connsiteX10" fmla="*/ 1617306 w 1617308"/>
              <a:gd name="connsiteY10" fmla="*/ 18662 h 2301550"/>
              <a:gd name="connsiteX0" fmla="*/ 1617306 w 2013593"/>
              <a:gd name="connsiteY0" fmla="*/ 18662 h 2301550"/>
              <a:gd name="connsiteX1" fmla="*/ 1617308 w 2013593"/>
              <a:gd name="connsiteY1" fmla="*/ 1953209 h 2301550"/>
              <a:gd name="connsiteX2" fmla="*/ 2013593 w 2013593"/>
              <a:gd name="connsiteY2" fmla="*/ 2295330 h 2301550"/>
              <a:gd name="connsiteX3" fmla="*/ 794394 w 2013593"/>
              <a:gd name="connsiteY3" fmla="*/ 2301550 h 2301550"/>
              <a:gd name="connsiteX4" fmla="*/ 377627 w 2013593"/>
              <a:gd name="connsiteY4" fmla="*/ 2289109 h 2301550"/>
              <a:gd name="connsiteX5" fmla="*/ 383847 w 2013593"/>
              <a:gd name="connsiteY5" fmla="*/ 1971868 h 2301550"/>
              <a:gd name="connsiteX6" fmla="*/ 1 w 2013593"/>
              <a:gd name="connsiteY6" fmla="*/ 1984312 h 2301550"/>
              <a:gd name="connsiteX7" fmla="*/ 0 w 2013593"/>
              <a:gd name="connsiteY7" fmla="*/ 335904 h 2301550"/>
              <a:gd name="connsiteX8" fmla="*/ 385666 w 2013593"/>
              <a:gd name="connsiteY8" fmla="*/ 329684 h 2301550"/>
              <a:gd name="connsiteX9" fmla="*/ 379445 w 2013593"/>
              <a:gd name="connsiteY9" fmla="*/ 0 h 2301550"/>
              <a:gd name="connsiteX10" fmla="*/ 1617306 w 2013593"/>
              <a:gd name="connsiteY10" fmla="*/ 18662 h 2301550"/>
              <a:gd name="connsiteX0" fmla="*/ 1617306 w 2013593"/>
              <a:gd name="connsiteY0" fmla="*/ 18662 h 2301550"/>
              <a:gd name="connsiteX1" fmla="*/ 2009193 w 2013593"/>
              <a:gd name="connsiteY1" fmla="*/ 1953209 h 2301550"/>
              <a:gd name="connsiteX2" fmla="*/ 2013593 w 2013593"/>
              <a:gd name="connsiteY2" fmla="*/ 2295330 h 2301550"/>
              <a:gd name="connsiteX3" fmla="*/ 794394 w 2013593"/>
              <a:gd name="connsiteY3" fmla="*/ 2301550 h 2301550"/>
              <a:gd name="connsiteX4" fmla="*/ 377627 w 2013593"/>
              <a:gd name="connsiteY4" fmla="*/ 2289109 h 2301550"/>
              <a:gd name="connsiteX5" fmla="*/ 383847 w 2013593"/>
              <a:gd name="connsiteY5" fmla="*/ 1971868 h 2301550"/>
              <a:gd name="connsiteX6" fmla="*/ 1 w 2013593"/>
              <a:gd name="connsiteY6" fmla="*/ 1984312 h 2301550"/>
              <a:gd name="connsiteX7" fmla="*/ 0 w 2013593"/>
              <a:gd name="connsiteY7" fmla="*/ 335904 h 2301550"/>
              <a:gd name="connsiteX8" fmla="*/ 385666 w 2013593"/>
              <a:gd name="connsiteY8" fmla="*/ 329684 h 2301550"/>
              <a:gd name="connsiteX9" fmla="*/ 379445 w 2013593"/>
              <a:gd name="connsiteY9" fmla="*/ 0 h 2301550"/>
              <a:gd name="connsiteX10" fmla="*/ 1617306 w 2013593"/>
              <a:gd name="connsiteY10" fmla="*/ 18662 h 2301550"/>
              <a:gd name="connsiteX0" fmla="*/ 2407298 w 2407298"/>
              <a:gd name="connsiteY0" fmla="*/ 1959430 h 2301550"/>
              <a:gd name="connsiteX1" fmla="*/ 2009193 w 2407298"/>
              <a:gd name="connsiteY1" fmla="*/ 1953209 h 2301550"/>
              <a:gd name="connsiteX2" fmla="*/ 2013593 w 2407298"/>
              <a:gd name="connsiteY2" fmla="*/ 2295330 h 2301550"/>
              <a:gd name="connsiteX3" fmla="*/ 794394 w 2407298"/>
              <a:gd name="connsiteY3" fmla="*/ 2301550 h 2301550"/>
              <a:gd name="connsiteX4" fmla="*/ 377627 w 2407298"/>
              <a:gd name="connsiteY4" fmla="*/ 2289109 h 2301550"/>
              <a:gd name="connsiteX5" fmla="*/ 383847 w 2407298"/>
              <a:gd name="connsiteY5" fmla="*/ 1971868 h 2301550"/>
              <a:gd name="connsiteX6" fmla="*/ 1 w 2407298"/>
              <a:gd name="connsiteY6" fmla="*/ 1984312 h 2301550"/>
              <a:gd name="connsiteX7" fmla="*/ 0 w 2407298"/>
              <a:gd name="connsiteY7" fmla="*/ 335904 h 2301550"/>
              <a:gd name="connsiteX8" fmla="*/ 385666 w 2407298"/>
              <a:gd name="connsiteY8" fmla="*/ 329684 h 2301550"/>
              <a:gd name="connsiteX9" fmla="*/ 379445 w 2407298"/>
              <a:gd name="connsiteY9" fmla="*/ 0 h 2301550"/>
              <a:gd name="connsiteX10" fmla="*/ 2407298 w 2407298"/>
              <a:gd name="connsiteY10" fmla="*/ 1959430 h 2301550"/>
              <a:gd name="connsiteX0" fmla="*/ 2407298 w 2407298"/>
              <a:gd name="connsiteY0" fmla="*/ 1959430 h 2301550"/>
              <a:gd name="connsiteX1" fmla="*/ 2009193 w 2407298"/>
              <a:gd name="connsiteY1" fmla="*/ 1953209 h 2301550"/>
              <a:gd name="connsiteX2" fmla="*/ 2013593 w 2407298"/>
              <a:gd name="connsiteY2" fmla="*/ 2295330 h 2301550"/>
              <a:gd name="connsiteX3" fmla="*/ 794394 w 2407298"/>
              <a:gd name="connsiteY3" fmla="*/ 2301550 h 2301550"/>
              <a:gd name="connsiteX4" fmla="*/ 377627 w 2407298"/>
              <a:gd name="connsiteY4" fmla="*/ 2289109 h 2301550"/>
              <a:gd name="connsiteX5" fmla="*/ 383847 w 2407298"/>
              <a:gd name="connsiteY5" fmla="*/ 1971868 h 2301550"/>
              <a:gd name="connsiteX6" fmla="*/ 1 w 2407298"/>
              <a:gd name="connsiteY6" fmla="*/ 1984312 h 2301550"/>
              <a:gd name="connsiteX7" fmla="*/ 0 w 2407298"/>
              <a:gd name="connsiteY7" fmla="*/ 335904 h 2301550"/>
              <a:gd name="connsiteX8" fmla="*/ 385666 w 2407298"/>
              <a:gd name="connsiteY8" fmla="*/ 329684 h 2301550"/>
              <a:gd name="connsiteX9" fmla="*/ 379445 w 2407298"/>
              <a:gd name="connsiteY9" fmla="*/ 0 h 2301550"/>
              <a:gd name="connsiteX10" fmla="*/ 2407298 w 2407298"/>
              <a:gd name="connsiteY10" fmla="*/ 1959430 h 2301550"/>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407298 w 2407298"/>
              <a:gd name="connsiteY9" fmla="*/ 976602 h 1971866"/>
              <a:gd name="connsiteX10" fmla="*/ 2407298 w 2407298"/>
              <a:gd name="connsiteY10"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05519 w 2407298"/>
              <a:gd name="connsiteY9" fmla="*/ 961462 h 1971866"/>
              <a:gd name="connsiteX10" fmla="*/ 2407298 w 2407298"/>
              <a:gd name="connsiteY10" fmla="*/ 976602 h 1971866"/>
              <a:gd name="connsiteX11" fmla="*/ 2407298 w 2407298"/>
              <a:gd name="connsiteY11"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11740 w 2407298"/>
              <a:gd name="connsiteY9" fmla="*/ 320760 h 1971866"/>
              <a:gd name="connsiteX10" fmla="*/ 2005519 w 2407298"/>
              <a:gd name="connsiteY10" fmla="*/ 961462 h 1971866"/>
              <a:gd name="connsiteX11" fmla="*/ 2407298 w 2407298"/>
              <a:gd name="connsiteY11" fmla="*/ 976602 h 1971866"/>
              <a:gd name="connsiteX12" fmla="*/ 2407298 w 2407298"/>
              <a:gd name="connsiteY12" fmla="*/ 1629746 h 1971866"/>
              <a:gd name="connsiteX0" fmla="*/ 2407298 w 2407298"/>
              <a:gd name="connsiteY0" fmla="*/ 1629746 h 1971866"/>
              <a:gd name="connsiteX1" fmla="*/ 2009193 w 2407298"/>
              <a:gd name="connsiteY1" fmla="*/ 1623525 h 1971866"/>
              <a:gd name="connsiteX2" fmla="*/ 2013593 w 2407298"/>
              <a:gd name="connsiteY2" fmla="*/ 1965646 h 1971866"/>
              <a:gd name="connsiteX3" fmla="*/ 794394 w 2407298"/>
              <a:gd name="connsiteY3" fmla="*/ 1971866 h 1971866"/>
              <a:gd name="connsiteX4" fmla="*/ 377627 w 2407298"/>
              <a:gd name="connsiteY4" fmla="*/ 1959425 h 1971866"/>
              <a:gd name="connsiteX5" fmla="*/ 383847 w 2407298"/>
              <a:gd name="connsiteY5" fmla="*/ 1642184 h 1971866"/>
              <a:gd name="connsiteX6" fmla="*/ 1 w 2407298"/>
              <a:gd name="connsiteY6" fmla="*/ 1654628 h 1971866"/>
              <a:gd name="connsiteX7" fmla="*/ 0 w 2407298"/>
              <a:gd name="connsiteY7" fmla="*/ 6220 h 1971866"/>
              <a:gd name="connsiteX8" fmla="*/ 385666 w 2407298"/>
              <a:gd name="connsiteY8" fmla="*/ 0 h 1971866"/>
              <a:gd name="connsiteX9" fmla="*/ 2011740 w 2407298"/>
              <a:gd name="connsiteY9" fmla="*/ 320760 h 1971866"/>
              <a:gd name="connsiteX10" fmla="*/ 2005519 w 2407298"/>
              <a:gd name="connsiteY10" fmla="*/ 961462 h 1971866"/>
              <a:gd name="connsiteX11" fmla="*/ 2407298 w 2407298"/>
              <a:gd name="connsiteY11" fmla="*/ 976602 h 1971866"/>
              <a:gd name="connsiteX12" fmla="*/ 2407298 w 2407298"/>
              <a:gd name="connsiteY12" fmla="*/ 1629746 h 1971866"/>
              <a:gd name="connsiteX0" fmla="*/ 2407298 w 2407298"/>
              <a:gd name="connsiteY0" fmla="*/ 1656123 h 1998243"/>
              <a:gd name="connsiteX1" fmla="*/ 2009193 w 2407298"/>
              <a:gd name="connsiteY1" fmla="*/ 1649902 h 1998243"/>
              <a:gd name="connsiteX2" fmla="*/ 2013593 w 2407298"/>
              <a:gd name="connsiteY2" fmla="*/ 1992023 h 1998243"/>
              <a:gd name="connsiteX3" fmla="*/ 794394 w 2407298"/>
              <a:gd name="connsiteY3" fmla="*/ 1998243 h 1998243"/>
              <a:gd name="connsiteX4" fmla="*/ 377627 w 2407298"/>
              <a:gd name="connsiteY4" fmla="*/ 1985802 h 1998243"/>
              <a:gd name="connsiteX5" fmla="*/ 383847 w 2407298"/>
              <a:gd name="connsiteY5" fmla="*/ 1668561 h 1998243"/>
              <a:gd name="connsiteX6" fmla="*/ 1 w 2407298"/>
              <a:gd name="connsiteY6" fmla="*/ 1681005 h 1998243"/>
              <a:gd name="connsiteX7" fmla="*/ 0 w 2407298"/>
              <a:gd name="connsiteY7" fmla="*/ 32597 h 1998243"/>
              <a:gd name="connsiteX8" fmla="*/ 385666 w 2407298"/>
              <a:gd name="connsiteY8" fmla="*/ 26377 h 1998243"/>
              <a:gd name="connsiteX9" fmla="*/ 1601193 w 2407298"/>
              <a:gd name="connsiteY9" fmla="*/ 17456 h 1998243"/>
              <a:gd name="connsiteX10" fmla="*/ 2011740 w 2407298"/>
              <a:gd name="connsiteY10" fmla="*/ 347137 h 1998243"/>
              <a:gd name="connsiteX11" fmla="*/ 2005519 w 2407298"/>
              <a:gd name="connsiteY11" fmla="*/ 987839 h 1998243"/>
              <a:gd name="connsiteX12" fmla="*/ 2407298 w 2407298"/>
              <a:gd name="connsiteY12" fmla="*/ 1002979 h 1998243"/>
              <a:gd name="connsiteX13" fmla="*/ 2407298 w 2407298"/>
              <a:gd name="connsiteY13" fmla="*/ 1656123 h 1998243"/>
              <a:gd name="connsiteX0" fmla="*/ 2407298 w 2407298"/>
              <a:gd name="connsiteY0" fmla="*/ 1682370 h 2024490"/>
              <a:gd name="connsiteX1" fmla="*/ 2009193 w 2407298"/>
              <a:gd name="connsiteY1" fmla="*/ 1676149 h 2024490"/>
              <a:gd name="connsiteX2" fmla="*/ 2013593 w 2407298"/>
              <a:gd name="connsiteY2" fmla="*/ 2018270 h 2024490"/>
              <a:gd name="connsiteX3" fmla="*/ 794394 w 2407298"/>
              <a:gd name="connsiteY3" fmla="*/ 2024490 h 2024490"/>
              <a:gd name="connsiteX4" fmla="*/ 377627 w 2407298"/>
              <a:gd name="connsiteY4" fmla="*/ 2012049 h 2024490"/>
              <a:gd name="connsiteX5" fmla="*/ 383847 w 2407298"/>
              <a:gd name="connsiteY5" fmla="*/ 1694808 h 2024490"/>
              <a:gd name="connsiteX6" fmla="*/ 1 w 2407298"/>
              <a:gd name="connsiteY6" fmla="*/ 1707252 h 2024490"/>
              <a:gd name="connsiteX7" fmla="*/ 0 w 2407298"/>
              <a:gd name="connsiteY7" fmla="*/ 58844 h 2024490"/>
              <a:gd name="connsiteX8" fmla="*/ 385666 w 2407298"/>
              <a:gd name="connsiteY8" fmla="*/ 52624 h 2024490"/>
              <a:gd name="connsiteX9" fmla="*/ 1601193 w 2407298"/>
              <a:gd name="connsiteY9" fmla="*/ 43703 h 2024490"/>
              <a:gd name="connsiteX10" fmla="*/ 2005520 w 2407298"/>
              <a:gd name="connsiteY10" fmla="*/ 49923 h 2024490"/>
              <a:gd name="connsiteX11" fmla="*/ 2005519 w 2407298"/>
              <a:gd name="connsiteY11" fmla="*/ 1014086 h 2024490"/>
              <a:gd name="connsiteX12" fmla="*/ 2407298 w 2407298"/>
              <a:gd name="connsiteY12" fmla="*/ 1029226 h 2024490"/>
              <a:gd name="connsiteX13" fmla="*/ 2407298 w 2407298"/>
              <a:gd name="connsiteY13" fmla="*/ 1682370 h 2024490"/>
              <a:gd name="connsiteX0" fmla="*/ 2407298 w 2407298"/>
              <a:gd name="connsiteY0" fmla="*/ 1656124 h 1998244"/>
              <a:gd name="connsiteX1" fmla="*/ 2009193 w 2407298"/>
              <a:gd name="connsiteY1" fmla="*/ 1649903 h 1998244"/>
              <a:gd name="connsiteX2" fmla="*/ 2013593 w 2407298"/>
              <a:gd name="connsiteY2" fmla="*/ 1992024 h 1998244"/>
              <a:gd name="connsiteX3" fmla="*/ 794394 w 2407298"/>
              <a:gd name="connsiteY3" fmla="*/ 1998244 h 1998244"/>
              <a:gd name="connsiteX4" fmla="*/ 377627 w 2407298"/>
              <a:gd name="connsiteY4" fmla="*/ 1985803 h 1998244"/>
              <a:gd name="connsiteX5" fmla="*/ 383847 w 2407298"/>
              <a:gd name="connsiteY5" fmla="*/ 1668562 h 1998244"/>
              <a:gd name="connsiteX6" fmla="*/ 1 w 2407298"/>
              <a:gd name="connsiteY6" fmla="*/ 1681006 h 1998244"/>
              <a:gd name="connsiteX7" fmla="*/ 0 w 2407298"/>
              <a:gd name="connsiteY7" fmla="*/ 32598 h 1998244"/>
              <a:gd name="connsiteX8" fmla="*/ 385666 w 2407298"/>
              <a:gd name="connsiteY8" fmla="*/ 26378 h 1998244"/>
              <a:gd name="connsiteX9" fmla="*/ 1601193 w 2407298"/>
              <a:gd name="connsiteY9" fmla="*/ 17457 h 1998244"/>
              <a:gd name="connsiteX10" fmla="*/ 2005520 w 2407298"/>
              <a:gd name="connsiteY10" fmla="*/ 23677 h 1998244"/>
              <a:gd name="connsiteX11" fmla="*/ 2005519 w 2407298"/>
              <a:gd name="connsiteY11" fmla="*/ 987840 h 1998244"/>
              <a:gd name="connsiteX12" fmla="*/ 2407298 w 2407298"/>
              <a:gd name="connsiteY12" fmla="*/ 1002980 h 1998244"/>
              <a:gd name="connsiteX13" fmla="*/ 2407298 w 2407298"/>
              <a:gd name="connsiteY13" fmla="*/ 1656124 h 1998244"/>
              <a:gd name="connsiteX0" fmla="*/ 2407298 w 2407298"/>
              <a:gd name="connsiteY0" fmla="*/ 1959428 h 2301548"/>
              <a:gd name="connsiteX1" fmla="*/ 2009193 w 2407298"/>
              <a:gd name="connsiteY1" fmla="*/ 1953207 h 2301548"/>
              <a:gd name="connsiteX2" fmla="*/ 2013593 w 2407298"/>
              <a:gd name="connsiteY2" fmla="*/ 2295328 h 2301548"/>
              <a:gd name="connsiteX3" fmla="*/ 794394 w 2407298"/>
              <a:gd name="connsiteY3" fmla="*/ 2301548 h 2301548"/>
              <a:gd name="connsiteX4" fmla="*/ 377627 w 2407298"/>
              <a:gd name="connsiteY4" fmla="*/ 2289107 h 2301548"/>
              <a:gd name="connsiteX5" fmla="*/ 383847 w 2407298"/>
              <a:gd name="connsiteY5" fmla="*/ 1971866 h 2301548"/>
              <a:gd name="connsiteX6" fmla="*/ 1 w 2407298"/>
              <a:gd name="connsiteY6" fmla="*/ 1984310 h 2301548"/>
              <a:gd name="connsiteX7" fmla="*/ 0 w 2407298"/>
              <a:gd name="connsiteY7" fmla="*/ 335902 h 2301548"/>
              <a:gd name="connsiteX8" fmla="*/ 1586204 w 2407298"/>
              <a:gd name="connsiteY8" fmla="*/ 0 h 2301548"/>
              <a:gd name="connsiteX9" fmla="*/ 1601193 w 2407298"/>
              <a:gd name="connsiteY9" fmla="*/ 320761 h 2301548"/>
              <a:gd name="connsiteX10" fmla="*/ 2005520 w 2407298"/>
              <a:gd name="connsiteY10" fmla="*/ 326981 h 2301548"/>
              <a:gd name="connsiteX11" fmla="*/ 2005519 w 2407298"/>
              <a:gd name="connsiteY11" fmla="*/ 1291144 h 2301548"/>
              <a:gd name="connsiteX12" fmla="*/ 2407298 w 2407298"/>
              <a:gd name="connsiteY12" fmla="*/ 1306284 h 2301548"/>
              <a:gd name="connsiteX13" fmla="*/ 2407298 w 2407298"/>
              <a:gd name="connsiteY13" fmla="*/ 1959428 h 2301548"/>
              <a:gd name="connsiteX0" fmla="*/ 2407298 w 2407298"/>
              <a:gd name="connsiteY0" fmla="*/ 1959428 h 2301548"/>
              <a:gd name="connsiteX1" fmla="*/ 2009193 w 2407298"/>
              <a:gd name="connsiteY1" fmla="*/ 1953207 h 2301548"/>
              <a:gd name="connsiteX2" fmla="*/ 2013593 w 2407298"/>
              <a:gd name="connsiteY2" fmla="*/ 2295328 h 2301548"/>
              <a:gd name="connsiteX3" fmla="*/ 794394 w 2407298"/>
              <a:gd name="connsiteY3" fmla="*/ 2301548 h 2301548"/>
              <a:gd name="connsiteX4" fmla="*/ 377627 w 2407298"/>
              <a:gd name="connsiteY4" fmla="*/ 2289107 h 2301548"/>
              <a:gd name="connsiteX5" fmla="*/ 383847 w 2407298"/>
              <a:gd name="connsiteY5" fmla="*/ 1971866 h 2301548"/>
              <a:gd name="connsiteX6" fmla="*/ 1 w 2407298"/>
              <a:gd name="connsiteY6" fmla="*/ 1984310 h 2301548"/>
              <a:gd name="connsiteX7" fmla="*/ 0 w 2407298"/>
              <a:gd name="connsiteY7" fmla="*/ 335902 h 2301548"/>
              <a:gd name="connsiteX8" fmla="*/ 1586204 w 2407298"/>
              <a:gd name="connsiteY8" fmla="*/ 0 h 2301548"/>
              <a:gd name="connsiteX9" fmla="*/ 1601193 w 2407298"/>
              <a:gd name="connsiteY9" fmla="*/ 320761 h 2301548"/>
              <a:gd name="connsiteX10" fmla="*/ 2005520 w 2407298"/>
              <a:gd name="connsiteY10" fmla="*/ 326981 h 2301548"/>
              <a:gd name="connsiteX11" fmla="*/ 2005519 w 2407298"/>
              <a:gd name="connsiteY11" fmla="*/ 1291144 h 2301548"/>
              <a:gd name="connsiteX12" fmla="*/ 2407298 w 2407298"/>
              <a:gd name="connsiteY12" fmla="*/ 1306284 h 2301548"/>
              <a:gd name="connsiteX13" fmla="*/ 2407298 w 2407298"/>
              <a:gd name="connsiteY13" fmla="*/ 1959428 h 2301548"/>
              <a:gd name="connsiteX0" fmla="*/ 2413518 w 2413518"/>
              <a:gd name="connsiteY0" fmla="*/ 1959428 h 2301548"/>
              <a:gd name="connsiteX1" fmla="*/ 2015413 w 2413518"/>
              <a:gd name="connsiteY1" fmla="*/ 1953207 h 2301548"/>
              <a:gd name="connsiteX2" fmla="*/ 2019813 w 2413518"/>
              <a:gd name="connsiteY2" fmla="*/ 2295328 h 2301548"/>
              <a:gd name="connsiteX3" fmla="*/ 800614 w 2413518"/>
              <a:gd name="connsiteY3" fmla="*/ 2301548 h 2301548"/>
              <a:gd name="connsiteX4" fmla="*/ 383847 w 2413518"/>
              <a:gd name="connsiteY4" fmla="*/ 2289107 h 2301548"/>
              <a:gd name="connsiteX5" fmla="*/ 390067 w 2413518"/>
              <a:gd name="connsiteY5" fmla="*/ 1971866 h 2301548"/>
              <a:gd name="connsiteX6" fmla="*/ 6221 w 2413518"/>
              <a:gd name="connsiteY6" fmla="*/ 1984310 h 2301548"/>
              <a:gd name="connsiteX7" fmla="*/ 0 w 2413518"/>
              <a:gd name="connsiteY7" fmla="*/ 18661 h 2301548"/>
              <a:gd name="connsiteX8" fmla="*/ 1592424 w 2413518"/>
              <a:gd name="connsiteY8" fmla="*/ 0 h 2301548"/>
              <a:gd name="connsiteX9" fmla="*/ 1607413 w 2413518"/>
              <a:gd name="connsiteY9" fmla="*/ 320761 h 2301548"/>
              <a:gd name="connsiteX10" fmla="*/ 2011740 w 2413518"/>
              <a:gd name="connsiteY10" fmla="*/ 326981 h 2301548"/>
              <a:gd name="connsiteX11" fmla="*/ 2011739 w 2413518"/>
              <a:gd name="connsiteY11" fmla="*/ 1291144 h 2301548"/>
              <a:gd name="connsiteX12" fmla="*/ 2413518 w 2413518"/>
              <a:gd name="connsiteY12" fmla="*/ 1306284 h 2301548"/>
              <a:gd name="connsiteX13" fmla="*/ 2413518 w 2413518"/>
              <a:gd name="connsiteY13" fmla="*/ 1959428 h 2301548"/>
              <a:gd name="connsiteX0" fmla="*/ 2413518 w 2413518"/>
              <a:gd name="connsiteY0" fmla="*/ 1940767 h 2282887"/>
              <a:gd name="connsiteX1" fmla="*/ 2015413 w 2413518"/>
              <a:gd name="connsiteY1" fmla="*/ 1934546 h 2282887"/>
              <a:gd name="connsiteX2" fmla="*/ 2019813 w 2413518"/>
              <a:gd name="connsiteY2" fmla="*/ 2276667 h 2282887"/>
              <a:gd name="connsiteX3" fmla="*/ 800614 w 2413518"/>
              <a:gd name="connsiteY3" fmla="*/ 2282887 h 2282887"/>
              <a:gd name="connsiteX4" fmla="*/ 383847 w 2413518"/>
              <a:gd name="connsiteY4" fmla="*/ 2270446 h 2282887"/>
              <a:gd name="connsiteX5" fmla="*/ 390067 w 2413518"/>
              <a:gd name="connsiteY5" fmla="*/ 1953205 h 2282887"/>
              <a:gd name="connsiteX6" fmla="*/ 6221 w 2413518"/>
              <a:gd name="connsiteY6" fmla="*/ 1965649 h 2282887"/>
              <a:gd name="connsiteX7" fmla="*/ 0 w 2413518"/>
              <a:gd name="connsiteY7" fmla="*/ 0 h 2282887"/>
              <a:gd name="connsiteX8" fmla="*/ 1604865 w 2413518"/>
              <a:gd name="connsiteY8" fmla="*/ 6221 h 2282887"/>
              <a:gd name="connsiteX9" fmla="*/ 1607413 w 2413518"/>
              <a:gd name="connsiteY9" fmla="*/ 302100 h 2282887"/>
              <a:gd name="connsiteX10" fmla="*/ 2011740 w 2413518"/>
              <a:gd name="connsiteY10" fmla="*/ 308320 h 2282887"/>
              <a:gd name="connsiteX11" fmla="*/ 2011739 w 2413518"/>
              <a:gd name="connsiteY11" fmla="*/ 1272483 h 2282887"/>
              <a:gd name="connsiteX12" fmla="*/ 2413518 w 2413518"/>
              <a:gd name="connsiteY12" fmla="*/ 1287623 h 2282887"/>
              <a:gd name="connsiteX13" fmla="*/ 2413518 w 2413518"/>
              <a:gd name="connsiteY13" fmla="*/ 1940767 h 2282887"/>
              <a:gd name="connsiteX0" fmla="*/ 2413518 w 2413518"/>
              <a:gd name="connsiteY0" fmla="*/ 1940767 h 2282887"/>
              <a:gd name="connsiteX1" fmla="*/ 2015413 w 2413518"/>
              <a:gd name="connsiteY1" fmla="*/ 1934546 h 2282887"/>
              <a:gd name="connsiteX2" fmla="*/ 2019813 w 2413518"/>
              <a:gd name="connsiteY2" fmla="*/ 2276667 h 2282887"/>
              <a:gd name="connsiteX3" fmla="*/ 800614 w 2413518"/>
              <a:gd name="connsiteY3" fmla="*/ 2282887 h 2282887"/>
              <a:gd name="connsiteX4" fmla="*/ 383847 w 2413518"/>
              <a:gd name="connsiteY4" fmla="*/ 2270446 h 2282887"/>
              <a:gd name="connsiteX5" fmla="*/ 390067 w 2413518"/>
              <a:gd name="connsiteY5" fmla="*/ 1953205 h 2282887"/>
              <a:gd name="connsiteX6" fmla="*/ 12441 w 2413518"/>
              <a:gd name="connsiteY6" fmla="*/ 1953208 h 2282887"/>
              <a:gd name="connsiteX7" fmla="*/ 0 w 2413518"/>
              <a:gd name="connsiteY7" fmla="*/ 0 h 2282887"/>
              <a:gd name="connsiteX8" fmla="*/ 1604865 w 2413518"/>
              <a:gd name="connsiteY8" fmla="*/ 6221 h 2282887"/>
              <a:gd name="connsiteX9" fmla="*/ 1607413 w 2413518"/>
              <a:gd name="connsiteY9" fmla="*/ 302100 h 2282887"/>
              <a:gd name="connsiteX10" fmla="*/ 2011740 w 2413518"/>
              <a:gd name="connsiteY10" fmla="*/ 308320 h 2282887"/>
              <a:gd name="connsiteX11" fmla="*/ 2011739 w 2413518"/>
              <a:gd name="connsiteY11" fmla="*/ 1272483 h 2282887"/>
              <a:gd name="connsiteX12" fmla="*/ 2413518 w 2413518"/>
              <a:gd name="connsiteY12" fmla="*/ 1287623 h 2282887"/>
              <a:gd name="connsiteX13" fmla="*/ 2413518 w 2413518"/>
              <a:gd name="connsiteY13" fmla="*/ 1940767 h 2282887"/>
              <a:gd name="connsiteX0" fmla="*/ 2401077 w 2401077"/>
              <a:gd name="connsiteY0" fmla="*/ 1940767 h 2282887"/>
              <a:gd name="connsiteX1" fmla="*/ 2002972 w 2401077"/>
              <a:gd name="connsiteY1" fmla="*/ 1934546 h 2282887"/>
              <a:gd name="connsiteX2" fmla="*/ 2007372 w 2401077"/>
              <a:gd name="connsiteY2" fmla="*/ 2276667 h 2282887"/>
              <a:gd name="connsiteX3" fmla="*/ 788173 w 2401077"/>
              <a:gd name="connsiteY3" fmla="*/ 2282887 h 2282887"/>
              <a:gd name="connsiteX4" fmla="*/ 371406 w 2401077"/>
              <a:gd name="connsiteY4" fmla="*/ 2270446 h 2282887"/>
              <a:gd name="connsiteX5" fmla="*/ 377626 w 2401077"/>
              <a:gd name="connsiteY5" fmla="*/ 1953205 h 2282887"/>
              <a:gd name="connsiteX6" fmla="*/ 0 w 2401077"/>
              <a:gd name="connsiteY6" fmla="*/ 1953208 h 2282887"/>
              <a:gd name="connsiteX7" fmla="*/ 6220 w 2401077"/>
              <a:gd name="connsiteY7" fmla="*/ 0 h 2282887"/>
              <a:gd name="connsiteX8" fmla="*/ 1592424 w 2401077"/>
              <a:gd name="connsiteY8" fmla="*/ 6221 h 2282887"/>
              <a:gd name="connsiteX9" fmla="*/ 1594972 w 2401077"/>
              <a:gd name="connsiteY9" fmla="*/ 302100 h 2282887"/>
              <a:gd name="connsiteX10" fmla="*/ 1999299 w 2401077"/>
              <a:gd name="connsiteY10" fmla="*/ 308320 h 2282887"/>
              <a:gd name="connsiteX11" fmla="*/ 1999298 w 2401077"/>
              <a:gd name="connsiteY11" fmla="*/ 1272483 h 2282887"/>
              <a:gd name="connsiteX12" fmla="*/ 2401077 w 2401077"/>
              <a:gd name="connsiteY12" fmla="*/ 1287623 h 2282887"/>
              <a:gd name="connsiteX13" fmla="*/ 2401077 w 2401077"/>
              <a:gd name="connsiteY13" fmla="*/ 1940767 h 228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1077" h="2282887">
                <a:moveTo>
                  <a:pt x="2401077" y="1940767"/>
                </a:moveTo>
                <a:lnTo>
                  <a:pt x="2002972" y="1934546"/>
                </a:lnTo>
                <a:cubicBezTo>
                  <a:pt x="2004439" y="2048586"/>
                  <a:pt x="2005905" y="2162627"/>
                  <a:pt x="2007372" y="2276667"/>
                </a:cubicBezTo>
                <a:lnTo>
                  <a:pt x="788173" y="2282887"/>
                </a:lnTo>
                <a:lnTo>
                  <a:pt x="371406" y="2270446"/>
                </a:lnTo>
                <a:lnTo>
                  <a:pt x="377626" y="1953205"/>
                </a:lnTo>
                <a:lnTo>
                  <a:pt x="0" y="1953208"/>
                </a:lnTo>
                <a:cubicBezTo>
                  <a:pt x="0" y="1403739"/>
                  <a:pt x="6220" y="549469"/>
                  <a:pt x="6220" y="0"/>
                </a:cubicBezTo>
                <a:lnTo>
                  <a:pt x="1592424" y="6221"/>
                </a:lnTo>
                <a:cubicBezTo>
                  <a:pt x="1593273" y="104847"/>
                  <a:pt x="1594123" y="203474"/>
                  <a:pt x="1594972" y="302100"/>
                </a:cubicBezTo>
                <a:lnTo>
                  <a:pt x="1999299" y="308320"/>
                </a:lnTo>
                <a:cubicBezTo>
                  <a:pt x="1997225" y="521887"/>
                  <a:pt x="2001372" y="1058916"/>
                  <a:pt x="1999298" y="1272483"/>
                </a:cubicBezTo>
                <a:lnTo>
                  <a:pt x="2401077" y="1287623"/>
                </a:lnTo>
                <a:lnTo>
                  <a:pt x="2401077" y="1940767"/>
                </a:lnTo>
                <a:close/>
              </a:path>
            </a:pathLst>
          </a:custGeom>
          <a:noFill/>
          <a:ln w="5715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3" name="Line 86"/>
          <p:cNvSpPr>
            <a:spLocks noChangeShapeType="1"/>
          </p:cNvSpPr>
          <p:nvPr/>
        </p:nvSpPr>
        <p:spPr bwMode="auto">
          <a:xfrm flipV="1">
            <a:off x="2209800" y="5350677"/>
            <a:ext cx="3124199" cy="966919"/>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4" name="Line 86"/>
          <p:cNvSpPr>
            <a:spLocks noChangeShapeType="1"/>
          </p:cNvSpPr>
          <p:nvPr/>
        </p:nvSpPr>
        <p:spPr bwMode="auto">
          <a:xfrm flipV="1">
            <a:off x="5105400" y="4761571"/>
            <a:ext cx="1975624" cy="1655909"/>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65" name="Line 86"/>
          <p:cNvSpPr>
            <a:spLocks noChangeShapeType="1"/>
          </p:cNvSpPr>
          <p:nvPr/>
        </p:nvSpPr>
        <p:spPr bwMode="auto">
          <a:xfrm>
            <a:off x="3047998" y="2276628"/>
            <a:ext cx="2641033" cy="635651"/>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19" name="Rectangle 6"/>
          <p:cNvSpPr txBox="1">
            <a:spLocks noChangeArrowheads="1"/>
          </p:cNvSpPr>
          <p:nvPr/>
        </p:nvSpPr>
        <p:spPr>
          <a:xfrm>
            <a:off x="483752" y="-154895"/>
            <a:ext cx="8088923" cy="1371600"/>
          </a:xfrm>
          <a:prstGeom prst="rect">
            <a:avLst/>
          </a:prstGeom>
          <a:no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Mapping from height above nearest drainage to flood extent</a:t>
            </a:r>
            <a:endParaRPr lang="en-US" sz="3600" dirty="0"/>
          </a:p>
        </p:txBody>
      </p:sp>
      <p:sp>
        <p:nvSpPr>
          <p:cNvPr id="2" name="Rectangle 1"/>
          <p:cNvSpPr/>
          <p:nvPr/>
        </p:nvSpPr>
        <p:spPr>
          <a:xfrm>
            <a:off x="5105400" y="6032601"/>
            <a:ext cx="3453766" cy="646331"/>
          </a:xfrm>
          <a:prstGeom prst="rect">
            <a:avLst/>
          </a:prstGeom>
        </p:spPr>
        <p:txBody>
          <a:bodyPr wrap="none">
            <a:spAutoFit/>
          </a:bodyPr>
          <a:lstStyle/>
          <a:p>
            <a:pPr marL="1257300" lvl="3" indent="0">
              <a:buNone/>
            </a:pPr>
            <a:r>
              <a:rPr lang="en-US" dirty="0"/>
              <a:t>depth = </a:t>
            </a:r>
            <a:r>
              <a:rPr lang="en-US" dirty="0" err="1"/>
              <a:t>h</a:t>
            </a:r>
            <a:r>
              <a:rPr lang="en-US" baseline="-25000" dirty="0" err="1"/>
              <a:t>w</a:t>
            </a:r>
            <a:r>
              <a:rPr lang="en-US" dirty="0"/>
              <a:t>(id) - </a:t>
            </a:r>
            <a:r>
              <a:rPr lang="en-US" dirty="0" err="1"/>
              <a:t>h</a:t>
            </a:r>
            <a:r>
              <a:rPr lang="en-US" baseline="-25000" dirty="0" err="1"/>
              <a:t>s</a:t>
            </a:r>
            <a:r>
              <a:rPr lang="en-US" dirty="0"/>
              <a:t>(id</a:t>
            </a:r>
            <a:r>
              <a:rPr lang="en-US" dirty="0" smtClean="0"/>
              <a:t>)</a:t>
            </a:r>
          </a:p>
          <a:p>
            <a:pPr marL="1257300" lvl="3" indent="0">
              <a:buNone/>
            </a:pPr>
            <a:r>
              <a:rPr lang="en-US" dirty="0" smtClean="0"/>
              <a:t>      = 1.5-1 = 0.5</a:t>
            </a:r>
            <a:endParaRPr lang="en-US" dirty="0"/>
          </a:p>
        </p:txBody>
      </p:sp>
      <p:sp>
        <p:nvSpPr>
          <p:cNvPr id="21" name="Line 86"/>
          <p:cNvSpPr>
            <a:spLocks noChangeShapeType="1"/>
          </p:cNvSpPr>
          <p:nvPr/>
        </p:nvSpPr>
        <p:spPr bwMode="auto">
          <a:xfrm flipV="1">
            <a:off x="6824545" y="5006228"/>
            <a:ext cx="535259" cy="1115792"/>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Tree>
    <p:extLst>
      <p:ext uri="{BB962C8B-B14F-4D97-AF65-F5344CB8AC3E}">
        <p14:creationId xmlns:p14="http://schemas.microsoft.com/office/powerpoint/2010/main" val="201532539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457200" y="51617"/>
            <a:ext cx="8229600" cy="1143000"/>
          </a:xfrm>
        </p:spPr>
        <p:txBody>
          <a:bodyPr>
            <a:noAutofit/>
          </a:bodyPr>
          <a:lstStyle/>
          <a:p>
            <a:pPr algn="ctr"/>
            <a:r>
              <a:rPr lang="en-US" sz="3600" dirty="0" smtClean="0"/>
              <a:t>From NHD-HAND to Inundation</a:t>
            </a:r>
            <a:endParaRPr lang="en-US" sz="3600" dirty="0"/>
          </a:p>
        </p:txBody>
      </p:sp>
      <p:graphicFrame>
        <p:nvGraphicFramePr>
          <p:cNvPr id="11" name="表格 10"/>
          <p:cNvGraphicFramePr>
            <a:graphicFrameLocks noGrp="1"/>
          </p:cNvGraphicFramePr>
          <p:nvPr>
            <p:extLst>
              <p:ext uri="{D42A27DB-BD31-4B8C-83A1-F6EECF244321}">
                <p14:modId xmlns:p14="http://schemas.microsoft.com/office/powerpoint/2010/main" val="2915464117"/>
              </p:ext>
            </p:extLst>
          </p:nvPr>
        </p:nvGraphicFramePr>
        <p:xfrm>
          <a:off x="511135" y="2367779"/>
          <a:ext cx="3886197" cy="3428999"/>
        </p:xfrm>
        <a:graphic>
          <a:graphicData uri="http://schemas.openxmlformats.org/drawingml/2006/table">
            <a:tbl>
              <a:tblPr/>
              <a:tblGrid>
                <a:gridCol w="555171">
                  <a:extLst>
                    <a:ext uri="{9D8B030D-6E8A-4147-A177-3AD203B41FA5}">
                      <a16:colId xmlns:a16="http://schemas.microsoft.com/office/drawing/2014/main" val="20000"/>
                    </a:ext>
                  </a:extLst>
                </a:gridCol>
                <a:gridCol w="555171">
                  <a:extLst>
                    <a:ext uri="{9D8B030D-6E8A-4147-A177-3AD203B41FA5}">
                      <a16:colId xmlns:a16="http://schemas.microsoft.com/office/drawing/2014/main" val="20001"/>
                    </a:ext>
                  </a:extLst>
                </a:gridCol>
                <a:gridCol w="555171">
                  <a:extLst>
                    <a:ext uri="{9D8B030D-6E8A-4147-A177-3AD203B41FA5}">
                      <a16:colId xmlns:a16="http://schemas.microsoft.com/office/drawing/2014/main" val="20002"/>
                    </a:ext>
                  </a:extLst>
                </a:gridCol>
                <a:gridCol w="555171">
                  <a:extLst>
                    <a:ext uri="{9D8B030D-6E8A-4147-A177-3AD203B41FA5}">
                      <a16:colId xmlns:a16="http://schemas.microsoft.com/office/drawing/2014/main" val="20003"/>
                    </a:ext>
                  </a:extLst>
                </a:gridCol>
                <a:gridCol w="555171">
                  <a:extLst>
                    <a:ext uri="{9D8B030D-6E8A-4147-A177-3AD203B41FA5}">
                      <a16:colId xmlns:a16="http://schemas.microsoft.com/office/drawing/2014/main" val="20004"/>
                    </a:ext>
                  </a:extLst>
                </a:gridCol>
                <a:gridCol w="555171">
                  <a:extLst>
                    <a:ext uri="{9D8B030D-6E8A-4147-A177-3AD203B41FA5}">
                      <a16:colId xmlns:a16="http://schemas.microsoft.com/office/drawing/2014/main" val="20005"/>
                    </a:ext>
                  </a:extLst>
                </a:gridCol>
                <a:gridCol w="555171">
                  <a:extLst>
                    <a:ext uri="{9D8B030D-6E8A-4147-A177-3AD203B41FA5}">
                      <a16:colId xmlns:a16="http://schemas.microsoft.com/office/drawing/2014/main" val="20006"/>
                    </a:ext>
                  </a:extLst>
                </a:gridCol>
              </a:tblGrid>
              <a:tr h="489857">
                <a:tc>
                  <a:txBody>
                    <a:bodyPr/>
                    <a:lstStyle/>
                    <a:p>
                      <a:pPr algn="ctr" fontAlgn="ctr"/>
                      <a:r>
                        <a:rPr lang="en-US" sz="1800" b="0" i="0" u="none" strike="noStrike" dirty="0">
                          <a:solidFill>
                            <a:srgbClr val="000000"/>
                          </a:solidFill>
                          <a:effectLst/>
                          <a:latin typeface="Calibri"/>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89857">
                <a:tc>
                  <a:txBody>
                    <a:bodyPr/>
                    <a:lstStyle/>
                    <a:p>
                      <a:pPr algn="ctr" fontAlgn="ctr"/>
                      <a:r>
                        <a:rPr lang="en-US" sz="1800" b="0" i="0" u="none" strike="noStrike">
                          <a:solidFill>
                            <a:srgbClr val="000000"/>
                          </a:solidFill>
                          <a:effectLst/>
                          <a:latin typeface="Calibri"/>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effectLst/>
                          <a:latin typeface="Calibri"/>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9857">
                <a:tc>
                  <a:txBody>
                    <a:bodyPr/>
                    <a:lstStyle/>
                    <a:p>
                      <a:pPr algn="ctr" fontAlgn="ctr"/>
                      <a:r>
                        <a:rPr lang="en-US" sz="1800" b="0" i="0" u="none" strike="noStrike">
                          <a:solidFill>
                            <a:srgbClr val="000000"/>
                          </a:solidFill>
                          <a:effectLst/>
                          <a:latin typeface="Calibri"/>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a:solidFill>
                            <a:srgbClr val="000000"/>
                          </a:solidFill>
                          <a:effectLst/>
                          <a:latin typeface="Calibri"/>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9857">
                <a:tc>
                  <a:txBody>
                    <a:bodyPr/>
                    <a:lstStyle/>
                    <a:p>
                      <a:pPr algn="ctr" fontAlgn="ctr"/>
                      <a:r>
                        <a:rPr lang="en-US" sz="1800" b="0" i="0" u="none" strike="noStrike">
                          <a:solidFill>
                            <a:srgbClr val="000000"/>
                          </a:solidFill>
                          <a:effectLst/>
                          <a:latin typeface="Calibri"/>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4</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3"/>
                  </a:ext>
                </a:extLst>
              </a:tr>
              <a:tr h="489857">
                <a:tc>
                  <a:txBody>
                    <a:bodyPr/>
                    <a:lstStyle/>
                    <a:p>
                      <a:pPr algn="ctr" fontAlgn="ctr"/>
                      <a:r>
                        <a:rPr lang="en-US" sz="1800" b="0" i="0" u="none" strike="noStrike" dirty="0">
                          <a:solidFill>
                            <a:srgbClr val="000000"/>
                          </a:solidFill>
                          <a:effectLst/>
                          <a:latin typeface="Calibri"/>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4"/>
                  </a:ext>
                </a:extLst>
              </a:tr>
              <a:tr h="489857">
                <a:tc>
                  <a:txBody>
                    <a:bodyPr/>
                    <a:lstStyle/>
                    <a:p>
                      <a:pPr algn="ctr" fontAlgn="ctr"/>
                      <a:r>
                        <a:rPr lang="en-US" sz="1800" b="0" i="0" u="none" strike="noStrike">
                          <a:solidFill>
                            <a:srgbClr val="000000"/>
                          </a:solidFill>
                          <a:effectLst/>
                          <a:latin typeface="Calibri"/>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a:solidFill>
                            <a:srgbClr val="000000"/>
                          </a:solidFill>
                          <a:effectLst/>
                          <a:latin typeface="Calibri"/>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5"/>
                  </a:ext>
                </a:extLst>
              </a:tr>
              <a:tr h="489857">
                <a:tc>
                  <a:txBody>
                    <a:bodyPr/>
                    <a:lstStyle/>
                    <a:p>
                      <a:pPr algn="ctr" fontAlgn="ctr"/>
                      <a:r>
                        <a:rPr lang="en-US" sz="1800" b="0" i="0" u="none" strike="noStrike">
                          <a:solidFill>
                            <a:srgbClr val="000000"/>
                          </a:solidFill>
                          <a:effectLst/>
                          <a:latin typeface="Calibri"/>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a:solidFill>
                            <a:srgbClr val="000000"/>
                          </a:solidFill>
                          <a:effectLst/>
                          <a:latin typeface="Calibri"/>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Calibri"/>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2" name="Rectangle 6"/>
          <p:cNvSpPr txBox="1">
            <a:spLocks noChangeArrowheads="1"/>
          </p:cNvSpPr>
          <p:nvPr/>
        </p:nvSpPr>
        <p:spPr bwMode="auto">
          <a:xfrm>
            <a:off x="588469" y="1605777"/>
            <a:ext cx="3808863" cy="542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400" dirty="0" smtClean="0">
                <a:solidFill>
                  <a:srgbClr val="BF5712"/>
                </a:solidFill>
                <a:latin typeface="Open Sans"/>
              </a:rPr>
              <a:t>Inundation Extent</a:t>
            </a:r>
            <a:endParaRPr lang="en-US" sz="2400" dirty="0">
              <a:solidFill>
                <a:srgbClr val="BF5712"/>
              </a:solidFill>
              <a:latin typeface="Open Sans"/>
            </a:endParaRPr>
          </a:p>
        </p:txBody>
      </p:sp>
      <p:sp>
        <p:nvSpPr>
          <p:cNvPr id="13" name="TextBox 12"/>
          <p:cNvSpPr txBox="1"/>
          <p:nvPr/>
        </p:nvSpPr>
        <p:spPr>
          <a:xfrm>
            <a:off x="332334" y="5943416"/>
            <a:ext cx="4321132" cy="461665"/>
          </a:xfrm>
          <a:prstGeom prst="rect">
            <a:avLst/>
          </a:prstGeom>
          <a:noFill/>
        </p:spPr>
        <p:txBody>
          <a:bodyPr wrap="square" rtlCol="0">
            <a:spAutoFit/>
          </a:bodyPr>
          <a:lstStyle/>
          <a:p>
            <a:pPr algn="ctr"/>
            <a:r>
              <a:rPr lang="en-US" sz="2400" dirty="0" err="1" smtClean="0">
                <a:solidFill>
                  <a:srgbClr val="BF5712"/>
                </a:solidFill>
                <a:latin typeface="Open Sans"/>
                <a:ea typeface="+mj-ea"/>
                <a:cs typeface="+mj-cs"/>
              </a:rPr>
              <a:t>h</a:t>
            </a:r>
            <a:r>
              <a:rPr lang="en-US" sz="2400" baseline="-25000" dirty="0" err="1" smtClean="0">
                <a:solidFill>
                  <a:srgbClr val="BF5712"/>
                </a:solidFill>
                <a:latin typeface="Open Sans"/>
                <a:ea typeface="+mj-ea"/>
                <a:cs typeface="+mj-cs"/>
              </a:rPr>
              <a:t>HAND</a:t>
            </a:r>
            <a:r>
              <a:rPr lang="en-US" sz="2400" dirty="0" smtClean="0">
                <a:solidFill>
                  <a:srgbClr val="BF5712"/>
                </a:solidFill>
                <a:latin typeface="Open Sans"/>
                <a:ea typeface="+mj-ea"/>
                <a:cs typeface="+mj-cs"/>
              </a:rPr>
              <a:t>&lt;=</a:t>
            </a:r>
            <a:r>
              <a:rPr lang="en-US" sz="2400" dirty="0" err="1" smtClean="0">
                <a:solidFill>
                  <a:srgbClr val="BF5712"/>
                </a:solidFill>
                <a:latin typeface="Open Sans"/>
                <a:ea typeface="+mj-ea"/>
                <a:cs typeface="+mj-cs"/>
              </a:rPr>
              <a:t>H</a:t>
            </a:r>
            <a:r>
              <a:rPr lang="en-US" sz="2400" baseline="-25000" dirty="0" err="1" smtClean="0">
                <a:solidFill>
                  <a:srgbClr val="BF5712"/>
                </a:solidFill>
                <a:latin typeface="Open Sans"/>
                <a:ea typeface="+mj-ea"/>
                <a:cs typeface="+mj-cs"/>
              </a:rPr>
              <a:t>stage</a:t>
            </a:r>
            <a:endParaRPr lang="en-US" sz="2400" baseline="-25000" dirty="0">
              <a:solidFill>
                <a:srgbClr val="BF5712"/>
              </a:solidFill>
              <a:latin typeface="Open Sans"/>
              <a:ea typeface="+mj-ea"/>
              <a:cs typeface="+mj-cs"/>
            </a:endParaRPr>
          </a:p>
        </p:txBody>
      </p:sp>
      <p:sp>
        <p:nvSpPr>
          <p:cNvPr id="14" name="TextBox 13"/>
          <p:cNvSpPr txBox="1"/>
          <p:nvPr/>
        </p:nvSpPr>
        <p:spPr>
          <a:xfrm>
            <a:off x="5029200" y="1646125"/>
            <a:ext cx="3276600" cy="461665"/>
          </a:xfrm>
          <a:prstGeom prst="rect">
            <a:avLst/>
          </a:prstGeom>
          <a:noFill/>
        </p:spPr>
        <p:txBody>
          <a:bodyPr wrap="square" rtlCol="0">
            <a:spAutoFit/>
          </a:bodyPr>
          <a:lstStyle/>
          <a:p>
            <a:pPr algn="ctr"/>
            <a:r>
              <a:rPr lang="en-US" sz="2400" dirty="0" smtClean="0">
                <a:solidFill>
                  <a:srgbClr val="BF5712"/>
                </a:solidFill>
                <a:latin typeface="Open Sans"/>
                <a:ea typeface="+mj-ea"/>
                <a:cs typeface="+mj-cs"/>
              </a:rPr>
              <a:t>Water Depth Raster</a:t>
            </a:r>
            <a:endParaRPr lang="en-US" sz="2400" dirty="0">
              <a:solidFill>
                <a:srgbClr val="BF5712"/>
              </a:solidFill>
              <a:latin typeface="Open Sans"/>
              <a:ea typeface="+mj-ea"/>
              <a:cs typeface="+mj-cs"/>
            </a:endParaRPr>
          </a:p>
        </p:txBody>
      </p:sp>
      <p:graphicFrame>
        <p:nvGraphicFramePr>
          <p:cNvPr id="15" name="表格 14"/>
          <p:cNvGraphicFramePr>
            <a:graphicFrameLocks noGrp="1"/>
          </p:cNvGraphicFramePr>
          <p:nvPr>
            <p:extLst>
              <p:ext uri="{D42A27DB-BD31-4B8C-83A1-F6EECF244321}">
                <p14:modId xmlns:p14="http://schemas.microsoft.com/office/powerpoint/2010/main" val="1425916746"/>
              </p:ext>
            </p:extLst>
          </p:nvPr>
        </p:nvGraphicFramePr>
        <p:xfrm>
          <a:off x="4800600" y="2367779"/>
          <a:ext cx="3886197" cy="3428999"/>
        </p:xfrm>
        <a:graphic>
          <a:graphicData uri="http://schemas.openxmlformats.org/drawingml/2006/table">
            <a:tbl>
              <a:tblPr/>
              <a:tblGrid>
                <a:gridCol w="555171">
                  <a:extLst>
                    <a:ext uri="{9D8B030D-6E8A-4147-A177-3AD203B41FA5}">
                      <a16:colId xmlns:a16="http://schemas.microsoft.com/office/drawing/2014/main" val="20000"/>
                    </a:ext>
                  </a:extLst>
                </a:gridCol>
                <a:gridCol w="555171">
                  <a:extLst>
                    <a:ext uri="{9D8B030D-6E8A-4147-A177-3AD203B41FA5}">
                      <a16:colId xmlns:a16="http://schemas.microsoft.com/office/drawing/2014/main" val="20001"/>
                    </a:ext>
                  </a:extLst>
                </a:gridCol>
                <a:gridCol w="555171">
                  <a:extLst>
                    <a:ext uri="{9D8B030D-6E8A-4147-A177-3AD203B41FA5}">
                      <a16:colId xmlns:a16="http://schemas.microsoft.com/office/drawing/2014/main" val="20002"/>
                    </a:ext>
                  </a:extLst>
                </a:gridCol>
                <a:gridCol w="555171">
                  <a:extLst>
                    <a:ext uri="{9D8B030D-6E8A-4147-A177-3AD203B41FA5}">
                      <a16:colId xmlns:a16="http://schemas.microsoft.com/office/drawing/2014/main" val="20003"/>
                    </a:ext>
                  </a:extLst>
                </a:gridCol>
                <a:gridCol w="555171">
                  <a:extLst>
                    <a:ext uri="{9D8B030D-6E8A-4147-A177-3AD203B41FA5}">
                      <a16:colId xmlns:a16="http://schemas.microsoft.com/office/drawing/2014/main" val="20004"/>
                    </a:ext>
                  </a:extLst>
                </a:gridCol>
                <a:gridCol w="555171">
                  <a:extLst>
                    <a:ext uri="{9D8B030D-6E8A-4147-A177-3AD203B41FA5}">
                      <a16:colId xmlns:a16="http://schemas.microsoft.com/office/drawing/2014/main" val="20005"/>
                    </a:ext>
                  </a:extLst>
                </a:gridCol>
                <a:gridCol w="555171">
                  <a:extLst>
                    <a:ext uri="{9D8B030D-6E8A-4147-A177-3AD203B41FA5}">
                      <a16:colId xmlns:a16="http://schemas.microsoft.com/office/drawing/2014/main" val="20006"/>
                    </a:ext>
                  </a:extLst>
                </a:gridCol>
              </a:tblGrid>
              <a:tr h="489857">
                <a:tc>
                  <a:txBody>
                    <a:bodyPr/>
                    <a:lstStyle/>
                    <a:p>
                      <a:pPr algn="ctr" fontAlgn="ctr"/>
                      <a:r>
                        <a:rPr lang="en-US" sz="1800" b="0" i="0" u="none" strike="noStrike" dirty="0" smtClean="0">
                          <a:solidFill>
                            <a:srgbClr val="000000"/>
                          </a:solidFill>
                          <a:effectLst/>
                          <a:latin typeface="Calibri"/>
                        </a:rPr>
                        <a:t>2</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3</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2</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89857">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a:rPr>
                        <a:t>5</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5</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5</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9857">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a:rPr>
                        <a:t>4</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5</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1</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9857">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a:rPr>
                        <a:t>1</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3</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5</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1</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1</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3"/>
                  </a:ext>
                </a:extLst>
              </a:tr>
              <a:tr h="489857">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a:rPr>
                        <a:t>1</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4</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5</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5</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4"/>
                  </a:ext>
                </a:extLst>
              </a:tr>
              <a:tr h="489857">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Calibri"/>
                        </a:rPr>
                        <a:t>0</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en-US" sz="1800" b="0" i="0" u="none" strike="noStrike" dirty="0" smtClean="0">
                          <a:solidFill>
                            <a:srgbClr val="000000"/>
                          </a:solidFill>
                          <a:effectLst/>
                          <a:latin typeface="Calibri"/>
                        </a:rPr>
                        <a:t>2</a:t>
                      </a: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0005"/>
                  </a:ext>
                </a:extLst>
              </a:tr>
              <a:tr h="489857">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endParaRPr lang="en-US" sz="1800" b="0" i="0" u="none" strike="noStrike" dirty="0">
                        <a:solidFill>
                          <a:srgbClr val="000000"/>
                        </a:solidFill>
                        <a:effectLst/>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6" name="TextBox 15"/>
          <p:cNvSpPr txBox="1"/>
          <p:nvPr/>
        </p:nvSpPr>
        <p:spPr>
          <a:xfrm>
            <a:off x="4506934" y="5943415"/>
            <a:ext cx="4321132" cy="461665"/>
          </a:xfrm>
          <a:prstGeom prst="rect">
            <a:avLst/>
          </a:prstGeom>
          <a:noFill/>
        </p:spPr>
        <p:txBody>
          <a:bodyPr wrap="square" rtlCol="0">
            <a:spAutoFit/>
          </a:bodyPr>
          <a:lstStyle/>
          <a:p>
            <a:pPr algn="ctr"/>
            <a:r>
              <a:rPr lang="en-US" sz="2400" dirty="0" err="1" smtClean="0">
                <a:solidFill>
                  <a:srgbClr val="BF5712"/>
                </a:solidFill>
                <a:latin typeface="Open Sans"/>
              </a:rPr>
              <a:t>y</a:t>
            </a:r>
            <a:r>
              <a:rPr lang="en-US" sz="2400" baseline="-25000" dirty="0" err="1" smtClean="0">
                <a:solidFill>
                  <a:srgbClr val="BF5712"/>
                </a:solidFill>
                <a:latin typeface="Open Sans"/>
              </a:rPr>
              <a:t>water</a:t>
            </a:r>
            <a:r>
              <a:rPr lang="en-US" sz="2400" dirty="0" smtClean="0">
                <a:solidFill>
                  <a:srgbClr val="BF5712"/>
                </a:solidFill>
                <a:latin typeface="Open Sans"/>
              </a:rPr>
              <a:t>=</a:t>
            </a:r>
            <a:r>
              <a:rPr lang="en-US" sz="2400" dirty="0" err="1" smtClean="0">
                <a:solidFill>
                  <a:srgbClr val="BF5712"/>
                </a:solidFill>
                <a:latin typeface="Open Sans"/>
              </a:rPr>
              <a:t>H</a:t>
            </a:r>
            <a:r>
              <a:rPr lang="en-US" sz="2400" baseline="-25000" dirty="0" err="1" smtClean="0">
                <a:solidFill>
                  <a:srgbClr val="BF5712"/>
                </a:solidFill>
                <a:latin typeface="Open Sans"/>
              </a:rPr>
              <a:t>stage</a:t>
            </a:r>
            <a:r>
              <a:rPr lang="en-US" sz="2400" dirty="0" err="1" smtClean="0">
                <a:solidFill>
                  <a:srgbClr val="BF5712"/>
                </a:solidFill>
                <a:latin typeface="Open Sans"/>
              </a:rPr>
              <a:t>-</a:t>
            </a:r>
            <a:r>
              <a:rPr lang="en-US" sz="2400" dirty="0" err="1" smtClean="0">
                <a:solidFill>
                  <a:srgbClr val="BF5712"/>
                </a:solidFill>
                <a:latin typeface="Open Sans"/>
                <a:ea typeface="+mj-ea"/>
                <a:cs typeface="+mj-cs"/>
              </a:rPr>
              <a:t>h</a:t>
            </a:r>
            <a:r>
              <a:rPr lang="en-US" sz="2400" baseline="-25000" dirty="0" err="1" smtClean="0">
                <a:solidFill>
                  <a:srgbClr val="BF5712"/>
                </a:solidFill>
                <a:latin typeface="Open Sans"/>
                <a:ea typeface="+mj-ea"/>
                <a:cs typeface="+mj-cs"/>
              </a:rPr>
              <a:t>HAND</a:t>
            </a:r>
            <a:endParaRPr lang="en-US" sz="2400" baseline="-25000" dirty="0">
              <a:solidFill>
                <a:srgbClr val="BF5712"/>
              </a:solidFill>
              <a:latin typeface="Open Sans"/>
              <a:ea typeface="+mj-ea"/>
              <a:cs typeface="+mj-cs"/>
            </a:endParaRPr>
          </a:p>
        </p:txBody>
      </p:sp>
      <p:sp>
        <p:nvSpPr>
          <p:cNvPr id="9" name="TextBox 8"/>
          <p:cNvSpPr txBox="1"/>
          <p:nvPr/>
        </p:nvSpPr>
        <p:spPr>
          <a:xfrm>
            <a:off x="101817" y="6470574"/>
            <a:ext cx="2954655" cy="369332"/>
          </a:xfrm>
          <a:prstGeom prst="rect">
            <a:avLst/>
          </a:prstGeom>
          <a:noFill/>
        </p:spPr>
        <p:txBody>
          <a:bodyPr wrap="none" rtlCol="0">
            <a:spAutoFit/>
          </a:bodyPr>
          <a:lstStyle/>
          <a:p>
            <a:r>
              <a:rPr lang="en-US" dirty="0" smtClean="0">
                <a:solidFill>
                  <a:schemeClr val="bg1">
                    <a:lumMod val="50000"/>
                  </a:schemeClr>
                </a:solidFill>
              </a:rPr>
              <a:t>Slide from David Maidment</a:t>
            </a:r>
            <a:endParaRPr lang="en-US" dirty="0">
              <a:solidFill>
                <a:schemeClr val="bg1">
                  <a:lumMod val="50000"/>
                </a:schemeClr>
              </a:solidFill>
            </a:endParaRPr>
          </a:p>
        </p:txBody>
      </p:sp>
    </p:spTree>
    <p:extLst>
      <p:ext uri="{BB962C8B-B14F-4D97-AF65-F5344CB8AC3E}">
        <p14:creationId xmlns:p14="http://schemas.microsoft.com/office/powerpoint/2010/main" val="3042961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0464" y="923415"/>
            <a:ext cx="6467475" cy="5686425"/>
          </a:xfrm>
          <a:prstGeom prst="rect">
            <a:avLst/>
          </a:prstGeom>
        </p:spPr>
      </p:pic>
      <p:sp>
        <p:nvSpPr>
          <p:cNvPr id="4" name="TextBox 3"/>
          <p:cNvSpPr txBox="1"/>
          <p:nvPr/>
        </p:nvSpPr>
        <p:spPr>
          <a:xfrm>
            <a:off x="2827606" y="1955412"/>
            <a:ext cx="872355" cy="369332"/>
          </a:xfrm>
          <a:prstGeom prst="rect">
            <a:avLst/>
          </a:prstGeom>
          <a:solidFill>
            <a:schemeClr val="bg1"/>
          </a:solidFill>
        </p:spPr>
        <p:txBody>
          <a:bodyPr wrap="none" rtlCol="0">
            <a:spAutoFit/>
          </a:bodyPr>
          <a:lstStyle/>
          <a:p>
            <a:r>
              <a:rPr lang="en-US" dirty="0" err="1" smtClean="0"/>
              <a:t>h</a:t>
            </a:r>
            <a:r>
              <a:rPr lang="en-US" baseline="-25000" dirty="0" err="1" smtClean="0"/>
              <a:t>w</a:t>
            </a:r>
            <a:r>
              <a:rPr lang="en-US" dirty="0" smtClean="0"/>
              <a:t>=8 </a:t>
            </a:r>
            <a:r>
              <a:rPr lang="en-US" dirty="0" err="1" smtClean="0"/>
              <a:t>ft</a:t>
            </a:r>
            <a:endParaRPr lang="en-US" dirty="0"/>
          </a:p>
        </p:txBody>
      </p:sp>
      <p:sp>
        <p:nvSpPr>
          <p:cNvPr id="5" name="TextBox 4"/>
          <p:cNvSpPr txBox="1"/>
          <p:nvPr/>
        </p:nvSpPr>
        <p:spPr>
          <a:xfrm>
            <a:off x="4710925" y="1943130"/>
            <a:ext cx="848309" cy="369332"/>
          </a:xfrm>
          <a:prstGeom prst="rect">
            <a:avLst/>
          </a:prstGeom>
          <a:solidFill>
            <a:schemeClr val="bg1"/>
          </a:solidFill>
        </p:spPr>
        <p:txBody>
          <a:bodyPr wrap="none" rtlCol="0">
            <a:spAutoFit/>
          </a:bodyPr>
          <a:lstStyle/>
          <a:p>
            <a:r>
              <a:rPr lang="en-US" dirty="0" err="1" smtClean="0"/>
              <a:t>h</a:t>
            </a:r>
            <a:r>
              <a:rPr lang="en-US" baseline="-25000" dirty="0" err="1" smtClean="0"/>
              <a:t>w</a:t>
            </a:r>
            <a:r>
              <a:rPr lang="en-US" dirty="0" smtClean="0"/>
              <a:t>=9 </a:t>
            </a:r>
            <a:r>
              <a:rPr lang="en-US" dirty="0" err="1" smtClean="0"/>
              <a:t>ft</a:t>
            </a:r>
            <a:endParaRPr lang="en-US" dirty="0"/>
          </a:p>
        </p:txBody>
      </p:sp>
      <p:sp>
        <p:nvSpPr>
          <p:cNvPr id="6" name="TextBox 5"/>
          <p:cNvSpPr txBox="1"/>
          <p:nvPr/>
        </p:nvSpPr>
        <p:spPr>
          <a:xfrm>
            <a:off x="3263783" y="3033183"/>
            <a:ext cx="965329" cy="369332"/>
          </a:xfrm>
          <a:prstGeom prst="rect">
            <a:avLst/>
          </a:prstGeom>
          <a:solidFill>
            <a:schemeClr val="bg1"/>
          </a:solidFill>
        </p:spPr>
        <p:txBody>
          <a:bodyPr wrap="none" rtlCol="0">
            <a:spAutoFit/>
          </a:bodyPr>
          <a:lstStyle/>
          <a:p>
            <a:r>
              <a:rPr lang="en-US" dirty="0" err="1" smtClean="0"/>
              <a:t>h</a:t>
            </a:r>
            <a:r>
              <a:rPr lang="en-US" baseline="-25000" dirty="0" err="1" smtClean="0"/>
              <a:t>w</a:t>
            </a:r>
            <a:r>
              <a:rPr lang="en-US" dirty="0" smtClean="0"/>
              <a:t>=11 </a:t>
            </a:r>
            <a:r>
              <a:rPr lang="en-US" dirty="0" err="1" smtClean="0"/>
              <a:t>ft</a:t>
            </a:r>
            <a:endParaRPr lang="en-US" dirty="0"/>
          </a:p>
        </p:txBody>
      </p:sp>
      <p:sp>
        <p:nvSpPr>
          <p:cNvPr id="7" name="TextBox 6"/>
          <p:cNvSpPr txBox="1"/>
          <p:nvPr/>
        </p:nvSpPr>
        <p:spPr>
          <a:xfrm>
            <a:off x="3484618" y="3522296"/>
            <a:ext cx="965329" cy="369332"/>
          </a:xfrm>
          <a:prstGeom prst="rect">
            <a:avLst/>
          </a:prstGeom>
          <a:solidFill>
            <a:schemeClr val="bg1"/>
          </a:solidFill>
        </p:spPr>
        <p:txBody>
          <a:bodyPr wrap="none" rtlCol="0">
            <a:spAutoFit/>
          </a:bodyPr>
          <a:lstStyle/>
          <a:p>
            <a:r>
              <a:rPr lang="en-US" dirty="0" err="1" smtClean="0"/>
              <a:t>h</a:t>
            </a:r>
            <a:r>
              <a:rPr lang="en-US" baseline="-25000" dirty="0" err="1" smtClean="0"/>
              <a:t>w</a:t>
            </a:r>
            <a:r>
              <a:rPr lang="en-US" dirty="0" smtClean="0"/>
              <a:t>=12 </a:t>
            </a:r>
            <a:r>
              <a:rPr lang="en-US" dirty="0" err="1" smtClean="0"/>
              <a:t>ft</a:t>
            </a:r>
            <a:endParaRPr lang="en-US" dirty="0"/>
          </a:p>
        </p:txBody>
      </p:sp>
      <p:sp>
        <p:nvSpPr>
          <p:cNvPr id="8" name="TextBox 7"/>
          <p:cNvSpPr txBox="1"/>
          <p:nvPr/>
        </p:nvSpPr>
        <p:spPr>
          <a:xfrm>
            <a:off x="3920795" y="4160313"/>
            <a:ext cx="965329" cy="369332"/>
          </a:xfrm>
          <a:prstGeom prst="rect">
            <a:avLst/>
          </a:prstGeom>
          <a:solidFill>
            <a:schemeClr val="bg1"/>
          </a:solidFill>
        </p:spPr>
        <p:txBody>
          <a:bodyPr wrap="none" rtlCol="0">
            <a:spAutoFit/>
          </a:bodyPr>
          <a:lstStyle/>
          <a:p>
            <a:r>
              <a:rPr lang="en-US" dirty="0" err="1" smtClean="0"/>
              <a:t>h</a:t>
            </a:r>
            <a:r>
              <a:rPr lang="en-US" baseline="-25000" dirty="0" err="1" smtClean="0"/>
              <a:t>w</a:t>
            </a:r>
            <a:r>
              <a:rPr lang="en-US" dirty="0" smtClean="0"/>
              <a:t>=14 </a:t>
            </a:r>
            <a:r>
              <a:rPr lang="en-US" dirty="0" err="1" smtClean="0"/>
              <a:t>ft</a:t>
            </a:r>
            <a:endParaRPr lang="en-US" dirty="0"/>
          </a:p>
        </p:txBody>
      </p:sp>
      <p:sp>
        <p:nvSpPr>
          <p:cNvPr id="9" name="TextBox 8"/>
          <p:cNvSpPr txBox="1"/>
          <p:nvPr/>
        </p:nvSpPr>
        <p:spPr>
          <a:xfrm>
            <a:off x="2612263" y="4863827"/>
            <a:ext cx="965329" cy="369332"/>
          </a:xfrm>
          <a:prstGeom prst="rect">
            <a:avLst/>
          </a:prstGeom>
          <a:solidFill>
            <a:schemeClr val="bg1"/>
          </a:solidFill>
        </p:spPr>
        <p:txBody>
          <a:bodyPr wrap="none" rtlCol="0">
            <a:spAutoFit/>
          </a:bodyPr>
          <a:lstStyle/>
          <a:p>
            <a:r>
              <a:rPr lang="en-US" dirty="0" err="1" smtClean="0"/>
              <a:t>h</a:t>
            </a:r>
            <a:r>
              <a:rPr lang="en-US" baseline="-25000" dirty="0" err="1" smtClean="0"/>
              <a:t>w</a:t>
            </a:r>
            <a:r>
              <a:rPr lang="en-US" dirty="0" smtClean="0"/>
              <a:t>=10 </a:t>
            </a:r>
            <a:r>
              <a:rPr lang="en-US" dirty="0" err="1" smtClean="0"/>
              <a:t>ft</a:t>
            </a:r>
            <a:endParaRPr lang="en-US" dirty="0"/>
          </a:p>
        </p:txBody>
      </p:sp>
      <p:sp>
        <p:nvSpPr>
          <p:cNvPr id="10" name="TextBox 9"/>
          <p:cNvSpPr txBox="1"/>
          <p:nvPr/>
        </p:nvSpPr>
        <p:spPr>
          <a:xfrm>
            <a:off x="6126842" y="5233159"/>
            <a:ext cx="965329" cy="369332"/>
          </a:xfrm>
          <a:prstGeom prst="rect">
            <a:avLst/>
          </a:prstGeom>
          <a:solidFill>
            <a:schemeClr val="bg1"/>
          </a:solidFill>
        </p:spPr>
        <p:txBody>
          <a:bodyPr wrap="none" rtlCol="0">
            <a:spAutoFit/>
          </a:bodyPr>
          <a:lstStyle/>
          <a:p>
            <a:r>
              <a:rPr lang="en-US" dirty="0" err="1" smtClean="0"/>
              <a:t>h</a:t>
            </a:r>
            <a:r>
              <a:rPr lang="en-US" baseline="-25000" dirty="0" err="1" smtClean="0"/>
              <a:t>w</a:t>
            </a:r>
            <a:r>
              <a:rPr lang="en-US" dirty="0" smtClean="0"/>
              <a:t>=15 </a:t>
            </a:r>
            <a:r>
              <a:rPr lang="en-US" dirty="0" err="1" smtClean="0"/>
              <a:t>ft</a:t>
            </a:r>
            <a:endParaRPr lang="en-US" dirty="0"/>
          </a:p>
        </p:txBody>
      </p:sp>
      <p:sp>
        <p:nvSpPr>
          <p:cNvPr id="11" name="Title 10"/>
          <p:cNvSpPr>
            <a:spLocks noGrp="1"/>
          </p:cNvSpPr>
          <p:nvPr>
            <p:ph type="title"/>
          </p:nvPr>
        </p:nvSpPr>
        <p:spPr>
          <a:xfrm>
            <a:off x="0" y="69474"/>
            <a:ext cx="9144000" cy="734160"/>
          </a:xfrm>
        </p:spPr>
        <p:txBody>
          <a:bodyPr>
            <a:noAutofit/>
          </a:bodyPr>
          <a:lstStyle/>
          <a:p>
            <a:r>
              <a:rPr lang="en-US" sz="2800" dirty="0" smtClean="0"/>
              <a:t>Reach based height above nearest stream flood map example</a:t>
            </a:r>
            <a:endParaRPr lang="en-US" sz="2800" dirty="0"/>
          </a:p>
        </p:txBody>
      </p:sp>
    </p:spTree>
    <p:extLst>
      <p:ext uri="{BB962C8B-B14F-4D97-AF65-F5344CB8AC3E}">
        <p14:creationId xmlns:p14="http://schemas.microsoft.com/office/powerpoint/2010/main" val="28978645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 name="Table 76"/>
          <p:cNvGraphicFramePr>
            <a:graphicFrameLocks noGrp="1"/>
          </p:cNvGraphicFramePr>
          <p:nvPr>
            <p:extLst>
              <p:ext uri="{D42A27DB-BD31-4B8C-83A1-F6EECF244321}">
                <p14:modId xmlns:p14="http://schemas.microsoft.com/office/powerpoint/2010/main" val="3687428969"/>
              </p:ext>
            </p:extLst>
          </p:nvPr>
        </p:nvGraphicFramePr>
        <p:xfrm>
          <a:off x="1191948" y="918308"/>
          <a:ext cx="6095997" cy="980440"/>
        </p:xfrm>
        <a:graphic>
          <a:graphicData uri="http://schemas.openxmlformats.org/drawingml/2006/table">
            <a:tbl>
              <a:tblPr firstRow="1" bandRow="1">
                <a:tableStyleId>{5C22544A-7EE6-4342-B048-85BDC9FD1C3A}</a:tableStyleId>
              </a:tblPr>
              <a:tblGrid>
                <a:gridCol w="677333">
                  <a:extLst>
                    <a:ext uri="{9D8B030D-6E8A-4147-A177-3AD203B41FA5}">
                      <a16:colId xmlns:a16="http://schemas.microsoft.com/office/drawing/2014/main" val="20000"/>
                    </a:ext>
                  </a:extLst>
                </a:gridCol>
                <a:gridCol w="677333">
                  <a:extLst>
                    <a:ext uri="{9D8B030D-6E8A-4147-A177-3AD203B41FA5}">
                      <a16:colId xmlns:a16="http://schemas.microsoft.com/office/drawing/2014/main" val="20001"/>
                    </a:ext>
                  </a:extLst>
                </a:gridCol>
                <a:gridCol w="677333">
                  <a:extLst>
                    <a:ext uri="{9D8B030D-6E8A-4147-A177-3AD203B41FA5}">
                      <a16:colId xmlns:a16="http://schemas.microsoft.com/office/drawing/2014/main" val="20002"/>
                    </a:ext>
                  </a:extLst>
                </a:gridCol>
                <a:gridCol w="677333">
                  <a:extLst>
                    <a:ext uri="{9D8B030D-6E8A-4147-A177-3AD203B41FA5}">
                      <a16:colId xmlns:a16="http://schemas.microsoft.com/office/drawing/2014/main" val="20003"/>
                    </a:ext>
                  </a:extLst>
                </a:gridCol>
                <a:gridCol w="677333">
                  <a:extLst>
                    <a:ext uri="{9D8B030D-6E8A-4147-A177-3AD203B41FA5}">
                      <a16:colId xmlns:a16="http://schemas.microsoft.com/office/drawing/2014/main" val="20004"/>
                    </a:ext>
                  </a:extLst>
                </a:gridCol>
                <a:gridCol w="677333">
                  <a:extLst>
                    <a:ext uri="{9D8B030D-6E8A-4147-A177-3AD203B41FA5}">
                      <a16:colId xmlns:a16="http://schemas.microsoft.com/office/drawing/2014/main" val="20005"/>
                    </a:ext>
                  </a:extLst>
                </a:gridCol>
                <a:gridCol w="677333">
                  <a:extLst>
                    <a:ext uri="{9D8B030D-6E8A-4147-A177-3AD203B41FA5}">
                      <a16:colId xmlns:a16="http://schemas.microsoft.com/office/drawing/2014/main" val="20006"/>
                    </a:ext>
                  </a:extLst>
                </a:gridCol>
                <a:gridCol w="677333">
                  <a:extLst>
                    <a:ext uri="{9D8B030D-6E8A-4147-A177-3AD203B41FA5}">
                      <a16:colId xmlns:a16="http://schemas.microsoft.com/office/drawing/2014/main" val="20007"/>
                    </a:ext>
                  </a:extLst>
                </a:gridCol>
                <a:gridCol w="677333">
                  <a:extLst>
                    <a:ext uri="{9D8B030D-6E8A-4147-A177-3AD203B41FA5}">
                      <a16:colId xmlns:a16="http://schemas.microsoft.com/office/drawing/2014/main" val="20008"/>
                    </a:ext>
                  </a:extLst>
                </a:gridCol>
              </a:tblGrid>
              <a:tr h="370840">
                <a:tc>
                  <a:txBody>
                    <a:bodyPr/>
                    <a:lstStyle/>
                    <a:p>
                      <a:r>
                        <a:rPr lang="en-US" sz="1400" dirty="0" err="1" smtClean="0"/>
                        <a:t>Comid</a:t>
                      </a:r>
                      <a:endParaRPr lang="en-US" sz="1400" dirty="0"/>
                    </a:p>
                  </a:txBody>
                  <a:tcPr/>
                </a:tc>
                <a:tc>
                  <a:txBody>
                    <a:bodyPr/>
                    <a:lstStyle/>
                    <a:p>
                      <a:r>
                        <a:rPr lang="en-US" sz="1400" dirty="0" smtClean="0"/>
                        <a:t>H</a:t>
                      </a:r>
                      <a:endParaRPr lang="en-US" sz="1400" dirty="0"/>
                    </a:p>
                  </a:txBody>
                  <a:tcPr/>
                </a:tc>
                <a:tc>
                  <a:txBody>
                    <a:bodyPr/>
                    <a:lstStyle/>
                    <a:p>
                      <a:r>
                        <a:rPr lang="en-US" sz="1400" dirty="0" smtClean="0"/>
                        <a:t>A</a:t>
                      </a:r>
                      <a:endParaRPr lang="en-US" sz="1400" dirty="0"/>
                    </a:p>
                  </a:txBody>
                  <a:tcPr/>
                </a:tc>
                <a:tc>
                  <a:txBody>
                    <a:bodyPr/>
                    <a:lstStyle/>
                    <a:p>
                      <a:r>
                        <a:rPr lang="en-US" sz="1400" dirty="0" smtClean="0"/>
                        <a:t>R</a:t>
                      </a:r>
                      <a:endParaRPr lang="en-US" sz="1400" dirty="0"/>
                    </a:p>
                  </a:txBody>
                  <a:tcPr/>
                </a:tc>
                <a:tc>
                  <a:txBody>
                    <a:bodyPr/>
                    <a:lstStyle/>
                    <a:p>
                      <a:r>
                        <a:rPr lang="en-US" sz="1400" dirty="0" smtClean="0"/>
                        <a:t>P</a:t>
                      </a:r>
                      <a:endParaRPr lang="en-US" sz="1400" dirty="0"/>
                    </a:p>
                  </a:txBody>
                  <a:tcPr/>
                </a:tc>
                <a:tc>
                  <a:txBody>
                    <a:bodyPr/>
                    <a:lstStyle/>
                    <a:p>
                      <a:r>
                        <a:rPr lang="en-US" sz="1400" dirty="0" smtClean="0"/>
                        <a:t>T</a:t>
                      </a:r>
                      <a:endParaRPr lang="en-US" sz="1400" dirty="0"/>
                    </a:p>
                  </a:txBody>
                  <a:tcPr/>
                </a:tc>
                <a:tc>
                  <a:txBody>
                    <a:bodyPr/>
                    <a:lstStyle/>
                    <a:p>
                      <a:r>
                        <a:rPr lang="en-US" sz="1400" dirty="0" smtClean="0"/>
                        <a:t>V</a:t>
                      </a:r>
                      <a:endParaRPr lang="en-US" sz="1400" dirty="0"/>
                    </a:p>
                  </a:txBody>
                  <a:tcPr/>
                </a:tc>
                <a:tc>
                  <a:txBody>
                    <a:bodyPr/>
                    <a:lstStyle/>
                    <a:p>
                      <a:r>
                        <a:rPr lang="en-US" sz="1400" dirty="0" smtClean="0"/>
                        <a:t>Ab</a:t>
                      </a:r>
                      <a:endParaRPr lang="en-US" sz="1400" dirty="0"/>
                    </a:p>
                  </a:txBody>
                  <a:tcPr/>
                </a:tc>
                <a:tc>
                  <a:txBody>
                    <a:bodyPr/>
                    <a:lstStyle/>
                    <a:p>
                      <a:r>
                        <a:rPr lang="en-US" sz="1400" dirty="0" smtClean="0"/>
                        <a:t>As</a:t>
                      </a:r>
                      <a:endParaRPr lang="en-US" sz="1400" dirty="0"/>
                    </a:p>
                  </a:txBody>
                  <a:tcPr/>
                </a:tc>
                <a:extLst>
                  <a:ext uri="{0D108BD9-81ED-4DB2-BD59-A6C34878D82A}">
                    <a16:rowId xmlns:a16="http://schemas.microsoft.com/office/drawing/2014/main" val="10000"/>
                  </a:ext>
                </a:extLst>
              </a:tr>
              <a:tr h="233198">
                <a:tc>
                  <a:txBody>
                    <a:bodyPr/>
                    <a:lstStyle/>
                    <a:p>
                      <a:r>
                        <a:rPr lang="en-US" sz="1050" dirty="0" smtClean="0"/>
                        <a:t>5781175</a:t>
                      </a:r>
                      <a:endParaRPr lang="en-US" sz="1050" dirty="0"/>
                    </a:p>
                  </a:txBody>
                  <a:tcPr/>
                </a:tc>
                <a:tc>
                  <a:txBody>
                    <a:bodyPr/>
                    <a:lstStyle/>
                    <a:p>
                      <a:r>
                        <a:rPr lang="en-US" sz="1050" kern="1200" dirty="0" smtClean="0">
                          <a:solidFill>
                            <a:schemeClr val="dk1"/>
                          </a:solidFill>
                          <a:latin typeface="+mn-lt"/>
                          <a:ea typeface="+mn-ea"/>
                          <a:cs typeface="+mn-cs"/>
                        </a:rPr>
                        <a:t>3</a:t>
                      </a:r>
                      <a:endParaRPr lang="en-US" sz="1050" kern="1200" dirty="0">
                        <a:solidFill>
                          <a:schemeClr val="dk1"/>
                        </a:solidFill>
                        <a:latin typeface="+mn-lt"/>
                        <a:ea typeface="+mn-ea"/>
                        <a:cs typeface="+mn-cs"/>
                      </a:endParaRPr>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a:p>
                  </a:txBody>
                  <a:tcPr/>
                </a:tc>
                <a:extLst>
                  <a:ext uri="{0D108BD9-81ED-4DB2-BD59-A6C34878D82A}">
                    <a16:rowId xmlns:a16="http://schemas.microsoft.com/office/drawing/2014/main" val="10001"/>
                  </a:ext>
                </a:extLst>
              </a:tr>
              <a:tr h="140138">
                <a:tc>
                  <a:txBody>
                    <a:bodyPr/>
                    <a:lstStyle/>
                    <a:p>
                      <a:r>
                        <a:rPr lang="en-US" sz="1050" dirty="0" smtClean="0"/>
                        <a:t>5781175</a:t>
                      </a:r>
                      <a:endParaRPr lang="en-US" sz="1050" dirty="0"/>
                    </a:p>
                  </a:txBody>
                  <a:tcPr/>
                </a:tc>
                <a:tc>
                  <a:txBody>
                    <a:bodyPr/>
                    <a:lstStyle/>
                    <a:p>
                      <a:r>
                        <a:rPr lang="en-US" sz="1050" kern="1200" dirty="0" smtClean="0">
                          <a:solidFill>
                            <a:schemeClr val="dk1"/>
                          </a:solidFill>
                          <a:latin typeface="+mn-lt"/>
                          <a:ea typeface="+mn-ea"/>
                          <a:cs typeface="+mn-cs"/>
                        </a:rPr>
                        <a:t>4</a:t>
                      </a:r>
                      <a:endParaRPr lang="en-US" sz="1050" kern="1200" dirty="0">
                        <a:solidFill>
                          <a:schemeClr val="dk1"/>
                        </a:solidFill>
                        <a:latin typeface="+mn-lt"/>
                        <a:ea typeface="+mn-ea"/>
                        <a:cs typeface="+mn-cs"/>
                      </a:endParaRPr>
                    </a:p>
                  </a:txBody>
                  <a:tcPr/>
                </a:tc>
                <a:tc>
                  <a:txBody>
                    <a:bodyPr/>
                    <a:lstStyle/>
                    <a:p>
                      <a:endParaRPr lang="en-US" sz="1400"/>
                    </a:p>
                  </a:txBody>
                  <a:tcPr/>
                </a:tc>
                <a:tc>
                  <a:txBody>
                    <a:bodyPr/>
                    <a:lstStyle/>
                    <a:p>
                      <a:endParaRPr lang="en-US" sz="1400" dirty="0"/>
                    </a:p>
                  </a:txBody>
                  <a:tcPr/>
                </a:tc>
                <a:tc>
                  <a:txBody>
                    <a:bodyPr/>
                    <a:lstStyle/>
                    <a:p>
                      <a:endParaRPr lang="en-US" sz="1400"/>
                    </a:p>
                  </a:txBody>
                  <a:tcPr/>
                </a:tc>
                <a:tc>
                  <a:txBody>
                    <a:bodyPr/>
                    <a:lstStyle/>
                    <a:p>
                      <a:endParaRPr lang="en-US" sz="1400"/>
                    </a:p>
                  </a:txBody>
                  <a:tcPr/>
                </a:tc>
                <a:tc>
                  <a:txBody>
                    <a:bodyPr/>
                    <a:lstStyle/>
                    <a:p>
                      <a:endParaRPr lang="en-US" sz="1400"/>
                    </a:p>
                  </a:txBody>
                  <a:tcPr/>
                </a:tc>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0002"/>
                  </a:ext>
                </a:extLst>
              </a:tr>
            </a:tbl>
          </a:graphicData>
        </a:graphic>
      </p:graphicFrame>
      <p:sp>
        <p:nvSpPr>
          <p:cNvPr id="11" name="Freeform 10"/>
          <p:cNvSpPr/>
          <p:nvPr/>
        </p:nvSpPr>
        <p:spPr>
          <a:xfrm>
            <a:off x="3165676"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TextBox 85"/>
          <p:cNvSpPr txBox="1"/>
          <p:nvPr/>
        </p:nvSpPr>
        <p:spPr>
          <a:xfrm>
            <a:off x="2573444" y="4143342"/>
            <a:ext cx="2712321" cy="369332"/>
          </a:xfrm>
          <a:prstGeom prst="rect">
            <a:avLst/>
          </a:prstGeom>
          <a:noFill/>
        </p:spPr>
        <p:txBody>
          <a:bodyPr wrap="square" rtlCol="0">
            <a:spAutoFit/>
          </a:bodyPr>
          <a:lstStyle/>
          <a:p>
            <a:r>
              <a:rPr lang="en-US" dirty="0">
                <a:solidFill>
                  <a:srgbClr val="ED982D">
                    <a:lumMod val="50000"/>
                  </a:srgbClr>
                </a:solidFill>
              </a:rPr>
              <a:t>Wetted Bed Area</a:t>
            </a:r>
          </a:p>
        </p:txBody>
      </p:sp>
      <p:sp>
        <p:nvSpPr>
          <p:cNvPr id="2" name="Title 1"/>
          <p:cNvSpPr>
            <a:spLocks noGrp="1"/>
          </p:cNvSpPr>
          <p:nvPr>
            <p:ph type="title"/>
          </p:nvPr>
        </p:nvSpPr>
        <p:spPr>
          <a:xfrm>
            <a:off x="360886" y="124172"/>
            <a:ext cx="8422228" cy="802226"/>
          </a:xfrm>
        </p:spPr>
        <p:txBody>
          <a:bodyPr>
            <a:normAutofit fontScale="90000"/>
          </a:bodyPr>
          <a:lstStyle/>
          <a:p>
            <a:r>
              <a:rPr lang="en-US" dirty="0" smtClean="0"/>
              <a:t>Reach Scale River Hydraulic Properties</a:t>
            </a:r>
            <a:endParaRPr lang="en-US" dirty="0"/>
          </a:p>
        </p:txBody>
      </p:sp>
      <p:sp>
        <p:nvSpPr>
          <p:cNvPr id="8" name="Freeform 7"/>
          <p:cNvSpPr/>
          <p:nvPr/>
        </p:nvSpPr>
        <p:spPr>
          <a:xfrm>
            <a:off x="2453833"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2818436"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3572720"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2819400"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2815119"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2"/>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6504972"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reeform 17"/>
          <p:cNvSpPr/>
          <p:nvPr/>
        </p:nvSpPr>
        <p:spPr>
          <a:xfrm>
            <a:off x="3159889"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5" name="Straight Connector 24"/>
          <p:cNvCxnSpPr/>
          <p:nvPr/>
        </p:nvCxnSpPr>
        <p:spPr>
          <a:xfrm>
            <a:off x="3159889" y="3130581"/>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43452"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319918" y="4114353"/>
            <a:ext cx="282450" cy="369332"/>
          </a:xfrm>
          <a:prstGeom prst="rect">
            <a:avLst/>
          </a:prstGeom>
          <a:noFill/>
        </p:spPr>
        <p:txBody>
          <a:bodyPr wrap="none" rtlCol="0">
            <a:spAutoFit/>
          </a:bodyPr>
          <a:lstStyle/>
          <a:p>
            <a:r>
              <a:rPr lang="en-US" dirty="0">
                <a:solidFill>
                  <a:prstClr val="black"/>
                </a:solidFill>
              </a:rPr>
              <a:t>L</a:t>
            </a:r>
          </a:p>
        </p:txBody>
      </p:sp>
      <p:sp>
        <p:nvSpPr>
          <p:cNvPr id="28" name="TextBox 27"/>
          <p:cNvSpPr txBox="1"/>
          <p:nvPr/>
        </p:nvSpPr>
        <p:spPr>
          <a:xfrm>
            <a:off x="5430198" y="2829973"/>
            <a:ext cx="415498"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s</a:t>
            </a:r>
          </a:p>
        </p:txBody>
      </p:sp>
      <p:cxnSp>
        <p:nvCxnSpPr>
          <p:cNvPr id="31" name="Straight Arrow Connector 30"/>
          <p:cNvCxnSpPr>
            <a:stCxn id="28" idx="1"/>
          </p:cNvCxnSpPr>
          <p:nvPr/>
        </p:nvCxnSpPr>
        <p:spPr>
          <a:xfrm flipH="1">
            <a:off x="4947684" y="3014639"/>
            <a:ext cx="482514" cy="1159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392154" y="4149427"/>
            <a:ext cx="423514" cy="369332"/>
          </a:xfrm>
          <a:prstGeom prst="rect">
            <a:avLst/>
          </a:prstGeom>
          <a:noFill/>
        </p:spPr>
        <p:txBody>
          <a:bodyPr wrap="none" rtlCol="0">
            <a:spAutoFit/>
          </a:bodyPr>
          <a:lstStyle/>
          <a:p>
            <a:r>
              <a:rPr lang="en-US" dirty="0">
                <a:solidFill>
                  <a:srgbClr val="ED982D">
                    <a:lumMod val="50000"/>
                  </a:srgbClr>
                </a:solidFill>
              </a:rPr>
              <a:t>A</a:t>
            </a:r>
            <a:r>
              <a:rPr lang="en-US" baseline="-25000" dirty="0">
                <a:solidFill>
                  <a:srgbClr val="ED982D">
                    <a:lumMod val="50000"/>
                  </a:srgbClr>
                </a:solidFill>
              </a:rPr>
              <a:t>b</a:t>
            </a:r>
          </a:p>
        </p:txBody>
      </p:sp>
      <p:cxnSp>
        <p:nvCxnSpPr>
          <p:cNvPr id="33" name="Straight Arrow Connector 32"/>
          <p:cNvCxnSpPr>
            <a:stCxn id="32" idx="0"/>
          </p:cNvCxnSpPr>
          <p:nvPr/>
        </p:nvCxnSpPr>
        <p:spPr>
          <a:xfrm flipV="1">
            <a:off x="4603911" y="3421060"/>
            <a:ext cx="108438" cy="728367"/>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475448" y="4139813"/>
            <a:ext cx="338554" cy="369332"/>
          </a:xfrm>
          <a:prstGeom prst="rect">
            <a:avLst/>
          </a:prstGeom>
          <a:noFill/>
        </p:spPr>
        <p:txBody>
          <a:bodyPr wrap="none" rtlCol="0">
            <a:spAutoFit/>
          </a:bodyPr>
          <a:lstStyle/>
          <a:p>
            <a:r>
              <a:rPr lang="en-US" dirty="0">
                <a:solidFill>
                  <a:srgbClr val="0070C0"/>
                </a:solidFill>
              </a:rPr>
              <a:t>V</a:t>
            </a:r>
            <a:endParaRPr lang="en-US" baseline="-25000" dirty="0">
              <a:solidFill>
                <a:srgbClr val="0070C0"/>
              </a:solidFill>
            </a:endParaRPr>
          </a:p>
        </p:txBody>
      </p:sp>
      <p:cxnSp>
        <p:nvCxnSpPr>
          <p:cNvPr id="36" name="Straight Arrow Connector 35"/>
          <p:cNvCxnSpPr/>
          <p:nvPr/>
        </p:nvCxnSpPr>
        <p:spPr>
          <a:xfrm flipH="1" flipV="1">
            <a:off x="6852212" y="4332371"/>
            <a:ext cx="658256" cy="52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211568" y="488009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458017" y="4863821"/>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211568" y="4946650"/>
            <a:ext cx="1246449" cy="2340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671423" y="4600723"/>
            <a:ext cx="325730" cy="369332"/>
          </a:xfrm>
          <a:prstGeom prst="rect">
            <a:avLst/>
          </a:prstGeom>
          <a:noFill/>
        </p:spPr>
        <p:txBody>
          <a:bodyPr wrap="none" rtlCol="0">
            <a:spAutoFit/>
          </a:bodyPr>
          <a:lstStyle/>
          <a:p>
            <a:r>
              <a:rPr lang="en-US" dirty="0">
                <a:solidFill>
                  <a:srgbClr val="0070C0"/>
                </a:solidFill>
              </a:rPr>
              <a:t>T</a:t>
            </a:r>
          </a:p>
        </p:txBody>
      </p:sp>
      <p:sp>
        <p:nvSpPr>
          <p:cNvPr id="53" name="Freeform 52"/>
          <p:cNvSpPr/>
          <p:nvPr/>
        </p:nvSpPr>
        <p:spPr>
          <a:xfrm>
            <a:off x="2012950" y="5070645"/>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TextBox 61"/>
          <p:cNvSpPr txBox="1"/>
          <p:nvPr/>
        </p:nvSpPr>
        <p:spPr>
          <a:xfrm>
            <a:off x="3273973" y="5456717"/>
            <a:ext cx="303288" cy="369332"/>
          </a:xfrm>
          <a:prstGeom prst="rect">
            <a:avLst/>
          </a:prstGeom>
          <a:noFill/>
        </p:spPr>
        <p:txBody>
          <a:bodyPr wrap="none" rtlCol="0">
            <a:spAutoFit/>
          </a:bodyPr>
          <a:lstStyle/>
          <a:p>
            <a:r>
              <a:rPr lang="en-US" dirty="0">
                <a:solidFill>
                  <a:srgbClr val="ED982D">
                    <a:lumMod val="50000"/>
                  </a:srgbClr>
                </a:solidFill>
              </a:rPr>
              <a:t>P</a:t>
            </a:r>
          </a:p>
        </p:txBody>
      </p:sp>
      <p:sp>
        <p:nvSpPr>
          <p:cNvPr id="65" name="Freeform 64"/>
          <p:cNvSpPr/>
          <p:nvPr/>
        </p:nvSpPr>
        <p:spPr>
          <a:xfrm>
            <a:off x="2149164" y="5043749"/>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Freeform 37"/>
          <p:cNvSpPr/>
          <p:nvPr/>
        </p:nvSpPr>
        <p:spPr>
          <a:xfrm>
            <a:off x="1622385" y="4674417"/>
            <a:ext cx="2307220" cy="1134516"/>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TextBox 69"/>
          <p:cNvSpPr txBox="1"/>
          <p:nvPr/>
        </p:nvSpPr>
        <p:spPr>
          <a:xfrm>
            <a:off x="2683861" y="5170926"/>
            <a:ext cx="317716" cy="369332"/>
          </a:xfrm>
          <a:prstGeom prst="rect">
            <a:avLst/>
          </a:prstGeom>
          <a:noFill/>
        </p:spPr>
        <p:txBody>
          <a:bodyPr wrap="none" rtlCol="0">
            <a:spAutoFit/>
          </a:bodyPr>
          <a:lstStyle/>
          <a:p>
            <a:r>
              <a:rPr lang="en-US" dirty="0">
                <a:solidFill>
                  <a:prstClr val="black"/>
                </a:solidFill>
              </a:rPr>
              <a:t>A</a:t>
            </a:r>
          </a:p>
        </p:txBody>
      </p:sp>
      <mc:AlternateContent xmlns:mc="http://schemas.openxmlformats.org/markup-compatibility/2006" xmlns:a14="http://schemas.microsoft.com/office/drawing/2010/main">
        <mc:Choice Requires="a14">
          <p:sp>
            <p:nvSpPr>
              <p:cNvPr id="71" name="TextBox 70"/>
              <p:cNvSpPr txBox="1"/>
              <p:nvPr/>
            </p:nvSpPr>
            <p:spPr>
              <a:xfrm>
                <a:off x="4712128" y="4810488"/>
                <a:ext cx="838628"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𝐴</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𝑉</m:t>
                          </m:r>
                        </m:num>
                        <m:den>
                          <m:r>
                            <a:rPr lang="en-US" i="1">
                              <a:solidFill>
                                <a:prstClr val="black"/>
                              </a:solidFill>
                              <a:latin typeface="Cambria Math" panose="02040503050406030204" pitchFamily="18" charset="0"/>
                            </a:rPr>
                            <m:t>𝐿</m:t>
                          </m:r>
                        </m:den>
                      </m:f>
                    </m:oMath>
                  </m:oMathPara>
                </a14:m>
                <a:endParaRPr lang="en-US" dirty="0">
                  <a:solidFill>
                    <a:prstClr val="black"/>
                  </a:solidFill>
                </a:endParaRPr>
              </a:p>
            </p:txBody>
          </p:sp>
        </mc:Choice>
        <mc:Fallback xmlns="">
          <p:sp>
            <p:nvSpPr>
              <p:cNvPr id="71" name="TextBox 70"/>
              <p:cNvSpPr txBox="1">
                <a:spLocks noRot="1" noChangeAspect="1" noMove="1" noResize="1" noEditPoints="1" noAdjustHandles="1" noChangeArrowheads="1" noChangeShapeType="1" noTextEdit="1"/>
              </p:cNvSpPr>
              <p:nvPr/>
            </p:nvSpPr>
            <p:spPr>
              <a:xfrm>
                <a:off x="4712128" y="4810488"/>
                <a:ext cx="838628" cy="60907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4794248" y="5827636"/>
                <a:ext cx="837796" cy="485582"/>
              </a:xfrm>
              <a:prstGeom prst="rect">
                <a:avLst/>
              </a:prstGeom>
              <a:noFill/>
            </p:spPr>
            <p:txBody>
              <a:bodyPr wrap="square" rtlCol="0">
                <a:spAutoFit/>
              </a:bodyPr>
              <a:lstStyle/>
              <a:p>
                <a:r>
                  <a:rPr lang="en-US" dirty="0">
                    <a:solidFill>
                      <a:prstClr val="black"/>
                    </a:solidFill>
                  </a:rPr>
                  <a:t>T</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r>
                          <a:rPr lang="en-US" i="1" baseline="-25000">
                            <a:solidFill>
                              <a:prstClr val="black"/>
                            </a:solidFill>
                            <a:latin typeface="Cambria Math" panose="02040503050406030204" pitchFamily="18" charset="0"/>
                          </a:rPr>
                          <m:t>𝑠</m:t>
                        </m:r>
                      </m:num>
                      <m:den>
                        <m:r>
                          <a:rPr lang="en-US" i="1">
                            <a:solidFill>
                              <a:prstClr val="black"/>
                            </a:solidFill>
                            <a:latin typeface="Cambria Math" panose="02040503050406030204" pitchFamily="18" charset="0"/>
                          </a:rPr>
                          <m:t>𝐿</m:t>
                        </m:r>
                      </m:den>
                    </m:f>
                  </m:oMath>
                </a14:m>
                <a:endParaRPr lang="en-US" dirty="0">
                  <a:solidFill>
                    <a:prstClr val="black"/>
                  </a:solidFill>
                </a:endParaRPr>
              </a:p>
            </p:txBody>
          </p:sp>
        </mc:Choice>
        <mc:Fallback xmlns="">
          <p:sp>
            <p:nvSpPr>
              <p:cNvPr id="72" name="TextBox 71"/>
              <p:cNvSpPr txBox="1">
                <a:spLocks noRot="1" noChangeAspect="1" noMove="1" noResize="1" noEditPoints="1" noAdjustHandles="1" noChangeArrowheads="1" noChangeShapeType="1" noTextEdit="1"/>
              </p:cNvSpPr>
              <p:nvPr/>
            </p:nvSpPr>
            <p:spPr>
              <a:xfrm>
                <a:off x="4794248" y="5827636"/>
                <a:ext cx="837796" cy="485582"/>
              </a:xfrm>
              <a:prstGeom prst="rect">
                <a:avLst/>
              </a:prstGeom>
              <a:blipFill rotWithShape="0">
                <a:blip r:embed="rId4"/>
                <a:stretch>
                  <a:fillRect l="-5797"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4776401" y="5387033"/>
                <a:ext cx="837796" cy="485582"/>
              </a:xfrm>
              <a:prstGeom prst="rect">
                <a:avLst/>
              </a:prstGeom>
              <a:noFill/>
            </p:spPr>
            <p:txBody>
              <a:bodyPr wrap="square" rtlCol="0">
                <a:spAutoFit/>
              </a:bodyPr>
              <a:lstStyle/>
              <a:p>
                <a:r>
                  <a:rPr lang="en-US" dirty="0" smtClean="0">
                    <a:solidFill>
                      <a:prstClr val="black"/>
                    </a:solidFill>
                  </a:rPr>
                  <a:t>P</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r>
                          <a:rPr lang="en-US" i="1" baseline="-25000">
                            <a:solidFill>
                              <a:prstClr val="black"/>
                            </a:solidFill>
                            <a:latin typeface="Cambria Math" panose="02040503050406030204" pitchFamily="18" charset="0"/>
                          </a:rPr>
                          <m:t>𝑏</m:t>
                        </m:r>
                      </m:num>
                      <m:den>
                        <m:r>
                          <a:rPr lang="en-US" i="1">
                            <a:solidFill>
                              <a:prstClr val="black"/>
                            </a:solidFill>
                            <a:latin typeface="Cambria Math" panose="02040503050406030204" pitchFamily="18" charset="0"/>
                          </a:rPr>
                          <m:t>𝐿</m:t>
                        </m:r>
                      </m:den>
                    </m:f>
                  </m:oMath>
                </a14:m>
                <a:endParaRPr lang="en-US" dirty="0">
                  <a:solidFill>
                    <a:prstClr val="black"/>
                  </a:solidFill>
                </a:endParaRPr>
              </a:p>
            </p:txBody>
          </p:sp>
        </mc:Choice>
        <mc:Fallback xmlns="">
          <p:sp>
            <p:nvSpPr>
              <p:cNvPr id="73" name="TextBox 72"/>
              <p:cNvSpPr txBox="1">
                <a:spLocks noRot="1" noChangeAspect="1" noMove="1" noResize="1" noEditPoints="1" noAdjustHandles="1" noChangeArrowheads="1" noChangeShapeType="1" noTextEdit="1"/>
              </p:cNvSpPr>
              <p:nvPr/>
            </p:nvSpPr>
            <p:spPr>
              <a:xfrm>
                <a:off x="4776401" y="5387033"/>
                <a:ext cx="837796" cy="485582"/>
              </a:xfrm>
              <a:prstGeom prst="rect">
                <a:avLst/>
              </a:prstGeom>
              <a:blipFill rotWithShape="0">
                <a:blip r:embed="rId5"/>
                <a:stretch>
                  <a:fillRect l="-6569" b="-8861"/>
                </a:stretch>
              </a:blipFill>
            </p:spPr>
            <p:txBody>
              <a:bodyPr/>
              <a:lstStyle/>
              <a:p>
                <a:r>
                  <a:rPr lang="en-US">
                    <a:noFill/>
                  </a:rPr>
                  <a:t> </a:t>
                </a:r>
              </a:p>
            </p:txBody>
          </p:sp>
        </mc:Fallback>
      </mc:AlternateContent>
      <p:sp>
        <p:nvSpPr>
          <p:cNvPr id="74" name="TextBox 73"/>
          <p:cNvSpPr txBox="1"/>
          <p:nvPr/>
        </p:nvSpPr>
        <p:spPr>
          <a:xfrm>
            <a:off x="5492092" y="4954076"/>
            <a:ext cx="2219135" cy="369332"/>
          </a:xfrm>
          <a:prstGeom prst="rect">
            <a:avLst/>
          </a:prstGeom>
          <a:noFill/>
        </p:spPr>
        <p:txBody>
          <a:bodyPr wrap="square" rtlCol="0">
            <a:spAutoFit/>
          </a:bodyPr>
          <a:lstStyle/>
          <a:p>
            <a:r>
              <a:rPr lang="en-US" dirty="0">
                <a:solidFill>
                  <a:prstClr val="black"/>
                </a:solidFill>
              </a:rPr>
              <a:t>Cross Section Area</a:t>
            </a:r>
          </a:p>
        </p:txBody>
      </p:sp>
      <p:sp>
        <p:nvSpPr>
          <p:cNvPr id="75" name="TextBox 74"/>
          <p:cNvSpPr txBox="1"/>
          <p:nvPr/>
        </p:nvSpPr>
        <p:spPr>
          <a:xfrm>
            <a:off x="5492092" y="5455389"/>
            <a:ext cx="2070463" cy="369332"/>
          </a:xfrm>
          <a:prstGeom prst="rect">
            <a:avLst/>
          </a:prstGeom>
          <a:noFill/>
        </p:spPr>
        <p:txBody>
          <a:bodyPr wrap="square" rtlCol="0">
            <a:spAutoFit/>
          </a:bodyPr>
          <a:lstStyle/>
          <a:p>
            <a:r>
              <a:rPr lang="en-US" dirty="0" smtClean="0">
                <a:solidFill>
                  <a:prstClr val="black"/>
                </a:solidFill>
              </a:rPr>
              <a:t>Wetted Perimeter</a:t>
            </a:r>
            <a:endParaRPr lang="en-US" dirty="0">
              <a:solidFill>
                <a:prstClr val="black"/>
              </a:solidFill>
            </a:endParaRPr>
          </a:p>
        </p:txBody>
      </p:sp>
      <p:sp>
        <p:nvSpPr>
          <p:cNvPr id="76" name="TextBox 75"/>
          <p:cNvSpPr txBox="1"/>
          <p:nvPr/>
        </p:nvSpPr>
        <p:spPr>
          <a:xfrm>
            <a:off x="5492092" y="5879968"/>
            <a:ext cx="2070463" cy="369332"/>
          </a:xfrm>
          <a:prstGeom prst="rect">
            <a:avLst/>
          </a:prstGeom>
          <a:noFill/>
        </p:spPr>
        <p:txBody>
          <a:bodyPr wrap="square" rtlCol="0">
            <a:spAutoFit/>
          </a:bodyPr>
          <a:lstStyle/>
          <a:p>
            <a:r>
              <a:rPr lang="en-US" dirty="0">
                <a:solidFill>
                  <a:prstClr val="black"/>
                </a:solidFill>
              </a:rPr>
              <a:t>Top Width</a:t>
            </a:r>
          </a:p>
        </p:txBody>
      </p:sp>
      <p:cxnSp>
        <p:nvCxnSpPr>
          <p:cNvPr id="79" name="Straight Connector 78"/>
          <p:cNvCxnSpPr/>
          <p:nvPr/>
        </p:nvCxnSpPr>
        <p:spPr>
          <a:xfrm flipH="1">
            <a:off x="1377387" y="5797770"/>
            <a:ext cx="844952"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377387" y="5070645"/>
            <a:ext cx="844952" cy="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a:off x="1730415" y="5070645"/>
            <a:ext cx="5788" cy="72712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439848" y="5225157"/>
            <a:ext cx="312906" cy="369332"/>
          </a:xfrm>
          <a:prstGeom prst="rect">
            <a:avLst/>
          </a:prstGeom>
          <a:noFill/>
        </p:spPr>
        <p:txBody>
          <a:bodyPr wrap="none" rtlCol="0">
            <a:spAutoFit/>
          </a:bodyPr>
          <a:lstStyle/>
          <a:p>
            <a:r>
              <a:rPr lang="en-US" dirty="0">
                <a:solidFill>
                  <a:srgbClr val="0070C0"/>
                </a:solidFill>
              </a:rPr>
              <a:t>h</a:t>
            </a:r>
          </a:p>
        </p:txBody>
      </p:sp>
      <p:sp>
        <p:nvSpPr>
          <p:cNvPr id="84" name="TextBox 83"/>
          <p:cNvSpPr txBox="1"/>
          <p:nvPr/>
        </p:nvSpPr>
        <p:spPr>
          <a:xfrm>
            <a:off x="5749634" y="2815811"/>
            <a:ext cx="2712321" cy="369332"/>
          </a:xfrm>
          <a:prstGeom prst="rect">
            <a:avLst/>
          </a:prstGeom>
          <a:noFill/>
        </p:spPr>
        <p:txBody>
          <a:bodyPr wrap="square" rtlCol="0">
            <a:spAutoFit/>
          </a:bodyPr>
          <a:lstStyle/>
          <a:p>
            <a:r>
              <a:rPr lang="en-US" dirty="0">
                <a:solidFill>
                  <a:srgbClr val="0070C0"/>
                </a:solidFill>
              </a:rPr>
              <a:t>Surface Area</a:t>
            </a:r>
          </a:p>
        </p:txBody>
      </p:sp>
      <p:sp>
        <p:nvSpPr>
          <p:cNvPr id="85" name="TextBox 84"/>
          <p:cNvSpPr txBox="1"/>
          <p:nvPr/>
        </p:nvSpPr>
        <p:spPr>
          <a:xfrm>
            <a:off x="7711227" y="4142252"/>
            <a:ext cx="1089062" cy="369332"/>
          </a:xfrm>
          <a:prstGeom prst="rect">
            <a:avLst/>
          </a:prstGeom>
          <a:noFill/>
        </p:spPr>
        <p:txBody>
          <a:bodyPr wrap="square" rtlCol="0">
            <a:spAutoFit/>
          </a:bodyPr>
          <a:lstStyle/>
          <a:p>
            <a:r>
              <a:rPr lang="en-US" dirty="0">
                <a:solidFill>
                  <a:srgbClr val="0070C0"/>
                </a:solidFill>
              </a:rPr>
              <a:t>Volume</a:t>
            </a:r>
          </a:p>
        </p:txBody>
      </p:sp>
      <p:sp>
        <p:nvSpPr>
          <p:cNvPr id="90" name="TextBox 89"/>
          <p:cNvSpPr txBox="1"/>
          <p:nvPr/>
        </p:nvSpPr>
        <p:spPr>
          <a:xfrm>
            <a:off x="746918" y="5212427"/>
            <a:ext cx="839842" cy="369332"/>
          </a:xfrm>
          <a:prstGeom prst="rect">
            <a:avLst/>
          </a:prstGeom>
          <a:noFill/>
        </p:spPr>
        <p:txBody>
          <a:bodyPr wrap="square" rtlCol="0">
            <a:spAutoFit/>
          </a:bodyPr>
          <a:lstStyle/>
          <a:p>
            <a:r>
              <a:rPr lang="en-US" dirty="0">
                <a:solidFill>
                  <a:srgbClr val="0070C0"/>
                </a:solidFill>
              </a:rPr>
              <a:t>Depth</a:t>
            </a:r>
          </a:p>
        </p:txBody>
      </p:sp>
      <p:sp>
        <p:nvSpPr>
          <p:cNvPr id="7" name="Freeform 6"/>
          <p:cNvSpPr/>
          <p:nvPr/>
        </p:nvSpPr>
        <p:spPr>
          <a:xfrm>
            <a:off x="6146157"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7" name="Picture 46"/>
          <p:cNvPicPr>
            <a:picLocks noChangeAspect="1"/>
          </p:cNvPicPr>
          <p:nvPr/>
        </p:nvPicPr>
        <p:blipFill>
          <a:blip r:embed="rId6"/>
          <a:stretch>
            <a:fillRect/>
          </a:stretch>
        </p:blipFill>
        <p:spPr>
          <a:xfrm>
            <a:off x="132459" y="2493557"/>
            <a:ext cx="2491334" cy="1625996"/>
          </a:xfrm>
          <a:prstGeom prst="rect">
            <a:avLst/>
          </a:prstGeom>
        </p:spPr>
      </p:pic>
      <p:cxnSp>
        <p:nvCxnSpPr>
          <p:cNvPr id="10" name="Straight Arrow Connector 9"/>
          <p:cNvCxnSpPr>
            <a:endCxn id="8" idx="3"/>
          </p:cNvCxnSpPr>
          <p:nvPr/>
        </p:nvCxnSpPr>
        <p:spPr bwMode="auto">
          <a:xfrm flipV="1">
            <a:off x="1312223" y="2985291"/>
            <a:ext cx="1745810" cy="100242"/>
          </a:xfrm>
          <a:prstGeom prst="straightConnector1">
            <a:avLst/>
          </a:prstGeom>
          <a:noFill/>
          <a:ln w="19050" cap="flat" cmpd="sng" algn="ctr">
            <a:solidFill>
              <a:schemeClr val="tx2"/>
            </a:solidFill>
            <a:prstDash val="solid"/>
            <a:round/>
            <a:headEnd type="triangle"/>
            <a:tailEnd type="triangle"/>
          </a:ln>
          <a:effectLst/>
        </p:spPr>
      </p:cxnSp>
      <p:cxnSp>
        <p:nvCxnSpPr>
          <p:cNvPr id="21" name="Straight Arrow Connector 20"/>
          <p:cNvCxnSpPr/>
          <p:nvPr/>
        </p:nvCxnSpPr>
        <p:spPr bwMode="auto">
          <a:xfrm flipV="1">
            <a:off x="1347065" y="1925644"/>
            <a:ext cx="73876" cy="1122727"/>
          </a:xfrm>
          <a:prstGeom prst="straightConnector1">
            <a:avLst/>
          </a:prstGeom>
          <a:noFill/>
          <a:ln w="19050" cap="flat" cmpd="sng" algn="ctr">
            <a:solidFill>
              <a:schemeClr val="tx2"/>
            </a:solidFill>
            <a:prstDash val="solid"/>
            <a:round/>
            <a:headEnd type="triangle"/>
            <a:tailEnd type="triangle"/>
          </a:ln>
          <a:effectLst/>
        </p:spPr>
      </p:cxnSp>
      <p:sp>
        <p:nvSpPr>
          <p:cNvPr id="3" name="Rectangle 2"/>
          <p:cNvSpPr/>
          <p:nvPr/>
        </p:nvSpPr>
        <p:spPr>
          <a:xfrm>
            <a:off x="4897192" y="1426385"/>
            <a:ext cx="4153686" cy="1077218"/>
          </a:xfrm>
          <a:prstGeom prst="rect">
            <a:avLst/>
          </a:prstGeom>
          <a:solidFill>
            <a:srgbClr val="FFFF00"/>
          </a:solidFill>
        </p:spPr>
        <p:txBody>
          <a:bodyPr wrap="square">
            <a:spAutoFit/>
          </a:bodyPr>
          <a:lstStyle/>
          <a:p>
            <a:pPr marL="285750" indent="-285750">
              <a:buFont typeface="Arial" panose="020B0604020202020204" pitchFamily="34" charset="0"/>
              <a:buChar char="•"/>
            </a:pPr>
            <a:r>
              <a:rPr lang="en-US" sz="1600" dirty="0" smtClean="0"/>
              <a:t>A table with reach hydraulic parameters as keyed to hydrography</a:t>
            </a:r>
          </a:p>
          <a:p>
            <a:pPr marL="285750" indent="-285750">
              <a:buFont typeface="Arial" panose="020B0604020202020204" pitchFamily="34" charset="0"/>
              <a:buChar char="•"/>
            </a:pPr>
            <a:r>
              <a:rPr lang="en-US" sz="1600" dirty="0" smtClean="0"/>
              <a:t>Derived from DEM, LIDAR or HEC RAS cross sections</a:t>
            </a:r>
          </a:p>
        </p:txBody>
      </p:sp>
      <mc:AlternateContent xmlns:mc="http://schemas.openxmlformats.org/markup-compatibility/2006" xmlns:a14="http://schemas.microsoft.com/office/drawing/2010/main">
        <mc:Choice Requires="a14">
          <p:sp>
            <p:nvSpPr>
              <p:cNvPr id="54" name="TextBox 53"/>
              <p:cNvSpPr txBox="1"/>
              <p:nvPr/>
            </p:nvSpPr>
            <p:spPr>
              <a:xfrm>
                <a:off x="4794248" y="6271822"/>
                <a:ext cx="837796" cy="485582"/>
              </a:xfrm>
              <a:prstGeom prst="rect">
                <a:avLst/>
              </a:prstGeom>
              <a:noFill/>
            </p:spPr>
            <p:txBody>
              <a:bodyPr wrap="square" rtlCol="0">
                <a:spAutoFit/>
              </a:bodyPr>
              <a:lstStyle/>
              <a:p>
                <a:r>
                  <a:rPr lang="en-US" dirty="0" smtClean="0">
                    <a:solidFill>
                      <a:prstClr val="black"/>
                    </a:solidFill>
                  </a:rPr>
                  <a:t>R</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b="0" i="1" smtClean="0">
                            <a:solidFill>
                              <a:prstClr val="black"/>
                            </a:solidFill>
                            <a:latin typeface="Cambria Math" panose="02040503050406030204" pitchFamily="18" charset="0"/>
                          </a:rPr>
                          <m:t>𝐴</m:t>
                        </m:r>
                      </m:num>
                      <m:den>
                        <m:r>
                          <a:rPr lang="en-US" b="0" i="1" smtClean="0">
                            <a:solidFill>
                              <a:prstClr val="black"/>
                            </a:solidFill>
                            <a:latin typeface="Cambria Math" panose="02040503050406030204" pitchFamily="18" charset="0"/>
                          </a:rPr>
                          <m:t>𝑃</m:t>
                        </m:r>
                      </m:den>
                    </m:f>
                  </m:oMath>
                </a14:m>
                <a:endParaRPr lang="en-US" dirty="0">
                  <a:solidFill>
                    <a:prstClr val="black"/>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794248" y="6271822"/>
                <a:ext cx="837796" cy="485582"/>
              </a:xfrm>
              <a:prstGeom prst="rect">
                <a:avLst/>
              </a:prstGeom>
              <a:blipFill rotWithShape="0">
                <a:blip r:embed="rId8"/>
                <a:stretch>
                  <a:fillRect l="-5797" b="-8861"/>
                </a:stretch>
              </a:blipFill>
            </p:spPr>
            <p:txBody>
              <a:bodyPr/>
              <a:lstStyle/>
              <a:p>
                <a:r>
                  <a:rPr lang="en-US">
                    <a:noFill/>
                  </a:rPr>
                  <a:t> </a:t>
                </a:r>
              </a:p>
            </p:txBody>
          </p:sp>
        </mc:Fallback>
      </mc:AlternateContent>
      <p:sp>
        <p:nvSpPr>
          <p:cNvPr id="55" name="TextBox 54"/>
          <p:cNvSpPr txBox="1"/>
          <p:nvPr/>
        </p:nvSpPr>
        <p:spPr>
          <a:xfrm>
            <a:off x="5492092" y="6324154"/>
            <a:ext cx="2070463" cy="369332"/>
          </a:xfrm>
          <a:prstGeom prst="rect">
            <a:avLst/>
          </a:prstGeom>
          <a:noFill/>
        </p:spPr>
        <p:txBody>
          <a:bodyPr wrap="square" rtlCol="0">
            <a:spAutoFit/>
          </a:bodyPr>
          <a:lstStyle/>
          <a:p>
            <a:r>
              <a:rPr lang="en-US" dirty="0" smtClean="0">
                <a:solidFill>
                  <a:prstClr val="black"/>
                </a:solidFill>
              </a:rPr>
              <a:t>Hydraulic Radius</a:t>
            </a:r>
            <a:endParaRPr lang="en-US" dirty="0">
              <a:solidFill>
                <a:prstClr val="black"/>
              </a:solidFill>
            </a:endParaRPr>
          </a:p>
        </p:txBody>
      </p:sp>
      <p:sp>
        <p:nvSpPr>
          <p:cNvPr id="51" name="TextBox 50"/>
          <p:cNvSpPr txBox="1"/>
          <p:nvPr/>
        </p:nvSpPr>
        <p:spPr>
          <a:xfrm>
            <a:off x="101817" y="6470574"/>
            <a:ext cx="2954655" cy="369332"/>
          </a:xfrm>
          <a:prstGeom prst="rect">
            <a:avLst/>
          </a:prstGeom>
          <a:noFill/>
        </p:spPr>
        <p:txBody>
          <a:bodyPr wrap="none" rtlCol="0">
            <a:spAutoFit/>
          </a:bodyPr>
          <a:lstStyle/>
          <a:p>
            <a:r>
              <a:rPr lang="en-US" dirty="0" smtClean="0">
                <a:solidFill>
                  <a:schemeClr val="bg1">
                    <a:lumMod val="50000"/>
                  </a:schemeClr>
                </a:solidFill>
              </a:rPr>
              <a:t>Slide from David Maidment</a:t>
            </a:r>
            <a:endParaRPr lang="en-US" dirty="0">
              <a:solidFill>
                <a:schemeClr val="bg1">
                  <a:lumMod val="50000"/>
                </a:schemeClr>
              </a:solidFill>
            </a:endParaRPr>
          </a:p>
        </p:txBody>
      </p:sp>
    </p:spTree>
    <p:extLst>
      <p:ext uri="{BB962C8B-B14F-4D97-AF65-F5344CB8AC3E}">
        <p14:creationId xmlns:p14="http://schemas.microsoft.com/office/powerpoint/2010/main" val="1367843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Terrain based derivation of “reach scale” hydraulic properties</a:t>
            </a:r>
            <a:endParaRPr lang="en-US" dirty="0"/>
          </a:p>
        </p:txBody>
      </p:sp>
      <p:sp>
        <p:nvSpPr>
          <p:cNvPr id="3" name="TextBox 2"/>
          <p:cNvSpPr txBox="1"/>
          <p:nvPr/>
        </p:nvSpPr>
        <p:spPr>
          <a:xfrm flipH="1">
            <a:off x="434773" y="1514434"/>
            <a:ext cx="4614203" cy="923330"/>
          </a:xfrm>
          <a:prstGeom prst="rect">
            <a:avLst/>
          </a:prstGeom>
          <a:noFill/>
        </p:spPr>
        <p:txBody>
          <a:bodyPr wrap="square" rtlCol="0">
            <a:spAutoFit/>
          </a:bodyPr>
          <a:lstStyle/>
          <a:p>
            <a:r>
              <a:rPr lang="en-US" dirty="0" smtClean="0"/>
              <a:t>For each Catchment</a:t>
            </a:r>
          </a:p>
          <a:p>
            <a:r>
              <a:rPr lang="en-US" dirty="0" smtClean="0"/>
              <a:t>For each height h</a:t>
            </a:r>
          </a:p>
          <a:p>
            <a:r>
              <a:rPr lang="en-US" dirty="0" smtClean="0"/>
              <a:t>Identify cells where </a:t>
            </a:r>
            <a:r>
              <a:rPr lang="en-US" dirty="0" err="1" smtClean="0"/>
              <a:t>h</a:t>
            </a:r>
            <a:r>
              <a:rPr lang="en-US" baseline="-25000" dirty="0" err="1" smtClean="0"/>
              <a:t>s</a:t>
            </a:r>
            <a:r>
              <a:rPr lang="en-US" dirty="0" smtClean="0"/>
              <a:t> &lt; h</a:t>
            </a:r>
            <a:endParaRPr lang="en-US" dirty="0"/>
          </a:p>
        </p:txBody>
      </p:sp>
      <mc:AlternateContent xmlns:mc="http://schemas.openxmlformats.org/markup-compatibility/2006" xmlns:a14="http://schemas.microsoft.com/office/drawing/2010/main">
        <mc:Choice Requires="a14">
          <p:sp>
            <p:nvSpPr>
              <p:cNvPr id="4" name="Rectangle 3"/>
              <p:cNvSpPr/>
              <p:nvPr/>
            </p:nvSpPr>
            <p:spPr>
              <a:xfrm>
                <a:off x="434773" y="3525915"/>
                <a:ext cx="3207673" cy="427746"/>
              </a:xfrm>
              <a:prstGeom prst="rect">
                <a:avLst/>
              </a:prstGeom>
            </p:spPr>
            <p:txBody>
              <a:bodyPr wrap="none">
                <a:spAutoFit/>
              </a:bodyPr>
              <a:lstStyle/>
              <a:p>
                <a:r>
                  <a:rPr lang="en-US" b="0" dirty="0" smtClean="0"/>
                  <a:t>Bed Area  </a:t>
                </a:r>
                <a14:m>
                  <m:oMath xmlns:m="http://schemas.openxmlformats.org/officeDocument/2006/math">
                    <m:sSub>
                      <m:sSubPr>
                        <m:ctrlPr>
                          <a:rPr lang="en-US" b="0" i="1" smtClean="0">
                            <a:latin typeface="Cambria Math" panose="02040503050406030204" pitchFamily="18" charset="0"/>
                          </a:rPr>
                        </m:ctrlPr>
                      </m:sSubPr>
                      <m:e>
                        <m:r>
                          <a:rPr lang="en-US" i="1" smtClean="0">
                            <a:latin typeface="Cambria Math" panose="02040503050406030204" pitchFamily="18" charset="0"/>
                          </a:rPr>
                          <m:t>𝐴</m:t>
                        </m:r>
                      </m:e>
                      <m:sub>
                        <m:r>
                          <a:rPr lang="en-US" b="0" i="1" smtClean="0">
                            <a:latin typeface="Cambria Math" panose="02040503050406030204" pitchFamily="18" charset="0"/>
                          </a:rPr>
                          <m:t>𝑏</m:t>
                        </m:r>
                      </m:sub>
                    </m:sSub>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𝑐</m:t>
                            </m:r>
                          </m:sub>
                        </m:sSub>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r>
                              <a:rPr lang="en-US" b="0" i="1" smtClean="0">
                                <a:latin typeface="Cambria Math" panose="02040503050406030204" pitchFamily="18" charset="0"/>
                              </a:rPr>
                              <m:t>𝑠𝑙</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2</m:t>
                                </m:r>
                              </m:sup>
                            </m:sSup>
                          </m:e>
                        </m:rad>
                      </m:e>
                    </m:nary>
                  </m:oMath>
                </a14:m>
                <a:r>
                  <a:rPr lang="en-US" dirty="0" smtClean="0"/>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34773" y="3525915"/>
                <a:ext cx="3207673" cy="427746"/>
              </a:xfrm>
              <a:prstGeom prst="rect">
                <a:avLst/>
              </a:prstGeom>
              <a:blipFill rotWithShape="0">
                <a:blip r:embed="rId2"/>
                <a:stretch>
                  <a:fillRect l="-1518" t="-90141" b="-1563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34773" y="3045061"/>
                <a:ext cx="2495811" cy="369332"/>
              </a:xfrm>
              <a:prstGeom prst="rect">
                <a:avLst/>
              </a:prstGeom>
            </p:spPr>
            <p:txBody>
              <a:bodyPr wrap="none">
                <a:spAutoFit/>
              </a:bodyPr>
              <a:lstStyle/>
              <a:p>
                <a:r>
                  <a:rPr lang="en-US" dirty="0" smtClean="0"/>
                  <a:t>Surface area </a:t>
                </a:r>
                <a14:m>
                  <m:oMath xmlns:m="http://schemas.openxmlformats.org/officeDocument/2006/math">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i="1" smtClean="0">
                            <a:latin typeface="Cambria Math" panose="02040503050406030204" pitchFamily="18" charset="0"/>
                          </a:rPr>
                          <m:t>𝐴</m:t>
                        </m:r>
                      </m:e>
                      <m:sub>
                        <m:r>
                          <a:rPr lang="en-US" b="0" i="1" smtClean="0">
                            <a:latin typeface="Cambria Math" panose="02040503050406030204" pitchFamily="18" charset="0"/>
                          </a:rPr>
                          <m:t>𝑠</m:t>
                        </m:r>
                      </m:sub>
                    </m:sSub>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𝑐</m:t>
                            </m:r>
                          </m:sub>
                        </m:sSub>
                      </m:e>
                    </m:nary>
                  </m:oMath>
                </a14:m>
                <a:r>
                  <a:rPr lang="en-US" dirty="0" smtClean="0"/>
                  <a:t> </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434773" y="3045061"/>
                <a:ext cx="2495811" cy="369332"/>
              </a:xfrm>
              <a:prstGeom prst="rect">
                <a:avLst/>
              </a:prstGeom>
              <a:blipFill rotWithShape="0">
                <a:blip r:embed="rId3"/>
                <a:stretch>
                  <a:fillRect l="-1951" t="-121667" r="-17073" b="-18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34773" y="2564207"/>
                <a:ext cx="3292120" cy="369332"/>
              </a:xfrm>
              <a:prstGeom prst="rect">
                <a:avLst/>
              </a:prstGeom>
            </p:spPr>
            <p:txBody>
              <a:bodyPr wrap="none">
                <a:spAutoFit/>
              </a:bodyPr>
              <a:lstStyle/>
              <a:p>
                <a:r>
                  <a:rPr lang="en-US" dirty="0" smtClean="0"/>
                  <a:t>Single Cell Plan Area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𝑐</m:t>
                        </m:r>
                      </m:sub>
                    </m:sSub>
                  </m:oMath>
                </a14:m>
                <a:r>
                  <a:rPr lang="en-US" i="1" dirty="0">
                    <a:latin typeface="Cambria Math" panose="02040503050406030204" pitchFamily="18" charset="0"/>
                  </a:rPr>
                  <a:t> </a:t>
                </a:r>
                <a:r>
                  <a:rPr lang="en-US" i="1" dirty="0" smtClean="0">
                    <a:latin typeface="Cambria Math" panose="02040503050406030204" pitchFamily="18" charset="0"/>
                  </a:rPr>
                  <a:t>=dx * </a:t>
                </a:r>
                <a:r>
                  <a:rPr lang="en-US" i="1" dirty="0" err="1" smtClean="0">
                    <a:latin typeface="Cambria Math" panose="02040503050406030204" pitchFamily="18" charset="0"/>
                  </a:rPr>
                  <a:t>dy</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434773" y="2564207"/>
                <a:ext cx="3292120" cy="369332"/>
              </a:xfrm>
              <a:prstGeom prst="rect">
                <a:avLst/>
              </a:prstGeom>
              <a:blipFill rotWithShape="0">
                <a:blip r:embed="rId4"/>
                <a:stretch>
                  <a:fillRect l="-1481" t="-13333" r="-741"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34773" y="4353082"/>
                <a:ext cx="2706125" cy="369332"/>
              </a:xfrm>
              <a:prstGeom prst="rect">
                <a:avLst/>
              </a:prstGeom>
            </p:spPr>
            <p:txBody>
              <a:bodyPr wrap="none">
                <a:spAutoFit/>
              </a:bodyPr>
              <a:lstStyle/>
              <a:p>
                <a:r>
                  <a:rPr lang="en-US" b="0" dirty="0" smtClean="0"/>
                  <a:t>Volume  </a:t>
                </a:r>
                <a14:m>
                  <m:oMath xmlns:m="http://schemas.openxmlformats.org/officeDocument/2006/math">
                    <m:r>
                      <a:rPr lang="en-US" b="0" i="1" smtClean="0">
                        <a:latin typeface="Cambria Math" panose="02040503050406030204" pitchFamily="18" charset="0"/>
                      </a:rPr>
                      <m:t>𝑉</m:t>
                    </m:r>
                  </m:oMath>
                </a14:m>
                <a:r>
                  <a:rPr lang="en-US" i="1" dirty="0">
                    <a:latin typeface="Cambria Math" panose="02040503050406030204" pitchFamily="18" charset="0"/>
                  </a:rPr>
                  <a:t> = </a:t>
                </a:r>
                <a14:m>
                  <m:oMath xmlns:m="http://schemas.openxmlformats.org/officeDocument/2006/math">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𝑐</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h</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𝑠</m:t>
                                </m:r>
                              </m:sub>
                            </m:sSub>
                          </m:e>
                        </m:d>
                      </m:e>
                    </m:nary>
                  </m:oMath>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434773" y="4353082"/>
                <a:ext cx="2706125" cy="369332"/>
              </a:xfrm>
              <a:prstGeom prst="rect">
                <a:avLst/>
              </a:prstGeom>
              <a:blipFill rotWithShape="0">
                <a:blip r:embed="rId5"/>
                <a:stretch>
                  <a:fillRect l="-1802" t="-119672" b="-183607"/>
                </a:stretch>
              </a:blipFill>
            </p:spPr>
            <p:txBody>
              <a:bodyPr/>
              <a:lstStyle/>
              <a:p>
                <a:r>
                  <a:rPr lang="en-US">
                    <a:noFill/>
                  </a:rPr>
                  <a:t> </a:t>
                </a:r>
              </a:p>
            </p:txBody>
          </p:sp>
        </mc:Fallback>
      </mc:AlternateContent>
      <p:sp>
        <p:nvSpPr>
          <p:cNvPr id="30" name="TextBox 29"/>
          <p:cNvSpPr txBox="1"/>
          <p:nvPr/>
        </p:nvSpPr>
        <p:spPr>
          <a:xfrm>
            <a:off x="6751192" y="4598239"/>
            <a:ext cx="325730" cy="369332"/>
          </a:xfrm>
          <a:prstGeom prst="rect">
            <a:avLst/>
          </a:prstGeom>
          <a:noFill/>
        </p:spPr>
        <p:txBody>
          <a:bodyPr wrap="none" rtlCol="0">
            <a:spAutoFit/>
          </a:bodyPr>
          <a:lstStyle/>
          <a:p>
            <a:r>
              <a:rPr lang="en-US" dirty="0">
                <a:solidFill>
                  <a:srgbClr val="0070C0"/>
                </a:solidFill>
              </a:rPr>
              <a:t>T</a:t>
            </a:r>
          </a:p>
        </p:txBody>
      </p:sp>
      <p:grpSp>
        <p:nvGrpSpPr>
          <p:cNvPr id="56" name="Group 55"/>
          <p:cNvGrpSpPr/>
          <p:nvPr/>
        </p:nvGrpSpPr>
        <p:grpSpPr>
          <a:xfrm>
            <a:off x="6080281" y="4810887"/>
            <a:ext cx="1564311" cy="1109918"/>
            <a:chOff x="6080281" y="4810887"/>
            <a:chExt cx="1564311" cy="1109918"/>
          </a:xfrm>
        </p:grpSpPr>
        <p:cxnSp>
          <p:nvCxnSpPr>
            <p:cNvPr id="27" name="Straight Connector 26"/>
            <p:cNvCxnSpPr/>
            <p:nvPr/>
          </p:nvCxnSpPr>
          <p:spPr>
            <a:xfrm>
              <a:off x="6278899" y="4827157"/>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525348" y="4810887"/>
              <a:ext cx="0" cy="17992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278899" y="4893716"/>
              <a:ext cx="1246449" cy="2340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6080281" y="5017711"/>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7341304" y="5403783"/>
              <a:ext cx="303288" cy="369332"/>
            </a:xfrm>
            <a:prstGeom prst="rect">
              <a:avLst/>
            </a:prstGeom>
            <a:noFill/>
          </p:spPr>
          <p:txBody>
            <a:bodyPr wrap="none" rtlCol="0">
              <a:spAutoFit/>
            </a:bodyPr>
            <a:lstStyle/>
            <a:p>
              <a:r>
                <a:rPr lang="en-US" dirty="0">
                  <a:solidFill>
                    <a:srgbClr val="ED982D">
                      <a:lumMod val="50000"/>
                    </a:srgbClr>
                  </a:solidFill>
                </a:rPr>
                <a:t>P</a:t>
              </a:r>
            </a:p>
          </p:txBody>
        </p:sp>
        <p:sp>
          <p:nvSpPr>
            <p:cNvPr id="33" name="Freeform 32"/>
            <p:cNvSpPr/>
            <p:nvPr/>
          </p:nvSpPr>
          <p:spPr>
            <a:xfrm>
              <a:off x="6216495" y="4990815"/>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6751192" y="5117992"/>
              <a:ext cx="317716" cy="369332"/>
            </a:xfrm>
            <a:prstGeom prst="rect">
              <a:avLst/>
            </a:prstGeom>
            <a:noFill/>
          </p:spPr>
          <p:txBody>
            <a:bodyPr wrap="none" rtlCol="0">
              <a:spAutoFit/>
            </a:bodyPr>
            <a:lstStyle/>
            <a:p>
              <a:r>
                <a:rPr lang="en-US" dirty="0">
                  <a:solidFill>
                    <a:prstClr val="black"/>
                  </a:solidFill>
                </a:rPr>
                <a:t>A</a:t>
              </a:r>
            </a:p>
          </p:txBody>
        </p:sp>
      </p:grpSp>
      <p:grpSp>
        <p:nvGrpSpPr>
          <p:cNvPr id="51" name="Group 50"/>
          <p:cNvGrpSpPr/>
          <p:nvPr/>
        </p:nvGrpSpPr>
        <p:grpSpPr>
          <a:xfrm>
            <a:off x="491045" y="4791731"/>
            <a:ext cx="2999099" cy="609077"/>
            <a:chOff x="280025" y="4669993"/>
            <a:chExt cx="2999099" cy="609077"/>
          </a:xfrm>
        </p:grpSpPr>
        <mc:AlternateContent xmlns:mc="http://schemas.openxmlformats.org/markup-compatibility/2006" xmlns:a14="http://schemas.microsoft.com/office/drawing/2010/main">
          <mc:Choice Requires="a14">
            <p:sp>
              <p:nvSpPr>
                <p:cNvPr id="35" name="TextBox 34"/>
                <p:cNvSpPr txBox="1"/>
                <p:nvPr/>
              </p:nvSpPr>
              <p:spPr>
                <a:xfrm>
                  <a:off x="280025" y="4669993"/>
                  <a:ext cx="838628"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rPr>
                          <m:t>𝐴</m:t>
                        </m:r>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𝑉</m:t>
                            </m:r>
                          </m:num>
                          <m:den>
                            <m:r>
                              <a:rPr lang="en-US" i="1">
                                <a:solidFill>
                                  <a:prstClr val="black"/>
                                </a:solidFill>
                                <a:latin typeface="Cambria Math" panose="02040503050406030204" pitchFamily="18" charset="0"/>
                              </a:rPr>
                              <m:t>𝐿</m:t>
                            </m:r>
                          </m:den>
                        </m:f>
                      </m:oMath>
                    </m:oMathPara>
                  </a14:m>
                  <a:endParaRPr lang="en-US" dirty="0">
                    <a:solidFill>
                      <a:prstClr val="black"/>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80025" y="4669993"/>
                  <a:ext cx="838628" cy="609077"/>
                </a:xfrm>
                <a:prstGeom prst="rect">
                  <a:avLst/>
                </a:prstGeom>
                <a:blipFill rotWithShape="0">
                  <a:blip r:embed="rId6"/>
                  <a:stretch>
                    <a:fillRect/>
                  </a:stretch>
                </a:blipFill>
              </p:spPr>
              <p:txBody>
                <a:bodyPr/>
                <a:lstStyle/>
                <a:p>
                  <a:r>
                    <a:rPr lang="en-US">
                      <a:noFill/>
                    </a:rPr>
                    <a:t> </a:t>
                  </a:r>
                </a:p>
              </p:txBody>
            </p:sp>
          </mc:Fallback>
        </mc:AlternateContent>
        <p:sp>
          <p:nvSpPr>
            <p:cNvPr id="38" name="TextBox 37"/>
            <p:cNvSpPr txBox="1"/>
            <p:nvPr/>
          </p:nvSpPr>
          <p:spPr>
            <a:xfrm>
              <a:off x="1059989" y="4813581"/>
              <a:ext cx="2219135" cy="369332"/>
            </a:xfrm>
            <a:prstGeom prst="rect">
              <a:avLst/>
            </a:prstGeom>
            <a:noFill/>
          </p:spPr>
          <p:txBody>
            <a:bodyPr wrap="square" rtlCol="0">
              <a:spAutoFit/>
            </a:bodyPr>
            <a:lstStyle/>
            <a:p>
              <a:r>
                <a:rPr lang="en-US" dirty="0">
                  <a:solidFill>
                    <a:prstClr val="black"/>
                  </a:solidFill>
                </a:rPr>
                <a:t>Cross Section Area</a:t>
              </a:r>
            </a:p>
          </p:txBody>
        </p:sp>
      </p:grpSp>
      <p:grpSp>
        <p:nvGrpSpPr>
          <p:cNvPr id="52" name="Group 51"/>
          <p:cNvGrpSpPr/>
          <p:nvPr/>
        </p:nvGrpSpPr>
        <p:grpSpPr>
          <a:xfrm>
            <a:off x="491045" y="5368276"/>
            <a:ext cx="2786154" cy="485582"/>
            <a:chOff x="344298" y="5246538"/>
            <a:chExt cx="2786154" cy="485582"/>
          </a:xfrm>
        </p:grpSpPr>
        <mc:AlternateContent xmlns:mc="http://schemas.openxmlformats.org/markup-compatibility/2006" xmlns:a14="http://schemas.microsoft.com/office/drawing/2010/main">
          <mc:Choice Requires="a14">
            <p:sp>
              <p:nvSpPr>
                <p:cNvPr id="37" name="TextBox 36"/>
                <p:cNvSpPr txBox="1"/>
                <p:nvPr/>
              </p:nvSpPr>
              <p:spPr>
                <a:xfrm>
                  <a:off x="344298" y="5246538"/>
                  <a:ext cx="837796" cy="485582"/>
                </a:xfrm>
                <a:prstGeom prst="rect">
                  <a:avLst/>
                </a:prstGeom>
                <a:noFill/>
              </p:spPr>
              <p:txBody>
                <a:bodyPr wrap="square" rtlCol="0">
                  <a:spAutoFit/>
                </a:bodyPr>
                <a:lstStyle/>
                <a:p>
                  <a:r>
                    <a:rPr lang="en-US" dirty="0" smtClean="0">
                      <a:solidFill>
                        <a:prstClr val="black"/>
                      </a:solidFill>
                    </a:rPr>
                    <a:t>P</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r>
                            <a:rPr lang="en-US" i="1" baseline="-25000">
                              <a:solidFill>
                                <a:prstClr val="black"/>
                              </a:solidFill>
                              <a:latin typeface="Cambria Math" panose="02040503050406030204" pitchFamily="18" charset="0"/>
                            </a:rPr>
                            <m:t>𝑏</m:t>
                          </m:r>
                        </m:num>
                        <m:den>
                          <m:r>
                            <a:rPr lang="en-US" i="1">
                              <a:solidFill>
                                <a:prstClr val="black"/>
                              </a:solidFill>
                              <a:latin typeface="Cambria Math" panose="02040503050406030204" pitchFamily="18" charset="0"/>
                            </a:rPr>
                            <m:t>𝐿</m:t>
                          </m:r>
                        </m:den>
                      </m:f>
                    </m:oMath>
                  </a14:m>
                  <a:endParaRPr lang="en-US" dirty="0">
                    <a:solidFill>
                      <a:prstClr val="black"/>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44298" y="5246538"/>
                  <a:ext cx="837796" cy="485582"/>
                </a:xfrm>
                <a:prstGeom prst="rect">
                  <a:avLst/>
                </a:prstGeom>
                <a:blipFill rotWithShape="0">
                  <a:blip r:embed="rId7"/>
                  <a:stretch>
                    <a:fillRect l="-6569" b="-8861"/>
                  </a:stretch>
                </a:blipFill>
              </p:spPr>
              <p:txBody>
                <a:bodyPr/>
                <a:lstStyle/>
                <a:p>
                  <a:r>
                    <a:rPr lang="en-US">
                      <a:noFill/>
                    </a:rPr>
                    <a:t> </a:t>
                  </a:r>
                </a:p>
              </p:txBody>
            </p:sp>
          </mc:Fallback>
        </mc:AlternateContent>
        <p:sp>
          <p:nvSpPr>
            <p:cNvPr id="39" name="TextBox 38"/>
            <p:cNvSpPr txBox="1"/>
            <p:nvPr/>
          </p:nvSpPr>
          <p:spPr>
            <a:xfrm>
              <a:off x="1059989" y="5314894"/>
              <a:ext cx="2070463" cy="369332"/>
            </a:xfrm>
            <a:prstGeom prst="rect">
              <a:avLst/>
            </a:prstGeom>
            <a:noFill/>
          </p:spPr>
          <p:txBody>
            <a:bodyPr wrap="square" rtlCol="0">
              <a:spAutoFit/>
            </a:bodyPr>
            <a:lstStyle/>
            <a:p>
              <a:r>
                <a:rPr lang="en-US" dirty="0" smtClean="0">
                  <a:solidFill>
                    <a:prstClr val="black"/>
                  </a:solidFill>
                </a:rPr>
                <a:t>Wetted Perimeter</a:t>
              </a:r>
              <a:endParaRPr lang="en-US" dirty="0">
                <a:solidFill>
                  <a:prstClr val="black"/>
                </a:solidFill>
              </a:endParaRPr>
            </a:p>
          </p:txBody>
        </p:sp>
      </p:grpSp>
      <p:grpSp>
        <p:nvGrpSpPr>
          <p:cNvPr id="53" name="Group 52"/>
          <p:cNvGrpSpPr/>
          <p:nvPr/>
        </p:nvGrpSpPr>
        <p:grpSpPr>
          <a:xfrm>
            <a:off x="491045" y="5808879"/>
            <a:ext cx="2768307" cy="485582"/>
            <a:chOff x="362145" y="5687141"/>
            <a:chExt cx="2768307" cy="485582"/>
          </a:xfrm>
        </p:grpSpPr>
        <mc:AlternateContent xmlns:mc="http://schemas.openxmlformats.org/markup-compatibility/2006" xmlns:a14="http://schemas.microsoft.com/office/drawing/2010/main">
          <mc:Choice Requires="a14">
            <p:sp>
              <p:nvSpPr>
                <p:cNvPr id="36" name="TextBox 35"/>
                <p:cNvSpPr txBox="1"/>
                <p:nvPr/>
              </p:nvSpPr>
              <p:spPr>
                <a:xfrm>
                  <a:off x="362145" y="5687141"/>
                  <a:ext cx="837796" cy="485582"/>
                </a:xfrm>
                <a:prstGeom prst="rect">
                  <a:avLst/>
                </a:prstGeom>
                <a:noFill/>
              </p:spPr>
              <p:txBody>
                <a:bodyPr wrap="square" rtlCol="0">
                  <a:spAutoFit/>
                </a:bodyPr>
                <a:lstStyle/>
                <a:p>
                  <a:r>
                    <a:rPr lang="en-US" dirty="0">
                      <a:solidFill>
                        <a:prstClr val="black"/>
                      </a:solidFill>
                    </a:rPr>
                    <a:t>T</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i="1">
                              <a:solidFill>
                                <a:prstClr val="black"/>
                              </a:solidFill>
                              <a:latin typeface="Cambria Math" panose="02040503050406030204" pitchFamily="18" charset="0"/>
                            </a:rPr>
                            <m:t>𝐴</m:t>
                          </m:r>
                          <m:r>
                            <a:rPr lang="en-US" i="1" baseline="-25000">
                              <a:solidFill>
                                <a:prstClr val="black"/>
                              </a:solidFill>
                              <a:latin typeface="Cambria Math" panose="02040503050406030204" pitchFamily="18" charset="0"/>
                            </a:rPr>
                            <m:t>𝑠</m:t>
                          </m:r>
                        </m:num>
                        <m:den>
                          <m:r>
                            <a:rPr lang="en-US" i="1">
                              <a:solidFill>
                                <a:prstClr val="black"/>
                              </a:solidFill>
                              <a:latin typeface="Cambria Math" panose="02040503050406030204" pitchFamily="18" charset="0"/>
                            </a:rPr>
                            <m:t>𝐿</m:t>
                          </m:r>
                        </m:den>
                      </m:f>
                    </m:oMath>
                  </a14:m>
                  <a:endParaRPr lang="en-US" dirty="0">
                    <a:solidFill>
                      <a:prstClr val="black"/>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62145" y="5687141"/>
                  <a:ext cx="837796" cy="485582"/>
                </a:xfrm>
                <a:prstGeom prst="rect">
                  <a:avLst/>
                </a:prstGeom>
                <a:blipFill rotWithShape="0">
                  <a:blip r:embed="rId8"/>
                  <a:stretch>
                    <a:fillRect l="-6569" b="-7500"/>
                  </a:stretch>
                </a:blipFill>
              </p:spPr>
              <p:txBody>
                <a:bodyPr/>
                <a:lstStyle/>
                <a:p>
                  <a:r>
                    <a:rPr lang="en-US">
                      <a:noFill/>
                    </a:rPr>
                    <a:t> </a:t>
                  </a:r>
                </a:p>
              </p:txBody>
            </p:sp>
          </mc:Fallback>
        </mc:AlternateContent>
        <p:sp>
          <p:nvSpPr>
            <p:cNvPr id="40" name="TextBox 39"/>
            <p:cNvSpPr txBox="1"/>
            <p:nvPr/>
          </p:nvSpPr>
          <p:spPr>
            <a:xfrm>
              <a:off x="1059989" y="5739473"/>
              <a:ext cx="2070463" cy="369332"/>
            </a:xfrm>
            <a:prstGeom prst="rect">
              <a:avLst/>
            </a:prstGeom>
            <a:noFill/>
          </p:spPr>
          <p:txBody>
            <a:bodyPr wrap="square" rtlCol="0">
              <a:spAutoFit/>
            </a:bodyPr>
            <a:lstStyle/>
            <a:p>
              <a:r>
                <a:rPr lang="en-US" dirty="0">
                  <a:solidFill>
                    <a:prstClr val="black"/>
                  </a:solidFill>
                </a:rPr>
                <a:t>Top Width</a:t>
              </a:r>
            </a:p>
          </p:txBody>
        </p:sp>
      </p:grpSp>
      <p:grpSp>
        <p:nvGrpSpPr>
          <p:cNvPr id="48" name="Group 47"/>
          <p:cNvGrpSpPr/>
          <p:nvPr/>
        </p:nvGrpSpPr>
        <p:grpSpPr>
          <a:xfrm>
            <a:off x="4141960" y="1846108"/>
            <a:ext cx="6008122" cy="2639449"/>
            <a:chOff x="4141960" y="2338481"/>
            <a:chExt cx="6008122" cy="2639449"/>
          </a:xfrm>
        </p:grpSpPr>
        <p:sp>
          <p:nvSpPr>
            <p:cNvPr id="9" name="Freeform 8"/>
            <p:cNvSpPr/>
            <p:nvPr/>
          </p:nvSpPr>
          <p:spPr>
            <a:xfrm>
              <a:off x="4853803"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4261571" y="4143342"/>
              <a:ext cx="2712321" cy="369332"/>
            </a:xfrm>
            <a:prstGeom prst="rect">
              <a:avLst/>
            </a:prstGeom>
            <a:noFill/>
          </p:spPr>
          <p:txBody>
            <a:bodyPr wrap="square" rtlCol="0">
              <a:spAutoFit/>
            </a:bodyPr>
            <a:lstStyle/>
            <a:p>
              <a:r>
                <a:rPr lang="en-US" dirty="0">
                  <a:solidFill>
                    <a:srgbClr val="ED982D">
                      <a:lumMod val="50000"/>
                    </a:srgbClr>
                  </a:solidFill>
                </a:rPr>
                <a:t>Wetted Bed Area</a:t>
              </a:r>
            </a:p>
          </p:txBody>
        </p:sp>
        <p:sp>
          <p:nvSpPr>
            <p:cNvPr id="11" name="Freeform 10"/>
            <p:cNvSpPr/>
            <p:nvPr/>
          </p:nvSpPr>
          <p:spPr>
            <a:xfrm>
              <a:off x="4141960"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4506563"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a:off x="5260847"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reeform 13"/>
            <p:cNvSpPr/>
            <p:nvPr/>
          </p:nvSpPr>
          <p:spPr>
            <a:xfrm>
              <a:off x="4507527"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4503246"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9"/>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8193099"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4848016"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p:nvPr/>
          </p:nvCxnSpPr>
          <p:spPr>
            <a:xfrm>
              <a:off x="4848016" y="3130581"/>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31579" y="4561280"/>
              <a:ext cx="0" cy="41665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08045" y="4114353"/>
              <a:ext cx="282450" cy="369332"/>
            </a:xfrm>
            <a:prstGeom prst="rect">
              <a:avLst/>
            </a:prstGeom>
            <a:noFill/>
          </p:spPr>
          <p:txBody>
            <a:bodyPr wrap="none" rtlCol="0">
              <a:spAutoFit/>
            </a:bodyPr>
            <a:lstStyle/>
            <a:p>
              <a:r>
                <a:rPr lang="en-US" dirty="0">
                  <a:solidFill>
                    <a:prstClr val="black"/>
                  </a:solidFill>
                </a:rPr>
                <a:t>L</a:t>
              </a:r>
            </a:p>
          </p:txBody>
        </p:sp>
        <p:sp>
          <p:nvSpPr>
            <p:cNvPr id="21" name="TextBox 20"/>
            <p:cNvSpPr txBox="1"/>
            <p:nvPr/>
          </p:nvSpPr>
          <p:spPr>
            <a:xfrm>
              <a:off x="7118325" y="2829973"/>
              <a:ext cx="415498" cy="369332"/>
            </a:xfrm>
            <a:prstGeom prst="rect">
              <a:avLst/>
            </a:prstGeom>
            <a:noFill/>
          </p:spPr>
          <p:txBody>
            <a:bodyPr wrap="none" rtlCol="0">
              <a:spAutoFit/>
            </a:bodyPr>
            <a:lstStyle/>
            <a:p>
              <a:r>
                <a:rPr lang="en-US" dirty="0">
                  <a:solidFill>
                    <a:srgbClr val="0070C0"/>
                  </a:solidFill>
                </a:rPr>
                <a:t>A</a:t>
              </a:r>
              <a:r>
                <a:rPr lang="en-US" baseline="-25000" dirty="0">
                  <a:solidFill>
                    <a:srgbClr val="0070C0"/>
                  </a:solidFill>
                </a:rPr>
                <a:t>s</a:t>
              </a:r>
            </a:p>
          </p:txBody>
        </p:sp>
        <p:cxnSp>
          <p:nvCxnSpPr>
            <p:cNvPr id="22" name="Straight Arrow Connector 21"/>
            <p:cNvCxnSpPr>
              <a:stCxn id="21" idx="1"/>
            </p:cNvCxnSpPr>
            <p:nvPr/>
          </p:nvCxnSpPr>
          <p:spPr>
            <a:xfrm flipH="1">
              <a:off x="6635811" y="3014639"/>
              <a:ext cx="482514" cy="115942"/>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080281" y="4149427"/>
              <a:ext cx="423514" cy="369332"/>
            </a:xfrm>
            <a:prstGeom prst="rect">
              <a:avLst/>
            </a:prstGeom>
            <a:noFill/>
          </p:spPr>
          <p:txBody>
            <a:bodyPr wrap="none" rtlCol="0">
              <a:spAutoFit/>
            </a:bodyPr>
            <a:lstStyle/>
            <a:p>
              <a:r>
                <a:rPr lang="en-US" dirty="0">
                  <a:solidFill>
                    <a:srgbClr val="ED982D">
                      <a:lumMod val="50000"/>
                    </a:srgbClr>
                  </a:solidFill>
                </a:rPr>
                <a:t>A</a:t>
              </a:r>
              <a:r>
                <a:rPr lang="en-US" baseline="-25000" dirty="0">
                  <a:solidFill>
                    <a:srgbClr val="ED982D">
                      <a:lumMod val="50000"/>
                    </a:srgbClr>
                  </a:solidFill>
                </a:rPr>
                <a:t>b</a:t>
              </a:r>
            </a:p>
          </p:txBody>
        </p:sp>
        <p:cxnSp>
          <p:nvCxnSpPr>
            <p:cNvPr id="24" name="Straight Arrow Connector 23"/>
            <p:cNvCxnSpPr>
              <a:stCxn id="23" idx="0"/>
            </p:cNvCxnSpPr>
            <p:nvPr/>
          </p:nvCxnSpPr>
          <p:spPr>
            <a:xfrm flipV="1">
              <a:off x="6292038" y="3421060"/>
              <a:ext cx="108438" cy="728367"/>
            </a:xfrm>
            <a:prstGeom prst="straightConnector1">
              <a:avLst/>
            </a:prstGeom>
            <a:ln w="127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22230" y="4589983"/>
              <a:ext cx="338554" cy="369332"/>
            </a:xfrm>
            <a:prstGeom prst="rect">
              <a:avLst/>
            </a:prstGeom>
            <a:noFill/>
          </p:spPr>
          <p:txBody>
            <a:bodyPr wrap="none" rtlCol="0">
              <a:spAutoFit/>
            </a:bodyPr>
            <a:lstStyle/>
            <a:p>
              <a:r>
                <a:rPr lang="en-US" dirty="0">
                  <a:solidFill>
                    <a:srgbClr val="0070C0"/>
                  </a:solidFill>
                </a:rPr>
                <a:t>V</a:t>
              </a:r>
              <a:endParaRPr lang="en-US" baseline="-25000" dirty="0">
                <a:solidFill>
                  <a:srgbClr val="0070C0"/>
                </a:solidFill>
              </a:endParaRPr>
            </a:p>
          </p:txBody>
        </p:sp>
        <p:cxnSp>
          <p:nvCxnSpPr>
            <p:cNvPr id="26" name="Straight Arrow Connector 25"/>
            <p:cNvCxnSpPr>
              <a:stCxn id="42" idx="0"/>
            </p:cNvCxnSpPr>
            <p:nvPr/>
          </p:nvCxnSpPr>
          <p:spPr>
            <a:xfrm flipV="1">
              <a:off x="8002540" y="4332372"/>
              <a:ext cx="537799" cy="2600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437761" y="2815811"/>
              <a:ext cx="2712321" cy="369332"/>
            </a:xfrm>
            <a:prstGeom prst="rect">
              <a:avLst/>
            </a:prstGeom>
            <a:noFill/>
          </p:spPr>
          <p:txBody>
            <a:bodyPr wrap="square" rtlCol="0">
              <a:spAutoFit/>
            </a:bodyPr>
            <a:lstStyle/>
            <a:p>
              <a:r>
                <a:rPr lang="en-US" dirty="0">
                  <a:solidFill>
                    <a:srgbClr val="0070C0"/>
                  </a:solidFill>
                </a:rPr>
                <a:t>Surface Area</a:t>
              </a:r>
            </a:p>
          </p:txBody>
        </p:sp>
        <p:sp>
          <p:nvSpPr>
            <p:cNvPr id="42" name="TextBox 41"/>
            <p:cNvSpPr txBox="1"/>
            <p:nvPr/>
          </p:nvSpPr>
          <p:spPr>
            <a:xfrm>
              <a:off x="7458009" y="4592422"/>
              <a:ext cx="1089062" cy="369332"/>
            </a:xfrm>
            <a:prstGeom prst="rect">
              <a:avLst/>
            </a:prstGeom>
            <a:noFill/>
          </p:spPr>
          <p:txBody>
            <a:bodyPr wrap="square" rtlCol="0">
              <a:spAutoFit/>
            </a:bodyPr>
            <a:lstStyle/>
            <a:p>
              <a:r>
                <a:rPr lang="en-US" dirty="0">
                  <a:solidFill>
                    <a:srgbClr val="0070C0"/>
                  </a:solidFill>
                </a:rPr>
                <a:t>Volume</a:t>
              </a:r>
            </a:p>
          </p:txBody>
        </p:sp>
        <p:sp>
          <p:nvSpPr>
            <p:cNvPr id="43" name="Freeform 42"/>
            <p:cNvSpPr/>
            <p:nvPr/>
          </p:nvSpPr>
          <p:spPr>
            <a:xfrm>
              <a:off x="7834284"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4" name="Group 53"/>
          <p:cNvGrpSpPr/>
          <p:nvPr/>
        </p:nvGrpSpPr>
        <p:grpSpPr>
          <a:xfrm>
            <a:off x="491045" y="6253065"/>
            <a:ext cx="2768307" cy="485582"/>
            <a:chOff x="362145" y="6131327"/>
            <a:chExt cx="2768307" cy="485582"/>
          </a:xfrm>
        </p:grpSpPr>
        <mc:AlternateContent xmlns:mc="http://schemas.openxmlformats.org/markup-compatibility/2006" xmlns:a14="http://schemas.microsoft.com/office/drawing/2010/main">
          <mc:Choice Requires="a14">
            <p:sp>
              <p:nvSpPr>
                <p:cNvPr id="45" name="TextBox 44"/>
                <p:cNvSpPr txBox="1"/>
                <p:nvPr/>
              </p:nvSpPr>
              <p:spPr>
                <a:xfrm>
                  <a:off x="362145" y="6131327"/>
                  <a:ext cx="837796" cy="485582"/>
                </a:xfrm>
                <a:prstGeom prst="rect">
                  <a:avLst/>
                </a:prstGeom>
                <a:noFill/>
              </p:spPr>
              <p:txBody>
                <a:bodyPr wrap="square" rtlCol="0">
                  <a:spAutoFit/>
                </a:bodyPr>
                <a:lstStyle/>
                <a:p>
                  <a:r>
                    <a:rPr lang="en-US" dirty="0" smtClean="0">
                      <a:solidFill>
                        <a:prstClr val="black"/>
                      </a:solidFill>
                    </a:rPr>
                    <a:t>R</a:t>
                  </a:r>
                  <a14:m>
                    <m:oMath xmlns:m="http://schemas.openxmlformats.org/officeDocument/2006/math">
                      <m:r>
                        <a:rPr lang="en-US"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r>
                            <a:rPr lang="en-US" b="0" i="1" smtClean="0">
                              <a:solidFill>
                                <a:prstClr val="black"/>
                              </a:solidFill>
                              <a:latin typeface="Cambria Math" panose="02040503050406030204" pitchFamily="18" charset="0"/>
                            </a:rPr>
                            <m:t>𝐴</m:t>
                          </m:r>
                        </m:num>
                        <m:den>
                          <m:r>
                            <a:rPr lang="en-US" b="0" i="1" smtClean="0">
                              <a:solidFill>
                                <a:prstClr val="black"/>
                              </a:solidFill>
                              <a:latin typeface="Cambria Math" panose="02040503050406030204" pitchFamily="18" charset="0"/>
                            </a:rPr>
                            <m:t>𝑃</m:t>
                          </m:r>
                        </m:den>
                      </m:f>
                    </m:oMath>
                  </a14:m>
                  <a:endParaRPr lang="en-US" dirty="0">
                    <a:solidFill>
                      <a:prstClr val="black"/>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362145" y="6131327"/>
                  <a:ext cx="837796" cy="485582"/>
                </a:xfrm>
                <a:prstGeom prst="rect">
                  <a:avLst/>
                </a:prstGeom>
                <a:blipFill rotWithShape="0">
                  <a:blip r:embed="rId10"/>
                  <a:stretch>
                    <a:fillRect l="-6569" b="-8861"/>
                  </a:stretch>
                </a:blipFill>
              </p:spPr>
              <p:txBody>
                <a:bodyPr/>
                <a:lstStyle/>
                <a:p>
                  <a:r>
                    <a:rPr lang="en-US">
                      <a:noFill/>
                    </a:rPr>
                    <a:t> </a:t>
                  </a:r>
                </a:p>
              </p:txBody>
            </p:sp>
          </mc:Fallback>
        </mc:AlternateContent>
        <p:sp>
          <p:nvSpPr>
            <p:cNvPr id="46" name="TextBox 45"/>
            <p:cNvSpPr txBox="1"/>
            <p:nvPr/>
          </p:nvSpPr>
          <p:spPr>
            <a:xfrm>
              <a:off x="1059989" y="6183659"/>
              <a:ext cx="2070463" cy="369332"/>
            </a:xfrm>
            <a:prstGeom prst="rect">
              <a:avLst/>
            </a:prstGeom>
            <a:noFill/>
          </p:spPr>
          <p:txBody>
            <a:bodyPr wrap="square" rtlCol="0">
              <a:spAutoFit/>
            </a:bodyPr>
            <a:lstStyle/>
            <a:p>
              <a:r>
                <a:rPr lang="en-US" dirty="0" smtClean="0">
                  <a:solidFill>
                    <a:prstClr val="black"/>
                  </a:solidFill>
                </a:rPr>
                <a:t>Hydraulic Radius</a:t>
              </a:r>
              <a:endParaRPr lang="en-US" dirty="0">
                <a:solidFill>
                  <a:prstClr val="black"/>
                </a:solidFill>
              </a:endParaRPr>
            </a:p>
          </p:txBody>
        </p:sp>
      </p:grpSp>
      <p:sp>
        <p:nvSpPr>
          <p:cNvPr id="55" name="TextBox 54"/>
          <p:cNvSpPr txBox="1"/>
          <p:nvPr/>
        </p:nvSpPr>
        <p:spPr>
          <a:xfrm>
            <a:off x="618215" y="3953259"/>
            <a:ext cx="3902030" cy="369332"/>
          </a:xfrm>
          <a:prstGeom prst="rect">
            <a:avLst/>
          </a:prstGeom>
          <a:noFill/>
        </p:spPr>
        <p:txBody>
          <a:bodyPr wrap="none" rtlCol="0">
            <a:spAutoFit/>
          </a:bodyPr>
          <a:lstStyle/>
          <a:p>
            <a:r>
              <a:rPr lang="en-US" dirty="0">
                <a:solidFill>
                  <a:srgbClr val="0070C0"/>
                </a:solidFill>
              </a:rPr>
              <a:t>Approximates each cell as sloping plane</a:t>
            </a:r>
          </a:p>
        </p:txBody>
      </p:sp>
      <p:sp>
        <p:nvSpPr>
          <p:cNvPr id="57" name="TextBox 56"/>
          <p:cNvSpPr txBox="1"/>
          <p:nvPr/>
        </p:nvSpPr>
        <p:spPr>
          <a:xfrm>
            <a:off x="5389869" y="6371785"/>
            <a:ext cx="3664721" cy="369332"/>
          </a:xfrm>
          <a:prstGeom prst="rect">
            <a:avLst/>
          </a:prstGeom>
          <a:noFill/>
        </p:spPr>
        <p:txBody>
          <a:bodyPr wrap="none" rtlCol="0">
            <a:spAutoFit/>
          </a:bodyPr>
          <a:lstStyle/>
          <a:p>
            <a:r>
              <a:rPr lang="en-US" dirty="0" smtClean="0">
                <a:solidFill>
                  <a:schemeClr val="bg1">
                    <a:lumMod val="50000"/>
                  </a:schemeClr>
                </a:solidFill>
              </a:rPr>
              <a:t>Based on slide from David Maidment</a:t>
            </a:r>
            <a:endParaRPr lang="en-US" dirty="0">
              <a:solidFill>
                <a:schemeClr val="bg1">
                  <a:lumMod val="50000"/>
                </a:schemeClr>
              </a:solidFill>
            </a:endParaRPr>
          </a:p>
        </p:txBody>
      </p:sp>
    </p:spTree>
    <p:extLst>
      <p:ext uri="{BB962C8B-B14F-4D97-AF65-F5344CB8AC3E}">
        <p14:creationId xmlns:p14="http://schemas.microsoft.com/office/powerpoint/2010/main" val="1837563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065362" y="4124763"/>
            <a:ext cx="4704450" cy="2530477"/>
          </a:xfrm>
          <a:prstGeom prst="rect">
            <a:avLst/>
          </a:prstGeom>
          <a:ln w="3175">
            <a:solidFill>
              <a:schemeClr val="bg1">
                <a:lumMod val="65000"/>
              </a:schemeClr>
            </a:solidFill>
          </a:ln>
        </p:spPr>
      </p:pic>
      <p:sp>
        <p:nvSpPr>
          <p:cNvPr id="2" name="Title 1"/>
          <p:cNvSpPr>
            <a:spLocks noGrp="1"/>
          </p:cNvSpPr>
          <p:nvPr>
            <p:ph type="title"/>
          </p:nvPr>
        </p:nvSpPr>
        <p:spPr/>
        <p:txBody>
          <a:bodyPr/>
          <a:lstStyle/>
          <a:p>
            <a:r>
              <a:rPr lang="en-US" dirty="0" smtClean="0"/>
              <a:t>Flood Inundation Mapping</a:t>
            </a:r>
            <a:endParaRPr lang="en-US" dirty="0"/>
          </a:p>
        </p:txBody>
      </p:sp>
      <p:pic>
        <p:nvPicPr>
          <p:cNvPr id="3" name="Picture 2"/>
          <p:cNvPicPr>
            <a:picLocks noChangeAspect="1"/>
          </p:cNvPicPr>
          <p:nvPr/>
        </p:nvPicPr>
        <p:blipFill>
          <a:blip r:embed="rId3"/>
          <a:stretch>
            <a:fillRect/>
          </a:stretch>
        </p:blipFill>
        <p:spPr>
          <a:xfrm>
            <a:off x="249093" y="1179778"/>
            <a:ext cx="3530784" cy="2622777"/>
          </a:xfrm>
          <a:prstGeom prst="rect">
            <a:avLst/>
          </a:prstGeom>
          <a:ln w="3175">
            <a:solidFill>
              <a:schemeClr val="accent1">
                <a:shade val="95000"/>
                <a:satMod val="105000"/>
              </a:schemeClr>
            </a:solidFill>
          </a:ln>
        </p:spPr>
      </p:pic>
      <p:pic>
        <p:nvPicPr>
          <p:cNvPr id="4" name="Picture 3"/>
          <p:cNvPicPr>
            <a:picLocks noChangeAspect="1"/>
          </p:cNvPicPr>
          <p:nvPr/>
        </p:nvPicPr>
        <p:blipFill>
          <a:blip r:embed="rId4"/>
          <a:stretch>
            <a:fillRect/>
          </a:stretch>
        </p:blipFill>
        <p:spPr>
          <a:xfrm>
            <a:off x="805705" y="2371896"/>
            <a:ext cx="4154206" cy="2394296"/>
          </a:xfrm>
          <a:prstGeom prst="rect">
            <a:avLst/>
          </a:prstGeom>
          <a:ln w="3175">
            <a:solidFill>
              <a:schemeClr val="bg1">
                <a:lumMod val="65000"/>
              </a:schemeClr>
            </a:solidFill>
          </a:ln>
        </p:spPr>
      </p:pic>
      <p:pic>
        <p:nvPicPr>
          <p:cNvPr id="6" name="Picture 5"/>
          <p:cNvPicPr>
            <a:picLocks noChangeAspect="1"/>
          </p:cNvPicPr>
          <p:nvPr/>
        </p:nvPicPr>
        <p:blipFill>
          <a:blip r:embed="rId5"/>
          <a:stretch>
            <a:fillRect/>
          </a:stretch>
        </p:blipFill>
        <p:spPr>
          <a:xfrm>
            <a:off x="6598126" y="3565278"/>
            <a:ext cx="2372893" cy="3196142"/>
          </a:xfrm>
          <a:prstGeom prst="rect">
            <a:avLst/>
          </a:prstGeom>
          <a:ln w="3175">
            <a:solidFill>
              <a:schemeClr val="bg1">
                <a:lumMod val="65000"/>
              </a:schemeClr>
            </a:solidFill>
          </a:ln>
        </p:spPr>
      </p:pic>
      <p:sp>
        <p:nvSpPr>
          <p:cNvPr id="7" name="Bent Arrow 6"/>
          <p:cNvSpPr/>
          <p:nvPr/>
        </p:nvSpPr>
        <p:spPr bwMode="auto">
          <a:xfrm rot="5400000">
            <a:off x="3894576" y="1695021"/>
            <a:ext cx="573638" cy="542167"/>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8" name="Bent Arrow 7"/>
          <p:cNvSpPr/>
          <p:nvPr/>
        </p:nvSpPr>
        <p:spPr bwMode="auto">
          <a:xfrm rot="5400000">
            <a:off x="5149550" y="3294195"/>
            <a:ext cx="573638" cy="542167"/>
          </a:xfrm>
          <a:prstGeom prst="ben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0" name="Right Arrow 9"/>
          <p:cNvSpPr/>
          <p:nvPr/>
        </p:nvSpPr>
        <p:spPr bwMode="auto">
          <a:xfrm>
            <a:off x="5925051" y="5139939"/>
            <a:ext cx="594891" cy="33299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grpSp>
        <p:nvGrpSpPr>
          <p:cNvPr id="13" name="Group 12"/>
          <p:cNvGrpSpPr/>
          <p:nvPr/>
        </p:nvGrpSpPr>
        <p:grpSpPr>
          <a:xfrm>
            <a:off x="5912829" y="4623104"/>
            <a:ext cx="1070354" cy="1033670"/>
            <a:chOff x="5499411" y="1371600"/>
            <a:chExt cx="1070354" cy="1033670"/>
          </a:xfrm>
        </p:grpSpPr>
        <p:sp>
          <p:nvSpPr>
            <p:cNvPr id="12" name="Oval 11"/>
            <p:cNvSpPr/>
            <p:nvPr/>
          </p:nvSpPr>
          <p:spPr bwMode="auto">
            <a:xfrm>
              <a:off x="5499411" y="1371600"/>
              <a:ext cx="425640" cy="41744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1" name="TextBox 10"/>
            <p:cNvSpPr txBox="1"/>
            <p:nvPr/>
          </p:nvSpPr>
          <p:spPr>
            <a:xfrm>
              <a:off x="5655365" y="149087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3</a:t>
              </a:r>
            </a:p>
          </p:txBody>
        </p:sp>
      </p:grpSp>
      <p:grpSp>
        <p:nvGrpSpPr>
          <p:cNvPr id="14" name="Group 13"/>
          <p:cNvGrpSpPr/>
          <p:nvPr/>
        </p:nvGrpSpPr>
        <p:grpSpPr>
          <a:xfrm>
            <a:off x="5315407" y="2795231"/>
            <a:ext cx="1070354" cy="1033670"/>
            <a:chOff x="5499411" y="1371600"/>
            <a:chExt cx="1070354" cy="1033670"/>
          </a:xfrm>
        </p:grpSpPr>
        <p:sp>
          <p:nvSpPr>
            <p:cNvPr id="15" name="Oval 14"/>
            <p:cNvSpPr/>
            <p:nvPr/>
          </p:nvSpPr>
          <p:spPr bwMode="auto">
            <a:xfrm>
              <a:off x="5499411" y="1371600"/>
              <a:ext cx="425640" cy="41744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6" name="TextBox 15"/>
            <p:cNvSpPr txBox="1"/>
            <p:nvPr/>
          </p:nvSpPr>
          <p:spPr>
            <a:xfrm>
              <a:off x="5655365" y="149087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2</a:t>
              </a:r>
            </a:p>
          </p:txBody>
        </p:sp>
      </p:grpSp>
      <p:grpSp>
        <p:nvGrpSpPr>
          <p:cNvPr id="17" name="Group 16"/>
          <p:cNvGrpSpPr/>
          <p:nvPr/>
        </p:nvGrpSpPr>
        <p:grpSpPr>
          <a:xfrm>
            <a:off x="4593993" y="1632245"/>
            <a:ext cx="1070354" cy="1033670"/>
            <a:chOff x="5499411" y="1371600"/>
            <a:chExt cx="1070354" cy="1033670"/>
          </a:xfrm>
        </p:grpSpPr>
        <p:sp>
          <p:nvSpPr>
            <p:cNvPr id="18" name="Oval 17"/>
            <p:cNvSpPr/>
            <p:nvPr/>
          </p:nvSpPr>
          <p:spPr bwMode="auto">
            <a:xfrm>
              <a:off x="5499411" y="1371600"/>
              <a:ext cx="425640" cy="417443"/>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9" name="TextBox 18"/>
            <p:cNvSpPr txBox="1"/>
            <p:nvPr/>
          </p:nvSpPr>
          <p:spPr>
            <a:xfrm>
              <a:off x="5655365" y="149087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a:ea typeface="ＭＳ Ｐゴシック"/>
                  <a:cs typeface="+mn-cs"/>
                </a:rPr>
                <a:t>1</a:t>
              </a:r>
            </a:p>
          </p:txBody>
        </p:sp>
      </p:grpSp>
      <p:sp>
        <p:nvSpPr>
          <p:cNvPr id="21" name="TextBox 20"/>
          <p:cNvSpPr txBox="1"/>
          <p:nvPr/>
        </p:nvSpPr>
        <p:spPr>
          <a:xfrm>
            <a:off x="5912829" y="1037630"/>
            <a:ext cx="2948777" cy="1877798"/>
          </a:xfrm>
          <a:prstGeom prst="rect">
            <a:avLst/>
          </a:prstGeom>
          <a:noFill/>
          <a:effectLst/>
        </p:spPr>
        <p:txBody>
          <a:bodyPr wrap="squar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1. Forecast </a:t>
            </a: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discharge</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 with National Water Model</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2. Convert discharge to </a:t>
            </a: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depth </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using rating curve</a:t>
            </a:r>
          </a:p>
          <a:p>
            <a:pPr marL="0" marR="0" lvl="0" indent="0" algn="l" defTabSz="914400" rtl="0" eaLnBrk="0" fontAlgn="auto" latinLnBrk="0" hangingPunct="0">
              <a:lnSpc>
                <a:spcPts val="18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ＭＳ Ｐゴシック"/>
            </a:endParaRP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a:ea typeface="ＭＳ Ｐゴシック"/>
              </a:rPr>
              <a:t>3. Convert depth to </a:t>
            </a:r>
            <a:r>
              <a:rPr kumimoji="0" lang="en-US" sz="18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inundation</a:t>
            </a:r>
            <a:r>
              <a:rPr kumimoji="0" lang="en-US" sz="1800" b="1" i="0" u="none" strike="noStrike" kern="1200" cap="none" spc="0" normalizeH="0" baseline="0" noProof="0" dirty="0" smtClean="0">
                <a:ln>
                  <a:noFill/>
                </a:ln>
                <a:solidFill>
                  <a:prstClr val="black"/>
                </a:solidFill>
                <a:effectLst/>
                <a:uLnTx/>
                <a:uFillTx/>
                <a:latin typeface="Arial"/>
                <a:ea typeface="ＭＳ Ｐゴシック"/>
              </a:rPr>
              <a:t> using HAND</a:t>
            </a:r>
          </a:p>
        </p:txBody>
      </p:sp>
      <p:sp>
        <p:nvSpPr>
          <p:cNvPr id="22" name="TextBox 21"/>
          <p:cNvSpPr txBox="1"/>
          <p:nvPr/>
        </p:nvSpPr>
        <p:spPr>
          <a:xfrm>
            <a:off x="101817" y="6470574"/>
            <a:ext cx="2954655" cy="369332"/>
          </a:xfrm>
          <a:prstGeom prst="rect">
            <a:avLst/>
          </a:prstGeom>
          <a:noFill/>
        </p:spPr>
        <p:txBody>
          <a:bodyPr wrap="none" rtlCol="0">
            <a:spAutoFit/>
          </a:bodyPr>
          <a:lstStyle/>
          <a:p>
            <a:r>
              <a:rPr lang="en-US" dirty="0" smtClean="0">
                <a:solidFill>
                  <a:schemeClr val="bg1">
                    <a:lumMod val="50000"/>
                  </a:schemeClr>
                </a:solidFill>
              </a:rPr>
              <a:t>Slide from David Maidment</a:t>
            </a:r>
            <a:endParaRPr lang="en-US" dirty="0">
              <a:solidFill>
                <a:schemeClr val="bg1">
                  <a:lumMod val="50000"/>
                </a:schemeClr>
              </a:solidFill>
            </a:endParaRPr>
          </a:p>
        </p:txBody>
      </p:sp>
    </p:spTree>
    <p:extLst>
      <p:ext uri="{BB962C8B-B14F-4D97-AF65-F5344CB8AC3E}">
        <p14:creationId xmlns:p14="http://schemas.microsoft.com/office/powerpoint/2010/main" val="86140502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Reach Hydraulic Properties Example</a:t>
            </a:r>
            <a:endParaRPr lang="en-US" dirty="0"/>
          </a:p>
        </p:txBody>
      </p:sp>
      <p:pic>
        <p:nvPicPr>
          <p:cNvPr id="3" name="Picture 2"/>
          <p:cNvPicPr>
            <a:picLocks noChangeAspect="1"/>
          </p:cNvPicPr>
          <p:nvPr/>
        </p:nvPicPr>
        <p:blipFill>
          <a:blip r:embed="rId2"/>
          <a:stretch>
            <a:fillRect/>
          </a:stretch>
        </p:blipFill>
        <p:spPr>
          <a:xfrm>
            <a:off x="253220" y="1774024"/>
            <a:ext cx="3751604" cy="3384028"/>
          </a:xfrm>
          <a:prstGeom prst="rect">
            <a:avLst/>
          </a:prstGeom>
        </p:spPr>
      </p:pic>
      <p:sp>
        <p:nvSpPr>
          <p:cNvPr id="4" name="TextBox 3"/>
          <p:cNvSpPr txBox="1"/>
          <p:nvPr/>
        </p:nvSpPr>
        <p:spPr>
          <a:xfrm>
            <a:off x="1477109" y="1242603"/>
            <a:ext cx="1614032" cy="369332"/>
          </a:xfrm>
          <a:prstGeom prst="rect">
            <a:avLst/>
          </a:prstGeom>
          <a:noFill/>
        </p:spPr>
        <p:txBody>
          <a:bodyPr wrap="none" rtlCol="0">
            <a:spAutoFit/>
          </a:bodyPr>
          <a:lstStyle/>
          <a:p>
            <a:r>
              <a:rPr lang="en-US" dirty="0" smtClean="0"/>
              <a:t>1 m inundation</a:t>
            </a:r>
            <a:endParaRPr lang="en-US" dirty="0"/>
          </a:p>
        </p:txBody>
      </p:sp>
      <p:pic>
        <p:nvPicPr>
          <p:cNvPr id="5" name="Picture 4"/>
          <p:cNvPicPr>
            <a:picLocks noChangeAspect="1"/>
          </p:cNvPicPr>
          <p:nvPr/>
        </p:nvPicPr>
        <p:blipFill>
          <a:blip r:embed="rId3"/>
          <a:stretch>
            <a:fillRect/>
          </a:stretch>
        </p:blipFill>
        <p:spPr>
          <a:xfrm>
            <a:off x="4935380" y="1806233"/>
            <a:ext cx="3579750" cy="3319610"/>
          </a:xfrm>
          <a:prstGeom prst="rect">
            <a:avLst/>
          </a:prstGeom>
        </p:spPr>
      </p:pic>
      <p:sp>
        <p:nvSpPr>
          <p:cNvPr id="6" name="TextBox 5"/>
          <p:cNvSpPr txBox="1"/>
          <p:nvPr/>
        </p:nvSpPr>
        <p:spPr>
          <a:xfrm>
            <a:off x="5681004" y="1242603"/>
            <a:ext cx="1614032" cy="369332"/>
          </a:xfrm>
          <a:prstGeom prst="rect">
            <a:avLst/>
          </a:prstGeom>
          <a:noFill/>
        </p:spPr>
        <p:txBody>
          <a:bodyPr wrap="none" rtlCol="0">
            <a:spAutoFit/>
          </a:bodyPr>
          <a:lstStyle/>
          <a:p>
            <a:r>
              <a:rPr lang="en-US" dirty="0" smtClean="0"/>
              <a:t>3 m inundation</a:t>
            </a:r>
            <a:endParaRPr lang="en-US" dirty="0"/>
          </a:p>
        </p:txBody>
      </p:sp>
      <p:pic>
        <p:nvPicPr>
          <p:cNvPr id="7" name="Picture 6"/>
          <p:cNvPicPr>
            <a:picLocks noChangeAspect="1"/>
          </p:cNvPicPr>
          <p:nvPr/>
        </p:nvPicPr>
        <p:blipFill>
          <a:blip r:embed="rId4"/>
          <a:stretch>
            <a:fillRect/>
          </a:stretch>
        </p:blipFill>
        <p:spPr>
          <a:xfrm>
            <a:off x="4634133" y="1611935"/>
            <a:ext cx="990600" cy="876300"/>
          </a:xfrm>
          <a:prstGeom prst="rect">
            <a:avLst/>
          </a:prstGeom>
        </p:spPr>
      </p:pic>
      <p:pic>
        <p:nvPicPr>
          <p:cNvPr id="8" name="Picture 7"/>
          <p:cNvPicPr>
            <a:picLocks noChangeAspect="1"/>
          </p:cNvPicPr>
          <p:nvPr/>
        </p:nvPicPr>
        <p:blipFill>
          <a:blip r:embed="rId5"/>
          <a:stretch>
            <a:fillRect/>
          </a:stretch>
        </p:blipFill>
        <p:spPr>
          <a:xfrm>
            <a:off x="3485711" y="1631388"/>
            <a:ext cx="1038225" cy="6477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803732115"/>
              </p:ext>
            </p:extLst>
          </p:nvPr>
        </p:nvGraphicFramePr>
        <p:xfrm>
          <a:off x="748188" y="5514438"/>
          <a:ext cx="7551495" cy="668655"/>
        </p:xfrm>
        <a:graphic>
          <a:graphicData uri="http://schemas.openxmlformats.org/drawingml/2006/table">
            <a:tbl>
              <a:tblPr>
                <a:tableStyleId>{5C22544A-7EE6-4342-B048-85BDC9FD1C3A}</a:tableStyleId>
              </a:tblPr>
              <a:tblGrid>
                <a:gridCol w="839055">
                  <a:extLst>
                    <a:ext uri="{9D8B030D-6E8A-4147-A177-3AD203B41FA5}">
                      <a16:colId xmlns:a16="http://schemas.microsoft.com/office/drawing/2014/main" val="20000"/>
                    </a:ext>
                  </a:extLst>
                </a:gridCol>
                <a:gridCol w="839055">
                  <a:extLst>
                    <a:ext uri="{9D8B030D-6E8A-4147-A177-3AD203B41FA5}">
                      <a16:colId xmlns:a16="http://schemas.microsoft.com/office/drawing/2014/main" val="20001"/>
                    </a:ext>
                  </a:extLst>
                </a:gridCol>
                <a:gridCol w="839055">
                  <a:extLst>
                    <a:ext uri="{9D8B030D-6E8A-4147-A177-3AD203B41FA5}">
                      <a16:colId xmlns:a16="http://schemas.microsoft.com/office/drawing/2014/main" val="20002"/>
                    </a:ext>
                  </a:extLst>
                </a:gridCol>
                <a:gridCol w="839055">
                  <a:extLst>
                    <a:ext uri="{9D8B030D-6E8A-4147-A177-3AD203B41FA5}">
                      <a16:colId xmlns:a16="http://schemas.microsoft.com/office/drawing/2014/main" val="20003"/>
                    </a:ext>
                  </a:extLst>
                </a:gridCol>
                <a:gridCol w="839055">
                  <a:extLst>
                    <a:ext uri="{9D8B030D-6E8A-4147-A177-3AD203B41FA5}">
                      <a16:colId xmlns:a16="http://schemas.microsoft.com/office/drawing/2014/main" val="20004"/>
                    </a:ext>
                  </a:extLst>
                </a:gridCol>
                <a:gridCol w="839055">
                  <a:extLst>
                    <a:ext uri="{9D8B030D-6E8A-4147-A177-3AD203B41FA5}">
                      <a16:colId xmlns:a16="http://schemas.microsoft.com/office/drawing/2014/main" val="20005"/>
                    </a:ext>
                  </a:extLst>
                </a:gridCol>
                <a:gridCol w="839055">
                  <a:extLst>
                    <a:ext uri="{9D8B030D-6E8A-4147-A177-3AD203B41FA5}">
                      <a16:colId xmlns:a16="http://schemas.microsoft.com/office/drawing/2014/main" val="20006"/>
                    </a:ext>
                  </a:extLst>
                </a:gridCol>
                <a:gridCol w="839055">
                  <a:extLst>
                    <a:ext uri="{9D8B030D-6E8A-4147-A177-3AD203B41FA5}">
                      <a16:colId xmlns:a16="http://schemas.microsoft.com/office/drawing/2014/main" val="20007"/>
                    </a:ext>
                  </a:extLst>
                </a:gridCol>
                <a:gridCol w="839055">
                  <a:extLst>
                    <a:ext uri="{9D8B030D-6E8A-4147-A177-3AD203B41FA5}">
                      <a16:colId xmlns:a16="http://schemas.microsoft.com/office/drawing/2014/main" val="20008"/>
                    </a:ext>
                  </a:extLst>
                </a:gridCol>
              </a:tblGrid>
              <a:tr h="190500">
                <a:tc>
                  <a:txBody>
                    <a:bodyPr/>
                    <a:lstStyle/>
                    <a:p>
                      <a:pPr algn="ctr" fontAlgn="b"/>
                      <a:r>
                        <a:rPr lang="en-US" sz="1400" u="none" strike="noStrike" dirty="0">
                          <a:effectLst/>
                        </a:rPr>
                        <a:t>Height (m)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A</a:t>
                      </a:r>
                      <a:r>
                        <a:rPr lang="en-US" sz="1400" u="none" strike="noStrike" baseline="-25000" dirty="0" smtClean="0">
                          <a:effectLst/>
                        </a:rPr>
                        <a:t>s</a:t>
                      </a:r>
                      <a:r>
                        <a:rPr lang="en-US" sz="1400" u="none" strike="noStrike" dirty="0" smtClean="0">
                          <a:effectLst/>
                        </a:rPr>
                        <a:t> (m</a:t>
                      </a:r>
                      <a:r>
                        <a:rPr lang="en-US" sz="1400" u="none" strike="noStrike" baseline="30000" dirty="0" smtClean="0">
                          <a:effectLst/>
                        </a:rPr>
                        <a:t>2</a:t>
                      </a:r>
                      <a:r>
                        <a:rPr lang="en-US" sz="1400" u="none" strike="noStrike" baseline="0" dirty="0" smtClean="0">
                          <a:effectLst/>
                        </a:rPr>
                        <a: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Vol (m</a:t>
                      </a:r>
                      <a:r>
                        <a:rPr lang="en-US" sz="1400" u="none" strike="noStrike" baseline="30000" dirty="0" smtClean="0">
                          <a:effectLst/>
                        </a:rPr>
                        <a:t>3</a:t>
                      </a:r>
                      <a:r>
                        <a:rPr lang="en-US" sz="1400" u="none" strike="noStrike" baseline="0" dirty="0" smtClean="0">
                          <a:effectLst/>
                        </a:rPr>
                        <a: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A</a:t>
                      </a:r>
                      <a:r>
                        <a:rPr lang="en-US" sz="1400" u="none" strike="noStrike" baseline="-25000" dirty="0" smtClean="0">
                          <a:effectLst/>
                        </a:rPr>
                        <a:t>b</a:t>
                      </a:r>
                      <a:endParaRPr lang="en-US" sz="1400" b="0"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L (m)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A=V/L (m</a:t>
                      </a:r>
                      <a:r>
                        <a:rPr lang="en-US" sz="1400" u="none" strike="noStrike" baseline="30000" dirty="0" smtClean="0">
                          <a:effectLst/>
                        </a:rPr>
                        <a:t>2</a:t>
                      </a:r>
                      <a:r>
                        <a:rPr lang="en-US" sz="1400" u="none" strike="noStrike" dirty="0" smtClean="0">
                          <a:effectLst/>
                        </a:rPr>
                        <a: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P=A</a:t>
                      </a:r>
                      <a:r>
                        <a:rPr lang="en-US" sz="1400" u="none" strike="noStrike" baseline="-25000" dirty="0" smtClean="0">
                          <a:effectLst/>
                        </a:rPr>
                        <a:t>b</a:t>
                      </a:r>
                      <a:r>
                        <a:rPr lang="en-US" sz="1400" u="none" strike="noStrike" dirty="0" smtClean="0">
                          <a:effectLst/>
                        </a:rPr>
                        <a:t>/L (m)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T=A</a:t>
                      </a:r>
                      <a:r>
                        <a:rPr lang="en-US" sz="1400" u="none" strike="noStrike" baseline="-25000" dirty="0" smtClean="0">
                          <a:effectLst/>
                        </a:rPr>
                        <a:t>s</a:t>
                      </a:r>
                      <a:r>
                        <a:rPr lang="en-US" sz="1400" u="none" strike="noStrike" dirty="0" smtClean="0">
                          <a:effectLst/>
                        </a:rPr>
                        <a:t>/L (m)</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R=A/P (m)</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r>
                        <a:rPr lang="en-US" sz="1400" u="none" strike="noStrike">
                          <a:effectLst/>
                        </a:rPr>
                        <a:t>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129878</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79466</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129948</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2975</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26.7</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43.7</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43.7</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0.612</a:t>
                      </a:r>
                    </a:p>
                  </a:txBody>
                  <a:tcPr marL="9525" marR="9525" marT="9525" marB="0" anchor="b"/>
                </a:tc>
                <a:extLst>
                  <a:ext uri="{0D108BD9-81ED-4DB2-BD59-A6C34878D82A}">
                    <a16:rowId xmlns:a16="http://schemas.microsoft.com/office/drawing/2014/main" val="10001"/>
                  </a:ext>
                </a:extLst>
              </a:tr>
              <a:tr h="190500">
                <a:tc>
                  <a:txBody>
                    <a:bodyPr/>
                    <a:lstStyle/>
                    <a:p>
                      <a:pPr algn="ct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a:effectLst/>
                        </a:rPr>
                        <a:t>319877</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530378</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u="none" strike="noStrike" dirty="0" smtClean="0">
                          <a:effectLst/>
                        </a:rPr>
                        <a:t>320414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2975</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178.3</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107.7</a:t>
                      </a:r>
                    </a:p>
                  </a:txBody>
                  <a:tcPr marL="9525" marR="9525" marT="9525" marB="0" anchor="b"/>
                </a:tc>
                <a:tc>
                  <a:txBody>
                    <a:bodyPr/>
                    <a:lstStyle/>
                    <a:p>
                      <a:pPr algn="ctr" fontAlgn="b"/>
                      <a:r>
                        <a:rPr lang="en-US" sz="1400" b="0" i="0" u="none" strike="noStrike">
                          <a:solidFill>
                            <a:srgbClr val="000000"/>
                          </a:solidFill>
                          <a:effectLst/>
                          <a:latin typeface="Calibri" panose="020F0502020204030204" pitchFamily="34" charset="0"/>
                        </a:rPr>
                        <a:t>107.5</a:t>
                      </a:r>
                    </a:p>
                  </a:txBody>
                  <a:tcPr marL="9525" marR="9525" marT="9525" marB="0" anchor="b"/>
                </a:tc>
                <a:tc>
                  <a:txBody>
                    <a:bodyPr/>
                    <a:lstStyle/>
                    <a:p>
                      <a:pPr algn="ctr" fontAlgn="b"/>
                      <a:r>
                        <a:rPr lang="en-US" sz="1400" b="0" i="0" u="none" strike="noStrike" dirty="0">
                          <a:solidFill>
                            <a:srgbClr val="000000"/>
                          </a:solidFill>
                          <a:effectLst/>
                          <a:latin typeface="Calibri" panose="020F0502020204030204" pitchFamily="34" charset="0"/>
                        </a:rPr>
                        <a:t>1.655</a:t>
                      </a:r>
                    </a:p>
                  </a:txBody>
                  <a:tcPr marL="9525" marR="9525" marT="9525" marB="0" anchor="b"/>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53350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272"/>
            <a:ext cx="9144000" cy="773723"/>
          </a:xfrm>
        </p:spPr>
        <p:txBody>
          <a:bodyPr>
            <a:noAutofit/>
          </a:bodyPr>
          <a:lstStyle/>
          <a:p>
            <a:r>
              <a:rPr lang="en-US" sz="3200" dirty="0" smtClean="0"/>
              <a:t>Terrain Approximated Reach Average Hydraulic Properties</a:t>
            </a:r>
            <a:endParaRPr lang="en-US" sz="3200" dirty="0"/>
          </a:p>
        </p:txBody>
      </p:sp>
      <p:pic>
        <p:nvPicPr>
          <p:cNvPr id="4" name="Picture 3"/>
          <p:cNvPicPr>
            <a:picLocks noChangeAspect="1"/>
          </p:cNvPicPr>
          <p:nvPr/>
        </p:nvPicPr>
        <p:blipFill>
          <a:blip r:embed="rId2"/>
          <a:stretch>
            <a:fillRect/>
          </a:stretch>
        </p:blipFill>
        <p:spPr>
          <a:xfrm>
            <a:off x="1066032" y="253224"/>
            <a:ext cx="3505968" cy="3582282"/>
          </a:xfrm>
          <a:prstGeom prst="rect">
            <a:avLst/>
          </a:prstGeom>
        </p:spPr>
      </p:pic>
      <p:pic>
        <p:nvPicPr>
          <p:cNvPr id="5" name="Picture 4"/>
          <p:cNvPicPr>
            <a:picLocks noChangeAspect="1"/>
          </p:cNvPicPr>
          <p:nvPr/>
        </p:nvPicPr>
        <p:blipFill>
          <a:blip r:embed="rId3"/>
          <a:stretch>
            <a:fillRect/>
          </a:stretch>
        </p:blipFill>
        <p:spPr>
          <a:xfrm>
            <a:off x="5161433" y="3000572"/>
            <a:ext cx="3505968" cy="3582282"/>
          </a:xfrm>
          <a:prstGeom prst="rect">
            <a:avLst/>
          </a:prstGeom>
        </p:spPr>
      </p:pic>
      <p:pic>
        <p:nvPicPr>
          <p:cNvPr id="6" name="Picture 5"/>
          <p:cNvPicPr>
            <a:picLocks noChangeAspect="1"/>
          </p:cNvPicPr>
          <p:nvPr/>
        </p:nvPicPr>
        <p:blipFill>
          <a:blip r:embed="rId4"/>
          <a:stretch>
            <a:fillRect/>
          </a:stretch>
        </p:blipFill>
        <p:spPr>
          <a:xfrm>
            <a:off x="5161433" y="253224"/>
            <a:ext cx="3505968" cy="3582282"/>
          </a:xfrm>
          <a:prstGeom prst="rect">
            <a:avLst/>
          </a:prstGeom>
        </p:spPr>
      </p:pic>
      <p:pic>
        <p:nvPicPr>
          <p:cNvPr id="7" name="Picture 6"/>
          <p:cNvPicPr>
            <a:picLocks noChangeAspect="1"/>
          </p:cNvPicPr>
          <p:nvPr/>
        </p:nvPicPr>
        <p:blipFill>
          <a:blip r:embed="rId5"/>
          <a:stretch>
            <a:fillRect/>
          </a:stretch>
        </p:blipFill>
        <p:spPr>
          <a:xfrm>
            <a:off x="1066032" y="3000572"/>
            <a:ext cx="3505968" cy="3582282"/>
          </a:xfrm>
          <a:prstGeom prst="rect">
            <a:avLst/>
          </a:prstGeom>
        </p:spPr>
      </p:pic>
      <p:sp>
        <p:nvSpPr>
          <p:cNvPr id="8" name="TextBox 7"/>
          <p:cNvSpPr txBox="1"/>
          <p:nvPr/>
        </p:nvSpPr>
        <p:spPr>
          <a:xfrm>
            <a:off x="2200183" y="6398188"/>
            <a:ext cx="5078437" cy="369332"/>
          </a:xfrm>
          <a:prstGeom prst="rect">
            <a:avLst/>
          </a:prstGeom>
          <a:noFill/>
        </p:spPr>
        <p:txBody>
          <a:bodyPr wrap="square" rtlCol="0">
            <a:spAutoFit/>
          </a:bodyPr>
          <a:lstStyle/>
          <a:p>
            <a:pPr algn="ctr"/>
            <a:r>
              <a:rPr lang="en-US" dirty="0" smtClean="0">
                <a:solidFill>
                  <a:srgbClr val="0070C0"/>
                </a:solidFill>
              </a:rPr>
              <a:t>Need for input to reach scale hydraulic model</a:t>
            </a:r>
            <a:endParaRPr lang="en-US" dirty="0">
              <a:solidFill>
                <a:srgbClr val="0070C0"/>
              </a:solidFill>
            </a:endParaRPr>
          </a:p>
        </p:txBody>
      </p:sp>
      <p:sp>
        <p:nvSpPr>
          <p:cNvPr id="9" name="TextBox 8"/>
          <p:cNvSpPr txBox="1"/>
          <p:nvPr/>
        </p:nvSpPr>
        <p:spPr>
          <a:xfrm>
            <a:off x="1949739" y="1080825"/>
            <a:ext cx="1738553" cy="369332"/>
          </a:xfrm>
          <a:prstGeom prst="rect">
            <a:avLst/>
          </a:prstGeom>
          <a:noFill/>
        </p:spPr>
        <p:txBody>
          <a:bodyPr wrap="none" rtlCol="0">
            <a:spAutoFit/>
          </a:bodyPr>
          <a:lstStyle/>
          <a:p>
            <a:r>
              <a:rPr lang="en-US" dirty="0" smtClean="0"/>
              <a:t>Hydraulic Radius</a:t>
            </a:r>
            <a:endParaRPr lang="en-US" dirty="0"/>
          </a:p>
        </p:txBody>
      </p:sp>
      <p:sp>
        <p:nvSpPr>
          <p:cNvPr id="10" name="TextBox 9"/>
          <p:cNvSpPr txBox="1"/>
          <p:nvPr/>
        </p:nvSpPr>
        <p:spPr>
          <a:xfrm>
            <a:off x="5998892" y="1080825"/>
            <a:ext cx="1872692" cy="369332"/>
          </a:xfrm>
          <a:prstGeom prst="rect">
            <a:avLst/>
          </a:prstGeom>
          <a:noFill/>
        </p:spPr>
        <p:txBody>
          <a:bodyPr wrap="none" rtlCol="0">
            <a:spAutoFit/>
          </a:bodyPr>
          <a:lstStyle/>
          <a:p>
            <a:r>
              <a:rPr lang="en-US" dirty="0" smtClean="0"/>
              <a:t>Wetted Perimeter</a:t>
            </a:r>
            <a:endParaRPr lang="en-US" dirty="0"/>
          </a:p>
        </p:txBody>
      </p:sp>
      <p:sp>
        <p:nvSpPr>
          <p:cNvPr id="11" name="TextBox 10"/>
          <p:cNvSpPr txBox="1"/>
          <p:nvPr/>
        </p:nvSpPr>
        <p:spPr>
          <a:xfrm>
            <a:off x="1834852" y="3789126"/>
            <a:ext cx="1653936" cy="646331"/>
          </a:xfrm>
          <a:prstGeom prst="rect">
            <a:avLst/>
          </a:prstGeom>
          <a:noFill/>
        </p:spPr>
        <p:txBody>
          <a:bodyPr wrap="square" rtlCol="0">
            <a:spAutoFit/>
          </a:bodyPr>
          <a:lstStyle/>
          <a:p>
            <a:r>
              <a:rPr lang="en-US" dirty="0" smtClean="0"/>
              <a:t>Cross-sectional Area</a:t>
            </a:r>
            <a:endParaRPr lang="en-US" dirty="0"/>
          </a:p>
        </p:txBody>
      </p:sp>
      <p:sp>
        <p:nvSpPr>
          <p:cNvPr id="12" name="TextBox 11"/>
          <p:cNvSpPr txBox="1"/>
          <p:nvPr/>
        </p:nvSpPr>
        <p:spPr>
          <a:xfrm>
            <a:off x="6012960" y="3862640"/>
            <a:ext cx="1653936" cy="369332"/>
          </a:xfrm>
          <a:prstGeom prst="rect">
            <a:avLst/>
          </a:prstGeom>
          <a:noFill/>
        </p:spPr>
        <p:txBody>
          <a:bodyPr wrap="square" rtlCol="0">
            <a:spAutoFit/>
          </a:bodyPr>
          <a:lstStyle/>
          <a:p>
            <a:r>
              <a:rPr lang="en-US" dirty="0" smtClean="0"/>
              <a:t>Top Width</a:t>
            </a:r>
            <a:endParaRPr lang="en-US" dirty="0"/>
          </a:p>
        </p:txBody>
      </p:sp>
    </p:spTree>
    <p:extLst>
      <p:ext uri="{BB962C8B-B14F-4D97-AF65-F5344CB8AC3E}">
        <p14:creationId xmlns:p14="http://schemas.microsoft.com/office/powerpoint/2010/main" val="3434070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Reach Catchment 5781289</a:t>
            </a:r>
            <a:endParaRPr lang="en-US" dirty="0"/>
          </a:p>
        </p:txBody>
      </p:sp>
      <p:pic>
        <p:nvPicPr>
          <p:cNvPr id="3" name="Picture 2"/>
          <p:cNvPicPr>
            <a:picLocks noChangeAspect="1"/>
          </p:cNvPicPr>
          <p:nvPr/>
        </p:nvPicPr>
        <p:blipFill>
          <a:blip r:embed="rId2"/>
          <a:stretch>
            <a:fillRect/>
          </a:stretch>
        </p:blipFill>
        <p:spPr>
          <a:xfrm>
            <a:off x="628650" y="1879386"/>
            <a:ext cx="7636476" cy="4522573"/>
          </a:xfrm>
          <a:prstGeom prst="rect">
            <a:avLst/>
          </a:prstGeom>
          <a:ln w="3175">
            <a:solidFill>
              <a:schemeClr val="bg1">
                <a:lumMod val="65000"/>
              </a:schemeClr>
            </a:solidFill>
          </a:ln>
        </p:spPr>
      </p:pic>
      <p:sp>
        <p:nvSpPr>
          <p:cNvPr id="4" name="TextBox 3"/>
          <p:cNvSpPr txBox="1"/>
          <p:nvPr/>
        </p:nvSpPr>
        <p:spPr>
          <a:xfrm>
            <a:off x="628650" y="1321357"/>
            <a:ext cx="31997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Eanes</a:t>
            </a:r>
            <a:r>
              <a:rPr kumimoji="0" lang="en-US" sz="1800" b="0" i="0" u="none" strike="noStrike" kern="1200" cap="none" spc="0" normalizeH="0" baseline="0" noProof="0" dirty="0">
                <a:ln>
                  <a:noFill/>
                </a:ln>
                <a:solidFill>
                  <a:prstClr val="black"/>
                </a:solidFill>
                <a:effectLst/>
                <a:uLnTx/>
                <a:uFillTx/>
                <a:latin typeface="Arial"/>
                <a:ea typeface="ＭＳ Ｐゴシック"/>
              </a:rPr>
              <a:t> Creek, </a:t>
            </a:r>
            <a:r>
              <a:rPr kumimoji="0" lang="en-US" sz="1800" b="0" i="0" u="none" strike="noStrike" kern="1200" cap="none" spc="0" normalizeH="0" baseline="0" noProof="0" dirty="0" err="1">
                <a:ln>
                  <a:noFill/>
                </a:ln>
                <a:solidFill>
                  <a:prstClr val="black"/>
                </a:solidFill>
                <a:effectLst/>
                <a:uLnTx/>
                <a:uFillTx/>
                <a:latin typeface="Arial"/>
                <a:ea typeface="ＭＳ Ｐゴシック"/>
              </a:rPr>
              <a:t>Rollingwood</a:t>
            </a:r>
            <a:r>
              <a:rPr kumimoji="0" lang="en-US" sz="1800" b="0" i="0" u="none" strike="noStrike" kern="1200" cap="none" spc="0" normalizeH="0" baseline="0" noProof="0" dirty="0">
                <a:ln>
                  <a:noFill/>
                </a:ln>
                <a:solidFill>
                  <a:prstClr val="black"/>
                </a:solidFill>
                <a:effectLst/>
                <a:uLnTx/>
                <a:uFillTx/>
                <a:latin typeface="Arial"/>
                <a:ea typeface="ＭＳ Ｐゴシック"/>
              </a:rPr>
              <a:t>, Texas</a:t>
            </a:r>
          </a:p>
        </p:txBody>
      </p:sp>
      <p:sp>
        <p:nvSpPr>
          <p:cNvPr id="5" name="TextBox 4"/>
          <p:cNvSpPr txBox="1"/>
          <p:nvPr/>
        </p:nvSpPr>
        <p:spPr>
          <a:xfrm>
            <a:off x="2038864" y="2628243"/>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A3CA4B">
                    <a:lumMod val="50000"/>
                  </a:srgbClr>
                </a:solidFill>
                <a:effectLst/>
                <a:uLnTx/>
                <a:uFillTx/>
                <a:latin typeface="Arial"/>
                <a:ea typeface="ＭＳ Ｐゴシック"/>
              </a:rPr>
              <a:t>Drainage area = 3.13 mi</a:t>
            </a:r>
            <a:r>
              <a:rPr kumimoji="0" lang="en-US" sz="2000" b="1" i="0" u="none" strike="noStrike" kern="1200" cap="none" spc="0" normalizeH="0" baseline="30000" noProof="0" dirty="0">
                <a:ln>
                  <a:noFill/>
                </a:ln>
                <a:solidFill>
                  <a:srgbClr val="A3CA4B">
                    <a:lumMod val="50000"/>
                  </a:srgbClr>
                </a:solidFill>
                <a:effectLst/>
                <a:uLnTx/>
                <a:uFillTx/>
                <a:latin typeface="Arial"/>
                <a:ea typeface="ＭＳ Ｐゴシック"/>
              </a:rPr>
              <a:t>2</a:t>
            </a:r>
          </a:p>
        </p:txBody>
      </p:sp>
      <p:sp>
        <p:nvSpPr>
          <p:cNvPr id="6" name="TextBox 5"/>
          <p:cNvSpPr txBox="1"/>
          <p:nvPr/>
        </p:nvSpPr>
        <p:spPr>
          <a:xfrm>
            <a:off x="4040659" y="551111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EB4E6">
                    <a:lumMod val="50000"/>
                  </a:srgbClr>
                </a:solidFill>
                <a:effectLst/>
                <a:uLnTx/>
                <a:uFillTx/>
                <a:latin typeface="Arial"/>
                <a:ea typeface="ＭＳ Ｐゴシック"/>
              </a:rPr>
              <a:t>Reach Length = 4.3 miles</a:t>
            </a:r>
          </a:p>
        </p:txBody>
      </p:sp>
      <p:sp>
        <p:nvSpPr>
          <p:cNvPr id="7" name="TextBox 6"/>
          <p:cNvSpPr txBox="1"/>
          <p:nvPr/>
        </p:nvSpPr>
        <p:spPr>
          <a:xfrm>
            <a:off x="101817" y="6470574"/>
            <a:ext cx="2954655" cy="369332"/>
          </a:xfrm>
          <a:prstGeom prst="rect">
            <a:avLst/>
          </a:prstGeom>
          <a:noFill/>
        </p:spPr>
        <p:txBody>
          <a:bodyPr wrap="none" rtlCol="0">
            <a:spAutoFit/>
          </a:bodyPr>
          <a:lstStyle/>
          <a:p>
            <a:r>
              <a:rPr lang="en-US" dirty="0" smtClean="0">
                <a:solidFill>
                  <a:schemeClr val="bg1">
                    <a:lumMod val="50000"/>
                  </a:schemeClr>
                </a:solidFill>
              </a:rPr>
              <a:t>Slide from David Maidment</a:t>
            </a:r>
            <a:endParaRPr lang="en-US" dirty="0">
              <a:solidFill>
                <a:schemeClr val="bg1">
                  <a:lumMod val="50000"/>
                </a:schemeClr>
              </a:solidFill>
            </a:endParaRPr>
          </a:p>
        </p:txBody>
      </p:sp>
    </p:spTree>
    <p:extLst>
      <p:ext uri="{BB962C8B-B14F-4D97-AF65-F5344CB8AC3E}">
        <p14:creationId xmlns:p14="http://schemas.microsoft.com/office/powerpoint/2010/main" val="3879435396"/>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Computation</a:t>
            </a:r>
            <a:endParaRPr lang="en-US" dirty="0"/>
          </a:p>
        </p:txBody>
      </p:sp>
      <p:pic>
        <p:nvPicPr>
          <p:cNvPr id="3" name="Picture 2"/>
          <p:cNvPicPr>
            <a:picLocks noChangeAspect="1"/>
          </p:cNvPicPr>
          <p:nvPr/>
        </p:nvPicPr>
        <p:blipFill>
          <a:blip r:embed="rId2"/>
          <a:stretch>
            <a:fillRect/>
          </a:stretch>
        </p:blipFill>
        <p:spPr>
          <a:xfrm>
            <a:off x="628650" y="1503691"/>
            <a:ext cx="3996076" cy="298223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631" y="995380"/>
            <a:ext cx="3435185" cy="257638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346556" y="2085569"/>
                <a:ext cx="1995739" cy="5203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srgbClr val="0070C0"/>
                          </a:solidFill>
                          <a:effectLst/>
                          <a:uLnTx/>
                          <a:uFillTx/>
                          <a:latin typeface="Cambria Math" panose="02040503050406030204" pitchFamily="18" charset="0"/>
                        </a:rPr>
                        <m:t>𝑄</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1.49</m:t>
                          </m:r>
                        </m:num>
                        <m:den>
                          <m:r>
                            <a:rPr kumimoji="0" lang="en-US" sz="1800" b="0" i="1" u="none" strike="noStrike" kern="1200" cap="none" spc="0" normalizeH="0" baseline="0" noProof="0">
                              <a:ln>
                                <a:noFill/>
                              </a:ln>
                              <a:solidFill>
                                <a:srgbClr val="B996D5">
                                  <a:lumMod val="50000"/>
                                </a:srgbClr>
                              </a:solidFill>
                              <a:effectLst/>
                              <a:uLnTx/>
                              <a:uFillTx/>
                              <a:latin typeface="Cambria Math" panose="02040503050406030204" pitchFamily="18" charset="0"/>
                            </a:rPr>
                            <m:t>𝑛</m:t>
                          </m:r>
                        </m:den>
                      </m:f>
                      <m:r>
                        <a:rPr kumimoji="0" lang="en-US" sz="1800" b="0" i="1" u="none" strike="noStrike" kern="1200" cap="none" spc="0" normalizeH="0" baseline="0" noProof="0">
                          <a:ln>
                            <a:noFill/>
                          </a:ln>
                          <a:solidFill>
                            <a:srgbClr val="FAC15A">
                              <a:lumMod val="50000"/>
                            </a:srgbClr>
                          </a:solidFill>
                          <a:effectLst/>
                          <a:uLnTx/>
                          <a:uFillTx/>
                          <a:latin typeface="Cambria Math" panose="02040503050406030204" pitchFamily="18" charset="0"/>
                        </a:rPr>
                        <m:t>𝐴</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7030A0"/>
                              </a:solidFill>
                              <a:effectLst/>
                              <a:uLnTx/>
                              <a:uFillTx/>
                              <a:latin typeface="Cambria Math" panose="02040503050406030204" pitchFamily="18" charset="0"/>
                            </a:rPr>
                            <m:t>𝑅</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2/3</m:t>
                          </m:r>
                        </m:sup>
                      </m:sSup>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𝑆</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𝑜</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1/2</m:t>
                          </m:r>
                        </m:sup>
                      </m:sSubSup>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346556" y="2085569"/>
                <a:ext cx="1995739" cy="520399"/>
              </a:xfrm>
              <a:prstGeom prst="rect">
                <a:avLst/>
              </a:prstGeom>
              <a:blipFill rotWithShape="0">
                <a:blip r:embed="rId4"/>
                <a:stretch>
                  <a:fillRect/>
                </a:stretch>
              </a:blipFill>
            </p:spPr>
            <p:txBody>
              <a:bodyPr/>
              <a:lstStyle/>
              <a:p>
                <a:r>
                  <a:rPr lang="en-US">
                    <a:noFill/>
                  </a:rPr>
                  <a:t> </a:t>
                </a:r>
              </a:p>
            </p:txBody>
          </p:sp>
        </mc:Fallback>
      </mc:AlternateContent>
      <p:sp>
        <p:nvSpPr>
          <p:cNvPr id="7" name="TextBox 6"/>
          <p:cNvSpPr txBox="1"/>
          <p:nvPr/>
        </p:nvSpPr>
        <p:spPr>
          <a:xfrm>
            <a:off x="5697747" y="1235981"/>
            <a:ext cx="19741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Hydraulic Radius, </a:t>
            </a:r>
            <a:r>
              <a:rPr kumimoji="0" lang="en-US" sz="1800" b="0" i="0" u="none" strike="noStrike" kern="1200" cap="none" spc="0" normalizeH="0" baseline="0" noProof="0" dirty="0">
                <a:ln>
                  <a:noFill/>
                </a:ln>
                <a:solidFill>
                  <a:srgbClr val="7030A0"/>
                </a:solidFill>
                <a:effectLst/>
                <a:uLnTx/>
                <a:uFillTx/>
                <a:latin typeface="Arial"/>
                <a:ea typeface="ＭＳ Ｐゴシック"/>
              </a:rPr>
              <a:t>R</a:t>
            </a:r>
          </a:p>
        </p:txBody>
      </p:sp>
      <p:sp>
        <p:nvSpPr>
          <p:cNvPr id="8" name="TextBox 7"/>
          <p:cNvSpPr txBox="1"/>
          <p:nvPr/>
        </p:nvSpPr>
        <p:spPr>
          <a:xfrm>
            <a:off x="598985" y="4491103"/>
            <a:ext cx="40554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996D5">
                    <a:lumMod val="50000"/>
                  </a:srgbClr>
                </a:solidFill>
                <a:effectLst/>
                <a:uLnTx/>
                <a:uFillTx/>
                <a:latin typeface="Arial"/>
                <a:ea typeface="ＭＳ Ｐゴシック"/>
              </a:rPr>
              <a:t>n</a:t>
            </a:r>
            <a:r>
              <a:rPr kumimoji="0" lang="en-US" sz="1800" b="0" i="0" u="none" strike="noStrike" kern="1200" cap="none" spc="0" normalizeH="0" baseline="0" noProof="0" dirty="0">
                <a:ln>
                  <a:noFill/>
                </a:ln>
                <a:solidFill>
                  <a:prstClr val="black"/>
                </a:solidFill>
                <a:effectLst/>
                <a:uLnTx/>
                <a:uFillTx/>
                <a:latin typeface="Arial"/>
                <a:ea typeface="ＭＳ Ｐゴシック"/>
              </a:rPr>
              <a:t> = 0.035  Manning roughness of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ＭＳ Ｐゴシック"/>
              </a:rPr>
              <a:t>S</a:t>
            </a:r>
            <a:r>
              <a:rPr kumimoji="0" lang="en-US" sz="1800" b="0" i="0" u="none" strike="noStrike" kern="1200" cap="none" spc="0" normalizeH="0" baseline="-25000" noProof="0" dirty="0">
                <a:ln>
                  <a:noFill/>
                </a:ln>
                <a:solidFill>
                  <a:srgbClr val="FF0000"/>
                </a:solidFill>
                <a:effectLst/>
                <a:uLnTx/>
                <a:uFillTx/>
                <a:latin typeface="Arial"/>
                <a:ea typeface="ＭＳ Ｐゴシック"/>
              </a:rPr>
              <a:t>o</a:t>
            </a:r>
            <a:r>
              <a:rPr kumimoji="0" lang="en-US" sz="1800" b="0" i="0" u="none" strike="noStrike" kern="1200" cap="none" spc="0" normalizeH="0" baseline="0" noProof="0" dirty="0">
                <a:ln>
                  <a:noFill/>
                </a:ln>
                <a:solidFill>
                  <a:prstClr val="black"/>
                </a:solidFill>
                <a:effectLst/>
                <a:uLnTx/>
                <a:uFillTx/>
                <a:latin typeface="Arial"/>
                <a:ea typeface="ＭＳ Ｐゴシック"/>
              </a:rPr>
              <a:t> = 0.0163 Bed slope</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745" y="3993947"/>
            <a:ext cx="3480071" cy="2610053"/>
          </a:xfrm>
          <a:prstGeom prst="rect">
            <a:avLst/>
          </a:prstGeom>
        </p:spPr>
      </p:pic>
      <p:sp>
        <p:nvSpPr>
          <p:cNvPr id="10" name="TextBox 9"/>
          <p:cNvSpPr txBox="1"/>
          <p:nvPr/>
        </p:nvSpPr>
        <p:spPr>
          <a:xfrm>
            <a:off x="5674600" y="4200700"/>
            <a:ext cx="23905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ＭＳ Ｐゴシック"/>
              </a:rPr>
              <a:t>Cross section </a:t>
            </a:r>
            <a:r>
              <a:rPr kumimoji="0" lang="en-US" sz="1800" b="0" i="0" u="none" strike="noStrike" kern="1200" cap="none" spc="0" normalizeH="0" baseline="0" noProof="0" dirty="0">
                <a:ln>
                  <a:noFill/>
                </a:ln>
                <a:solidFill>
                  <a:prstClr val="black"/>
                </a:solidFill>
                <a:effectLst/>
                <a:uLnTx/>
                <a:uFillTx/>
                <a:latin typeface="Arial"/>
                <a:ea typeface="ＭＳ Ｐゴシック"/>
              </a:rPr>
              <a:t>Area, </a:t>
            </a:r>
            <a:r>
              <a:rPr kumimoji="0" lang="en-US" sz="1800" b="0" i="0" u="none" strike="noStrike" kern="1200" cap="none" spc="0" normalizeH="0" baseline="0" noProof="0" dirty="0">
                <a:ln>
                  <a:noFill/>
                </a:ln>
                <a:solidFill>
                  <a:srgbClr val="FAC15A">
                    <a:lumMod val="50000"/>
                  </a:srgbClr>
                </a:solidFill>
                <a:effectLst/>
                <a:uLnTx/>
                <a:uFillTx/>
                <a:latin typeface="Arial"/>
                <a:ea typeface="ＭＳ Ｐゴシック"/>
              </a:rPr>
              <a:t>A</a:t>
            </a:r>
          </a:p>
        </p:txBody>
      </p:sp>
      <p:sp>
        <p:nvSpPr>
          <p:cNvPr id="11" name="TextBox 10"/>
          <p:cNvSpPr txBox="1"/>
          <p:nvPr/>
        </p:nvSpPr>
        <p:spPr>
          <a:xfrm>
            <a:off x="6059605" y="3600992"/>
            <a:ext cx="18892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a:ea typeface="ＭＳ Ｐゴシック"/>
              </a:rPr>
              <a:t>Flood Depth, h (</a:t>
            </a:r>
            <a:r>
              <a:rPr kumimoji="0" lang="en-US" sz="1800" b="0" i="1" u="none" strike="noStrike" kern="1200" cap="none" spc="0" normalizeH="0" baseline="0" noProof="0" dirty="0" err="1">
                <a:ln>
                  <a:noFill/>
                </a:ln>
                <a:solidFill>
                  <a:srgbClr val="002060"/>
                </a:solidFill>
                <a:effectLst/>
                <a:uLnTx/>
                <a:uFillTx/>
                <a:latin typeface="Arial"/>
                <a:ea typeface="ＭＳ Ｐゴシック"/>
              </a:rPr>
              <a:t>ft</a:t>
            </a:r>
            <a:r>
              <a:rPr kumimoji="0" lang="en-US" sz="1800" b="0" i="1" u="none" strike="noStrike" kern="1200" cap="none" spc="0" normalizeH="0" baseline="0" noProof="0" dirty="0">
                <a:ln>
                  <a:noFill/>
                </a:ln>
                <a:solidFill>
                  <a:srgbClr val="002060"/>
                </a:solidFill>
                <a:effectLst/>
                <a:uLnTx/>
                <a:uFillTx/>
                <a:latin typeface="Arial"/>
                <a:ea typeface="ＭＳ Ｐゴシック"/>
              </a:rPr>
              <a:t>)</a:t>
            </a:r>
          </a:p>
        </p:txBody>
      </p:sp>
      <p:sp>
        <p:nvSpPr>
          <p:cNvPr id="12" name="TextBox 11"/>
          <p:cNvSpPr txBox="1"/>
          <p:nvPr/>
        </p:nvSpPr>
        <p:spPr>
          <a:xfrm>
            <a:off x="1753107" y="1596817"/>
            <a:ext cx="2392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70C0"/>
                </a:solidFill>
                <a:effectLst/>
                <a:uLnTx/>
                <a:uFillTx/>
                <a:latin typeface="Arial"/>
                <a:ea typeface="ＭＳ Ｐゴシック"/>
              </a:rPr>
              <a:t>Flood Discharge, Q (</a:t>
            </a:r>
            <a:r>
              <a:rPr kumimoji="0" lang="en-US" sz="1800" b="0" i="1" u="none" strike="noStrike" kern="1200" cap="none" spc="0" normalizeH="0" baseline="0" noProof="0" dirty="0" err="1">
                <a:ln>
                  <a:noFill/>
                </a:ln>
                <a:solidFill>
                  <a:srgbClr val="0070C0"/>
                </a:solidFill>
                <a:effectLst/>
                <a:uLnTx/>
                <a:uFillTx/>
                <a:latin typeface="Arial"/>
                <a:ea typeface="ＭＳ Ｐゴシック"/>
              </a:rPr>
              <a:t>cfs</a:t>
            </a:r>
            <a:r>
              <a:rPr kumimoji="0" lang="en-US" sz="1800" b="0" i="1" u="none" strike="noStrike" kern="1200" cap="none" spc="0" normalizeH="0" baseline="0" noProof="0" dirty="0">
                <a:ln>
                  <a:noFill/>
                </a:ln>
                <a:solidFill>
                  <a:srgbClr val="0070C0"/>
                </a:solidFill>
                <a:effectLst/>
                <a:uLnTx/>
                <a:uFillTx/>
                <a:latin typeface="Arial"/>
                <a:ea typeface="ＭＳ Ｐゴシック"/>
              </a:rPr>
              <a:t>)</a:t>
            </a:r>
          </a:p>
        </p:txBody>
      </p:sp>
      <p:grpSp>
        <p:nvGrpSpPr>
          <p:cNvPr id="6" name="Group 5"/>
          <p:cNvGrpSpPr/>
          <p:nvPr/>
        </p:nvGrpSpPr>
        <p:grpSpPr>
          <a:xfrm>
            <a:off x="685800" y="5100488"/>
            <a:ext cx="4074341" cy="1680364"/>
            <a:chOff x="267364" y="4817362"/>
            <a:chExt cx="5104436" cy="2208816"/>
          </a:xfrm>
        </p:grpSpPr>
        <p:sp>
          <p:nvSpPr>
            <p:cNvPr id="13" name="Freeform 12"/>
            <p:cNvSpPr/>
            <p:nvPr/>
          </p:nvSpPr>
          <p:spPr>
            <a:xfrm>
              <a:off x="979207" y="5511377"/>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5" name="Freeform 14"/>
            <p:cNvSpPr/>
            <p:nvPr/>
          </p:nvSpPr>
          <p:spPr>
            <a:xfrm>
              <a:off x="267364" y="4817362"/>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6" name="Freeform 15"/>
            <p:cNvSpPr/>
            <p:nvPr/>
          </p:nvSpPr>
          <p:spPr>
            <a:xfrm>
              <a:off x="631967" y="511828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7" name="Freeform 16"/>
            <p:cNvSpPr/>
            <p:nvPr/>
          </p:nvSpPr>
          <p:spPr>
            <a:xfrm>
              <a:off x="1386251" y="507122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8" name="Freeform 17"/>
            <p:cNvSpPr/>
            <p:nvPr/>
          </p:nvSpPr>
          <p:spPr>
            <a:xfrm>
              <a:off x="632931" y="5061914"/>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chemeClr val="accent4">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19" name="Freeform 18"/>
            <p:cNvSpPr/>
            <p:nvPr/>
          </p:nvSpPr>
          <p:spPr>
            <a:xfrm>
              <a:off x="628650" y="5130461"/>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6"/>
              <a:tile tx="0" ty="0" sx="100000" sy="100000" flip="none" algn="tl"/>
            </a:bli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20" name="Freeform 19"/>
            <p:cNvSpPr/>
            <p:nvPr/>
          </p:nvSpPr>
          <p:spPr>
            <a:xfrm>
              <a:off x="4318503" y="6580548"/>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37" name="Freeform 36"/>
            <p:cNvSpPr/>
            <p:nvPr/>
          </p:nvSpPr>
          <p:spPr>
            <a:xfrm>
              <a:off x="3959688" y="6333650"/>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grpSp>
      <p:sp>
        <p:nvSpPr>
          <p:cNvPr id="21" name="TextBox 20"/>
          <p:cNvSpPr txBox="1"/>
          <p:nvPr/>
        </p:nvSpPr>
        <p:spPr>
          <a:xfrm>
            <a:off x="101817" y="6470574"/>
            <a:ext cx="2954655" cy="369332"/>
          </a:xfrm>
          <a:prstGeom prst="rect">
            <a:avLst/>
          </a:prstGeom>
          <a:noFill/>
        </p:spPr>
        <p:txBody>
          <a:bodyPr wrap="none" rtlCol="0">
            <a:spAutoFit/>
          </a:bodyPr>
          <a:lstStyle/>
          <a:p>
            <a:r>
              <a:rPr lang="en-US" dirty="0" smtClean="0">
                <a:solidFill>
                  <a:schemeClr val="bg1">
                    <a:lumMod val="50000"/>
                  </a:schemeClr>
                </a:solidFill>
              </a:rPr>
              <a:t>Slide from David Maidment</a:t>
            </a:r>
            <a:endParaRPr lang="en-US" dirty="0">
              <a:solidFill>
                <a:schemeClr val="bg1">
                  <a:lumMod val="50000"/>
                </a:schemeClr>
              </a:solidFill>
            </a:endParaRPr>
          </a:p>
        </p:txBody>
      </p:sp>
    </p:spTree>
    <p:extLst>
      <p:ext uri="{BB962C8B-B14F-4D97-AF65-F5344CB8AC3E}">
        <p14:creationId xmlns:p14="http://schemas.microsoft.com/office/powerpoint/2010/main" val="2085348287"/>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Rating Curve for </a:t>
            </a:r>
            <a:r>
              <a:rPr lang="en-US" dirty="0" err="1" smtClean="0"/>
              <a:t>Eanes</a:t>
            </a:r>
            <a:r>
              <a:rPr lang="en-US" dirty="0" smtClean="0"/>
              <a:t> Creek</a:t>
            </a:r>
            <a:endParaRPr lang="en-US" dirty="0"/>
          </a:p>
        </p:txBody>
      </p:sp>
      <p:graphicFrame>
        <p:nvGraphicFramePr>
          <p:cNvPr id="3" name="Chart 2"/>
          <p:cNvGraphicFramePr>
            <a:graphicFrameLocks/>
          </p:cNvGraphicFramePr>
          <p:nvPr>
            <p:extLst/>
          </p:nvPr>
        </p:nvGraphicFramePr>
        <p:xfrm>
          <a:off x="1072753" y="1357289"/>
          <a:ext cx="6998494" cy="4586995"/>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a:xfrm flipH="1" flipV="1">
            <a:off x="3620530" y="3385751"/>
            <a:ext cx="24713" cy="1828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1853514" y="3385751"/>
            <a:ext cx="176701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20530" y="4148774"/>
            <a:ext cx="49832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A3CA4B">
                    <a:lumMod val="75000"/>
                  </a:srgbClr>
                </a:solidFill>
                <a:effectLst/>
                <a:uLnTx/>
                <a:uFillTx/>
                <a:latin typeface="Arial"/>
                <a:ea typeface="ＭＳ Ｐゴシック"/>
              </a:rPr>
              <a:t>Forecast Discharge, Q, from National Water Model</a:t>
            </a:r>
          </a:p>
        </p:txBody>
      </p:sp>
      <p:sp>
        <p:nvSpPr>
          <p:cNvPr id="10" name="TextBox 9"/>
          <p:cNvSpPr txBox="1"/>
          <p:nvPr/>
        </p:nvSpPr>
        <p:spPr>
          <a:xfrm>
            <a:off x="1828801" y="3016419"/>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a:ea typeface="ＭＳ Ｐゴシック"/>
              </a:rPr>
              <a:t>Flood Depth, </a:t>
            </a:r>
            <a:r>
              <a:rPr kumimoji="0" lang="en-US" sz="1800" b="0" i="1" u="none" strike="noStrike" kern="1200" cap="none" spc="0" normalizeH="0" baseline="0" noProof="0" dirty="0" smtClean="0">
                <a:ln>
                  <a:noFill/>
                </a:ln>
                <a:solidFill>
                  <a:srgbClr val="002060"/>
                </a:solidFill>
                <a:effectLst/>
                <a:uLnTx/>
                <a:uFillTx/>
                <a:latin typeface="Arial"/>
                <a:ea typeface="ＭＳ Ｐゴシック"/>
              </a:rPr>
              <a:t>y </a:t>
            </a:r>
            <a:r>
              <a:rPr kumimoji="0" lang="en-US" sz="1800" b="0" i="1" u="none" strike="noStrike" kern="1200" cap="none" spc="0" normalizeH="0" baseline="0" noProof="0" dirty="0">
                <a:ln>
                  <a:noFill/>
                </a:ln>
                <a:solidFill>
                  <a:srgbClr val="002060"/>
                </a:solidFill>
                <a:effectLst/>
                <a:uLnTx/>
                <a:uFillTx/>
                <a:latin typeface="Arial"/>
                <a:ea typeface="ＭＳ Ｐゴシック"/>
              </a:rPr>
              <a:t>(</a:t>
            </a:r>
            <a:r>
              <a:rPr kumimoji="0" lang="en-US" sz="1800" b="0" i="1" u="none" strike="noStrike" kern="1200" cap="none" spc="0" normalizeH="0" baseline="0" noProof="0" dirty="0" err="1">
                <a:ln>
                  <a:noFill/>
                </a:ln>
                <a:solidFill>
                  <a:srgbClr val="002060"/>
                </a:solidFill>
                <a:effectLst/>
                <a:uLnTx/>
                <a:uFillTx/>
                <a:latin typeface="Arial"/>
                <a:ea typeface="ＭＳ Ｐゴシック"/>
              </a:rPr>
              <a:t>ft</a:t>
            </a:r>
            <a:r>
              <a:rPr kumimoji="0" lang="en-US" sz="1800" b="0" i="1" u="none" strike="noStrike" kern="1200" cap="none" spc="0" normalizeH="0" baseline="0" noProof="0" dirty="0">
                <a:ln>
                  <a:noFill/>
                </a:ln>
                <a:solidFill>
                  <a:srgbClr val="002060"/>
                </a:solidFill>
                <a:effectLst/>
                <a:uLnTx/>
                <a:uFillTx/>
                <a:latin typeface="Arial"/>
                <a:ea typeface="ＭＳ Ｐゴシック"/>
              </a:rPr>
              <a:t>)</a:t>
            </a:r>
          </a:p>
        </p:txBody>
      </p:sp>
      <mc:AlternateContent xmlns:mc="http://schemas.openxmlformats.org/markup-compatibility/2006" xmlns:a14="http://schemas.microsoft.com/office/drawing/2010/main">
        <mc:Choice Requires="a14">
          <p:sp>
            <p:nvSpPr>
              <p:cNvPr id="12" name="TextBox 11"/>
              <p:cNvSpPr txBox="1"/>
              <p:nvPr/>
            </p:nvSpPr>
            <p:spPr>
              <a:xfrm>
                <a:off x="4064633" y="3385751"/>
                <a:ext cx="1995739" cy="5203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srgbClr val="0070C0"/>
                          </a:solidFill>
                          <a:effectLst/>
                          <a:uLnTx/>
                          <a:uFillTx/>
                          <a:latin typeface="Cambria Math" panose="02040503050406030204" pitchFamily="18" charset="0"/>
                        </a:rPr>
                        <m:t>𝑄</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1.49</m:t>
                          </m:r>
                        </m:num>
                        <m:den>
                          <m:r>
                            <a:rPr kumimoji="0" lang="en-US" sz="1800" b="0" i="1" u="none" strike="noStrike" kern="1200" cap="none" spc="0" normalizeH="0" baseline="0" noProof="0">
                              <a:ln>
                                <a:noFill/>
                              </a:ln>
                              <a:solidFill>
                                <a:srgbClr val="B996D5">
                                  <a:lumMod val="50000"/>
                                </a:srgbClr>
                              </a:solidFill>
                              <a:effectLst/>
                              <a:uLnTx/>
                              <a:uFillTx/>
                              <a:latin typeface="Cambria Math" panose="02040503050406030204" pitchFamily="18" charset="0"/>
                            </a:rPr>
                            <m:t>𝑛</m:t>
                          </m:r>
                        </m:den>
                      </m:f>
                      <m:r>
                        <a:rPr kumimoji="0" lang="en-US" sz="1800" b="0" i="1" u="none" strike="noStrike" kern="1200" cap="none" spc="0" normalizeH="0" baseline="0" noProof="0">
                          <a:ln>
                            <a:noFill/>
                          </a:ln>
                          <a:solidFill>
                            <a:srgbClr val="FAC15A">
                              <a:lumMod val="50000"/>
                            </a:srgbClr>
                          </a:solidFill>
                          <a:effectLst/>
                          <a:uLnTx/>
                          <a:uFillTx/>
                          <a:latin typeface="Cambria Math" panose="02040503050406030204" pitchFamily="18" charset="0"/>
                        </a:rPr>
                        <m:t>𝐴</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7030A0"/>
                              </a:solidFill>
                              <a:effectLst/>
                              <a:uLnTx/>
                              <a:uFillTx/>
                              <a:latin typeface="Cambria Math" panose="02040503050406030204" pitchFamily="18" charset="0"/>
                            </a:rPr>
                            <m:t>𝑅</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2/3</m:t>
                          </m:r>
                        </m:sup>
                      </m:sSup>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𝑆</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𝑜</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1/2</m:t>
                          </m:r>
                        </m:sup>
                      </m:sSubSup>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64633" y="3385751"/>
                <a:ext cx="1995739" cy="520399"/>
              </a:xfrm>
              <a:prstGeom prst="rect">
                <a:avLst/>
              </a:prstGeom>
              <a:blipFill rotWithShape="0">
                <a:blip r:embed="rId3"/>
                <a:stretch>
                  <a:fillRect/>
                </a:stretch>
              </a:blipFill>
            </p:spPr>
            <p:txBody>
              <a:bodyPr/>
              <a:lstStyle/>
              <a:p>
                <a:r>
                  <a:rPr lang="en-US">
                    <a:noFill/>
                  </a:rPr>
                  <a:t> </a:t>
                </a:r>
              </a:p>
            </p:txBody>
          </p:sp>
        </mc:Fallback>
      </mc:AlternateContent>
      <p:sp>
        <p:nvSpPr>
          <p:cNvPr id="11" name="TextBox 10"/>
          <p:cNvSpPr txBox="1"/>
          <p:nvPr/>
        </p:nvSpPr>
        <p:spPr>
          <a:xfrm>
            <a:off x="101817" y="6470574"/>
            <a:ext cx="2954655" cy="369332"/>
          </a:xfrm>
          <a:prstGeom prst="rect">
            <a:avLst/>
          </a:prstGeom>
          <a:noFill/>
        </p:spPr>
        <p:txBody>
          <a:bodyPr wrap="none" rtlCol="0">
            <a:spAutoFit/>
          </a:bodyPr>
          <a:lstStyle/>
          <a:p>
            <a:r>
              <a:rPr lang="en-US" dirty="0" smtClean="0">
                <a:solidFill>
                  <a:schemeClr val="bg1">
                    <a:lumMod val="50000"/>
                  </a:schemeClr>
                </a:solidFill>
              </a:rPr>
              <a:t>Slide from David Maidment</a:t>
            </a:r>
            <a:endParaRPr lang="en-US" dirty="0">
              <a:solidFill>
                <a:schemeClr val="bg1">
                  <a:lumMod val="50000"/>
                </a:schemeClr>
              </a:solidFill>
            </a:endParaRPr>
          </a:p>
        </p:txBody>
      </p:sp>
    </p:spTree>
    <p:extLst>
      <p:ext uri="{BB962C8B-B14F-4D97-AF65-F5344CB8AC3E}">
        <p14:creationId xmlns:p14="http://schemas.microsoft.com/office/powerpoint/2010/main" val="276446679"/>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74" y="274638"/>
            <a:ext cx="8588326" cy="1143000"/>
          </a:xfrm>
        </p:spPr>
        <p:txBody>
          <a:bodyPr>
            <a:normAutofit fontScale="90000"/>
          </a:bodyPr>
          <a:lstStyle/>
          <a:p>
            <a:r>
              <a:rPr lang="en-US" dirty="0" smtClean="0"/>
              <a:t>Decompose computation by catchments</a:t>
            </a:r>
            <a:br>
              <a:rPr lang="en-US" dirty="0" smtClean="0"/>
            </a:br>
            <a:r>
              <a:rPr lang="en-US" dirty="0" smtClean="0"/>
              <a:t>or River Corridor</a:t>
            </a:r>
            <a:endParaRPr lang="en-US" dirty="0"/>
          </a:p>
        </p:txBody>
      </p:sp>
      <p:pic>
        <p:nvPicPr>
          <p:cNvPr id="6" name="Picture 5"/>
          <p:cNvPicPr>
            <a:picLocks noChangeAspect="1"/>
          </p:cNvPicPr>
          <p:nvPr/>
        </p:nvPicPr>
        <p:blipFill>
          <a:blip r:embed="rId2"/>
          <a:stretch>
            <a:fillRect/>
          </a:stretch>
        </p:blipFill>
        <p:spPr>
          <a:xfrm>
            <a:off x="4049591" y="3306053"/>
            <a:ext cx="3524250" cy="2543175"/>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2939855" y="1585595"/>
            <a:ext cx="2381250" cy="2514600"/>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4934024" y="1899920"/>
            <a:ext cx="2314575" cy="2200275"/>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1272980" y="1296278"/>
            <a:ext cx="3333750" cy="4019550"/>
          </a:xfrm>
          <a:prstGeom prst="rect">
            <a:avLst/>
          </a:prstGeom>
        </p:spPr>
      </p:pic>
      <p:sp>
        <p:nvSpPr>
          <p:cNvPr id="11" name="TextBox 10"/>
          <p:cNvSpPr txBox="1"/>
          <p:nvPr/>
        </p:nvSpPr>
        <p:spPr>
          <a:xfrm>
            <a:off x="771518" y="5455401"/>
            <a:ext cx="3621119"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solidFill>
                  <a:srgbClr val="0070C0"/>
                </a:solidFill>
              </a:rPr>
              <a:t>Parallel computation</a:t>
            </a:r>
          </a:p>
          <a:p>
            <a:pPr marL="342900" indent="-342900">
              <a:buFont typeface="Arial" panose="020B0604020202020204" pitchFamily="34" charset="0"/>
              <a:buChar char="•"/>
            </a:pPr>
            <a:r>
              <a:rPr lang="en-US" sz="2000" dirty="0" smtClean="0">
                <a:solidFill>
                  <a:srgbClr val="0070C0"/>
                </a:solidFill>
              </a:rPr>
              <a:t>High resolution in some areas</a:t>
            </a:r>
          </a:p>
          <a:p>
            <a:pPr marL="342900" indent="-342900">
              <a:buFont typeface="Arial" panose="020B0604020202020204" pitchFamily="34" charset="0"/>
              <a:buChar char="•"/>
            </a:pPr>
            <a:r>
              <a:rPr lang="en-US" sz="2000" dirty="0" smtClean="0">
                <a:solidFill>
                  <a:srgbClr val="0070C0"/>
                </a:solidFill>
              </a:rPr>
              <a:t>Incremental improvement</a:t>
            </a:r>
            <a:endParaRPr lang="en-US" sz="2000" dirty="0">
              <a:solidFill>
                <a:srgbClr val="0070C0"/>
              </a:solidFill>
            </a:endParaRPr>
          </a:p>
        </p:txBody>
      </p:sp>
    </p:spTree>
    <p:extLst>
      <p:ext uri="{BB962C8B-B14F-4D97-AF65-F5344CB8AC3E}">
        <p14:creationId xmlns:p14="http://schemas.microsoft.com/office/powerpoint/2010/main" val="3523231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DEM Flowlines challenged by road barriers</a:t>
            </a:r>
            <a:endParaRPr lang="en-US" dirty="0"/>
          </a:p>
        </p:txBody>
      </p:sp>
      <p:pic>
        <p:nvPicPr>
          <p:cNvPr id="4" name="Picture 3"/>
          <p:cNvPicPr>
            <a:picLocks noChangeAspect="1"/>
          </p:cNvPicPr>
          <p:nvPr/>
        </p:nvPicPr>
        <p:blipFill>
          <a:blip r:embed="rId2"/>
          <a:stretch>
            <a:fillRect/>
          </a:stretch>
        </p:blipFill>
        <p:spPr>
          <a:xfrm>
            <a:off x="4572000" y="1887148"/>
            <a:ext cx="4487228" cy="3667125"/>
          </a:xfrm>
          <a:prstGeom prst="rect">
            <a:avLst/>
          </a:prstGeom>
        </p:spPr>
      </p:pic>
      <p:pic>
        <p:nvPicPr>
          <p:cNvPr id="5" name="Picture 4"/>
          <p:cNvPicPr>
            <a:picLocks noChangeAspect="1"/>
          </p:cNvPicPr>
          <p:nvPr/>
        </p:nvPicPr>
        <p:blipFill>
          <a:blip r:embed="rId3"/>
          <a:stretch>
            <a:fillRect/>
          </a:stretch>
        </p:blipFill>
        <p:spPr>
          <a:xfrm>
            <a:off x="124777" y="1887147"/>
            <a:ext cx="4447223" cy="3667125"/>
          </a:xfrm>
          <a:prstGeom prst="rect">
            <a:avLst/>
          </a:prstGeom>
        </p:spPr>
      </p:pic>
      <p:pic>
        <p:nvPicPr>
          <p:cNvPr id="6" name="Picture 5"/>
          <p:cNvPicPr>
            <a:picLocks noChangeAspect="1"/>
          </p:cNvPicPr>
          <p:nvPr/>
        </p:nvPicPr>
        <p:blipFill>
          <a:blip r:embed="rId4"/>
          <a:stretch>
            <a:fillRect/>
          </a:stretch>
        </p:blipFill>
        <p:spPr>
          <a:xfrm>
            <a:off x="7591425" y="5685645"/>
            <a:ext cx="1095375" cy="676275"/>
          </a:xfrm>
          <a:prstGeom prst="rect">
            <a:avLst/>
          </a:prstGeom>
        </p:spPr>
      </p:pic>
      <p:sp>
        <p:nvSpPr>
          <p:cNvPr id="7" name="TextBox 6"/>
          <p:cNvSpPr txBox="1"/>
          <p:nvPr/>
        </p:nvSpPr>
        <p:spPr>
          <a:xfrm>
            <a:off x="660999" y="5823726"/>
            <a:ext cx="4324710" cy="400110"/>
          </a:xfrm>
          <a:prstGeom prst="rect">
            <a:avLst/>
          </a:prstGeom>
          <a:noFill/>
        </p:spPr>
        <p:txBody>
          <a:bodyPr wrap="none" rtlCol="0">
            <a:spAutoFit/>
          </a:bodyPr>
          <a:lstStyle/>
          <a:p>
            <a:r>
              <a:rPr lang="en-US" sz="2000" dirty="0" smtClean="0">
                <a:solidFill>
                  <a:srgbClr val="0070C0"/>
                </a:solidFill>
              </a:rPr>
              <a:t>Need for hydrography conditioned DEM</a:t>
            </a:r>
            <a:endParaRPr lang="en-US" sz="2000" dirty="0">
              <a:solidFill>
                <a:srgbClr val="0070C0"/>
              </a:solidFill>
            </a:endParaRPr>
          </a:p>
        </p:txBody>
      </p:sp>
    </p:spTree>
    <p:extLst>
      <p:ext uri="{BB962C8B-B14F-4D97-AF65-F5344CB8AC3E}">
        <p14:creationId xmlns:p14="http://schemas.microsoft.com/office/powerpoint/2010/main" val="27693756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74660"/>
            <a:ext cx="8183478" cy="1129128"/>
          </a:xfrm>
        </p:spPr>
        <p:txBody>
          <a:bodyPr>
            <a:normAutofit/>
          </a:bodyPr>
          <a:lstStyle/>
          <a:p>
            <a:pPr algn="ctr"/>
            <a:r>
              <a:rPr lang="en-US" sz="3600" dirty="0" smtClean="0"/>
              <a:t>Obstacle Removal using NHD HR</a:t>
            </a:r>
            <a:endParaRPr lang="en-US" sz="3600" dirty="0"/>
          </a:p>
        </p:txBody>
      </p:sp>
      <p:graphicFrame>
        <p:nvGraphicFramePr>
          <p:cNvPr id="6" name="Table 5"/>
          <p:cNvGraphicFramePr>
            <a:graphicFrameLocks noGrp="1"/>
          </p:cNvGraphicFramePr>
          <p:nvPr>
            <p:extLst/>
          </p:nvPr>
        </p:nvGraphicFramePr>
        <p:xfrm>
          <a:off x="3552696" y="3796474"/>
          <a:ext cx="2032000" cy="1809750"/>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pic>
        <p:nvPicPr>
          <p:cNvPr id="9" name="Picture 8"/>
          <p:cNvPicPr>
            <a:picLocks noChangeAspect="1"/>
          </p:cNvPicPr>
          <p:nvPr/>
        </p:nvPicPr>
        <p:blipFill>
          <a:blip r:embed="rId2"/>
          <a:stretch>
            <a:fillRect/>
          </a:stretch>
        </p:blipFill>
        <p:spPr>
          <a:xfrm>
            <a:off x="443646" y="1600199"/>
            <a:ext cx="2336479" cy="1899864"/>
          </a:xfrm>
          <a:prstGeom prst="rect">
            <a:avLst/>
          </a:prstGeom>
        </p:spPr>
      </p:pic>
      <p:pic>
        <p:nvPicPr>
          <p:cNvPr id="10" name="Picture 9"/>
          <p:cNvPicPr>
            <a:picLocks noChangeAspect="1"/>
          </p:cNvPicPr>
          <p:nvPr/>
        </p:nvPicPr>
        <p:blipFill>
          <a:blip r:embed="rId3"/>
          <a:stretch>
            <a:fillRect/>
          </a:stretch>
        </p:blipFill>
        <p:spPr>
          <a:xfrm>
            <a:off x="3394557" y="1600199"/>
            <a:ext cx="2348279" cy="1899864"/>
          </a:xfrm>
          <a:prstGeom prst="rect">
            <a:avLst/>
          </a:prstGeom>
        </p:spPr>
      </p:pic>
      <p:pic>
        <p:nvPicPr>
          <p:cNvPr id="11" name="Picture 10"/>
          <p:cNvPicPr>
            <a:picLocks noChangeAspect="1"/>
          </p:cNvPicPr>
          <p:nvPr/>
        </p:nvPicPr>
        <p:blipFill>
          <a:blip r:embed="rId4"/>
          <a:stretch>
            <a:fillRect/>
          </a:stretch>
        </p:blipFill>
        <p:spPr>
          <a:xfrm>
            <a:off x="6354992" y="1600199"/>
            <a:ext cx="2286873" cy="1899864"/>
          </a:xfrm>
          <a:prstGeom prst="rect">
            <a:avLst/>
          </a:prstGeom>
        </p:spPr>
      </p:pic>
      <p:graphicFrame>
        <p:nvGraphicFramePr>
          <p:cNvPr id="12" name="Table 11"/>
          <p:cNvGraphicFramePr>
            <a:graphicFrameLocks noGrp="1"/>
          </p:cNvGraphicFramePr>
          <p:nvPr>
            <p:extLst/>
          </p:nvPr>
        </p:nvGraphicFramePr>
        <p:xfrm>
          <a:off x="680774" y="3796474"/>
          <a:ext cx="2032000" cy="1812084"/>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4284">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3" name="Freeform 12"/>
          <p:cNvSpPr/>
          <p:nvPr/>
        </p:nvSpPr>
        <p:spPr bwMode="auto">
          <a:xfrm>
            <a:off x="3448168" y="4661064"/>
            <a:ext cx="2198669" cy="1006867"/>
          </a:xfrm>
          <a:custGeom>
            <a:avLst/>
            <a:gdLst>
              <a:gd name="connsiteX0" fmla="*/ 0 w 2198669"/>
              <a:gd name="connsiteY0" fmla="*/ 1006867 h 1006867"/>
              <a:gd name="connsiteX1" fmla="*/ 184934 w 2198669"/>
              <a:gd name="connsiteY1" fmla="*/ 904126 h 1006867"/>
              <a:gd name="connsiteX2" fmla="*/ 215757 w 2198669"/>
              <a:gd name="connsiteY2" fmla="*/ 852755 h 1006867"/>
              <a:gd name="connsiteX3" fmla="*/ 246579 w 2198669"/>
              <a:gd name="connsiteY3" fmla="*/ 832207 h 1006867"/>
              <a:gd name="connsiteX4" fmla="*/ 318498 w 2198669"/>
              <a:gd name="connsiteY4" fmla="*/ 760288 h 1006867"/>
              <a:gd name="connsiteX5" fmla="*/ 390418 w 2198669"/>
              <a:gd name="connsiteY5" fmla="*/ 678094 h 1006867"/>
              <a:gd name="connsiteX6" fmla="*/ 421240 w 2198669"/>
              <a:gd name="connsiteY6" fmla="*/ 657546 h 1006867"/>
              <a:gd name="connsiteX7" fmla="*/ 503433 w 2198669"/>
              <a:gd name="connsiteY7" fmla="*/ 595901 h 1006867"/>
              <a:gd name="connsiteX8" fmla="*/ 523982 w 2198669"/>
              <a:gd name="connsiteY8" fmla="*/ 575353 h 1006867"/>
              <a:gd name="connsiteX9" fmla="*/ 544530 w 2198669"/>
              <a:gd name="connsiteY9" fmla="*/ 544530 h 1006867"/>
              <a:gd name="connsiteX10" fmla="*/ 575352 w 2198669"/>
              <a:gd name="connsiteY10" fmla="*/ 523982 h 1006867"/>
              <a:gd name="connsiteX11" fmla="*/ 616449 w 2198669"/>
              <a:gd name="connsiteY11" fmla="*/ 482885 h 1006867"/>
              <a:gd name="connsiteX12" fmla="*/ 647271 w 2198669"/>
              <a:gd name="connsiteY12" fmla="*/ 452063 h 1006867"/>
              <a:gd name="connsiteX13" fmla="*/ 678094 w 2198669"/>
              <a:gd name="connsiteY13" fmla="*/ 431515 h 1006867"/>
              <a:gd name="connsiteX14" fmla="*/ 698642 w 2198669"/>
              <a:gd name="connsiteY14" fmla="*/ 410966 h 1006867"/>
              <a:gd name="connsiteX15" fmla="*/ 729465 w 2198669"/>
              <a:gd name="connsiteY15" fmla="*/ 400692 h 1006867"/>
              <a:gd name="connsiteX16" fmla="*/ 791110 w 2198669"/>
              <a:gd name="connsiteY16" fmla="*/ 328773 h 1006867"/>
              <a:gd name="connsiteX17" fmla="*/ 821932 w 2198669"/>
              <a:gd name="connsiteY17" fmla="*/ 308225 h 1006867"/>
              <a:gd name="connsiteX18" fmla="*/ 863029 w 2198669"/>
              <a:gd name="connsiteY18" fmla="*/ 267128 h 1006867"/>
              <a:gd name="connsiteX19" fmla="*/ 883577 w 2198669"/>
              <a:gd name="connsiteY19" fmla="*/ 236306 h 1006867"/>
              <a:gd name="connsiteX20" fmla="*/ 914400 w 2198669"/>
              <a:gd name="connsiteY20" fmla="*/ 226032 h 1006867"/>
              <a:gd name="connsiteX21" fmla="*/ 934948 w 2198669"/>
              <a:gd name="connsiteY21" fmla="*/ 195209 h 1006867"/>
              <a:gd name="connsiteX22" fmla="*/ 965770 w 2198669"/>
              <a:gd name="connsiteY22" fmla="*/ 174661 h 1006867"/>
              <a:gd name="connsiteX23" fmla="*/ 1017141 w 2198669"/>
              <a:gd name="connsiteY23" fmla="*/ 133564 h 1006867"/>
              <a:gd name="connsiteX24" fmla="*/ 1037689 w 2198669"/>
              <a:gd name="connsiteY24" fmla="*/ 102742 h 1006867"/>
              <a:gd name="connsiteX25" fmla="*/ 1068512 w 2198669"/>
              <a:gd name="connsiteY25" fmla="*/ 92467 h 1006867"/>
              <a:gd name="connsiteX26" fmla="*/ 1160979 w 2198669"/>
              <a:gd name="connsiteY26" fmla="*/ 51371 h 1006867"/>
              <a:gd name="connsiteX27" fmla="*/ 1243173 w 2198669"/>
              <a:gd name="connsiteY27" fmla="*/ 30823 h 1006867"/>
              <a:gd name="connsiteX28" fmla="*/ 1315092 w 2198669"/>
              <a:gd name="connsiteY28" fmla="*/ 10274 h 1006867"/>
              <a:gd name="connsiteX29" fmla="*/ 1407559 w 2198669"/>
              <a:gd name="connsiteY29" fmla="*/ 0 h 1006867"/>
              <a:gd name="connsiteX30" fmla="*/ 1623316 w 2198669"/>
              <a:gd name="connsiteY30" fmla="*/ 10274 h 1006867"/>
              <a:gd name="connsiteX31" fmla="*/ 1664413 w 2198669"/>
              <a:gd name="connsiteY31" fmla="*/ 20548 h 1006867"/>
              <a:gd name="connsiteX32" fmla="*/ 1777429 w 2198669"/>
              <a:gd name="connsiteY32" fmla="*/ 41097 h 1006867"/>
              <a:gd name="connsiteX33" fmla="*/ 1869896 w 2198669"/>
              <a:gd name="connsiteY33" fmla="*/ 71919 h 1006867"/>
              <a:gd name="connsiteX34" fmla="*/ 1900719 w 2198669"/>
              <a:gd name="connsiteY34" fmla="*/ 82193 h 1006867"/>
              <a:gd name="connsiteX35" fmla="*/ 1952089 w 2198669"/>
              <a:gd name="connsiteY35" fmla="*/ 92467 h 1006867"/>
              <a:gd name="connsiteX36" fmla="*/ 1982912 w 2198669"/>
              <a:gd name="connsiteY36" fmla="*/ 102742 h 1006867"/>
              <a:gd name="connsiteX37" fmla="*/ 2198669 w 2198669"/>
              <a:gd name="connsiteY37" fmla="*/ 113016 h 100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98669" h="1006867">
                <a:moveTo>
                  <a:pt x="0" y="1006867"/>
                </a:moveTo>
                <a:cubicBezTo>
                  <a:pt x="61645" y="972620"/>
                  <a:pt x="124464" y="940408"/>
                  <a:pt x="184934" y="904126"/>
                </a:cubicBezTo>
                <a:cubicBezTo>
                  <a:pt x="227902" y="878345"/>
                  <a:pt x="185917" y="890056"/>
                  <a:pt x="215757" y="852755"/>
                </a:cubicBezTo>
                <a:cubicBezTo>
                  <a:pt x="223471" y="843113"/>
                  <a:pt x="236305" y="839056"/>
                  <a:pt x="246579" y="832207"/>
                </a:cubicBezTo>
                <a:cubicBezTo>
                  <a:pt x="293683" y="761551"/>
                  <a:pt x="264247" y="778372"/>
                  <a:pt x="318498" y="760288"/>
                </a:cubicBezTo>
                <a:cubicBezTo>
                  <a:pt x="340221" y="727704"/>
                  <a:pt x="354357" y="702135"/>
                  <a:pt x="390418" y="678094"/>
                </a:cubicBezTo>
                <a:cubicBezTo>
                  <a:pt x="400692" y="671245"/>
                  <a:pt x="411947" y="665677"/>
                  <a:pt x="421240" y="657546"/>
                </a:cubicBezTo>
                <a:cubicBezTo>
                  <a:pt x="493891" y="593977"/>
                  <a:pt x="443545" y="615864"/>
                  <a:pt x="503433" y="595901"/>
                </a:cubicBezTo>
                <a:cubicBezTo>
                  <a:pt x="510283" y="589052"/>
                  <a:pt x="517931" y="582917"/>
                  <a:pt x="523982" y="575353"/>
                </a:cubicBezTo>
                <a:cubicBezTo>
                  <a:pt x="531696" y="565711"/>
                  <a:pt x="535799" y="553262"/>
                  <a:pt x="544530" y="544530"/>
                </a:cubicBezTo>
                <a:cubicBezTo>
                  <a:pt x="553261" y="535799"/>
                  <a:pt x="565977" y="532018"/>
                  <a:pt x="575352" y="523982"/>
                </a:cubicBezTo>
                <a:cubicBezTo>
                  <a:pt x="590061" y="511374"/>
                  <a:pt x="602750" y="496584"/>
                  <a:pt x="616449" y="482885"/>
                </a:cubicBezTo>
                <a:cubicBezTo>
                  <a:pt x="626723" y="472611"/>
                  <a:pt x="635181" y="460122"/>
                  <a:pt x="647271" y="452063"/>
                </a:cubicBezTo>
                <a:cubicBezTo>
                  <a:pt x="657545" y="445214"/>
                  <a:pt x="668452" y="439229"/>
                  <a:pt x="678094" y="431515"/>
                </a:cubicBezTo>
                <a:cubicBezTo>
                  <a:pt x="685658" y="425464"/>
                  <a:pt x="690336" y="415950"/>
                  <a:pt x="698642" y="410966"/>
                </a:cubicBezTo>
                <a:cubicBezTo>
                  <a:pt x="707929" y="405394"/>
                  <a:pt x="719191" y="404117"/>
                  <a:pt x="729465" y="400692"/>
                </a:cubicBezTo>
                <a:cubicBezTo>
                  <a:pt x="748056" y="372806"/>
                  <a:pt x="761213" y="348704"/>
                  <a:pt x="791110" y="328773"/>
                </a:cubicBezTo>
                <a:cubicBezTo>
                  <a:pt x="801384" y="321924"/>
                  <a:pt x="812557" y="316261"/>
                  <a:pt x="821932" y="308225"/>
                </a:cubicBezTo>
                <a:cubicBezTo>
                  <a:pt x="836641" y="295617"/>
                  <a:pt x="852283" y="283248"/>
                  <a:pt x="863029" y="267128"/>
                </a:cubicBezTo>
                <a:cubicBezTo>
                  <a:pt x="869878" y="256854"/>
                  <a:pt x="873935" y="244020"/>
                  <a:pt x="883577" y="236306"/>
                </a:cubicBezTo>
                <a:cubicBezTo>
                  <a:pt x="892034" y="229541"/>
                  <a:pt x="904126" y="229457"/>
                  <a:pt x="914400" y="226032"/>
                </a:cubicBezTo>
                <a:cubicBezTo>
                  <a:pt x="921249" y="215758"/>
                  <a:pt x="926217" y="203941"/>
                  <a:pt x="934948" y="195209"/>
                </a:cubicBezTo>
                <a:cubicBezTo>
                  <a:pt x="943679" y="186478"/>
                  <a:pt x="956128" y="182375"/>
                  <a:pt x="965770" y="174661"/>
                </a:cubicBezTo>
                <a:cubicBezTo>
                  <a:pt x="1038968" y="116102"/>
                  <a:pt x="922277" y="196807"/>
                  <a:pt x="1017141" y="133564"/>
                </a:cubicBezTo>
                <a:cubicBezTo>
                  <a:pt x="1023990" y="123290"/>
                  <a:pt x="1028047" y="110456"/>
                  <a:pt x="1037689" y="102742"/>
                </a:cubicBezTo>
                <a:cubicBezTo>
                  <a:pt x="1046146" y="95976"/>
                  <a:pt x="1058825" y="97310"/>
                  <a:pt x="1068512" y="92467"/>
                </a:cubicBezTo>
                <a:cubicBezTo>
                  <a:pt x="1166193" y="43626"/>
                  <a:pt x="1001953" y="104378"/>
                  <a:pt x="1160979" y="51371"/>
                </a:cubicBezTo>
                <a:cubicBezTo>
                  <a:pt x="1231444" y="27883"/>
                  <a:pt x="1143974" y="55624"/>
                  <a:pt x="1243173" y="30823"/>
                </a:cubicBezTo>
                <a:cubicBezTo>
                  <a:pt x="1286148" y="20079"/>
                  <a:pt x="1265109" y="17964"/>
                  <a:pt x="1315092" y="10274"/>
                </a:cubicBezTo>
                <a:cubicBezTo>
                  <a:pt x="1345743" y="5558"/>
                  <a:pt x="1376737" y="3425"/>
                  <a:pt x="1407559" y="0"/>
                </a:cubicBezTo>
                <a:cubicBezTo>
                  <a:pt x="1479478" y="3425"/>
                  <a:pt x="1551545" y="4532"/>
                  <a:pt x="1623316" y="10274"/>
                </a:cubicBezTo>
                <a:cubicBezTo>
                  <a:pt x="1637392" y="11400"/>
                  <a:pt x="1650629" y="17485"/>
                  <a:pt x="1664413" y="20548"/>
                </a:cubicBezTo>
                <a:cubicBezTo>
                  <a:pt x="1707509" y="30125"/>
                  <a:pt x="1732798" y="33659"/>
                  <a:pt x="1777429" y="41097"/>
                </a:cubicBezTo>
                <a:lnTo>
                  <a:pt x="1869896" y="71919"/>
                </a:lnTo>
                <a:cubicBezTo>
                  <a:pt x="1880170" y="75344"/>
                  <a:pt x="1890099" y="80069"/>
                  <a:pt x="1900719" y="82193"/>
                </a:cubicBezTo>
                <a:cubicBezTo>
                  <a:pt x="1917842" y="85618"/>
                  <a:pt x="1935148" y="88232"/>
                  <a:pt x="1952089" y="92467"/>
                </a:cubicBezTo>
                <a:cubicBezTo>
                  <a:pt x="1962596" y="95094"/>
                  <a:pt x="1972257" y="100805"/>
                  <a:pt x="1982912" y="102742"/>
                </a:cubicBezTo>
                <a:cubicBezTo>
                  <a:pt x="2069788" y="118538"/>
                  <a:pt x="2101177" y="113016"/>
                  <a:pt x="2198669" y="113016"/>
                </a:cubicBezTo>
              </a:path>
            </a:pathLst>
          </a:custGeom>
          <a:noFill/>
          <a:ln w="28575">
            <a:solidFill>
              <a:schemeClr val="tx2">
                <a:lumMod val="50000"/>
                <a:lumOff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4" name="Table 13"/>
          <p:cNvGraphicFramePr>
            <a:graphicFrameLocks noGrp="1"/>
          </p:cNvGraphicFramePr>
          <p:nvPr>
            <p:extLst/>
          </p:nvPr>
        </p:nvGraphicFramePr>
        <p:xfrm>
          <a:off x="6604839" y="3796474"/>
          <a:ext cx="2032000" cy="1809750"/>
        </p:xfrm>
        <a:graphic>
          <a:graphicData uri="http://schemas.openxmlformats.org/drawingml/2006/table">
            <a:tbl>
              <a:tblPr/>
              <a:tblGrid>
                <a:gridCol w="406400">
                  <a:extLst>
                    <a:ext uri="{9D8B030D-6E8A-4147-A177-3AD203B41FA5}">
                      <a16:colId xmlns:a16="http://schemas.microsoft.com/office/drawing/2014/main" val="2136407274"/>
                    </a:ext>
                  </a:extLst>
                </a:gridCol>
                <a:gridCol w="406400">
                  <a:extLst>
                    <a:ext uri="{9D8B030D-6E8A-4147-A177-3AD203B41FA5}">
                      <a16:colId xmlns:a16="http://schemas.microsoft.com/office/drawing/2014/main" val="3958307200"/>
                    </a:ext>
                  </a:extLst>
                </a:gridCol>
                <a:gridCol w="406400">
                  <a:extLst>
                    <a:ext uri="{9D8B030D-6E8A-4147-A177-3AD203B41FA5}">
                      <a16:colId xmlns:a16="http://schemas.microsoft.com/office/drawing/2014/main" val="2700113457"/>
                    </a:ext>
                  </a:extLst>
                </a:gridCol>
                <a:gridCol w="406400">
                  <a:extLst>
                    <a:ext uri="{9D8B030D-6E8A-4147-A177-3AD203B41FA5}">
                      <a16:colId xmlns:a16="http://schemas.microsoft.com/office/drawing/2014/main" val="2004096960"/>
                    </a:ext>
                  </a:extLst>
                </a:gridCol>
                <a:gridCol w="406400">
                  <a:extLst>
                    <a:ext uri="{9D8B030D-6E8A-4147-A177-3AD203B41FA5}">
                      <a16:colId xmlns:a16="http://schemas.microsoft.com/office/drawing/2014/main" val="1947652887"/>
                    </a:ext>
                  </a:extLst>
                </a:gridCol>
              </a:tblGrid>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0201764"/>
                  </a:ext>
                </a:extLst>
              </a:tr>
              <a:tr h="361950">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2335724"/>
                  </a:ext>
                </a:extLst>
              </a:tr>
              <a:tr h="361950">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10000"/>
                        <a:lumOff val="90000"/>
                      </a:schemeClr>
                    </a:solidFill>
                  </a:tcPr>
                </a:tc>
                <a:tc>
                  <a:txBody>
                    <a:bodyPr/>
                    <a:lstStyle/>
                    <a:p>
                      <a:pPr algn="ctr" fontAlgn="ctr"/>
                      <a:r>
                        <a:rPr lang="en-US" sz="1200" b="0" i="0" u="none" strike="noStrike">
                          <a:solidFill>
                            <a:srgbClr val="000000"/>
                          </a:solidFill>
                          <a:effectLst/>
                          <a:latin typeface="Calibri" panose="020F0502020204030204" pitchFamily="34" charset="0"/>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0847467"/>
                  </a:ext>
                </a:extLst>
              </a:tr>
              <a:tr h="361950">
                <a:tc>
                  <a:txBody>
                    <a:bodyPr/>
                    <a:lstStyle/>
                    <a:p>
                      <a:pPr algn="ctr" fontAlgn="ctr"/>
                      <a:r>
                        <a:rPr lang="en-US" sz="1200" b="0" i="0" u="none" strike="noStrike">
                          <a:solidFill>
                            <a:srgbClr val="000000"/>
                          </a:solidFill>
                          <a:effectLst/>
                          <a:latin typeface="Calibri" panose="020F0502020204030204" pitchFamily="34" charset="0"/>
                        </a:rPr>
                        <a:t>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smtClean="0">
                          <a:solidFill>
                            <a:srgbClr val="000000"/>
                          </a:solidFill>
                          <a:effectLst/>
                          <a:latin typeface="Calibri" panose="020F0502020204030204" pitchFamily="34" charset="0"/>
                        </a:rPr>
                        <a:t>40</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13826603"/>
                  </a:ext>
                </a:extLst>
              </a:tr>
              <a:tr h="361950">
                <a:tc>
                  <a:txBody>
                    <a:bodyPr/>
                    <a:lstStyle/>
                    <a:p>
                      <a:pPr algn="ctr" fontAlgn="ctr"/>
                      <a:r>
                        <a:rPr lang="en-US" sz="1200" b="0" i="0" u="none" strike="noStrike" dirty="0" smtClean="0">
                          <a:solidFill>
                            <a:srgbClr val="000000"/>
                          </a:solidFill>
                          <a:effectLst/>
                          <a:latin typeface="Calibri" panose="020F0502020204030204" pitchFamily="34" charset="0"/>
                        </a:rPr>
                        <a:t>41</a:t>
                      </a:r>
                      <a:endParaRPr lang="en-US" sz="12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0349369"/>
                  </a:ext>
                </a:extLst>
              </a:tr>
            </a:tbl>
          </a:graphicData>
        </a:graphic>
      </p:graphicFrame>
      <p:sp>
        <p:nvSpPr>
          <p:cNvPr id="15" name="TextBox 14"/>
          <p:cNvSpPr txBox="1"/>
          <p:nvPr/>
        </p:nvSpPr>
        <p:spPr>
          <a:xfrm>
            <a:off x="680774" y="5868754"/>
            <a:ext cx="8188504" cy="512079"/>
          </a:xfrm>
          <a:prstGeom prst="rect">
            <a:avLst/>
          </a:prstGeom>
          <a:noFill/>
          <a:effectLst/>
        </p:spPr>
        <p:txBody>
          <a:bodyPr wrap="square" lIns="0" tIns="0" rIns="0" bIns="0" rtlCol="0">
            <a:noAutofit/>
          </a:bodyPr>
          <a:lstStyle/>
          <a:p>
            <a:pPr algn="l" eaLnBrk="0" hangingPunct="0">
              <a:lnSpc>
                <a:spcPts val="1800"/>
              </a:lnSpc>
            </a:pPr>
            <a:r>
              <a:rPr lang="en-US" sz="1600" b="1" dirty="0" smtClean="0">
                <a:solidFill>
                  <a:schemeClr val="accent4">
                    <a:lumMod val="50000"/>
                  </a:schemeClr>
                </a:solidFill>
                <a:ea typeface="+mn-ea"/>
                <a:cs typeface="+mn-cs"/>
              </a:rPr>
              <a:t>Obstacles, like this railroad that are present in DEM are removed tracing down NHD HR streams ensuring that elevation never increases along a stream.</a:t>
            </a:r>
          </a:p>
        </p:txBody>
      </p:sp>
      <p:sp>
        <p:nvSpPr>
          <p:cNvPr id="16" name="Oval 15"/>
          <p:cNvSpPr/>
          <p:nvPr/>
        </p:nvSpPr>
        <p:spPr bwMode="auto">
          <a:xfrm>
            <a:off x="4407613" y="4540963"/>
            <a:ext cx="287677" cy="297951"/>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7" name="Oval 16"/>
          <p:cNvSpPr/>
          <p:nvPr/>
        </p:nvSpPr>
        <p:spPr bwMode="auto">
          <a:xfrm>
            <a:off x="4852315" y="4540962"/>
            <a:ext cx="287677" cy="297951"/>
          </a:xfrm>
          <a:prstGeom prst="ellipse">
            <a:avLst/>
          </a:prstGeom>
          <a:noFill/>
          <a:ln w="28575">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Tree>
    <p:extLst>
      <p:ext uri="{BB962C8B-B14F-4D97-AF65-F5344CB8AC3E}">
        <p14:creationId xmlns:p14="http://schemas.microsoft.com/office/powerpoint/2010/main" val="264436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0927"/>
          </a:xfrm>
        </p:spPr>
        <p:txBody>
          <a:bodyPr>
            <a:normAutofit fontScale="90000"/>
          </a:bodyPr>
          <a:lstStyle/>
          <a:p>
            <a:pPr algn="ctr"/>
            <a:r>
              <a:rPr lang="en-US" dirty="0" smtClean="0"/>
              <a:t>Effect of obstacle removal</a:t>
            </a:r>
            <a:endParaRPr lang="en-US" dirty="0"/>
          </a:p>
        </p:txBody>
      </p:sp>
      <p:pic>
        <p:nvPicPr>
          <p:cNvPr id="3" name="Picture 2"/>
          <p:cNvPicPr>
            <a:picLocks noChangeAspect="1"/>
          </p:cNvPicPr>
          <p:nvPr/>
        </p:nvPicPr>
        <p:blipFill rotWithShape="1">
          <a:blip r:embed="rId2"/>
          <a:srcRect l="35259" t="14052" b="7894"/>
          <a:stretch/>
        </p:blipFill>
        <p:spPr>
          <a:xfrm>
            <a:off x="509957" y="1367075"/>
            <a:ext cx="3673891" cy="3829617"/>
          </a:xfrm>
          <a:prstGeom prst="rect">
            <a:avLst/>
          </a:prstGeom>
        </p:spPr>
      </p:pic>
      <p:pic>
        <p:nvPicPr>
          <p:cNvPr id="4" name="Picture 3"/>
          <p:cNvPicPr>
            <a:picLocks noChangeAspect="1"/>
          </p:cNvPicPr>
          <p:nvPr/>
        </p:nvPicPr>
        <p:blipFill rotWithShape="1">
          <a:blip r:embed="rId3"/>
          <a:srcRect l="37579" t="13609" b="10767"/>
          <a:stretch/>
        </p:blipFill>
        <p:spPr>
          <a:xfrm>
            <a:off x="4809397" y="1367076"/>
            <a:ext cx="3683977" cy="3811509"/>
          </a:xfrm>
          <a:prstGeom prst="rect">
            <a:avLst/>
          </a:prstGeom>
        </p:spPr>
      </p:pic>
      <p:sp>
        <p:nvSpPr>
          <p:cNvPr id="5" name="Oval 4"/>
          <p:cNvSpPr/>
          <p:nvPr/>
        </p:nvSpPr>
        <p:spPr>
          <a:xfrm>
            <a:off x="2165954" y="2434077"/>
            <a:ext cx="1222131" cy="13979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56756" y="1037763"/>
            <a:ext cx="914400" cy="385806"/>
          </a:xfrm>
          <a:prstGeom prst="rect">
            <a:avLst/>
          </a:prstGeom>
          <a:noFill/>
          <a:effectLst/>
        </p:spPr>
        <p:txBody>
          <a:bodyPr wrap="none" lIns="0" tIns="0" rIns="0" bIns="0" rtlCol="0">
            <a:noAutofit/>
          </a:bodyPr>
          <a:lstStyle/>
          <a:p>
            <a:pPr eaLnBrk="0" hangingPunct="0">
              <a:lnSpc>
                <a:spcPts val="1800"/>
              </a:lnSpc>
            </a:pPr>
            <a:r>
              <a:rPr lang="en-US" sz="1400" b="1" dirty="0" smtClean="0">
                <a:solidFill>
                  <a:prstClr val="black"/>
                </a:solidFill>
              </a:rPr>
              <a:t>Before</a:t>
            </a:r>
            <a:endParaRPr lang="en-US" sz="1400" b="1" dirty="0">
              <a:solidFill>
                <a:prstClr val="black"/>
              </a:solidFill>
            </a:endParaRPr>
          </a:p>
        </p:txBody>
      </p:sp>
      <p:sp>
        <p:nvSpPr>
          <p:cNvPr id="7" name="TextBox 6"/>
          <p:cNvSpPr txBox="1"/>
          <p:nvPr/>
        </p:nvSpPr>
        <p:spPr>
          <a:xfrm>
            <a:off x="6491010" y="1020705"/>
            <a:ext cx="914400" cy="385806"/>
          </a:xfrm>
          <a:prstGeom prst="rect">
            <a:avLst/>
          </a:prstGeom>
          <a:noFill/>
          <a:effectLst/>
        </p:spPr>
        <p:txBody>
          <a:bodyPr wrap="none" lIns="0" tIns="0" rIns="0" bIns="0" rtlCol="0">
            <a:noAutofit/>
          </a:bodyPr>
          <a:lstStyle/>
          <a:p>
            <a:pPr eaLnBrk="0" hangingPunct="0">
              <a:lnSpc>
                <a:spcPts val="1800"/>
              </a:lnSpc>
            </a:pPr>
            <a:r>
              <a:rPr lang="en-US" sz="1400" b="1" dirty="0" smtClean="0">
                <a:solidFill>
                  <a:prstClr val="black"/>
                </a:solidFill>
              </a:rPr>
              <a:t>After</a:t>
            </a:r>
            <a:endParaRPr lang="en-US" sz="1400" b="1" dirty="0">
              <a:solidFill>
                <a:prstClr val="black"/>
              </a:solidFill>
            </a:endParaRPr>
          </a:p>
        </p:txBody>
      </p:sp>
      <p:sp>
        <p:nvSpPr>
          <p:cNvPr id="8" name="Oval 7"/>
          <p:cNvSpPr/>
          <p:nvPr/>
        </p:nvSpPr>
        <p:spPr>
          <a:xfrm>
            <a:off x="6410520" y="2434077"/>
            <a:ext cx="1222131" cy="13979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4321" y="5300783"/>
            <a:ext cx="3649527" cy="646331"/>
          </a:xfrm>
          <a:prstGeom prst="rect">
            <a:avLst/>
          </a:prstGeom>
          <a:noFill/>
        </p:spPr>
        <p:txBody>
          <a:bodyPr wrap="square" rtlCol="0">
            <a:spAutoFit/>
          </a:bodyPr>
          <a:lstStyle/>
          <a:p>
            <a:r>
              <a:rPr lang="en-US" dirty="0" smtClean="0">
                <a:solidFill>
                  <a:srgbClr val="BF5712"/>
                </a:solidFill>
                <a:latin typeface="Open Sans"/>
                <a:ea typeface="+mj-ea"/>
                <a:cs typeface="+mj-cs"/>
              </a:rPr>
              <a:t>HAND inundation based on raw 10 m NED DEM</a:t>
            </a:r>
          </a:p>
        </p:txBody>
      </p:sp>
      <p:sp>
        <p:nvSpPr>
          <p:cNvPr id="10" name="Rectangle 9"/>
          <p:cNvSpPr/>
          <p:nvPr/>
        </p:nvSpPr>
        <p:spPr>
          <a:xfrm>
            <a:off x="4800609" y="5300783"/>
            <a:ext cx="3763099" cy="923330"/>
          </a:xfrm>
          <a:prstGeom prst="rect">
            <a:avLst/>
          </a:prstGeom>
        </p:spPr>
        <p:txBody>
          <a:bodyPr wrap="square">
            <a:spAutoFit/>
          </a:bodyPr>
          <a:lstStyle/>
          <a:p>
            <a:r>
              <a:rPr lang="en-US" dirty="0" smtClean="0">
                <a:solidFill>
                  <a:srgbClr val="BF5712"/>
                </a:solidFill>
                <a:latin typeface="Open Sans"/>
              </a:rPr>
              <a:t>Hand inundation for 10 m NED DEM with obstacles removed using NHD HR</a:t>
            </a:r>
            <a:endParaRPr lang="en-US" dirty="0">
              <a:solidFill>
                <a:srgbClr val="00B0F0"/>
              </a:solidFill>
              <a:latin typeface="Open Sans"/>
            </a:endParaRPr>
          </a:p>
        </p:txBody>
      </p:sp>
    </p:spTree>
    <p:extLst>
      <p:ext uri="{BB962C8B-B14F-4D97-AF65-F5344CB8AC3E}">
        <p14:creationId xmlns:p14="http://schemas.microsoft.com/office/powerpoint/2010/main" val="2315701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505" y="179514"/>
            <a:ext cx="7312991" cy="484632"/>
          </a:xfrm>
        </p:spPr>
        <p:txBody>
          <a:bodyPr>
            <a:normAutofit fontScale="90000"/>
          </a:bodyPr>
          <a:lstStyle/>
          <a:p>
            <a:pPr algn="ctr"/>
            <a:r>
              <a:rPr lang="en-US" dirty="0" smtClean="0"/>
              <a:t>Complete HAND Workflow </a:t>
            </a:r>
            <a:endParaRPr lang="en-US" dirty="0"/>
          </a:p>
        </p:txBody>
      </p:sp>
      <p:grpSp>
        <p:nvGrpSpPr>
          <p:cNvPr id="40" name="Group 39"/>
          <p:cNvGrpSpPr/>
          <p:nvPr/>
        </p:nvGrpSpPr>
        <p:grpSpPr>
          <a:xfrm>
            <a:off x="817598" y="834069"/>
            <a:ext cx="7843517" cy="5703467"/>
            <a:chOff x="786775" y="1070375"/>
            <a:chExt cx="6494025" cy="4722175"/>
          </a:xfrm>
        </p:grpSpPr>
        <p:sp>
          <p:nvSpPr>
            <p:cNvPr id="3" name="Shape 54"/>
            <p:cNvSpPr/>
            <p:nvPr/>
          </p:nvSpPr>
          <p:spPr>
            <a:xfrm>
              <a:off x="2501225"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USGS 3DEP 10m DEM</a:t>
              </a:r>
            </a:p>
          </p:txBody>
        </p:sp>
        <p:sp>
          <p:nvSpPr>
            <p:cNvPr id="4" name="Shape 55"/>
            <p:cNvSpPr/>
            <p:nvPr/>
          </p:nvSpPr>
          <p:spPr>
            <a:xfrm>
              <a:off x="433205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NHD HR Flowline</a:t>
              </a:r>
            </a:p>
            <a:p>
              <a:pPr algn="ctr"/>
              <a:r>
                <a:rPr lang="en" sz="1200">
                  <a:solidFill>
                    <a:prstClr val="black"/>
                  </a:solidFill>
                </a:rPr>
                <a:t>1:24000</a:t>
              </a:r>
            </a:p>
          </p:txBody>
        </p:sp>
        <p:sp>
          <p:nvSpPr>
            <p:cNvPr id="5" name="Shape 56"/>
            <p:cNvSpPr/>
            <p:nvPr/>
          </p:nvSpPr>
          <p:spPr>
            <a:xfrm>
              <a:off x="6012100" y="1070375"/>
              <a:ext cx="1268700" cy="303000"/>
            </a:xfrm>
            <a:prstGeom prst="snip2SameRect">
              <a:avLst>
                <a:gd name="adj1" fmla="val 16667"/>
                <a:gd name="adj2" fmla="val 0"/>
              </a:avLst>
            </a:prstGeom>
            <a:solidFill>
              <a:srgbClr val="FFF2CC"/>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NHDPlus Flowline</a:t>
              </a:r>
            </a:p>
            <a:p>
              <a:pPr algn="ctr"/>
              <a:r>
                <a:rPr lang="en" sz="1200">
                  <a:solidFill>
                    <a:prstClr val="black"/>
                  </a:solidFill>
                </a:rPr>
                <a:t>1:100000</a:t>
              </a:r>
            </a:p>
          </p:txBody>
        </p:sp>
        <p:sp>
          <p:nvSpPr>
            <p:cNvPr id="6" name="Shape 57"/>
            <p:cNvSpPr/>
            <p:nvPr/>
          </p:nvSpPr>
          <p:spPr>
            <a:xfrm>
              <a:off x="2501225" y="1578175"/>
              <a:ext cx="1268700" cy="277500"/>
            </a:xfrm>
            <a:prstGeom prst="rect">
              <a:avLst/>
            </a:prstGeom>
            <a:solidFill>
              <a:srgbClr val="D9EAD3"/>
            </a:solidFill>
            <a:ln w="9525" cap="flat" cmpd="sng">
              <a:solidFill>
                <a:srgbClr val="38761D"/>
              </a:solidFill>
              <a:prstDash val="dash"/>
              <a:round/>
              <a:headEnd type="none" w="med" len="med"/>
              <a:tailEnd type="none" w="med" len="med"/>
            </a:ln>
          </p:spPr>
          <p:txBody>
            <a:bodyPr lIns="91425" tIns="91425" rIns="91425" bIns="91425" anchor="ctr" anchorCtr="0">
              <a:noAutofit/>
            </a:bodyPr>
            <a:lstStyle/>
            <a:p>
              <a:pPr algn="ctr"/>
              <a:r>
                <a:rPr lang="en" sz="1200">
                  <a:solidFill>
                    <a:prstClr val="black"/>
                  </a:solidFill>
                </a:rPr>
                <a:t>Obstacle Removal</a:t>
              </a:r>
            </a:p>
          </p:txBody>
        </p:sp>
        <p:sp>
          <p:nvSpPr>
            <p:cNvPr id="7" name="Shape 58"/>
            <p:cNvSpPr/>
            <p:nvPr/>
          </p:nvSpPr>
          <p:spPr>
            <a:xfrm>
              <a:off x="786775"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Flow Direction</a:t>
              </a:r>
            </a:p>
          </p:txBody>
        </p:sp>
        <p:sp>
          <p:nvSpPr>
            <p:cNvPr id="8" name="Shape 59"/>
            <p:cNvSpPr/>
            <p:nvPr/>
          </p:nvSpPr>
          <p:spPr>
            <a:xfrm>
              <a:off x="4331950" y="25938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D8 </a:t>
              </a:r>
              <a:r>
                <a:rPr lang="en" sz="1200">
                  <a:solidFill>
                    <a:prstClr val="black"/>
                  </a:solidFill>
                </a:rPr>
                <a:t>Flow Direction</a:t>
              </a:r>
            </a:p>
          </p:txBody>
        </p:sp>
        <p:sp>
          <p:nvSpPr>
            <p:cNvPr id="9" name="Shape 60"/>
            <p:cNvSpPr/>
            <p:nvPr/>
          </p:nvSpPr>
          <p:spPr>
            <a:xfrm>
              <a:off x="4331950" y="3137846"/>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D8 </a:t>
              </a:r>
              <a:r>
                <a:rPr lang="en" sz="1200">
                  <a:solidFill>
                    <a:prstClr val="black"/>
                  </a:solidFill>
                </a:rPr>
                <a:t>Flow Accumulation</a:t>
              </a:r>
            </a:p>
          </p:txBody>
        </p:sp>
        <p:sp>
          <p:nvSpPr>
            <p:cNvPr id="10" name="Shape 61"/>
            <p:cNvSpPr/>
            <p:nvPr/>
          </p:nvSpPr>
          <p:spPr>
            <a:xfrm>
              <a:off x="2501225"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Pit Removal</a:t>
              </a:r>
            </a:p>
          </p:txBody>
        </p:sp>
        <p:sp>
          <p:nvSpPr>
            <p:cNvPr id="11" name="Shape 62"/>
            <p:cNvSpPr/>
            <p:nvPr/>
          </p:nvSpPr>
          <p:spPr>
            <a:xfrm>
              <a:off x="4331950" y="367500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dirty="0">
                  <a:solidFill>
                    <a:prstClr val="black"/>
                  </a:solidFill>
                </a:rPr>
                <a:t>Stream Definition by Threshold</a:t>
              </a:r>
            </a:p>
          </p:txBody>
        </p:sp>
        <p:sp>
          <p:nvSpPr>
            <p:cNvPr id="12" name="Shape 63"/>
            <p:cNvSpPr/>
            <p:nvPr/>
          </p:nvSpPr>
          <p:spPr>
            <a:xfrm>
              <a:off x="2501225" y="4288350"/>
              <a:ext cx="1268700" cy="3030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Distance Down</a:t>
              </a:r>
            </a:p>
            <a:p>
              <a:pPr algn="ctr"/>
              <a:r>
                <a:rPr lang="en" sz="1200">
                  <a:solidFill>
                    <a:prstClr val="black"/>
                  </a:solidFill>
                </a:rPr>
                <a:t>(Vertical Average)</a:t>
              </a:r>
            </a:p>
          </p:txBody>
        </p:sp>
        <p:sp>
          <p:nvSpPr>
            <p:cNvPr id="13" name="Shape 64"/>
            <p:cNvSpPr/>
            <p:nvPr/>
          </p:nvSpPr>
          <p:spPr>
            <a:xfrm>
              <a:off x="6012100" y="2060475"/>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Channel Head Extraction</a:t>
              </a:r>
            </a:p>
          </p:txBody>
        </p:sp>
        <p:sp>
          <p:nvSpPr>
            <p:cNvPr id="14" name="Shape 65"/>
            <p:cNvSpPr/>
            <p:nvPr/>
          </p:nvSpPr>
          <p:spPr>
            <a:xfrm>
              <a:off x="6012100" y="2599162"/>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Rasterization</a:t>
              </a:r>
            </a:p>
          </p:txBody>
        </p:sp>
        <p:sp>
          <p:nvSpPr>
            <p:cNvPr id="15" name="Shape 66"/>
            <p:cNvSpPr/>
            <p:nvPr/>
          </p:nvSpPr>
          <p:spPr>
            <a:xfrm>
              <a:off x="6012100" y="3150600"/>
              <a:ext cx="1268700" cy="277500"/>
            </a:xfrm>
            <a:prstGeom prst="rect">
              <a:avLst/>
            </a:prstGeom>
            <a:solidFill>
              <a:srgbClr val="D9EAD3"/>
            </a:solidFill>
            <a:ln w="9525" cap="flat" cmpd="sng">
              <a:solidFill>
                <a:srgbClr val="38761D"/>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Channel Head Weight Grid</a:t>
              </a:r>
            </a:p>
          </p:txBody>
        </p:sp>
        <p:sp>
          <p:nvSpPr>
            <p:cNvPr id="16" name="Shape 67"/>
            <p:cNvSpPr/>
            <p:nvPr/>
          </p:nvSpPr>
          <p:spPr>
            <a:xfrm>
              <a:off x="4331950"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Stream Raster</a:t>
              </a:r>
            </a:p>
          </p:txBody>
        </p:sp>
        <p:sp>
          <p:nvSpPr>
            <p:cNvPr id="17" name="Shape 68"/>
            <p:cNvSpPr/>
            <p:nvPr/>
          </p:nvSpPr>
          <p:spPr>
            <a:xfrm>
              <a:off x="786775" y="428835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latin typeface="Calibri"/>
                  <a:ea typeface="Calibri"/>
                  <a:cs typeface="Calibri"/>
                  <a:sym typeface="Calibri"/>
                </a:rPr>
                <a:t>D∞ </a:t>
              </a:r>
              <a:r>
                <a:rPr lang="en" sz="1200">
                  <a:solidFill>
                    <a:prstClr val="black"/>
                  </a:solidFill>
                </a:rPr>
                <a:t>Flow Direction</a:t>
              </a:r>
            </a:p>
            <a:p>
              <a:pPr algn="ctr"/>
              <a:r>
                <a:rPr lang="en" sz="1200">
                  <a:solidFill>
                    <a:prstClr val="black"/>
                  </a:solidFill>
                </a:rPr>
                <a:t>Raster</a:t>
              </a:r>
            </a:p>
          </p:txBody>
        </p:sp>
        <p:sp>
          <p:nvSpPr>
            <p:cNvPr id="18" name="Shape 69"/>
            <p:cNvSpPr/>
            <p:nvPr/>
          </p:nvSpPr>
          <p:spPr>
            <a:xfrm>
              <a:off x="2501225" y="4903325"/>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b="1">
                  <a:solidFill>
                    <a:prstClr val="black"/>
                  </a:solidFill>
                </a:rPr>
                <a:t>HAND Raster</a:t>
              </a:r>
            </a:p>
          </p:txBody>
        </p:sp>
        <p:sp>
          <p:nvSpPr>
            <p:cNvPr id="19" name="Shape 70"/>
            <p:cNvSpPr/>
            <p:nvPr/>
          </p:nvSpPr>
          <p:spPr>
            <a:xfrm>
              <a:off x="4331950" y="4901700"/>
              <a:ext cx="1268700" cy="303000"/>
            </a:xfrm>
            <a:prstGeom prst="snip2SameRect">
              <a:avLst>
                <a:gd name="adj1" fmla="val 16667"/>
                <a:gd name="adj2" fmla="val 0"/>
              </a:avLst>
            </a:prstGeom>
            <a:solidFill>
              <a:srgbClr val="CFE2F3"/>
            </a:solidFill>
            <a:ln w="9525" cap="flat" cmpd="sng">
              <a:solidFill>
                <a:srgbClr val="0B5394"/>
              </a:solidFill>
              <a:prstDash val="solid"/>
              <a:round/>
              <a:headEnd type="none" w="med" len="med"/>
              <a:tailEnd type="none" w="med" len="med"/>
            </a:ln>
          </p:spPr>
          <p:txBody>
            <a:bodyPr lIns="91425" tIns="91425" rIns="91425" bIns="91425" anchor="ctr" anchorCtr="0">
              <a:noAutofit/>
            </a:bodyPr>
            <a:lstStyle/>
            <a:p>
              <a:pPr algn="ctr"/>
              <a:r>
                <a:rPr lang="en" sz="1200">
                  <a:solidFill>
                    <a:prstClr val="black"/>
                  </a:solidFill>
                </a:rPr>
                <a:t>Catchment Features</a:t>
              </a:r>
            </a:p>
          </p:txBody>
        </p:sp>
        <p:cxnSp>
          <p:nvCxnSpPr>
            <p:cNvPr id="20" name="Shape 71"/>
            <p:cNvCxnSpPr>
              <a:stCxn id="3" idx="1"/>
              <a:endCxn id="6" idx="0"/>
            </p:cNvCxnSpPr>
            <p:nvPr/>
          </p:nvCxnSpPr>
          <p:spPr>
            <a:xfrm>
              <a:off x="3135575" y="13733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1" name="Shape 72"/>
            <p:cNvCxnSpPr>
              <a:stCxn id="6" idx="2"/>
              <a:endCxn id="10" idx="0"/>
            </p:cNvCxnSpPr>
            <p:nvPr/>
          </p:nvCxnSpPr>
          <p:spPr>
            <a:xfrm>
              <a:off x="3135575" y="1855675"/>
              <a:ext cx="0" cy="204900"/>
            </a:xfrm>
            <a:prstGeom prst="straightConnector1">
              <a:avLst/>
            </a:prstGeom>
            <a:noFill/>
            <a:ln w="9525" cap="flat" cmpd="sng">
              <a:solidFill>
                <a:schemeClr val="dk2"/>
              </a:solidFill>
              <a:prstDash val="solid"/>
              <a:round/>
              <a:headEnd type="none" w="lg" len="lg"/>
              <a:tailEnd type="triangle" w="lg" len="lg"/>
            </a:ln>
          </p:spPr>
        </p:cxnSp>
        <p:cxnSp>
          <p:nvCxnSpPr>
            <p:cNvPr id="22" name="Shape 73"/>
            <p:cNvCxnSpPr>
              <a:stCxn id="4" idx="1"/>
              <a:endCxn id="6" idx="3"/>
            </p:cNvCxnSpPr>
            <p:nvPr/>
          </p:nvCxnSpPr>
          <p:spPr>
            <a:xfrm rot="5400000">
              <a:off x="4196450" y="946925"/>
              <a:ext cx="343500" cy="1196400"/>
            </a:xfrm>
            <a:prstGeom prst="bentConnector2">
              <a:avLst/>
            </a:prstGeom>
            <a:noFill/>
            <a:ln w="9525" cap="flat" cmpd="sng">
              <a:solidFill>
                <a:schemeClr val="dk2"/>
              </a:solidFill>
              <a:prstDash val="solid"/>
              <a:round/>
              <a:headEnd type="none" w="lg" len="lg"/>
              <a:tailEnd type="triangle" w="lg" len="lg"/>
            </a:ln>
          </p:spPr>
        </p:cxnSp>
        <p:cxnSp>
          <p:nvCxnSpPr>
            <p:cNvPr id="23" name="Shape 74"/>
            <p:cNvCxnSpPr>
              <a:stCxn id="10" idx="2"/>
              <a:endCxn id="7" idx="0"/>
            </p:cNvCxnSpPr>
            <p:nvPr/>
          </p:nvCxnSpPr>
          <p:spPr>
            <a:xfrm rot="5400000">
              <a:off x="2150375" y="1608675"/>
              <a:ext cx="255900" cy="17145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4" name="Shape 75"/>
            <p:cNvCxnSpPr>
              <a:stCxn id="10" idx="2"/>
              <a:endCxn id="8" idx="0"/>
            </p:cNvCxnSpPr>
            <p:nvPr/>
          </p:nvCxnSpPr>
          <p:spPr>
            <a:xfrm rot="-5400000" flipH="1">
              <a:off x="3922925" y="1550625"/>
              <a:ext cx="255900" cy="1830600"/>
            </a:xfrm>
            <a:prstGeom prst="bentConnector3">
              <a:avLst>
                <a:gd name="adj1" fmla="val 50000"/>
              </a:avLst>
            </a:prstGeom>
            <a:noFill/>
            <a:ln w="9525" cap="flat" cmpd="sng">
              <a:solidFill>
                <a:schemeClr val="dk2"/>
              </a:solidFill>
              <a:prstDash val="solid"/>
              <a:round/>
              <a:headEnd type="none" w="lg" len="lg"/>
              <a:tailEnd type="triangle" w="lg" len="lg"/>
            </a:ln>
          </p:spPr>
        </p:cxnSp>
        <p:cxnSp>
          <p:nvCxnSpPr>
            <p:cNvPr id="25" name="Shape 76"/>
            <p:cNvCxnSpPr>
              <a:stCxn id="5" idx="1"/>
              <a:endCxn id="13" idx="0"/>
            </p:cNvCxnSpPr>
            <p:nvPr/>
          </p:nvCxnSpPr>
          <p:spPr>
            <a:xfrm>
              <a:off x="6646450" y="1373375"/>
              <a:ext cx="0" cy="687000"/>
            </a:xfrm>
            <a:prstGeom prst="straightConnector1">
              <a:avLst/>
            </a:prstGeom>
            <a:noFill/>
            <a:ln w="9525" cap="flat" cmpd="sng">
              <a:solidFill>
                <a:schemeClr val="dk2"/>
              </a:solidFill>
              <a:prstDash val="solid"/>
              <a:round/>
              <a:headEnd type="none" w="lg" len="lg"/>
              <a:tailEnd type="triangle" w="lg" len="lg"/>
            </a:ln>
          </p:spPr>
        </p:cxnSp>
        <p:cxnSp>
          <p:nvCxnSpPr>
            <p:cNvPr id="26" name="Shape 77"/>
            <p:cNvCxnSpPr>
              <a:stCxn id="13" idx="2"/>
              <a:endCxn id="14" idx="0"/>
            </p:cNvCxnSpPr>
            <p:nvPr/>
          </p:nvCxnSpPr>
          <p:spPr>
            <a:xfrm>
              <a:off x="6646450" y="2337975"/>
              <a:ext cx="0" cy="261300"/>
            </a:xfrm>
            <a:prstGeom prst="straightConnector1">
              <a:avLst/>
            </a:prstGeom>
            <a:noFill/>
            <a:ln w="9525" cap="flat" cmpd="sng">
              <a:solidFill>
                <a:schemeClr val="dk2"/>
              </a:solidFill>
              <a:prstDash val="solid"/>
              <a:round/>
              <a:headEnd type="none" w="lg" len="lg"/>
              <a:tailEnd type="triangle" w="lg" len="lg"/>
            </a:ln>
          </p:spPr>
        </p:cxnSp>
        <p:cxnSp>
          <p:nvCxnSpPr>
            <p:cNvPr id="27" name="Shape 78"/>
            <p:cNvCxnSpPr>
              <a:stCxn id="14" idx="2"/>
              <a:endCxn id="15" idx="0"/>
            </p:cNvCxnSpPr>
            <p:nvPr/>
          </p:nvCxnSpPr>
          <p:spPr>
            <a:xfrm>
              <a:off x="6646450" y="2876662"/>
              <a:ext cx="0" cy="273900"/>
            </a:xfrm>
            <a:prstGeom prst="straightConnector1">
              <a:avLst/>
            </a:prstGeom>
            <a:noFill/>
            <a:ln w="9525" cap="flat" cmpd="sng">
              <a:solidFill>
                <a:schemeClr val="dk2"/>
              </a:solidFill>
              <a:prstDash val="solid"/>
              <a:round/>
              <a:headEnd type="none" w="lg" len="lg"/>
              <a:tailEnd type="triangle" w="lg" len="lg"/>
            </a:ln>
          </p:spPr>
        </p:cxnSp>
        <p:cxnSp>
          <p:nvCxnSpPr>
            <p:cNvPr id="28" name="Shape 79"/>
            <p:cNvCxnSpPr>
              <a:stCxn id="15" idx="1"/>
              <a:endCxn id="9" idx="3"/>
            </p:cNvCxnSpPr>
            <p:nvPr/>
          </p:nvCxnSpPr>
          <p:spPr>
            <a:xfrm rot="10800000">
              <a:off x="5600800" y="3289350"/>
              <a:ext cx="411300" cy="0"/>
            </a:xfrm>
            <a:prstGeom prst="straightConnector1">
              <a:avLst/>
            </a:prstGeom>
            <a:noFill/>
            <a:ln w="9525" cap="flat" cmpd="sng">
              <a:solidFill>
                <a:schemeClr val="dk2"/>
              </a:solidFill>
              <a:prstDash val="solid"/>
              <a:round/>
              <a:headEnd type="none" w="lg" len="lg"/>
              <a:tailEnd type="triangle" w="lg" len="lg"/>
            </a:ln>
          </p:spPr>
        </p:cxnSp>
        <p:cxnSp>
          <p:nvCxnSpPr>
            <p:cNvPr id="29" name="Shape 80"/>
            <p:cNvCxnSpPr>
              <a:stCxn id="8" idx="2"/>
              <a:endCxn id="9" idx="0"/>
            </p:cNvCxnSpPr>
            <p:nvPr/>
          </p:nvCxnSpPr>
          <p:spPr>
            <a:xfrm>
              <a:off x="4966300" y="2871375"/>
              <a:ext cx="0" cy="266400"/>
            </a:xfrm>
            <a:prstGeom prst="straightConnector1">
              <a:avLst/>
            </a:prstGeom>
            <a:noFill/>
            <a:ln w="9525" cap="flat" cmpd="sng">
              <a:solidFill>
                <a:schemeClr val="dk2"/>
              </a:solidFill>
              <a:prstDash val="solid"/>
              <a:round/>
              <a:headEnd type="none" w="lg" len="lg"/>
              <a:tailEnd type="triangle" w="lg" len="lg"/>
            </a:ln>
          </p:spPr>
        </p:cxnSp>
        <p:cxnSp>
          <p:nvCxnSpPr>
            <p:cNvPr id="30" name="Shape 81"/>
            <p:cNvCxnSpPr>
              <a:stCxn id="9" idx="2"/>
              <a:endCxn id="11" idx="0"/>
            </p:cNvCxnSpPr>
            <p:nvPr/>
          </p:nvCxnSpPr>
          <p:spPr>
            <a:xfrm>
              <a:off x="4966300" y="3440846"/>
              <a:ext cx="0" cy="234300"/>
            </a:xfrm>
            <a:prstGeom prst="straightConnector1">
              <a:avLst/>
            </a:prstGeom>
            <a:noFill/>
            <a:ln w="9525" cap="flat" cmpd="sng">
              <a:solidFill>
                <a:schemeClr val="dk2"/>
              </a:solidFill>
              <a:prstDash val="solid"/>
              <a:round/>
              <a:headEnd type="none" w="lg" len="lg"/>
              <a:tailEnd type="triangle" w="lg" len="lg"/>
            </a:ln>
          </p:spPr>
        </p:cxnSp>
        <p:cxnSp>
          <p:nvCxnSpPr>
            <p:cNvPr id="31" name="Shape 82"/>
            <p:cNvCxnSpPr>
              <a:stCxn id="11" idx="2"/>
              <a:endCxn id="16" idx="3"/>
            </p:cNvCxnSpPr>
            <p:nvPr/>
          </p:nvCxnSpPr>
          <p:spPr>
            <a:xfrm>
              <a:off x="4966300" y="3978000"/>
              <a:ext cx="0" cy="310500"/>
            </a:xfrm>
            <a:prstGeom prst="straightConnector1">
              <a:avLst/>
            </a:prstGeom>
            <a:noFill/>
            <a:ln w="9525" cap="flat" cmpd="sng">
              <a:solidFill>
                <a:schemeClr val="dk2"/>
              </a:solidFill>
              <a:prstDash val="solid"/>
              <a:round/>
              <a:headEnd type="none" w="lg" len="lg"/>
              <a:tailEnd type="triangle" w="lg" len="lg"/>
            </a:ln>
          </p:spPr>
        </p:cxnSp>
        <p:cxnSp>
          <p:nvCxnSpPr>
            <p:cNvPr id="32" name="Shape 83"/>
            <p:cNvCxnSpPr>
              <a:stCxn id="16" idx="2"/>
              <a:endCxn id="12" idx="3"/>
            </p:cNvCxnSpPr>
            <p:nvPr/>
          </p:nvCxnSpPr>
          <p:spPr>
            <a:xfrm rot="10800000">
              <a:off x="3770050" y="4439850"/>
              <a:ext cx="561900" cy="0"/>
            </a:xfrm>
            <a:prstGeom prst="straightConnector1">
              <a:avLst/>
            </a:prstGeom>
            <a:noFill/>
            <a:ln w="9525" cap="flat" cmpd="sng">
              <a:solidFill>
                <a:schemeClr val="dk2"/>
              </a:solidFill>
              <a:prstDash val="solid"/>
              <a:round/>
              <a:headEnd type="none" w="lg" len="lg"/>
              <a:tailEnd type="triangle" w="lg" len="lg"/>
            </a:ln>
          </p:spPr>
        </p:cxnSp>
        <p:cxnSp>
          <p:nvCxnSpPr>
            <p:cNvPr id="33" name="Shape 84"/>
            <p:cNvCxnSpPr>
              <a:stCxn id="7" idx="2"/>
              <a:endCxn id="17" idx="3"/>
            </p:cNvCxnSpPr>
            <p:nvPr/>
          </p:nvCxnSpPr>
          <p:spPr>
            <a:xfrm>
              <a:off x="1421125" y="2871375"/>
              <a:ext cx="0" cy="1416900"/>
            </a:xfrm>
            <a:prstGeom prst="straightConnector1">
              <a:avLst/>
            </a:prstGeom>
            <a:noFill/>
            <a:ln w="9525" cap="flat" cmpd="sng">
              <a:solidFill>
                <a:schemeClr val="dk2"/>
              </a:solidFill>
              <a:prstDash val="solid"/>
              <a:round/>
              <a:headEnd type="none" w="lg" len="lg"/>
              <a:tailEnd type="triangle" w="lg" len="lg"/>
            </a:ln>
          </p:spPr>
        </p:cxnSp>
        <p:cxnSp>
          <p:nvCxnSpPr>
            <p:cNvPr id="34" name="Shape 85"/>
            <p:cNvCxnSpPr>
              <a:stCxn id="17" idx="0"/>
              <a:endCxn id="12" idx="1"/>
            </p:cNvCxnSpPr>
            <p:nvPr/>
          </p:nvCxnSpPr>
          <p:spPr>
            <a:xfrm>
              <a:off x="2055475" y="4439850"/>
              <a:ext cx="445800" cy="0"/>
            </a:xfrm>
            <a:prstGeom prst="straightConnector1">
              <a:avLst/>
            </a:prstGeom>
            <a:noFill/>
            <a:ln w="9525" cap="flat" cmpd="sng">
              <a:solidFill>
                <a:schemeClr val="dk2"/>
              </a:solidFill>
              <a:prstDash val="solid"/>
              <a:round/>
              <a:headEnd type="none" w="lg" len="lg"/>
              <a:tailEnd type="triangle" w="lg" len="lg"/>
            </a:ln>
          </p:spPr>
        </p:cxnSp>
        <p:cxnSp>
          <p:nvCxnSpPr>
            <p:cNvPr id="35" name="Shape 86"/>
            <p:cNvCxnSpPr>
              <a:stCxn id="12" idx="2"/>
              <a:endCxn id="18" idx="3"/>
            </p:cNvCxnSpPr>
            <p:nvPr/>
          </p:nvCxnSpPr>
          <p:spPr>
            <a:xfrm>
              <a:off x="3135575" y="4591350"/>
              <a:ext cx="0" cy="312000"/>
            </a:xfrm>
            <a:prstGeom prst="straightConnector1">
              <a:avLst/>
            </a:prstGeom>
            <a:noFill/>
            <a:ln w="9525" cap="flat" cmpd="sng">
              <a:solidFill>
                <a:schemeClr val="dk2"/>
              </a:solidFill>
              <a:prstDash val="solid"/>
              <a:round/>
              <a:headEnd type="none" w="lg" len="lg"/>
              <a:tailEnd type="triangle" w="lg" len="lg"/>
            </a:ln>
          </p:spPr>
        </p:cxnSp>
        <p:sp>
          <p:nvSpPr>
            <p:cNvPr id="36" name="Shape 87"/>
            <p:cNvSpPr/>
            <p:nvPr/>
          </p:nvSpPr>
          <p:spPr>
            <a:xfrm>
              <a:off x="3206550" y="5515050"/>
              <a:ext cx="1714500" cy="277500"/>
            </a:xfrm>
            <a:prstGeom prst="rect">
              <a:avLst/>
            </a:prstGeom>
            <a:solidFill>
              <a:srgbClr val="D9EAD3"/>
            </a:solidFill>
            <a:ln w="9525" cap="flat" cmpd="sng">
              <a:solidFill>
                <a:srgbClr val="38761D"/>
              </a:solidFill>
              <a:prstDash val="lgDash"/>
              <a:round/>
              <a:headEnd type="none" w="med" len="med"/>
              <a:tailEnd type="none" w="med" len="med"/>
            </a:ln>
          </p:spPr>
          <p:txBody>
            <a:bodyPr lIns="91425" tIns="91425" rIns="91425" bIns="91425" anchor="ctr" anchorCtr="0">
              <a:noAutofit/>
            </a:bodyPr>
            <a:lstStyle/>
            <a:p>
              <a:pPr algn="ctr"/>
              <a:r>
                <a:rPr lang="en" sz="1200">
                  <a:solidFill>
                    <a:prstClr val="black"/>
                  </a:solidFill>
                </a:rPr>
                <a:t>Flood Inundation Mapping</a:t>
              </a:r>
            </a:p>
          </p:txBody>
        </p:sp>
        <p:cxnSp>
          <p:nvCxnSpPr>
            <p:cNvPr id="37" name="Shape 88"/>
            <p:cNvCxnSpPr>
              <a:stCxn id="18" idx="1"/>
              <a:endCxn id="36" idx="0"/>
            </p:cNvCxnSpPr>
            <p:nvPr/>
          </p:nvCxnSpPr>
          <p:spPr>
            <a:xfrm rot="-5400000" flipH="1">
              <a:off x="3445325" y="4896575"/>
              <a:ext cx="308700" cy="928200"/>
            </a:xfrm>
            <a:prstGeom prst="bentConnector3">
              <a:avLst>
                <a:gd name="adj1" fmla="val 50004"/>
              </a:avLst>
            </a:prstGeom>
            <a:noFill/>
            <a:ln w="9525" cap="flat" cmpd="sng">
              <a:solidFill>
                <a:schemeClr val="dk2"/>
              </a:solidFill>
              <a:prstDash val="solid"/>
              <a:round/>
              <a:headEnd type="none" w="lg" len="lg"/>
              <a:tailEnd type="triangle" w="lg" len="lg"/>
            </a:ln>
          </p:spPr>
        </p:cxnSp>
        <p:cxnSp>
          <p:nvCxnSpPr>
            <p:cNvPr id="38" name="Shape 89"/>
            <p:cNvCxnSpPr>
              <a:stCxn id="19" idx="1"/>
              <a:endCxn id="36" idx="0"/>
            </p:cNvCxnSpPr>
            <p:nvPr/>
          </p:nvCxnSpPr>
          <p:spPr>
            <a:xfrm rot="5400000">
              <a:off x="4359850" y="4908750"/>
              <a:ext cx="310500" cy="902400"/>
            </a:xfrm>
            <a:prstGeom prst="bentConnector3">
              <a:avLst>
                <a:gd name="adj1" fmla="val 49976"/>
              </a:avLst>
            </a:prstGeom>
            <a:noFill/>
            <a:ln w="9525" cap="flat" cmpd="sng">
              <a:solidFill>
                <a:schemeClr val="dk2"/>
              </a:solidFill>
              <a:prstDash val="solid"/>
              <a:round/>
              <a:headEnd type="none" w="lg" len="lg"/>
              <a:tailEnd type="triangle" w="lg" len="lg"/>
            </a:ln>
          </p:spPr>
        </p:cxnSp>
      </p:grpSp>
    </p:spTree>
    <p:extLst>
      <p:ext uri="{BB962C8B-B14F-4D97-AF65-F5344CB8AC3E}">
        <p14:creationId xmlns:p14="http://schemas.microsoft.com/office/powerpoint/2010/main" val="300465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bwMode="auto">
          <a:xfrm>
            <a:off x="3399905" y="4712947"/>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chemeClr val="tx2">
              <a:lumMod val="50000"/>
              <a:lumOff val="50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 name="Title 2"/>
          <p:cNvSpPr>
            <a:spLocks noGrp="1"/>
          </p:cNvSpPr>
          <p:nvPr>
            <p:ph type="title"/>
          </p:nvPr>
        </p:nvSpPr>
        <p:spPr>
          <a:xfrm>
            <a:off x="565881" y="524197"/>
            <a:ext cx="7821044" cy="1025091"/>
          </a:xfrm>
        </p:spPr>
        <p:txBody>
          <a:bodyPr/>
          <a:lstStyle/>
          <a:p>
            <a:r>
              <a:rPr lang="en-US" dirty="0" smtClean="0">
                <a:solidFill>
                  <a:prstClr val="black"/>
                </a:solidFill>
              </a:rPr>
              <a:t>Flooding </a:t>
            </a:r>
            <a:r>
              <a:rPr lang="en-US" dirty="0">
                <a:solidFill>
                  <a:prstClr val="black"/>
                </a:solidFill>
              </a:rPr>
              <a:t>occurs when </a:t>
            </a:r>
            <a:r>
              <a:rPr lang="en-US" dirty="0">
                <a:solidFill>
                  <a:srgbClr val="001446">
                    <a:lumMod val="50000"/>
                    <a:lumOff val="50000"/>
                  </a:srgbClr>
                </a:solidFill>
              </a:rPr>
              <a:t>Water Depth </a:t>
            </a:r>
            <a:r>
              <a:rPr lang="en-US" dirty="0">
                <a:solidFill>
                  <a:prstClr val="black"/>
                </a:solidFill>
              </a:rPr>
              <a:t>is greater </a:t>
            </a:r>
            <a:r>
              <a:rPr lang="en-US" dirty="0" smtClean="0">
                <a:solidFill>
                  <a:prstClr val="black"/>
                </a:solidFill>
              </a:rPr>
              <a:t>than </a:t>
            </a:r>
            <a:r>
              <a:rPr lang="en-US" dirty="0" smtClean="0">
                <a:solidFill>
                  <a:schemeClr val="tx1"/>
                </a:solidFill>
              </a:rPr>
              <a:t>Height Above Nearest Drainage (HAND)</a:t>
            </a:r>
            <a:endParaRPr lang="en-US" dirty="0">
              <a:solidFill>
                <a:schemeClr val="tx1"/>
              </a:solidFill>
            </a:endParaRPr>
          </a:p>
        </p:txBody>
      </p:sp>
      <p:sp>
        <p:nvSpPr>
          <p:cNvPr id="2" name="Freeform 1"/>
          <p:cNvSpPr/>
          <p:nvPr/>
        </p:nvSpPr>
        <p:spPr bwMode="auto">
          <a:xfrm>
            <a:off x="1255222" y="3266902"/>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a:solidFill>
              <a:schemeClr val="accent3">
                <a:lumMod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ＭＳ Ｐゴシック"/>
            </a:endParaRPr>
          </a:p>
        </p:txBody>
      </p:sp>
      <p:sp>
        <p:nvSpPr>
          <p:cNvPr id="4" name="Rectangle 3"/>
          <p:cNvSpPr/>
          <p:nvPr/>
        </p:nvSpPr>
        <p:spPr bwMode="auto">
          <a:xfrm>
            <a:off x="6342611" y="2884516"/>
            <a:ext cx="440574" cy="382386"/>
          </a:xfrm>
          <a:prstGeom prst="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5" name="Isosceles Triangle 4"/>
          <p:cNvSpPr/>
          <p:nvPr/>
        </p:nvSpPr>
        <p:spPr bwMode="auto">
          <a:xfrm>
            <a:off x="6234545" y="2643446"/>
            <a:ext cx="640080" cy="241069"/>
          </a:xfrm>
          <a:prstGeom prst="triangl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6" name="Oval 5"/>
          <p:cNvSpPr/>
          <p:nvPr/>
        </p:nvSpPr>
        <p:spPr bwMode="auto">
          <a:xfrm>
            <a:off x="6475615" y="3192087"/>
            <a:ext cx="182880" cy="133004"/>
          </a:xfrm>
          <a:prstGeom prst="ellipse">
            <a:avLst/>
          </a:prstGeom>
          <a:solidFill>
            <a:srgbClr val="FF0000"/>
          </a:solidFill>
          <a:ln>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15" name="Isosceles Triangle 14"/>
          <p:cNvSpPr/>
          <p:nvPr/>
        </p:nvSpPr>
        <p:spPr bwMode="auto">
          <a:xfrm flipV="1">
            <a:off x="4160519" y="4555375"/>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20" name="Straight Connector 19"/>
          <p:cNvCxnSpPr>
            <a:stCxn id="4" idx="1"/>
          </p:cNvCxnSpPr>
          <p:nvPr/>
        </p:nvCxnSpPr>
        <p:spPr bwMode="auto">
          <a:xfrm flipH="1">
            <a:off x="1255222" y="3075709"/>
            <a:ext cx="5087389" cy="0"/>
          </a:xfrm>
          <a:prstGeom prst="line">
            <a:avLst/>
          </a:prstGeom>
          <a:noFill/>
          <a:ln w="28575" cap="flat" cmpd="sng" algn="ctr">
            <a:solidFill>
              <a:schemeClr val="tx2">
                <a:lumMod val="50000"/>
                <a:lumOff val="50000"/>
              </a:schemeClr>
            </a:solidFill>
            <a:prstDash val="solid"/>
            <a:round/>
            <a:headEnd type="none" w="med" len="med"/>
            <a:tailEnd type="none" w="med" len="med"/>
          </a:ln>
          <a:effectLst/>
        </p:spPr>
      </p:cxnSp>
      <p:sp>
        <p:nvSpPr>
          <p:cNvPr id="23" name="Isosceles Triangle 22"/>
          <p:cNvSpPr/>
          <p:nvPr/>
        </p:nvSpPr>
        <p:spPr bwMode="auto">
          <a:xfrm flipV="1">
            <a:off x="4100251" y="2901326"/>
            <a:ext cx="120536" cy="157572"/>
          </a:xfrm>
          <a:prstGeom prst="triangle">
            <a:avLst/>
          </a:prstGeom>
          <a:gradFill>
            <a:gsLst>
              <a:gs pos="0">
                <a:schemeClr val="tx2">
                  <a:lumMod val="50000"/>
                  <a:lumOff val="50000"/>
                </a:schemeClr>
              </a:gs>
              <a:gs pos="100000">
                <a:schemeClr val="tx2">
                  <a:lumMod val="50000"/>
                  <a:lumOff val="50000"/>
                </a:schemeClr>
              </a:gs>
            </a:gsLst>
          </a:gradFill>
          <a:ln>
            <a:solidFill>
              <a:schemeClr val="tx2">
                <a:lumMod val="50000"/>
                <a:lumOff val="50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25" name="Straight Connector 24"/>
          <p:cNvCxnSpPr/>
          <p:nvPr/>
        </p:nvCxnSpPr>
        <p:spPr bwMode="auto">
          <a:xfrm flipV="1">
            <a:off x="1404850" y="5294653"/>
            <a:ext cx="5511338" cy="75184"/>
          </a:xfrm>
          <a:prstGeom prst="line">
            <a:avLst/>
          </a:prstGeom>
          <a:noFill/>
          <a:ln w="19050" cap="flat" cmpd="sng" algn="ctr">
            <a:solidFill>
              <a:schemeClr val="accent3">
                <a:lumMod val="50000"/>
              </a:schemeClr>
            </a:solidFill>
            <a:prstDash val="solid"/>
            <a:round/>
            <a:headEnd type="none" w="med" len="med"/>
            <a:tailEnd type="none" w="med" len="med"/>
          </a:ln>
          <a:effectLst/>
        </p:spPr>
      </p:cxnSp>
      <p:cxnSp>
        <p:nvCxnSpPr>
          <p:cNvPr id="27" name="Straight Arrow Connector 26"/>
          <p:cNvCxnSpPr>
            <a:stCxn id="6" idx="4"/>
          </p:cNvCxnSpPr>
          <p:nvPr/>
        </p:nvCxnSpPr>
        <p:spPr bwMode="auto">
          <a:xfrm>
            <a:off x="6567055" y="3325091"/>
            <a:ext cx="41563" cy="1995054"/>
          </a:xfrm>
          <a:prstGeom prst="straightConnector1">
            <a:avLst/>
          </a:prstGeom>
          <a:noFill/>
          <a:ln w="19050" cap="flat" cmpd="sng" algn="ctr">
            <a:solidFill>
              <a:schemeClr val="accent3">
                <a:lumMod val="50000"/>
              </a:schemeClr>
            </a:solidFill>
            <a:prstDash val="solid"/>
            <a:round/>
            <a:headEnd type="triangle"/>
            <a:tailEnd type="triangle"/>
          </a:ln>
          <a:effectLst/>
        </p:spPr>
      </p:cxnSp>
      <p:sp>
        <p:nvSpPr>
          <p:cNvPr id="30" name="TextBox 29"/>
          <p:cNvSpPr txBox="1"/>
          <p:nvPr/>
        </p:nvSpPr>
        <p:spPr>
          <a:xfrm>
            <a:off x="6646025" y="417696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ED982D">
                    <a:lumMod val="50000"/>
                  </a:srgbClr>
                </a:solidFill>
                <a:effectLst/>
                <a:uLnTx/>
                <a:uFillTx/>
                <a:latin typeface="Arial"/>
                <a:ea typeface="ＭＳ Ｐゴシック"/>
                <a:cs typeface="+mn-cs"/>
              </a:rPr>
              <a:t>Height Above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ED982D">
                    <a:lumMod val="50000"/>
                  </a:srgbClr>
                </a:solidFill>
                <a:effectLst/>
                <a:uLnTx/>
                <a:uFillTx/>
                <a:latin typeface="Arial"/>
                <a:ea typeface="ＭＳ Ｐゴシック"/>
                <a:cs typeface="+mn-cs"/>
              </a:rPr>
              <a:t>Nearest Drainage</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ED982D">
                    <a:lumMod val="50000"/>
                  </a:srgbClr>
                </a:solidFill>
                <a:effectLst/>
                <a:uLnTx/>
                <a:uFillTx/>
                <a:latin typeface="Arial"/>
                <a:ea typeface="ＭＳ Ｐゴシック"/>
              </a:rPr>
              <a:t>(HAND)</a:t>
            </a:r>
            <a:endParaRPr kumimoji="0" lang="en-US" sz="1400" b="1" i="0" u="none" strike="noStrike" kern="1200" cap="none" spc="0" normalizeH="0" baseline="0" noProof="0" dirty="0" smtClean="0">
              <a:ln>
                <a:noFill/>
              </a:ln>
              <a:solidFill>
                <a:srgbClr val="ED982D">
                  <a:lumMod val="50000"/>
                </a:srgbClr>
              </a:solidFill>
              <a:effectLst/>
              <a:uLnTx/>
              <a:uFillTx/>
              <a:latin typeface="Arial"/>
              <a:ea typeface="ＭＳ Ｐゴシック"/>
              <a:cs typeface="+mn-cs"/>
            </a:endParaRPr>
          </a:p>
        </p:txBody>
      </p:sp>
      <p:sp>
        <p:nvSpPr>
          <p:cNvPr id="31" name="TextBox 30"/>
          <p:cNvSpPr txBox="1"/>
          <p:nvPr/>
        </p:nvSpPr>
        <p:spPr>
          <a:xfrm>
            <a:off x="6791499" y="316091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0000"/>
                </a:solidFill>
                <a:effectLst/>
                <a:uLnTx/>
                <a:uFillTx/>
                <a:latin typeface="Arial"/>
                <a:ea typeface="ＭＳ Ｐゴシック"/>
                <a:cs typeface="+mn-cs"/>
              </a:rPr>
              <a:t>Address Point</a:t>
            </a:r>
          </a:p>
        </p:txBody>
      </p:sp>
      <p:cxnSp>
        <p:nvCxnSpPr>
          <p:cNvPr id="32" name="Straight Arrow Connector 31"/>
          <p:cNvCxnSpPr/>
          <p:nvPr/>
        </p:nvCxnSpPr>
        <p:spPr bwMode="auto">
          <a:xfrm>
            <a:off x="1537854" y="3075709"/>
            <a:ext cx="43642" cy="2294128"/>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4" name="TextBox 33"/>
          <p:cNvSpPr txBox="1"/>
          <p:nvPr/>
        </p:nvSpPr>
        <p:spPr>
          <a:xfrm>
            <a:off x="448887" y="4349081"/>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cs typeface="+mn-cs"/>
              </a:rPr>
              <a:t>Flood Depth</a:t>
            </a:r>
          </a:p>
        </p:txBody>
      </p:sp>
      <p:cxnSp>
        <p:nvCxnSpPr>
          <p:cNvPr id="36" name="Straight Connector 35"/>
          <p:cNvCxnSpPr/>
          <p:nvPr/>
        </p:nvCxnSpPr>
        <p:spPr bwMode="auto">
          <a:xfrm flipH="1">
            <a:off x="2924002" y="4712947"/>
            <a:ext cx="426026" cy="0"/>
          </a:xfrm>
          <a:prstGeom prst="line">
            <a:avLst/>
          </a:prstGeom>
          <a:noFill/>
          <a:ln w="19050" cap="flat" cmpd="sng" algn="ctr">
            <a:solidFill>
              <a:schemeClr val="tx2">
                <a:lumMod val="50000"/>
                <a:lumOff val="50000"/>
              </a:schemeClr>
            </a:solidFill>
            <a:prstDash val="solid"/>
            <a:round/>
            <a:headEnd type="none" w="med" len="med"/>
            <a:tailEnd type="none" w="med" len="med"/>
          </a:ln>
          <a:effectLst/>
        </p:spPr>
      </p:cxnSp>
      <p:cxnSp>
        <p:nvCxnSpPr>
          <p:cNvPr id="38" name="Straight Arrow Connector 37"/>
          <p:cNvCxnSpPr/>
          <p:nvPr/>
        </p:nvCxnSpPr>
        <p:spPr bwMode="auto">
          <a:xfrm>
            <a:off x="3108960" y="4712947"/>
            <a:ext cx="16625" cy="631767"/>
          </a:xfrm>
          <a:prstGeom prst="straightConnector1">
            <a:avLst/>
          </a:prstGeom>
          <a:noFill/>
          <a:ln w="19050" cap="flat" cmpd="sng" algn="ctr">
            <a:solidFill>
              <a:schemeClr val="tx2">
                <a:lumMod val="50000"/>
                <a:lumOff val="50000"/>
              </a:schemeClr>
            </a:solidFill>
            <a:prstDash val="solid"/>
            <a:round/>
            <a:headEnd type="triangle"/>
            <a:tailEnd type="triangle"/>
          </a:ln>
          <a:effectLst/>
        </p:spPr>
      </p:cxnSp>
      <p:sp>
        <p:nvSpPr>
          <p:cNvPr id="39" name="TextBox 38"/>
          <p:cNvSpPr txBox="1"/>
          <p:nvPr/>
        </p:nvSpPr>
        <p:spPr>
          <a:xfrm>
            <a:off x="1896340" y="4912268"/>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rPr>
              <a:t>Normal Depth</a:t>
            </a:r>
            <a:endParaRPr kumimoji="0" lang="en-US" sz="1400" b="1" i="0" u="none" strike="noStrike" kern="1200" cap="none" spc="0" normalizeH="0" baseline="0" noProof="0" dirty="0" smtClean="0">
              <a:ln>
                <a:noFill/>
              </a:ln>
              <a:solidFill>
                <a:srgbClr val="001446">
                  <a:lumMod val="50000"/>
                  <a:lumOff val="50000"/>
                </a:srgbClr>
              </a:solidFill>
              <a:effectLst/>
              <a:uLnTx/>
              <a:uFillTx/>
              <a:latin typeface="Arial"/>
              <a:ea typeface="ＭＳ Ｐゴシック"/>
              <a:cs typeface="+mn-cs"/>
            </a:endParaRPr>
          </a:p>
        </p:txBody>
      </p:sp>
      <p:sp>
        <p:nvSpPr>
          <p:cNvPr id="40" name="TextBox 39"/>
          <p:cNvSpPr txBox="1"/>
          <p:nvPr/>
        </p:nvSpPr>
        <p:spPr>
          <a:xfrm>
            <a:off x="3562003" y="541952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ED982D">
                    <a:lumMod val="50000"/>
                  </a:srgbClr>
                </a:solidFill>
                <a:effectLst/>
                <a:uLnTx/>
                <a:uFillTx/>
                <a:latin typeface="Arial"/>
                <a:ea typeface="ＭＳ Ｐゴシック"/>
                <a:cs typeface="+mn-cs"/>
              </a:rPr>
              <a:t>Stream Bed</a:t>
            </a:r>
          </a:p>
        </p:txBody>
      </p:sp>
      <p:sp>
        <p:nvSpPr>
          <p:cNvPr id="7" name="TextBox 6"/>
          <p:cNvSpPr txBox="1"/>
          <p:nvPr/>
        </p:nvSpPr>
        <p:spPr>
          <a:xfrm>
            <a:off x="2517540" y="6029960"/>
            <a:ext cx="3527029" cy="474195"/>
          </a:xfrm>
          <a:prstGeom prst="rect">
            <a:avLst/>
          </a:prstGeom>
          <a:noFill/>
          <a:effectLst/>
        </p:spPr>
        <p:txBody>
          <a:bodyPr wrap="none" lIns="0" tIns="0" rIns="0" bIns="0" rtlCol="0">
            <a:noAutofit/>
          </a:bodyPr>
          <a:lstStyle/>
          <a:p>
            <a:pPr algn="l" eaLnBrk="0" hangingPunct="0">
              <a:lnSpc>
                <a:spcPts val="1800"/>
              </a:lnSpc>
            </a:pPr>
            <a:r>
              <a:rPr lang="en-US" sz="2000" b="1" dirty="0" smtClean="0">
                <a:ea typeface="+mn-ea"/>
                <a:cs typeface="+mn-cs"/>
              </a:rPr>
              <a:t>May be used to determine flood risk</a:t>
            </a:r>
          </a:p>
        </p:txBody>
      </p:sp>
      <p:sp>
        <p:nvSpPr>
          <p:cNvPr id="24" name="TextBox 23"/>
          <p:cNvSpPr txBox="1"/>
          <p:nvPr/>
        </p:nvSpPr>
        <p:spPr>
          <a:xfrm>
            <a:off x="101817" y="6470574"/>
            <a:ext cx="2954655" cy="369332"/>
          </a:xfrm>
          <a:prstGeom prst="rect">
            <a:avLst/>
          </a:prstGeom>
          <a:noFill/>
        </p:spPr>
        <p:txBody>
          <a:bodyPr wrap="none" rtlCol="0">
            <a:spAutoFit/>
          </a:bodyPr>
          <a:lstStyle/>
          <a:p>
            <a:r>
              <a:rPr lang="en-US" dirty="0" smtClean="0">
                <a:solidFill>
                  <a:schemeClr val="bg1">
                    <a:lumMod val="50000"/>
                  </a:schemeClr>
                </a:solidFill>
              </a:rPr>
              <a:t>Slide from David Maidment</a:t>
            </a:r>
            <a:endParaRPr lang="en-US" dirty="0">
              <a:solidFill>
                <a:schemeClr val="bg1">
                  <a:lumMod val="50000"/>
                </a:schemeClr>
              </a:solidFill>
            </a:endParaRPr>
          </a:p>
        </p:txBody>
      </p:sp>
    </p:spTree>
    <p:extLst>
      <p:ext uri="{BB962C8B-B14F-4D97-AF65-F5344CB8AC3E}">
        <p14:creationId xmlns:p14="http://schemas.microsoft.com/office/powerpoint/2010/main" val="39032460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556" y="220828"/>
            <a:ext cx="7312991" cy="484632"/>
          </a:xfrm>
        </p:spPr>
        <p:txBody>
          <a:bodyPr/>
          <a:lstStyle/>
          <a:p>
            <a:pPr algn="ctr"/>
            <a:r>
              <a:rPr lang="en-US" sz="2600" dirty="0" smtClean="0"/>
              <a:t>Continental-Scale HAND layer evaluated on ROGER supercomputer at NCSA</a:t>
            </a:r>
            <a:endParaRPr lang="en-US" sz="2600" dirty="0"/>
          </a:p>
        </p:txBody>
      </p:sp>
      <p:sp>
        <p:nvSpPr>
          <p:cNvPr id="4" name="TextBox 3"/>
          <p:cNvSpPr txBox="1"/>
          <p:nvPr/>
        </p:nvSpPr>
        <p:spPr>
          <a:xfrm>
            <a:off x="641075" y="3007360"/>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Catchments and Flowlines</a:t>
            </a:r>
          </a:p>
        </p:txBody>
      </p:sp>
      <p:sp>
        <p:nvSpPr>
          <p:cNvPr id="8" name="TextBox 7"/>
          <p:cNvSpPr txBox="1"/>
          <p:nvPr/>
        </p:nvSpPr>
        <p:spPr>
          <a:xfrm>
            <a:off x="641075" y="5349862"/>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Digital Elevation Model</a:t>
            </a:r>
          </a:p>
        </p:txBody>
      </p:sp>
      <p:sp>
        <p:nvSpPr>
          <p:cNvPr id="9" name="TextBox 8"/>
          <p:cNvSpPr txBox="1"/>
          <p:nvPr/>
        </p:nvSpPr>
        <p:spPr>
          <a:xfrm>
            <a:off x="4208918" y="4455929"/>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Height Above Nearest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446">
                    <a:lumMod val="50000"/>
                    <a:lumOff val="50000"/>
                  </a:srgbClr>
                </a:solidFill>
                <a:effectLst/>
                <a:uLnTx/>
                <a:uFillTx/>
                <a:latin typeface="Arial"/>
                <a:ea typeface="ＭＳ Ｐゴシック"/>
              </a:rPr>
              <a:t>Drainage (HAND)</a:t>
            </a:r>
            <a:r>
              <a:rPr kumimoji="0" lang="en-US" sz="1400" b="1" i="0" u="none" strike="noStrike" kern="1200" cap="none" spc="0" normalizeH="0" baseline="0" noProof="0" dirty="0">
                <a:ln>
                  <a:noFill/>
                </a:ln>
                <a:solidFill>
                  <a:prstClr val="black"/>
                </a:solidFill>
                <a:effectLst/>
                <a:uLnTx/>
                <a:uFillTx/>
                <a:latin typeface="Arial"/>
                <a:ea typeface="ＭＳ Ｐゴシック"/>
              </a:rPr>
              <a:t/>
            </a:r>
            <a:br>
              <a:rPr kumimoji="0" lang="en-US" sz="1400" b="1" i="0" u="none" strike="noStrike" kern="1200" cap="none" spc="0" normalizeH="0" baseline="0" noProof="0" dirty="0">
                <a:ln>
                  <a:noFill/>
                </a:ln>
                <a:solidFill>
                  <a:prstClr val="black"/>
                </a:solidFill>
                <a:effectLst/>
                <a:uLnTx/>
                <a:uFillTx/>
                <a:latin typeface="Arial"/>
                <a:ea typeface="ＭＳ Ｐゴシック"/>
              </a:rPr>
            </a:br>
            <a:r>
              <a:rPr kumimoji="0" lang="en-US" sz="1400" b="1" i="0" u="none" strike="noStrike" kern="1200" cap="none" spc="0" normalizeH="0" baseline="0" noProof="0" dirty="0">
                <a:ln>
                  <a:noFill/>
                </a:ln>
                <a:solidFill>
                  <a:prstClr val="black"/>
                </a:solidFill>
                <a:effectLst/>
                <a:uLnTx/>
                <a:uFillTx/>
                <a:latin typeface="Arial"/>
                <a:ea typeface="ＭＳ Ｐゴシック"/>
              </a:rPr>
              <a:t>(relative elevation of land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surface cell above cell in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ＭＳ Ｐゴシック"/>
              </a:rPr>
              <a:t>stream to which it flows)</a:t>
            </a:r>
          </a:p>
        </p:txBody>
      </p:sp>
      <p:sp>
        <p:nvSpPr>
          <p:cNvPr id="6" name="Right Arrow 5"/>
          <p:cNvSpPr/>
          <p:nvPr/>
        </p:nvSpPr>
        <p:spPr bwMode="auto">
          <a:xfrm>
            <a:off x="3287337" y="2139085"/>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3" name="Right Arrow 12"/>
          <p:cNvSpPr/>
          <p:nvPr/>
        </p:nvSpPr>
        <p:spPr bwMode="auto">
          <a:xfrm>
            <a:off x="3294328" y="3897645"/>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pic>
        <p:nvPicPr>
          <p:cNvPr id="15" name="Picture 14"/>
          <p:cNvPicPr>
            <a:picLocks noChangeAspect="1"/>
          </p:cNvPicPr>
          <p:nvPr/>
        </p:nvPicPr>
        <p:blipFill>
          <a:blip r:embed="rId2"/>
          <a:stretch>
            <a:fillRect/>
          </a:stretch>
        </p:blipFill>
        <p:spPr>
          <a:xfrm>
            <a:off x="641075" y="1307591"/>
            <a:ext cx="2484075" cy="1540127"/>
          </a:xfrm>
          <a:prstGeom prst="rect">
            <a:avLst/>
          </a:prstGeom>
          <a:ln w="3175">
            <a:solidFill>
              <a:schemeClr val="bg1">
                <a:lumMod val="65000"/>
              </a:schemeClr>
            </a:solidFill>
          </a:ln>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75" y="3443976"/>
            <a:ext cx="2502998" cy="1592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3073505" y="5473565"/>
            <a:ext cx="1758623" cy="1155361"/>
            <a:chOff x="5132717" y="1319842"/>
            <a:chExt cx="1758623" cy="1155361"/>
          </a:xfrm>
        </p:grpSpPr>
        <p:sp>
          <p:nvSpPr>
            <p:cNvPr id="20" name="Freeform 19"/>
            <p:cNvSpPr/>
            <p:nvPr/>
          </p:nvSpPr>
          <p:spPr bwMode="auto">
            <a:xfrm>
              <a:off x="5141343" y="1759211"/>
              <a:ext cx="1725283" cy="715992"/>
            </a:xfrm>
            <a:custGeom>
              <a:avLst/>
              <a:gdLst>
                <a:gd name="connsiteX0" fmla="*/ 0 w 1725283"/>
                <a:gd name="connsiteY0" fmla="*/ 0 h 715992"/>
                <a:gd name="connsiteX1" fmla="*/ 8626 w 1725283"/>
                <a:gd name="connsiteY1" fmla="*/ 664234 h 715992"/>
                <a:gd name="connsiteX2" fmla="*/ 1708030 w 1725283"/>
                <a:gd name="connsiteY2" fmla="*/ 715992 h 715992"/>
                <a:gd name="connsiteX3" fmla="*/ 1725283 w 1725283"/>
                <a:gd name="connsiteY3" fmla="*/ 422694 h 715992"/>
                <a:gd name="connsiteX4" fmla="*/ 1656271 w 1725283"/>
                <a:gd name="connsiteY4" fmla="*/ 379562 h 715992"/>
                <a:gd name="connsiteX5" fmla="*/ 0 w 1725283"/>
                <a:gd name="connsiteY5" fmla="*/ 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283" h="715992">
                  <a:moveTo>
                    <a:pt x="0" y="0"/>
                  </a:moveTo>
                  <a:lnTo>
                    <a:pt x="8626" y="664234"/>
                  </a:lnTo>
                  <a:lnTo>
                    <a:pt x="1708030" y="715992"/>
                  </a:lnTo>
                  <a:lnTo>
                    <a:pt x="1725283" y="422694"/>
                  </a:lnTo>
                  <a:lnTo>
                    <a:pt x="1656271" y="379562"/>
                  </a:lnTo>
                  <a:lnTo>
                    <a:pt x="0" y="0"/>
                  </a:lnTo>
                  <a:close/>
                </a:path>
              </a:pathLst>
            </a:custGeom>
            <a:gradFill>
              <a:gsLst>
                <a:gs pos="0">
                  <a:schemeClr val="accent3">
                    <a:lumMod val="60000"/>
                    <a:lumOff val="40000"/>
                  </a:schemeClr>
                </a:gs>
                <a:gs pos="100000">
                  <a:schemeClr val="accent3">
                    <a:lumMod val="60000"/>
                    <a:lumOff val="40000"/>
                  </a:schemeClr>
                </a:gs>
              </a:gsLst>
            </a:gradFill>
            <a:ln w="0">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21" name="Freeform 20"/>
            <p:cNvSpPr/>
            <p:nvPr/>
          </p:nvSpPr>
          <p:spPr bwMode="auto">
            <a:xfrm>
              <a:off x="5141344" y="1319842"/>
              <a:ext cx="1733910" cy="871267"/>
            </a:xfrm>
            <a:custGeom>
              <a:avLst/>
              <a:gdLst>
                <a:gd name="connsiteX0" fmla="*/ 17252 w 1708030"/>
                <a:gd name="connsiteY0" fmla="*/ 0 h 871267"/>
                <a:gd name="connsiteX1" fmla="*/ 0 w 1708030"/>
                <a:gd name="connsiteY1" fmla="*/ 431320 h 871267"/>
                <a:gd name="connsiteX2" fmla="*/ 1708030 w 1708030"/>
                <a:gd name="connsiteY2" fmla="*/ 871267 h 871267"/>
                <a:gd name="connsiteX3" fmla="*/ 1708030 w 1708030"/>
                <a:gd name="connsiteY3" fmla="*/ 457200 h 871267"/>
                <a:gd name="connsiteX4" fmla="*/ 17252 w 1708030"/>
                <a:gd name="connsiteY4" fmla="*/ 0 h 87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30" h="871267">
                  <a:moveTo>
                    <a:pt x="17252" y="0"/>
                  </a:moveTo>
                  <a:lnTo>
                    <a:pt x="0" y="431320"/>
                  </a:lnTo>
                  <a:lnTo>
                    <a:pt x="1708030" y="871267"/>
                  </a:lnTo>
                  <a:lnTo>
                    <a:pt x="1708030" y="457200"/>
                  </a:lnTo>
                  <a:lnTo>
                    <a:pt x="17252" y="0"/>
                  </a:lnTo>
                  <a:close/>
                </a:path>
              </a:pathLst>
            </a:custGeom>
            <a:gradFill>
              <a:gsLst>
                <a:gs pos="0">
                  <a:schemeClr val="tx2">
                    <a:lumMod val="25000"/>
                    <a:lumOff val="75000"/>
                  </a:schemeClr>
                </a:gs>
                <a:gs pos="100000">
                  <a:schemeClr val="tx2">
                    <a:lumMod val="25000"/>
                    <a:lumOff val="75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2" name="Straight Connector 21"/>
            <p:cNvCxnSpPr/>
            <p:nvPr/>
          </p:nvCxnSpPr>
          <p:spPr bwMode="auto">
            <a:xfrm>
              <a:off x="5132717" y="1733909"/>
              <a:ext cx="1742536" cy="465827"/>
            </a:xfrm>
            <a:prstGeom prst="line">
              <a:avLst/>
            </a:prstGeom>
            <a:noFill/>
            <a:ln w="38100" cap="flat" cmpd="sng" algn="ctr">
              <a:solidFill>
                <a:schemeClr val="accent3">
                  <a:lumMod val="75000"/>
                </a:schemeClr>
              </a:solidFill>
              <a:prstDash val="solid"/>
              <a:round/>
              <a:headEnd type="none" w="med" len="med"/>
              <a:tailEnd type="none" w="med" len="med"/>
            </a:ln>
            <a:effectLst/>
          </p:spPr>
        </p:cxnSp>
        <p:cxnSp>
          <p:nvCxnSpPr>
            <p:cNvPr id="23" name="Straight Connector 22"/>
            <p:cNvCxnSpPr/>
            <p:nvPr/>
          </p:nvCxnSpPr>
          <p:spPr bwMode="auto">
            <a:xfrm>
              <a:off x="5148804" y="1330661"/>
              <a:ext cx="1742536" cy="465827"/>
            </a:xfrm>
            <a:prstGeom prst="line">
              <a:avLst/>
            </a:prstGeom>
            <a:noFill/>
            <a:ln w="38100" cap="flat" cmpd="sng" algn="ctr">
              <a:solidFill>
                <a:schemeClr val="tx2">
                  <a:lumMod val="50000"/>
                  <a:lumOff val="50000"/>
                </a:schemeClr>
              </a:solidFill>
              <a:prstDash val="solid"/>
              <a:round/>
              <a:headEnd type="none" w="med" len="med"/>
              <a:tailEnd type="none" w="med" len="med"/>
            </a:ln>
            <a:effectLst/>
          </p:spPr>
        </p:cxnSp>
        <p:sp>
          <p:nvSpPr>
            <p:cNvPr id="24" name="Isosceles Triangle 23"/>
            <p:cNvSpPr/>
            <p:nvPr/>
          </p:nvSpPr>
          <p:spPr bwMode="auto">
            <a:xfrm flipV="1">
              <a:off x="6003984" y="1366303"/>
              <a:ext cx="219456" cy="199609"/>
            </a:xfrm>
            <a:prstGeom prst="triangle">
              <a:avLst/>
            </a:prstGeom>
            <a:gradFill>
              <a:gsLst>
                <a:gs pos="0">
                  <a:schemeClr val="tx2">
                    <a:lumMod val="50000"/>
                    <a:lumOff val="50000"/>
                  </a:schemeClr>
                </a:gs>
                <a:gs pos="100000">
                  <a:schemeClr val="tx2">
                    <a:lumMod val="50000"/>
                    <a:lumOff val="50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5244" y="4377640"/>
            <a:ext cx="1368163" cy="2432290"/>
          </a:xfrm>
          <a:prstGeom prst="rect">
            <a:avLst/>
          </a:prstGeom>
        </p:spPr>
      </p:pic>
      <p:pic>
        <p:nvPicPr>
          <p:cNvPr id="18" name="Picture 17"/>
          <p:cNvPicPr>
            <a:picLocks noChangeAspect="1"/>
          </p:cNvPicPr>
          <p:nvPr/>
        </p:nvPicPr>
        <p:blipFill>
          <a:blip r:embed="rId5"/>
          <a:stretch>
            <a:fillRect/>
          </a:stretch>
        </p:blipFill>
        <p:spPr>
          <a:xfrm>
            <a:off x="4110063" y="1784682"/>
            <a:ext cx="4321685" cy="2445356"/>
          </a:xfrm>
          <a:prstGeom prst="rect">
            <a:avLst/>
          </a:prstGeom>
        </p:spPr>
      </p:pic>
      <p:sp>
        <p:nvSpPr>
          <p:cNvPr id="25" name="TextBox 24"/>
          <p:cNvSpPr txBox="1"/>
          <p:nvPr/>
        </p:nvSpPr>
        <p:spPr>
          <a:xfrm>
            <a:off x="101817" y="6470574"/>
            <a:ext cx="2954655" cy="369332"/>
          </a:xfrm>
          <a:prstGeom prst="rect">
            <a:avLst/>
          </a:prstGeom>
          <a:noFill/>
        </p:spPr>
        <p:txBody>
          <a:bodyPr wrap="none" rtlCol="0">
            <a:spAutoFit/>
          </a:bodyPr>
          <a:lstStyle/>
          <a:p>
            <a:r>
              <a:rPr lang="en-US" dirty="0" smtClean="0">
                <a:solidFill>
                  <a:schemeClr val="bg1">
                    <a:lumMod val="50000"/>
                  </a:schemeClr>
                </a:solidFill>
              </a:rPr>
              <a:t>Slide from David Maidment</a:t>
            </a:r>
            <a:endParaRPr lang="en-US" dirty="0">
              <a:solidFill>
                <a:schemeClr val="bg1">
                  <a:lumMod val="50000"/>
                </a:schemeClr>
              </a:solidFill>
            </a:endParaRPr>
          </a:p>
        </p:txBody>
      </p:sp>
    </p:spTree>
    <p:extLst>
      <p:ext uri="{BB962C8B-B14F-4D97-AF65-F5344CB8AC3E}">
        <p14:creationId xmlns:p14="http://schemas.microsoft.com/office/powerpoint/2010/main" val="3908468509"/>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417638"/>
            <a:ext cx="8229600" cy="4876912"/>
          </a:xfrm>
        </p:spPr>
        <p:txBody>
          <a:bodyPr>
            <a:normAutofit fontScale="92500" lnSpcReduction="20000"/>
          </a:bodyPr>
          <a:lstStyle/>
          <a:p>
            <a:r>
              <a:rPr lang="en-US" dirty="0" smtClean="0"/>
              <a:t>The height above nearest stream approach suggested as way to rapidly approximate real time flood inundation</a:t>
            </a:r>
          </a:p>
          <a:p>
            <a:r>
              <a:rPr lang="en-US" dirty="0" smtClean="0"/>
              <a:t>Includes an approach to approximate reach scale hydraulic properties</a:t>
            </a:r>
          </a:p>
          <a:p>
            <a:r>
              <a:rPr lang="en-US" dirty="0"/>
              <a:t>DEM topography should represent river bed elevations to maximal extent possible</a:t>
            </a:r>
          </a:p>
          <a:p>
            <a:r>
              <a:rPr lang="en-US" dirty="0"/>
              <a:t>Research ways to align and reconcile elevation and hydrography (present obstacle removal approach not ideal)</a:t>
            </a:r>
          </a:p>
          <a:p>
            <a:r>
              <a:rPr lang="en-US" dirty="0"/>
              <a:t>Investigate incorporating high resolution (e.g. LIDAR) data in areas where accuracy is critical</a:t>
            </a:r>
          </a:p>
          <a:p>
            <a:endParaRPr lang="en-US" dirty="0" smtClean="0"/>
          </a:p>
        </p:txBody>
      </p:sp>
    </p:spTree>
    <p:extLst>
      <p:ext uri="{BB962C8B-B14F-4D97-AF65-F5344CB8AC3E}">
        <p14:creationId xmlns:p14="http://schemas.microsoft.com/office/powerpoint/2010/main" val="1535431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Objective</a:t>
            </a:r>
            <a:endParaRPr lang="en-US" dirty="0"/>
          </a:p>
        </p:txBody>
      </p:sp>
      <p:sp>
        <p:nvSpPr>
          <p:cNvPr id="5" name="Content Placeholder 4"/>
          <p:cNvSpPr>
            <a:spLocks noGrp="1"/>
          </p:cNvSpPr>
          <p:nvPr>
            <p:ph idx="1"/>
          </p:nvPr>
        </p:nvSpPr>
        <p:spPr/>
        <p:txBody>
          <a:bodyPr>
            <a:normAutofit lnSpcReduction="10000"/>
          </a:bodyPr>
          <a:lstStyle/>
          <a:p>
            <a:r>
              <a:rPr lang="en-US" dirty="0" smtClean="0"/>
              <a:t>The National Water Model produces flows at reach scale</a:t>
            </a:r>
          </a:p>
          <a:p>
            <a:r>
              <a:rPr lang="en-US" dirty="0" smtClean="0"/>
              <a:t>Need a way to obtain reach level hydraulic properties for inputs to these models</a:t>
            </a:r>
          </a:p>
          <a:p>
            <a:r>
              <a:rPr lang="en-US" dirty="0" smtClean="0"/>
              <a:t>Need a way to map from reach scale stage to flood inundation depth</a:t>
            </a:r>
          </a:p>
          <a:p>
            <a:r>
              <a:rPr lang="en-US" dirty="0" smtClean="0"/>
              <a:t>Exploit high resolution topography and 1:1 relationship between stream reaches (NHD) and their catchments</a:t>
            </a:r>
            <a:endParaRPr lang="en-US" dirty="0"/>
          </a:p>
        </p:txBody>
      </p:sp>
    </p:spTree>
    <p:extLst>
      <p:ext uri="{BB962C8B-B14F-4D97-AF65-F5344CB8AC3E}">
        <p14:creationId xmlns:p14="http://schemas.microsoft.com/office/powerpoint/2010/main" val="38727429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Mapping Flood Inundation with Height </a:t>
            </a:r>
            <a:r>
              <a:rPr lang="en-US" dirty="0"/>
              <a:t>above the nearest </a:t>
            </a:r>
            <a:r>
              <a:rPr lang="en-US" dirty="0" smtClean="0"/>
              <a:t>drainage (HAND)</a:t>
            </a:r>
            <a:endParaRPr lang="en-US" dirty="0"/>
          </a:p>
        </p:txBody>
      </p:sp>
      <p:sp>
        <p:nvSpPr>
          <p:cNvPr id="3" name="Content Placeholder 2"/>
          <p:cNvSpPr>
            <a:spLocks noGrp="1"/>
          </p:cNvSpPr>
          <p:nvPr>
            <p:ph idx="1"/>
          </p:nvPr>
        </p:nvSpPr>
        <p:spPr>
          <a:xfrm>
            <a:off x="457200" y="1754746"/>
            <a:ext cx="8229600" cy="4525963"/>
          </a:xfrm>
        </p:spPr>
        <p:txBody>
          <a:bodyPr>
            <a:normAutofit fontScale="92500" lnSpcReduction="20000"/>
          </a:bodyPr>
          <a:lstStyle/>
          <a:p>
            <a:r>
              <a:rPr lang="en-US" dirty="0" smtClean="0"/>
              <a:t>Each stream reach has a water depth </a:t>
            </a:r>
            <a:r>
              <a:rPr lang="en-US" dirty="0" err="1" smtClean="0"/>
              <a:t>h</a:t>
            </a:r>
            <a:r>
              <a:rPr lang="en-US" baseline="-25000" dirty="0" err="1" smtClean="0"/>
              <a:t>w</a:t>
            </a:r>
            <a:r>
              <a:rPr lang="en-US" dirty="0" smtClean="0"/>
              <a:t> (from a hydraulic model)</a:t>
            </a:r>
          </a:p>
          <a:p>
            <a:r>
              <a:rPr lang="en-US" dirty="0" smtClean="0"/>
              <a:t>Each stream reach has an ID</a:t>
            </a:r>
          </a:p>
          <a:p>
            <a:r>
              <a:rPr lang="en-US" dirty="0" smtClean="0"/>
              <a:t>Each grid cell has the ID of the reach it connects to and the height above the nearest stream </a:t>
            </a:r>
            <a:r>
              <a:rPr lang="en-US" dirty="0" err="1" smtClean="0"/>
              <a:t>h</a:t>
            </a:r>
            <a:r>
              <a:rPr lang="en-US" baseline="-25000" dirty="0" err="1" smtClean="0"/>
              <a:t>s</a:t>
            </a:r>
            <a:endParaRPr lang="en-US" dirty="0" smtClean="0"/>
          </a:p>
          <a:p>
            <a:r>
              <a:rPr lang="en-US" dirty="0"/>
              <a:t>Evaluate </a:t>
            </a:r>
            <a:r>
              <a:rPr lang="en-US" dirty="0" smtClean="0"/>
              <a:t>inundation </a:t>
            </a:r>
            <a:r>
              <a:rPr lang="en-US" dirty="0"/>
              <a:t>using </a:t>
            </a:r>
            <a:r>
              <a:rPr lang="en-US" dirty="0" err="1"/>
              <a:t>h</a:t>
            </a:r>
            <a:r>
              <a:rPr lang="en-US" baseline="-25000" dirty="0" err="1"/>
              <a:t>w</a:t>
            </a:r>
            <a:r>
              <a:rPr lang="en-US" dirty="0" err="1"/>
              <a:t>-h</a:t>
            </a:r>
            <a:r>
              <a:rPr lang="en-US" baseline="-25000" dirty="0" err="1"/>
              <a:t>s</a:t>
            </a:r>
            <a:r>
              <a:rPr lang="en-US" baseline="-25000" dirty="0"/>
              <a:t> </a:t>
            </a:r>
            <a:r>
              <a:rPr lang="en-US" dirty="0" smtClean="0"/>
              <a:t> </a:t>
            </a:r>
          </a:p>
          <a:p>
            <a:pPr marL="800100" lvl="2" indent="0">
              <a:buNone/>
            </a:pPr>
            <a:r>
              <a:rPr lang="en-US" dirty="0" smtClean="0"/>
              <a:t>If(</a:t>
            </a:r>
            <a:r>
              <a:rPr lang="en-US" dirty="0" err="1" smtClean="0"/>
              <a:t>h</a:t>
            </a:r>
            <a:r>
              <a:rPr lang="en-US" baseline="-25000" dirty="0" err="1" smtClean="0"/>
              <a:t>w</a:t>
            </a:r>
            <a:r>
              <a:rPr lang="en-US" dirty="0" smtClean="0"/>
              <a:t>(id) &gt; </a:t>
            </a:r>
            <a:r>
              <a:rPr lang="en-US" dirty="0" err="1" smtClean="0"/>
              <a:t>h</a:t>
            </a:r>
            <a:r>
              <a:rPr lang="en-US" baseline="-25000" dirty="0" err="1" smtClean="0"/>
              <a:t>s</a:t>
            </a:r>
            <a:r>
              <a:rPr lang="en-US" dirty="0" smtClean="0"/>
              <a:t>(id))</a:t>
            </a:r>
          </a:p>
          <a:p>
            <a:pPr marL="1257300" lvl="3" indent="0">
              <a:buNone/>
            </a:pPr>
            <a:r>
              <a:rPr lang="en-US" dirty="0" smtClean="0"/>
              <a:t>Inundation depth = </a:t>
            </a:r>
            <a:r>
              <a:rPr lang="en-US" dirty="0" err="1" smtClean="0"/>
              <a:t>h</a:t>
            </a:r>
            <a:r>
              <a:rPr lang="en-US" baseline="-25000" dirty="0" err="1" smtClean="0"/>
              <a:t>w</a:t>
            </a:r>
            <a:r>
              <a:rPr lang="en-US" dirty="0" smtClean="0"/>
              <a:t>(id</a:t>
            </a:r>
            <a:r>
              <a:rPr lang="en-US" dirty="0"/>
              <a:t>) </a:t>
            </a:r>
            <a:r>
              <a:rPr lang="en-US" dirty="0" smtClean="0"/>
              <a:t>- </a:t>
            </a:r>
            <a:r>
              <a:rPr lang="en-US" dirty="0" err="1" smtClean="0"/>
              <a:t>h</a:t>
            </a:r>
            <a:r>
              <a:rPr lang="en-US" baseline="-25000" dirty="0" err="1" smtClean="0"/>
              <a:t>s</a:t>
            </a:r>
            <a:r>
              <a:rPr lang="en-US" dirty="0" smtClean="0"/>
              <a:t>(id)</a:t>
            </a:r>
          </a:p>
          <a:p>
            <a:pPr marL="800100" lvl="2" indent="0">
              <a:buNone/>
            </a:pPr>
            <a:r>
              <a:rPr lang="en-US" dirty="0" smtClean="0"/>
              <a:t>Else</a:t>
            </a:r>
          </a:p>
          <a:p>
            <a:pPr marL="1257300" lvl="3" indent="0">
              <a:buNone/>
            </a:pPr>
            <a:r>
              <a:rPr lang="en-US" dirty="0" smtClean="0"/>
              <a:t>Inundation depth = 0</a:t>
            </a:r>
            <a:endParaRPr lang="en-US" dirty="0"/>
          </a:p>
          <a:p>
            <a:pPr marL="800100" lvl="2" indent="0">
              <a:buNone/>
            </a:pPr>
            <a:r>
              <a:rPr lang="en-US" dirty="0" smtClean="0"/>
              <a:t> </a:t>
            </a:r>
            <a:endParaRPr lang="en-US" dirty="0"/>
          </a:p>
        </p:txBody>
      </p:sp>
      <p:sp>
        <p:nvSpPr>
          <p:cNvPr id="4" name="TextBox 3"/>
          <p:cNvSpPr txBox="1"/>
          <p:nvPr/>
        </p:nvSpPr>
        <p:spPr>
          <a:xfrm>
            <a:off x="4103650" y="5008457"/>
            <a:ext cx="4873082" cy="1754326"/>
          </a:xfrm>
          <a:prstGeom prst="rect">
            <a:avLst/>
          </a:prstGeom>
          <a:noFill/>
        </p:spPr>
        <p:txBody>
          <a:bodyPr wrap="square" rtlCol="0">
            <a:spAutoFit/>
          </a:bodyPr>
          <a:lstStyle/>
          <a:p>
            <a:r>
              <a:rPr lang="en-US" dirty="0" smtClean="0">
                <a:solidFill>
                  <a:schemeClr val="tx2">
                    <a:lumMod val="60000"/>
                    <a:lumOff val="40000"/>
                  </a:schemeClr>
                </a:solidFill>
              </a:rPr>
              <a:t>This is approximate because it neglects many details of the river hydraulics and flow over flood plains.  But more detailed approaches often demand hard to obtain and uncertain inputs so this may be a helpful approach to get screening level and real time flood maps</a:t>
            </a:r>
            <a:endParaRPr lang="en-US" dirty="0">
              <a:solidFill>
                <a:schemeClr val="tx2">
                  <a:lumMod val="60000"/>
                  <a:lumOff val="40000"/>
                </a:schemeClr>
              </a:solidFill>
            </a:endParaRPr>
          </a:p>
        </p:txBody>
      </p:sp>
    </p:spTree>
    <p:extLst>
      <p:ext uri="{BB962C8B-B14F-4D97-AF65-F5344CB8AC3E}">
        <p14:creationId xmlns:p14="http://schemas.microsoft.com/office/powerpoint/2010/main" val="298133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3194" y="2518546"/>
            <a:ext cx="3683380" cy="2689270"/>
          </a:xfrm>
          <a:prstGeom prst="rect">
            <a:avLst/>
          </a:prstGeom>
        </p:spPr>
      </p:pic>
      <p:sp>
        <p:nvSpPr>
          <p:cNvPr id="2" name="Title 1"/>
          <p:cNvSpPr>
            <a:spLocks noGrp="1"/>
          </p:cNvSpPr>
          <p:nvPr>
            <p:ph type="title"/>
          </p:nvPr>
        </p:nvSpPr>
        <p:spPr/>
        <p:txBody>
          <a:bodyPr>
            <a:normAutofit fontScale="90000"/>
          </a:bodyPr>
          <a:lstStyle/>
          <a:p>
            <a:r>
              <a:rPr lang="en-US" dirty="0" smtClean="0"/>
              <a:t>How to calculate the height above the nearest drainage?</a:t>
            </a:r>
            <a:endParaRPr lang="en-US" dirty="0"/>
          </a:p>
        </p:txBody>
      </p:sp>
      <p:sp>
        <p:nvSpPr>
          <p:cNvPr id="3" name="Content Placeholder 2"/>
          <p:cNvSpPr>
            <a:spLocks noGrp="1"/>
          </p:cNvSpPr>
          <p:nvPr>
            <p:ph idx="1"/>
          </p:nvPr>
        </p:nvSpPr>
        <p:spPr>
          <a:xfrm>
            <a:off x="289775" y="1600200"/>
            <a:ext cx="5170846" cy="4525963"/>
          </a:xfrm>
        </p:spPr>
        <p:txBody>
          <a:bodyPr>
            <a:normAutofit fontScale="55000" lnSpcReduction="20000"/>
          </a:bodyPr>
          <a:lstStyle/>
          <a:p>
            <a:pPr marL="166688" indent="-166688">
              <a:buNone/>
            </a:pPr>
            <a:r>
              <a:rPr lang="en-US" dirty="0" smtClean="0"/>
              <a:t>TauDEM (</a:t>
            </a:r>
            <a:r>
              <a:rPr lang="en-US" dirty="0" smtClean="0">
                <a:hlinkClick r:id="rId3"/>
              </a:rPr>
              <a:t>http://hydrology.usu.edu/taudem</a:t>
            </a:r>
            <a:r>
              <a:rPr lang="en-US" dirty="0" smtClean="0"/>
              <a:t>)</a:t>
            </a:r>
          </a:p>
          <a:p>
            <a:pPr marL="166688" indent="-166688">
              <a:buNone/>
            </a:pPr>
            <a:r>
              <a:rPr lang="en-US" dirty="0" err="1"/>
              <a:t>Tesfa</a:t>
            </a:r>
            <a:r>
              <a:rPr lang="en-US" dirty="0"/>
              <a:t>, T. K., D. G. Tarboton, D. W. Watson, K. A. T. </a:t>
            </a:r>
            <a:r>
              <a:rPr lang="en-US" dirty="0" err="1"/>
              <a:t>Schreuders</a:t>
            </a:r>
            <a:r>
              <a:rPr lang="en-US" dirty="0"/>
              <a:t>, M. E. Baker and R. M. Wallace, (2011), "Extraction of hydrological proximity measures from DEMs using parallel processing," </a:t>
            </a:r>
            <a:r>
              <a:rPr lang="en-US" u="sng" dirty="0"/>
              <a:t>Environmental Modelling &amp; Software, 26(12): 1696-1709, </a:t>
            </a:r>
            <a:r>
              <a:rPr lang="en-US" u="sng" dirty="0">
                <a:hlinkClick r:id="rId4"/>
              </a:rPr>
              <a:t>http://dx.doi.org/10.1016/j.envsoft.2011.07.018</a:t>
            </a:r>
            <a:r>
              <a:rPr lang="en-US" u="sng" dirty="0" smtClean="0"/>
              <a:t>. </a:t>
            </a:r>
          </a:p>
          <a:p>
            <a:pPr marL="166688" indent="-166688">
              <a:buNone/>
            </a:pPr>
            <a:r>
              <a:rPr lang="en-US" dirty="0" err="1"/>
              <a:t>Nobre</a:t>
            </a:r>
            <a:r>
              <a:rPr lang="en-US" dirty="0"/>
              <a:t>, A. D., L. A. </a:t>
            </a:r>
            <a:r>
              <a:rPr lang="en-US" dirty="0" err="1"/>
              <a:t>Cuartas</a:t>
            </a:r>
            <a:r>
              <a:rPr lang="en-US" dirty="0"/>
              <a:t>, M. </a:t>
            </a:r>
            <a:r>
              <a:rPr lang="en-US" dirty="0" err="1"/>
              <a:t>Hodnett</a:t>
            </a:r>
            <a:r>
              <a:rPr lang="en-US" dirty="0"/>
              <a:t>, C. D. </a:t>
            </a:r>
            <a:r>
              <a:rPr lang="en-US" dirty="0" err="1"/>
              <a:t>Rennó</a:t>
            </a:r>
            <a:r>
              <a:rPr lang="en-US" dirty="0"/>
              <a:t>, G. Rodrigues, A. </a:t>
            </a:r>
            <a:r>
              <a:rPr lang="en-US" dirty="0" err="1"/>
              <a:t>Silveira</a:t>
            </a:r>
            <a:r>
              <a:rPr lang="en-US" dirty="0"/>
              <a:t>, M. Waterloo and S. </a:t>
            </a:r>
            <a:r>
              <a:rPr lang="en-US" dirty="0" err="1"/>
              <a:t>Saleska</a:t>
            </a:r>
            <a:r>
              <a:rPr lang="en-US" dirty="0"/>
              <a:t>, (2011), "Height Above the Nearest Drainage – a hydrologically relevant new terrain model," </a:t>
            </a:r>
            <a:r>
              <a:rPr lang="en-US" u="sng" dirty="0"/>
              <a:t>Journal of Hydrology, 404(1–2): 13-29, </a:t>
            </a:r>
            <a:r>
              <a:rPr lang="en-US" u="sng" dirty="0">
                <a:hlinkClick r:id="rId5"/>
              </a:rPr>
              <a:t>http://dx.doi.org/10.1016/j.jhydrol.2011.03.051</a:t>
            </a:r>
            <a:r>
              <a:rPr lang="en-US" u="sng" dirty="0" smtClean="0"/>
              <a:t>. </a:t>
            </a:r>
          </a:p>
          <a:p>
            <a:pPr marL="166688" indent="-166688">
              <a:buNone/>
            </a:pPr>
            <a:r>
              <a:rPr lang="en-US" dirty="0" err="1"/>
              <a:t>Nobre</a:t>
            </a:r>
            <a:r>
              <a:rPr lang="en-US" dirty="0"/>
              <a:t>, A. D., L. A. </a:t>
            </a:r>
            <a:r>
              <a:rPr lang="en-US" dirty="0" err="1"/>
              <a:t>Cuartas</a:t>
            </a:r>
            <a:r>
              <a:rPr lang="en-US" dirty="0"/>
              <a:t>, M. R. </a:t>
            </a:r>
            <a:r>
              <a:rPr lang="en-US" dirty="0" err="1"/>
              <a:t>Momo</a:t>
            </a:r>
            <a:r>
              <a:rPr lang="en-US" dirty="0"/>
              <a:t>, D. L. </a:t>
            </a:r>
            <a:r>
              <a:rPr lang="en-US" dirty="0" err="1"/>
              <a:t>Severo</a:t>
            </a:r>
            <a:r>
              <a:rPr lang="en-US" dirty="0"/>
              <a:t>, A. </a:t>
            </a:r>
            <a:r>
              <a:rPr lang="en-US" dirty="0" err="1"/>
              <a:t>Pinheiro</a:t>
            </a:r>
            <a:r>
              <a:rPr lang="en-US" dirty="0"/>
              <a:t> and C. A. </a:t>
            </a:r>
            <a:r>
              <a:rPr lang="en-US" dirty="0" err="1"/>
              <a:t>Nobre</a:t>
            </a:r>
            <a:r>
              <a:rPr lang="en-US" dirty="0"/>
              <a:t>, (2015), "HAND contour: a new proxy predictor of inundation extent," </a:t>
            </a:r>
            <a:r>
              <a:rPr lang="en-US" u="sng" dirty="0"/>
              <a:t>Hydrological Processes, </a:t>
            </a:r>
            <a:r>
              <a:rPr lang="en-US" u="sng" dirty="0">
                <a:hlinkClick r:id="rId6"/>
              </a:rPr>
              <a:t>http://dx.doi.org/10.1002/hyp.10581</a:t>
            </a:r>
            <a:r>
              <a:rPr lang="en-US" u="sng" dirty="0" smtClean="0"/>
              <a:t>.</a:t>
            </a:r>
          </a:p>
          <a:p>
            <a:pPr marL="0" indent="0">
              <a:buNone/>
            </a:pPr>
            <a:endParaRPr lang="en-US" dirty="0"/>
          </a:p>
        </p:txBody>
      </p:sp>
    </p:spTree>
    <p:extLst>
      <p:ext uri="{BB962C8B-B14F-4D97-AF65-F5344CB8AC3E}">
        <p14:creationId xmlns:p14="http://schemas.microsoft.com/office/powerpoint/2010/main" val="3253441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212829" y="60529"/>
            <a:ext cx="8872539" cy="922183"/>
          </a:xfrm>
        </p:spPr>
        <p:txBody>
          <a:bodyPr>
            <a:noAutofit/>
          </a:bodyPr>
          <a:lstStyle/>
          <a:p>
            <a:pPr algn="ctr"/>
            <a:r>
              <a:rPr lang="en-US" sz="2800" dirty="0" smtClean="0"/>
              <a:t/>
            </a:r>
            <a:br>
              <a:rPr lang="en-US" sz="2800" dirty="0" smtClean="0"/>
            </a:br>
            <a:r>
              <a:rPr lang="en-US" sz="3600" dirty="0" smtClean="0"/>
              <a:t>TauDEM </a:t>
            </a:r>
            <a:r>
              <a:rPr lang="en-US" sz="3600" dirty="0" err="1" smtClean="0"/>
              <a:t>Dinfinity</a:t>
            </a:r>
            <a:r>
              <a:rPr lang="en-US" sz="3600" dirty="0" smtClean="0"/>
              <a:t> Representation of Flow Field</a:t>
            </a:r>
            <a:endParaRPr lang="en-US" sz="2800" dirty="0"/>
          </a:p>
        </p:txBody>
      </p:sp>
      <p:graphicFrame>
        <p:nvGraphicFramePr>
          <p:cNvPr id="114" name="Object 68"/>
          <p:cNvGraphicFramePr>
            <a:graphicFrameLocks noChangeAspect="1"/>
          </p:cNvGraphicFramePr>
          <p:nvPr>
            <p:extLst/>
          </p:nvPr>
        </p:nvGraphicFramePr>
        <p:xfrm>
          <a:off x="6766536" y="1693730"/>
          <a:ext cx="2366660" cy="2624291"/>
        </p:xfrm>
        <a:graphic>
          <a:graphicData uri="http://schemas.openxmlformats.org/presentationml/2006/ole">
            <mc:AlternateContent xmlns:mc="http://schemas.openxmlformats.org/markup-compatibility/2006">
              <mc:Choice xmlns:v="urn:schemas-microsoft-com:vml" Requires="v">
                <p:oleObj spid="_x0000_s11268" name="Picture" r:id="rId3" imgW="2790720" imgH="3095640" progId="Word.Picture.8">
                  <p:embed/>
                </p:oleObj>
              </mc:Choice>
              <mc:Fallback>
                <p:oleObj name="Picture" r:id="rId3" imgW="2790720" imgH="3095640" progId="Word.Picture.8">
                  <p:embed/>
                  <p:pic>
                    <p:nvPicPr>
                      <p:cNvPr id="114" name="Object 68"/>
                      <p:cNvPicPr>
                        <a:picLocks noChangeAspect="1" noChangeArrowheads="1"/>
                      </p:cNvPicPr>
                      <p:nvPr/>
                    </p:nvPicPr>
                    <p:blipFill>
                      <a:blip r:embed="rId4"/>
                      <a:srcRect/>
                      <a:stretch>
                        <a:fillRect/>
                      </a:stretch>
                    </p:blipFill>
                    <p:spPr bwMode="auto">
                      <a:xfrm>
                        <a:off x="6766536" y="1693730"/>
                        <a:ext cx="2366660" cy="2624291"/>
                      </a:xfrm>
                      <a:prstGeom prst="rect">
                        <a:avLst/>
                      </a:prstGeom>
                      <a:noFill/>
                      <a:ln>
                        <a:noFill/>
                      </a:ln>
                      <a:effectLst/>
                      <a:extLst/>
                    </p:spPr>
                  </p:pic>
                </p:oleObj>
              </mc:Fallback>
            </mc:AlternateContent>
          </a:graphicData>
        </a:graphic>
      </p:graphicFrame>
      <p:pic>
        <p:nvPicPr>
          <p:cNvPr id="12" name="Picture 11"/>
          <p:cNvPicPr>
            <a:picLocks noChangeAspect="1"/>
          </p:cNvPicPr>
          <p:nvPr/>
        </p:nvPicPr>
        <p:blipFill>
          <a:blip r:embed="rId5"/>
          <a:stretch>
            <a:fillRect/>
          </a:stretch>
        </p:blipFill>
        <p:spPr>
          <a:xfrm>
            <a:off x="3428701" y="1491485"/>
            <a:ext cx="3238500" cy="4057650"/>
          </a:xfrm>
          <a:prstGeom prst="rect">
            <a:avLst/>
          </a:prstGeom>
        </p:spPr>
      </p:pic>
      <p:pic>
        <p:nvPicPr>
          <p:cNvPr id="13" name="Picture 12"/>
          <p:cNvPicPr>
            <a:picLocks noChangeAspect="1"/>
          </p:cNvPicPr>
          <p:nvPr/>
        </p:nvPicPr>
        <p:blipFill>
          <a:blip r:embed="rId6"/>
          <a:stretch>
            <a:fillRect/>
          </a:stretch>
        </p:blipFill>
        <p:spPr>
          <a:xfrm>
            <a:off x="51415" y="1491485"/>
            <a:ext cx="3209925" cy="3990975"/>
          </a:xfrm>
          <a:prstGeom prst="rect">
            <a:avLst/>
          </a:prstGeom>
        </p:spPr>
      </p:pic>
      <p:sp>
        <p:nvSpPr>
          <p:cNvPr id="121" name="Text Box 54"/>
          <p:cNvSpPr txBox="1">
            <a:spLocks noChangeAspect="1" noChangeArrowheads="1"/>
          </p:cNvSpPr>
          <p:nvPr/>
        </p:nvSpPr>
        <p:spPr bwMode="auto">
          <a:xfrm>
            <a:off x="1862229" y="4578022"/>
            <a:ext cx="729854" cy="507831"/>
          </a:xfrm>
          <a:prstGeom prst="rect">
            <a:avLst/>
          </a:prstGeom>
          <a:noFill/>
          <a:ln w="9525">
            <a:noFill/>
            <a:miter lim="800000"/>
            <a:headEnd/>
            <a:tailEnd/>
          </a:ln>
        </p:spPr>
        <p:txBody>
          <a:bodyPr>
            <a:spAutoFit/>
          </a:bodyPr>
          <a:lstStyle/>
          <a:p>
            <a:pPr defTabSz="685800" eaLnBrk="0" fontAlgn="base" hangingPunct="0">
              <a:spcBef>
                <a:spcPct val="50000"/>
              </a:spcBef>
              <a:spcAft>
                <a:spcPct val="0"/>
              </a:spcAft>
              <a:defRPr/>
            </a:pPr>
            <a:r>
              <a:rPr lang="en-US" sz="2700" b="1" dirty="0">
                <a:solidFill>
                  <a:srgbClr val="003399"/>
                </a:solidFill>
                <a:latin typeface="Calibri"/>
              </a:rPr>
              <a:t>D</a:t>
            </a:r>
            <a:r>
              <a:rPr lang="en-US" sz="2700" b="1" dirty="0">
                <a:solidFill>
                  <a:srgbClr val="003399"/>
                </a:solidFill>
                <a:latin typeface="Calibri"/>
                <a:sym typeface="Symbol" pitchFamily="18" charset="2"/>
              </a:rPr>
              <a:t>8</a:t>
            </a:r>
          </a:p>
        </p:txBody>
      </p:sp>
      <p:grpSp>
        <p:nvGrpSpPr>
          <p:cNvPr id="14" name="Group 13"/>
          <p:cNvGrpSpPr/>
          <p:nvPr/>
        </p:nvGrpSpPr>
        <p:grpSpPr>
          <a:xfrm>
            <a:off x="4867022" y="2995872"/>
            <a:ext cx="1108373" cy="2291767"/>
            <a:chOff x="5385527" y="3408823"/>
            <a:chExt cx="830748" cy="1728456"/>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6" name="Text Box 37"/>
            <p:cNvSpPr txBox="1">
              <a:spLocks noChangeAspect="1" noChangeArrowheads="1"/>
            </p:cNvSpPr>
            <p:nvPr/>
          </p:nvSpPr>
          <p:spPr bwMode="auto">
            <a:xfrm>
              <a:off x="5486421" y="4629448"/>
              <a:ext cx="729854" cy="507831"/>
            </a:xfrm>
            <a:prstGeom prst="rect">
              <a:avLst/>
            </a:prstGeom>
            <a:noFill/>
            <a:ln w="9525">
              <a:noFill/>
              <a:miter lim="800000"/>
              <a:headEnd/>
              <a:tailEnd/>
            </a:ln>
          </p:spPr>
          <p:txBody>
            <a:bodyPr>
              <a:spAutoFit/>
            </a:bodyPr>
            <a:lstStyle/>
            <a:p>
              <a:pPr defTabSz="685800" eaLnBrk="0" fontAlgn="base" hangingPunct="0">
                <a:spcBef>
                  <a:spcPct val="50000"/>
                </a:spcBef>
                <a:spcAft>
                  <a:spcPct val="0"/>
                </a:spcAft>
                <a:defRPr/>
              </a:pPr>
              <a:r>
                <a:rPr lang="en-US" sz="2700" b="1" dirty="0">
                  <a:solidFill>
                    <a:srgbClr val="003399"/>
                  </a:solidFill>
                  <a:latin typeface="Calibri"/>
                </a:rPr>
                <a:t>D</a:t>
              </a:r>
              <a:r>
                <a:rPr lang="en-US" sz="2700" b="1" dirty="0">
                  <a:solidFill>
                    <a:srgbClr val="003399"/>
                  </a:solidFill>
                  <a:latin typeface="Calibri"/>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grpSp>
      <p:sp>
        <p:nvSpPr>
          <p:cNvPr id="138" name="Freeform 41"/>
          <p:cNvSpPr>
            <a:spLocks noChangeAspect="1"/>
          </p:cNvSpPr>
          <p:nvPr/>
        </p:nvSpPr>
        <p:spPr bwMode="auto">
          <a:xfrm flipV="1">
            <a:off x="1693449" y="2976835"/>
            <a:ext cx="551321" cy="1531158"/>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9" name="Line 45"/>
          <p:cNvSpPr>
            <a:spLocks noChangeAspect="1" noChangeShapeType="1"/>
          </p:cNvSpPr>
          <p:nvPr/>
        </p:nvSpPr>
        <p:spPr bwMode="auto">
          <a:xfrm flipV="1">
            <a:off x="2268252" y="3633928"/>
            <a:ext cx="0" cy="410451"/>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40" name="Line 47"/>
          <p:cNvSpPr>
            <a:spLocks noChangeAspect="1" noChangeShapeType="1"/>
          </p:cNvSpPr>
          <p:nvPr/>
        </p:nvSpPr>
        <p:spPr bwMode="auto">
          <a:xfrm flipV="1">
            <a:off x="2258720" y="4079108"/>
            <a:ext cx="0" cy="410451"/>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41" name="Line 49"/>
          <p:cNvSpPr>
            <a:spLocks noChangeAspect="1" noChangeShapeType="1"/>
          </p:cNvSpPr>
          <p:nvPr/>
        </p:nvSpPr>
        <p:spPr bwMode="auto">
          <a:xfrm flipV="1">
            <a:off x="2268252" y="3177671"/>
            <a:ext cx="0" cy="410451"/>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42" name="Rectangle 3"/>
          <p:cNvSpPr>
            <a:spLocks noChangeArrowheads="1"/>
          </p:cNvSpPr>
          <p:nvPr/>
        </p:nvSpPr>
        <p:spPr bwMode="auto">
          <a:xfrm>
            <a:off x="359597" y="5765569"/>
            <a:ext cx="8465904" cy="923330"/>
          </a:xfrm>
          <a:prstGeom prst="rect">
            <a:avLst/>
          </a:prstGeom>
          <a:noFill/>
          <a:ln w="9525">
            <a:noFill/>
            <a:miter lim="800000"/>
            <a:headEnd/>
            <a:tailEnd/>
          </a:ln>
        </p:spPr>
        <p:txBody>
          <a:bodyPr wrap="square">
            <a:spAutoFit/>
          </a:bodyPr>
          <a:lstStyle/>
          <a:p>
            <a:pPr defTabSz="685800" fontAlgn="base">
              <a:spcBef>
                <a:spcPct val="0"/>
              </a:spcBef>
              <a:spcAft>
                <a:spcPct val="0"/>
              </a:spcAft>
              <a:defRPr/>
            </a:pPr>
            <a:r>
              <a:rPr lang="en-US" dirty="0">
                <a:solidFill>
                  <a:srgbClr val="BF5712"/>
                </a:solidFill>
                <a:latin typeface="Open Sans"/>
                <a:ea typeface="+mj-ea"/>
                <a:cs typeface="+mj-cs"/>
              </a:rPr>
              <a:t>Tarboton, D. G., (1997), "A New Method for the Determination of Flow Directions and Contributing Areas in Grid Digital Elevation Models," Water Resources Research, 33(2): 309-319.)</a:t>
            </a:r>
          </a:p>
        </p:txBody>
      </p:sp>
      <p:sp>
        <p:nvSpPr>
          <p:cNvPr id="143" name="Rectangle 3"/>
          <p:cNvSpPr>
            <a:spLocks noChangeArrowheads="1"/>
          </p:cNvSpPr>
          <p:nvPr/>
        </p:nvSpPr>
        <p:spPr bwMode="auto">
          <a:xfrm>
            <a:off x="5391873" y="6448192"/>
            <a:ext cx="3562118" cy="369332"/>
          </a:xfrm>
          <a:prstGeom prst="rect">
            <a:avLst/>
          </a:prstGeom>
          <a:noFill/>
          <a:ln w="9525">
            <a:noFill/>
            <a:miter lim="800000"/>
            <a:headEnd/>
            <a:tailEnd/>
          </a:ln>
        </p:spPr>
        <p:txBody>
          <a:bodyPr wrap="square">
            <a:spAutoFit/>
          </a:bodyPr>
          <a:lstStyle/>
          <a:p>
            <a:pPr defTabSz="685800" fontAlgn="base">
              <a:spcBef>
                <a:spcPct val="0"/>
              </a:spcBef>
              <a:spcAft>
                <a:spcPct val="0"/>
              </a:spcAft>
              <a:defRPr/>
            </a:pPr>
            <a:r>
              <a:rPr lang="en-US" dirty="0" smtClean="0">
                <a:solidFill>
                  <a:srgbClr val="BF5712"/>
                </a:solidFill>
                <a:latin typeface="Open Sans"/>
                <a:ea typeface="+mj-ea"/>
                <a:cs typeface="+mj-cs"/>
                <a:hlinkClick r:id="rId7"/>
              </a:rPr>
              <a:t>http://hydrology.usu.edu/taudem</a:t>
            </a:r>
            <a:r>
              <a:rPr lang="en-US" dirty="0" smtClean="0">
                <a:solidFill>
                  <a:srgbClr val="BF5712"/>
                </a:solidFill>
                <a:latin typeface="Open Sans"/>
                <a:ea typeface="+mj-ea"/>
                <a:cs typeface="+mj-cs"/>
              </a:rPr>
              <a:t> </a:t>
            </a:r>
            <a:endParaRPr lang="en-US" dirty="0">
              <a:solidFill>
                <a:srgbClr val="BF5712"/>
              </a:solidFill>
              <a:latin typeface="Open Sans"/>
              <a:ea typeface="+mj-ea"/>
              <a:cs typeface="+mj-cs"/>
            </a:endParaRPr>
          </a:p>
        </p:txBody>
      </p:sp>
    </p:spTree>
    <p:extLst>
      <p:ext uri="{BB962C8B-B14F-4D97-AF65-F5344CB8AC3E}">
        <p14:creationId xmlns:p14="http://schemas.microsoft.com/office/powerpoint/2010/main" val="3062885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7486" y="1152438"/>
            <a:ext cx="3209925" cy="4038600"/>
          </a:xfrm>
          <a:prstGeom prst="rect">
            <a:avLst/>
          </a:prstGeom>
        </p:spPr>
      </p:pic>
      <p:sp>
        <p:nvSpPr>
          <p:cNvPr id="10" name="标题 1"/>
          <p:cNvSpPr>
            <a:spLocks noGrp="1"/>
          </p:cNvSpPr>
          <p:nvPr>
            <p:ph type="title"/>
          </p:nvPr>
        </p:nvSpPr>
        <p:spPr>
          <a:xfrm>
            <a:off x="914363" y="316182"/>
            <a:ext cx="7315275" cy="706051"/>
          </a:xfrm>
        </p:spPr>
        <p:txBody>
          <a:bodyPr>
            <a:noAutofit/>
          </a:bodyPr>
          <a:lstStyle/>
          <a:p>
            <a:pPr algn="ctr"/>
            <a:r>
              <a:rPr lang="en-US" sz="2400" dirty="0" smtClean="0"/>
              <a:t>HAND evaluated using TauDEM </a:t>
            </a:r>
            <a:r>
              <a:rPr lang="en-US" sz="2400" dirty="0" err="1" smtClean="0"/>
              <a:t>Dinfinity</a:t>
            </a:r>
            <a:r>
              <a:rPr lang="en-US" sz="2400" dirty="0" smtClean="0"/>
              <a:t> Vertical Distance Down function </a:t>
            </a:r>
            <a:endParaRPr lang="en-US" sz="3600" dirty="0"/>
          </a:p>
        </p:txBody>
      </p:sp>
      <p:grpSp>
        <p:nvGrpSpPr>
          <p:cNvPr id="14" name="Group 13"/>
          <p:cNvGrpSpPr/>
          <p:nvPr/>
        </p:nvGrpSpPr>
        <p:grpSpPr>
          <a:xfrm>
            <a:off x="1797918" y="2656825"/>
            <a:ext cx="1108373" cy="2291767"/>
            <a:chOff x="5385527" y="3408823"/>
            <a:chExt cx="830748" cy="1728456"/>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6" name="Text Box 37"/>
            <p:cNvSpPr txBox="1">
              <a:spLocks noChangeAspect="1" noChangeArrowheads="1"/>
            </p:cNvSpPr>
            <p:nvPr/>
          </p:nvSpPr>
          <p:spPr bwMode="auto">
            <a:xfrm>
              <a:off x="5486421" y="4629448"/>
              <a:ext cx="729854" cy="507831"/>
            </a:xfrm>
            <a:prstGeom prst="rect">
              <a:avLst/>
            </a:prstGeom>
            <a:noFill/>
            <a:ln w="9525">
              <a:noFill/>
              <a:miter lim="800000"/>
              <a:headEnd/>
              <a:tailEnd/>
            </a:ln>
          </p:spPr>
          <p:txBody>
            <a:bodyPr>
              <a:spAutoFit/>
            </a:bodyPr>
            <a:lstStyle/>
            <a:p>
              <a:pPr defTabSz="685800" eaLnBrk="0" fontAlgn="base" hangingPunct="0">
                <a:spcBef>
                  <a:spcPct val="50000"/>
                </a:spcBef>
                <a:spcAft>
                  <a:spcPct val="0"/>
                </a:spcAft>
                <a:defRPr/>
              </a:pPr>
              <a:r>
                <a:rPr lang="en-US" sz="2700" b="1" dirty="0">
                  <a:solidFill>
                    <a:srgbClr val="003399"/>
                  </a:solidFill>
                  <a:latin typeface="Calibri"/>
                </a:rPr>
                <a:t>D</a:t>
              </a:r>
              <a:r>
                <a:rPr lang="en-US" sz="2700" b="1" dirty="0">
                  <a:solidFill>
                    <a:srgbClr val="003399"/>
                  </a:solidFill>
                  <a:latin typeface="Calibri"/>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808080"/>
                </a:solidFill>
                <a:latin typeface="Calibri"/>
              </a:endParaRPr>
            </a:p>
          </p:txBody>
        </p:sp>
      </p:grpSp>
      <p:sp>
        <p:nvSpPr>
          <p:cNvPr id="142" name="Rectangle 3"/>
          <p:cNvSpPr>
            <a:spLocks noChangeArrowheads="1"/>
          </p:cNvSpPr>
          <p:nvPr/>
        </p:nvSpPr>
        <p:spPr bwMode="auto">
          <a:xfrm>
            <a:off x="424087" y="6065351"/>
            <a:ext cx="8465904" cy="738664"/>
          </a:xfrm>
          <a:prstGeom prst="rect">
            <a:avLst/>
          </a:prstGeom>
          <a:noFill/>
          <a:ln w="9525">
            <a:noFill/>
            <a:miter lim="800000"/>
            <a:headEnd/>
            <a:tailEnd/>
          </a:ln>
        </p:spPr>
        <p:txBody>
          <a:bodyPr wrap="square">
            <a:spAutoFit/>
          </a:bodyPr>
          <a:lstStyle/>
          <a:p>
            <a:pPr defTabSz="685800" fontAlgn="base">
              <a:spcBef>
                <a:spcPct val="0"/>
              </a:spcBef>
              <a:spcAft>
                <a:spcPct val="0"/>
              </a:spcAft>
              <a:defRPr/>
            </a:pPr>
            <a:r>
              <a:rPr lang="en-US" sz="1400" dirty="0" err="1" smtClean="0">
                <a:solidFill>
                  <a:srgbClr val="BF5712"/>
                </a:solidFill>
                <a:latin typeface="Open Sans"/>
                <a:ea typeface="+mj-ea"/>
                <a:cs typeface="+mj-cs"/>
              </a:rPr>
              <a:t>Tesfa</a:t>
            </a:r>
            <a:r>
              <a:rPr lang="en-US" sz="1400" dirty="0">
                <a:solidFill>
                  <a:srgbClr val="BF5712"/>
                </a:solidFill>
                <a:latin typeface="Open Sans"/>
                <a:ea typeface="+mj-ea"/>
                <a:cs typeface="+mj-cs"/>
              </a:rPr>
              <a:t>, T. K., D. G. Tarboton, D. W. Watson, K. A. T. </a:t>
            </a:r>
            <a:r>
              <a:rPr lang="en-US" sz="1400" dirty="0" err="1">
                <a:solidFill>
                  <a:srgbClr val="BF5712"/>
                </a:solidFill>
                <a:latin typeface="Open Sans"/>
                <a:ea typeface="+mj-ea"/>
                <a:cs typeface="+mj-cs"/>
              </a:rPr>
              <a:t>Schreuders</a:t>
            </a:r>
            <a:r>
              <a:rPr lang="en-US" sz="1400" dirty="0">
                <a:solidFill>
                  <a:srgbClr val="BF5712"/>
                </a:solidFill>
                <a:latin typeface="Open Sans"/>
                <a:ea typeface="+mj-ea"/>
                <a:cs typeface="+mj-cs"/>
              </a:rPr>
              <a:t>, M. E. Baker and R. M. Wallace, (2011), "Extraction of hydrological proximity measures from DEMs using parallel processing," Environmental Modelling &amp; Software, 26(12): 1696-1709, </a:t>
            </a:r>
            <a:r>
              <a:rPr lang="en-US" sz="1400" dirty="0">
                <a:solidFill>
                  <a:srgbClr val="BF5712"/>
                </a:solidFill>
                <a:latin typeface="Open Sans"/>
                <a:ea typeface="+mj-ea"/>
                <a:cs typeface="+mj-cs"/>
                <a:hlinkClick r:id="rId3"/>
              </a:rPr>
              <a:t>http://dx.doi.org/10.1016/j.envsoft.2011.07.018</a:t>
            </a:r>
            <a:r>
              <a:rPr lang="en-US" sz="1400" dirty="0" smtClean="0">
                <a:solidFill>
                  <a:srgbClr val="BF5712"/>
                </a:solidFill>
                <a:latin typeface="Open Sans"/>
                <a:ea typeface="+mj-ea"/>
                <a:cs typeface="+mj-cs"/>
              </a:rPr>
              <a:t>.   </a:t>
            </a:r>
            <a:endParaRPr lang="en-US" sz="1400" dirty="0">
              <a:solidFill>
                <a:srgbClr val="BF5712"/>
              </a:solidFill>
              <a:latin typeface="Open Sans"/>
              <a:ea typeface="+mj-ea"/>
              <a:cs typeface="+mj-cs"/>
            </a:endParaRPr>
          </a:p>
        </p:txBody>
      </p:sp>
      <p:grpSp>
        <p:nvGrpSpPr>
          <p:cNvPr id="26" name="Group 25"/>
          <p:cNvGrpSpPr/>
          <p:nvPr/>
        </p:nvGrpSpPr>
        <p:grpSpPr>
          <a:xfrm>
            <a:off x="3906278" y="1376737"/>
            <a:ext cx="4886767" cy="3693250"/>
            <a:chOff x="3652207" y="1629828"/>
            <a:chExt cx="4583250" cy="3673319"/>
          </a:xfrm>
        </p:grpSpPr>
        <p:grpSp>
          <p:nvGrpSpPr>
            <p:cNvPr id="27" name="Group 6"/>
            <p:cNvGrpSpPr>
              <a:grpSpLocks noChangeAspect="1"/>
            </p:cNvGrpSpPr>
            <p:nvPr/>
          </p:nvGrpSpPr>
          <p:grpSpPr bwMode="auto">
            <a:xfrm>
              <a:off x="3652207" y="2446838"/>
              <a:ext cx="4583250" cy="2856309"/>
              <a:chOff x="717" y="240"/>
              <a:chExt cx="3759" cy="2342"/>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40" name="Rectangle 17"/>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hs</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Rectangle 18"/>
              <p:cNvSpPr>
                <a:spLocks noChangeArrowheads="1"/>
              </p:cNvSpPr>
              <p:nvPr/>
            </p:nvSpPr>
            <p:spPr bwMode="auto">
              <a:xfrm>
                <a:off x="3189" y="2264"/>
                <a:ext cx="211"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hr</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sp>
            <p:nvSpPr>
              <p:cNvPr id="52" name="Rectangle 51"/>
              <p:cNvSpPr>
                <a:spLocks noChangeArrowheads="1"/>
              </p:cNvSpPr>
              <p:nvPr/>
            </p:nvSpPr>
            <p:spPr bwMode="auto">
              <a:xfrm>
                <a:off x="3927" y="267"/>
                <a:ext cx="549" cy="2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a:ln>
                      <a:noFill/>
                    </a:ln>
                    <a:solidFill>
                      <a:srgbClr val="000000"/>
                    </a:solidFill>
                    <a:effectLst/>
                    <a:uLnTx/>
                    <a:uFillTx/>
                    <a:latin typeface="Arial" panose="020B0604020202020204" pitchFamily="34" charset="0"/>
                    <a:ea typeface="+mn-ea"/>
                    <a:cs typeface="+mn-cs"/>
                  </a:rPr>
                  <a:t>Ridge</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57" name="Rectangle 56"/>
              <p:cNvSpPr>
                <a:spLocks noChangeArrowheads="1"/>
              </p:cNvSpPr>
              <p:nvPr/>
            </p:nvSpPr>
            <p:spPr bwMode="auto">
              <a:xfrm rot="19860000">
                <a:off x="3115" y="940"/>
                <a:ext cx="211"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pr</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Rectangle 57"/>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ps</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67" name="Rectangle 66"/>
              <p:cNvSpPr>
                <a:spLocks noChangeArrowheads="1"/>
              </p:cNvSpPr>
              <p:nvPr/>
            </p:nvSpPr>
            <p:spPr bwMode="auto">
              <a:xfrm rot="19800000">
                <a:off x="1729" y="1821"/>
                <a:ext cx="237"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ss</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Rectangle 67"/>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sr</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81" name="Rectangle 80"/>
              <p:cNvSpPr>
                <a:spLocks noChangeArrowheads="1"/>
              </p:cNvSpPr>
              <p:nvPr/>
            </p:nvSpPr>
            <p:spPr bwMode="auto">
              <a:xfrm>
                <a:off x="1585" y="2281"/>
                <a:ext cx="250"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hs</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Rectangle 81"/>
              <p:cNvSpPr>
                <a:spLocks noChangeArrowheads="1"/>
              </p:cNvSpPr>
              <p:nvPr/>
            </p:nvSpPr>
            <p:spPr bwMode="auto">
              <a:xfrm>
                <a:off x="3189" y="2264"/>
                <a:ext cx="211"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hr</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3" name="Rectangle 82"/>
              <p:cNvSpPr>
                <a:spLocks noChangeArrowheads="1"/>
              </p:cNvSpPr>
              <p:nvPr/>
            </p:nvSpPr>
            <p:spPr bwMode="auto">
              <a:xfrm>
                <a:off x="4088" y="978"/>
                <a:ext cx="314"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vr</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4" name="Rectangle 83"/>
              <p:cNvSpPr>
                <a:spLocks noChangeArrowheads="1"/>
              </p:cNvSpPr>
              <p:nvPr/>
            </p:nvSpPr>
            <p:spPr bwMode="auto">
              <a:xfrm>
                <a:off x="4091" y="1730"/>
                <a:ext cx="237"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vs</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sp>
            <p:nvSpPr>
              <p:cNvPr id="89" name="Rectangle 73"/>
              <p:cNvSpPr>
                <a:spLocks noChangeArrowheads="1"/>
              </p:cNvSpPr>
              <p:nvPr/>
            </p:nvSpPr>
            <p:spPr bwMode="auto">
              <a:xfrm>
                <a:off x="717" y="1586"/>
                <a:ext cx="668" cy="2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Stream</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en-US" sz="4000" b="0" i="0" u="none" strike="noStrike" kern="1200" cap="none" spc="0" normalizeH="0" baseline="0" noProof="0">
                  <a:ln>
                    <a:noFill/>
                  </a:ln>
                  <a:solidFill>
                    <a:srgbClr val="EEECE1"/>
                  </a:solidFill>
                  <a:effectLst/>
                  <a:uLnTx/>
                  <a:uFillTx/>
                  <a:latin typeface="Times New Roman" panose="02020603050405020304" pitchFamily="18" charset="0"/>
                  <a:ea typeface="+mn-ea"/>
                  <a:cs typeface="+mn-cs"/>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98" name="Rectangle 83"/>
              <p:cNvSpPr>
                <a:spLocks noChangeArrowheads="1"/>
              </p:cNvSpPr>
              <p:nvPr/>
            </p:nvSpPr>
            <p:spPr bwMode="auto">
              <a:xfrm rot="19860000">
                <a:off x="3115" y="940"/>
                <a:ext cx="211"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9" name="Rectangle 84"/>
              <p:cNvSpPr>
                <a:spLocks noChangeArrowheads="1"/>
              </p:cNvSpPr>
              <p:nvPr/>
            </p:nvSpPr>
            <p:spPr bwMode="auto">
              <a:xfrm rot="20160000">
                <a:off x="1485" y="1716"/>
                <a:ext cx="250"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ps</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08" name="Rectangle 93"/>
              <p:cNvSpPr>
                <a:spLocks noChangeArrowheads="1"/>
              </p:cNvSpPr>
              <p:nvPr/>
            </p:nvSpPr>
            <p:spPr bwMode="auto">
              <a:xfrm rot="19800000">
                <a:off x="1729" y="1821"/>
                <a:ext cx="237"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ss</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Rectangle 94"/>
              <p:cNvSpPr>
                <a:spLocks noChangeArrowheads="1"/>
              </p:cNvSpPr>
              <p:nvPr/>
            </p:nvSpPr>
            <p:spPr bwMode="auto">
              <a:xfrm rot="19500000">
                <a:off x="2972" y="644"/>
                <a:ext cx="197" cy="3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mn-cs"/>
                  </a:rPr>
                  <a:t>sr</a:t>
                </a:r>
                <a:endParaRPr kumimoji="0" lang="en-US" alt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22"/>
              <p:cNvSpPr>
                <a:spLocks noChangeArrowheads="1"/>
              </p:cNvSpPr>
              <p:nvPr/>
            </p:nvSpPr>
            <p:spPr bwMode="auto">
              <a:xfrm>
                <a:off x="1623" y="1073"/>
                <a:ext cx="1203" cy="2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Point of interest</a:t>
                </a:r>
                <a:endParaRPr kumimoji="0" lang="en-US"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8" name="Rectangle 27"/>
            <p:cNvSpPr/>
            <p:nvPr/>
          </p:nvSpPr>
          <p:spPr>
            <a:xfrm>
              <a:off x="4184064" y="1629828"/>
              <a:ext cx="3347619" cy="9489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Calibri"/>
                  <a:ea typeface="+mn-ea"/>
                  <a:cs typeface="+mn-cs"/>
                </a:rPr>
                <a:t>TauDEM Distance </a:t>
              </a:r>
              <a:r>
                <a:rPr kumimoji="0" lang="en-US" altLang="en-US" sz="2800" b="0" i="0" u="none" strike="noStrike" kern="1200" cap="none" spc="0" normalizeH="0" baseline="0" noProof="0" dirty="0">
                  <a:ln>
                    <a:noFill/>
                  </a:ln>
                  <a:solidFill>
                    <a:prstClr val="black"/>
                  </a:solidFill>
                  <a:effectLst/>
                  <a:uLnTx/>
                  <a:uFillTx/>
                  <a:latin typeface="Calibri"/>
                  <a:ea typeface="+mn-ea"/>
                  <a:cs typeface="+mn-cs"/>
                </a:rPr>
                <a:t>Down and Distance Up</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Oval 2"/>
          <p:cNvSpPr/>
          <p:nvPr/>
        </p:nvSpPr>
        <p:spPr bwMode="auto">
          <a:xfrm>
            <a:off x="7888499" y="3779751"/>
            <a:ext cx="914400" cy="91440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118" name="Rectangle 117"/>
          <p:cNvSpPr/>
          <p:nvPr/>
        </p:nvSpPr>
        <p:spPr>
          <a:xfrm>
            <a:off x="633060" y="5342718"/>
            <a:ext cx="7870661" cy="646331"/>
          </a:xfrm>
          <a:prstGeom prst="rect">
            <a:avLst/>
          </a:prstGeom>
        </p:spPr>
        <p:txBody>
          <a:bodyPr wrap="square">
            <a:spAutoFit/>
          </a:bodyPr>
          <a:lstStyle/>
          <a:p>
            <a:pPr eaLnBrk="0" hangingPunct="0"/>
            <a:r>
              <a:rPr lang="en-US" dirty="0" smtClean="0">
                <a:solidFill>
                  <a:srgbClr val="BF5712"/>
                </a:solidFill>
                <a:latin typeface="Open Sans"/>
                <a:ea typeface="+mj-ea"/>
                <a:cs typeface="+mj-cs"/>
              </a:rPr>
              <a:t>Vertical distance to stream evaluated as weighted average over multiple flow paths.  This results in a “smooth” height above nearest stream layer</a:t>
            </a:r>
            <a:endParaRPr lang="en-US" dirty="0">
              <a:solidFill>
                <a:srgbClr val="BF5712"/>
              </a:solidFill>
              <a:latin typeface="Open Sans"/>
              <a:ea typeface="+mj-ea"/>
              <a:cs typeface="+mj-cs"/>
            </a:endParaRPr>
          </a:p>
        </p:txBody>
      </p:sp>
    </p:spTree>
    <p:extLst>
      <p:ext uri="{BB962C8B-B14F-4D97-AF65-F5344CB8AC3E}">
        <p14:creationId xmlns:p14="http://schemas.microsoft.com/office/powerpoint/2010/main" val="2456508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srcRect l="10021" r="20330"/>
          <a:stretch/>
        </p:blipFill>
        <p:spPr>
          <a:xfrm>
            <a:off x="99159" y="1071952"/>
            <a:ext cx="4159406" cy="4777554"/>
          </a:xfrm>
          <a:prstGeom prst="rect">
            <a:avLst/>
          </a:prstGeom>
        </p:spPr>
      </p:pic>
      <p:pic>
        <p:nvPicPr>
          <p:cNvPr id="45" name="Picture 44"/>
          <p:cNvPicPr>
            <a:picLocks noChangeAspect="1"/>
          </p:cNvPicPr>
          <p:nvPr/>
        </p:nvPicPr>
        <p:blipFill rotWithShape="1">
          <a:blip r:embed="rId3"/>
          <a:srcRect l="18221"/>
          <a:stretch/>
        </p:blipFill>
        <p:spPr>
          <a:xfrm>
            <a:off x="100367" y="860054"/>
            <a:ext cx="4182320" cy="5083547"/>
          </a:xfrm>
          <a:prstGeom prst="rect">
            <a:avLst/>
          </a:prstGeom>
        </p:spPr>
      </p:pic>
      <p:sp>
        <p:nvSpPr>
          <p:cNvPr id="2" name="Title 1"/>
          <p:cNvSpPr>
            <a:spLocks noGrp="1"/>
          </p:cNvSpPr>
          <p:nvPr>
            <p:ph type="title"/>
          </p:nvPr>
        </p:nvSpPr>
        <p:spPr>
          <a:xfrm>
            <a:off x="457200" y="83978"/>
            <a:ext cx="8229600" cy="749186"/>
          </a:xfrm>
        </p:spPr>
        <p:txBody>
          <a:bodyPr>
            <a:normAutofit fontScale="90000"/>
          </a:bodyPr>
          <a:lstStyle/>
          <a:p>
            <a:r>
              <a:rPr lang="en-US" dirty="0" smtClean="0"/>
              <a:t>HAND Algorithm</a:t>
            </a:r>
            <a:endParaRPr lang="en-US" dirty="0"/>
          </a:p>
        </p:txBody>
      </p:sp>
      <p:grpSp>
        <p:nvGrpSpPr>
          <p:cNvPr id="16" name="Group 15"/>
          <p:cNvGrpSpPr/>
          <p:nvPr/>
        </p:nvGrpSpPr>
        <p:grpSpPr>
          <a:xfrm>
            <a:off x="89216" y="1071952"/>
            <a:ext cx="4180360" cy="4777554"/>
            <a:chOff x="449766" y="1660416"/>
            <a:chExt cx="5583044" cy="4777554"/>
          </a:xfrm>
        </p:grpSpPr>
        <p:cxnSp>
          <p:nvCxnSpPr>
            <p:cNvPr id="5" name="Straight Connector 4"/>
            <p:cNvCxnSpPr/>
            <p:nvPr/>
          </p:nvCxnSpPr>
          <p:spPr>
            <a:xfrm>
              <a:off x="449766" y="166041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225761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285480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3451998"/>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4049192"/>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4646386"/>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524358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5840774"/>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9766" y="6437970"/>
              <a:ext cx="55756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89217" y="1071951"/>
            <a:ext cx="4180360" cy="4777557"/>
            <a:chOff x="1038273" y="1660415"/>
            <a:chExt cx="4180360" cy="4777557"/>
          </a:xfrm>
        </p:grpSpPr>
        <p:cxnSp>
          <p:nvCxnSpPr>
            <p:cNvPr id="19" name="Straight Connector 18"/>
            <p:cNvCxnSpPr/>
            <p:nvPr/>
          </p:nvCxnSpPr>
          <p:spPr>
            <a:xfrm rot="16200000">
              <a:off x="-134732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a:off x="-75013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15293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6200000">
              <a:off x="444257"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1041451"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a:off x="1638645"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a:off x="2235839" y="4046013"/>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2833035" y="4052375"/>
              <a:ext cx="47711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3784511" y="1727345"/>
            <a:ext cx="368593" cy="523220"/>
          </a:xfrm>
          <a:prstGeom prst="rect">
            <a:avLst/>
          </a:prstGeom>
          <a:noFill/>
        </p:spPr>
        <p:txBody>
          <a:bodyPr wrap="square" rtlCol="0">
            <a:spAutoFit/>
          </a:bodyPr>
          <a:lstStyle/>
          <a:p>
            <a:r>
              <a:rPr lang="en-US" sz="2800" dirty="0" smtClean="0">
                <a:solidFill>
                  <a:srgbClr val="FFFF00"/>
                </a:solidFill>
              </a:rPr>
              <a:t>0</a:t>
            </a:r>
            <a:endParaRPr lang="en-US" sz="2800" dirty="0">
              <a:solidFill>
                <a:srgbClr val="FFFF00"/>
              </a:solidFill>
            </a:endParaRPr>
          </a:p>
        </p:txBody>
      </p:sp>
      <p:sp>
        <p:nvSpPr>
          <p:cNvPr id="32" name="TextBox 31"/>
          <p:cNvSpPr txBox="1"/>
          <p:nvPr/>
        </p:nvSpPr>
        <p:spPr>
          <a:xfrm>
            <a:off x="3227278" y="1714610"/>
            <a:ext cx="368593" cy="523220"/>
          </a:xfrm>
          <a:prstGeom prst="rect">
            <a:avLst/>
          </a:prstGeom>
          <a:noFill/>
        </p:spPr>
        <p:txBody>
          <a:bodyPr wrap="square" rtlCol="0">
            <a:spAutoFit/>
          </a:bodyPr>
          <a:lstStyle/>
          <a:p>
            <a:r>
              <a:rPr lang="en-US" sz="2800" dirty="0" smtClean="0">
                <a:solidFill>
                  <a:srgbClr val="FFFF00"/>
                </a:solidFill>
              </a:rPr>
              <a:t>0</a:t>
            </a:r>
            <a:endParaRPr lang="en-US" sz="2800" dirty="0">
              <a:solidFill>
                <a:srgbClr val="FFFF00"/>
              </a:solidFill>
            </a:endParaRPr>
          </a:p>
        </p:txBody>
      </p:sp>
      <p:sp>
        <p:nvSpPr>
          <p:cNvPr id="33" name="TextBox 32"/>
          <p:cNvSpPr txBox="1"/>
          <p:nvPr/>
        </p:nvSpPr>
        <p:spPr>
          <a:xfrm>
            <a:off x="2614165" y="1697657"/>
            <a:ext cx="368593" cy="523220"/>
          </a:xfrm>
          <a:prstGeom prst="rect">
            <a:avLst/>
          </a:prstGeom>
          <a:noFill/>
        </p:spPr>
        <p:txBody>
          <a:bodyPr wrap="square" rtlCol="0">
            <a:spAutoFit/>
          </a:bodyPr>
          <a:lstStyle/>
          <a:p>
            <a:r>
              <a:rPr lang="en-US" sz="2800" dirty="0" smtClean="0">
                <a:solidFill>
                  <a:srgbClr val="FFFF00"/>
                </a:solidFill>
              </a:rPr>
              <a:t>0</a:t>
            </a:r>
            <a:endParaRPr lang="en-US" sz="2800" dirty="0">
              <a:solidFill>
                <a:srgbClr val="FFFF00"/>
              </a:solidFill>
            </a:endParaRPr>
          </a:p>
        </p:txBody>
      </p:sp>
      <p:sp>
        <p:nvSpPr>
          <p:cNvPr id="34" name="TextBox 33"/>
          <p:cNvSpPr txBox="1"/>
          <p:nvPr/>
        </p:nvSpPr>
        <p:spPr>
          <a:xfrm>
            <a:off x="2028545" y="1692307"/>
            <a:ext cx="368593" cy="523220"/>
          </a:xfrm>
          <a:prstGeom prst="rect">
            <a:avLst/>
          </a:prstGeom>
          <a:noFill/>
        </p:spPr>
        <p:txBody>
          <a:bodyPr wrap="square" rtlCol="0">
            <a:spAutoFit/>
          </a:bodyPr>
          <a:lstStyle/>
          <a:p>
            <a:r>
              <a:rPr lang="en-US" sz="2800" dirty="0" smtClean="0">
                <a:solidFill>
                  <a:srgbClr val="FFFF00"/>
                </a:solidFill>
              </a:rPr>
              <a:t>0</a:t>
            </a:r>
            <a:endParaRPr lang="en-US" sz="2800" dirty="0">
              <a:solidFill>
                <a:srgbClr val="FFFF00"/>
              </a:solidFill>
            </a:endParaRPr>
          </a:p>
        </p:txBody>
      </p:sp>
      <p:sp>
        <p:nvSpPr>
          <p:cNvPr id="35" name="TextBox 34"/>
          <p:cNvSpPr txBox="1"/>
          <p:nvPr/>
        </p:nvSpPr>
        <p:spPr>
          <a:xfrm>
            <a:off x="1393561" y="2282116"/>
            <a:ext cx="368593" cy="523220"/>
          </a:xfrm>
          <a:prstGeom prst="rect">
            <a:avLst/>
          </a:prstGeom>
          <a:noFill/>
        </p:spPr>
        <p:txBody>
          <a:bodyPr wrap="square" rtlCol="0">
            <a:spAutoFit/>
          </a:bodyPr>
          <a:lstStyle/>
          <a:p>
            <a:r>
              <a:rPr lang="en-US" sz="2800" dirty="0" smtClean="0">
                <a:solidFill>
                  <a:srgbClr val="FFFF00"/>
                </a:solidFill>
              </a:rPr>
              <a:t>0</a:t>
            </a:r>
            <a:endParaRPr lang="en-US" sz="2800" dirty="0">
              <a:solidFill>
                <a:srgbClr val="FFFF00"/>
              </a:solidFill>
            </a:endParaRPr>
          </a:p>
        </p:txBody>
      </p:sp>
      <p:sp>
        <p:nvSpPr>
          <p:cNvPr id="36" name="TextBox 35"/>
          <p:cNvSpPr txBox="1"/>
          <p:nvPr/>
        </p:nvSpPr>
        <p:spPr>
          <a:xfrm>
            <a:off x="825038" y="2311804"/>
            <a:ext cx="368593" cy="523220"/>
          </a:xfrm>
          <a:prstGeom prst="rect">
            <a:avLst/>
          </a:prstGeom>
          <a:noFill/>
        </p:spPr>
        <p:txBody>
          <a:bodyPr wrap="square" rtlCol="0">
            <a:spAutoFit/>
          </a:bodyPr>
          <a:lstStyle/>
          <a:p>
            <a:r>
              <a:rPr lang="en-US" sz="2800" dirty="0" smtClean="0">
                <a:solidFill>
                  <a:srgbClr val="FFFF00"/>
                </a:solidFill>
              </a:rPr>
              <a:t>0</a:t>
            </a:r>
            <a:endParaRPr lang="en-US" sz="2800" dirty="0">
              <a:solidFill>
                <a:srgbClr val="FFFF00"/>
              </a:solidFill>
            </a:endParaRPr>
          </a:p>
        </p:txBody>
      </p:sp>
      <p:sp>
        <p:nvSpPr>
          <p:cNvPr id="37" name="TextBox 36"/>
          <p:cNvSpPr txBox="1"/>
          <p:nvPr/>
        </p:nvSpPr>
        <p:spPr>
          <a:xfrm>
            <a:off x="209567" y="2893220"/>
            <a:ext cx="368593" cy="523220"/>
          </a:xfrm>
          <a:prstGeom prst="rect">
            <a:avLst/>
          </a:prstGeom>
          <a:noFill/>
        </p:spPr>
        <p:txBody>
          <a:bodyPr wrap="square" rtlCol="0">
            <a:spAutoFit/>
          </a:bodyPr>
          <a:lstStyle/>
          <a:p>
            <a:r>
              <a:rPr lang="en-US" sz="2800" dirty="0" smtClean="0">
                <a:solidFill>
                  <a:srgbClr val="FFFF00"/>
                </a:solidFill>
              </a:rPr>
              <a:t>0</a:t>
            </a:r>
            <a:endParaRPr lang="en-US" sz="2800" dirty="0">
              <a:solidFill>
                <a:srgbClr val="FFFF00"/>
              </a:solidFill>
            </a:endParaRPr>
          </a:p>
        </p:txBody>
      </p:sp>
      <p:sp>
        <p:nvSpPr>
          <p:cNvPr id="39" name="TextBox 38"/>
          <p:cNvSpPr txBox="1"/>
          <p:nvPr/>
        </p:nvSpPr>
        <p:spPr>
          <a:xfrm>
            <a:off x="4335074" y="960557"/>
            <a:ext cx="4351726" cy="2031325"/>
          </a:xfrm>
          <a:prstGeom prst="rect">
            <a:avLst/>
          </a:prstGeom>
          <a:noFill/>
        </p:spPr>
        <p:txBody>
          <a:bodyPr wrap="square" rtlCol="0">
            <a:spAutoFit/>
          </a:bodyPr>
          <a:lstStyle/>
          <a:p>
            <a:pPr marL="342900" indent="-342900">
              <a:buFont typeface="+mj-lt"/>
              <a:buAutoNum type="arabicPeriod"/>
            </a:pPr>
            <a:r>
              <a:rPr lang="en-US" dirty="0" smtClean="0"/>
              <a:t>Set h=0 along streams (target input set)</a:t>
            </a:r>
          </a:p>
          <a:p>
            <a:pPr marL="342900" indent="-342900">
              <a:buFont typeface="+mj-lt"/>
              <a:buAutoNum type="arabicPeriod"/>
            </a:pPr>
            <a:r>
              <a:rPr lang="en-US" dirty="0" smtClean="0"/>
              <a:t>Mark remaining grid cells as “ready” if all down results are available and “not ready” if down results not yet computed</a:t>
            </a:r>
          </a:p>
          <a:p>
            <a:pPr marL="342900" indent="-342900">
              <a:buFont typeface="+mj-lt"/>
              <a:buAutoNum type="arabicPeriod"/>
            </a:pPr>
            <a:r>
              <a:rPr lang="en-US" dirty="0" smtClean="0"/>
              <a:t>For a “ready” cell find its flow direction and elevation differences to down cells</a:t>
            </a:r>
          </a:p>
          <a:p>
            <a:pPr marL="342900" indent="-342900">
              <a:buFont typeface="+mj-lt"/>
              <a:buAutoNum type="arabicPeriod"/>
            </a:pPr>
            <a:r>
              <a:rPr lang="en-US" dirty="0" smtClean="0"/>
              <a:t>Calculate h using weighted average</a:t>
            </a:r>
            <a:endParaRPr lang="en-US" dirty="0"/>
          </a:p>
        </p:txBody>
      </p:sp>
      <mc:AlternateContent xmlns:mc="http://schemas.openxmlformats.org/markup-compatibility/2006" xmlns:a14="http://schemas.microsoft.com/office/drawing/2010/main">
        <mc:Choice Requires="a14">
          <p:sp>
            <p:nvSpPr>
              <p:cNvPr id="40" name="TextBox 39"/>
              <p:cNvSpPr txBox="1"/>
              <p:nvPr/>
            </p:nvSpPr>
            <p:spPr>
              <a:xfrm>
                <a:off x="5745405" y="4987954"/>
                <a:ext cx="198483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𝛼</m:t>
                      </m:r>
                      <m:r>
                        <a:rPr lang="en-US" sz="1600" b="0" i="1" smtClean="0">
                          <a:latin typeface="Cambria Math" panose="02040503050406030204" pitchFamily="18" charset="0"/>
                          <a:ea typeface="Cambria Math" panose="02040503050406030204" pitchFamily="18" charset="0"/>
                        </a:rPr>
                        <m:t>=1.308 </m:t>
                      </m:r>
                      <m:r>
                        <a:rPr lang="en-US" sz="1600" b="0" i="1" smtClean="0">
                          <a:latin typeface="Cambria Math" panose="02040503050406030204" pitchFamily="18" charset="0"/>
                          <a:ea typeface="Cambria Math" panose="02040503050406030204" pitchFamily="18" charset="0"/>
                        </a:rPr>
                        <m:t>𝑟𝑎𝑑</m:t>
                      </m:r>
                      <m:r>
                        <a:rPr lang="en-US" sz="1600" b="0" i="1" smtClean="0">
                          <a:latin typeface="Cambria Math" panose="02040503050406030204" pitchFamily="18" charset="0"/>
                          <a:ea typeface="Cambria Math" panose="02040503050406030204" pitchFamily="18" charset="0"/>
                        </a:rPr>
                        <m:t>=  75°</m:t>
                      </m:r>
                    </m:oMath>
                  </m:oMathPara>
                </a14:m>
                <a:endParaRPr lang="en-US" sz="1600" b="0" dirty="0" smtClean="0">
                  <a:ea typeface="Cambria Math" panose="02040503050406030204" pitchFamily="18"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5745405" y="4987954"/>
                <a:ext cx="1984838" cy="246221"/>
              </a:xfrm>
              <a:prstGeom prst="rect">
                <a:avLst/>
              </a:prstGeom>
              <a:blipFill>
                <a:blip r:embed="rId4"/>
                <a:stretch>
                  <a:fillRect l="-920" r="-1534"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4538389" y="3477545"/>
                <a:ext cx="2611061" cy="492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ea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𝑝</m:t>
                          </m:r>
                        </m:e>
                        <m:sub>
                          <m:r>
                            <a:rPr lang="en-US" sz="1600" b="0" i="1" smtClean="0">
                              <a:latin typeface="Cambria Math" panose="02040503050406030204" pitchFamily="18" charset="0"/>
                              <a:ea typeface="Cambria Math" panose="02040503050406030204" pitchFamily="18" charset="0"/>
                            </a:rPr>
                            <m:t>3</m:t>
                          </m:r>
                        </m:sub>
                      </m:sSub>
                      <m:r>
                        <a:rPr lang="en-US" sz="1600" b="0" i="1" smtClean="0">
                          <a:latin typeface="Cambria Math" panose="02040503050406030204" pitchFamily="18" charset="0"/>
                          <a:ea typeface="Cambria Math" panose="02040503050406030204" pitchFamily="18" charset="0"/>
                        </a:rPr>
                        <m:t>=</m:t>
                      </m:r>
                      <m:f>
                        <m:fPr>
                          <m:type m:val="lin"/>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30</m:t>
                          </m:r>
                        </m:num>
                        <m:den>
                          <m:r>
                            <a:rPr lang="en-US" sz="1600" b="0" i="1" smtClean="0">
                              <a:latin typeface="Cambria Math" panose="02040503050406030204" pitchFamily="18" charset="0"/>
                              <a:ea typeface="Cambria Math" panose="02040503050406030204" pitchFamily="18" charset="0"/>
                            </a:rPr>
                            <m:t>45</m:t>
                          </m:r>
                        </m:den>
                      </m:f>
                      <m:r>
                        <a:rPr lang="en-US" sz="1600" b="0" i="1" smtClean="0">
                          <a:latin typeface="Cambria Math" panose="02040503050406030204" pitchFamily="18" charset="0"/>
                          <a:ea typeface="Cambria Math" panose="02040503050406030204" pitchFamily="18" charset="0"/>
                        </a:rPr>
                        <m:t>=0.67</m:t>
                      </m:r>
                    </m:oMath>
                  </m:oMathPara>
                </a14:m>
                <a:endParaRPr lang="en-US" sz="1600" b="0" i="1" dirty="0" smtClean="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 </m:t>
                      </m:r>
                    </m:oMath>
                  </m:oMathPara>
                </a14:m>
                <a:endParaRPr lang="en-US" sz="1600" b="0" dirty="0" smtClean="0">
                  <a:ea typeface="Cambria Math" panose="02040503050406030204" pitchFamily="18" charset="0"/>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4538389" y="3477545"/>
                <a:ext cx="2611061" cy="492443"/>
              </a:xfrm>
              <a:prstGeom prst="rect">
                <a:avLst/>
              </a:prstGeom>
              <a:blipFill>
                <a:blip r:embed="rId5"/>
                <a:stretch>
                  <a:fillRect t="-77778" b="-74074"/>
                </a:stretch>
              </a:blipFill>
            </p:spPr>
            <p:txBody>
              <a:bodyPr/>
              <a:lstStyle/>
              <a:p>
                <a:r>
                  <a:rPr lang="en-US">
                    <a:noFill/>
                  </a:rPr>
                  <a:t> </a:t>
                </a:r>
              </a:p>
            </p:txBody>
          </p:sp>
        </mc:Fallback>
      </mc:AlternateContent>
      <p:cxnSp>
        <p:nvCxnSpPr>
          <p:cNvPr id="43" name="Straight Arrow Connector 42"/>
          <p:cNvCxnSpPr/>
          <p:nvPr/>
        </p:nvCxnSpPr>
        <p:spPr>
          <a:xfrm flipV="1">
            <a:off x="2685109" y="2279060"/>
            <a:ext cx="201461" cy="537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4739130" y="3119275"/>
            <a:ext cx="2963760" cy="2896967"/>
            <a:chOff x="5452814" y="3046634"/>
            <a:chExt cx="1997274" cy="1952262"/>
          </a:xfrm>
        </p:grpSpPr>
        <p:sp>
          <p:nvSpPr>
            <p:cNvPr id="46" name="Rectangle 45"/>
            <p:cNvSpPr/>
            <p:nvPr/>
          </p:nvSpPr>
          <p:spPr>
            <a:xfrm>
              <a:off x="5452814" y="3046634"/>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451451" y="3046634"/>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452814" y="4022765"/>
              <a:ext cx="998637" cy="97613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0" name="TextBox 49"/>
              <p:cNvSpPr txBox="1"/>
              <p:nvPr/>
            </p:nvSpPr>
            <p:spPr>
              <a:xfrm>
                <a:off x="4900200" y="3195598"/>
                <a:ext cx="102803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=435.56</m:t>
                      </m:r>
                    </m:oMath>
                  </m:oMathPara>
                </a14:m>
                <a:endParaRPr lang="en-US" sz="1600" b="0" dirty="0" smtClean="0">
                  <a:ea typeface="Cambria Math" panose="02040503050406030204" pitchFamily="18" charset="0"/>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4900200" y="3195598"/>
                <a:ext cx="1028037" cy="246221"/>
              </a:xfrm>
              <a:prstGeom prst="rect">
                <a:avLst/>
              </a:prstGeom>
              <a:blipFill>
                <a:blip r:embed="rId6"/>
                <a:stretch>
                  <a:fillRect l="-2381" r="-4167"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6292741" y="3195598"/>
                <a:ext cx="102803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=435.35</m:t>
                      </m:r>
                    </m:oMath>
                  </m:oMathPara>
                </a14:m>
                <a:endParaRPr lang="en-US" sz="1600" b="0" dirty="0" smtClean="0">
                  <a:ea typeface="Cambria Math" panose="02040503050406030204" pitchFamily="18" charset="0"/>
                </a:endParaRPr>
              </a:p>
            </p:txBody>
          </p:sp>
        </mc:Choice>
        <mc:Fallback xmlns="">
          <p:sp>
            <p:nvSpPr>
              <p:cNvPr id="51" name="TextBox 50"/>
              <p:cNvSpPr txBox="1">
                <a:spLocks noRot="1" noChangeAspect="1" noMove="1" noResize="1" noEditPoints="1" noAdjustHandles="1" noChangeArrowheads="1" noChangeShapeType="1" noTextEdit="1"/>
              </p:cNvSpPr>
              <p:nvPr/>
            </p:nvSpPr>
            <p:spPr>
              <a:xfrm>
                <a:off x="6292741" y="3195598"/>
                <a:ext cx="1028037" cy="246221"/>
              </a:xfrm>
              <a:prstGeom prst="rect">
                <a:avLst/>
              </a:prstGeom>
              <a:blipFill>
                <a:blip r:embed="rId7"/>
                <a:stretch>
                  <a:fillRect l="-1775" r="-3550"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824441" y="5421956"/>
                <a:ext cx="102803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𝑧</m:t>
                      </m:r>
                      <m:r>
                        <a:rPr lang="en-US" sz="1600" b="0" i="1" smtClean="0">
                          <a:latin typeface="Cambria Math" panose="02040503050406030204" pitchFamily="18" charset="0"/>
                          <a:ea typeface="Cambria Math" panose="02040503050406030204" pitchFamily="18" charset="0"/>
                        </a:rPr>
                        <m:t>=436.48</m:t>
                      </m:r>
                    </m:oMath>
                  </m:oMathPara>
                </a14:m>
                <a:endParaRPr lang="en-US" sz="1600" b="0" dirty="0" smtClean="0">
                  <a:ea typeface="Cambria Math" panose="02040503050406030204" pitchFamily="18" charset="0"/>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4824441" y="5421956"/>
                <a:ext cx="1028037" cy="246221"/>
              </a:xfrm>
              <a:prstGeom prst="rect">
                <a:avLst/>
              </a:prstGeom>
              <a:blipFill>
                <a:blip r:embed="rId8"/>
                <a:stretch>
                  <a:fillRect l="-1775" r="-3550" b="-4878"/>
                </a:stretch>
              </a:blipFill>
            </p:spPr>
            <p:txBody>
              <a:bodyPr/>
              <a:lstStyle/>
              <a:p>
                <a:r>
                  <a:rPr lang="en-US">
                    <a:noFill/>
                  </a:rPr>
                  <a:t> </a:t>
                </a:r>
              </a:p>
            </p:txBody>
          </p:sp>
        </mc:Fallback>
      </mc:AlternateContent>
      <p:cxnSp>
        <p:nvCxnSpPr>
          <p:cNvPr id="53" name="Straight Arrow Connector 52"/>
          <p:cNvCxnSpPr/>
          <p:nvPr/>
        </p:nvCxnSpPr>
        <p:spPr>
          <a:xfrm flipV="1">
            <a:off x="5480069" y="4372022"/>
            <a:ext cx="350350" cy="9354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63489" y="5303152"/>
            <a:ext cx="74637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Arc 56"/>
          <p:cNvSpPr/>
          <p:nvPr/>
        </p:nvSpPr>
        <p:spPr>
          <a:xfrm>
            <a:off x="5187003" y="5029493"/>
            <a:ext cx="558402" cy="533498"/>
          </a:xfrm>
          <a:prstGeom prst="arc">
            <a:avLst>
              <a:gd name="adj1" fmla="val 1793105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Rectangle 57"/>
              <p:cNvSpPr/>
              <p:nvPr/>
            </p:nvSpPr>
            <p:spPr>
              <a:xfrm>
                <a:off x="6441990" y="4219785"/>
                <a:ext cx="1919693" cy="338554"/>
              </a:xfrm>
              <a:prstGeom prst="rect">
                <a:avLst/>
              </a:prstGeom>
            </p:spPr>
            <p:txBody>
              <a:bodyPr wrap="none">
                <a:spAutoFit/>
              </a:bodyPr>
              <a:lstStyle/>
              <a:p>
                <a14:m>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𝑝</m:t>
                        </m:r>
                      </m:e>
                      <m:sub>
                        <m:r>
                          <a:rPr lang="en-US" sz="1600" i="1">
                            <a:latin typeface="Cambria Math" panose="02040503050406030204" pitchFamily="18" charset="0"/>
                            <a:ea typeface="Cambria Math" panose="02040503050406030204" pitchFamily="18" charset="0"/>
                          </a:rPr>
                          <m:t>2</m:t>
                        </m:r>
                      </m:sub>
                    </m:sSub>
                    <m:r>
                      <a:rPr lang="en-US" sz="1600" i="1">
                        <a:latin typeface="Cambria Math" panose="02040503050406030204" pitchFamily="18" charset="0"/>
                        <a:ea typeface="Cambria Math" panose="02040503050406030204" pitchFamily="18" charset="0"/>
                      </a:rPr>
                      <m:t>=</m:t>
                    </m:r>
                    <m:f>
                      <m:fPr>
                        <m:type m:val="lin"/>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15</m:t>
                        </m:r>
                      </m:num>
                      <m:den>
                        <m:r>
                          <a:rPr lang="en-US" sz="1600" i="1">
                            <a:latin typeface="Cambria Math" panose="02040503050406030204" pitchFamily="18" charset="0"/>
                            <a:ea typeface="Cambria Math" panose="02040503050406030204" pitchFamily="18" charset="0"/>
                          </a:rPr>
                          <m:t>45</m:t>
                        </m:r>
                      </m:den>
                    </m:f>
                    <m:r>
                      <a:rPr lang="en-US" sz="1600" i="1">
                        <a:latin typeface="Cambria Math" panose="02040503050406030204" pitchFamily="18" charset="0"/>
                        <a:ea typeface="Cambria Math" panose="02040503050406030204" pitchFamily="18" charset="0"/>
                      </a:rPr>
                      <m:t>=0.33</m:t>
                    </m:r>
                  </m:oMath>
                </a14:m>
                <a:r>
                  <a:rPr lang="en-US" sz="1600" i="1" dirty="0">
                    <a:latin typeface="Cambria Math" panose="02040503050406030204" pitchFamily="18" charset="0"/>
                    <a:ea typeface="Cambria Math" panose="02040503050406030204" pitchFamily="18" charset="0"/>
                  </a:rPr>
                  <a:t> </a:t>
                </a:r>
                <a:endParaRPr lang="en-US" sz="1600" dirty="0"/>
              </a:p>
            </p:txBody>
          </p:sp>
        </mc:Choice>
        <mc:Fallback xmlns="">
          <p:sp>
            <p:nvSpPr>
              <p:cNvPr id="58" name="Rectangle 57"/>
              <p:cNvSpPr>
                <a:spLocks noRot="1" noChangeAspect="1" noMove="1" noResize="1" noEditPoints="1" noAdjustHandles="1" noChangeArrowheads="1" noChangeShapeType="1" noTextEdit="1"/>
              </p:cNvSpPr>
              <p:nvPr/>
            </p:nvSpPr>
            <p:spPr>
              <a:xfrm>
                <a:off x="6441990" y="4219785"/>
                <a:ext cx="1919693" cy="338554"/>
              </a:xfrm>
              <a:prstGeom prst="rect">
                <a:avLst/>
              </a:prstGeom>
              <a:blipFill>
                <a:blip r:embed="rId9"/>
                <a:stretch>
                  <a:fillRect t="-101786" b="-162500"/>
                </a:stretch>
              </a:blipFill>
            </p:spPr>
            <p:txBody>
              <a:bodyPr/>
              <a:lstStyle/>
              <a:p>
                <a:r>
                  <a:rPr lang="en-US">
                    <a:noFill/>
                  </a:rPr>
                  <a:t> </a:t>
                </a:r>
              </a:p>
            </p:txBody>
          </p:sp>
        </mc:Fallback>
      </mc:AlternateContent>
      <p:cxnSp>
        <p:nvCxnSpPr>
          <p:cNvPr id="59" name="Straight Arrow Connector 58"/>
          <p:cNvCxnSpPr/>
          <p:nvPr/>
        </p:nvCxnSpPr>
        <p:spPr>
          <a:xfrm flipV="1">
            <a:off x="6005109" y="4282713"/>
            <a:ext cx="479984" cy="534014"/>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455280" y="4253754"/>
            <a:ext cx="19360" cy="62655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p:cNvSpPr txBox="1"/>
              <p:nvPr/>
            </p:nvSpPr>
            <p:spPr>
              <a:xfrm>
                <a:off x="6357274" y="5458777"/>
                <a:ext cx="182081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h</m:t>
                      </m:r>
                      <m:r>
                        <a:rPr lang="en-US" sz="1600" b="0" i="1" smtClean="0">
                          <a:latin typeface="Cambria Math" panose="02040503050406030204" pitchFamily="18" charset="0"/>
                          <a:ea typeface="Cambria Math" panose="02040503050406030204" pitchFamily="18" charset="0"/>
                        </a:rPr>
                        <m:t>=0.67×0.92+</m:t>
                      </m:r>
                    </m:oMath>
                  </m:oMathPara>
                </a14:m>
                <a:endParaRPr lang="en-US" sz="1600" b="0" dirty="0" smtClean="0">
                  <a:ea typeface="Cambria Math" panose="02040503050406030204" pitchFamily="18" charset="0"/>
                </a:endParaRPr>
              </a:p>
              <a:p>
                <a14:m>
                  <m:oMath xmlns:m="http://schemas.openxmlformats.org/officeDocument/2006/math">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0.33×1.13</m:t>
                    </m:r>
                  </m:oMath>
                </a14:m>
                <a:r>
                  <a:rPr lang="en-US" sz="1600" b="0" dirty="0" smtClean="0">
                    <a:ea typeface="Cambria Math" panose="02040503050406030204" pitchFamily="18" charset="0"/>
                  </a:rPr>
                  <a:t> = 0.99</a:t>
                </a:r>
              </a:p>
            </p:txBody>
          </p:sp>
        </mc:Choice>
        <mc:Fallback xmlns="">
          <p:sp>
            <p:nvSpPr>
              <p:cNvPr id="67" name="TextBox 66"/>
              <p:cNvSpPr txBox="1">
                <a:spLocks noRot="1" noChangeAspect="1" noMove="1" noResize="1" noEditPoints="1" noAdjustHandles="1" noChangeArrowheads="1" noChangeShapeType="1" noTextEdit="1"/>
              </p:cNvSpPr>
              <p:nvPr/>
            </p:nvSpPr>
            <p:spPr>
              <a:xfrm>
                <a:off x="6357274" y="5458777"/>
                <a:ext cx="1820819" cy="492443"/>
              </a:xfrm>
              <a:prstGeom prst="rect">
                <a:avLst/>
              </a:prstGeom>
              <a:blipFill>
                <a:blip r:embed="rId10"/>
                <a:stretch>
                  <a:fillRect l="-3679" b="-246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Rectangle 67"/>
              <p:cNvSpPr/>
              <p:nvPr/>
            </p:nvSpPr>
            <p:spPr>
              <a:xfrm>
                <a:off x="4778429" y="3769379"/>
                <a:ext cx="2729337" cy="338554"/>
              </a:xfrm>
              <a:prstGeom prst="rect">
                <a:avLst/>
              </a:prstGeom>
            </p:spPr>
            <p:txBody>
              <a:bodyPr wrap="none">
                <a:spAutoFit/>
              </a:bodyPr>
              <a:lstStyle/>
              <a:p>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ea typeface="Cambria Math" panose="02040503050406030204" pitchFamily="18" charset="0"/>
                          </a:rPr>
                          <m:t>3</m:t>
                        </m:r>
                      </m:sub>
                    </m:sSub>
                  </m:oMath>
                </a14:m>
                <a:r>
                  <a:rPr lang="en-US" sz="1600" i="1" dirty="0">
                    <a:latin typeface="Cambria Math" panose="02040503050406030204" pitchFamily="18" charset="0"/>
                    <a:ea typeface="Cambria Math" panose="02040503050406030204" pitchFamily="18" charset="0"/>
                  </a:rPr>
                  <a:t>=</a:t>
                </a:r>
                <a14:m>
                  <m:oMath xmlns:m="http://schemas.openxmlformats.org/officeDocument/2006/math">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436.48−435.56</m:t>
                        </m:r>
                      </m:e>
                    </m:d>
                  </m:oMath>
                </a14:m>
                <a:r>
                  <a:rPr lang="en-US" sz="1600" i="1" dirty="0">
                    <a:latin typeface="Cambria Math" panose="02040503050406030204" pitchFamily="18" charset="0"/>
                    <a:ea typeface="Cambria Math" panose="02040503050406030204" pitchFamily="18" charset="0"/>
                  </a:rPr>
                  <a:t>=</a:t>
                </a:r>
                <a:r>
                  <a:rPr lang="en-US" sz="1600" dirty="0">
                    <a:latin typeface="Cambria Math" panose="02040503050406030204" pitchFamily="18" charset="0"/>
                    <a:ea typeface="Cambria Math" panose="02040503050406030204" pitchFamily="18" charset="0"/>
                  </a:rPr>
                  <a:t>0.92</a:t>
                </a:r>
              </a:p>
            </p:txBody>
          </p:sp>
        </mc:Choice>
        <mc:Fallback xmlns="">
          <p:sp>
            <p:nvSpPr>
              <p:cNvPr id="68" name="Rectangle 67"/>
              <p:cNvSpPr>
                <a:spLocks noRot="1" noChangeAspect="1" noMove="1" noResize="1" noEditPoints="1" noAdjustHandles="1" noChangeArrowheads="1" noChangeShapeType="1" noTextEdit="1"/>
              </p:cNvSpPr>
              <p:nvPr/>
            </p:nvSpPr>
            <p:spPr>
              <a:xfrm>
                <a:off x="4778429" y="3769379"/>
                <a:ext cx="2729337" cy="338554"/>
              </a:xfrm>
              <a:prstGeom prst="rect">
                <a:avLst/>
              </a:prstGeom>
              <a:blipFill>
                <a:blip r:embed="rId11"/>
                <a:stretch>
                  <a:fillRect t="-7143" b="-196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Rectangle 68"/>
              <p:cNvSpPr/>
              <p:nvPr/>
            </p:nvSpPr>
            <p:spPr>
              <a:xfrm>
                <a:off x="6357274" y="4549367"/>
                <a:ext cx="3043204" cy="338554"/>
              </a:xfrm>
              <a:prstGeom prst="rect">
                <a:avLst/>
              </a:prstGeom>
            </p:spPr>
            <p:txBody>
              <a:bodyPr wrap="square">
                <a:spAutoFit/>
              </a:bodyPr>
              <a:lstStyle/>
              <a:p>
                <a14:m>
                  <m:oMath xmlns:m="http://schemas.openxmlformats.org/officeDocument/2006/math">
                    <m:sSub>
                      <m:sSubPr>
                        <m:ctrlPr>
                          <a:rPr lang="en-US" sz="1600" i="1" smtClean="0">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ea typeface="Cambria Math" panose="02040503050406030204" pitchFamily="18" charset="0"/>
                          </a:rPr>
                          <m:t>2</m:t>
                        </m:r>
                      </m:sub>
                    </m:sSub>
                  </m:oMath>
                </a14:m>
                <a:r>
                  <a:rPr lang="en-US" sz="1600" i="1" dirty="0">
                    <a:latin typeface="Cambria Math" panose="02040503050406030204" pitchFamily="18" charset="0"/>
                    <a:ea typeface="Cambria Math" panose="02040503050406030204" pitchFamily="18" charset="0"/>
                  </a:rPr>
                  <a:t>=</a:t>
                </a:r>
                <a14:m>
                  <m:oMath xmlns:m="http://schemas.openxmlformats.org/officeDocument/2006/math">
                    <m:d>
                      <m:dPr>
                        <m:ctrlPr>
                          <a:rPr lang="en-US" sz="1600" i="1">
                            <a:latin typeface="Cambria Math" panose="02040503050406030204" pitchFamily="18" charset="0"/>
                            <a:ea typeface="Cambria Math" panose="02040503050406030204" pitchFamily="18" charset="0"/>
                          </a:rPr>
                        </m:ctrlPr>
                      </m:dPr>
                      <m:e>
                        <m:r>
                          <a:rPr lang="en-US" sz="1600" i="1">
                            <a:latin typeface="Cambria Math" panose="02040503050406030204" pitchFamily="18" charset="0"/>
                            <a:ea typeface="Cambria Math" panose="02040503050406030204" pitchFamily="18" charset="0"/>
                          </a:rPr>
                          <m:t>436.48−435.</m:t>
                        </m:r>
                        <m:r>
                          <a:rPr lang="en-US" sz="1600" b="0" i="1" smtClean="0">
                            <a:latin typeface="Cambria Math" panose="02040503050406030204" pitchFamily="18" charset="0"/>
                            <a:ea typeface="Cambria Math" panose="02040503050406030204" pitchFamily="18" charset="0"/>
                          </a:rPr>
                          <m:t>35</m:t>
                        </m:r>
                      </m:e>
                    </m:d>
                  </m:oMath>
                </a14:m>
                <a:r>
                  <a:rPr lang="en-US" sz="1600" i="1" dirty="0" smtClean="0">
                    <a:latin typeface="Cambria Math" panose="02040503050406030204" pitchFamily="18" charset="0"/>
                    <a:ea typeface="Cambria Math" panose="02040503050406030204" pitchFamily="18" charset="0"/>
                  </a:rPr>
                  <a:t>=</a:t>
                </a:r>
                <a:r>
                  <a:rPr lang="en-US" sz="1600" dirty="0" smtClean="0">
                    <a:latin typeface="Cambria Math" panose="02040503050406030204" pitchFamily="18" charset="0"/>
                    <a:ea typeface="Cambria Math" panose="02040503050406030204" pitchFamily="18" charset="0"/>
                  </a:rPr>
                  <a:t>1.13</a:t>
                </a:r>
                <a:endParaRPr lang="en-US" sz="1600" dirty="0">
                  <a:latin typeface="Cambria Math" panose="02040503050406030204" pitchFamily="18" charset="0"/>
                  <a:ea typeface="Cambria Math" panose="02040503050406030204" pitchFamily="18" charset="0"/>
                </a:endParaRPr>
              </a:p>
            </p:txBody>
          </p:sp>
        </mc:Choice>
        <mc:Fallback xmlns="">
          <p:sp>
            <p:nvSpPr>
              <p:cNvPr id="69" name="Rectangle 68"/>
              <p:cNvSpPr>
                <a:spLocks noRot="1" noChangeAspect="1" noMove="1" noResize="1" noEditPoints="1" noAdjustHandles="1" noChangeArrowheads="1" noChangeShapeType="1" noTextEdit="1"/>
              </p:cNvSpPr>
              <p:nvPr/>
            </p:nvSpPr>
            <p:spPr>
              <a:xfrm>
                <a:off x="6357274" y="4549367"/>
                <a:ext cx="3043204" cy="338554"/>
              </a:xfrm>
              <a:prstGeom prst="rect">
                <a:avLst/>
              </a:prstGeom>
              <a:blipFill>
                <a:blip r:embed="rId12"/>
                <a:stretch>
                  <a:fillRect t="-7143" b="-19643"/>
                </a:stretch>
              </a:blipFill>
            </p:spPr>
            <p:txBody>
              <a:bodyPr/>
              <a:lstStyle/>
              <a:p>
                <a:r>
                  <a:rPr lang="en-US">
                    <a:noFill/>
                  </a:rPr>
                  <a:t> </a:t>
                </a:r>
              </a:p>
            </p:txBody>
          </p:sp>
        </mc:Fallback>
      </mc:AlternateContent>
      <p:grpSp>
        <p:nvGrpSpPr>
          <p:cNvPr id="70" name="Group 69"/>
          <p:cNvGrpSpPr/>
          <p:nvPr/>
        </p:nvGrpSpPr>
        <p:grpSpPr>
          <a:xfrm>
            <a:off x="2464167" y="1662787"/>
            <a:ext cx="1234937" cy="1207106"/>
            <a:chOff x="5452814" y="3046634"/>
            <a:chExt cx="1997274" cy="1952262"/>
          </a:xfrm>
        </p:grpSpPr>
        <p:sp>
          <p:nvSpPr>
            <p:cNvPr id="71" name="Rectangle 70"/>
            <p:cNvSpPr/>
            <p:nvPr/>
          </p:nvSpPr>
          <p:spPr>
            <a:xfrm>
              <a:off x="5452814"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451451" y="3046634"/>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452814" y="4022765"/>
              <a:ext cx="998637" cy="9761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a:off x="2397383" y="2271690"/>
            <a:ext cx="829896" cy="523220"/>
          </a:xfrm>
          <a:prstGeom prst="rect">
            <a:avLst/>
          </a:prstGeom>
          <a:noFill/>
        </p:spPr>
        <p:txBody>
          <a:bodyPr wrap="square" rtlCol="0">
            <a:spAutoFit/>
          </a:bodyPr>
          <a:lstStyle/>
          <a:p>
            <a:r>
              <a:rPr lang="en-US" sz="2800" dirty="0" smtClean="0">
                <a:solidFill>
                  <a:srgbClr val="FF0000"/>
                </a:solidFill>
              </a:rPr>
              <a:t>0.99</a:t>
            </a:r>
            <a:endParaRPr lang="en-US" sz="2800" dirty="0">
              <a:solidFill>
                <a:srgbClr val="FF0000"/>
              </a:solidFill>
            </a:endParaRPr>
          </a:p>
        </p:txBody>
      </p:sp>
    </p:spTree>
    <p:extLst>
      <p:ext uri="{BB962C8B-B14F-4D97-AF65-F5344CB8AC3E}">
        <p14:creationId xmlns:p14="http://schemas.microsoft.com/office/powerpoint/2010/main" val="1569157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1_Optional_Corporate_PPT_Template-Arial">
  <a:themeElements>
    <a:clrScheme name="Custom 4">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361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1858</TotalTime>
  <Words>1779</Words>
  <Application>Microsoft Office PowerPoint</Application>
  <PresentationFormat>On-screen Show (4:3)</PresentationFormat>
  <Paragraphs>526</Paragraphs>
  <Slides>31</Slides>
  <Notes>1</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2</vt:i4>
      </vt:variant>
      <vt:variant>
        <vt:lpstr>Slide Titles</vt:lpstr>
      </vt:variant>
      <vt:variant>
        <vt:i4>31</vt:i4>
      </vt:variant>
    </vt:vector>
  </HeadingPairs>
  <TitlesOfParts>
    <vt:vector size="47" baseType="lpstr">
      <vt:lpstr>ＭＳ Ｐゴシック</vt:lpstr>
      <vt:lpstr>Arial</vt:lpstr>
      <vt:lpstr>Avenir LT Std 55 Roman</vt:lpstr>
      <vt:lpstr>Avenir LT Std 65 Medium</vt:lpstr>
      <vt:lpstr>Avenir LT Std 85 Heavy</vt:lpstr>
      <vt:lpstr>Calibri</vt:lpstr>
      <vt:lpstr>Cambria Math</vt:lpstr>
      <vt:lpstr>Lucida Grande</vt:lpstr>
      <vt:lpstr>Open Sans</vt:lpstr>
      <vt:lpstr>Symbol</vt:lpstr>
      <vt:lpstr>Times New Roman</vt:lpstr>
      <vt:lpstr>Office Theme</vt:lpstr>
      <vt:lpstr>Optional_Corporate_PPT_Template-Arial</vt:lpstr>
      <vt:lpstr>1_Optional_Corporate_PPT_Template-Arial</vt:lpstr>
      <vt:lpstr>Picture</vt:lpstr>
      <vt:lpstr>Worksheet</vt:lpstr>
      <vt:lpstr>Height above Nearest Drainage (HAND) Flood Inundation mapping</vt:lpstr>
      <vt:lpstr>Flood Inundation Mapping</vt:lpstr>
      <vt:lpstr>Flooding occurs when Water Depth is greater than Height Above Nearest Drainage (HAND)</vt:lpstr>
      <vt:lpstr>Objective</vt:lpstr>
      <vt:lpstr>Mapping Flood Inundation with Height above the nearest drainage (HAND)</vt:lpstr>
      <vt:lpstr>How to calculate the height above the nearest drainage?</vt:lpstr>
      <vt:lpstr> TauDEM Dinfinity Representation of Flow Field</vt:lpstr>
      <vt:lpstr>HAND evaluated using TauDEM Dinfinity Vertical Distance Down function </vt:lpstr>
      <vt:lpstr>HAND Algorithm</vt:lpstr>
      <vt:lpstr>HAND Algorithm Continued</vt:lpstr>
      <vt:lpstr>Result</vt:lpstr>
      <vt:lpstr>TauDEM model for vertical drop to stream (aka HAND)</vt:lpstr>
      <vt:lpstr>HAND from TauDEM for Onion Creek near Austin Texas</vt:lpstr>
      <vt:lpstr>Mapping Flood Extent and Depth by Reach in each Catchment based on depth in each stream</vt:lpstr>
      <vt:lpstr>PowerPoint Presentation</vt:lpstr>
      <vt:lpstr>From NHD-HAND to Inundation</vt:lpstr>
      <vt:lpstr>Reach based height above nearest stream flood map example</vt:lpstr>
      <vt:lpstr>Reach Scale River Hydraulic Properties</vt:lpstr>
      <vt:lpstr>Terrain based derivation of “reach scale” hydraulic properties</vt:lpstr>
      <vt:lpstr>Reach Hydraulic Properties Example</vt:lpstr>
      <vt:lpstr>Terrain Approximated Reach Average Hydraulic Properties</vt:lpstr>
      <vt:lpstr>Reach Catchment 5781289</vt:lpstr>
      <vt:lpstr>Discharge Computation</vt:lpstr>
      <vt:lpstr>Rating Curve for Eanes Creek</vt:lpstr>
      <vt:lpstr>Decompose computation by catchments or River Corridor</vt:lpstr>
      <vt:lpstr>DEM Flowlines challenged by road barriers</vt:lpstr>
      <vt:lpstr>Obstacle Removal using NHD HR</vt:lpstr>
      <vt:lpstr>Effect of obstacle removal</vt:lpstr>
      <vt:lpstr>Complete HAND Workflow </vt:lpstr>
      <vt:lpstr>Continental-Scale HAND layer evaluated on ROGER supercomputer at NCSA</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and NFIE Forecast Systems</dc:title>
  <dc:creator>Maidment</dc:creator>
  <cp:lastModifiedBy>David Tarboton</cp:lastModifiedBy>
  <cp:revision>83</cp:revision>
  <dcterms:created xsi:type="dcterms:W3CDTF">2015-10-29T12:07:30Z</dcterms:created>
  <dcterms:modified xsi:type="dcterms:W3CDTF">2016-10-13T07:09:03Z</dcterms:modified>
</cp:coreProperties>
</file>