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46"/>
  </p:notesMasterIdLst>
  <p:handoutMasterIdLst>
    <p:handoutMasterId r:id="rId47"/>
  </p:handoutMasterIdLst>
  <p:sldIdLst>
    <p:sldId id="1130" r:id="rId4"/>
    <p:sldId id="1070" r:id="rId5"/>
    <p:sldId id="1100" r:id="rId6"/>
    <p:sldId id="1129" r:id="rId7"/>
    <p:sldId id="1101" r:id="rId8"/>
    <p:sldId id="1121" r:id="rId9"/>
    <p:sldId id="1120" r:id="rId10"/>
    <p:sldId id="1123" r:id="rId11"/>
    <p:sldId id="1102" r:id="rId12"/>
    <p:sldId id="1115" r:id="rId13"/>
    <p:sldId id="1116" r:id="rId14"/>
    <p:sldId id="1117" r:id="rId15"/>
    <p:sldId id="1124" r:id="rId16"/>
    <p:sldId id="1125" r:id="rId17"/>
    <p:sldId id="1128" r:id="rId18"/>
    <p:sldId id="1127" r:id="rId19"/>
    <p:sldId id="1126" r:id="rId20"/>
    <p:sldId id="1015" r:id="rId21"/>
    <p:sldId id="1114" r:id="rId22"/>
    <p:sldId id="1010" r:id="rId23"/>
    <p:sldId id="1103" r:id="rId24"/>
    <p:sldId id="1104" r:id="rId25"/>
    <p:sldId id="1009" r:id="rId26"/>
    <p:sldId id="1008" r:id="rId27"/>
    <p:sldId id="1133" r:id="rId28"/>
    <p:sldId id="1132" r:id="rId29"/>
    <p:sldId id="1134" r:id="rId30"/>
    <p:sldId id="1112" r:id="rId31"/>
    <p:sldId id="1107" r:id="rId32"/>
    <p:sldId id="1135" r:id="rId33"/>
    <p:sldId id="1136" r:id="rId34"/>
    <p:sldId id="1137" r:id="rId35"/>
    <p:sldId id="1110" r:id="rId36"/>
    <p:sldId id="1139" r:id="rId37"/>
    <p:sldId id="1140" r:id="rId38"/>
    <p:sldId id="1142" r:id="rId39"/>
    <p:sldId id="1143" r:id="rId40"/>
    <p:sldId id="1019" r:id="rId41"/>
    <p:sldId id="1138" r:id="rId42"/>
    <p:sldId id="852" r:id="rId43"/>
    <p:sldId id="1108" r:id="rId44"/>
    <p:sldId id="1144"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43" autoAdjust="0"/>
    <p:restoredTop sz="94533" autoAdjust="0"/>
  </p:normalViewPr>
  <p:slideViewPr>
    <p:cSldViewPr snapToGrid="0">
      <p:cViewPr varScale="1">
        <p:scale>
          <a:sx n="78" d="100"/>
          <a:sy n="78" d="100"/>
        </p:scale>
        <p:origin x="384" y="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11/4/2016</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11/4/2016</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77089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76928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07125" cy="3490913"/>
          </a:xfrm>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6E79A-87AA-4B9C-8CA3-60BB7F8FB8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508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talk</a:t>
            </a:r>
            <a:r>
              <a:rPr lang="en-US" baseline="0" dirty="0" smtClean="0"/>
              <a:t> about the volume of data being generated in the network.</a:t>
            </a:r>
          </a:p>
          <a:p>
            <a:endParaRPr lang="en-US" dirty="0"/>
          </a:p>
        </p:txBody>
      </p:sp>
      <p:sp>
        <p:nvSpPr>
          <p:cNvPr id="4" name="Slide Number Placeholder 3"/>
          <p:cNvSpPr>
            <a:spLocks noGrp="1"/>
          </p:cNvSpPr>
          <p:nvPr>
            <p:ph type="sldNum" sz="quarter" idx="10"/>
          </p:nvPr>
        </p:nvSpPr>
        <p:spPr/>
        <p:txBody>
          <a:bodyPr/>
          <a:lstStyle/>
          <a:p>
            <a:fld id="{3F4F9144-48AE-A04A-B99B-5C18F2229E8D}" type="slidenum">
              <a:rPr lang="en-US" smtClean="0"/>
              <a:t>4</a:t>
            </a:fld>
            <a:endParaRPr lang="en-US"/>
          </a:p>
        </p:txBody>
      </p:sp>
    </p:spTree>
    <p:extLst>
      <p:ext uri="{BB962C8B-B14F-4D97-AF65-F5344CB8AC3E}">
        <p14:creationId xmlns:p14="http://schemas.microsoft.com/office/powerpoint/2010/main" val="302336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20" indent="-302046">
              <a:defRPr>
                <a:solidFill>
                  <a:schemeClr val="tx1"/>
                </a:solidFill>
                <a:latin typeface="Calibri" pitchFamily="34" charset="0"/>
              </a:defRPr>
            </a:lvl2pPr>
            <a:lvl3pPr marL="1208185" indent="-241637">
              <a:defRPr>
                <a:solidFill>
                  <a:schemeClr val="tx1"/>
                </a:solidFill>
                <a:latin typeface="Calibri" pitchFamily="34" charset="0"/>
              </a:defRPr>
            </a:lvl3pPr>
            <a:lvl4pPr marL="1691458" indent="-241637">
              <a:defRPr>
                <a:solidFill>
                  <a:schemeClr val="tx1"/>
                </a:solidFill>
                <a:latin typeface="Calibri" pitchFamily="34" charset="0"/>
              </a:defRPr>
            </a:lvl4pPr>
            <a:lvl5pPr marL="2174731" indent="-241637">
              <a:defRPr>
                <a:solidFill>
                  <a:schemeClr val="tx1"/>
                </a:solidFill>
                <a:latin typeface="Calibri" pitchFamily="34" charset="0"/>
              </a:defRPr>
            </a:lvl5pPr>
            <a:lvl6pPr marL="2658006" indent="-241637" fontAlgn="base">
              <a:spcBef>
                <a:spcPct val="0"/>
              </a:spcBef>
              <a:spcAft>
                <a:spcPct val="0"/>
              </a:spcAft>
              <a:defRPr>
                <a:solidFill>
                  <a:schemeClr val="tx1"/>
                </a:solidFill>
                <a:latin typeface="Calibri" pitchFamily="34" charset="0"/>
              </a:defRPr>
            </a:lvl6pPr>
            <a:lvl7pPr marL="3141279" indent="-241637" fontAlgn="base">
              <a:spcBef>
                <a:spcPct val="0"/>
              </a:spcBef>
              <a:spcAft>
                <a:spcPct val="0"/>
              </a:spcAft>
              <a:defRPr>
                <a:solidFill>
                  <a:schemeClr val="tx1"/>
                </a:solidFill>
                <a:latin typeface="Calibri" pitchFamily="34" charset="0"/>
              </a:defRPr>
            </a:lvl7pPr>
            <a:lvl8pPr marL="3624553" indent="-241637" fontAlgn="base">
              <a:spcBef>
                <a:spcPct val="0"/>
              </a:spcBef>
              <a:spcAft>
                <a:spcPct val="0"/>
              </a:spcAft>
              <a:defRPr>
                <a:solidFill>
                  <a:schemeClr val="tx1"/>
                </a:solidFill>
                <a:latin typeface="Calibri" pitchFamily="34" charset="0"/>
              </a:defRPr>
            </a:lvl8pPr>
            <a:lvl9pPr marL="4107827" indent="-24163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solidFill>
                  <a:prstClr val="black"/>
                </a:solidFill>
              </a:rPr>
              <a:pPr fontAlgn="base">
                <a:spcBef>
                  <a:spcPct val="0"/>
                </a:spcBef>
                <a:spcAft>
                  <a:spcPct val="0"/>
                </a:spcAft>
              </a:pPr>
              <a:t>7</a:t>
            </a:fld>
            <a:endParaRPr lang="en-US">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84004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HIS helps you discover and access hydrologic data.</a:t>
            </a:r>
          </a:p>
        </p:txBody>
      </p:sp>
      <p:sp>
        <p:nvSpPr>
          <p:cNvPr id="75780"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75781"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288668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data we use are diverse, and</a:t>
            </a:r>
            <a:r>
              <a:rPr lang="en-US" baseline="0" dirty="0" smtClean="0"/>
              <a:t> we don’t currently have a lot of options for sharing models or model instances.  We’ve nailed time series down, but we still don’t have great </a:t>
            </a:r>
            <a:r>
              <a:rPr lang="en-US" baseline="0" dirty="0" err="1" smtClean="0"/>
              <a:t>cyberinfrastructure</a:t>
            </a:r>
            <a:r>
              <a:rPr lang="en-US" baseline="0" dirty="0" smtClean="0"/>
              <a:t> embraced by our community that supports the broad spectrum of data and models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1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spcBef>
                <a:spcPts val="0"/>
              </a:spcBef>
              <a:buFont typeface="+mj-lt"/>
              <a:buAutoNum type="arabicPeriod"/>
            </a:pPr>
            <a:r>
              <a:rPr lang="en-US" sz="1200" b="1" dirty="0" smtClean="0">
                <a:solidFill>
                  <a:srgbClr val="003366"/>
                </a:solidFill>
              </a:rPr>
              <a:t>A form to specify forecast parameters.</a:t>
            </a:r>
          </a:p>
          <a:p>
            <a:pPr marL="514350" indent="-514350">
              <a:spcBef>
                <a:spcPts val="0"/>
              </a:spcBef>
              <a:buFont typeface="+mj-lt"/>
              <a:buAutoNum type="arabicPeriod"/>
            </a:pPr>
            <a:r>
              <a:rPr lang="en-US" sz="1200" b="1" dirty="0" smtClean="0">
                <a:solidFill>
                  <a:srgbClr val="003366"/>
                </a:solidFill>
              </a:rPr>
              <a:t>A map for data selection based on location.</a:t>
            </a:r>
          </a:p>
          <a:p>
            <a:pPr marL="514350" indent="-514350">
              <a:spcBef>
                <a:spcPts val="0"/>
              </a:spcBef>
              <a:buFont typeface="+mj-lt"/>
              <a:buAutoNum type="arabicPeriod"/>
            </a:pPr>
            <a:r>
              <a:rPr lang="en-US" sz="1200" b="1" dirty="0" smtClean="0">
                <a:solidFill>
                  <a:srgbClr val="003366"/>
                </a:solidFill>
              </a:rPr>
              <a:t>A graph area to display the forecasts.</a:t>
            </a:r>
          </a:p>
          <a:p>
            <a:pPr marL="514350" indent="-514350">
              <a:spcBef>
                <a:spcPts val="0"/>
              </a:spcBef>
              <a:buFont typeface="+mj-lt"/>
              <a:buAutoNum type="arabicPeriod"/>
            </a:pPr>
            <a:r>
              <a:rPr lang="en-US" sz="1200" b="1" dirty="0" smtClean="0">
                <a:solidFill>
                  <a:srgbClr val="003366"/>
                </a:solidFill>
              </a:rPr>
              <a:t>An API to access data programmatically.</a:t>
            </a:r>
            <a:endParaRPr lang="en-US" sz="1200"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B6C9B-C656-DB4B-9A13-DC32D0D60F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95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spcBef>
                <a:spcPts val="0"/>
              </a:spcBef>
              <a:buFont typeface="+mj-lt"/>
              <a:buAutoNum type="arabicPeriod"/>
            </a:pPr>
            <a:r>
              <a:rPr lang="en-US" sz="1200" b="1" dirty="0" smtClean="0">
                <a:solidFill>
                  <a:srgbClr val="003366"/>
                </a:solidFill>
              </a:rPr>
              <a:t>A form to specify forecast parameters.</a:t>
            </a:r>
          </a:p>
          <a:p>
            <a:pPr marL="514350" indent="-514350">
              <a:spcBef>
                <a:spcPts val="0"/>
              </a:spcBef>
              <a:buFont typeface="+mj-lt"/>
              <a:buAutoNum type="arabicPeriod"/>
            </a:pPr>
            <a:r>
              <a:rPr lang="en-US" sz="1200" b="1" dirty="0" smtClean="0">
                <a:solidFill>
                  <a:srgbClr val="003366"/>
                </a:solidFill>
              </a:rPr>
              <a:t>A map for data selection based on </a:t>
            </a:r>
            <a:r>
              <a:rPr lang="en-US" sz="1200" b="1" smtClean="0">
                <a:solidFill>
                  <a:srgbClr val="003366"/>
                </a:solidFill>
              </a:rPr>
              <a:t>location.</a:t>
            </a:r>
            <a:endParaRPr lang="en-US" sz="1200" b="1" dirty="0" smtClean="0">
              <a:solidFill>
                <a:srgbClr val="003366"/>
              </a:solidFill>
            </a:endParaRPr>
          </a:p>
          <a:p>
            <a:pPr marL="514350" indent="-514350">
              <a:spcBef>
                <a:spcPts val="0"/>
              </a:spcBef>
              <a:buFont typeface="+mj-lt"/>
              <a:buAutoNum type="arabicPeriod"/>
            </a:pPr>
            <a:r>
              <a:rPr lang="en-US" sz="1200" b="1" dirty="0" smtClean="0">
                <a:solidFill>
                  <a:srgbClr val="003366"/>
                </a:solidFill>
              </a:rPr>
              <a:t>A graph area to display the forecasts.</a:t>
            </a:r>
          </a:p>
          <a:p>
            <a:pPr marL="514350" indent="-514350">
              <a:spcBef>
                <a:spcPts val="0"/>
              </a:spcBef>
              <a:buFont typeface="+mj-lt"/>
              <a:buAutoNum type="arabicPeriod"/>
            </a:pPr>
            <a:r>
              <a:rPr lang="en-US" sz="1200" b="1" dirty="0" smtClean="0">
                <a:solidFill>
                  <a:srgbClr val="003366"/>
                </a:solidFill>
              </a:rPr>
              <a:t>An API to access data programmatically.</a:t>
            </a:r>
            <a:endParaRPr lang="en-US" sz="1200"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B6C9B-C656-DB4B-9A13-DC32D0D60F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757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6438"/>
            <a:ext cx="6203950"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B530E-CA5D-4B9B-9F83-525152339D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28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80053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684652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71984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0E5855-9B79-7942-B89F-622630B40C20}"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6740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0E5855-9B79-7942-B89F-622630B40C20}"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8618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0E5855-9B79-7942-B89F-622630B40C20}" type="datetimeFigureOut">
              <a:rPr lang="en-US" smtClean="0"/>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58140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0E5855-9B79-7942-B89F-622630B40C20}" type="datetimeFigureOut">
              <a:rPr lang="en-US" smtClean="0"/>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88794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E5855-9B79-7942-B89F-622630B40C20}" type="datetimeFigureOut">
              <a:rPr lang="en-US" smtClean="0"/>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94657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67302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2623792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18327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17616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11/4/2016</a:t>
            </a:fld>
            <a:endParaRPr lang="en-US"/>
          </a:p>
        </p:txBody>
      </p:sp>
      <p:sp>
        <p:nvSpPr>
          <p:cNvPr id="4"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672936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11/4/2016</a:t>
            </a:fld>
            <a:endParaRPr lang="en-US"/>
          </a:p>
        </p:txBody>
      </p:sp>
      <p:sp>
        <p:nvSpPr>
          <p:cNvPr id="4"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22079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11/4/2016</a:t>
            </a:fld>
            <a:endParaRPr lang="en-US"/>
          </a:p>
        </p:txBody>
      </p:sp>
      <p:sp>
        <p:nvSpPr>
          <p:cNvPr id="4"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380882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11/4/2016</a:t>
            </a:fld>
            <a:endParaRPr lang="en-US"/>
          </a:p>
        </p:txBody>
      </p:sp>
      <p:sp>
        <p:nvSpPr>
          <p:cNvPr id="4"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358225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82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145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7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052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144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242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391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125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293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946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51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11/4/2016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E5855-9B79-7942-B89F-622630B40C20}" type="datetimeFigureOut">
              <a:rPr lang="en-US" smtClean="0"/>
              <a:t>11/4/2016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A3111-D7B6-5649-A35C-BFE3846ED186}" type="slidenum">
              <a:rPr lang="en-US" smtClean="0"/>
              <a:t>‹#›</a:t>
            </a:fld>
            <a:endParaRPr lang="en-US"/>
          </a:p>
        </p:txBody>
      </p:sp>
    </p:spTree>
    <p:extLst>
      <p:ext uri="{BB962C8B-B14F-4D97-AF65-F5344CB8AC3E}">
        <p14:creationId xmlns:p14="http://schemas.microsoft.com/office/powerpoint/2010/main" val="3386126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02471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ydroshar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his.cuahsi.or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apps.hydroshare.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tmp"/></Relationships>
</file>

<file path=ppt/slides/_rels/slide33.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pn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hyperlink" Target="http://gateway.cigi.illinois.edu/" TargetMode="External"/><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dx.doi.org/10.1111/1752-1688.12363" TargetMode="External"/><Relationship Id="rId13" Type="http://schemas.openxmlformats.org/officeDocument/2006/relationships/hyperlink" Target="http://academicworks.cuny.edu/cc_conf_hic/314/" TargetMode="External"/><Relationship Id="rId3" Type="http://schemas.openxmlformats.org/officeDocument/2006/relationships/hyperlink" Target="http://www.hydroshare.org/" TargetMode="External"/><Relationship Id="rId7" Type="http://schemas.openxmlformats.org/officeDocument/2006/relationships/hyperlink" Target="http://academicworks.cuny.edu/cc_conf_hic/311/" TargetMode="External"/><Relationship Id="rId12" Type="http://schemas.openxmlformats.org/officeDocument/2006/relationships/hyperlink" Target="http://www.iemss.org/sites/iemss2014/papers/iemss2014_submission_243.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irods.org/wp-content/uploads/2015/09/UMG2015_P.pdf" TargetMode="External"/><Relationship Id="rId11" Type="http://schemas.openxmlformats.org/officeDocument/2006/relationships/hyperlink" Target="http://academicworks.cuny.edu/cc_conf_hic/463" TargetMode="External"/><Relationship Id="rId5" Type="http://schemas.openxmlformats.org/officeDocument/2006/relationships/image" Target="../media/image2.png"/><Relationship Id="rId10" Type="http://schemas.openxmlformats.org/officeDocument/2006/relationships/hyperlink" Target="http://swat.tamu.edu/media/114650/2013-swat-conference-proceedings-secured.pdf" TargetMode="External"/><Relationship Id="rId4" Type="http://schemas.openxmlformats.org/officeDocument/2006/relationships/image" Target="../media/image1.png"/><Relationship Id="rId9" Type="http://schemas.openxmlformats.org/officeDocument/2006/relationships/hyperlink" Target="http://www.neng.usu.edu/cee/faculty/dtarb/Horsburgh_etal_HydroShareRDM_AuthorVersion.pdf" TargetMode="External"/><Relationship Id="rId14" Type="http://schemas.openxmlformats.org/officeDocument/2006/relationships/hyperlink" Target="https://irods.org/wp-content/uploads/2015/06/Tarboton-HydroShare.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hydroshare.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268941" y="74365"/>
            <a:ext cx="11510683" cy="2106128"/>
          </a:xfrm>
        </p:spPr>
        <p:txBody>
          <a:bodyPr>
            <a:normAutofit/>
          </a:bodyPr>
          <a:lstStyle/>
          <a:p>
            <a:pPr>
              <a:lnSpc>
                <a:spcPct val="80000"/>
              </a:lnSpc>
            </a:pPr>
            <a:r>
              <a:rPr lang="en-US" dirty="0"/>
              <a:t>Water Information Sharing and HydroShare</a:t>
            </a:r>
            <a:endParaRPr lang="en-US" dirty="0" smtClean="0"/>
          </a:p>
        </p:txBody>
      </p:sp>
      <p:sp>
        <p:nvSpPr>
          <p:cNvPr id="32774" name="Rectangle 10"/>
          <p:cNvSpPr>
            <a:spLocks noChangeArrowheads="1"/>
          </p:cNvSpPr>
          <p:nvPr/>
        </p:nvSpPr>
        <p:spPr bwMode="auto">
          <a:xfrm>
            <a:off x="2414800" y="2987982"/>
            <a:ext cx="7362399" cy="1200329"/>
          </a:xfrm>
          <a:prstGeom prst="rect">
            <a:avLst/>
          </a:prstGeom>
          <a:noFill/>
          <a:ln w="9525">
            <a:noFill/>
            <a:miter lim="800000"/>
            <a:headEnd/>
            <a:tailEnd/>
          </a:ln>
        </p:spPr>
        <p:txBody>
          <a:bodyPr wrap="square">
            <a:spAutoFit/>
          </a:bodyPr>
          <a:lstStyle/>
          <a:p>
            <a:pPr algn="ctr"/>
            <a:r>
              <a:rPr lang="en-US" dirty="0">
                <a:solidFill>
                  <a:srgbClr val="0070C0"/>
                </a:solidFill>
              </a:rPr>
              <a:t>David Tarboton, Ray Idaszak, </a:t>
            </a:r>
            <a:r>
              <a:rPr lang="en-US" dirty="0" smtClean="0">
                <a:solidFill>
                  <a:srgbClr val="0070C0"/>
                </a:solidFill>
              </a:rPr>
              <a:t>Jeffery Horsburgh, </a:t>
            </a:r>
            <a:r>
              <a:rPr lang="en-US" dirty="0">
                <a:solidFill>
                  <a:srgbClr val="0070C0"/>
                </a:solidFill>
              </a:rPr>
              <a:t>Dan </a:t>
            </a:r>
            <a:r>
              <a:rPr lang="en-US" dirty="0" smtClean="0">
                <a:solidFill>
                  <a:srgbClr val="0070C0"/>
                </a:solidFill>
              </a:rPr>
              <a:t>Ames, Jon </a:t>
            </a:r>
            <a:r>
              <a:rPr lang="en-US" dirty="0">
                <a:solidFill>
                  <a:srgbClr val="0070C0"/>
                </a:solidFill>
              </a:rPr>
              <a:t>Goodall, Larry Band, Venkatesh Merwade, Alva Couch, Rick Hooper, David Maidment, Pabitra Dash, Michael Stealey, Hong Yi, Tian Gan, Tony Castronova, Brian Miles</a:t>
            </a:r>
            <a:r>
              <a:rPr lang="en-US" dirty="0" smtClean="0">
                <a:solidFill>
                  <a:srgbClr val="0070C0"/>
                </a:solidFill>
              </a:rPr>
              <a:t>, </a:t>
            </a:r>
            <a:r>
              <a:rPr lang="en-US" dirty="0">
                <a:solidFill>
                  <a:srgbClr val="0070C0"/>
                </a:solidFill>
              </a:rPr>
              <a:t>Zhiyu </a:t>
            </a:r>
            <a:r>
              <a:rPr lang="en-US" dirty="0" smtClean="0">
                <a:solidFill>
                  <a:srgbClr val="0070C0"/>
                </a:solidFill>
              </a:rPr>
              <a:t>Li, Mohamed Morsy, Shaowen Wang, Yan Liu</a:t>
            </a:r>
            <a:endParaRPr lang="en-US" dirty="0">
              <a:solidFill>
                <a:srgbClr val="0070C0"/>
              </a:solidFill>
            </a:endParaRPr>
          </a:p>
        </p:txBody>
      </p:sp>
      <p:sp>
        <p:nvSpPr>
          <p:cNvPr id="13" name="Subtitle 10"/>
          <p:cNvSpPr txBox="1">
            <a:spLocks/>
          </p:cNvSpPr>
          <p:nvPr/>
        </p:nvSpPr>
        <p:spPr>
          <a:xfrm>
            <a:off x="2895600" y="5166271"/>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a:hlinkClick r:id="rId2"/>
              </a:rPr>
              <a:t>http://www.hydroshare.org</a:t>
            </a:r>
            <a:r>
              <a:rPr lang="en-US" sz="2400" dirty="0"/>
              <a:t>  </a:t>
            </a:r>
          </a:p>
        </p:txBody>
      </p:sp>
      <p:pic>
        <p:nvPicPr>
          <p:cNvPr id="2051" name="Picture 3" descr="C:\Users\dtarb\Dave\Projects\CUAHSI\HydroShare\Logo\Hydrosha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602"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844485" y="5943600"/>
            <a:ext cx="2719784" cy="861774"/>
            <a:chOff x="6320485" y="5943600"/>
            <a:chExt cx="2719784" cy="861774"/>
          </a:xfrm>
        </p:grpSpPr>
        <p:sp>
          <p:nvSpPr>
            <p:cNvPr id="16"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7" name="Picture 11"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600" dirty="0" smtClean="0"/>
                <a:t>ACI-1148453 </a:t>
              </a:r>
              <a:endParaRPr lang="en-US" sz="1600" dirty="0"/>
            </a:p>
            <a:p>
              <a:pPr defTabSz="4389438"/>
              <a:r>
                <a:rPr lang="en-US" sz="1600" dirty="0" smtClean="0"/>
                <a:t>ACI-1148090</a:t>
              </a:r>
              <a:endParaRPr lang="en-US" sz="1600" dirty="0"/>
            </a:p>
            <a:p>
              <a:pPr defTabSz="4389438"/>
              <a:r>
                <a:rPr lang="en-US" sz="1600" dirty="0"/>
                <a:t>2012-2017</a:t>
              </a:r>
            </a:p>
          </p:txBody>
        </p:sp>
      </p:grpSp>
      <p:sp>
        <p:nvSpPr>
          <p:cNvPr id="4" name="Rectangle 3"/>
          <p:cNvSpPr/>
          <p:nvPr/>
        </p:nvSpPr>
        <p:spPr>
          <a:xfrm>
            <a:off x="2962136" y="4572000"/>
            <a:ext cx="6267731" cy="646331"/>
          </a:xfrm>
          <a:prstGeom prst="rect">
            <a:avLst/>
          </a:prstGeom>
        </p:spPr>
        <p:txBody>
          <a:bodyPr wrap="square">
            <a:spAutoFit/>
          </a:bodyPr>
          <a:lstStyle/>
          <a:p>
            <a:pPr algn="ctr"/>
            <a:r>
              <a:rPr lang="en-US" dirty="0"/>
              <a:t>USU, RENCI, BYU, UNC, UVA, CUAHSI, Tufts, Texas, Purdue, </a:t>
            </a:r>
            <a:r>
              <a:rPr lang="en-US" dirty="0" err="1" smtClean="0"/>
              <a:t>Caktus</a:t>
            </a:r>
            <a:r>
              <a:rPr lang="en-US" dirty="0" smtClean="0"/>
              <a:t>, NCSA</a:t>
            </a:r>
            <a:endParaRPr lang="en-US" dirty="0"/>
          </a:p>
        </p:txBody>
      </p:sp>
      <p:sp>
        <p:nvSpPr>
          <p:cNvPr id="3" name="Rectangle 2"/>
          <p:cNvSpPr/>
          <p:nvPr/>
        </p:nvSpPr>
        <p:spPr>
          <a:xfrm>
            <a:off x="1732671" y="1902690"/>
            <a:ext cx="8726658" cy="400110"/>
          </a:xfrm>
          <a:prstGeom prst="rect">
            <a:avLst/>
          </a:prstGeom>
        </p:spPr>
        <p:txBody>
          <a:bodyPr wrap="square">
            <a:spAutoFit/>
          </a:bodyPr>
          <a:lstStyle/>
          <a:p>
            <a:pPr algn="ctr"/>
            <a:r>
              <a:rPr lang="en-US" sz="2000" dirty="0"/>
              <a:t>HydroShare: Advancing Hydrology through Collaborative Data and Model Sharing</a:t>
            </a:r>
          </a:p>
        </p:txBody>
      </p:sp>
    </p:spTree>
    <p:extLst>
      <p:ext uri="{BB962C8B-B14F-4D97-AF65-F5344CB8AC3E}">
        <p14:creationId xmlns:p14="http://schemas.microsoft.com/office/powerpoint/2010/main" val="3916533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4" y="1844675"/>
            <a:ext cx="47402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1113"/>
            <a:ext cx="8229600" cy="1143000"/>
          </a:xfrm>
        </p:spPr>
        <p:txBody>
          <a:bodyPr rtlCol="0">
            <a:normAutofit/>
          </a:bodyPr>
          <a:lstStyle/>
          <a:p>
            <a:pPr algn="ctr">
              <a:defRPr/>
            </a:pPr>
            <a:r>
              <a:rPr lang="en-US" b="1" dirty="0" smtClean="0">
                <a:solidFill>
                  <a:schemeClr val="tx2">
                    <a:lumMod val="75000"/>
                  </a:schemeClr>
                </a:solidFill>
              </a:rPr>
              <a:t>CUAHSI</a:t>
            </a:r>
            <a:endParaRPr lang="en-US" b="1" dirty="0">
              <a:solidFill>
                <a:schemeClr val="tx2">
                  <a:lumMod val="75000"/>
                </a:schemeClr>
              </a:solidFill>
            </a:endParaRPr>
          </a:p>
        </p:txBody>
      </p:sp>
      <p:sp>
        <p:nvSpPr>
          <p:cNvPr id="3" name="Content Placeholder 2"/>
          <p:cNvSpPr>
            <a:spLocks noGrp="1"/>
          </p:cNvSpPr>
          <p:nvPr>
            <p:ph idx="1"/>
          </p:nvPr>
        </p:nvSpPr>
        <p:spPr>
          <a:xfrm>
            <a:off x="1524000" y="838200"/>
            <a:ext cx="9144000" cy="4953000"/>
          </a:xfrm>
        </p:spPr>
        <p:txBody>
          <a:bodyPr rtlCol="0">
            <a:normAutofit/>
          </a:bodyPr>
          <a:lstStyle/>
          <a:p>
            <a:pPr marL="0" indent="0" algn="ctr">
              <a:buNone/>
              <a:defRPr/>
            </a:pPr>
            <a:r>
              <a:rPr lang="en-US" b="1" dirty="0">
                <a:solidFill>
                  <a:schemeClr val="tx2">
                    <a:satMod val="130000"/>
                  </a:schemeClr>
                </a:solidFill>
              </a:rPr>
              <a:t>Consortium of Universities for the Advancement of Hydrologic Science, Inc.</a:t>
            </a:r>
            <a:endParaRPr lang="en-US" b="1" dirty="0" smtClean="0">
              <a:solidFill>
                <a:schemeClr val="tx2">
                  <a:satMod val="130000"/>
                </a:schemeClr>
              </a:solidFill>
            </a:endParaRPr>
          </a:p>
          <a:p>
            <a:pPr>
              <a:defRPr/>
            </a:pPr>
            <a:endParaRPr lang="en-US" sz="2400" dirty="0"/>
          </a:p>
        </p:txBody>
      </p:sp>
      <p:sp>
        <p:nvSpPr>
          <p:cNvPr id="18438" name="Text Box 3"/>
          <p:cNvSpPr txBox="1">
            <a:spLocks noChangeArrowheads="1"/>
          </p:cNvSpPr>
          <p:nvPr/>
        </p:nvSpPr>
        <p:spPr bwMode="auto">
          <a:xfrm>
            <a:off x="7772401" y="1981201"/>
            <a:ext cx="27162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400" dirty="0">
                <a:solidFill>
                  <a:srgbClr val="000000"/>
                </a:solidFill>
              </a:rPr>
              <a:t>111 US University members</a:t>
            </a:r>
          </a:p>
          <a:p>
            <a:pPr eaLnBrk="1" hangingPunct="1">
              <a:buFont typeface="Arial" charset="0"/>
              <a:buChar char="•"/>
            </a:pPr>
            <a:r>
              <a:rPr lang="en-US" sz="2400" dirty="0">
                <a:solidFill>
                  <a:srgbClr val="000000"/>
                </a:solidFill>
              </a:rPr>
              <a:t>7 affiliate members</a:t>
            </a:r>
          </a:p>
          <a:p>
            <a:pPr eaLnBrk="1" hangingPunct="1">
              <a:buFont typeface="Arial" charset="0"/>
              <a:buChar char="•"/>
            </a:pPr>
            <a:r>
              <a:rPr lang="en-US" sz="2400" dirty="0">
                <a:solidFill>
                  <a:srgbClr val="000000"/>
                </a:solidFill>
              </a:rPr>
              <a:t>19 International affiliate members</a:t>
            </a:r>
          </a:p>
          <a:p>
            <a:pPr eaLnBrk="1" hangingPunct="1"/>
            <a:r>
              <a:rPr lang="en-US" sz="2400" dirty="0">
                <a:solidFill>
                  <a:srgbClr val="000000"/>
                </a:solidFill>
              </a:rPr>
              <a:t>   </a:t>
            </a:r>
          </a:p>
        </p:txBody>
      </p:sp>
      <p:sp>
        <p:nvSpPr>
          <p:cNvPr id="18439" name="Rectangle 5"/>
          <p:cNvSpPr>
            <a:spLocks noChangeArrowheads="1"/>
          </p:cNvSpPr>
          <p:nvPr/>
        </p:nvSpPr>
        <p:spPr bwMode="auto">
          <a:xfrm>
            <a:off x="2187575" y="4846638"/>
            <a:ext cx="760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Calibri" panose="020F0502020204030204"/>
              </a:rPr>
              <a:t>An organization representing more than one hundred United States universities, receives support from the National Science Foundation to develop infrastructure and services for the advancement of hydrologic science and education in the U.S.</a:t>
            </a:r>
          </a:p>
        </p:txBody>
      </p:sp>
    </p:spTree>
    <p:extLst>
      <p:ext uri="{BB962C8B-B14F-4D97-AF65-F5344CB8AC3E}">
        <p14:creationId xmlns:p14="http://schemas.microsoft.com/office/powerpoint/2010/main" val="1608447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en-US" b="1" dirty="0" smtClean="0"/>
              <a:t>What is HIS?</a:t>
            </a:r>
          </a:p>
        </p:txBody>
      </p:sp>
      <p:sp>
        <p:nvSpPr>
          <p:cNvPr id="20483" name="Content Placeholder 2"/>
          <p:cNvSpPr>
            <a:spLocks noGrp="1"/>
          </p:cNvSpPr>
          <p:nvPr>
            <p:ph idx="1"/>
          </p:nvPr>
        </p:nvSpPr>
        <p:spPr/>
        <p:txBody>
          <a:bodyPr>
            <a:normAutofit/>
          </a:bodyPr>
          <a:lstStyle/>
          <a:p>
            <a:r>
              <a:rPr lang="en-US" sz="4000" dirty="0">
                <a:solidFill>
                  <a:srgbClr val="000000"/>
                </a:solidFill>
              </a:rPr>
              <a:t>HIS = Hydrologic Information System</a:t>
            </a:r>
            <a:endParaRPr lang="en-US" sz="4000" dirty="0"/>
          </a:p>
          <a:p>
            <a:pPr eaLnBrk="1" hangingPunct="1"/>
            <a:r>
              <a:rPr lang="en-US" sz="4000" dirty="0"/>
              <a:t>The CUAHSI* Hydrologic Information System (HIS) provides </a:t>
            </a:r>
            <a:r>
              <a:rPr lang="en-US" sz="4000" dirty="0">
                <a:solidFill>
                  <a:srgbClr val="FF0000"/>
                </a:solidFill>
              </a:rPr>
              <a:t>web services</a:t>
            </a:r>
            <a:r>
              <a:rPr lang="en-US" sz="4000" dirty="0"/>
              <a:t>, </a:t>
            </a:r>
            <a:r>
              <a:rPr lang="en-US" sz="4000" dirty="0">
                <a:solidFill>
                  <a:srgbClr val="FF0000"/>
                </a:solidFill>
              </a:rPr>
              <a:t>tools</a:t>
            </a:r>
            <a:r>
              <a:rPr lang="en-US" sz="4000" dirty="0"/>
              <a:t>, </a:t>
            </a:r>
            <a:r>
              <a:rPr lang="en-US" sz="4000" dirty="0">
                <a:solidFill>
                  <a:srgbClr val="FF0000"/>
                </a:solidFill>
              </a:rPr>
              <a:t>standards</a:t>
            </a:r>
            <a:r>
              <a:rPr lang="en-US" sz="4000" dirty="0"/>
              <a:t> and </a:t>
            </a:r>
            <a:r>
              <a:rPr lang="en-US" sz="4000" dirty="0">
                <a:solidFill>
                  <a:srgbClr val="FF0000"/>
                </a:solidFill>
              </a:rPr>
              <a:t>procedures</a:t>
            </a:r>
            <a:r>
              <a:rPr lang="en-US" sz="4000" dirty="0"/>
              <a:t> that enhance access to more and better data for hydrologic analysis.</a:t>
            </a:r>
          </a:p>
          <a:p>
            <a:pPr eaLnBrk="1" hangingPunct="1"/>
            <a:r>
              <a:rPr lang="en-US" sz="4000" dirty="0">
                <a:hlinkClick r:id="rId3"/>
              </a:rPr>
              <a:t>http://his.cuahsi.org</a:t>
            </a:r>
            <a:endParaRPr lang="en-US" sz="4000" dirty="0"/>
          </a:p>
          <a:p>
            <a:pPr eaLnBrk="1" hangingPunct="1"/>
            <a:endParaRPr lang="en-US" sz="4000" dirty="0"/>
          </a:p>
        </p:txBody>
      </p:sp>
    </p:spTree>
    <p:extLst>
      <p:ext uri="{BB962C8B-B14F-4D97-AF65-F5344CB8AC3E}">
        <p14:creationId xmlns:p14="http://schemas.microsoft.com/office/powerpoint/2010/main" val="39538507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Major Challenges Addressed by CUAHSI HIS</a:t>
            </a:r>
            <a:endParaRPr lang="en-US"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a:t>How do I </a:t>
            </a:r>
            <a:r>
              <a:rPr lang="en-US" sz="4000" dirty="0">
                <a:solidFill>
                  <a:schemeClr val="accent6">
                    <a:lumMod val="75000"/>
                  </a:schemeClr>
                </a:solidFill>
              </a:rPr>
              <a:t>find and access hydrologic observations</a:t>
            </a:r>
            <a:r>
              <a:rPr lang="en-US" sz="4000" dirty="0"/>
              <a:t> for use in my work?</a:t>
            </a:r>
          </a:p>
          <a:p>
            <a:pPr marL="514350" indent="-514350">
              <a:buFont typeface="+mj-lt"/>
              <a:buAutoNum type="arabicPeriod"/>
            </a:pPr>
            <a:r>
              <a:rPr lang="en-US" sz="4000" dirty="0"/>
              <a:t>How can I </a:t>
            </a:r>
            <a:r>
              <a:rPr lang="en-US" sz="4000" dirty="0">
                <a:solidFill>
                  <a:schemeClr val="accent1">
                    <a:lumMod val="50000"/>
                  </a:schemeClr>
                </a:solidFill>
              </a:rPr>
              <a:t>store, manage, and share hydrologic observations</a:t>
            </a:r>
            <a:r>
              <a:rPr lang="en-US" sz="4000" dirty="0"/>
              <a:t> in a way that makes my life easier and in a way that others could use them?</a:t>
            </a:r>
          </a:p>
        </p:txBody>
      </p:sp>
    </p:spTree>
    <p:extLst>
      <p:ext uri="{BB962C8B-B14F-4D97-AF65-F5344CB8AC3E}">
        <p14:creationId xmlns:p14="http://schemas.microsoft.com/office/powerpoint/2010/main" val="3301571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rayi\Dropbox\NSF SSI Hydrology\SI2 Jan 2013 Mtg\1 Pager\pics\cloud_02.png"/>
          <p:cNvPicPr>
            <a:picLocks noChangeAspect="1" noChangeArrowheads="1"/>
          </p:cNvPicPr>
          <p:nvPr/>
        </p:nvPicPr>
        <p:blipFill>
          <a:blip r:embed="rId2">
            <a:clrChange>
              <a:clrFrom>
                <a:srgbClr val="DAE7F6"/>
              </a:clrFrom>
              <a:clrTo>
                <a:srgbClr val="DAE7F6">
                  <a:alpha val="0"/>
                </a:srgbClr>
              </a:clrTo>
            </a:clrChange>
            <a:extLst>
              <a:ext uri="{28A0092B-C50C-407E-A947-70E740481C1C}">
                <a14:useLocalDpi xmlns:a14="http://schemas.microsoft.com/office/drawing/2010/main" val="0"/>
              </a:ext>
            </a:extLst>
          </a:blip>
          <a:srcRect/>
          <a:stretch>
            <a:fillRect/>
          </a:stretch>
        </p:blipFill>
        <p:spPr bwMode="auto">
          <a:xfrm>
            <a:off x="3722039" y="562708"/>
            <a:ext cx="4273017" cy="2726582"/>
          </a:xfrm>
          <a:prstGeom prst="rect">
            <a:avLst/>
          </a:prstGeom>
          <a:noFill/>
          <a:ln>
            <a:noFill/>
          </a:ln>
          <a:extLst/>
        </p:spPr>
      </p:pic>
      <p:pic>
        <p:nvPicPr>
          <p:cNvPr id="26" name="Picture 2" descr="C:\Users\rayi\Dropbox\NSF SSI Hydrology\SI2 Jan 2013 Mtg\1 Pager\pics\cloud_02.png"/>
          <p:cNvPicPr>
            <a:picLocks noChangeAspect="1" noChangeArrowheads="1"/>
          </p:cNvPicPr>
          <p:nvPr/>
        </p:nvPicPr>
        <p:blipFill>
          <a:blip r:embed="rId2">
            <a:clrChange>
              <a:clrFrom>
                <a:srgbClr val="DAE7F6"/>
              </a:clrFrom>
              <a:clrTo>
                <a:srgbClr val="DAE7F6">
                  <a:alpha val="0"/>
                </a:srgbClr>
              </a:clrTo>
            </a:clrChange>
            <a:extLst>
              <a:ext uri="{28A0092B-C50C-407E-A947-70E740481C1C}">
                <a14:useLocalDpi xmlns:a14="http://schemas.microsoft.com/office/drawing/2010/main" val="0"/>
              </a:ext>
            </a:extLst>
          </a:blip>
          <a:srcRect/>
          <a:stretch>
            <a:fillRect/>
          </a:stretch>
        </p:blipFill>
        <p:spPr bwMode="auto">
          <a:xfrm>
            <a:off x="928468" y="3829834"/>
            <a:ext cx="4138615" cy="274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a:xfrm>
            <a:off x="804064" y="-75169"/>
            <a:ext cx="10515600" cy="1064386"/>
          </a:xfrm>
        </p:spPr>
        <p:txBody>
          <a:bodyPr>
            <a:normAutofit/>
          </a:bodyPr>
          <a:lstStyle/>
          <a:p>
            <a:pPr algn="ctr"/>
            <a:r>
              <a:rPr lang="en-US" b="1" dirty="0" smtClean="0"/>
              <a:t>Finding Information on the Internet</a:t>
            </a:r>
          </a:p>
        </p:txBody>
      </p:sp>
      <p:sp>
        <p:nvSpPr>
          <p:cNvPr id="6" name="Rectangle 5"/>
          <p:cNvSpPr/>
          <p:nvPr/>
        </p:nvSpPr>
        <p:spPr bwMode="auto">
          <a:xfrm>
            <a:off x="4810028" y="1577281"/>
            <a:ext cx="2215788" cy="978779"/>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2321668" y="4484776"/>
            <a:ext cx="2002938" cy="977082"/>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7799122" y="4477991"/>
            <a:ext cx="1999875" cy="977082"/>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11" name="Straight Arrow Connector 65"/>
          <p:cNvCxnSpPr>
            <a:cxnSpLocks noChangeShapeType="1"/>
            <a:stCxn id="9" idx="3"/>
            <a:endCxn id="10" idx="1"/>
          </p:cNvCxnSpPr>
          <p:nvPr/>
        </p:nvCxnSpPr>
        <p:spPr bwMode="auto">
          <a:xfrm flipV="1">
            <a:off x="4324607" y="4966533"/>
            <a:ext cx="3474515" cy="6785"/>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5008484" y="1751578"/>
            <a:ext cx="1782737" cy="369332"/>
          </a:xfrm>
          <a:prstGeom prst="rect">
            <a:avLst/>
          </a:prstGeom>
          <a:noFill/>
          <a:ln w="9525">
            <a:noFill/>
            <a:miter lim="800000"/>
            <a:headEnd/>
            <a:tailEnd/>
          </a:ln>
        </p:spPr>
        <p:txBody>
          <a:bodyPr wrap="square">
            <a:spAutoFit/>
          </a:bodyPr>
          <a:lstStyle/>
          <a:p>
            <a:pPr algn="ctr">
              <a:defRPr/>
            </a:pPr>
            <a:r>
              <a:rPr lang="en-US" b="1" kern="0" dirty="0">
                <a:solidFill>
                  <a:srgbClr val="FFFF00"/>
                </a:solidFill>
                <a:latin typeface="Arial" pitchFamily="34" charset="0"/>
              </a:rPr>
              <a:t>Catalog</a:t>
            </a:r>
          </a:p>
        </p:txBody>
      </p:sp>
      <p:sp>
        <p:nvSpPr>
          <p:cNvPr id="13" name="TextBox 14"/>
          <p:cNvSpPr txBox="1">
            <a:spLocks noChangeArrowheads="1"/>
          </p:cNvSpPr>
          <p:nvPr/>
        </p:nvSpPr>
        <p:spPr bwMode="auto">
          <a:xfrm>
            <a:off x="7814435" y="4719277"/>
            <a:ext cx="1956999" cy="369332"/>
          </a:xfrm>
          <a:prstGeom prst="rect">
            <a:avLst/>
          </a:prstGeom>
          <a:noFill/>
          <a:ln w="9525">
            <a:noFill/>
            <a:miter lim="800000"/>
            <a:headEnd/>
            <a:tailEnd/>
          </a:ln>
        </p:spPr>
        <p:txBody>
          <a:bodyPr>
            <a:spAutoFit/>
          </a:bodyPr>
          <a:lstStyle/>
          <a:p>
            <a:pPr algn="ctr">
              <a:defRPr/>
            </a:pPr>
            <a:r>
              <a:rPr lang="en-US" b="1" kern="0" dirty="0">
                <a:solidFill>
                  <a:srgbClr val="FFFF00"/>
                </a:solidFill>
                <a:latin typeface="Arial" pitchFamily="34" charset="0"/>
              </a:rPr>
              <a:t>Desktop</a:t>
            </a:r>
          </a:p>
        </p:txBody>
      </p:sp>
      <p:sp>
        <p:nvSpPr>
          <p:cNvPr id="14" name="TextBox 15"/>
          <p:cNvSpPr txBox="1">
            <a:spLocks noChangeArrowheads="1"/>
          </p:cNvSpPr>
          <p:nvPr/>
        </p:nvSpPr>
        <p:spPr bwMode="auto">
          <a:xfrm>
            <a:off x="2482456" y="4720966"/>
            <a:ext cx="1646145" cy="369332"/>
          </a:xfrm>
          <a:prstGeom prst="rect">
            <a:avLst/>
          </a:prstGeom>
          <a:noFill/>
          <a:ln w="9525">
            <a:noFill/>
            <a:miter lim="800000"/>
            <a:headEnd/>
            <a:tailEnd/>
          </a:ln>
        </p:spPr>
        <p:txBody>
          <a:bodyPr>
            <a:spAutoFit/>
          </a:bodyPr>
          <a:lstStyle/>
          <a:p>
            <a:pPr algn="ctr">
              <a:defRPr/>
            </a:pPr>
            <a:r>
              <a:rPr lang="en-US" b="1" kern="0" dirty="0">
                <a:solidFill>
                  <a:srgbClr val="FFFF00"/>
                </a:solidFill>
                <a:latin typeface="Arial" pitchFamily="34" charset="0"/>
              </a:rPr>
              <a:t>Server</a:t>
            </a:r>
          </a:p>
        </p:txBody>
      </p:sp>
      <p:sp>
        <p:nvSpPr>
          <p:cNvPr id="15" name="TextBox 15"/>
          <p:cNvSpPr txBox="1">
            <a:spLocks noChangeArrowheads="1"/>
          </p:cNvSpPr>
          <p:nvPr/>
        </p:nvSpPr>
        <p:spPr bwMode="auto">
          <a:xfrm>
            <a:off x="4836242" y="4389065"/>
            <a:ext cx="2096164" cy="400110"/>
          </a:xfrm>
          <a:prstGeom prst="rect">
            <a:avLst/>
          </a:prstGeom>
          <a:noFill/>
          <a:ln w="9525">
            <a:noFill/>
            <a:miter lim="800000"/>
            <a:headEnd/>
            <a:tailEnd/>
          </a:ln>
        </p:spPr>
        <p:txBody>
          <a:bodyPr wrap="square">
            <a:spAutoFit/>
          </a:bodyPr>
          <a:lstStyle/>
          <a:p>
            <a:pPr algn="ctr"/>
            <a:r>
              <a:rPr lang="en-US" sz="2000" b="1" dirty="0" smtClean="0">
                <a:solidFill>
                  <a:srgbClr val="FF0000"/>
                </a:solidFill>
              </a:rPr>
              <a:t>Access</a:t>
            </a:r>
            <a:endParaRPr lang="en-US" sz="2000" b="1" dirty="0">
              <a:solidFill>
                <a:srgbClr val="FF0000"/>
              </a:solidFill>
            </a:endParaRPr>
          </a:p>
        </p:txBody>
      </p:sp>
      <p:sp>
        <p:nvSpPr>
          <p:cNvPr id="17" name="TextBox 17"/>
          <p:cNvSpPr txBox="1">
            <a:spLocks noChangeArrowheads="1"/>
          </p:cNvSpPr>
          <p:nvPr/>
        </p:nvSpPr>
        <p:spPr bwMode="auto">
          <a:xfrm rot="2088018">
            <a:off x="7260782" y="3039562"/>
            <a:ext cx="639920" cy="400110"/>
          </a:xfrm>
          <a:prstGeom prst="rect">
            <a:avLst/>
          </a:prstGeom>
          <a:noFill/>
          <a:ln w="9525">
            <a:noFill/>
            <a:miter lim="800000"/>
            <a:headEnd/>
            <a:tailEnd/>
          </a:ln>
        </p:spPr>
        <p:txBody>
          <a:bodyPr wrap="none">
            <a:spAutoFit/>
          </a:bodyPr>
          <a:lstStyle/>
          <a:p>
            <a:pPr algn="ctr"/>
            <a:r>
              <a:rPr lang="en-US" sz="2000" b="1">
                <a:solidFill>
                  <a:srgbClr val="FF0000"/>
                </a:solidFill>
              </a:rPr>
              <a:t>Find</a:t>
            </a:r>
            <a:endParaRPr lang="en-US" sz="2000" b="1" dirty="0">
              <a:solidFill>
                <a:srgbClr val="FF0000"/>
              </a:solidFill>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400" y="4389066"/>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a:grpSpLocks/>
          </p:cNvGrpSpPr>
          <p:nvPr/>
        </p:nvGrpSpPr>
        <p:grpSpPr bwMode="auto">
          <a:xfrm>
            <a:off x="1959734" y="4236591"/>
            <a:ext cx="2495550" cy="1830338"/>
            <a:chOff x="5314064" y="3741110"/>
            <a:chExt cx="2495550" cy="1831452"/>
          </a:xfrm>
        </p:grpSpPr>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064" y="374111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873" y="4239062"/>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099" y="961774"/>
            <a:ext cx="2334637" cy="1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6"/>
          <p:cNvSpPr txBox="1">
            <a:spLocks noChangeArrowheads="1"/>
          </p:cNvSpPr>
          <p:nvPr/>
        </p:nvSpPr>
        <p:spPr bwMode="auto">
          <a:xfrm rot="19408230">
            <a:off x="3254344" y="3174944"/>
            <a:ext cx="1933671" cy="400110"/>
          </a:xfrm>
          <a:prstGeom prst="rect">
            <a:avLst/>
          </a:prstGeom>
          <a:noFill/>
          <a:ln w="9525">
            <a:noFill/>
            <a:miter lim="800000"/>
            <a:headEnd/>
            <a:tailEnd/>
          </a:ln>
        </p:spPr>
        <p:txBody>
          <a:bodyPr wrap="none">
            <a:spAutoFit/>
          </a:bodyPr>
          <a:lstStyle/>
          <a:p>
            <a:pPr algn="ctr"/>
            <a:r>
              <a:rPr lang="en-US" sz="2000" b="1">
                <a:solidFill>
                  <a:srgbClr val="FF0000"/>
                </a:solidFill>
              </a:rPr>
              <a:t>Publish/Register</a:t>
            </a:r>
            <a:endParaRPr lang="en-US" sz="2000" b="1" dirty="0">
              <a:solidFill>
                <a:srgbClr val="FF0000"/>
              </a:solidFill>
            </a:endParaRPr>
          </a:p>
        </p:txBody>
      </p:sp>
      <p:cxnSp>
        <p:nvCxnSpPr>
          <p:cNvPr id="9" name="Straight Arrow Connector 63"/>
          <p:cNvCxnSpPr>
            <a:cxnSpLocks noChangeShapeType="1"/>
            <a:stCxn id="9" idx="0"/>
            <a:endCxn id="8" idx="2"/>
          </p:cNvCxnSpPr>
          <p:nvPr/>
        </p:nvCxnSpPr>
        <p:spPr bwMode="auto">
          <a:xfrm rot="5400000" flipH="1" flipV="1">
            <a:off x="3656172" y="2223026"/>
            <a:ext cx="1928717" cy="2594784"/>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6358575" y="2039824"/>
            <a:ext cx="1959133" cy="2918129"/>
          </a:xfrm>
          <a:prstGeom prst="straightConnector1">
            <a:avLst/>
          </a:prstGeom>
          <a:noFill/>
          <a:ln w="57150" algn="ctr">
            <a:solidFill>
              <a:srgbClr val="4A7EBB"/>
            </a:solidFill>
            <a:round/>
            <a:headEnd/>
            <a:tailEnd type="arrow" w="med" len="med"/>
          </a:ln>
        </p:spPr>
      </p:cxnSp>
      <p:sp>
        <p:nvSpPr>
          <p:cNvPr id="2" name="TextBox 1"/>
          <p:cNvSpPr txBox="1"/>
          <p:nvPr/>
        </p:nvSpPr>
        <p:spPr>
          <a:xfrm>
            <a:off x="2332424" y="6049098"/>
            <a:ext cx="1556773" cy="646331"/>
          </a:xfrm>
          <a:prstGeom prst="rect">
            <a:avLst/>
          </a:prstGeom>
          <a:solidFill>
            <a:schemeClr val="bg1"/>
          </a:solidFill>
        </p:spPr>
        <p:txBody>
          <a:bodyPr wrap="none" rtlCol="0">
            <a:spAutoFit/>
          </a:bodyPr>
          <a:lstStyle/>
          <a:p>
            <a:r>
              <a:rPr lang="en-US" sz="3600" dirty="0" smtClean="0"/>
              <a:t>Servers</a:t>
            </a:r>
            <a:endParaRPr lang="en-US" sz="3600" dirty="0"/>
          </a:p>
        </p:txBody>
      </p:sp>
      <p:sp>
        <p:nvSpPr>
          <p:cNvPr id="23" name="TextBox 22"/>
          <p:cNvSpPr txBox="1"/>
          <p:nvPr/>
        </p:nvSpPr>
        <p:spPr>
          <a:xfrm>
            <a:off x="2178920" y="1267624"/>
            <a:ext cx="1766509" cy="646331"/>
          </a:xfrm>
          <a:prstGeom prst="rect">
            <a:avLst/>
          </a:prstGeom>
          <a:noFill/>
        </p:spPr>
        <p:txBody>
          <a:bodyPr wrap="none" rtlCol="0">
            <a:spAutoFit/>
          </a:bodyPr>
          <a:lstStyle/>
          <a:p>
            <a:r>
              <a:rPr lang="en-US" sz="3600" dirty="0" smtClean="0"/>
              <a:t>Catalogs</a:t>
            </a:r>
            <a:endParaRPr lang="en-US" sz="3600" dirty="0"/>
          </a:p>
        </p:txBody>
      </p:sp>
      <p:sp>
        <p:nvSpPr>
          <p:cNvPr id="24" name="TextBox 23"/>
          <p:cNvSpPr txBox="1"/>
          <p:nvPr/>
        </p:nvSpPr>
        <p:spPr>
          <a:xfrm>
            <a:off x="6541477" y="6073093"/>
            <a:ext cx="5430129" cy="646331"/>
          </a:xfrm>
          <a:prstGeom prst="rect">
            <a:avLst/>
          </a:prstGeom>
          <a:noFill/>
        </p:spPr>
        <p:txBody>
          <a:bodyPr wrap="square" rtlCol="0">
            <a:spAutoFit/>
          </a:bodyPr>
          <a:lstStyle/>
          <a:p>
            <a:r>
              <a:rPr lang="en-US" sz="3600" dirty="0" smtClean="0"/>
              <a:t>Desktops, Clients, Browsers</a:t>
            </a:r>
            <a:endParaRPr lang="en-US" sz="3600" dirty="0"/>
          </a:p>
        </p:txBody>
      </p:sp>
    </p:spTree>
    <p:extLst>
      <p:ext uri="{BB962C8B-B14F-4D97-AF65-F5344CB8AC3E}">
        <p14:creationId xmlns:p14="http://schemas.microsoft.com/office/powerpoint/2010/main" val="3059054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6789" y="1162601"/>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778" y="3570023"/>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4842193" y="1739703"/>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Integration</a:t>
            </a:r>
          </a:p>
        </p:txBody>
      </p:sp>
      <p:sp>
        <p:nvSpPr>
          <p:cNvPr id="62" name="Rectangle 61"/>
          <p:cNvSpPr/>
          <p:nvPr/>
        </p:nvSpPr>
        <p:spPr bwMode="auto">
          <a:xfrm>
            <a:off x="2262505" y="4460676"/>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Publication</a:t>
            </a:r>
          </a:p>
        </p:txBody>
      </p:sp>
      <p:sp>
        <p:nvSpPr>
          <p:cNvPr id="63" name="Rectangle 62"/>
          <p:cNvSpPr/>
          <p:nvPr/>
        </p:nvSpPr>
        <p:spPr bwMode="auto">
          <a:xfrm>
            <a:off x="7940994" y="4454326"/>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Analysis and Synthesis</a:t>
            </a:r>
          </a:p>
        </p:txBody>
      </p:sp>
      <p:cxnSp>
        <p:nvCxnSpPr>
          <p:cNvPr id="34824" name="Straight Arrow Connector 63"/>
          <p:cNvCxnSpPr>
            <a:cxnSpLocks noChangeShapeType="1"/>
            <a:stCxn id="72" idx="0"/>
            <a:endCxn id="61" idx="2"/>
          </p:cNvCxnSpPr>
          <p:nvPr/>
        </p:nvCxnSpPr>
        <p:spPr bwMode="auto">
          <a:xfrm flipV="1">
            <a:off x="3300731" y="2655692"/>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5990749" y="2655692"/>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4338955" y="4911526"/>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4842194" y="1736924"/>
            <a:ext cx="2280759"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7956869" y="4443214"/>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2262505" y="4443214"/>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a:xfrm>
            <a:off x="838200" y="-28770"/>
            <a:ext cx="10515600" cy="1325563"/>
          </a:xfrm>
        </p:spPr>
        <p:txBody>
          <a:bodyPr>
            <a:normAutofit/>
          </a:bodyPr>
          <a:lstStyle/>
          <a:p>
            <a:pPr algn="ctr"/>
            <a:r>
              <a:rPr lang="en-US" sz="3600" dirty="0"/>
              <a:t>CUAHSI Hydrologic Information </a:t>
            </a:r>
            <a:r>
              <a:rPr lang="en-US" sz="3600" dirty="0" smtClean="0"/>
              <a:t>System</a:t>
            </a:r>
            <a:endParaRPr lang="en-US" sz="3600" dirty="0"/>
          </a:p>
        </p:txBody>
      </p:sp>
      <p:sp>
        <p:nvSpPr>
          <p:cNvPr id="21" name="TextBox 15"/>
          <p:cNvSpPr txBox="1">
            <a:spLocks noChangeArrowheads="1"/>
          </p:cNvSpPr>
          <p:nvPr/>
        </p:nvSpPr>
        <p:spPr bwMode="auto">
          <a:xfrm>
            <a:off x="4724401" y="4482904"/>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3113300" y="3300807"/>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6708901" y="3284345"/>
            <a:ext cx="2146678" cy="461665"/>
          </a:xfrm>
          <a:prstGeom prst="rect">
            <a:avLst/>
          </a:prstGeom>
          <a:noFill/>
          <a:ln w="9525">
            <a:noFill/>
            <a:miter lim="800000"/>
            <a:headEnd/>
            <a:tailEnd/>
          </a:ln>
        </p:spPr>
        <p:txBody>
          <a:bodyPr wrap="none">
            <a:spAutoFit/>
          </a:bodyPr>
          <a:lstStyle/>
          <a:p>
            <a:r>
              <a:rPr lang="en-US" sz="2400" b="1" dirty="0">
                <a:solidFill>
                  <a:srgbClr val="000000"/>
                </a:solidFill>
              </a:rPr>
              <a:t>Search Services</a:t>
            </a:r>
          </a:p>
        </p:txBody>
      </p:sp>
      <p:sp>
        <p:nvSpPr>
          <p:cNvPr id="24" name="Oval 23"/>
          <p:cNvSpPr/>
          <p:nvPr/>
        </p:nvSpPr>
        <p:spPr>
          <a:xfrm>
            <a:off x="5107577" y="3348061"/>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a:solidFill>
                  <a:schemeClr val="tx1"/>
                </a:solidFill>
              </a:rPr>
              <a:t>WaterML</a:t>
            </a:r>
            <a:r>
              <a:rPr lang="en-US" sz="2000" kern="0" dirty="0">
                <a:solidFill>
                  <a:schemeClr val="tx1"/>
                </a:solidFill>
              </a:rPr>
              <a:t>, Other OGC Standards</a:t>
            </a: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7008" y="4443214"/>
            <a:ext cx="929640" cy="1021080"/>
          </a:xfrm>
          <a:prstGeom prst="rect">
            <a:avLst/>
          </a:prstGeom>
          <a:noFill/>
          <a:ln w="9525">
            <a:noFill/>
            <a:miter lim="800000"/>
            <a:headEnd/>
            <a:tailEnd/>
          </a:ln>
        </p:spPr>
      </p:pic>
      <p:sp>
        <p:nvSpPr>
          <p:cNvPr id="19" name="Rectangle 18"/>
          <p:cNvSpPr/>
          <p:nvPr/>
        </p:nvSpPr>
        <p:spPr bwMode="auto">
          <a:xfrm>
            <a:off x="2282126" y="5823299"/>
            <a:ext cx="7732143" cy="616395"/>
          </a:xfrm>
          <a:prstGeom prst="rect">
            <a:avLst/>
          </a:prstGeom>
          <a:solidFill>
            <a:srgbClr val="FBF011"/>
          </a:solidFill>
          <a:ln w="25400" cap="flat" cmpd="sng" algn="ctr">
            <a:solidFill>
              <a:srgbClr val="4F81BD">
                <a:shade val="50000"/>
              </a:srgbClr>
            </a:solidFill>
            <a:prstDash val="solid"/>
          </a:ln>
          <a:effectLst/>
        </p:spPr>
        <p:txBody>
          <a:bodyPr tIns="91440" bIns="91440" anchor="ctr" anchorCtr="0"/>
          <a:lstStyle/>
          <a:p>
            <a:pPr algn="ctr"/>
            <a:r>
              <a:rPr lang="en-US" sz="2000" kern="0" dirty="0"/>
              <a:t>Information Model and Community Support </a:t>
            </a:r>
            <a:r>
              <a:rPr lang="en-US" sz="2000" kern="0" dirty="0" smtClean="0"/>
              <a:t>Infrastructure</a:t>
            </a:r>
          </a:p>
        </p:txBody>
      </p:sp>
    </p:spTree>
    <p:extLst>
      <p:ext uri="{BB962C8B-B14F-4D97-AF65-F5344CB8AC3E}">
        <p14:creationId xmlns:p14="http://schemas.microsoft.com/office/powerpoint/2010/main" val="2650699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831976"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3935259" y="2227917"/>
            <a:ext cx="4181607" cy="3171825"/>
            <a:chOff x="2976" y="2160"/>
            <a:chExt cx="2774"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800"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Space, S</a:t>
              </a:r>
            </a:p>
          </p:txBody>
        </p:sp>
        <p:sp>
          <p:nvSpPr>
            <p:cNvPr id="12" name="TextBox 7"/>
            <p:cNvSpPr txBox="1">
              <a:spLocks noChangeArrowheads="1"/>
            </p:cNvSpPr>
            <p:nvPr/>
          </p:nvSpPr>
          <p:spPr bwMode="auto">
            <a:xfrm>
              <a:off x="4032" y="2208"/>
              <a:ext cx="731"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Time, T</a:t>
              </a:r>
            </a:p>
          </p:txBody>
        </p:sp>
        <p:sp>
          <p:nvSpPr>
            <p:cNvPr id="13" name="TextBox 8"/>
            <p:cNvSpPr txBox="1">
              <a:spLocks noChangeArrowheads="1"/>
            </p:cNvSpPr>
            <p:nvPr/>
          </p:nvSpPr>
          <p:spPr bwMode="auto">
            <a:xfrm>
              <a:off x="3308" y="3955"/>
              <a:ext cx="1089"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20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91"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69"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t>
              </a:r>
              <a:r>
                <a:rPr lang="en-US" sz="2400" baseline="-25000">
                  <a:solidFill>
                    <a:srgbClr val="000000"/>
                  </a:solidFill>
                  <a:latin typeface="Calibri" pitchFamily="34" charset="0"/>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95"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t>
              </a:r>
              <a:r>
                <a:rPr lang="en-US" sz="2400" baseline="-25000">
                  <a:solidFill>
                    <a:srgbClr val="000000"/>
                  </a:solidFill>
                  <a:latin typeface="Calibri" pitchFamily="34" charset="0"/>
                </a:rPr>
                <a:t>i </a:t>
              </a:r>
              <a:r>
                <a:rPr lang="en-US" sz="2400">
                  <a:solidFill>
                    <a:srgbClr val="000000"/>
                  </a:solidFill>
                  <a:latin typeface="Calibri" pitchFamily="34" charset="0"/>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56"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“Where”</a:t>
              </a:r>
            </a:p>
          </p:txBody>
        </p:sp>
        <p:sp>
          <p:nvSpPr>
            <p:cNvPr id="32" name="TextBox 27"/>
            <p:cNvSpPr txBox="1">
              <a:spLocks noChangeArrowheads="1"/>
            </p:cNvSpPr>
            <p:nvPr/>
          </p:nvSpPr>
          <p:spPr bwMode="auto">
            <a:xfrm>
              <a:off x="3486" y="3731"/>
              <a:ext cx="754"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“What”</a:t>
              </a:r>
            </a:p>
          </p:txBody>
        </p:sp>
        <p:sp>
          <p:nvSpPr>
            <p:cNvPr id="33" name="TextBox 28"/>
            <p:cNvSpPr txBox="1">
              <a:spLocks noChangeArrowheads="1"/>
            </p:cNvSpPr>
            <p:nvPr/>
          </p:nvSpPr>
          <p:spPr bwMode="auto">
            <a:xfrm>
              <a:off x="3168" y="2208"/>
              <a:ext cx="79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“When”</a:t>
              </a:r>
            </a:p>
          </p:txBody>
        </p:sp>
        <p:sp>
          <p:nvSpPr>
            <p:cNvPr id="34" name="TextBox 29"/>
            <p:cNvSpPr txBox="1">
              <a:spLocks noChangeArrowheads="1"/>
            </p:cNvSpPr>
            <p:nvPr/>
          </p:nvSpPr>
          <p:spPr bwMode="auto">
            <a:xfrm>
              <a:off x="4608" y="2592"/>
              <a:ext cx="114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nvPr>
        </p:nvGraphicFramePr>
        <p:xfrm>
          <a:off x="1676400" y="3536996"/>
          <a:ext cx="2133600" cy="2346960"/>
        </p:xfrm>
        <a:graphic>
          <a:graphicData uri="http://schemas.openxmlformats.org/drawingml/2006/table">
            <a:tbl>
              <a:tblPr/>
              <a:tblGrid>
                <a:gridCol w="2133600">
                  <a:extLst>
                    <a:ext uri="{9D8B030D-6E8A-4147-A177-3AD203B41FA5}">
                      <a16:colId xmlns:a16="http://schemas.microsoft.com/office/drawing/2014/main" xmlns=""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graphicFrame>
        <p:nvGraphicFramePr>
          <p:cNvPr id="37" name="Table 36"/>
          <p:cNvGraphicFramePr>
            <a:graphicFrameLocks noGrp="1"/>
          </p:cNvGraphicFramePr>
          <p:nvPr>
            <p:extLst/>
          </p:nvPr>
        </p:nvGraphicFramePr>
        <p:xfrm>
          <a:off x="3951310" y="5440680"/>
          <a:ext cx="2046111" cy="1341120"/>
        </p:xfrm>
        <a:graphic>
          <a:graphicData uri="http://schemas.openxmlformats.org/drawingml/2006/table">
            <a:tbl>
              <a:tblPr/>
              <a:tblGrid>
                <a:gridCol w="2046111">
                  <a:extLst>
                    <a:ext uri="{9D8B030D-6E8A-4147-A177-3AD203B41FA5}">
                      <a16:colId xmlns:a16="http://schemas.microsoft.com/office/drawing/2014/main" xmlns=""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graphicFrame>
        <p:nvGraphicFramePr>
          <p:cNvPr id="38" name="Table 37"/>
          <p:cNvGraphicFramePr>
            <a:graphicFrameLocks noGrp="1"/>
          </p:cNvGraphicFramePr>
          <p:nvPr>
            <p:extLst/>
          </p:nvPr>
        </p:nvGraphicFramePr>
        <p:xfrm>
          <a:off x="8229600" y="3596640"/>
          <a:ext cx="2057400" cy="1676400"/>
        </p:xfrm>
        <a:graphic>
          <a:graphicData uri="http://schemas.openxmlformats.org/drawingml/2006/table">
            <a:tbl>
              <a:tblPr/>
              <a:tblGrid>
                <a:gridCol w="2057400">
                  <a:extLst>
                    <a:ext uri="{9D8B030D-6E8A-4147-A177-3AD203B41FA5}">
                      <a16:colId xmlns:a16="http://schemas.microsoft.com/office/drawing/2014/main" xmlns=""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aphicFrame>
        <p:nvGraphicFramePr>
          <p:cNvPr id="39" name="Table 38"/>
          <p:cNvGraphicFramePr>
            <a:graphicFrameLocks noGrp="1"/>
          </p:cNvGraphicFramePr>
          <p:nvPr>
            <p:extLst/>
          </p:nvPr>
        </p:nvGraphicFramePr>
        <p:xfrm>
          <a:off x="1676400" y="2170095"/>
          <a:ext cx="2133600" cy="670560"/>
        </p:xfrm>
        <a:graphic>
          <a:graphicData uri="http://schemas.openxmlformats.org/drawingml/2006/table">
            <a:tbl>
              <a:tblPr/>
              <a:tblGrid>
                <a:gridCol w="2133600">
                  <a:extLst>
                    <a:ext uri="{9D8B030D-6E8A-4147-A177-3AD203B41FA5}">
                      <a16:colId xmlns:a16="http://schemas.microsoft.com/office/drawing/2014/main" xmlns=""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36778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4087312" y="1556960"/>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1981200" y="76200"/>
            <a:ext cx="8229600" cy="609600"/>
          </a:xfrm>
        </p:spPr>
        <p:txBody>
          <a:bodyPr>
            <a:normAutofit fontScale="90000"/>
          </a:bodyPr>
          <a:lstStyle/>
          <a:p>
            <a:pPr algn="ctr" eaLnBrk="1" hangingPunct="1"/>
            <a:r>
              <a:rPr lang="en-US" sz="4000" b="1" dirty="0"/>
              <a:t>Observations Data Model (ODM)</a:t>
            </a:r>
          </a:p>
        </p:txBody>
      </p:sp>
      <p:grpSp>
        <p:nvGrpSpPr>
          <p:cNvPr id="2" name="Group 26"/>
          <p:cNvGrpSpPr/>
          <p:nvPr/>
        </p:nvGrpSpPr>
        <p:grpSpPr>
          <a:xfrm>
            <a:off x="1849637" y="685801"/>
            <a:ext cx="8589765" cy="4735035"/>
            <a:chOff x="325636" y="979965"/>
            <a:chExt cx="8589765"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25636" y="986838"/>
              <a:ext cx="8589765" cy="3958259"/>
              <a:chOff x="314154" y="986838"/>
              <a:chExt cx="7608924" cy="3958259"/>
            </a:xfrm>
          </p:grpSpPr>
          <p:sp>
            <p:nvSpPr>
              <p:cNvPr id="44036" name="Text Box 16"/>
              <p:cNvSpPr txBox="1">
                <a:spLocks noChangeArrowheads="1"/>
              </p:cNvSpPr>
              <p:nvPr/>
            </p:nvSpPr>
            <p:spPr bwMode="auto">
              <a:xfrm>
                <a:off x="5634229" y="2848045"/>
                <a:ext cx="1613859" cy="1200294"/>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436650" cy="461631"/>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tower data</a:t>
                </a:r>
              </a:p>
            </p:txBody>
          </p:sp>
          <p:sp>
            <p:nvSpPr>
              <p:cNvPr id="44040" name="Text Box 14"/>
              <p:cNvSpPr txBox="1">
                <a:spLocks noChangeArrowheads="1"/>
              </p:cNvSpPr>
              <p:nvPr/>
            </p:nvSpPr>
            <p:spPr bwMode="auto">
              <a:xfrm>
                <a:off x="5115931" y="1012221"/>
                <a:ext cx="1638683" cy="830962"/>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461631"/>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14154" y="2199165"/>
                <a:ext cx="1571149" cy="830962"/>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3352800" y="4648200"/>
            <a:ext cx="5943600" cy="1754326"/>
          </a:xfrm>
          <a:prstGeom prst="rect">
            <a:avLst/>
          </a:prstGeom>
        </p:spPr>
        <p:txBody>
          <a:bodyPr wrap="square">
            <a:spAutoFit/>
          </a:bodyPr>
          <a:lstStyle/>
          <a:p>
            <a:pPr marL="231721" indent="-231721" eaLnBrk="0" hangingPunct="0">
              <a:buFontTx/>
              <a:buChar char="•"/>
            </a:pPr>
            <a:r>
              <a:rPr lang="en-US" dirty="0">
                <a:solidFill>
                  <a:srgbClr val="000000"/>
                </a:solidFill>
                <a:latin typeface="Helvetica" pitchFamily="34" charset="0"/>
              </a:rPr>
              <a:t>A </a:t>
            </a:r>
            <a:r>
              <a:rPr lang="en-US" dirty="0">
                <a:solidFill>
                  <a:srgbClr val="FF3300"/>
                </a:solidFill>
                <a:latin typeface="Helvetica" pitchFamily="34" charset="0"/>
              </a:rPr>
              <a:t>relational data model</a:t>
            </a:r>
            <a:r>
              <a:rPr lang="en-US" dirty="0">
                <a:solidFill>
                  <a:srgbClr val="000000"/>
                </a:solidFill>
                <a:latin typeface="Helvetica" pitchFamily="34" charset="0"/>
              </a:rPr>
              <a:t> at the single observation level</a:t>
            </a:r>
          </a:p>
          <a:p>
            <a:pPr marL="231721" indent="-231721" eaLnBrk="0" hangingPunct="0">
              <a:buFontTx/>
              <a:buChar char="•"/>
            </a:pPr>
            <a:r>
              <a:rPr lang="en-US" dirty="0">
                <a:solidFill>
                  <a:srgbClr val="000000"/>
                </a:solidFill>
                <a:latin typeface="Helvetica" pitchFamily="34" charset="0"/>
              </a:rPr>
              <a:t>Metadata for </a:t>
            </a:r>
            <a:r>
              <a:rPr lang="en-US" dirty="0">
                <a:solidFill>
                  <a:srgbClr val="FF3300"/>
                </a:solidFill>
                <a:latin typeface="Helvetica" pitchFamily="34" charset="0"/>
              </a:rPr>
              <a:t>unambiguous interpretation</a:t>
            </a:r>
          </a:p>
          <a:p>
            <a:pPr marL="231721" indent="-231721" eaLnBrk="0" hangingPunct="0">
              <a:buFontTx/>
              <a:buChar char="•"/>
            </a:pPr>
            <a:r>
              <a:rPr lang="en-US" dirty="0">
                <a:solidFill>
                  <a:srgbClr val="000000"/>
                </a:solidFill>
                <a:latin typeface="Helvetica" pitchFamily="34" charset="0"/>
              </a:rPr>
              <a:t>Traceable heritage from </a:t>
            </a:r>
            <a:r>
              <a:rPr lang="en-US" dirty="0">
                <a:solidFill>
                  <a:srgbClr val="FF3300"/>
                </a:solidFill>
                <a:latin typeface="Helvetica" pitchFamily="34" charset="0"/>
              </a:rPr>
              <a:t>raw</a:t>
            </a:r>
            <a:r>
              <a:rPr lang="en-US" dirty="0">
                <a:solidFill>
                  <a:srgbClr val="000000"/>
                </a:solidFill>
                <a:latin typeface="Helvetica" pitchFamily="34" charset="0"/>
              </a:rPr>
              <a:t> measurements to </a:t>
            </a:r>
            <a:r>
              <a:rPr lang="en-US" dirty="0">
                <a:solidFill>
                  <a:srgbClr val="FF3300"/>
                </a:solidFill>
                <a:latin typeface="Helvetica" pitchFamily="34" charset="0"/>
              </a:rPr>
              <a:t>usable</a:t>
            </a:r>
            <a:r>
              <a:rPr lang="en-US" dirty="0">
                <a:solidFill>
                  <a:srgbClr val="000000"/>
                </a:solidFill>
                <a:latin typeface="Helvetica" pitchFamily="34" charset="0"/>
              </a:rPr>
              <a:t> information</a:t>
            </a:r>
          </a:p>
          <a:p>
            <a:pPr marL="231721" indent="-231721" eaLnBrk="0" hangingPunct="0">
              <a:buFontTx/>
              <a:buChar char="•"/>
            </a:pPr>
            <a:r>
              <a:rPr lang="en-US" dirty="0">
                <a:solidFill>
                  <a:prstClr val="black"/>
                </a:solidFill>
                <a:latin typeface="Helvetica" pitchFamily="34" charset="0"/>
              </a:rPr>
              <a:t>Promote </a:t>
            </a:r>
            <a:r>
              <a:rPr lang="en-US" dirty="0">
                <a:solidFill>
                  <a:srgbClr val="FF0000"/>
                </a:solidFill>
                <a:latin typeface="Helvetica" pitchFamily="34" charset="0"/>
              </a:rPr>
              <a:t>syntactic</a:t>
            </a:r>
            <a:r>
              <a:rPr lang="en-US" dirty="0">
                <a:solidFill>
                  <a:prstClr val="black"/>
                </a:solidFill>
                <a:latin typeface="Helvetica" pitchFamily="34" charset="0"/>
              </a:rPr>
              <a:t> and </a:t>
            </a:r>
            <a:r>
              <a:rPr lang="en-US" dirty="0">
                <a:solidFill>
                  <a:srgbClr val="FF0000"/>
                </a:solidFill>
                <a:latin typeface="Helvetica" pitchFamily="34" charset="0"/>
              </a:rPr>
              <a:t>semantic</a:t>
            </a:r>
            <a:r>
              <a:rPr lang="en-US" dirty="0">
                <a:solidFill>
                  <a:prstClr val="black"/>
                </a:solidFill>
                <a:latin typeface="Helvetica" pitchFamily="34" charset="0"/>
              </a:rPr>
              <a:t> consistency </a:t>
            </a:r>
          </a:p>
          <a:p>
            <a:pPr marL="231721" indent="-231721" eaLnBrk="0" hangingPunct="0">
              <a:buFontTx/>
              <a:buChar char="•"/>
            </a:pPr>
            <a:r>
              <a:rPr lang="en-US" dirty="0">
                <a:solidFill>
                  <a:srgbClr val="FF3300"/>
                </a:solidFill>
                <a:latin typeface="Helvetica" pitchFamily="34" charset="0"/>
              </a:rPr>
              <a:t>Cross dimension</a:t>
            </a:r>
            <a:r>
              <a:rPr lang="en-US" dirty="0">
                <a:solidFill>
                  <a:srgbClr val="000000"/>
                </a:solidFill>
                <a:latin typeface="Helvetica" pitchFamily="34" charset="0"/>
              </a:rPr>
              <a:t> retrieval and analysis</a:t>
            </a:r>
          </a:p>
        </p:txBody>
      </p:sp>
      <p:sp>
        <p:nvSpPr>
          <p:cNvPr id="30" name="Rectangle 29"/>
          <p:cNvSpPr/>
          <p:nvPr/>
        </p:nvSpPr>
        <p:spPr>
          <a:xfrm>
            <a:off x="1732952" y="6324601"/>
            <a:ext cx="8782648" cy="461665"/>
          </a:xfrm>
          <a:prstGeom prst="rect">
            <a:avLst/>
          </a:prstGeom>
        </p:spPr>
        <p:txBody>
          <a:bodyPr wrap="square">
            <a:spAutoFit/>
          </a:bodyPr>
          <a:lstStyle/>
          <a:p>
            <a:r>
              <a:rPr lang="en-US" sz="1200" dirty="0"/>
              <a:t>Horsburgh, J. S., D. G. Tarboton, D. R. Maidment, and I. Zaslavsky (2008), A relational model for environmental and water resources data, </a:t>
            </a:r>
            <a:r>
              <a:rPr lang="en-US" sz="1200" i="1" dirty="0"/>
              <a:t>Water Resources Research</a:t>
            </a:r>
            <a:r>
              <a:rPr lang="en-US" sz="1200" dirty="0"/>
              <a:t>, 44, W05406, doi:10.1029/2007WR006392.</a:t>
            </a:r>
            <a:endParaRPr lang="en-US" sz="1200" dirty="0">
              <a:solidFill>
                <a:prstClr val="black"/>
              </a:solidFill>
              <a:latin typeface="Arial" charset="0"/>
            </a:endParaRPr>
          </a:p>
        </p:txBody>
      </p:sp>
    </p:spTree>
    <p:extLst>
      <p:ext uri="{BB962C8B-B14F-4D97-AF65-F5344CB8AC3E}">
        <p14:creationId xmlns:p14="http://schemas.microsoft.com/office/powerpoint/2010/main" val="1689679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985" y="1209822"/>
            <a:ext cx="9742520" cy="56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341689"/>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Title 1"/>
          <p:cNvSpPr>
            <a:spLocks noGrp="1"/>
          </p:cNvSpPr>
          <p:nvPr>
            <p:ph type="title"/>
          </p:nvPr>
        </p:nvSpPr>
        <p:spPr>
          <a:xfrm>
            <a:off x="1471568" y="244307"/>
            <a:ext cx="9144000" cy="1143000"/>
          </a:xfrm>
        </p:spPr>
        <p:txBody>
          <a:bodyPr>
            <a:normAutofit fontScale="90000"/>
          </a:bodyPr>
          <a:lstStyle/>
          <a:p>
            <a:pPr algn="ctr" eaLnBrk="1" hangingPunct="1"/>
            <a:r>
              <a:rPr lang="en-US" b="1" dirty="0" smtClean="0"/>
              <a:t>CUAHSI HIS</a:t>
            </a:r>
            <a:br>
              <a:rPr lang="en-US" b="1" dirty="0" smtClean="0"/>
            </a:br>
            <a:r>
              <a:rPr lang="en-US" b="1" dirty="0" smtClean="0"/>
              <a:t>Enabling Water Data Discovery</a:t>
            </a:r>
          </a:p>
        </p:txBody>
      </p:sp>
      <p:sp>
        <p:nvSpPr>
          <p:cNvPr id="6" name="TextBox 5"/>
          <p:cNvSpPr txBox="1"/>
          <p:nvPr/>
        </p:nvSpPr>
        <p:spPr>
          <a:xfrm>
            <a:off x="103959" y="6445262"/>
            <a:ext cx="2088329" cy="369332"/>
          </a:xfrm>
          <a:prstGeom prst="rect">
            <a:avLst/>
          </a:prstGeom>
          <a:noFill/>
        </p:spPr>
        <p:txBody>
          <a:bodyPr wrap="none" rtlCol="0">
            <a:spAutoFit/>
          </a:bodyPr>
          <a:lstStyle/>
          <a:p>
            <a:r>
              <a:rPr lang="en-US" dirty="0" smtClean="0">
                <a:solidFill>
                  <a:schemeClr val="bg1">
                    <a:lumMod val="50000"/>
                  </a:schemeClr>
                </a:solidFill>
              </a:rPr>
              <a:t>From Jeff Horsburgh</a:t>
            </a:r>
            <a:endParaRPr lang="en-US" dirty="0">
              <a:solidFill>
                <a:schemeClr val="bg1">
                  <a:lumMod val="50000"/>
                </a:schemeClr>
              </a:solidFill>
            </a:endParaRPr>
          </a:p>
        </p:txBody>
      </p:sp>
    </p:spTree>
    <p:extLst>
      <p:ext uri="{BB962C8B-B14F-4D97-AF65-F5344CB8AC3E}">
        <p14:creationId xmlns:p14="http://schemas.microsoft.com/office/powerpoint/2010/main" val="2302601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graphic Information System gra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872" y="1068300"/>
            <a:ext cx="4449128" cy="4842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2742" y="365125"/>
            <a:ext cx="10741058" cy="1325563"/>
          </a:xfrm>
        </p:spPr>
        <p:txBody>
          <a:bodyPr>
            <a:normAutofit fontScale="90000"/>
          </a:bodyPr>
          <a:lstStyle/>
          <a:p>
            <a:r>
              <a:rPr lang="en-US" b="1" dirty="0" smtClean="0"/>
              <a:t>Data </a:t>
            </a:r>
            <a:r>
              <a:rPr lang="en-US" b="1" u="sng" dirty="0" smtClean="0"/>
              <a:t>and models</a:t>
            </a:r>
            <a:r>
              <a:rPr lang="en-US" b="1" dirty="0" smtClean="0"/>
              <a:t> used by hydrologists are diverse…</a:t>
            </a:r>
            <a:endParaRPr lang="en-US" b="1" dirty="0"/>
          </a:p>
        </p:txBody>
      </p:sp>
      <p:sp>
        <p:nvSpPr>
          <p:cNvPr id="3" name="Content Placeholder 2"/>
          <p:cNvSpPr>
            <a:spLocks noGrp="1"/>
          </p:cNvSpPr>
          <p:nvPr>
            <p:ph idx="1"/>
          </p:nvPr>
        </p:nvSpPr>
        <p:spPr>
          <a:xfrm>
            <a:off x="498050" y="1875934"/>
            <a:ext cx="5140750" cy="4250230"/>
          </a:xfrm>
        </p:spPr>
        <p:txBody>
          <a:bodyPr>
            <a:normAutofit lnSpcReduction="10000"/>
          </a:bodyPr>
          <a:lstStyle/>
          <a:p>
            <a:r>
              <a:rPr lang="en-US" dirty="0" smtClean="0"/>
              <a:t>Time series</a:t>
            </a:r>
          </a:p>
          <a:p>
            <a:r>
              <a:rPr lang="en-US" dirty="0" smtClean="0"/>
              <a:t>Geographic </a:t>
            </a:r>
            <a:r>
              <a:rPr lang="en-US" dirty="0" err="1" smtClean="0"/>
              <a:t>rasters</a:t>
            </a:r>
            <a:endParaRPr lang="en-US" dirty="0" smtClean="0"/>
          </a:p>
          <a:p>
            <a:r>
              <a:rPr lang="en-US" dirty="0" smtClean="0"/>
              <a:t>Geographic features</a:t>
            </a:r>
          </a:p>
          <a:p>
            <a:r>
              <a:rPr lang="en-US" dirty="0" smtClean="0"/>
              <a:t>Multidimensional space/time</a:t>
            </a:r>
          </a:p>
          <a:p>
            <a:r>
              <a:rPr lang="en-US" dirty="0" smtClean="0"/>
              <a:t>Model programs</a:t>
            </a:r>
          </a:p>
          <a:p>
            <a:r>
              <a:rPr lang="en-US" dirty="0" smtClean="0"/>
              <a:t>Model instances</a:t>
            </a:r>
          </a:p>
          <a:p>
            <a:r>
              <a:rPr lang="en-US" dirty="0" smtClean="0"/>
              <a:t>…</a:t>
            </a:r>
            <a:endParaRPr lang="en-US" dirty="0"/>
          </a:p>
        </p:txBody>
      </p:sp>
      <p:pic>
        <p:nvPicPr>
          <p:cNvPr id="2052" name="Picture 4" descr="raph of DAILY Discharge, cubic feet per seco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262" y="1191067"/>
            <a:ext cx="2950368" cy="1966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0"/>
          <p:cNvGraphicFramePr>
            <a:graphicFrameLocks noChangeAspect="1"/>
          </p:cNvGraphicFramePr>
          <p:nvPr/>
        </p:nvGraphicFramePr>
        <p:xfrm>
          <a:off x="4269118" y="3576235"/>
          <a:ext cx="3858657" cy="1969139"/>
        </p:xfrm>
        <a:graphic>
          <a:graphicData uri="http://schemas.openxmlformats.org/presentationml/2006/ole">
            <mc:AlternateContent xmlns:mc="http://schemas.openxmlformats.org/markup-compatibility/2006">
              <mc:Choice xmlns:v="urn:schemas-microsoft-com:vml" Requires="v">
                <p:oleObj spid="_x0000_s1060" name="Visio" r:id="rId6" imgW="6646025" imgH="3390623" progId="Visio.Drawing.11">
                  <p:embed/>
                </p:oleObj>
              </mc:Choice>
              <mc:Fallback>
                <p:oleObj name="Visio" r:id="rId6" imgW="6646025" imgH="3390623" progId="Visio.Drawing.11">
                  <p:embed/>
                  <p:pic>
                    <p:nvPicPr>
                      <p:cNvPr id="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118" y="3576235"/>
                        <a:ext cx="3858657" cy="1969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5957740" y="5302800"/>
            <a:ext cx="20353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http://www.unidata.ucar.edu</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47875" y="3117937"/>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www.usgs.gov</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485018" y="5513916"/>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www.esri.com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134224" y="6520302"/>
            <a:ext cx="2088329" cy="369332"/>
          </a:xfrm>
          <a:prstGeom prst="rect">
            <a:avLst/>
          </a:prstGeom>
          <a:noFill/>
        </p:spPr>
        <p:txBody>
          <a:bodyPr wrap="none" rtlCol="0">
            <a:spAutoFit/>
          </a:bodyPr>
          <a:lstStyle/>
          <a:p>
            <a:r>
              <a:rPr lang="en-US" dirty="0" smtClean="0"/>
              <a:t>From Jeff Horsburgh</a:t>
            </a:r>
            <a:endParaRPr lang="en-US" dirty="0"/>
          </a:p>
        </p:txBody>
      </p:sp>
    </p:spTree>
    <p:extLst>
      <p:ext uri="{BB962C8B-B14F-4D97-AF65-F5344CB8AC3E}">
        <p14:creationId xmlns:p14="http://schemas.microsoft.com/office/powerpoint/2010/main" val="439529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500718"/>
          </a:xfrm>
        </p:spPr>
        <p:txBody>
          <a:bodyPr>
            <a:noAutofit/>
          </a:bodyPr>
          <a:lstStyle/>
          <a:p>
            <a:r>
              <a:rPr lang="en-US" sz="3200" dirty="0"/>
              <a:t>HydroShare is a collaborative environment for data sharing, analysis and modeling</a:t>
            </a:r>
            <a:br>
              <a:rPr lang="en-US" sz="3200" dirty="0"/>
            </a:br>
            <a:r>
              <a:rPr lang="en-US" sz="3200" dirty="0"/>
              <a:t> </a:t>
            </a:r>
          </a:p>
        </p:txBody>
      </p:sp>
      <p:sp>
        <p:nvSpPr>
          <p:cNvPr id="23" name="Content Placeholder 22"/>
          <p:cNvSpPr>
            <a:spLocks noGrp="1"/>
          </p:cNvSpPr>
          <p:nvPr>
            <p:ph idx="1"/>
          </p:nvPr>
        </p:nvSpPr>
        <p:spPr>
          <a:xfrm>
            <a:off x="271573" y="1381713"/>
            <a:ext cx="5932652" cy="4382962"/>
          </a:xfrm>
        </p:spPr>
        <p:txBody>
          <a:bodyPr>
            <a:noAutofit/>
          </a:bodyPr>
          <a:lstStyle/>
          <a:p>
            <a:r>
              <a:rPr lang="en-US" sz="2400" dirty="0"/>
              <a:t>Share your data and models with colleagues</a:t>
            </a:r>
          </a:p>
          <a:p>
            <a:r>
              <a:rPr lang="en-US" sz="2400" dirty="0"/>
              <a:t>Manage who has access to the content that you share</a:t>
            </a:r>
          </a:p>
          <a:p>
            <a:pPr lvl="0"/>
            <a:r>
              <a:rPr lang="en-US" sz="2400" dirty="0"/>
              <a:t>Share, access, visualize and manipulate a broad set of hydrologic data types</a:t>
            </a:r>
          </a:p>
          <a:p>
            <a:pPr lvl="0"/>
            <a:r>
              <a:rPr lang="en-US" sz="2400" dirty="0"/>
              <a:t>Sharing and execution of models</a:t>
            </a:r>
          </a:p>
          <a:p>
            <a:pPr lvl="0"/>
            <a:r>
              <a:rPr lang="en-US" sz="2400" dirty="0" smtClean="0"/>
              <a:t>Access </a:t>
            </a:r>
            <a:r>
              <a:rPr lang="en-US" sz="2400" dirty="0"/>
              <a:t>to and use of high performance computing</a:t>
            </a:r>
          </a:p>
          <a:p>
            <a:r>
              <a:rPr lang="en-US" sz="2400" dirty="0"/>
              <a:t>Publication of data and models with a DOI</a:t>
            </a:r>
          </a:p>
          <a:p>
            <a:endParaRPr lang="en-US" sz="2400" dirty="0"/>
          </a:p>
          <a:p>
            <a:pPr marL="0" indent="0">
              <a:buNone/>
            </a:pPr>
            <a:endParaRPr lang="en-US" sz="2400" dirty="0"/>
          </a:p>
        </p:txBody>
      </p:sp>
      <p:sp>
        <p:nvSpPr>
          <p:cNvPr id="64" name="Rectangle 63"/>
          <p:cNvSpPr/>
          <p:nvPr/>
        </p:nvSpPr>
        <p:spPr>
          <a:xfrm>
            <a:off x="271573" y="5643388"/>
            <a:ext cx="6382445" cy="1015663"/>
          </a:xfrm>
          <a:prstGeom prst="rect">
            <a:avLst/>
          </a:prstGeom>
        </p:spPr>
        <p:txBody>
          <a:bodyPr wrap="square">
            <a:spAutoFit/>
          </a:bodyPr>
          <a:lstStyle/>
          <a:p>
            <a:pPr algn="ctr">
              <a:spcAft>
                <a:spcPts val="2000"/>
              </a:spcAft>
            </a:pPr>
            <a:r>
              <a:rPr lang="en-US" sz="2000" dirty="0">
                <a:solidFill>
                  <a:srgbClr val="0070C0"/>
                </a:solidFill>
              </a:rPr>
              <a:t>Our goal is to make sharing of hydrologic data and models as easy as sharing videos on YouTube or shopping on Amazon. </a:t>
            </a:r>
          </a:p>
        </p:txBody>
      </p:sp>
      <p:grpSp>
        <p:nvGrpSpPr>
          <p:cNvPr id="22" name="Group 21"/>
          <p:cNvGrpSpPr/>
          <p:nvPr/>
        </p:nvGrpSpPr>
        <p:grpSpPr>
          <a:xfrm>
            <a:off x="6654018" y="1381713"/>
            <a:ext cx="5080487" cy="5071424"/>
            <a:chOff x="5508603" y="87549"/>
            <a:chExt cx="6683397" cy="6671474"/>
          </a:xfrm>
        </p:grpSpPr>
        <p:pic>
          <p:nvPicPr>
            <p:cNvPr id="24" name="Picture 23"/>
            <p:cNvPicPr>
              <a:picLocks noChangeAspect="1"/>
            </p:cNvPicPr>
            <p:nvPr/>
          </p:nvPicPr>
          <p:blipFill>
            <a:blip r:embed="rId2"/>
            <a:stretch>
              <a:fillRect/>
            </a:stretch>
          </p:blipFill>
          <p:spPr>
            <a:xfrm>
              <a:off x="5508603" y="3650063"/>
              <a:ext cx="6623685" cy="3108960"/>
            </a:xfrm>
            <a:prstGeom prst="rect">
              <a:avLst/>
            </a:prstGeom>
          </p:spPr>
        </p:pic>
        <p:pic>
          <p:nvPicPr>
            <p:cNvPr id="25" name="Picture 24"/>
            <p:cNvPicPr>
              <a:picLocks noChangeAspect="1"/>
            </p:cNvPicPr>
            <p:nvPr/>
          </p:nvPicPr>
          <p:blipFill>
            <a:blip r:embed="rId3"/>
            <a:stretch>
              <a:fillRect/>
            </a:stretch>
          </p:blipFill>
          <p:spPr>
            <a:xfrm>
              <a:off x="5551170" y="87549"/>
              <a:ext cx="6640830" cy="3651885"/>
            </a:xfrm>
            <a:prstGeom prst="rect">
              <a:avLst/>
            </a:prstGeom>
          </p:spPr>
        </p:pic>
      </p:grpSp>
    </p:spTree>
    <p:extLst>
      <p:ext uri="{BB962C8B-B14F-4D97-AF65-F5344CB8AC3E}">
        <p14:creationId xmlns:p14="http://schemas.microsoft.com/office/powerpoint/2010/main" val="1436562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9"/>
          <p:cNvPicPr>
            <a:picLocks noChangeAspect="1"/>
          </p:cNvPicPr>
          <p:nvPr/>
        </p:nvPicPr>
        <p:blipFill rotWithShape="1">
          <a:blip r:embed="rId2" cstate="email">
            <a:extLst>
              <a:ext uri="{28A0092B-C50C-407E-A947-70E740481C1C}">
                <a14:useLocalDpi xmlns:a14="http://schemas.microsoft.com/office/drawing/2010/main" val="0"/>
              </a:ext>
            </a:extLst>
          </a:blip>
          <a:srcRect b="4063"/>
          <a:stretch/>
        </p:blipFill>
        <p:spPr bwMode="auto">
          <a:xfrm>
            <a:off x="8380205" y="5141082"/>
            <a:ext cx="2430313" cy="15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p:cNvPicPr>
            <a:picLocks noChangeAspect="1"/>
          </p:cNvPicPr>
          <p:nvPr/>
        </p:nvPicPr>
        <p:blipFill rotWithShape="1">
          <a:blip r:embed="rId3">
            <a:extLst>
              <a:ext uri="{28A0092B-C50C-407E-A947-70E740481C1C}">
                <a14:useLocalDpi xmlns:a14="http://schemas.microsoft.com/office/drawing/2010/main" val="0"/>
              </a:ext>
            </a:extLst>
          </a:blip>
          <a:srcRect b="3844"/>
          <a:stretch/>
        </p:blipFill>
        <p:spPr bwMode="auto">
          <a:xfrm>
            <a:off x="1570652" y="5141082"/>
            <a:ext cx="2498410" cy="15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15" y="-1"/>
            <a:ext cx="10680970" cy="1010197"/>
          </a:xfrm>
        </p:spPr>
        <p:txBody>
          <a:bodyPr>
            <a:normAutofit fontScale="90000"/>
          </a:bodyPr>
          <a:lstStyle/>
          <a:p>
            <a:r>
              <a:rPr lang="en-US" dirty="0" smtClean="0"/>
              <a:t>Motivation: Hydrologic research is a team sport</a:t>
            </a:r>
            <a:endParaRPr lang="en-US" dirty="0"/>
          </a:p>
        </p:txBody>
      </p:sp>
      <p:sp>
        <p:nvSpPr>
          <p:cNvPr id="23" name="Content Placeholder 22"/>
          <p:cNvSpPr>
            <a:spLocks noGrp="1"/>
          </p:cNvSpPr>
          <p:nvPr>
            <p:ph idx="1"/>
          </p:nvPr>
        </p:nvSpPr>
        <p:spPr>
          <a:xfrm>
            <a:off x="711815" y="1578484"/>
            <a:ext cx="7396562" cy="4382962"/>
          </a:xfrm>
        </p:spPr>
        <p:txBody>
          <a:bodyPr>
            <a:normAutofit/>
          </a:bodyPr>
          <a:lstStyle/>
          <a:p>
            <a:pPr lvl="1"/>
            <a:r>
              <a:rPr lang="en-US" dirty="0"/>
              <a:t>requires integration of information from multiple sources</a:t>
            </a:r>
          </a:p>
          <a:p>
            <a:pPr lvl="1"/>
            <a:r>
              <a:rPr lang="en-US" dirty="0"/>
              <a:t>is data and computationally intensive</a:t>
            </a:r>
          </a:p>
          <a:p>
            <a:pPr lvl="1"/>
            <a:r>
              <a:rPr lang="en-US" dirty="0"/>
              <a:t>requires collaboration and working as a team/community</a:t>
            </a:r>
          </a:p>
        </p:txBody>
      </p:sp>
      <p:grpSp>
        <p:nvGrpSpPr>
          <p:cNvPr id="4" name="Group 3"/>
          <p:cNvGrpSpPr/>
          <p:nvPr/>
        </p:nvGrpSpPr>
        <p:grpSpPr>
          <a:xfrm>
            <a:off x="7939502" y="1678679"/>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Data</a:t>
              </a: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Analysis</a:t>
              </a: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Models</a:t>
              </a: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sp>
        <p:nvSpPr>
          <p:cNvPr id="24" name="Rectangle 23"/>
          <p:cNvSpPr/>
          <p:nvPr/>
        </p:nvSpPr>
        <p:spPr>
          <a:xfrm>
            <a:off x="822678" y="940516"/>
            <a:ext cx="7196794" cy="584775"/>
          </a:xfrm>
          <a:prstGeom prst="rect">
            <a:avLst/>
          </a:prstGeom>
        </p:spPr>
        <p:txBody>
          <a:bodyPr wrap="square">
            <a:spAutoFit/>
          </a:bodyPr>
          <a:lstStyle/>
          <a:p>
            <a:pPr marL="342900" indent="-342900">
              <a:spcBef>
                <a:spcPct val="20000"/>
              </a:spcBef>
              <a:buFont typeface="Arial" pitchFamily="34" charset="0"/>
              <a:buChar char="•"/>
            </a:pPr>
            <a:r>
              <a:rPr lang="en-US" sz="3200" dirty="0">
                <a:solidFill>
                  <a:prstClr val="black"/>
                </a:solidFill>
              </a:rPr>
              <a:t>Advancing Hydrologic Understanding</a:t>
            </a:r>
          </a:p>
        </p:txBody>
      </p:sp>
      <p:sp>
        <p:nvSpPr>
          <p:cNvPr id="26" name="Rectangle 25"/>
          <p:cNvSpPr/>
          <p:nvPr/>
        </p:nvSpPr>
        <p:spPr>
          <a:xfrm>
            <a:off x="973394" y="4107567"/>
            <a:ext cx="10328152" cy="830997"/>
          </a:xfrm>
          <a:prstGeom prst="rect">
            <a:avLst/>
          </a:prstGeom>
        </p:spPr>
        <p:txBody>
          <a:bodyPr wrap="square">
            <a:spAutoFit/>
          </a:bodyPr>
          <a:lstStyle/>
          <a:p>
            <a:r>
              <a:rPr lang="en-US" sz="2400" dirty="0">
                <a:solidFill>
                  <a:srgbClr val="0070C0"/>
                </a:solidFill>
              </a:rPr>
              <a:t>Grand challenge (NRC 2001):  Better hydrologic forecasting that quantifies effects and consequences of land surface change on hydrologic processes and conditions</a:t>
            </a:r>
            <a:endParaRPr lang="en-US" sz="2400" dirty="0"/>
          </a:p>
        </p:txBody>
      </p:sp>
      <p:sp>
        <p:nvSpPr>
          <p:cNvPr id="3" name="TextBox 2"/>
          <p:cNvSpPr txBox="1"/>
          <p:nvPr/>
        </p:nvSpPr>
        <p:spPr>
          <a:xfrm>
            <a:off x="4523583" y="5490724"/>
            <a:ext cx="3227773" cy="707886"/>
          </a:xfrm>
          <a:prstGeom prst="rect">
            <a:avLst/>
          </a:prstGeom>
          <a:noFill/>
        </p:spPr>
        <p:txBody>
          <a:bodyPr wrap="square" rtlCol="0">
            <a:spAutoFit/>
          </a:bodyPr>
          <a:lstStyle/>
          <a:p>
            <a:pPr algn="ctr"/>
            <a:r>
              <a:rPr lang="en-US" sz="2000" dirty="0" smtClean="0"/>
              <a:t>Predicting and protecting against Floods </a:t>
            </a:r>
            <a:r>
              <a:rPr lang="en-US" sz="2000" dirty="0"/>
              <a:t>and Droughts</a:t>
            </a:r>
          </a:p>
        </p:txBody>
      </p:sp>
    </p:spTree>
    <p:extLst>
      <p:ext uri="{BB962C8B-B14F-4D97-AF65-F5344CB8AC3E}">
        <p14:creationId xmlns:p14="http://schemas.microsoft.com/office/powerpoint/2010/main" val="340086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HydroShare is a system for sharing </a:t>
            </a:r>
            <a:r>
              <a:rPr lang="en-US" dirty="0">
                <a:solidFill>
                  <a:srgbClr val="FF0000"/>
                </a:solidFill>
              </a:rPr>
              <a:t>H</a:t>
            </a:r>
            <a:r>
              <a:rPr lang="en-US" dirty="0" smtClean="0">
                <a:solidFill>
                  <a:srgbClr val="FF0000"/>
                </a:solidFill>
              </a:rPr>
              <a:t>ydrologic Resources </a:t>
            </a:r>
            <a:r>
              <a:rPr lang="en-US" dirty="0" smtClean="0"/>
              <a:t>and</a:t>
            </a:r>
            <a:r>
              <a:rPr lang="en-US" dirty="0" smtClean="0">
                <a:solidFill>
                  <a:srgbClr val="FF0000"/>
                </a:solidFill>
              </a:rPr>
              <a:t> Collaborating</a:t>
            </a:r>
            <a:endParaRPr lang="en-US" dirty="0">
              <a:solidFill>
                <a:srgbClr val="FF0000"/>
              </a:solidFill>
            </a:endParaRPr>
          </a:p>
        </p:txBody>
      </p:sp>
      <p:sp>
        <p:nvSpPr>
          <p:cNvPr id="3" name="Content Placeholder 2"/>
          <p:cNvSpPr>
            <a:spLocks noGrp="1"/>
          </p:cNvSpPr>
          <p:nvPr>
            <p:ph idx="1"/>
          </p:nvPr>
        </p:nvSpPr>
        <p:spPr>
          <a:xfrm>
            <a:off x="846306" y="1676401"/>
            <a:ext cx="6040877" cy="4525963"/>
          </a:xfrm>
        </p:spPr>
        <p:txBody>
          <a:bodyPr>
            <a:normAutofit fontScale="85000" lnSpcReduction="20000"/>
          </a:bodyPr>
          <a:lstStyle/>
          <a:p>
            <a:r>
              <a:rPr lang="en-US" dirty="0" smtClean="0"/>
              <a:t>Files and sets of files structured to represent a hydrologic process, model, or element in the hydrologic environment</a:t>
            </a:r>
          </a:p>
          <a:p>
            <a:r>
              <a:rPr lang="en-US" dirty="0" smtClean="0"/>
              <a:t>Standard data models enhance interoperability and support functionality “hydro value added”</a:t>
            </a:r>
          </a:p>
          <a:p>
            <a:r>
              <a:rPr lang="en-US" dirty="0" smtClean="0"/>
              <a:t>Tools (Web apps) that act on resources to visualize, modify and create new resources</a:t>
            </a:r>
          </a:p>
          <a:p>
            <a:pPr lvl="1"/>
            <a:r>
              <a:rPr lang="en-US" dirty="0" smtClean="0"/>
              <a:t>Encode standard/best practices</a:t>
            </a:r>
          </a:p>
          <a:p>
            <a:r>
              <a:rPr lang="en-US" dirty="0" smtClean="0"/>
              <a:t>Access control and sharing model </a:t>
            </a:r>
            <a:endParaRPr lang="en-US" dirty="0"/>
          </a:p>
        </p:txBody>
      </p:sp>
      <p:grpSp>
        <p:nvGrpSpPr>
          <p:cNvPr id="19" name="Group 18"/>
          <p:cNvGrpSpPr/>
          <p:nvPr/>
        </p:nvGrpSpPr>
        <p:grpSpPr>
          <a:xfrm>
            <a:off x="7342356" y="1509128"/>
            <a:ext cx="3939324" cy="4365989"/>
            <a:chOff x="4822892" y="1742592"/>
            <a:chExt cx="3939324" cy="4365989"/>
          </a:xfrm>
        </p:grpSpPr>
        <p:sp>
          <p:nvSpPr>
            <p:cNvPr id="20" name="Rectangle 19"/>
            <p:cNvSpPr/>
            <p:nvPr/>
          </p:nvSpPr>
          <p:spPr>
            <a:xfrm>
              <a:off x="5488907" y="3206163"/>
              <a:ext cx="1052227" cy="1063674"/>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smtClean="0">
                  <a:solidFill>
                    <a:srgbClr val="1F497D"/>
                  </a:solidFill>
                </a:rPr>
                <a:t>Django website</a:t>
              </a:r>
              <a:endParaRPr lang="en-US" b="1" dirty="0">
                <a:solidFill>
                  <a:srgbClr val="1F497D"/>
                </a:solidFill>
              </a:endParaRPr>
            </a:p>
          </p:txBody>
        </p:sp>
        <p:sp>
          <p:nvSpPr>
            <p:cNvPr id="21" name="TextBox 20"/>
            <p:cNvSpPr txBox="1"/>
            <p:nvPr/>
          </p:nvSpPr>
          <p:spPr>
            <a:xfrm>
              <a:off x="7077732" y="3230951"/>
              <a:ext cx="1032860" cy="1064580"/>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80000"/>
                </a:lnSpc>
                <a:defRPr b="1">
                  <a:solidFill>
                    <a:srgbClr val="1F497D"/>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t>Hydro-Share Apps</a:t>
              </a:r>
              <a:endParaRPr lang="en-US" dirty="0"/>
            </a:p>
          </p:txBody>
        </p:sp>
        <p:sp>
          <p:nvSpPr>
            <p:cNvPr id="22" name="Rectangle 21"/>
            <p:cNvSpPr/>
            <p:nvPr/>
          </p:nvSpPr>
          <p:spPr>
            <a:xfrm>
              <a:off x="5469038" y="4883047"/>
              <a:ext cx="2641553" cy="794262"/>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23" name="TextBox 22"/>
            <p:cNvSpPr txBox="1"/>
            <p:nvPr/>
          </p:nvSpPr>
          <p:spPr>
            <a:xfrm>
              <a:off x="5657404" y="4982201"/>
              <a:ext cx="2264819" cy="646331"/>
            </a:xfrm>
            <a:prstGeom prst="rect">
              <a:avLst/>
            </a:prstGeom>
            <a:noFill/>
          </p:spPr>
          <p:txBody>
            <a:bodyPr wrap="square" rtlCol="0">
              <a:spAutoFit/>
            </a:bodyPr>
            <a:lstStyle/>
            <a:p>
              <a:pPr algn="ctr"/>
              <a:r>
                <a:rPr lang="en-US" dirty="0" err="1">
                  <a:solidFill>
                    <a:prstClr val="black"/>
                  </a:solidFill>
                </a:rPr>
                <a:t>iRODS</a:t>
              </a:r>
              <a:r>
                <a:rPr lang="en-US" dirty="0">
                  <a:solidFill>
                    <a:prstClr val="black"/>
                  </a:solidFill>
                </a:rPr>
                <a:t> “Network File System</a:t>
              </a:r>
              <a:r>
                <a:rPr lang="en-US" dirty="0" smtClean="0">
                  <a:solidFill>
                    <a:prstClr val="black"/>
                  </a:solidFill>
                </a:rPr>
                <a:t>”</a:t>
              </a:r>
            </a:p>
          </p:txBody>
        </p:sp>
        <p:sp>
          <p:nvSpPr>
            <p:cNvPr id="24" name="Left-Right Arrow 23"/>
            <p:cNvSpPr/>
            <p:nvPr/>
          </p:nvSpPr>
          <p:spPr>
            <a:xfrm>
              <a:off x="6574482" y="3654698"/>
              <a:ext cx="460101" cy="24315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cxnSp>
          <p:nvCxnSpPr>
            <p:cNvPr id="26" name="Straight Connector 25"/>
            <p:cNvCxnSpPr/>
            <p:nvPr/>
          </p:nvCxnSpPr>
          <p:spPr>
            <a:xfrm flipH="1">
              <a:off x="6192380" y="2818867"/>
              <a:ext cx="399097" cy="400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09227" y="2818867"/>
              <a:ext cx="337010" cy="37444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22892" y="2486937"/>
              <a:ext cx="1254847" cy="646331"/>
            </a:xfrm>
            <a:prstGeom prst="rect">
              <a:avLst/>
            </a:prstGeom>
            <a:noFill/>
          </p:spPr>
          <p:txBody>
            <a:bodyPr wrap="square" rtlCol="0">
              <a:spAutoFit/>
            </a:bodyPr>
            <a:lstStyle/>
            <a:p>
              <a:pPr algn="ctr"/>
              <a:r>
                <a:rPr lang="en-US" dirty="0" smtClean="0">
                  <a:solidFill>
                    <a:srgbClr val="FF0000"/>
                  </a:solidFill>
                </a:rPr>
                <a:t>Resource exploration</a:t>
              </a:r>
              <a:endParaRPr lang="en-US" dirty="0">
                <a:solidFill>
                  <a:srgbClr val="FF0000"/>
                </a:solidFill>
              </a:endParaRPr>
            </a:p>
          </p:txBody>
        </p:sp>
        <p:sp>
          <p:nvSpPr>
            <p:cNvPr id="29" name="TextBox 28"/>
            <p:cNvSpPr txBox="1"/>
            <p:nvPr/>
          </p:nvSpPr>
          <p:spPr>
            <a:xfrm>
              <a:off x="7360878" y="2553179"/>
              <a:ext cx="1401338" cy="646331"/>
            </a:xfrm>
            <a:prstGeom prst="rect">
              <a:avLst/>
            </a:prstGeom>
            <a:noFill/>
          </p:spPr>
          <p:txBody>
            <a:bodyPr wrap="square" rtlCol="0">
              <a:spAutoFit/>
            </a:bodyPr>
            <a:lstStyle/>
            <a:p>
              <a:pPr algn="ctr"/>
              <a:r>
                <a:rPr lang="en-US" dirty="0" smtClean="0">
                  <a:solidFill>
                    <a:srgbClr val="FF0000"/>
                  </a:solidFill>
                </a:rPr>
                <a:t>Actions on Resources</a:t>
              </a:r>
              <a:endParaRPr lang="en-US" dirty="0">
                <a:solidFill>
                  <a:srgbClr val="FF0000"/>
                </a:solidFill>
              </a:endParaRPr>
            </a:p>
          </p:txBody>
        </p:sp>
        <p:sp>
          <p:nvSpPr>
            <p:cNvPr id="30" name="TextBox 29"/>
            <p:cNvSpPr txBox="1"/>
            <p:nvPr/>
          </p:nvSpPr>
          <p:spPr>
            <a:xfrm>
              <a:off x="5907727" y="5739249"/>
              <a:ext cx="2014495" cy="369332"/>
            </a:xfrm>
            <a:prstGeom prst="rect">
              <a:avLst/>
            </a:prstGeom>
            <a:noFill/>
          </p:spPr>
          <p:txBody>
            <a:bodyPr wrap="square" rtlCol="0">
              <a:spAutoFit/>
            </a:bodyPr>
            <a:lstStyle/>
            <a:p>
              <a:pPr algn="ctr"/>
              <a:r>
                <a:rPr lang="en-US" dirty="0" smtClean="0">
                  <a:solidFill>
                    <a:srgbClr val="FF0000"/>
                  </a:solidFill>
                </a:rPr>
                <a:t>Resource storage</a:t>
              </a:r>
              <a:endParaRPr lang="en-US" dirty="0">
                <a:solidFill>
                  <a:srgbClr val="FF0000"/>
                </a:solidFill>
              </a:endParaRPr>
            </a:p>
          </p:txBody>
        </p:sp>
        <p:grpSp>
          <p:nvGrpSpPr>
            <p:cNvPr id="31" name="Group 30"/>
            <p:cNvGrpSpPr/>
            <p:nvPr/>
          </p:nvGrpSpPr>
          <p:grpSpPr>
            <a:xfrm>
              <a:off x="5907729" y="4329502"/>
              <a:ext cx="1809105" cy="485193"/>
              <a:chOff x="5907729" y="4329502"/>
              <a:chExt cx="1809105" cy="557865"/>
            </a:xfrm>
          </p:grpSpPr>
          <p:sp>
            <p:nvSpPr>
              <p:cNvPr id="33" name="Left-Right Arrow 32"/>
              <p:cNvSpPr/>
              <p:nvPr/>
            </p:nvSpPr>
            <p:spPr>
              <a:xfrm rot="5400000">
                <a:off x="5762111" y="4475120"/>
                <a:ext cx="536849" cy="245614"/>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4" name="Left-Right Arrow 33"/>
              <p:cNvSpPr/>
              <p:nvPr/>
            </p:nvSpPr>
            <p:spPr>
              <a:xfrm rot="5400000">
                <a:off x="7320479" y="4491012"/>
                <a:ext cx="536849" cy="25586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pic>
          <p:nvPicPr>
            <p:cNvPr id="25" name="Picture 2"/>
            <p:cNvPicPr>
              <a:picLocks noChangeArrowheads="1"/>
            </p:cNvPicPr>
            <p:nvPr/>
          </p:nvPicPr>
          <p:blipFill>
            <a:blip r:embed="rId2" cstate="print">
              <a:clrChange>
                <a:clrFrom>
                  <a:srgbClr val="FFFFFF"/>
                </a:clrFrom>
                <a:clrTo>
                  <a:srgbClr val="FFFFFF">
                    <a:alpha val="0"/>
                  </a:srgbClr>
                </a:clrTo>
              </a:clrChange>
            </a:blip>
            <a:stretch>
              <a:fillRect/>
            </a:stretch>
          </p:blipFill>
          <p:spPr bwMode="auto">
            <a:xfrm>
              <a:off x="6153343" y="1742592"/>
              <a:ext cx="1162050" cy="1276350"/>
            </a:xfrm>
            <a:prstGeom prst="rect">
              <a:avLst/>
            </a:prstGeom>
            <a:noFill/>
            <a:ln w="9525">
              <a:noFill/>
              <a:miter lim="800000"/>
              <a:headEnd/>
              <a:tailEnd/>
            </a:ln>
          </p:spPr>
        </p:pic>
      </p:grpSp>
    </p:spTree>
    <p:extLst>
      <p:ext uri="{BB962C8B-B14F-4D97-AF65-F5344CB8AC3E}">
        <p14:creationId xmlns:p14="http://schemas.microsoft.com/office/powerpoint/2010/main" val="390145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 of Data</a:t>
            </a:r>
            <a:endParaRPr lang="en-US" dirty="0"/>
          </a:p>
        </p:txBody>
      </p:sp>
      <p:sp>
        <p:nvSpPr>
          <p:cNvPr id="6" name="Rectangle 5"/>
          <p:cNvSpPr/>
          <p:nvPr/>
        </p:nvSpPr>
        <p:spPr>
          <a:xfrm>
            <a:off x="2324100" y="1408402"/>
            <a:ext cx="7543800" cy="2677656"/>
          </a:xfrm>
          <a:prstGeom prst="rect">
            <a:avLst/>
          </a:prstGeom>
        </p:spPr>
        <p:txBody>
          <a:bodyPr wrap="square">
            <a:spAutoFit/>
          </a:bodyPr>
          <a:lstStyle/>
          <a:p>
            <a:r>
              <a:rPr lang="en-US" sz="2400" dirty="0">
                <a:solidFill>
                  <a:prstClr val="black"/>
                </a:solidFill>
              </a:rPr>
              <a:t>In OMB Circular A-110 </a:t>
            </a:r>
            <a:r>
              <a:rPr lang="en-US" sz="2400" dirty="0">
                <a:solidFill>
                  <a:srgbClr val="FF0000"/>
                </a:solidFill>
              </a:rPr>
              <a:t>research data </a:t>
            </a:r>
            <a:r>
              <a:rPr lang="en-US" sz="2400" dirty="0">
                <a:solidFill>
                  <a:prstClr val="black"/>
                </a:solidFill>
              </a:rPr>
              <a:t>is defined as “</a:t>
            </a:r>
            <a:r>
              <a:rPr lang="en-US" sz="2400" dirty="0">
                <a:solidFill>
                  <a:srgbClr val="FF0000"/>
                </a:solidFill>
              </a:rPr>
              <a:t>recorded factual material </a:t>
            </a:r>
            <a:r>
              <a:rPr lang="en-US" sz="2400" dirty="0">
                <a:solidFill>
                  <a:prstClr val="black"/>
                </a:solidFill>
              </a:rPr>
              <a:t>commonly accepted in the scientific community as necessary to </a:t>
            </a:r>
            <a:r>
              <a:rPr lang="en-US" sz="2400" dirty="0">
                <a:solidFill>
                  <a:srgbClr val="FF0000"/>
                </a:solidFill>
              </a:rPr>
              <a:t>validate research findings</a:t>
            </a:r>
            <a:r>
              <a:rPr lang="en-US" sz="2400" dirty="0">
                <a:solidFill>
                  <a:prstClr val="black"/>
                </a:solidFill>
              </a:rPr>
              <a:t>, but not any of the following:  preliminary analyses, drafts of scientific papers, plans for future research, peer reviews, or communications with colleagues.”</a:t>
            </a:r>
          </a:p>
        </p:txBody>
      </p:sp>
      <p:sp>
        <p:nvSpPr>
          <p:cNvPr id="2" name="TextBox 1"/>
          <p:cNvSpPr txBox="1"/>
          <p:nvPr/>
        </p:nvSpPr>
        <p:spPr>
          <a:xfrm>
            <a:off x="2324100" y="4285673"/>
            <a:ext cx="5164812" cy="1569660"/>
          </a:xfrm>
          <a:prstGeom prst="rect">
            <a:avLst/>
          </a:prstGeom>
          <a:noFill/>
        </p:spPr>
        <p:txBody>
          <a:bodyPr wrap="none" rtlCol="0">
            <a:spAutoFit/>
          </a:bodyPr>
          <a:lstStyle/>
          <a:p>
            <a:r>
              <a:rPr lang="en-US" sz="2400" dirty="0">
                <a:solidFill>
                  <a:srgbClr val="002060"/>
                </a:solidFill>
              </a:rPr>
              <a:t>Validating research findings may involve</a:t>
            </a:r>
          </a:p>
          <a:p>
            <a:pPr marL="285750" indent="-285750">
              <a:buFontTx/>
              <a:buChar char="-"/>
            </a:pPr>
            <a:r>
              <a:rPr lang="en-US" sz="2400" dirty="0">
                <a:solidFill>
                  <a:srgbClr val="002060"/>
                </a:solidFill>
              </a:rPr>
              <a:t>Observations and measurements</a:t>
            </a:r>
          </a:p>
          <a:p>
            <a:pPr marL="285750" indent="-285750">
              <a:buFontTx/>
              <a:buChar char="-"/>
            </a:pPr>
            <a:r>
              <a:rPr lang="en-US" sz="2400" dirty="0">
                <a:solidFill>
                  <a:srgbClr val="002060"/>
                </a:solidFill>
              </a:rPr>
              <a:t>Models, code and scripts</a:t>
            </a:r>
          </a:p>
          <a:p>
            <a:pPr marL="285750" indent="-285750">
              <a:buFontTx/>
              <a:buChar char="-"/>
            </a:pPr>
            <a:r>
              <a:rPr lang="en-US" sz="2400" dirty="0">
                <a:solidFill>
                  <a:srgbClr val="002060"/>
                </a:solidFill>
              </a:rPr>
              <a:t>Simulation results</a:t>
            </a:r>
          </a:p>
        </p:txBody>
      </p:sp>
      <p:sp>
        <p:nvSpPr>
          <p:cNvPr id="3" name="TextBox 2"/>
          <p:cNvSpPr txBox="1"/>
          <p:nvPr/>
        </p:nvSpPr>
        <p:spPr>
          <a:xfrm>
            <a:off x="5494900" y="5755356"/>
            <a:ext cx="6087500" cy="954107"/>
          </a:xfrm>
          <a:prstGeom prst="rect">
            <a:avLst/>
          </a:prstGeom>
          <a:noFill/>
        </p:spPr>
        <p:txBody>
          <a:bodyPr wrap="square" rtlCol="0">
            <a:spAutoFit/>
          </a:bodyPr>
          <a:lstStyle/>
          <a:p>
            <a:r>
              <a:rPr lang="en-US" sz="2800" dirty="0">
                <a:solidFill>
                  <a:srgbClr val="0070C0"/>
                </a:solidFill>
              </a:rPr>
              <a:t>HydroShare resources need to accommodate all these types of “data”</a:t>
            </a:r>
          </a:p>
        </p:txBody>
      </p:sp>
    </p:spTree>
    <p:extLst>
      <p:ext uri="{BB962C8B-B14F-4D97-AF65-F5344CB8AC3E}">
        <p14:creationId xmlns:p14="http://schemas.microsoft.com/office/powerpoint/2010/main" val="2398524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HydroShare you can now</a:t>
            </a:r>
            <a:endParaRPr lang="en-US" dirty="0"/>
          </a:p>
        </p:txBody>
      </p:sp>
      <p:sp>
        <p:nvSpPr>
          <p:cNvPr id="3" name="Content Placeholder 2"/>
          <p:cNvSpPr>
            <a:spLocks noGrp="1"/>
          </p:cNvSpPr>
          <p:nvPr>
            <p:ph idx="1"/>
          </p:nvPr>
        </p:nvSpPr>
        <p:spPr/>
        <p:txBody>
          <a:bodyPr>
            <a:normAutofit fontScale="85000" lnSpcReduction="10000"/>
          </a:bodyPr>
          <a:lstStyle/>
          <a:p>
            <a:r>
              <a:rPr lang="en-US" dirty="0"/>
              <a:t>Share your data and models with colleagues</a:t>
            </a:r>
          </a:p>
          <a:p>
            <a:r>
              <a:rPr lang="en-US" dirty="0" smtClean="0"/>
              <a:t>Manage </a:t>
            </a:r>
            <a:r>
              <a:rPr lang="en-US" dirty="0"/>
              <a:t>who has access to the content that you share</a:t>
            </a:r>
          </a:p>
          <a:p>
            <a:r>
              <a:rPr lang="en-US" dirty="0" smtClean="0"/>
              <a:t>Share</a:t>
            </a:r>
            <a:r>
              <a:rPr lang="en-US" dirty="0"/>
              <a:t>, access, visualize and manipulate a broad set of hydrologic data types and models</a:t>
            </a:r>
          </a:p>
          <a:p>
            <a:r>
              <a:rPr lang="en-US" dirty="0" smtClean="0"/>
              <a:t>Use </a:t>
            </a:r>
            <a:r>
              <a:rPr lang="en-US" dirty="0"/>
              <a:t>the web services API to program automated and client access</a:t>
            </a:r>
          </a:p>
          <a:p>
            <a:r>
              <a:rPr lang="en-US" dirty="0" smtClean="0"/>
              <a:t>Publish </a:t>
            </a:r>
            <a:r>
              <a:rPr lang="en-US" dirty="0"/>
              <a:t>data and models to meet the requirements of your data management </a:t>
            </a:r>
            <a:r>
              <a:rPr lang="en-US" dirty="0" smtClean="0"/>
              <a:t>plan and receive a citable digital object identifier (DOI)</a:t>
            </a:r>
            <a:endParaRPr lang="en-US" dirty="0"/>
          </a:p>
          <a:p>
            <a:r>
              <a:rPr lang="en-US" dirty="0" smtClean="0"/>
              <a:t>Discover </a:t>
            </a:r>
            <a:r>
              <a:rPr lang="en-US" dirty="0"/>
              <a:t>and access data and models published by others</a:t>
            </a:r>
          </a:p>
          <a:p>
            <a:r>
              <a:rPr lang="en-US" dirty="0" smtClean="0"/>
              <a:t>Use </a:t>
            </a:r>
            <a:r>
              <a:rPr lang="en-US" dirty="0"/>
              <a:t>web apps to visualize, analyze and run models on data in HydroShare</a:t>
            </a:r>
          </a:p>
        </p:txBody>
      </p:sp>
      <p:sp>
        <p:nvSpPr>
          <p:cNvPr id="5" name="TextBox 4"/>
          <p:cNvSpPr txBox="1"/>
          <p:nvPr/>
        </p:nvSpPr>
        <p:spPr>
          <a:xfrm>
            <a:off x="5502729" y="5833776"/>
            <a:ext cx="1186543" cy="584775"/>
          </a:xfrm>
          <a:prstGeom prst="rect">
            <a:avLst/>
          </a:prstGeom>
          <a:solidFill>
            <a:srgbClr val="FFFF00"/>
          </a:solidFill>
        </p:spPr>
        <p:txBody>
          <a:bodyPr wrap="none" rtlCol="0">
            <a:spAutoFit/>
          </a:bodyPr>
          <a:lstStyle/>
          <a:p>
            <a:r>
              <a:rPr lang="en-US" sz="3200" dirty="0" smtClean="0"/>
              <a:t>Demo</a:t>
            </a:r>
            <a:endParaRPr lang="en-US" sz="3200" dirty="0"/>
          </a:p>
        </p:txBody>
      </p:sp>
    </p:spTree>
    <p:extLst>
      <p:ext uri="{BB962C8B-B14F-4D97-AF65-F5344CB8AC3E}">
        <p14:creationId xmlns:p14="http://schemas.microsoft.com/office/powerpoint/2010/main" val="920411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5" y="13386"/>
            <a:ext cx="9144000" cy="902281"/>
          </a:xfrm>
        </p:spPr>
        <p:txBody>
          <a:bodyPr>
            <a:noAutofit/>
          </a:bodyPr>
          <a:lstStyle/>
          <a:p>
            <a:r>
              <a:rPr lang="en-US" sz="3200" dirty="0" smtClean="0"/>
              <a:t>How HydroShare Works </a:t>
            </a:r>
            <a:endParaRPr lang="en-US" sz="3200" dirty="0"/>
          </a:p>
        </p:txBody>
      </p:sp>
      <p:sp>
        <p:nvSpPr>
          <p:cNvPr id="4" name="TextBox 3"/>
          <p:cNvSpPr txBox="1"/>
          <p:nvPr/>
        </p:nvSpPr>
        <p:spPr>
          <a:xfrm>
            <a:off x="2083499" y="2679902"/>
            <a:ext cx="1337694" cy="646331"/>
          </a:xfrm>
          <a:prstGeom prst="rect">
            <a:avLst/>
          </a:prstGeom>
          <a:noFill/>
        </p:spPr>
        <p:txBody>
          <a:bodyPr wrap="square" rtlCol="0">
            <a:spAutoFit/>
          </a:bodyPr>
          <a:lstStyle/>
          <a:p>
            <a:pPr algn="ctr"/>
            <a:r>
              <a:rPr lang="en-US" dirty="0">
                <a:solidFill>
                  <a:srgbClr val="FF0000"/>
                </a:solidFill>
              </a:rPr>
              <a:t>Resource exploration</a:t>
            </a:r>
          </a:p>
        </p:txBody>
      </p:sp>
      <p:sp>
        <p:nvSpPr>
          <p:cNvPr id="19" name="TextBox 18"/>
          <p:cNvSpPr txBox="1"/>
          <p:nvPr/>
        </p:nvSpPr>
        <p:spPr>
          <a:xfrm>
            <a:off x="8364503" y="2631660"/>
            <a:ext cx="1337694" cy="646331"/>
          </a:xfrm>
          <a:prstGeom prst="rect">
            <a:avLst/>
          </a:prstGeom>
          <a:noFill/>
        </p:spPr>
        <p:txBody>
          <a:bodyPr wrap="square" rtlCol="0">
            <a:spAutoFit/>
          </a:bodyPr>
          <a:lstStyle/>
          <a:p>
            <a:pPr algn="ctr"/>
            <a:r>
              <a:rPr lang="en-US" dirty="0">
                <a:solidFill>
                  <a:srgbClr val="FF0000"/>
                </a:solidFill>
              </a:rPr>
              <a:t>Actions on Resources</a:t>
            </a:r>
          </a:p>
        </p:txBody>
      </p:sp>
      <p:sp>
        <p:nvSpPr>
          <p:cNvPr id="20" name="TextBox 19"/>
          <p:cNvSpPr txBox="1"/>
          <p:nvPr/>
        </p:nvSpPr>
        <p:spPr>
          <a:xfrm>
            <a:off x="2010829" y="4555958"/>
            <a:ext cx="1461572" cy="646331"/>
          </a:xfrm>
          <a:prstGeom prst="rect">
            <a:avLst/>
          </a:prstGeom>
          <a:noFill/>
        </p:spPr>
        <p:txBody>
          <a:bodyPr wrap="square" rtlCol="0">
            <a:spAutoFit/>
          </a:bodyPr>
          <a:lstStyle/>
          <a:p>
            <a:pPr algn="ctr"/>
            <a:r>
              <a:rPr lang="en-US" dirty="0" smtClean="0">
                <a:solidFill>
                  <a:srgbClr val="FF0000"/>
                </a:solidFill>
              </a:rPr>
              <a:t>Distributed file storage</a:t>
            </a:r>
            <a:endParaRPr lang="en-US" dirty="0">
              <a:solidFill>
                <a:srgbClr val="FF0000"/>
              </a:solidFill>
            </a:endParaRPr>
          </a:p>
        </p:txBody>
      </p:sp>
      <p:sp>
        <p:nvSpPr>
          <p:cNvPr id="3" name="TextBox 2"/>
          <p:cNvSpPr txBox="1"/>
          <p:nvPr/>
        </p:nvSpPr>
        <p:spPr>
          <a:xfrm>
            <a:off x="33502" y="5640317"/>
            <a:ext cx="2763486" cy="707886"/>
          </a:xfrm>
          <a:prstGeom prst="rect">
            <a:avLst/>
          </a:prstGeom>
          <a:noFill/>
        </p:spPr>
        <p:txBody>
          <a:bodyPr wrap="square" rtlCol="0">
            <a:spAutoFit/>
          </a:bodyPr>
          <a:lstStyle/>
          <a:p>
            <a:pPr algn="ctr"/>
            <a:r>
              <a:rPr lang="en-US" sz="2000" dirty="0" smtClean="0">
                <a:solidFill>
                  <a:schemeClr val="accent5">
                    <a:lumMod val="75000"/>
                  </a:schemeClr>
                </a:solidFill>
              </a:rPr>
              <a:t>Parallels the paradigm for how PC’s are used</a:t>
            </a:r>
            <a:endParaRPr lang="en-US" sz="2000" dirty="0">
              <a:solidFill>
                <a:schemeClr val="accent5">
                  <a:lumMod val="75000"/>
                </a:schemeClr>
              </a:solidFill>
            </a:endParaRPr>
          </a:p>
        </p:txBody>
      </p:sp>
      <p:sp>
        <p:nvSpPr>
          <p:cNvPr id="23" name="TextBox 22"/>
          <p:cNvSpPr txBox="1"/>
          <p:nvPr/>
        </p:nvSpPr>
        <p:spPr>
          <a:xfrm>
            <a:off x="1469632" y="1173179"/>
            <a:ext cx="323211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50000"/>
                  </a:schemeClr>
                </a:solidFill>
              </a:rPr>
              <a:t>Organize and annotate your content</a:t>
            </a:r>
          </a:p>
          <a:p>
            <a:pPr marL="285750" indent="-285750">
              <a:buFont typeface="Arial" panose="020B0604020202020204" pitchFamily="34" charset="0"/>
              <a:buChar char="•"/>
            </a:pPr>
            <a:r>
              <a:rPr lang="en-US" dirty="0" smtClean="0">
                <a:solidFill>
                  <a:schemeClr val="bg1">
                    <a:lumMod val="50000"/>
                  </a:schemeClr>
                </a:solidFill>
              </a:rPr>
              <a:t>Manage access</a:t>
            </a:r>
            <a:endParaRPr lang="en-US" dirty="0">
              <a:solidFill>
                <a:schemeClr val="bg1">
                  <a:lumMod val="50000"/>
                </a:schemeClr>
              </a:solidFill>
            </a:endParaRPr>
          </a:p>
        </p:txBody>
      </p:sp>
      <p:sp>
        <p:nvSpPr>
          <p:cNvPr id="24" name="TextBox 23"/>
          <p:cNvSpPr txBox="1"/>
          <p:nvPr/>
        </p:nvSpPr>
        <p:spPr>
          <a:xfrm>
            <a:off x="8038222" y="1093540"/>
            <a:ext cx="368197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50000"/>
                  </a:schemeClr>
                </a:solidFill>
              </a:rPr>
              <a:t>Web software to operate on content you have access to (Apps)</a:t>
            </a:r>
          </a:p>
          <a:p>
            <a:pPr marL="285750" indent="-285750">
              <a:buFont typeface="Arial" panose="020B0604020202020204" pitchFamily="34" charset="0"/>
              <a:buChar char="•"/>
            </a:pPr>
            <a:r>
              <a:rPr lang="en-US" dirty="0" smtClean="0">
                <a:solidFill>
                  <a:schemeClr val="bg1">
                    <a:lumMod val="50000"/>
                  </a:schemeClr>
                </a:solidFill>
              </a:rPr>
              <a:t>Extensibility</a:t>
            </a:r>
            <a:endParaRPr lang="en-US" dirty="0">
              <a:solidFill>
                <a:schemeClr val="bg1">
                  <a:lumMod val="50000"/>
                </a:schemeClr>
              </a:solidFill>
            </a:endParaRPr>
          </a:p>
        </p:txBody>
      </p:sp>
      <p:grpSp>
        <p:nvGrpSpPr>
          <p:cNvPr id="6" name="Group 5"/>
          <p:cNvGrpSpPr/>
          <p:nvPr/>
        </p:nvGrpSpPr>
        <p:grpSpPr>
          <a:xfrm>
            <a:off x="3472401" y="665739"/>
            <a:ext cx="4940389" cy="4670331"/>
            <a:chOff x="3911781" y="1079983"/>
            <a:chExt cx="4132439" cy="3906546"/>
          </a:xfrm>
        </p:grpSpPr>
        <p:cxnSp>
          <p:nvCxnSpPr>
            <p:cNvPr id="53" name="Straight Connector 52"/>
            <p:cNvCxnSpPr/>
            <p:nvPr/>
          </p:nvCxnSpPr>
          <p:spPr>
            <a:xfrm flipH="1">
              <a:off x="4983400" y="2156258"/>
              <a:ext cx="700301" cy="4001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241261" y="2156259"/>
              <a:ext cx="591355" cy="374443"/>
            </a:xfrm>
            <a:prstGeom prst="line">
              <a:avLst/>
            </a:prstGeom>
            <a:solidFill>
              <a:schemeClr val="accent1">
                <a:lumMod val="40000"/>
                <a:lumOff val="60000"/>
              </a:schemeClr>
            </a:solid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cxnSp>
        <p:sp>
          <p:nvSpPr>
            <p:cNvPr id="37" name="TextBox 36"/>
            <p:cNvSpPr txBox="1"/>
            <p:nvPr/>
          </p:nvSpPr>
          <p:spPr>
            <a:xfrm>
              <a:off x="6359202" y="2475613"/>
              <a:ext cx="1526687" cy="1064580"/>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80000"/>
                </a:lnSpc>
                <a:defRPr b="1">
                  <a:solidFill>
                    <a:srgbClr val="1F497D"/>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HydroShare Apps</a:t>
              </a:r>
            </a:p>
          </p:txBody>
        </p:sp>
        <p:sp>
          <p:nvSpPr>
            <p:cNvPr id="27" name="Rectangle 26"/>
            <p:cNvSpPr/>
            <p:nvPr/>
          </p:nvSpPr>
          <p:spPr>
            <a:xfrm>
              <a:off x="3911782" y="2476066"/>
              <a:ext cx="1513236" cy="1063674"/>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a:solidFill>
                    <a:srgbClr val="1F497D"/>
                  </a:solidFill>
                </a:rPr>
                <a:t>Django website</a:t>
              </a:r>
            </a:p>
          </p:txBody>
        </p:sp>
        <p:sp>
          <p:nvSpPr>
            <p:cNvPr id="34" name="Rectangle 33"/>
            <p:cNvSpPr/>
            <p:nvPr/>
          </p:nvSpPr>
          <p:spPr>
            <a:xfrm>
              <a:off x="3911781" y="4192267"/>
              <a:ext cx="3974106" cy="794262"/>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35" name="TextBox 34"/>
            <p:cNvSpPr txBox="1"/>
            <p:nvPr/>
          </p:nvSpPr>
          <p:spPr>
            <a:xfrm>
              <a:off x="3911782" y="4333996"/>
              <a:ext cx="3974106" cy="369332"/>
            </a:xfrm>
            <a:prstGeom prst="rect">
              <a:avLst/>
            </a:prstGeom>
            <a:noFill/>
          </p:spPr>
          <p:txBody>
            <a:bodyPr wrap="square" rtlCol="0">
              <a:spAutoFit/>
            </a:bodyPr>
            <a:lstStyle/>
            <a:p>
              <a:pPr algn="ctr"/>
              <a:r>
                <a:rPr lang="en-US" dirty="0" err="1">
                  <a:solidFill>
                    <a:prstClr val="black"/>
                  </a:solidFill>
                </a:rPr>
                <a:t>iRODS</a:t>
              </a:r>
              <a:r>
                <a:rPr lang="en-US" dirty="0">
                  <a:solidFill>
                    <a:prstClr val="black"/>
                  </a:solidFill>
                </a:rPr>
                <a:t> “Network File System”</a:t>
              </a:r>
            </a:p>
          </p:txBody>
        </p:sp>
        <p:sp>
          <p:nvSpPr>
            <p:cNvPr id="41" name="Left-Right Arrow 40"/>
            <p:cNvSpPr/>
            <p:nvPr/>
          </p:nvSpPr>
          <p:spPr>
            <a:xfrm>
              <a:off x="5467850" y="2912202"/>
              <a:ext cx="848518" cy="25555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3" name="Rectangle 42"/>
            <p:cNvSpPr/>
            <p:nvPr/>
          </p:nvSpPr>
          <p:spPr>
            <a:xfrm>
              <a:off x="5622660" y="2542869"/>
              <a:ext cx="508473" cy="369332"/>
            </a:xfrm>
            <a:prstGeom prst="rect">
              <a:avLst/>
            </a:prstGeom>
          </p:spPr>
          <p:txBody>
            <a:bodyPr wrap="none">
              <a:spAutoFit/>
            </a:bodyPr>
            <a:lstStyle/>
            <a:p>
              <a:r>
                <a:rPr lang="en-US" b="1" dirty="0"/>
                <a:t>API</a:t>
              </a:r>
              <a:endParaRPr lang="en-US" dirty="0"/>
            </a:p>
          </p:txBody>
        </p:sp>
        <p:pic>
          <p:nvPicPr>
            <p:cNvPr id="48" name="Picture 2"/>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5374887" y="1079983"/>
              <a:ext cx="1162050" cy="1276350"/>
            </a:xfrm>
            <a:prstGeom prst="rect">
              <a:avLst/>
            </a:prstGeom>
            <a:noFill/>
            <a:ln w="9525">
              <a:noFill/>
              <a:miter lim="800000"/>
              <a:headEnd/>
              <a:tailEnd/>
            </a:ln>
          </p:spPr>
        </p:pic>
        <p:sp>
          <p:nvSpPr>
            <p:cNvPr id="21" name="Left-Right Arrow 20"/>
            <p:cNvSpPr/>
            <p:nvPr/>
          </p:nvSpPr>
          <p:spPr>
            <a:xfrm rot="5400000">
              <a:off x="4389468" y="3724816"/>
              <a:ext cx="557865" cy="281169"/>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2" name="Left-Right Arrow 21"/>
            <p:cNvSpPr/>
            <p:nvPr/>
          </p:nvSpPr>
          <p:spPr>
            <a:xfrm rot="5400000">
              <a:off x="6843612" y="3724816"/>
              <a:ext cx="557865" cy="281169"/>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5" name="Rectangle 24"/>
            <p:cNvSpPr/>
            <p:nvPr/>
          </p:nvSpPr>
          <p:spPr>
            <a:xfrm>
              <a:off x="7194224" y="3694270"/>
              <a:ext cx="849996" cy="369332"/>
            </a:xfrm>
            <a:prstGeom prst="rect">
              <a:avLst/>
            </a:prstGeom>
          </p:spPr>
          <p:txBody>
            <a:bodyPr wrap="square">
              <a:spAutoFit/>
            </a:bodyPr>
            <a:lstStyle/>
            <a:p>
              <a:pPr algn="ctr"/>
              <a:r>
                <a:rPr lang="en-US" b="1" dirty="0" smtClean="0"/>
                <a:t>API</a:t>
              </a:r>
              <a:endParaRPr lang="en-US" dirty="0"/>
            </a:p>
          </p:txBody>
        </p:sp>
        <p:sp>
          <p:nvSpPr>
            <p:cNvPr id="26" name="Rectangle 25"/>
            <p:cNvSpPr/>
            <p:nvPr/>
          </p:nvSpPr>
          <p:spPr>
            <a:xfrm>
              <a:off x="4754114" y="3694270"/>
              <a:ext cx="849996" cy="369332"/>
            </a:xfrm>
            <a:prstGeom prst="rect">
              <a:avLst/>
            </a:prstGeom>
          </p:spPr>
          <p:txBody>
            <a:bodyPr wrap="square">
              <a:spAutoFit/>
            </a:bodyPr>
            <a:lstStyle/>
            <a:p>
              <a:pPr algn="ctr"/>
              <a:r>
                <a:rPr lang="en-US" b="1" dirty="0" smtClean="0"/>
                <a:t>API</a:t>
              </a:r>
              <a:endParaRPr lang="en-US" dirty="0"/>
            </a:p>
          </p:txBody>
        </p:sp>
        <p:sp>
          <p:nvSpPr>
            <p:cNvPr id="5" name="TextBox 4"/>
            <p:cNvSpPr txBox="1"/>
            <p:nvPr/>
          </p:nvSpPr>
          <p:spPr>
            <a:xfrm>
              <a:off x="5517335" y="3496815"/>
              <a:ext cx="788036" cy="369332"/>
            </a:xfrm>
            <a:prstGeom prst="rect">
              <a:avLst/>
            </a:prstGeom>
            <a:noFill/>
          </p:spPr>
          <p:txBody>
            <a:bodyPr wrap="none" rtlCol="0">
              <a:spAutoFit/>
            </a:bodyPr>
            <a:lstStyle/>
            <a:p>
              <a:r>
                <a:rPr lang="en-US" dirty="0" smtClean="0"/>
                <a:t>OAuth</a:t>
              </a:r>
              <a:endParaRPr lang="en-US" dirty="0"/>
            </a:p>
          </p:txBody>
        </p:sp>
      </p:grpSp>
      <p:sp>
        <p:nvSpPr>
          <p:cNvPr id="7" name="TextBox 6"/>
          <p:cNvSpPr txBox="1"/>
          <p:nvPr/>
        </p:nvSpPr>
        <p:spPr>
          <a:xfrm>
            <a:off x="8666328" y="4148495"/>
            <a:ext cx="3525672" cy="1200329"/>
          </a:xfrm>
          <a:prstGeom prst="rect">
            <a:avLst/>
          </a:prstGeom>
          <a:noFill/>
        </p:spPr>
        <p:txBody>
          <a:bodyPr wrap="square" rtlCol="0">
            <a:spAutoFit/>
          </a:bodyPr>
          <a:lstStyle/>
          <a:p>
            <a:r>
              <a:rPr lang="en-US" dirty="0" smtClean="0">
                <a:solidFill>
                  <a:schemeClr val="accent1">
                    <a:lumMod val="75000"/>
                  </a:schemeClr>
                </a:solidFill>
              </a:rPr>
              <a:t>Anyone can set up a server/app platform (software service) to operate on HydroShare resources through </a:t>
            </a:r>
            <a:r>
              <a:rPr lang="en-US" dirty="0" err="1" smtClean="0">
                <a:solidFill>
                  <a:schemeClr val="accent1">
                    <a:lumMod val="75000"/>
                  </a:schemeClr>
                </a:solidFill>
              </a:rPr>
              <a:t>iRODS</a:t>
            </a:r>
            <a:r>
              <a:rPr lang="en-US" dirty="0" smtClean="0">
                <a:solidFill>
                  <a:schemeClr val="accent1">
                    <a:lumMod val="75000"/>
                  </a:schemeClr>
                </a:solidFill>
              </a:rPr>
              <a:t> and API</a:t>
            </a:r>
            <a:endParaRPr lang="en-US" dirty="0">
              <a:solidFill>
                <a:schemeClr val="accent1">
                  <a:lumMod val="75000"/>
                </a:schemeClr>
              </a:solidFill>
            </a:endParaRPr>
          </a:p>
        </p:txBody>
      </p:sp>
      <p:sp>
        <p:nvSpPr>
          <p:cNvPr id="8" name="TextBox 7"/>
          <p:cNvSpPr txBox="1"/>
          <p:nvPr/>
        </p:nvSpPr>
        <p:spPr>
          <a:xfrm>
            <a:off x="8666328" y="5501308"/>
            <a:ext cx="3288107" cy="1200329"/>
          </a:xfrm>
          <a:prstGeom prst="rect">
            <a:avLst/>
          </a:prstGeom>
          <a:noFill/>
        </p:spPr>
        <p:txBody>
          <a:bodyPr wrap="square" rtlCol="0">
            <a:spAutoFit/>
          </a:bodyPr>
          <a:lstStyle/>
          <a:p>
            <a:r>
              <a:rPr lang="en-US" dirty="0" err="1" smtClean="0"/>
              <a:t>SWATShare</a:t>
            </a:r>
            <a:r>
              <a:rPr lang="en-US" dirty="0" smtClean="0"/>
              <a:t> (</a:t>
            </a:r>
            <a:r>
              <a:rPr lang="en-US" dirty="0" err="1" smtClean="0"/>
              <a:t>Hubzero</a:t>
            </a:r>
            <a:r>
              <a:rPr lang="en-US" dirty="0" smtClean="0"/>
              <a:t>)</a:t>
            </a:r>
          </a:p>
          <a:p>
            <a:r>
              <a:rPr lang="en-US" dirty="0" err="1" smtClean="0"/>
              <a:t>CyberGIS</a:t>
            </a:r>
            <a:endParaRPr lang="en-US" dirty="0" smtClean="0"/>
          </a:p>
          <a:p>
            <a:r>
              <a:rPr lang="en-US" dirty="0" err="1" smtClean="0"/>
              <a:t>Unidata</a:t>
            </a:r>
            <a:r>
              <a:rPr lang="en-US" dirty="0" smtClean="0"/>
              <a:t> - THREDDS, Hyrax</a:t>
            </a:r>
          </a:p>
          <a:p>
            <a:r>
              <a:rPr lang="en-US" dirty="0" err="1" smtClean="0"/>
              <a:t>Landlab</a:t>
            </a:r>
            <a:r>
              <a:rPr lang="en-US" dirty="0" smtClean="0"/>
              <a:t> ?</a:t>
            </a:r>
            <a:endParaRPr lang="en-US" dirty="0"/>
          </a:p>
        </p:txBody>
      </p:sp>
      <p:grpSp>
        <p:nvGrpSpPr>
          <p:cNvPr id="10" name="Group 9"/>
          <p:cNvGrpSpPr/>
          <p:nvPr/>
        </p:nvGrpSpPr>
        <p:grpSpPr>
          <a:xfrm>
            <a:off x="3672642" y="5517775"/>
            <a:ext cx="1838313" cy="1062743"/>
            <a:chOff x="3780218" y="5539336"/>
            <a:chExt cx="1838313" cy="1062743"/>
          </a:xfrm>
        </p:grpSpPr>
        <p:sp>
          <p:nvSpPr>
            <p:cNvPr id="29" name="Flowchart: Magnetic Disk 28"/>
            <p:cNvSpPr/>
            <p:nvPr/>
          </p:nvSpPr>
          <p:spPr>
            <a:xfrm>
              <a:off x="3932255" y="5539336"/>
              <a:ext cx="1534238" cy="1062743"/>
            </a:xfrm>
            <a:prstGeom prst="flowChartMagneticDisk">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80000"/>
                </a:lnSpc>
              </a:pPr>
              <a:endParaRPr lang="en-US" sz="2000" spc="-100">
                <a:solidFill>
                  <a:srgbClr val="1F497D"/>
                </a:solidFill>
              </a:endParaRPr>
            </a:p>
          </p:txBody>
        </p:sp>
        <p:sp>
          <p:nvSpPr>
            <p:cNvPr id="30" name="TextBox 29"/>
            <p:cNvSpPr txBox="1"/>
            <p:nvPr/>
          </p:nvSpPr>
          <p:spPr>
            <a:xfrm>
              <a:off x="3780218" y="5891706"/>
              <a:ext cx="1838313" cy="64005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2000" dirty="0" smtClean="0">
                  <a:solidFill>
                    <a:srgbClr val="1F497D"/>
                  </a:solidFill>
                </a:rPr>
                <a:t>HydroShare</a:t>
              </a:r>
            </a:p>
            <a:p>
              <a:pPr algn="ctr">
                <a:lnSpc>
                  <a:spcPct val="80000"/>
                </a:lnSpc>
                <a:spcBef>
                  <a:spcPts val="200"/>
                </a:spcBef>
              </a:pPr>
              <a:r>
                <a:rPr lang="en-US" sz="2000" dirty="0" smtClean="0">
                  <a:solidFill>
                    <a:srgbClr val="1F497D"/>
                  </a:solidFill>
                </a:rPr>
                <a:t>Data Store</a:t>
              </a:r>
              <a:endParaRPr lang="en-US" sz="2000" dirty="0">
                <a:solidFill>
                  <a:srgbClr val="1F497D"/>
                </a:solidFill>
              </a:endParaRPr>
            </a:p>
          </p:txBody>
        </p:sp>
      </p:grpSp>
      <p:grpSp>
        <p:nvGrpSpPr>
          <p:cNvPr id="9" name="Group 8"/>
          <p:cNvGrpSpPr/>
          <p:nvPr/>
        </p:nvGrpSpPr>
        <p:grpSpPr>
          <a:xfrm>
            <a:off x="6239542" y="5517775"/>
            <a:ext cx="1838313" cy="1062743"/>
            <a:chOff x="6347118" y="5517775"/>
            <a:chExt cx="1838313" cy="1062743"/>
          </a:xfrm>
        </p:grpSpPr>
        <p:sp>
          <p:nvSpPr>
            <p:cNvPr id="28" name="Flowchart: Magnetic Disk 27"/>
            <p:cNvSpPr/>
            <p:nvPr/>
          </p:nvSpPr>
          <p:spPr>
            <a:xfrm>
              <a:off x="6499155" y="5517775"/>
              <a:ext cx="1534238" cy="1062743"/>
            </a:xfrm>
            <a:prstGeom prst="flowChartMagneticDisk">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80000"/>
                </a:lnSpc>
              </a:pPr>
              <a:endParaRPr lang="en-US" sz="2000" b="1" spc="-100">
                <a:solidFill>
                  <a:srgbClr val="1F497D"/>
                </a:solidFill>
              </a:endParaRPr>
            </a:p>
          </p:txBody>
        </p:sp>
        <p:sp>
          <p:nvSpPr>
            <p:cNvPr id="31" name="TextBox 30"/>
            <p:cNvSpPr txBox="1"/>
            <p:nvPr/>
          </p:nvSpPr>
          <p:spPr>
            <a:xfrm>
              <a:off x="6347118" y="5879543"/>
              <a:ext cx="1838313" cy="64005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2000" dirty="0" err="1" smtClean="0">
                  <a:solidFill>
                    <a:srgbClr val="1F497D"/>
                  </a:solidFill>
                </a:rPr>
                <a:t>CyberGIS</a:t>
              </a:r>
              <a:endParaRPr lang="en-US" sz="2000" dirty="0" smtClean="0">
                <a:solidFill>
                  <a:srgbClr val="1F497D"/>
                </a:solidFill>
              </a:endParaRPr>
            </a:p>
            <a:p>
              <a:pPr algn="ctr">
                <a:lnSpc>
                  <a:spcPct val="80000"/>
                </a:lnSpc>
                <a:spcBef>
                  <a:spcPts val="200"/>
                </a:spcBef>
              </a:pPr>
              <a:r>
                <a:rPr lang="en-US" sz="2000" dirty="0" smtClean="0">
                  <a:solidFill>
                    <a:srgbClr val="1F497D"/>
                  </a:solidFill>
                </a:rPr>
                <a:t>Data Store</a:t>
              </a:r>
              <a:endParaRPr lang="en-US" sz="2000" dirty="0">
                <a:solidFill>
                  <a:srgbClr val="1F497D"/>
                </a:solidFill>
              </a:endParaRPr>
            </a:p>
          </p:txBody>
        </p:sp>
      </p:grpSp>
      <p:cxnSp>
        <p:nvCxnSpPr>
          <p:cNvPr id="32" name="Straight Connector 31"/>
          <p:cNvCxnSpPr>
            <a:stCxn id="29" idx="1"/>
          </p:cNvCxnSpPr>
          <p:nvPr/>
        </p:nvCxnSpPr>
        <p:spPr>
          <a:xfrm flipV="1">
            <a:off x="4591798" y="5336070"/>
            <a:ext cx="4429" cy="1817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164669" y="5313659"/>
            <a:ext cx="4429" cy="1817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9248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5858"/>
            <a:ext cx="8229600" cy="873226"/>
          </a:xfrm>
        </p:spPr>
        <p:txBody>
          <a:bodyPr/>
          <a:lstStyle/>
          <a:p>
            <a:r>
              <a:rPr lang="en-US" dirty="0" smtClean="0"/>
              <a:t>HydroShare Functionality</a:t>
            </a:r>
            <a:endParaRPr lang="en-US" dirty="0"/>
          </a:p>
        </p:txBody>
      </p:sp>
      <p:sp>
        <p:nvSpPr>
          <p:cNvPr id="3" name="Content Placeholder 2"/>
          <p:cNvSpPr>
            <a:spLocks noGrp="1"/>
          </p:cNvSpPr>
          <p:nvPr>
            <p:ph idx="1"/>
          </p:nvPr>
        </p:nvSpPr>
        <p:spPr>
          <a:xfrm>
            <a:off x="363072" y="1312358"/>
            <a:ext cx="7109506" cy="5050478"/>
          </a:xfrm>
        </p:spPr>
        <p:txBody>
          <a:bodyPr>
            <a:normAutofit/>
          </a:bodyPr>
          <a:lstStyle/>
          <a:p>
            <a:r>
              <a:rPr lang="en-US" dirty="0" smtClean="0"/>
              <a:t>Sharing and publication of data (DOI)</a:t>
            </a:r>
          </a:p>
          <a:p>
            <a:r>
              <a:rPr lang="en-US" dirty="0" smtClean="0"/>
              <a:t>Social discovery and added value</a:t>
            </a:r>
          </a:p>
          <a:p>
            <a:r>
              <a:rPr lang="en-US" dirty="0"/>
              <a:t>Model </a:t>
            </a:r>
            <a:r>
              <a:rPr lang="en-US" dirty="0" smtClean="0"/>
              <a:t>sharing</a:t>
            </a:r>
          </a:p>
          <a:p>
            <a:endParaRPr lang="en-US" dirty="0"/>
          </a:p>
          <a:p>
            <a:r>
              <a:rPr lang="en-US" dirty="0" smtClean="0"/>
              <a:t>Model input data preparation</a:t>
            </a:r>
          </a:p>
          <a:p>
            <a:r>
              <a:rPr lang="en-US" dirty="0" smtClean="0"/>
              <a:t>Model execution</a:t>
            </a:r>
          </a:p>
          <a:p>
            <a:r>
              <a:rPr lang="en-US" dirty="0" smtClean="0"/>
              <a:t>Visualization and analysis (best of practice tools)</a:t>
            </a:r>
          </a:p>
          <a:p>
            <a:endParaRPr lang="en-US" dirty="0"/>
          </a:p>
        </p:txBody>
      </p:sp>
      <p:sp>
        <p:nvSpPr>
          <p:cNvPr id="4" name="Right Brace 3"/>
          <p:cNvSpPr/>
          <p:nvPr/>
        </p:nvSpPr>
        <p:spPr>
          <a:xfrm>
            <a:off x="6898402" y="3711737"/>
            <a:ext cx="581891" cy="2198734"/>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701945" y="3472276"/>
            <a:ext cx="3884119" cy="2677656"/>
          </a:xfrm>
          <a:prstGeom prst="rect">
            <a:avLst/>
          </a:prstGeom>
          <a:noFill/>
        </p:spPr>
        <p:txBody>
          <a:bodyPr wrap="square" rtlCol="0">
            <a:spAutoFit/>
          </a:bodyPr>
          <a:lstStyle/>
          <a:p>
            <a:r>
              <a:rPr lang="en-US" sz="2400" dirty="0">
                <a:solidFill>
                  <a:srgbClr val="002060"/>
                </a:solidFill>
              </a:rPr>
              <a:t>Server/Cloud Computation</a:t>
            </a:r>
          </a:p>
          <a:p>
            <a:pPr marL="285750" indent="-285750">
              <a:buFont typeface="Arial" panose="020B0604020202020204" pitchFamily="34" charset="0"/>
              <a:buChar char="•"/>
            </a:pPr>
            <a:r>
              <a:rPr lang="en-US" sz="2400" dirty="0">
                <a:solidFill>
                  <a:srgbClr val="002060"/>
                </a:solidFill>
              </a:rPr>
              <a:t>Platform independence</a:t>
            </a:r>
          </a:p>
          <a:p>
            <a:pPr marL="285750" indent="-285750">
              <a:buFont typeface="Arial" panose="020B0604020202020204" pitchFamily="34" charset="0"/>
              <a:buChar char="•"/>
            </a:pPr>
            <a:r>
              <a:rPr lang="en-US" sz="2400" dirty="0">
                <a:solidFill>
                  <a:srgbClr val="002060"/>
                </a:solidFill>
              </a:rPr>
              <a:t>Big data</a:t>
            </a:r>
          </a:p>
          <a:p>
            <a:pPr marL="285750" indent="-285750">
              <a:buFont typeface="Arial" panose="020B0604020202020204" pitchFamily="34" charset="0"/>
              <a:buChar char="•"/>
            </a:pPr>
            <a:r>
              <a:rPr lang="en-US" sz="2400" dirty="0">
                <a:solidFill>
                  <a:srgbClr val="002060"/>
                </a:solidFill>
              </a:rPr>
              <a:t>Reproducibility</a:t>
            </a:r>
          </a:p>
          <a:p>
            <a:pPr marL="285750" indent="-285750">
              <a:buFont typeface="Arial" panose="020B0604020202020204" pitchFamily="34" charset="0"/>
              <a:buChar char="•"/>
            </a:pPr>
            <a:r>
              <a:rPr lang="en-US" sz="2400" dirty="0" smtClean="0">
                <a:solidFill>
                  <a:srgbClr val="002060"/>
                </a:solidFill>
              </a:rPr>
              <a:t>Reduce needs for software </a:t>
            </a:r>
            <a:r>
              <a:rPr lang="en-US" sz="2400" dirty="0">
                <a:solidFill>
                  <a:srgbClr val="002060"/>
                </a:solidFill>
              </a:rPr>
              <a:t>installation and configuration</a:t>
            </a:r>
          </a:p>
        </p:txBody>
      </p:sp>
      <p:sp>
        <p:nvSpPr>
          <p:cNvPr id="6" name="Right Brace 5"/>
          <p:cNvSpPr/>
          <p:nvPr/>
        </p:nvSpPr>
        <p:spPr>
          <a:xfrm>
            <a:off x="6898402" y="1368353"/>
            <a:ext cx="581891" cy="1706151"/>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76933" y="1795181"/>
            <a:ext cx="4490055" cy="830997"/>
          </a:xfrm>
          <a:prstGeom prst="rect">
            <a:avLst/>
          </a:prstGeom>
          <a:noFill/>
        </p:spPr>
        <p:txBody>
          <a:bodyPr wrap="square" rtlCol="0">
            <a:spAutoFit/>
          </a:bodyPr>
          <a:lstStyle/>
          <a:p>
            <a:r>
              <a:rPr lang="en-US" sz="2400" dirty="0" smtClean="0">
                <a:solidFill>
                  <a:srgbClr val="002060"/>
                </a:solidFill>
              </a:rPr>
              <a:t>Collaboration, Reproducibility, Credit, Transparency</a:t>
            </a:r>
            <a:endParaRPr lang="en-US" sz="2400" dirty="0">
              <a:solidFill>
                <a:srgbClr val="002060"/>
              </a:solidFill>
            </a:endParaRPr>
          </a:p>
        </p:txBody>
      </p:sp>
      <p:sp>
        <p:nvSpPr>
          <p:cNvPr id="8" name="TextBox 7"/>
          <p:cNvSpPr txBox="1"/>
          <p:nvPr/>
        </p:nvSpPr>
        <p:spPr>
          <a:xfrm>
            <a:off x="8151960" y="2853712"/>
            <a:ext cx="2984087" cy="523220"/>
          </a:xfrm>
          <a:prstGeom prst="rect">
            <a:avLst/>
          </a:prstGeom>
          <a:noFill/>
        </p:spPr>
        <p:txBody>
          <a:bodyPr wrap="none" rtlCol="0">
            <a:spAutoFit/>
          </a:bodyPr>
          <a:lstStyle/>
          <a:p>
            <a:r>
              <a:rPr lang="en-US" sz="2800" dirty="0" smtClean="0">
                <a:solidFill>
                  <a:srgbClr val="FF0000"/>
                </a:solidFill>
              </a:rPr>
              <a:t>Clearing your desk!</a:t>
            </a:r>
            <a:endParaRPr lang="en-US" sz="2800" dirty="0">
              <a:solidFill>
                <a:srgbClr val="FF0000"/>
              </a:solidFill>
            </a:endParaRPr>
          </a:p>
        </p:txBody>
      </p:sp>
    </p:spTree>
    <p:extLst>
      <p:ext uri="{BB962C8B-B14F-4D97-AF65-F5344CB8AC3E}">
        <p14:creationId xmlns:p14="http://schemas.microsoft.com/office/powerpoint/2010/main" val="3158771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984"/>
            <a:ext cx="10972800" cy="1143000"/>
          </a:xfrm>
        </p:spPr>
        <p:txBody>
          <a:bodyPr/>
          <a:lstStyle/>
          <a:p>
            <a:r>
              <a:rPr lang="en-US" dirty="0" smtClean="0"/>
              <a:t>Collaborative data sharing</a:t>
            </a:r>
            <a:endParaRPr lang="en-US" dirty="0"/>
          </a:p>
        </p:txBody>
      </p:sp>
      <p:pic>
        <p:nvPicPr>
          <p:cNvPr id="6" name="Picture 5"/>
          <p:cNvPicPr>
            <a:picLocks noChangeAspect="1"/>
          </p:cNvPicPr>
          <p:nvPr/>
        </p:nvPicPr>
        <p:blipFill>
          <a:blip r:embed="rId2"/>
          <a:stretch>
            <a:fillRect/>
          </a:stretch>
        </p:blipFill>
        <p:spPr>
          <a:xfrm>
            <a:off x="421342" y="1404190"/>
            <a:ext cx="11344892" cy="4969715"/>
          </a:xfrm>
          <a:prstGeom prst="rect">
            <a:avLst/>
          </a:prstGeom>
        </p:spPr>
      </p:pic>
      <p:sp>
        <p:nvSpPr>
          <p:cNvPr id="7" name="Oval 6"/>
          <p:cNvSpPr/>
          <p:nvPr/>
        </p:nvSpPr>
        <p:spPr>
          <a:xfrm>
            <a:off x="515471" y="2783541"/>
            <a:ext cx="1627094" cy="847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6668862" y="1929053"/>
            <a:ext cx="4354331" cy="112610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Add content to HydroShare to share with your colleagues or formally publish to document result reproducibility</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622394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(data and models) in HydroShare are objects of collaboration (social objects)</a:t>
            </a:r>
            <a:endParaRPr lang="en-US" dirty="0"/>
          </a:p>
        </p:txBody>
      </p:sp>
      <p:pic>
        <p:nvPicPr>
          <p:cNvPr id="4" name="Picture 3"/>
          <p:cNvPicPr>
            <a:picLocks noChangeAspect="1"/>
          </p:cNvPicPr>
          <p:nvPr/>
        </p:nvPicPr>
        <p:blipFill>
          <a:blip r:embed="rId2"/>
          <a:stretch>
            <a:fillRect/>
          </a:stretch>
        </p:blipFill>
        <p:spPr>
          <a:xfrm>
            <a:off x="0" y="1627095"/>
            <a:ext cx="8671428" cy="4614020"/>
          </a:xfrm>
          <a:prstGeom prst="rect">
            <a:avLst/>
          </a:prstGeom>
        </p:spPr>
      </p:pic>
      <p:sp>
        <p:nvSpPr>
          <p:cNvPr id="5" name="TextBox 4"/>
          <p:cNvSpPr txBox="1"/>
          <p:nvPr/>
        </p:nvSpPr>
        <p:spPr>
          <a:xfrm>
            <a:off x="8671427" y="2164976"/>
            <a:ext cx="3309901" cy="34163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 each resource you can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Manage who has access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edit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view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Comment or rate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Get unique identifier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Describe with metadata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Organize into collections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Formally publish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Version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Open with compatible web app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622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0056"/>
          <a:stretch/>
        </p:blipFill>
        <p:spPr>
          <a:xfrm>
            <a:off x="361906" y="770187"/>
            <a:ext cx="8351788" cy="5721475"/>
          </a:xfrm>
          <a:prstGeom prst="rect">
            <a:avLst/>
          </a:prstGeom>
          <a:ln>
            <a:noFill/>
          </a:ln>
        </p:spPr>
      </p:pic>
      <p:sp>
        <p:nvSpPr>
          <p:cNvPr id="5" name="Content Placeholder 2"/>
          <p:cNvSpPr txBox="1">
            <a:spLocks/>
          </p:cNvSpPr>
          <p:nvPr/>
        </p:nvSpPr>
        <p:spPr>
          <a:xfrm>
            <a:off x="2612793" y="3169340"/>
            <a:ext cx="4354331" cy="112610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Resources formally published receive a citable digital object identifier (DOI) and are made immutable to changes</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ounded Rectangle 5"/>
          <p:cNvSpPr/>
          <p:nvPr/>
        </p:nvSpPr>
        <p:spPr>
          <a:xfrm>
            <a:off x="389965" y="5019458"/>
            <a:ext cx="6602506" cy="5513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803681" y="729164"/>
            <a:ext cx="4051990" cy="5878969"/>
            <a:chOff x="7646024" y="756676"/>
            <a:chExt cx="4369882" cy="6340194"/>
          </a:xfrm>
        </p:grpSpPr>
        <p:pic>
          <p:nvPicPr>
            <p:cNvPr id="7" name="Picture 6"/>
            <p:cNvPicPr>
              <a:picLocks noChangeAspect="1"/>
            </p:cNvPicPr>
            <p:nvPr/>
          </p:nvPicPr>
          <p:blipFill>
            <a:blip r:embed="rId3"/>
            <a:stretch>
              <a:fillRect/>
            </a:stretch>
          </p:blipFill>
          <p:spPr>
            <a:xfrm>
              <a:off x="7646024" y="756676"/>
              <a:ext cx="4369882" cy="4696106"/>
            </a:xfrm>
            <a:prstGeom prst="rect">
              <a:avLst/>
            </a:prstGeom>
          </p:spPr>
        </p:pic>
        <p:pic>
          <p:nvPicPr>
            <p:cNvPr id="9" name="Picture 8"/>
            <p:cNvPicPr>
              <a:picLocks noChangeAspect="1"/>
            </p:cNvPicPr>
            <p:nvPr/>
          </p:nvPicPr>
          <p:blipFill>
            <a:blip r:embed="rId4"/>
            <a:stretch>
              <a:fillRect/>
            </a:stretch>
          </p:blipFill>
          <p:spPr>
            <a:xfrm>
              <a:off x="7689745" y="4772770"/>
              <a:ext cx="4282440" cy="2324100"/>
            </a:xfrm>
            <a:prstGeom prst="rect">
              <a:avLst/>
            </a:prstGeom>
          </p:spPr>
        </p:pic>
        <p:sp>
          <p:nvSpPr>
            <p:cNvPr id="10" name="TextBox 9"/>
            <p:cNvSpPr txBox="1"/>
            <p:nvPr/>
          </p:nvSpPr>
          <p:spPr>
            <a:xfrm>
              <a:off x="7784341" y="3878667"/>
              <a:ext cx="389265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568615" y="18600"/>
            <a:ext cx="10972800" cy="653209"/>
          </a:xfrm>
        </p:spPr>
        <p:txBody>
          <a:bodyPr>
            <a:normAutofit fontScale="90000"/>
          </a:bodyPr>
          <a:lstStyle/>
          <a:p>
            <a:r>
              <a:rPr lang="en-US" dirty="0" smtClean="0"/>
              <a:t>Formal data publication</a:t>
            </a:r>
            <a:endParaRPr lang="en-US" dirty="0"/>
          </a:p>
        </p:txBody>
      </p:sp>
    </p:spTree>
    <p:extLst>
      <p:ext uri="{BB962C8B-B14F-4D97-AF65-F5344CB8AC3E}">
        <p14:creationId xmlns:p14="http://schemas.microsoft.com/office/powerpoint/2010/main" val="1654900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Automatic and natural metadata gathering eases some of the pain of metadata entry</a:t>
            </a:r>
            <a:endParaRPr lang="en-US" dirty="0"/>
          </a:p>
        </p:txBody>
      </p:sp>
      <p:pic>
        <p:nvPicPr>
          <p:cNvPr id="5" name="Picture 4"/>
          <p:cNvPicPr>
            <a:picLocks noChangeAspect="1"/>
          </p:cNvPicPr>
          <p:nvPr/>
        </p:nvPicPr>
        <p:blipFill>
          <a:blip r:embed="rId2"/>
          <a:stretch>
            <a:fillRect/>
          </a:stretch>
        </p:blipFill>
        <p:spPr>
          <a:xfrm>
            <a:off x="283029" y="2865541"/>
            <a:ext cx="3848100" cy="3250981"/>
          </a:xfrm>
          <a:prstGeom prst="rect">
            <a:avLst/>
          </a:prstGeom>
        </p:spPr>
      </p:pic>
      <p:pic>
        <p:nvPicPr>
          <p:cNvPr id="4" name="Picture 3"/>
          <p:cNvPicPr>
            <a:picLocks noChangeAspect="1"/>
          </p:cNvPicPr>
          <p:nvPr/>
        </p:nvPicPr>
        <p:blipFill rotWithShape="1">
          <a:blip r:embed="rId3"/>
          <a:srcRect b="8948"/>
          <a:stretch/>
        </p:blipFill>
        <p:spPr>
          <a:xfrm>
            <a:off x="3086098" y="3739920"/>
            <a:ext cx="3853543" cy="2660878"/>
          </a:xfrm>
          <a:prstGeom prst="rect">
            <a:avLst/>
          </a:prstGeom>
        </p:spPr>
      </p:pic>
      <p:sp>
        <p:nvSpPr>
          <p:cNvPr id="6" name="Rectangle 5"/>
          <p:cNvSpPr/>
          <p:nvPr/>
        </p:nvSpPr>
        <p:spPr>
          <a:xfrm>
            <a:off x="609600" y="1679924"/>
            <a:ext cx="6096000" cy="923330"/>
          </a:xfrm>
          <a:prstGeom prst="rect">
            <a:avLst/>
          </a:prstGeom>
        </p:spPr>
        <p:txBody>
          <a:bodyPr>
            <a:spAutoFit/>
          </a:bodyPr>
          <a:lstStyle/>
          <a:p>
            <a:r>
              <a:rPr lang="en-US" dirty="0">
                <a:solidFill>
                  <a:srgbClr val="0070C0"/>
                </a:solidFill>
              </a:rPr>
              <a:t>For geographic raster WGS 84 Coverage information automatically harvested from </a:t>
            </a:r>
            <a:r>
              <a:rPr lang="en-US" dirty="0" err="1">
                <a:solidFill>
                  <a:srgbClr val="0070C0"/>
                </a:solidFill>
              </a:rPr>
              <a:t>GeoTIFF</a:t>
            </a:r>
            <a:r>
              <a:rPr lang="en-US" dirty="0">
                <a:solidFill>
                  <a:srgbClr val="0070C0"/>
                </a:solidFill>
              </a:rPr>
              <a:t> coordinate system information</a:t>
            </a:r>
          </a:p>
        </p:txBody>
      </p:sp>
      <p:sp>
        <p:nvSpPr>
          <p:cNvPr id="7" name="Rectangle 6"/>
          <p:cNvSpPr/>
          <p:nvPr/>
        </p:nvSpPr>
        <p:spPr>
          <a:xfrm>
            <a:off x="7139423" y="1679924"/>
            <a:ext cx="4005942" cy="1200329"/>
          </a:xfrm>
          <a:prstGeom prst="rect">
            <a:avLst/>
          </a:prstGeom>
        </p:spPr>
        <p:txBody>
          <a:bodyPr wrap="square">
            <a:spAutoFit/>
          </a:bodyPr>
          <a:lstStyle/>
          <a:p>
            <a:r>
              <a:rPr lang="en-US" dirty="0">
                <a:solidFill>
                  <a:srgbClr val="0070C0"/>
                </a:solidFill>
              </a:rPr>
              <a:t>For </a:t>
            </a:r>
            <a:r>
              <a:rPr lang="en-US" dirty="0" smtClean="0">
                <a:solidFill>
                  <a:srgbClr val="0070C0"/>
                </a:solidFill>
              </a:rPr>
              <a:t>multidimensional </a:t>
            </a:r>
            <a:r>
              <a:rPr lang="en-US" dirty="0" err="1" smtClean="0">
                <a:solidFill>
                  <a:srgbClr val="0070C0"/>
                </a:solidFill>
              </a:rPr>
              <a:t>netCDF</a:t>
            </a:r>
            <a:r>
              <a:rPr lang="en-US" dirty="0" smtClean="0">
                <a:solidFill>
                  <a:srgbClr val="0070C0"/>
                </a:solidFill>
              </a:rPr>
              <a:t> data with CF convention metadata the HydroShare RDM metadata can be fully and automatically completed</a:t>
            </a:r>
            <a:endParaRPr lang="en-US" dirty="0">
              <a:solidFill>
                <a:srgbClr val="0070C0"/>
              </a:solidFill>
            </a:endParaRPr>
          </a:p>
        </p:txBody>
      </p:sp>
      <p:pic>
        <p:nvPicPr>
          <p:cNvPr id="8" name="Picture 7"/>
          <p:cNvPicPr>
            <a:picLocks noChangeAspect="1"/>
          </p:cNvPicPr>
          <p:nvPr/>
        </p:nvPicPr>
        <p:blipFill>
          <a:blip r:embed="rId4"/>
          <a:stretch>
            <a:fillRect/>
          </a:stretch>
        </p:blipFill>
        <p:spPr>
          <a:xfrm>
            <a:off x="6934198" y="3052751"/>
            <a:ext cx="4416393" cy="3543300"/>
          </a:xfrm>
          <a:prstGeom prst="rect">
            <a:avLst/>
          </a:prstGeom>
        </p:spPr>
      </p:pic>
    </p:spTree>
    <p:extLst>
      <p:ext uri="{BB962C8B-B14F-4D97-AF65-F5344CB8AC3E}">
        <p14:creationId xmlns:p14="http://schemas.microsoft.com/office/powerpoint/2010/main" val="2762467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34"/>
            <a:ext cx="10972800" cy="532758"/>
          </a:xfrm>
        </p:spPr>
        <p:txBody>
          <a:bodyPr>
            <a:normAutofit fontScale="90000"/>
          </a:bodyPr>
          <a:lstStyle/>
          <a:p>
            <a:r>
              <a:rPr lang="en-US" dirty="0" smtClean="0"/>
              <a:t>Access Control Model</a:t>
            </a:r>
            <a:endParaRPr lang="en-US" dirty="0"/>
          </a:p>
        </p:txBody>
      </p:sp>
      <p:sp>
        <p:nvSpPr>
          <p:cNvPr id="3" name="Content Placeholder 2"/>
          <p:cNvSpPr>
            <a:spLocks noGrp="1"/>
          </p:cNvSpPr>
          <p:nvPr>
            <p:ph sz="half" idx="1"/>
          </p:nvPr>
        </p:nvSpPr>
        <p:spPr>
          <a:xfrm>
            <a:off x="256162" y="924130"/>
            <a:ext cx="5706894" cy="5554493"/>
          </a:xfrm>
        </p:spPr>
        <p:txBody>
          <a:bodyPr>
            <a:noAutofit/>
          </a:bodyPr>
          <a:lstStyle/>
          <a:p>
            <a:pPr marL="0" indent="0">
              <a:buNone/>
            </a:pPr>
            <a:r>
              <a:rPr lang="en-US" sz="2200" dirty="0" smtClean="0"/>
              <a:t>Capabilities </a:t>
            </a:r>
            <a:r>
              <a:rPr lang="en-US" sz="2200" dirty="0"/>
              <a:t>given</a:t>
            </a:r>
            <a:r>
              <a:rPr lang="en-US" sz="2200" dirty="0" smtClean="0"/>
              <a:t> to users</a:t>
            </a:r>
          </a:p>
          <a:p>
            <a:pPr marL="0" indent="0">
              <a:buNone/>
            </a:pPr>
            <a:endParaRPr lang="en-US" sz="2200" dirty="0" smtClean="0"/>
          </a:p>
          <a:p>
            <a:r>
              <a:rPr lang="en-US" sz="2200" dirty="0" smtClean="0">
                <a:solidFill>
                  <a:srgbClr val="FF0000"/>
                </a:solidFill>
              </a:rPr>
              <a:t>Owners</a:t>
            </a:r>
            <a:r>
              <a:rPr lang="en-US" sz="2200" dirty="0" smtClean="0"/>
              <a:t> </a:t>
            </a:r>
            <a:r>
              <a:rPr lang="en-US" sz="2200" dirty="0"/>
              <a:t>can perform all operations on a resource and set whether a resource is Public, Discoverable, or Private and Shareable.  </a:t>
            </a:r>
            <a:r>
              <a:rPr lang="en-US" sz="2200" dirty="0" smtClean="0"/>
              <a:t>A resource may have multiple owners</a:t>
            </a:r>
            <a:endParaRPr lang="en-US" sz="2200" dirty="0"/>
          </a:p>
          <a:p>
            <a:r>
              <a:rPr lang="en-US" sz="2200" dirty="0">
                <a:solidFill>
                  <a:srgbClr val="FF0000"/>
                </a:solidFill>
              </a:rPr>
              <a:t>Editors</a:t>
            </a:r>
            <a:r>
              <a:rPr lang="en-US" sz="2200" dirty="0"/>
              <a:t> can edit resource metadata and add and delete resource content files. If the resource is Shareable editors </a:t>
            </a:r>
            <a:r>
              <a:rPr lang="en-US" sz="2200" dirty="0" smtClean="0"/>
              <a:t>can extend </a:t>
            </a:r>
            <a:r>
              <a:rPr lang="en-US" sz="2200" dirty="0"/>
              <a:t>editing or viewing access to other users</a:t>
            </a:r>
            <a:r>
              <a:rPr lang="en-US" sz="2200" dirty="0" smtClean="0"/>
              <a:t>.</a:t>
            </a:r>
            <a:endParaRPr lang="en-US" sz="2200" dirty="0"/>
          </a:p>
          <a:p>
            <a:r>
              <a:rPr lang="en-US" sz="2200" dirty="0">
                <a:solidFill>
                  <a:srgbClr val="FF0000"/>
                </a:solidFill>
              </a:rPr>
              <a:t>Viewers</a:t>
            </a:r>
            <a:r>
              <a:rPr lang="en-US" sz="2200" dirty="0"/>
              <a:t> can view resource metadata and download resource content files. If the resource is Shareable viewers can use manage access to extend viewing access to other users.</a:t>
            </a:r>
          </a:p>
        </p:txBody>
      </p:sp>
      <p:sp>
        <p:nvSpPr>
          <p:cNvPr id="4" name="Content Placeholder 3"/>
          <p:cNvSpPr>
            <a:spLocks noGrp="1"/>
          </p:cNvSpPr>
          <p:nvPr>
            <p:ph sz="half" idx="2"/>
          </p:nvPr>
        </p:nvSpPr>
        <p:spPr>
          <a:xfrm>
            <a:off x="6187872" y="924130"/>
            <a:ext cx="5747966" cy="4525963"/>
          </a:xfrm>
        </p:spPr>
        <p:txBody>
          <a:bodyPr>
            <a:noAutofit/>
          </a:bodyPr>
          <a:lstStyle/>
          <a:p>
            <a:pPr marL="0" indent="0">
              <a:buNone/>
            </a:pPr>
            <a:r>
              <a:rPr lang="en-US" sz="2200" dirty="0" smtClean="0"/>
              <a:t>Resource access settings</a:t>
            </a:r>
          </a:p>
          <a:p>
            <a:pPr marL="0" indent="0">
              <a:buNone/>
            </a:pPr>
            <a:endParaRPr lang="en-US" sz="2200" dirty="0" smtClean="0"/>
          </a:p>
          <a:p>
            <a:r>
              <a:rPr lang="en-US" sz="2200" dirty="0" smtClean="0">
                <a:solidFill>
                  <a:srgbClr val="FF0000"/>
                </a:solidFill>
              </a:rPr>
              <a:t>Public</a:t>
            </a:r>
            <a:r>
              <a:rPr lang="en-US" sz="2200" dirty="0" smtClean="0"/>
              <a:t>: Content visible to all users</a:t>
            </a:r>
          </a:p>
          <a:p>
            <a:r>
              <a:rPr lang="en-US" sz="2200" dirty="0" smtClean="0">
                <a:solidFill>
                  <a:srgbClr val="FF0000"/>
                </a:solidFill>
              </a:rPr>
              <a:t>Discoverable</a:t>
            </a:r>
            <a:r>
              <a:rPr lang="en-US" sz="2200" dirty="0" smtClean="0"/>
              <a:t>: Only metadata is visible to all users</a:t>
            </a:r>
          </a:p>
          <a:p>
            <a:r>
              <a:rPr lang="en-US" sz="2200" dirty="0" smtClean="0">
                <a:solidFill>
                  <a:srgbClr val="FF0000"/>
                </a:solidFill>
              </a:rPr>
              <a:t>Published</a:t>
            </a:r>
            <a:r>
              <a:rPr lang="en-US" sz="2200" dirty="0" smtClean="0"/>
              <a:t>: Public and immutable with citable digital object identifier (DOI) assigned</a:t>
            </a:r>
          </a:p>
          <a:p>
            <a:r>
              <a:rPr lang="en-US" sz="2200" dirty="0" smtClean="0">
                <a:solidFill>
                  <a:srgbClr val="FF0000"/>
                </a:solidFill>
              </a:rPr>
              <a:t>Private</a:t>
            </a:r>
            <a:r>
              <a:rPr lang="en-US" sz="2200" dirty="0" smtClean="0"/>
              <a:t>: Content (and metadata) only visible to users and members of groups that have had access specifically enabled</a:t>
            </a:r>
          </a:p>
          <a:p>
            <a:r>
              <a:rPr lang="en-US" sz="2200" dirty="0" smtClean="0">
                <a:solidFill>
                  <a:srgbClr val="FF0000"/>
                </a:solidFill>
              </a:rPr>
              <a:t>Shareable</a:t>
            </a:r>
            <a:r>
              <a:rPr lang="en-US" sz="2200" dirty="0" smtClean="0"/>
              <a:t>: Users with edit or view permission can extend this permission to other users or groups</a:t>
            </a:r>
            <a:endParaRPr lang="en-US" sz="2200" dirty="0"/>
          </a:p>
        </p:txBody>
      </p:sp>
    </p:spTree>
    <p:extLst>
      <p:ext uri="{BB962C8B-B14F-4D97-AF65-F5344CB8AC3E}">
        <p14:creationId xmlns:p14="http://schemas.microsoft.com/office/powerpoint/2010/main" val="382810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0" y="1"/>
            <a:ext cx="9144000" cy="995363"/>
          </a:xfrm>
        </p:spPr>
        <p:txBody>
          <a:bodyPr>
            <a:normAutofit fontScale="90000"/>
          </a:bodyPr>
          <a:lstStyle/>
          <a:p>
            <a:r>
              <a:rPr lang="en-US" sz="3600" dirty="0"/>
              <a:t>The challenge of </a:t>
            </a:r>
            <a:r>
              <a:rPr lang="en-US" sz="3600" dirty="0" smtClean="0"/>
              <a:t>large data sizes</a:t>
            </a:r>
            <a:br>
              <a:rPr lang="en-US" sz="3600" dirty="0" smtClean="0"/>
            </a:br>
            <a:r>
              <a:rPr lang="en-US" sz="3600" dirty="0" smtClean="0"/>
              <a:t>Digital </a:t>
            </a:r>
            <a:r>
              <a:rPr lang="en-US" sz="3600" dirty="0"/>
              <a:t>Elevation Model (DEM) resolution</a:t>
            </a:r>
          </a:p>
        </p:txBody>
      </p:sp>
      <p:sp>
        <p:nvSpPr>
          <p:cNvPr id="28675" name="Rectangle 38"/>
          <p:cNvSpPr>
            <a:spLocks noChangeArrowheads="1"/>
          </p:cNvSpPr>
          <p:nvPr/>
        </p:nvSpPr>
        <p:spPr bwMode="auto">
          <a:xfrm>
            <a:off x="1546070" y="1419319"/>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dirty="0">
                <a:solidFill>
                  <a:srgbClr val="000000"/>
                </a:solidFill>
              </a:rPr>
              <a:t>1980’s  DMA  90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2</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6" name="Rectangle 39"/>
          <p:cNvSpPr>
            <a:spLocks noChangeArrowheads="1"/>
          </p:cNvSpPr>
          <p:nvPr/>
        </p:nvSpPr>
        <p:spPr bwMode="auto">
          <a:xfrm>
            <a:off x="1546071" y="2848069"/>
            <a:ext cx="2672911"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1990’s USGS DEM  30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3</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7" name="Rectangle 39"/>
          <p:cNvSpPr>
            <a:spLocks noChangeArrowheads="1"/>
          </p:cNvSpPr>
          <p:nvPr/>
        </p:nvSpPr>
        <p:spPr bwMode="auto">
          <a:xfrm>
            <a:off x="1546070" y="4254500"/>
            <a:ext cx="193873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2000’s NED 10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4</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8" name="Rectangle 39"/>
          <p:cNvSpPr>
            <a:spLocks noChangeArrowheads="1"/>
          </p:cNvSpPr>
          <p:nvPr/>
        </p:nvSpPr>
        <p:spPr bwMode="auto">
          <a:xfrm>
            <a:off x="1546070" y="5683250"/>
            <a:ext cx="2103268"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2010’s LIDAR ~1 m</a:t>
            </a:r>
          </a:p>
          <a:p>
            <a:pPr fontAlgn="base">
              <a:spcBef>
                <a:spcPct val="45000"/>
              </a:spcBef>
              <a:spcAft>
                <a:spcPct val="0"/>
              </a:spcAft>
            </a:pPr>
            <a:r>
              <a:rPr lang="en-US" sz="2000" dirty="0">
                <a:solidFill>
                  <a:srgbClr val="000000"/>
                </a:solidFill>
              </a:rPr>
              <a:t>10</a:t>
            </a:r>
            <a:r>
              <a:rPr lang="en-US" sz="2000" baseline="30000" dirty="0">
                <a:solidFill>
                  <a:srgbClr val="000000"/>
                </a:solidFill>
              </a:rPr>
              <a:t>6</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grpSp>
        <p:nvGrpSpPr>
          <p:cNvPr id="2" name="Group 50"/>
          <p:cNvGrpSpPr>
            <a:grpSpLocks/>
          </p:cNvGrpSpPr>
          <p:nvPr/>
        </p:nvGrpSpPr>
        <p:grpSpPr bwMode="auto">
          <a:xfrm>
            <a:off x="4181062" y="1012425"/>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
        <p:nvSpPr>
          <p:cNvPr id="3" name="TextBox 2"/>
          <p:cNvSpPr txBox="1"/>
          <p:nvPr/>
        </p:nvSpPr>
        <p:spPr>
          <a:xfrm>
            <a:off x="8680786" y="906052"/>
            <a:ext cx="1801647" cy="707886"/>
          </a:xfrm>
          <a:prstGeom prst="rect">
            <a:avLst/>
          </a:prstGeom>
          <a:noFill/>
        </p:spPr>
        <p:txBody>
          <a:bodyPr wrap="none" rtlCol="0">
            <a:spAutoFit/>
          </a:bodyPr>
          <a:lstStyle/>
          <a:p>
            <a:pPr algn="ctr"/>
            <a:r>
              <a:rPr lang="en-US" sz="2000" dirty="0">
                <a:solidFill>
                  <a:prstClr val="black"/>
                </a:solidFill>
              </a:rPr>
              <a:t>e.g. 50,000 km</a:t>
            </a:r>
            <a:r>
              <a:rPr lang="en-US" sz="2000" baseline="30000" dirty="0">
                <a:solidFill>
                  <a:prstClr val="black"/>
                </a:solidFill>
              </a:rPr>
              <a:t>2</a:t>
            </a:r>
          </a:p>
          <a:p>
            <a:pPr algn="ctr"/>
            <a:r>
              <a:rPr lang="en-US" sz="2000" dirty="0">
                <a:solidFill>
                  <a:prstClr val="black"/>
                </a:solidFill>
              </a:rPr>
              <a:t>Watershed</a:t>
            </a:r>
          </a:p>
        </p:txBody>
      </p:sp>
      <p:sp>
        <p:nvSpPr>
          <p:cNvPr id="4" name="Rectangle 3"/>
          <p:cNvSpPr/>
          <p:nvPr/>
        </p:nvSpPr>
        <p:spPr>
          <a:xfrm>
            <a:off x="9151042" y="1613938"/>
            <a:ext cx="861133" cy="400110"/>
          </a:xfrm>
          <a:prstGeom prst="rect">
            <a:avLst/>
          </a:prstGeom>
        </p:spPr>
        <p:txBody>
          <a:bodyPr wrap="none">
            <a:spAutoFit/>
          </a:bodyPr>
          <a:lstStyle/>
          <a:p>
            <a:r>
              <a:rPr lang="en-US" sz="2000" dirty="0">
                <a:solidFill>
                  <a:prstClr val="black"/>
                </a:solidFill>
              </a:rPr>
              <a:t>27 MB</a:t>
            </a:r>
          </a:p>
        </p:txBody>
      </p:sp>
      <p:sp>
        <p:nvSpPr>
          <p:cNvPr id="14" name="Rectangle 13"/>
          <p:cNvSpPr/>
          <p:nvPr/>
        </p:nvSpPr>
        <p:spPr>
          <a:xfrm>
            <a:off x="9151041" y="2739141"/>
            <a:ext cx="990977" cy="400110"/>
          </a:xfrm>
          <a:prstGeom prst="rect">
            <a:avLst/>
          </a:prstGeom>
        </p:spPr>
        <p:txBody>
          <a:bodyPr wrap="none">
            <a:spAutoFit/>
          </a:bodyPr>
          <a:lstStyle/>
          <a:p>
            <a:r>
              <a:rPr lang="en-US" sz="2000" dirty="0">
                <a:solidFill>
                  <a:prstClr val="black"/>
                </a:solidFill>
              </a:rPr>
              <a:t>240 MB</a:t>
            </a:r>
          </a:p>
        </p:txBody>
      </p:sp>
      <p:sp>
        <p:nvSpPr>
          <p:cNvPr id="15" name="Rectangle 14"/>
          <p:cNvSpPr/>
          <p:nvPr/>
        </p:nvSpPr>
        <p:spPr>
          <a:xfrm>
            <a:off x="9151039" y="4276542"/>
            <a:ext cx="673582" cy="400110"/>
          </a:xfrm>
          <a:prstGeom prst="rect">
            <a:avLst/>
          </a:prstGeom>
        </p:spPr>
        <p:txBody>
          <a:bodyPr wrap="none">
            <a:spAutoFit/>
          </a:bodyPr>
          <a:lstStyle/>
          <a:p>
            <a:r>
              <a:rPr lang="en-US" sz="2000" dirty="0">
                <a:solidFill>
                  <a:prstClr val="black"/>
                </a:solidFill>
              </a:rPr>
              <a:t>2 GB</a:t>
            </a:r>
          </a:p>
        </p:txBody>
      </p:sp>
      <p:sp>
        <p:nvSpPr>
          <p:cNvPr id="16" name="Rectangle 15"/>
          <p:cNvSpPr/>
          <p:nvPr/>
        </p:nvSpPr>
        <p:spPr>
          <a:xfrm>
            <a:off x="9124799" y="5758893"/>
            <a:ext cx="933269" cy="400110"/>
          </a:xfrm>
          <a:prstGeom prst="rect">
            <a:avLst/>
          </a:prstGeom>
        </p:spPr>
        <p:txBody>
          <a:bodyPr wrap="none">
            <a:spAutoFit/>
          </a:bodyPr>
          <a:lstStyle/>
          <a:p>
            <a:r>
              <a:rPr lang="en-US" sz="2000" dirty="0">
                <a:solidFill>
                  <a:prstClr val="black"/>
                </a:solidFill>
              </a:rPr>
              <a:t>200 GB</a:t>
            </a:r>
          </a:p>
        </p:txBody>
      </p:sp>
      <p:sp>
        <p:nvSpPr>
          <p:cNvPr id="5" name="TextBox 4"/>
          <p:cNvSpPr txBox="1"/>
          <p:nvPr/>
        </p:nvSpPr>
        <p:spPr>
          <a:xfrm>
            <a:off x="10058068" y="6106443"/>
            <a:ext cx="2049982" cy="646331"/>
          </a:xfrm>
          <a:prstGeom prst="rect">
            <a:avLst/>
          </a:prstGeom>
          <a:noFill/>
        </p:spPr>
        <p:txBody>
          <a:bodyPr wrap="square" rtlCol="0">
            <a:spAutoFit/>
          </a:bodyPr>
          <a:lstStyle/>
          <a:p>
            <a:pPr algn="ctr"/>
            <a:r>
              <a:rPr lang="en-US" dirty="0" smtClean="0">
                <a:solidFill>
                  <a:schemeClr val="accent2">
                    <a:lumMod val="75000"/>
                  </a:schemeClr>
                </a:solidFill>
              </a:rPr>
              <a:t>A factor 10,000 increase in 30 years</a:t>
            </a:r>
            <a:endParaRPr lang="en-US" dirty="0">
              <a:solidFill>
                <a:schemeClr val="accent2">
                  <a:lumMod val="75000"/>
                </a:schemeClr>
              </a:solidFill>
            </a:endParaRPr>
          </a:p>
        </p:txBody>
      </p:sp>
    </p:spTree>
    <p:extLst>
      <p:ext uri="{BB962C8B-B14F-4D97-AF65-F5344CB8AC3E}">
        <p14:creationId xmlns:p14="http://schemas.microsoft.com/office/powerpoint/2010/main" val="491537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Apps act on resources to support web based visualization and analysis </a:t>
            </a:r>
            <a:r>
              <a:rPr lang="en-US" sz="3200" dirty="0">
                <a:hlinkClick r:id="rId2"/>
              </a:rPr>
              <a:t>http://apps.hydroshare.org</a:t>
            </a:r>
            <a:r>
              <a:rPr lang="en-US" sz="3200" dirty="0"/>
              <a:t> </a:t>
            </a:r>
          </a:p>
        </p:txBody>
      </p:sp>
      <p:pic>
        <p:nvPicPr>
          <p:cNvPr id="4" name="Picture 3"/>
          <p:cNvPicPr>
            <a:picLocks noChangeAspect="1"/>
          </p:cNvPicPr>
          <p:nvPr/>
        </p:nvPicPr>
        <p:blipFill>
          <a:blip r:embed="rId3"/>
          <a:stretch>
            <a:fillRect/>
          </a:stretch>
        </p:blipFill>
        <p:spPr>
          <a:xfrm>
            <a:off x="1243013" y="1470488"/>
            <a:ext cx="9608764" cy="5223999"/>
          </a:xfrm>
          <a:prstGeom prst="rect">
            <a:avLst/>
          </a:prstGeom>
        </p:spPr>
      </p:pic>
    </p:spTree>
    <p:extLst>
      <p:ext uri="{BB962C8B-B14F-4D97-AF65-F5344CB8AC3E}">
        <p14:creationId xmlns:p14="http://schemas.microsoft.com/office/powerpoint/2010/main" val="45217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25" y="174813"/>
            <a:ext cx="12184751" cy="6508375"/>
          </a:xfrm>
          <a:prstGeom prst="rect">
            <a:avLst/>
          </a:prstGeom>
        </p:spPr>
      </p:pic>
    </p:spTree>
    <p:extLst>
      <p:ext uri="{BB962C8B-B14F-4D97-AF65-F5344CB8AC3E}">
        <p14:creationId xmlns:p14="http://schemas.microsoft.com/office/powerpoint/2010/main" val="3875886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6311" y="1432628"/>
            <a:ext cx="6589890" cy="3269117"/>
          </a:xfrm>
          <a:prstGeom prst="rect">
            <a:avLst/>
          </a:prstGeom>
        </p:spPr>
      </p:pic>
      <p:sp>
        <p:nvSpPr>
          <p:cNvPr id="2" name="Title 1"/>
          <p:cNvSpPr>
            <a:spLocks noGrp="1"/>
          </p:cNvSpPr>
          <p:nvPr>
            <p:ph type="title"/>
          </p:nvPr>
        </p:nvSpPr>
        <p:spPr>
          <a:xfrm>
            <a:off x="609600" y="274638"/>
            <a:ext cx="10972800" cy="1143000"/>
          </a:xfrm>
        </p:spPr>
        <p:txBody>
          <a:bodyPr>
            <a:normAutofit fontScale="90000"/>
          </a:bodyPr>
          <a:lstStyle/>
          <a:p>
            <a:r>
              <a:rPr lang="en-US" dirty="0" smtClean="0"/>
              <a:t>Hyrax </a:t>
            </a:r>
            <a:r>
              <a:rPr lang="en-US" dirty="0" err="1" smtClean="0"/>
              <a:t>OPeNDAP</a:t>
            </a:r>
            <a:r>
              <a:rPr lang="en-US" dirty="0" smtClean="0"/>
              <a:t> Server for public Multidimensional resources in </a:t>
            </a:r>
            <a:r>
              <a:rPr lang="en-US" dirty="0" err="1" smtClean="0"/>
              <a:t>netCDF</a:t>
            </a:r>
            <a:r>
              <a:rPr lang="en-US" dirty="0" smtClean="0"/>
              <a:t> format</a:t>
            </a:r>
            <a:endParaRPr lang="en-US" dirty="0"/>
          </a:p>
        </p:txBody>
      </p:sp>
      <p:pic>
        <p:nvPicPr>
          <p:cNvPr id="3" name="Picture 2"/>
          <p:cNvPicPr>
            <a:picLocks noChangeAspect="1"/>
          </p:cNvPicPr>
          <p:nvPr/>
        </p:nvPicPr>
        <p:blipFill>
          <a:blip r:embed="rId3"/>
          <a:stretch>
            <a:fillRect/>
          </a:stretch>
        </p:blipFill>
        <p:spPr>
          <a:xfrm>
            <a:off x="609600" y="5065071"/>
            <a:ext cx="8686800" cy="108585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572429" y="1417638"/>
            <a:ext cx="5779750" cy="5294039"/>
          </a:xfrm>
          <a:prstGeom prst="rect">
            <a:avLst/>
          </a:prstGeom>
          <a:ln w="3175">
            <a:solidFill>
              <a:schemeClr val="tx1"/>
            </a:solidFill>
          </a:ln>
        </p:spPr>
      </p:pic>
      <p:sp>
        <p:nvSpPr>
          <p:cNvPr id="8" name="Rectangle 7"/>
          <p:cNvSpPr/>
          <p:nvPr/>
        </p:nvSpPr>
        <p:spPr>
          <a:xfrm>
            <a:off x="6647095" y="6341450"/>
            <a:ext cx="3980513" cy="369332"/>
          </a:xfrm>
          <a:prstGeom prst="rect">
            <a:avLst/>
          </a:prstGeom>
        </p:spPr>
        <p:txBody>
          <a:bodyPr wrap="none">
            <a:spAutoFit/>
          </a:bodyPr>
          <a:lstStyle/>
          <a:p>
            <a:r>
              <a:rPr lang="en-US" dirty="0" smtClean="0">
                <a:latin typeface="Calibri" panose="020F0502020204030204" pitchFamily="34" charset="0"/>
                <a:ea typeface="SimSun" panose="02010600030101010101" pitchFamily="2" charset="-122"/>
                <a:cs typeface="Times New Roman" panose="02020603050405020304" pitchFamily="18" charset="0"/>
              </a:rPr>
              <a:t>Snapshot in time in visualized in Panoply</a:t>
            </a:r>
            <a:endParaRPr lang="en-US" dirty="0"/>
          </a:p>
        </p:txBody>
      </p:sp>
    </p:spTree>
    <p:extLst>
      <p:ext uri="{BB962C8B-B14F-4D97-AF65-F5344CB8AC3E}">
        <p14:creationId xmlns:p14="http://schemas.microsoft.com/office/powerpoint/2010/main" val="2041822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7907"/>
            <a:ext cx="10972800" cy="912138"/>
          </a:xfrm>
        </p:spPr>
        <p:txBody>
          <a:bodyPr>
            <a:normAutofit fontScale="90000"/>
          </a:bodyPr>
          <a:lstStyle/>
          <a:p>
            <a:r>
              <a:rPr lang="en-US" dirty="0" smtClean="0"/>
              <a:t>Single Cell Time Slice from multidimensional </a:t>
            </a:r>
            <a:r>
              <a:rPr lang="en-US" dirty="0" err="1" smtClean="0"/>
              <a:t>netCDF</a:t>
            </a:r>
            <a:r>
              <a:rPr lang="en-US" dirty="0" smtClean="0"/>
              <a:t> file visualized in Panoply</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876144" y="1293779"/>
            <a:ext cx="6209489" cy="5330758"/>
          </a:xfrm>
          <a:prstGeom prst="rect">
            <a:avLst/>
          </a:prstGeom>
          <a:ln w="3175">
            <a:solidFill>
              <a:schemeClr val="tx1"/>
            </a:solidFill>
          </a:ln>
        </p:spPr>
      </p:pic>
    </p:spTree>
    <p:extLst>
      <p:ext uri="{BB962C8B-B14F-4D97-AF65-F5344CB8AC3E}">
        <p14:creationId xmlns:p14="http://schemas.microsoft.com/office/powerpoint/2010/main" val="3962381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93" y="125675"/>
            <a:ext cx="10972800" cy="730624"/>
          </a:xfrm>
        </p:spPr>
        <p:txBody>
          <a:bodyPr>
            <a:normAutofit fontScale="90000"/>
          </a:bodyPr>
          <a:lstStyle/>
          <a:p>
            <a:r>
              <a:rPr lang="en-US" dirty="0" smtClean="0"/>
              <a:t>NWM Forecast Viewer App</a:t>
            </a:r>
            <a:endParaRPr lang="en-US" dirty="0"/>
          </a:p>
        </p:txBody>
      </p:sp>
      <p:sp>
        <p:nvSpPr>
          <p:cNvPr id="3" name="Content Placeholder 2"/>
          <p:cNvSpPr>
            <a:spLocks noGrp="1"/>
          </p:cNvSpPr>
          <p:nvPr>
            <p:ph idx="1"/>
          </p:nvPr>
        </p:nvSpPr>
        <p:spPr>
          <a:xfrm>
            <a:off x="2263774" y="951153"/>
            <a:ext cx="7662864" cy="3267169"/>
          </a:xfrm>
        </p:spPr>
        <p:txBody>
          <a:bodyPr>
            <a:normAutofit/>
          </a:bodyPr>
          <a:lstStyle/>
          <a:p>
            <a:pPr>
              <a:buClr>
                <a:schemeClr val="bg2">
                  <a:lumMod val="50000"/>
                </a:schemeClr>
              </a:buClr>
            </a:pPr>
            <a:r>
              <a:rPr lang="en-US" sz="2000" dirty="0">
                <a:solidFill>
                  <a:schemeClr val="bg1"/>
                </a:solidFill>
              </a:rPr>
              <a:t>Provides visualization of the channel, reservoir, and land type forecasts for the four different configurations of the NWM.</a:t>
            </a:r>
          </a:p>
        </p:txBody>
      </p:sp>
      <p:pic>
        <p:nvPicPr>
          <p:cNvPr id="4" name="Picture 3" descr="screen_shot_nwm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58" y="1800649"/>
            <a:ext cx="8893610" cy="4963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txBox="1">
            <a:spLocks/>
          </p:cNvSpPr>
          <p:nvPr/>
        </p:nvSpPr>
        <p:spPr>
          <a:xfrm>
            <a:off x="9722224" y="3591699"/>
            <a:ext cx="2366683" cy="125324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j-ea"/>
                <a:cs typeface="+mj-cs"/>
              </a:rPr>
              <a:t>Enhancing access to community data products</a:t>
            </a:r>
            <a:endParaRPr kumimoji="0" lang="en-US" sz="2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8" name="TextBox 7"/>
          <p:cNvSpPr txBox="1"/>
          <p:nvPr/>
        </p:nvSpPr>
        <p:spPr>
          <a:xfrm>
            <a:off x="9722224" y="6179096"/>
            <a:ext cx="2366683"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From Michael </a:t>
            </a:r>
            <a:r>
              <a:rPr lang="en-US" sz="1600" dirty="0" err="1" smtClean="0">
                <a:latin typeface="Arial" panose="020B0604020202020204" pitchFamily="34" charset="0"/>
                <a:cs typeface="Arial" panose="020B0604020202020204" pitchFamily="34" charset="0"/>
              </a:rPr>
              <a:t>Souffront</a:t>
            </a:r>
            <a:r>
              <a:rPr lang="en-US" sz="1600" dirty="0" smtClean="0">
                <a:latin typeface="Arial" panose="020B0604020202020204" pitchFamily="34" charset="0"/>
                <a:cs typeface="Arial" panose="020B0604020202020204" pitchFamily="34" charset="0"/>
              </a:rPr>
              <a:t> and Jim Nelson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5418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pic>
        <p:nvPicPr>
          <p:cNvPr id="7" name="Picture 6" descr="Screen Shot 2016-07-05 at 2.42.58 PM.png"/>
          <p:cNvPicPr>
            <a:picLocks noChangeAspect="1"/>
          </p:cNvPicPr>
          <p:nvPr/>
        </p:nvPicPr>
        <p:blipFill rotWithShape="1">
          <a:blip r:embed="rId3">
            <a:extLst>
              <a:ext uri="{28A0092B-C50C-407E-A947-70E740481C1C}">
                <a14:useLocalDpi xmlns:a14="http://schemas.microsoft.com/office/drawing/2010/main" val="0"/>
              </a:ext>
            </a:extLst>
          </a:blip>
          <a:srcRect l="16549" t="12109" r="928" b="161"/>
          <a:stretch/>
        </p:blipFill>
        <p:spPr>
          <a:xfrm>
            <a:off x="305459" y="85165"/>
            <a:ext cx="11180439" cy="6651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05459" y="5690002"/>
            <a:ext cx="2366683"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From Michael </a:t>
            </a:r>
            <a:r>
              <a:rPr lang="en-US" sz="1600" dirty="0" err="1" smtClean="0">
                <a:latin typeface="Arial" panose="020B0604020202020204" pitchFamily="34" charset="0"/>
                <a:cs typeface="Arial" panose="020B0604020202020204" pitchFamily="34" charset="0"/>
              </a:rPr>
              <a:t>Souffront</a:t>
            </a:r>
            <a:r>
              <a:rPr lang="en-US" sz="1600" dirty="0" smtClean="0">
                <a:latin typeface="Arial" panose="020B0604020202020204" pitchFamily="34" charset="0"/>
                <a:cs typeface="Arial" panose="020B0604020202020204" pitchFamily="34" charset="0"/>
              </a:rPr>
              <a:t> and Jim Nelson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645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p:cNvCxnSpPr/>
          <p:nvPr/>
        </p:nvCxnSpPr>
        <p:spPr>
          <a:xfrm>
            <a:off x="10586633" y="3249352"/>
            <a:ext cx="0" cy="4929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2" idx="2"/>
          </p:cNvCxnSpPr>
          <p:nvPr/>
        </p:nvCxnSpPr>
        <p:spPr>
          <a:xfrm flipH="1">
            <a:off x="7963864" y="3260598"/>
            <a:ext cx="1" cy="6100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199688"/>
            <a:ext cx="10972800" cy="681889"/>
          </a:xfrm>
        </p:spPr>
        <p:txBody>
          <a:bodyPr>
            <a:noAutofit/>
          </a:bodyPr>
          <a:lstStyle/>
          <a:p>
            <a:r>
              <a:rPr lang="en-US" sz="3200" dirty="0" smtClean="0"/>
              <a:t>National Water Model Community Data Access Architecture</a:t>
            </a:r>
            <a:endParaRPr lang="en-US" sz="3200" dirty="0"/>
          </a:p>
        </p:txBody>
      </p:sp>
      <p:sp>
        <p:nvSpPr>
          <p:cNvPr id="4" name="Rectangle 3"/>
          <p:cNvSpPr/>
          <p:nvPr/>
        </p:nvSpPr>
        <p:spPr>
          <a:xfrm>
            <a:off x="4424405" y="3728056"/>
            <a:ext cx="7157995" cy="602340"/>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5" name="TextBox 4"/>
          <p:cNvSpPr txBox="1"/>
          <p:nvPr/>
        </p:nvSpPr>
        <p:spPr>
          <a:xfrm>
            <a:off x="5067096" y="3835787"/>
            <a:ext cx="6209482" cy="369332"/>
          </a:xfrm>
          <a:prstGeom prst="rect">
            <a:avLst/>
          </a:prstGeom>
          <a:noFill/>
        </p:spPr>
        <p:txBody>
          <a:bodyPr wrap="square" rtlCol="0">
            <a:spAutoFit/>
          </a:bodyPr>
          <a:lstStyle/>
          <a:p>
            <a:pPr algn="ctr"/>
            <a:r>
              <a:rPr lang="en-US" dirty="0" err="1" smtClean="0">
                <a:solidFill>
                  <a:prstClr val="black"/>
                </a:solidFill>
              </a:rPr>
              <a:t>iRODS</a:t>
            </a:r>
            <a:r>
              <a:rPr lang="en-US" dirty="0" smtClean="0">
                <a:solidFill>
                  <a:prstClr val="black"/>
                </a:solidFill>
              </a:rPr>
              <a:t> Federated </a:t>
            </a:r>
            <a:r>
              <a:rPr lang="en-US" dirty="0">
                <a:solidFill>
                  <a:prstClr val="black"/>
                </a:solidFill>
              </a:rPr>
              <a:t>“Network File System</a:t>
            </a:r>
            <a:r>
              <a:rPr lang="en-US" dirty="0" smtClean="0">
                <a:solidFill>
                  <a:prstClr val="black"/>
                </a:solidFill>
              </a:rPr>
              <a:t>” Data Storage</a:t>
            </a:r>
            <a:endParaRPr lang="en-US" dirty="0">
              <a:solidFill>
                <a:prstClr val="black"/>
              </a:solidFill>
            </a:endParaRPr>
          </a:p>
        </p:txBody>
      </p:sp>
      <p:grpSp>
        <p:nvGrpSpPr>
          <p:cNvPr id="44" name="Group 43"/>
          <p:cNvGrpSpPr/>
          <p:nvPr/>
        </p:nvGrpSpPr>
        <p:grpSpPr>
          <a:xfrm>
            <a:off x="4356554" y="4308116"/>
            <a:ext cx="1490434" cy="1214953"/>
            <a:chOff x="3402455" y="4037400"/>
            <a:chExt cx="1490434" cy="1214953"/>
          </a:xfrm>
        </p:grpSpPr>
        <p:cxnSp>
          <p:nvCxnSpPr>
            <p:cNvPr id="31" name="Straight Connector 30"/>
            <p:cNvCxnSpPr/>
            <p:nvPr/>
          </p:nvCxnSpPr>
          <p:spPr>
            <a:xfrm>
              <a:off x="4147672" y="4037400"/>
              <a:ext cx="0" cy="40824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402455" y="4212200"/>
              <a:ext cx="1490434" cy="1040153"/>
              <a:chOff x="8638328" y="3130078"/>
              <a:chExt cx="1985007" cy="1385308"/>
            </a:xfrm>
          </p:grpSpPr>
          <p:grpSp>
            <p:nvGrpSpPr>
              <p:cNvPr id="7" name="Group 6"/>
              <p:cNvGrpSpPr/>
              <p:nvPr/>
            </p:nvGrpSpPr>
            <p:grpSpPr>
              <a:xfrm>
                <a:off x="8728694" y="3130078"/>
                <a:ext cx="1817760" cy="1190589"/>
                <a:chOff x="23117435" y="10794659"/>
                <a:chExt cx="3687710" cy="2415361"/>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7435" y="10794659"/>
                  <a:ext cx="2561746" cy="2415361"/>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3399" y="10794659"/>
                  <a:ext cx="2561746" cy="2415361"/>
                </a:xfrm>
                <a:prstGeom prst="rect">
                  <a:avLst/>
                </a:prstGeom>
              </p:spPr>
            </p:pic>
          </p:gr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8328" y="3255064"/>
                <a:ext cx="1985007" cy="1260322"/>
              </a:xfrm>
              <a:prstGeom prst="rect">
                <a:avLst/>
              </a:prstGeom>
            </p:spPr>
          </p:pic>
        </p:grpSp>
      </p:grpSp>
      <p:sp>
        <p:nvSpPr>
          <p:cNvPr id="11" name="TextBox 10"/>
          <p:cNvSpPr txBox="1"/>
          <p:nvPr/>
        </p:nvSpPr>
        <p:spPr>
          <a:xfrm>
            <a:off x="4367371" y="5437118"/>
            <a:ext cx="1422583" cy="923330"/>
          </a:xfrm>
          <a:prstGeom prst="rect">
            <a:avLst/>
          </a:prstGeom>
          <a:noFill/>
        </p:spPr>
        <p:txBody>
          <a:bodyPr wrap="square" rtlCol="0">
            <a:spAutoFit/>
          </a:bodyPr>
          <a:lstStyle/>
          <a:p>
            <a:pPr algn="ctr"/>
            <a:r>
              <a:rPr lang="en-US" dirty="0" smtClean="0"/>
              <a:t>50 TB Rolling NWM Data Store</a:t>
            </a:r>
            <a:endParaRPr lang="en-US" dirty="0"/>
          </a:p>
        </p:txBody>
      </p:sp>
      <p:pic>
        <p:nvPicPr>
          <p:cNvPr id="12" name="Picture 2" descr="http://nomads.ncdc.noaa.gov/images/noma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99" y="4671038"/>
            <a:ext cx="2562225" cy="73342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5996721" y="4308116"/>
            <a:ext cx="1580999" cy="1603089"/>
            <a:chOff x="5025134" y="4048345"/>
            <a:chExt cx="1580999" cy="1603089"/>
          </a:xfrm>
        </p:grpSpPr>
        <p:cxnSp>
          <p:nvCxnSpPr>
            <p:cNvPr id="32" name="Straight Connector 31"/>
            <p:cNvCxnSpPr/>
            <p:nvPr/>
          </p:nvCxnSpPr>
          <p:spPr>
            <a:xfrm>
              <a:off x="5745976" y="4048345"/>
              <a:ext cx="0" cy="39729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025134" y="4182668"/>
              <a:ext cx="1580999" cy="1468766"/>
              <a:chOff x="5159604" y="4182668"/>
              <a:chExt cx="1580999" cy="1468766"/>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0856" y="5335443"/>
                <a:ext cx="1239181" cy="31599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604" y="4316316"/>
                <a:ext cx="992233" cy="99223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1446" y="4182668"/>
                <a:ext cx="1159157" cy="1092919"/>
              </a:xfrm>
              <a:prstGeom prst="rect">
                <a:avLst/>
              </a:prstGeom>
            </p:spPr>
          </p:pic>
        </p:grpSp>
      </p:grpSp>
      <p:grpSp>
        <p:nvGrpSpPr>
          <p:cNvPr id="48" name="Group 47"/>
          <p:cNvGrpSpPr/>
          <p:nvPr/>
        </p:nvGrpSpPr>
        <p:grpSpPr>
          <a:xfrm>
            <a:off x="10326015" y="4308116"/>
            <a:ext cx="1534345" cy="1727386"/>
            <a:chOff x="9922605" y="4029067"/>
            <a:chExt cx="1534345" cy="1727386"/>
          </a:xfrm>
        </p:grpSpPr>
        <p:cxnSp>
          <p:nvCxnSpPr>
            <p:cNvPr id="35" name="Straight Connector 34"/>
            <p:cNvCxnSpPr/>
            <p:nvPr/>
          </p:nvCxnSpPr>
          <p:spPr>
            <a:xfrm>
              <a:off x="10662881" y="4029067"/>
              <a:ext cx="0" cy="55242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9922605" y="4298932"/>
              <a:ext cx="1534345" cy="1457521"/>
              <a:chOff x="6991090" y="4126038"/>
              <a:chExt cx="1817760" cy="1726746"/>
            </a:xfrm>
          </p:grpSpPr>
          <p:pic>
            <p:nvPicPr>
              <p:cNvPr id="16" name="Picture 11"/>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22124" y="5204160"/>
                <a:ext cx="1226488" cy="648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1090" y="4126038"/>
                <a:ext cx="1262746" cy="119058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6104" y="4126038"/>
                <a:ext cx="1262746" cy="1190589"/>
              </a:xfrm>
              <a:prstGeom prst="rect">
                <a:avLst/>
              </a:prstGeom>
            </p:spPr>
          </p:pic>
        </p:grpSp>
      </p:grpSp>
      <p:sp>
        <p:nvSpPr>
          <p:cNvPr id="20" name="TextBox 19"/>
          <p:cNvSpPr txBox="1"/>
          <p:nvPr/>
        </p:nvSpPr>
        <p:spPr>
          <a:xfrm>
            <a:off x="10299416" y="5958614"/>
            <a:ext cx="1892584" cy="923330"/>
          </a:xfrm>
          <a:prstGeom prst="rect">
            <a:avLst/>
          </a:prstGeom>
          <a:noFill/>
        </p:spPr>
        <p:txBody>
          <a:bodyPr wrap="square" rtlCol="0">
            <a:spAutoFit/>
          </a:bodyPr>
          <a:lstStyle/>
          <a:p>
            <a:pPr algn="ctr"/>
            <a:r>
              <a:rPr lang="en-US" dirty="0" smtClean="0"/>
              <a:t>50 TB HydroShare Resource Data Store</a:t>
            </a:r>
            <a:endParaRPr lang="en-US" dirty="0"/>
          </a:p>
        </p:txBody>
      </p:sp>
      <p:grpSp>
        <p:nvGrpSpPr>
          <p:cNvPr id="46" name="Group 45"/>
          <p:cNvGrpSpPr/>
          <p:nvPr/>
        </p:nvGrpSpPr>
        <p:grpSpPr>
          <a:xfrm>
            <a:off x="7727453" y="4308116"/>
            <a:ext cx="1111240" cy="1610825"/>
            <a:chOff x="6781637" y="4030287"/>
            <a:chExt cx="1111240" cy="1610825"/>
          </a:xfrm>
        </p:grpSpPr>
        <p:cxnSp>
          <p:nvCxnSpPr>
            <p:cNvPr id="33" name="Straight Connector 32"/>
            <p:cNvCxnSpPr/>
            <p:nvPr/>
          </p:nvCxnSpPr>
          <p:spPr>
            <a:xfrm>
              <a:off x="7422512" y="4030287"/>
              <a:ext cx="0" cy="55120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1637" y="4312349"/>
              <a:ext cx="1111240" cy="1328763"/>
            </a:xfrm>
            <a:prstGeom prst="rect">
              <a:avLst/>
            </a:prstGeom>
          </p:spPr>
        </p:pic>
      </p:grpSp>
      <p:grpSp>
        <p:nvGrpSpPr>
          <p:cNvPr id="47" name="Group 46"/>
          <p:cNvGrpSpPr/>
          <p:nvPr/>
        </p:nvGrpSpPr>
        <p:grpSpPr>
          <a:xfrm>
            <a:off x="8988426" y="4308116"/>
            <a:ext cx="1187857" cy="1615823"/>
            <a:chOff x="8323759" y="4025289"/>
            <a:chExt cx="1187857" cy="1615823"/>
          </a:xfrm>
        </p:grpSpPr>
        <p:cxnSp>
          <p:nvCxnSpPr>
            <p:cNvPr id="34" name="Straight Connector 33"/>
            <p:cNvCxnSpPr/>
            <p:nvPr/>
          </p:nvCxnSpPr>
          <p:spPr>
            <a:xfrm>
              <a:off x="8971475" y="4025289"/>
              <a:ext cx="0" cy="55620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323759" y="4303590"/>
              <a:ext cx="1187857" cy="1337522"/>
              <a:chOff x="8510652" y="4303590"/>
              <a:chExt cx="1187857" cy="1337522"/>
            </a:xfrm>
          </p:grpSpPr>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5670" y="4303590"/>
                <a:ext cx="1065866" cy="1004959"/>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10652" y="5208959"/>
                <a:ext cx="1187857" cy="432153"/>
              </a:xfrm>
              <a:prstGeom prst="rect">
                <a:avLst/>
              </a:prstGeom>
            </p:spPr>
          </p:pic>
        </p:grpSp>
      </p:grpSp>
      <p:sp>
        <p:nvSpPr>
          <p:cNvPr id="27" name="TextBox 26"/>
          <p:cNvSpPr txBox="1"/>
          <p:nvPr/>
        </p:nvSpPr>
        <p:spPr>
          <a:xfrm>
            <a:off x="7578351" y="6048554"/>
            <a:ext cx="1475093" cy="646331"/>
          </a:xfrm>
          <a:prstGeom prst="rect">
            <a:avLst/>
          </a:prstGeom>
          <a:noFill/>
        </p:spPr>
        <p:txBody>
          <a:bodyPr wrap="square" rtlCol="0">
            <a:spAutoFit/>
          </a:bodyPr>
          <a:lstStyle/>
          <a:p>
            <a:pPr algn="ctr"/>
            <a:r>
              <a:rPr lang="en-US" dirty="0" smtClean="0"/>
              <a:t>National HAND Layer</a:t>
            </a:r>
            <a:endParaRPr lang="en-US" dirty="0"/>
          </a:p>
        </p:txBody>
      </p:sp>
      <p:cxnSp>
        <p:nvCxnSpPr>
          <p:cNvPr id="29" name="Straight Arrow Connector 28"/>
          <p:cNvCxnSpPr>
            <a:endCxn id="8" idx="1"/>
          </p:cNvCxnSpPr>
          <p:nvPr/>
        </p:nvCxnSpPr>
        <p:spPr>
          <a:xfrm>
            <a:off x="3075529" y="5039441"/>
            <a:ext cx="1281025" cy="10474"/>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45240" y="5506207"/>
            <a:ext cx="2039853" cy="1200329"/>
          </a:xfrm>
          <a:prstGeom prst="rect">
            <a:avLst/>
          </a:prstGeom>
          <a:noFill/>
        </p:spPr>
        <p:txBody>
          <a:bodyPr wrap="square" rtlCol="0">
            <a:spAutoFit/>
          </a:bodyPr>
          <a:lstStyle/>
          <a:p>
            <a:pPr algn="ctr"/>
            <a:r>
              <a:rPr lang="en-US" dirty="0" smtClean="0"/>
              <a:t>Outputs dropped from distribution when older than 24-48 Hours </a:t>
            </a:r>
            <a:endParaRPr lang="en-US" dirty="0"/>
          </a:p>
        </p:txBody>
      </p:sp>
      <p:sp>
        <p:nvSpPr>
          <p:cNvPr id="50" name="Rectangle 49"/>
          <p:cNvSpPr/>
          <p:nvPr/>
        </p:nvSpPr>
        <p:spPr>
          <a:xfrm>
            <a:off x="3078277" y="5044678"/>
            <a:ext cx="1201483" cy="369332"/>
          </a:xfrm>
          <a:prstGeom prst="rect">
            <a:avLst/>
          </a:prstGeom>
        </p:spPr>
        <p:txBody>
          <a:bodyPr wrap="none">
            <a:spAutoFit/>
          </a:bodyPr>
          <a:lstStyle/>
          <a:p>
            <a:r>
              <a:rPr lang="en-US" dirty="0" smtClean="0"/>
              <a:t>2-3 TB/day</a:t>
            </a:r>
            <a:endParaRPr lang="en-US" dirty="0"/>
          </a:p>
        </p:txBody>
      </p:sp>
      <p:sp>
        <p:nvSpPr>
          <p:cNvPr id="51" name="TextBox 50"/>
          <p:cNvSpPr txBox="1"/>
          <p:nvPr/>
        </p:nvSpPr>
        <p:spPr>
          <a:xfrm>
            <a:off x="4155231" y="6432967"/>
            <a:ext cx="1946495" cy="369332"/>
          </a:xfrm>
          <a:prstGeom prst="rect">
            <a:avLst/>
          </a:prstGeom>
          <a:noFill/>
        </p:spPr>
        <p:txBody>
          <a:bodyPr wrap="none" rtlCol="0">
            <a:spAutoFit/>
          </a:bodyPr>
          <a:lstStyle/>
          <a:p>
            <a:r>
              <a:rPr lang="en-US" dirty="0" smtClean="0"/>
              <a:t>Selective retention</a:t>
            </a:r>
            <a:endParaRPr lang="en-US" dirty="0"/>
          </a:p>
        </p:txBody>
      </p:sp>
      <p:sp>
        <p:nvSpPr>
          <p:cNvPr id="52" name="Rectangle 51"/>
          <p:cNvSpPr/>
          <p:nvPr/>
        </p:nvSpPr>
        <p:spPr>
          <a:xfrm>
            <a:off x="7065608" y="2217951"/>
            <a:ext cx="1796513" cy="1042647"/>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b="1" dirty="0" smtClean="0">
              <a:solidFill>
                <a:srgbClr val="1F497D"/>
              </a:solidFill>
            </a:endParaRPr>
          </a:p>
          <a:p>
            <a:pPr algn="ctr">
              <a:lnSpc>
                <a:spcPct val="80000"/>
              </a:lnSpc>
            </a:pPr>
            <a:endParaRPr lang="en-US" b="1" dirty="0">
              <a:solidFill>
                <a:srgbClr val="1F497D"/>
              </a:solidFill>
            </a:endParaRPr>
          </a:p>
          <a:p>
            <a:pPr algn="ctr">
              <a:lnSpc>
                <a:spcPct val="80000"/>
              </a:lnSpc>
            </a:pPr>
            <a:r>
              <a:rPr lang="en-US" b="1" dirty="0" smtClean="0">
                <a:solidFill>
                  <a:srgbClr val="1F497D"/>
                </a:solidFill>
              </a:rPr>
              <a:t>website</a:t>
            </a:r>
            <a:endParaRPr lang="en-US" b="1" dirty="0">
              <a:solidFill>
                <a:srgbClr val="1F497D"/>
              </a:solidFill>
            </a:endParaRPr>
          </a:p>
        </p:txBody>
      </p:sp>
      <p:sp>
        <p:nvSpPr>
          <p:cNvPr id="53" name="Rectangle 52"/>
          <p:cNvSpPr/>
          <p:nvPr/>
        </p:nvSpPr>
        <p:spPr>
          <a:xfrm>
            <a:off x="4426974" y="2217951"/>
            <a:ext cx="1793577" cy="1042647"/>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smtClean="0">
                <a:solidFill>
                  <a:srgbClr val="1F497D"/>
                </a:solidFill>
              </a:rPr>
              <a:t>Tethys NWM Apps</a:t>
            </a:r>
            <a:endParaRPr lang="en-US" b="1" dirty="0">
              <a:solidFill>
                <a:srgbClr val="1F497D"/>
              </a:solidFill>
            </a:endParaRPr>
          </a:p>
        </p:txBody>
      </p:sp>
      <p:sp>
        <p:nvSpPr>
          <p:cNvPr id="54" name="Rectangle 53"/>
          <p:cNvSpPr/>
          <p:nvPr/>
        </p:nvSpPr>
        <p:spPr>
          <a:xfrm>
            <a:off x="9707179" y="2217951"/>
            <a:ext cx="1796513" cy="1042647"/>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err="1" smtClean="0">
                <a:solidFill>
                  <a:srgbClr val="1F497D"/>
                </a:solidFill>
              </a:rPr>
              <a:t>CyberGIS</a:t>
            </a:r>
            <a:r>
              <a:rPr lang="en-US" b="1" dirty="0" smtClean="0">
                <a:solidFill>
                  <a:srgbClr val="1F497D"/>
                </a:solidFill>
              </a:rPr>
              <a:t> Apps</a:t>
            </a:r>
            <a:endParaRPr lang="en-US" b="1" dirty="0">
              <a:solidFill>
                <a:srgbClr val="1F497D"/>
              </a:solidFill>
            </a:endParaRPr>
          </a:p>
        </p:txBody>
      </p:sp>
      <p:pic>
        <p:nvPicPr>
          <p:cNvPr id="57" name="Picture 3" descr="C:\Users\dtarb\Dave\Projects\CUAHSI\HydroShare\Logo\Hydroshare_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17565" y="2456241"/>
            <a:ext cx="1615428" cy="32828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2713219" y="1032395"/>
            <a:ext cx="3765304" cy="1015663"/>
          </a:xfrm>
          <a:prstGeom prst="rect">
            <a:avLst/>
          </a:prstGeom>
          <a:noFill/>
        </p:spPr>
        <p:txBody>
          <a:bodyPr wrap="square" rtlCol="0">
            <a:spAutoFit/>
          </a:bodyPr>
          <a:lstStyle/>
          <a:p>
            <a:pPr algn="ctr"/>
            <a:r>
              <a:rPr lang="en-US" sz="2000" dirty="0" smtClean="0"/>
              <a:t>Community of users, developers, contributors and hydrologic science researchers</a:t>
            </a:r>
            <a:endParaRPr lang="en-US" sz="2000" dirty="0"/>
          </a:p>
        </p:txBody>
      </p:sp>
      <p:grpSp>
        <p:nvGrpSpPr>
          <p:cNvPr id="55" name="Group 54"/>
          <p:cNvGrpSpPr/>
          <p:nvPr/>
        </p:nvGrpSpPr>
        <p:grpSpPr>
          <a:xfrm>
            <a:off x="6520647" y="754276"/>
            <a:ext cx="2965510" cy="1441420"/>
            <a:chOff x="5031315" y="741973"/>
            <a:chExt cx="2965510" cy="1441420"/>
          </a:xfrm>
        </p:grpSpPr>
        <p:pic>
          <p:nvPicPr>
            <p:cNvPr id="58" name="Picture 2"/>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5031315" y="741973"/>
              <a:ext cx="1023499" cy="1124171"/>
            </a:xfrm>
            <a:prstGeom prst="rect">
              <a:avLst/>
            </a:prstGeom>
            <a:noFill/>
            <a:ln w="9525">
              <a:noFill/>
              <a:miter lim="800000"/>
              <a:headEnd/>
              <a:tailEnd/>
            </a:ln>
          </p:spPr>
        </p:pic>
        <p:pic>
          <p:nvPicPr>
            <p:cNvPr id="59" name="Picture 2"/>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5612848" y="1121486"/>
              <a:ext cx="927469" cy="1018695"/>
            </a:xfrm>
            <a:prstGeom prst="rect">
              <a:avLst/>
            </a:prstGeom>
            <a:noFill/>
            <a:ln w="9525">
              <a:noFill/>
              <a:miter lim="800000"/>
              <a:headEnd/>
              <a:tailEnd/>
            </a:ln>
          </p:spPr>
        </p:pic>
        <p:pic>
          <p:nvPicPr>
            <p:cNvPr id="60" name="Picture 2"/>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6098351" y="746852"/>
              <a:ext cx="927469" cy="1018695"/>
            </a:xfrm>
            <a:prstGeom prst="rect">
              <a:avLst/>
            </a:prstGeom>
            <a:noFill/>
            <a:ln w="9525">
              <a:noFill/>
              <a:miter lim="800000"/>
              <a:headEnd/>
              <a:tailEnd/>
            </a:ln>
          </p:spPr>
        </p:pic>
        <p:pic>
          <p:nvPicPr>
            <p:cNvPr id="61" name="Picture 2"/>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6583854" y="1164698"/>
              <a:ext cx="927469" cy="1018695"/>
            </a:xfrm>
            <a:prstGeom prst="rect">
              <a:avLst/>
            </a:prstGeom>
            <a:noFill/>
            <a:ln w="9525">
              <a:noFill/>
              <a:miter lim="800000"/>
              <a:headEnd/>
              <a:tailEnd/>
            </a:ln>
          </p:spPr>
        </p:pic>
        <p:pic>
          <p:nvPicPr>
            <p:cNvPr id="63" name="Picture 2"/>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7069356" y="762285"/>
              <a:ext cx="927469" cy="1018695"/>
            </a:xfrm>
            <a:prstGeom prst="rect">
              <a:avLst/>
            </a:prstGeom>
            <a:noFill/>
            <a:ln w="9525">
              <a:noFill/>
              <a:miter lim="800000"/>
              <a:headEnd/>
              <a:tailEnd/>
            </a:ln>
          </p:spPr>
        </p:pic>
      </p:grpSp>
      <p:cxnSp>
        <p:nvCxnSpPr>
          <p:cNvPr id="66" name="Straight Connector 65"/>
          <p:cNvCxnSpPr/>
          <p:nvPr/>
        </p:nvCxnSpPr>
        <p:spPr>
          <a:xfrm>
            <a:off x="5315198" y="3260598"/>
            <a:ext cx="0" cy="46745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891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456" y="6001429"/>
            <a:ext cx="8972999" cy="694430"/>
          </a:xfrm>
        </p:spPr>
        <p:txBody>
          <a:bodyPr>
            <a:normAutofit/>
          </a:bodyPr>
          <a:lstStyle/>
          <a:p>
            <a:r>
              <a:rPr lang="en-US" sz="3200" dirty="0">
                <a:solidFill>
                  <a:srgbClr val="FF0000"/>
                </a:solidFill>
                <a:latin typeface="+mn-lt"/>
                <a:ea typeface="+mn-ea"/>
                <a:cs typeface="+mn-cs"/>
              </a:rPr>
              <a:t>A digital divide</a:t>
            </a:r>
          </a:p>
        </p:txBody>
      </p:sp>
      <p:grpSp>
        <p:nvGrpSpPr>
          <p:cNvPr id="3" name="Group 2"/>
          <p:cNvGrpSpPr/>
          <p:nvPr/>
        </p:nvGrpSpPr>
        <p:grpSpPr>
          <a:xfrm>
            <a:off x="1832611" y="895331"/>
            <a:ext cx="8860727" cy="4997561"/>
            <a:chOff x="308610" y="1202716"/>
            <a:chExt cx="8860727"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818915" y="1227827"/>
              <a:ext cx="4350422" cy="40997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Data Intensive High Performance Computing</a:t>
              </a:r>
            </a:p>
          </p:txBody>
        </p:sp>
        <p:sp>
          <p:nvSpPr>
            <p:cNvPr id="30" name="TextBox 29"/>
            <p:cNvSpPr txBox="1"/>
            <p:nvPr/>
          </p:nvSpPr>
          <p:spPr>
            <a:xfrm>
              <a:off x="308610" y="1202716"/>
              <a:ext cx="4140725" cy="40997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Hydrologic Experimentation and Modeling</a:t>
              </a: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p:cNvSpPr txBox="1"/>
            <p:nvPr/>
          </p:nvSpPr>
          <p:spPr>
            <a:xfrm>
              <a:off x="6450660" y="5042033"/>
              <a:ext cx="562975" cy="409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awk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TextBox 74"/>
            <p:cNvSpPr txBox="1"/>
            <p:nvPr/>
          </p:nvSpPr>
          <p:spPr>
            <a:xfrm>
              <a:off x="5707634" y="4916788"/>
              <a:ext cx="608052" cy="409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grep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TextBox 75"/>
            <p:cNvSpPr txBox="1"/>
            <p:nvPr/>
          </p:nvSpPr>
          <p:spPr>
            <a:xfrm>
              <a:off x="6870005" y="4133082"/>
              <a:ext cx="341760" cy="409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a:t>
              </a:r>
            </a:p>
          </p:txBody>
        </p:sp>
        <p:sp>
          <p:nvSpPr>
            <p:cNvPr id="15" name="Rectangle 14"/>
            <p:cNvSpPr/>
            <p:nvPr/>
          </p:nvSpPr>
          <p:spPr>
            <a:xfrm>
              <a:off x="6153468" y="4566820"/>
              <a:ext cx="2342308" cy="409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#PBS -l nodes=4:ppn=8</a:t>
              </a:r>
            </a:p>
          </p:txBody>
        </p:sp>
        <p:sp>
          <p:nvSpPr>
            <p:cNvPr id="77" name="TextBox 76"/>
            <p:cNvSpPr txBox="1"/>
            <p:nvPr/>
          </p:nvSpPr>
          <p:spPr>
            <a:xfrm>
              <a:off x="7113194" y="4922936"/>
              <a:ext cx="962186" cy="409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mpiexec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TextBox 77"/>
            <p:cNvSpPr txBox="1"/>
            <p:nvPr/>
          </p:nvSpPr>
          <p:spPr>
            <a:xfrm>
              <a:off x="7718490" y="4011328"/>
              <a:ext cx="832279" cy="409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chmod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5496878" y="4133082"/>
              <a:ext cx="1295547" cy="409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1602590" y="-54687"/>
            <a:ext cx="9144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Do you have the access or know how to take advantage of advanced computing capability?</a:t>
            </a:r>
          </a:p>
        </p:txBody>
      </p:sp>
      <p:sp>
        <p:nvSpPr>
          <p:cNvPr id="5" name="TextBox 4"/>
          <p:cNvSpPr txBox="1"/>
          <p:nvPr/>
        </p:nvSpPr>
        <p:spPr>
          <a:xfrm>
            <a:off x="6891222" y="6464002"/>
            <a:ext cx="41615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7030A0"/>
                </a:solidFill>
                <a:effectLst/>
                <a:uLnTx/>
                <a:uFillTx/>
                <a:latin typeface="Calibri"/>
                <a:ea typeface="+mn-ea"/>
                <a:cs typeface="+mn-cs"/>
              </a:rPr>
              <a:t>Need Gateway Data </a:t>
            </a:r>
            <a:r>
              <a:rPr kumimoji="0" lang="en-US" sz="1800" b="0" i="0" u="none" strike="noStrike" kern="1200" cap="none" spc="0" normalizeH="0" baseline="0" noProof="0" dirty="0">
                <a:ln>
                  <a:noFill/>
                </a:ln>
                <a:solidFill>
                  <a:srgbClr val="7030A0"/>
                </a:solidFill>
                <a:effectLst/>
                <a:uLnTx/>
                <a:uFillTx/>
                <a:latin typeface="Calibri"/>
                <a:ea typeface="+mn-ea"/>
                <a:cs typeface="+mn-cs"/>
              </a:rPr>
              <a:t>and Software Services</a:t>
            </a:r>
          </a:p>
        </p:txBody>
      </p:sp>
    </p:spTree>
    <p:extLst>
      <p:ext uri="{BB962C8B-B14F-4D97-AF65-F5344CB8AC3E}">
        <p14:creationId xmlns:p14="http://schemas.microsoft.com/office/powerpoint/2010/main" val="1330195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7784" y="95360"/>
            <a:ext cx="7831878" cy="954107"/>
          </a:xfrm>
          <a:prstGeom prst="rect">
            <a:avLst/>
          </a:prstGeom>
          <a:noFill/>
        </p:spPr>
        <p:txBody>
          <a:bodyPr wrap="square" rtlCol="0">
            <a:spAutoFit/>
          </a:bodyPr>
          <a:lstStyle/>
          <a:p>
            <a:pPr algn="ctr"/>
            <a:r>
              <a:rPr lang="en-US" sz="2800" dirty="0">
                <a:solidFill>
                  <a:prstClr val="black"/>
                </a:solidFill>
              </a:rPr>
              <a:t>Can we deliver Hydrologic Research and Analysis functionality as a service over the web?</a:t>
            </a:r>
          </a:p>
        </p:txBody>
      </p:sp>
      <p:sp>
        <p:nvSpPr>
          <p:cNvPr id="5" name="Line 129"/>
          <p:cNvSpPr>
            <a:spLocks noChangeShapeType="1"/>
          </p:cNvSpPr>
          <p:nvPr/>
        </p:nvSpPr>
        <p:spPr bwMode="auto">
          <a:xfrm rot="10800000">
            <a:off x="3919838" y="2138719"/>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2756506" y="3246265"/>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3012913" y="3900176"/>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3704899" y="3236865"/>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9460501" y="3525333"/>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8826714" y="3246265"/>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9261824" y="2482677"/>
            <a:ext cx="414337" cy="763588"/>
          </a:xfrm>
          <a:prstGeom prst="rect">
            <a:avLst/>
          </a:prstGeom>
          <a:noFill/>
          <a:ln w="9525">
            <a:noFill/>
            <a:miter lim="800000"/>
            <a:headEnd/>
            <a:tailEnd/>
          </a:ln>
        </p:spPr>
      </p:pic>
      <p:grpSp>
        <p:nvGrpSpPr>
          <p:cNvPr id="12" name="Group 111"/>
          <p:cNvGrpSpPr>
            <a:grpSpLocks/>
          </p:cNvGrpSpPr>
          <p:nvPr/>
        </p:nvGrpSpPr>
        <p:grpSpPr bwMode="auto">
          <a:xfrm>
            <a:off x="3507970" y="1397768"/>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2104715" y="2864471"/>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6001923" y="3800616"/>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2162861" y="4518352"/>
            <a:ext cx="981075" cy="498475"/>
          </a:xfrm>
          <a:prstGeom prst="rect">
            <a:avLst/>
          </a:prstGeom>
          <a:noFill/>
          <a:ln w="9525">
            <a:noFill/>
            <a:miter lim="800000"/>
            <a:headEnd/>
            <a:tailEnd/>
          </a:ln>
        </p:spPr>
      </p:pic>
      <p:sp>
        <p:nvSpPr>
          <p:cNvPr id="18" name="TextBox 17"/>
          <p:cNvSpPr txBox="1"/>
          <p:nvPr/>
        </p:nvSpPr>
        <p:spPr>
          <a:xfrm>
            <a:off x="2392390" y="2349387"/>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prstClr val="black"/>
                </a:solidFill>
              </a:rPr>
              <a:t>Data Sources</a:t>
            </a:r>
          </a:p>
        </p:txBody>
      </p:sp>
      <p:sp>
        <p:nvSpPr>
          <p:cNvPr id="20" name="TextBox 19"/>
          <p:cNvSpPr txBox="1"/>
          <p:nvPr/>
        </p:nvSpPr>
        <p:spPr>
          <a:xfrm>
            <a:off x="1778420" y="5171862"/>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prstClr val="black"/>
                </a:solidFill>
              </a:rPr>
              <a:t>Functions and Tools</a:t>
            </a:r>
          </a:p>
        </p:txBody>
      </p:sp>
      <p:pic>
        <p:nvPicPr>
          <p:cNvPr id="21" name="Picture 47" descr="MapTeble"/>
          <p:cNvPicPr>
            <a:picLocks noChangeAspect="1" noChangeArrowheads="1"/>
          </p:cNvPicPr>
          <p:nvPr/>
        </p:nvPicPr>
        <p:blipFill>
          <a:blip r:embed="rId11"/>
          <a:srcRect/>
          <a:stretch>
            <a:fillRect/>
          </a:stretch>
        </p:blipFill>
        <p:spPr bwMode="auto">
          <a:xfrm>
            <a:off x="8909481" y="4598722"/>
            <a:ext cx="1027112" cy="963612"/>
          </a:xfrm>
          <a:prstGeom prst="rect">
            <a:avLst/>
          </a:prstGeom>
          <a:noFill/>
          <a:ln w="9525">
            <a:noFill/>
            <a:miter lim="800000"/>
            <a:headEnd/>
            <a:tailEnd/>
          </a:ln>
        </p:spPr>
      </p:pic>
      <p:sp>
        <p:nvSpPr>
          <p:cNvPr id="22" name="TextBox 21"/>
          <p:cNvSpPr txBox="1"/>
          <p:nvPr/>
        </p:nvSpPr>
        <p:spPr>
          <a:xfrm>
            <a:off x="3835821" y="4244246"/>
            <a:ext cx="1391741"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prstClr val="black"/>
                </a:solidFill>
              </a:rPr>
              <a:t>Server</a:t>
            </a:r>
          </a:p>
        </p:txBody>
      </p:sp>
      <p:sp>
        <p:nvSpPr>
          <p:cNvPr id="23" name="TextBox 22"/>
          <p:cNvSpPr txBox="1"/>
          <p:nvPr/>
        </p:nvSpPr>
        <p:spPr>
          <a:xfrm>
            <a:off x="5801517" y="5108055"/>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prstClr val="black"/>
                </a:solidFill>
              </a:rPr>
              <a:t>Software as a Service</a:t>
            </a:r>
          </a:p>
        </p:txBody>
      </p:sp>
      <p:pic>
        <p:nvPicPr>
          <p:cNvPr id="24" name="Picture 39" descr="arrowcurveupright.png"/>
          <p:cNvPicPr>
            <a:picLocks noChangeAspect="1"/>
          </p:cNvPicPr>
          <p:nvPr/>
        </p:nvPicPr>
        <p:blipFill>
          <a:blip r:embed="rId12"/>
          <a:srcRect/>
          <a:stretch>
            <a:fillRect/>
          </a:stretch>
        </p:blipFill>
        <p:spPr bwMode="auto">
          <a:xfrm rot="1021216" flipV="1">
            <a:off x="5731501" y="3106170"/>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7782718" y="3628059"/>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7827884" y="4518828"/>
            <a:ext cx="803275" cy="425450"/>
          </a:xfrm>
          <a:prstGeom prst="rect">
            <a:avLst/>
          </a:prstGeom>
          <a:noFill/>
          <a:ln w="9525">
            <a:noFill/>
            <a:miter lim="800000"/>
            <a:headEnd/>
            <a:tailEnd/>
          </a:ln>
        </p:spPr>
      </p:pic>
      <p:sp>
        <p:nvSpPr>
          <p:cNvPr id="27" name="TextBox 26"/>
          <p:cNvSpPr txBox="1"/>
          <p:nvPr/>
        </p:nvSpPr>
        <p:spPr>
          <a:xfrm>
            <a:off x="7939273" y="5536751"/>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prstClr val="black"/>
                </a:solidFill>
              </a:rPr>
              <a:t>Users</a:t>
            </a:r>
          </a:p>
        </p:txBody>
      </p:sp>
      <p:sp>
        <p:nvSpPr>
          <p:cNvPr id="2" name="TextBox 1"/>
          <p:cNvSpPr txBox="1"/>
          <p:nvPr/>
        </p:nvSpPr>
        <p:spPr>
          <a:xfrm>
            <a:off x="1508600" y="6475752"/>
            <a:ext cx="3199402" cy="369332"/>
          </a:xfrm>
          <a:prstGeom prst="rect">
            <a:avLst/>
          </a:prstGeom>
          <a:noFill/>
        </p:spPr>
        <p:txBody>
          <a:bodyPr wrap="none" rtlCol="0">
            <a:spAutoFit/>
          </a:bodyPr>
          <a:lstStyle/>
          <a:p>
            <a:r>
              <a:rPr lang="en-US" dirty="0">
                <a:solidFill>
                  <a:prstClr val="white">
                    <a:lumMod val="50000"/>
                  </a:prstClr>
                </a:solidFill>
              </a:rPr>
              <a:t>Based on slide from Norm Jones</a:t>
            </a:r>
          </a:p>
        </p:txBody>
      </p:sp>
      <p:sp>
        <p:nvSpPr>
          <p:cNvPr id="3" name="Rectangle 2"/>
          <p:cNvSpPr/>
          <p:nvPr/>
        </p:nvSpPr>
        <p:spPr>
          <a:xfrm>
            <a:off x="6169651" y="6040351"/>
            <a:ext cx="5225180" cy="400110"/>
          </a:xfrm>
          <a:prstGeom prst="rect">
            <a:avLst/>
          </a:prstGeom>
        </p:spPr>
        <p:txBody>
          <a:bodyPr wrap="square">
            <a:spAutoFit/>
          </a:bodyPr>
          <a:lstStyle/>
          <a:p>
            <a:r>
              <a:rPr lang="en-US" sz="2000" dirty="0" smtClean="0">
                <a:solidFill>
                  <a:schemeClr val="accent1">
                    <a:lumMod val="75000"/>
                  </a:schemeClr>
                </a:solidFill>
              </a:rPr>
              <a:t>The trend towards network/cloud computing</a:t>
            </a:r>
            <a:endParaRPr lang="en-US" sz="2000" dirty="0">
              <a:solidFill>
                <a:schemeClr val="accent1">
                  <a:lumMod val="75000"/>
                </a:schemeClr>
              </a:solidFill>
            </a:endParaRPr>
          </a:p>
        </p:txBody>
      </p:sp>
    </p:spTree>
    <p:extLst>
      <p:ext uri="{BB962C8B-B14F-4D97-AF65-F5344CB8AC3E}">
        <p14:creationId xmlns:p14="http://schemas.microsoft.com/office/powerpoint/2010/main" val="2678477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270" y="350839"/>
            <a:ext cx="8192504" cy="5796806"/>
          </a:xfrm>
          <a:prstGeom prst="rect">
            <a:avLst/>
          </a:prstGeom>
        </p:spPr>
      </p:pic>
      <p:sp>
        <p:nvSpPr>
          <p:cNvPr id="4" name="Title 3"/>
          <p:cNvSpPr>
            <a:spLocks noGrp="1"/>
          </p:cNvSpPr>
          <p:nvPr>
            <p:ph type="title"/>
          </p:nvPr>
        </p:nvSpPr>
        <p:spPr>
          <a:xfrm>
            <a:off x="3740791" y="182359"/>
            <a:ext cx="4710418" cy="706874"/>
          </a:xfrm>
          <a:solidFill>
            <a:schemeClr val="bg1"/>
          </a:solidFill>
        </p:spPr>
        <p:txBody>
          <a:bodyPr>
            <a:normAutofit fontScale="90000"/>
          </a:bodyPr>
          <a:lstStyle/>
          <a:p>
            <a:r>
              <a:rPr lang="en-US" dirty="0" smtClean="0"/>
              <a:t>TauDEM in </a:t>
            </a:r>
            <a:r>
              <a:rPr lang="en-US" dirty="0" err="1" smtClean="0"/>
              <a:t>CyberGIS</a:t>
            </a:r>
            <a:endParaRPr lang="en-US" dirty="0"/>
          </a:p>
        </p:txBody>
      </p:sp>
      <p:sp>
        <p:nvSpPr>
          <p:cNvPr id="7" name="Title 1"/>
          <p:cNvSpPr txBox="1">
            <a:spLocks/>
          </p:cNvSpPr>
          <p:nvPr/>
        </p:nvSpPr>
        <p:spPr>
          <a:xfrm>
            <a:off x="3806670" y="751170"/>
            <a:ext cx="4578663" cy="482012"/>
          </a:xfrm>
          <a:prstGeom prst="rect">
            <a:avLst/>
          </a:prstGeom>
          <a:solidFill>
            <a:schemeClr val="bg1"/>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hlinkClick r:id="rId3"/>
              </a:rPr>
              <a:t>http://gateway.cigi.illinois.edu/</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8" name="Picture 7"/>
          <p:cNvPicPr>
            <a:picLocks noChangeAspect="1"/>
          </p:cNvPicPr>
          <p:nvPr/>
        </p:nvPicPr>
        <p:blipFill>
          <a:blip r:embed="rId4"/>
          <a:stretch>
            <a:fillRect/>
          </a:stretch>
        </p:blipFill>
        <p:spPr>
          <a:xfrm>
            <a:off x="4150327" y="1289564"/>
            <a:ext cx="7656191" cy="5417324"/>
          </a:xfrm>
          <a:prstGeom prst="rect">
            <a:avLst/>
          </a:prstGeom>
        </p:spPr>
      </p:pic>
      <p:grpSp>
        <p:nvGrpSpPr>
          <p:cNvPr id="29" name="Group 28"/>
          <p:cNvGrpSpPr/>
          <p:nvPr/>
        </p:nvGrpSpPr>
        <p:grpSpPr>
          <a:xfrm>
            <a:off x="0" y="3550023"/>
            <a:ext cx="3937556" cy="3170312"/>
            <a:chOff x="-447148" y="3190485"/>
            <a:chExt cx="4384704" cy="3516403"/>
          </a:xfrm>
        </p:grpSpPr>
        <p:pic>
          <p:nvPicPr>
            <p:cNvPr id="9" name="Picture 8"/>
            <p:cNvPicPr>
              <a:picLocks noChangeAspect="1"/>
            </p:cNvPicPr>
            <p:nvPr/>
          </p:nvPicPr>
          <p:blipFill rotWithShape="1">
            <a:blip r:embed="rId5"/>
            <a:srcRect t="60591" b="21525"/>
            <a:stretch/>
          </p:blipFill>
          <p:spPr>
            <a:xfrm>
              <a:off x="-447148" y="5224315"/>
              <a:ext cx="4314825" cy="449701"/>
            </a:xfrm>
            <a:prstGeom prst="rect">
              <a:avLst/>
            </a:prstGeom>
          </p:spPr>
        </p:pic>
        <p:pic>
          <p:nvPicPr>
            <p:cNvPr id="10" name="Picture 9"/>
            <p:cNvPicPr>
              <a:picLocks noChangeAspect="1"/>
            </p:cNvPicPr>
            <p:nvPr/>
          </p:nvPicPr>
          <p:blipFill rotWithShape="1">
            <a:blip r:embed="rId6"/>
            <a:srcRect l="56" b="20916"/>
            <a:stretch/>
          </p:blipFill>
          <p:spPr>
            <a:xfrm>
              <a:off x="-403412" y="3190485"/>
              <a:ext cx="4340968" cy="2033826"/>
            </a:xfrm>
            <a:prstGeom prst="rect">
              <a:avLst/>
            </a:prstGeom>
          </p:spPr>
        </p:pic>
        <p:sp>
          <p:nvSpPr>
            <p:cNvPr id="11" name="TextBox 10"/>
            <p:cNvSpPr txBox="1"/>
            <p:nvPr/>
          </p:nvSpPr>
          <p:spPr>
            <a:xfrm>
              <a:off x="810895" y="4768224"/>
              <a:ext cx="1946495" cy="3755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Analysis submitted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10895" y="5273155"/>
              <a:ext cx="1718993" cy="37551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Analysis running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7"/>
            <a:srcRect t="65967"/>
            <a:stretch/>
          </p:blipFill>
          <p:spPr>
            <a:xfrm>
              <a:off x="-447148" y="5690630"/>
              <a:ext cx="4357688" cy="1016258"/>
            </a:xfrm>
            <a:prstGeom prst="rect">
              <a:avLst/>
            </a:prstGeom>
          </p:spPr>
        </p:pic>
        <p:sp>
          <p:nvSpPr>
            <p:cNvPr id="15" name="TextBox 14"/>
            <p:cNvSpPr txBox="1"/>
            <p:nvPr/>
          </p:nvSpPr>
          <p:spPr>
            <a:xfrm>
              <a:off x="810895" y="5768971"/>
              <a:ext cx="2083069" cy="37551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Results data created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810895" y="6219809"/>
              <a:ext cx="1800511" cy="3755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Results Ready</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4" name="Straight Arrow Connector 23"/>
            <p:cNvCxnSpPr/>
            <p:nvPr/>
          </p:nvCxnSpPr>
          <p:spPr>
            <a:xfrm>
              <a:off x="2868384" y="5928468"/>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868384" y="6408079"/>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868384" y="4969244"/>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68384" y="5448856"/>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1439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61042" y="4120329"/>
            <a:ext cx="2819400" cy="369332"/>
          </a:xfrm>
          <a:prstGeom prst="rect">
            <a:avLst/>
          </a:prstGeom>
          <a:solidFill>
            <a:schemeClr val="bg1"/>
          </a:solidFill>
        </p:spPr>
        <p:txBody>
          <a:bodyPr wrap="square" rtlCol="0">
            <a:spAutoFit/>
          </a:bodyPr>
          <a:lstStyle/>
          <a:p>
            <a:r>
              <a:rPr lang="en-US" dirty="0"/>
              <a:t>One day = 96 observations</a:t>
            </a:r>
          </a:p>
        </p:txBody>
      </p:sp>
      <p:sp>
        <p:nvSpPr>
          <p:cNvPr id="19" name="TextBox 18"/>
          <p:cNvSpPr txBox="1"/>
          <p:nvPr/>
        </p:nvSpPr>
        <p:spPr>
          <a:xfrm>
            <a:off x="3861042" y="4103329"/>
            <a:ext cx="3048000" cy="369332"/>
          </a:xfrm>
          <a:prstGeom prst="rect">
            <a:avLst/>
          </a:prstGeom>
          <a:solidFill>
            <a:schemeClr val="bg1"/>
          </a:solidFill>
        </p:spPr>
        <p:txBody>
          <a:bodyPr wrap="square" rtlCol="0">
            <a:spAutoFit/>
          </a:bodyPr>
          <a:lstStyle/>
          <a:p>
            <a:r>
              <a:rPr lang="en-US" dirty="0"/>
              <a:t>One week = 672 observations</a:t>
            </a:r>
          </a:p>
        </p:txBody>
      </p:sp>
      <p:sp>
        <p:nvSpPr>
          <p:cNvPr id="20" name="TextBox 19"/>
          <p:cNvSpPr txBox="1"/>
          <p:nvPr/>
        </p:nvSpPr>
        <p:spPr>
          <a:xfrm>
            <a:off x="3861042" y="4125580"/>
            <a:ext cx="3505200" cy="369332"/>
          </a:xfrm>
          <a:prstGeom prst="rect">
            <a:avLst/>
          </a:prstGeom>
          <a:solidFill>
            <a:schemeClr val="bg1"/>
          </a:solidFill>
        </p:spPr>
        <p:txBody>
          <a:bodyPr wrap="square" rtlCol="0">
            <a:spAutoFit/>
          </a:bodyPr>
          <a:lstStyle/>
          <a:p>
            <a:r>
              <a:rPr lang="en-US" dirty="0"/>
              <a:t>One month = 2880 observations</a:t>
            </a:r>
          </a:p>
        </p:txBody>
      </p:sp>
      <p:sp>
        <p:nvSpPr>
          <p:cNvPr id="21" name="TextBox 20"/>
          <p:cNvSpPr txBox="1"/>
          <p:nvPr/>
        </p:nvSpPr>
        <p:spPr>
          <a:xfrm>
            <a:off x="3861043" y="4125580"/>
            <a:ext cx="4531971" cy="923330"/>
          </a:xfrm>
          <a:prstGeom prst="rect">
            <a:avLst/>
          </a:prstGeom>
          <a:solidFill>
            <a:schemeClr val="bg1"/>
          </a:solidFill>
        </p:spPr>
        <p:txBody>
          <a:bodyPr wrap="square" rtlCol="0">
            <a:spAutoFit/>
          </a:bodyPr>
          <a:lstStyle/>
          <a:p>
            <a:r>
              <a:rPr lang="en-US" dirty="0"/>
              <a:t>One year = 35,040 observations</a:t>
            </a:r>
          </a:p>
          <a:p>
            <a:r>
              <a:rPr lang="en-US" dirty="0"/>
              <a:t>So far (~1.5 years) = 55,000+ observations</a:t>
            </a:r>
          </a:p>
          <a:p>
            <a:endParaRPr lang="en-US" dirty="0"/>
          </a:p>
        </p:txBody>
      </p:sp>
      <p:pic>
        <p:nvPicPr>
          <p:cNvPr id="9" name="Picture 8"/>
          <p:cNvPicPr>
            <a:picLocks noChangeAspect="1"/>
          </p:cNvPicPr>
          <p:nvPr/>
        </p:nvPicPr>
        <p:blipFill>
          <a:blip r:embed="rId3"/>
          <a:stretch>
            <a:fillRect/>
          </a:stretch>
        </p:blipFill>
        <p:spPr>
          <a:xfrm>
            <a:off x="1524000" y="1356150"/>
            <a:ext cx="9144000" cy="2736000"/>
          </a:xfrm>
          <a:prstGeom prst="rect">
            <a:avLst/>
          </a:prstGeom>
          <a:ln w="6350" cmpd="sng">
            <a:solidFill>
              <a:schemeClr val="tx1"/>
            </a:solidFill>
          </a:ln>
        </p:spPr>
      </p:pic>
      <p:pic>
        <p:nvPicPr>
          <p:cNvPr id="8" name="Picture 7"/>
          <p:cNvPicPr>
            <a:picLocks noChangeAspect="1"/>
          </p:cNvPicPr>
          <p:nvPr/>
        </p:nvPicPr>
        <p:blipFill>
          <a:blip r:embed="rId4"/>
          <a:stretch>
            <a:fillRect/>
          </a:stretch>
        </p:blipFill>
        <p:spPr>
          <a:xfrm>
            <a:off x="1524000" y="1370524"/>
            <a:ext cx="9144000" cy="2749826"/>
          </a:xfrm>
          <a:prstGeom prst="rect">
            <a:avLst/>
          </a:prstGeom>
          <a:ln w="6350" cmpd="sng">
            <a:solidFill>
              <a:schemeClr val="tx1"/>
            </a:solidFill>
          </a:ln>
        </p:spPr>
      </p:pic>
      <p:pic>
        <p:nvPicPr>
          <p:cNvPr id="4" name="Picture 3"/>
          <p:cNvPicPr>
            <a:picLocks noChangeAspect="1"/>
          </p:cNvPicPr>
          <p:nvPr/>
        </p:nvPicPr>
        <p:blipFill>
          <a:blip r:embed="rId5"/>
          <a:stretch>
            <a:fillRect/>
          </a:stretch>
        </p:blipFill>
        <p:spPr>
          <a:xfrm>
            <a:off x="1524394" y="1370524"/>
            <a:ext cx="9144000" cy="2721626"/>
          </a:xfrm>
          <a:prstGeom prst="rect">
            <a:avLst/>
          </a:prstGeom>
          <a:ln w="6350" cmpd="sng">
            <a:solidFill>
              <a:schemeClr val="tx1"/>
            </a:solidFill>
          </a:ln>
        </p:spPr>
      </p:pic>
      <p:pic>
        <p:nvPicPr>
          <p:cNvPr id="3" name="Picture 2"/>
          <p:cNvPicPr>
            <a:picLocks noChangeAspect="1"/>
          </p:cNvPicPr>
          <p:nvPr/>
        </p:nvPicPr>
        <p:blipFill>
          <a:blip r:embed="rId6"/>
          <a:stretch>
            <a:fillRect/>
          </a:stretch>
        </p:blipFill>
        <p:spPr>
          <a:xfrm>
            <a:off x="1524000" y="1361461"/>
            <a:ext cx="9144000" cy="2758869"/>
          </a:xfrm>
          <a:prstGeom prst="rect">
            <a:avLst/>
          </a:prstGeom>
          <a:ln w="6350" cmpd="sng">
            <a:solidFill>
              <a:schemeClr val="tx1"/>
            </a:solidFill>
          </a:ln>
        </p:spPr>
      </p:pic>
      <p:sp>
        <p:nvSpPr>
          <p:cNvPr id="2" name="Title 1"/>
          <p:cNvSpPr>
            <a:spLocks noGrp="1"/>
          </p:cNvSpPr>
          <p:nvPr>
            <p:ph type="title"/>
          </p:nvPr>
        </p:nvSpPr>
        <p:spPr>
          <a:xfrm>
            <a:off x="1981200" y="154718"/>
            <a:ext cx="8229600" cy="1143000"/>
          </a:xfrm>
        </p:spPr>
        <p:txBody>
          <a:bodyPr/>
          <a:lstStyle/>
          <a:p>
            <a:pPr algn="ctr"/>
            <a:r>
              <a:rPr lang="en-US" b="1" dirty="0" smtClean="0"/>
              <a:t>The Data Deluge</a:t>
            </a:r>
            <a:endParaRPr lang="en-US" b="1" dirty="0"/>
          </a:p>
        </p:txBody>
      </p:sp>
      <p:sp>
        <p:nvSpPr>
          <p:cNvPr id="22" name="TextBox 21"/>
          <p:cNvSpPr txBox="1"/>
          <p:nvPr/>
        </p:nvSpPr>
        <p:spPr>
          <a:xfrm>
            <a:off x="1555416" y="5256677"/>
            <a:ext cx="4160241"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640654" y="4840477"/>
            <a:ext cx="5475016" cy="369332"/>
          </a:xfrm>
          <a:prstGeom prst="rect">
            <a:avLst/>
          </a:prstGeom>
          <a:noFill/>
        </p:spPr>
        <p:txBody>
          <a:bodyPr wrap="square" rtlCol="0">
            <a:spAutoFit/>
          </a:bodyPr>
          <a:lstStyle/>
          <a:p>
            <a:r>
              <a:rPr lang="en-US" dirty="0"/>
              <a:t>Times 14 Aquatic Sites with ~26 Variables</a:t>
            </a:r>
          </a:p>
        </p:txBody>
      </p:sp>
      <p:sp>
        <p:nvSpPr>
          <p:cNvPr id="26" name="TextBox 25"/>
          <p:cNvSpPr txBox="1"/>
          <p:nvPr/>
        </p:nvSpPr>
        <p:spPr>
          <a:xfrm>
            <a:off x="1640654" y="5441343"/>
            <a:ext cx="8001000" cy="369332"/>
          </a:xfrm>
          <a:prstGeom prst="rect">
            <a:avLst/>
          </a:prstGeom>
          <a:noFill/>
        </p:spPr>
        <p:txBody>
          <a:bodyPr wrap="square" rtlCol="0">
            <a:spAutoFit/>
          </a:bodyPr>
          <a:lstStyle/>
          <a:p>
            <a:r>
              <a:rPr lang="en-US" dirty="0"/>
              <a:t>Plus different versions of the data (raw versus checked)  = </a:t>
            </a:r>
            <a:r>
              <a:rPr lang="en-US" b="1" dirty="0"/>
              <a:t>43,400,000+</a:t>
            </a:r>
            <a:r>
              <a:rPr lang="en-US" dirty="0"/>
              <a:t> observations </a:t>
            </a:r>
          </a:p>
        </p:txBody>
      </p:sp>
      <p:sp>
        <p:nvSpPr>
          <p:cNvPr id="7" name="TextBox 6"/>
          <p:cNvSpPr txBox="1"/>
          <p:nvPr/>
        </p:nvSpPr>
        <p:spPr>
          <a:xfrm>
            <a:off x="1555416" y="6018077"/>
            <a:ext cx="8242663" cy="461665"/>
          </a:xfrm>
          <a:prstGeom prst="rect">
            <a:avLst/>
          </a:prstGeom>
          <a:noFill/>
        </p:spPr>
        <p:txBody>
          <a:bodyPr wrap="square" rtlCol="0">
            <a:spAutoFit/>
          </a:bodyPr>
          <a:lstStyle/>
          <a:p>
            <a:pPr algn="ctr"/>
            <a:r>
              <a:rPr lang="en-US" sz="2400" b="1" dirty="0">
                <a:solidFill>
                  <a:srgbClr val="FF0000"/>
                </a:solidFill>
              </a:rPr>
              <a:t>You need some infrastructure to manage and share the data. </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41654" y="5920605"/>
            <a:ext cx="875624" cy="758330"/>
          </a:xfrm>
          <a:prstGeom prst="rect">
            <a:avLst/>
          </a:prstGeom>
        </p:spPr>
      </p:pic>
      <p:pic>
        <p:nvPicPr>
          <p:cNvPr id="10" name="Picture 9"/>
          <p:cNvPicPr>
            <a:picLocks noChangeAspect="1"/>
          </p:cNvPicPr>
          <p:nvPr/>
        </p:nvPicPr>
        <p:blipFill>
          <a:blip r:embed="rId8"/>
          <a:stretch>
            <a:fillRect/>
          </a:stretch>
        </p:blipFill>
        <p:spPr>
          <a:xfrm>
            <a:off x="1728380" y="251727"/>
            <a:ext cx="1775834" cy="991970"/>
          </a:xfrm>
          <a:prstGeom prst="rect">
            <a:avLst/>
          </a:prstGeom>
        </p:spPr>
      </p:pic>
      <p:sp>
        <p:nvSpPr>
          <p:cNvPr id="29" name="TextBox 28"/>
          <p:cNvSpPr txBox="1"/>
          <p:nvPr/>
        </p:nvSpPr>
        <p:spPr>
          <a:xfrm>
            <a:off x="1640654" y="5124269"/>
            <a:ext cx="5475016" cy="369332"/>
          </a:xfrm>
          <a:prstGeom prst="rect">
            <a:avLst/>
          </a:prstGeom>
          <a:noFill/>
        </p:spPr>
        <p:txBody>
          <a:bodyPr wrap="square" rtlCol="0">
            <a:spAutoFit/>
          </a:bodyPr>
          <a:lstStyle/>
          <a:p>
            <a:r>
              <a:rPr lang="en-US" dirty="0"/>
              <a:t>Times 14 Climate Sites with ~74 Variables</a:t>
            </a:r>
          </a:p>
        </p:txBody>
      </p:sp>
      <p:sp>
        <p:nvSpPr>
          <p:cNvPr id="18" name="TextBox 17"/>
          <p:cNvSpPr txBox="1"/>
          <p:nvPr/>
        </p:nvSpPr>
        <p:spPr>
          <a:xfrm>
            <a:off x="103959" y="6445262"/>
            <a:ext cx="2088329" cy="369332"/>
          </a:xfrm>
          <a:prstGeom prst="rect">
            <a:avLst/>
          </a:prstGeom>
          <a:noFill/>
        </p:spPr>
        <p:txBody>
          <a:bodyPr wrap="none" rtlCol="0">
            <a:spAutoFit/>
          </a:bodyPr>
          <a:lstStyle/>
          <a:p>
            <a:r>
              <a:rPr lang="en-US" dirty="0" smtClean="0">
                <a:solidFill>
                  <a:schemeClr val="bg1">
                    <a:lumMod val="50000"/>
                  </a:schemeClr>
                </a:solidFill>
              </a:rPr>
              <a:t>From Jeff Horsburgh</a:t>
            </a:r>
            <a:endParaRPr lang="en-US" dirty="0">
              <a:solidFill>
                <a:schemeClr val="bg1">
                  <a:lumMod val="50000"/>
                </a:schemeClr>
              </a:solidFill>
            </a:endParaRPr>
          </a:p>
        </p:txBody>
      </p:sp>
    </p:spTree>
    <p:extLst>
      <p:ext uri="{BB962C8B-B14F-4D97-AF65-F5344CB8AC3E}">
        <p14:creationId xmlns:p14="http://schemas.microsoft.com/office/powerpoint/2010/main" val="3139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9" grpId="1" animBg="1"/>
      <p:bldP spid="20" grpId="0" animBg="1"/>
      <p:bldP spid="20" grpId="1" animBg="1"/>
      <p:bldP spid="21" grpId="0" animBg="1"/>
      <p:bldP spid="6" grpId="0"/>
      <p:bldP spid="26" grpId="0"/>
      <p:bldP spid="7"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normAutofit/>
          </a:bodyPr>
          <a:lstStyle/>
          <a:p>
            <a:r>
              <a:rPr lang="en-US" sz="3600" dirty="0"/>
              <a:t>Summary</a:t>
            </a:r>
          </a:p>
        </p:txBody>
      </p:sp>
      <p:sp>
        <p:nvSpPr>
          <p:cNvPr id="3" name="Content Placeholder 2"/>
          <p:cNvSpPr>
            <a:spLocks noGrp="1"/>
          </p:cNvSpPr>
          <p:nvPr>
            <p:ph idx="1"/>
          </p:nvPr>
        </p:nvSpPr>
        <p:spPr>
          <a:xfrm>
            <a:off x="649356" y="870158"/>
            <a:ext cx="11092068" cy="5472276"/>
          </a:xfrm>
        </p:spPr>
        <p:txBody>
          <a:bodyPr>
            <a:normAutofit fontScale="925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t>Access </a:t>
            </a:r>
            <a:r>
              <a:rPr lang="en-US" dirty="0" smtClean="0">
                <a:solidFill>
                  <a:srgbClr val="FF0000"/>
                </a:solidFill>
              </a:rPr>
              <a:t>multiple types </a:t>
            </a:r>
            <a:r>
              <a:rPr lang="en-US" dirty="0">
                <a:solidFill>
                  <a:srgbClr val="FF0000"/>
                </a:solidFill>
              </a:rPr>
              <a:t>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Flexible </a:t>
            </a:r>
            <a:r>
              <a:rPr lang="en-US" dirty="0">
                <a:solidFill>
                  <a:srgbClr val="FF0000"/>
                </a:solidFill>
              </a:rPr>
              <a:t>discovery</a:t>
            </a:r>
            <a:r>
              <a:rPr lang="en-US" dirty="0"/>
              <a:t> functionality </a:t>
            </a:r>
            <a:endParaRPr lang="en-US" dirty="0" smtClean="0"/>
          </a:p>
          <a:p>
            <a:pPr marL="514350" indent="-514350">
              <a:buFont typeface="+mj-lt"/>
              <a:buAutoNum type="arabicPeriod"/>
            </a:pPr>
            <a:r>
              <a:rPr lang="en-US" dirty="0" smtClean="0">
                <a:solidFill>
                  <a:srgbClr val="FF0000"/>
                </a:solidFill>
              </a:rPr>
              <a:t>Model</a:t>
            </a:r>
            <a:r>
              <a:rPr lang="en-US" dirty="0" smtClean="0"/>
              <a:t> sharing and execution</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pPr marL="514350" indent="-514350">
              <a:buFont typeface="+mj-lt"/>
              <a:buAutoNum type="arabicPeriod"/>
            </a:pPr>
            <a:r>
              <a:rPr lang="en-US" dirty="0" smtClean="0"/>
              <a:t>Social </a:t>
            </a:r>
            <a:r>
              <a:rPr lang="en-US" dirty="0"/>
              <a:t>media and </a:t>
            </a:r>
            <a:r>
              <a:rPr lang="en-US" dirty="0">
                <a:solidFill>
                  <a:srgbClr val="FF0000"/>
                </a:solidFill>
              </a:rPr>
              <a:t>collaboration</a:t>
            </a:r>
            <a:r>
              <a:rPr lang="en-US" dirty="0"/>
              <a:t> functionality</a:t>
            </a:r>
          </a:p>
          <a:p>
            <a:pPr marL="514350" indent="-514350">
              <a:buFont typeface="+mj-lt"/>
              <a:buAutoNum type="arabicPeriod" startAt="7"/>
            </a:pPr>
            <a:r>
              <a:rPr lang="en-US" dirty="0">
                <a:solidFill>
                  <a:srgbClr val="FF0000"/>
                </a:solidFill>
              </a:rPr>
              <a:t>Links</a:t>
            </a:r>
            <a:r>
              <a:rPr lang="en-US" dirty="0"/>
              <a:t> to other data and modeling </a:t>
            </a:r>
            <a:r>
              <a:rPr lang="en-US" dirty="0" smtClean="0"/>
              <a:t>systems</a:t>
            </a:r>
          </a:p>
          <a:p>
            <a:pPr marL="514350" indent="-514350">
              <a:buFont typeface="+mj-lt"/>
              <a:buAutoNum type="arabicPeriod" startAt="7"/>
            </a:pPr>
            <a:r>
              <a:rPr lang="en-US" dirty="0"/>
              <a:t>Enable more rapid </a:t>
            </a:r>
            <a:r>
              <a:rPr lang="en-US" dirty="0">
                <a:solidFill>
                  <a:srgbClr val="FF0000"/>
                </a:solidFill>
              </a:rPr>
              <a:t>advances in hydrologic understanding through collaborative data sharing</a:t>
            </a:r>
            <a:r>
              <a:rPr lang="en-US" dirty="0"/>
              <a:t>, analysis and </a:t>
            </a:r>
            <a:r>
              <a:rPr lang="en-US" dirty="0" smtClean="0"/>
              <a:t>modeling </a:t>
            </a:r>
          </a:p>
          <a:p>
            <a:pPr marL="0" indent="0">
              <a:buNone/>
            </a:pPr>
            <a:endParaRPr lang="en-US" dirty="0" smtClean="0">
              <a:solidFill>
                <a:srgbClr val="FF0000"/>
              </a:solidFill>
            </a:endParaRPr>
          </a:p>
          <a:p>
            <a:endParaRPr lang="en-US" dirty="0"/>
          </a:p>
        </p:txBody>
      </p:sp>
      <p:sp>
        <p:nvSpPr>
          <p:cNvPr id="4" name="Content Placeholder 2"/>
          <p:cNvSpPr txBox="1">
            <a:spLocks/>
          </p:cNvSpPr>
          <p:nvPr/>
        </p:nvSpPr>
        <p:spPr>
          <a:xfrm>
            <a:off x="1252057" y="5418912"/>
            <a:ext cx="4542590" cy="1126102"/>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000" dirty="0">
              <a:solidFill>
                <a:srgbClr val="002060"/>
              </a:solidFill>
            </a:endParaRPr>
          </a:p>
        </p:txBody>
      </p:sp>
    </p:spTree>
    <p:extLst>
      <p:ext uri="{BB962C8B-B14F-4D97-AF65-F5344CB8AC3E}">
        <p14:creationId xmlns:p14="http://schemas.microsoft.com/office/powerpoint/2010/main" val="1811093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38821" y="1"/>
            <a:ext cx="8229600" cy="721114"/>
          </a:xfrm>
        </p:spPr>
        <p:txBody>
          <a:bodyPr>
            <a:normAutofit fontScale="90000"/>
          </a:bodyPr>
          <a:lstStyle/>
          <a:p>
            <a:r>
              <a:rPr lang="en-US" dirty="0" smtClean="0"/>
              <a:t>References</a:t>
            </a:r>
            <a:endParaRPr lang="en-US" dirty="0"/>
          </a:p>
        </p:txBody>
      </p:sp>
      <p:sp>
        <p:nvSpPr>
          <p:cNvPr id="35" name="Rectangle 10"/>
          <p:cNvSpPr>
            <a:spLocks noChangeArrowheads="1"/>
          </p:cNvSpPr>
          <p:nvPr/>
        </p:nvSpPr>
        <p:spPr bwMode="auto">
          <a:xfrm>
            <a:off x="1581621" y="5867400"/>
            <a:ext cx="8804416" cy="738664"/>
          </a:xfrm>
          <a:prstGeom prst="rect">
            <a:avLst/>
          </a:prstGeom>
          <a:noFill/>
          <a:ln w="9525">
            <a:noFill/>
            <a:miter lim="800000"/>
            <a:headEnd/>
            <a:tailEnd/>
          </a:ln>
        </p:spPr>
        <p:txBody>
          <a:bodyPr wrap="square">
            <a:spAutoFit/>
          </a:bodyPr>
          <a:lstStyle/>
          <a:p>
            <a:endParaRPr lang="en-US" dirty="0">
              <a:solidFill>
                <a:srgbClr val="1F497D"/>
              </a:solidFill>
            </a:endParaRPr>
          </a:p>
          <a:p>
            <a:pPr algn="ctr"/>
            <a:r>
              <a:rPr lang="en-US" sz="2400" dirty="0">
                <a:solidFill>
                  <a:srgbClr val="1F497D"/>
                </a:solidFill>
                <a:hlinkClick r:id="rId3"/>
              </a:rPr>
              <a:t>http://www.hydroshare.org</a:t>
            </a:r>
            <a:r>
              <a:rPr lang="en-US" sz="2400" dirty="0">
                <a:solidFill>
                  <a:srgbClr val="1F497D"/>
                </a:solidFill>
              </a:rPr>
              <a:t>  </a:t>
            </a: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4184" y="6154896"/>
            <a:ext cx="2277519" cy="46283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153400" y="6041481"/>
            <a:ext cx="2410869" cy="763893"/>
            <a:chOff x="6320485" y="5943600"/>
            <a:chExt cx="2719784" cy="861774"/>
          </a:xfrm>
        </p:grpSpPr>
        <p:sp>
          <p:nvSpPr>
            <p:cNvPr id="1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6" name="Picture 11" descr="nsf4c"/>
            <p:cNvPicPr>
              <a:picLocks noChangeAspect="1" noChangeArrowheads="1"/>
            </p:cNvPicPr>
            <p:nvPr/>
          </p:nvPicPr>
          <p:blipFill>
            <a:blip r:embed="rId5" cstate="print"/>
            <a:srcRect/>
            <a:stretch>
              <a:fillRect/>
            </a:stretch>
          </p:blipFill>
          <p:spPr bwMode="auto">
            <a:xfrm>
              <a:off x="6420813" y="6001334"/>
              <a:ext cx="803093" cy="722733"/>
            </a:xfrm>
            <a:prstGeom prst="rect">
              <a:avLst/>
            </a:prstGeom>
            <a:noFill/>
            <a:ln w="9525">
              <a:noFill/>
              <a:miter lim="800000"/>
              <a:headEnd/>
              <a:tailEnd/>
            </a:ln>
          </p:spPr>
        </p:pic>
        <p:sp>
          <p:nvSpPr>
            <p:cNvPr id="17"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400" dirty="0" smtClean="0"/>
                <a:t>ACI-1148453 </a:t>
              </a:r>
              <a:endParaRPr lang="en-US" sz="1400" dirty="0"/>
            </a:p>
            <a:p>
              <a:pPr defTabSz="4389438"/>
              <a:r>
                <a:rPr lang="en-US" sz="1400" dirty="0" smtClean="0"/>
                <a:t>ACI-1148090</a:t>
              </a:r>
              <a:endParaRPr lang="en-US" sz="1400" dirty="0"/>
            </a:p>
            <a:p>
              <a:pPr defTabSz="4389438"/>
              <a:r>
                <a:rPr lang="en-US" sz="1400" dirty="0"/>
                <a:t>2012-2017</a:t>
              </a:r>
            </a:p>
          </p:txBody>
        </p:sp>
      </p:grpSp>
      <p:sp>
        <p:nvSpPr>
          <p:cNvPr id="5" name="Content Placeholder 4"/>
          <p:cNvSpPr>
            <a:spLocks noGrp="1"/>
          </p:cNvSpPr>
          <p:nvPr>
            <p:ph idx="1"/>
          </p:nvPr>
        </p:nvSpPr>
        <p:spPr>
          <a:xfrm>
            <a:off x="324321" y="772292"/>
            <a:ext cx="11658600" cy="5405049"/>
          </a:xfrm>
        </p:spPr>
        <p:txBody>
          <a:bodyPr>
            <a:noAutofit/>
          </a:bodyPr>
          <a:lstStyle/>
          <a:p>
            <a:r>
              <a:rPr lang="en-US" sz="1300" dirty="0"/>
              <a:t>Couch, A., D. Tarboton, R. Idaszak, J. Horsburgh, H. Yi and M. Stealey, (2015), "A Flexible File Sharing Mechanism for </a:t>
            </a:r>
            <a:r>
              <a:rPr lang="en-US" sz="1300" dirty="0" err="1"/>
              <a:t>iRODS</a:t>
            </a:r>
            <a:r>
              <a:rPr lang="en-US" sz="1300" dirty="0"/>
              <a:t>," </a:t>
            </a:r>
            <a:r>
              <a:rPr lang="en-US" sz="1300" dirty="0" err="1"/>
              <a:t>iRODS</a:t>
            </a:r>
            <a:r>
              <a:rPr lang="en-US" sz="1300" dirty="0"/>
              <a:t> User Group Meeting, Chapel Hill, </a:t>
            </a:r>
            <a:r>
              <a:rPr lang="en-US" sz="1300" dirty="0" err="1"/>
              <a:t>iRODS</a:t>
            </a:r>
            <a:r>
              <a:rPr lang="en-US" sz="1300" dirty="0"/>
              <a:t> Consortium, 61-68, </a:t>
            </a:r>
            <a:r>
              <a:rPr lang="en-US" sz="1300" dirty="0">
                <a:hlinkClick r:id="rId6"/>
              </a:rPr>
              <a:t>http://irods.org/wp-content/uploads/2015/09/UMG2015_P.pdf</a:t>
            </a:r>
            <a:r>
              <a:rPr lang="en-US" sz="1300" dirty="0"/>
              <a:t> </a:t>
            </a:r>
          </a:p>
          <a:p>
            <a:r>
              <a:rPr lang="en-US" sz="1300" dirty="0"/>
              <a:t>Heard, J., D. Tarboton, R. Idaszak, J. Horsburgh, D. Ames, A. </a:t>
            </a:r>
            <a:r>
              <a:rPr lang="en-US" sz="1300" dirty="0" err="1"/>
              <a:t>Bedig</a:t>
            </a:r>
            <a:r>
              <a:rPr lang="en-US" sz="1300" dirty="0"/>
              <a:t>, A. M. Castronova, A. Couch, P. Dash, C. </a:t>
            </a:r>
            <a:r>
              <a:rPr lang="en-US" sz="1300" dirty="0" err="1"/>
              <a:t>Frisby</a:t>
            </a:r>
            <a:r>
              <a:rPr lang="en-US" sz="1300" dirty="0"/>
              <a:t>, T. Gan, J. Goodall, S. Jackson, S. Livingston, D. Maidment, N. Martin, B. Miles, S. Mills, J. Sadler, D. Valentine and L. Zhao, (2014), "An Architectural Overview of </a:t>
            </a:r>
            <a:r>
              <a:rPr lang="en-US" sz="1300" dirty="0" err="1"/>
              <a:t>Hydroshare</a:t>
            </a:r>
            <a:r>
              <a:rPr lang="en-US" sz="1300" dirty="0"/>
              <a:t>, A Next-Generation Hydrologic Information System,"  11th International Conference on </a:t>
            </a:r>
            <a:r>
              <a:rPr lang="en-US" sz="1300" dirty="0" err="1"/>
              <a:t>Hydroinformatics</a:t>
            </a:r>
            <a:r>
              <a:rPr lang="en-US" sz="1300" dirty="0"/>
              <a:t>, HIC 2014, New York City, USA, Paper 311, </a:t>
            </a:r>
            <a:r>
              <a:rPr lang="en-US" sz="1300" dirty="0">
                <a:hlinkClick r:id="rId7"/>
              </a:rPr>
              <a:t>http://academicworks.cuny.edu/cc_conf_hic/311/</a:t>
            </a:r>
            <a:r>
              <a:rPr lang="en-US" sz="1300" dirty="0"/>
              <a:t>.</a:t>
            </a:r>
          </a:p>
          <a:p>
            <a:r>
              <a:rPr lang="en-US" sz="1300" dirty="0" smtClean="0"/>
              <a:t>Horsburgh</a:t>
            </a:r>
            <a:r>
              <a:rPr lang="en-US" sz="1300" dirty="0"/>
              <a:t>, J. S., M. M. </a:t>
            </a:r>
            <a:r>
              <a:rPr lang="en-US" sz="1300" dirty="0" err="1"/>
              <a:t>Morsy</a:t>
            </a:r>
            <a:r>
              <a:rPr lang="en-US" sz="1300" dirty="0"/>
              <a:t>, A. M. Castronova, J. L. Goodall, T. Gan, H. Yi, M. J. Stealey and D. G. Tarboton, (2015), "</a:t>
            </a:r>
            <a:r>
              <a:rPr lang="en-US" sz="1300" dirty="0" err="1"/>
              <a:t>Hydroshare</a:t>
            </a:r>
            <a:r>
              <a:rPr lang="en-US" sz="1300" dirty="0"/>
              <a:t>: Sharing Diverse Environmental Data Types and Models as Social Objects with Application to the Hydrology Domain," JAWRA Journal of the American Water Resources Association, </a:t>
            </a:r>
            <a:r>
              <a:rPr lang="en-US" sz="1300" dirty="0">
                <a:hlinkClick r:id="rId8"/>
              </a:rPr>
              <a:t>http://</a:t>
            </a:r>
            <a:r>
              <a:rPr lang="en-US" sz="1300">
                <a:hlinkClick r:id="rId8"/>
              </a:rPr>
              <a:t>dx.doi.org/10.1111/1752-1688.12363</a:t>
            </a:r>
            <a:r>
              <a:rPr lang="en-US" sz="1300" smtClean="0"/>
              <a:t>, </a:t>
            </a:r>
            <a:r>
              <a:rPr lang="en-US" sz="1400">
                <a:hlinkClick r:id="rId9"/>
              </a:rPr>
              <a:t>http://</a:t>
            </a:r>
            <a:r>
              <a:rPr lang="en-US" sz="1400" smtClean="0">
                <a:hlinkClick r:id="rId9"/>
              </a:rPr>
              <a:t>www.neng.usu.edu/cee/faculty/dtarb/Horsburgh_etal_HydroShareRDM_AuthorVersion.pdf</a:t>
            </a:r>
            <a:r>
              <a:rPr lang="en-US" sz="1300" smtClean="0"/>
              <a:t>.</a:t>
            </a:r>
            <a:endParaRPr lang="en-US" sz="1300" dirty="0"/>
          </a:p>
          <a:p>
            <a:r>
              <a:rPr lang="en-US" sz="1300" dirty="0"/>
              <a:t>Merwade, V., C. Song, L. Zhao. S. </a:t>
            </a:r>
            <a:r>
              <a:rPr lang="en-US" sz="1300" dirty="0" err="1"/>
              <a:t>Zhe</a:t>
            </a:r>
            <a:r>
              <a:rPr lang="en-US" sz="1300" dirty="0"/>
              <a:t> and M. A. </a:t>
            </a:r>
            <a:r>
              <a:rPr lang="en-US" sz="1300" dirty="0" err="1"/>
              <a:t>Rajib</a:t>
            </a:r>
            <a:r>
              <a:rPr lang="en-US" sz="1300" dirty="0"/>
              <a:t>, </a:t>
            </a:r>
            <a:r>
              <a:rPr lang="en-US" sz="1300" dirty="0" err="1"/>
              <a:t>SWATShare</a:t>
            </a:r>
            <a:r>
              <a:rPr lang="en-US" sz="1300" dirty="0"/>
              <a:t> – A portal for sharing, publishing, and running SWAT models using XSEDE resources, Proceedings of the 2013 SWAT Users Conference and Workshops, July 2013, Toulouse, France. </a:t>
            </a:r>
            <a:r>
              <a:rPr lang="en-US" sz="1300" dirty="0">
                <a:hlinkClick r:id="rId10"/>
              </a:rPr>
              <a:t>http://swat.tamu.edu/media/114650/2013-swat-conference-proceedings-secured.pdf</a:t>
            </a:r>
            <a:endParaRPr lang="en-US" sz="1300" dirty="0"/>
          </a:p>
          <a:p>
            <a:r>
              <a:rPr lang="en-US" sz="1300" dirty="0" err="1"/>
              <a:t>Rajib</a:t>
            </a:r>
            <a:r>
              <a:rPr lang="en-US" sz="1300" dirty="0"/>
              <a:t>, M. A., V. Merwade, I. L. Kim, S. </a:t>
            </a:r>
            <a:r>
              <a:rPr lang="en-US" sz="1300" dirty="0" err="1"/>
              <a:t>Zhe</a:t>
            </a:r>
            <a:r>
              <a:rPr lang="en-US" sz="1300" dirty="0"/>
              <a:t>, L. Zhao and C. Song, (2014), "</a:t>
            </a:r>
            <a:r>
              <a:rPr lang="en-US" sz="1300" dirty="0" err="1"/>
              <a:t>SWATShare</a:t>
            </a:r>
            <a:r>
              <a:rPr lang="en-US" sz="1300" dirty="0"/>
              <a:t> – A Web-Portal For Hydrology Research And Education Using Soil Water And Assessment Tool,"  11th International Conference on </a:t>
            </a:r>
            <a:r>
              <a:rPr lang="en-US" sz="1300" dirty="0" err="1"/>
              <a:t>Hydroinformatics</a:t>
            </a:r>
            <a:r>
              <a:rPr lang="en-US" sz="1300" dirty="0"/>
              <a:t>, New York City, USA, Paper 463, </a:t>
            </a:r>
            <a:r>
              <a:rPr lang="en-US" sz="1300" dirty="0">
                <a:hlinkClick r:id="rId11"/>
              </a:rPr>
              <a:t>http://academicworks.cuny.edu/cc_conf_hic/463</a:t>
            </a:r>
            <a:r>
              <a:rPr lang="en-US" sz="1300" dirty="0" smtClean="0"/>
              <a:t>.</a:t>
            </a:r>
            <a:endParaRPr lang="en-US" sz="1300" dirty="0"/>
          </a:p>
          <a:p>
            <a:r>
              <a:rPr lang="en-US" sz="1300" dirty="0" smtClean="0"/>
              <a:t>Tarboton</a:t>
            </a:r>
            <a:r>
              <a:rPr lang="en-US" sz="1300" dirty="0"/>
              <a:t>, D. G., R. Idaszak, J. S. Horsburgh, J. Heard, D. Ames, J. L. Goodall, L. Band, V. Merwade, A. Couch, J. Arrigo, R. Hooper, D. Valentine and D. Maidment, (2014a), "HydroShare: Advancing Collaboration through Hydrologic Data and Model Sharing," in D. P. Ames, N. W. T. Quinn and A. E. Rizzoli (</a:t>
            </a:r>
            <a:r>
              <a:rPr lang="en-US" sz="1300" dirty="0" err="1"/>
              <a:t>eds</a:t>
            </a:r>
            <a:r>
              <a:rPr lang="en-US" sz="1300" dirty="0"/>
              <a:t>), Proceedings of the 7th International Congress on Environmental Modelling and Software, San Diego, California, USA, International Environmental Modelling and Software Society (</a:t>
            </a:r>
            <a:r>
              <a:rPr lang="en-US" sz="1300" dirty="0" err="1"/>
              <a:t>iEMSs</a:t>
            </a:r>
            <a:r>
              <a:rPr lang="en-US" sz="1300" dirty="0"/>
              <a:t>), ISBN: 978-88-9035-744-2, </a:t>
            </a:r>
            <a:r>
              <a:rPr lang="en-US" sz="1300" dirty="0">
                <a:hlinkClick r:id="rId12"/>
              </a:rPr>
              <a:t>http://www.iemss.org/sites/iemss2014/papers/iemss2014_submission_243.pdf</a:t>
            </a:r>
            <a:r>
              <a:rPr lang="en-US" sz="1300" dirty="0"/>
              <a:t>.</a:t>
            </a:r>
          </a:p>
          <a:p>
            <a:r>
              <a:rPr lang="en-US" sz="1300" dirty="0"/>
              <a:t>Tarboton, D. G., R. Idaszak, J. S. Horsburgh, J. Heard, D. Ames, J. L. Goodall, L. E. Band, V. Merwade, A. Couch, J. Arrigo, R. Hooper, D. Valentine and D. Maidment, (2014), "A Resource Centric Approach for Advancing Collaboration Through Hydrologic Data and Model Sharing," 11th International Conference on </a:t>
            </a:r>
            <a:r>
              <a:rPr lang="en-US" sz="1300" dirty="0" err="1"/>
              <a:t>Hydroinformatics</a:t>
            </a:r>
            <a:r>
              <a:rPr lang="en-US" sz="1300" dirty="0"/>
              <a:t>, HIC 2014, New York City, USA, Paper 314, </a:t>
            </a:r>
            <a:r>
              <a:rPr lang="en-US" sz="1300" dirty="0">
                <a:hlinkClick r:id="rId13"/>
              </a:rPr>
              <a:t>http://academicworks.cuny.edu/cc_conf_hic/314/</a:t>
            </a:r>
            <a:r>
              <a:rPr lang="en-US" sz="1300" dirty="0"/>
              <a:t>.</a:t>
            </a:r>
          </a:p>
          <a:p>
            <a:r>
              <a:rPr lang="en-US" sz="1300" dirty="0"/>
              <a:t>Tarboton, D. G., R. Idaszak, J. S. Horsburgh, D. Ames, J. L. Goodall, L. E. Band, V. Merwade, A. Couch, R. Hooper, D. Valentine, D. Maidment, P. Dash, M. Stealey, H. Yi, T. Gan, T. Castronova, B. Miles, S. Livingston, C. </a:t>
            </a:r>
            <a:r>
              <a:rPr lang="en-US" sz="1300" dirty="0" err="1"/>
              <a:t>Frisby</a:t>
            </a:r>
            <a:r>
              <a:rPr lang="en-US" sz="1300" dirty="0"/>
              <a:t> (2015), "HydroShare: Advancing Hydrology through Collaborative Data and Model Sharing," </a:t>
            </a:r>
            <a:r>
              <a:rPr lang="en-US" sz="1300" dirty="0" err="1"/>
              <a:t>iRODS</a:t>
            </a:r>
            <a:r>
              <a:rPr lang="en-US" sz="1300" dirty="0"/>
              <a:t> User Group Meeting, Chapel Hill, </a:t>
            </a:r>
            <a:r>
              <a:rPr lang="en-US" sz="1300" dirty="0">
                <a:hlinkClick r:id="rId14"/>
              </a:rPr>
              <a:t>https://irods.org/wp-content/uploads/2015/06/Tarboton-HydroShare.pdf</a:t>
            </a:r>
            <a:r>
              <a:rPr lang="en-US" sz="1300" dirty="0" smtClean="0"/>
              <a:t>.</a:t>
            </a:r>
          </a:p>
          <a:p>
            <a:endParaRPr lang="en-US" sz="1300" dirty="0"/>
          </a:p>
        </p:txBody>
      </p:sp>
    </p:spTree>
    <p:extLst>
      <p:ext uri="{BB962C8B-B14F-4D97-AF65-F5344CB8AC3E}">
        <p14:creationId xmlns:p14="http://schemas.microsoft.com/office/powerpoint/2010/main" val="3692139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956" y="1345544"/>
            <a:ext cx="8831867" cy="3524348"/>
          </a:xfrm>
        </p:spPr>
        <p:txBody>
          <a:bodyPr>
            <a:normAutofit fontScale="92500" lnSpcReduction="20000"/>
          </a:bodyPr>
          <a:lstStyle/>
          <a:p>
            <a:pPr lvl="1"/>
            <a:r>
              <a:rPr lang="en-US" sz="2000" dirty="0"/>
              <a:t>USU</a:t>
            </a:r>
          </a:p>
          <a:p>
            <a:pPr lvl="1"/>
            <a:r>
              <a:rPr lang="en-US" sz="2000" dirty="0"/>
              <a:t>RENCI/UNC</a:t>
            </a:r>
          </a:p>
          <a:p>
            <a:pPr lvl="1"/>
            <a:r>
              <a:rPr lang="en-US" sz="2000" dirty="0"/>
              <a:t>CUAHSI</a:t>
            </a:r>
          </a:p>
          <a:p>
            <a:pPr lvl="1"/>
            <a:r>
              <a:rPr lang="en-US" sz="2000" dirty="0"/>
              <a:t>BYU</a:t>
            </a:r>
          </a:p>
          <a:p>
            <a:pPr lvl="1"/>
            <a:r>
              <a:rPr lang="en-US" sz="2000" dirty="0"/>
              <a:t>Tufts</a:t>
            </a:r>
          </a:p>
          <a:p>
            <a:pPr lvl="1"/>
            <a:r>
              <a:rPr lang="en-US" sz="2000" dirty="0"/>
              <a:t>UVA</a:t>
            </a:r>
          </a:p>
          <a:p>
            <a:pPr lvl="1"/>
            <a:r>
              <a:rPr lang="en-US" sz="2000" dirty="0"/>
              <a:t>Texas </a:t>
            </a:r>
          </a:p>
          <a:p>
            <a:pPr lvl="1"/>
            <a:r>
              <a:rPr lang="en-US" sz="2000" dirty="0"/>
              <a:t>Purdue</a:t>
            </a:r>
          </a:p>
          <a:p>
            <a:pPr lvl="1"/>
            <a:r>
              <a:rPr lang="en-US" sz="2000" dirty="0" smtClean="0"/>
              <a:t>SDSC</a:t>
            </a:r>
          </a:p>
          <a:p>
            <a:pPr lvl="1"/>
            <a:r>
              <a:rPr lang="en-US" sz="2000" dirty="0" err="1" smtClean="0"/>
              <a:t>Caktus</a:t>
            </a:r>
            <a:endParaRPr lang="en-US" sz="2000" dirty="0" smtClean="0"/>
          </a:p>
          <a:p>
            <a:pPr lvl="1"/>
            <a:r>
              <a:rPr lang="en-US" sz="2000" dirty="0" err="1" smtClean="0"/>
              <a:t>CyberGIS</a:t>
            </a:r>
            <a:r>
              <a:rPr lang="en-US" sz="2000" dirty="0" smtClean="0"/>
              <a:t>/NCSA</a:t>
            </a:r>
            <a:endParaRPr lang="en-US" sz="2000" dirty="0"/>
          </a:p>
        </p:txBody>
      </p:sp>
      <p:sp>
        <p:nvSpPr>
          <p:cNvPr id="4" name="Title 1"/>
          <p:cNvSpPr>
            <a:spLocks noGrp="1"/>
          </p:cNvSpPr>
          <p:nvPr>
            <p:ph type="title"/>
          </p:nvPr>
        </p:nvSpPr>
        <p:spPr>
          <a:xfrm>
            <a:off x="810956" y="39509"/>
            <a:ext cx="10570088" cy="721114"/>
          </a:xfrm>
        </p:spPr>
        <p:txBody>
          <a:bodyPr>
            <a:normAutofit fontScale="90000"/>
          </a:bodyPr>
          <a:lstStyle/>
          <a:p>
            <a:r>
              <a:rPr lang="en-US" dirty="0" smtClean="0"/>
              <a:t>Thanks to the HydroShare and </a:t>
            </a:r>
            <a:r>
              <a:rPr lang="en-US" dirty="0" err="1" smtClean="0"/>
              <a:t>CyberGIS</a:t>
            </a:r>
            <a:r>
              <a:rPr lang="en-US" dirty="0" smtClean="0"/>
              <a:t> teams!</a:t>
            </a:r>
            <a:endParaRPr lang="en-US" dirty="0"/>
          </a:p>
        </p:txBody>
      </p:sp>
      <p:sp>
        <p:nvSpPr>
          <p:cNvPr id="35" name="Rectangle 10"/>
          <p:cNvSpPr>
            <a:spLocks noChangeArrowheads="1"/>
          </p:cNvSpPr>
          <p:nvPr/>
        </p:nvSpPr>
        <p:spPr bwMode="auto">
          <a:xfrm>
            <a:off x="1581621" y="5867400"/>
            <a:ext cx="8804416" cy="73866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hlinkClick r:id="rId3"/>
              </a:rPr>
              <a:t>http://www.hydroshare.org</a:t>
            </a:r>
            <a:r>
              <a:rPr kumimoji="0" lang="en-US" sz="2400" b="0" i="0" u="none" strike="noStrike" kern="1200" cap="none" spc="0" normalizeH="0" baseline="0" noProof="0" dirty="0">
                <a:ln>
                  <a:noFill/>
                </a:ln>
                <a:solidFill>
                  <a:srgbClr val="1F497D"/>
                </a:solidFill>
                <a:effectLst/>
                <a:uLnTx/>
                <a:uFillTx/>
                <a:latin typeface="Calibri"/>
                <a:ea typeface="+mn-ea"/>
                <a:cs typeface="+mn-cs"/>
              </a:rPr>
              <a:t>  </a:t>
            </a: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4184" y="6154896"/>
            <a:ext cx="2277519" cy="46283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153400" y="6041481"/>
            <a:ext cx="2410869" cy="763893"/>
            <a:chOff x="6320485" y="5943600"/>
            <a:chExt cx="2719784" cy="861774"/>
          </a:xfrm>
        </p:grpSpPr>
        <p:sp>
          <p:nvSpPr>
            <p:cNvPr id="1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1" descr="nsf4c"/>
            <p:cNvPicPr>
              <a:picLocks noChangeAspect="1" noChangeArrowheads="1"/>
            </p:cNvPicPr>
            <p:nvPr/>
          </p:nvPicPr>
          <p:blipFill>
            <a:blip r:embed="rId5" cstate="print"/>
            <a:srcRect/>
            <a:stretch>
              <a:fillRect/>
            </a:stretch>
          </p:blipFill>
          <p:spPr bwMode="auto">
            <a:xfrm>
              <a:off x="6420813" y="6001334"/>
              <a:ext cx="803093" cy="722733"/>
            </a:xfrm>
            <a:prstGeom prst="rect">
              <a:avLst/>
            </a:prstGeom>
            <a:noFill/>
            <a:ln w="9525">
              <a:noFill/>
              <a:miter lim="800000"/>
              <a:headEnd/>
              <a:tailEnd/>
            </a:ln>
          </p:spPr>
        </p:pic>
        <p:sp>
          <p:nvSpPr>
            <p:cNvPr id="17"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CI-1148453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CI-1148090</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2012-2017</a:t>
              </a:r>
            </a:p>
          </p:txBody>
        </p:sp>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9232" y="772292"/>
            <a:ext cx="7518960" cy="4916694"/>
          </a:xfrm>
          <a:prstGeom prst="rect">
            <a:avLst/>
          </a:prstGeom>
        </p:spPr>
      </p:pic>
    </p:spTree>
    <p:extLst>
      <p:ext uri="{BB962C8B-B14F-4D97-AF65-F5344CB8AC3E}">
        <p14:creationId xmlns:p14="http://schemas.microsoft.com/office/powerpoint/2010/main" val="4280794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781" y="337242"/>
            <a:ext cx="4445561" cy="1127159"/>
          </a:xfrm>
        </p:spPr>
        <p:txBody>
          <a:bodyPr>
            <a:normAutofit fontScale="90000"/>
          </a:bodyPr>
          <a:lstStyle/>
          <a:p>
            <a:r>
              <a:rPr lang="en-US" dirty="0" smtClean="0"/>
              <a:t>The challenge of data heterogeneity</a:t>
            </a:r>
            <a:endParaRPr lang="en-US" dirty="0"/>
          </a:p>
        </p:txBody>
      </p:sp>
      <p:sp>
        <p:nvSpPr>
          <p:cNvPr id="3" name="Content Placeholder 2"/>
          <p:cNvSpPr>
            <a:spLocks noGrp="1"/>
          </p:cNvSpPr>
          <p:nvPr>
            <p:ph idx="1"/>
          </p:nvPr>
        </p:nvSpPr>
        <p:spPr>
          <a:xfrm>
            <a:off x="2057401" y="1420523"/>
            <a:ext cx="4369361" cy="4525963"/>
          </a:xfrm>
        </p:spPr>
        <p:txBody>
          <a:bodyPr>
            <a:noAutofit/>
          </a:bodyPr>
          <a:lstStyle/>
          <a:p>
            <a:r>
              <a:rPr lang="en-US" sz="2000" dirty="0"/>
              <a:t>From dispersed federal agencies</a:t>
            </a:r>
          </a:p>
          <a:p>
            <a:r>
              <a:rPr lang="en-US" sz="2000" dirty="0"/>
              <a:t>From investigators collected for different purposes</a:t>
            </a:r>
          </a:p>
          <a:p>
            <a:r>
              <a:rPr lang="en-US" sz="2000" dirty="0"/>
              <a:t>Different formats</a:t>
            </a:r>
          </a:p>
          <a:p>
            <a:pPr lvl="1"/>
            <a:r>
              <a:rPr lang="en-US" sz="1800" dirty="0"/>
              <a:t>Points</a:t>
            </a:r>
          </a:p>
          <a:p>
            <a:pPr lvl="1"/>
            <a:r>
              <a:rPr lang="en-US" sz="1800" dirty="0"/>
              <a:t>Lines</a:t>
            </a:r>
          </a:p>
          <a:p>
            <a:pPr lvl="1"/>
            <a:r>
              <a:rPr lang="en-US" sz="1800" dirty="0"/>
              <a:t>Polygons</a:t>
            </a:r>
          </a:p>
          <a:p>
            <a:pPr lvl="1"/>
            <a:r>
              <a:rPr lang="en-US" sz="1800" dirty="0"/>
              <a:t>Fields</a:t>
            </a:r>
          </a:p>
          <a:p>
            <a:pPr lvl="1"/>
            <a:r>
              <a:rPr lang="en-US" sz="1800" dirty="0"/>
              <a:t>Time Series</a:t>
            </a:r>
          </a:p>
          <a:p>
            <a:pPr marL="0" indent="0">
              <a:buNone/>
            </a:pPr>
            <a:endParaRPr lang="en-US" sz="2000" dirty="0"/>
          </a:p>
          <a:p>
            <a:pPr marL="0" indent="0">
              <a:buNone/>
            </a:pPr>
            <a:endParaRPr lang="en-US" sz="2000" dirty="0"/>
          </a:p>
        </p:txBody>
      </p:sp>
      <p:grpSp>
        <p:nvGrpSpPr>
          <p:cNvPr id="4" name="Group 18"/>
          <p:cNvGrpSpPr>
            <a:grpSpLocks/>
          </p:cNvGrpSpPr>
          <p:nvPr/>
        </p:nvGrpSpPr>
        <p:grpSpPr bwMode="auto">
          <a:xfrm>
            <a:off x="6562988"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Rainfall and Meteorology</a:t>
              </a:r>
            </a:p>
          </p:txBody>
        </p:sp>
      </p:grpSp>
      <p:pic>
        <p:nvPicPr>
          <p:cNvPr id="8" name="Picture 7" descr="stream3"/>
          <p:cNvPicPr>
            <a:picLocks noChangeArrowheads="1"/>
          </p:cNvPicPr>
          <p:nvPr/>
        </p:nvPicPr>
        <p:blipFill>
          <a:blip r:embed="rId3" cstate="print"/>
          <a:stretch>
            <a:fillRect/>
          </a:stretch>
        </p:blipFill>
        <p:spPr bwMode="auto">
          <a:xfrm>
            <a:off x="9067801"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8945558"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9067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414367"/>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9067800" y="4549548"/>
            <a:ext cx="1447800" cy="2123684"/>
            <a:chOff x="6626225" y="3835400"/>
            <a:chExt cx="1600200" cy="2321794"/>
          </a:xfrm>
        </p:grpSpPr>
        <p:sp>
          <p:nvSpPr>
            <p:cNvPr id="17" name="Text Box 10"/>
            <p:cNvSpPr txBox="1">
              <a:spLocks noChangeArrowheads="1"/>
            </p:cNvSpPr>
            <p:nvPr/>
          </p:nvSpPr>
          <p:spPr bwMode="auto">
            <a:xfrm>
              <a:off x="6626225" y="3835400"/>
              <a:ext cx="1600200" cy="403786"/>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6867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6867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26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7341161" y="4748119"/>
            <a:ext cx="494046" cy="369332"/>
          </a:xfrm>
          <a:prstGeom prst="rect">
            <a:avLst/>
          </a:prstGeom>
          <a:noFill/>
          <a:ln w="9525">
            <a:noFill/>
            <a:miter lim="800000"/>
            <a:headEnd/>
            <a:tailEnd/>
          </a:ln>
        </p:spPr>
        <p:txBody>
          <a:bodyPr wrap="none">
            <a:spAutoFit/>
          </a:bodyPr>
          <a:lstStyle/>
          <a:p>
            <a:r>
              <a:rPr lang="en-US" dirty="0">
                <a:solidFill>
                  <a:prstClr val="black"/>
                </a:solidFill>
                <a:effectLst>
                  <a:outerShdw blurRad="38100" dist="38100" dir="2700000" algn="tl">
                    <a:srgbClr val="000000">
                      <a:alpha val="43137"/>
                    </a:srgbClr>
                  </a:outerShdw>
                </a:effectLst>
              </a:rPr>
              <a:t>GIS</a:t>
            </a:r>
          </a:p>
        </p:txBody>
      </p:sp>
      <p:sp>
        <p:nvSpPr>
          <p:cNvPr id="10" name="TextBox 9"/>
          <p:cNvSpPr txBox="1"/>
          <p:nvPr/>
        </p:nvSpPr>
        <p:spPr>
          <a:xfrm>
            <a:off x="1921175" y="4754451"/>
            <a:ext cx="3848941"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way that data is stored can enhance or inhibit the analysis that can be done</a:t>
            </a:r>
          </a:p>
          <a:p>
            <a:pPr marL="285750" indent="-285750">
              <a:buFont typeface="Arial" panose="020B0604020202020204" pitchFamily="34" charset="0"/>
              <a:buChar char="•"/>
            </a:pPr>
            <a:r>
              <a:rPr lang="en-US" dirty="0">
                <a:solidFill>
                  <a:srgbClr val="FF0000"/>
                </a:solidFill>
              </a:rPr>
              <a:t>We need ways to organize the data we work with</a:t>
            </a:r>
          </a:p>
          <a:p>
            <a:pPr marL="285750" indent="-285750">
              <a:buFont typeface="Arial" panose="020B0604020202020204" pitchFamily="34" charset="0"/>
              <a:buChar char="•"/>
            </a:pPr>
            <a:r>
              <a:rPr lang="en-US" dirty="0">
                <a:solidFill>
                  <a:srgbClr val="FF0000"/>
                </a:solidFill>
              </a:rPr>
              <a:t>Data models</a:t>
            </a:r>
          </a:p>
        </p:txBody>
      </p:sp>
    </p:spTree>
    <p:extLst>
      <p:ext uri="{BB962C8B-B14F-4D97-AF65-F5344CB8AC3E}">
        <p14:creationId xmlns:p14="http://schemas.microsoft.com/office/powerpoint/2010/main" val="136530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274639"/>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6684963" y="3332164"/>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8300135" y="6432034"/>
            <a:ext cx="3580211" cy="369332"/>
          </a:xfrm>
          <a:prstGeom prst="rect">
            <a:avLst/>
          </a:prstGeom>
        </p:spPr>
        <p:txBody>
          <a:bodyPr wrap="none">
            <a:spAutoFit/>
          </a:bodyPr>
          <a:lstStyle/>
          <a:p>
            <a:pPr>
              <a:defRPr/>
            </a:pPr>
            <a:r>
              <a:rPr lang="en-US" dirty="0">
                <a:solidFill>
                  <a:prstClr val="white">
                    <a:lumMod val="65000"/>
                  </a:prstClr>
                </a:solidFill>
              </a:rPr>
              <a:t>Picture from: http://initsspace.com/</a:t>
            </a:r>
          </a:p>
        </p:txBody>
      </p:sp>
    </p:spTree>
    <p:extLst>
      <p:ext uri="{BB962C8B-B14F-4D97-AF65-F5344CB8AC3E}">
        <p14:creationId xmlns:p14="http://schemas.microsoft.com/office/powerpoint/2010/main" val="4235637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6697903" y="4073525"/>
            <a:ext cx="3338033" cy="7078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solidFill>
                  <a:prstClr val="black"/>
                </a:solidFill>
              </a:rPr>
              <a:t>(Fluxes, flows, concentrations)</a:t>
            </a:r>
          </a:p>
        </p:txBody>
      </p:sp>
      <p:sp>
        <p:nvSpPr>
          <p:cNvPr id="11269" name="Text Box 4"/>
          <p:cNvSpPr txBox="1">
            <a:spLocks noChangeArrowheads="1"/>
          </p:cNvSpPr>
          <p:nvPr/>
        </p:nvSpPr>
        <p:spPr bwMode="auto">
          <a:xfrm>
            <a:off x="1893228" y="3311526"/>
            <a:ext cx="415421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solidFill>
                  <a:prstClr val="black"/>
                </a:solidFill>
              </a:rPr>
              <a:t>(Equations, </a:t>
            </a:r>
            <a:r>
              <a:rPr lang="en-US">
                <a:solidFill>
                  <a:srgbClr val="FF3300"/>
                </a:solidFill>
              </a:rPr>
              <a:t>simulation models</a:t>
            </a:r>
            <a:r>
              <a:rPr lang="en-US">
                <a:solidFill>
                  <a:prstClr val="black"/>
                </a:solidFill>
              </a:rPr>
              <a:t>, prediction)</a:t>
            </a:r>
          </a:p>
        </p:txBody>
      </p:sp>
      <p:sp>
        <p:nvSpPr>
          <p:cNvPr id="11270" name="Text Box 5"/>
          <p:cNvSpPr txBox="1">
            <a:spLocks noChangeArrowheads="1"/>
          </p:cNvSpPr>
          <p:nvPr/>
        </p:nvSpPr>
        <p:spPr bwMode="auto">
          <a:xfrm>
            <a:off x="1961356" y="4987926"/>
            <a:ext cx="4017962"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solidFill>
                  <a:prstClr val="black"/>
                </a:solidFill>
              </a:rPr>
              <a:t>(Observations, </a:t>
            </a:r>
            <a:r>
              <a:rPr lang="en-US">
                <a:solidFill>
                  <a:srgbClr val="FF3300"/>
                </a:solidFill>
              </a:rPr>
              <a:t>data models</a:t>
            </a:r>
            <a:r>
              <a:rPr lang="en-US">
                <a:solidFill>
                  <a:prstClr val="black"/>
                </a:solidFill>
              </a:rPr>
              <a:t>, visualization</a:t>
            </a:r>
          </a:p>
        </p:txBody>
      </p:sp>
      <p:sp>
        <p:nvSpPr>
          <p:cNvPr id="11271" name="Text Box 6"/>
          <p:cNvSpPr txBox="1">
            <a:spLocks noChangeArrowheads="1"/>
          </p:cNvSpPr>
          <p:nvPr/>
        </p:nvSpPr>
        <p:spPr bwMode="auto">
          <a:xfrm>
            <a:off x="7123099" y="5749926"/>
            <a:ext cx="2444776"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solidFill>
                  <a:prstClr val="black"/>
                </a:solidFill>
              </a:rPr>
              <a:t>(Physical earth)</a:t>
            </a:r>
          </a:p>
        </p:txBody>
      </p:sp>
      <p:sp>
        <p:nvSpPr>
          <p:cNvPr id="11272" name="Text Box 7"/>
          <p:cNvSpPr txBox="1">
            <a:spLocks noChangeArrowheads="1"/>
          </p:cNvSpPr>
          <p:nvPr/>
        </p:nvSpPr>
        <p:spPr bwMode="auto">
          <a:xfrm>
            <a:off x="6465186" y="2549526"/>
            <a:ext cx="380187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solidFill>
                  <a:prstClr val="black"/>
                </a:solidFill>
              </a:rPr>
              <a:t>(Mass, momentum, energy, chemistry)</a:t>
            </a:r>
          </a:p>
        </p:txBody>
      </p:sp>
      <p:cxnSp>
        <p:nvCxnSpPr>
          <p:cNvPr id="11273" name="AutoShape 8"/>
          <p:cNvCxnSpPr>
            <a:cxnSpLocks noChangeShapeType="1"/>
            <a:stCxn id="11271" idx="1"/>
            <a:endCxn id="11270" idx="2"/>
          </p:cNvCxnSpPr>
          <p:nvPr/>
        </p:nvCxnSpPr>
        <p:spPr bwMode="auto">
          <a:xfrm flipH="1" flipV="1">
            <a:off x="3970338" y="5638801"/>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3970339"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3970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3970339" y="3962401"/>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676978" y="1447801"/>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solidFill>
                  <a:prstClr val="black"/>
                </a:solidFill>
              </a:rPr>
              <a:t>It is as important to represent </a:t>
            </a:r>
            <a:r>
              <a:rPr lang="en-US" sz="2400" i="1" dirty="0">
                <a:solidFill>
                  <a:srgbClr val="0066FF"/>
                </a:solidFill>
              </a:rPr>
              <a:t>hydrologic environments</a:t>
            </a:r>
            <a:r>
              <a:rPr lang="en-US" sz="2400" i="1" dirty="0">
                <a:solidFill>
                  <a:prstClr val="black"/>
                </a:solidFill>
              </a:rPr>
              <a:t> precisely with</a:t>
            </a:r>
          </a:p>
          <a:p>
            <a:pPr algn="ctr">
              <a:spcBef>
                <a:spcPct val="20000"/>
              </a:spcBef>
            </a:pPr>
            <a:r>
              <a:rPr lang="en-US" sz="2400" i="1" dirty="0">
                <a:solidFill>
                  <a:prstClr val="black"/>
                </a:solidFill>
              </a:rPr>
              <a:t>data as it is to represent </a:t>
            </a:r>
            <a:r>
              <a:rPr lang="en-US" sz="2400" i="1" dirty="0">
                <a:solidFill>
                  <a:srgbClr val="0066FF"/>
                </a:solidFill>
              </a:rPr>
              <a:t>hydrologic processes</a:t>
            </a:r>
            <a:r>
              <a:rPr lang="en-US" sz="2400" i="1" dirty="0">
                <a:solidFill>
                  <a:prstClr val="black"/>
                </a:solidFill>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3959" y="6445262"/>
            <a:ext cx="2286139" cy="369332"/>
          </a:xfrm>
          <a:prstGeom prst="rect">
            <a:avLst/>
          </a:prstGeom>
          <a:noFill/>
        </p:spPr>
        <p:txBody>
          <a:bodyPr wrap="none" rtlCol="0">
            <a:spAutoFit/>
          </a:bodyPr>
          <a:lstStyle/>
          <a:p>
            <a:r>
              <a:rPr lang="en-US" dirty="0" smtClean="0">
                <a:solidFill>
                  <a:schemeClr val="bg1">
                    <a:lumMod val="50000"/>
                  </a:schemeClr>
                </a:solidFill>
              </a:rPr>
              <a:t>From David Maidment</a:t>
            </a:r>
            <a:endParaRPr lang="en-US" dirty="0">
              <a:solidFill>
                <a:schemeClr val="bg1">
                  <a:lumMod val="50000"/>
                </a:schemeClr>
              </a:solidFill>
            </a:endParaRPr>
          </a:p>
        </p:txBody>
      </p:sp>
    </p:spTree>
    <p:extLst>
      <p:ext uri="{BB962C8B-B14F-4D97-AF65-F5344CB8AC3E}">
        <p14:creationId xmlns:p14="http://schemas.microsoft.com/office/powerpoint/2010/main" val="58257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11162"/>
          </a:xfrm>
        </p:spPr>
        <p:txBody>
          <a:bodyPr>
            <a:noAutofit/>
          </a:bodyPr>
          <a:lstStyle/>
          <a:p>
            <a:r>
              <a:rPr lang="en-US" sz="2800" dirty="0">
                <a:solidFill>
                  <a:srgbClr val="FF0000"/>
                </a:solidFill>
              </a:rPr>
              <a:t>Data models </a:t>
            </a:r>
            <a:r>
              <a:rPr lang="en-US" sz="2800" dirty="0" smtClean="0"/>
              <a:t>organize </a:t>
            </a:r>
            <a:r>
              <a:rPr lang="en-US" sz="2800" dirty="0"/>
              <a:t>the </a:t>
            </a:r>
            <a:r>
              <a:rPr lang="en-US" sz="2800" dirty="0" smtClean="0"/>
              <a:t>diversity </a:t>
            </a:r>
            <a:r>
              <a:rPr lang="en-US" sz="2800" dirty="0"/>
              <a:t>of natural systems</a:t>
            </a:r>
          </a:p>
        </p:txBody>
      </p:sp>
      <p:grpSp>
        <p:nvGrpSpPr>
          <p:cNvPr id="3" name="Group 7"/>
          <p:cNvGrpSpPr>
            <a:grpSpLocks/>
          </p:cNvGrpSpPr>
          <p:nvPr/>
        </p:nvGrpSpPr>
        <p:grpSpPr bwMode="auto">
          <a:xfrm>
            <a:off x="6180868" y="4287368"/>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latin typeface="Calibri"/>
              </a:endParaRPr>
            </a:p>
          </p:txBody>
        </p:sp>
      </p:grpSp>
      <p:sp>
        <p:nvSpPr>
          <p:cNvPr id="6" name="Rectangle 2"/>
          <p:cNvSpPr txBox="1">
            <a:spLocks noChangeArrowheads="1"/>
          </p:cNvSpPr>
          <p:nvPr/>
        </p:nvSpPr>
        <p:spPr>
          <a:xfrm>
            <a:off x="1730477" y="614956"/>
            <a:ext cx="4071473" cy="742950"/>
          </a:xfrm>
          <a:prstGeom prst="rect">
            <a:avLst/>
          </a:prstGeom>
        </p:spPr>
        <p:txBody>
          <a:bodyPr vert="horz" lIns="512064" tIns="256032" rIns="512064" bIns="256032" rtlCol="0" anchor="ctr">
            <a:noAutofit/>
          </a:bodyPr>
          <a:lstStyle/>
          <a:p>
            <a:pPr algn="ctr">
              <a:spcBef>
                <a:spcPct val="0"/>
              </a:spcBef>
            </a:pPr>
            <a:r>
              <a:rPr lang="en-US" sz="1600" dirty="0" err="1">
                <a:solidFill>
                  <a:prstClr val="black"/>
                </a:solidFill>
                <a:latin typeface="Calibri"/>
              </a:rPr>
              <a:t>NetCDF</a:t>
            </a:r>
            <a:r>
              <a:rPr lang="en-US" sz="1600" dirty="0">
                <a:solidFill>
                  <a:prstClr val="black"/>
                </a:solidFill>
                <a:latin typeface="Calibri"/>
              </a:rPr>
              <a:t> (</a:t>
            </a:r>
            <a:r>
              <a:rPr lang="en-US" sz="1600" dirty="0" err="1">
                <a:solidFill>
                  <a:prstClr val="black"/>
                </a:solidFill>
                <a:latin typeface="Calibri"/>
              </a:rPr>
              <a:t>Unidata</a:t>
            </a:r>
            <a:r>
              <a:rPr lang="en-US" sz="1600" dirty="0">
                <a:solidFill>
                  <a:prstClr val="black"/>
                </a:solidFill>
                <a:latin typeface="Calibri"/>
              </a:rPr>
              <a:t>) - A model for Continuous Space-Time data </a:t>
            </a:r>
          </a:p>
        </p:txBody>
      </p:sp>
      <p:grpSp>
        <p:nvGrpSpPr>
          <p:cNvPr id="7" name="Group 6"/>
          <p:cNvGrpSpPr/>
          <p:nvPr/>
        </p:nvGrpSpPr>
        <p:grpSpPr>
          <a:xfrm>
            <a:off x="1777999" y="1420189"/>
            <a:ext cx="4014426" cy="1904181"/>
            <a:chOff x="34671000" y="14371875"/>
            <a:chExt cx="6096000" cy="289154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13" name="Text Box 11"/>
            <p:cNvSpPr txBox="1">
              <a:spLocks noChangeArrowheads="1"/>
            </p:cNvSpPr>
            <p:nvPr/>
          </p:nvSpPr>
          <p:spPr bwMode="auto">
            <a:xfrm>
              <a:off x="36889531" y="16277750"/>
              <a:ext cx="901140" cy="327157"/>
            </a:xfrm>
            <a:prstGeom prst="rect">
              <a:avLst/>
            </a:prstGeom>
            <a:noFill/>
            <a:ln w="28575">
              <a:noFill/>
              <a:miter lim="800000"/>
              <a:headEnd/>
              <a:tailEnd/>
            </a:ln>
            <a:effectLst/>
          </p:spPr>
          <p:txBody>
            <a:bodyPr wrap="none">
              <a:spAutoFit/>
            </a:bodyPr>
            <a:lstStyle/>
            <a:p>
              <a:r>
                <a:rPr lang="en-US" sz="800">
                  <a:solidFill>
                    <a:prstClr val="black"/>
                  </a:solidFill>
                  <a:latin typeface="Arial" pitchFamily="34" charset="0"/>
                </a:rPr>
                <a:t>Space, L</a:t>
              </a:r>
            </a:p>
          </p:txBody>
        </p:sp>
        <p:sp>
          <p:nvSpPr>
            <p:cNvPr id="14" name="Text Box 12"/>
            <p:cNvSpPr txBox="1">
              <a:spLocks noChangeArrowheads="1"/>
            </p:cNvSpPr>
            <p:nvPr/>
          </p:nvSpPr>
          <p:spPr bwMode="auto">
            <a:xfrm>
              <a:off x="35810189" y="14619523"/>
              <a:ext cx="808641" cy="327157"/>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T</a:t>
              </a:r>
            </a:p>
          </p:txBody>
        </p:sp>
        <p:sp>
          <p:nvSpPr>
            <p:cNvPr id="15" name="Text Box 13"/>
            <p:cNvSpPr txBox="1">
              <a:spLocks noChangeArrowheads="1"/>
            </p:cNvSpPr>
            <p:nvPr/>
          </p:nvSpPr>
          <p:spPr bwMode="auto">
            <a:xfrm>
              <a:off x="34720530" y="16897902"/>
              <a:ext cx="1125086" cy="327157"/>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latin typeface="Calibri"/>
              </a:endParaRPr>
            </a:p>
          </p:txBody>
        </p:sp>
        <p:sp>
          <p:nvSpPr>
            <p:cNvPr id="26" name="Text Box 24"/>
            <p:cNvSpPr txBox="1">
              <a:spLocks noChangeArrowheads="1"/>
            </p:cNvSpPr>
            <p:nvPr/>
          </p:nvSpPr>
          <p:spPr bwMode="auto">
            <a:xfrm>
              <a:off x="36107370" y="15569884"/>
              <a:ext cx="227015" cy="373892"/>
            </a:xfrm>
            <a:prstGeom prst="rect">
              <a:avLst/>
            </a:prstGeom>
            <a:noFill/>
            <a:ln w="9525">
              <a:noFill/>
              <a:miter lim="800000"/>
              <a:headEnd/>
              <a:tailEnd/>
            </a:ln>
            <a:effectLst/>
          </p:spPr>
          <p:txBody>
            <a:bodyPr>
              <a:spAutoFit/>
            </a:bodyPr>
            <a:lstStyle/>
            <a:p>
              <a:r>
                <a:rPr lang="en-US" sz="1000">
                  <a:solidFill>
                    <a:prstClr val="black"/>
                  </a:solidFill>
                  <a:latin typeface="Arial" pitchFamily="34" charset="0"/>
                </a:rPr>
                <a:t>D</a:t>
              </a:r>
            </a:p>
          </p:txBody>
        </p:sp>
        <p:sp>
          <p:nvSpPr>
            <p:cNvPr id="27" name="Text Box 25"/>
            <p:cNvSpPr txBox="1">
              <a:spLocks noChangeArrowheads="1"/>
            </p:cNvSpPr>
            <p:nvPr/>
          </p:nvSpPr>
          <p:spPr bwMode="auto">
            <a:xfrm>
              <a:off x="36761580" y="14989970"/>
              <a:ext cx="1149428" cy="701049"/>
            </a:xfrm>
            <a:prstGeom prst="rect">
              <a:avLst/>
            </a:prstGeom>
            <a:noFill/>
            <a:ln w="9525">
              <a:noFill/>
              <a:miter lim="800000"/>
              <a:headEnd/>
              <a:tailEnd/>
            </a:ln>
            <a:effectLst/>
          </p:spPr>
          <p:txBody>
            <a:bodyPr wrap="none">
              <a:spAutoFit/>
            </a:bodyPr>
            <a:lstStyle/>
            <a:p>
              <a:r>
                <a:rPr lang="en-US" sz="800" b="1" dirty="0">
                  <a:solidFill>
                    <a:prstClr val="black"/>
                  </a:solidFill>
                  <a:latin typeface="Arial" pitchFamily="34" charset="0"/>
                </a:rPr>
                <a:t>Coordinate </a:t>
              </a:r>
            </a:p>
            <a:p>
              <a:r>
                <a:rPr lang="en-US" sz="800" b="1" dirty="0">
                  <a:solidFill>
                    <a:prstClr val="black"/>
                  </a:solidFill>
                  <a:latin typeface="Arial" pitchFamily="34" charset="0"/>
                </a:rPr>
                <a:t>dimensions</a:t>
              </a:r>
            </a:p>
            <a:p>
              <a:r>
                <a:rPr lang="en-US" sz="800" b="1" dirty="0">
                  <a:solidFill>
                    <a:prstClr val="black"/>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30" name="Text Box 28"/>
            <p:cNvSpPr txBox="1">
              <a:spLocks noChangeArrowheads="1"/>
            </p:cNvSpPr>
            <p:nvPr/>
          </p:nvSpPr>
          <p:spPr bwMode="auto">
            <a:xfrm>
              <a:off x="35954653" y="16749316"/>
              <a:ext cx="1804228" cy="514102"/>
            </a:xfrm>
            <a:prstGeom prst="rect">
              <a:avLst/>
            </a:prstGeom>
            <a:noFill/>
            <a:ln w="9525">
              <a:noFill/>
              <a:miter lim="800000"/>
              <a:headEnd/>
              <a:tailEnd/>
            </a:ln>
            <a:effectLst/>
          </p:spPr>
          <p:txBody>
            <a:bodyPr wrap="none">
              <a:spAutoFit/>
            </a:bodyPr>
            <a:lstStyle/>
            <a:p>
              <a:r>
                <a:rPr lang="en-US" sz="800" b="1">
                  <a:solidFill>
                    <a:prstClr val="black"/>
                  </a:solidFill>
                  <a:latin typeface="Arial" pitchFamily="34" charset="0"/>
                </a:rPr>
                <a:t>Variable dimensions</a:t>
              </a:r>
            </a:p>
            <a:p>
              <a:r>
                <a:rPr lang="en-US" sz="800" b="1">
                  <a:solidFill>
                    <a:prstClr val="black"/>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solidFill>
                  <a:prstClr val="black"/>
                </a:solidFill>
                <a:latin typeface="Calibri"/>
              </a:endParaRPr>
            </a:p>
          </p:txBody>
        </p:sp>
      </p:grpSp>
      <p:sp>
        <p:nvSpPr>
          <p:cNvPr id="32" name="Rectangle 19"/>
          <p:cNvSpPr txBox="1">
            <a:spLocks noChangeArrowheads="1"/>
          </p:cNvSpPr>
          <p:nvPr/>
        </p:nvSpPr>
        <p:spPr>
          <a:xfrm>
            <a:off x="6552210" y="551968"/>
            <a:ext cx="3353790" cy="977388"/>
          </a:xfrm>
          <a:prstGeom prst="rect">
            <a:avLst/>
          </a:prstGeom>
        </p:spPr>
        <p:txBody>
          <a:bodyPr vert="horz" lIns="512064" tIns="256032" rIns="512064" bIns="256032" rtlCol="0" anchor="ctr">
            <a:noAutofit/>
          </a:bodyPr>
          <a:lstStyle/>
          <a:p>
            <a:pPr algn="ctr">
              <a:spcBef>
                <a:spcPct val="0"/>
              </a:spcBef>
            </a:pPr>
            <a:r>
              <a:rPr lang="en-US" sz="1600" dirty="0" err="1">
                <a:solidFill>
                  <a:prstClr val="black"/>
                </a:solidFill>
                <a:latin typeface="Calibri"/>
              </a:rPr>
              <a:t>ArcHydro</a:t>
            </a:r>
            <a:r>
              <a:rPr lang="en-US" sz="1600" dirty="0">
                <a:solidFill>
                  <a:prstClr val="black"/>
                </a:solidFill>
                <a:latin typeface="Calibri"/>
              </a:rPr>
              <a:t> – A model for Discrete Space-Time Data </a:t>
            </a:r>
          </a:p>
        </p:txBody>
      </p:sp>
      <p:grpSp>
        <p:nvGrpSpPr>
          <p:cNvPr id="33" name="Group 32"/>
          <p:cNvGrpSpPr/>
          <p:nvPr/>
        </p:nvGrpSpPr>
        <p:grpSpPr>
          <a:xfrm>
            <a:off x="6605262" y="1367882"/>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solidFill>
                  <a:prstClr val="black"/>
                </a:solidFill>
                <a:latin typeface="Calibri"/>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r>
                <a:rPr lang="en-US" sz="800" dirty="0">
                  <a:solidFill>
                    <a:prstClr val="black"/>
                  </a:solidFill>
                  <a:latin typeface="Arial" pitchFamily="34" charset="0"/>
                </a:rPr>
                <a:t>Space, </a:t>
              </a:r>
              <a:r>
                <a:rPr lang="en-US" sz="800" b="1" dirty="0" err="1">
                  <a:solidFill>
                    <a:prstClr val="black"/>
                  </a:solidFill>
                  <a:latin typeface="Arial" pitchFamily="34" charset="0"/>
                </a:rPr>
                <a:t>FeatureID</a:t>
              </a:r>
              <a:endParaRPr lang="en-US" sz="800" b="1" dirty="0">
                <a:solidFill>
                  <a:prstClr val="black"/>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a:t>
              </a:r>
              <a:r>
                <a:rPr lang="en-US" sz="800" b="1">
                  <a:solidFill>
                    <a:prstClr val="black"/>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a:t>
              </a:r>
              <a:r>
                <a:rPr lang="en-US" sz="800" b="1">
                  <a:solidFill>
                    <a:prstClr val="black"/>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solidFill>
                  <a:prstClr val="black"/>
                </a:solidFill>
                <a:latin typeface="Calibri"/>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latin typeface="Calibri"/>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r>
                <a:rPr lang="en-US" sz="800" b="1" dirty="0" err="1">
                  <a:solidFill>
                    <a:prstClr val="black"/>
                  </a:solidFill>
                  <a:latin typeface="Arial" pitchFamily="34" charset="0"/>
                </a:rPr>
                <a:t>TSValue</a:t>
              </a:r>
              <a:endParaRPr lang="en-US" sz="800" b="1" dirty="0">
                <a:solidFill>
                  <a:prstClr val="black"/>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solidFill>
                  <a:prstClr val="black"/>
                </a:solidFill>
                <a:latin typeface="Calibri"/>
              </a:endParaRPr>
            </a:p>
          </p:txBody>
        </p:sp>
      </p:grpSp>
      <p:sp>
        <p:nvSpPr>
          <p:cNvPr id="54" name="Rectangle 2"/>
          <p:cNvSpPr txBox="1">
            <a:spLocks noChangeArrowheads="1"/>
          </p:cNvSpPr>
          <p:nvPr/>
        </p:nvSpPr>
        <p:spPr>
          <a:xfrm>
            <a:off x="12192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solidFill>
                  <a:prstClr val="black"/>
                </a:solidFill>
                <a:latin typeface="Calibri"/>
              </a:rPr>
              <a:t>Terrain Flow Data Model used to enrich the information content of a digital elevation model</a:t>
            </a:r>
          </a:p>
        </p:txBody>
      </p:sp>
      <p:grpSp>
        <p:nvGrpSpPr>
          <p:cNvPr id="55" name="Group 54"/>
          <p:cNvGrpSpPr/>
          <p:nvPr/>
        </p:nvGrpSpPr>
        <p:grpSpPr>
          <a:xfrm>
            <a:off x="2131934" y="4265228"/>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latin typeface="Calibri"/>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solidFill>
                  <a:prstClr val="black"/>
                </a:solidFill>
                <a:latin typeface="Calibri"/>
              </a:endParaRPr>
            </a:p>
          </p:txBody>
        </p:sp>
        <p:sp>
          <p:nvSpPr>
            <p:cNvPr id="60" name="Rectangle 12"/>
            <p:cNvSpPr>
              <a:spLocks noChangeArrowheads="1"/>
            </p:cNvSpPr>
            <p:nvPr/>
          </p:nvSpPr>
          <p:spPr bwMode="auto">
            <a:xfrm>
              <a:off x="37243700" y="20554016"/>
              <a:ext cx="84914" cy="444635"/>
            </a:xfrm>
            <a:prstGeom prst="rect">
              <a:avLst/>
            </a:prstGeom>
            <a:noFill/>
            <a:ln w="9525">
              <a:noFill/>
              <a:miter lim="800000"/>
              <a:headEnd/>
              <a:tailEnd/>
            </a:ln>
          </p:spPr>
          <p:txBody>
            <a:bodyPr wrap="none" lIns="0" tIns="0" rIns="0" bIns="0">
              <a:spAutoFit/>
            </a:bodyPr>
            <a:lstStyle/>
            <a:p>
              <a:r>
                <a:rPr lang="en-US">
                  <a:solidFill>
                    <a:srgbClr val="000000"/>
                  </a:solidFill>
                  <a:latin typeface="Calibri"/>
                </a:rPr>
                <a:t> </a:t>
              </a:r>
              <a:endParaRPr lang="en-US">
                <a:solidFill>
                  <a:prstClr val="black"/>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solidFill>
                  <a:prstClr val="black"/>
                </a:solidFill>
                <a:latin typeface="Calibri"/>
              </a:endParaRPr>
            </a:p>
          </p:txBody>
        </p:sp>
        <p:grpSp>
          <p:nvGrpSpPr>
            <p:cNvPr id="62" name="Group 15"/>
            <p:cNvGrpSpPr>
              <a:grpSpLocks/>
            </p:cNvGrpSpPr>
            <p:nvPr/>
          </p:nvGrpSpPr>
          <p:grpSpPr bwMode="auto">
            <a:xfrm>
              <a:off x="40053759" y="20185793"/>
              <a:ext cx="1193477" cy="1336649"/>
              <a:chOff x="105" y="2544"/>
              <a:chExt cx="1686" cy="1888"/>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solidFill>
                    <a:prstClr val="black"/>
                  </a:solidFill>
                  <a:latin typeface="Calibri"/>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solidFill>
                    <a:prstClr val="black"/>
                  </a:solidFill>
                  <a:latin typeface="Calibri"/>
                </a:endParaRPr>
              </a:p>
            </p:txBody>
          </p:sp>
          <p:sp>
            <p:nvSpPr>
              <p:cNvPr id="123" name="Rectangle 18"/>
              <p:cNvSpPr>
                <a:spLocks noChangeArrowheads="1"/>
              </p:cNvSpPr>
              <p:nvPr/>
            </p:nvSpPr>
            <p:spPr bwMode="auto">
              <a:xfrm>
                <a:off x="421" y="2827"/>
                <a:ext cx="120" cy="628"/>
              </a:xfrm>
              <a:prstGeom prst="rect">
                <a:avLst/>
              </a:prstGeom>
              <a:noFill/>
              <a:ln w="9525">
                <a:noFill/>
                <a:miter lim="800000"/>
                <a:headEnd/>
                <a:tailEnd/>
              </a:ln>
            </p:spPr>
            <p:txBody>
              <a:bodyPr wrap="none" lIns="0" tIns="0" rIns="0" bIns="0">
                <a:spAutoFit/>
              </a:bodyPr>
              <a:lstStyle/>
              <a:p>
                <a:r>
                  <a:rPr lang="en-US">
                    <a:solidFill>
                      <a:srgbClr val="000000"/>
                    </a:solidFill>
                    <a:latin typeface="Calibri"/>
                  </a:rPr>
                  <a:t> </a:t>
                </a:r>
                <a:endParaRPr lang="en-US">
                  <a:solidFill>
                    <a:prstClr val="black"/>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solidFill>
                    <a:prstClr val="black"/>
                  </a:solidFill>
                  <a:latin typeface="Calibri"/>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solidFill>
                    <a:prstClr val="black"/>
                  </a:solidFill>
                  <a:latin typeface="Calibri"/>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latin typeface="Calibri"/>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solidFill>
                    <a:prstClr val="black"/>
                  </a:solidFill>
                  <a:latin typeface="Calibri"/>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solidFill>
                    <a:prstClr val="black"/>
                  </a:solidFill>
                  <a:latin typeface="Calibri"/>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52" name="Rectangle 47"/>
              <p:cNvSpPr>
                <a:spLocks noChangeArrowheads="1"/>
              </p:cNvSpPr>
              <p:nvPr/>
            </p:nvSpPr>
            <p:spPr bwMode="auto">
              <a:xfrm>
                <a:off x="1532" y="3236"/>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solidFill>
                    <a:prstClr val="black"/>
                  </a:solidFill>
                  <a:latin typeface="Calibri"/>
                </a:endParaRPr>
              </a:p>
            </p:txBody>
          </p:sp>
          <p:sp>
            <p:nvSpPr>
              <p:cNvPr id="154" name="Rectangle 49"/>
              <p:cNvSpPr>
                <a:spLocks noChangeArrowheads="1"/>
              </p:cNvSpPr>
              <p:nvPr/>
            </p:nvSpPr>
            <p:spPr bwMode="auto">
              <a:xfrm>
                <a:off x="1520" y="2956"/>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5" name="Rectangle 50"/>
              <p:cNvSpPr>
                <a:spLocks noChangeArrowheads="1"/>
              </p:cNvSpPr>
              <p:nvPr/>
            </p:nvSpPr>
            <p:spPr bwMode="auto">
              <a:xfrm>
                <a:off x="1666" y="3360"/>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6" name="Rectangle 51"/>
              <p:cNvSpPr>
                <a:spLocks noChangeArrowheads="1"/>
              </p:cNvSpPr>
              <p:nvPr/>
            </p:nvSpPr>
            <p:spPr bwMode="auto">
              <a:xfrm>
                <a:off x="980" y="2640"/>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7" name="Rectangle 52"/>
              <p:cNvSpPr>
                <a:spLocks noChangeArrowheads="1"/>
              </p:cNvSpPr>
              <p:nvPr/>
            </p:nvSpPr>
            <p:spPr bwMode="auto">
              <a:xfrm>
                <a:off x="270" y="2777"/>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8" name="Rectangle 53"/>
              <p:cNvSpPr>
                <a:spLocks noChangeArrowheads="1"/>
              </p:cNvSpPr>
              <p:nvPr/>
            </p:nvSpPr>
            <p:spPr bwMode="auto">
              <a:xfrm>
                <a:off x="270" y="3416"/>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59" name="Rectangle 54"/>
              <p:cNvSpPr>
                <a:spLocks noChangeArrowheads="1"/>
              </p:cNvSpPr>
              <p:nvPr/>
            </p:nvSpPr>
            <p:spPr bwMode="auto">
              <a:xfrm>
                <a:off x="246" y="4013"/>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60" name="Rectangle 55"/>
              <p:cNvSpPr>
                <a:spLocks noChangeArrowheads="1"/>
              </p:cNvSpPr>
              <p:nvPr/>
            </p:nvSpPr>
            <p:spPr bwMode="auto">
              <a:xfrm>
                <a:off x="1660" y="3982"/>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61" name="Rectangle 56"/>
              <p:cNvSpPr>
                <a:spLocks noChangeArrowheads="1"/>
              </p:cNvSpPr>
              <p:nvPr/>
            </p:nvSpPr>
            <p:spPr bwMode="auto">
              <a:xfrm>
                <a:off x="796" y="3295"/>
                <a:ext cx="80" cy="419"/>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a:rPr>
                  <a:t> </a:t>
                </a:r>
                <a:endParaRPr lang="en-US">
                  <a:solidFill>
                    <a:prstClr val="black"/>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solidFill>
                    <a:prstClr val="black"/>
                  </a:solidFill>
                  <a:latin typeface="Calibri"/>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solidFill>
                    <a:prstClr val="black"/>
                  </a:solidFill>
                  <a:latin typeface="Calibri"/>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latin typeface="Calibri"/>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latin typeface="Calibri"/>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latin typeface="Calibri"/>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latin typeface="Calibri"/>
              </a:endParaRPr>
            </a:p>
          </p:txBody>
        </p:sp>
      </p:grpSp>
      <p:sp>
        <p:nvSpPr>
          <p:cNvPr id="163" name="Rectangle 2"/>
          <p:cNvSpPr txBox="1">
            <a:spLocks noChangeArrowheads="1"/>
          </p:cNvSpPr>
          <p:nvPr/>
        </p:nvSpPr>
        <p:spPr>
          <a:xfrm>
            <a:off x="5672814" y="2672356"/>
            <a:ext cx="5239874" cy="2362200"/>
          </a:xfrm>
          <a:prstGeom prst="rect">
            <a:avLst/>
          </a:prstGeom>
        </p:spPr>
        <p:txBody>
          <a:bodyPr vert="horz" lIns="512064" tIns="256032" rIns="512064" bIns="256032" rtlCol="0" anchor="ctr">
            <a:noAutofit/>
          </a:bodyPr>
          <a:lstStyle/>
          <a:p>
            <a:pPr algn="ctr">
              <a:spcBef>
                <a:spcPct val="0"/>
              </a:spcBef>
            </a:pPr>
            <a:r>
              <a:rPr lang="en-US" sz="1600" dirty="0">
                <a:solidFill>
                  <a:prstClr val="black"/>
                </a:solidFill>
                <a:latin typeface="Calibri"/>
              </a:rPr>
              <a:t>CUAHSI Observations Data Model: What are the basic attributes to be associated with each single data value and how can these best be organized?</a:t>
            </a:r>
          </a:p>
        </p:txBody>
      </p:sp>
    </p:spTree>
    <p:extLst>
      <p:ext uri="{BB962C8B-B14F-4D97-AF65-F5344CB8AC3E}">
        <p14:creationId xmlns:p14="http://schemas.microsoft.com/office/powerpoint/2010/main" val="3157600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people share other content now</a:t>
            </a:r>
            <a:endParaRPr lang="en-US" dirty="0"/>
          </a:p>
        </p:txBody>
      </p:sp>
      <p:sp>
        <p:nvSpPr>
          <p:cNvPr id="3" name="Content Placeholder 2"/>
          <p:cNvSpPr>
            <a:spLocks noGrp="1"/>
          </p:cNvSpPr>
          <p:nvPr>
            <p:ph idx="1"/>
          </p:nvPr>
        </p:nvSpPr>
        <p:spPr>
          <a:xfrm>
            <a:off x="609600" y="1814210"/>
            <a:ext cx="10972800" cy="4525963"/>
          </a:xfrm>
        </p:spPr>
        <p:txBody>
          <a:bodyPr/>
          <a:lstStyle/>
          <a:p>
            <a:r>
              <a:rPr lang="en-US" dirty="0" smtClean="0"/>
              <a:t>YouTube</a:t>
            </a:r>
          </a:p>
          <a:p>
            <a:r>
              <a:rPr lang="en-US" dirty="0" smtClean="0"/>
              <a:t>Facebook</a:t>
            </a:r>
          </a:p>
          <a:p>
            <a:r>
              <a:rPr lang="en-US" dirty="0" smtClean="0"/>
              <a:t>Instagram</a:t>
            </a:r>
          </a:p>
          <a:p>
            <a:r>
              <a:rPr lang="en-US" dirty="0" smtClean="0"/>
              <a:t>Drop Box</a:t>
            </a:r>
          </a:p>
          <a:p>
            <a:r>
              <a:rPr lang="en-US" dirty="0" smtClean="0"/>
              <a:t>Google Drive</a:t>
            </a:r>
          </a:p>
          <a:p>
            <a:r>
              <a:rPr lang="en-US" dirty="0" smtClean="0"/>
              <a:t>ArcGIS Online</a:t>
            </a:r>
          </a:p>
          <a:p>
            <a:r>
              <a:rPr lang="en-US" dirty="0" smtClean="0">
                <a:solidFill>
                  <a:srgbClr val="FF0000"/>
                </a:solidFill>
              </a:rPr>
              <a:t>Hydrologic data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362159" y="1417638"/>
            <a:ext cx="4160726" cy="3591027"/>
          </a:xfrm>
          <a:prstGeom prst="rect">
            <a:avLst/>
          </a:prstGeom>
        </p:spPr>
      </p:pic>
      <p:pic>
        <p:nvPicPr>
          <p:cNvPr id="7" name="Picture 6"/>
          <p:cNvPicPr>
            <a:picLocks noChangeAspect="1"/>
          </p:cNvPicPr>
          <p:nvPr/>
        </p:nvPicPr>
        <p:blipFill>
          <a:blip r:embed="rId3"/>
          <a:stretch>
            <a:fillRect/>
          </a:stretch>
        </p:blipFill>
        <p:spPr>
          <a:xfrm>
            <a:off x="7158525" y="1669524"/>
            <a:ext cx="5449212" cy="2407667"/>
          </a:xfrm>
          <a:prstGeom prst="rect">
            <a:avLst/>
          </a:prstGeom>
        </p:spPr>
      </p:pic>
      <p:pic>
        <p:nvPicPr>
          <p:cNvPr id="6" name="Picture 5"/>
          <p:cNvPicPr>
            <a:picLocks noChangeAspect="1"/>
          </p:cNvPicPr>
          <p:nvPr/>
        </p:nvPicPr>
        <p:blipFill>
          <a:blip r:embed="rId4"/>
          <a:stretch>
            <a:fillRect/>
          </a:stretch>
        </p:blipFill>
        <p:spPr>
          <a:xfrm>
            <a:off x="4999733" y="4019712"/>
            <a:ext cx="5629963" cy="2771050"/>
          </a:xfrm>
          <a:prstGeom prst="rect">
            <a:avLst/>
          </a:prstGeom>
        </p:spPr>
      </p:pic>
      <p:sp>
        <p:nvSpPr>
          <p:cNvPr id="8" name="TextBox 7"/>
          <p:cNvSpPr txBox="1"/>
          <p:nvPr/>
        </p:nvSpPr>
        <p:spPr>
          <a:xfrm>
            <a:off x="103959" y="6445262"/>
            <a:ext cx="2088329" cy="369332"/>
          </a:xfrm>
          <a:prstGeom prst="rect">
            <a:avLst/>
          </a:prstGeom>
          <a:noFill/>
        </p:spPr>
        <p:txBody>
          <a:bodyPr wrap="none" rtlCol="0">
            <a:spAutoFit/>
          </a:bodyPr>
          <a:lstStyle/>
          <a:p>
            <a:r>
              <a:rPr lang="en-US" dirty="0" smtClean="0">
                <a:solidFill>
                  <a:schemeClr val="bg1">
                    <a:lumMod val="50000"/>
                  </a:schemeClr>
                </a:solidFill>
              </a:rPr>
              <a:t>From Jeff Horsburgh</a:t>
            </a:r>
            <a:endParaRPr lang="en-US" dirty="0">
              <a:solidFill>
                <a:schemeClr val="bg1">
                  <a:lumMod val="50000"/>
                </a:schemeClr>
              </a:solidFill>
            </a:endParaRPr>
          </a:p>
        </p:txBody>
      </p:sp>
    </p:spTree>
    <p:extLst>
      <p:ext uri="{BB962C8B-B14F-4D97-AF65-F5344CB8AC3E}">
        <p14:creationId xmlns:p14="http://schemas.microsoft.com/office/powerpoint/2010/main" val="444042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5454</TotalTime>
  <Words>2551</Words>
  <Application>Microsoft Office PowerPoint</Application>
  <PresentationFormat>Widescreen</PresentationFormat>
  <Paragraphs>438</Paragraphs>
  <Slides>42</Slides>
  <Notes>11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3" baseType="lpstr">
      <vt:lpstr>ＭＳ Ｐゴシック</vt:lpstr>
      <vt:lpstr>SimSun</vt:lpstr>
      <vt:lpstr>Arial</vt:lpstr>
      <vt:lpstr>Calibri</vt:lpstr>
      <vt:lpstr>Calibri Light</vt:lpstr>
      <vt:lpstr>Helvetica</vt:lpstr>
      <vt:lpstr>Times New Roman</vt:lpstr>
      <vt:lpstr>Office Theme</vt:lpstr>
      <vt:lpstr>1_Office Theme</vt:lpstr>
      <vt:lpstr>3_Office Theme</vt:lpstr>
      <vt:lpstr>Visio</vt:lpstr>
      <vt:lpstr>Water Information Sharing and HydroShare</vt:lpstr>
      <vt:lpstr>Motivation: Hydrologic research is a team sport</vt:lpstr>
      <vt:lpstr>The challenge of large data sizes Digital Elevation Model (DEM) resolution</vt:lpstr>
      <vt:lpstr>The Data Deluge</vt:lpstr>
      <vt:lpstr>The challenge of data heterogeneity</vt:lpstr>
      <vt:lpstr>The way that data is organized can enhance or inhibit the analysis that can be done</vt:lpstr>
      <vt:lpstr>Hydrologic Science</vt:lpstr>
      <vt:lpstr>Data models organize the diversity of natural systems</vt:lpstr>
      <vt:lpstr>How do people share other content now</vt:lpstr>
      <vt:lpstr>CUAHSI</vt:lpstr>
      <vt:lpstr>What is HIS?</vt:lpstr>
      <vt:lpstr>Major Challenges Addressed by CUAHSI HIS</vt:lpstr>
      <vt:lpstr>Finding Information on the Internet</vt:lpstr>
      <vt:lpstr>CUAHSI Hydrologic Information System</vt:lpstr>
      <vt:lpstr>What are the basic attributes to be associated with each single data value and how can these best be organized?</vt:lpstr>
      <vt:lpstr>Observations Data Model (ODM)</vt:lpstr>
      <vt:lpstr>CUAHSI HIS Enabling Water Data Discovery</vt:lpstr>
      <vt:lpstr>Data and models used by hydrologists are diverse…</vt:lpstr>
      <vt:lpstr>HydroShare is a collaborative environment for data sharing, analysis and modeling  </vt:lpstr>
      <vt:lpstr>HydroShare is a system for sharing Hydrologic Resources and Collaborating</vt:lpstr>
      <vt:lpstr>Definition of Data</vt:lpstr>
      <vt:lpstr>In HydroShare you can now</vt:lpstr>
      <vt:lpstr>How HydroShare Works </vt:lpstr>
      <vt:lpstr>HydroShare Functionality</vt:lpstr>
      <vt:lpstr>Collaborative data sharing</vt:lpstr>
      <vt:lpstr>Resources (data and models) in HydroShare are objects of collaboration (social objects)</vt:lpstr>
      <vt:lpstr>Formal data publication</vt:lpstr>
      <vt:lpstr>Automatic and natural metadata gathering eases some of the pain of metadata entry</vt:lpstr>
      <vt:lpstr>Access Control Model</vt:lpstr>
      <vt:lpstr>Apps act on resources to support web based visualization and analysis http://apps.hydroshare.org </vt:lpstr>
      <vt:lpstr>PowerPoint Presentation</vt:lpstr>
      <vt:lpstr>Hyrax OPeNDAP Server for public Multidimensional resources in netCDF format</vt:lpstr>
      <vt:lpstr>Single Cell Time Slice from multidimensional netCDF file visualized in Panoply</vt:lpstr>
      <vt:lpstr>NWM Forecast Viewer App</vt:lpstr>
      <vt:lpstr>PowerPoint Presentation</vt:lpstr>
      <vt:lpstr>National Water Model Community Data Access Architecture</vt:lpstr>
      <vt:lpstr>A digital divide</vt:lpstr>
      <vt:lpstr>PowerPoint Presentation</vt:lpstr>
      <vt:lpstr>TauDEM in CyberGIS</vt:lpstr>
      <vt:lpstr>Summary</vt:lpstr>
      <vt:lpstr>References</vt:lpstr>
      <vt:lpstr>Thanks to the HydroShare and CyberGIS teams!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CUAHSI Informatics Conference</dc:subject>
  <dc:creator>David Tarboton</dc:creator>
  <cp:lastModifiedBy>CAEE-maidment</cp:lastModifiedBy>
  <cp:revision>345</cp:revision>
  <cp:lastPrinted>2011-08-09T07:57:20Z</cp:lastPrinted>
  <dcterms:created xsi:type="dcterms:W3CDTF">2010-05-18T21:41:05Z</dcterms:created>
  <dcterms:modified xsi:type="dcterms:W3CDTF">2016-11-05T00:13:17Z</dcterms:modified>
</cp:coreProperties>
</file>