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</p:sldMasterIdLst>
  <p:notesMasterIdLst>
    <p:notesMasterId r:id="rId51"/>
  </p:notesMasterIdLst>
  <p:handoutMasterIdLst>
    <p:handoutMasterId r:id="rId52"/>
  </p:handoutMasterIdLst>
  <p:sldIdLst>
    <p:sldId id="280" r:id="rId4"/>
    <p:sldId id="430" r:id="rId5"/>
    <p:sldId id="405" r:id="rId6"/>
    <p:sldId id="406" r:id="rId7"/>
    <p:sldId id="379" r:id="rId8"/>
    <p:sldId id="440" r:id="rId9"/>
    <p:sldId id="446" r:id="rId10"/>
    <p:sldId id="383" r:id="rId11"/>
    <p:sldId id="445" r:id="rId12"/>
    <p:sldId id="416" r:id="rId13"/>
    <p:sldId id="407" r:id="rId14"/>
    <p:sldId id="436" r:id="rId15"/>
    <p:sldId id="409" r:id="rId16"/>
    <p:sldId id="426" r:id="rId17"/>
    <p:sldId id="373" r:id="rId18"/>
    <p:sldId id="376" r:id="rId19"/>
    <p:sldId id="377" r:id="rId20"/>
    <p:sldId id="271" r:id="rId21"/>
    <p:sldId id="263" r:id="rId22"/>
    <p:sldId id="262" r:id="rId23"/>
    <p:sldId id="264" r:id="rId24"/>
    <p:sldId id="265" r:id="rId25"/>
    <p:sldId id="266" r:id="rId26"/>
    <p:sldId id="408" r:id="rId27"/>
    <p:sldId id="411" r:id="rId28"/>
    <p:sldId id="412" r:id="rId29"/>
    <p:sldId id="413" r:id="rId30"/>
    <p:sldId id="415" r:id="rId31"/>
    <p:sldId id="447" r:id="rId32"/>
    <p:sldId id="402" r:id="rId33"/>
    <p:sldId id="420" r:id="rId34"/>
    <p:sldId id="282" r:id="rId35"/>
    <p:sldId id="292" r:id="rId36"/>
    <p:sldId id="291" r:id="rId37"/>
    <p:sldId id="297" r:id="rId38"/>
    <p:sldId id="403" r:id="rId39"/>
    <p:sldId id="404" r:id="rId40"/>
    <p:sldId id="423" r:id="rId41"/>
    <p:sldId id="437" r:id="rId42"/>
    <p:sldId id="431" r:id="rId43"/>
    <p:sldId id="432" r:id="rId44"/>
    <p:sldId id="433" r:id="rId45"/>
    <p:sldId id="434" r:id="rId46"/>
    <p:sldId id="438" r:id="rId47"/>
    <p:sldId id="439" r:id="rId48"/>
    <p:sldId id="442" r:id="rId49"/>
    <p:sldId id="443" r:id="rId50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595" autoAdjust="0"/>
  </p:normalViewPr>
  <p:slideViewPr>
    <p:cSldViewPr>
      <p:cViewPr varScale="1">
        <p:scale>
          <a:sx n="74" d="100"/>
          <a:sy n="74" d="100"/>
        </p:scale>
        <p:origin x="70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AC9772C1-8350-4F90-B6B6-30B690A6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8A1F77AD-3028-439E-A10A-A897A7E9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5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EB68-44F6-4FCC-A77F-ED0DACA8B9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33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FB4FB-5C1E-4A5C-9EE4-3EB6936C968C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858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8C66BD-6C51-4B3D-8DB4-CE91F2349062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4085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B9CEF5-AE43-471D-97E6-20BADA873C88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6812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4093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7557D5-5566-4744-A831-6AADA9348A04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1094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608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8FF42-AE00-412C-A224-900557CE8D0E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9620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859C-07FC-46D7-AE3B-948144CDF1FE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9129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F8EBA-F064-4834-BE71-05240A4A4E81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9384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A6E4C-CA17-4ECE-A9F9-4A730843484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9125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1506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6078C-617B-4748-9868-C5314FE42005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3748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36BFCF-F064-4233-95C2-3EB90D5195BF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26970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4608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6367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6DA57-43D1-443E-9441-388CFE97505C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0960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A61F-E51C-438D-822B-4A38D50F309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3428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4062-8653-4D3E-91EB-12F961E9E318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707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0D44-93FE-46A3-BBF1-FC53691784B2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09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F6468-1446-4C00-A105-0433722FF780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911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9100E-5F86-4A5D-83D3-335E77474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1202-53E3-40CF-A828-63DED22F5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3A17-DBF5-496A-BB89-481AEADC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FE34-EB36-4E17-A5B1-97DEA7ECE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900117" y="687392"/>
            <a:ext cx="3700273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6000750" y="111101"/>
            <a:ext cx="314325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81" y="566649"/>
            <a:ext cx="1611388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950006" y="546100"/>
            <a:ext cx="1806394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900115" y="801689"/>
            <a:ext cx="3951287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2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436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92954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EF15-781B-44C2-A12D-C09931A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7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7920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210969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2723443" y="1919126"/>
            <a:ext cx="6420559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00400" y="2428259"/>
            <a:ext cx="50292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911774"/>
            <a:ext cx="50292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576099"/>
            <a:ext cx="9143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602" y="-393700"/>
            <a:ext cx="4870424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33299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93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4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86D-6F3B-4AC1-854C-3E662F17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70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63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16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94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3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36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62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9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CBD8-BFA9-488D-BED3-4A5430189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60FD-AE79-4DED-90AA-710902EA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251C-F1AD-4CC8-B8C5-2796C5C7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1B67-48FD-46D7-8C17-701C94DE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DE2-F64E-4E3A-99E1-263EA63F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19C-0D4E-49EA-AE78-1730CB86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3A616-615A-4405-B9D8-EECC57D6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947672"/>
            <a:ext cx="66294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77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91816A-DDEE-4D5D-81B1-49130E7A2E7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8/24/2016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AD5E08-9F70-4E29-AAC1-415F50DB27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899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upport.esri.com/en/knowledgebase/Gisdictionary/browse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cgis.org/ucgis-fellow/scott-morehouse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esktop.arcgis.com/en/arcmap/latest/manage-data/geodatabases/what-is-a-geodatabase.htm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arcgis.com/en/arcgis-imagery-book/" TargetMode="External"/><Relationship Id="rId2" Type="http://schemas.openxmlformats.org/officeDocument/2006/relationships/hyperlink" Target="http://video.esri.com/series/265/2016-esri-user-conference-plenar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esktop.arcgis.com/en/arcmap/latest/map/main/mapping-and-visualization-in-arcgis-for-desktop.htm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esktop.arcgis.com/en/arcmap/latest/map/working-with-arcmap/what-is-the-catalog-window-.ht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sktop.arcgis.com/en/arcmap/latest/tools/main/a-quick-tour-of-geoprocessing-tool-references.htm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ro.arcgis.com/en/pro-app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esktop.arcgis.com/en/arcmap/latest/extensions/spatial-analyst/what-is-the-spatial-analyst-extension.htm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png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pro.arcgis.com/en/pro-app/help/analysis/3d-analyst/what-is-the-3d-analyst-extension-.htm" TargetMode="Externa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gallery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7/10/business/esris-chief-on-tending-his-plants-and-his-company.html?_r=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video.esri.com/series/265/2016-esri-user-conference-plenary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arcgis.com/en/arcgis-imagery-book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rcg.is/1FT9CRJ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storymaps.arcgi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 to </a:t>
            </a:r>
            <a:r>
              <a:rPr lang="en-US" dirty="0" err="1" smtClean="0"/>
              <a:t>ArcGIS</a:t>
            </a:r>
            <a:r>
              <a:rPr lang="en-US" dirty="0" smtClean="0"/>
              <a:t> Software</a:t>
            </a:r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447800"/>
            <a:ext cx="3352800" cy="42044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1" y="2438400"/>
            <a:ext cx="3168302" cy="40576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20" y="3295650"/>
            <a:ext cx="3955211" cy="32004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Dictionary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40" y="2314931"/>
            <a:ext cx="6173672" cy="41885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09700" y="1513255"/>
            <a:ext cx="6804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  <a:hlinkClick r:id="rId3"/>
              </a:rPr>
              <a:t>http://support.esri.com/en/knowledgebase/Gisdictionary/browse</a:t>
            </a: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236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151144"/>
            <a:ext cx="8696325" cy="670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124202" y="2971802"/>
            <a:ext cx="5428673" cy="37240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/>
              <a:t>“All </a:t>
            </a:r>
            <a:r>
              <a:rPr lang="en-US" sz="2000" dirty="0"/>
              <a:t>geographic information systems are built using </a:t>
            </a:r>
            <a:r>
              <a:rPr lang="en-US" sz="2000" dirty="0">
                <a:solidFill>
                  <a:srgbClr val="FF3300"/>
                </a:solidFill>
              </a:rPr>
              <a:t>formal models</a:t>
            </a:r>
            <a:r>
              <a:rPr lang="en-US" sz="2000" dirty="0"/>
              <a:t> that describe how things are located in space.   </a:t>
            </a:r>
            <a:r>
              <a:rPr lang="en-US" sz="2000" dirty="0">
                <a:solidFill>
                  <a:srgbClr val="FF3300"/>
                </a:solidFill>
              </a:rPr>
              <a:t>A formal model is an abstract and well-defined system of concepts</a:t>
            </a:r>
            <a:r>
              <a:rPr lang="en-US" sz="2000" dirty="0"/>
              <a:t>.  A geographic data model defines the </a:t>
            </a:r>
            <a:r>
              <a:rPr lang="en-US" sz="2000" dirty="0">
                <a:solidFill>
                  <a:srgbClr val="FF3300"/>
                </a:solidFill>
              </a:rPr>
              <a:t>vocabulary for describing and reasoning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3300"/>
                </a:solidFill>
              </a:rPr>
              <a:t>about the things that are located on the earth</a:t>
            </a:r>
            <a:r>
              <a:rPr lang="en-US" sz="2000" dirty="0"/>
              <a:t>.   Geographic data models serve as the foundation on which all geographic information systems are built</a:t>
            </a:r>
            <a:r>
              <a:rPr lang="en-US" sz="2000" dirty="0" smtClean="0"/>
              <a:t>.”</a:t>
            </a:r>
            <a:br>
              <a:rPr lang="en-US" sz="2000" dirty="0" smtClean="0"/>
            </a:br>
            <a:endParaRPr lang="en-US" sz="2000" dirty="0"/>
          </a:p>
          <a:p>
            <a:r>
              <a:rPr lang="en-US" sz="1800" dirty="0"/>
              <a:t>Scott Morehouse, Preface to “Modeling our World</a:t>
            </a:r>
            <a:r>
              <a:rPr lang="en-US" sz="1800" dirty="0" smtClean="0"/>
              <a:t>”, First Edition.  He is the chief software engineer at ESRI 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2008909" y="2129135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ucgis.org/ucgis-fellow/scott-morehouse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352802" y="2438404"/>
            <a:ext cx="4373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Made a Fellow of UCGIS in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ESRI GIS Development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Arc/Info</a:t>
            </a: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(coverage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1-7 from 1980 – 1999</a:t>
            </a:r>
          </a:p>
          <a:p>
            <a:pPr>
              <a:spcBef>
                <a:spcPct val="50000"/>
              </a:spcBef>
            </a:pPr>
            <a:r>
              <a:rPr lang="en-US"/>
              <a:t>Arc Macro Language (AML)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48006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ArcView</a:t>
            </a:r>
            <a:r>
              <a:rPr lang="en-US"/>
              <a:t>  </a:t>
            </a:r>
            <a:r>
              <a:rPr lang="en-US">
                <a:solidFill>
                  <a:srgbClr val="FF0000"/>
                </a:solidFill>
              </a:rPr>
              <a:t>(shapefile model)</a:t>
            </a:r>
          </a:p>
          <a:p>
            <a:pPr>
              <a:spcBef>
                <a:spcPct val="50000"/>
              </a:spcBef>
            </a:pPr>
            <a:r>
              <a:rPr lang="en-US"/>
              <a:t>Versions 1-3 from 1994 – 1999</a:t>
            </a:r>
          </a:p>
          <a:p>
            <a:pPr>
              <a:spcBef>
                <a:spcPct val="50000"/>
              </a:spcBef>
            </a:pPr>
            <a:r>
              <a:rPr lang="en-US"/>
              <a:t>Avenue scripting language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40386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3300"/>
                </a:solidFill>
              </a:rPr>
              <a:t>ArcGIS</a:t>
            </a:r>
            <a:r>
              <a:rPr lang="en-US" dirty="0"/>
              <a:t> 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geodatabase</a:t>
            </a:r>
            <a:r>
              <a:rPr lang="en-US" dirty="0">
                <a:solidFill>
                  <a:srgbClr val="FF0000"/>
                </a:solidFill>
              </a:rPr>
              <a:t> model)</a:t>
            </a:r>
          </a:p>
          <a:p>
            <a:pPr>
              <a:spcBef>
                <a:spcPct val="50000"/>
              </a:spcBef>
            </a:pPr>
            <a:r>
              <a:rPr lang="en-US" dirty="0"/>
              <a:t>Version 8.0, </a:t>
            </a:r>
            <a:r>
              <a:rPr lang="en-US" dirty="0">
                <a:solidFill>
                  <a:schemeClr val="tx2"/>
                </a:solidFill>
              </a:rPr>
              <a:t>…,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smtClean="0">
                <a:solidFill>
                  <a:srgbClr val="FF3300"/>
                </a:solidFill>
              </a:rPr>
              <a:t>10.4.1</a:t>
            </a:r>
            <a:r>
              <a:rPr lang="en-US" dirty="0" smtClean="0"/>
              <a:t> </a:t>
            </a:r>
            <a:r>
              <a:rPr lang="en-US" dirty="0"/>
              <a:t>from 2000 – Python scripting 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-2096501">
            <a:off x="4648200" y="51054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2646950">
            <a:off x="4495800" y="25908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137"/>
            <a:ext cx="7772400" cy="1143000"/>
          </a:xfrm>
        </p:spPr>
        <p:txBody>
          <a:bodyPr/>
          <a:lstStyle/>
          <a:p>
            <a:r>
              <a:rPr lang="en-US" dirty="0" err="1" smtClean="0"/>
              <a:t>Geodatabase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011" y="1690692"/>
            <a:ext cx="7479982" cy="47519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066800" y="1287651"/>
            <a:ext cx="784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https://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desktop.arcgis.com/en/arcmap/latest/manage-data/geodatabases/what-is-a-geodatabase.htm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84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3623" y="6200232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1602" y="228600"/>
            <a:ext cx="8334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Common Geospatial Information Types</a:t>
            </a:r>
            <a:endParaRPr lang="en-US" sz="4000" dirty="0"/>
          </a:p>
        </p:txBody>
      </p:sp>
      <p:pic>
        <p:nvPicPr>
          <p:cNvPr id="5" name="Picture 3" descr="C:\GISWR11\graphics\gdb3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936487"/>
            <a:ext cx="3790880" cy="5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4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 smtClean="0"/>
              <a:t> – a store for all types of geospatial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5128"/>
            <a:ext cx="4495800" cy="494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GISWR11\graphics\GeodatabaseConcep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82650"/>
            <a:ext cx="7460280" cy="521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3623" y="6200232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Michael </a:t>
            </a:r>
            <a:r>
              <a:rPr lang="en-US" dirty="0" err="1" smtClean="0"/>
              <a:t>Zeiler</a:t>
            </a:r>
            <a:r>
              <a:rPr lang="en-US" dirty="0" smtClean="0"/>
              <a:t>, ESRI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28600"/>
            <a:ext cx="63273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Application and Storage Tiers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575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1017"/>
            <a:ext cx="7772400" cy="638175"/>
          </a:xfrm>
        </p:spPr>
        <p:txBody>
          <a:bodyPr/>
          <a:lstStyle/>
          <a:p>
            <a:pPr eaLnBrk="1" hangingPunct="1"/>
            <a:r>
              <a:rPr lang="en-US" smtClean="0"/>
              <a:t>ArcGIS Geodatabase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81000" y="1168400"/>
            <a:ext cx="8382000" cy="5384800"/>
            <a:chOff x="240" y="736"/>
            <a:chExt cx="5280" cy="3392"/>
          </a:xfrm>
        </p:grpSpPr>
        <p:pic>
          <p:nvPicPr>
            <p:cNvPr id="15364" name="Picture 4" descr="workspa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399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2400" y="1104"/>
              <a:ext cx="11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Geodatabase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100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2400" y="1392"/>
              <a:ext cx="132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Feature Dataset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912" y="1536"/>
              <a:ext cx="14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397" y="1680"/>
              <a:ext cx="120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Feature Class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395" y="2064"/>
              <a:ext cx="98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FF3300"/>
                  </a:solidFill>
                </a:rPr>
                <a:t>Geometric </a:t>
              </a:r>
            </a:p>
            <a:p>
              <a:pPr algn="ctr"/>
              <a:r>
                <a:rPr lang="en-US" i="1">
                  <a:solidFill>
                    <a:srgbClr val="FF3300"/>
                  </a:solidFill>
                </a:rPr>
                <a:t>Network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1920" y="240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2400" y="3120"/>
              <a:ext cx="11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Object Class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400" y="2832"/>
              <a:ext cx="109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Relationship</a:t>
              </a: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1920" y="3264"/>
              <a:ext cx="47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5" name="Picture 15" descr="glossary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3504"/>
              <a:ext cx="254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360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3552" y="177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9" name="Picture 19" descr="glossar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008"/>
              <a:ext cx="1536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80" name="Picture 20" descr="glossary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736"/>
              <a:ext cx="1344" cy="1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00" y="816"/>
              <a:ext cx="9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Workspace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 flipV="1">
              <a:off x="864" y="96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80" y="768"/>
              <a:ext cx="240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>
              <a:off x="864" y="2976"/>
              <a:ext cx="15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Object Class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90" y="1624013"/>
            <a:ext cx="5984875" cy="2108200"/>
          </a:xfrm>
        </p:spPr>
        <p:txBody>
          <a:bodyPr/>
          <a:lstStyle/>
          <a:p>
            <a:pPr eaLnBrk="1" hangingPunct="1"/>
            <a:r>
              <a:rPr lang="en-US" smtClean="0"/>
              <a:t>An </a:t>
            </a:r>
            <a:r>
              <a:rPr lang="en-US" b="1" smtClean="0">
                <a:solidFill>
                  <a:srgbClr val="FF0000"/>
                </a:solidFill>
              </a:rPr>
              <a:t>object class</a:t>
            </a:r>
            <a:r>
              <a:rPr lang="en-US" smtClean="0"/>
              <a:t> is a collection of </a:t>
            </a:r>
            <a:r>
              <a:rPr lang="en-US" i="1" smtClean="0"/>
              <a:t>objects</a:t>
            </a:r>
            <a:r>
              <a:rPr lang="en-US" smtClean="0"/>
              <a:t> in </a:t>
            </a:r>
            <a:r>
              <a:rPr lang="en-US" i="1" smtClean="0"/>
              <a:t>tabular format</a:t>
            </a:r>
            <a:r>
              <a:rPr lang="en-US" smtClean="0"/>
              <a:t> that have the same behavior and the same attributes.</a:t>
            </a:r>
          </a:p>
        </p:txBody>
      </p:sp>
      <p:pic>
        <p:nvPicPr>
          <p:cNvPr id="16388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90" y="3806829"/>
            <a:ext cx="55483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1" y="5791204"/>
            <a:ext cx="80121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object class is a table that has a unique identifier (</a:t>
            </a:r>
            <a:r>
              <a:rPr lang="en-US">
                <a:solidFill>
                  <a:srgbClr val="FF3300"/>
                </a:solidFill>
              </a:rPr>
              <a:t>ObjectID</a:t>
            </a:r>
            <a:r>
              <a:rPr lang="en-US"/>
              <a:t>)</a:t>
            </a:r>
          </a:p>
          <a:p>
            <a:r>
              <a:rPr lang="en-US"/>
              <a:t>for each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3200" dirty="0" smtClean="0"/>
              <a:t>Reference Material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772400" cy="2438400"/>
          </a:xfrm>
        </p:spPr>
        <p:txBody>
          <a:bodyPr/>
          <a:lstStyle/>
          <a:p>
            <a:r>
              <a:rPr lang="en-US" sz="2400" dirty="0" smtClean="0"/>
              <a:t>Watch some sessions of the 2016 ESRI User Conference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://video.esri.com/series/265/2016-esri-user-conference-plenary</a:t>
            </a:r>
            <a:r>
              <a:rPr lang="en-US" sz="1800" dirty="0"/>
              <a:t> </a:t>
            </a:r>
          </a:p>
          <a:p>
            <a:endParaRPr lang="en-US" sz="1800" dirty="0" smtClean="0"/>
          </a:p>
          <a:p>
            <a:r>
              <a:rPr lang="en-US" sz="2400" dirty="0" smtClean="0"/>
              <a:t>Take a look through the ArcGIS Imagery book </a:t>
            </a:r>
            <a:r>
              <a:rPr lang="en-US" sz="1800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</a:t>
            </a:r>
            <a:r>
              <a:rPr lang="en-US" sz="18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://learn.arcgis.com/en/arcgis-imagery-book/</a:t>
            </a:r>
            <a:r>
              <a:rPr lang="en-US" sz="180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8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1752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Feature Class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1" y="1868492"/>
            <a:ext cx="302418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 </a:t>
            </a:r>
            <a:r>
              <a:rPr lang="en-US" sz="2800" b="1" smtClean="0">
                <a:solidFill>
                  <a:srgbClr val="FF0000"/>
                </a:solidFill>
              </a:rPr>
              <a:t>feature class</a:t>
            </a:r>
            <a:r>
              <a:rPr lang="en-US" sz="2800" smtClean="0"/>
              <a:t> is a collection of </a:t>
            </a:r>
            <a:r>
              <a:rPr lang="en-US" sz="2800" i="1" smtClean="0"/>
              <a:t>geographic objects</a:t>
            </a:r>
            <a:r>
              <a:rPr lang="en-US" sz="2800" smtClean="0"/>
              <a:t> in </a:t>
            </a:r>
            <a:r>
              <a:rPr lang="en-US" sz="2800" i="1" smtClean="0"/>
              <a:t>tabular format</a:t>
            </a:r>
            <a:r>
              <a:rPr lang="en-US" sz="2800" smtClean="0"/>
              <a:t> that have the same behavior and the same attributes.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773613" y="1557338"/>
            <a:ext cx="3962400" cy="4552950"/>
            <a:chOff x="432" y="1376"/>
            <a:chExt cx="2351" cy="2580"/>
          </a:xfrm>
        </p:grpSpPr>
        <p:pic>
          <p:nvPicPr>
            <p:cNvPr id="17414" name="Picture 5" descr="theme 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376"/>
              <a:ext cx="2326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6" descr="ThemeTab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248"/>
              <a:ext cx="23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 flipH="1">
              <a:off x="654" y="2480"/>
              <a:ext cx="1362" cy="9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295400" y="6172200"/>
            <a:ext cx="736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Feature Class = Object class + spatial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1979615"/>
            <a:ext cx="7400925" cy="3519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 </a:t>
            </a:r>
            <a:r>
              <a:rPr lang="en-US" b="1" smtClean="0">
                <a:solidFill>
                  <a:srgbClr val="FF0000"/>
                </a:solidFill>
              </a:rPr>
              <a:t>relationship</a:t>
            </a:r>
            <a:r>
              <a:rPr lang="en-US" smtClean="0"/>
              <a:t> is a</a:t>
            </a:r>
            <a:r>
              <a:rPr lang="en-US" smtClean="0">
                <a:cs typeface="Times New Roman" pitchFamily="18" charset="0"/>
              </a:rPr>
              <a:t>n association or link between two objects in a database.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cs typeface="Times New Roman" pitchFamily="18" charset="0"/>
              </a:rPr>
              <a:t>A relationship can exist between spatial objects (features in feature classes), non-spatial objects (objects in object classes), or between spatial and non-spatial objects.</a:t>
            </a:r>
            <a:r>
              <a:rPr lang="en-US" sz="20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590800" y="1447801"/>
            <a:ext cx="50786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Comic Sans MS" pitchFamily="66" charset="0"/>
              </a:rPr>
              <a:t>Relationship between non-spatial objects</a:t>
            </a:r>
          </a:p>
        </p:txBody>
      </p:sp>
      <p:pic>
        <p:nvPicPr>
          <p:cNvPr id="19460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133604"/>
            <a:ext cx="6553200" cy="220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Theme Related Table to Related 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2" y="4495800"/>
            <a:ext cx="65182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2362202" y="3352800"/>
            <a:ext cx="2500313" cy="1600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2" y="2819403"/>
            <a:ext cx="11063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</a:t>
            </a:r>
          </a:p>
          <a:p>
            <a:r>
              <a:rPr lang="en-US"/>
              <a:t>Data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28600" y="5029203"/>
            <a:ext cx="15504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Water </a:t>
            </a:r>
          </a:p>
          <a:p>
            <a:r>
              <a:rPr lang="en-US"/>
              <a:t>Quality </a:t>
            </a:r>
          </a:p>
          <a:p>
            <a:r>
              <a:rPr lang="en-US"/>
              <a:t>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Relationship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1676403"/>
            <a:ext cx="767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Comic Sans MS" pitchFamily="66" charset="0"/>
              </a:rPr>
              <a:t>Relationship between spatial and non-spatial objects</a:t>
            </a:r>
          </a:p>
        </p:txBody>
      </p:sp>
      <p:pic>
        <p:nvPicPr>
          <p:cNvPr id="20484" name="Picture 4" descr="theme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2" y="2895600"/>
            <a:ext cx="369252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ThemeTab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2" y="4953004"/>
            <a:ext cx="50069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Theme Related Tab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2" y="2832101"/>
            <a:ext cx="5083175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2362200" y="4495800"/>
            <a:ext cx="1676400" cy="91440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Line 9"/>
          <p:cNvSpPr>
            <a:spLocks noChangeShapeType="1"/>
          </p:cNvSpPr>
          <p:nvPr/>
        </p:nvSpPr>
        <p:spPr bwMode="auto">
          <a:xfrm flipH="1">
            <a:off x="2286000" y="3733800"/>
            <a:ext cx="1447800" cy="698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1585411" y="2514604"/>
            <a:ext cx="24282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Water quality data</a:t>
            </a:r>
          </a:p>
          <a:p>
            <a:pPr algn="ctr"/>
            <a:r>
              <a:rPr lang="en-US"/>
              <a:t>(non-spatial)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49318" y="5867404"/>
            <a:ext cx="27542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Measurement station</a:t>
            </a:r>
          </a:p>
          <a:p>
            <a:pPr algn="ctr"/>
            <a:r>
              <a:rPr lang="en-US"/>
              <a:t>(spatial)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 err="1" smtClean="0"/>
              <a:t>ArcMap</a:t>
            </a:r>
            <a:r>
              <a:rPr lang="en-US" dirty="0" smtClean="0"/>
              <a:t> – primary work interface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2" y="1676400"/>
            <a:ext cx="5491163" cy="481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1219200"/>
            <a:ext cx="792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http://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desktop.arcgis.com/en/arcmap/latest/map/main/mapping-and-visualization-in-arcgis-for-desktop.htm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10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153400" cy="1143000"/>
          </a:xfrm>
        </p:spPr>
        <p:txBody>
          <a:bodyPr/>
          <a:lstStyle/>
          <a:p>
            <a:r>
              <a:rPr lang="en-US" sz="4000" dirty="0" smtClean="0"/>
              <a:t>Arc Catalog – view the </a:t>
            </a:r>
            <a:r>
              <a:rPr lang="en-US" sz="4000" dirty="0" err="1" smtClean="0"/>
              <a:t>geodatabase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2"/>
            <a:ext cx="3371850" cy="5102141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1510"/>
            <a:ext cx="4133850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14800" y="2133600"/>
            <a:ext cx="457200" cy="990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114800" y="1447800"/>
            <a:ext cx="9906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114800" y="3124204"/>
            <a:ext cx="990600" cy="3425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89019" y="1116846"/>
            <a:ext cx="77659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https://desktop.arcgis.com/en/arcmap/latest/map/working-with-arcmap/what-is-the-catalog-window-.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4"/>
              </a:rPr>
              <a:t>htm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070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701" y="304800"/>
            <a:ext cx="7772400" cy="1143000"/>
          </a:xfrm>
        </p:spPr>
        <p:txBody>
          <a:bodyPr/>
          <a:lstStyle/>
          <a:p>
            <a:r>
              <a:rPr lang="en-US" sz="4000" dirty="0" err="1" smtClean="0"/>
              <a:t>ArcToolbox</a:t>
            </a:r>
            <a:r>
              <a:rPr lang="en-US" sz="4000" dirty="0" smtClean="0"/>
              <a:t> – processing functions</a:t>
            </a:r>
            <a:endParaRPr lang="en-US" sz="40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447800"/>
            <a:ext cx="5548202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1066800"/>
            <a:ext cx="899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https://</a:t>
            </a:r>
            <a:r>
              <a:rPr lang="en-US" sz="1400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desktop.arcgis.com/en/arcmap/latest/tools/main/a-quick-tour-of-geoprocessing-tool-references.htm</a:t>
            </a:r>
            <a:r>
              <a:rPr lang="en-US" sz="14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474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Geo-Processing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762004"/>
            <a:ext cx="533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228600" y="5867400"/>
            <a:ext cx="8686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Toolbox tools linked together using the model builder to automate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52875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66180"/>
            <a:ext cx="7772400" cy="1143000"/>
          </a:xfrm>
        </p:spPr>
        <p:txBody>
          <a:bodyPr/>
          <a:lstStyle/>
          <a:p>
            <a:r>
              <a:rPr lang="en-US" dirty="0" smtClean="0"/>
              <a:t>ArcGIS Pro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6324600"/>
            <a:ext cx="6028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Interface for ArcGIS for 64-bit computing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8800" y="98167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https://pro.arcgis.com/en/pro-app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77831"/>
            <a:ext cx="6553200" cy="47467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694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24859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659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Analyst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662" y="1551801"/>
            <a:ext cx="8023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https://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desktop.arcgis.com/en/arcmap/latest/extensions/spatial-analyst/what-is-the-spatial-analyst-extension.htm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1905000"/>
            <a:ext cx="6029325" cy="47888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078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Analyst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971800" cy="44196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a grid</a:t>
            </a:r>
          </a:p>
          <a:p>
            <a:pPr eaLnBrk="1" hangingPunct="1"/>
            <a:r>
              <a:rPr lang="en-US" smtClean="0"/>
              <a:t>Key means of defining drainage areas and connectivity to stream network</a:t>
            </a:r>
          </a:p>
        </p:txBody>
      </p:sp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1371600"/>
            <a:ext cx="4216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219200"/>
            <a:ext cx="6396038" cy="18415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Cellular-based data structure composed of </a:t>
            </a:r>
            <a:r>
              <a:rPr lang="en-US" sz="2400" i="1" u="sng" smtClean="0">
                <a:latin typeface="Comic Sans MS" pitchFamily="66" charset="0"/>
              </a:rPr>
              <a:t>square cells of equal size</a:t>
            </a:r>
            <a:r>
              <a:rPr lang="en-US" sz="2400" smtClean="0">
                <a:latin typeface="Comic Sans MS" pitchFamily="66" charset="0"/>
              </a:rPr>
              <a:t> arranged in rows and columns.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The grid cell size and extension (number of rows and columns), as well as the value at each cell have to be stored as part of the grid definition.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128841" y="3871917"/>
            <a:ext cx="5480052" cy="2706687"/>
            <a:chOff x="1347" y="2377"/>
            <a:chExt cx="3452" cy="1705"/>
          </a:xfrm>
        </p:grpSpPr>
        <p:pic>
          <p:nvPicPr>
            <p:cNvPr id="49157" name="Picture 5" descr="fish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" y="2506"/>
              <a:ext cx="2614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264" y="2377"/>
              <a:ext cx="12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columns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 rot="16200000">
              <a:off x="909" y="3224"/>
              <a:ext cx="10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Number of rows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709" y="2626"/>
              <a:ext cx="22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V="1">
              <a:off x="1709" y="2558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4001" y="2577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H="1">
              <a:off x="1592" y="2682"/>
              <a:ext cx="1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H="1">
              <a:off x="1592" y="3821"/>
              <a:ext cx="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>
              <a:off x="1647" y="2682"/>
              <a:ext cx="0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4007" y="3146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001" y="3258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4125" y="298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V="1">
              <a:off x="4127" y="3258"/>
              <a:ext cx="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4186" y="3098"/>
              <a:ext cx="61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66" charset="0"/>
                </a:rPr>
                <a:t>Cell size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id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2" y="2133602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4508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Grid datasets</a:t>
            </a:r>
          </a:p>
        </p:txBody>
      </p:sp>
      <p:pic>
        <p:nvPicPr>
          <p:cNvPr id="50181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2" y="2895604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3667125" y="2366967"/>
            <a:ext cx="1866900" cy="25098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62365" y="4924425"/>
            <a:ext cx="1881187" cy="266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Image Datasets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7"/>
            <a:ext cx="2751138" cy="530225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Image datasets</a:t>
            </a:r>
          </a:p>
        </p:txBody>
      </p:sp>
      <p:pic>
        <p:nvPicPr>
          <p:cNvPr id="52228" name="Picture 4" descr="Ortho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40" y="2560638"/>
            <a:ext cx="50641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1" y="1371603"/>
            <a:ext cx="5288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Digital Orthophotos and satellite imagery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3-D Analyst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819400" cy="41148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triangulated irregular network (TIN)</a:t>
            </a:r>
          </a:p>
          <a:p>
            <a:pPr eaLnBrk="1" hangingPunct="1"/>
            <a:r>
              <a:rPr lang="en-US" smtClean="0"/>
              <a:t>Visualization in 3-D using Arc Scene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3657601" y="2057400"/>
          <a:ext cx="5149850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Bitmap Image" r:id="rId4" imgW="4296375" imgH="2962689" progId="Paint.Picture">
                  <p:embed/>
                </p:oleObj>
              </mc:Choice>
              <mc:Fallback>
                <p:oleObj name="Bitmap Image" r:id="rId4" imgW="4296375" imgH="296268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2057400"/>
                        <a:ext cx="5149850" cy="35512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6"/>
          <p:cNvSpPr txBox="1">
            <a:spLocks noChangeArrowheads="1"/>
          </p:cNvSpPr>
          <p:nvPr/>
        </p:nvSpPr>
        <p:spPr bwMode="auto">
          <a:xfrm>
            <a:off x="4114801" y="5791203"/>
            <a:ext cx="46707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Stream channel of Pecan Bayou, TX</a:t>
            </a:r>
          </a:p>
        </p:txBody>
      </p:sp>
    </p:spTree>
    <p:extLst>
      <p:ext uri="{BB962C8B-B14F-4D97-AF65-F5344CB8AC3E}">
        <p14:creationId xmlns:p14="http://schemas.microsoft.com/office/powerpoint/2010/main" val="205019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TIN Datasets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938" y="2319342"/>
            <a:ext cx="2760662" cy="439737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TIN datasets</a:t>
            </a:r>
          </a:p>
        </p:txBody>
      </p:sp>
      <p:pic>
        <p:nvPicPr>
          <p:cNvPr id="54276" name="Picture 4" descr="TINPointsAndL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1651" y="2135192"/>
            <a:ext cx="42418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TINTriang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415" y="3030538"/>
            <a:ext cx="4232275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5257800" y="5562603"/>
            <a:ext cx="2794000" cy="92333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Comic Sans MS" pitchFamily="66" charset="0"/>
              </a:rPr>
              <a:t>Points and breaklines from which a TIN is constructed</a:t>
            </a:r>
            <a:r>
              <a:rPr lang="en-US" sz="120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Analyst and </a:t>
            </a:r>
            <a:r>
              <a:rPr lang="en-US" dirty="0" err="1" smtClean="0"/>
              <a:t>ArcScene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1614100"/>
            <a:ext cx="754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https://pro.arcgis.com/en/pro-app/help/analysis/3d-analyst/what-is-the-3d-analyst-extension-.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htm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09800"/>
            <a:ext cx="7567814" cy="38516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597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dirty="0" smtClean="0"/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33921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Introduction to GIS Software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276600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Conceptual framework of ArcGIS</a:t>
            </a:r>
          </a:p>
          <a:p>
            <a:pPr eaLnBrk="1" hangingPunct="1"/>
            <a:r>
              <a:rPr lang="en-US" dirty="0" smtClean="0"/>
              <a:t>How data are stored in ArcGIS</a:t>
            </a:r>
          </a:p>
          <a:p>
            <a:pPr eaLnBrk="1" hangingPunct="1"/>
            <a:r>
              <a:rPr lang="en-US" dirty="0" smtClean="0"/>
              <a:t>ArcGIS Desktop</a:t>
            </a:r>
          </a:p>
          <a:p>
            <a:pPr eaLnBrk="1" hangingPunct="1"/>
            <a:r>
              <a:rPr lang="en-US" dirty="0" smtClean="0"/>
              <a:t>Extensions of ArcGIS – spatial analyst, 3D analyst</a:t>
            </a:r>
          </a:p>
          <a:p>
            <a:pPr eaLnBrk="1" hangingPunct="1"/>
            <a:r>
              <a:rPr lang="en-US" dirty="0" smtClean="0"/>
              <a:t>ArcGIS Online</a:t>
            </a:r>
          </a:p>
        </p:txBody>
      </p:sp>
    </p:spTree>
    <p:extLst>
      <p:ext uri="{BB962C8B-B14F-4D97-AF65-F5344CB8AC3E}">
        <p14:creationId xmlns:p14="http://schemas.microsoft.com/office/powerpoint/2010/main" val="15213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2790" y="1621662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 on the web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21" y="2438400"/>
            <a:ext cx="7702879" cy="3886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4104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Sign In to Organizational Account</a:t>
            </a:r>
            <a:br>
              <a:rPr lang="en-US" sz="4000" dirty="0" smtClean="0"/>
            </a:br>
            <a:r>
              <a:rPr lang="en-US" sz="2400" dirty="0" smtClean="0"/>
              <a:t>associated with your institution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057402" y="6248404"/>
            <a:ext cx="518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of services is paid for with “credits”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057400"/>
            <a:ext cx="8553450" cy="40525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85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1" y="1409848"/>
            <a:ext cx="8410575" cy="30670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859" y="76200"/>
            <a:ext cx="7772400" cy="1143000"/>
          </a:xfrm>
        </p:spPr>
        <p:txBody>
          <a:bodyPr/>
          <a:lstStyle/>
          <a:p>
            <a:r>
              <a:rPr lang="en-US" sz="4000" dirty="0" smtClean="0"/>
              <a:t>UT Austin Organizational Account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41580" y="914404"/>
            <a:ext cx="6728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Resources – my content, groups, organization, public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057404"/>
            <a:ext cx="8357788" cy="47098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46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381000"/>
            <a:ext cx="7772400" cy="1143000"/>
          </a:xfrm>
        </p:spPr>
        <p:txBody>
          <a:bodyPr/>
          <a:lstStyle/>
          <a:p>
            <a:r>
              <a:rPr lang="en-US" dirty="0" smtClean="0"/>
              <a:t>Make a Map  </a:t>
            </a:r>
            <a:br>
              <a:rPr lang="en-US" dirty="0" smtClean="0"/>
            </a:br>
            <a:r>
              <a:rPr lang="en-US" sz="2400" dirty="0" smtClean="0"/>
              <a:t>Select a base map and add things to it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72" y="1676400"/>
            <a:ext cx="7889146" cy="4800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1" y="2286000"/>
            <a:ext cx="2917650" cy="4038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0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839" y="609600"/>
            <a:ext cx="8229600" cy="1143000"/>
          </a:xfrm>
        </p:spPr>
        <p:txBody>
          <a:bodyPr/>
          <a:lstStyle/>
          <a:p>
            <a:r>
              <a:rPr lang="en-US" sz="4000" dirty="0" smtClean="0"/>
              <a:t>A home in a FEMA flood hazard zone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" y="1828800"/>
            <a:ext cx="8562502" cy="4114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594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81000"/>
            <a:ext cx="7772400" cy="1143000"/>
          </a:xfrm>
        </p:spPr>
        <p:txBody>
          <a:bodyPr/>
          <a:lstStyle/>
          <a:p>
            <a:r>
              <a:rPr lang="en-US" sz="3600" dirty="0" smtClean="0"/>
              <a:t>Using web services to delineate the drainage area above home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8339193" cy="4267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14600" y="1591875"/>
            <a:ext cx="513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area = 732 km</a:t>
            </a:r>
            <a:r>
              <a:rPr lang="en-US" baseline="30000" dirty="0" smtClean="0"/>
              <a:t>2</a:t>
            </a:r>
            <a:r>
              <a:rPr lang="en-US" dirty="0" smtClean="0"/>
              <a:t>, or 282 miles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5" y="228600"/>
            <a:ext cx="7772400" cy="1143000"/>
          </a:xfrm>
        </p:spPr>
        <p:txBody>
          <a:bodyPr/>
          <a:lstStyle/>
          <a:p>
            <a:r>
              <a:rPr lang="en-US" dirty="0" smtClean="0"/>
              <a:t>Living Atlas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6979690" cy="48006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905000" y="1176634"/>
            <a:ext cx="556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www.arcgis.com/home/gallery.html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06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Observations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6984084" cy="491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2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Jack </a:t>
            </a:r>
            <a:r>
              <a:rPr lang="en-US" sz="4000" dirty="0" err="1" smtClean="0"/>
              <a:t>Dangermond</a:t>
            </a:r>
            <a:r>
              <a:rPr lang="en-US" sz="4000" dirty="0" smtClean="0"/>
              <a:t>, President, ESRI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9343"/>
            <a:ext cx="7315200" cy="374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943604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http://www.nytimes.com/2011/07/10/business/esris-chief-on-tending-his-plants-and-his-company.html?_</a:t>
            </a:r>
            <a:r>
              <a:rPr lang="en-US" sz="1400" dirty="0" smtClean="0">
                <a:hlinkClick r:id="rId3"/>
              </a:rPr>
              <a:t>r=2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2" y="5560371"/>
            <a:ext cx="31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Article from NY Times: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927" y="200491"/>
            <a:ext cx="8421533" cy="1143000"/>
          </a:xfrm>
        </p:spPr>
        <p:txBody>
          <a:bodyPr/>
          <a:lstStyle/>
          <a:p>
            <a:r>
              <a:rPr lang="en-US" sz="2800" dirty="0" smtClean="0"/>
              <a:t>Videos from </a:t>
            </a:r>
            <a:r>
              <a:rPr lang="en-US" sz="2800" dirty="0" smtClean="0"/>
              <a:t>Plenary </a:t>
            </a:r>
            <a:r>
              <a:rPr lang="en-US" sz="2800" dirty="0" smtClean="0"/>
              <a:t>Session of </a:t>
            </a:r>
            <a:r>
              <a:rPr lang="en-US" sz="2800" dirty="0" smtClean="0"/>
              <a:t>ESRI </a:t>
            </a:r>
            <a:r>
              <a:rPr lang="en-US" sz="2800" dirty="0" smtClean="0"/>
              <a:t>User Conference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90659" y="6213572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video.esri.com/series/265/2016-esri-user-conference-plenary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98" y="1219200"/>
            <a:ext cx="8310562" cy="484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Book about Image Analysis in ArcGIS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752600"/>
            <a:ext cx="4533900" cy="45401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0600" y="6276629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http://learn.arcgis.com/en/arcgis-imagery-book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99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0" y="284675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3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00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 kern="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Arial"/>
                </a:rPr>
                <a:t>Sharing and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15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Story Maps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51" y="1676400"/>
            <a:ext cx="7581900" cy="44727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581400" y="6248398"/>
            <a:ext cx="3307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de-AT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http://arcg.is/1FT9CRJ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248398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“Sound of Music”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1115458"/>
            <a:ext cx="367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http://storymaps.arcgis.com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5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2066</TotalTime>
  <Words>882</Words>
  <Application>Microsoft Office PowerPoint</Application>
  <PresentationFormat>On-screen Show (4:3)</PresentationFormat>
  <Paragraphs>187</Paragraphs>
  <Slides>47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Comic Sans MS</vt:lpstr>
      <vt:lpstr>Lucida Grande</vt:lpstr>
      <vt:lpstr>Segoe UI</vt:lpstr>
      <vt:lpstr>Times New Roman</vt:lpstr>
      <vt:lpstr>Wingdings</vt:lpstr>
      <vt:lpstr>Default Design</vt:lpstr>
      <vt:lpstr>Esri2011_corp4x3_tmplt</vt:lpstr>
      <vt:lpstr>Office Theme</vt:lpstr>
      <vt:lpstr>Bitmap Image</vt:lpstr>
      <vt:lpstr>Introduction to ArcGIS Software</vt:lpstr>
      <vt:lpstr>Reference Material</vt:lpstr>
      <vt:lpstr>Introduction to GIS Software</vt:lpstr>
      <vt:lpstr>Introduction to GIS Software</vt:lpstr>
      <vt:lpstr>Jack Dangermond, President, ESRI</vt:lpstr>
      <vt:lpstr>Videos from Plenary Session of ESRI User Conference</vt:lpstr>
      <vt:lpstr>Online Book about Image Analysis in ArcGIS</vt:lpstr>
      <vt:lpstr>Geospatial Systems Are Helping Us Understand</vt:lpstr>
      <vt:lpstr>Story Maps</vt:lpstr>
      <vt:lpstr>GIS Dictionary</vt:lpstr>
      <vt:lpstr>Introduction to GIS Software</vt:lpstr>
      <vt:lpstr>PowerPoint Presentation</vt:lpstr>
      <vt:lpstr>ESRI GIS Development</vt:lpstr>
      <vt:lpstr>Geodatabase</vt:lpstr>
      <vt:lpstr>PowerPoint Presentation</vt:lpstr>
      <vt:lpstr>Geodatabase – a store for all types of geospatial information</vt:lpstr>
      <vt:lpstr>PowerPoint Presentation</vt:lpstr>
      <vt:lpstr>ArcGIS Geodatabase</vt:lpstr>
      <vt:lpstr>Object Class</vt:lpstr>
      <vt:lpstr>Feature Class</vt:lpstr>
      <vt:lpstr>Relationship</vt:lpstr>
      <vt:lpstr>Relationship</vt:lpstr>
      <vt:lpstr>Relationship</vt:lpstr>
      <vt:lpstr>Introduction to GIS Software</vt:lpstr>
      <vt:lpstr>ArcMap – primary work interface</vt:lpstr>
      <vt:lpstr>Arc Catalog – view the geodatabase</vt:lpstr>
      <vt:lpstr>ArcToolbox – processing functions</vt:lpstr>
      <vt:lpstr>Geo-Processing</vt:lpstr>
      <vt:lpstr>ArcGIS Pro</vt:lpstr>
      <vt:lpstr>Introduction to GIS Software</vt:lpstr>
      <vt:lpstr>Spatial Analyst</vt:lpstr>
      <vt:lpstr>Spatial Analyst</vt:lpstr>
      <vt:lpstr>Grid Datasets</vt:lpstr>
      <vt:lpstr>Grid Datasets</vt:lpstr>
      <vt:lpstr>Image Datasets</vt:lpstr>
      <vt:lpstr>3-D Analyst</vt:lpstr>
      <vt:lpstr>TIN Datasets</vt:lpstr>
      <vt:lpstr>3D Analyst and ArcScene</vt:lpstr>
      <vt:lpstr>Introduction to GIS Software</vt:lpstr>
      <vt:lpstr>ArcGIS Online</vt:lpstr>
      <vt:lpstr>Sign In to Organizational Account associated with your institution</vt:lpstr>
      <vt:lpstr>UT Austin Organizational Account</vt:lpstr>
      <vt:lpstr>Make a Map   Select a base map and add things to it</vt:lpstr>
      <vt:lpstr>A home in a FEMA flood hazard zone</vt:lpstr>
      <vt:lpstr>Using web services to delineate the drainage area above home</vt:lpstr>
      <vt:lpstr>Living Atlas</vt:lpstr>
      <vt:lpstr>Earth Observations</vt:lpstr>
    </vt:vector>
  </TitlesOfParts>
  <Company>Center for Research in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R. Maidment</dc:creator>
  <cp:lastModifiedBy>CAEE-maidment</cp:lastModifiedBy>
  <cp:revision>156</cp:revision>
  <dcterms:created xsi:type="dcterms:W3CDTF">2001-09-04T13:33:11Z</dcterms:created>
  <dcterms:modified xsi:type="dcterms:W3CDTF">2016-08-25T06:12:43Z</dcterms:modified>
</cp:coreProperties>
</file>