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9"/>
  </p:sldMasterIdLst>
  <p:notesMasterIdLst>
    <p:notesMasterId r:id="rId86"/>
  </p:notesMasterIdLst>
  <p:handoutMasterIdLst>
    <p:handoutMasterId r:id="rId87"/>
  </p:handoutMasterIdLst>
  <p:sldIdLst>
    <p:sldId id="256" r:id="rId10"/>
    <p:sldId id="405" r:id="rId11"/>
    <p:sldId id="321" r:id="rId12"/>
    <p:sldId id="377" r:id="rId13"/>
    <p:sldId id="406" r:id="rId14"/>
    <p:sldId id="408" r:id="rId15"/>
    <p:sldId id="363" r:id="rId16"/>
    <p:sldId id="379" r:id="rId17"/>
    <p:sldId id="380" r:id="rId18"/>
    <p:sldId id="387" r:id="rId19"/>
    <p:sldId id="381" r:id="rId20"/>
    <p:sldId id="382" r:id="rId21"/>
    <p:sldId id="383" r:id="rId22"/>
    <p:sldId id="364" r:id="rId23"/>
    <p:sldId id="388" r:id="rId24"/>
    <p:sldId id="389" r:id="rId25"/>
    <p:sldId id="365" r:id="rId26"/>
    <p:sldId id="390" r:id="rId27"/>
    <p:sldId id="278" r:id="rId28"/>
    <p:sldId id="279" r:id="rId29"/>
    <p:sldId id="263" r:id="rId30"/>
    <p:sldId id="264" r:id="rId31"/>
    <p:sldId id="282" r:id="rId32"/>
    <p:sldId id="402" r:id="rId33"/>
    <p:sldId id="280" r:id="rId34"/>
    <p:sldId id="392" r:id="rId35"/>
    <p:sldId id="398" r:id="rId36"/>
    <p:sldId id="399" r:id="rId37"/>
    <p:sldId id="397" r:id="rId38"/>
    <p:sldId id="281" r:id="rId39"/>
    <p:sldId id="259" r:id="rId40"/>
    <p:sldId id="283" r:id="rId41"/>
    <p:sldId id="257" r:id="rId42"/>
    <p:sldId id="301" r:id="rId43"/>
    <p:sldId id="302" r:id="rId44"/>
    <p:sldId id="309" r:id="rId45"/>
    <p:sldId id="359" r:id="rId46"/>
    <p:sldId id="360" r:id="rId47"/>
    <p:sldId id="262" r:id="rId48"/>
    <p:sldId id="261" r:id="rId49"/>
    <p:sldId id="308" r:id="rId50"/>
    <p:sldId id="400" r:id="rId51"/>
    <p:sldId id="401" r:id="rId52"/>
    <p:sldId id="285" r:id="rId53"/>
    <p:sldId id="403" r:id="rId54"/>
    <p:sldId id="404" r:id="rId55"/>
    <p:sldId id="361" r:id="rId56"/>
    <p:sldId id="286" r:id="rId57"/>
    <p:sldId id="287" r:id="rId58"/>
    <p:sldId id="266" r:id="rId59"/>
    <p:sldId id="288" r:id="rId60"/>
    <p:sldId id="268" r:id="rId61"/>
    <p:sldId id="269" r:id="rId62"/>
    <p:sldId id="270" r:id="rId63"/>
    <p:sldId id="271" r:id="rId64"/>
    <p:sldId id="272" r:id="rId65"/>
    <p:sldId id="273" r:id="rId66"/>
    <p:sldId id="274" r:id="rId67"/>
    <p:sldId id="375" r:id="rId68"/>
    <p:sldId id="376" r:id="rId69"/>
    <p:sldId id="289" r:id="rId70"/>
    <p:sldId id="311" r:id="rId71"/>
    <p:sldId id="290" r:id="rId72"/>
    <p:sldId id="292" r:id="rId73"/>
    <p:sldId id="291" r:id="rId74"/>
    <p:sldId id="293" r:id="rId75"/>
    <p:sldId id="300" r:id="rId76"/>
    <p:sldId id="294" r:id="rId77"/>
    <p:sldId id="304" r:id="rId78"/>
    <p:sldId id="306" r:id="rId79"/>
    <p:sldId id="317" r:id="rId80"/>
    <p:sldId id="313" r:id="rId81"/>
    <p:sldId id="315" r:id="rId82"/>
    <p:sldId id="297" r:id="rId83"/>
    <p:sldId id="298" r:id="rId84"/>
    <p:sldId id="299" r:id="rId85"/>
  </p:sldIdLst>
  <p:sldSz cx="9144000" cy="6858000" type="screen4x3"/>
  <p:notesSz cx="68580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96633"/>
    <a:srgbClr val="FFFF00"/>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88" y="4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4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slide" Target="slides/slide70.xml"/><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573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73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573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5569980B-853A-4D16-9B8D-F7479298EA40}" type="slidenum">
              <a:rPr lang="en-US"/>
              <a:pPr>
                <a:defRPr/>
              </a:pPr>
              <a:t>‹#›</a:t>
            </a:fld>
            <a:endParaRPr lang="en-US"/>
          </a:p>
        </p:txBody>
      </p:sp>
    </p:spTree>
    <p:extLst>
      <p:ext uri="{BB962C8B-B14F-4D97-AF65-F5344CB8AC3E}">
        <p14:creationId xmlns:p14="http://schemas.microsoft.com/office/powerpoint/2010/main" val="114595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74A20ED6-5D6C-4FE5-8ADD-1B44B8491A45}" type="datetimeFigureOut">
              <a:rPr lang="en-US"/>
              <a:pPr>
                <a:defRPr/>
              </a:pPr>
              <a:t>9/12/2016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9C3401F-2E2E-47CB-8A55-5D5684A815DD}" type="slidenum">
              <a:rPr lang="en-US"/>
              <a:pPr>
                <a:defRPr/>
              </a:pPr>
              <a:t>‹#›</a:t>
            </a:fld>
            <a:endParaRPr lang="en-US"/>
          </a:p>
        </p:txBody>
      </p:sp>
    </p:spTree>
    <p:extLst>
      <p:ext uri="{BB962C8B-B14F-4D97-AF65-F5344CB8AC3E}">
        <p14:creationId xmlns:p14="http://schemas.microsoft.com/office/powerpoint/2010/main" val="1460544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rimble.com/gps/triangulation.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07DC64-374E-4D88-BE4C-595FDD12B063}" type="slidenum">
              <a:rPr lang="en-US" smtClean="0"/>
              <a:pPr/>
              <a:t>9</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making two complete orbits in less than 24 hours</a:t>
            </a:r>
          </a:p>
        </p:txBody>
      </p:sp>
    </p:spTree>
    <p:extLst>
      <p:ext uri="{BB962C8B-B14F-4D97-AF65-F5344CB8AC3E}">
        <p14:creationId xmlns:p14="http://schemas.microsoft.com/office/powerpoint/2010/main" val="156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B021C4-24FB-483F-A751-12F53046812C}" type="slidenum">
              <a:rPr lang="en-US" smtClean="0"/>
              <a:pPr/>
              <a:t>10</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17488" indent="-217488" eaLnBrk="1" hangingPunct="1">
              <a:spcBef>
                <a:spcPct val="0"/>
              </a:spcBef>
            </a:pPr>
            <a:r>
              <a:rPr lang="en-US" smtClean="0"/>
              <a:t>Here's how GPS works in five logical steps: </a:t>
            </a:r>
          </a:p>
          <a:p>
            <a:pPr marL="217488" indent="-217488" eaLnBrk="1" hangingPunct="1">
              <a:spcBef>
                <a:spcPct val="0"/>
              </a:spcBef>
            </a:pPr>
            <a:r>
              <a:rPr lang="en-US" smtClean="0"/>
              <a:t>1. The basis of GPS is "</a:t>
            </a:r>
            <a:r>
              <a:rPr lang="en-US" smtClean="0">
                <a:hlinkClick r:id="rId3"/>
              </a:rPr>
              <a:t>triangulation</a:t>
            </a:r>
            <a:r>
              <a:rPr lang="en-US" smtClean="0"/>
              <a:t>" from satellites. </a:t>
            </a:r>
          </a:p>
          <a:p>
            <a:pPr marL="217488" indent="-217488" eaLnBrk="1" hangingPunct="1">
              <a:spcBef>
                <a:spcPct val="0"/>
              </a:spcBef>
            </a:pPr>
            <a:r>
              <a:rPr lang="en-US" smtClean="0"/>
              <a:t>2. To "triangulate," a GPS receiver measures distance using the travel time of radio signals. </a:t>
            </a:r>
          </a:p>
          <a:p>
            <a:pPr marL="217488" indent="-217488" eaLnBrk="1" hangingPunct="1">
              <a:spcBef>
                <a:spcPct val="0"/>
              </a:spcBef>
            </a:pPr>
            <a:r>
              <a:rPr lang="en-US" smtClean="0"/>
              <a:t>3. To measure travel time, GPS needs very accurate timing which it achieves with some tricks. </a:t>
            </a:r>
          </a:p>
          <a:p>
            <a:pPr marL="217488" indent="-217488" eaLnBrk="1" hangingPunct="1">
              <a:spcBef>
                <a:spcPct val="0"/>
              </a:spcBef>
            </a:pPr>
            <a:r>
              <a:rPr lang="en-US" smtClean="0"/>
              <a:t>4. Along with distance, you need to know exactly where the satellites are in space. High orbits and careful monitoring are the secret. </a:t>
            </a:r>
          </a:p>
          <a:p>
            <a:pPr marL="217488" indent="-217488" eaLnBrk="1" hangingPunct="1">
              <a:spcBef>
                <a:spcPct val="0"/>
              </a:spcBef>
            </a:pPr>
            <a:r>
              <a:rPr lang="en-US" smtClean="0"/>
              <a:t>5. Finally you must correct for any delays the signal experiences as it travels through the atmosphere. </a:t>
            </a:r>
          </a:p>
          <a:p>
            <a:pPr marL="217488" indent="-217488" eaLnBrk="1" hangingPunct="1">
              <a:spcBef>
                <a:spcPct val="0"/>
              </a:spcBef>
            </a:pPr>
            <a:endParaRPr lang="en-US" smtClean="0"/>
          </a:p>
        </p:txBody>
      </p:sp>
    </p:spTree>
    <p:extLst>
      <p:ext uri="{BB962C8B-B14F-4D97-AF65-F5344CB8AC3E}">
        <p14:creationId xmlns:p14="http://schemas.microsoft.com/office/powerpoint/2010/main" val="205968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E0E4B21-66B2-4DA5-80D6-633DE713753F}" type="slidenum">
              <a:rPr lang="en-US" smtClean="0"/>
              <a:pPr/>
              <a:t>11</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sense, the whole thing boils down to those "velocity times travel time" math problems we did in high school. Remember the old: "If a car goes 60 miles per hour for two hours, how far does it travel?" </a:t>
            </a:r>
          </a:p>
          <a:p>
            <a:pPr eaLnBrk="1" hangingPunct="1">
              <a:spcBef>
                <a:spcPct val="0"/>
              </a:spcBef>
            </a:pPr>
            <a:r>
              <a:rPr lang="en-US" smtClean="0"/>
              <a:t>Velocity (60 mph) x Time (2 hours) = Distance (120 miles)</a:t>
            </a:r>
          </a:p>
          <a:p>
            <a:pPr eaLnBrk="1" hangingPunct="1">
              <a:spcBef>
                <a:spcPct val="0"/>
              </a:spcBef>
            </a:pPr>
            <a:r>
              <a:rPr lang="en-US" smtClean="0"/>
              <a:t>In the case of GPS we're measuring a radio signal so the velocity is going to be the speed of light or roughly 186,000 miles per second. </a:t>
            </a:r>
          </a:p>
          <a:p>
            <a:pPr eaLnBrk="1" hangingPunct="1">
              <a:spcBef>
                <a:spcPct val="0"/>
              </a:spcBef>
            </a:pPr>
            <a:r>
              <a:rPr lang="en-US" smtClean="0"/>
              <a:t>The problem is measuring the travel time.</a:t>
            </a:r>
          </a:p>
        </p:txBody>
      </p:sp>
    </p:spTree>
    <p:extLst>
      <p:ext uri="{BB962C8B-B14F-4D97-AF65-F5344CB8AC3E}">
        <p14:creationId xmlns:p14="http://schemas.microsoft.com/office/powerpoint/2010/main" val="167712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1ED8DD-D753-4637-9ED1-227C5A3BC3AE}" type="slidenum">
              <a:rPr lang="en-US" smtClean="0"/>
              <a:pPr/>
              <a:t>12</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Suppose we measure our distance from a satellite and find it to be 11,000 miles.</a:t>
            </a:r>
          </a:p>
          <a:p>
            <a:pPr eaLnBrk="1" hangingPunct="1">
              <a:spcBef>
                <a:spcPct val="0"/>
              </a:spcBef>
            </a:pPr>
            <a:r>
              <a:rPr lang="en-US" smtClean="0"/>
              <a:t>Knowing that we're 11,000 miles from a particular satellite narrows down all the possible locations we could be in the whole universe to the surface of a sphere that is centered on this satellite and has a radius of 11,000 miles.</a:t>
            </a:r>
          </a:p>
          <a:p>
            <a:pPr eaLnBrk="1" hangingPunct="1">
              <a:spcBef>
                <a:spcPct val="0"/>
              </a:spcBef>
            </a:pPr>
            <a:r>
              <a:rPr lang="en-US" smtClean="0"/>
              <a:t>Next, say we measure our distance to a second satellite and find out that it's 12,000 miles away. </a:t>
            </a:r>
          </a:p>
          <a:p>
            <a:pPr eaLnBrk="1" hangingPunct="1">
              <a:spcBef>
                <a:spcPct val="0"/>
              </a:spcBef>
            </a:pPr>
            <a:r>
              <a:rPr lang="en-US" smtClean="0"/>
              <a:t>That tells us that we're not only on the first sphere but we're also on a sphere that's 12,000 miles from the second satellite. Or in other words, we're somewhere on the circle where these two spheres intersect.</a:t>
            </a:r>
          </a:p>
        </p:txBody>
      </p:sp>
    </p:spTree>
    <p:extLst>
      <p:ext uri="{BB962C8B-B14F-4D97-AF65-F5344CB8AC3E}">
        <p14:creationId xmlns:p14="http://schemas.microsoft.com/office/powerpoint/2010/main" val="413458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13</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extLst>
      <p:ext uri="{BB962C8B-B14F-4D97-AF65-F5344CB8AC3E}">
        <p14:creationId xmlns:p14="http://schemas.microsoft.com/office/powerpoint/2010/main" val="223883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solidFill>
                  <a:prstClr val="black"/>
                </a:solidFill>
              </a:rPr>
              <a:pPr/>
              <a:t>15</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538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556877" indent="-380921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4736" eaLnBrk="0" fontAlgn="base" hangingPunct="0">
              <a:spcBef>
                <a:spcPct val="0"/>
              </a:spcBef>
              <a:spcAft>
                <a:spcPct val="0"/>
              </a:spcAft>
              <a:defRPr sz="2400">
                <a:solidFill>
                  <a:schemeClr val="tx1"/>
                </a:solidFill>
                <a:latin typeface="Arial" charset="0"/>
                <a:ea typeface="ＭＳ Ｐゴシック" charset="0"/>
              </a:defRPr>
            </a:lvl6pPr>
            <a:lvl7pPr marL="929471" eaLnBrk="0" fontAlgn="base" hangingPunct="0">
              <a:spcBef>
                <a:spcPct val="0"/>
              </a:spcBef>
              <a:spcAft>
                <a:spcPct val="0"/>
              </a:spcAft>
              <a:defRPr sz="2400">
                <a:solidFill>
                  <a:schemeClr val="tx1"/>
                </a:solidFill>
                <a:latin typeface="Arial" charset="0"/>
                <a:ea typeface="ＭＳ Ｐゴシック" charset="0"/>
              </a:defRPr>
            </a:lvl7pPr>
            <a:lvl8pPr marL="1394205" eaLnBrk="0" fontAlgn="base" hangingPunct="0">
              <a:spcBef>
                <a:spcPct val="0"/>
              </a:spcBef>
              <a:spcAft>
                <a:spcPct val="0"/>
              </a:spcAft>
              <a:defRPr sz="2400">
                <a:solidFill>
                  <a:schemeClr val="tx1"/>
                </a:solidFill>
                <a:latin typeface="Arial" charset="0"/>
                <a:ea typeface="ＭＳ Ｐゴシック" charset="0"/>
              </a:defRPr>
            </a:lvl8pPr>
            <a:lvl9pPr marL="1858940"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42</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51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A965C-C412-4BCA-83B9-FEFAB5D98C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FC38-639D-4BA4-B4C0-9D2F094FD7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F26DEF-42E8-423C-B048-2B7B9D22CD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FCF88-70FA-41BF-BD96-0FFB8F23AD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BB358-D620-4EE0-B129-E48D3BD5B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F952-F39C-4139-A911-D22DE600EF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BADE1-DFC7-4A1E-AF2F-067F0535B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17751B-DDD2-46B7-B18E-6751057A6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96F8E-E632-4621-B97E-78A83D88B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9E2E9-A71E-427F-AB09-3152A2423E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F2BEC6-EDD0-4030-B051-E0C1B39CB7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52179-011A-4028-A666-623A656E4F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9B077-8BD9-4021-8E13-15776B025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ro.arcgis.com/en/pro-app/help/mapping/properties/specify-a-coordinate-system.htm" TargetMode="External"/><Relationship Id="rId2" Type="http://schemas.openxmlformats.org/officeDocument/2006/relationships/hyperlink" Target="https://pro.arcgis.com/en/pro-app/help/mapping/properties/coordinate-systems-and-projections.htm" TargetMode="External"/><Relationship Id="rId1" Type="http://schemas.openxmlformats.org/officeDocument/2006/relationships/slideLayout" Target="../slideLayouts/slideLayout6.xml"/><Relationship Id="rId5" Type="http://schemas.openxmlformats.org/officeDocument/2006/relationships/hyperlink" Target="http://desktop.arcgis.com/en/arcmap/latest/map/projections/what-are-map-projections.htm" TargetMode="External"/><Relationship Id="rId4" Type="http://schemas.openxmlformats.org/officeDocument/2006/relationships/hyperlink" Target="https://pro.arcgis.com/en/pro-app/tool-reference/data-management/an-overview-of-projections-and-transformations-toolset.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esktop.arcgis.com/en/arcmap/latest/map/projections/what-are-map-projections.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earthobservatory.nasa.gov/Features/GRA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3.gif"/></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gs.noaa.gov/TOOLS/Vertcon/vertcon.html"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www.ngs.noaa.gov/cgi-bin/VERTCON/vert_con.pr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download.osgeo.org/proj/vdatum/vertcon/"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4.bin"/><Relationship Id="rId4" Type="http://schemas.openxmlformats.org/officeDocument/2006/relationships/image" Target="../media/image49.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51.wmf"/></Relationships>
</file>

<file path=ppt/slides/_rels/slide53.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3.wmf"/><Relationship Id="rId5" Type="http://schemas.openxmlformats.org/officeDocument/2006/relationships/oleObject" Target="../embeddings/oleObject7.bin"/><Relationship Id="rId4" Type="http://schemas.openxmlformats.org/officeDocument/2006/relationships/image" Target="../media/image52.wmf"/></Relationships>
</file>

<file path=ppt/slides/_rels/slide5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6.wmf"/><Relationship Id="rId5" Type="http://schemas.openxmlformats.org/officeDocument/2006/relationships/oleObject" Target="../embeddings/oleObject10.bin"/><Relationship Id="rId4" Type="http://schemas.openxmlformats.org/officeDocument/2006/relationships/image" Target="../media/image55.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58.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59.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60.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61.wmf"/></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2.wmf"/></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solidFill>
                  <a:srgbClr val="0000FF"/>
                </a:solidFill>
              </a:rPr>
              <a:t>Geodesy, Map Projections and Coordinate Systems</a:t>
            </a:r>
          </a:p>
        </p:txBody>
      </p:sp>
      <p:sp>
        <p:nvSpPr>
          <p:cNvPr id="13315" name="Rectangle 3"/>
          <p:cNvSpPr>
            <a:spLocks noGrp="1" noChangeArrowheads="1"/>
          </p:cNvSpPr>
          <p:nvPr>
            <p:ph type="body" idx="1"/>
          </p:nvPr>
        </p:nvSpPr>
        <p:spPr/>
        <p:txBody>
          <a:bodyPr/>
          <a:lstStyle/>
          <a:p>
            <a:r>
              <a:rPr lang="en-US" smtClean="0">
                <a:solidFill>
                  <a:srgbClr val="FF3300"/>
                </a:solidFill>
              </a:rPr>
              <a:t>Geodesy</a:t>
            </a:r>
            <a:r>
              <a:rPr lang="en-US" smtClean="0"/>
              <a:t> - the shape of the earth and definition of earth datums</a:t>
            </a:r>
          </a:p>
          <a:p>
            <a:r>
              <a:rPr lang="en-US" smtClean="0">
                <a:solidFill>
                  <a:srgbClr val="FF3300"/>
                </a:solidFill>
              </a:rPr>
              <a:t>Map Projection</a:t>
            </a:r>
            <a:r>
              <a:rPr lang="en-US" smtClean="0"/>
              <a:t> - the transformation of a curved earth to a flat map</a:t>
            </a:r>
          </a:p>
          <a:p>
            <a:r>
              <a:rPr lang="en-US" smtClean="0">
                <a:solidFill>
                  <a:srgbClr val="FF3300"/>
                </a:solidFill>
              </a:rPr>
              <a:t>Coordinate systems</a:t>
            </a:r>
            <a:r>
              <a:rPr lang="en-US" smtClean="0"/>
              <a:t> - (x,y,z) coordinate systems for map data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31863" y="96838"/>
            <a:ext cx="7788275" cy="1412875"/>
          </a:xfrm>
        </p:spPr>
        <p:txBody>
          <a:bodyPr/>
          <a:lstStyle/>
          <a:p>
            <a:r>
              <a:rPr lang="en-US" sz="3600" smtClean="0"/>
              <a:t>How GPS works in five logical steps: </a:t>
            </a:r>
          </a:p>
        </p:txBody>
      </p:sp>
      <p:sp>
        <p:nvSpPr>
          <p:cNvPr id="21507" name="Rectangle 3"/>
          <p:cNvSpPr>
            <a:spLocks noGrp="1" noChangeArrowheads="1"/>
          </p:cNvSpPr>
          <p:nvPr>
            <p:ph type="body" idx="1"/>
          </p:nvPr>
        </p:nvSpPr>
        <p:spPr>
          <a:xfrm>
            <a:off x="461963" y="1892300"/>
            <a:ext cx="8334375" cy="4724400"/>
          </a:xfrm>
        </p:spPr>
        <p:txBody>
          <a:bodyPr/>
          <a:lstStyle/>
          <a:p>
            <a:pPr marL="609600" indent="-609600">
              <a:lnSpc>
                <a:spcPct val="80000"/>
              </a:lnSpc>
              <a:buClr>
                <a:srgbClr val="FF0066"/>
              </a:buClr>
              <a:buSzPct val="140000"/>
              <a:buFont typeface="Wingdings" pitchFamily="2" charset="2"/>
              <a:buAutoNum type="arabicPeriod"/>
            </a:pPr>
            <a:r>
              <a:rPr lang="en-US" sz="2800" smtClean="0"/>
              <a:t>The basis of GPS is triangulation from satellites</a:t>
            </a:r>
          </a:p>
          <a:p>
            <a:pPr marL="609600" indent="-609600">
              <a:lnSpc>
                <a:spcPct val="80000"/>
              </a:lnSpc>
              <a:buClr>
                <a:srgbClr val="FF0066"/>
              </a:buClr>
              <a:buSzPct val="140000"/>
              <a:buFont typeface="Wingdings" pitchFamily="2" charset="2"/>
              <a:buAutoNum type="arabicPeriod"/>
            </a:pPr>
            <a:r>
              <a:rPr lang="en-US" sz="2800" smtClean="0"/>
              <a:t>GPS receiver measures distance from satellite using the travel time of radio signals</a:t>
            </a:r>
          </a:p>
          <a:p>
            <a:pPr marL="609600" indent="-609600">
              <a:lnSpc>
                <a:spcPct val="80000"/>
              </a:lnSpc>
              <a:spcBef>
                <a:spcPct val="0"/>
              </a:spcBef>
              <a:buClr>
                <a:srgbClr val="FF0066"/>
              </a:buClr>
              <a:buSzPct val="140000"/>
              <a:buFont typeface="Wingdings" pitchFamily="2" charset="2"/>
              <a:buAutoNum type="arabicPeriod"/>
            </a:pPr>
            <a:r>
              <a:rPr lang="en-US" sz="2800" smtClean="0"/>
              <a:t>To measure travel time, GPS needs very accurate timing </a:t>
            </a:r>
          </a:p>
          <a:p>
            <a:pPr marL="609600" indent="-609600">
              <a:lnSpc>
                <a:spcPct val="80000"/>
              </a:lnSpc>
              <a:spcBef>
                <a:spcPct val="0"/>
              </a:spcBef>
              <a:buClr>
                <a:srgbClr val="FF0066"/>
              </a:buClr>
              <a:buSzPct val="140000"/>
              <a:buFont typeface="Wingdings" pitchFamily="2" charset="2"/>
              <a:buAutoNum type="arabicPeriod"/>
            </a:pPr>
            <a:r>
              <a:rPr lang="en-US" sz="2800" smtClean="0"/>
              <a:t>Along with distance, you need to know exactly where the satellites are in space. Satellite location. High orbits and careful monitoring are the secret</a:t>
            </a:r>
          </a:p>
          <a:p>
            <a:pPr marL="609600" indent="-609600">
              <a:lnSpc>
                <a:spcPct val="80000"/>
              </a:lnSpc>
              <a:spcBef>
                <a:spcPct val="0"/>
              </a:spcBef>
              <a:buClr>
                <a:srgbClr val="FF0066"/>
              </a:buClr>
              <a:buSzPct val="140000"/>
              <a:buFont typeface="Wingdings" pitchFamily="2" charset="2"/>
              <a:buAutoNum type="arabicPeriod"/>
            </a:pPr>
            <a:r>
              <a:rPr lang="en-US" sz="2800" smtClean="0"/>
              <a:t>You must correct for any delays the signal experiences as it travels through the atmosphere</a:t>
            </a:r>
          </a:p>
          <a:p>
            <a:pPr marL="609600" indent="-609600">
              <a:lnSpc>
                <a:spcPct val="80000"/>
              </a:lnSpc>
              <a:buClr>
                <a:srgbClr val="FF0066"/>
              </a:buClr>
              <a:buSzPct val="140000"/>
              <a:buFont typeface="Wingdings" pitchFamily="2" charset="2"/>
              <a:buAutoNum type="arabicPeriod"/>
            </a:pPr>
            <a:endParaRPr lang="en-US" sz="2800" smtClean="0"/>
          </a:p>
        </p:txBody>
      </p:sp>
    </p:spTree>
    <p:extLst>
      <p:ext uri="{BB962C8B-B14F-4D97-AF65-F5344CB8AC3E}">
        <p14:creationId xmlns:p14="http://schemas.microsoft.com/office/powerpoint/2010/main" val="2456141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r>
              <a:rPr lang="en-US" smtClean="0"/>
              <a:t>Distance from satellite</a:t>
            </a:r>
          </a:p>
        </p:txBody>
      </p:sp>
      <p:sp>
        <p:nvSpPr>
          <p:cNvPr id="23555" name="Rectangle 3"/>
          <p:cNvSpPr>
            <a:spLocks noGrp="1" noChangeArrowheads="1"/>
          </p:cNvSpPr>
          <p:nvPr>
            <p:ph type="body" idx="1"/>
          </p:nvPr>
        </p:nvSpPr>
        <p:spPr>
          <a:xfrm>
            <a:off x="923925" y="1431925"/>
            <a:ext cx="7661275" cy="4114800"/>
          </a:xfrm>
        </p:spPr>
        <p:txBody>
          <a:bodyPr/>
          <a:lstStyle/>
          <a:p>
            <a:r>
              <a:rPr lang="en-US" smtClean="0"/>
              <a:t>Radio waves = speed of light</a:t>
            </a:r>
          </a:p>
          <a:p>
            <a:pPr lvl="1"/>
            <a:r>
              <a:rPr lang="en-US" smtClean="0"/>
              <a:t>Receivers have nanosecond accuracy (0.000000001 second)</a:t>
            </a:r>
          </a:p>
          <a:p>
            <a:r>
              <a:rPr lang="en-US" smtClean="0"/>
              <a:t>All satellites transmit same signal “string” at same time</a:t>
            </a:r>
          </a:p>
          <a:p>
            <a:pPr lvl="1"/>
            <a:r>
              <a:rPr lang="en-US" smtClean="0"/>
              <a:t>Difference in time from satellite to time received gives distance from satellite</a:t>
            </a:r>
          </a:p>
          <a:p>
            <a:endParaRPr lang="en-US" smtClean="0"/>
          </a:p>
        </p:txBody>
      </p:sp>
      <p:pic>
        <p:nvPicPr>
          <p:cNvPr id="23556" name="Picture 4" descr="fig5-6"/>
          <p:cNvPicPr>
            <a:picLocks noChangeAspect="1" noChangeArrowheads="1"/>
          </p:cNvPicPr>
          <p:nvPr/>
        </p:nvPicPr>
        <p:blipFill>
          <a:blip r:embed="rId3" cstate="print"/>
          <a:srcRect/>
          <a:stretch>
            <a:fillRect/>
          </a:stretch>
        </p:blipFill>
        <p:spPr bwMode="auto">
          <a:xfrm>
            <a:off x="2152650" y="4975225"/>
            <a:ext cx="4378325" cy="1781175"/>
          </a:xfrm>
          <a:prstGeom prst="rect">
            <a:avLst/>
          </a:prstGeom>
          <a:noFill/>
          <a:ln w="9525">
            <a:noFill/>
            <a:miter lim="800000"/>
            <a:headEnd/>
            <a:tailEnd/>
          </a:ln>
        </p:spPr>
      </p:pic>
    </p:spTree>
    <p:extLst>
      <p:ext uri="{BB962C8B-B14F-4D97-AF65-F5344CB8AC3E}">
        <p14:creationId xmlns:p14="http://schemas.microsoft.com/office/powerpoint/2010/main" val="17900264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4579" name="Picture 6"/>
          <p:cNvPicPr>
            <a:picLocks noChangeAspect="1" noChangeArrowheads="1"/>
          </p:cNvPicPr>
          <p:nvPr/>
        </p:nvPicPr>
        <p:blipFill>
          <a:blip r:embed="rId3" cstate="print"/>
          <a:srcRect/>
          <a:stretch>
            <a:fillRect/>
          </a:stretch>
        </p:blipFill>
        <p:spPr bwMode="auto">
          <a:xfrm>
            <a:off x="269875" y="1624013"/>
            <a:ext cx="4457700" cy="3581400"/>
          </a:xfrm>
          <a:prstGeom prst="rect">
            <a:avLst/>
          </a:prstGeom>
          <a:noFill/>
          <a:ln w="9525">
            <a:noFill/>
            <a:miter lim="800000"/>
            <a:headEnd/>
            <a:tailEnd/>
          </a:ln>
        </p:spPr>
      </p:pic>
      <p:pic>
        <p:nvPicPr>
          <p:cNvPr id="24580" name="Picture 7"/>
          <p:cNvPicPr>
            <a:picLocks noChangeAspect="1" noChangeArrowheads="1"/>
          </p:cNvPicPr>
          <p:nvPr/>
        </p:nvPicPr>
        <p:blipFill>
          <a:blip r:embed="rId4" cstate="print"/>
          <a:srcRect/>
          <a:stretch>
            <a:fillRect/>
          </a:stretch>
        </p:blipFill>
        <p:spPr bwMode="auto">
          <a:xfrm>
            <a:off x="4648200" y="3008313"/>
            <a:ext cx="4273550" cy="3224212"/>
          </a:xfrm>
          <a:prstGeom prst="rect">
            <a:avLst/>
          </a:prstGeom>
          <a:noFill/>
          <a:ln w="9525">
            <a:noFill/>
            <a:miter lim="800000"/>
            <a:headEnd/>
            <a:tailEnd/>
          </a:ln>
        </p:spPr>
      </p:pic>
    </p:spTree>
    <p:extLst>
      <p:ext uri="{BB962C8B-B14F-4D97-AF65-F5344CB8AC3E}">
        <p14:creationId xmlns:p14="http://schemas.microsoft.com/office/powerpoint/2010/main" val="200586923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5603" name="Picture 4"/>
          <p:cNvPicPr>
            <a:picLocks noChangeAspect="1" noChangeArrowheads="1"/>
          </p:cNvPicPr>
          <p:nvPr/>
        </p:nvPicPr>
        <p:blipFill>
          <a:blip r:embed="rId3" cstate="print"/>
          <a:srcRect/>
          <a:stretch>
            <a:fillRect/>
          </a:stretch>
        </p:blipFill>
        <p:spPr bwMode="auto">
          <a:xfrm>
            <a:off x="269875" y="1778000"/>
            <a:ext cx="3887788" cy="4321175"/>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a:stretch>
            <a:fillRect/>
          </a:stretch>
        </p:blipFill>
        <p:spPr bwMode="auto">
          <a:xfrm>
            <a:off x="4264025" y="2084388"/>
            <a:ext cx="4648200" cy="4171950"/>
          </a:xfrm>
          <a:prstGeom prst="rect">
            <a:avLst/>
          </a:prstGeom>
          <a:noFill/>
          <a:ln w="9525">
            <a:noFill/>
            <a:miter lim="800000"/>
            <a:headEnd/>
            <a:tailEnd/>
          </a:ln>
        </p:spPr>
      </p:pic>
    </p:spTree>
    <p:extLst>
      <p:ext uri="{BB962C8B-B14F-4D97-AF65-F5344CB8AC3E}">
        <p14:creationId xmlns:p14="http://schemas.microsoft.com/office/powerpoint/2010/main" val="321355539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Differential GPS</a:t>
            </a:r>
            <a:endParaRPr lang="en-US" dirty="0"/>
          </a:p>
        </p:txBody>
      </p:sp>
      <p:sp>
        <p:nvSpPr>
          <p:cNvPr id="3" name="Content Placeholder 2"/>
          <p:cNvSpPr>
            <a:spLocks noGrp="1"/>
          </p:cNvSpPr>
          <p:nvPr>
            <p:ph idx="1"/>
          </p:nvPr>
        </p:nvSpPr>
        <p:spPr>
          <a:xfrm>
            <a:off x="457200" y="1366626"/>
            <a:ext cx="4343400" cy="4525963"/>
          </a:xfrm>
        </p:spPr>
        <p:txBody>
          <a:bodyPr>
            <a:normAutofit lnSpcReduction="10000"/>
          </a:bodyPr>
          <a:lstStyle/>
          <a:p>
            <a:r>
              <a:rPr lang="en-US" sz="2400" dirty="0" smtClean="0"/>
              <a:t>Differential GPS uses the time sequence of </a:t>
            </a:r>
            <a:r>
              <a:rPr lang="en-US" sz="2400" dirty="0" smtClean="0">
                <a:solidFill>
                  <a:srgbClr val="FF0000"/>
                </a:solidFill>
              </a:rPr>
              <a:t>observed errors at fixed locations </a:t>
            </a:r>
            <a:r>
              <a:rPr lang="en-US" sz="2400" dirty="0" smtClean="0"/>
              <a:t>to adjust simultaneous measurements at mobile receivers</a:t>
            </a:r>
          </a:p>
          <a:p>
            <a:r>
              <a:rPr lang="en-US" sz="2400" dirty="0" smtClean="0"/>
              <a:t>A location measurement accurate to </a:t>
            </a:r>
            <a:r>
              <a:rPr lang="en-US" sz="2400" dirty="0" smtClean="0">
                <a:solidFill>
                  <a:srgbClr val="FF0000"/>
                </a:solidFill>
              </a:rPr>
              <a:t>1 cm horizontally and 2cm vertically is now possible in 3 minutes</a:t>
            </a:r>
            <a:r>
              <a:rPr lang="en-US" sz="2400" dirty="0" smtClean="0"/>
              <a:t> with a mobile receiver</a:t>
            </a:r>
          </a:p>
          <a:p>
            <a:r>
              <a:rPr lang="en-US" sz="2400" dirty="0" smtClean="0"/>
              <a:t>More accurate measurements if the instrument is left in place longer</a:t>
            </a:r>
            <a:endParaRPr lang="en-US" sz="2400" dirty="0"/>
          </a:p>
        </p:txBody>
      </p:sp>
      <p:pic>
        <p:nvPicPr>
          <p:cNvPr id="10" name="Picture 8" descr="Corbin_VA"/>
          <p:cNvPicPr>
            <a:picLocks noChangeAspect="1" noChangeArrowheads="1"/>
          </p:cNvPicPr>
          <p:nvPr/>
        </p:nvPicPr>
        <p:blipFill>
          <a:blip r:embed="rId2"/>
          <a:srcRect l="15018" r="20513" b="5383"/>
          <a:stretch>
            <a:fillRect/>
          </a:stretch>
        </p:blipFill>
        <p:spPr>
          <a:xfrm>
            <a:off x="5975717" y="990600"/>
            <a:ext cx="1371600" cy="2684023"/>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http://ts4.mm.bing.net/images/thumbnail.aspx?q=1343862874523&amp;id=82e4b92a7e2b104ac68aa2f8450bd254&amp;url=http%3a%2f%2fearth-info.nga.mil%2fGandG%2fimages%2ftgp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02839"/>
            <a:ext cx="2209800" cy="2126934"/>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6477000" y="3674623"/>
            <a:ext cx="457200" cy="8282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50177" name="Picture 1" descr="C:\NGS\Presentations\Global tectonic image.jpg"/>
          <p:cNvPicPr>
            <a:picLocks noChangeAspect="1" noChangeArrowheads="1"/>
          </p:cNvPicPr>
          <p:nvPr/>
        </p:nvPicPr>
        <p:blipFill>
          <a:blip r:embed="rId3"/>
          <a:srcRect l="678" t="1916"/>
          <a:stretch>
            <a:fillRect/>
          </a:stretch>
        </p:blipFill>
        <p:spPr bwMode="auto">
          <a:xfrm>
            <a:off x="0" y="463588"/>
            <a:ext cx="9144000" cy="6394412"/>
          </a:xfrm>
          <a:prstGeom prst="rect">
            <a:avLst/>
          </a:prstGeom>
          <a:noFill/>
        </p:spPr>
      </p:pic>
      <p:sp>
        <p:nvSpPr>
          <p:cNvPr id="5" name="TextBox 4"/>
          <p:cNvSpPr txBox="1"/>
          <p:nvPr/>
        </p:nvSpPr>
        <p:spPr>
          <a:xfrm>
            <a:off x="140676" y="6355912"/>
            <a:ext cx="2602523" cy="400110"/>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ＭＳ Ｐゴシック" charset="0"/>
              </a:rPr>
              <a:t>From Sella et al., 2002</a:t>
            </a:r>
          </a:p>
        </p:txBody>
      </p:sp>
      <p:sp>
        <p:nvSpPr>
          <p:cNvPr id="2" name="TextBox 1"/>
          <p:cNvSpPr txBox="1"/>
          <p:nvPr/>
        </p:nvSpPr>
        <p:spPr>
          <a:xfrm>
            <a:off x="1409700" y="463587"/>
            <a:ext cx="6324600" cy="461665"/>
          </a:xfrm>
          <a:prstGeom prst="rect">
            <a:avLst/>
          </a:prstGeom>
          <a:solidFill>
            <a:schemeClr val="bg1"/>
          </a:solidFill>
          <a:ln>
            <a:solidFill>
              <a:schemeClr val="tx2"/>
            </a:solidFill>
          </a:ln>
        </p:spPr>
        <p:txBody>
          <a:bodyPr wrap="square" rtlCol="0">
            <a:spAutoFit/>
          </a:bodyPr>
          <a:lstStyle/>
          <a:p>
            <a:pPr defTabSz="457200" fontAlgn="base">
              <a:spcBef>
                <a:spcPct val="0"/>
              </a:spcBef>
              <a:spcAft>
                <a:spcPct val="0"/>
              </a:spcAft>
            </a:pPr>
            <a:r>
              <a:rPr lang="en-US" sz="2400" dirty="0">
                <a:solidFill>
                  <a:prstClr val="black"/>
                </a:solidFill>
                <a:ea typeface="ＭＳ Ｐゴシック" charset="0"/>
              </a:rPr>
              <a:t>This has to take </a:t>
            </a:r>
            <a:r>
              <a:rPr lang="en-US" sz="2400" dirty="0">
                <a:solidFill>
                  <a:srgbClr val="FF0000"/>
                </a:solidFill>
                <a:ea typeface="ＭＳ Ｐゴシック" charset="0"/>
              </a:rPr>
              <a:t>Tectonic Motions </a:t>
            </a:r>
            <a:r>
              <a:rPr lang="en-US" sz="2400" dirty="0">
                <a:solidFill>
                  <a:prstClr val="black"/>
                </a:solidFill>
                <a:ea typeface="ＭＳ Ｐゴシック" charset="0"/>
              </a:rPr>
              <a:t>into account</a:t>
            </a:r>
          </a:p>
        </p:txBody>
      </p:sp>
    </p:spTree>
    <p:extLst>
      <p:ext uri="{BB962C8B-B14F-4D97-AF65-F5344CB8AC3E}">
        <p14:creationId xmlns:p14="http://schemas.microsoft.com/office/powerpoint/2010/main" val="389677163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84876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5486400" y="31242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457200" y="4498320"/>
            <a:ext cx="4466094" cy="400110"/>
          </a:xfrm>
          <a:prstGeom prst="rect">
            <a:avLst/>
          </a:prstGeom>
          <a:noFill/>
        </p:spPr>
        <p:txBody>
          <a:bodyPr wrap="none" rtlCol="0">
            <a:spAutoFit/>
          </a:bodyPr>
          <a:lstStyle/>
          <a:p>
            <a:r>
              <a:rPr lang="en-US" sz="2000" dirty="0" smtClean="0"/>
              <a:t>{Latitude (</a:t>
            </a:r>
            <a:r>
              <a:rPr lang="en-US" sz="2000" dirty="0" smtClean="0">
                <a:latin typeface="Symbol" pitchFamily="18" charset="2"/>
              </a:rPr>
              <a:t>f</a:t>
            </a:r>
            <a:r>
              <a:rPr lang="en-US" sz="2000" dirty="0" smtClean="0"/>
              <a:t>), Longitude (</a:t>
            </a:r>
            <a:r>
              <a:rPr lang="en-US" sz="2000" dirty="0" smtClean="0">
                <a:latin typeface="Symbol" pitchFamily="18" charset="2"/>
              </a:rPr>
              <a:t>l</a:t>
            </a:r>
            <a:r>
              <a:rPr lang="en-US" sz="2000" dirty="0" smtClean="0"/>
              <a:t>), Elevation (z)}</a:t>
            </a:r>
            <a:endParaRPr lang="en-US" sz="2000" dirty="0"/>
          </a:p>
        </p:txBody>
      </p:sp>
      <p:cxnSp>
        <p:nvCxnSpPr>
          <p:cNvPr id="5" name="Straight Arrow Connector 4"/>
          <p:cNvCxnSpPr/>
          <p:nvPr/>
        </p:nvCxnSpPr>
        <p:spPr>
          <a:xfrm flipV="1">
            <a:off x="5139813" y="4698375"/>
            <a:ext cx="346587" cy="6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29000" y="4052456"/>
            <a:ext cx="1928733" cy="369332"/>
          </a:xfrm>
          <a:prstGeom prst="rect">
            <a:avLst/>
          </a:prstGeom>
          <a:noFill/>
        </p:spPr>
        <p:txBody>
          <a:bodyPr wrap="none" rtlCol="0">
            <a:spAutoFit/>
          </a:bodyPr>
          <a:lstStyle/>
          <a:p>
            <a:r>
              <a:rPr lang="en-US" dirty="0" smtClean="0"/>
              <a:t>Survey Benchmark</a:t>
            </a:r>
            <a:endParaRPr lang="en-US" dirty="0"/>
          </a:p>
        </p:txBody>
      </p:sp>
      <p:sp>
        <p:nvSpPr>
          <p:cNvPr id="7" name="TextBox 6"/>
          <p:cNvSpPr txBox="1"/>
          <p:nvPr/>
        </p:nvSpPr>
        <p:spPr>
          <a:xfrm>
            <a:off x="910105" y="838200"/>
            <a:ext cx="7676598" cy="1077218"/>
          </a:xfrm>
          <a:prstGeom prst="rect">
            <a:avLst/>
          </a:prstGeom>
          <a:solidFill>
            <a:schemeClr val="bg1"/>
          </a:solidFill>
        </p:spPr>
        <p:txBody>
          <a:bodyPr wrap="square" rtlCol="0">
            <a:spAutoFit/>
          </a:bodyPr>
          <a:lstStyle/>
          <a:p>
            <a:r>
              <a:rPr lang="en-US" sz="3200" dirty="0" smtClean="0"/>
              <a:t>This leads to adjustments in locations of the national network of survey benchmarks</a:t>
            </a:r>
            <a:endParaRPr lang="en-US" sz="3200" dirty="0"/>
          </a:p>
        </p:txBody>
      </p:sp>
    </p:spTree>
    <p:extLst>
      <p:ext uri="{BB962C8B-B14F-4D97-AF65-F5344CB8AC3E}">
        <p14:creationId xmlns:p14="http://schemas.microsoft.com/office/powerpoint/2010/main" val="1432482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CONUS\Export\CONUS_2011-10-10_dat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8" descr="Corbin_VA"/>
          <p:cNvPicPr>
            <a:picLocks noChangeAspect="1" noChangeArrowheads="1"/>
          </p:cNvPicPr>
          <p:nvPr/>
        </p:nvPicPr>
        <p:blipFill>
          <a:blip r:embed="rId3"/>
          <a:srcRect l="15018" r="20513" b="5383"/>
          <a:stretch>
            <a:fillRect/>
          </a:stretch>
        </p:blipFill>
        <p:spPr>
          <a:xfrm>
            <a:off x="8144020" y="4648200"/>
            <a:ext cx="964714" cy="1887806"/>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Arrow Connector 4"/>
          <p:cNvCxnSpPr/>
          <p:nvPr/>
        </p:nvCxnSpPr>
        <p:spPr>
          <a:xfrm flipH="1">
            <a:off x="7696200" y="5592103"/>
            <a:ext cx="4478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76200" y="4757535"/>
            <a:ext cx="873578" cy="866637"/>
          </a:xfrm>
          <a:prstGeom prst="rect">
            <a:avLst/>
          </a:prstGeom>
          <a:noFill/>
          <a:ln>
            <a:solidFill>
              <a:schemeClr val="tx1"/>
            </a:solidFill>
          </a:ln>
          <a:effectLst>
            <a:outerShdw blurRad="50800" dist="38100" dir="2700000" algn="tl" rotWithShape="0">
              <a:prstClr val="black">
                <a:alpha val="40000"/>
              </a:prstClr>
            </a:outerShdw>
          </a:effectLst>
        </p:spPr>
      </p:pic>
      <p:cxnSp>
        <p:nvCxnSpPr>
          <p:cNvPr id="8" name="Straight Arrow Connector 7"/>
          <p:cNvCxnSpPr>
            <a:stCxn id="6" idx="0"/>
          </p:cNvCxnSpPr>
          <p:nvPr/>
        </p:nvCxnSpPr>
        <p:spPr>
          <a:xfrm flipV="1">
            <a:off x="512989" y="4648200"/>
            <a:ext cx="436789" cy="109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34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solidFill>
                  <a:srgbClr val="FF3300"/>
                </a:solidFill>
              </a:rPr>
              <a:t>Geographic Coordinates</a:t>
            </a:r>
            <a:r>
              <a:rPr lang="en-US" smtClean="0"/>
              <a:t> (</a:t>
            </a:r>
            <a:r>
              <a:rPr lang="en-US" smtClean="0">
                <a:latin typeface="Symbol" pitchFamily="18" charset="2"/>
              </a:rPr>
              <a:t>f, l</a:t>
            </a:r>
            <a:r>
              <a:rPr lang="en-US" smtClean="0"/>
              <a:t>, z)</a:t>
            </a:r>
          </a:p>
        </p:txBody>
      </p:sp>
      <p:sp>
        <p:nvSpPr>
          <p:cNvPr id="27651" name="Rectangle 3"/>
          <p:cNvSpPr>
            <a:spLocks noGrp="1" noChangeArrowheads="1"/>
          </p:cNvSpPr>
          <p:nvPr>
            <p:ph type="body" idx="1"/>
          </p:nvPr>
        </p:nvSpPr>
        <p:spPr/>
        <p:txBody>
          <a:bodyPr/>
          <a:lstStyle/>
          <a:p>
            <a:r>
              <a:rPr lang="en-US" smtClean="0"/>
              <a:t>Latitude (</a:t>
            </a:r>
            <a:r>
              <a:rPr lang="en-US" smtClean="0">
                <a:latin typeface="Symbol" pitchFamily="18" charset="2"/>
              </a:rPr>
              <a:t>f</a:t>
            </a:r>
            <a:r>
              <a:rPr lang="en-US" smtClean="0"/>
              <a:t>) and Longitude (</a:t>
            </a:r>
            <a:r>
              <a:rPr lang="en-US" smtClean="0">
                <a:latin typeface="Symbol" pitchFamily="18" charset="2"/>
              </a:rPr>
              <a:t>l</a:t>
            </a:r>
            <a:r>
              <a:rPr lang="en-US" smtClean="0"/>
              <a:t>) defined using an </a:t>
            </a:r>
            <a:r>
              <a:rPr lang="en-US" smtClean="0">
                <a:solidFill>
                  <a:srgbClr val="FF3300"/>
                </a:solidFill>
              </a:rPr>
              <a:t>ellipsoid</a:t>
            </a:r>
            <a:r>
              <a:rPr lang="en-US" smtClean="0"/>
              <a:t>, an ellipse rotated about an axis</a:t>
            </a:r>
          </a:p>
          <a:p>
            <a:r>
              <a:rPr lang="en-US" smtClean="0"/>
              <a:t>Elevation (z) defined using </a:t>
            </a:r>
            <a:r>
              <a:rPr lang="en-US" smtClean="0">
                <a:solidFill>
                  <a:srgbClr val="FF3300"/>
                </a:solidFill>
              </a:rPr>
              <a:t>geoid</a:t>
            </a:r>
            <a:r>
              <a:rPr lang="en-US" smtClean="0"/>
              <a:t>, a surface of constant gravitational potential</a:t>
            </a:r>
          </a:p>
          <a:p>
            <a:r>
              <a:rPr lang="en-US" smtClean="0"/>
              <a:t>Earth </a:t>
            </a:r>
            <a:r>
              <a:rPr lang="en-US" smtClean="0">
                <a:solidFill>
                  <a:srgbClr val="FF3300"/>
                </a:solidFill>
              </a:rPr>
              <a:t>datums</a:t>
            </a:r>
            <a:r>
              <a:rPr lang="en-US" smtClean="0"/>
              <a:t> define standard values of the ellipsoid and geoid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Readings</a:t>
            </a:r>
            <a:endParaRPr lang="en-US" dirty="0"/>
          </a:p>
        </p:txBody>
      </p:sp>
      <p:grpSp>
        <p:nvGrpSpPr>
          <p:cNvPr id="8" name="Group 7"/>
          <p:cNvGrpSpPr/>
          <p:nvPr/>
        </p:nvGrpSpPr>
        <p:grpSpPr>
          <a:xfrm>
            <a:off x="651309" y="3276600"/>
            <a:ext cx="8077200" cy="1737450"/>
            <a:chOff x="685800" y="1704945"/>
            <a:chExt cx="8077200" cy="1737450"/>
          </a:xfrm>
        </p:grpSpPr>
        <p:sp>
          <p:nvSpPr>
            <p:cNvPr id="3" name="Rectangle 2"/>
            <p:cNvSpPr/>
            <p:nvPr/>
          </p:nvSpPr>
          <p:spPr>
            <a:xfrm>
              <a:off x="685800" y="2057400"/>
              <a:ext cx="8077200" cy="1384995"/>
            </a:xfrm>
            <a:prstGeom prst="rect">
              <a:avLst/>
            </a:prstGeom>
          </p:spPr>
          <p:txBody>
            <a:bodyPr wrap="square">
              <a:spAutoFit/>
            </a:bodyPr>
            <a:lstStyle/>
            <a:p>
              <a:pPr marL="0" marR="0">
                <a:spcBef>
                  <a:spcPts val="0"/>
                </a:spcBef>
                <a:spcAft>
                  <a:spcPts val="0"/>
                </a:spcAft>
              </a:pPr>
              <a:r>
                <a:rPr lang="en-US" sz="1400" u="sng" dirty="0">
                  <a:solidFill>
                    <a:srgbClr val="1F497D"/>
                  </a:solidFill>
                  <a:latin typeface="Calibri" panose="020F0502020204030204" pitchFamily="34" charset="0"/>
                  <a:ea typeface="Calibri" panose="020F0502020204030204" pitchFamily="34" charset="0"/>
                  <a:hlinkClick r:id="rId2"/>
                </a:rPr>
                <a:t>https://</a:t>
              </a:r>
              <a:r>
                <a:rPr lang="en-US" sz="1400" u="sng" dirty="0" smtClean="0">
                  <a:solidFill>
                    <a:srgbClr val="1F497D"/>
                  </a:solidFill>
                  <a:latin typeface="Calibri" panose="020F0502020204030204" pitchFamily="34" charset="0"/>
                  <a:ea typeface="Calibri" panose="020F0502020204030204" pitchFamily="34" charset="0"/>
                  <a:hlinkClick r:id="rId2"/>
                </a:rPr>
                <a:t>pro.arcgis.com/en/pro-app/help/mapping/properties/coordinate-systems-and-projections.htm</a:t>
              </a:r>
              <a:r>
                <a:rPr lang="en-US" sz="1400" u="sng" dirty="0" smtClean="0">
                  <a:solidFill>
                    <a:srgbClr val="1F497D"/>
                  </a:solidFill>
                  <a:latin typeface="Calibri" panose="020F0502020204030204" pitchFamily="34" charset="0"/>
                  <a:ea typeface="Calibri" panose="020F0502020204030204" pitchFamily="34" charset="0"/>
                </a:rPr>
                <a:t/>
              </a:r>
              <a:br>
                <a:rPr lang="en-US" sz="1400" u="sng" dirty="0" smtClean="0">
                  <a:solidFill>
                    <a:srgbClr val="1F497D"/>
                  </a:solidFill>
                  <a:latin typeface="Calibri" panose="020F0502020204030204" pitchFamily="34" charset="0"/>
                  <a:ea typeface="Calibri" panose="020F0502020204030204" pitchFamily="34" charset="0"/>
                </a:rPr>
              </a:br>
              <a:endParaRPr lang="en-US" sz="1400" dirty="0">
                <a:ea typeface="Calibri" panose="020F0502020204030204" pitchFamily="34" charset="0"/>
              </a:endParaRPr>
            </a:p>
            <a:p>
              <a:pPr marL="0" marR="0">
                <a:spcBef>
                  <a:spcPts val="0"/>
                </a:spcBef>
                <a:spcAft>
                  <a:spcPts val="0"/>
                </a:spcAft>
              </a:pPr>
              <a:r>
                <a:rPr lang="en-US" sz="1400" u="sng" dirty="0">
                  <a:solidFill>
                    <a:srgbClr val="1F497D"/>
                  </a:solidFill>
                  <a:latin typeface="Calibri" panose="020F0502020204030204" pitchFamily="34" charset="0"/>
                  <a:ea typeface="Calibri" panose="020F0502020204030204" pitchFamily="34" charset="0"/>
                  <a:hlinkClick r:id="rId3"/>
                </a:rPr>
                <a:t>https://</a:t>
              </a:r>
              <a:r>
                <a:rPr lang="en-US" sz="1400" u="sng" dirty="0" smtClean="0">
                  <a:solidFill>
                    <a:srgbClr val="1F497D"/>
                  </a:solidFill>
                  <a:latin typeface="Calibri" panose="020F0502020204030204" pitchFamily="34" charset="0"/>
                  <a:ea typeface="Calibri" panose="020F0502020204030204" pitchFamily="34" charset="0"/>
                  <a:hlinkClick r:id="rId3"/>
                </a:rPr>
                <a:t>pro.arcgis.com/en/pro-app/help/mapping/properties/specify-a-coordinate-system.htm</a:t>
              </a:r>
              <a:r>
                <a:rPr lang="en-US" sz="1400" u="sng" dirty="0" smtClean="0">
                  <a:solidFill>
                    <a:srgbClr val="1F497D"/>
                  </a:solidFill>
                  <a:latin typeface="Calibri" panose="020F0502020204030204" pitchFamily="34" charset="0"/>
                  <a:ea typeface="Calibri" panose="020F0502020204030204" pitchFamily="34" charset="0"/>
                </a:rPr>
                <a:t/>
              </a:r>
              <a:br>
                <a:rPr lang="en-US" sz="1400" u="sng" dirty="0" smtClean="0">
                  <a:solidFill>
                    <a:srgbClr val="1F497D"/>
                  </a:solidFill>
                  <a:latin typeface="Calibri" panose="020F0502020204030204" pitchFamily="34" charset="0"/>
                  <a:ea typeface="Calibri" panose="020F0502020204030204" pitchFamily="34" charset="0"/>
                </a:rPr>
              </a:br>
              <a:endParaRPr lang="en-US" sz="1400" dirty="0">
                <a:ea typeface="Calibri" panose="020F0502020204030204" pitchFamily="34" charset="0"/>
              </a:endParaRPr>
            </a:p>
            <a:p>
              <a:pPr marL="0" marR="0">
                <a:spcBef>
                  <a:spcPts val="0"/>
                </a:spcBef>
                <a:spcAft>
                  <a:spcPts val="0"/>
                </a:spcAft>
              </a:pPr>
              <a:r>
                <a:rPr lang="en-US" sz="1400" u="sng" dirty="0">
                  <a:solidFill>
                    <a:srgbClr val="1F497D"/>
                  </a:solidFill>
                  <a:latin typeface="Calibri" panose="020F0502020204030204" pitchFamily="34" charset="0"/>
                  <a:ea typeface="Calibri" panose="020F0502020204030204" pitchFamily="34" charset="0"/>
                  <a:hlinkClick r:id="rId4"/>
                </a:rPr>
                <a:t>https://pro.arcgis.com/en/pro-app/tool-reference/data-management/an-overview-of-projections-and-transformations-toolset.htm</a:t>
              </a:r>
              <a:endParaRPr lang="en-US" sz="1400" dirty="0">
                <a:ea typeface="Calibri" panose="020F0502020204030204" pitchFamily="34" charset="0"/>
              </a:endParaRPr>
            </a:p>
          </p:txBody>
        </p:sp>
        <p:sp>
          <p:nvSpPr>
            <p:cNvPr id="4" name="TextBox 3"/>
            <p:cNvSpPr txBox="1"/>
            <p:nvPr/>
          </p:nvSpPr>
          <p:spPr>
            <a:xfrm>
              <a:off x="685800" y="1704945"/>
              <a:ext cx="4957832" cy="369332"/>
            </a:xfrm>
            <a:prstGeom prst="rect">
              <a:avLst/>
            </a:prstGeom>
            <a:noFill/>
          </p:spPr>
          <p:txBody>
            <a:bodyPr wrap="none" rtlCol="0">
              <a:spAutoFit/>
            </a:bodyPr>
            <a:lstStyle/>
            <a:p>
              <a:r>
                <a:rPr lang="en-US" sz="1800" dirty="0" smtClean="0"/>
                <a:t>ArcGIS Pro Help (how to do this in ArcGIS Pro)</a:t>
              </a:r>
              <a:endParaRPr lang="en-US" sz="1800" dirty="0"/>
            </a:p>
          </p:txBody>
        </p:sp>
      </p:grpSp>
      <p:grpSp>
        <p:nvGrpSpPr>
          <p:cNvPr id="7" name="Group 6"/>
          <p:cNvGrpSpPr/>
          <p:nvPr/>
        </p:nvGrpSpPr>
        <p:grpSpPr>
          <a:xfrm>
            <a:off x="656122" y="1965948"/>
            <a:ext cx="7996989" cy="788053"/>
            <a:chOff x="685800" y="4853724"/>
            <a:chExt cx="7996989" cy="788053"/>
          </a:xfrm>
        </p:grpSpPr>
        <p:sp>
          <p:nvSpPr>
            <p:cNvPr id="5" name="Rectangle 4"/>
            <p:cNvSpPr/>
            <p:nvPr/>
          </p:nvSpPr>
          <p:spPr>
            <a:xfrm>
              <a:off x="685800" y="5334000"/>
              <a:ext cx="7996989" cy="307777"/>
            </a:xfrm>
            <a:prstGeom prst="rect">
              <a:avLst/>
            </a:prstGeom>
          </p:spPr>
          <p:txBody>
            <a:bodyPr wrap="square">
              <a:spAutoFit/>
            </a:bodyPr>
            <a:lstStyle/>
            <a:p>
              <a:pPr marL="0" marR="0">
                <a:spcBef>
                  <a:spcPts val="0"/>
                </a:spcBef>
                <a:spcAft>
                  <a:spcPts val="0"/>
                </a:spcAft>
              </a:pPr>
              <a:r>
                <a:rPr lang="en-US" sz="1400" u="sng" dirty="0">
                  <a:solidFill>
                    <a:srgbClr val="1F497D"/>
                  </a:solidFill>
                  <a:latin typeface="Calibri" panose="020F0502020204030204" pitchFamily="34" charset="0"/>
                  <a:ea typeface="Calibri" panose="020F0502020204030204" pitchFamily="34" charset="0"/>
                  <a:hlinkClick r:id="rId5"/>
                </a:rPr>
                <a:t>http://desktop.arcgis.com/en/arcmap/latest/map/projections/what-are-map-projections.htm</a:t>
              </a:r>
              <a:endParaRPr lang="en-US" sz="1400" dirty="0">
                <a:ea typeface="Calibri" panose="020F0502020204030204" pitchFamily="34" charset="0"/>
              </a:endParaRPr>
            </a:p>
          </p:txBody>
        </p:sp>
        <p:sp>
          <p:nvSpPr>
            <p:cNvPr id="6" name="Rectangle 5"/>
            <p:cNvSpPr/>
            <p:nvPr/>
          </p:nvSpPr>
          <p:spPr>
            <a:xfrm>
              <a:off x="685800" y="4853724"/>
              <a:ext cx="7838684" cy="369332"/>
            </a:xfrm>
            <a:prstGeom prst="rect">
              <a:avLst/>
            </a:prstGeom>
          </p:spPr>
          <p:txBody>
            <a:bodyPr wrap="none">
              <a:spAutoFit/>
            </a:bodyPr>
            <a:lstStyle/>
            <a:p>
              <a:r>
                <a:rPr lang="en-US" sz="1800" dirty="0"/>
                <a:t>ArcGIS </a:t>
              </a:r>
              <a:r>
                <a:rPr lang="en-US" sz="1800" dirty="0" smtClean="0"/>
                <a:t>10.4 Help (basic ideas about map projections and coordinate systems)</a:t>
              </a:r>
              <a:endParaRPr lang="en-US" sz="1800" dirty="0"/>
            </a:p>
          </p:txBody>
        </p:sp>
      </p:grpSp>
    </p:spTree>
    <p:extLst>
      <p:ext uri="{BB962C8B-B14F-4D97-AF65-F5344CB8AC3E}">
        <p14:creationId xmlns:p14="http://schemas.microsoft.com/office/powerpoint/2010/main" val="2707353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371600" y="2286000"/>
            <a:ext cx="2540000" cy="946150"/>
          </a:xfrm>
          <a:prstGeom prst="rect">
            <a:avLst/>
          </a:prstGeom>
          <a:noFill/>
          <a:ln w="9525">
            <a:noFill/>
            <a:miter lim="800000"/>
            <a:headEnd/>
            <a:tailEnd/>
          </a:ln>
        </p:spPr>
        <p:txBody>
          <a:bodyPr wrap="none">
            <a:spAutoFit/>
          </a:bodyPr>
          <a:lstStyle/>
          <a:p>
            <a:pPr algn="ctr"/>
            <a:r>
              <a:rPr lang="en-US" sz="2800" b="0"/>
              <a:t>We think of the </a:t>
            </a:r>
          </a:p>
          <a:p>
            <a:pPr algn="ctr"/>
            <a:r>
              <a:rPr lang="en-US" sz="2800" b="0"/>
              <a:t>earth as a </a:t>
            </a:r>
            <a:r>
              <a:rPr lang="en-US" sz="2800" b="0">
                <a:solidFill>
                  <a:srgbClr val="FF3300"/>
                </a:solidFill>
              </a:rPr>
              <a:t>sphere</a:t>
            </a:r>
            <a:endParaRPr lang="en-US" sz="2400" b="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648200" y="2133600"/>
            <a:ext cx="4191000" cy="1373188"/>
          </a:xfrm>
          <a:prstGeom prst="rect">
            <a:avLst/>
          </a:prstGeom>
          <a:noFill/>
          <a:ln w="9525">
            <a:noFill/>
            <a:miter lim="800000"/>
            <a:headEnd/>
            <a:tailEnd/>
          </a:ln>
        </p:spPr>
        <p:txBody>
          <a:bodyPr>
            <a:spAutoFit/>
          </a:bodyPr>
          <a:lstStyle/>
          <a:p>
            <a:pPr algn="ctr"/>
            <a:r>
              <a:rPr lang="en-US" sz="2800" b="0"/>
              <a:t>It is actually a </a:t>
            </a:r>
            <a:r>
              <a:rPr lang="en-US" sz="2800" b="0">
                <a:solidFill>
                  <a:srgbClr val="FF3300"/>
                </a:solidFill>
              </a:rPr>
              <a:t>spheroid</a:t>
            </a:r>
            <a:r>
              <a:rPr lang="en-US" sz="2800" b="0"/>
              <a:t>, slightly larger in radius at the equator than at the poles</a:t>
            </a:r>
            <a:endParaRPr lang="en-US" sz="2400" b="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1"/>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1"/>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a:solidFill>
                  <a:schemeClr val="accent1"/>
                </a:solidFill>
                <a:latin typeface="Arial" charset="0"/>
              </a:rPr>
              <a:t>P</a:t>
            </a:r>
            <a:endParaRPr lang="en-US" sz="2800" b="0"/>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a:solidFill>
                  <a:schemeClr val="accent1"/>
                </a:solidFill>
                <a:latin typeface="Arial" charset="0"/>
              </a:rPr>
              <a:t>F</a:t>
            </a:r>
            <a:r>
              <a:rPr lang="en-US" sz="2800" b="0" baseline="-25000">
                <a:solidFill>
                  <a:schemeClr val="accent1"/>
                </a:solidFill>
                <a:latin typeface="Arial" charset="0"/>
              </a:rPr>
              <a:t>2</a:t>
            </a:r>
            <a:endParaRPr lang="en-US" sz="2800" b="0"/>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a:solidFill>
                  <a:schemeClr val="accent1"/>
                </a:solidFill>
                <a:latin typeface="Arial" charset="0"/>
              </a:rPr>
              <a:t>F</a:t>
            </a:r>
            <a:r>
              <a:rPr lang="en-US" sz="2800" b="0" baseline="-25000">
                <a:solidFill>
                  <a:schemeClr val="accent1"/>
                </a:solidFill>
                <a:latin typeface="Arial" charset="0"/>
              </a:rPr>
              <a:t>1</a:t>
            </a:r>
            <a:endParaRPr lang="en-US" sz="2800" b="0"/>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Standard Ellipsoids</a:t>
            </a:r>
          </a:p>
        </p:txBody>
      </p:sp>
      <p:graphicFrame>
        <p:nvGraphicFramePr>
          <p:cNvPr id="1026" name="Object 3"/>
          <p:cNvGraphicFramePr>
            <a:graphicFrameLocks noGrp="1" noChangeAspect="1"/>
          </p:cNvGraphicFramePr>
          <p:nvPr>
            <p:ph type="tbl" idx="1"/>
          </p:nvPr>
        </p:nvGraphicFramePr>
        <p:xfrm>
          <a:off x="684213" y="2020888"/>
          <a:ext cx="7624762" cy="3890962"/>
        </p:xfrm>
        <a:graphic>
          <a:graphicData uri="http://schemas.openxmlformats.org/presentationml/2006/ole">
            <mc:AlternateContent xmlns:mc="http://schemas.openxmlformats.org/markup-compatibility/2006">
              <mc:Choice xmlns:v="urn:schemas-microsoft-com:vml" Requires="v">
                <p:oleObj spid="_x0000_s1059" name="Document" r:id="rId3" imgW="7759080" imgH="3960000" progId="Word.Document.8">
                  <p:embed/>
                </p:oleObj>
              </mc:Choice>
              <mc:Fallback>
                <p:oleObj name="Document" r:id="rId3" imgW="7759080" imgH="39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020888"/>
                        <a:ext cx="7624762" cy="3890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746125" y="5451475"/>
            <a:ext cx="7175500" cy="822325"/>
          </a:xfrm>
          <a:prstGeom prst="rect">
            <a:avLst/>
          </a:prstGeom>
          <a:noFill/>
          <a:ln w="9525">
            <a:noFill/>
            <a:miter lim="800000"/>
            <a:headEnd/>
            <a:tailEnd/>
          </a:ln>
        </p:spPr>
        <p:txBody>
          <a:bodyPr wrap="none">
            <a:spAutoFit/>
          </a:bodyPr>
          <a:lstStyle/>
          <a:p>
            <a:r>
              <a:rPr lang="en-US" sz="2400" b="0"/>
              <a:t>Ref: Snyder, Map Projections, A working manual, USGS</a:t>
            </a:r>
          </a:p>
          <a:p>
            <a:r>
              <a:rPr lang="en-US" sz="2400" b="0"/>
              <a:t>Professional Paper 1395, p.12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a:t>
            </a:r>
            <a:r>
              <a:rPr lang="en-US" dirty="0" err="1" smtClean="0"/>
              <a:t>Datums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World Geodetic System (WGS) </a:t>
            </a:r>
            <a:r>
              <a:rPr lang="en-US" dirty="0" smtClean="0"/>
              <a:t>– is a global system for defining latitude and longitude on earth independently of tectonic movement (military)</a:t>
            </a:r>
          </a:p>
          <a:p>
            <a:r>
              <a:rPr lang="en-US" dirty="0" smtClean="0">
                <a:solidFill>
                  <a:srgbClr val="FF0000"/>
                </a:solidFill>
              </a:rPr>
              <a:t>North American Datum (NAD) </a:t>
            </a:r>
            <a:r>
              <a:rPr lang="en-US" dirty="0" smtClean="0"/>
              <a:t>– is a system defined for locating fixed objects on the earth’s surface and includes tectonic movement (civilian)</a:t>
            </a:r>
            <a:endParaRPr lang="en-US" dirty="0"/>
          </a:p>
        </p:txBody>
      </p:sp>
    </p:spTree>
    <p:extLst>
      <p:ext uri="{BB962C8B-B14F-4D97-AF65-F5344CB8AC3E}">
        <p14:creationId xmlns:p14="http://schemas.microsoft.com/office/powerpoint/2010/main" val="2949004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mtClean="0"/>
              <a:t>An earth datum is defined by an </a:t>
            </a:r>
            <a:r>
              <a:rPr lang="en-US" smtClean="0">
                <a:solidFill>
                  <a:srgbClr val="FF3300"/>
                </a:solidFill>
              </a:rPr>
              <a:t>ellipse</a:t>
            </a:r>
            <a:r>
              <a:rPr lang="en-US" smtClean="0"/>
              <a:t> and an </a:t>
            </a:r>
            <a:r>
              <a:rPr lang="en-US" smtClean="0">
                <a:solidFill>
                  <a:srgbClr val="FF3300"/>
                </a:solidFill>
              </a:rPr>
              <a:t>axis of rotation</a:t>
            </a:r>
            <a:endParaRPr lang="en-US" smtClean="0">
              <a:solidFill>
                <a:srgbClr val="0000FF"/>
              </a:solidFill>
            </a:endParaRPr>
          </a:p>
          <a:p>
            <a:r>
              <a:rPr lang="en-US" smtClean="0">
                <a:solidFill>
                  <a:srgbClr val="FF3300"/>
                </a:solidFill>
              </a:rPr>
              <a:t>NAD27 </a:t>
            </a:r>
            <a:r>
              <a:rPr lang="en-US" smtClean="0"/>
              <a:t>(North American Datum of 1927) uses the Clarke (1866) ellipsoid on a non geocentric axis of rotation</a:t>
            </a:r>
          </a:p>
          <a:p>
            <a:r>
              <a:rPr lang="en-US" smtClean="0">
                <a:solidFill>
                  <a:srgbClr val="FF3300"/>
                </a:solidFill>
              </a:rPr>
              <a:t>NAD83 </a:t>
            </a:r>
            <a:r>
              <a:rPr lang="en-US" smtClean="0"/>
              <a:t>(NAD,1983) uses the GRS80 ellipsoid on a geocentric axis of rotation</a:t>
            </a:r>
          </a:p>
          <a:p>
            <a:r>
              <a:rPr lang="en-US" smtClean="0">
                <a:solidFill>
                  <a:srgbClr val="FF3300"/>
                </a:solidFill>
              </a:rPr>
              <a:t>WGS84</a:t>
            </a:r>
            <a:r>
              <a:rPr lang="en-US" smtClean="0"/>
              <a:t> (World Geodetic System of 1984) uses GRS80, almost the same as NAD83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Adjustments of the NAD83 Datum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71" y="3222081"/>
            <a:ext cx="2895600" cy="160866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629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4844052"/>
            <a:ext cx="1294770" cy="76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95400" y="3222081"/>
            <a:ext cx="4155071" cy="162197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6121953" y="1066800"/>
            <a:ext cx="1319694" cy="1309209"/>
          </a:xfrm>
          <a:prstGeom prst="rect">
            <a:avLst/>
          </a:prstGeom>
          <a:noFill/>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000861" y="2570002"/>
            <a:ext cx="3794821" cy="369332"/>
          </a:xfrm>
          <a:prstGeom prst="rect">
            <a:avLst/>
          </a:prstGeom>
          <a:noFill/>
        </p:spPr>
        <p:txBody>
          <a:bodyPr wrap="none" rtlCol="0">
            <a:spAutoFit/>
          </a:bodyPr>
          <a:lstStyle/>
          <a:p>
            <a:r>
              <a:rPr lang="en-US" dirty="0" smtClean="0"/>
              <a:t>Slightly different (</a:t>
            </a:r>
            <a:r>
              <a:rPr lang="en-US" dirty="0" smtClean="0">
                <a:latin typeface="Symbol" pitchFamily="18" charset="2"/>
              </a:rPr>
              <a:t>f</a:t>
            </a:r>
            <a:r>
              <a:rPr lang="en-US" dirty="0" smtClean="0"/>
              <a:t>, </a:t>
            </a:r>
            <a:r>
              <a:rPr lang="en-US" dirty="0" smtClean="0">
                <a:latin typeface="Symbol" pitchFamily="18" charset="2"/>
              </a:rPr>
              <a:t>l</a:t>
            </a:r>
            <a:r>
              <a:rPr lang="en-US" dirty="0" smtClean="0"/>
              <a:t>) for benchmarks</a:t>
            </a:r>
            <a:endParaRPr lang="en-US" dirty="0"/>
          </a:p>
        </p:txBody>
      </p:sp>
      <p:sp>
        <p:nvSpPr>
          <p:cNvPr id="9" name="TextBox 8"/>
          <p:cNvSpPr txBox="1"/>
          <p:nvPr/>
        </p:nvSpPr>
        <p:spPr>
          <a:xfrm>
            <a:off x="4963405" y="4953000"/>
            <a:ext cx="3919150" cy="1077218"/>
          </a:xfrm>
          <a:prstGeom prst="rect">
            <a:avLst/>
          </a:prstGeom>
          <a:noFill/>
        </p:spPr>
        <p:txBody>
          <a:bodyPr wrap="none" rtlCol="0">
            <a:spAutoFit/>
          </a:bodyPr>
          <a:lstStyle/>
          <a:p>
            <a:r>
              <a:rPr lang="en-US" sz="1600" dirty="0" smtClean="0">
                <a:solidFill>
                  <a:srgbClr val="FF0000"/>
                </a:solidFill>
              </a:rPr>
              <a:t>C</a:t>
            </a:r>
            <a:r>
              <a:rPr lang="en-US" sz="1600" dirty="0" smtClean="0"/>
              <a:t>ontinuously</a:t>
            </a:r>
            <a:r>
              <a:rPr lang="en-US" sz="1600" dirty="0" smtClean="0">
                <a:solidFill>
                  <a:srgbClr val="FF0000"/>
                </a:solidFill>
              </a:rPr>
              <a:t> O</a:t>
            </a:r>
            <a:r>
              <a:rPr lang="en-US" sz="1600" dirty="0" smtClean="0"/>
              <a:t>perating</a:t>
            </a:r>
            <a:r>
              <a:rPr lang="en-US" sz="1600" dirty="0" smtClean="0">
                <a:solidFill>
                  <a:srgbClr val="FF0000"/>
                </a:solidFill>
              </a:rPr>
              <a:t> R</a:t>
            </a:r>
            <a:r>
              <a:rPr lang="en-US" sz="1600" dirty="0" smtClean="0"/>
              <a:t>eference</a:t>
            </a:r>
            <a:r>
              <a:rPr lang="en-US" sz="1600" dirty="0" smtClean="0">
                <a:solidFill>
                  <a:srgbClr val="FF0000"/>
                </a:solidFill>
              </a:rPr>
              <a:t> S</a:t>
            </a:r>
            <a:r>
              <a:rPr lang="en-US" sz="1600" dirty="0" smtClean="0"/>
              <a:t>ystem</a:t>
            </a:r>
          </a:p>
          <a:p>
            <a:r>
              <a:rPr lang="en-US" sz="1600" dirty="0" smtClean="0">
                <a:solidFill>
                  <a:srgbClr val="FF0000"/>
                </a:solidFill>
              </a:rPr>
              <a:t>C</a:t>
            </a:r>
            <a:r>
              <a:rPr lang="en-US" sz="1600" dirty="0" smtClean="0"/>
              <a:t>anadian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N</a:t>
            </a:r>
            <a:r>
              <a:rPr lang="en-US" sz="1600" dirty="0" smtClean="0"/>
              <a:t>ational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H</a:t>
            </a:r>
            <a:r>
              <a:rPr lang="en-US" sz="1600" dirty="0" smtClean="0"/>
              <a:t>igh </a:t>
            </a:r>
            <a:r>
              <a:rPr lang="en-US" sz="1600" dirty="0" smtClean="0">
                <a:solidFill>
                  <a:srgbClr val="FF0000"/>
                </a:solidFill>
              </a:rPr>
              <a:t>A</a:t>
            </a:r>
            <a:r>
              <a:rPr lang="en-US" sz="1600" dirty="0" smtClean="0"/>
              <a:t>ccuracy </a:t>
            </a:r>
            <a:r>
              <a:rPr lang="en-US" sz="1600" dirty="0" smtClean="0">
                <a:solidFill>
                  <a:srgbClr val="FF0000"/>
                </a:solidFill>
              </a:rPr>
              <a:t>R</a:t>
            </a:r>
            <a:r>
              <a:rPr lang="en-US" sz="1600" dirty="0" smtClean="0"/>
              <a:t>eference </a:t>
            </a:r>
            <a:r>
              <a:rPr lang="en-US" sz="1600" dirty="0" smtClean="0">
                <a:solidFill>
                  <a:srgbClr val="FF0000"/>
                </a:solidFill>
              </a:rPr>
              <a:t>N</a:t>
            </a:r>
            <a:r>
              <a:rPr lang="en-US" sz="1600" dirty="0" smtClean="0"/>
              <a:t>etwork</a:t>
            </a:r>
            <a:endParaRPr lang="en-US" sz="1600" dirty="0"/>
          </a:p>
        </p:txBody>
      </p:sp>
      <p:cxnSp>
        <p:nvCxnSpPr>
          <p:cNvPr id="15" name="Straight Connector 14"/>
          <p:cNvCxnSpPr/>
          <p:nvPr/>
        </p:nvCxnSpPr>
        <p:spPr>
          <a:xfrm flipV="1">
            <a:off x="1295399" y="4844052"/>
            <a:ext cx="4155071" cy="763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478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1"/>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a:solidFill>
                    <a:schemeClr val="accent1"/>
                  </a:solidFill>
                  <a:latin typeface="Arial" charset="0"/>
                </a:rPr>
                <a:t>Ellipsoid</a:t>
              </a:r>
            </a:p>
          </p:txBody>
        </p:sp>
        <p:sp>
          <p:nvSpPr>
            <p:cNvPr id="38928" name="Text Box 14"/>
            <p:cNvSpPr txBox="1">
              <a:spLocks noChangeArrowheads="1"/>
            </p:cNvSpPr>
            <p:nvPr/>
          </p:nvSpPr>
          <p:spPr bwMode="auto">
            <a:xfrm>
              <a:off x="806" y="1040"/>
              <a:ext cx="1096" cy="279"/>
            </a:xfrm>
            <a:prstGeom prst="rect">
              <a:avLst/>
            </a:prstGeom>
            <a:noFill/>
            <a:ln w="9525">
              <a:noFill/>
              <a:miter lim="800000"/>
              <a:headEnd/>
              <a:tailEnd/>
            </a:ln>
          </p:spPr>
          <p:txBody>
            <a:bodyPr wrap="none">
              <a:spAutoFit/>
            </a:bodyPr>
            <a:lstStyle/>
            <a:p>
              <a:r>
                <a:rPr lang="en-US" sz="2300" b="0">
                  <a:solidFill>
                    <a:schemeClr val="accent2"/>
                  </a:solidFill>
                  <a:latin typeface="Arial" charset="0"/>
                </a:rPr>
                <a:t>Sea 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286000" y="1447800"/>
            <a:ext cx="5105400" cy="822325"/>
          </a:xfrm>
          <a:prstGeom prst="rect">
            <a:avLst/>
          </a:prstGeom>
          <a:noFill/>
          <a:ln w="9525">
            <a:noFill/>
            <a:miter lim="800000"/>
            <a:headEnd/>
            <a:tailEnd/>
          </a:ln>
        </p:spPr>
        <p:txBody>
          <a:bodyPr wrap="none">
            <a:spAutoFit/>
          </a:bodyPr>
          <a:lstStyle/>
          <a:p>
            <a:r>
              <a:rPr lang="en-US" sz="2400" b="0"/>
              <a:t>Mean Sea Level is a surface of constant </a:t>
            </a:r>
          </a:p>
          <a:p>
            <a:r>
              <a:rPr lang="en-US" sz="2400" b="0">
                <a:solidFill>
                  <a:srgbClr val="FF3300"/>
                </a:solidFill>
              </a:rPr>
              <a:t>gravitational potential</a:t>
            </a:r>
            <a:r>
              <a:rPr lang="en-US" sz="2400" b="0"/>
              <a:t> called the </a:t>
            </a:r>
            <a:r>
              <a:rPr lang="en-US" sz="2400" b="0">
                <a:solidFill>
                  <a:srgbClr val="FF3300"/>
                </a:solidFill>
              </a:rPr>
              <a:t>Geoid</a:t>
            </a:r>
          </a:p>
        </p:txBody>
      </p:sp>
    </p:spTree>
    <p:extLst>
      <p:ext uri="{BB962C8B-B14F-4D97-AF65-F5344CB8AC3E}">
        <p14:creationId xmlns:p14="http://schemas.microsoft.com/office/powerpoint/2010/main" val="1124235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533400"/>
            <a:ext cx="4648200" cy="1143000"/>
          </a:xfrm>
          <a:solidFill>
            <a:srgbClr val="003399"/>
          </a:solidFill>
        </p:spPr>
        <p:txBody>
          <a:bodyPr/>
          <a:lstStyle/>
          <a:p>
            <a:r>
              <a:rPr lang="en-US" sz="2800" smtClean="0">
                <a:solidFill>
                  <a:srgbClr val="FF9933"/>
                </a:solidFill>
                <a:latin typeface="Arial" charset="0"/>
              </a:rPr>
              <a:t>THE GEOID AND TWO ELLIPSOIDS</a:t>
            </a:r>
            <a:endParaRPr lang="en-US" sz="2600" smtClean="0">
              <a:solidFill>
                <a:srgbClr val="FF9933"/>
              </a:solidFill>
              <a:latin typeface="Arial" charset="0"/>
            </a:endParaRPr>
          </a:p>
        </p:txBody>
      </p:sp>
      <p:sp>
        <p:nvSpPr>
          <p:cNvPr id="6147"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459783" name="Freeform 7"/>
          <p:cNvSpPr>
            <a:spLocks/>
          </p:cNvSpPr>
          <p:nvPr/>
        </p:nvSpPr>
        <p:spPr bwMode="auto">
          <a:xfrm>
            <a:off x="2590800" y="22860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4"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5"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6"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7" name="Oval 11"/>
          <p:cNvSpPr>
            <a:spLocks noChangeArrowheads="1"/>
          </p:cNvSpPr>
          <p:nvPr/>
        </p:nvSpPr>
        <p:spPr bwMode="auto">
          <a:xfrm>
            <a:off x="2590800" y="2514600"/>
            <a:ext cx="4419600" cy="2743200"/>
          </a:xfrm>
          <a:prstGeom prst="ellipse">
            <a:avLst/>
          </a:prstGeom>
          <a:noFill/>
          <a:ln w="95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8" name="Line 12"/>
          <p:cNvSpPr>
            <a:spLocks noChangeShapeType="1"/>
          </p:cNvSpPr>
          <p:nvPr/>
        </p:nvSpPr>
        <p:spPr bwMode="auto">
          <a:xfrm>
            <a:off x="2590800" y="3886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9" name="Line 13"/>
          <p:cNvSpPr>
            <a:spLocks noChangeShapeType="1"/>
          </p:cNvSpPr>
          <p:nvPr/>
        </p:nvSpPr>
        <p:spPr bwMode="auto">
          <a:xfrm flipV="1">
            <a:off x="4800600" y="1905000"/>
            <a:ext cx="0" cy="3352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0" name="Text Box 14"/>
          <p:cNvSpPr txBox="1">
            <a:spLocks noChangeArrowheads="1"/>
          </p:cNvSpPr>
          <p:nvPr/>
        </p:nvSpPr>
        <p:spPr bwMode="auto">
          <a:xfrm>
            <a:off x="900113" y="2327275"/>
            <a:ext cx="218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smtClean="0"/>
              <a:t>GRS80-WGS84</a:t>
            </a:r>
          </a:p>
          <a:p>
            <a:pPr eaLnBrk="0" fontAlgn="base" hangingPunct="0">
              <a:spcBef>
                <a:spcPct val="0"/>
              </a:spcBef>
              <a:spcAft>
                <a:spcPct val="0"/>
              </a:spcAft>
            </a:pPr>
            <a:r>
              <a:rPr lang="en-US" sz="2400" b="0" dirty="0" smtClean="0">
                <a:solidFill>
                  <a:srgbClr val="3333CC"/>
                </a:solidFill>
              </a:rPr>
              <a:t>(NAD83)</a:t>
            </a:r>
            <a:endParaRPr lang="en-US" sz="2400" b="0" dirty="0">
              <a:solidFill>
                <a:srgbClr val="3333CC"/>
              </a:solidFill>
            </a:endParaRPr>
          </a:p>
        </p:txBody>
      </p:sp>
      <p:sp>
        <p:nvSpPr>
          <p:cNvPr id="459791" name="Text Box 15"/>
          <p:cNvSpPr txBox="1">
            <a:spLocks noChangeArrowheads="1"/>
          </p:cNvSpPr>
          <p:nvPr/>
        </p:nvSpPr>
        <p:spPr bwMode="auto">
          <a:xfrm>
            <a:off x="6172200" y="20224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a:solidFill>
                  <a:srgbClr val="3333CC"/>
                </a:solidFill>
              </a:rPr>
              <a:t>CLARKE </a:t>
            </a:r>
            <a:r>
              <a:rPr lang="en-US" sz="2400" b="0" dirty="0" smtClean="0">
                <a:solidFill>
                  <a:srgbClr val="3333CC"/>
                </a:solidFill>
              </a:rPr>
              <a:t>1866 (NAD27)</a:t>
            </a:r>
            <a:endParaRPr lang="en-US" sz="2400" b="0" dirty="0">
              <a:solidFill>
                <a:srgbClr val="3333CC"/>
              </a:solidFill>
            </a:endParaRPr>
          </a:p>
        </p:txBody>
      </p:sp>
      <p:sp>
        <p:nvSpPr>
          <p:cNvPr id="459792" name="Text Box 16"/>
          <p:cNvSpPr txBox="1">
            <a:spLocks noChangeArrowheads="1"/>
          </p:cNvSpPr>
          <p:nvPr/>
        </p:nvSpPr>
        <p:spPr bwMode="auto">
          <a:xfrm>
            <a:off x="6081713" y="56038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a:solidFill>
                  <a:srgbClr val="FF7C80"/>
                </a:solidFill>
              </a:rPr>
              <a:t>GEOID</a:t>
            </a:r>
          </a:p>
        </p:txBody>
      </p:sp>
      <p:sp>
        <p:nvSpPr>
          <p:cNvPr id="459793" name="Line 17"/>
          <p:cNvSpPr>
            <a:spLocks noChangeShapeType="1"/>
          </p:cNvSpPr>
          <p:nvPr/>
        </p:nvSpPr>
        <p:spPr bwMode="auto">
          <a:xfrm>
            <a:off x="2133600" y="2667000"/>
            <a:ext cx="6858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4" name="Line 18"/>
          <p:cNvSpPr>
            <a:spLocks noChangeShapeType="1"/>
          </p:cNvSpPr>
          <p:nvPr/>
        </p:nvSpPr>
        <p:spPr bwMode="auto">
          <a:xfrm flipH="1">
            <a:off x="6172200" y="2362200"/>
            <a:ext cx="1524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5" name="Line 19"/>
          <p:cNvSpPr>
            <a:spLocks noChangeShapeType="1"/>
          </p:cNvSpPr>
          <p:nvPr/>
        </p:nvSpPr>
        <p:spPr bwMode="auto">
          <a:xfrm flipH="1" flipV="1">
            <a:off x="5715000" y="5715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6" name="Text Box 20"/>
          <p:cNvSpPr txBox="1">
            <a:spLocks noChangeArrowheads="1"/>
          </p:cNvSpPr>
          <p:nvPr/>
        </p:nvSpPr>
        <p:spPr bwMode="auto">
          <a:xfrm>
            <a:off x="32766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459797" name="Line 21"/>
          <p:cNvSpPr>
            <a:spLocks noChangeShapeType="1"/>
          </p:cNvSpPr>
          <p:nvPr/>
        </p:nvSpPr>
        <p:spPr bwMode="auto">
          <a:xfrm flipV="1">
            <a:off x="4038600" y="4191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8" name="Line 22"/>
          <p:cNvSpPr>
            <a:spLocks noChangeShapeType="1"/>
          </p:cNvSpPr>
          <p:nvPr/>
        </p:nvSpPr>
        <p:spPr bwMode="auto">
          <a:xfrm flipV="1">
            <a:off x="4572000" y="3886200"/>
            <a:ext cx="228600" cy="228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9" name="Text Box 23"/>
          <p:cNvSpPr txBox="1">
            <a:spLocks noChangeArrowheads="1"/>
          </p:cNvSpPr>
          <p:nvPr/>
        </p:nvSpPr>
        <p:spPr bwMode="auto">
          <a:xfrm>
            <a:off x="5091113" y="4303713"/>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Approximately</a:t>
            </a:r>
          </a:p>
          <a:p>
            <a:pPr eaLnBrk="0" fontAlgn="base" hangingPunct="0">
              <a:spcBef>
                <a:spcPct val="0"/>
              </a:spcBef>
              <a:spcAft>
                <a:spcPct val="0"/>
              </a:spcAft>
            </a:pPr>
            <a:r>
              <a:rPr lang="en-US" sz="1200" b="0">
                <a:solidFill>
                  <a:srgbClr val="003300"/>
                </a:solidFill>
              </a:rPr>
              <a:t>   236 meters</a:t>
            </a:r>
          </a:p>
        </p:txBody>
      </p:sp>
      <p:sp>
        <p:nvSpPr>
          <p:cNvPr id="459800" name="Line 24"/>
          <p:cNvSpPr>
            <a:spLocks noChangeShapeType="1"/>
          </p:cNvSpPr>
          <p:nvPr/>
        </p:nvSpPr>
        <p:spPr bwMode="auto">
          <a:xfrm flipH="1" flipV="1">
            <a:off x="4724400" y="4038600"/>
            <a:ext cx="3810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pic>
        <p:nvPicPr>
          <p:cNvPr id="6166" name="Picture 26"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7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9783"/>
                                        </p:tgtEl>
                                        <p:attrNameLst>
                                          <p:attrName>style.visibility</p:attrName>
                                        </p:attrNameLst>
                                      </p:cBhvr>
                                      <p:to>
                                        <p:strVal val="visible"/>
                                      </p:to>
                                    </p:set>
                                    <p:anim calcmode="lin" valueType="num">
                                      <p:cBhvr additive="base">
                                        <p:cTn id="7" dur="500" fill="hold"/>
                                        <p:tgtEl>
                                          <p:spTgt spid="459783"/>
                                        </p:tgtEl>
                                        <p:attrNameLst>
                                          <p:attrName>ppt_x</p:attrName>
                                        </p:attrNameLst>
                                      </p:cBhvr>
                                      <p:tavLst>
                                        <p:tav tm="0">
                                          <p:val>
                                            <p:strVal val="0-#ppt_w/2"/>
                                          </p:val>
                                        </p:tav>
                                        <p:tav tm="100000">
                                          <p:val>
                                            <p:strVal val="#ppt_x"/>
                                          </p:val>
                                        </p:tav>
                                      </p:tavLst>
                                    </p:anim>
                                    <p:anim calcmode="lin" valueType="num">
                                      <p:cBhvr additive="base">
                                        <p:cTn id="8" dur="500" fill="hold"/>
                                        <p:tgtEl>
                                          <p:spTgt spid="4597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9792"/>
                                        </p:tgtEl>
                                        <p:attrNameLst>
                                          <p:attrName>style.visibility</p:attrName>
                                        </p:attrNameLst>
                                      </p:cBhvr>
                                      <p:to>
                                        <p:strVal val="visible"/>
                                      </p:to>
                                    </p:set>
                                    <p:anim calcmode="lin" valueType="num">
                                      <p:cBhvr additive="base">
                                        <p:cTn id="12" dur="500" fill="hold"/>
                                        <p:tgtEl>
                                          <p:spTgt spid="459792"/>
                                        </p:tgtEl>
                                        <p:attrNameLst>
                                          <p:attrName>ppt_x</p:attrName>
                                        </p:attrNameLst>
                                      </p:cBhvr>
                                      <p:tavLst>
                                        <p:tav tm="0">
                                          <p:val>
                                            <p:strVal val="1+#ppt_w/2"/>
                                          </p:val>
                                        </p:tav>
                                        <p:tav tm="100000">
                                          <p:val>
                                            <p:strVal val="#ppt_x"/>
                                          </p:val>
                                        </p:tav>
                                      </p:tavLst>
                                    </p:anim>
                                    <p:anim calcmode="lin" valueType="num">
                                      <p:cBhvr additive="base">
                                        <p:cTn id="13" dur="500" fill="hold"/>
                                        <p:tgtEl>
                                          <p:spTgt spid="4597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97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59787"/>
                                        </p:tgtEl>
                                        <p:attrNameLst>
                                          <p:attrName>style.visibility</p:attrName>
                                        </p:attrNameLst>
                                      </p:cBhvr>
                                      <p:to>
                                        <p:strVal val="visible"/>
                                      </p:to>
                                    </p:set>
                                    <p:anim calcmode="lin" valueType="num">
                                      <p:cBhvr>
                                        <p:cTn id="21" dur="1000" fill="hold"/>
                                        <p:tgtEl>
                                          <p:spTgt spid="459787"/>
                                        </p:tgtEl>
                                        <p:attrNameLst>
                                          <p:attrName>ppt_w</p:attrName>
                                        </p:attrNameLst>
                                      </p:cBhvr>
                                      <p:tavLst>
                                        <p:tav tm="0">
                                          <p:val>
                                            <p:fltVal val="0"/>
                                          </p:val>
                                        </p:tav>
                                        <p:tav tm="100000">
                                          <p:val>
                                            <p:strVal val="#ppt_w"/>
                                          </p:val>
                                        </p:tav>
                                      </p:tavLst>
                                    </p:anim>
                                    <p:anim calcmode="lin" valueType="num">
                                      <p:cBhvr>
                                        <p:cTn id="22" dur="1000" fill="hold"/>
                                        <p:tgtEl>
                                          <p:spTgt spid="459787"/>
                                        </p:tgtEl>
                                        <p:attrNameLst>
                                          <p:attrName>ppt_h</p:attrName>
                                        </p:attrNameLst>
                                      </p:cBhvr>
                                      <p:tavLst>
                                        <p:tav tm="0">
                                          <p:val>
                                            <p:fltVal val="0"/>
                                          </p:val>
                                        </p:tav>
                                        <p:tav tm="100000">
                                          <p:val>
                                            <p:strVal val="#ppt_h"/>
                                          </p:val>
                                        </p:tav>
                                      </p:tavLst>
                                    </p:anim>
                                    <p:anim calcmode="lin" valueType="num">
                                      <p:cBhvr>
                                        <p:cTn id="23" dur="1000" fill="hold"/>
                                        <p:tgtEl>
                                          <p:spTgt spid="45978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5978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5" presetClass="entr" presetSubtype="0" fill="hold" grpId="0" nodeType="afterEffect">
                                  <p:stCondLst>
                                    <p:cond delay="0"/>
                                  </p:stCondLst>
                                  <p:childTnLst>
                                    <p:set>
                                      <p:cBhvr>
                                        <p:cTn id="27" dur="1" fill="hold">
                                          <p:stCondLst>
                                            <p:cond delay="0"/>
                                          </p:stCondLst>
                                        </p:cTn>
                                        <p:tgtEl>
                                          <p:spTgt spid="459789"/>
                                        </p:tgtEl>
                                        <p:attrNameLst>
                                          <p:attrName>style.visibility</p:attrName>
                                        </p:attrNameLst>
                                      </p:cBhvr>
                                      <p:to>
                                        <p:strVal val="visible"/>
                                      </p:to>
                                    </p:set>
                                    <p:anim calcmode="lin" valueType="num">
                                      <p:cBhvr>
                                        <p:cTn id="28" dur="1000" fill="hold"/>
                                        <p:tgtEl>
                                          <p:spTgt spid="459789"/>
                                        </p:tgtEl>
                                        <p:attrNameLst>
                                          <p:attrName>ppt_w</p:attrName>
                                        </p:attrNameLst>
                                      </p:cBhvr>
                                      <p:tavLst>
                                        <p:tav tm="0">
                                          <p:val>
                                            <p:fltVal val="0"/>
                                          </p:val>
                                        </p:tav>
                                        <p:tav tm="100000">
                                          <p:val>
                                            <p:strVal val="#ppt_w"/>
                                          </p:val>
                                        </p:tav>
                                      </p:tavLst>
                                    </p:anim>
                                    <p:anim calcmode="lin" valueType="num">
                                      <p:cBhvr>
                                        <p:cTn id="29" dur="1000" fill="hold"/>
                                        <p:tgtEl>
                                          <p:spTgt spid="459789"/>
                                        </p:tgtEl>
                                        <p:attrNameLst>
                                          <p:attrName>ppt_h</p:attrName>
                                        </p:attrNameLst>
                                      </p:cBhvr>
                                      <p:tavLst>
                                        <p:tav tm="0">
                                          <p:val>
                                            <p:fltVal val="0"/>
                                          </p:val>
                                        </p:tav>
                                        <p:tav tm="100000">
                                          <p:val>
                                            <p:strVal val="#ppt_h"/>
                                          </p:val>
                                        </p:tav>
                                      </p:tavLst>
                                    </p:anim>
                                    <p:anim calcmode="lin" valueType="num">
                                      <p:cBhvr>
                                        <p:cTn id="30" dur="1000" fill="hold"/>
                                        <p:tgtEl>
                                          <p:spTgt spid="45978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978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459788"/>
                                        </p:tgtEl>
                                        <p:attrNameLst>
                                          <p:attrName>style.visibility</p:attrName>
                                        </p:attrNameLst>
                                      </p:cBhvr>
                                      <p:to>
                                        <p:strVal val="visible"/>
                                      </p:to>
                                    </p:set>
                                    <p:anim calcmode="lin" valueType="num">
                                      <p:cBhvr>
                                        <p:cTn id="35" dur="1000" fill="hold"/>
                                        <p:tgtEl>
                                          <p:spTgt spid="459788"/>
                                        </p:tgtEl>
                                        <p:attrNameLst>
                                          <p:attrName>ppt_w</p:attrName>
                                        </p:attrNameLst>
                                      </p:cBhvr>
                                      <p:tavLst>
                                        <p:tav tm="0">
                                          <p:val>
                                            <p:fltVal val="0"/>
                                          </p:val>
                                        </p:tav>
                                        <p:tav tm="100000">
                                          <p:val>
                                            <p:strVal val="#ppt_w"/>
                                          </p:val>
                                        </p:tav>
                                      </p:tavLst>
                                    </p:anim>
                                    <p:anim calcmode="lin" valueType="num">
                                      <p:cBhvr>
                                        <p:cTn id="36" dur="1000" fill="hold"/>
                                        <p:tgtEl>
                                          <p:spTgt spid="459788"/>
                                        </p:tgtEl>
                                        <p:attrNameLst>
                                          <p:attrName>ppt_h</p:attrName>
                                        </p:attrNameLst>
                                      </p:cBhvr>
                                      <p:tavLst>
                                        <p:tav tm="0">
                                          <p:val>
                                            <p:fltVal val="0"/>
                                          </p:val>
                                        </p:tav>
                                        <p:tav tm="100000">
                                          <p:val>
                                            <p:strVal val="#ppt_h"/>
                                          </p:val>
                                        </p:tav>
                                      </p:tavLst>
                                    </p:anim>
                                    <p:anim calcmode="lin" valueType="num">
                                      <p:cBhvr>
                                        <p:cTn id="37" dur="1000" fill="hold"/>
                                        <p:tgtEl>
                                          <p:spTgt spid="45978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5978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3000"/>
                            </p:stCondLst>
                            <p:childTnLst>
                              <p:par>
                                <p:cTn id="40" presetID="1" presetClass="entr" presetSubtype="0" fill="hold" grpId="0" nodeType="afterEffect">
                                  <p:stCondLst>
                                    <p:cond delay="0"/>
                                  </p:stCondLst>
                                  <p:childTnLst>
                                    <p:set>
                                      <p:cBhvr>
                                        <p:cTn id="41" dur="1" fill="hold">
                                          <p:stCondLst>
                                            <p:cond delay="499"/>
                                          </p:stCondLst>
                                        </p:cTn>
                                        <p:tgtEl>
                                          <p:spTgt spid="459794"/>
                                        </p:tgtEl>
                                        <p:attrNameLst>
                                          <p:attrName>style.visibility</p:attrName>
                                        </p:attrNameLst>
                                      </p:cBhvr>
                                      <p:to>
                                        <p:strVal val="visible"/>
                                      </p:to>
                                    </p:set>
                                  </p:childTnLst>
                                </p:cTn>
                              </p:par>
                            </p:childTnLst>
                          </p:cTn>
                        </p:par>
                        <p:par>
                          <p:cTn id="42" fill="hold" nodeType="afterGroup">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59791"/>
                                        </p:tgtEl>
                                        <p:attrNameLst>
                                          <p:attrName>style.visibility</p:attrName>
                                        </p:attrNameLst>
                                      </p:cBhvr>
                                      <p:to>
                                        <p:strVal val="visible"/>
                                      </p:to>
                                    </p:set>
                                    <p:animEffect transition="in" filter="barn(inVertical)">
                                      <p:cBhvr>
                                        <p:cTn id="45" dur="500"/>
                                        <p:tgtEl>
                                          <p:spTgt spid="45979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459784"/>
                                        </p:tgtEl>
                                        <p:attrNameLst>
                                          <p:attrName>style.visibility</p:attrName>
                                        </p:attrNameLst>
                                      </p:cBhvr>
                                      <p:to>
                                        <p:strVal val="visible"/>
                                      </p:to>
                                    </p:set>
                                    <p:animEffect transition="in" filter="barn(inHorizontal)">
                                      <p:cBhvr>
                                        <p:cTn id="50" dur="500"/>
                                        <p:tgtEl>
                                          <p:spTgt spid="459784"/>
                                        </p:tgtEl>
                                      </p:cBhvr>
                                    </p:animEffect>
                                  </p:childTnLst>
                                </p:cTn>
                              </p:par>
                            </p:childTnLst>
                          </p:cTn>
                        </p:par>
                        <p:par>
                          <p:cTn id="51" fill="hold" nodeType="afterGroup">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59785"/>
                                        </p:tgtEl>
                                        <p:attrNameLst>
                                          <p:attrName>style.visibility</p:attrName>
                                        </p:attrNameLst>
                                      </p:cBhvr>
                                      <p:to>
                                        <p:strVal val="visible"/>
                                      </p:to>
                                    </p:set>
                                    <p:anim calcmode="lin" valueType="num">
                                      <p:cBhvr additive="base">
                                        <p:cTn id="54" dur="500" fill="hold"/>
                                        <p:tgtEl>
                                          <p:spTgt spid="459785"/>
                                        </p:tgtEl>
                                        <p:attrNameLst>
                                          <p:attrName>ppt_x</p:attrName>
                                        </p:attrNameLst>
                                      </p:cBhvr>
                                      <p:tavLst>
                                        <p:tav tm="0">
                                          <p:val>
                                            <p:strVal val="#ppt_x"/>
                                          </p:val>
                                        </p:tav>
                                        <p:tav tm="100000">
                                          <p:val>
                                            <p:strVal val="#ppt_x"/>
                                          </p:val>
                                        </p:tav>
                                      </p:tavLst>
                                    </p:anim>
                                    <p:anim calcmode="lin" valueType="num">
                                      <p:cBhvr additive="base">
                                        <p:cTn id="55" dur="500" fill="hold"/>
                                        <p:tgtEl>
                                          <p:spTgt spid="459785"/>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459786"/>
                                        </p:tgtEl>
                                        <p:attrNameLst>
                                          <p:attrName>style.visibility</p:attrName>
                                        </p:attrNameLst>
                                      </p:cBhvr>
                                      <p:to>
                                        <p:strVal val="visible"/>
                                      </p:to>
                                    </p:set>
                                    <p:anim calcmode="lin" valueType="num">
                                      <p:cBhvr additive="base">
                                        <p:cTn id="59" dur="500" fill="hold"/>
                                        <p:tgtEl>
                                          <p:spTgt spid="459786"/>
                                        </p:tgtEl>
                                        <p:attrNameLst>
                                          <p:attrName>ppt_x</p:attrName>
                                        </p:attrNameLst>
                                      </p:cBhvr>
                                      <p:tavLst>
                                        <p:tav tm="0">
                                          <p:val>
                                            <p:strVal val="0-#ppt_w/2"/>
                                          </p:val>
                                        </p:tav>
                                        <p:tav tm="100000">
                                          <p:val>
                                            <p:strVal val="#ppt_x"/>
                                          </p:val>
                                        </p:tav>
                                      </p:tavLst>
                                    </p:anim>
                                    <p:anim calcmode="lin" valueType="num">
                                      <p:cBhvr additive="base">
                                        <p:cTn id="60" dur="500" fill="hold"/>
                                        <p:tgtEl>
                                          <p:spTgt spid="45978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459790"/>
                                        </p:tgtEl>
                                        <p:attrNameLst>
                                          <p:attrName>style.visibility</p:attrName>
                                        </p:attrNameLst>
                                      </p:cBhvr>
                                      <p:to>
                                        <p:strVal val="visible"/>
                                      </p:to>
                                    </p:set>
                                    <p:animEffect transition="in" filter="barn(inVertical)">
                                      <p:cBhvr>
                                        <p:cTn id="64" dur="500"/>
                                        <p:tgtEl>
                                          <p:spTgt spid="459790"/>
                                        </p:tgtEl>
                                      </p:cBhvr>
                                    </p:animEffect>
                                  </p:childTnLst>
                                </p:cTn>
                              </p:par>
                            </p:childTnLst>
                          </p:cTn>
                        </p:par>
                        <p:par>
                          <p:cTn id="65" fill="hold" nodeType="afterGroup">
                            <p:stCondLst>
                              <p:cond delay="2000"/>
                            </p:stCondLst>
                            <p:childTnLst>
                              <p:par>
                                <p:cTn id="66" presetID="1" presetClass="entr" presetSubtype="0" fill="hold" grpId="0" nodeType="afterEffect">
                                  <p:stCondLst>
                                    <p:cond delay="0"/>
                                  </p:stCondLst>
                                  <p:childTnLst>
                                    <p:set>
                                      <p:cBhvr>
                                        <p:cTn id="67" dur="1" fill="hold">
                                          <p:stCondLst>
                                            <p:cond delay="499"/>
                                          </p:stCondLst>
                                        </p:cTn>
                                        <p:tgtEl>
                                          <p:spTgt spid="459793"/>
                                        </p:tgtEl>
                                        <p:attrNameLst>
                                          <p:attrName>style.visibility</p:attrName>
                                        </p:attrNameLst>
                                      </p:cBhvr>
                                      <p:to>
                                        <p:strVal val="visible"/>
                                      </p:to>
                                    </p:set>
                                  </p:childTnLst>
                                </p:cTn>
                              </p:par>
                            </p:childTnLst>
                          </p:cTn>
                        </p:par>
                        <p:par>
                          <p:cTn id="68" fill="hold" nodeType="afterGroup">
                            <p:stCondLst>
                              <p:cond delay="2500"/>
                            </p:stCondLst>
                            <p:childTnLst>
                              <p:par>
                                <p:cTn id="69" presetID="17" presetClass="entr" presetSubtype="4" fill="hold" grpId="0" nodeType="afterEffect">
                                  <p:stCondLst>
                                    <p:cond delay="1000"/>
                                  </p:stCondLst>
                                  <p:childTnLst>
                                    <p:set>
                                      <p:cBhvr>
                                        <p:cTn id="70" dur="1" fill="hold">
                                          <p:stCondLst>
                                            <p:cond delay="0"/>
                                          </p:stCondLst>
                                        </p:cTn>
                                        <p:tgtEl>
                                          <p:spTgt spid="459796"/>
                                        </p:tgtEl>
                                        <p:attrNameLst>
                                          <p:attrName>style.visibility</p:attrName>
                                        </p:attrNameLst>
                                      </p:cBhvr>
                                      <p:to>
                                        <p:strVal val="visible"/>
                                      </p:to>
                                    </p:set>
                                    <p:anim calcmode="lin" valueType="num">
                                      <p:cBhvr>
                                        <p:cTn id="71" dur="500" fill="hold"/>
                                        <p:tgtEl>
                                          <p:spTgt spid="459796"/>
                                        </p:tgtEl>
                                        <p:attrNameLst>
                                          <p:attrName>ppt_x</p:attrName>
                                        </p:attrNameLst>
                                      </p:cBhvr>
                                      <p:tavLst>
                                        <p:tav tm="0">
                                          <p:val>
                                            <p:strVal val="#ppt_x"/>
                                          </p:val>
                                        </p:tav>
                                        <p:tav tm="100000">
                                          <p:val>
                                            <p:strVal val="#ppt_x"/>
                                          </p:val>
                                        </p:tav>
                                      </p:tavLst>
                                    </p:anim>
                                    <p:anim calcmode="lin" valueType="num">
                                      <p:cBhvr>
                                        <p:cTn id="72" dur="500" fill="hold"/>
                                        <p:tgtEl>
                                          <p:spTgt spid="459796"/>
                                        </p:tgtEl>
                                        <p:attrNameLst>
                                          <p:attrName>ppt_y</p:attrName>
                                        </p:attrNameLst>
                                      </p:cBhvr>
                                      <p:tavLst>
                                        <p:tav tm="0">
                                          <p:val>
                                            <p:strVal val="#ppt_y+#ppt_h/2"/>
                                          </p:val>
                                        </p:tav>
                                        <p:tav tm="100000">
                                          <p:val>
                                            <p:strVal val="#ppt_y"/>
                                          </p:val>
                                        </p:tav>
                                      </p:tavLst>
                                    </p:anim>
                                    <p:anim calcmode="lin" valueType="num">
                                      <p:cBhvr>
                                        <p:cTn id="73" dur="500" fill="hold"/>
                                        <p:tgtEl>
                                          <p:spTgt spid="459796"/>
                                        </p:tgtEl>
                                        <p:attrNameLst>
                                          <p:attrName>ppt_w</p:attrName>
                                        </p:attrNameLst>
                                      </p:cBhvr>
                                      <p:tavLst>
                                        <p:tav tm="0">
                                          <p:val>
                                            <p:strVal val="#ppt_w"/>
                                          </p:val>
                                        </p:tav>
                                        <p:tav tm="100000">
                                          <p:val>
                                            <p:strVal val="#ppt_w"/>
                                          </p:val>
                                        </p:tav>
                                      </p:tavLst>
                                    </p:anim>
                                    <p:anim calcmode="lin" valueType="num">
                                      <p:cBhvr>
                                        <p:cTn id="74" dur="500" fill="hold"/>
                                        <p:tgtEl>
                                          <p:spTgt spid="45979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4000"/>
                            </p:stCondLst>
                            <p:childTnLst>
                              <p:par>
                                <p:cTn id="76" presetID="1" presetClass="entr" presetSubtype="0" fill="hold" grpId="0" nodeType="afterEffect">
                                  <p:stCondLst>
                                    <p:cond delay="0"/>
                                  </p:stCondLst>
                                  <p:childTnLst>
                                    <p:set>
                                      <p:cBhvr>
                                        <p:cTn id="77" dur="1" fill="hold">
                                          <p:stCondLst>
                                            <p:cond delay="499"/>
                                          </p:stCondLst>
                                        </p:cTn>
                                        <p:tgtEl>
                                          <p:spTgt spid="459797"/>
                                        </p:tgtEl>
                                        <p:attrNameLst>
                                          <p:attrName>style.visibility</p:attrName>
                                        </p:attrNameLst>
                                      </p:cBhvr>
                                      <p:to>
                                        <p:strVal val="visible"/>
                                      </p:to>
                                    </p:set>
                                  </p:childTnLst>
                                </p:cTn>
                              </p:par>
                            </p:childTnLst>
                          </p:cTn>
                        </p:par>
                        <p:par>
                          <p:cTn id="78" fill="hold" nodeType="afterGroup">
                            <p:stCondLst>
                              <p:cond delay="4500"/>
                            </p:stCondLst>
                            <p:childTnLst>
                              <p:par>
                                <p:cTn id="79" presetID="9" presetClass="entr" presetSubtype="0" fill="hold" grpId="0" nodeType="afterEffect">
                                  <p:stCondLst>
                                    <p:cond delay="1000"/>
                                  </p:stCondLst>
                                  <p:childTnLst>
                                    <p:set>
                                      <p:cBhvr>
                                        <p:cTn id="80" dur="1" fill="hold">
                                          <p:stCondLst>
                                            <p:cond delay="0"/>
                                          </p:stCondLst>
                                        </p:cTn>
                                        <p:tgtEl>
                                          <p:spTgt spid="459798"/>
                                        </p:tgtEl>
                                        <p:attrNameLst>
                                          <p:attrName>style.visibility</p:attrName>
                                        </p:attrNameLst>
                                      </p:cBhvr>
                                      <p:to>
                                        <p:strVal val="visible"/>
                                      </p:to>
                                    </p:set>
                                    <p:animEffect transition="in" filter="dissolve">
                                      <p:cBhvr>
                                        <p:cTn id="81" dur="500"/>
                                        <p:tgtEl>
                                          <p:spTgt spid="459798"/>
                                        </p:tgtEl>
                                      </p:cBhvr>
                                    </p:animEffect>
                                  </p:childTnLst>
                                </p:cTn>
                              </p:par>
                            </p:childTnLst>
                          </p:cTn>
                        </p:par>
                        <p:par>
                          <p:cTn id="82" fill="hold" nodeType="afterGroup">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459799"/>
                                        </p:tgtEl>
                                        <p:attrNameLst>
                                          <p:attrName>style.visibility</p:attrName>
                                        </p:attrNameLst>
                                      </p:cBhvr>
                                      <p:to>
                                        <p:strVal val="visible"/>
                                      </p:to>
                                    </p:set>
                                    <p:animEffect transition="in" filter="wipe(left)">
                                      <p:cBhvr>
                                        <p:cTn id="85" dur="500"/>
                                        <p:tgtEl>
                                          <p:spTgt spid="459799"/>
                                        </p:tgtEl>
                                      </p:cBhvr>
                                    </p:animEffect>
                                  </p:childTnLst>
                                </p:cTn>
                              </p:par>
                            </p:childTnLst>
                          </p:cTn>
                        </p:par>
                        <p:par>
                          <p:cTn id="86" fill="hold" nodeType="afterGroup">
                            <p:stCondLst>
                              <p:cond delay="6500"/>
                            </p:stCondLst>
                            <p:childTnLst>
                              <p:par>
                                <p:cTn id="87" presetID="1" presetClass="entr" presetSubtype="0" fill="hold" grpId="0" nodeType="afterEffect">
                                  <p:stCondLst>
                                    <p:cond delay="0"/>
                                  </p:stCondLst>
                                  <p:childTnLst>
                                    <p:set>
                                      <p:cBhvr>
                                        <p:cTn id="88" dur="1" fill="hold">
                                          <p:stCondLst>
                                            <p:cond delay="499"/>
                                          </p:stCondLst>
                                        </p:cTn>
                                        <p:tgtEl>
                                          <p:spTgt spid="459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nimBg="1"/>
      <p:bldP spid="459784" grpId="0" animBg="1"/>
      <p:bldP spid="459785" grpId="0" animBg="1"/>
      <p:bldP spid="459786" grpId="0" animBg="1"/>
      <p:bldP spid="459787" grpId="0" animBg="1"/>
      <p:bldP spid="459788" grpId="0" animBg="1"/>
      <p:bldP spid="459789" grpId="0" animBg="1"/>
      <p:bldP spid="459790" grpId="0" autoUpdateAnimBg="0"/>
      <p:bldP spid="459791" grpId="0" autoUpdateAnimBg="0"/>
      <p:bldP spid="459792" grpId="0" autoUpdateAnimBg="0"/>
      <p:bldP spid="459793" grpId="0" animBg="1"/>
      <p:bldP spid="459794" grpId="0" animBg="1"/>
      <p:bldP spid="459795" grpId="0" animBg="1"/>
      <p:bldP spid="459796" grpId="0" autoUpdateAnimBg="0"/>
      <p:bldP spid="459797" grpId="0" animBg="1"/>
      <p:bldP spid="459798" grpId="0" animBg="1"/>
      <p:bldP spid="459799" grpId="0" autoUpdateAnimBg="0"/>
      <p:bldP spid="4598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533400"/>
            <a:ext cx="5372100" cy="1143000"/>
          </a:xfrm>
          <a:solidFill>
            <a:srgbClr val="003399"/>
          </a:solidFill>
        </p:spPr>
        <p:txBody>
          <a:bodyPr>
            <a:normAutofit/>
          </a:bodyPr>
          <a:lstStyle/>
          <a:p>
            <a:r>
              <a:rPr lang="en-US" sz="4000" dirty="0" smtClean="0">
                <a:solidFill>
                  <a:srgbClr val="FF9933"/>
                </a:solidFill>
                <a:latin typeface="Arial" charset="0"/>
              </a:rPr>
              <a:t>WGS 84 and NAD 83</a:t>
            </a:r>
          </a:p>
        </p:txBody>
      </p:sp>
      <p:sp>
        <p:nvSpPr>
          <p:cNvPr id="10243"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10244" name="Freeform 7"/>
          <p:cNvSpPr>
            <a:spLocks/>
          </p:cNvSpPr>
          <p:nvPr/>
        </p:nvSpPr>
        <p:spPr bwMode="auto">
          <a:xfrm>
            <a:off x="2514600" y="23622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5"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6"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7"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8" name="Line 11"/>
          <p:cNvSpPr>
            <a:spLocks noChangeShapeType="1"/>
          </p:cNvSpPr>
          <p:nvPr/>
        </p:nvSpPr>
        <p:spPr bwMode="auto">
          <a:xfrm>
            <a:off x="2514600" y="4267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9" name="Line 12"/>
          <p:cNvSpPr>
            <a:spLocks noChangeShapeType="1"/>
          </p:cNvSpPr>
          <p:nvPr/>
        </p:nvSpPr>
        <p:spPr bwMode="auto">
          <a:xfrm flipV="1">
            <a:off x="4800600" y="1905000"/>
            <a:ext cx="0" cy="396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0" name="Text Box 13"/>
          <p:cNvSpPr txBox="1">
            <a:spLocks noChangeArrowheads="1"/>
          </p:cNvSpPr>
          <p:nvPr/>
        </p:nvSpPr>
        <p:spPr bwMode="auto">
          <a:xfrm>
            <a:off x="270361" y="2709208"/>
            <a:ext cx="21107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International Terrestrial Reference Frame </a:t>
            </a:r>
            <a:r>
              <a:rPr lang="en-US" sz="2000" b="0" dirty="0" smtClean="0">
                <a:solidFill>
                  <a:srgbClr val="3333CC"/>
                </a:solidFill>
              </a:rPr>
              <a:t>(ITRF) includes updates to WGS-84 (~ 2 cm)</a:t>
            </a:r>
            <a:endParaRPr lang="en-US" sz="2000" b="0" dirty="0">
              <a:solidFill>
                <a:srgbClr val="3333CC"/>
              </a:solidFill>
            </a:endParaRPr>
          </a:p>
        </p:txBody>
      </p:sp>
      <p:sp>
        <p:nvSpPr>
          <p:cNvPr id="10251" name="Text Box 14"/>
          <p:cNvSpPr txBox="1">
            <a:spLocks noChangeArrowheads="1"/>
          </p:cNvSpPr>
          <p:nvPr/>
        </p:nvSpPr>
        <p:spPr bwMode="auto">
          <a:xfrm>
            <a:off x="6754997" y="1849904"/>
            <a:ext cx="2362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North American Datum of 1983 </a:t>
            </a:r>
            <a:r>
              <a:rPr lang="en-US" sz="2000" b="0" dirty="0" smtClean="0">
                <a:solidFill>
                  <a:srgbClr val="3333CC"/>
                </a:solidFill>
              </a:rPr>
              <a:t>(NAD 83) (Civilian Datum of US)</a:t>
            </a:r>
            <a:endParaRPr lang="en-US" sz="2000" b="0" dirty="0">
              <a:solidFill>
                <a:srgbClr val="3333CC"/>
              </a:solidFill>
            </a:endParaRPr>
          </a:p>
        </p:txBody>
      </p:sp>
      <p:sp>
        <p:nvSpPr>
          <p:cNvPr id="10252" name="Text Box 15"/>
          <p:cNvSpPr txBox="1">
            <a:spLocks noChangeArrowheads="1"/>
          </p:cNvSpPr>
          <p:nvPr/>
        </p:nvSpPr>
        <p:spPr bwMode="auto">
          <a:xfrm>
            <a:off x="6049963"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endParaRPr lang="en-US" sz="2400" b="0">
              <a:solidFill>
                <a:srgbClr val="3333CC"/>
              </a:solidFill>
            </a:endParaRPr>
          </a:p>
        </p:txBody>
      </p:sp>
      <p:sp>
        <p:nvSpPr>
          <p:cNvPr id="10253" name="Line 16"/>
          <p:cNvSpPr>
            <a:spLocks noChangeShapeType="1"/>
          </p:cNvSpPr>
          <p:nvPr/>
        </p:nvSpPr>
        <p:spPr bwMode="auto">
          <a:xfrm>
            <a:off x="1905000" y="3173341"/>
            <a:ext cx="609600" cy="331858"/>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4" name="Line 17"/>
          <p:cNvSpPr>
            <a:spLocks noChangeShapeType="1"/>
          </p:cNvSpPr>
          <p:nvPr/>
        </p:nvSpPr>
        <p:spPr bwMode="auto">
          <a:xfrm flipH="1">
            <a:off x="6172200" y="2590800"/>
            <a:ext cx="6096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5" name="Line 18"/>
          <p:cNvSpPr>
            <a:spLocks noChangeShapeType="1"/>
          </p:cNvSpPr>
          <p:nvPr/>
        </p:nvSpPr>
        <p:spPr bwMode="auto">
          <a:xfrm flipH="1" flipV="1">
            <a:off x="6369050" y="4952999"/>
            <a:ext cx="609600" cy="193675"/>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6" name="Text Box 19"/>
          <p:cNvSpPr txBox="1">
            <a:spLocks noChangeArrowheads="1"/>
          </p:cNvSpPr>
          <p:nvPr/>
        </p:nvSpPr>
        <p:spPr bwMode="auto">
          <a:xfrm>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10257" name="Line 20"/>
          <p:cNvSpPr>
            <a:spLocks noChangeShapeType="1"/>
          </p:cNvSpPr>
          <p:nvPr/>
        </p:nvSpPr>
        <p:spPr bwMode="auto">
          <a:xfrm>
            <a:off x="3962400" y="3810000"/>
            <a:ext cx="4572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8" name="Oval 21"/>
          <p:cNvSpPr>
            <a:spLocks noChangeArrowheads="1"/>
          </p:cNvSpPr>
          <p:nvPr/>
        </p:nvSpPr>
        <p:spPr bwMode="auto">
          <a:xfrm>
            <a:off x="2514600" y="2438400"/>
            <a:ext cx="4419600" cy="3429000"/>
          </a:xfrm>
          <a:prstGeom prst="ellipse">
            <a:avLst/>
          </a:prstGeom>
          <a:noFill/>
          <a:ln w="9525">
            <a:solidFill>
              <a:srgbClr val="FF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9" name="Text Box 22"/>
          <p:cNvSpPr txBox="1">
            <a:spLocks noChangeArrowheads="1"/>
          </p:cNvSpPr>
          <p:nvPr/>
        </p:nvSpPr>
        <p:spPr bwMode="auto">
          <a:xfrm>
            <a:off x="5091113" y="35814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 2.2  m (3-D)</a:t>
            </a:r>
          </a:p>
          <a:p>
            <a:pPr eaLnBrk="0" fontAlgn="base" hangingPunct="0">
              <a:spcBef>
                <a:spcPct val="0"/>
              </a:spcBef>
              <a:spcAft>
                <a:spcPct val="0"/>
              </a:spcAft>
            </a:pPr>
            <a:r>
              <a:rPr lang="en-US" sz="1200" b="0">
                <a:solidFill>
                  <a:srgbClr val="003300"/>
                </a:solidFill>
              </a:rPr>
              <a:t>  dX,dY,dZ</a:t>
            </a:r>
            <a:endParaRPr lang="en-US" sz="2000" b="0">
              <a:solidFill>
                <a:srgbClr val="003300"/>
              </a:solidFill>
            </a:endParaRPr>
          </a:p>
        </p:txBody>
      </p:sp>
      <p:sp>
        <p:nvSpPr>
          <p:cNvPr id="10260" name="Line 23"/>
          <p:cNvSpPr>
            <a:spLocks noChangeShapeType="1"/>
          </p:cNvSpPr>
          <p:nvPr/>
        </p:nvSpPr>
        <p:spPr bwMode="auto">
          <a:xfrm flipH="1">
            <a:off x="4724400" y="3810000"/>
            <a:ext cx="4572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1" name="Line 24"/>
          <p:cNvSpPr>
            <a:spLocks noChangeShapeType="1"/>
          </p:cNvSpPr>
          <p:nvPr/>
        </p:nvSpPr>
        <p:spPr bwMode="auto">
          <a:xfrm>
            <a:off x="4572000" y="4114800"/>
            <a:ext cx="228600" cy="152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2" name="Rectangle 25"/>
          <p:cNvSpPr>
            <a:spLocks noChangeArrowheads="1"/>
          </p:cNvSpPr>
          <p:nvPr/>
        </p:nvSpPr>
        <p:spPr bwMode="auto">
          <a:xfrm>
            <a:off x="6978650" y="411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3" name="Rectangle 26"/>
          <p:cNvSpPr>
            <a:spLocks noChangeArrowheads="1"/>
          </p:cNvSpPr>
          <p:nvPr/>
        </p:nvSpPr>
        <p:spPr bwMode="auto">
          <a:xfrm>
            <a:off x="7085013" y="4291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4" name="Rectangle 27"/>
          <p:cNvSpPr>
            <a:spLocks noChangeArrowheads="1"/>
          </p:cNvSpPr>
          <p:nvPr/>
        </p:nvSpPr>
        <p:spPr bwMode="auto">
          <a:xfrm>
            <a:off x="6937979" y="49180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3333CC"/>
                </a:solidFill>
              </a:rPr>
              <a:t>GEOID</a:t>
            </a:r>
          </a:p>
        </p:txBody>
      </p:sp>
      <p:pic>
        <p:nvPicPr>
          <p:cNvPr id="10265" name="Picture 29"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p:cNvSpPr txBox="1">
            <a:spLocks noChangeArrowheads="1"/>
          </p:cNvSpPr>
          <p:nvPr/>
        </p:nvSpPr>
        <p:spPr bwMode="auto">
          <a:xfrm>
            <a:off x="304800" y="4758289"/>
            <a:ext cx="24526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World Geodetic System of 1984 </a:t>
            </a:r>
            <a:r>
              <a:rPr lang="en-US" sz="2000" b="0" dirty="0" smtClean="0">
                <a:solidFill>
                  <a:srgbClr val="3333CC"/>
                </a:solidFill>
              </a:rPr>
              <a:t>(WGS 84) is reference frame for Global Positioning Systems</a:t>
            </a:r>
            <a:endParaRPr lang="en-US" sz="2000" b="0" dirty="0">
              <a:solidFill>
                <a:srgbClr val="3333CC"/>
              </a:solidFill>
            </a:endParaRPr>
          </a:p>
        </p:txBody>
      </p:sp>
      <p:grpSp>
        <p:nvGrpSpPr>
          <p:cNvPr id="2" name="Group 1"/>
          <p:cNvGrpSpPr/>
          <p:nvPr/>
        </p:nvGrpSpPr>
        <p:grpSpPr>
          <a:xfrm>
            <a:off x="533400" y="50905"/>
            <a:ext cx="1133555" cy="2616095"/>
            <a:chOff x="2476500" y="4184388"/>
            <a:chExt cx="1133555" cy="261609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155" y="5571758"/>
              <a:ext cx="11049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84388"/>
              <a:ext cx="933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255" y="3173343"/>
            <a:ext cx="2109840" cy="117213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pPr>
              <a:lnSpc>
                <a:spcPct val="125000"/>
              </a:lnSpc>
              <a:spcBef>
                <a:spcPct val="25000"/>
              </a:spcBef>
              <a:spcAft>
                <a:spcPct val="30000"/>
              </a:spcAft>
            </a:pPr>
            <a:r>
              <a:rPr lang="en-US" sz="3600" b="1" smtClean="0">
                <a:solidFill>
                  <a:srgbClr val="FF3300"/>
                </a:solidFill>
              </a:rPr>
              <a:t>Learning Objectives:</a:t>
            </a:r>
            <a:br>
              <a:rPr lang="en-US" sz="3600" b="1" smtClean="0">
                <a:solidFill>
                  <a:srgbClr val="FF3300"/>
                </a:solidFill>
              </a:rPr>
            </a:br>
            <a:r>
              <a:rPr lang="en-US" sz="3200" b="1" smtClean="0">
                <a:solidFill>
                  <a:srgbClr val="0000FF"/>
                </a:solidFill>
              </a:rPr>
              <a:t>By the end of this class you should be able to:</a:t>
            </a:r>
          </a:p>
        </p:txBody>
      </p:sp>
      <p:sp>
        <p:nvSpPr>
          <p:cNvPr id="14339" name="Rectangle 3"/>
          <p:cNvSpPr>
            <a:spLocks noGrp="1" noChangeArrowheads="1"/>
          </p:cNvSpPr>
          <p:nvPr>
            <p:ph type="body" idx="1"/>
          </p:nvPr>
        </p:nvSpPr>
        <p:spPr>
          <a:xfrm>
            <a:off x="381000" y="1600200"/>
            <a:ext cx="8458200" cy="4876800"/>
          </a:xfrm>
        </p:spPr>
        <p:txBody>
          <a:bodyPr/>
          <a:lstStyle/>
          <a:p>
            <a:r>
              <a:rPr lang="en-US" sz="2400" dirty="0" smtClean="0"/>
              <a:t>describe the role of geodesy as a basis for earth </a:t>
            </a:r>
            <a:r>
              <a:rPr lang="en-US" sz="2400" dirty="0" err="1" smtClean="0"/>
              <a:t>datums</a:t>
            </a:r>
            <a:endParaRPr lang="en-US" sz="2400" dirty="0" smtClean="0"/>
          </a:p>
          <a:p>
            <a:r>
              <a:rPr lang="en-US" sz="2400" dirty="0" smtClean="0"/>
              <a:t>list the basic types of map projection</a:t>
            </a:r>
          </a:p>
          <a:p>
            <a:r>
              <a:rPr lang="en-US" sz="2400" dirty="0" smtClean="0"/>
              <a:t>identify the properties of common map projections</a:t>
            </a:r>
          </a:p>
          <a:p>
            <a:r>
              <a:rPr lang="en-US" sz="2400" dirty="0" smtClean="0"/>
              <a:t>properly use the terminology of common coordinate systems</a:t>
            </a:r>
          </a:p>
          <a:p>
            <a:r>
              <a:rPr lang="en-US" sz="2400" dirty="0" smtClean="0"/>
              <a:t>use spatial references in </a:t>
            </a:r>
            <a:r>
              <a:rPr lang="en-US" sz="2400" dirty="0" err="1" smtClean="0"/>
              <a:t>ArcMap</a:t>
            </a:r>
            <a:r>
              <a:rPr lang="en-US" sz="2400" dirty="0" smtClean="0"/>
              <a:t> so that geographic data is properly displayed</a:t>
            </a:r>
          </a:p>
          <a:p>
            <a:pPr lvl="1"/>
            <a:r>
              <a:rPr lang="en-US" sz="2000" dirty="0" smtClean="0"/>
              <a:t>determine the spatial reference system associated with a feature class or data frame</a:t>
            </a:r>
          </a:p>
          <a:p>
            <a:pPr lvl="1"/>
            <a:r>
              <a:rPr lang="en-US" sz="2000" dirty="0" smtClean="0"/>
              <a:t>use ArcGIS to convert between coordinate systems </a:t>
            </a:r>
          </a:p>
          <a:p>
            <a:r>
              <a:rPr lang="en-US" sz="2400" dirty="0" smtClean="0"/>
              <a:t>calculate distances on a spherical earth and in a projected coordinate system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8534400" cy="1143000"/>
          </a:xfrm>
        </p:spPr>
        <p:txBody>
          <a:bodyPr/>
          <a:lstStyle/>
          <a:p>
            <a:r>
              <a:rPr lang="en-US" smtClean="0"/>
              <a:t>Latitude and Longitude on a Sphere</a:t>
            </a:r>
          </a:p>
        </p:txBody>
      </p:sp>
      <p:sp>
        <p:nvSpPr>
          <p:cNvPr id="35843" name="Arc 3"/>
          <p:cNvSpPr>
            <a:spLocks/>
          </p:cNvSpPr>
          <p:nvPr/>
        </p:nvSpPr>
        <p:spPr bwMode="auto">
          <a:xfrm>
            <a:off x="1966913" y="4084638"/>
            <a:ext cx="3860800" cy="514350"/>
          </a:xfrm>
          <a:custGeom>
            <a:avLst/>
            <a:gdLst>
              <a:gd name="T0" fmla="*/ 0 w 43139"/>
              <a:gd name="T1" fmla="*/ 2147483647 h 21688"/>
              <a:gd name="T2" fmla="*/ 2147483647 w 43139"/>
              <a:gd name="T3" fmla="*/ 2147483647 h 21688"/>
              <a:gd name="T4" fmla="*/ 2147483647 w 43139"/>
              <a:gd name="T5" fmla="*/ 2147483647 h 21688"/>
              <a:gd name="T6" fmla="*/ 0 60000 65536"/>
              <a:gd name="T7" fmla="*/ 0 60000 65536"/>
              <a:gd name="T8" fmla="*/ 0 60000 65536"/>
              <a:gd name="T9" fmla="*/ 0 w 43139"/>
              <a:gd name="T10" fmla="*/ 0 h 21688"/>
              <a:gd name="T11" fmla="*/ 43139 w 43139"/>
              <a:gd name="T12" fmla="*/ 21688 h 21688"/>
            </a:gdLst>
            <a:ahLst/>
            <a:cxnLst>
              <a:cxn ang="T6">
                <a:pos x="T0" y="T1"/>
              </a:cxn>
              <a:cxn ang="T7">
                <a:pos x="T2" y="T3"/>
              </a:cxn>
              <a:cxn ang="T8">
                <a:pos x="T4" y="T5"/>
              </a:cxn>
            </a:cxnLst>
            <a:rect l="T9" t="T10" r="T11" b="T12"/>
            <a:pathLst>
              <a:path w="43139" h="21688" fill="none" extrusionOk="0">
                <a:moveTo>
                  <a:pt x="0" y="19976"/>
                </a:moveTo>
                <a:cubicBezTo>
                  <a:pt x="849" y="8708"/>
                  <a:pt x="10239" y="-1"/>
                  <a:pt x="21539" y="0"/>
                </a:cubicBezTo>
                <a:cubicBezTo>
                  <a:pt x="33468" y="0"/>
                  <a:pt x="43139" y="9670"/>
                  <a:pt x="43139" y="21600"/>
                </a:cubicBezTo>
                <a:cubicBezTo>
                  <a:pt x="43139" y="21629"/>
                  <a:pt x="43138" y="21658"/>
                  <a:pt x="43138" y="21687"/>
                </a:cubicBezTo>
              </a:path>
              <a:path w="43139" h="21688" stroke="0" extrusionOk="0">
                <a:moveTo>
                  <a:pt x="0" y="19976"/>
                </a:moveTo>
                <a:cubicBezTo>
                  <a:pt x="849" y="8708"/>
                  <a:pt x="10239" y="-1"/>
                  <a:pt x="21539" y="0"/>
                </a:cubicBezTo>
                <a:cubicBezTo>
                  <a:pt x="33468" y="0"/>
                  <a:pt x="43139" y="9670"/>
                  <a:pt x="43139" y="21600"/>
                </a:cubicBezTo>
                <a:cubicBezTo>
                  <a:pt x="43139" y="21629"/>
                  <a:pt x="43138" y="21658"/>
                  <a:pt x="43138" y="21687"/>
                </a:cubicBezTo>
                <a:lnTo>
                  <a:pt x="21539" y="21600"/>
                </a:lnTo>
                <a:close/>
              </a:path>
            </a:pathLst>
          </a:custGeom>
          <a:solidFill>
            <a:schemeClr val="folHlink"/>
          </a:solidFill>
          <a:ln w="19050">
            <a:solidFill>
              <a:schemeClr val="tx1"/>
            </a:solidFill>
            <a:prstDash val="dash"/>
            <a:round/>
            <a:headEnd/>
            <a:tailEnd/>
          </a:ln>
        </p:spPr>
        <p:txBody>
          <a:bodyPr wrap="none" anchor="ctr"/>
          <a:lstStyle/>
          <a:p>
            <a:endParaRPr lang="en-US"/>
          </a:p>
        </p:txBody>
      </p:sp>
      <p:sp>
        <p:nvSpPr>
          <p:cNvPr id="35844" name="Arc 4"/>
          <p:cNvSpPr>
            <a:spLocks/>
          </p:cNvSpPr>
          <p:nvPr/>
        </p:nvSpPr>
        <p:spPr bwMode="auto">
          <a:xfrm>
            <a:off x="1957388" y="4552950"/>
            <a:ext cx="3865562" cy="501650"/>
          </a:xfrm>
          <a:custGeom>
            <a:avLst/>
            <a:gdLst>
              <a:gd name="T0" fmla="*/ 2147483647 w 43185"/>
              <a:gd name="T1" fmla="*/ 2147483647 h 21600"/>
              <a:gd name="T2" fmla="*/ 0 w 43185"/>
              <a:gd name="T3" fmla="*/ 1898603358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solidFill>
            <a:schemeClr val="folHlink"/>
          </a:solidFill>
          <a:ln w="19050">
            <a:solidFill>
              <a:schemeClr val="tx1"/>
            </a:solidFill>
            <a:round/>
            <a:headEnd/>
            <a:tailEnd/>
          </a:ln>
        </p:spPr>
        <p:txBody>
          <a:bodyPr wrap="none" anchor="ctr"/>
          <a:lstStyle/>
          <a:p>
            <a:endParaRPr lang="en-US"/>
          </a:p>
        </p:txBody>
      </p:sp>
      <p:sp>
        <p:nvSpPr>
          <p:cNvPr id="35845" name="Text Box 5"/>
          <p:cNvSpPr txBox="1">
            <a:spLocks noChangeArrowheads="1"/>
          </p:cNvSpPr>
          <p:nvPr/>
        </p:nvSpPr>
        <p:spPr bwMode="auto">
          <a:xfrm>
            <a:off x="5148263" y="1647825"/>
            <a:ext cx="3017837" cy="457200"/>
          </a:xfrm>
          <a:prstGeom prst="rect">
            <a:avLst/>
          </a:prstGeom>
          <a:noFill/>
          <a:ln w="9525">
            <a:noFill/>
            <a:miter lim="800000"/>
            <a:headEnd/>
            <a:tailEnd/>
          </a:ln>
        </p:spPr>
        <p:txBody>
          <a:bodyPr wrap="none">
            <a:spAutoFit/>
          </a:bodyPr>
          <a:lstStyle/>
          <a:p>
            <a:r>
              <a:rPr lang="de-DE" sz="2400" b="0">
                <a:latin typeface="Arial" charset="0"/>
              </a:rPr>
              <a:t>Meridian of longitude</a:t>
            </a:r>
            <a:endParaRPr lang="de-DE" sz="2400" b="0"/>
          </a:p>
        </p:txBody>
      </p:sp>
      <p:sp>
        <p:nvSpPr>
          <p:cNvPr id="35846" name="Text Box 6"/>
          <p:cNvSpPr txBox="1">
            <a:spLocks noChangeArrowheads="1"/>
          </p:cNvSpPr>
          <p:nvPr/>
        </p:nvSpPr>
        <p:spPr bwMode="auto">
          <a:xfrm>
            <a:off x="5649913" y="2187575"/>
            <a:ext cx="2609850" cy="457200"/>
          </a:xfrm>
          <a:prstGeom prst="rect">
            <a:avLst/>
          </a:prstGeom>
          <a:noFill/>
          <a:ln w="9525">
            <a:noFill/>
            <a:miter lim="800000"/>
            <a:headEnd/>
            <a:tailEnd/>
          </a:ln>
        </p:spPr>
        <p:txBody>
          <a:bodyPr wrap="none">
            <a:spAutoFit/>
          </a:bodyPr>
          <a:lstStyle/>
          <a:p>
            <a:r>
              <a:rPr lang="de-DE" sz="2400" b="0">
                <a:latin typeface="Arial" charset="0"/>
              </a:rPr>
              <a:t>Parallel of latitude</a:t>
            </a:r>
            <a:endParaRPr lang="de-DE" sz="2400" b="0"/>
          </a:p>
        </p:txBody>
      </p:sp>
      <p:cxnSp>
        <p:nvCxnSpPr>
          <p:cNvPr id="35847" name="AutoShape 7"/>
          <p:cNvCxnSpPr>
            <a:cxnSpLocks noChangeShapeType="1"/>
          </p:cNvCxnSpPr>
          <p:nvPr/>
        </p:nvCxnSpPr>
        <p:spPr bwMode="auto">
          <a:xfrm flipH="1">
            <a:off x="4770438" y="3517900"/>
            <a:ext cx="15875" cy="25400"/>
          </a:xfrm>
          <a:prstGeom prst="straightConnector1">
            <a:avLst/>
          </a:prstGeom>
          <a:noFill/>
          <a:ln w="9525">
            <a:solidFill>
              <a:srgbClr val="FF3300"/>
            </a:solidFill>
            <a:round/>
            <a:headEnd/>
            <a:tailEnd/>
          </a:ln>
        </p:spPr>
      </p:cxnSp>
      <p:sp>
        <p:nvSpPr>
          <p:cNvPr id="35848" name="Line 8"/>
          <p:cNvSpPr>
            <a:spLocks noChangeShapeType="1"/>
          </p:cNvSpPr>
          <p:nvPr/>
        </p:nvSpPr>
        <p:spPr bwMode="auto">
          <a:xfrm flipV="1">
            <a:off x="3890963" y="1854200"/>
            <a:ext cx="0" cy="2700338"/>
          </a:xfrm>
          <a:prstGeom prst="line">
            <a:avLst/>
          </a:prstGeom>
          <a:noFill/>
          <a:ln w="19050">
            <a:solidFill>
              <a:schemeClr val="tx1"/>
            </a:solidFill>
            <a:round/>
            <a:headEnd/>
            <a:tailEnd type="triangle" w="med" len="lg"/>
          </a:ln>
        </p:spPr>
        <p:txBody>
          <a:bodyPr wrap="none" anchor="ctr"/>
          <a:lstStyle/>
          <a:p>
            <a:endParaRPr lang="en-US"/>
          </a:p>
        </p:txBody>
      </p:sp>
      <p:sp>
        <p:nvSpPr>
          <p:cNvPr id="35849" name="Arc 9"/>
          <p:cNvSpPr>
            <a:spLocks/>
          </p:cNvSpPr>
          <p:nvPr/>
        </p:nvSpPr>
        <p:spPr bwMode="auto">
          <a:xfrm rot="5366312">
            <a:off x="3564731" y="3709195"/>
            <a:ext cx="517525" cy="2170112"/>
          </a:xfrm>
          <a:custGeom>
            <a:avLst/>
            <a:gdLst>
              <a:gd name="T0" fmla="*/ 2147483647 w 21600"/>
              <a:gd name="T1" fmla="*/ 0 h 24274"/>
              <a:gd name="T2" fmla="*/ 2147483647 w 21600"/>
              <a:gd name="T3" fmla="*/ 2147483647 h 24274"/>
              <a:gd name="T4" fmla="*/ 0 w 21600"/>
              <a:gd name="T5" fmla="*/ 2147483647 h 24274"/>
              <a:gd name="T6" fmla="*/ 0 60000 65536"/>
              <a:gd name="T7" fmla="*/ 0 60000 65536"/>
              <a:gd name="T8" fmla="*/ 0 60000 65536"/>
              <a:gd name="T9" fmla="*/ 0 w 21600"/>
              <a:gd name="T10" fmla="*/ 0 h 24274"/>
              <a:gd name="T11" fmla="*/ 21600 w 21600"/>
              <a:gd name="T12" fmla="*/ 24274 h 24274"/>
            </a:gdLst>
            <a:ahLst/>
            <a:cxnLst>
              <a:cxn ang="T6">
                <a:pos x="T0" y="T1"/>
              </a:cxn>
              <a:cxn ang="T7">
                <a:pos x="T2" y="T3"/>
              </a:cxn>
              <a:cxn ang="T8">
                <a:pos x="T4" y="T5"/>
              </a:cxn>
            </a:cxnLst>
            <a:rect l="T9" t="T10" r="T11" b="T12"/>
            <a:pathLst>
              <a:path w="21600" h="24274" fill="none" extrusionOk="0">
                <a:moveTo>
                  <a:pt x="18503" y="0"/>
                </a:moveTo>
                <a:cubicBezTo>
                  <a:pt x="20529" y="3363"/>
                  <a:pt x="21600" y="7216"/>
                  <a:pt x="21600" y="11143"/>
                </a:cubicBezTo>
                <a:cubicBezTo>
                  <a:pt x="21600" y="15889"/>
                  <a:pt x="20036" y="20504"/>
                  <a:pt x="17150" y="24273"/>
                </a:cubicBezTo>
              </a:path>
              <a:path w="21600" h="24274" stroke="0" extrusionOk="0">
                <a:moveTo>
                  <a:pt x="18503" y="0"/>
                </a:moveTo>
                <a:cubicBezTo>
                  <a:pt x="20529" y="3363"/>
                  <a:pt x="21600" y="7216"/>
                  <a:pt x="21600" y="11143"/>
                </a:cubicBezTo>
                <a:cubicBezTo>
                  <a:pt x="21600" y="15889"/>
                  <a:pt x="20036" y="20504"/>
                  <a:pt x="17150" y="24273"/>
                </a:cubicBezTo>
                <a:lnTo>
                  <a:pt x="0" y="11143"/>
                </a:lnTo>
                <a:close/>
              </a:path>
            </a:pathLst>
          </a:custGeom>
          <a:solidFill>
            <a:srgbClr val="CCFF66"/>
          </a:solidFill>
          <a:ln w="12700">
            <a:solidFill>
              <a:schemeClr val="folHlink"/>
            </a:solidFill>
            <a:round/>
            <a:headEnd/>
            <a:tailEnd/>
          </a:ln>
        </p:spPr>
        <p:txBody>
          <a:bodyPr rot="10800000" vert="eaVert" wrap="none" anchor="ctr"/>
          <a:lstStyle/>
          <a:p>
            <a:pPr algn="ctr"/>
            <a:endParaRPr lang="en-US" b="0">
              <a:solidFill>
                <a:srgbClr val="FF3300"/>
              </a:solidFill>
              <a:sym typeface="Symbol" pitchFamily="18" charset="2"/>
            </a:endParaRPr>
          </a:p>
        </p:txBody>
      </p:sp>
      <p:sp>
        <p:nvSpPr>
          <p:cNvPr id="35850" name="Line 10"/>
          <p:cNvSpPr>
            <a:spLocks noChangeShapeType="1"/>
          </p:cNvSpPr>
          <p:nvPr/>
        </p:nvSpPr>
        <p:spPr bwMode="auto">
          <a:xfrm>
            <a:off x="3890963" y="4554538"/>
            <a:ext cx="2598737" cy="0"/>
          </a:xfrm>
          <a:prstGeom prst="line">
            <a:avLst/>
          </a:prstGeom>
          <a:noFill/>
          <a:ln w="19050">
            <a:solidFill>
              <a:schemeClr val="tx1"/>
            </a:solidFill>
            <a:round/>
            <a:headEnd/>
            <a:tailEnd type="triangle" w="med" len="lg"/>
          </a:ln>
        </p:spPr>
        <p:txBody>
          <a:bodyPr wrap="none" anchor="ctr"/>
          <a:lstStyle/>
          <a:p>
            <a:endParaRPr lang="en-US"/>
          </a:p>
        </p:txBody>
      </p:sp>
      <p:sp>
        <p:nvSpPr>
          <p:cNvPr id="35851" name="Arc 11"/>
          <p:cNvSpPr>
            <a:spLocks/>
          </p:cNvSpPr>
          <p:nvPr/>
        </p:nvSpPr>
        <p:spPr bwMode="auto">
          <a:xfrm>
            <a:off x="3890963" y="3538538"/>
            <a:ext cx="1031875" cy="1454150"/>
          </a:xfrm>
          <a:custGeom>
            <a:avLst/>
            <a:gdLst>
              <a:gd name="T0" fmla="*/ 2147483647 w 21600"/>
              <a:gd name="T1" fmla="*/ 0 h 15567"/>
              <a:gd name="T2" fmla="*/ 2147483647 w 21600"/>
              <a:gd name="T3" fmla="*/ 2147483647 h 15567"/>
              <a:gd name="T4" fmla="*/ 0 w 21600"/>
              <a:gd name="T5" fmla="*/ 2147483647 h 15567"/>
              <a:gd name="T6" fmla="*/ 0 60000 65536"/>
              <a:gd name="T7" fmla="*/ 0 60000 65536"/>
              <a:gd name="T8" fmla="*/ 0 60000 65536"/>
              <a:gd name="T9" fmla="*/ 0 w 21600"/>
              <a:gd name="T10" fmla="*/ 0 h 15567"/>
              <a:gd name="T11" fmla="*/ 21600 w 21600"/>
              <a:gd name="T12" fmla="*/ 15567 h 15567"/>
            </a:gdLst>
            <a:ahLst/>
            <a:cxnLst>
              <a:cxn ang="T6">
                <a:pos x="T0" y="T1"/>
              </a:cxn>
              <a:cxn ang="T7">
                <a:pos x="T2" y="T3"/>
              </a:cxn>
              <a:cxn ang="T8">
                <a:pos x="T4" y="T5"/>
              </a:cxn>
            </a:cxnLst>
            <a:rect l="T9" t="T10" r="T11" b="T12"/>
            <a:pathLst>
              <a:path w="21600" h="15567" fill="none" extrusionOk="0">
                <a:moveTo>
                  <a:pt x="18697" y="0"/>
                </a:moveTo>
                <a:cubicBezTo>
                  <a:pt x="20598" y="3287"/>
                  <a:pt x="21600" y="7017"/>
                  <a:pt x="21600" y="10815"/>
                </a:cubicBezTo>
                <a:cubicBezTo>
                  <a:pt x="21600" y="12413"/>
                  <a:pt x="21422" y="14007"/>
                  <a:pt x="21070" y="15566"/>
                </a:cubicBezTo>
              </a:path>
              <a:path w="21600" h="15567" stroke="0" extrusionOk="0">
                <a:moveTo>
                  <a:pt x="18697" y="0"/>
                </a:moveTo>
                <a:cubicBezTo>
                  <a:pt x="20598" y="3287"/>
                  <a:pt x="21600" y="7017"/>
                  <a:pt x="21600" y="10815"/>
                </a:cubicBezTo>
                <a:cubicBezTo>
                  <a:pt x="21600" y="12413"/>
                  <a:pt x="21422" y="14007"/>
                  <a:pt x="21070" y="15566"/>
                </a:cubicBezTo>
                <a:lnTo>
                  <a:pt x="0" y="10815"/>
                </a:lnTo>
                <a:close/>
              </a:path>
            </a:pathLst>
          </a:custGeom>
          <a:solidFill>
            <a:srgbClr val="FFFF99"/>
          </a:solidFill>
          <a:ln w="9525">
            <a:noFill/>
            <a:round/>
            <a:headEnd/>
            <a:tailEnd/>
          </a:ln>
        </p:spPr>
        <p:txBody>
          <a:bodyPr wrap="none" anchor="ctr"/>
          <a:lstStyle/>
          <a:p>
            <a:pPr algn="ctr"/>
            <a:endParaRPr lang="en-US" sz="2400" b="0"/>
          </a:p>
        </p:txBody>
      </p:sp>
      <p:sp>
        <p:nvSpPr>
          <p:cNvPr id="35852" name="Arc 12"/>
          <p:cNvSpPr>
            <a:spLocks/>
          </p:cNvSpPr>
          <p:nvPr/>
        </p:nvSpPr>
        <p:spPr bwMode="auto">
          <a:xfrm rot="7983067">
            <a:off x="3795713" y="4311650"/>
            <a:ext cx="260350" cy="444500"/>
          </a:xfrm>
          <a:custGeom>
            <a:avLst/>
            <a:gdLst>
              <a:gd name="T0" fmla="*/ 2147483647 w 12377"/>
              <a:gd name="T1" fmla="*/ 0 h 21123"/>
              <a:gd name="T2" fmla="*/ 2147483647 w 12377"/>
              <a:gd name="T3" fmla="*/ 2147483647 h 21123"/>
              <a:gd name="T4" fmla="*/ 0 w 12377"/>
              <a:gd name="T5" fmla="*/ 2147483647 h 21123"/>
              <a:gd name="T6" fmla="*/ 0 60000 65536"/>
              <a:gd name="T7" fmla="*/ 0 60000 65536"/>
              <a:gd name="T8" fmla="*/ 0 60000 65536"/>
              <a:gd name="T9" fmla="*/ 0 w 12377"/>
              <a:gd name="T10" fmla="*/ 0 h 21123"/>
              <a:gd name="T11" fmla="*/ 12377 w 12377"/>
              <a:gd name="T12" fmla="*/ 21123 h 21123"/>
            </a:gdLst>
            <a:ahLst/>
            <a:cxnLst>
              <a:cxn ang="T6">
                <a:pos x="T0" y="T1"/>
              </a:cxn>
              <a:cxn ang="T7">
                <a:pos x="T2" y="T3"/>
              </a:cxn>
              <a:cxn ang="T8">
                <a:pos x="T4" y="T5"/>
              </a:cxn>
            </a:cxnLst>
            <a:rect l="T9" t="T10" r="T11" b="T12"/>
            <a:pathLst>
              <a:path w="12377" h="21123" fill="none" extrusionOk="0">
                <a:moveTo>
                  <a:pt x="4513" y="-1"/>
                </a:moveTo>
                <a:cubicBezTo>
                  <a:pt x="7336" y="603"/>
                  <a:pt x="10010" y="1766"/>
                  <a:pt x="12377" y="3420"/>
                </a:cubicBezTo>
              </a:path>
              <a:path w="12377" h="21123" stroke="0" extrusionOk="0">
                <a:moveTo>
                  <a:pt x="4513" y="-1"/>
                </a:moveTo>
                <a:cubicBezTo>
                  <a:pt x="7336" y="603"/>
                  <a:pt x="10010" y="1766"/>
                  <a:pt x="12377" y="3420"/>
                </a:cubicBezTo>
                <a:lnTo>
                  <a:pt x="0" y="21123"/>
                </a:lnTo>
                <a:close/>
              </a:path>
            </a:pathLst>
          </a:custGeom>
          <a:noFill/>
          <a:ln w="12700">
            <a:solidFill>
              <a:srgbClr val="FF3300"/>
            </a:solidFill>
            <a:round/>
            <a:headEnd/>
            <a:tailEnd/>
          </a:ln>
        </p:spPr>
        <p:txBody>
          <a:bodyPr wrap="none" anchor="ctr"/>
          <a:lstStyle/>
          <a:p>
            <a:endParaRPr lang="en-US"/>
          </a:p>
        </p:txBody>
      </p:sp>
      <p:sp>
        <p:nvSpPr>
          <p:cNvPr id="35853" name="Arc 13"/>
          <p:cNvSpPr>
            <a:spLocks/>
          </p:cNvSpPr>
          <p:nvPr/>
        </p:nvSpPr>
        <p:spPr bwMode="auto">
          <a:xfrm rot="4583167">
            <a:off x="4003675" y="4411663"/>
            <a:ext cx="393700" cy="196850"/>
          </a:xfrm>
          <a:custGeom>
            <a:avLst/>
            <a:gdLst>
              <a:gd name="T0" fmla="*/ 2147483647 w 20014"/>
              <a:gd name="T1" fmla="*/ 0 h 17468"/>
              <a:gd name="T2" fmla="*/ 2147483647 w 20014"/>
              <a:gd name="T3" fmla="*/ 1698392372 h 17468"/>
              <a:gd name="T4" fmla="*/ 0 w 20014"/>
              <a:gd name="T5" fmla="*/ 2147483647 h 17468"/>
              <a:gd name="T6" fmla="*/ 0 60000 65536"/>
              <a:gd name="T7" fmla="*/ 0 60000 65536"/>
              <a:gd name="T8" fmla="*/ 0 60000 65536"/>
              <a:gd name="T9" fmla="*/ 0 w 20014"/>
              <a:gd name="T10" fmla="*/ 0 h 17468"/>
              <a:gd name="T11" fmla="*/ 20014 w 20014"/>
              <a:gd name="T12" fmla="*/ 17468 h 17468"/>
            </a:gdLst>
            <a:ahLst/>
            <a:cxnLst>
              <a:cxn ang="T6">
                <a:pos x="T0" y="T1"/>
              </a:cxn>
              <a:cxn ang="T7">
                <a:pos x="T2" y="T3"/>
              </a:cxn>
              <a:cxn ang="T8">
                <a:pos x="T4" y="T5"/>
              </a:cxn>
            </a:cxnLst>
            <a:rect l="T9" t="T10" r="T11" b="T12"/>
            <a:pathLst>
              <a:path w="20014" h="17468" fill="none" extrusionOk="0">
                <a:moveTo>
                  <a:pt x="12705" y="0"/>
                </a:moveTo>
                <a:cubicBezTo>
                  <a:pt x="15966" y="2371"/>
                  <a:pt x="18498" y="5608"/>
                  <a:pt x="20014" y="9344"/>
                </a:cubicBezTo>
              </a:path>
              <a:path w="20014" h="17468" stroke="0" extrusionOk="0">
                <a:moveTo>
                  <a:pt x="12705" y="0"/>
                </a:moveTo>
                <a:cubicBezTo>
                  <a:pt x="15966" y="2371"/>
                  <a:pt x="18498" y="5608"/>
                  <a:pt x="20014" y="9344"/>
                </a:cubicBezTo>
                <a:lnTo>
                  <a:pt x="0" y="17468"/>
                </a:lnTo>
                <a:close/>
              </a:path>
            </a:pathLst>
          </a:custGeom>
          <a:noFill/>
          <a:ln w="12700">
            <a:solidFill>
              <a:srgbClr val="FF3300"/>
            </a:solidFill>
            <a:round/>
            <a:headEnd/>
            <a:tailEnd/>
          </a:ln>
        </p:spPr>
        <p:txBody>
          <a:bodyPr wrap="none" anchor="ctr"/>
          <a:lstStyle/>
          <a:p>
            <a:endParaRPr lang="en-US"/>
          </a:p>
        </p:txBody>
      </p:sp>
      <p:sp>
        <p:nvSpPr>
          <p:cNvPr id="35854" name="Text Box 14"/>
          <p:cNvSpPr txBox="1">
            <a:spLocks noChangeArrowheads="1"/>
          </p:cNvSpPr>
          <p:nvPr/>
        </p:nvSpPr>
        <p:spPr bwMode="auto">
          <a:xfrm>
            <a:off x="4130675" y="4064000"/>
            <a:ext cx="3365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endParaRPr lang="de-DE" sz="2400" b="0">
              <a:sym typeface="Symbol" pitchFamily="18" charset="2"/>
            </a:endParaRPr>
          </a:p>
        </p:txBody>
      </p:sp>
      <p:sp>
        <p:nvSpPr>
          <p:cNvPr id="35855" name="Rectangle 15"/>
          <p:cNvSpPr>
            <a:spLocks noChangeArrowheads="1"/>
          </p:cNvSpPr>
          <p:nvPr/>
        </p:nvSpPr>
        <p:spPr bwMode="auto">
          <a:xfrm>
            <a:off x="3686175" y="4464050"/>
            <a:ext cx="3238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p>
        </p:txBody>
      </p:sp>
      <p:sp>
        <p:nvSpPr>
          <p:cNvPr id="35856" name="Arc 16"/>
          <p:cNvSpPr>
            <a:spLocks/>
          </p:cNvSpPr>
          <p:nvPr/>
        </p:nvSpPr>
        <p:spPr bwMode="auto">
          <a:xfrm rot="7983067">
            <a:off x="3586163" y="4402138"/>
            <a:ext cx="444500" cy="292100"/>
          </a:xfrm>
          <a:custGeom>
            <a:avLst/>
            <a:gdLst>
              <a:gd name="T0" fmla="*/ 2147483647 w 21358"/>
              <a:gd name="T1" fmla="*/ 0 h 13878"/>
              <a:gd name="T2" fmla="*/ 2147483647 w 21358"/>
              <a:gd name="T3" fmla="*/ 2147483647 h 13878"/>
              <a:gd name="T4" fmla="*/ 0 w 21358"/>
              <a:gd name="T5" fmla="*/ 2147483647 h 13878"/>
              <a:gd name="T6" fmla="*/ 0 60000 65536"/>
              <a:gd name="T7" fmla="*/ 0 60000 65536"/>
              <a:gd name="T8" fmla="*/ 0 60000 65536"/>
              <a:gd name="T9" fmla="*/ 0 w 21358"/>
              <a:gd name="T10" fmla="*/ 0 h 13878"/>
              <a:gd name="T11" fmla="*/ 21358 w 21358"/>
              <a:gd name="T12" fmla="*/ 13878 h 13878"/>
            </a:gdLst>
            <a:ahLst/>
            <a:cxnLst>
              <a:cxn ang="T6">
                <a:pos x="T0" y="T1"/>
              </a:cxn>
              <a:cxn ang="T7">
                <a:pos x="T2" y="T3"/>
              </a:cxn>
              <a:cxn ang="T8">
                <a:pos x="T4" y="T5"/>
              </a:cxn>
            </a:cxnLst>
            <a:rect l="T9" t="T10" r="T11" b="T12"/>
            <a:pathLst>
              <a:path w="21358" h="13878" fill="none" extrusionOk="0">
                <a:moveTo>
                  <a:pt x="16551" y="0"/>
                </a:moveTo>
                <a:cubicBezTo>
                  <a:pt x="19102" y="3042"/>
                  <a:pt x="20765" y="6728"/>
                  <a:pt x="21358" y="10653"/>
                </a:cubicBezTo>
              </a:path>
              <a:path w="21358" h="13878" stroke="0" extrusionOk="0">
                <a:moveTo>
                  <a:pt x="16551" y="0"/>
                </a:moveTo>
                <a:cubicBezTo>
                  <a:pt x="19102" y="3042"/>
                  <a:pt x="20765" y="6728"/>
                  <a:pt x="21358" y="10653"/>
                </a:cubicBezTo>
                <a:lnTo>
                  <a:pt x="0" y="13878"/>
                </a:lnTo>
                <a:close/>
              </a:path>
            </a:pathLst>
          </a:custGeom>
          <a:noFill/>
          <a:ln w="12700">
            <a:solidFill>
              <a:srgbClr val="FF3300"/>
            </a:solidFill>
            <a:round/>
            <a:headEnd/>
            <a:tailEnd/>
          </a:ln>
        </p:spPr>
        <p:txBody>
          <a:bodyPr wrap="none" anchor="ctr"/>
          <a:lstStyle/>
          <a:p>
            <a:endParaRPr lang="en-US"/>
          </a:p>
        </p:txBody>
      </p:sp>
      <p:sp>
        <p:nvSpPr>
          <p:cNvPr id="35857" name="Arc 17"/>
          <p:cNvSpPr>
            <a:spLocks/>
          </p:cNvSpPr>
          <p:nvPr/>
        </p:nvSpPr>
        <p:spPr bwMode="auto">
          <a:xfrm rot="4583167">
            <a:off x="4071938" y="4141787"/>
            <a:ext cx="184150" cy="244475"/>
          </a:xfrm>
          <a:custGeom>
            <a:avLst/>
            <a:gdLst>
              <a:gd name="T0" fmla="*/ 0 w 9384"/>
              <a:gd name="T1" fmla="*/ 392107877 h 21534"/>
              <a:gd name="T2" fmla="*/ 2147483647 w 9384"/>
              <a:gd name="T3" fmla="*/ 0 h 21534"/>
              <a:gd name="T4" fmla="*/ 2147483647 w 9384"/>
              <a:gd name="T5" fmla="*/ 2147483647 h 21534"/>
              <a:gd name="T6" fmla="*/ 0 60000 65536"/>
              <a:gd name="T7" fmla="*/ 0 60000 65536"/>
              <a:gd name="T8" fmla="*/ 0 60000 65536"/>
              <a:gd name="T9" fmla="*/ 0 w 9384"/>
              <a:gd name="T10" fmla="*/ 0 h 21534"/>
              <a:gd name="T11" fmla="*/ 9384 w 9384"/>
              <a:gd name="T12" fmla="*/ 21534 h 21534"/>
            </a:gdLst>
            <a:ahLst/>
            <a:cxnLst>
              <a:cxn ang="T6">
                <a:pos x="T0" y="T1"/>
              </a:cxn>
              <a:cxn ang="T7">
                <a:pos x="T2" y="T3"/>
              </a:cxn>
              <a:cxn ang="T8">
                <a:pos x="T4" y="T5"/>
              </a:cxn>
            </a:cxnLst>
            <a:rect l="T9" t="T10" r="T11" b="T12"/>
            <a:pathLst>
              <a:path w="9384" h="21534" fill="none" extrusionOk="0">
                <a:moveTo>
                  <a:pt x="-1" y="2078"/>
                </a:moveTo>
                <a:cubicBezTo>
                  <a:pt x="2413" y="914"/>
                  <a:pt x="5022" y="209"/>
                  <a:pt x="7694" y="0"/>
                </a:cubicBezTo>
              </a:path>
              <a:path w="9384" h="21534" stroke="0" extrusionOk="0">
                <a:moveTo>
                  <a:pt x="-1" y="2078"/>
                </a:moveTo>
                <a:cubicBezTo>
                  <a:pt x="2413" y="914"/>
                  <a:pt x="5022" y="209"/>
                  <a:pt x="7694" y="0"/>
                </a:cubicBezTo>
                <a:lnTo>
                  <a:pt x="9384" y="21534"/>
                </a:lnTo>
                <a:close/>
              </a:path>
            </a:pathLst>
          </a:custGeom>
          <a:noFill/>
          <a:ln w="12700">
            <a:solidFill>
              <a:srgbClr val="FF3300"/>
            </a:solidFill>
            <a:round/>
            <a:headEnd/>
            <a:tailEnd/>
          </a:ln>
        </p:spPr>
        <p:txBody>
          <a:bodyPr wrap="none" anchor="ctr"/>
          <a:lstStyle/>
          <a:p>
            <a:endParaRPr lang="en-US"/>
          </a:p>
        </p:txBody>
      </p:sp>
      <p:sp>
        <p:nvSpPr>
          <p:cNvPr id="35858" name="Line 18"/>
          <p:cNvSpPr>
            <a:spLocks noChangeShapeType="1"/>
          </p:cNvSpPr>
          <p:nvPr/>
        </p:nvSpPr>
        <p:spPr bwMode="auto">
          <a:xfrm flipH="1">
            <a:off x="4489450" y="2038350"/>
            <a:ext cx="658813" cy="884238"/>
          </a:xfrm>
          <a:prstGeom prst="line">
            <a:avLst/>
          </a:prstGeom>
          <a:noFill/>
          <a:ln w="19050">
            <a:solidFill>
              <a:schemeClr val="tx1"/>
            </a:solidFill>
            <a:round/>
            <a:headEnd/>
            <a:tailEnd type="triangle" w="sm" len="lg"/>
          </a:ln>
        </p:spPr>
        <p:txBody>
          <a:bodyPr wrap="none" anchor="ctr"/>
          <a:lstStyle/>
          <a:p>
            <a:endParaRPr lang="en-US"/>
          </a:p>
        </p:txBody>
      </p:sp>
      <p:sp>
        <p:nvSpPr>
          <p:cNvPr id="35859" name="Line 19"/>
          <p:cNvSpPr>
            <a:spLocks noChangeShapeType="1"/>
          </p:cNvSpPr>
          <p:nvPr/>
        </p:nvSpPr>
        <p:spPr bwMode="auto">
          <a:xfrm flipH="1">
            <a:off x="4979988" y="2576513"/>
            <a:ext cx="754062" cy="898525"/>
          </a:xfrm>
          <a:prstGeom prst="line">
            <a:avLst/>
          </a:prstGeom>
          <a:noFill/>
          <a:ln w="19050">
            <a:solidFill>
              <a:schemeClr val="tx1"/>
            </a:solidFill>
            <a:round/>
            <a:headEnd/>
            <a:tailEnd type="triangle" w="sm" len="lg"/>
          </a:ln>
        </p:spPr>
        <p:txBody>
          <a:bodyPr wrap="none" anchor="ctr"/>
          <a:lstStyle/>
          <a:p>
            <a:endParaRPr lang="en-US"/>
          </a:p>
        </p:txBody>
      </p:sp>
      <p:sp>
        <p:nvSpPr>
          <p:cNvPr id="35860" name="Text Box 20"/>
          <p:cNvSpPr txBox="1">
            <a:spLocks noChangeArrowheads="1"/>
          </p:cNvSpPr>
          <p:nvPr/>
        </p:nvSpPr>
        <p:spPr bwMode="auto">
          <a:xfrm>
            <a:off x="1390650" y="5337175"/>
            <a:ext cx="354013" cy="396875"/>
          </a:xfrm>
          <a:prstGeom prst="rect">
            <a:avLst/>
          </a:prstGeom>
          <a:noFill/>
          <a:ln w="9525">
            <a:noFill/>
            <a:miter lim="800000"/>
            <a:headEnd/>
            <a:tailEnd/>
          </a:ln>
        </p:spPr>
        <p:txBody>
          <a:bodyPr wrap="none">
            <a:spAutoFit/>
          </a:bodyPr>
          <a:lstStyle/>
          <a:p>
            <a:r>
              <a:rPr lang="de-DE" b="0">
                <a:latin typeface="Arial" charset="0"/>
              </a:rPr>
              <a:t>X</a:t>
            </a:r>
            <a:endParaRPr lang="de-DE" sz="2400" b="0"/>
          </a:p>
        </p:txBody>
      </p:sp>
      <p:sp>
        <p:nvSpPr>
          <p:cNvPr id="35861" name="Text Box 21"/>
          <p:cNvSpPr txBox="1">
            <a:spLocks noChangeArrowheads="1"/>
          </p:cNvSpPr>
          <p:nvPr/>
        </p:nvSpPr>
        <p:spPr bwMode="auto">
          <a:xfrm>
            <a:off x="6407150" y="4286250"/>
            <a:ext cx="354013" cy="396875"/>
          </a:xfrm>
          <a:prstGeom prst="rect">
            <a:avLst/>
          </a:prstGeom>
          <a:noFill/>
          <a:ln w="9525">
            <a:noFill/>
            <a:miter lim="800000"/>
            <a:headEnd/>
            <a:tailEnd/>
          </a:ln>
        </p:spPr>
        <p:txBody>
          <a:bodyPr wrap="none">
            <a:spAutoFit/>
          </a:bodyPr>
          <a:lstStyle/>
          <a:p>
            <a:r>
              <a:rPr lang="de-DE" b="0">
                <a:latin typeface="Arial" charset="0"/>
              </a:rPr>
              <a:t>Y</a:t>
            </a:r>
            <a:endParaRPr lang="de-DE" sz="2400" b="0"/>
          </a:p>
        </p:txBody>
      </p:sp>
      <p:sp>
        <p:nvSpPr>
          <p:cNvPr id="35862" name="Text Box 22"/>
          <p:cNvSpPr txBox="1">
            <a:spLocks noChangeArrowheads="1"/>
          </p:cNvSpPr>
          <p:nvPr/>
        </p:nvSpPr>
        <p:spPr bwMode="auto">
          <a:xfrm>
            <a:off x="3975100" y="1676400"/>
            <a:ext cx="339725" cy="396875"/>
          </a:xfrm>
          <a:prstGeom prst="rect">
            <a:avLst/>
          </a:prstGeom>
          <a:noFill/>
          <a:ln w="9525">
            <a:noFill/>
            <a:miter lim="800000"/>
            <a:headEnd/>
            <a:tailEnd/>
          </a:ln>
        </p:spPr>
        <p:txBody>
          <a:bodyPr wrap="none">
            <a:spAutoFit/>
          </a:bodyPr>
          <a:lstStyle/>
          <a:p>
            <a:r>
              <a:rPr lang="de-DE" b="0">
                <a:latin typeface="Arial" charset="0"/>
              </a:rPr>
              <a:t>Z</a:t>
            </a:r>
            <a:endParaRPr lang="de-DE" sz="2400" b="0"/>
          </a:p>
        </p:txBody>
      </p:sp>
      <p:sp>
        <p:nvSpPr>
          <p:cNvPr id="35863" name="Text Box 23"/>
          <p:cNvSpPr txBox="1">
            <a:spLocks noChangeArrowheads="1"/>
          </p:cNvSpPr>
          <p:nvPr/>
        </p:nvSpPr>
        <p:spPr bwMode="auto">
          <a:xfrm>
            <a:off x="3786188" y="2014538"/>
            <a:ext cx="349250" cy="366712"/>
          </a:xfrm>
          <a:prstGeom prst="rect">
            <a:avLst/>
          </a:prstGeom>
          <a:noFill/>
          <a:ln w="9525">
            <a:noFill/>
            <a:miter lim="800000"/>
            <a:headEnd/>
            <a:tailEnd/>
          </a:ln>
        </p:spPr>
        <p:txBody>
          <a:bodyPr wrap="none">
            <a:spAutoFit/>
          </a:bodyPr>
          <a:lstStyle/>
          <a:p>
            <a:r>
              <a:rPr lang="de-DE" sz="1800">
                <a:latin typeface="Arial" charset="0"/>
              </a:rPr>
              <a:t>N</a:t>
            </a:r>
            <a:endParaRPr lang="de-DE" sz="1600">
              <a:latin typeface="Arial" charset="0"/>
            </a:endParaRPr>
          </a:p>
        </p:txBody>
      </p:sp>
      <p:sp>
        <p:nvSpPr>
          <p:cNvPr id="35864" name="Text Box 24"/>
          <p:cNvSpPr txBox="1">
            <a:spLocks noChangeArrowheads="1"/>
          </p:cNvSpPr>
          <p:nvPr/>
        </p:nvSpPr>
        <p:spPr bwMode="auto">
          <a:xfrm>
            <a:off x="5803900" y="4108450"/>
            <a:ext cx="336550" cy="366713"/>
          </a:xfrm>
          <a:prstGeom prst="rect">
            <a:avLst/>
          </a:prstGeom>
          <a:noFill/>
          <a:ln w="9525">
            <a:noFill/>
            <a:miter lim="800000"/>
            <a:headEnd/>
            <a:tailEnd/>
          </a:ln>
        </p:spPr>
        <p:txBody>
          <a:bodyPr wrap="none">
            <a:spAutoFit/>
          </a:bodyPr>
          <a:lstStyle/>
          <a:p>
            <a:r>
              <a:rPr lang="de-DE" sz="1800">
                <a:latin typeface="Arial" charset="0"/>
              </a:rPr>
              <a:t>E</a:t>
            </a:r>
            <a:endParaRPr lang="de-DE" sz="1800">
              <a:solidFill>
                <a:schemeClr val="bg2"/>
              </a:solidFill>
              <a:latin typeface="Arial" charset="0"/>
            </a:endParaRPr>
          </a:p>
        </p:txBody>
      </p:sp>
      <p:sp>
        <p:nvSpPr>
          <p:cNvPr id="35865" name="Text Box 25"/>
          <p:cNvSpPr txBox="1">
            <a:spLocks noChangeArrowheads="1"/>
          </p:cNvSpPr>
          <p:nvPr/>
        </p:nvSpPr>
        <p:spPr bwMode="auto">
          <a:xfrm>
            <a:off x="1514475" y="4130675"/>
            <a:ext cx="400050" cy="366713"/>
          </a:xfrm>
          <a:prstGeom prst="rect">
            <a:avLst/>
          </a:prstGeom>
          <a:noFill/>
          <a:ln w="9525">
            <a:noFill/>
            <a:miter lim="800000"/>
            <a:headEnd/>
            <a:tailEnd/>
          </a:ln>
        </p:spPr>
        <p:txBody>
          <a:bodyPr wrap="none">
            <a:spAutoFit/>
          </a:bodyPr>
          <a:lstStyle/>
          <a:p>
            <a:r>
              <a:rPr lang="de-DE" sz="1800">
                <a:latin typeface="Arial" charset="0"/>
              </a:rPr>
              <a:t>W</a:t>
            </a:r>
            <a:endParaRPr lang="de-DE" sz="2400" b="0"/>
          </a:p>
        </p:txBody>
      </p:sp>
      <p:sp>
        <p:nvSpPr>
          <p:cNvPr id="35866" name="Text Box 26"/>
          <p:cNvSpPr txBox="1">
            <a:spLocks noChangeArrowheads="1"/>
          </p:cNvSpPr>
          <p:nvPr/>
        </p:nvSpPr>
        <p:spPr bwMode="auto">
          <a:xfrm rot="30787">
            <a:off x="3979863" y="4946650"/>
            <a:ext cx="292100" cy="304800"/>
          </a:xfrm>
          <a:prstGeom prst="rect">
            <a:avLst/>
          </a:prstGeom>
          <a:noFill/>
          <a:ln w="9525">
            <a:noFill/>
            <a:miter lim="800000"/>
            <a:headEnd/>
            <a:tailEnd/>
          </a:ln>
        </p:spPr>
        <p:txBody>
          <a:bodyPr wrap="none">
            <a:spAutoFit/>
          </a:bodyPr>
          <a:lstStyle/>
          <a:p>
            <a:r>
              <a:rPr lang="de-DE" sz="1400" b="0">
                <a:sym typeface="Symbol" pitchFamily="18" charset="2"/>
              </a:rPr>
              <a:t></a:t>
            </a:r>
            <a:endParaRPr lang="de-DE" sz="2400" b="0">
              <a:sym typeface="Symbol" pitchFamily="18" charset="2"/>
            </a:endParaRPr>
          </a:p>
        </p:txBody>
      </p:sp>
      <p:sp>
        <p:nvSpPr>
          <p:cNvPr id="35867" name="Line 27"/>
          <p:cNvSpPr>
            <a:spLocks noChangeShapeType="1"/>
          </p:cNvSpPr>
          <p:nvPr/>
        </p:nvSpPr>
        <p:spPr bwMode="auto">
          <a:xfrm flipV="1">
            <a:off x="1876425" y="5094288"/>
            <a:ext cx="336550" cy="90487"/>
          </a:xfrm>
          <a:prstGeom prst="line">
            <a:avLst/>
          </a:prstGeom>
          <a:noFill/>
          <a:ln w="76200">
            <a:solidFill>
              <a:schemeClr val="bg1"/>
            </a:solidFill>
            <a:round/>
            <a:headEnd/>
            <a:tailEnd/>
          </a:ln>
        </p:spPr>
        <p:txBody>
          <a:bodyPr wrap="none" anchor="ctr"/>
          <a:lstStyle/>
          <a:p>
            <a:endParaRPr lang="en-US"/>
          </a:p>
        </p:txBody>
      </p:sp>
      <p:sp>
        <p:nvSpPr>
          <p:cNvPr id="35868" name="Line 28"/>
          <p:cNvSpPr>
            <a:spLocks noChangeShapeType="1"/>
          </p:cNvSpPr>
          <p:nvPr/>
        </p:nvSpPr>
        <p:spPr bwMode="auto">
          <a:xfrm flipH="1" flipV="1">
            <a:off x="5935663" y="4619625"/>
            <a:ext cx="63500" cy="57150"/>
          </a:xfrm>
          <a:prstGeom prst="line">
            <a:avLst/>
          </a:prstGeom>
          <a:noFill/>
          <a:ln w="9525">
            <a:solidFill>
              <a:srgbClr val="006600"/>
            </a:solidFill>
            <a:round/>
            <a:headEnd/>
            <a:tailEnd type="triangle" w="med" len="lg"/>
          </a:ln>
        </p:spPr>
        <p:txBody>
          <a:bodyPr wrap="none" anchor="ctr"/>
          <a:lstStyle/>
          <a:p>
            <a:endParaRPr lang="en-US"/>
          </a:p>
        </p:txBody>
      </p:sp>
      <p:sp>
        <p:nvSpPr>
          <p:cNvPr id="35869" name="Line 29"/>
          <p:cNvSpPr>
            <a:spLocks noChangeShapeType="1"/>
          </p:cNvSpPr>
          <p:nvPr/>
        </p:nvSpPr>
        <p:spPr bwMode="auto">
          <a:xfrm rot="7697410" flipH="1" flipV="1">
            <a:off x="1671638" y="4587875"/>
            <a:ext cx="177800" cy="57150"/>
          </a:xfrm>
          <a:prstGeom prst="line">
            <a:avLst/>
          </a:prstGeom>
          <a:noFill/>
          <a:ln w="9525">
            <a:solidFill>
              <a:srgbClr val="006600"/>
            </a:solidFill>
            <a:round/>
            <a:headEnd/>
            <a:tailEnd type="triangle" w="med" len="lg"/>
          </a:ln>
        </p:spPr>
        <p:txBody>
          <a:bodyPr wrap="none" anchor="ctr"/>
          <a:lstStyle/>
          <a:p>
            <a:endParaRPr lang="en-US"/>
          </a:p>
        </p:txBody>
      </p:sp>
      <p:grpSp>
        <p:nvGrpSpPr>
          <p:cNvPr id="35870" name="Group 30"/>
          <p:cNvGrpSpPr>
            <a:grpSpLocks/>
          </p:cNvGrpSpPr>
          <p:nvPr/>
        </p:nvGrpSpPr>
        <p:grpSpPr bwMode="auto">
          <a:xfrm rot="-323124">
            <a:off x="4652963" y="5765800"/>
            <a:ext cx="939800" cy="357188"/>
            <a:chOff x="2380" y="2720"/>
            <a:chExt cx="538" cy="192"/>
          </a:xfrm>
        </p:grpSpPr>
        <p:sp>
          <p:nvSpPr>
            <p:cNvPr id="35913" name="Rectangle 31"/>
            <p:cNvSpPr>
              <a:spLocks noChangeArrowheads="1"/>
            </p:cNvSpPr>
            <p:nvPr/>
          </p:nvSpPr>
          <p:spPr bwMode="auto">
            <a:xfrm rot="-2287630">
              <a:off x="2435" y="2720"/>
              <a:ext cx="453" cy="192"/>
            </a:xfrm>
            <a:prstGeom prst="rect">
              <a:avLst/>
            </a:prstGeom>
            <a:solidFill>
              <a:schemeClr val="bg1"/>
            </a:solidFill>
            <a:ln w="9525">
              <a:noFill/>
              <a:miter lim="800000"/>
              <a:headEnd/>
              <a:tailEnd/>
            </a:ln>
          </p:spPr>
          <p:txBody>
            <a:bodyPr wrap="none" anchor="ctr"/>
            <a:lstStyle/>
            <a:p>
              <a:endParaRPr lang="en-US"/>
            </a:p>
          </p:txBody>
        </p:sp>
        <p:sp>
          <p:nvSpPr>
            <p:cNvPr id="35914" name="Text Box 32"/>
            <p:cNvSpPr txBox="1">
              <a:spLocks noChangeArrowheads="1"/>
            </p:cNvSpPr>
            <p:nvPr/>
          </p:nvSpPr>
          <p:spPr bwMode="auto">
            <a:xfrm rot="-2229398">
              <a:off x="2380" y="2723"/>
              <a:ext cx="538" cy="163"/>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=0-90°S</a:t>
              </a:r>
              <a:endParaRPr lang="de-DE" sz="2400" b="0"/>
            </a:p>
          </p:txBody>
        </p:sp>
      </p:grpSp>
      <p:sp>
        <p:nvSpPr>
          <p:cNvPr id="35871" name="Text Box 33"/>
          <p:cNvSpPr txBox="1">
            <a:spLocks noChangeArrowheads="1"/>
          </p:cNvSpPr>
          <p:nvPr/>
        </p:nvSpPr>
        <p:spPr bwMode="auto">
          <a:xfrm>
            <a:off x="4673600" y="3103563"/>
            <a:ext cx="336550" cy="366712"/>
          </a:xfrm>
          <a:prstGeom prst="rect">
            <a:avLst/>
          </a:prstGeom>
          <a:noFill/>
          <a:ln w="9525">
            <a:noFill/>
            <a:miter lim="800000"/>
            <a:headEnd/>
            <a:tailEnd/>
          </a:ln>
        </p:spPr>
        <p:txBody>
          <a:bodyPr wrap="none">
            <a:spAutoFit/>
          </a:bodyPr>
          <a:lstStyle/>
          <a:p>
            <a:r>
              <a:rPr lang="de-DE" sz="1800" b="0">
                <a:solidFill>
                  <a:srgbClr val="FF3300"/>
                </a:solidFill>
                <a:latin typeface="Arial" charset="0"/>
              </a:rPr>
              <a:t>P</a:t>
            </a:r>
            <a:endParaRPr lang="de-DE" sz="2400" b="0"/>
          </a:p>
        </p:txBody>
      </p:sp>
      <p:sp>
        <p:nvSpPr>
          <p:cNvPr id="35872" name="Text Box 34"/>
          <p:cNvSpPr txBox="1">
            <a:spLocks noChangeArrowheads="1"/>
          </p:cNvSpPr>
          <p:nvPr/>
        </p:nvSpPr>
        <p:spPr bwMode="auto">
          <a:xfrm>
            <a:off x="3508375" y="4159250"/>
            <a:ext cx="361950" cy="366713"/>
          </a:xfrm>
          <a:prstGeom prst="rect">
            <a:avLst/>
          </a:prstGeom>
          <a:noFill/>
          <a:ln w="9525">
            <a:noFill/>
            <a:miter lim="800000"/>
            <a:headEnd/>
            <a:tailEnd/>
          </a:ln>
        </p:spPr>
        <p:txBody>
          <a:bodyPr wrap="none">
            <a:spAutoFit/>
          </a:bodyPr>
          <a:lstStyle/>
          <a:p>
            <a:r>
              <a:rPr lang="de-DE" sz="1800">
                <a:latin typeface="Arial" charset="0"/>
              </a:rPr>
              <a:t>O</a:t>
            </a:r>
            <a:endParaRPr lang="de-DE" sz="2400" b="0"/>
          </a:p>
        </p:txBody>
      </p:sp>
      <p:sp>
        <p:nvSpPr>
          <p:cNvPr id="35873" name="Line 35"/>
          <p:cNvSpPr>
            <a:spLocks noChangeShapeType="1"/>
          </p:cNvSpPr>
          <p:nvPr/>
        </p:nvSpPr>
        <p:spPr bwMode="auto">
          <a:xfrm>
            <a:off x="3805238" y="6534150"/>
            <a:ext cx="252412" cy="0"/>
          </a:xfrm>
          <a:prstGeom prst="line">
            <a:avLst/>
          </a:prstGeom>
          <a:noFill/>
          <a:ln w="38100">
            <a:solidFill>
              <a:schemeClr val="bg1"/>
            </a:solidFill>
            <a:round/>
            <a:headEnd/>
            <a:tailEnd/>
          </a:ln>
        </p:spPr>
        <p:txBody>
          <a:bodyPr wrap="none" anchor="ctr"/>
          <a:lstStyle/>
          <a:p>
            <a:endParaRPr lang="en-US"/>
          </a:p>
        </p:txBody>
      </p:sp>
      <p:sp>
        <p:nvSpPr>
          <p:cNvPr id="35874" name="Line 36"/>
          <p:cNvSpPr>
            <a:spLocks noChangeShapeType="1"/>
          </p:cNvSpPr>
          <p:nvPr/>
        </p:nvSpPr>
        <p:spPr bwMode="auto">
          <a:xfrm flipV="1">
            <a:off x="4057650" y="6443663"/>
            <a:ext cx="420688" cy="90487"/>
          </a:xfrm>
          <a:prstGeom prst="line">
            <a:avLst/>
          </a:prstGeom>
          <a:noFill/>
          <a:ln w="76200">
            <a:solidFill>
              <a:schemeClr val="bg1"/>
            </a:solidFill>
            <a:round/>
            <a:headEnd/>
            <a:tailEnd/>
          </a:ln>
        </p:spPr>
        <p:txBody>
          <a:bodyPr wrap="none" anchor="ctr"/>
          <a:lstStyle/>
          <a:p>
            <a:endParaRPr lang="en-US"/>
          </a:p>
        </p:txBody>
      </p:sp>
      <p:sp>
        <p:nvSpPr>
          <p:cNvPr id="35875" name="Line 37"/>
          <p:cNvSpPr>
            <a:spLocks noChangeShapeType="1"/>
          </p:cNvSpPr>
          <p:nvPr/>
        </p:nvSpPr>
        <p:spPr bwMode="auto">
          <a:xfrm flipV="1">
            <a:off x="4478338" y="6264275"/>
            <a:ext cx="417512" cy="179388"/>
          </a:xfrm>
          <a:prstGeom prst="line">
            <a:avLst/>
          </a:prstGeom>
          <a:noFill/>
          <a:ln w="76200">
            <a:solidFill>
              <a:schemeClr val="bg1"/>
            </a:solidFill>
            <a:round/>
            <a:headEnd/>
            <a:tailEnd/>
          </a:ln>
        </p:spPr>
        <p:txBody>
          <a:bodyPr wrap="none" anchor="ctr"/>
          <a:lstStyle/>
          <a:p>
            <a:endParaRPr lang="en-US"/>
          </a:p>
        </p:txBody>
      </p:sp>
      <p:sp>
        <p:nvSpPr>
          <p:cNvPr id="35876" name="Line 38"/>
          <p:cNvSpPr>
            <a:spLocks noChangeShapeType="1"/>
          </p:cNvSpPr>
          <p:nvPr/>
        </p:nvSpPr>
        <p:spPr bwMode="auto">
          <a:xfrm>
            <a:off x="5821363" y="4286250"/>
            <a:ext cx="0" cy="177800"/>
          </a:xfrm>
          <a:prstGeom prst="line">
            <a:avLst/>
          </a:prstGeom>
          <a:noFill/>
          <a:ln w="57150">
            <a:solidFill>
              <a:schemeClr val="bg1"/>
            </a:solidFill>
            <a:round/>
            <a:headEnd/>
            <a:tailEnd/>
          </a:ln>
        </p:spPr>
        <p:txBody>
          <a:bodyPr wrap="none" anchor="ctr"/>
          <a:lstStyle/>
          <a:p>
            <a:endParaRPr lang="en-US"/>
          </a:p>
        </p:txBody>
      </p:sp>
      <p:sp>
        <p:nvSpPr>
          <p:cNvPr id="35877" name="Text Box 39"/>
          <p:cNvSpPr txBox="1">
            <a:spLocks noChangeArrowheads="1"/>
          </p:cNvSpPr>
          <p:nvPr/>
        </p:nvSpPr>
        <p:spPr bwMode="auto">
          <a:xfrm>
            <a:off x="4430713" y="4422775"/>
            <a:ext cx="330200" cy="336550"/>
          </a:xfrm>
          <a:prstGeom prst="rect">
            <a:avLst/>
          </a:prstGeom>
          <a:noFill/>
          <a:ln w="9525">
            <a:noFill/>
            <a:miter lim="800000"/>
            <a:headEnd/>
            <a:tailEnd/>
          </a:ln>
        </p:spPr>
        <p:txBody>
          <a:bodyPr wrap="none">
            <a:spAutoFit/>
          </a:bodyPr>
          <a:lstStyle/>
          <a:p>
            <a:r>
              <a:rPr lang="de-DE" sz="1600" b="0">
                <a:solidFill>
                  <a:srgbClr val="FF3300"/>
                </a:solidFill>
                <a:latin typeface="Arial" charset="0"/>
              </a:rPr>
              <a:t>R</a:t>
            </a:r>
            <a:endParaRPr lang="de-DE" sz="2400" b="0"/>
          </a:p>
        </p:txBody>
      </p:sp>
      <p:sp>
        <p:nvSpPr>
          <p:cNvPr id="35878" name="Text Box 40"/>
          <p:cNvSpPr txBox="1">
            <a:spLocks noChangeArrowheads="1"/>
          </p:cNvSpPr>
          <p:nvPr/>
        </p:nvSpPr>
        <p:spPr bwMode="auto">
          <a:xfrm rot="-319203">
            <a:off x="4224338" y="5160963"/>
            <a:ext cx="1027112"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=0-180°E</a:t>
            </a:r>
            <a:endParaRPr lang="de-DE" sz="2400" b="0"/>
          </a:p>
        </p:txBody>
      </p:sp>
      <p:sp>
        <p:nvSpPr>
          <p:cNvPr id="35879" name="Line 41"/>
          <p:cNvSpPr>
            <a:spLocks noChangeShapeType="1"/>
          </p:cNvSpPr>
          <p:nvPr/>
        </p:nvSpPr>
        <p:spPr bwMode="auto">
          <a:xfrm flipH="1">
            <a:off x="1371600" y="4557713"/>
            <a:ext cx="2519363" cy="850900"/>
          </a:xfrm>
          <a:prstGeom prst="line">
            <a:avLst/>
          </a:prstGeom>
          <a:noFill/>
          <a:ln w="19050">
            <a:solidFill>
              <a:schemeClr val="tx1"/>
            </a:solidFill>
            <a:round/>
            <a:headEnd/>
            <a:tailEnd type="triangle" w="med" len="lg"/>
          </a:ln>
        </p:spPr>
        <p:txBody>
          <a:bodyPr wrap="none" anchor="ctr"/>
          <a:lstStyle/>
          <a:p>
            <a:endParaRPr lang="en-US"/>
          </a:p>
        </p:txBody>
      </p:sp>
      <p:sp>
        <p:nvSpPr>
          <p:cNvPr id="35880" name="Text Box 42"/>
          <p:cNvSpPr txBox="1">
            <a:spLocks noChangeArrowheads="1"/>
          </p:cNvSpPr>
          <p:nvPr/>
        </p:nvSpPr>
        <p:spPr bwMode="auto">
          <a:xfrm rot="4085512">
            <a:off x="5165725" y="3470276"/>
            <a:ext cx="949325"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=0-90°N</a:t>
            </a:r>
            <a:endParaRPr lang="de-DE" sz="2400" b="0"/>
          </a:p>
        </p:txBody>
      </p:sp>
      <p:sp>
        <p:nvSpPr>
          <p:cNvPr id="35881" name="Text Box 43"/>
          <p:cNvSpPr txBox="1">
            <a:spLocks noChangeArrowheads="1"/>
          </p:cNvSpPr>
          <p:nvPr/>
        </p:nvSpPr>
        <p:spPr bwMode="auto">
          <a:xfrm>
            <a:off x="2589213" y="4668838"/>
            <a:ext cx="273050" cy="396875"/>
          </a:xfrm>
          <a:prstGeom prst="rect">
            <a:avLst/>
          </a:prstGeom>
          <a:noFill/>
          <a:ln w="9525">
            <a:noFill/>
            <a:miter lim="800000"/>
            <a:headEnd/>
            <a:tailEnd/>
          </a:ln>
        </p:spPr>
        <p:txBody>
          <a:bodyPr wrap="none">
            <a:spAutoFit/>
          </a:bodyPr>
          <a:lstStyle/>
          <a:p>
            <a:r>
              <a:rPr lang="en-US" b="0"/>
              <a:t>•</a:t>
            </a:r>
            <a:endParaRPr lang="en-US" sz="2400" b="0"/>
          </a:p>
        </p:txBody>
      </p:sp>
      <p:sp>
        <p:nvSpPr>
          <p:cNvPr id="35882" name="Text Box 44"/>
          <p:cNvSpPr txBox="1">
            <a:spLocks noChangeArrowheads="1"/>
          </p:cNvSpPr>
          <p:nvPr/>
        </p:nvSpPr>
        <p:spPr bwMode="auto">
          <a:xfrm>
            <a:off x="1169988" y="1758950"/>
            <a:ext cx="1643062" cy="822325"/>
          </a:xfrm>
          <a:prstGeom prst="rect">
            <a:avLst/>
          </a:prstGeom>
          <a:noFill/>
          <a:ln w="9525">
            <a:noFill/>
            <a:miter lim="800000"/>
            <a:headEnd/>
            <a:tailEnd/>
          </a:ln>
        </p:spPr>
        <p:txBody>
          <a:bodyPr wrap="none">
            <a:spAutoFit/>
          </a:bodyPr>
          <a:lstStyle/>
          <a:p>
            <a:pPr algn="ctr"/>
            <a:r>
              <a:rPr lang="en-US" sz="2400" b="0">
                <a:latin typeface="Arial" charset="0"/>
              </a:rPr>
              <a:t>Greenwich</a:t>
            </a:r>
          </a:p>
          <a:p>
            <a:pPr algn="ctr"/>
            <a:r>
              <a:rPr lang="en-US" sz="2400" b="0">
                <a:latin typeface="Arial" charset="0"/>
              </a:rPr>
              <a:t>meridian</a:t>
            </a:r>
            <a:endParaRPr lang="en-US" sz="2400" b="0"/>
          </a:p>
        </p:txBody>
      </p:sp>
      <p:sp>
        <p:nvSpPr>
          <p:cNvPr id="35883" name="Line 45"/>
          <p:cNvSpPr>
            <a:spLocks noChangeShapeType="1"/>
          </p:cNvSpPr>
          <p:nvPr/>
        </p:nvSpPr>
        <p:spPr bwMode="auto">
          <a:xfrm>
            <a:off x="2478088" y="2438400"/>
            <a:ext cx="439737" cy="923925"/>
          </a:xfrm>
          <a:prstGeom prst="line">
            <a:avLst/>
          </a:prstGeom>
          <a:noFill/>
          <a:ln w="19050">
            <a:solidFill>
              <a:schemeClr val="tx1"/>
            </a:solidFill>
            <a:round/>
            <a:headEnd/>
            <a:tailEnd type="triangle" w="sm" len="lg"/>
          </a:ln>
        </p:spPr>
        <p:txBody>
          <a:bodyPr wrap="none" anchor="ctr"/>
          <a:lstStyle/>
          <a:p>
            <a:endParaRPr lang="en-US"/>
          </a:p>
        </p:txBody>
      </p:sp>
      <p:sp>
        <p:nvSpPr>
          <p:cNvPr id="35884" name="Line 46"/>
          <p:cNvSpPr>
            <a:spLocks noChangeShapeType="1"/>
          </p:cNvSpPr>
          <p:nvPr/>
        </p:nvSpPr>
        <p:spPr bwMode="auto">
          <a:xfrm>
            <a:off x="3890963" y="4554538"/>
            <a:ext cx="998537" cy="428625"/>
          </a:xfrm>
          <a:prstGeom prst="line">
            <a:avLst/>
          </a:prstGeom>
          <a:noFill/>
          <a:ln w="19050">
            <a:solidFill>
              <a:srgbClr val="FF3300"/>
            </a:solidFill>
            <a:round/>
            <a:headEnd/>
            <a:tailEnd/>
          </a:ln>
        </p:spPr>
        <p:txBody>
          <a:bodyPr wrap="none" anchor="ctr"/>
          <a:lstStyle/>
          <a:p>
            <a:endParaRPr lang="en-US"/>
          </a:p>
        </p:txBody>
      </p:sp>
      <p:sp>
        <p:nvSpPr>
          <p:cNvPr id="35885" name="Rectangle 47"/>
          <p:cNvSpPr>
            <a:spLocks noChangeArrowheads="1"/>
          </p:cNvSpPr>
          <p:nvPr/>
        </p:nvSpPr>
        <p:spPr bwMode="auto">
          <a:xfrm>
            <a:off x="1598613" y="2451100"/>
            <a:ext cx="820737" cy="457200"/>
          </a:xfrm>
          <a:prstGeom prst="rect">
            <a:avLst/>
          </a:prstGeom>
          <a:noFill/>
          <a:ln w="9525">
            <a:noFill/>
            <a:miter lim="800000"/>
            <a:headEnd/>
            <a:tailEnd/>
          </a:ln>
        </p:spPr>
        <p:txBody>
          <a:bodyPr wrap="none">
            <a:spAutoFit/>
          </a:bodyPr>
          <a:lstStyle/>
          <a:p>
            <a:r>
              <a:rPr lang="de-DE" sz="2400" b="0">
                <a:latin typeface="Arial" charset="0"/>
                <a:sym typeface="Symbol" pitchFamily="18" charset="2"/>
              </a:rPr>
              <a:t>=0</a:t>
            </a:r>
            <a:r>
              <a:rPr lang="de-DE" sz="2400" b="0">
                <a:latin typeface="Arial" charset="0"/>
              </a:rPr>
              <a:t>°</a:t>
            </a:r>
            <a:endParaRPr lang="en-US" sz="2400" b="0">
              <a:latin typeface="Comic Sans MS" pitchFamily="66" charset="0"/>
            </a:endParaRPr>
          </a:p>
        </p:txBody>
      </p:sp>
      <p:sp>
        <p:nvSpPr>
          <p:cNvPr id="35886" name="Arc 48"/>
          <p:cNvSpPr>
            <a:spLocks/>
          </p:cNvSpPr>
          <p:nvPr/>
        </p:nvSpPr>
        <p:spPr bwMode="auto">
          <a:xfrm>
            <a:off x="2727325" y="2490788"/>
            <a:ext cx="1150938" cy="4060825"/>
          </a:xfrm>
          <a:custGeom>
            <a:avLst/>
            <a:gdLst>
              <a:gd name="T0" fmla="*/ 2147483647 w 21763"/>
              <a:gd name="T1" fmla="*/ 2147483647 h 43174"/>
              <a:gd name="T2" fmla="*/ 2147483647 w 21763"/>
              <a:gd name="T3" fmla="*/ 2147483647 h 43174"/>
              <a:gd name="T4" fmla="*/ 2147483647 w 21763"/>
              <a:gd name="T5" fmla="*/ 2147483647 h 43174"/>
              <a:gd name="T6" fmla="*/ 0 60000 65536"/>
              <a:gd name="T7" fmla="*/ 0 60000 65536"/>
              <a:gd name="T8" fmla="*/ 0 60000 65536"/>
              <a:gd name="T9" fmla="*/ 0 w 21763"/>
              <a:gd name="T10" fmla="*/ 0 h 43174"/>
              <a:gd name="T11" fmla="*/ 21763 w 21763"/>
              <a:gd name="T12" fmla="*/ 43174 h 43174"/>
            </a:gdLst>
            <a:ahLst/>
            <a:cxnLst>
              <a:cxn ang="T6">
                <a:pos x="T0" y="T1"/>
              </a:cxn>
              <a:cxn ang="T7">
                <a:pos x="T2" y="T3"/>
              </a:cxn>
              <a:cxn ang="T8">
                <a:pos x="T4" y="T5"/>
              </a:cxn>
            </a:cxnLst>
            <a:rect l="T9" t="T10" r="T11" b="T12"/>
            <a:pathLst>
              <a:path w="21763" h="43174" fill="none" extrusionOk="0">
                <a:moveTo>
                  <a:pt x="20537" y="43173"/>
                </a:moveTo>
                <a:cubicBezTo>
                  <a:pt x="9034" y="42607"/>
                  <a:pt x="0" y="33116"/>
                  <a:pt x="0" y="21600"/>
                </a:cubicBezTo>
                <a:cubicBezTo>
                  <a:pt x="0" y="9670"/>
                  <a:pt x="9670" y="0"/>
                  <a:pt x="21600" y="0"/>
                </a:cubicBezTo>
                <a:cubicBezTo>
                  <a:pt x="21654" y="-1"/>
                  <a:pt x="21708" y="0"/>
                  <a:pt x="21763" y="0"/>
                </a:cubicBezTo>
              </a:path>
              <a:path w="21763" h="43174" stroke="0" extrusionOk="0">
                <a:moveTo>
                  <a:pt x="20537" y="43173"/>
                </a:moveTo>
                <a:cubicBezTo>
                  <a:pt x="9034" y="42607"/>
                  <a:pt x="0" y="33116"/>
                  <a:pt x="0" y="21600"/>
                </a:cubicBezTo>
                <a:cubicBezTo>
                  <a:pt x="0" y="9670"/>
                  <a:pt x="9670" y="0"/>
                  <a:pt x="21600" y="0"/>
                </a:cubicBezTo>
                <a:cubicBezTo>
                  <a:pt x="21654" y="-1"/>
                  <a:pt x="21708" y="0"/>
                  <a:pt x="21763" y="0"/>
                </a:cubicBezTo>
                <a:lnTo>
                  <a:pt x="21600" y="21600"/>
                </a:lnTo>
                <a:close/>
              </a:path>
            </a:pathLst>
          </a:custGeom>
          <a:noFill/>
          <a:ln w="28575">
            <a:solidFill>
              <a:schemeClr val="tx1"/>
            </a:solidFill>
            <a:round/>
            <a:headEnd/>
            <a:tailEnd/>
          </a:ln>
        </p:spPr>
        <p:txBody>
          <a:bodyPr wrap="none" anchor="ctr"/>
          <a:lstStyle/>
          <a:p>
            <a:endParaRPr lang="en-US"/>
          </a:p>
        </p:txBody>
      </p:sp>
      <p:sp>
        <p:nvSpPr>
          <p:cNvPr id="35887" name="Arc 49"/>
          <p:cNvSpPr>
            <a:spLocks/>
          </p:cNvSpPr>
          <p:nvPr/>
        </p:nvSpPr>
        <p:spPr bwMode="auto">
          <a:xfrm>
            <a:off x="1955800" y="2498725"/>
            <a:ext cx="1951038" cy="4054475"/>
          </a:xfrm>
          <a:custGeom>
            <a:avLst/>
            <a:gdLst>
              <a:gd name="T0" fmla="*/ 2147483647 w 21600"/>
              <a:gd name="T1" fmla="*/ 2147483647 h 43182"/>
              <a:gd name="T2" fmla="*/ 2147483647 w 21600"/>
              <a:gd name="T3" fmla="*/ 0 h 43182"/>
              <a:gd name="T4" fmla="*/ 2147483647 w 21600"/>
              <a:gd name="T5" fmla="*/ 2147483647 h 43182"/>
              <a:gd name="T6" fmla="*/ 0 60000 65536"/>
              <a:gd name="T7" fmla="*/ 0 60000 65536"/>
              <a:gd name="T8" fmla="*/ 0 60000 65536"/>
              <a:gd name="T9" fmla="*/ 0 w 21600"/>
              <a:gd name="T10" fmla="*/ 0 h 43182"/>
              <a:gd name="T11" fmla="*/ 21600 w 21600"/>
              <a:gd name="T12" fmla="*/ 43182 h 43182"/>
            </a:gdLst>
            <a:ahLst/>
            <a:cxnLst>
              <a:cxn ang="T6">
                <a:pos x="T0" y="T1"/>
              </a:cxn>
              <a:cxn ang="T7">
                <a:pos x="T2" y="T3"/>
              </a:cxn>
              <a:cxn ang="T8">
                <a:pos x="T4" y="T5"/>
              </a:cxn>
            </a:cxnLst>
            <a:rect l="T9" t="T10" r="T11" b="T12"/>
            <a:pathLst>
              <a:path w="21600" h="43182" fill="none" extrusionOk="0">
                <a:moveTo>
                  <a:pt x="20717" y="43181"/>
                </a:moveTo>
                <a:cubicBezTo>
                  <a:pt x="9140" y="42708"/>
                  <a:pt x="0" y="33185"/>
                  <a:pt x="0" y="21600"/>
                </a:cubicBezTo>
                <a:cubicBezTo>
                  <a:pt x="-1" y="9696"/>
                  <a:pt x="9631" y="35"/>
                  <a:pt x="21535" y="0"/>
                </a:cubicBezTo>
              </a:path>
              <a:path w="21600" h="43182" stroke="0" extrusionOk="0">
                <a:moveTo>
                  <a:pt x="20717" y="43181"/>
                </a:moveTo>
                <a:cubicBezTo>
                  <a:pt x="9140" y="42708"/>
                  <a:pt x="0" y="33185"/>
                  <a:pt x="0" y="21600"/>
                </a:cubicBezTo>
                <a:cubicBezTo>
                  <a:pt x="-1" y="9696"/>
                  <a:pt x="9631" y="35"/>
                  <a:pt x="21535" y="0"/>
                </a:cubicBezTo>
                <a:lnTo>
                  <a:pt x="21600" y="21600"/>
                </a:lnTo>
                <a:close/>
              </a:path>
            </a:pathLst>
          </a:custGeom>
          <a:noFill/>
          <a:ln w="12700">
            <a:solidFill>
              <a:schemeClr val="tx1"/>
            </a:solidFill>
            <a:round/>
            <a:headEnd/>
            <a:tailEnd/>
          </a:ln>
        </p:spPr>
        <p:txBody>
          <a:bodyPr wrap="none" anchor="ctr"/>
          <a:lstStyle/>
          <a:p>
            <a:endParaRPr lang="en-US"/>
          </a:p>
        </p:txBody>
      </p:sp>
      <p:sp>
        <p:nvSpPr>
          <p:cNvPr id="35888" name="Arc 50"/>
          <p:cNvSpPr>
            <a:spLocks/>
          </p:cNvSpPr>
          <p:nvPr/>
        </p:nvSpPr>
        <p:spPr bwMode="auto">
          <a:xfrm>
            <a:off x="3848100" y="2503488"/>
            <a:ext cx="1066800" cy="2687637"/>
          </a:xfrm>
          <a:custGeom>
            <a:avLst/>
            <a:gdLst>
              <a:gd name="T0" fmla="*/ 2147483647 w 21600"/>
              <a:gd name="T1" fmla="*/ 0 h 28651"/>
              <a:gd name="T2" fmla="*/ 2147483647 w 21600"/>
              <a:gd name="T3" fmla="*/ 2147483647 h 28651"/>
              <a:gd name="T4" fmla="*/ 0 w 21600"/>
              <a:gd name="T5" fmla="*/ 2147483647 h 28651"/>
              <a:gd name="T6" fmla="*/ 0 60000 65536"/>
              <a:gd name="T7" fmla="*/ 0 60000 65536"/>
              <a:gd name="T8" fmla="*/ 0 60000 65536"/>
              <a:gd name="T9" fmla="*/ 0 w 21600"/>
              <a:gd name="T10" fmla="*/ 0 h 28651"/>
              <a:gd name="T11" fmla="*/ 21600 w 21600"/>
              <a:gd name="T12" fmla="*/ 28651 h 28651"/>
            </a:gdLst>
            <a:ahLst/>
            <a:cxnLst>
              <a:cxn ang="T6">
                <a:pos x="T0" y="T1"/>
              </a:cxn>
              <a:cxn ang="T7">
                <a:pos x="T2" y="T3"/>
              </a:cxn>
              <a:cxn ang="T8">
                <a:pos x="T4" y="T5"/>
              </a:cxn>
            </a:cxnLst>
            <a:rect l="T9" t="T10" r="T11" b="T12"/>
            <a:pathLst>
              <a:path w="21600" h="28651" fill="none" extrusionOk="0">
                <a:moveTo>
                  <a:pt x="884" y="0"/>
                </a:moveTo>
                <a:cubicBezTo>
                  <a:pt x="12460" y="474"/>
                  <a:pt x="21600" y="9996"/>
                  <a:pt x="21600" y="21582"/>
                </a:cubicBezTo>
                <a:cubicBezTo>
                  <a:pt x="21600" y="23988"/>
                  <a:pt x="21197" y="26377"/>
                  <a:pt x="20410" y="28650"/>
                </a:cubicBezTo>
              </a:path>
              <a:path w="21600" h="28651" stroke="0" extrusionOk="0">
                <a:moveTo>
                  <a:pt x="884" y="0"/>
                </a:moveTo>
                <a:cubicBezTo>
                  <a:pt x="12460" y="474"/>
                  <a:pt x="21600" y="9996"/>
                  <a:pt x="21600" y="21582"/>
                </a:cubicBezTo>
                <a:cubicBezTo>
                  <a:pt x="21600" y="23988"/>
                  <a:pt x="21197" y="26377"/>
                  <a:pt x="20410" y="28650"/>
                </a:cubicBezTo>
                <a:lnTo>
                  <a:pt x="0" y="21582"/>
                </a:lnTo>
                <a:close/>
              </a:path>
            </a:pathLst>
          </a:custGeom>
          <a:noFill/>
          <a:ln w="12700">
            <a:solidFill>
              <a:schemeClr val="tx1"/>
            </a:solidFill>
            <a:round/>
            <a:headEnd/>
            <a:tailEnd/>
          </a:ln>
        </p:spPr>
        <p:txBody>
          <a:bodyPr wrap="none" anchor="ctr"/>
          <a:lstStyle/>
          <a:p>
            <a:endParaRPr lang="en-US"/>
          </a:p>
        </p:txBody>
      </p:sp>
      <p:sp>
        <p:nvSpPr>
          <p:cNvPr id="35889" name="Arc 51"/>
          <p:cNvSpPr>
            <a:spLocks/>
          </p:cNvSpPr>
          <p:nvPr/>
        </p:nvSpPr>
        <p:spPr bwMode="auto">
          <a:xfrm>
            <a:off x="2376488" y="3235325"/>
            <a:ext cx="3035300" cy="355600"/>
          </a:xfrm>
          <a:custGeom>
            <a:avLst/>
            <a:gdLst>
              <a:gd name="T0" fmla="*/ 2147483647 w 42956"/>
              <a:gd name="T1" fmla="*/ 2147483647 h 21600"/>
              <a:gd name="T2" fmla="*/ 0 w 42956"/>
              <a:gd name="T3" fmla="*/ 2147483647 h 21600"/>
              <a:gd name="T4" fmla="*/ 2147483647 w 42956"/>
              <a:gd name="T5" fmla="*/ 0 h 21600"/>
              <a:gd name="T6" fmla="*/ 0 60000 65536"/>
              <a:gd name="T7" fmla="*/ 0 60000 65536"/>
              <a:gd name="T8" fmla="*/ 0 60000 65536"/>
              <a:gd name="T9" fmla="*/ 0 w 42956"/>
              <a:gd name="T10" fmla="*/ 0 h 21600"/>
              <a:gd name="T11" fmla="*/ 42956 w 42956"/>
              <a:gd name="T12" fmla="*/ 21600 h 21600"/>
            </a:gdLst>
            <a:ahLst/>
            <a:cxnLst>
              <a:cxn ang="T6">
                <a:pos x="T0" y="T1"/>
              </a:cxn>
              <a:cxn ang="T7">
                <a:pos x="T2" y="T3"/>
              </a:cxn>
              <a:cxn ang="T8">
                <a:pos x="T4" y="T5"/>
              </a:cxn>
            </a:cxnLst>
            <a:rect l="T9" t="T10" r="T11" b="T12"/>
            <a:pathLst>
              <a:path w="42956" h="21600" fill="none" extrusionOk="0">
                <a:moveTo>
                  <a:pt x="42955" y="2106"/>
                </a:moveTo>
                <a:cubicBezTo>
                  <a:pt x="41871" y="13167"/>
                  <a:pt x="32572" y="21599"/>
                  <a:pt x="21459" y="21600"/>
                </a:cubicBezTo>
                <a:cubicBezTo>
                  <a:pt x="10483" y="21600"/>
                  <a:pt x="1252" y="13368"/>
                  <a:pt x="0" y="2464"/>
                </a:cubicBezTo>
              </a:path>
              <a:path w="42956" h="21600" stroke="0" extrusionOk="0">
                <a:moveTo>
                  <a:pt x="42955" y="2106"/>
                </a:moveTo>
                <a:cubicBezTo>
                  <a:pt x="41871" y="13167"/>
                  <a:pt x="32572" y="21599"/>
                  <a:pt x="21459" y="21600"/>
                </a:cubicBezTo>
                <a:cubicBezTo>
                  <a:pt x="10483" y="21600"/>
                  <a:pt x="1252" y="13368"/>
                  <a:pt x="0" y="2464"/>
                </a:cubicBezTo>
                <a:lnTo>
                  <a:pt x="21459" y="0"/>
                </a:lnTo>
                <a:close/>
              </a:path>
            </a:pathLst>
          </a:custGeom>
          <a:noFill/>
          <a:ln w="12700">
            <a:solidFill>
              <a:schemeClr val="tx1"/>
            </a:solidFill>
            <a:round/>
            <a:headEnd/>
            <a:tailEnd/>
          </a:ln>
        </p:spPr>
        <p:txBody>
          <a:bodyPr wrap="none" anchor="ctr"/>
          <a:lstStyle/>
          <a:p>
            <a:endParaRPr lang="en-US"/>
          </a:p>
        </p:txBody>
      </p:sp>
      <p:sp>
        <p:nvSpPr>
          <p:cNvPr id="35890" name="Text Box 52"/>
          <p:cNvSpPr txBox="1">
            <a:spLocks noChangeArrowheads="1"/>
          </p:cNvSpPr>
          <p:nvPr/>
        </p:nvSpPr>
        <p:spPr bwMode="auto">
          <a:xfrm>
            <a:off x="4603750" y="3251200"/>
            <a:ext cx="263525" cy="366713"/>
          </a:xfrm>
          <a:prstGeom prst="rect">
            <a:avLst/>
          </a:prstGeom>
          <a:noFill/>
          <a:ln w="9525">
            <a:noFill/>
            <a:miter lim="800000"/>
            <a:headEnd/>
            <a:tailEnd/>
          </a:ln>
        </p:spPr>
        <p:txBody>
          <a:bodyPr wrap="none">
            <a:spAutoFit/>
          </a:bodyPr>
          <a:lstStyle/>
          <a:p>
            <a:r>
              <a:rPr lang="en-US" sz="1800" b="0">
                <a:solidFill>
                  <a:srgbClr val="FF3300"/>
                </a:solidFill>
              </a:rPr>
              <a:t>•</a:t>
            </a:r>
            <a:endParaRPr lang="en-US" sz="2400" b="0"/>
          </a:p>
        </p:txBody>
      </p:sp>
      <p:sp>
        <p:nvSpPr>
          <p:cNvPr id="35891" name="Text Box 53"/>
          <p:cNvSpPr txBox="1">
            <a:spLocks noChangeArrowheads="1"/>
          </p:cNvSpPr>
          <p:nvPr/>
        </p:nvSpPr>
        <p:spPr bwMode="auto">
          <a:xfrm>
            <a:off x="3070225" y="4938713"/>
            <a:ext cx="984250" cy="366712"/>
          </a:xfrm>
          <a:prstGeom prst="rect">
            <a:avLst/>
          </a:prstGeom>
          <a:noFill/>
          <a:ln w="9525">
            <a:noFill/>
            <a:miter lim="800000"/>
            <a:headEnd/>
            <a:tailEnd/>
          </a:ln>
        </p:spPr>
        <p:txBody>
          <a:bodyPr wrap="none">
            <a:spAutoFit/>
          </a:bodyPr>
          <a:lstStyle/>
          <a:p>
            <a:r>
              <a:rPr lang="en-US" sz="1800" b="0">
                <a:latin typeface="Arial" charset="0"/>
              </a:rPr>
              <a:t>Equator</a:t>
            </a:r>
            <a:endParaRPr lang="en-US" sz="1800" b="0"/>
          </a:p>
        </p:txBody>
      </p:sp>
      <p:sp>
        <p:nvSpPr>
          <p:cNvPr id="35892" name="Text Box 54"/>
          <p:cNvSpPr txBox="1">
            <a:spLocks noChangeArrowheads="1"/>
          </p:cNvSpPr>
          <p:nvPr/>
        </p:nvSpPr>
        <p:spPr bwMode="auto">
          <a:xfrm>
            <a:off x="4122738" y="4933950"/>
            <a:ext cx="536575" cy="366713"/>
          </a:xfrm>
          <a:prstGeom prst="rect">
            <a:avLst/>
          </a:prstGeom>
          <a:noFill/>
          <a:ln w="9525">
            <a:noFill/>
            <a:miter lim="800000"/>
            <a:headEnd/>
            <a:tailEnd/>
          </a:ln>
        </p:spPr>
        <p:txBody>
          <a:bodyPr wrap="none">
            <a:spAutoFit/>
          </a:bodyPr>
          <a:lstStyle/>
          <a:p>
            <a:r>
              <a:rPr lang="en-US" sz="1800" b="0">
                <a:latin typeface="Arial" charset="0"/>
              </a:rPr>
              <a:t>=0°</a:t>
            </a:r>
            <a:endParaRPr lang="en-US" sz="1800" b="0"/>
          </a:p>
        </p:txBody>
      </p:sp>
      <p:sp>
        <p:nvSpPr>
          <p:cNvPr id="35893" name="Arc 55"/>
          <p:cNvSpPr>
            <a:spLocks/>
          </p:cNvSpPr>
          <p:nvPr/>
        </p:nvSpPr>
        <p:spPr bwMode="auto">
          <a:xfrm>
            <a:off x="1955800" y="4559300"/>
            <a:ext cx="3867150" cy="503238"/>
          </a:xfrm>
          <a:custGeom>
            <a:avLst/>
            <a:gdLst>
              <a:gd name="T0" fmla="*/ 2147483647 w 43185"/>
              <a:gd name="T1" fmla="*/ 2147483647 h 21600"/>
              <a:gd name="T2" fmla="*/ 0 w 43185"/>
              <a:gd name="T3" fmla="*/ 1928944851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noFill/>
          <a:ln w="28575">
            <a:solidFill>
              <a:schemeClr val="tx1"/>
            </a:solidFill>
            <a:round/>
            <a:headEnd/>
            <a:tailEnd/>
          </a:ln>
        </p:spPr>
        <p:txBody>
          <a:bodyPr wrap="none" anchor="ctr"/>
          <a:lstStyle/>
          <a:p>
            <a:endParaRPr lang="en-US"/>
          </a:p>
        </p:txBody>
      </p:sp>
      <p:sp>
        <p:nvSpPr>
          <p:cNvPr id="35894" name="Arc 56"/>
          <p:cNvSpPr>
            <a:spLocks/>
          </p:cNvSpPr>
          <p:nvPr/>
        </p:nvSpPr>
        <p:spPr bwMode="auto">
          <a:xfrm>
            <a:off x="3894138" y="4386263"/>
            <a:ext cx="1938337" cy="1030287"/>
          </a:xfrm>
          <a:custGeom>
            <a:avLst/>
            <a:gdLst>
              <a:gd name="T0" fmla="*/ 2147483647 w 21600"/>
              <a:gd name="T1" fmla="*/ 0 h 10961"/>
              <a:gd name="T2" fmla="*/ 2147483647 w 21600"/>
              <a:gd name="T3" fmla="*/ 2147483647 h 10961"/>
              <a:gd name="T4" fmla="*/ 0 w 21600"/>
              <a:gd name="T5" fmla="*/ 2147483647 h 10961"/>
              <a:gd name="T6" fmla="*/ 0 60000 65536"/>
              <a:gd name="T7" fmla="*/ 0 60000 65536"/>
              <a:gd name="T8" fmla="*/ 0 60000 65536"/>
              <a:gd name="T9" fmla="*/ 0 w 21600"/>
              <a:gd name="T10" fmla="*/ 0 h 10961"/>
              <a:gd name="T11" fmla="*/ 21600 w 21600"/>
              <a:gd name="T12" fmla="*/ 10961 h 10961"/>
            </a:gdLst>
            <a:ahLst/>
            <a:cxnLst>
              <a:cxn ang="T6">
                <a:pos x="T0" y="T1"/>
              </a:cxn>
              <a:cxn ang="T7">
                <a:pos x="T2" y="T3"/>
              </a:cxn>
              <a:cxn ang="T8">
                <a:pos x="T4" y="T5"/>
              </a:cxn>
            </a:cxnLst>
            <a:rect l="T9" t="T10" r="T11" b="T12"/>
            <a:pathLst>
              <a:path w="21600" h="10961" fill="none" extrusionOk="0">
                <a:moveTo>
                  <a:pt x="21548" y="0"/>
                </a:moveTo>
                <a:cubicBezTo>
                  <a:pt x="21582" y="495"/>
                  <a:pt x="21600" y="991"/>
                  <a:pt x="21600" y="1488"/>
                </a:cubicBezTo>
                <a:cubicBezTo>
                  <a:pt x="21600" y="4770"/>
                  <a:pt x="20851" y="8010"/>
                  <a:pt x="19411" y="10960"/>
                </a:cubicBezTo>
              </a:path>
              <a:path w="21600" h="10961" stroke="0" extrusionOk="0">
                <a:moveTo>
                  <a:pt x="21548" y="0"/>
                </a:moveTo>
                <a:cubicBezTo>
                  <a:pt x="21582" y="495"/>
                  <a:pt x="21600" y="991"/>
                  <a:pt x="21600" y="1488"/>
                </a:cubicBezTo>
                <a:cubicBezTo>
                  <a:pt x="21600" y="4770"/>
                  <a:pt x="20851" y="8010"/>
                  <a:pt x="19411" y="10960"/>
                </a:cubicBezTo>
                <a:lnTo>
                  <a:pt x="0" y="1488"/>
                </a:lnTo>
                <a:close/>
              </a:path>
            </a:pathLst>
          </a:custGeom>
          <a:noFill/>
          <a:ln w="19050">
            <a:solidFill>
              <a:srgbClr val="006600"/>
            </a:solidFill>
            <a:round/>
            <a:headEnd/>
            <a:tailEnd/>
          </a:ln>
        </p:spPr>
        <p:txBody>
          <a:bodyPr wrap="none" anchor="ctr"/>
          <a:lstStyle/>
          <a:p>
            <a:endParaRPr lang="en-US"/>
          </a:p>
        </p:txBody>
      </p:sp>
      <p:sp>
        <p:nvSpPr>
          <p:cNvPr id="35895" name="Text Box 57"/>
          <p:cNvSpPr txBox="1">
            <a:spLocks noChangeArrowheads="1"/>
          </p:cNvSpPr>
          <p:nvPr/>
        </p:nvSpPr>
        <p:spPr bwMode="auto">
          <a:xfrm>
            <a:off x="5637213" y="4216400"/>
            <a:ext cx="290512" cy="457200"/>
          </a:xfrm>
          <a:prstGeom prst="rect">
            <a:avLst/>
          </a:prstGeom>
          <a:noFill/>
          <a:ln w="9525">
            <a:noFill/>
            <a:miter lim="800000"/>
            <a:headEnd/>
            <a:tailEnd/>
          </a:ln>
        </p:spPr>
        <p:txBody>
          <a:bodyPr wrap="none">
            <a:spAutoFit/>
          </a:bodyPr>
          <a:lstStyle/>
          <a:p>
            <a:r>
              <a:rPr lang="en-US" sz="2400" b="0"/>
              <a:t>•</a:t>
            </a:r>
          </a:p>
        </p:txBody>
      </p:sp>
      <p:sp>
        <p:nvSpPr>
          <p:cNvPr id="35896" name="Arc 58"/>
          <p:cNvSpPr>
            <a:spLocks/>
          </p:cNvSpPr>
          <p:nvPr/>
        </p:nvSpPr>
        <p:spPr bwMode="auto">
          <a:xfrm>
            <a:off x="3887788" y="4522788"/>
            <a:ext cx="1019175" cy="2030412"/>
          </a:xfrm>
          <a:custGeom>
            <a:avLst/>
            <a:gdLst>
              <a:gd name="T0" fmla="*/ 2147483647 w 11356"/>
              <a:gd name="T1" fmla="*/ 2147483647 h 21600"/>
              <a:gd name="T2" fmla="*/ 2147483647 w 11356"/>
              <a:gd name="T3" fmla="*/ 2147483647 h 21600"/>
              <a:gd name="T4" fmla="*/ 0 w 11356"/>
              <a:gd name="T5" fmla="*/ 0 h 21600"/>
              <a:gd name="T6" fmla="*/ 0 60000 65536"/>
              <a:gd name="T7" fmla="*/ 0 60000 65536"/>
              <a:gd name="T8" fmla="*/ 0 60000 65536"/>
              <a:gd name="T9" fmla="*/ 0 w 11356"/>
              <a:gd name="T10" fmla="*/ 0 h 21600"/>
              <a:gd name="T11" fmla="*/ 11356 w 11356"/>
              <a:gd name="T12" fmla="*/ 21600 h 21600"/>
            </a:gdLst>
            <a:ahLst/>
            <a:cxnLst>
              <a:cxn ang="T6">
                <a:pos x="T0" y="T1"/>
              </a:cxn>
              <a:cxn ang="T7">
                <a:pos x="T2" y="T3"/>
              </a:cxn>
              <a:cxn ang="T8">
                <a:pos x="T4" y="T5"/>
              </a:cxn>
            </a:cxnLst>
            <a:rect l="T9" t="T10" r="T11" b="T12"/>
            <a:pathLst>
              <a:path w="11356" h="21600" fill="none" extrusionOk="0">
                <a:moveTo>
                  <a:pt x="11355" y="18373"/>
                </a:moveTo>
                <a:cubicBezTo>
                  <a:pt x="7975" y="20463"/>
                  <a:pt x="4083" y="21579"/>
                  <a:pt x="108" y="21599"/>
                </a:cubicBezTo>
              </a:path>
              <a:path w="11356" h="21600" stroke="0" extrusionOk="0">
                <a:moveTo>
                  <a:pt x="11355" y="18373"/>
                </a:moveTo>
                <a:cubicBezTo>
                  <a:pt x="7975" y="20463"/>
                  <a:pt x="4083" y="21579"/>
                  <a:pt x="108" y="21599"/>
                </a:cubicBezTo>
                <a:lnTo>
                  <a:pt x="0" y="0"/>
                </a:lnTo>
                <a:close/>
              </a:path>
            </a:pathLst>
          </a:custGeom>
          <a:noFill/>
          <a:ln w="19050">
            <a:solidFill>
              <a:srgbClr val="006600"/>
            </a:solidFill>
            <a:round/>
            <a:headEnd/>
            <a:tailEnd/>
          </a:ln>
        </p:spPr>
        <p:txBody>
          <a:bodyPr wrap="none" anchor="ctr"/>
          <a:lstStyle/>
          <a:p>
            <a:endParaRPr lang="en-US"/>
          </a:p>
        </p:txBody>
      </p:sp>
      <p:sp>
        <p:nvSpPr>
          <p:cNvPr id="35897" name="Arc 59"/>
          <p:cNvSpPr>
            <a:spLocks/>
          </p:cNvSpPr>
          <p:nvPr/>
        </p:nvSpPr>
        <p:spPr bwMode="auto">
          <a:xfrm>
            <a:off x="2819400" y="4724400"/>
            <a:ext cx="1531938" cy="666750"/>
          </a:xfrm>
          <a:custGeom>
            <a:avLst/>
            <a:gdLst>
              <a:gd name="T0" fmla="*/ 2147483647 w 14344"/>
              <a:gd name="T1" fmla="*/ 2147483647 h 21600"/>
              <a:gd name="T2" fmla="*/ 0 w 14344"/>
              <a:gd name="T3" fmla="*/ 2147483647 h 21600"/>
              <a:gd name="T4" fmla="*/ 2147483647 w 14344"/>
              <a:gd name="T5" fmla="*/ 0 h 21600"/>
              <a:gd name="T6" fmla="*/ 0 60000 65536"/>
              <a:gd name="T7" fmla="*/ 0 60000 65536"/>
              <a:gd name="T8" fmla="*/ 0 60000 65536"/>
              <a:gd name="T9" fmla="*/ 0 w 14344"/>
              <a:gd name="T10" fmla="*/ 0 h 21600"/>
              <a:gd name="T11" fmla="*/ 14344 w 14344"/>
              <a:gd name="T12" fmla="*/ 21600 h 21600"/>
            </a:gdLst>
            <a:ahLst/>
            <a:cxnLst>
              <a:cxn ang="T6">
                <a:pos x="T0" y="T1"/>
              </a:cxn>
              <a:cxn ang="T7">
                <a:pos x="T2" y="T3"/>
              </a:cxn>
              <a:cxn ang="T8">
                <a:pos x="T4" y="T5"/>
              </a:cxn>
            </a:cxnLst>
            <a:rect l="T9" t="T10" r="T11" b="T12"/>
            <a:pathLst>
              <a:path w="14344" h="21600" fill="none" extrusionOk="0">
                <a:moveTo>
                  <a:pt x="14343" y="21224"/>
                </a:moveTo>
                <a:cubicBezTo>
                  <a:pt x="13022" y="21474"/>
                  <a:pt x="11680" y="21599"/>
                  <a:pt x="10335" y="21600"/>
                </a:cubicBezTo>
                <a:cubicBezTo>
                  <a:pt x="6724" y="21600"/>
                  <a:pt x="3170" y="20694"/>
                  <a:pt x="-1" y="18967"/>
                </a:cubicBezTo>
              </a:path>
              <a:path w="14344" h="21600" stroke="0" extrusionOk="0">
                <a:moveTo>
                  <a:pt x="14343" y="21224"/>
                </a:moveTo>
                <a:cubicBezTo>
                  <a:pt x="13022" y="21474"/>
                  <a:pt x="11680" y="21599"/>
                  <a:pt x="10335" y="21600"/>
                </a:cubicBezTo>
                <a:cubicBezTo>
                  <a:pt x="6724" y="21600"/>
                  <a:pt x="3170" y="20694"/>
                  <a:pt x="-1" y="18967"/>
                </a:cubicBezTo>
                <a:lnTo>
                  <a:pt x="10335" y="0"/>
                </a:lnTo>
                <a:close/>
              </a:path>
            </a:pathLst>
          </a:custGeom>
          <a:noFill/>
          <a:ln w="19050">
            <a:solidFill>
              <a:srgbClr val="006600"/>
            </a:solidFill>
            <a:round/>
            <a:headEnd/>
            <a:tailEnd/>
          </a:ln>
        </p:spPr>
        <p:txBody>
          <a:bodyPr wrap="none" anchor="ctr"/>
          <a:lstStyle/>
          <a:p>
            <a:endParaRPr lang="en-US"/>
          </a:p>
        </p:txBody>
      </p:sp>
      <p:sp>
        <p:nvSpPr>
          <p:cNvPr id="35898" name="Arc 60"/>
          <p:cNvSpPr>
            <a:spLocks/>
          </p:cNvSpPr>
          <p:nvPr/>
        </p:nvSpPr>
        <p:spPr bwMode="auto">
          <a:xfrm>
            <a:off x="1592263" y="4573588"/>
            <a:ext cx="2305050" cy="382587"/>
          </a:xfrm>
          <a:custGeom>
            <a:avLst/>
            <a:gdLst>
              <a:gd name="T0" fmla="*/ 2147483647 w 21600"/>
              <a:gd name="T1" fmla="*/ 2147483647 h 14581"/>
              <a:gd name="T2" fmla="*/ 2147483647 w 21600"/>
              <a:gd name="T3" fmla="*/ 0 h 14581"/>
              <a:gd name="T4" fmla="*/ 2147483647 w 21600"/>
              <a:gd name="T5" fmla="*/ 2147483647 h 14581"/>
              <a:gd name="T6" fmla="*/ 0 60000 65536"/>
              <a:gd name="T7" fmla="*/ 0 60000 65536"/>
              <a:gd name="T8" fmla="*/ 0 60000 65536"/>
              <a:gd name="T9" fmla="*/ 0 w 21600"/>
              <a:gd name="T10" fmla="*/ 0 h 14581"/>
              <a:gd name="T11" fmla="*/ 21600 w 21600"/>
              <a:gd name="T12" fmla="*/ 14581 h 14581"/>
            </a:gdLst>
            <a:ahLst/>
            <a:cxnLst>
              <a:cxn ang="T6">
                <a:pos x="T0" y="T1"/>
              </a:cxn>
              <a:cxn ang="T7">
                <a:pos x="T2" y="T3"/>
              </a:cxn>
              <a:cxn ang="T8">
                <a:pos x="T4" y="T5"/>
              </a:cxn>
            </a:cxnLst>
            <a:rect l="T9" t="T10" r="T11" b="T12"/>
            <a:pathLst>
              <a:path w="21600" h="14581" fill="none" extrusionOk="0">
                <a:moveTo>
                  <a:pt x="569" y="14581"/>
                </a:moveTo>
                <a:cubicBezTo>
                  <a:pt x="191" y="12965"/>
                  <a:pt x="0" y="11311"/>
                  <a:pt x="0" y="9652"/>
                </a:cubicBezTo>
                <a:cubicBezTo>
                  <a:pt x="-1" y="6301"/>
                  <a:pt x="779" y="2997"/>
                  <a:pt x="2276" y="0"/>
                </a:cubicBezTo>
              </a:path>
              <a:path w="21600" h="14581" stroke="0" extrusionOk="0">
                <a:moveTo>
                  <a:pt x="569" y="14581"/>
                </a:moveTo>
                <a:cubicBezTo>
                  <a:pt x="191" y="12965"/>
                  <a:pt x="0" y="11311"/>
                  <a:pt x="0" y="9652"/>
                </a:cubicBezTo>
                <a:cubicBezTo>
                  <a:pt x="-1" y="6301"/>
                  <a:pt x="779" y="2997"/>
                  <a:pt x="2276" y="0"/>
                </a:cubicBezTo>
                <a:lnTo>
                  <a:pt x="21600" y="9652"/>
                </a:lnTo>
                <a:close/>
              </a:path>
            </a:pathLst>
          </a:custGeom>
          <a:noFill/>
          <a:ln w="19050">
            <a:solidFill>
              <a:srgbClr val="006600"/>
            </a:solidFill>
            <a:round/>
            <a:headEnd/>
            <a:tailEnd/>
          </a:ln>
        </p:spPr>
        <p:txBody>
          <a:bodyPr wrap="none" anchor="ctr"/>
          <a:lstStyle/>
          <a:p>
            <a:endParaRPr lang="en-US"/>
          </a:p>
        </p:txBody>
      </p:sp>
      <p:sp>
        <p:nvSpPr>
          <p:cNvPr id="35899" name="Arc 61"/>
          <p:cNvSpPr>
            <a:spLocks/>
          </p:cNvSpPr>
          <p:nvPr/>
        </p:nvSpPr>
        <p:spPr bwMode="auto">
          <a:xfrm>
            <a:off x="3889375" y="4721225"/>
            <a:ext cx="2233613" cy="515938"/>
          </a:xfrm>
          <a:custGeom>
            <a:avLst/>
            <a:gdLst>
              <a:gd name="T0" fmla="*/ 2147483647 w 21600"/>
              <a:gd name="T1" fmla="*/ 0 h 19692"/>
              <a:gd name="T2" fmla="*/ 2147483647 w 21600"/>
              <a:gd name="T3" fmla="*/ 2147483647 h 19692"/>
              <a:gd name="T4" fmla="*/ 0 w 21600"/>
              <a:gd name="T5" fmla="*/ 2147483647 h 19692"/>
              <a:gd name="T6" fmla="*/ 0 60000 65536"/>
              <a:gd name="T7" fmla="*/ 0 60000 65536"/>
              <a:gd name="T8" fmla="*/ 0 60000 65536"/>
              <a:gd name="T9" fmla="*/ 0 w 21600"/>
              <a:gd name="T10" fmla="*/ 0 h 19692"/>
              <a:gd name="T11" fmla="*/ 21600 w 21600"/>
              <a:gd name="T12" fmla="*/ 19692 h 19692"/>
            </a:gdLst>
            <a:ahLst/>
            <a:cxnLst>
              <a:cxn ang="T6">
                <a:pos x="T0" y="T1"/>
              </a:cxn>
              <a:cxn ang="T7">
                <a:pos x="T2" y="T3"/>
              </a:cxn>
              <a:cxn ang="T8">
                <a:pos x="T4" y="T5"/>
              </a:cxn>
            </a:cxnLst>
            <a:rect l="T9" t="T10" r="T11" b="T12"/>
            <a:pathLst>
              <a:path w="21600" h="19692" fill="none" extrusionOk="0">
                <a:moveTo>
                  <a:pt x="21097" y="0"/>
                </a:moveTo>
                <a:cubicBezTo>
                  <a:pt x="21431" y="1521"/>
                  <a:pt x="21600" y="3073"/>
                  <a:pt x="21600" y="4631"/>
                </a:cubicBezTo>
                <a:cubicBezTo>
                  <a:pt x="21600" y="10256"/>
                  <a:pt x="19405" y="15659"/>
                  <a:pt x="15483" y="19691"/>
                </a:cubicBezTo>
              </a:path>
              <a:path w="21600" h="19692" stroke="0" extrusionOk="0">
                <a:moveTo>
                  <a:pt x="21097" y="0"/>
                </a:moveTo>
                <a:cubicBezTo>
                  <a:pt x="21431" y="1521"/>
                  <a:pt x="21600" y="3073"/>
                  <a:pt x="21600" y="4631"/>
                </a:cubicBezTo>
                <a:cubicBezTo>
                  <a:pt x="21600" y="10256"/>
                  <a:pt x="19405" y="15659"/>
                  <a:pt x="15483" y="19691"/>
                </a:cubicBezTo>
                <a:lnTo>
                  <a:pt x="0" y="4631"/>
                </a:lnTo>
                <a:close/>
              </a:path>
            </a:pathLst>
          </a:custGeom>
          <a:noFill/>
          <a:ln w="19050">
            <a:solidFill>
              <a:srgbClr val="006600"/>
            </a:solidFill>
            <a:round/>
            <a:headEnd/>
            <a:tailEnd/>
          </a:ln>
        </p:spPr>
        <p:txBody>
          <a:bodyPr wrap="none" anchor="ctr"/>
          <a:lstStyle/>
          <a:p>
            <a:endParaRPr lang="en-US"/>
          </a:p>
        </p:txBody>
      </p:sp>
      <p:sp>
        <p:nvSpPr>
          <p:cNvPr id="35900" name="Text Box 62"/>
          <p:cNvSpPr txBox="1">
            <a:spLocks noChangeArrowheads="1"/>
          </p:cNvSpPr>
          <p:nvPr/>
        </p:nvSpPr>
        <p:spPr bwMode="auto">
          <a:xfrm>
            <a:off x="2630488" y="5003800"/>
            <a:ext cx="290512" cy="457200"/>
          </a:xfrm>
          <a:prstGeom prst="rect">
            <a:avLst/>
          </a:prstGeom>
          <a:noFill/>
          <a:ln w="9525">
            <a:noFill/>
            <a:miter lim="800000"/>
            <a:headEnd/>
            <a:tailEnd/>
          </a:ln>
        </p:spPr>
        <p:txBody>
          <a:bodyPr wrap="none">
            <a:spAutoFit/>
          </a:bodyPr>
          <a:lstStyle/>
          <a:p>
            <a:r>
              <a:rPr lang="en-US" sz="2400" b="0"/>
              <a:t>•</a:t>
            </a:r>
          </a:p>
        </p:txBody>
      </p:sp>
      <p:sp>
        <p:nvSpPr>
          <p:cNvPr id="35901" name="Arc 63"/>
          <p:cNvSpPr>
            <a:spLocks/>
          </p:cNvSpPr>
          <p:nvPr/>
        </p:nvSpPr>
        <p:spPr bwMode="auto">
          <a:xfrm>
            <a:off x="3797300" y="4527550"/>
            <a:ext cx="990600" cy="2025650"/>
          </a:xfrm>
          <a:custGeom>
            <a:avLst/>
            <a:gdLst>
              <a:gd name="T0" fmla="*/ 2147483647 w 20005"/>
              <a:gd name="T1" fmla="*/ 2147483647 h 21600"/>
              <a:gd name="T2" fmla="*/ 0 w 20005"/>
              <a:gd name="T3" fmla="*/ 2147483647 h 21600"/>
              <a:gd name="T4" fmla="*/ 2147483647 w 20005"/>
              <a:gd name="T5" fmla="*/ 0 h 21600"/>
              <a:gd name="T6" fmla="*/ 0 60000 65536"/>
              <a:gd name="T7" fmla="*/ 0 60000 65536"/>
              <a:gd name="T8" fmla="*/ 0 60000 65536"/>
              <a:gd name="T9" fmla="*/ 0 w 20005"/>
              <a:gd name="T10" fmla="*/ 0 h 21600"/>
              <a:gd name="T11" fmla="*/ 20005 w 20005"/>
              <a:gd name="T12" fmla="*/ 21600 h 21600"/>
            </a:gdLst>
            <a:ahLst/>
            <a:cxnLst>
              <a:cxn ang="T6">
                <a:pos x="T0" y="T1"/>
              </a:cxn>
              <a:cxn ang="T7">
                <a:pos x="T2" y="T3"/>
              </a:cxn>
              <a:cxn ang="T8">
                <a:pos x="T4" y="T5"/>
              </a:cxn>
            </a:cxnLst>
            <a:rect l="T9" t="T10" r="T11" b="T12"/>
            <a:pathLst>
              <a:path w="20005" h="21600" fill="none" extrusionOk="0">
                <a:moveTo>
                  <a:pt x="20004" y="10555"/>
                </a:moveTo>
                <a:cubicBezTo>
                  <a:pt x="16184" y="17376"/>
                  <a:pt x="8977" y="21599"/>
                  <a:pt x="1160" y="21600"/>
                </a:cubicBezTo>
                <a:cubicBezTo>
                  <a:pt x="773" y="21600"/>
                  <a:pt x="386" y="21589"/>
                  <a:pt x="0" y="21568"/>
                </a:cubicBezTo>
              </a:path>
              <a:path w="20005" h="21600" stroke="0" extrusionOk="0">
                <a:moveTo>
                  <a:pt x="20004" y="10555"/>
                </a:moveTo>
                <a:cubicBezTo>
                  <a:pt x="16184" y="17376"/>
                  <a:pt x="8977" y="21599"/>
                  <a:pt x="1160" y="21600"/>
                </a:cubicBezTo>
                <a:cubicBezTo>
                  <a:pt x="773" y="21600"/>
                  <a:pt x="386" y="21589"/>
                  <a:pt x="0" y="21568"/>
                </a:cubicBezTo>
                <a:lnTo>
                  <a:pt x="1160" y="0"/>
                </a:lnTo>
                <a:close/>
              </a:path>
            </a:pathLst>
          </a:custGeom>
          <a:noFill/>
          <a:ln w="12700">
            <a:solidFill>
              <a:schemeClr val="tx1"/>
            </a:solidFill>
            <a:round/>
            <a:headEnd/>
            <a:tailEnd/>
          </a:ln>
        </p:spPr>
        <p:txBody>
          <a:bodyPr wrap="none" anchor="ctr"/>
          <a:lstStyle/>
          <a:p>
            <a:endParaRPr lang="en-US"/>
          </a:p>
        </p:txBody>
      </p:sp>
      <p:sp>
        <p:nvSpPr>
          <p:cNvPr id="35902" name="Arc 64"/>
          <p:cNvSpPr>
            <a:spLocks/>
          </p:cNvSpPr>
          <p:nvPr/>
        </p:nvSpPr>
        <p:spPr bwMode="auto">
          <a:xfrm>
            <a:off x="3900488" y="2509838"/>
            <a:ext cx="1549400" cy="2025650"/>
          </a:xfrm>
          <a:custGeom>
            <a:avLst/>
            <a:gdLst>
              <a:gd name="T0" fmla="*/ 2147483647 w 17274"/>
              <a:gd name="T1" fmla="*/ 0 h 21551"/>
              <a:gd name="T2" fmla="*/ 2147483647 w 17274"/>
              <a:gd name="T3" fmla="*/ 2147483647 h 21551"/>
              <a:gd name="T4" fmla="*/ 0 w 17274"/>
              <a:gd name="T5" fmla="*/ 2147483647 h 21551"/>
              <a:gd name="T6" fmla="*/ 0 60000 65536"/>
              <a:gd name="T7" fmla="*/ 0 60000 65536"/>
              <a:gd name="T8" fmla="*/ 0 60000 65536"/>
              <a:gd name="T9" fmla="*/ 0 w 17274"/>
              <a:gd name="T10" fmla="*/ 0 h 21551"/>
              <a:gd name="T11" fmla="*/ 17274 w 17274"/>
              <a:gd name="T12" fmla="*/ 21551 h 21551"/>
            </a:gdLst>
            <a:ahLst/>
            <a:cxnLst>
              <a:cxn ang="T6">
                <a:pos x="T0" y="T1"/>
              </a:cxn>
              <a:cxn ang="T7">
                <a:pos x="T2" y="T3"/>
              </a:cxn>
              <a:cxn ang="T8">
                <a:pos x="T4" y="T5"/>
              </a:cxn>
            </a:cxnLst>
            <a:rect l="T9" t="T10" r="T11" b="T12"/>
            <a:pathLst>
              <a:path w="17274" h="21551" fill="none" extrusionOk="0">
                <a:moveTo>
                  <a:pt x="1456" y="0"/>
                </a:moveTo>
                <a:cubicBezTo>
                  <a:pt x="7726" y="424"/>
                  <a:pt x="13501" y="3557"/>
                  <a:pt x="17273" y="8583"/>
                </a:cubicBezTo>
              </a:path>
              <a:path w="17274" h="21551" stroke="0" extrusionOk="0">
                <a:moveTo>
                  <a:pt x="1456" y="0"/>
                </a:moveTo>
                <a:cubicBezTo>
                  <a:pt x="7726" y="424"/>
                  <a:pt x="13501" y="3557"/>
                  <a:pt x="17273" y="8583"/>
                </a:cubicBezTo>
                <a:lnTo>
                  <a:pt x="0" y="21551"/>
                </a:lnTo>
                <a:close/>
              </a:path>
            </a:pathLst>
          </a:custGeom>
          <a:noFill/>
          <a:ln w="19050">
            <a:solidFill>
              <a:srgbClr val="006600"/>
            </a:solidFill>
            <a:round/>
            <a:headEnd/>
            <a:tailEnd/>
          </a:ln>
        </p:spPr>
        <p:txBody>
          <a:bodyPr wrap="none" anchor="ctr"/>
          <a:lstStyle/>
          <a:p>
            <a:endParaRPr lang="en-US"/>
          </a:p>
        </p:txBody>
      </p:sp>
      <p:sp>
        <p:nvSpPr>
          <p:cNvPr id="35903" name="Line 65"/>
          <p:cNvSpPr>
            <a:spLocks noChangeShapeType="1"/>
          </p:cNvSpPr>
          <p:nvPr/>
        </p:nvSpPr>
        <p:spPr bwMode="auto">
          <a:xfrm flipH="1">
            <a:off x="3890963" y="2493963"/>
            <a:ext cx="166687" cy="0"/>
          </a:xfrm>
          <a:prstGeom prst="line">
            <a:avLst/>
          </a:prstGeom>
          <a:noFill/>
          <a:ln w="9525">
            <a:solidFill>
              <a:srgbClr val="006600"/>
            </a:solidFill>
            <a:round/>
            <a:headEnd/>
            <a:tailEnd type="triangle" w="med" len="lg"/>
          </a:ln>
        </p:spPr>
        <p:txBody>
          <a:bodyPr wrap="none" anchor="ctr"/>
          <a:lstStyle/>
          <a:p>
            <a:endParaRPr lang="en-US"/>
          </a:p>
        </p:txBody>
      </p:sp>
      <p:sp>
        <p:nvSpPr>
          <p:cNvPr id="35904" name="Line 66"/>
          <p:cNvSpPr>
            <a:spLocks noChangeShapeType="1"/>
          </p:cNvSpPr>
          <p:nvPr/>
        </p:nvSpPr>
        <p:spPr bwMode="auto">
          <a:xfrm flipH="1">
            <a:off x="3805238" y="6543675"/>
            <a:ext cx="252412" cy="0"/>
          </a:xfrm>
          <a:prstGeom prst="line">
            <a:avLst/>
          </a:prstGeom>
          <a:noFill/>
          <a:ln w="9525">
            <a:solidFill>
              <a:srgbClr val="006600"/>
            </a:solidFill>
            <a:round/>
            <a:headEnd/>
            <a:tailEnd type="triangle" w="med" len="lg"/>
          </a:ln>
        </p:spPr>
        <p:txBody>
          <a:bodyPr wrap="none" anchor="ctr"/>
          <a:lstStyle/>
          <a:p>
            <a:endParaRPr lang="en-US"/>
          </a:p>
        </p:txBody>
      </p:sp>
      <p:grpSp>
        <p:nvGrpSpPr>
          <p:cNvPr id="35905" name="Group 67"/>
          <p:cNvGrpSpPr>
            <a:grpSpLocks/>
          </p:cNvGrpSpPr>
          <p:nvPr/>
        </p:nvGrpSpPr>
        <p:grpSpPr bwMode="auto">
          <a:xfrm>
            <a:off x="1504950" y="4897438"/>
            <a:ext cx="1076325" cy="319087"/>
            <a:chOff x="176" y="1737"/>
            <a:chExt cx="554" cy="153"/>
          </a:xfrm>
        </p:grpSpPr>
        <p:sp>
          <p:nvSpPr>
            <p:cNvPr id="35911" name="Rectangle 68"/>
            <p:cNvSpPr>
              <a:spLocks noChangeArrowheads="1"/>
            </p:cNvSpPr>
            <p:nvPr/>
          </p:nvSpPr>
          <p:spPr bwMode="auto">
            <a:xfrm rot="993709">
              <a:off x="210" y="1809"/>
              <a:ext cx="484" cy="81"/>
            </a:xfrm>
            <a:prstGeom prst="rect">
              <a:avLst/>
            </a:prstGeom>
            <a:solidFill>
              <a:schemeClr val="bg1"/>
            </a:solidFill>
            <a:ln w="9525">
              <a:noFill/>
              <a:miter lim="800000"/>
              <a:headEnd/>
              <a:tailEnd/>
            </a:ln>
          </p:spPr>
          <p:txBody>
            <a:bodyPr wrap="none" anchor="ctr"/>
            <a:lstStyle/>
            <a:p>
              <a:endParaRPr lang="en-US"/>
            </a:p>
          </p:txBody>
        </p:sp>
        <p:sp>
          <p:nvSpPr>
            <p:cNvPr id="35912" name="Text Box 69"/>
            <p:cNvSpPr txBox="1">
              <a:spLocks noChangeArrowheads="1"/>
            </p:cNvSpPr>
            <p:nvPr/>
          </p:nvSpPr>
          <p:spPr bwMode="auto">
            <a:xfrm rot="1167021">
              <a:off x="176" y="1737"/>
              <a:ext cx="554" cy="146"/>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=0-180°W</a:t>
              </a:r>
              <a:endParaRPr lang="de-DE" sz="2400" b="0"/>
            </a:p>
          </p:txBody>
        </p:sp>
      </p:grpSp>
      <p:sp>
        <p:nvSpPr>
          <p:cNvPr id="35906" name="Line 70"/>
          <p:cNvSpPr>
            <a:spLocks noChangeShapeType="1"/>
          </p:cNvSpPr>
          <p:nvPr/>
        </p:nvSpPr>
        <p:spPr bwMode="auto">
          <a:xfrm flipV="1">
            <a:off x="3895725" y="3514725"/>
            <a:ext cx="904875" cy="1028700"/>
          </a:xfrm>
          <a:prstGeom prst="line">
            <a:avLst/>
          </a:prstGeom>
          <a:noFill/>
          <a:ln w="19050">
            <a:solidFill>
              <a:srgbClr val="FF3300"/>
            </a:solidFill>
            <a:round/>
            <a:headEnd/>
            <a:tailEnd/>
          </a:ln>
        </p:spPr>
        <p:txBody>
          <a:bodyPr wrap="none" anchor="ctr"/>
          <a:lstStyle/>
          <a:p>
            <a:endParaRPr lang="en-US"/>
          </a:p>
        </p:txBody>
      </p:sp>
      <p:sp>
        <p:nvSpPr>
          <p:cNvPr id="35907" name="Text Box 78"/>
          <p:cNvSpPr txBox="1">
            <a:spLocks noChangeArrowheads="1"/>
          </p:cNvSpPr>
          <p:nvPr/>
        </p:nvSpPr>
        <p:spPr bwMode="auto">
          <a:xfrm>
            <a:off x="6248400" y="3608388"/>
            <a:ext cx="2962275"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longitude</a:t>
            </a:r>
            <a:endParaRPr lang="de-DE" b="0"/>
          </a:p>
        </p:txBody>
      </p:sp>
      <p:sp>
        <p:nvSpPr>
          <p:cNvPr id="35908" name="Text Box 79"/>
          <p:cNvSpPr txBox="1">
            <a:spLocks noChangeArrowheads="1"/>
          </p:cNvSpPr>
          <p:nvPr/>
        </p:nvSpPr>
        <p:spPr bwMode="auto">
          <a:xfrm>
            <a:off x="6248400" y="3870325"/>
            <a:ext cx="2762250"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latitude</a:t>
            </a:r>
            <a:endParaRPr lang="de-DE" b="0"/>
          </a:p>
        </p:txBody>
      </p:sp>
      <p:sp>
        <p:nvSpPr>
          <p:cNvPr id="35909" name="Text Box 80"/>
          <p:cNvSpPr txBox="1">
            <a:spLocks noChangeArrowheads="1"/>
          </p:cNvSpPr>
          <p:nvPr/>
        </p:nvSpPr>
        <p:spPr bwMode="auto">
          <a:xfrm>
            <a:off x="6273800" y="4586288"/>
            <a:ext cx="2636838" cy="396875"/>
          </a:xfrm>
          <a:prstGeom prst="rect">
            <a:avLst/>
          </a:prstGeom>
          <a:noFill/>
          <a:ln w="9525">
            <a:noFill/>
            <a:miter lim="800000"/>
            <a:headEnd/>
            <a:tailEnd/>
          </a:ln>
        </p:spPr>
        <p:txBody>
          <a:bodyPr wrap="none">
            <a:spAutoFit/>
          </a:bodyPr>
          <a:lstStyle/>
          <a:p>
            <a:r>
              <a:rPr lang="de-DE" b="0">
                <a:latin typeface="Arial" charset="0"/>
              </a:rPr>
              <a:t>R - Mean earth radius</a:t>
            </a:r>
            <a:endParaRPr lang="de-DE" b="0"/>
          </a:p>
        </p:txBody>
      </p:sp>
      <p:sp>
        <p:nvSpPr>
          <p:cNvPr id="35910" name="Text Box 81"/>
          <p:cNvSpPr txBox="1">
            <a:spLocks noChangeArrowheads="1"/>
          </p:cNvSpPr>
          <p:nvPr/>
        </p:nvSpPr>
        <p:spPr bwMode="auto">
          <a:xfrm>
            <a:off x="6259513" y="5091113"/>
            <a:ext cx="1789112" cy="396875"/>
          </a:xfrm>
          <a:prstGeom prst="rect">
            <a:avLst/>
          </a:prstGeom>
          <a:noFill/>
          <a:ln w="9525">
            <a:noFill/>
            <a:miter lim="800000"/>
            <a:headEnd/>
            <a:tailEnd/>
          </a:ln>
        </p:spPr>
        <p:txBody>
          <a:bodyPr wrap="none">
            <a:spAutoFit/>
          </a:bodyPr>
          <a:lstStyle/>
          <a:p>
            <a:r>
              <a:rPr lang="de-DE" b="0">
                <a:latin typeface="Arial" charset="0"/>
              </a:rPr>
              <a:t>O - Geocenter</a:t>
            </a:r>
            <a:endParaRPr lang="de-DE" b="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Length on Meridians and Parallels</a:t>
            </a:r>
            <a:endParaRPr lang="en-US" smtClean="0"/>
          </a:p>
        </p:txBody>
      </p:sp>
      <p:pic>
        <p:nvPicPr>
          <p:cNvPr id="36867" name="Picture 3" descr="latlong"/>
          <p:cNvPicPr>
            <a:picLocks noChangeAspect="1" noChangeArrowheads="1"/>
          </p:cNvPicPr>
          <p:nvPr/>
        </p:nvPicPr>
        <p:blipFill>
          <a:blip r:embed="rId2" cstate="print"/>
          <a:srcRect/>
          <a:stretch>
            <a:fillRect/>
          </a:stretch>
        </p:blipFill>
        <p:spPr bwMode="auto">
          <a:xfrm>
            <a:off x="4419600" y="2133600"/>
            <a:ext cx="3986213" cy="4016375"/>
          </a:xfrm>
          <a:prstGeom prst="rect">
            <a:avLst/>
          </a:prstGeom>
          <a:noFill/>
          <a:ln w="9525">
            <a:noFill/>
            <a:miter lim="800000"/>
            <a:headEnd/>
            <a:tailEnd/>
          </a:ln>
        </p:spPr>
      </p:pic>
      <p:sp>
        <p:nvSpPr>
          <p:cNvPr id="36868" name="Line 4"/>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36869" name="Line 5"/>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36870" name="Line 6"/>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36871" name="Freeform 7"/>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36872" name="Text Box 8"/>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a:spcBef>
                <a:spcPct val="50000"/>
              </a:spcBef>
            </a:pPr>
            <a:r>
              <a:rPr lang="en-US" sz="2400" b="0"/>
              <a:t>0 N</a:t>
            </a:r>
          </a:p>
        </p:txBody>
      </p:sp>
      <p:sp>
        <p:nvSpPr>
          <p:cNvPr id="36873" name="Text Box 9"/>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a:spcBef>
                <a:spcPct val="50000"/>
              </a:spcBef>
            </a:pPr>
            <a:r>
              <a:rPr lang="en-US" sz="2400" b="0"/>
              <a:t>30 N</a:t>
            </a:r>
          </a:p>
        </p:txBody>
      </p:sp>
      <p:sp>
        <p:nvSpPr>
          <p:cNvPr id="36874" name="Text Box 10"/>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r>
              <a:rPr lang="en-US" sz="2400" b="0">
                <a:latin typeface="Symbol" pitchFamily="18" charset="2"/>
              </a:rPr>
              <a:t>Df</a:t>
            </a:r>
            <a:endParaRPr lang="en-US" sz="2400" b="0"/>
          </a:p>
        </p:txBody>
      </p:sp>
      <p:sp>
        <p:nvSpPr>
          <p:cNvPr id="36875" name="Line 11"/>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36876" name="Text Box 12"/>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7" name="Text Box 13"/>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8" name="Text Box 14"/>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79" name="Text Box 15"/>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80" name="Oval 16"/>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1" name="Oval 17"/>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2" name="Oval 18"/>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3" name="Text Box 19"/>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r>
              <a:rPr lang="en-US" sz="2400" b="0"/>
              <a:t>A</a:t>
            </a:r>
          </a:p>
        </p:txBody>
      </p:sp>
      <p:sp>
        <p:nvSpPr>
          <p:cNvPr id="36884" name="Text Box 20"/>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r>
              <a:rPr lang="en-US" sz="2400" b="0"/>
              <a:t>B</a:t>
            </a:r>
          </a:p>
        </p:txBody>
      </p:sp>
      <p:sp>
        <p:nvSpPr>
          <p:cNvPr id="36885" name="Text Box 21"/>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r>
              <a:rPr lang="en-US" sz="2400" b="0"/>
              <a:t>C</a:t>
            </a:r>
          </a:p>
        </p:txBody>
      </p:sp>
      <p:sp>
        <p:nvSpPr>
          <p:cNvPr id="36886" name="Freeform 22"/>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36887" name="Text Box 23"/>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r>
              <a:rPr lang="en-US" sz="2400" b="0">
                <a:latin typeface="Symbol" pitchFamily="18" charset="2"/>
              </a:rPr>
              <a:t>Dl</a:t>
            </a:r>
            <a:endParaRPr lang="en-US" sz="2400" b="0"/>
          </a:p>
        </p:txBody>
      </p:sp>
      <p:sp>
        <p:nvSpPr>
          <p:cNvPr id="36888" name="Text Box 24"/>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r>
              <a:rPr lang="en-US" sz="2400" b="0"/>
              <a:t>(Lat, Long) = (</a:t>
            </a:r>
            <a:r>
              <a:rPr lang="en-US" sz="2400" b="0">
                <a:latin typeface="Symbol" pitchFamily="18" charset="2"/>
              </a:rPr>
              <a:t>f</a:t>
            </a:r>
            <a:r>
              <a:rPr lang="en-US" sz="2400" b="0"/>
              <a:t>, </a:t>
            </a:r>
            <a:r>
              <a:rPr lang="en-US" sz="2400" b="0">
                <a:latin typeface="Symbol" pitchFamily="18" charset="2"/>
              </a:rPr>
              <a:t>l</a:t>
            </a:r>
            <a:r>
              <a:rPr lang="en-US" sz="2400" b="0"/>
              <a:t>)</a:t>
            </a:r>
          </a:p>
        </p:txBody>
      </p:sp>
      <p:sp>
        <p:nvSpPr>
          <p:cNvPr id="36889" name="Text Box 25"/>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r>
              <a:rPr lang="en-US" sz="2400" b="0"/>
              <a:t>Length on a Meridian:</a:t>
            </a:r>
          </a:p>
          <a:p>
            <a:r>
              <a:rPr lang="en-US" sz="2400" b="0"/>
              <a:t>AB = R</a:t>
            </a:r>
            <a:r>
              <a:rPr lang="en-US" sz="2400" b="0" baseline="-25000"/>
              <a:t>e</a:t>
            </a:r>
            <a:r>
              <a:rPr lang="en-US" sz="2400" b="0"/>
              <a:t> </a:t>
            </a:r>
            <a:r>
              <a:rPr lang="en-US" sz="2400" b="0">
                <a:latin typeface="Symbol" pitchFamily="18" charset="2"/>
              </a:rPr>
              <a:t>Df</a:t>
            </a:r>
          </a:p>
          <a:p>
            <a:r>
              <a:rPr lang="en-US" sz="2400" b="0"/>
              <a:t>(same for all latitudes)</a:t>
            </a:r>
            <a:endParaRPr lang="en-US" sz="2400" b="0">
              <a:latin typeface="Symbol" pitchFamily="18" charset="2"/>
            </a:endParaRPr>
          </a:p>
        </p:txBody>
      </p:sp>
      <p:sp>
        <p:nvSpPr>
          <p:cNvPr id="36890" name="Text Box 26"/>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r>
              <a:rPr lang="en-US" sz="2400" b="0"/>
              <a:t>Length on a Parallel:</a:t>
            </a:r>
          </a:p>
          <a:p>
            <a:r>
              <a:rPr lang="en-US" sz="2400" b="0"/>
              <a:t>CD = R </a:t>
            </a:r>
            <a:r>
              <a:rPr lang="en-US" sz="2400" b="0">
                <a:latin typeface="Symbol" pitchFamily="18" charset="2"/>
              </a:rPr>
              <a:t>Dl =</a:t>
            </a:r>
            <a:r>
              <a:rPr lang="en-US" sz="2400" b="0"/>
              <a:t>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a:t>
            </a:r>
          </a:p>
          <a:p>
            <a:r>
              <a:rPr lang="en-US" sz="2400" b="0"/>
              <a:t>(varies with latitude)</a:t>
            </a:r>
          </a:p>
        </p:txBody>
      </p:sp>
      <p:sp>
        <p:nvSpPr>
          <p:cNvPr id="36891" name="Line 27"/>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36892" name="Oval 28"/>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3" name="Oval 29"/>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4" name="Text Box 30"/>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r>
              <a:rPr lang="en-US" sz="2400" b="0"/>
              <a:t>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a:tabLst>
                <a:tab pos="2627313" algn="l"/>
              </a:tabLst>
            </a:pPr>
            <a:r>
              <a:rPr lang="en-US" sz="2400" b="0">
                <a:solidFill>
                  <a:schemeClr val="accent2"/>
                </a:solidFill>
              </a:rPr>
              <a:t>Example:</a:t>
            </a:r>
            <a:r>
              <a:rPr lang="en-US" sz="2400" b="0"/>
              <a:t> What is the length of a 1º increment along </a:t>
            </a:r>
          </a:p>
          <a:p>
            <a:pPr>
              <a:tabLst>
                <a:tab pos="2627313" algn="l"/>
              </a:tabLst>
            </a:pPr>
            <a:r>
              <a:rPr lang="en-US" sz="2400" b="0"/>
              <a:t>on a meridian and on a parallel at 30N, 90W?</a:t>
            </a:r>
          </a:p>
          <a:p>
            <a:pPr>
              <a:tabLst>
                <a:tab pos="2627313" algn="l"/>
              </a:tabLst>
            </a:pPr>
            <a:r>
              <a:rPr lang="en-US" sz="2400" b="0"/>
              <a:t>Radius of the earth = 6370 km.</a:t>
            </a:r>
          </a:p>
          <a:p>
            <a:pPr>
              <a:tabLst>
                <a:tab pos="2627313" algn="l"/>
              </a:tabLst>
            </a:pPr>
            <a:endParaRPr lang="en-US" sz="2400" b="0"/>
          </a:p>
          <a:p>
            <a:pPr>
              <a:tabLst>
                <a:tab pos="2627313" algn="l"/>
              </a:tabLst>
            </a:pPr>
            <a:endParaRPr lang="en-US" sz="2400" b="0"/>
          </a:p>
          <a:p>
            <a:pPr>
              <a:tabLst>
                <a:tab pos="2627313" algn="l"/>
              </a:tabLst>
            </a:pPr>
            <a:r>
              <a:rPr lang="en-US" sz="2400" b="0">
                <a:solidFill>
                  <a:schemeClr val="accent2"/>
                </a:solidFill>
              </a:rPr>
              <a:t>Solution:</a:t>
            </a:r>
            <a:r>
              <a:rPr lang="en-US" sz="2400" b="0"/>
              <a:t>  </a:t>
            </a:r>
          </a:p>
          <a:p>
            <a:pPr>
              <a:buFontTx/>
              <a:buChar char="•"/>
              <a:tabLst>
                <a:tab pos="2627313" algn="l"/>
              </a:tabLst>
            </a:pPr>
            <a:r>
              <a:rPr lang="en-US" sz="2400" b="0"/>
              <a:t> A 1º angle has first to be converted to radians</a:t>
            </a:r>
          </a:p>
          <a:p>
            <a:pPr>
              <a:tabLst>
                <a:tab pos="2627313" algn="l"/>
              </a:tabLst>
            </a:pPr>
            <a:r>
              <a:rPr lang="en-US" sz="2400" b="0">
                <a:latin typeface="Symbol" pitchFamily="18" charset="2"/>
              </a:rPr>
              <a:t>p</a:t>
            </a:r>
            <a:r>
              <a:rPr lang="en-US" sz="2400" b="0"/>
              <a:t> radians = 180 º, so 1º = </a:t>
            </a:r>
            <a:r>
              <a:rPr lang="en-US" sz="2400" b="0">
                <a:latin typeface="Symbol" pitchFamily="18" charset="2"/>
              </a:rPr>
              <a:t>p</a:t>
            </a:r>
            <a:r>
              <a:rPr lang="en-US" sz="2400" b="0"/>
              <a:t>/180 = 3.1416/180 = 0.0175 radians</a:t>
            </a:r>
          </a:p>
          <a:p>
            <a:pPr>
              <a:tabLst>
                <a:tab pos="2627313" algn="l"/>
              </a:tabLst>
            </a:pPr>
            <a:endParaRPr lang="en-US" sz="2400" b="0"/>
          </a:p>
          <a:p>
            <a:pPr>
              <a:buFontTx/>
              <a:buChar char="•"/>
              <a:tabLst>
                <a:tab pos="2627313" algn="l"/>
              </a:tabLst>
            </a:pPr>
            <a:r>
              <a:rPr lang="en-US" sz="2400" b="0"/>
              <a:t> For the meridian,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Df = 6370 * 0.0175 = </a:t>
            </a:r>
            <a:r>
              <a:rPr lang="en-US" sz="2400" b="0" u="sng">
                <a:latin typeface="Symbol" pitchFamily="18" charset="2"/>
              </a:rPr>
              <a:t>111 </a:t>
            </a:r>
            <a:r>
              <a:rPr lang="en-US" sz="2400" b="0" u="sng"/>
              <a:t>km</a:t>
            </a:r>
            <a:endParaRPr lang="en-US" sz="2400" b="0"/>
          </a:p>
          <a:p>
            <a:pPr>
              <a:buFontTx/>
              <a:buChar char="•"/>
              <a:tabLst>
                <a:tab pos="2627313" algn="l"/>
              </a:tabLst>
            </a:pPr>
            <a:endParaRPr lang="en-US" sz="2400" b="0"/>
          </a:p>
          <a:p>
            <a:pPr>
              <a:buFontTx/>
              <a:buChar char="•"/>
              <a:tabLst>
                <a:tab pos="2627313" algn="l"/>
              </a:tabLst>
            </a:pPr>
            <a:r>
              <a:rPr lang="en-US" sz="2400" b="0"/>
              <a:t> For the parallel,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 </a:t>
            </a:r>
          </a:p>
          <a:p>
            <a:pPr>
              <a:tabLst>
                <a:tab pos="2627313" algn="l"/>
              </a:tabLst>
            </a:pPr>
            <a:r>
              <a:rPr lang="en-US" sz="2400" b="0">
                <a:latin typeface="Symbol" pitchFamily="18" charset="2"/>
              </a:rPr>
              <a:t>                                 	= 6370 * 0.0175 * </a:t>
            </a:r>
            <a:r>
              <a:rPr lang="en-US" sz="2400" b="0"/>
              <a:t>Cos</a:t>
            </a:r>
            <a:r>
              <a:rPr lang="en-US" sz="2400" b="0">
                <a:latin typeface="Symbol" pitchFamily="18" charset="2"/>
              </a:rPr>
              <a:t> 30</a:t>
            </a:r>
          </a:p>
          <a:p>
            <a:pPr>
              <a:tabLst>
                <a:tab pos="2627313" algn="l"/>
              </a:tabLst>
            </a:pPr>
            <a:r>
              <a:rPr lang="en-US" sz="2400" b="0">
                <a:latin typeface="Symbol" pitchFamily="18" charset="2"/>
              </a:rPr>
              <a:t>                                 	= </a:t>
            </a:r>
            <a:r>
              <a:rPr lang="en-US" sz="2400" b="0" u="sng">
                <a:latin typeface="Symbol" pitchFamily="18" charset="2"/>
              </a:rPr>
              <a:t>96.5 </a:t>
            </a:r>
            <a:r>
              <a:rPr lang="en-US" sz="2400" b="0" u="sng"/>
              <a:t>km</a:t>
            </a:r>
          </a:p>
          <a:p>
            <a:pPr>
              <a:buFontTx/>
              <a:buChar char="•"/>
              <a:tabLst>
                <a:tab pos="2627313" algn="l"/>
              </a:tabLst>
            </a:pPr>
            <a:r>
              <a:rPr lang="en-US" sz="2400" b="0"/>
              <a:t> Parallels converge as poles are approached</a:t>
            </a:r>
            <a:endParaRPr lang="en-US" sz="2400" b="0">
              <a:latin typeface="Symbol" pitchFamily="18" charset="2"/>
            </a:endParaRPr>
          </a:p>
        </p:txBody>
      </p:sp>
      <p:pic>
        <p:nvPicPr>
          <p:cNvPr id="37891"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37892"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7893"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37894"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7895"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81000" y="228600"/>
            <a:ext cx="8610600" cy="762000"/>
          </a:xfrm>
        </p:spPr>
        <p:txBody>
          <a:bodyPr/>
          <a:lstStyle/>
          <a:p>
            <a:r>
              <a:rPr lang="en-US" sz="4000" smtClean="0">
                <a:solidFill>
                  <a:srgbClr val="FF3300"/>
                </a:solidFill>
              </a:rPr>
              <a:t>Curved Earth Distance</a:t>
            </a:r>
            <a:br>
              <a:rPr lang="en-US" sz="4000" smtClean="0">
                <a:solidFill>
                  <a:srgbClr val="FF3300"/>
                </a:solidFill>
              </a:rPr>
            </a:br>
            <a:r>
              <a:rPr lang="en-US" sz="3600" smtClean="0">
                <a:solidFill>
                  <a:schemeClr val="tx1"/>
                </a:solidFill>
              </a:rPr>
              <a:t>(from A to B)</a:t>
            </a:r>
          </a:p>
        </p:txBody>
      </p:sp>
      <p:sp>
        <p:nvSpPr>
          <p:cNvPr id="2052" name="Text Box 3"/>
          <p:cNvSpPr txBox="1">
            <a:spLocks noChangeArrowheads="1"/>
          </p:cNvSpPr>
          <p:nvPr/>
        </p:nvSpPr>
        <p:spPr bwMode="auto">
          <a:xfrm>
            <a:off x="328613" y="1393825"/>
            <a:ext cx="3862387" cy="3970318"/>
          </a:xfrm>
          <a:prstGeom prst="rect">
            <a:avLst/>
          </a:prstGeom>
          <a:noFill/>
          <a:ln w="9525">
            <a:noFill/>
            <a:miter lim="800000"/>
            <a:headEnd/>
            <a:tailEnd/>
          </a:ln>
        </p:spPr>
        <p:txBody>
          <a:bodyPr wrap="square">
            <a:spAutoFit/>
          </a:bodyPr>
          <a:lstStyle/>
          <a:p>
            <a:pPr>
              <a:spcBef>
                <a:spcPct val="50000"/>
              </a:spcBef>
            </a:pPr>
            <a:r>
              <a:rPr lang="en-US" sz="1800" b="0" dirty="0">
                <a:latin typeface="Arial" charset="0"/>
              </a:rPr>
              <a:t>Shortest distance is along a “Great Circle”</a:t>
            </a:r>
          </a:p>
          <a:p>
            <a:pPr>
              <a:spcBef>
                <a:spcPct val="50000"/>
              </a:spcBef>
            </a:pPr>
            <a:r>
              <a:rPr lang="en-US" sz="1800" b="0" dirty="0">
                <a:latin typeface="Arial" charset="0"/>
              </a:rPr>
              <a:t>A “Great Circle” is the intersection of a sphere with a plane going through its center. </a:t>
            </a:r>
          </a:p>
          <a:p>
            <a:pPr>
              <a:spcBef>
                <a:spcPct val="50000"/>
              </a:spcBef>
            </a:pPr>
            <a:r>
              <a:rPr lang="en-US" sz="1800" b="0" dirty="0">
                <a:latin typeface="Arial" charset="0"/>
              </a:rPr>
              <a:t>1. Spherical coordinates converted to Cartesian coordinates.</a:t>
            </a:r>
          </a:p>
          <a:p>
            <a:pPr>
              <a:spcBef>
                <a:spcPct val="50000"/>
              </a:spcBef>
            </a:pPr>
            <a:r>
              <a:rPr lang="en-US" sz="1800" b="0" dirty="0">
                <a:latin typeface="Arial" charset="0"/>
              </a:rPr>
              <a:t>2.  Vector dot product used to calculate angle </a:t>
            </a:r>
            <a:r>
              <a:rPr lang="en-US" sz="1800" b="0" dirty="0">
                <a:latin typeface="Arial" charset="0"/>
                <a:sym typeface="Symbol" pitchFamily="18" charset="2"/>
              </a:rPr>
              <a:t> from latitude and longitude</a:t>
            </a:r>
          </a:p>
          <a:p>
            <a:pPr>
              <a:spcBef>
                <a:spcPct val="50000"/>
              </a:spcBef>
            </a:pPr>
            <a:r>
              <a:rPr lang="en-US" sz="1800" b="0" dirty="0">
                <a:latin typeface="Arial" charset="0"/>
                <a:sym typeface="Symbol" pitchFamily="18" charset="2"/>
              </a:rPr>
              <a:t>3.  Great circle distance is R, where </a:t>
            </a:r>
            <a:r>
              <a:rPr lang="en-US" sz="1800" b="0" dirty="0" smtClean="0">
                <a:latin typeface="Arial" charset="0"/>
                <a:sym typeface="Symbol" pitchFamily="18" charset="2"/>
              </a:rPr>
              <a:t>R=6378.137 </a:t>
            </a:r>
            <a:r>
              <a:rPr lang="en-US" sz="1800" b="0" dirty="0">
                <a:latin typeface="Arial" charset="0"/>
                <a:sym typeface="Symbol" pitchFamily="18" charset="2"/>
              </a:rPr>
              <a:t>km</a:t>
            </a:r>
            <a:r>
              <a:rPr lang="en-US" sz="1800" b="0" baseline="30000" dirty="0">
                <a:latin typeface="Arial" charset="0"/>
                <a:sym typeface="Symbol" pitchFamily="18" charset="2"/>
              </a:rPr>
              <a:t>2</a:t>
            </a:r>
          </a:p>
        </p:txBody>
      </p:sp>
      <p:grpSp>
        <p:nvGrpSpPr>
          <p:cNvPr id="2053" name="Group 4"/>
          <p:cNvGrpSpPr>
            <a:grpSpLocks/>
          </p:cNvGrpSpPr>
          <p:nvPr/>
        </p:nvGrpSpPr>
        <p:grpSpPr bwMode="auto">
          <a:xfrm>
            <a:off x="4256088" y="1495425"/>
            <a:ext cx="4567237" cy="3778250"/>
            <a:chOff x="2681" y="1086"/>
            <a:chExt cx="2877" cy="2380"/>
          </a:xfrm>
        </p:grpSpPr>
        <p:grpSp>
          <p:nvGrpSpPr>
            <p:cNvPr id="2056" name="Group 5"/>
            <p:cNvGrpSpPr>
              <a:grpSpLocks/>
            </p:cNvGrpSpPr>
            <p:nvPr/>
          </p:nvGrpSpPr>
          <p:grpSpPr bwMode="auto">
            <a:xfrm>
              <a:off x="2681" y="1086"/>
              <a:ext cx="2877" cy="2380"/>
              <a:chOff x="1594" y="1152"/>
              <a:chExt cx="2877" cy="2380"/>
            </a:xfrm>
          </p:grpSpPr>
          <p:sp>
            <p:nvSpPr>
              <p:cNvPr id="2060" name="Arc 6"/>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2061" name="Oval 7"/>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2062" name="Line 8"/>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2063" name="Text Box 9"/>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2064" name="Text Box 10"/>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2065" name="Text Box 11"/>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2066" name="Line 12"/>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2067" name="Arc 13"/>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2068" name="Arc 14"/>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2069" name="Line 15"/>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2070" name="Line 16"/>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2071" name="Line 17"/>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2072" name="Text Box 18"/>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2073" name="Arc 19"/>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sp>
            <p:nvSpPr>
              <p:cNvPr id="2074" name="Line 20"/>
              <p:cNvSpPr>
                <a:spLocks noChangeShapeType="1"/>
              </p:cNvSpPr>
              <p:nvPr/>
            </p:nvSpPr>
            <p:spPr bwMode="auto">
              <a:xfrm flipV="1">
                <a:off x="2928" y="1857"/>
                <a:ext cx="461" cy="783"/>
              </a:xfrm>
              <a:prstGeom prst="line">
                <a:avLst/>
              </a:prstGeom>
              <a:noFill/>
              <a:ln w="9525">
                <a:solidFill>
                  <a:schemeClr val="tx1"/>
                </a:solidFill>
                <a:round/>
                <a:headEnd/>
                <a:tailEnd type="triangle" w="med" len="med"/>
              </a:ln>
            </p:spPr>
            <p:txBody>
              <a:bodyPr/>
              <a:lstStyle/>
              <a:p>
                <a:endParaRPr lang="en-US"/>
              </a:p>
            </p:txBody>
          </p:sp>
          <p:sp>
            <p:nvSpPr>
              <p:cNvPr id="2075" name="Line 21"/>
              <p:cNvSpPr>
                <a:spLocks noChangeShapeType="1"/>
              </p:cNvSpPr>
              <p:nvPr/>
            </p:nvSpPr>
            <p:spPr bwMode="auto">
              <a:xfrm flipH="1" flipV="1">
                <a:off x="2577" y="2131"/>
                <a:ext cx="351" cy="509"/>
              </a:xfrm>
              <a:prstGeom prst="line">
                <a:avLst/>
              </a:prstGeom>
              <a:noFill/>
              <a:ln w="9525">
                <a:solidFill>
                  <a:schemeClr val="tx1"/>
                </a:solidFill>
                <a:round/>
                <a:headEnd/>
                <a:tailEnd type="triangle" w="med" len="med"/>
              </a:ln>
            </p:spPr>
            <p:txBody>
              <a:bodyPr/>
              <a:lstStyle/>
              <a:p>
                <a:endParaRPr lang="en-US"/>
              </a:p>
            </p:txBody>
          </p:sp>
          <p:sp>
            <p:nvSpPr>
              <p:cNvPr id="2076" name="Arc 22"/>
              <p:cNvSpPr>
                <a:spLocks/>
              </p:cNvSpPr>
              <p:nvPr/>
            </p:nvSpPr>
            <p:spPr bwMode="auto">
              <a:xfrm rot="9804932" flipV="1">
                <a:off x="2579" y="1913"/>
                <a:ext cx="857" cy="325"/>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FF3300"/>
                </a:solidFill>
                <a:round/>
                <a:headEnd/>
                <a:tailEnd/>
              </a:ln>
            </p:spPr>
            <p:txBody>
              <a:bodyPr wrap="none" anchor="ctr"/>
              <a:lstStyle/>
              <a:p>
                <a:endParaRPr lang="en-US"/>
              </a:p>
            </p:txBody>
          </p:sp>
          <p:sp>
            <p:nvSpPr>
              <p:cNvPr id="2077" name="Arc 23"/>
              <p:cNvSpPr>
                <a:spLocks/>
              </p:cNvSpPr>
              <p:nvPr/>
            </p:nvSpPr>
            <p:spPr bwMode="auto">
              <a:xfrm rot="9804932" flipV="1">
                <a:off x="2826" y="2424"/>
                <a:ext cx="235" cy="89"/>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0000FF"/>
                </a:solidFill>
                <a:round/>
                <a:headEnd/>
                <a:tailEnd/>
              </a:ln>
            </p:spPr>
            <p:txBody>
              <a:bodyPr wrap="none" anchor="ctr"/>
              <a:lstStyle/>
              <a:p>
                <a:endParaRPr lang="en-US"/>
              </a:p>
            </p:txBody>
          </p:sp>
        </p:grpSp>
        <p:sp>
          <p:nvSpPr>
            <p:cNvPr id="2057" name="Rectangle 24"/>
            <p:cNvSpPr>
              <a:spLocks noChangeArrowheads="1"/>
            </p:cNvSpPr>
            <p:nvPr/>
          </p:nvSpPr>
          <p:spPr bwMode="auto">
            <a:xfrm>
              <a:off x="3895" y="2124"/>
              <a:ext cx="237" cy="288"/>
            </a:xfrm>
            <a:prstGeom prst="rect">
              <a:avLst/>
            </a:prstGeom>
            <a:noFill/>
            <a:ln w="9525">
              <a:noFill/>
              <a:miter lim="800000"/>
              <a:headEnd/>
              <a:tailEnd/>
            </a:ln>
          </p:spPr>
          <p:txBody>
            <a:bodyPr wrap="none">
              <a:spAutoFit/>
            </a:bodyPr>
            <a:lstStyle/>
            <a:p>
              <a:r>
                <a:rPr lang="en-US" sz="2400">
                  <a:latin typeface="Arial" charset="0"/>
                  <a:sym typeface="Symbol" pitchFamily="18" charset="2"/>
                </a:rPr>
                <a:t></a:t>
              </a:r>
            </a:p>
          </p:txBody>
        </p:sp>
        <p:sp>
          <p:nvSpPr>
            <p:cNvPr id="2058" name="Text Box 25"/>
            <p:cNvSpPr txBox="1">
              <a:spLocks noChangeArrowheads="1"/>
            </p:cNvSpPr>
            <p:nvPr/>
          </p:nvSpPr>
          <p:spPr bwMode="auto">
            <a:xfrm>
              <a:off x="3457" y="1811"/>
              <a:ext cx="255" cy="288"/>
            </a:xfrm>
            <a:prstGeom prst="rect">
              <a:avLst/>
            </a:prstGeom>
            <a:noFill/>
            <a:ln w="9525">
              <a:noFill/>
              <a:miter lim="800000"/>
              <a:headEnd/>
              <a:tailEnd/>
            </a:ln>
          </p:spPr>
          <p:txBody>
            <a:bodyPr wrap="none">
              <a:spAutoFit/>
            </a:bodyPr>
            <a:lstStyle/>
            <a:p>
              <a:r>
                <a:rPr lang="en-US" sz="2400">
                  <a:latin typeface="Arial" charset="0"/>
                </a:rPr>
                <a:t>A</a:t>
              </a:r>
            </a:p>
          </p:txBody>
        </p:sp>
        <p:sp>
          <p:nvSpPr>
            <p:cNvPr id="2059" name="Text Box 26"/>
            <p:cNvSpPr txBox="1">
              <a:spLocks noChangeArrowheads="1"/>
            </p:cNvSpPr>
            <p:nvPr/>
          </p:nvSpPr>
          <p:spPr bwMode="auto">
            <a:xfrm>
              <a:off x="4444" y="1556"/>
              <a:ext cx="255" cy="288"/>
            </a:xfrm>
            <a:prstGeom prst="rect">
              <a:avLst/>
            </a:prstGeom>
            <a:noFill/>
            <a:ln w="9525">
              <a:noFill/>
              <a:miter lim="800000"/>
              <a:headEnd/>
              <a:tailEnd/>
            </a:ln>
          </p:spPr>
          <p:txBody>
            <a:bodyPr wrap="none">
              <a:spAutoFit/>
            </a:bodyPr>
            <a:lstStyle/>
            <a:p>
              <a:r>
                <a:rPr lang="en-US" sz="2400">
                  <a:latin typeface="Arial" charset="0"/>
                </a:rPr>
                <a:t>B</a:t>
              </a:r>
            </a:p>
          </p:txBody>
        </p:sp>
      </p:grpSp>
      <p:sp>
        <p:nvSpPr>
          <p:cNvPr id="2055" name="Rectangle 30"/>
          <p:cNvSpPr>
            <a:spLocks noChangeArrowheads="1"/>
          </p:cNvSpPr>
          <p:nvPr/>
        </p:nvSpPr>
        <p:spPr bwMode="auto">
          <a:xfrm>
            <a:off x="0" y="3314700"/>
            <a:ext cx="9144000" cy="0"/>
          </a:xfrm>
          <a:prstGeom prst="rect">
            <a:avLst/>
          </a:prstGeom>
          <a:noFill/>
          <a:ln w="9525">
            <a:noFill/>
            <a:miter lim="800000"/>
            <a:headEnd/>
            <a:tailEnd/>
          </a:ln>
        </p:spPr>
        <p:txBody>
          <a:bodyPr anchor="ctr">
            <a:spAutoFit/>
          </a:bodyPr>
          <a:lstStyle/>
          <a:p>
            <a:endParaRPr lang="en-US"/>
          </a:p>
        </p:txBody>
      </p:sp>
      <p:graphicFrame>
        <p:nvGraphicFramePr>
          <p:cNvPr id="2050" name="Object 29"/>
          <p:cNvGraphicFramePr>
            <a:graphicFrameLocks noChangeAspect="1"/>
          </p:cNvGraphicFramePr>
          <p:nvPr/>
        </p:nvGraphicFramePr>
        <p:xfrm>
          <a:off x="1041400" y="5715000"/>
          <a:ext cx="6726238" cy="457200"/>
        </p:xfrm>
        <a:graphic>
          <a:graphicData uri="http://schemas.openxmlformats.org/presentationml/2006/ole">
            <mc:AlternateContent xmlns:mc="http://schemas.openxmlformats.org/markup-compatibility/2006">
              <mc:Choice xmlns:v="urn:schemas-microsoft-com:vml" Requires="v">
                <p:oleObj spid="_x0000_s2083" name="Equation" r:id="rId3" imgW="3365280" imgH="228600" progId="Equation.3">
                  <p:embed/>
                </p:oleObj>
              </mc:Choice>
              <mc:Fallback>
                <p:oleObj name="Equation" r:id="rId3" imgW="3365280" imgH="228600" progId="Equation.3">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5715000"/>
                        <a:ext cx="6726238" cy="457200"/>
                      </a:xfrm>
                      <a:prstGeom prst="rect">
                        <a:avLst/>
                      </a:prstGeom>
                      <a:solidFill>
                        <a:srgbClr val="FFFFFF"/>
                      </a:solidFill>
                    </p:spPr>
                  </p:pic>
                </p:oleObj>
              </mc:Fallback>
            </mc:AlternateContent>
          </a:graphicData>
        </a:graphic>
      </p:graphicFrame>
      <p:sp>
        <p:nvSpPr>
          <p:cNvPr id="31" name="TextBox 30"/>
          <p:cNvSpPr txBox="1"/>
          <p:nvPr/>
        </p:nvSpPr>
        <p:spPr>
          <a:xfrm>
            <a:off x="197768" y="6248400"/>
            <a:ext cx="8946232" cy="338554"/>
          </a:xfrm>
          <a:prstGeom prst="rect">
            <a:avLst/>
          </a:prstGeom>
          <a:noFill/>
        </p:spPr>
        <p:txBody>
          <a:bodyPr wrap="none" rtlCol="0">
            <a:spAutoFit/>
          </a:bodyPr>
          <a:lstStyle/>
          <a:p>
            <a:r>
              <a:rPr lang="en-US" sz="1600" b="0" dirty="0" smtClean="0"/>
              <a:t>Ref: Meyer, T.H. (2010), Introduction to Geometrical and Physical Geodesy, ESRI Press, Redlands, p. 108</a:t>
            </a:r>
            <a:endParaRPr lang="en-US" sz="1600" b="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Three systems for measuring elevation</a:t>
            </a:r>
          </a:p>
        </p:txBody>
      </p:sp>
      <p:pic>
        <p:nvPicPr>
          <p:cNvPr id="26627" name="Content Placeholder 5" descr="Figure 3.1.png"/>
          <p:cNvPicPr>
            <a:picLocks noGrp="1" noChangeAspect="1"/>
          </p:cNvPicPr>
          <p:nvPr>
            <p:ph sz="half" idx="1"/>
          </p:nvPr>
        </p:nvPicPr>
        <p:blipFill>
          <a:blip r:embed="rId2" cstate="print"/>
          <a:srcRect/>
          <a:stretch>
            <a:fillRect/>
          </a:stretch>
        </p:blipFill>
        <p:spPr>
          <a:xfrm>
            <a:off x="568325" y="2514600"/>
            <a:ext cx="3810000" cy="3155950"/>
          </a:xfrm>
        </p:spPr>
      </p:pic>
      <p:pic>
        <p:nvPicPr>
          <p:cNvPr id="26628" name="Content Placeholder 6" descr="Figure 3.4.jpg"/>
          <p:cNvPicPr>
            <a:picLocks noGrp="1" noChangeAspect="1"/>
          </p:cNvPicPr>
          <p:nvPr>
            <p:ph sz="half" idx="2"/>
          </p:nvPr>
        </p:nvPicPr>
        <p:blipFill>
          <a:blip r:embed="rId3" cstate="print"/>
          <a:srcRect/>
          <a:stretch>
            <a:fillRect/>
          </a:stretch>
        </p:blipFill>
        <p:spPr>
          <a:xfrm>
            <a:off x="4694238" y="2779713"/>
            <a:ext cx="4292600" cy="3108325"/>
          </a:xfrm>
        </p:spPr>
      </p:pic>
      <p:sp>
        <p:nvSpPr>
          <p:cNvPr id="26629" name="TextBox 7"/>
          <p:cNvSpPr txBox="1">
            <a:spLocks noChangeArrowheads="1"/>
          </p:cNvSpPr>
          <p:nvPr/>
        </p:nvSpPr>
        <p:spPr bwMode="auto">
          <a:xfrm>
            <a:off x="334963" y="1755775"/>
            <a:ext cx="3044825" cy="830263"/>
          </a:xfrm>
          <a:prstGeom prst="rect">
            <a:avLst/>
          </a:prstGeom>
          <a:noFill/>
          <a:ln w="9525">
            <a:noFill/>
            <a:miter lim="800000"/>
            <a:headEnd/>
            <a:tailEnd/>
          </a:ln>
        </p:spPr>
        <p:txBody>
          <a:bodyPr wrap="none">
            <a:spAutoFit/>
          </a:bodyPr>
          <a:lstStyle/>
          <a:p>
            <a:pPr algn="ctr"/>
            <a:r>
              <a:rPr lang="en-US" sz="2400">
                <a:solidFill>
                  <a:srgbClr val="FF0000"/>
                </a:solidFill>
              </a:rPr>
              <a:t>Orthometric</a:t>
            </a:r>
            <a:r>
              <a:rPr lang="en-US" sz="2400"/>
              <a:t> heights</a:t>
            </a:r>
          </a:p>
          <a:p>
            <a:pPr algn="ctr"/>
            <a:r>
              <a:rPr lang="en-US" sz="2400"/>
              <a:t>(land surveys, geoid)</a:t>
            </a:r>
          </a:p>
        </p:txBody>
      </p:sp>
      <p:sp>
        <p:nvSpPr>
          <p:cNvPr id="26630" name="TextBox 8"/>
          <p:cNvSpPr txBox="1">
            <a:spLocks noChangeArrowheads="1"/>
          </p:cNvSpPr>
          <p:nvPr/>
        </p:nvSpPr>
        <p:spPr bwMode="auto">
          <a:xfrm>
            <a:off x="3602038" y="1755775"/>
            <a:ext cx="2652712" cy="830263"/>
          </a:xfrm>
          <a:prstGeom prst="rect">
            <a:avLst/>
          </a:prstGeom>
          <a:noFill/>
          <a:ln w="9525">
            <a:noFill/>
            <a:miter lim="800000"/>
            <a:headEnd/>
            <a:tailEnd/>
          </a:ln>
        </p:spPr>
        <p:txBody>
          <a:bodyPr wrap="none">
            <a:spAutoFit/>
          </a:bodyPr>
          <a:lstStyle/>
          <a:p>
            <a:pPr algn="ctr"/>
            <a:r>
              <a:rPr lang="en-US" sz="2400">
                <a:solidFill>
                  <a:srgbClr val="FF0000"/>
                </a:solidFill>
              </a:rPr>
              <a:t>Ellipsoidal</a:t>
            </a:r>
            <a:r>
              <a:rPr lang="en-US" sz="2400"/>
              <a:t> heights</a:t>
            </a:r>
          </a:p>
          <a:p>
            <a:pPr algn="ctr"/>
            <a:r>
              <a:rPr lang="en-US" sz="2400"/>
              <a:t>(lidar, GPS)</a:t>
            </a:r>
          </a:p>
        </p:txBody>
      </p:sp>
      <p:sp>
        <p:nvSpPr>
          <p:cNvPr id="26631" name="TextBox 9"/>
          <p:cNvSpPr txBox="1">
            <a:spLocks noChangeArrowheads="1"/>
          </p:cNvSpPr>
          <p:nvPr/>
        </p:nvSpPr>
        <p:spPr bwMode="auto">
          <a:xfrm>
            <a:off x="6380163" y="1755775"/>
            <a:ext cx="2495550" cy="830263"/>
          </a:xfrm>
          <a:prstGeom prst="rect">
            <a:avLst/>
          </a:prstGeom>
          <a:noFill/>
          <a:ln w="9525">
            <a:noFill/>
            <a:miter lim="800000"/>
            <a:headEnd/>
            <a:tailEnd/>
          </a:ln>
        </p:spPr>
        <p:txBody>
          <a:bodyPr wrap="none">
            <a:spAutoFit/>
          </a:bodyPr>
          <a:lstStyle/>
          <a:p>
            <a:pPr algn="ctr"/>
            <a:r>
              <a:rPr lang="en-US" sz="2400">
                <a:solidFill>
                  <a:srgbClr val="FF0000"/>
                </a:solidFill>
              </a:rPr>
              <a:t>Tidal </a:t>
            </a:r>
            <a:r>
              <a:rPr lang="en-US" sz="2400"/>
              <a:t>heights</a:t>
            </a:r>
          </a:p>
          <a:p>
            <a:pPr algn="ctr"/>
            <a:r>
              <a:rPr lang="en-US" sz="2400"/>
              <a:t>(Sea water level)</a:t>
            </a:r>
          </a:p>
        </p:txBody>
      </p:sp>
      <p:sp>
        <p:nvSpPr>
          <p:cNvPr id="26632" name="TextBox 11"/>
          <p:cNvSpPr txBox="1">
            <a:spLocks noChangeArrowheads="1"/>
          </p:cNvSpPr>
          <p:nvPr/>
        </p:nvSpPr>
        <p:spPr bwMode="auto">
          <a:xfrm>
            <a:off x="382588" y="5740400"/>
            <a:ext cx="8761412" cy="460375"/>
          </a:xfrm>
          <a:prstGeom prst="rect">
            <a:avLst/>
          </a:prstGeom>
          <a:noFill/>
          <a:ln w="9525">
            <a:noFill/>
            <a:miter lim="800000"/>
            <a:headEnd/>
            <a:tailEnd/>
          </a:ln>
        </p:spPr>
        <p:txBody>
          <a:bodyPr wrap="none">
            <a:spAutoFit/>
          </a:bodyPr>
          <a:lstStyle/>
          <a:p>
            <a:r>
              <a:rPr lang="en-US" sz="2400"/>
              <a:t>Conversion among these height systems has some uncertainty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479425" y="1339850"/>
            <a:ext cx="4243388" cy="2611438"/>
          </a:xfrm>
          <a:prstGeom prst="rect">
            <a:avLst/>
          </a:prstGeom>
          <a:noFill/>
          <a:ln w="9525">
            <a:noFill/>
            <a:miter lim="800000"/>
            <a:headEnd/>
            <a:tailEnd/>
          </a:ln>
        </p:spPr>
      </p:pic>
      <p:sp>
        <p:nvSpPr>
          <p:cNvPr id="27651" name="Title 1"/>
          <p:cNvSpPr>
            <a:spLocks noGrp="1"/>
          </p:cNvSpPr>
          <p:nvPr>
            <p:ph type="title"/>
          </p:nvPr>
        </p:nvSpPr>
        <p:spPr>
          <a:xfrm>
            <a:off x="685800" y="323850"/>
            <a:ext cx="7772400" cy="563563"/>
          </a:xfrm>
        </p:spPr>
        <p:txBody>
          <a:bodyPr/>
          <a:lstStyle/>
          <a:p>
            <a:r>
              <a:rPr lang="en-US" smtClean="0"/>
              <a:t>Trends in Tide Levels</a:t>
            </a:r>
            <a:br>
              <a:rPr lang="en-US" smtClean="0"/>
            </a:br>
            <a:r>
              <a:rPr lang="en-US" sz="2400" smtClean="0"/>
              <a:t>(coastal flood risk is changing)</a:t>
            </a:r>
          </a:p>
        </p:txBody>
      </p:sp>
      <p:pic>
        <p:nvPicPr>
          <p:cNvPr id="27652" name="Content Placeholder 4" descr="Figure 3.11 bottom.jpg"/>
          <p:cNvPicPr>
            <a:picLocks noGrp="1" noChangeAspect="1"/>
          </p:cNvPicPr>
          <p:nvPr>
            <p:ph sz="half" idx="1"/>
          </p:nvPr>
        </p:nvPicPr>
        <p:blipFill>
          <a:blip r:embed="rId3" cstate="print"/>
          <a:srcRect/>
          <a:stretch>
            <a:fillRect/>
          </a:stretch>
        </p:blipFill>
        <p:spPr>
          <a:xfrm>
            <a:off x="388938" y="4041775"/>
            <a:ext cx="4025900" cy="1368425"/>
          </a:xfrm>
        </p:spPr>
      </p:pic>
      <p:pic>
        <p:nvPicPr>
          <p:cNvPr id="27653" name="Content Placeholder 5" descr="Figure 3.11 middle.jpg"/>
          <p:cNvPicPr>
            <a:picLocks noGrp="1" noChangeAspect="1"/>
          </p:cNvPicPr>
          <p:nvPr>
            <p:ph sz="half" idx="2"/>
          </p:nvPr>
        </p:nvPicPr>
        <p:blipFill>
          <a:blip r:embed="rId4" cstate="print"/>
          <a:srcRect/>
          <a:stretch>
            <a:fillRect/>
          </a:stretch>
        </p:blipFill>
        <p:spPr>
          <a:xfrm>
            <a:off x="4621213" y="4314825"/>
            <a:ext cx="4260850" cy="1508125"/>
          </a:xfrm>
        </p:spPr>
      </p:pic>
      <p:pic>
        <p:nvPicPr>
          <p:cNvPr id="27654" name="Picture 6" descr="Figure 3.11 top.jpg"/>
          <p:cNvPicPr>
            <a:picLocks noChangeAspect="1"/>
          </p:cNvPicPr>
          <p:nvPr/>
        </p:nvPicPr>
        <p:blipFill>
          <a:blip r:embed="rId5" cstate="print"/>
          <a:srcRect/>
          <a:stretch>
            <a:fillRect/>
          </a:stretch>
        </p:blipFill>
        <p:spPr bwMode="auto">
          <a:xfrm>
            <a:off x="4519613" y="1738313"/>
            <a:ext cx="4362450" cy="1554162"/>
          </a:xfrm>
          <a:prstGeom prst="rect">
            <a:avLst/>
          </a:prstGeom>
          <a:noFill/>
          <a:ln w="9525">
            <a:noFill/>
            <a:miter lim="800000"/>
            <a:headEnd/>
            <a:tailEnd/>
          </a:ln>
        </p:spPr>
      </p:pic>
      <p:sp>
        <p:nvSpPr>
          <p:cNvPr id="27655" name="TextBox 9"/>
          <p:cNvSpPr txBox="1">
            <a:spLocks noChangeArrowheads="1"/>
          </p:cNvSpPr>
          <p:nvPr/>
        </p:nvSpPr>
        <p:spPr bwMode="auto">
          <a:xfrm>
            <a:off x="5241925" y="1312863"/>
            <a:ext cx="2963863" cy="584200"/>
          </a:xfrm>
          <a:prstGeom prst="rect">
            <a:avLst/>
          </a:prstGeom>
          <a:solidFill>
            <a:schemeClr val="bg1"/>
          </a:solidFill>
          <a:ln w="9525">
            <a:noFill/>
            <a:miter lim="800000"/>
            <a:headEnd/>
            <a:tailEnd/>
          </a:ln>
        </p:spPr>
        <p:txBody>
          <a:bodyPr wrap="none">
            <a:spAutoFit/>
          </a:bodyPr>
          <a:lstStyle/>
          <a:p>
            <a:r>
              <a:rPr lang="en-US"/>
              <a:t>Charleston, SC</a:t>
            </a:r>
          </a:p>
        </p:txBody>
      </p:sp>
      <p:sp>
        <p:nvSpPr>
          <p:cNvPr id="27656" name="TextBox 10"/>
          <p:cNvSpPr txBox="1">
            <a:spLocks noChangeArrowheads="1"/>
          </p:cNvSpPr>
          <p:nvPr/>
        </p:nvSpPr>
        <p:spPr bwMode="auto">
          <a:xfrm>
            <a:off x="5340350" y="2027238"/>
            <a:ext cx="1844675" cy="368300"/>
          </a:xfrm>
          <a:prstGeom prst="rect">
            <a:avLst/>
          </a:prstGeom>
          <a:solidFill>
            <a:schemeClr val="bg1"/>
          </a:solidFill>
          <a:ln w="9525">
            <a:noFill/>
            <a:miter lim="800000"/>
            <a:headEnd/>
            <a:tailEnd/>
          </a:ln>
        </p:spPr>
        <p:txBody>
          <a:bodyPr wrap="none">
            <a:spAutoFit/>
          </a:bodyPr>
          <a:lstStyle/>
          <a:p>
            <a:r>
              <a:rPr lang="en-US" sz="1800"/>
              <a:t>+ 1.08 ft/century</a:t>
            </a:r>
          </a:p>
        </p:txBody>
      </p:sp>
      <p:sp>
        <p:nvSpPr>
          <p:cNvPr id="27657" name="TextBox 11"/>
          <p:cNvSpPr txBox="1">
            <a:spLocks noChangeArrowheads="1"/>
          </p:cNvSpPr>
          <p:nvPr/>
        </p:nvSpPr>
        <p:spPr bwMode="auto">
          <a:xfrm>
            <a:off x="649288" y="4795838"/>
            <a:ext cx="1844675" cy="368300"/>
          </a:xfrm>
          <a:prstGeom prst="rect">
            <a:avLst/>
          </a:prstGeom>
          <a:solidFill>
            <a:schemeClr val="bg1"/>
          </a:solidFill>
          <a:ln w="9525">
            <a:noFill/>
            <a:miter lim="800000"/>
            <a:headEnd/>
            <a:tailEnd/>
          </a:ln>
        </p:spPr>
        <p:txBody>
          <a:bodyPr wrap="none">
            <a:spAutoFit/>
          </a:bodyPr>
          <a:lstStyle/>
          <a:p>
            <a:r>
              <a:rPr lang="en-US" sz="1800"/>
              <a:t>- 4.16 ft/century</a:t>
            </a:r>
          </a:p>
        </p:txBody>
      </p:sp>
      <p:sp>
        <p:nvSpPr>
          <p:cNvPr id="27658" name="TextBox 12"/>
          <p:cNvSpPr txBox="1">
            <a:spLocks noChangeArrowheads="1"/>
          </p:cNvSpPr>
          <p:nvPr/>
        </p:nvSpPr>
        <p:spPr bwMode="auto">
          <a:xfrm>
            <a:off x="5318125" y="4513263"/>
            <a:ext cx="1846263" cy="369887"/>
          </a:xfrm>
          <a:prstGeom prst="rect">
            <a:avLst/>
          </a:prstGeom>
          <a:solidFill>
            <a:schemeClr val="bg1"/>
          </a:solidFill>
          <a:ln w="9525">
            <a:noFill/>
            <a:miter lim="800000"/>
            <a:headEnd/>
            <a:tailEnd/>
          </a:ln>
        </p:spPr>
        <p:txBody>
          <a:bodyPr wrap="none">
            <a:spAutoFit/>
          </a:bodyPr>
          <a:lstStyle/>
          <a:p>
            <a:r>
              <a:rPr lang="en-US" sz="1800"/>
              <a:t>+ 2.13 ft/century</a:t>
            </a:r>
          </a:p>
        </p:txBody>
      </p:sp>
      <p:sp>
        <p:nvSpPr>
          <p:cNvPr id="27659" name="TextBox 13"/>
          <p:cNvSpPr txBox="1">
            <a:spLocks noChangeArrowheads="1"/>
          </p:cNvSpPr>
          <p:nvPr/>
        </p:nvSpPr>
        <p:spPr bwMode="auto">
          <a:xfrm>
            <a:off x="650875" y="5440363"/>
            <a:ext cx="2281238" cy="584200"/>
          </a:xfrm>
          <a:prstGeom prst="rect">
            <a:avLst/>
          </a:prstGeom>
          <a:solidFill>
            <a:schemeClr val="bg1"/>
          </a:solidFill>
          <a:ln w="9525">
            <a:noFill/>
            <a:miter lim="800000"/>
            <a:headEnd/>
            <a:tailEnd/>
          </a:ln>
        </p:spPr>
        <p:txBody>
          <a:bodyPr wrap="none">
            <a:spAutoFit/>
          </a:bodyPr>
          <a:lstStyle/>
          <a:p>
            <a:r>
              <a:rPr lang="en-US"/>
              <a:t>Juneau, AK</a:t>
            </a:r>
          </a:p>
        </p:txBody>
      </p:sp>
      <p:sp>
        <p:nvSpPr>
          <p:cNvPr id="27660" name="TextBox 14"/>
          <p:cNvSpPr txBox="1">
            <a:spLocks noChangeArrowheads="1"/>
          </p:cNvSpPr>
          <p:nvPr/>
        </p:nvSpPr>
        <p:spPr bwMode="auto">
          <a:xfrm>
            <a:off x="5673725" y="3862388"/>
            <a:ext cx="2865438" cy="585787"/>
          </a:xfrm>
          <a:prstGeom prst="rect">
            <a:avLst/>
          </a:prstGeom>
          <a:solidFill>
            <a:schemeClr val="bg1"/>
          </a:solidFill>
          <a:ln w="9525">
            <a:noFill/>
            <a:miter lim="800000"/>
            <a:headEnd/>
            <a:tailEnd/>
          </a:ln>
        </p:spPr>
        <p:txBody>
          <a:bodyPr wrap="none">
            <a:spAutoFit/>
          </a:bodyPr>
          <a:lstStyle/>
          <a:p>
            <a:r>
              <a:rPr lang="en-US"/>
              <a:t>Galveston, TX</a:t>
            </a:r>
          </a:p>
        </p:txBody>
      </p:sp>
      <p:sp>
        <p:nvSpPr>
          <p:cNvPr id="27661" name="TextBox 15"/>
          <p:cNvSpPr txBox="1">
            <a:spLocks noChangeArrowheads="1"/>
          </p:cNvSpPr>
          <p:nvPr/>
        </p:nvSpPr>
        <p:spPr bwMode="auto">
          <a:xfrm>
            <a:off x="4418013" y="3113088"/>
            <a:ext cx="639762" cy="339725"/>
          </a:xfrm>
          <a:prstGeom prst="rect">
            <a:avLst/>
          </a:prstGeom>
          <a:noFill/>
          <a:ln w="9525">
            <a:noFill/>
            <a:miter lim="800000"/>
            <a:headEnd/>
            <a:tailEnd/>
          </a:ln>
        </p:spPr>
        <p:txBody>
          <a:bodyPr wrap="none">
            <a:spAutoFit/>
          </a:bodyPr>
          <a:lstStyle/>
          <a:p>
            <a:r>
              <a:rPr lang="en-US" sz="1600"/>
              <a:t>1900</a:t>
            </a:r>
          </a:p>
        </p:txBody>
      </p:sp>
      <p:sp>
        <p:nvSpPr>
          <p:cNvPr id="27662" name="TextBox 16"/>
          <p:cNvSpPr txBox="1">
            <a:spLocks noChangeArrowheads="1"/>
          </p:cNvSpPr>
          <p:nvPr/>
        </p:nvSpPr>
        <p:spPr bwMode="auto">
          <a:xfrm>
            <a:off x="8382000" y="3113088"/>
            <a:ext cx="639763" cy="339725"/>
          </a:xfrm>
          <a:prstGeom prst="rect">
            <a:avLst/>
          </a:prstGeom>
          <a:noFill/>
          <a:ln w="9525">
            <a:noFill/>
            <a:miter lim="800000"/>
            <a:headEnd/>
            <a:tailEnd/>
          </a:ln>
        </p:spPr>
        <p:txBody>
          <a:bodyPr wrap="none">
            <a:spAutoFit/>
          </a:bodyPr>
          <a:lstStyle/>
          <a:p>
            <a:r>
              <a:rPr lang="en-US" sz="1600"/>
              <a:t>2000</a:t>
            </a:r>
          </a:p>
        </p:txBody>
      </p:sp>
      <p:sp>
        <p:nvSpPr>
          <p:cNvPr id="27663" name="TextBox 17"/>
          <p:cNvSpPr txBox="1">
            <a:spLocks noChangeArrowheads="1"/>
          </p:cNvSpPr>
          <p:nvPr/>
        </p:nvSpPr>
        <p:spPr bwMode="auto">
          <a:xfrm>
            <a:off x="4452938" y="5602288"/>
            <a:ext cx="639762" cy="338137"/>
          </a:xfrm>
          <a:prstGeom prst="rect">
            <a:avLst/>
          </a:prstGeom>
          <a:noFill/>
          <a:ln w="9525">
            <a:noFill/>
            <a:miter lim="800000"/>
            <a:headEnd/>
            <a:tailEnd/>
          </a:ln>
        </p:spPr>
        <p:txBody>
          <a:bodyPr wrap="none">
            <a:spAutoFit/>
          </a:bodyPr>
          <a:lstStyle/>
          <a:p>
            <a:r>
              <a:rPr lang="en-US" sz="1600"/>
              <a:t>1900</a:t>
            </a:r>
          </a:p>
        </p:txBody>
      </p:sp>
      <p:sp>
        <p:nvSpPr>
          <p:cNvPr id="27664" name="TextBox 18"/>
          <p:cNvSpPr txBox="1">
            <a:spLocks noChangeArrowheads="1"/>
          </p:cNvSpPr>
          <p:nvPr/>
        </p:nvSpPr>
        <p:spPr bwMode="auto">
          <a:xfrm>
            <a:off x="8416925" y="5602288"/>
            <a:ext cx="639763" cy="338137"/>
          </a:xfrm>
          <a:prstGeom prst="rect">
            <a:avLst/>
          </a:prstGeom>
          <a:noFill/>
          <a:ln w="9525">
            <a:noFill/>
            <a:miter lim="800000"/>
            <a:headEnd/>
            <a:tailEnd/>
          </a:ln>
        </p:spPr>
        <p:txBody>
          <a:bodyPr wrap="none">
            <a:spAutoFit/>
          </a:bodyPr>
          <a:lstStyle/>
          <a:p>
            <a:r>
              <a:rPr lang="en-US" sz="1600"/>
              <a:t>2000</a:t>
            </a:r>
          </a:p>
        </p:txBody>
      </p:sp>
      <p:sp>
        <p:nvSpPr>
          <p:cNvPr id="27665" name="TextBox 19"/>
          <p:cNvSpPr txBox="1">
            <a:spLocks noChangeArrowheads="1"/>
          </p:cNvSpPr>
          <p:nvPr/>
        </p:nvSpPr>
        <p:spPr bwMode="auto">
          <a:xfrm>
            <a:off x="280988" y="5229225"/>
            <a:ext cx="639762" cy="338138"/>
          </a:xfrm>
          <a:prstGeom prst="rect">
            <a:avLst/>
          </a:prstGeom>
          <a:noFill/>
          <a:ln w="9525">
            <a:noFill/>
            <a:miter lim="800000"/>
            <a:headEnd/>
            <a:tailEnd/>
          </a:ln>
        </p:spPr>
        <p:txBody>
          <a:bodyPr wrap="none">
            <a:spAutoFit/>
          </a:bodyPr>
          <a:lstStyle/>
          <a:p>
            <a:r>
              <a:rPr lang="en-US" sz="1600"/>
              <a:t>1900</a:t>
            </a:r>
          </a:p>
        </p:txBody>
      </p:sp>
      <p:sp>
        <p:nvSpPr>
          <p:cNvPr id="27666" name="TextBox 20"/>
          <p:cNvSpPr txBox="1">
            <a:spLocks noChangeArrowheads="1"/>
          </p:cNvSpPr>
          <p:nvPr/>
        </p:nvSpPr>
        <p:spPr bwMode="auto">
          <a:xfrm>
            <a:off x="3917950" y="5229225"/>
            <a:ext cx="641350" cy="338138"/>
          </a:xfrm>
          <a:prstGeom prst="rect">
            <a:avLst/>
          </a:prstGeom>
          <a:noFill/>
          <a:ln w="9525">
            <a:noFill/>
            <a:miter lim="800000"/>
            <a:headEnd/>
            <a:tailEnd/>
          </a:ln>
        </p:spPr>
        <p:txBody>
          <a:bodyPr wrap="none">
            <a:spAutoFit/>
          </a:bodyPr>
          <a:lstStyle/>
          <a:p>
            <a:r>
              <a:rPr lang="en-US" sz="1600"/>
              <a:t>2000</a:t>
            </a:r>
          </a:p>
        </p:txBody>
      </p:sp>
      <p:cxnSp>
        <p:nvCxnSpPr>
          <p:cNvPr id="27667" name="Straight Arrow Connector 22"/>
          <p:cNvCxnSpPr>
            <a:cxnSpLocks noChangeShapeType="1"/>
          </p:cNvCxnSpPr>
          <p:nvPr/>
        </p:nvCxnSpPr>
        <p:spPr bwMode="auto">
          <a:xfrm rot="10800000" flipV="1">
            <a:off x="4002088" y="2906713"/>
            <a:ext cx="606425" cy="234950"/>
          </a:xfrm>
          <a:prstGeom prst="straightConnector1">
            <a:avLst/>
          </a:prstGeom>
          <a:noFill/>
          <a:ln w="9525" algn="ctr">
            <a:solidFill>
              <a:schemeClr val="tx1"/>
            </a:solidFill>
            <a:round/>
            <a:headEnd/>
            <a:tailEnd type="arrow" w="med" len="med"/>
          </a:ln>
        </p:spPr>
      </p:cxnSp>
      <p:cxnSp>
        <p:nvCxnSpPr>
          <p:cNvPr id="27668" name="Straight Arrow Connector 24"/>
          <p:cNvCxnSpPr>
            <a:cxnSpLocks noChangeShapeType="1"/>
          </p:cNvCxnSpPr>
          <p:nvPr/>
        </p:nvCxnSpPr>
        <p:spPr bwMode="auto">
          <a:xfrm rot="10800000">
            <a:off x="2887663" y="3540125"/>
            <a:ext cx="1973262" cy="922338"/>
          </a:xfrm>
          <a:prstGeom prst="straightConnector1">
            <a:avLst/>
          </a:prstGeom>
          <a:noFill/>
          <a:ln w="9525" algn="ctr">
            <a:solidFill>
              <a:schemeClr val="tx1"/>
            </a:solidFill>
            <a:round/>
            <a:headEnd/>
            <a:tailEnd type="arrow" w="med" len="med"/>
          </a:ln>
        </p:spPr>
      </p:cxnSp>
      <p:cxnSp>
        <p:nvCxnSpPr>
          <p:cNvPr id="27669" name="Straight Arrow Connector 26"/>
          <p:cNvCxnSpPr>
            <a:cxnSpLocks noChangeShapeType="1"/>
          </p:cNvCxnSpPr>
          <p:nvPr/>
        </p:nvCxnSpPr>
        <p:spPr bwMode="auto">
          <a:xfrm rot="10800000">
            <a:off x="1258888" y="3703638"/>
            <a:ext cx="903287" cy="4508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Geoid and Ellipsoid</a:t>
            </a:r>
          </a:p>
        </p:txBody>
      </p:sp>
      <p:sp>
        <p:nvSpPr>
          <p:cNvPr id="39939" name="Arc 4"/>
          <p:cNvSpPr>
            <a:spLocks/>
          </p:cNvSpPr>
          <p:nvPr/>
        </p:nvSpPr>
        <p:spPr bwMode="auto">
          <a:xfrm>
            <a:off x="1425575" y="3881438"/>
            <a:ext cx="5484813" cy="1452562"/>
          </a:xfrm>
          <a:custGeom>
            <a:avLst/>
            <a:gdLst>
              <a:gd name="T0" fmla="*/ 0 w 17606"/>
              <a:gd name="T1" fmla="*/ 2147483647 h 21600"/>
              <a:gd name="T2" fmla="*/ 2147483647 w 17606"/>
              <a:gd name="T3" fmla="*/ 2147483647 h 21600"/>
              <a:gd name="T4" fmla="*/ 2147483647 w 17606"/>
              <a:gd name="T5" fmla="*/ 2147483647 h 21600"/>
              <a:gd name="T6" fmla="*/ 0 60000 65536"/>
              <a:gd name="T7" fmla="*/ 0 60000 65536"/>
              <a:gd name="T8" fmla="*/ 0 60000 65536"/>
              <a:gd name="T9" fmla="*/ 0 w 17606"/>
              <a:gd name="T10" fmla="*/ 0 h 21600"/>
              <a:gd name="T11" fmla="*/ 17606 w 17606"/>
              <a:gd name="T12" fmla="*/ 21600 h 21600"/>
            </a:gdLst>
            <a:ahLst/>
            <a:cxnLst>
              <a:cxn ang="T6">
                <a:pos x="T0" y="T1"/>
              </a:cxn>
              <a:cxn ang="T7">
                <a:pos x="T2" y="T3"/>
              </a:cxn>
              <a:cxn ang="T8">
                <a:pos x="T4" y="T5"/>
              </a:cxn>
            </a:cxnLst>
            <a:rect l="T9" t="T10" r="T11" b="T12"/>
            <a:pathLst>
              <a:path w="17606" h="21600" fill="none" extrusionOk="0">
                <a:moveTo>
                  <a:pt x="0" y="1455"/>
                </a:moveTo>
                <a:cubicBezTo>
                  <a:pt x="2486" y="493"/>
                  <a:pt x="5128" y="-1"/>
                  <a:pt x="7794" y="0"/>
                </a:cubicBezTo>
                <a:cubicBezTo>
                  <a:pt x="11204" y="0"/>
                  <a:pt x="14567" y="807"/>
                  <a:pt x="17605" y="2357"/>
                </a:cubicBezTo>
              </a:path>
              <a:path w="17606" h="21600" stroke="0" extrusionOk="0">
                <a:moveTo>
                  <a:pt x="0" y="1455"/>
                </a:moveTo>
                <a:cubicBezTo>
                  <a:pt x="2486" y="493"/>
                  <a:pt x="5128" y="-1"/>
                  <a:pt x="7794" y="0"/>
                </a:cubicBezTo>
                <a:cubicBezTo>
                  <a:pt x="11204" y="0"/>
                  <a:pt x="14567" y="807"/>
                  <a:pt x="17605" y="2357"/>
                </a:cubicBezTo>
                <a:lnTo>
                  <a:pt x="7794" y="21600"/>
                </a:lnTo>
                <a:close/>
              </a:path>
            </a:pathLst>
          </a:custGeom>
          <a:noFill/>
          <a:ln w="12700">
            <a:solidFill>
              <a:schemeClr val="accent1"/>
            </a:solidFill>
            <a:round/>
            <a:headEnd/>
            <a:tailEnd/>
          </a:ln>
        </p:spPr>
        <p:txBody>
          <a:bodyPr wrap="none" anchor="ctr"/>
          <a:lstStyle/>
          <a:p>
            <a:endParaRPr lang="en-US"/>
          </a:p>
        </p:txBody>
      </p:sp>
      <p:sp>
        <p:nvSpPr>
          <p:cNvPr id="39940" name="Freeform 6"/>
          <p:cNvSpPr>
            <a:spLocks/>
          </p:cNvSpPr>
          <p:nvPr/>
        </p:nvSpPr>
        <p:spPr bwMode="auto">
          <a:xfrm>
            <a:off x="1371600" y="3243263"/>
            <a:ext cx="5634038" cy="1695450"/>
          </a:xfrm>
          <a:custGeom>
            <a:avLst/>
            <a:gdLst>
              <a:gd name="T0" fmla="*/ 0 w 3840"/>
              <a:gd name="T1" fmla="*/ 2147483647 h 1016"/>
              <a:gd name="T2" fmla="*/ 2147483647 w 3840"/>
              <a:gd name="T3" fmla="*/ 2147483647 h 1016"/>
              <a:gd name="T4" fmla="*/ 2147483647 w 3840"/>
              <a:gd name="T5" fmla="*/ 2147483647 h 1016"/>
              <a:gd name="T6" fmla="*/ 2147483647 w 3840"/>
              <a:gd name="T7" fmla="*/ 2147483647 h 1016"/>
              <a:gd name="T8" fmla="*/ 2147483647 w 3840"/>
              <a:gd name="T9" fmla="*/ 2147483647 h 1016"/>
              <a:gd name="T10" fmla="*/ 2147483647 w 3840"/>
              <a:gd name="T11" fmla="*/ 2147483647 h 1016"/>
              <a:gd name="T12" fmla="*/ 2147483647 w 3840"/>
              <a:gd name="T13" fmla="*/ 2147483647 h 1016"/>
              <a:gd name="T14" fmla="*/ 2147483647 w 3840"/>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3840"/>
              <a:gd name="T25" fmla="*/ 0 h 1016"/>
              <a:gd name="T26" fmla="*/ 3840 w 3840"/>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0" h="1016">
                <a:moveTo>
                  <a:pt x="0" y="1016"/>
                </a:moveTo>
                <a:cubicBezTo>
                  <a:pt x="260" y="1000"/>
                  <a:pt x="520" y="984"/>
                  <a:pt x="720" y="920"/>
                </a:cubicBezTo>
                <a:cubicBezTo>
                  <a:pt x="920" y="856"/>
                  <a:pt x="1040" y="736"/>
                  <a:pt x="1200" y="632"/>
                </a:cubicBezTo>
                <a:cubicBezTo>
                  <a:pt x="1360" y="528"/>
                  <a:pt x="1512" y="344"/>
                  <a:pt x="1680" y="296"/>
                </a:cubicBezTo>
                <a:cubicBezTo>
                  <a:pt x="1848" y="248"/>
                  <a:pt x="2056" y="360"/>
                  <a:pt x="2208" y="344"/>
                </a:cubicBezTo>
                <a:cubicBezTo>
                  <a:pt x="2360" y="328"/>
                  <a:pt x="2456" y="256"/>
                  <a:pt x="2592" y="200"/>
                </a:cubicBezTo>
                <a:cubicBezTo>
                  <a:pt x="2728" y="144"/>
                  <a:pt x="2816" y="16"/>
                  <a:pt x="3024" y="8"/>
                </a:cubicBezTo>
                <a:cubicBezTo>
                  <a:pt x="3232" y="0"/>
                  <a:pt x="3536" y="76"/>
                  <a:pt x="3840" y="152"/>
                </a:cubicBezTo>
              </a:path>
            </a:pathLst>
          </a:custGeom>
          <a:noFill/>
          <a:ln w="19050">
            <a:solidFill>
              <a:srgbClr val="996633"/>
            </a:solidFill>
            <a:round/>
            <a:headEnd/>
            <a:tailEnd/>
          </a:ln>
        </p:spPr>
        <p:txBody>
          <a:bodyPr wrap="none" anchor="ctr"/>
          <a:lstStyle/>
          <a:p>
            <a:endParaRPr lang="en-US"/>
          </a:p>
        </p:txBody>
      </p:sp>
      <p:sp>
        <p:nvSpPr>
          <p:cNvPr id="39941" name="Freeform 7"/>
          <p:cNvSpPr>
            <a:spLocks/>
          </p:cNvSpPr>
          <p:nvPr/>
        </p:nvSpPr>
        <p:spPr bwMode="auto">
          <a:xfrm>
            <a:off x="5884863" y="3613150"/>
            <a:ext cx="1125537" cy="153988"/>
          </a:xfrm>
          <a:custGeom>
            <a:avLst/>
            <a:gdLst>
              <a:gd name="T0" fmla="*/ 0 w 768"/>
              <a:gd name="T1" fmla="*/ 2147483647 h 56"/>
              <a:gd name="T2" fmla="*/ 2147483647 w 768"/>
              <a:gd name="T3" fmla="*/ 2147483647 h 56"/>
              <a:gd name="T4" fmla="*/ 2147483647 w 768"/>
              <a:gd name="T5" fmla="*/ 2147483647 h 56"/>
              <a:gd name="T6" fmla="*/ 0 60000 65536"/>
              <a:gd name="T7" fmla="*/ 0 60000 65536"/>
              <a:gd name="T8" fmla="*/ 0 60000 65536"/>
              <a:gd name="T9" fmla="*/ 0 w 768"/>
              <a:gd name="T10" fmla="*/ 0 h 56"/>
              <a:gd name="T11" fmla="*/ 768 w 768"/>
              <a:gd name="T12" fmla="*/ 56 h 56"/>
            </a:gdLst>
            <a:ahLst/>
            <a:cxnLst>
              <a:cxn ang="T6">
                <a:pos x="T0" y="T1"/>
              </a:cxn>
              <a:cxn ang="T7">
                <a:pos x="T2" y="T3"/>
              </a:cxn>
              <a:cxn ang="T8">
                <a:pos x="T4" y="T5"/>
              </a:cxn>
            </a:cxnLst>
            <a:rect l="T9" t="T10" r="T11" b="T12"/>
            <a:pathLst>
              <a:path w="768" h="56">
                <a:moveTo>
                  <a:pt x="0" y="8"/>
                </a:moveTo>
                <a:cubicBezTo>
                  <a:pt x="104" y="4"/>
                  <a:pt x="208" y="0"/>
                  <a:pt x="336" y="8"/>
                </a:cubicBezTo>
                <a:cubicBezTo>
                  <a:pt x="464" y="16"/>
                  <a:pt x="696" y="48"/>
                  <a:pt x="768" y="56"/>
                </a:cubicBezTo>
              </a:path>
            </a:pathLst>
          </a:custGeom>
          <a:noFill/>
          <a:ln w="19050">
            <a:solidFill>
              <a:schemeClr val="accent2"/>
            </a:solidFill>
            <a:round/>
            <a:headEnd/>
            <a:tailEnd/>
          </a:ln>
        </p:spPr>
        <p:txBody>
          <a:bodyPr wrap="none" anchor="ctr"/>
          <a:lstStyle/>
          <a:p>
            <a:endParaRPr lang="en-US"/>
          </a:p>
        </p:txBody>
      </p:sp>
      <p:sp>
        <p:nvSpPr>
          <p:cNvPr id="39942" name="Text Box 8"/>
          <p:cNvSpPr txBox="1">
            <a:spLocks noChangeArrowheads="1"/>
          </p:cNvSpPr>
          <p:nvPr/>
        </p:nvSpPr>
        <p:spPr bwMode="auto">
          <a:xfrm>
            <a:off x="1479550" y="4133850"/>
            <a:ext cx="93186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Ocean</a:t>
            </a:r>
            <a:endParaRPr lang="de-DE" b="0"/>
          </a:p>
        </p:txBody>
      </p:sp>
      <p:sp>
        <p:nvSpPr>
          <p:cNvPr id="39943" name="Text Box 9"/>
          <p:cNvSpPr txBox="1">
            <a:spLocks noChangeArrowheads="1"/>
          </p:cNvSpPr>
          <p:nvPr/>
        </p:nvSpPr>
        <p:spPr bwMode="auto">
          <a:xfrm>
            <a:off x="3962400" y="4800600"/>
            <a:ext cx="86201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Geoid</a:t>
            </a:r>
            <a:endParaRPr lang="de-DE" b="0"/>
          </a:p>
        </p:txBody>
      </p:sp>
      <p:sp>
        <p:nvSpPr>
          <p:cNvPr id="39944" name="Line 10"/>
          <p:cNvSpPr>
            <a:spLocks noChangeShapeType="1"/>
          </p:cNvSpPr>
          <p:nvPr/>
        </p:nvSpPr>
        <p:spPr bwMode="auto">
          <a:xfrm flipV="1">
            <a:off x="4391025" y="3887788"/>
            <a:ext cx="261938" cy="912812"/>
          </a:xfrm>
          <a:prstGeom prst="line">
            <a:avLst/>
          </a:prstGeom>
          <a:noFill/>
          <a:ln w="12700">
            <a:solidFill>
              <a:schemeClr val="accent2"/>
            </a:solidFill>
            <a:round/>
            <a:headEnd/>
            <a:tailEnd type="triangle" w="sm" len="sm"/>
          </a:ln>
        </p:spPr>
        <p:txBody>
          <a:bodyPr wrap="none" anchor="ctr"/>
          <a:lstStyle/>
          <a:p>
            <a:endParaRPr lang="en-US"/>
          </a:p>
        </p:txBody>
      </p:sp>
      <p:sp>
        <p:nvSpPr>
          <p:cNvPr id="39945" name="Text Box 20"/>
          <p:cNvSpPr txBox="1">
            <a:spLocks noChangeArrowheads="1"/>
          </p:cNvSpPr>
          <p:nvPr/>
        </p:nvSpPr>
        <p:spPr bwMode="auto">
          <a:xfrm>
            <a:off x="4181475" y="2263775"/>
            <a:ext cx="1692275" cy="396875"/>
          </a:xfrm>
          <a:prstGeom prst="rect">
            <a:avLst/>
          </a:prstGeom>
          <a:noFill/>
          <a:ln w="9525">
            <a:noFill/>
            <a:miter lim="800000"/>
            <a:headEnd/>
            <a:tailEnd/>
          </a:ln>
        </p:spPr>
        <p:txBody>
          <a:bodyPr wrap="none">
            <a:spAutoFit/>
          </a:bodyPr>
          <a:lstStyle/>
          <a:p>
            <a:r>
              <a:rPr lang="en-US" b="0">
                <a:solidFill>
                  <a:srgbClr val="996633"/>
                </a:solidFill>
                <a:latin typeface="Arial" charset="0"/>
              </a:rPr>
              <a:t>Earth surface</a:t>
            </a:r>
            <a:endParaRPr lang="en-US" b="0"/>
          </a:p>
        </p:txBody>
      </p:sp>
      <p:sp>
        <p:nvSpPr>
          <p:cNvPr id="39946" name="Line 21"/>
          <p:cNvSpPr>
            <a:spLocks noChangeShapeType="1"/>
          </p:cNvSpPr>
          <p:nvPr/>
        </p:nvSpPr>
        <p:spPr bwMode="auto">
          <a:xfrm>
            <a:off x="4910138" y="2813050"/>
            <a:ext cx="230187" cy="762000"/>
          </a:xfrm>
          <a:prstGeom prst="line">
            <a:avLst/>
          </a:prstGeom>
          <a:noFill/>
          <a:ln w="9525">
            <a:solidFill>
              <a:srgbClr val="996633"/>
            </a:solidFill>
            <a:round/>
            <a:headEnd/>
            <a:tailEnd type="triangle" w="med" len="med"/>
          </a:ln>
        </p:spPr>
        <p:txBody>
          <a:bodyPr wrap="none" anchor="ctr"/>
          <a:lstStyle/>
          <a:p>
            <a:endParaRPr lang="en-US"/>
          </a:p>
        </p:txBody>
      </p:sp>
      <p:sp>
        <p:nvSpPr>
          <p:cNvPr id="39947" name="Freeform 22"/>
          <p:cNvSpPr>
            <a:spLocks/>
          </p:cNvSpPr>
          <p:nvPr/>
        </p:nvSpPr>
        <p:spPr bwMode="auto">
          <a:xfrm rot="265595">
            <a:off x="3471863" y="3543300"/>
            <a:ext cx="2395537" cy="482600"/>
          </a:xfrm>
          <a:custGeom>
            <a:avLst/>
            <a:gdLst>
              <a:gd name="T0" fmla="*/ 0 w 1680"/>
              <a:gd name="T1" fmla="*/ 2147483647 h 240"/>
              <a:gd name="T2" fmla="*/ 2147483647 w 1680"/>
              <a:gd name="T3" fmla="*/ 2147483647 h 240"/>
              <a:gd name="T4" fmla="*/ 2147483647 w 1680"/>
              <a:gd name="T5" fmla="*/ 2147483647 h 240"/>
              <a:gd name="T6" fmla="*/ 2147483647 w 1680"/>
              <a:gd name="T7" fmla="*/ 2147483647 h 240"/>
              <a:gd name="T8" fmla="*/ 2147483647 w 1680"/>
              <a:gd name="T9" fmla="*/ 2147483647 h 240"/>
              <a:gd name="T10" fmla="*/ 2147483647 w 1680"/>
              <a:gd name="T11" fmla="*/ 0 h 240"/>
              <a:gd name="T12" fmla="*/ 0 60000 65536"/>
              <a:gd name="T13" fmla="*/ 0 60000 65536"/>
              <a:gd name="T14" fmla="*/ 0 60000 65536"/>
              <a:gd name="T15" fmla="*/ 0 60000 65536"/>
              <a:gd name="T16" fmla="*/ 0 60000 65536"/>
              <a:gd name="T17" fmla="*/ 0 60000 65536"/>
              <a:gd name="T18" fmla="*/ 0 w 1680"/>
              <a:gd name="T19" fmla="*/ 0 h 240"/>
              <a:gd name="T20" fmla="*/ 1680 w 168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680" h="240">
                <a:moveTo>
                  <a:pt x="0" y="240"/>
                </a:moveTo>
                <a:cubicBezTo>
                  <a:pt x="68" y="220"/>
                  <a:pt x="136" y="200"/>
                  <a:pt x="240" y="192"/>
                </a:cubicBezTo>
                <a:cubicBezTo>
                  <a:pt x="344" y="184"/>
                  <a:pt x="472" y="200"/>
                  <a:pt x="624" y="192"/>
                </a:cubicBezTo>
                <a:cubicBezTo>
                  <a:pt x="776" y="184"/>
                  <a:pt x="1000" y="168"/>
                  <a:pt x="1152" y="144"/>
                </a:cubicBezTo>
                <a:cubicBezTo>
                  <a:pt x="1304" y="120"/>
                  <a:pt x="1448" y="72"/>
                  <a:pt x="1536" y="48"/>
                </a:cubicBezTo>
                <a:cubicBezTo>
                  <a:pt x="1624" y="24"/>
                  <a:pt x="1652" y="12"/>
                  <a:pt x="1680" y="0"/>
                </a:cubicBezTo>
              </a:path>
            </a:pathLst>
          </a:custGeom>
          <a:noFill/>
          <a:ln w="19050">
            <a:solidFill>
              <a:schemeClr val="accent2"/>
            </a:solidFill>
            <a:round/>
            <a:headEnd/>
            <a:tailEnd/>
          </a:ln>
        </p:spPr>
        <p:txBody>
          <a:bodyPr wrap="none" anchor="ctr"/>
          <a:lstStyle/>
          <a:p>
            <a:endParaRPr lang="en-US"/>
          </a:p>
        </p:txBody>
      </p:sp>
      <p:sp>
        <p:nvSpPr>
          <p:cNvPr id="39948" name="AutoShape 24"/>
          <p:cNvSpPr>
            <a:spLocks noChangeArrowheads="1"/>
          </p:cNvSpPr>
          <p:nvPr/>
        </p:nvSpPr>
        <p:spPr bwMode="auto">
          <a:xfrm rot="10726868">
            <a:off x="2578100" y="3910013"/>
            <a:ext cx="117475" cy="150812"/>
          </a:xfrm>
          <a:prstGeom prst="triangle">
            <a:avLst>
              <a:gd name="adj" fmla="val 50000"/>
            </a:avLst>
          </a:prstGeom>
          <a:solidFill>
            <a:schemeClr val="accent2"/>
          </a:solidFill>
          <a:ln w="9525">
            <a:noFill/>
            <a:miter lim="800000"/>
            <a:headEnd/>
            <a:tailEnd/>
          </a:ln>
        </p:spPr>
        <p:txBody>
          <a:bodyPr wrap="none" anchor="ctr"/>
          <a:lstStyle/>
          <a:p>
            <a:endParaRPr lang="en-US"/>
          </a:p>
        </p:txBody>
      </p:sp>
      <p:sp>
        <p:nvSpPr>
          <p:cNvPr id="39949" name="Freeform 25"/>
          <p:cNvSpPr>
            <a:spLocks/>
          </p:cNvSpPr>
          <p:nvPr/>
        </p:nvSpPr>
        <p:spPr bwMode="auto">
          <a:xfrm>
            <a:off x="1447800" y="3886200"/>
            <a:ext cx="2154238" cy="347663"/>
          </a:xfrm>
          <a:custGeom>
            <a:avLst/>
            <a:gdLst>
              <a:gd name="T0" fmla="*/ 0 w 880"/>
              <a:gd name="T1" fmla="*/ 2147483647 h 109"/>
              <a:gd name="T2" fmla="*/ 2147483647 w 880"/>
              <a:gd name="T3" fmla="*/ 2147483647 h 109"/>
              <a:gd name="T4" fmla="*/ 2147483647 w 880"/>
              <a:gd name="T5" fmla="*/ 2147483647 h 109"/>
              <a:gd name="T6" fmla="*/ 2147483647 w 880"/>
              <a:gd name="T7" fmla="*/ 0 h 109"/>
              <a:gd name="T8" fmla="*/ 0 60000 65536"/>
              <a:gd name="T9" fmla="*/ 0 60000 65536"/>
              <a:gd name="T10" fmla="*/ 0 60000 65536"/>
              <a:gd name="T11" fmla="*/ 0 60000 65536"/>
              <a:gd name="T12" fmla="*/ 0 w 880"/>
              <a:gd name="T13" fmla="*/ 0 h 109"/>
              <a:gd name="T14" fmla="*/ 880 w 880"/>
              <a:gd name="T15" fmla="*/ 109 h 109"/>
            </a:gdLst>
            <a:ahLst/>
            <a:cxnLst>
              <a:cxn ang="T8">
                <a:pos x="T0" y="T1"/>
              </a:cxn>
              <a:cxn ang="T9">
                <a:pos x="T2" y="T3"/>
              </a:cxn>
              <a:cxn ang="T10">
                <a:pos x="T4" y="T5"/>
              </a:cxn>
              <a:cxn ang="T11">
                <a:pos x="T6" y="T7"/>
              </a:cxn>
            </a:cxnLst>
            <a:rect l="T12" t="T13" r="T14" b="T15"/>
            <a:pathLst>
              <a:path w="880" h="109">
                <a:moveTo>
                  <a:pt x="0" y="109"/>
                </a:moveTo>
                <a:cubicBezTo>
                  <a:pt x="136" y="91"/>
                  <a:pt x="272" y="73"/>
                  <a:pt x="384" y="61"/>
                </a:cubicBezTo>
                <a:cubicBezTo>
                  <a:pt x="496" y="49"/>
                  <a:pt x="592" y="45"/>
                  <a:pt x="675" y="35"/>
                </a:cubicBezTo>
                <a:cubicBezTo>
                  <a:pt x="758" y="25"/>
                  <a:pt x="819" y="12"/>
                  <a:pt x="880" y="0"/>
                </a:cubicBezTo>
              </a:path>
            </a:pathLst>
          </a:custGeom>
          <a:noFill/>
          <a:ln w="19050">
            <a:solidFill>
              <a:schemeClr val="accent2"/>
            </a:solidFill>
            <a:round/>
            <a:headEnd/>
            <a:tailEnd/>
          </a:ln>
        </p:spPr>
        <p:txBody>
          <a:bodyPr wrap="none" anchor="ctr"/>
          <a:lstStyle/>
          <a:p>
            <a:endParaRPr lang="en-US"/>
          </a:p>
        </p:txBody>
      </p:sp>
      <p:sp>
        <p:nvSpPr>
          <p:cNvPr id="39950" name="Text Box 26"/>
          <p:cNvSpPr txBox="1">
            <a:spLocks noChangeArrowheads="1"/>
          </p:cNvSpPr>
          <p:nvPr/>
        </p:nvSpPr>
        <p:spPr bwMode="auto">
          <a:xfrm rot="165994">
            <a:off x="6934200" y="3886200"/>
            <a:ext cx="1133475" cy="396875"/>
          </a:xfrm>
          <a:prstGeom prst="rect">
            <a:avLst/>
          </a:prstGeom>
          <a:noFill/>
          <a:ln w="9525">
            <a:noFill/>
            <a:miter lim="800000"/>
            <a:headEnd/>
            <a:tailEnd/>
          </a:ln>
        </p:spPr>
        <p:txBody>
          <a:bodyPr wrap="none">
            <a:spAutoFit/>
          </a:bodyPr>
          <a:lstStyle/>
          <a:p>
            <a:r>
              <a:rPr lang="en-US" b="0">
                <a:solidFill>
                  <a:schemeClr val="accent1"/>
                </a:solidFill>
                <a:latin typeface="Arial" charset="0"/>
              </a:rPr>
              <a:t>Ellipsoid</a:t>
            </a:r>
            <a:endParaRPr lang="en-US" b="0"/>
          </a:p>
        </p:txBody>
      </p:sp>
      <p:sp>
        <p:nvSpPr>
          <p:cNvPr id="39951" name="Line 31"/>
          <p:cNvSpPr>
            <a:spLocks noChangeShapeType="1"/>
          </p:cNvSpPr>
          <p:nvPr/>
        </p:nvSpPr>
        <p:spPr bwMode="auto">
          <a:xfrm flipH="1">
            <a:off x="6319838" y="2895600"/>
            <a:ext cx="80962" cy="752475"/>
          </a:xfrm>
          <a:prstGeom prst="line">
            <a:avLst/>
          </a:prstGeom>
          <a:noFill/>
          <a:ln w="28575">
            <a:solidFill>
              <a:schemeClr val="tx1"/>
            </a:solidFill>
            <a:round/>
            <a:headEnd/>
            <a:tailEnd type="triangle" w="med" len="med"/>
          </a:ln>
        </p:spPr>
        <p:txBody>
          <a:bodyPr wrap="none" anchor="ctr"/>
          <a:lstStyle/>
          <a:p>
            <a:endParaRPr lang="en-US"/>
          </a:p>
        </p:txBody>
      </p:sp>
      <p:sp>
        <p:nvSpPr>
          <p:cNvPr id="39952" name="Line 32"/>
          <p:cNvSpPr>
            <a:spLocks noChangeShapeType="1"/>
          </p:cNvSpPr>
          <p:nvPr/>
        </p:nvSpPr>
        <p:spPr bwMode="auto">
          <a:xfrm flipH="1">
            <a:off x="6188075" y="4002088"/>
            <a:ext cx="80963" cy="752475"/>
          </a:xfrm>
          <a:prstGeom prst="line">
            <a:avLst/>
          </a:prstGeom>
          <a:noFill/>
          <a:ln w="28575">
            <a:solidFill>
              <a:schemeClr val="tx1"/>
            </a:solidFill>
            <a:round/>
            <a:headEnd type="triangle" w="med" len="med"/>
            <a:tailEnd/>
          </a:ln>
        </p:spPr>
        <p:txBody>
          <a:bodyPr wrap="none" anchor="ctr"/>
          <a:lstStyle/>
          <a:p>
            <a:endParaRPr lang="en-US"/>
          </a:p>
        </p:txBody>
      </p:sp>
      <p:sp>
        <p:nvSpPr>
          <p:cNvPr id="39953" name="Text Box 33"/>
          <p:cNvSpPr txBox="1">
            <a:spLocks noChangeArrowheads="1"/>
          </p:cNvSpPr>
          <p:nvPr/>
        </p:nvSpPr>
        <p:spPr bwMode="auto">
          <a:xfrm>
            <a:off x="5334000" y="4800600"/>
            <a:ext cx="2324100" cy="457200"/>
          </a:xfrm>
          <a:prstGeom prst="rect">
            <a:avLst/>
          </a:prstGeom>
          <a:noFill/>
          <a:ln w="9525">
            <a:noFill/>
            <a:miter lim="800000"/>
            <a:headEnd/>
            <a:tailEnd/>
          </a:ln>
        </p:spPr>
        <p:txBody>
          <a:bodyPr wrap="none">
            <a:spAutoFit/>
          </a:bodyPr>
          <a:lstStyle/>
          <a:p>
            <a:r>
              <a:rPr lang="en-US" sz="2400" b="0"/>
              <a:t>Gravity Anomaly</a:t>
            </a:r>
          </a:p>
        </p:txBody>
      </p:sp>
      <p:sp>
        <p:nvSpPr>
          <p:cNvPr id="39954" name="Text Box 34"/>
          <p:cNvSpPr txBox="1">
            <a:spLocks noChangeArrowheads="1"/>
          </p:cNvSpPr>
          <p:nvPr/>
        </p:nvSpPr>
        <p:spPr bwMode="auto">
          <a:xfrm>
            <a:off x="838200" y="5334000"/>
            <a:ext cx="6669088" cy="1187450"/>
          </a:xfrm>
          <a:prstGeom prst="rect">
            <a:avLst/>
          </a:prstGeom>
          <a:noFill/>
          <a:ln w="9525">
            <a:noFill/>
            <a:miter lim="800000"/>
            <a:headEnd/>
            <a:tailEnd/>
          </a:ln>
        </p:spPr>
        <p:txBody>
          <a:bodyPr wrap="none">
            <a:spAutoFit/>
          </a:bodyPr>
          <a:lstStyle/>
          <a:p>
            <a:r>
              <a:rPr lang="en-US" sz="2400" b="0">
                <a:solidFill>
                  <a:srgbClr val="FF3300"/>
                </a:solidFill>
              </a:rPr>
              <a:t>Gravity anomaly</a:t>
            </a:r>
            <a:r>
              <a:rPr lang="en-US" sz="2400" b="0"/>
              <a:t> is the elevation difference between</a:t>
            </a:r>
          </a:p>
          <a:p>
            <a:r>
              <a:rPr lang="en-US" sz="2400" b="0"/>
              <a:t>a standard shape of the earth (ellipsoid) and a surface</a:t>
            </a:r>
          </a:p>
          <a:p>
            <a:r>
              <a:rPr lang="en-US" sz="2400" b="0"/>
              <a:t>of constant gravitational potential (geoid)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804" y="207149"/>
            <a:ext cx="7772400" cy="1143000"/>
          </a:xfrm>
        </p:spPr>
        <p:txBody>
          <a:bodyPr/>
          <a:lstStyle/>
          <a:p>
            <a:r>
              <a:rPr lang="en-US" dirty="0" smtClean="0"/>
              <a:t>Readings: Map Projection</a:t>
            </a:r>
            <a:endParaRPr lang="en-US" dirty="0"/>
          </a:p>
        </p:txBody>
      </p:sp>
      <p:sp>
        <p:nvSpPr>
          <p:cNvPr id="3" name="Rectangle 2"/>
          <p:cNvSpPr/>
          <p:nvPr/>
        </p:nvSpPr>
        <p:spPr>
          <a:xfrm>
            <a:off x="607804" y="1066800"/>
            <a:ext cx="8459996" cy="338554"/>
          </a:xfrm>
          <a:prstGeom prst="rect">
            <a:avLst/>
          </a:prstGeom>
        </p:spPr>
        <p:txBody>
          <a:bodyPr wrap="square">
            <a:spAutoFit/>
          </a:bodyPr>
          <a:lstStyle/>
          <a:p>
            <a:r>
              <a:rPr lang="en-US" sz="1600" dirty="0">
                <a:hlinkClick r:id="rId2"/>
              </a:rPr>
              <a:t>http://</a:t>
            </a:r>
            <a:r>
              <a:rPr lang="en-US" sz="1600" dirty="0" smtClean="0">
                <a:hlinkClick r:id="rId2"/>
              </a:rPr>
              <a:t>desktop.arcgis.com/en/arcmap/latest/map/projections/what-are-map-projections.htm</a:t>
            </a:r>
            <a:r>
              <a:rPr lang="en-US" sz="1600" dirty="0" smtClean="0"/>
              <a:t> </a:t>
            </a:r>
            <a:endParaRPr lang="en-US" sz="1600" dirty="0"/>
          </a:p>
        </p:txBody>
      </p:sp>
      <p:pic>
        <p:nvPicPr>
          <p:cNvPr id="5" name="Picture 4"/>
          <p:cNvPicPr>
            <a:picLocks noChangeAspect="1"/>
          </p:cNvPicPr>
          <p:nvPr/>
        </p:nvPicPr>
        <p:blipFill>
          <a:blip r:embed="rId3"/>
          <a:stretch>
            <a:fillRect/>
          </a:stretch>
        </p:blipFill>
        <p:spPr>
          <a:xfrm>
            <a:off x="457200" y="1752600"/>
            <a:ext cx="8334375" cy="4032615"/>
          </a:xfrm>
          <a:prstGeom prst="rect">
            <a:avLst/>
          </a:prstGeom>
          <a:ln w="3175">
            <a:solidFill>
              <a:schemeClr val="bg1">
                <a:lumMod val="65000"/>
              </a:schemeClr>
            </a:solidFill>
          </a:ln>
        </p:spPr>
      </p:pic>
    </p:spTree>
    <p:extLst>
      <p:ext uri="{BB962C8B-B14F-4D97-AF65-F5344CB8AC3E}">
        <p14:creationId xmlns:p14="http://schemas.microsoft.com/office/powerpoint/2010/main" val="1035718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974450"/>
            <a:ext cx="5415213" cy="3578750"/>
          </a:xfrm>
          <a:prstGeom prst="rect">
            <a:avLst/>
          </a:prstGeom>
        </p:spPr>
      </p:pic>
      <p:pic>
        <p:nvPicPr>
          <p:cNvPr id="4" name="Picture 3"/>
          <p:cNvPicPr>
            <a:picLocks noChangeAspect="1"/>
          </p:cNvPicPr>
          <p:nvPr/>
        </p:nvPicPr>
        <p:blipFill>
          <a:blip r:embed="rId3"/>
          <a:stretch>
            <a:fillRect/>
          </a:stretch>
        </p:blipFill>
        <p:spPr>
          <a:xfrm>
            <a:off x="304800" y="1135456"/>
            <a:ext cx="2908300" cy="1816871"/>
          </a:xfrm>
          <a:prstGeom prst="rect">
            <a:avLst/>
          </a:prstGeom>
        </p:spPr>
      </p:pic>
      <p:sp>
        <p:nvSpPr>
          <p:cNvPr id="5" name="Rectangle 4"/>
          <p:cNvSpPr/>
          <p:nvPr/>
        </p:nvSpPr>
        <p:spPr>
          <a:xfrm>
            <a:off x="1371600" y="304800"/>
            <a:ext cx="6629400" cy="400110"/>
          </a:xfrm>
          <a:prstGeom prst="rect">
            <a:avLst/>
          </a:prstGeom>
        </p:spPr>
        <p:txBody>
          <a:bodyPr wrap="square">
            <a:spAutoFit/>
          </a:bodyPr>
          <a:lstStyle/>
          <a:p>
            <a:r>
              <a:rPr lang="en-US" dirty="0"/>
              <a:t>Gravity Recovery and Climate Experiment (GRACE)</a:t>
            </a:r>
          </a:p>
        </p:txBody>
      </p:sp>
      <p:sp>
        <p:nvSpPr>
          <p:cNvPr id="6" name="TextBox 5"/>
          <p:cNvSpPr txBox="1"/>
          <p:nvPr/>
        </p:nvSpPr>
        <p:spPr>
          <a:xfrm>
            <a:off x="3501109" y="1142660"/>
            <a:ext cx="5723042" cy="2031325"/>
          </a:xfrm>
          <a:prstGeom prst="rect">
            <a:avLst/>
          </a:prstGeom>
          <a:noFill/>
        </p:spPr>
        <p:txBody>
          <a:bodyPr wrap="none" rtlCol="0">
            <a:spAutoFit/>
          </a:bodyPr>
          <a:lstStyle/>
          <a:p>
            <a:pPr marL="342900" indent="-342900">
              <a:buFont typeface="Arial" panose="020B0604020202020204" pitchFamily="34" charset="0"/>
              <a:buChar char="•"/>
            </a:pPr>
            <a:r>
              <a:rPr lang="en-US" sz="1800" b="0" dirty="0" smtClean="0"/>
              <a:t>NASA Mission launched in 2002</a:t>
            </a:r>
          </a:p>
          <a:p>
            <a:pPr marL="342900" indent="-342900">
              <a:buFont typeface="Arial" panose="020B0604020202020204" pitchFamily="34" charset="0"/>
              <a:buChar char="•"/>
            </a:pPr>
            <a:r>
              <a:rPr lang="en-US" sz="1800" b="0" dirty="0" smtClean="0"/>
              <a:t>Designed to measure gravity anomaly of the earth</a:t>
            </a:r>
          </a:p>
          <a:p>
            <a:pPr marL="342900" indent="-342900">
              <a:buFont typeface="Arial" panose="020B0604020202020204" pitchFamily="34" charset="0"/>
              <a:buChar char="•"/>
            </a:pPr>
            <a:r>
              <a:rPr lang="en-US" sz="1800" b="0" dirty="0" smtClean="0"/>
              <a:t>Two satellites, 220 km apart, one leading, one trailing</a:t>
            </a:r>
          </a:p>
          <a:p>
            <a:pPr marL="342900" indent="-342900">
              <a:buFont typeface="Arial" panose="020B0604020202020204" pitchFamily="34" charset="0"/>
              <a:buChar char="•"/>
            </a:pPr>
            <a:r>
              <a:rPr lang="en-US" sz="1800" b="0" dirty="0" smtClean="0"/>
              <a:t>Distance between them measured by microwave to 2µm</a:t>
            </a:r>
          </a:p>
          <a:p>
            <a:pPr marL="342900" indent="-342900">
              <a:buFont typeface="Arial" panose="020B0604020202020204" pitchFamily="34" charset="0"/>
              <a:buChar char="•"/>
            </a:pPr>
            <a:r>
              <a:rPr lang="en-US" sz="1800" b="0" dirty="0" smtClean="0"/>
              <a:t>High gravity force pulls satellites together </a:t>
            </a:r>
          </a:p>
          <a:p>
            <a:pPr marL="342900" indent="-342900">
              <a:buFont typeface="Arial" panose="020B0604020202020204" pitchFamily="34" charset="0"/>
              <a:buChar char="•"/>
            </a:pPr>
            <a:r>
              <a:rPr lang="en-US" sz="1800" b="0" dirty="0" smtClean="0"/>
              <a:t>Lower gravity force, lets them fly apart more</a:t>
            </a:r>
          </a:p>
          <a:p>
            <a:pPr marL="342900" indent="-342900">
              <a:buFont typeface="Arial" panose="020B0604020202020204" pitchFamily="34" charset="0"/>
              <a:buChar char="•"/>
            </a:pPr>
            <a:r>
              <a:rPr lang="en-US" sz="1800" b="0" dirty="0" smtClean="0"/>
              <a:t>Gravity anomaly = difference from average</a:t>
            </a:r>
          </a:p>
        </p:txBody>
      </p:sp>
      <p:sp>
        <p:nvSpPr>
          <p:cNvPr id="7" name="Rectangle 6"/>
          <p:cNvSpPr/>
          <p:nvPr/>
        </p:nvSpPr>
        <p:spPr>
          <a:xfrm>
            <a:off x="1361768" y="682787"/>
            <a:ext cx="6477000" cy="400110"/>
          </a:xfrm>
          <a:prstGeom prst="rect">
            <a:avLst/>
          </a:prstGeom>
        </p:spPr>
        <p:txBody>
          <a:bodyPr wrap="square">
            <a:spAutoFit/>
          </a:bodyPr>
          <a:lstStyle/>
          <a:p>
            <a:r>
              <a:rPr lang="en-US" dirty="0">
                <a:hlinkClick r:id="rId4"/>
              </a:rPr>
              <a:t>http://earthobservatory.nasa.gov/Features/GRACE/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11940" y="5696209"/>
            <a:ext cx="543723" cy="432348"/>
          </a:xfrm>
          <a:prstGeom prst="straightConnector1">
            <a:avLst/>
          </a:prstGeom>
          <a:noFill/>
          <a:ln w="19050" cap="flat" cmpd="sng" algn="ctr">
            <a:solidFill>
              <a:schemeClr val="tx2"/>
            </a:solidFill>
            <a:prstDash val="solid"/>
            <a:round/>
            <a:headEnd type="none" w="med" len="med"/>
            <a:tailEnd type="arrow"/>
          </a:ln>
          <a:effectLst/>
        </p:spPr>
      </p:cxnSp>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3 Lake Mead’s</a:t>
            </a:r>
            <a:endParaRPr lang="en-US" baseline="30000" dirty="0">
              <a:solidFill>
                <a:prstClr val="black"/>
              </a:solidFill>
            </a:endParaRPr>
          </a:p>
        </p:txBody>
      </p:sp>
      <p:sp>
        <p:nvSpPr>
          <p:cNvPr id="16" name="Title 2"/>
          <p:cNvSpPr>
            <a:spLocks noGrp="1"/>
          </p:cNvSpPr>
          <p:nvPr>
            <p:ph type="title"/>
          </p:nvPr>
        </p:nvSpPr>
        <p:spPr>
          <a:xfrm>
            <a:off x="848993" y="320594"/>
            <a:ext cx="7312991" cy="785528"/>
          </a:xfrm>
        </p:spPr>
        <p:txBody>
          <a:bodyPr/>
          <a:lstStyle/>
          <a:p>
            <a:r>
              <a:rPr lang="en-US" sz="2400" dirty="0" smtClean="0"/>
              <a:t>Gravity Recovery and Climate Experiment (GRACE)</a:t>
            </a:r>
            <a:r>
              <a:rPr lang="en-US" sz="2800" dirty="0" smtClean="0"/>
              <a:t/>
            </a:r>
            <a:br>
              <a:rPr lang="en-US" sz="2800" dirty="0" smtClean="0"/>
            </a:br>
            <a:r>
              <a:rPr lang="en-US" sz="1800" dirty="0" smtClean="0"/>
              <a:t>Force of gravity responds to changes in water volume</a:t>
            </a:r>
            <a:br>
              <a:rPr lang="en-US" sz="1800" dirty="0" smtClean="0"/>
            </a:br>
            <a:r>
              <a:rPr lang="en-US" sz="1800" dirty="0" smtClean="0"/>
              <a:t>Water is really heavy!  Gravity is varying in time and space.</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228600" y="1546395"/>
            <a:ext cx="2908300" cy="1816871"/>
          </a:xfrm>
          <a:prstGeom prst="rect">
            <a:avLst/>
          </a:prstGeom>
        </p:spPr>
      </p:pic>
    </p:spTree>
    <p:extLst>
      <p:ext uri="{BB962C8B-B14F-4D97-AF65-F5344CB8AC3E}">
        <p14:creationId xmlns:p14="http://schemas.microsoft.com/office/powerpoint/2010/main" val="267315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49569" y="292885"/>
            <a:ext cx="7312991" cy="484632"/>
          </a:xfrm>
        </p:spPr>
        <p:txBody>
          <a:bodyPr>
            <a:normAutofit fontScale="90000"/>
          </a:bodyPr>
          <a:lstStyle/>
          <a:p>
            <a:r>
              <a:rPr lang="en-US" sz="2800" dirty="0" smtClean="0"/>
              <a:t>GRACE and Texas Reservoir Water Storage</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sp>
        <p:nvSpPr>
          <p:cNvPr id="8" name="TextBox 7"/>
          <p:cNvSpPr txBox="1"/>
          <p:nvPr/>
        </p:nvSpPr>
        <p:spPr>
          <a:xfrm>
            <a:off x="304800" y="3733800"/>
            <a:ext cx="2122947" cy="646331"/>
          </a:xfrm>
          <a:prstGeom prst="rect">
            <a:avLst/>
          </a:prstGeom>
          <a:noFill/>
        </p:spPr>
        <p:txBody>
          <a:bodyPr wrap="squar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414257"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37142" y="80369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19"/>
          <p:cNvPicPr>
            <a:picLocks noChangeAspect="1"/>
          </p:cNvPicPr>
          <p:nvPr/>
        </p:nvPicPr>
        <p:blipFill>
          <a:blip r:embed="rId5"/>
          <a:stretch>
            <a:fillRect/>
          </a:stretch>
        </p:blipFill>
        <p:spPr>
          <a:xfrm>
            <a:off x="304800" y="1770340"/>
            <a:ext cx="2174090" cy="1358196"/>
          </a:xfrm>
          <a:prstGeom prst="rect">
            <a:avLst/>
          </a:prstGeom>
        </p:spPr>
      </p:pic>
    </p:spTree>
    <p:extLst>
      <p:ext uri="{BB962C8B-B14F-4D97-AF65-F5344CB8AC3E}">
        <p14:creationId xmlns:p14="http://schemas.microsoft.com/office/powerpoint/2010/main" val="325861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smtClean="0"/>
              <a:t>A vertical datum defines elevation, z</a:t>
            </a:r>
          </a:p>
          <a:p>
            <a:r>
              <a:rPr lang="en-US" smtClean="0">
                <a:solidFill>
                  <a:srgbClr val="FF3300"/>
                </a:solidFill>
              </a:rPr>
              <a:t>NGVD29</a:t>
            </a:r>
            <a:r>
              <a:rPr lang="en-US" smtClean="0"/>
              <a:t> (National Geodetic Vertical Datum of 1929)</a:t>
            </a:r>
          </a:p>
          <a:p>
            <a:r>
              <a:rPr lang="en-US" smtClean="0">
                <a:solidFill>
                  <a:srgbClr val="FF3300"/>
                </a:solidFill>
              </a:rPr>
              <a:t>NAVD88</a:t>
            </a:r>
            <a:r>
              <a:rPr lang="en-US" smtClean="0"/>
              <a:t> (North American Vertical Datum of 1988)</a:t>
            </a:r>
          </a:p>
          <a:p>
            <a:r>
              <a:rPr lang="en-US" smtClean="0"/>
              <a:t>takes into account a map of gravity anomalies between the ellipsoid and the geoid</a:t>
            </a:r>
          </a:p>
          <a:p>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a:t>Converting Vertical </a:t>
            </a:r>
            <a:r>
              <a:rPr lang="en-US" dirty="0" err="1" smtClean="0"/>
              <a:t>Datums</a:t>
            </a:r>
            <a:endParaRPr lang="en-US" dirty="0"/>
          </a:p>
        </p:txBody>
      </p:sp>
      <p:pic>
        <p:nvPicPr>
          <p:cNvPr id="4" name="Picture 3"/>
          <p:cNvPicPr>
            <a:picLocks noChangeAspect="1"/>
          </p:cNvPicPr>
          <p:nvPr/>
        </p:nvPicPr>
        <p:blipFill>
          <a:blip r:embed="rId2"/>
          <a:stretch>
            <a:fillRect/>
          </a:stretch>
        </p:blipFill>
        <p:spPr>
          <a:xfrm>
            <a:off x="1905000" y="2057400"/>
            <a:ext cx="4942894" cy="4635500"/>
          </a:xfrm>
          <a:prstGeom prst="rect">
            <a:avLst/>
          </a:prstGeom>
        </p:spPr>
      </p:pic>
      <p:sp>
        <p:nvSpPr>
          <p:cNvPr id="6" name="Rectangle 3"/>
          <p:cNvSpPr txBox="1">
            <a:spLocks noChangeArrowheads="1"/>
          </p:cNvSpPr>
          <p:nvPr/>
        </p:nvSpPr>
        <p:spPr bwMode="auto">
          <a:xfrm>
            <a:off x="838200" y="990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400" b="0" kern="0" dirty="0" smtClean="0">
                <a:solidFill>
                  <a:srgbClr val="000000"/>
                </a:solidFill>
              </a:rPr>
              <a:t>VERTCON (not in </a:t>
            </a:r>
            <a:r>
              <a:rPr lang="en-US" sz="2400" b="0" kern="0" dirty="0" err="1" smtClean="0">
                <a:solidFill>
                  <a:srgbClr val="000000"/>
                </a:solidFill>
              </a:rPr>
              <a:t>ArcInfo</a:t>
            </a:r>
            <a:r>
              <a:rPr lang="en-US" sz="2400" b="0" kern="0" dirty="0" smtClean="0">
                <a:solidFill>
                  <a:srgbClr val="000000"/>
                </a:solidFill>
              </a:rPr>
              <a:t>)</a:t>
            </a:r>
          </a:p>
          <a:p>
            <a:pPr lvl="1"/>
            <a:r>
              <a:rPr lang="en-US" sz="1400" b="0" kern="0" dirty="0">
                <a:solidFill>
                  <a:srgbClr val="0000FF"/>
                </a:solidFill>
                <a:hlinkClick r:id="rId3"/>
              </a:rPr>
              <a:t>http://</a:t>
            </a:r>
            <a:r>
              <a:rPr lang="en-US" sz="1400" b="0" kern="0" dirty="0" smtClean="0">
                <a:solidFill>
                  <a:srgbClr val="0000FF"/>
                </a:solidFill>
                <a:hlinkClick r:id="rId3"/>
              </a:rPr>
              <a:t>www.ngs.noaa.gov/TOOLS/Vertcon/vertcon.html</a:t>
            </a:r>
            <a:endParaRPr lang="en-US" sz="1400" b="0" kern="0" dirty="0" smtClean="0">
              <a:solidFill>
                <a:srgbClr val="0000FF"/>
              </a:solidFill>
            </a:endParaRPr>
          </a:p>
          <a:p>
            <a:pPr lvl="1"/>
            <a:r>
              <a:rPr lang="en-US" sz="1400" b="0" kern="0" dirty="0">
                <a:solidFill>
                  <a:srgbClr val="0000FF"/>
                </a:solidFill>
              </a:rPr>
              <a:t>Tool </a:t>
            </a:r>
            <a:r>
              <a:rPr lang="en-US" sz="1400" b="0" kern="0" dirty="0">
                <a:solidFill>
                  <a:srgbClr val="0000FF"/>
                </a:solidFill>
                <a:hlinkClick r:id="rId4"/>
              </a:rPr>
              <a:t>http://</a:t>
            </a:r>
            <a:r>
              <a:rPr lang="en-US" sz="1400" b="0" kern="0" dirty="0" smtClean="0">
                <a:solidFill>
                  <a:srgbClr val="0000FF"/>
                </a:solidFill>
                <a:hlinkClick r:id="rId4"/>
              </a:rPr>
              <a:t>www.ngs.noaa.gov/cgi-bin/VERTCON/vert_con.prl</a:t>
            </a:r>
            <a:r>
              <a:rPr lang="en-US" sz="1400" b="0" kern="0" dirty="0" smtClean="0">
                <a:solidFill>
                  <a:srgbClr val="0000FF"/>
                </a:solidFill>
              </a:rPr>
              <a:t>  </a:t>
            </a:r>
          </a:p>
        </p:txBody>
      </p:sp>
    </p:spTree>
    <p:extLst>
      <p:ext uri="{BB962C8B-B14F-4D97-AF65-F5344CB8AC3E}">
        <p14:creationId xmlns:p14="http://schemas.microsoft.com/office/powerpoint/2010/main" val="2288723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Datum differences in the Great Salt Lake Region</a:t>
            </a:r>
            <a:endParaRPr lang="en-US" dirty="0"/>
          </a:p>
        </p:txBody>
      </p:sp>
      <p:sp>
        <p:nvSpPr>
          <p:cNvPr id="6" name="Content Placeholder 5"/>
          <p:cNvSpPr>
            <a:spLocks noGrp="1"/>
          </p:cNvSpPr>
          <p:nvPr>
            <p:ph sz="half" idx="2"/>
          </p:nvPr>
        </p:nvSpPr>
        <p:spPr>
          <a:xfrm>
            <a:off x="5257800" y="2438400"/>
            <a:ext cx="3603893" cy="4114800"/>
          </a:xfrm>
        </p:spPr>
        <p:txBody>
          <a:bodyPr/>
          <a:lstStyle/>
          <a:p>
            <a:r>
              <a:rPr lang="en-US" sz="1800" dirty="0" smtClean="0"/>
              <a:t>NAVD88-NGVD29 from </a:t>
            </a:r>
            <a:r>
              <a:rPr lang="en-US" sz="1800" dirty="0" smtClean="0">
                <a:hlinkClick r:id="rId2"/>
              </a:rPr>
              <a:t>http</a:t>
            </a:r>
            <a:r>
              <a:rPr lang="en-US" sz="1800" dirty="0">
                <a:hlinkClick r:id="rId2"/>
              </a:rPr>
              <a:t>://</a:t>
            </a:r>
            <a:r>
              <a:rPr lang="en-US" sz="1800" dirty="0" smtClean="0">
                <a:hlinkClick r:id="rId2"/>
              </a:rPr>
              <a:t>download.osgeo.org/proj/vdatum/vertcon/</a:t>
            </a:r>
            <a:r>
              <a:rPr lang="en-US" sz="1800" dirty="0" smtClean="0"/>
              <a:t> </a:t>
            </a:r>
          </a:p>
          <a:p>
            <a:r>
              <a:rPr lang="en-US" sz="1800" dirty="0" smtClean="0"/>
              <a:t>Surprising that differences vary by up to 0.1 m (4 inches) across the extent of the GSL</a:t>
            </a:r>
          </a:p>
          <a:p>
            <a:r>
              <a:rPr lang="en-US" sz="1800" dirty="0" smtClean="0"/>
              <a:t>National Elevation dataset uses NAVD 88</a:t>
            </a:r>
          </a:p>
          <a:p>
            <a:r>
              <a:rPr lang="en-US" sz="1800" dirty="0" smtClean="0"/>
              <a:t>GSL Level records use NGVD29</a:t>
            </a:r>
            <a:endParaRPr lang="en-US" sz="1800" dirty="0"/>
          </a:p>
        </p:txBody>
      </p:sp>
      <p:pic>
        <p:nvPicPr>
          <p:cNvPr id="4" name="Picture 3"/>
          <p:cNvPicPr>
            <a:picLocks noChangeAspect="1"/>
          </p:cNvPicPr>
          <p:nvPr/>
        </p:nvPicPr>
        <p:blipFill>
          <a:blip r:embed="rId3"/>
          <a:stretch>
            <a:fillRect/>
          </a:stretch>
        </p:blipFill>
        <p:spPr>
          <a:xfrm>
            <a:off x="457200" y="2007637"/>
            <a:ext cx="4625707" cy="4314825"/>
          </a:xfrm>
          <a:prstGeom prst="rect">
            <a:avLst/>
          </a:prstGeom>
        </p:spPr>
      </p:pic>
    </p:spTree>
    <p:extLst>
      <p:ext uri="{BB962C8B-B14F-4D97-AF65-F5344CB8AC3E}">
        <p14:creationId xmlns:p14="http://schemas.microsoft.com/office/powerpoint/2010/main" val="22893244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23850"/>
            <a:ext cx="7772400" cy="774700"/>
          </a:xfrm>
        </p:spPr>
        <p:txBody>
          <a:bodyPr/>
          <a:lstStyle/>
          <a:p>
            <a:r>
              <a:rPr lang="en-US" sz="4000" smtClean="0"/>
              <a:t>Importance of geodetic datums</a:t>
            </a:r>
            <a:br>
              <a:rPr lang="en-US" sz="4000" smtClean="0"/>
            </a:br>
            <a:r>
              <a:rPr lang="en-US" sz="2800" smtClean="0"/>
              <a:t>NAVD88 – NGVD29 (cm)</a:t>
            </a:r>
          </a:p>
        </p:txBody>
      </p:sp>
      <p:pic>
        <p:nvPicPr>
          <p:cNvPr id="28675" name="Content Placeholder 3" descr="Figure 3.2.png"/>
          <p:cNvPicPr>
            <a:picLocks noGrp="1" noChangeAspect="1"/>
          </p:cNvPicPr>
          <p:nvPr>
            <p:ph idx="1"/>
          </p:nvPr>
        </p:nvPicPr>
        <p:blipFill>
          <a:blip r:embed="rId2" cstate="print"/>
          <a:srcRect/>
          <a:stretch>
            <a:fillRect/>
          </a:stretch>
        </p:blipFill>
        <p:spPr>
          <a:xfrm>
            <a:off x="1203325" y="1227138"/>
            <a:ext cx="6862763" cy="4348162"/>
          </a:xfrm>
        </p:spPr>
      </p:pic>
      <p:sp>
        <p:nvSpPr>
          <p:cNvPr id="28676" name="TextBox 4"/>
          <p:cNvSpPr txBox="1">
            <a:spLocks noChangeArrowheads="1"/>
          </p:cNvSpPr>
          <p:nvPr/>
        </p:nvSpPr>
        <p:spPr bwMode="auto">
          <a:xfrm>
            <a:off x="1384300" y="4535488"/>
            <a:ext cx="1955800" cy="708025"/>
          </a:xfrm>
          <a:prstGeom prst="rect">
            <a:avLst/>
          </a:prstGeom>
          <a:noFill/>
          <a:ln w="9525">
            <a:noFill/>
            <a:miter lim="800000"/>
            <a:headEnd/>
            <a:tailEnd/>
          </a:ln>
        </p:spPr>
        <p:txBody>
          <a:bodyPr>
            <a:spAutoFit/>
          </a:bodyPr>
          <a:lstStyle/>
          <a:p>
            <a:pPr algn="ctr"/>
            <a:r>
              <a:rPr lang="en-US" sz="2000">
                <a:solidFill>
                  <a:srgbClr val="FF0000"/>
                </a:solidFill>
              </a:rPr>
              <a:t>NAVD88 higher in West</a:t>
            </a:r>
          </a:p>
        </p:txBody>
      </p:sp>
      <p:sp>
        <p:nvSpPr>
          <p:cNvPr id="28677" name="TextBox 5"/>
          <p:cNvSpPr txBox="1">
            <a:spLocks noChangeArrowheads="1"/>
          </p:cNvSpPr>
          <p:nvPr/>
        </p:nvSpPr>
        <p:spPr bwMode="auto">
          <a:xfrm>
            <a:off x="5448300" y="1311275"/>
            <a:ext cx="2200275" cy="708025"/>
          </a:xfrm>
          <a:prstGeom prst="rect">
            <a:avLst/>
          </a:prstGeom>
          <a:noFill/>
          <a:ln w="9525">
            <a:noFill/>
            <a:miter lim="800000"/>
            <a:headEnd/>
            <a:tailEnd/>
          </a:ln>
        </p:spPr>
        <p:txBody>
          <a:bodyPr>
            <a:spAutoFit/>
          </a:bodyPr>
          <a:lstStyle/>
          <a:p>
            <a:pPr algn="ctr"/>
            <a:r>
              <a:rPr lang="en-US" sz="2000">
                <a:solidFill>
                  <a:srgbClr val="FF0000"/>
                </a:solidFill>
              </a:rPr>
              <a:t>NGVD29 higher in East</a:t>
            </a:r>
          </a:p>
        </p:txBody>
      </p:sp>
      <p:sp>
        <p:nvSpPr>
          <p:cNvPr id="28678" name="TextBox 7"/>
          <p:cNvSpPr txBox="1">
            <a:spLocks noChangeArrowheads="1"/>
          </p:cNvSpPr>
          <p:nvPr/>
        </p:nvSpPr>
        <p:spPr bwMode="auto">
          <a:xfrm>
            <a:off x="868363" y="5540375"/>
            <a:ext cx="7462837" cy="701675"/>
          </a:xfrm>
          <a:prstGeom prst="rect">
            <a:avLst/>
          </a:prstGeom>
          <a:noFill/>
          <a:ln w="9525">
            <a:noFill/>
            <a:miter lim="800000"/>
            <a:headEnd/>
            <a:tailEnd/>
          </a:ln>
        </p:spPr>
        <p:txBody>
          <a:bodyPr>
            <a:spAutoFit/>
          </a:bodyPr>
          <a:lstStyle/>
          <a:p>
            <a:pPr algn="ctr"/>
            <a:r>
              <a:rPr lang="en-US" sz="2000" i="1">
                <a:solidFill>
                  <a:srgbClr val="CC0000"/>
                </a:solidFill>
              </a:rPr>
              <a:t>Orthometric datum height shifts are significant relative to BFE accuracy, so standardization on NAVD88 is justified</a:t>
            </a:r>
          </a:p>
        </p:txBody>
      </p:sp>
      <p:sp>
        <p:nvSpPr>
          <p:cNvPr id="28679" name="Oval 8"/>
          <p:cNvSpPr>
            <a:spLocks noChangeArrowheads="1"/>
          </p:cNvSpPr>
          <p:nvPr/>
        </p:nvSpPr>
        <p:spPr bwMode="auto">
          <a:xfrm>
            <a:off x="2489200" y="3095625"/>
            <a:ext cx="987425" cy="552450"/>
          </a:xfrm>
          <a:prstGeom prst="ellipse">
            <a:avLst/>
          </a:prstGeom>
          <a:noFill/>
          <a:ln w="25400" algn="ctr">
            <a:solidFill>
              <a:schemeClr val="tx1"/>
            </a:solidFill>
            <a:round/>
            <a:headEnd/>
            <a:tailEnd/>
          </a:ln>
        </p:spPr>
        <p:txBody>
          <a:bodyPr/>
          <a:lstStyle/>
          <a:p>
            <a:endParaRPr lang="en-US"/>
          </a:p>
        </p:txBody>
      </p:sp>
      <p:sp>
        <p:nvSpPr>
          <p:cNvPr id="28680" name="TextBox 9"/>
          <p:cNvSpPr txBox="1">
            <a:spLocks noChangeArrowheads="1"/>
          </p:cNvSpPr>
          <p:nvPr/>
        </p:nvSpPr>
        <p:spPr bwMode="auto">
          <a:xfrm>
            <a:off x="180975" y="3757613"/>
            <a:ext cx="3143250" cy="368300"/>
          </a:xfrm>
          <a:prstGeom prst="rect">
            <a:avLst/>
          </a:prstGeom>
          <a:noFill/>
          <a:ln w="9525">
            <a:noFill/>
            <a:miter lim="800000"/>
            <a:headEnd/>
            <a:tailEnd/>
          </a:ln>
        </p:spPr>
        <p:txBody>
          <a:bodyPr wrap="none">
            <a:spAutoFit/>
          </a:bodyPr>
          <a:lstStyle/>
          <a:p>
            <a:r>
              <a:rPr lang="en-US" sz="1800"/>
              <a:t>More than 1 meter difference</a:t>
            </a:r>
          </a:p>
        </p:txBody>
      </p:sp>
      <p:cxnSp>
        <p:nvCxnSpPr>
          <p:cNvPr id="28681" name="Straight Arrow Connector 11"/>
          <p:cNvCxnSpPr>
            <a:cxnSpLocks noChangeShapeType="1"/>
          </p:cNvCxnSpPr>
          <p:nvPr/>
        </p:nvCxnSpPr>
        <p:spPr bwMode="auto">
          <a:xfrm flipV="1">
            <a:off x="1992313" y="3513138"/>
            <a:ext cx="533400" cy="2984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48297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a:solidFill>
                    <a:srgbClr val="0000FF"/>
                  </a:solidFill>
                </a:rPr>
                <a:t>Representative Fraction</a:t>
              </a:r>
              <a:endParaRPr lang="en-US" sz="2400" b="0"/>
            </a:p>
            <a:p>
              <a:pPr algn="ctr">
                <a:spcBef>
                  <a:spcPct val="50000"/>
                </a:spcBef>
              </a:pPr>
              <a:r>
                <a:rPr lang="en-US" sz="2400" b="0" u="sng"/>
                <a:t>Globe distance</a:t>
              </a:r>
              <a:br>
                <a:rPr lang="en-US" sz="2400" b="0" u="sng"/>
              </a:br>
              <a:r>
                <a:rPr lang="en-US" sz="2400" b="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2007794" cy="461665"/>
          </a:xfrm>
          <a:prstGeom prst="rect">
            <a:avLst/>
          </a:prstGeom>
          <a:noFill/>
          <a:ln w="9525">
            <a:noFill/>
            <a:miter lim="800000"/>
            <a:headEnd/>
            <a:tailEnd/>
          </a:ln>
        </p:spPr>
        <p:txBody>
          <a:bodyPr wrap="none">
            <a:spAutoFit/>
          </a:bodyPr>
          <a:lstStyle/>
          <a:p>
            <a:r>
              <a:rPr lang="en-US" sz="2400" b="0" dirty="0">
                <a:solidFill>
                  <a:srgbClr val="0000FF"/>
                </a:solidFill>
              </a:rPr>
              <a:t>Scale </a:t>
            </a:r>
            <a:r>
              <a:rPr lang="en-US" sz="2400" b="0" dirty="0" smtClean="0">
                <a:solidFill>
                  <a:srgbClr val="0000FF"/>
                </a:solidFill>
              </a:rPr>
              <a:t>Factor, k</a:t>
            </a:r>
            <a:endParaRPr lang="en-US" sz="2400" b="0" dirty="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sz="2400" b="0"/>
          </a:p>
          <a:p>
            <a:r>
              <a:rPr lang="en-US" sz="2400" b="0"/>
              <a:t>(e.g. 0.9996)</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of Feature Dataset</a:t>
            </a:r>
            <a:endParaRPr lang="en-US" dirty="0"/>
          </a:p>
        </p:txBody>
      </p:sp>
      <p:pic>
        <p:nvPicPr>
          <p:cNvPr id="5" name="Picture 4"/>
          <p:cNvPicPr>
            <a:picLocks noChangeAspect="1"/>
          </p:cNvPicPr>
          <p:nvPr/>
        </p:nvPicPr>
        <p:blipFill>
          <a:blip r:embed="rId2"/>
          <a:stretch>
            <a:fillRect/>
          </a:stretch>
        </p:blipFill>
        <p:spPr>
          <a:xfrm>
            <a:off x="762000" y="1752600"/>
            <a:ext cx="2905125" cy="1447800"/>
          </a:xfrm>
          <a:prstGeom prst="rect">
            <a:avLst/>
          </a:prstGeom>
          <a:ln w="3175">
            <a:solidFill>
              <a:schemeClr val="bg1">
                <a:lumMod val="65000"/>
              </a:schemeClr>
            </a:solidFill>
          </a:ln>
        </p:spPr>
      </p:pic>
      <p:sp>
        <p:nvSpPr>
          <p:cNvPr id="6" name="Bent Arrow 5"/>
          <p:cNvSpPr/>
          <p:nvPr/>
        </p:nvSpPr>
        <p:spPr bwMode="auto">
          <a:xfrm rot="5400000">
            <a:off x="3810000" y="2552700"/>
            <a:ext cx="1143000" cy="9906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a:blip r:embed="rId3"/>
          <a:stretch>
            <a:fillRect/>
          </a:stretch>
        </p:blipFill>
        <p:spPr>
          <a:xfrm>
            <a:off x="1757362" y="3810000"/>
            <a:ext cx="6238875" cy="1879908"/>
          </a:xfrm>
          <a:prstGeom prst="rect">
            <a:avLst/>
          </a:prstGeom>
          <a:ln w="3175">
            <a:solidFill>
              <a:schemeClr val="bg1">
                <a:lumMod val="65000"/>
              </a:schemeClr>
            </a:solidFill>
          </a:ln>
        </p:spPr>
      </p:pic>
      <p:sp>
        <p:nvSpPr>
          <p:cNvPr id="8" name="TextBox 7"/>
          <p:cNvSpPr txBox="1"/>
          <p:nvPr/>
        </p:nvSpPr>
        <p:spPr>
          <a:xfrm>
            <a:off x="905643" y="5901130"/>
            <a:ext cx="7332713" cy="400110"/>
          </a:xfrm>
          <a:prstGeom prst="rect">
            <a:avLst/>
          </a:prstGeom>
          <a:noFill/>
        </p:spPr>
        <p:txBody>
          <a:bodyPr wrap="none" rtlCol="0">
            <a:spAutoFit/>
          </a:bodyPr>
          <a:lstStyle/>
          <a:p>
            <a:r>
              <a:rPr lang="en-US" dirty="0" smtClean="0"/>
              <a:t>Geographic Coordinate System – North American Datum of 1983</a:t>
            </a:r>
            <a:endParaRPr lang="en-US" dirty="0"/>
          </a:p>
        </p:txBody>
      </p:sp>
    </p:spTree>
    <p:extLst>
      <p:ext uri="{BB962C8B-B14F-4D97-AF65-F5344CB8AC3E}">
        <p14:creationId xmlns:p14="http://schemas.microsoft.com/office/powerpoint/2010/main" val="38528616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3600" smtClean="0"/>
              <a:t>Geographic and Projected Coordinates</a:t>
            </a:r>
            <a:endParaRPr lang="en-US" smtClean="0"/>
          </a:p>
        </p:txBody>
      </p:sp>
      <p:graphicFrame>
        <p:nvGraphicFramePr>
          <p:cNvPr id="3074" name="Object 3"/>
          <p:cNvGraphicFramePr>
            <a:graphicFrameLocks noChangeAspect="1"/>
          </p:cNvGraphicFramePr>
          <p:nvPr/>
        </p:nvGraphicFramePr>
        <p:xfrm>
          <a:off x="1143000" y="2590800"/>
          <a:ext cx="3194050" cy="2268538"/>
        </p:xfrm>
        <a:graphic>
          <a:graphicData uri="http://schemas.openxmlformats.org/presentationml/2006/ole">
            <mc:AlternateContent xmlns:mc="http://schemas.openxmlformats.org/markup-compatibility/2006">
              <mc:Choice xmlns:v="urn:schemas-microsoft-com:vml" Requires="v">
                <p:oleObj spid="_x0000_s3140" name="Document" r:id="rId3" imgW="2507760" imgH="1781280" progId="Word.Document.8">
                  <p:embed/>
                </p:oleObj>
              </mc:Choice>
              <mc:Fallback>
                <p:oleObj name="Document" r:id="rId3" imgW="2507760" imgH="1781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90800"/>
                        <a:ext cx="319405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5029200" y="2209800"/>
          <a:ext cx="3140075" cy="2930525"/>
        </p:xfrm>
        <a:graphic>
          <a:graphicData uri="http://schemas.openxmlformats.org/presentationml/2006/ole">
            <mc:AlternateContent xmlns:mc="http://schemas.openxmlformats.org/markup-compatibility/2006">
              <mc:Choice xmlns:v="urn:schemas-microsoft-com:vml" Requires="v">
                <p:oleObj spid="_x0000_s3141" name="Document" r:id="rId5" imgW="2378160" imgH="2219400" progId="Word.Document.8">
                  <p:embed/>
                </p:oleObj>
              </mc:Choice>
              <mc:Fallback>
                <p:oleObj name="Document" r:id="rId5" imgW="2378160" imgH="22194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09800"/>
                        <a:ext cx="3140075"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p:cNvSpPr txBox="1">
            <a:spLocks noChangeArrowheads="1"/>
          </p:cNvSpPr>
          <p:nvPr/>
        </p:nvSpPr>
        <p:spPr bwMode="auto">
          <a:xfrm>
            <a:off x="1828800" y="5157788"/>
            <a:ext cx="1092200" cy="579437"/>
          </a:xfrm>
          <a:prstGeom prst="rect">
            <a:avLst/>
          </a:prstGeom>
          <a:noFill/>
          <a:ln w="9525">
            <a:noFill/>
            <a:miter lim="800000"/>
            <a:headEnd/>
            <a:tailEnd/>
          </a:ln>
        </p:spPr>
        <p:txBody>
          <a:bodyPr wrap="none">
            <a:spAutoFit/>
          </a:bodyPr>
          <a:lstStyle/>
          <a:p>
            <a:r>
              <a:rPr lang="en-US" sz="3200" b="0">
                <a:solidFill>
                  <a:srgbClr val="FF3300"/>
                </a:solidFill>
              </a:rPr>
              <a:t>(</a:t>
            </a:r>
            <a:r>
              <a:rPr lang="en-US" sz="3200" b="0">
                <a:solidFill>
                  <a:srgbClr val="FF3300"/>
                </a:solidFill>
                <a:latin typeface="Symbol" pitchFamily="18" charset="2"/>
              </a:rPr>
              <a:t>f, l</a:t>
            </a:r>
            <a:r>
              <a:rPr lang="en-US" sz="3200" b="0">
                <a:solidFill>
                  <a:srgbClr val="FF3300"/>
                </a:solidFill>
              </a:rPr>
              <a:t>)</a:t>
            </a:r>
            <a:endParaRPr lang="en-US" sz="2400" b="0">
              <a:solidFill>
                <a:srgbClr val="FF3300"/>
              </a:solidFill>
            </a:endParaRPr>
          </a:p>
        </p:txBody>
      </p:sp>
      <p:sp>
        <p:nvSpPr>
          <p:cNvPr id="3078" name="Text Box 6"/>
          <p:cNvSpPr txBox="1">
            <a:spLocks noChangeArrowheads="1"/>
          </p:cNvSpPr>
          <p:nvPr/>
        </p:nvSpPr>
        <p:spPr bwMode="auto">
          <a:xfrm>
            <a:off x="6019800" y="5159375"/>
            <a:ext cx="1063625" cy="579438"/>
          </a:xfrm>
          <a:prstGeom prst="rect">
            <a:avLst/>
          </a:prstGeom>
          <a:noFill/>
          <a:ln w="9525">
            <a:noFill/>
            <a:miter lim="800000"/>
            <a:headEnd/>
            <a:tailEnd/>
          </a:ln>
        </p:spPr>
        <p:txBody>
          <a:bodyPr wrap="none">
            <a:spAutoFit/>
          </a:bodyPr>
          <a:lstStyle/>
          <a:p>
            <a:r>
              <a:rPr lang="en-US" sz="3200" b="0">
                <a:solidFill>
                  <a:srgbClr val="FF3300"/>
                </a:solidFill>
              </a:rPr>
              <a:t>(x, y)</a:t>
            </a:r>
            <a:endParaRPr lang="en-US" sz="2400" b="0">
              <a:solidFill>
                <a:srgbClr val="FF3300"/>
              </a:solidFill>
            </a:endParaRPr>
          </a:p>
        </p:txBody>
      </p:sp>
      <p:sp>
        <p:nvSpPr>
          <p:cNvPr id="3079" name="Line 7"/>
          <p:cNvSpPr>
            <a:spLocks noChangeShapeType="1"/>
          </p:cNvSpPr>
          <p:nvPr/>
        </p:nvSpPr>
        <p:spPr bwMode="auto">
          <a:xfrm flipV="1">
            <a:off x="2971800" y="5557838"/>
            <a:ext cx="2992438" cy="4762"/>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080" name="Text Box 8"/>
          <p:cNvSpPr txBox="1">
            <a:spLocks noChangeArrowheads="1"/>
          </p:cNvSpPr>
          <p:nvPr/>
        </p:nvSpPr>
        <p:spPr bwMode="auto">
          <a:xfrm>
            <a:off x="3630613" y="5553075"/>
            <a:ext cx="2070100" cy="457200"/>
          </a:xfrm>
          <a:prstGeom prst="rect">
            <a:avLst/>
          </a:prstGeom>
          <a:noFill/>
          <a:ln w="9525">
            <a:noFill/>
            <a:miter lim="800000"/>
            <a:headEnd/>
            <a:tailEnd/>
          </a:ln>
        </p:spPr>
        <p:txBody>
          <a:bodyPr wrap="none">
            <a:spAutoFit/>
          </a:bodyPr>
          <a:lstStyle/>
          <a:p>
            <a:r>
              <a:rPr lang="en-US" sz="2400" b="0">
                <a:solidFill>
                  <a:srgbClr val="FF3300"/>
                </a:solidFill>
              </a:rPr>
              <a:t>Map Projection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Conic Projections</a:t>
            </a:r>
            <a:br>
              <a:rPr lang="en-US" smtClean="0"/>
            </a:br>
            <a:r>
              <a:rPr lang="en-US" sz="2800" smtClean="0"/>
              <a:t>(Albers, Lambert)</a:t>
            </a:r>
            <a:endParaRPr lang="en-US" smtClean="0"/>
          </a:p>
        </p:txBody>
      </p:sp>
      <p:graphicFrame>
        <p:nvGraphicFramePr>
          <p:cNvPr id="4098" name="Object 3"/>
          <p:cNvGraphicFramePr>
            <a:graphicFrameLocks noChangeAspect="1"/>
          </p:cNvGraphicFramePr>
          <p:nvPr/>
        </p:nvGraphicFramePr>
        <p:xfrm>
          <a:off x="1447800" y="1925638"/>
          <a:ext cx="5791200" cy="4208462"/>
        </p:xfrm>
        <a:graphic>
          <a:graphicData uri="http://schemas.openxmlformats.org/presentationml/2006/ole">
            <mc:AlternateContent xmlns:mc="http://schemas.openxmlformats.org/markup-compatibility/2006">
              <mc:Choice xmlns:v="urn:schemas-microsoft-com:vml" Requires="v">
                <p:oleObj spid="_x0000_s4131" name="Document" r:id="rId3" imgW="2568600" imgH="1866960" progId="Word.Document.8">
                  <p:embed/>
                </p:oleObj>
              </mc:Choice>
              <mc:Fallback>
                <p:oleObj name="Document" r:id="rId3" imgW="2568600" imgH="186696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25638"/>
                        <a:ext cx="57912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smtClean="0"/>
              <a:t>Cylindrical Projections</a:t>
            </a:r>
            <a:br>
              <a:rPr lang="en-US" smtClean="0"/>
            </a:br>
            <a:r>
              <a:rPr lang="en-US" sz="2800" smtClean="0"/>
              <a:t>(Mercator)</a:t>
            </a:r>
            <a:endParaRPr lang="en-US" smtClean="0"/>
          </a:p>
        </p:txBody>
      </p:sp>
      <p:graphicFrame>
        <p:nvGraphicFramePr>
          <p:cNvPr id="5122" name="Object 4"/>
          <p:cNvGraphicFramePr>
            <a:graphicFrameLocks noChangeAspect="1"/>
          </p:cNvGraphicFramePr>
          <p:nvPr/>
        </p:nvGraphicFramePr>
        <p:xfrm>
          <a:off x="533400" y="4343400"/>
          <a:ext cx="3352800" cy="2222500"/>
        </p:xfrm>
        <a:graphic>
          <a:graphicData uri="http://schemas.openxmlformats.org/presentationml/2006/ole">
            <mc:AlternateContent xmlns:mc="http://schemas.openxmlformats.org/markup-compatibility/2006">
              <mc:Choice xmlns:v="urn:schemas-microsoft-com:vml" Requires="v">
                <p:oleObj spid="_x0000_s5221" name="Document" r:id="rId3" imgW="1882800" imgH="1247760" progId="Word.Document.8">
                  <p:embed/>
                </p:oleObj>
              </mc:Choice>
              <mc:Fallback>
                <p:oleObj name="Document" r:id="rId3" imgW="1882800" imgH="124776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43400"/>
                        <a:ext cx="33528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5"/>
          <p:cNvSpPr txBox="1">
            <a:spLocks noChangeArrowheads="1"/>
          </p:cNvSpPr>
          <p:nvPr/>
        </p:nvSpPr>
        <p:spPr bwMode="auto">
          <a:xfrm>
            <a:off x="1066800" y="4038600"/>
            <a:ext cx="1520825" cy="457200"/>
          </a:xfrm>
          <a:prstGeom prst="rect">
            <a:avLst/>
          </a:prstGeom>
          <a:noFill/>
          <a:ln w="9525">
            <a:noFill/>
            <a:miter lim="800000"/>
            <a:headEnd/>
            <a:tailEnd/>
          </a:ln>
        </p:spPr>
        <p:txBody>
          <a:bodyPr wrap="none">
            <a:spAutoFit/>
          </a:bodyPr>
          <a:lstStyle/>
          <a:p>
            <a:r>
              <a:rPr lang="en-US" sz="2400" b="0"/>
              <a:t>Transverse</a:t>
            </a:r>
          </a:p>
        </p:txBody>
      </p:sp>
      <p:graphicFrame>
        <p:nvGraphicFramePr>
          <p:cNvPr id="5123" name="Object 6"/>
          <p:cNvGraphicFramePr>
            <a:graphicFrameLocks noChangeAspect="1"/>
          </p:cNvGraphicFramePr>
          <p:nvPr/>
        </p:nvGraphicFramePr>
        <p:xfrm>
          <a:off x="5791200" y="3733800"/>
          <a:ext cx="3162300" cy="2960688"/>
        </p:xfrm>
        <a:graphic>
          <a:graphicData uri="http://schemas.openxmlformats.org/presentationml/2006/ole">
            <mc:AlternateContent xmlns:mc="http://schemas.openxmlformats.org/markup-compatibility/2006">
              <mc:Choice xmlns:v="urn:schemas-microsoft-com:vml" Requires="v">
                <p:oleObj spid="_x0000_s5222" name="Document" r:id="rId5" imgW="1943640" imgH="1819440" progId="Word.Document.8">
                  <p:embed/>
                </p:oleObj>
              </mc:Choice>
              <mc:Fallback>
                <p:oleObj name="Document" r:id="rId5" imgW="1943640" imgH="181944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733800"/>
                        <a:ext cx="31623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2819400" y="1981200"/>
          <a:ext cx="3429000" cy="2447925"/>
        </p:xfrm>
        <a:graphic>
          <a:graphicData uri="http://schemas.openxmlformats.org/presentationml/2006/ole">
            <mc:AlternateContent xmlns:mc="http://schemas.openxmlformats.org/markup-compatibility/2006">
              <mc:Choice xmlns:v="urn:schemas-microsoft-com:vml" Requires="v">
                <p:oleObj spid="_x0000_s5223" name="Document" r:id="rId7" imgW="2362680" imgH="1685880" progId="Word.Document.8">
                  <p:embed/>
                </p:oleObj>
              </mc:Choice>
              <mc:Fallback>
                <p:oleObj name="Document" r:id="rId7" imgW="2362680" imgH="1685880"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981200"/>
                        <a:ext cx="3429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7"/>
          <p:cNvSpPr txBox="1">
            <a:spLocks noChangeArrowheads="1"/>
          </p:cNvSpPr>
          <p:nvPr/>
        </p:nvSpPr>
        <p:spPr bwMode="auto">
          <a:xfrm>
            <a:off x="5334000" y="5410200"/>
            <a:ext cx="1165225" cy="457200"/>
          </a:xfrm>
          <a:prstGeom prst="rect">
            <a:avLst/>
          </a:prstGeom>
          <a:noFill/>
          <a:ln w="9525">
            <a:noFill/>
            <a:miter lim="800000"/>
            <a:headEnd/>
            <a:tailEnd/>
          </a:ln>
        </p:spPr>
        <p:txBody>
          <a:bodyPr wrap="none">
            <a:spAutoFit/>
          </a:bodyPr>
          <a:lstStyle/>
          <a:p>
            <a:r>
              <a:rPr lang="en-US" sz="2400" b="0"/>
              <a:t>Oblique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r>
              <a:rPr lang="en-US" smtClean="0"/>
              <a:t>Azimuthal </a:t>
            </a:r>
            <a:br>
              <a:rPr lang="en-US" smtClean="0"/>
            </a:br>
            <a:r>
              <a:rPr lang="en-US" sz="2800" smtClean="0"/>
              <a:t>(Lambert)</a:t>
            </a:r>
            <a:endParaRPr lang="en-US" smtClean="0"/>
          </a:p>
        </p:txBody>
      </p:sp>
      <p:graphicFrame>
        <p:nvGraphicFramePr>
          <p:cNvPr id="6146" name="Object 3"/>
          <p:cNvGraphicFramePr>
            <a:graphicFrameLocks noChangeAspect="1"/>
          </p:cNvGraphicFramePr>
          <p:nvPr/>
        </p:nvGraphicFramePr>
        <p:xfrm>
          <a:off x="381000" y="2209800"/>
          <a:ext cx="3200400" cy="3124200"/>
        </p:xfrm>
        <a:graphic>
          <a:graphicData uri="http://schemas.openxmlformats.org/presentationml/2006/ole">
            <mc:AlternateContent xmlns:mc="http://schemas.openxmlformats.org/markup-compatibility/2006">
              <mc:Choice xmlns:v="urn:schemas-microsoft-com:vml" Requires="v">
                <p:oleObj spid="_x0000_s6245" name="Document" r:id="rId3" imgW="2019960" imgH="1971720" progId="Word.Document.8">
                  <p:embed/>
                </p:oleObj>
              </mc:Choice>
              <mc:Fallback>
                <p:oleObj name="Document" r:id="rId3" imgW="2019960" imgH="197172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733800" y="1752600"/>
          <a:ext cx="2379663" cy="3786188"/>
        </p:xfrm>
        <a:graphic>
          <a:graphicData uri="http://schemas.openxmlformats.org/presentationml/2006/ole">
            <mc:AlternateContent xmlns:mc="http://schemas.openxmlformats.org/markup-compatibility/2006">
              <mc:Choice xmlns:v="urn:schemas-microsoft-com:vml" Requires="v">
                <p:oleObj spid="_x0000_s6246" name="Document" r:id="rId5" imgW="1501920" imgH="2390760" progId="Word.Document.8">
                  <p:embed/>
                </p:oleObj>
              </mc:Choice>
              <mc:Fallback>
                <p:oleObj name="Document" r:id="rId5" imgW="1501920" imgH="239076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752600"/>
                        <a:ext cx="23796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5"/>
          <p:cNvGraphicFramePr>
            <a:graphicFrameLocks noChangeAspect="1"/>
          </p:cNvGraphicFramePr>
          <p:nvPr/>
        </p:nvGraphicFramePr>
        <p:xfrm>
          <a:off x="6553200" y="1676400"/>
          <a:ext cx="2466975" cy="3429000"/>
        </p:xfrm>
        <a:graphic>
          <a:graphicData uri="http://schemas.openxmlformats.org/presentationml/2006/ole">
            <mc:AlternateContent xmlns:mc="http://schemas.openxmlformats.org/markup-compatibility/2006">
              <mc:Choice xmlns:v="urn:schemas-microsoft-com:vml" Requires="v">
                <p:oleObj spid="_x0000_s6247" name="Document" r:id="rId7" imgW="1631160" imgH="2266920" progId="Word.Document.8">
                  <p:embed/>
                </p:oleObj>
              </mc:Choice>
              <mc:Fallback>
                <p:oleObj name="Document" r:id="rId7" imgW="1631160" imgH="2266920" progId="Word.Document.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1676400"/>
                        <a:ext cx="2466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92217" y="99461"/>
            <a:ext cx="7772400" cy="1143000"/>
          </a:xfrm>
        </p:spPr>
        <p:txBody>
          <a:bodyPr/>
          <a:lstStyle/>
          <a:p>
            <a:r>
              <a:rPr lang="en-US" sz="4000" dirty="0" smtClean="0"/>
              <a:t>Albers Equal Area Conic Projection</a:t>
            </a:r>
            <a:endParaRPr lang="en-US" dirty="0" smtClean="0"/>
          </a:p>
        </p:txBody>
      </p:sp>
      <p:graphicFrame>
        <p:nvGraphicFramePr>
          <p:cNvPr id="7170" name="Object 3"/>
          <p:cNvGraphicFramePr>
            <a:graphicFrameLocks noChangeAspect="1"/>
          </p:cNvGraphicFramePr>
          <p:nvPr/>
        </p:nvGraphicFramePr>
        <p:xfrm>
          <a:off x="1835150" y="1524000"/>
          <a:ext cx="4779963" cy="4829175"/>
        </p:xfrm>
        <a:graphic>
          <a:graphicData uri="http://schemas.openxmlformats.org/presentationml/2006/ole">
            <mc:AlternateContent xmlns:mc="http://schemas.openxmlformats.org/markup-compatibility/2006">
              <mc:Choice xmlns:v="urn:schemas-microsoft-com:vml" Requires="v">
                <p:oleObj spid="_x0000_s7204" name="Document" r:id="rId3" imgW="4100040" imgH="4143240" progId="Word.Document.8">
                  <p:embed/>
                </p:oleObj>
              </mc:Choice>
              <mc:Fallback>
                <p:oleObj name="Document" r:id="rId3" imgW="4100040" imgH="414324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24000"/>
                        <a:ext cx="47799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6477000" y="4038600"/>
            <a:ext cx="1752600" cy="1938992"/>
          </a:xfrm>
          <a:prstGeom prst="rect">
            <a:avLst/>
          </a:prstGeom>
          <a:noFill/>
        </p:spPr>
        <p:txBody>
          <a:bodyPr wrap="square" rtlCol="0">
            <a:spAutoFit/>
          </a:bodyPr>
          <a:lstStyle/>
          <a:p>
            <a:r>
              <a:rPr lang="en-US" dirty="0" smtClean="0"/>
              <a:t>Area is preserved because k on </a:t>
            </a:r>
            <a:r>
              <a:rPr lang="en-US" dirty="0" smtClean="0">
                <a:solidFill>
                  <a:srgbClr val="FF0000"/>
                </a:solidFill>
              </a:rPr>
              <a:t>meridians</a:t>
            </a:r>
            <a:r>
              <a:rPr lang="en-US" dirty="0" smtClean="0"/>
              <a:t> is </a:t>
            </a:r>
            <a:r>
              <a:rPr lang="en-US" dirty="0" smtClean="0">
                <a:solidFill>
                  <a:srgbClr val="FF0000"/>
                </a:solidFill>
              </a:rPr>
              <a:t>inverse </a:t>
            </a:r>
            <a:r>
              <a:rPr lang="en-US" dirty="0" smtClean="0"/>
              <a:t>of k on </a:t>
            </a:r>
            <a:r>
              <a:rPr lang="en-US" dirty="0" smtClean="0">
                <a:solidFill>
                  <a:srgbClr val="FF0000"/>
                </a:solidFill>
              </a:rPr>
              <a:t>parallels</a:t>
            </a:r>
            <a:endParaRPr lang="en-US" dirty="0">
              <a:solidFill>
                <a:srgbClr val="FF0000"/>
              </a:solidFill>
            </a:endParaRPr>
          </a:p>
        </p:txBody>
      </p:sp>
      <p:sp>
        <p:nvSpPr>
          <p:cNvPr id="3" name="Rectangle 2"/>
          <p:cNvSpPr/>
          <p:nvPr/>
        </p:nvSpPr>
        <p:spPr bwMode="auto">
          <a:xfrm>
            <a:off x="7391400" y="2667000"/>
            <a:ext cx="990600" cy="533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7764463" y="3200400"/>
            <a:ext cx="327334" cy="400110"/>
          </a:xfrm>
          <a:prstGeom prst="rect">
            <a:avLst/>
          </a:prstGeom>
          <a:noFill/>
        </p:spPr>
        <p:txBody>
          <a:bodyPr wrap="none" rtlCol="0">
            <a:spAutoFit/>
          </a:bodyPr>
          <a:lstStyle/>
          <a:p>
            <a:r>
              <a:rPr lang="en-US" dirty="0" smtClean="0"/>
              <a:t>k</a:t>
            </a:r>
            <a:endParaRPr lang="en-US" dirty="0"/>
          </a:p>
        </p:txBody>
      </p:sp>
      <p:sp>
        <p:nvSpPr>
          <p:cNvPr id="7" name="TextBox 6"/>
          <p:cNvSpPr txBox="1"/>
          <p:nvPr/>
        </p:nvSpPr>
        <p:spPr>
          <a:xfrm>
            <a:off x="8305800" y="2690261"/>
            <a:ext cx="526106" cy="400110"/>
          </a:xfrm>
          <a:prstGeom prst="rect">
            <a:avLst/>
          </a:prstGeom>
          <a:noFill/>
        </p:spPr>
        <p:txBody>
          <a:bodyPr wrap="none" rtlCol="0">
            <a:spAutoFit/>
          </a:bodyPr>
          <a:lstStyle/>
          <a:p>
            <a:r>
              <a:rPr lang="en-US" dirty="0" smtClean="0"/>
              <a:t>1/k</a:t>
            </a:r>
            <a:endParaRPr lang="en-US" dirty="0"/>
          </a:p>
        </p:txBody>
      </p:sp>
      <p:sp>
        <p:nvSpPr>
          <p:cNvPr id="5" name="TextBox 4"/>
          <p:cNvSpPr txBox="1"/>
          <p:nvPr/>
        </p:nvSpPr>
        <p:spPr>
          <a:xfrm>
            <a:off x="6118428" y="2190690"/>
            <a:ext cx="3025572" cy="400110"/>
          </a:xfrm>
          <a:prstGeom prst="rect">
            <a:avLst/>
          </a:prstGeom>
          <a:noFill/>
        </p:spPr>
        <p:txBody>
          <a:bodyPr wrap="none" rtlCol="0">
            <a:spAutoFit/>
          </a:bodyPr>
          <a:lstStyle/>
          <a:p>
            <a:r>
              <a:rPr lang="en-US" dirty="0" smtClean="0"/>
              <a:t>k x 1/k = 1 preserves area</a:t>
            </a:r>
            <a:endParaRPr lang="en-US" dirty="0"/>
          </a:p>
        </p:txBody>
      </p:sp>
      <p:sp>
        <p:nvSpPr>
          <p:cNvPr id="6" name="TextBox 5"/>
          <p:cNvSpPr txBox="1"/>
          <p:nvPr/>
        </p:nvSpPr>
        <p:spPr>
          <a:xfrm>
            <a:off x="628836" y="4419600"/>
            <a:ext cx="1674048" cy="707886"/>
          </a:xfrm>
          <a:prstGeom prst="rect">
            <a:avLst/>
          </a:prstGeom>
          <a:noFill/>
        </p:spPr>
        <p:txBody>
          <a:bodyPr wrap="none" rtlCol="0">
            <a:spAutoFit/>
          </a:bodyPr>
          <a:lstStyle/>
          <a:p>
            <a:r>
              <a:rPr lang="en-US" dirty="0" smtClean="0"/>
              <a:t>Scale factor k</a:t>
            </a:r>
          </a:p>
          <a:p>
            <a:endParaRPr lang="en-US" dirty="0"/>
          </a:p>
        </p:txBody>
      </p:sp>
      <p:sp>
        <p:nvSpPr>
          <p:cNvPr id="10" name="Text Box 26"/>
          <p:cNvSpPr txBox="1">
            <a:spLocks noChangeArrowheads="1"/>
          </p:cNvSpPr>
          <p:nvPr/>
        </p:nvSpPr>
        <p:spPr bwMode="auto">
          <a:xfrm>
            <a:off x="685800" y="4876800"/>
            <a:ext cx="2111375" cy="707886"/>
          </a:xfrm>
          <a:prstGeom prst="rect">
            <a:avLst/>
          </a:prstGeom>
          <a:noFill/>
          <a:ln w="9525">
            <a:noFill/>
            <a:miter lim="800000"/>
            <a:headEnd/>
            <a:tailEnd/>
          </a:ln>
        </p:spPr>
        <p:txBody>
          <a:bodyPr>
            <a:spAutoFit/>
          </a:bodyPr>
          <a:lstStyle/>
          <a:p>
            <a:pPr algn="ctr">
              <a:spcBef>
                <a:spcPct val="50000"/>
              </a:spcBef>
            </a:pPr>
            <a:r>
              <a:rPr lang="en-US" b="0" u="sng"/>
              <a:t>Map distance</a:t>
            </a:r>
            <a:r>
              <a:rPr lang="en-US" b="0"/>
              <a:t/>
            </a:r>
            <a:br>
              <a:rPr lang="en-US" b="0"/>
            </a:br>
            <a:r>
              <a:rPr lang="en-US" b="0"/>
              <a:t>Globe distance </a:t>
            </a:r>
          </a:p>
        </p:txBody>
      </p:sp>
      <p:sp>
        <p:nvSpPr>
          <p:cNvPr id="11" name="Text Box 27"/>
          <p:cNvSpPr txBox="1">
            <a:spLocks noChangeArrowheads="1"/>
          </p:cNvSpPr>
          <p:nvPr/>
        </p:nvSpPr>
        <p:spPr bwMode="auto">
          <a:xfrm>
            <a:off x="369888" y="5049838"/>
            <a:ext cx="521297" cy="400110"/>
          </a:xfrm>
          <a:prstGeom prst="rect">
            <a:avLst/>
          </a:prstGeom>
          <a:noFill/>
          <a:ln w="9525">
            <a:noFill/>
            <a:miter lim="800000"/>
            <a:headEnd/>
            <a:tailEnd/>
          </a:ln>
        </p:spPr>
        <p:txBody>
          <a:bodyPr wrap="none">
            <a:spAutoFit/>
          </a:bodyPr>
          <a:lstStyle/>
          <a:p>
            <a:r>
              <a:rPr lang="en-US" b="0" dirty="0" smtClean="0"/>
              <a:t>k =</a:t>
            </a:r>
            <a:endParaRPr lang="en-US" b="0" dirty="0"/>
          </a:p>
        </p:txBody>
      </p:sp>
      <p:sp>
        <p:nvSpPr>
          <p:cNvPr id="8" name="TextBox 7"/>
          <p:cNvSpPr txBox="1"/>
          <p:nvPr/>
        </p:nvSpPr>
        <p:spPr>
          <a:xfrm>
            <a:off x="1471586" y="1019145"/>
            <a:ext cx="6292877" cy="400110"/>
          </a:xfrm>
          <a:prstGeom prst="rect">
            <a:avLst/>
          </a:prstGeom>
          <a:noFill/>
        </p:spPr>
        <p:txBody>
          <a:bodyPr wrap="none" rtlCol="0">
            <a:spAutoFit/>
          </a:bodyPr>
          <a:lstStyle/>
          <a:p>
            <a:r>
              <a:rPr lang="en-US" dirty="0" smtClean="0"/>
              <a:t>Land area preservation is really important in hydrology</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3600" smtClean="0"/>
              <a:t>Lambert Conformal Conic Projection</a:t>
            </a:r>
            <a:endParaRPr lang="en-US" smtClean="0"/>
          </a:p>
        </p:txBody>
      </p:sp>
      <p:graphicFrame>
        <p:nvGraphicFramePr>
          <p:cNvPr id="8194" name="Object 3"/>
          <p:cNvGraphicFramePr>
            <a:graphicFrameLocks noChangeAspect="1"/>
          </p:cNvGraphicFramePr>
          <p:nvPr/>
        </p:nvGraphicFramePr>
        <p:xfrm>
          <a:off x="2547938" y="1752600"/>
          <a:ext cx="3579812" cy="4914900"/>
        </p:xfrm>
        <a:graphic>
          <a:graphicData uri="http://schemas.openxmlformats.org/presentationml/2006/ole">
            <mc:AlternateContent xmlns:mc="http://schemas.openxmlformats.org/markup-compatibility/2006">
              <mc:Choice xmlns:v="urn:schemas-microsoft-com:vml" Requires="v">
                <p:oleObj spid="_x0000_s8227" name="Document" r:id="rId3" imgW="3079080" imgH="4229280" progId="Word.Document.8">
                  <p:embed/>
                </p:oleObj>
              </mc:Choice>
              <mc:Fallback>
                <p:oleObj name="Document" r:id="rId3" imgW="3079080" imgH="4229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1752600"/>
                        <a:ext cx="357981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609600"/>
            <a:ext cx="8305800" cy="1143000"/>
          </a:xfrm>
        </p:spPr>
        <p:txBody>
          <a:bodyPr/>
          <a:lstStyle/>
          <a:p>
            <a:r>
              <a:rPr lang="en-US" sz="2800" smtClean="0"/>
              <a:t> </a:t>
            </a:r>
            <a:r>
              <a:rPr lang="en-US" sz="3600" smtClean="0"/>
              <a:t>Universal Transverse Mercator Projection</a:t>
            </a:r>
            <a:endParaRPr lang="en-US" smtClean="0"/>
          </a:p>
        </p:txBody>
      </p:sp>
      <p:graphicFrame>
        <p:nvGraphicFramePr>
          <p:cNvPr id="9218" name="Object 4"/>
          <p:cNvGraphicFramePr>
            <a:graphicFrameLocks noChangeAspect="1"/>
          </p:cNvGraphicFramePr>
          <p:nvPr/>
        </p:nvGraphicFramePr>
        <p:xfrm>
          <a:off x="2971800" y="1600200"/>
          <a:ext cx="3163888" cy="4878388"/>
        </p:xfrm>
        <a:graphic>
          <a:graphicData uri="http://schemas.openxmlformats.org/presentationml/2006/ole">
            <mc:AlternateContent xmlns:mc="http://schemas.openxmlformats.org/markup-compatibility/2006">
              <mc:Choice xmlns:v="urn:schemas-microsoft-com:vml" Requires="v">
                <p:oleObj spid="_x0000_s9251" name="Document" r:id="rId3" imgW="3162960" imgH="4876920" progId="Word.Document.8">
                  <p:embed/>
                </p:oleObj>
              </mc:Choice>
              <mc:Fallback>
                <p:oleObj name="Document" r:id="rId3" imgW="3162960" imgH="487692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600200"/>
                        <a:ext cx="3163888" cy="487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200" smtClean="0"/>
              <a:t>Lambert Azimuthal Equal Area Projection</a:t>
            </a:r>
            <a:endParaRPr lang="en-US" smtClean="0"/>
          </a:p>
        </p:txBody>
      </p:sp>
      <p:graphicFrame>
        <p:nvGraphicFramePr>
          <p:cNvPr id="10242" name="Object 3"/>
          <p:cNvGraphicFramePr>
            <a:graphicFrameLocks noChangeAspect="1"/>
          </p:cNvGraphicFramePr>
          <p:nvPr/>
        </p:nvGraphicFramePr>
        <p:xfrm>
          <a:off x="3048000" y="2209800"/>
          <a:ext cx="3071813" cy="4133850"/>
        </p:xfrm>
        <a:graphic>
          <a:graphicData uri="http://schemas.openxmlformats.org/presentationml/2006/ole">
            <mc:AlternateContent xmlns:mc="http://schemas.openxmlformats.org/markup-compatibility/2006">
              <mc:Choice xmlns:v="urn:schemas-microsoft-com:vml" Requires="v">
                <p:oleObj spid="_x0000_s10275" name="Document" r:id="rId3" imgW="3071520" imgH="4133880" progId="Word.Document.8">
                  <p:embed/>
                </p:oleObj>
              </mc:Choice>
              <mc:Fallback>
                <p:oleObj name="Document" r:id="rId3" imgW="3071520" imgH="41338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30718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2513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Coordinate Systems</a:t>
            </a:r>
            <a:endParaRPr lang="en-US" dirty="0"/>
          </a:p>
        </p:txBody>
      </p:sp>
      <p:sp>
        <p:nvSpPr>
          <p:cNvPr id="3" name="Text Placeholder 2"/>
          <p:cNvSpPr>
            <a:spLocks noGrp="1"/>
          </p:cNvSpPr>
          <p:nvPr>
            <p:ph type="body" idx="1"/>
          </p:nvPr>
        </p:nvSpPr>
        <p:spPr>
          <a:xfrm>
            <a:off x="457200" y="1143000"/>
            <a:ext cx="4040188" cy="639762"/>
          </a:xfrm>
        </p:spPr>
        <p:txBody>
          <a:bodyPr/>
          <a:lstStyle/>
          <a:p>
            <a:r>
              <a:rPr lang="en-US" dirty="0" smtClean="0">
                <a:solidFill>
                  <a:schemeClr val="accent2">
                    <a:lumMod val="75000"/>
                  </a:schemeClr>
                </a:solidFill>
              </a:rPr>
              <a:t>Geographic Coordinates</a:t>
            </a:r>
            <a:endParaRPr lang="en-US" dirty="0">
              <a:solidFill>
                <a:schemeClr val="accent2">
                  <a:lumMod val="75000"/>
                </a:schemeClr>
              </a:solidFill>
            </a:endParaRPr>
          </a:p>
        </p:txBody>
      </p:sp>
      <p:sp>
        <p:nvSpPr>
          <p:cNvPr id="4" name="Content Placeholder 3"/>
          <p:cNvSpPr>
            <a:spLocks noGrp="1"/>
          </p:cNvSpPr>
          <p:nvPr>
            <p:ph sz="half" idx="2"/>
          </p:nvPr>
        </p:nvSpPr>
        <p:spPr>
          <a:xfrm>
            <a:off x="457200" y="1782762"/>
            <a:ext cx="4040188" cy="3951288"/>
          </a:xfrm>
        </p:spPr>
        <p:txBody>
          <a:bodyPr/>
          <a:lstStyle/>
          <a:p>
            <a:r>
              <a:rPr lang="en-US" dirty="0" smtClean="0"/>
              <a:t>North American Datum of 1983 (NAD83)</a:t>
            </a:r>
          </a:p>
          <a:p>
            <a:r>
              <a:rPr lang="en-US" dirty="0" smtClean="0"/>
              <a:t>North American Datum of 1927 (NAD27)</a:t>
            </a:r>
          </a:p>
          <a:p>
            <a:r>
              <a:rPr lang="en-US" dirty="0" smtClean="0"/>
              <a:t>World Geodetic System of 1984 (WGS84)</a:t>
            </a:r>
            <a:endParaRPr lang="en-US" dirty="0"/>
          </a:p>
        </p:txBody>
      </p:sp>
      <p:sp>
        <p:nvSpPr>
          <p:cNvPr id="5" name="Text Placeholder 4"/>
          <p:cNvSpPr>
            <a:spLocks noGrp="1"/>
          </p:cNvSpPr>
          <p:nvPr>
            <p:ph type="body" sz="quarter" idx="3"/>
          </p:nvPr>
        </p:nvSpPr>
        <p:spPr>
          <a:xfrm>
            <a:off x="4645025" y="1143000"/>
            <a:ext cx="4041775" cy="639762"/>
          </a:xfrm>
        </p:spPr>
        <p:txBody>
          <a:bodyPr/>
          <a:lstStyle/>
          <a:p>
            <a:r>
              <a:rPr lang="en-US" dirty="0" smtClean="0">
                <a:solidFill>
                  <a:schemeClr val="accent2">
                    <a:lumMod val="75000"/>
                  </a:schemeClr>
                </a:solidFill>
              </a:rPr>
              <a:t>Projected Coordinates</a:t>
            </a:r>
            <a:endParaRPr lang="en-US" dirty="0">
              <a:solidFill>
                <a:schemeClr val="accent2">
                  <a:lumMod val="75000"/>
                </a:schemeClr>
              </a:solidFill>
            </a:endParaRPr>
          </a:p>
        </p:txBody>
      </p:sp>
      <p:sp>
        <p:nvSpPr>
          <p:cNvPr id="6" name="Content Placeholder 5"/>
          <p:cNvSpPr>
            <a:spLocks noGrp="1"/>
          </p:cNvSpPr>
          <p:nvPr>
            <p:ph sz="quarter" idx="4"/>
          </p:nvPr>
        </p:nvSpPr>
        <p:spPr>
          <a:xfrm>
            <a:off x="4645025" y="1782762"/>
            <a:ext cx="4041775" cy="3951288"/>
          </a:xfrm>
        </p:spPr>
        <p:txBody>
          <a:bodyPr/>
          <a:lstStyle/>
          <a:p>
            <a:r>
              <a:rPr lang="en-US" dirty="0" smtClean="0"/>
              <a:t>Albers Equal Area</a:t>
            </a:r>
          </a:p>
          <a:p>
            <a:r>
              <a:rPr lang="en-US" dirty="0" smtClean="0"/>
              <a:t>Transverse Mercator</a:t>
            </a:r>
            <a:endParaRPr lang="en-US" dirty="0"/>
          </a:p>
        </p:txBody>
      </p:sp>
      <p:sp>
        <p:nvSpPr>
          <p:cNvPr id="7" name="TextBox 6"/>
          <p:cNvSpPr txBox="1"/>
          <p:nvPr/>
        </p:nvSpPr>
        <p:spPr>
          <a:xfrm flipH="1">
            <a:off x="609600" y="4637087"/>
            <a:ext cx="3429001" cy="707886"/>
          </a:xfrm>
          <a:prstGeom prst="rect">
            <a:avLst/>
          </a:prstGeom>
          <a:noFill/>
          <a:ln>
            <a:solidFill>
              <a:schemeClr val="bg1">
                <a:lumMod val="50000"/>
              </a:schemeClr>
            </a:solidFill>
          </a:ln>
        </p:spPr>
        <p:txBody>
          <a:bodyPr wrap="square" rtlCol="0">
            <a:spAutoFit/>
          </a:bodyPr>
          <a:lstStyle/>
          <a:p>
            <a:pPr algn="ctr"/>
            <a:r>
              <a:rPr lang="en-US" dirty="0" smtClean="0">
                <a:latin typeface="Symbol" panose="05050102010706020507" pitchFamily="18" charset="2"/>
              </a:rPr>
              <a:t>(f</a:t>
            </a:r>
            <a:r>
              <a:rPr lang="en-US" dirty="0" smtClean="0"/>
              <a:t>, </a:t>
            </a:r>
            <a:r>
              <a:rPr lang="en-US" dirty="0" smtClean="0">
                <a:latin typeface="Symbol" panose="05050102010706020507" pitchFamily="18" charset="2"/>
              </a:rPr>
              <a:t>l) - (</a:t>
            </a:r>
            <a:r>
              <a:rPr lang="en-US" dirty="0" smtClean="0">
                <a:latin typeface="+mn-lt"/>
              </a:rPr>
              <a:t>Latitude, Longitude)</a:t>
            </a:r>
          </a:p>
          <a:p>
            <a:pPr algn="ctr"/>
            <a:r>
              <a:rPr lang="en-US" dirty="0" smtClean="0">
                <a:latin typeface="+mn-lt"/>
              </a:rPr>
              <a:t>(decimal degrees)</a:t>
            </a:r>
            <a:endParaRPr lang="en-US" dirty="0">
              <a:latin typeface="+mn-lt"/>
            </a:endParaRPr>
          </a:p>
        </p:txBody>
      </p:sp>
      <p:sp>
        <p:nvSpPr>
          <p:cNvPr id="8" name="TextBox 7"/>
          <p:cNvSpPr txBox="1"/>
          <p:nvPr/>
        </p:nvSpPr>
        <p:spPr>
          <a:xfrm flipH="1">
            <a:off x="4876800" y="4637087"/>
            <a:ext cx="3429001" cy="707886"/>
          </a:xfrm>
          <a:prstGeom prst="rect">
            <a:avLst/>
          </a:prstGeom>
          <a:noFill/>
          <a:ln>
            <a:solidFill>
              <a:schemeClr val="bg1">
                <a:lumMod val="50000"/>
              </a:schemeClr>
            </a:solidFill>
          </a:ln>
        </p:spPr>
        <p:txBody>
          <a:bodyPr wrap="square" rtlCol="0">
            <a:spAutoFit/>
          </a:bodyPr>
          <a:lstStyle/>
          <a:p>
            <a:pPr algn="ctr"/>
            <a:r>
              <a:rPr lang="en-US" dirty="0" smtClean="0">
                <a:latin typeface="Symbol" panose="05050102010706020507" pitchFamily="18" charset="2"/>
              </a:rPr>
              <a:t>(</a:t>
            </a:r>
            <a:r>
              <a:rPr lang="en-US" dirty="0" smtClean="0">
                <a:latin typeface="+mn-lt"/>
              </a:rPr>
              <a:t>x, y</a:t>
            </a:r>
            <a:r>
              <a:rPr lang="en-US" dirty="0" smtClean="0">
                <a:latin typeface="Symbol" panose="05050102010706020507" pitchFamily="18" charset="2"/>
              </a:rPr>
              <a:t>) - (</a:t>
            </a:r>
            <a:r>
              <a:rPr lang="en-US" dirty="0" smtClean="0">
                <a:latin typeface="+mn-lt"/>
              </a:rPr>
              <a:t>Easting, Northing)</a:t>
            </a:r>
          </a:p>
          <a:p>
            <a:pPr algn="ctr"/>
            <a:r>
              <a:rPr lang="en-US" dirty="0" smtClean="0">
                <a:latin typeface="+mn-lt"/>
              </a:rPr>
              <a:t>(meters, </a:t>
            </a:r>
            <a:r>
              <a:rPr lang="en-US" dirty="0" err="1" smtClean="0">
                <a:latin typeface="+mn-lt"/>
              </a:rPr>
              <a:t>ft</a:t>
            </a:r>
            <a:r>
              <a:rPr lang="en-US" dirty="0" smtClean="0">
                <a:latin typeface="+mn-lt"/>
              </a:rPr>
              <a:t>)</a:t>
            </a:r>
            <a:endParaRPr lang="en-US" dirty="0">
              <a:latin typeface="+mn-lt"/>
            </a:endParaRPr>
          </a:p>
        </p:txBody>
      </p:sp>
      <p:pic>
        <p:nvPicPr>
          <p:cNvPr id="9" name="Picture 5" descr="earth"/>
          <p:cNvPicPr>
            <a:picLocks noChangeAspect="1" noChangeArrowheads="1"/>
          </p:cNvPicPr>
          <p:nvPr/>
        </p:nvPicPr>
        <p:blipFill>
          <a:blip r:embed="rId2" cstate="print"/>
          <a:srcRect/>
          <a:stretch>
            <a:fillRect/>
          </a:stretch>
        </p:blipFill>
        <p:spPr bwMode="auto">
          <a:xfrm>
            <a:off x="1674018" y="5486400"/>
            <a:ext cx="1300163" cy="1371600"/>
          </a:xfrm>
          <a:prstGeom prst="rect">
            <a:avLst/>
          </a:prstGeom>
          <a:noFill/>
          <a:ln w="9525">
            <a:noFill/>
            <a:miter lim="800000"/>
            <a:headEnd/>
            <a:tailEnd/>
          </a:ln>
        </p:spPr>
      </p:pic>
      <p:grpSp>
        <p:nvGrpSpPr>
          <p:cNvPr id="10" name="Group 10"/>
          <p:cNvGrpSpPr>
            <a:grpSpLocks/>
          </p:cNvGrpSpPr>
          <p:nvPr/>
        </p:nvGrpSpPr>
        <p:grpSpPr bwMode="auto">
          <a:xfrm>
            <a:off x="5257800" y="5375274"/>
            <a:ext cx="2514600" cy="1447800"/>
            <a:chOff x="3792" y="1872"/>
            <a:chExt cx="1584" cy="912"/>
          </a:xfrm>
        </p:grpSpPr>
        <p:pic>
          <p:nvPicPr>
            <p:cNvPr id="11"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12"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spTree>
    <p:extLst>
      <p:ext uri="{BB962C8B-B14F-4D97-AF65-F5344CB8AC3E}">
        <p14:creationId xmlns:p14="http://schemas.microsoft.com/office/powerpoint/2010/main" val="3850562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308429"/>
            <a:ext cx="5224922" cy="32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230086" y="1636485"/>
            <a:ext cx="6871184" cy="4848285"/>
            <a:chOff x="2133006" y="976312"/>
            <a:chExt cx="6871184" cy="484828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0839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76312"/>
              <a:ext cx="44862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2637" y="5424487"/>
              <a:ext cx="2113079" cy="400110"/>
            </a:xfrm>
            <a:prstGeom prst="rect">
              <a:avLst/>
            </a:prstGeom>
            <a:noFill/>
          </p:spPr>
          <p:txBody>
            <a:bodyPr wrap="none" rtlCol="0">
              <a:spAutoFit/>
            </a:bodyPr>
            <a:lstStyle/>
            <a:p>
              <a:r>
                <a:rPr lang="en-US" dirty="0" smtClean="0"/>
                <a:t>Central Meridian</a:t>
              </a:r>
              <a:endParaRPr lang="en-US" dirty="0"/>
            </a:p>
          </p:txBody>
        </p:sp>
        <p:cxnSp>
          <p:nvCxnSpPr>
            <p:cNvPr id="5" name="Straight Arrow Connector 4"/>
            <p:cNvCxnSpPr>
              <a:stCxn id="3" idx="0"/>
            </p:cNvCxnSpPr>
            <p:nvPr/>
          </p:nvCxnSpPr>
          <p:spPr bwMode="auto">
            <a:xfrm flipV="1">
              <a:off x="6499177" y="4586287"/>
              <a:ext cx="229047"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2133006" y="3309512"/>
              <a:ext cx="2127505" cy="400110"/>
            </a:xfrm>
            <a:prstGeom prst="rect">
              <a:avLst/>
            </a:prstGeom>
            <a:noFill/>
          </p:spPr>
          <p:txBody>
            <a:bodyPr wrap="none" rtlCol="0">
              <a:spAutoFit/>
            </a:bodyPr>
            <a:lstStyle/>
            <a:p>
              <a:r>
                <a:rPr lang="en-US" dirty="0" smtClean="0"/>
                <a:t>Standard Parallel</a:t>
              </a:r>
              <a:endParaRPr lang="en-US" dirty="0"/>
            </a:p>
          </p:txBody>
        </p:sp>
        <p:cxnSp>
          <p:nvCxnSpPr>
            <p:cNvPr id="8" name="Straight Arrow Connector 7"/>
            <p:cNvCxnSpPr>
              <a:stCxn id="6" idx="3"/>
            </p:cNvCxnSpPr>
            <p:nvPr/>
          </p:nvCxnSpPr>
          <p:spPr bwMode="auto">
            <a:xfrm flipV="1">
              <a:off x="4260511" y="3200400"/>
              <a:ext cx="793647" cy="309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Oval 9"/>
            <p:cNvSpPr/>
            <p:nvPr/>
          </p:nvSpPr>
          <p:spPr bwMode="auto">
            <a:xfrm>
              <a:off x="6621809" y="3086098"/>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764509" y="3314699"/>
              <a:ext cx="675185" cy="400110"/>
            </a:xfrm>
            <a:prstGeom prst="rect">
              <a:avLst/>
            </a:prstGeom>
            <a:noFill/>
          </p:spPr>
          <p:txBody>
            <a:bodyPr wrap="none" rtlCol="0">
              <a:spAutoFit/>
            </a:bodyPr>
            <a:lstStyle/>
            <a:p>
              <a:r>
                <a:rPr lang="en-US" dirty="0" smtClean="0"/>
                <a:t>(0,0)</a:t>
              </a:r>
              <a:endParaRPr lang="en-US" dirty="0"/>
            </a:p>
          </p:txBody>
        </p:sp>
      </p:grpSp>
      <p:sp>
        <p:nvSpPr>
          <p:cNvPr id="13" name="TextBox 12"/>
          <p:cNvSpPr txBox="1"/>
          <p:nvPr/>
        </p:nvSpPr>
        <p:spPr>
          <a:xfrm>
            <a:off x="6986547" y="1750785"/>
            <a:ext cx="2185214" cy="707886"/>
          </a:xfrm>
          <a:prstGeom prst="rect">
            <a:avLst/>
          </a:prstGeom>
          <a:noFill/>
        </p:spPr>
        <p:txBody>
          <a:bodyPr wrap="none" rtlCol="0">
            <a:spAutoFit/>
          </a:bodyPr>
          <a:lstStyle/>
          <a:p>
            <a:r>
              <a:rPr lang="en-US" dirty="0" smtClean="0"/>
              <a:t>(20037, 19971 km)</a:t>
            </a:r>
          </a:p>
          <a:p>
            <a:r>
              <a:rPr lang="en-US" dirty="0" smtClean="0"/>
              <a:t>= earth rad * </a:t>
            </a:r>
            <a:r>
              <a:rPr lang="el-GR" dirty="0" smtClean="0"/>
              <a:t>Π</a:t>
            </a:r>
            <a:r>
              <a:rPr lang="en-US" dirty="0" smtClean="0"/>
              <a:t> </a:t>
            </a:r>
            <a:endParaRPr lang="en-US" dirty="0"/>
          </a:p>
        </p:txBody>
      </p:sp>
      <p:grpSp>
        <p:nvGrpSpPr>
          <p:cNvPr id="21" name="Group 20"/>
          <p:cNvGrpSpPr/>
          <p:nvPr/>
        </p:nvGrpSpPr>
        <p:grpSpPr>
          <a:xfrm>
            <a:off x="823686" y="4597888"/>
            <a:ext cx="2071914" cy="1540699"/>
            <a:chOff x="457200" y="5257800"/>
            <a:chExt cx="2071914" cy="1540699"/>
          </a:xfrm>
        </p:grpSpPr>
        <p:cxnSp>
          <p:nvCxnSpPr>
            <p:cNvPr id="16" name="Straight Arrow Connector 15"/>
            <p:cNvCxnSpPr/>
            <p:nvPr/>
          </p:nvCxnSpPr>
          <p:spPr bwMode="auto">
            <a:xfrm>
              <a:off x="1371600" y="60960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411500" y="6096000"/>
              <a:ext cx="1117614" cy="400110"/>
            </a:xfrm>
            <a:prstGeom prst="rect">
              <a:avLst/>
            </a:prstGeom>
            <a:noFill/>
          </p:spPr>
          <p:txBody>
            <a:bodyPr wrap="none" rtlCol="0">
              <a:spAutoFit/>
            </a:bodyPr>
            <a:lstStyle/>
            <a:p>
              <a:r>
                <a:rPr lang="en-US" dirty="0" smtClean="0"/>
                <a:t>6378 km</a:t>
              </a:r>
              <a:endParaRPr lang="en-US" dirty="0"/>
            </a:p>
          </p:txBody>
        </p:sp>
        <p:cxnSp>
          <p:nvCxnSpPr>
            <p:cNvPr id="19" name="Straight Arrow Connector 18"/>
            <p:cNvCxnSpPr/>
            <p:nvPr/>
          </p:nvCxnSpPr>
          <p:spPr bwMode="auto">
            <a:xfrm flipV="1">
              <a:off x="1411500" y="5257800"/>
              <a:ext cx="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547914" y="5546642"/>
              <a:ext cx="1117614" cy="400110"/>
            </a:xfrm>
            <a:prstGeom prst="rect">
              <a:avLst/>
            </a:prstGeom>
            <a:noFill/>
          </p:spPr>
          <p:txBody>
            <a:bodyPr wrap="none" rtlCol="0">
              <a:spAutoFit/>
            </a:bodyPr>
            <a:lstStyle/>
            <a:p>
              <a:r>
                <a:rPr lang="en-US" dirty="0" smtClean="0"/>
                <a:t>6357 km</a:t>
              </a:r>
              <a:endParaRPr lang="en-US" dirty="0"/>
            </a:p>
          </p:txBody>
        </p:sp>
        <p:sp>
          <p:nvSpPr>
            <p:cNvPr id="20" name="Oval 19"/>
            <p:cNvSpPr/>
            <p:nvPr/>
          </p:nvSpPr>
          <p:spPr bwMode="auto">
            <a:xfrm>
              <a:off x="457200" y="5257800"/>
              <a:ext cx="1981200" cy="15406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grpSp>
      <p:sp>
        <p:nvSpPr>
          <p:cNvPr id="27" name="Oval 26"/>
          <p:cNvSpPr/>
          <p:nvPr/>
        </p:nvSpPr>
        <p:spPr bwMode="auto">
          <a:xfrm>
            <a:off x="7967890" y="1522184"/>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1020639" y="6198334"/>
            <a:ext cx="1587294" cy="400110"/>
          </a:xfrm>
          <a:prstGeom prst="rect">
            <a:avLst/>
          </a:prstGeom>
          <a:noFill/>
        </p:spPr>
        <p:txBody>
          <a:bodyPr wrap="none" rtlCol="0">
            <a:spAutoFit/>
          </a:bodyPr>
          <a:lstStyle/>
          <a:p>
            <a:r>
              <a:rPr lang="en-US" dirty="0" smtClean="0"/>
              <a:t>Earth radius</a:t>
            </a:r>
            <a:endParaRPr lang="en-US" dirty="0"/>
          </a:p>
        </p:txBody>
      </p:sp>
      <p:sp>
        <p:nvSpPr>
          <p:cNvPr id="25" name="TextBox 24"/>
          <p:cNvSpPr txBox="1"/>
          <p:nvPr/>
        </p:nvSpPr>
        <p:spPr>
          <a:xfrm>
            <a:off x="6144149" y="308429"/>
            <a:ext cx="2936294" cy="1077218"/>
          </a:xfrm>
          <a:prstGeom prst="rect">
            <a:avLst/>
          </a:prstGeom>
          <a:noFill/>
        </p:spPr>
        <p:txBody>
          <a:bodyPr wrap="square" rtlCol="0">
            <a:spAutoFit/>
          </a:bodyPr>
          <a:lstStyle/>
          <a:p>
            <a:pPr algn="ctr"/>
            <a:r>
              <a:rPr lang="en-US" sz="3200" dirty="0" smtClean="0"/>
              <a:t>Web Mercator Parameters</a:t>
            </a:r>
            <a:endParaRPr lang="en-US" sz="3200" dirty="0"/>
          </a:p>
        </p:txBody>
      </p:sp>
    </p:spTree>
    <p:extLst>
      <p:ext uri="{BB962C8B-B14F-4D97-AF65-F5344CB8AC3E}">
        <p14:creationId xmlns:p14="http://schemas.microsoft.com/office/powerpoint/2010/main" val="24094542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smtClean="0"/>
              <a:t>Projections Preserve Some </a:t>
            </a:r>
            <a:br>
              <a:rPr lang="en-US" sz="3600" smtClean="0"/>
            </a:br>
            <a:r>
              <a:rPr lang="en-US" sz="3600" smtClean="0"/>
              <a:t>Earth Properties</a:t>
            </a:r>
            <a:endParaRPr lang="en-US" smtClean="0"/>
          </a:p>
        </p:txBody>
      </p:sp>
      <p:sp>
        <p:nvSpPr>
          <p:cNvPr id="48131" name="Rectangle 3"/>
          <p:cNvSpPr>
            <a:spLocks noGrp="1" noChangeArrowheads="1"/>
          </p:cNvSpPr>
          <p:nvPr>
            <p:ph type="body" idx="1"/>
          </p:nvPr>
        </p:nvSpPr>
        <p:spPr>
          <a:xfrm>
            <a:off x="609600" y="1752600"/>
            <a:ext cx="7848600" cy="4876800"/>
          </a:xfrm>
        </p:spPr>
        <p:txBody>
          <a:bodyPr/>
          <a:lstStyle/>
          <a:p>
            <a:r>
              <a:rPr lang="en-US" smtClean="0">
                <a:solidFill>
                  <a:srgbClr val="FF3300"/>
                </a:solidFill>
              </a:rPr>
              <a:t>Area</a:t>
            </a:r>
            <a:r>
              <a:rPr lang="en-US" smtClean="0"/>
              <a:t> - correct earth surface area (Albers Equal Area) important for mass balances</a:t>
            </a:r>
          </a:p>
          <a:p>
            <a:r>
              <a:rPr lang="en-US" smtClean="0">
                <a:solidFill>
                  <a:srgbClr val="FF3300"/>
                </a:solidFill>
              </a:rPr>
              <a:t>Shape</a:t>
            </a:r>
            <a:r>
              <a:rPr lang="en-US" smtClean="0"/>
              <a:t> - local angles are shown correctly (Lambert </a:t>
            </a:r>
            <a:r>
              <a:rPr lang="en-US" smtClean="0">
                <a:solidFill>
                  <a:srgbClr val="FF3300"/>
                </a:solidFill>
              </a:rPr>
              <a:t>Conformal</a:t>
            </a:r>
            <a:r>
              <a:rPr lang="en-US" smtClean="0"/>
              <a:t> Conic)</a:t>
            </a:r>
          </a:p>
          <a:p>
            <a:r>
              <a:rPr lang="en-US" smtClean="0">
                <a:solidFill>
                  <a:srgbClr val="FF3300"/>
                </a:solidFill>
              </a:rPr>
              <a:t>Direction</a:t>
            </a:r>
            <a:r>
              <a:rPr lang="en-US" smtClean="0"/>
              <a:t> - all directions are shown correctly relative to the center (Lambert Azimuthal Equal Area)</a:t>
            </a:r>
          </a:p>
          <a:p>
            <a:r>
              <a:rPr lang="en-US" smtClean="0">
                <a:solidFill>
                  <a:srgbClr val="FF3300"/>
                </a:solidFill>
              </a:rPr>
              <a:t>Distance</a:t>
            </a:r>
            <a:r>
              <a:rPr lang="en-US" smtClean="0"/>
              <a:t> - preserved along particular lines</a:t>
            </a:r>
          </a:p>
          <a:p>
            <a:r>
              <a:rPr lang="en-US" smtClean="0"/>
              <a:t>Some projections preserve </a:t>
            </a:r>
            <a:r>
              <a:rPr lang="en-US" smtClean="0">
                <a:solidFill>
                  <a:srgbClr val="FF3300"/>
                </a:solidFill>
              </a:rPr>
              <a:t>two</a:t>
            </a:r>
            <a:r>
              <a:rPr lang="en-US" smtClean="0"/>
              <a:t> properties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5400" smtClean="0">
                <a:solidFill>
                  <a:srgbClr val="0000FF"/>
                </a:solidFill>
              </a:rPr>
              <a:t>Projection and Datum</a:t>
            </a:r>
          </a:p>
        </p:txBody>
      </p:sp>
      <p:sp>
        <p:nvSpPr>
          <p:cNvPr id="49155" name="Rectangle 3"/>
          <p:cNvSpPr>
            <a:spLocks noGrp="1" noChangeArrowheads="1"/>
          </p:cNvSpPr>
          <p:nvPr>
            <p:ph type="body" idx="1"/>
          </p:nvPr>
        </p:nvSpPr>
        <p:spPr>
          <a:xfrm>
            <a:off x="685800" y="2362200"/>
            <a:ext cx="7772400" cy="4114800"/>
          </a:xfrm>
        </p:spPr>
        <p:txBody>
          <a:bodyPr/>
          <a:lstStyle/>
          <a:p>
            <a:pPr marL="0" indent="0">
              <a:buFontTx/>
              <a:buNone/>
            </a:pPr>
            <a:r>
              <a:rPr lang="en-US" sz="4000" smtClean="0"/>
              <a:t>Two datasets can differ in both the projection and the datum, so it is important to know both for every dataset.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Geodesy and Map Projections</a:t>
            </a:r>
          </a:p>
        </p:txBody>
      </p:sp>
      <p:sp>
        <p:nvSpPr>
          <p:cNvPr id="50179" name="Rectangle 3"/>
          <p:cNvSpPr>
            <a:spLocks noGrp="1" noChangeArrowheads="1"/>
          </p:cNvSpPr>
          <p:nvPr>
            <p:ph type="body" idx="1"/>
          </p:nvPr>
        </p:nvSpPr>
        <p:spPr/>
        <p:txBody>
          <a:bodyPr/>
          <a:lstStyle/>
          <a:p>
            <a:r>
              <a:rPr lang="en-US" smtClean="0"/>
              <a:t>Geodesy - the shape of the earth and definition of earth datums</a:t>
            </a:r>
          </a:p>
          <a:p>
            <a:r>
              <a:rPr lang="en-US" smtClean="0"/>
              <a:t>Map Projection - the transformation of a curved earth to a flat map</a:t>
            </a:r>
          </a:p>
          <a:p>
            <a:r>
              <a:rPr lang="en-US" smtClean="0">
                <a:solidFill>
                  <a:srgbClr val="FF3300"/>
                </a:solidFill>
              </a:rPr>
              <a:t>Coordinate systems - (x,y) coordinate systems for map data</a:t>
            </a:r>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Coordinate Systems</a:t>
            </a:r>
          </a:p>
        </p:txBody>
      </p:sp>
      <p:sp>
        <p:nvSpPr>
          <p:cNvPr id="51203" name="Rectangle 3"/>
          <p:cNvSpPr>
            <a:spLocks noGrp="1" noChangeArrowheads="1"/>
          </p:cNvSpPr>
          <p:nvPr>
            <p:ph type="body" idx="1"/>
          </p:nvPr>
        </p:nvSpPr>
        <p:spPr/>
        <p:txBody>
          <a:bodyPr/>
          <a:lstStyle/>
          <a:p>
            <a:r>
              <a:rPr lang="en-US" smtClean="0">
                <a:solidFill>
                  <a:srgbClr val="FF3300"/>
                </a:solidFill>
              </a:rPr>
              <a:t>Universal Transverse Mercator</a:t>
            </a:r>
            <a:r>
              <a:rPr lang="en-US" smtClean="0"/>
              <a:t> (UTM) - a global system developed by the US Military Services </a:t>
            </a:r>
          </a:p>
          <a:p>
            <a:r>
              <a:rPr lang="en-US" smtClean="0">
                <a:solidFill>
                  <a:srgbClr val="FF3300"/>
                </a:solidFill>
              </a:rPr>
              <a:t>State Plane Coordinate System</a:t>
            </a:r>
            <a:r>
              <a:rPr lang="en-US" smtClean="0"/>
              <a:t> - civilian system for defining legal boundaries</a:t>
            </a:r>
          </a:p>
          <a:p>
            <a:r>
              <a:rPr lang="en-US" smtClean="0">
                <a:solidFill>
                  <a:srgbClr val="FF3300"/>
                </a:solidFill>
              </a:rPr>
              <a:t>Texas Centric Mapping System</a:t>
            </a:r>
            <a:r>
              <a:rPr lang="en-US" smtClean="0"/>
              <a:t> - a statewide coordinate system for Texas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Coordinate System</a:t>
            </a:r>
          </a:p>
        </p:txBody>
      </p:sp>
      <p:grpSp>
        <p:nvGrpSpPr>
          <p:cNvPr id="52227" name="Group 3"/>
          <p:cNvGrpSpPr>
            <a:grpSpLocks/>
          </p:cNvGrpSpPr>
          <p:nvPr/>
        </p:nvGrpSpPr>
        <p:grpSpPr bwMode="auto">
          <a:xfrm>
            <a:off x="5257800" y="3505200"/>
            <a:ext cx="2514600" cy="1447800"/>
            <a:chOff x="3792" y="1872"/>
            <a:chExt cx="1584" cy="912"/>
          </a:xfrm>
        </p:grpSpPr>
        <p:pic>
          <p:nvPicPr>
            <p:cNvPr id="52242" name="Picture 4" descr="map"/>
            <p:cNvPicPr>
              <a:picLocks noChangeAspect="1" noChangeArrowheads="1"/>
            </p:cNvPicPr>
            <p:nvPr/>
          </p:nvPicPr>
          <p:blipFill>
            <a:blip r:embed="rId2" cstate="print"/>
            <a:srcRect/>
            <a:stretch>
              <a:fillRect/>
            </a:stretch>
          </p:blipFill>
          <p:spPr bwMode="auto">
            <a:xfrm>
              <a:off x="3792" y="1872"/>
              <a:ext cx="1584" cy="912"/>
            </a:xfrm>
            <a:prstGeom prst="rect">
              <a:avLst/>
            </a:prstGeom>
            <a:noFill/>
            <a:ln w="9525">
              <a:noFill/>
              <a:miter lim="800000"/>
              <a:headEnd/>
              <a:tailEnd/>
            </a:ln>
          </p:spPr>
        </p:pic>
        <p:sp>
          <p:nvSpPr>
            <p:cNvPr id="52243"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52228" name="Picture 6" descr="earth"/>
          <p:cNvPicPr>
            <a:picLocks noChangeAspect="1" noChangeArrowheads="1"/>
          </p:cNvPicPr>
          <p:nvPr/>
        </p:nvPicPr>
        <p:blipFill>
          <a:blip r:embed="rId3" cstate="print"/>
          <a:srcRect/>
          <a:stretch>
            <a:fillRect/>
          </a:stretch>
        </p:blipFill>
        <p:spPr bwMode="auto">
          <a:xfrm>
            <a:off x="1550988" y="3205163"/>
            <a:ext cx="2095500" cy="2209800"/>
          </a:xfrm>
          <a:prstGeom prst="rect">
            <a:avLst/>
          </a:prstGeom>
          <a:noFill/>
          <a:ln w="9525">
            <a:noFill/>
            <a:miter lim="800000"/>
            <a:headEnd/>
            <a:tailEnd/>
          </a:ln>
        </p:spPr>
      </p:pic>
      <p:sp>
        <p:nvSpPr>
          <p:cNvPr id="52229"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52230"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52231"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sz="2400" b="0">
                <a:solidFill>
                  <a:srgbClr val="FF3300"/>
                </a:solidFill>
              </a:rPr>
              <a:t>(</a:t>
            </a:r>
            <a:r>
              <a:rPr lang="en-US" sz="2400" b="0">
                <a:solidFill>
                  <a:srgbClr val="FF3300"/>
                </a:solidFill>
                <a:latin typeface="Symbol" pitchFamily="18" charset="2"/>
              </a:rPr>
              <a:t>f</a:t>
            </a:r>
            <a:r>
              <a:rPr lang="en-US" sz="2400" b="0" baseline="-25000">
                <a:solidFill>
                  <a:srgbClr val="FF3300"/>
                </a:solidFill>
              </a:rPr>
              <a:t>o</a:t>
            </a:r>
            <a:r>
              <a:rPr lang="en-US" sz="2400" b="0">
                <a:solidFill>
                  <a:srgbClr val="FF3300"/>
                </a:solidFill>
              </a:rPr>
              <a:t>,</a:t>
            </a:r>
            <a:r>
              <a:rPr lang="en-US" sz="2400" b="0">
                <a:solidFill>
                  <a:srgbClr val="FF3300"/>
                </a:solidFill>
                <a:latin typeface="Symbol" pitchFamily="18" charset="2"/>
              </a:rPr>
              <a:t>l</a:t>
            </a:r>
            <a:r>
              <a:rPr lang="en-US" sz="2400" b="0" baseline="-25000">
                <a:solidFill>
                  <a:srgbClr val="FF3300"/>
                </a:solidFill>
              </a:rPr>
              <a:t>o</a:t>
            </a:r>
            <a:r>
              <a:rPr lang="en-US" sz="2400" b="0">
                <a:solidFill>
                  <a:srgbClr val="FF3300"/>
                </a:solidFill>
              </a:rPr>
              <a:t>)</a:t>
            </a:r>
            <a:endParaRPr lang="en-US" sz="2400" b="0"/>
          </a:p>
        </p:txBody>
      </p:sp>
      <p:sp>
        <p:nvSpPr>
          <p:cNvPr id="52232"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sz="2400" b="0">
                <a:solidFill>
                  <a:srgbClr val="996633"/>
                </a:solidFill>
              </a:rPr>
              <a:t>(x</a:t>
            </a:r>
            <a:r>
              <a:rPr lang="en-US" sz="2400" b="0" baseline="-25000">
                <a:solidFill>
                  <a:srgbClr val="996633"/>
                </a:solidFill>
              </a:rPr>
              <a:t>o</a:t>
            </a:r>
            <a:r>
              <a:rPr lang="en-US" sz="2400" b="0">
                <a:solidFill>
                  <a:srgbClr val="996633"/>
                </a:solidFill>
              </a:rPr>
              <a:t>,y</a:t>
            </a:r>
            <a:r>
              <a:rPr lang="en-US" sz="2400" b="0" baseline="-25000">
                <a:solidFill>
                  <a:srgbClr val="996633"/>
                </a:solidFill>
              </a:rPr>
              <a:t>o</a:t>
            </a:r>
            <a:r>
              <a:rPr lang="en-US" sz="2400" b="0">
                <a:solidFill>
                  <a:srgbClr val="996633"/>
                </a:solidFill>
              </a:rPr>
              <a:t>)</a:t>
            </a:r>
            <a:endParaRPr lang="en-US" sz="2400" b="0"/>
          </a:p>
        </p:txBody>
      </p:sp>
      <p:sp>
        <p:nvSpPr>
          <p:cNvPr id="52233"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52234"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52235"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52236"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52237" name="Text Box 16"/>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sz="2400" b="0">
                <a:solidFill>
                  <a:srgbClr val="996633"/>
                </a:solidFill>
              </a:rPr>
              <a:t>X</a:t>
            </a:r>
            <a:endParaRPr lang="en-US" sz="2400" b="0"/>
          </a:p>
        </p:txBody>
      </p:sp>
      <p:sp>
        <p:nvSpPr>
          <p:cNvPr id="52238" name="Text Box 17"/>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sz="2400" b="0">
                <a:solidFill>
                  <a:srgbClr val="996633"/>
                </a:solidFill>
              </a:rPr>
              <a:t>Y</a:t>
            </a:r>
            <a:endParaRPr lang="en-US" sz="2400" b="0"/>
          </a:p>
        </p:txBody>
      </p:sp>
      <p:sp>
        <p:nvSpPr>
          <p:cNvPr id="52239" name="Line 18"/>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52240" name="Text Box 19"/>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sz="2400" b="0"/>
              <a:t>Origin</a:t>
            </a:r>
          </a:p>
        </p:txBody>
      </p:sp>
      <p:sp>
        <p:nvSpPr>
          <p:cNvPr id="52241" name="Text Box 20"/>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sz="2400" b="0"/>
              <a:t>A planar coordinate system is defined by a pair</a:t>
            </a:r>
          </a:p>
          <a:p>
            <a:r>
              <a:rPr lang="en-US" sz="2400" b="0"/>
              <a:t>of orthogonal (x,y) axes drawn through an origin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l"/>
            <a:r>
              <a:rPr lang="en-US" smtClean="0"/>
              <a:t>Universal Transverse </a:t>
            </a:r>
            <a:br>
              <a:rPr lang="en-US" smtClean="0"/>
            </a:br>
            <a:r>
              <a:rPr lang="en-US" smtClean="0"/>
              <a:t>Mercator</a:t>
            </a:r>
          </a:p>
        </p:txBody>
      </p:sp>
      <p:sp>
        <p:nvSpPr>
          <p:cNvPr id="11268" name="Rectangle 3"/>
          <p:cNvSpPr>
            <a:spLocks noGrp="1" noChangeArrowheads="1"/>
          </p:cNvSpPr>
          <p:nvPr>
            <p:ph type="body" idx="1"/>
          </p:nvPr>
        </p:nvSpPr>
        <p:spPr>
          <a:xfrm>
            <a:off x="609600" y="2133600"/>
            <a:ext cx="7848600" cy="4114800"/>
          </a:xfrm>
        </p:spPr>
        <p:txBody>
          <a:bodyPr/>
          <a:lstStyle/>
          <a:p>
            <a:r>
              <a:rPr lang="en-US" smtClean="0"/>
              <a:t>Uses the </a:t>
            </a:r>
            <a:r>
              <a:rPr lang="en-US" smtClean="0">
                <a:solidFill>
                  <a:srgbClr val="FF3300"/>
                </a:solidFill>
              </a:rPr>
              <a:t>Transverse Mercator</a:t>
            </a:r>
            <a:r>
              <a:rPr lang="en-US" smtClean="0"/>
              <a:t> projection</a:t>
            </a:r>
          </a:p>
          <a:p>
            <a:r>
              <a:rPr lang="en-US" smtClean="0"/>
              <a:t>Each zone has a </a:t>
            </a:r>
            <a:r>
              <a:rPr lang="en-US" smtClean="0">
                <a:solidFill>
                  <a:srgbClr val="FF3300"/>
                </a:solidFill>
              </a:rPr>
              <a:t>Central Meridian</a:t>
            </a:r>
            <a:r>
              <a:rPr lang="en-US" smtClean="0"/>
              <a:t> </a:t>
            </a:r>
            <a:r>
              <a:rPr lang="en-US" smtClean="0">
                <a:solidFill>
                  <a:schemeClr val="tx2"/>
                </a:solidFill>
              </a:rPr>
              <a:t>(</a:t>
            </a:r>
            <a:r>
              <a:rPr lang="en-US" smtClean="0">
                <a:solidFill>
                  <a:schemeClr val="tx2"/>
                </a:solidFill>
                <a:latin typeface="Symbol" pitchFamily="18" charset="2"/>
              </a:rPr>
              <a:t>l</a:t>
            </a:r>
            <a:r>
              <a:rPr lang="en-US" baseline="-25000" smtClean="0">
                <a:solidFill>
                  <a:schemeClr val="tx2"/>
                </a:solidFill>
              </a:rPr>
              <a:t>o</a:t>
            </a:r>
            <a:r>
              <a:rPr lang="en-US" smtClean="0">
                <a:solidFill>
                  <a:schemeClr val="tx2"/>
                </a:solidFill>
              </a:rPr>
              <a:t>),</a:t>
            </a:r>
            <a:r>
              <a:rPr lang="en-US" smtClean="0"/>
              <a:t> zones are 6° wide, and go from pole to pole</a:t>
            </a:r>
          </a:p>
          <a:p>
            <a:r>
              <a:rPr lang="en-US" smtClean="0"/>
              <a:t>60 zones cover the earth from East to West</a:t>
            </a:r>
          </a:p>
          <a:p>
            <a:r>
              <a:rPr lang="en-US" smtClean="0">
                <a:solidFill>
                  <a:srgbClr val="FF3300"/>
                </a:solidFill>
              </a:rPr>
              <a:t>Reference Latitude</a:t>
            </a:r>
            <a:r>
              <a:rPr lang="en-US" smtClean="0"/>
              <a:t> (</a:t>
            </a:r>
            <a:r>
              <a:rPr lang="en-US" smtClean="0">
                <a:solidFill>
                  <a:schemeClr val="tx2"/>
                </a:solidFill>
                <a:latin typeface="Symbol" pitchFamily="18" charset="2"/>
              </a:rPr>
              <a:t>f</a:t>
            </a:r>
            <a:r>
              <a:rPr lang="en-US" baseline="-25000" smtClean="0">
                <a:solidFill>
                  <a:schemeClr val="tx2"/>
                </a:solidFill>
              </a:rPr>
              <a:t>o</a:t>
            </a:r>
            <a:r>
              <a:rPr lang="en-US" smtClean="0">
                <a:solidFill>
                  <a:schemeClr val="tx2"/>
                </a:solidFill>
              </a:rPr>
              <a:t>),</a:t>
            </a:r>
            <a:r>
              <a:rPr lang="en-US" smtClean="0"/>
              <a:t> is the equator</a:t>
            </a:r>
          </a:p>
          <a:p>
            <a:r>
              <a:rPr lang="en-US" smtClean="0">
                <a:solidFill>
                  <a:schemeClr val="tx2"/>
                </a:solidFill>
              </a:rPr>
              <a:t>(Xshift, Yshift) = (x</a:t>
            </a:r>
            <a:r>
              <a:rPr lang="en-US" baseline="-25000" smtClean="0">
                <a:solidFill>
                  <a:schemeClr val="tx2"/>
                </a:solidFill>
              </a:rPr>
              <a:t>o</a:t>
            </a:r>
            <a:r>
              <a:rPr lang="en-US" smtClean="0">
                <a:solidFill>
                  <a:schemeClr val="tx2"/>
                </a:solidFill>
              </a:rPr>
              <a:t>,y</a:t>
            </a:r>
            <a:r>
              <a:rPr lang="en-US" baseline="-25000" smtClean="0">
                <a:solidFill>
                  <a:schemeClr val="tx2"/>
                </a:solidFill>
              </a:rPr>
              <a:t>o</a:t>
            </a:r>
            <a:r>
              <a:rPr lang="en-US" smtClean="0">
                <a:solidFill>
                  <a:schemeClr val="tx2"/>
                </a:solidFill>
              </a:rPr>
              <a:t>) = (500000, 0) in the Northern Hemisphere, units are meters</a:t>
            </a:r>
          </a:p>
          <a:p>
            <a:endParaRPr lang="en-US" smtClean="0">
              <a:solidFill>
                <a:srgbClr val="996633"/>
              </a:solidFill>
            </a:endParaRPr>
          </a:p>
        </p:txBody>
      </p:sp>
      <p:graphicFrame>
        <p:nvGraphicFramePr>
          <p:cNvPr id="11266" name="Object 5"/>
          <p:cNvGraphicFramePr>
            <a:graphicFrameLocks noChangeAspect="1"/>
          </p:cNvGraphicFramePr>
          <p:nvPr/>
        </p:nvGraphicFramePr>
        <p:xfrm>
          <a:off x="6019800" y="457200"/>
          <a:ext cx="2514600" cy="1666875"/>
        </p:xfrm>
        <a:graphic>
          <a:graphicData uri="http://schemas.openxmlformats.org/presentationml/2006/ole">
            <mc:AlternateContent xmlns:mc="http://schemas.openxmlformats.org/markup-compatibility/2006">
              <mc:Choice xmlns:v="urn:schemas-microsoft-com:vml" Requires="v">
                <p:oleObj spid="_x0000_s11299" name="Document" r:id="rId3" imgW="1882800" imgH="1247760" progId="Word.Document.8">
                  <p:embed/>
                </p:oleObj>
              </mc:Choice>
              <mc:Fallback>
                <p:oleObj name="Document" r:id="rId3" imgW="1882800" imgH="124776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UTM Zone 14</a:t>
            </a:r>
          </a:p>
        </p:txBody>
      </p:sp>
      <p:sp>
        <p:nvSpPr>
          <p:cNvPr id="53251" name="Text Box 5"/>
          <p:cNvSpPr txBox="1">
            <a:spLocks noChangeArrowheads="1"/>
          </p:cNvSpPr>
          <p:nvPr/>
        </p:nvSpPr>
        <p:spPr bwMode="auto">
          <a:xfrm>
            <a:off x="6689725" y="5756275"/>
            <a:ext cx="1147763" cy="457200"/>
          </a:xfrm>
          <a:prstGeom prst="rect">
            <a:avLst/>
          </a:prstGeom>
          <a:noFill/>
          <a:ln w="9525">
            <a:noFill/>
            <a:miter lim="800000"/>
            <a:headEnd/>
            <a:tailEnd/>
          </a:ln>
        </p:spPr>
        <p:txBody>
          <a:bodyPr wrap="none">
            <a:spAutoFit/>
          </a:bodyPr>
          <a:lstStyle/>
          <a:p>
            <a:r>
              <a:rPr lang="en-US" sz="2400" b="0"/>
              <a:t>Equator</a:t>
            </a:r>
          </a:p>
        </p:txBody>
      </p:sp>
      <p:sp>
        <p:nvSpPr>
          <p:cNvPr id="53252" name="Text Box 6"/>
          <p:cNvSpPr txBox="1">
            <a:spLocks noChangeArrowheads="1"/>
          </p:cNvSpPr>
          <p:nvPr/>
        </p:nvSpPr>
        <p:spPr bwMode="auto">
          <a:xfrm>
            <a:off x="3468688" y="6105525"/>
            <a:ext cx="865187" cy="457200"/>
          </a:xfrm>
          <a:prstGeom prst="rect">
            <a:avLst/>
          </a:prstGeom>
          <a:noFill/>
          <a:ln w="9525">
            <a:noFill/>
            <a:miter lim="800000"/>
            <a:headEnd/>
            <a:tailEnd/>
          </a:ln>
        </p:spPr>
        <p:txBody>
          <a:bodyPr wrap="none">
            <a:spAutoFit/>
          </a:bodyPr>
          <a:lstStyle/>
          <a:p>
            <a:r>
              <a:rPr lang="en-US" sz="2400" b="0"/>
              <a:t>-120°</a:t>
            </a:r>
          </a:p>
        </p:txBody>
      </p:sp>
      <p:sp>
        <p:nvSpPr>
          <p:cNvPr id="53253" name="Text Box 7"/>
          <p:cNvSpPr txBox="1">
            <a:spLocks noChangeArrowheads="1"/>
          </p:cNvSpPr>
          <p:nvPr/>
        </p:nvSpPr>
        <p:spPr bwMode="auto">
          <a:xfrm>
            <a:off x="4953000" y="6096000"/>
            <a:ext cx="788988" cy="457200"/>
          </a:xfrm>
          <a:prstGeom prst="rect">
            <a:avLst/>
          </a:prstGeom>
          <a:noFill/>
          <a:ln w="9525">
            <a:noFill/>
            <a:miter lim="800000"/>
            <a:headEnd/>
            <a:tailEnd/>
          </a:ln>
        </p:spPr>
        <p:txBody>
          <a:bodyPr wrap="none">
            <a:spAutoFit/>
          </a:bodyPr>
          <a:lstStyle/>
          <a:p>
            <a:r>
              <a:rPr lang="en-US" sz="2400" b="0"/>
              <a:t>-90 °</a:t>
            </a:r>
          </a:p>
        </p:txBody>
      </p:sp>
      <p:sp>
        <p:nvSpPr>
          <p:cNvPr id="53254" name="Text Box 8"/>
          <p:cNvSpPr txBox="1">
            <a:spLocks noChangeArrowheads="1"/>
          </p:cNvSpPr>
          <p:nvPr/>
        </p:nvSpPr>
        <p:spPr bwMode="auto">
          <a:xfrm>
            <a:off x="6248400" y="6110288"/>
            <a:ext cx="788988" cy="457200"/>
          </a:xfrm>
          <a:prstGeom prst="rect">
            <a:avLst/>
          </a:prstGeom>
          <a:noFill/>
          <a:ln w="9525">
            <a:noFill/>
            <a:miter lim="800000"/>
            <a:headEnd/>
            <a:tailEnd/>
          </a:ln>
        </p:spPr>
        <p:txBody>
          <a:bodyPr wrap="none">
            <a:spAutoFit/>
          </a:bodyPr>
          <a:lstStyle/>
          <a:p>
            <a:r>
              <a:rPr lang="en-US" sz="2400" b="0"/>
              <a:t>-60 °</a:t>
            </a:r>
          </a:p>
        </p:txBody>
      </p:sp>
      <p:pic>
        <p:nvPicPr>
          <p:cNvPr id="53255" name="Picture 10" descr="utm"/>
          <p:cNvPicPr>
            <a:picLocks noChangeAspect="1" noChangeArrowheads="1"/>
          </p:cNvPicPr>
          <p:nvPr/>
        </p:nvPicPr>
        <p:blipFill>
          <a:blip r:embed="rId2" cstate="print"/>
          <a:srcRect/>
          <a:stretch>
            <a:fillRect/>
          </a:stretch>
        </p:blipFill>
        <p:spPr bwMode="auto">
          <a:xfrm>
            <a:off x="2514600" y="1981200"/>
            <a:ext cx="4062413" cy="4070350"/>
          </a:xfrm>
          <a:prstGeom prst="rect">
            <a:avLst/>
          </a:prstGeom>
          <a:noFill/>
          <a:ln w="9525">
            <a:noFill/>
            <a:miter lim="800000"/>
            <a:headEnd/>
            <a:tailEnd/>
          </a:ln>
        </p:spPr>
      </p:pic>
      <p:sp>
        <p:nvSpPr>
          <p:cNvPr id="53256" name="Line 4"/>
          <p:cNvSpPr>
            <a:spLocks noChangeShapeType="1"/>
          </p:cNvSpPr>
          <p:nvPr/>
        </p:nvSpPr>
        <p:spPr bwMode="auto">
          <a:xfrm>
            <a:off x="2514600" y="6019800"/>
            <a:ext cx="4038600" cy="0"/>
          </a:xfrm>
          <a:prstGeom prst="line">
            <a:avLst/>
          </a:prstGeom>
          <a:noFill/>
          <a:ln w="38100">
            <a:solidFill>
              <a:srgbClr val="0000FF"/>
            </a:solidFill>
            <a:round/>
            <a:headEnd/>
            <a:tailEnd/>
          </a:ln>
        </p:spPr>
        <p:txBody>
          <a:bodyPr wrap="none" anchor="ctr"/>
          <a:lstStyle/>
          <a:p>
            <a:endParaRPr lang="en-US"/>
          </a:p>
        </p:txBody>
      </p:sp>
      <p:sp>
        <p:nvSpPr>
          <p:cNvPr id="53257" name="Rectangle 11" descr="20%"/>
          <p:cNvSpPr>
            <a:spLocks noChangeArrowheads="1"/>
          </p:cNvSpPr>
          <p:nvPr/>
        </p:nvSpPr>
        <p:spPr bwMode="auto">
          <a:xfrm>
            <a:off x="4686300" y="2005013"/>
            <a:ext cx="250825" cy="4010025"/>
          </a:xfrm>
          <a:prstGeom prst="rect">
            <a:avLst/>
          </a:prstGeom>
          <a:pattFill prst="pct20">
            <a:fgClr>
              <a:schemeClr val="accent1"/>
            </a:fgClr>
            <a:bgClr>
              <a:schemeClr val="bg1"/>
            </a:bgClr>
          </a:pattFill>
          <a:ln w="28575">
            <a:solidFill>
              <a:srgbClr val="996633"/>
            </a:solidFill>
            <a:miter lim="800000"/>
            <a:headEnd/>
            <a:tailEnd/>
          </a:ln>
        </p:spPr>
        <p:txBody>
          <a:bodyPr wrap="none" anchor="ctr"/>
          <a:lstStyle/>
          <a:p>
            <a:endParaRPr lang="en-US"/>
          </a:p>
        </p:txBody>
      </p:sp>
      <p:sp>
        <p:nvSpPr>
          <p:cNvPr id="53258" name="Line 12"/>
          <p:cNvSpPr>
            <a:spLocks noChangeShapeType="1"/>
          </p:cNvSpPr>
          <p:nvPr/>
        </p:nvSpPr>
        <p:spPr bwMode="auto">
          <a:xfrm>
            <a:off x="4810125" y="1992313"/>
            <a:ext cx="7938" cy="4003675"/>
          </a:xfrm>
          <a:prstGeom prst="line">
            <a:avLst/>
          </a:prstGeom>
          <a:noFill/>
          <a:ln w="28575">
            <a:solidFill>
              <a:srgbClr val="0000FF"/>
            </a:solidFill>
            <a:round/>
            <a:headEnd/>
            <a:tailEnd/>
          </a:ln>
        </p:spPr>
        <p:txBody>
          <a:bodyPr wrap="none" anchor="ctr"/>
          <a:lstStyle/>
          <a:p>
            <a:endParaRPr lang="en-US"/>
          </a:p>
        </p:txBody>
      </p:sp>
      <p:sp>
        <p:nvSpPr>
          <p:cNvPr id="53259" name="Text Box 13"/>
          <p:cNvSpPr txBox="1">
            <a:spLocks noChangeArrowheads="1"/>
          </p:cNvSpPr>
          <p:nvPr/>
        </p:nvSpPr>
        <p:spPr bwMode="auto">
          <a:xfrm>
            <a:off x="6537325" y="955675"/>
            <a:ext cx="184150" cy="457200"/>
          </a:xfrm>
          <a:prstGeom prst="rect">
            <a:avLst/>
          </a:prstGeom>
          <a:noFill/>
          <a:ln w="9525">
            <a:noFill/>
            <a:miter lim="800000"/>
            <a:headEnd/>
            <a:tailEnd/>
          </a:ln>
        </p:spPr>
        <p:txBody>
          <a:bodyPr wrap="none">
            <a:spAutoFit/>
          </a:bodyPr>
          <a:lstStyle/>
          <a:p>
            <a:endParaRPr lang="en-US" sz="2400" b="0"/>
          </a:p>
        </p:txBody>
      </p:sp>
      <p:sp>
        <p:nvSpPr>
          <p:cNvPr id="53260" name="Oval 14"/>
          <p:cNvSpPr>
            <a:spLocks noChangeArrowheads="1"/>
          </p:cNvSpPr>
          <p:nvPr/>
        </p:nvSpPr>
        <p:spPr bwMode="auto">
          <a:xfrm>
            <a:off x="4718050" y="5929313"/>
            <a:ext cx="174625" cy="166687"/>
          </a:xfrm>
          <a:prstGeom prst="ellipse">
            <a:avLst/>
          </a:prstGeom>
          <a:solidFill>
            <a:srgbClr val="0000FF"/>
          </a:solidFill>
          <a:ln w="9525">
            <a:solidFill>
              <a:srgbClr val="0000FF"/>
            </a:solidFill>
            <a:round/>
            <a:headEnd/>
            <a:tailEnd/>
          </a:ln>
        </p:spPr>
        <p:txBody>
          <a:bodyPr wrap="none" anchor="ctr"/>
          <a:lstStyle/>
          <a:p>
            <a:endParaRPr lang="en-US"/>
          </a:p>
        </p:txBody>
      </p:sp>
      <p:sp>
        <p:nvSpPr>
          <p:cNvPr id="53261" name="Text Box 15"/>
          <p:cNvSpPr txBox="1">
            <a:spLocks noChangeArrowheads="1"/>
          </p:cNvSpPr>
          <p:nvPr/>
        </p:nvSpPr>
        <p:spPr bwMode="auto">
          <a:xfrm>
            <a:off x="3878263" y="1981200"/>
            <a:ext cx="865187" cy="457200"/>
          </a:xfrm>
          <a:prstGeom prst="rect">
            <a:avLst/>
          </a:prstGeom>
          <a:noFill/>
          <a:ln w="9525">
            <a:noFill/>
            <a:miter lim="800000"/>
            <a:headEnd/>
            <a:tailEnd/>
          </a:ln>
        </p:spPr>
        <p:txBody>
          <a:bodyPr wrap="none">
            <a:spAutoFit/>
          </a:bodyPr>
          <a:lstStyle/>
          <a:p>
            <a:r>
              <a:rPr lang="en-US" sz="2400" b="0">
                <a:solidFill>
                  <a:srgbClr val="996633"/>
                </a:solidFill>
              </a:rPr>
              <a:t>-102°</a:t>
            </a:r>
            <a:endParaRPr lang="en-US" sz="2400" b="0"/>
          </a:p>
        </p:txBody>
      </p:sp>
      <p:sp>
        <p:nvSpPr>
          <p:cNvPr id="53262" name="Text Box 16"/>
          <p:cNvSpPr txBox="1">
            <a:spLocks noChangeArrowheads="1"/>
          </p:cNvSpPr>
          <p:nvPr/>
        </p:nvSpPr>
        <p:spPr bwMode="auto">
          <a:xfrm>
            <a:off x="4876800" y="1981200"/>
            <a:ext cx="712788" cy="457200"/>
          </a:xfrm>
          <a:prstGeom prst="rect">
            <a:avLst/>
          </a:prstGeom>
          <a:noFill/>
          <a:ln w="9525">
            <a:noFill/>
            <a:miter lim="800000"/>
            <a:headEnd/>
            <a:tailEnd/>
          </a:ln>
        </p:spPr>
        <p:txBody>
          <a:bodyPr wrap="none">
            <a:spAutoFit/>
          </a:bodyPr>
          <a:lstStyle/>
          <a:p>
            <a:r>
              <a:rPr lang="en-US" sz="2400" b="0">
                <a:solidFill>
                  <a:srgbClr val="996633"/>
                </a:solidFill>
              </a:rPr>
              <a:t>-96°</a:t>
            </a:r>
            <a:endParaRPr lang="en-US" sz="2400" b="0"/>
          </a:p>
        </p:txBody>
      </p:sp>
      <p:sp>
        <p:nvSpPr>
          <p:cNvPr id="53263" name="Text Box 17"/>
          <p:cNvSpPr txBox="1">
            <a:spLocks noChangeArrowheads="1"/>
          </p:cNvSpPr>
          <p:nvPr/>
        </p:nvSpPr>
        <p:spPr bwMode="auto">
          <a:xfrm>
            <a:off x="4419600" y="1524000"/>
            <a:ext cx="712788" cy="457200"/>
          </a:xfrm>
          <a:prstGeom prst="rect">
            <a:avLst/>
          </a:prstGeom>
          <a:noFill/>
          <a:ln w="9525">
            <a:noFill/>
            <a:miter lim="800000"/>
            <a:headEnd/>
            <a:tailEnd/>
          </a:ln>
        </p:spPr>
        <p:txBody>
          <a:bodyPr wrap="none">
            <a:spAutoFit/>
          </a:bodyPr>
          <a:lstStyle/>
          <a:p>
            <a:r>
              <a:rPr lang="en-US" sz="2400" b="0">
                <a:solidFill>
                  <a:srgbClr val="0000FF"/>
                </a:solidFill>
              </a:rPr>
              <a:t>-99°</a:t>
            </a:r>
            <a:endParaRPr lang="en-US" sz="2400" b="0"/>
          </a:p>
        </p:txBody>
      </p:sp>
      <p:sp>
        <p:nvSpPr>
          <p:cNvPr id="53264" name="Text Box 18"/>
          <p:cNvSpPr txBox="1">
            <a:spLocks noChangeArrowheads="1"/>
          </p:cNvSpPr>
          <p:nvPr/>
        </p:nvSpPr>
        <p:spPr bwMode="auto">
          <a:xfrm>
            <a:off x="3733800" y="5554663"/>
            <a:ext cx="979488" cy="457200"/>
          </a:xfrm>
          <a:prstGeom prst="rect">
            <a:avLst/>
          </a:prstGeom>
          <a:noFill/>
          <a:ln w="9525">
            <a:noFill/>
            <a:miter lim="800000"/>
            <a:headEnd/>
            <a:tailEnd/>
          </a:ln>
        </p:spPr>
        <p:txBody>
          <a:bodyPr wrap="none">
            <a:spAutoFit/>
          </a:bodyPr>
          <a:lstStyle/>
          <a:p>
            <a:r>
              <a:rPr lang="en-US" sz="2400" b="0"/>
              <a:t>Origin</a:t>
            </a:r>
          </a:p>
        </p:txBody>
      </p:sp>
      <p:sp>
        <p:nvSpPr>
          <p:cNvPr id="53265" name="Line 19"/>
          <p:cNvSpPr>
            <a:spLocks noChangeShapeType="1"/>
          </p:cNvSpPr>
          <p:nvPr/>
        </p:nvSpPr>
        <p:spPr bwMode="auto">
          <a:xfrm>
            <a:off x="4267200" y="4191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53266" name="Line 20"/>
          <p:cNvSpPr>
            <a:spLocks noChangeShapeType="1"/>
          </p:cNvSpPr>
          <p:nvPr/>
        </p:nvSpPr>
        <p:spPr bwMode="auto">
          <a:xfrm>
            <a:off x="4975225" y="4205288"/>
            <a:ext cx="381000" cy="0"/>
          </a:xfrm>
          <a:prstGeom prst="line">
            <a:avLst/>
          </a:prstGeom>
          <a:noFill/>
          <a:ln w="9525">
            <a:solidFill>
              <a:schemeClr val="tx1"/>
            </a:solidFill>
            <a:round/>
            <a:headEnd type="triangle" w="med" len="med"/>
            <a:tailEnd/>
          </a:ln>
        </p:spPr>
        <p:txBody>
          <a:bodyPr wrap="none" anchor="ctr"/>
          <a:lstStyle/>
          <a:p>
            <a:endParaRPr lang="en-US"/>
          </a:p>
        </p:txBody>
      </p:sp>
      <p:sp>
        <p:nvSpPr>
          <p:cNvPr id="53267" name="Text Box 21"/>
          <p:cNvSpPr txBox="1">
            <a:spLocks noChangeArrowheads="1"/>
          </p:cNvSpPr>
          <p:nvPr/>
        </p:nvSpPr>
        <p:spPr bwMode="auto">
          <a:xfrm>
            <a:off x="3946525" y="3927475"/>
            <a:ext cx="458788" cy="457200"/>
          </a:xfrm>
          <a:prstGeom prst="rect">
            <a:avLst/>
          </a:prstGeom>
          <a:noFill/>
          <a:ln w="9525">
            <a:noFill/>
            <a:miter lim="800000"/>
            <a:headEnd/>
            <a:tailEnd/>
          </a:ln>
        </p:spPr>
        <p:txBody>
          <a:bodyPr wrap="none">
            <a:spAutoFit/>
          </a:bodyPr>
          <a:lstStyle/>
          <a:p>
            <a:r>
              <a:rPr lang="en-US" sz="2400" b="0"/>
              <a:t>6°</a:t>
            </a:r>
            <a:endParaRPr lang="en-US" sz="2400" b="0">
              <a:solidFill>
                <a:srgbClr val="996633"/>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228600"/>
            <a:ext cx="7772400" cy="1143000"/>
          </a:xfrm>
        </p:spPr>
        <p:txBody>
          <a:bodyPr/>
          <a:lstStyle/>
          <a:p>
            <a:r>
              <a:rPr lang="en-US" sz="4000" smtClean="0"/>
              <a:t>ArcGIS </a:t>
            </a:r>
            <a:r>
              <a:rPr lang="en-US" sz="4000" smtClean="0">
                <a:solidFill>
                  <a:srgbClr val="FF0000"/>
                </a:solidFill>
              </a:rPr>
              <a:t>Spatial Reference </a:t>
            </a:r>
            <a:r>
              <a:rPr lang="en-US" sz="400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a:p>
            <a:r>
              <a:rPr lang="en-US" sz="2400" dirty="0" smtClean="0"/>
              <a:t>Domain, resolution and tolerance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52524"/>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Revolution in Earth Measurement</a:t>
            </a:r>
            <a:endParaRPr lang="en-US"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8287368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Vertical Coordinate Systems</a:t>
            </a:r>
          </a:p>
        </p:txBody>
      </p:sp>
      <p:sp>
        <p:nvSpPr>
          <p:cNvPr id="58371" name="Rectangle 3"/>
          <p:cNvSpPr>
            <a:spLocks noGrp="1" noChangeArrowheads="1"/>
          </p:cNvSpPr>
          <p:nvPr>
            <p:ph type="body" sz="half" idx="1"/>
          </p:nvPr>
        </p:nvSpPr>
        <p:spPr>
          <a:xfrm>
            <a:off x="685800" y="1981200"/>
            <a:ext cx="2971800" cy="4114800"/>
          </a:xfrm>
        </p:spPr>
        <p:txBody>
          <a:bodyPr/>
          <a:lstStyle/>
          <a:p>
            <a:r>
              <a:rPr lang="en-US" smtClean="0">
                <a:solidFill>
                  <a:srgbClr val="FF3300"/>
                </a:solidFill>
              </a:rPr>
              <a:t>None </a:t>
            </a:r>
            <a:r>
              <a:rPr lang="en-US" smtClean="0"/>
              <a:t>for 2D data</a:t>
            </a:r>
          </a:p>
          <a:p>
            <a:r>
              <a:rPr lang="en-US" smtClean="0">
                <a:solidFill>
                  <a:srgbClr val="FF3300"/>
                </a:solidFill>
              </a:rPr>
              <a:t>Necessary</a:t>
            </a:r>
            <a:r>
              <a:rPr lang="en-US" smtClean="0"/>
              <a:t> for 3D data</a:t>
            </a:r>
          </a:p>
        </p:txBody>
      </p:sp>
      <p:pic>
        <p:nvPicPr>
          <p:cNvPr id="58372" name="Picture 8"/>
          <p:cNvPicPr>
            <a:picLocks noChangeAspect="1" noChangeArrowheads="1"/>
          </p:cNvPicPr>
          <p:nvPr/>
        </p:nvPicPr>
        <p:blipFill>
          <a:blip r:embed="rId2" cstate="print"/>
          <a:srcRect/>
          <a:stretch>
            <a:fillRect/>
          </a:stretch>
        </p:blipFill>
        <p:spPr bwMode="auto">
          <a:xfrm>
            <a:off x="4267200" y="1524000"/>
            <a:ext cx="461962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1143000"/>
          </a:xfrm>
        </p:spPr>
        <p:txBody>
          <a:bodyPr/>
          <a:lstStyle/>
          <a:p>
            <a:r>
              <a:rPr lang="en-US" sz="3200" b="1" smtClean="0">
                <a:solidFill>
                  <a:srgbClr val="0000FF"/>
                </a:solidFill>
              </a:rPr>
              <a:t>ArcGIS .prj files</a:t>
            </a:r>
          </a:p>
        </p:txBody>
      </p:sp>
      <p:pic>
        <p:nvPicPr>
          <p:cNvPr id="62467" name="Picture 6"/>
          <p:cNvPicPr>
            <a:picLocks noChangeAspect="1" noChangeArrowheads="1"/>
          </p:cNvPicPr>
          <p:nvPr/>
        </p:nvPicPr>
        <p:blipFill>
          <a:blip r:embed="rId2" cstate="print"/>
          <a:srcRect/>
          <a:stretch>
            <a:fillRect/>
          </a:stretch>
        </p:blipFill>
        <p:spPr bwMode="auto">
          <a:xfrm>
            <a:off x="914400" y="1173163"/>
            <a:ext cx="7377113" cy="2332037"/>
          </a:xfrm>
          <a:prstGeom prst="rect">
            <a:avLst/>
          </a:prstGeom>
          <a:noFill/>
          <a:ln w="9525">
            <a:noFill/>
            <a:miter lim="800000"/>
            <a:headEnd/>
            <a:tailEnd/>
          </a:ln>
        </p:spPr>
      </p:pic>
      <p:pic>
        <p:nvPicPr>
          <p:cNvPr id="62468" name="Picture 5"/>
          <p:cNvPicPr>
            <a:picLocks noChangeAspect="1" noChangeArrowheads="1"/>
          </p:cNvPicPr>
          <p:nvPr/>
        </p:nvPicPr>
        <p:blipFill>
          <a:blip r:embed="rId3" cstate="print"/>
          <a:srcRect/>
          <a:stretch>
            <a:fillRect/>
          </a:stretch>
        </p:blipFill>
        <p:spPr bwMode="auto">
          <a:xfrm>
            <a:off x="76200" y="3276600"/>
            <a:ext cx="8991600" cy="344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mtClean="0"/>
              <a:t>Summary Concepts</a:t>
            </a:r>
          </a:p>
        </p:txBody>
      </p:sp>
      <p:sp>
        <p:nvSpPr>
          <p:cNvPr id="64515" name="Rectangle 3"/>
          <p:cNvSpPr>
            <a:spLocks noGrp="1" noChangeArrowheads="1"/>
          </p:cNvSpPr>
          <p:nvPr>
            <p:ph type="body" idx="1"/>
          </p:nvPr>
        </p:nvSpPr>
        <p:spPr>
          <a:xfrm>
            <a:off x="685800" y="990600"/>
            <a:ext cx="7772400" cy="5715000"/>
          </a:xfrm>
        </p:spPr>
        <p:txBody>
          <a:bodyPr/>
          <a:lstStyle/>
          <a:p>
            <a:pPr>
              <a:lnSpc>
                <a:spcPct val="90000"/>
              </a:lnSpc>
            </a:pPr>
            <a:r>
              <a:rPr lang="en-US" smtClean="0"/>
              <a:t>The </a:t>
            </a:r>
            <a:r>
              <a:rPr lang="en-US" smtClean="0">
                <a:solidFill>
                  <a:srgbClr val="FF3300"/>
                </a:solidFill>
              </a:rPr>
              <a:t>spatial reference</a:t>
            </a:r>
            <a:r>
              <a:rPr lang="en-US" smtClean="0"/>
              <a:t> of a dataset comprises </a:t>
            </a:r>
            <a:r>
              <a:rPr lang="en-US" smtClean="0">
                <a:solidFill>
                  <a:srgbClr val="FF3300"/>
                </a:solidFill>
              </a:rPr>
              <a:t>datum</a:t>
            </a:r>
            <a:r>
              <a:rPr lang="en-US" smtClean="0"/>
              <a:t>, </a:t>
            </a:r>
            <a:r>
              <a:rPr lang="en-US" smtClean="0">
                <a:solidFill>
                  <a:srgbClr val="FF3300"/>
                </a:solidFill>
              </a:rPr>
              <a:t>projection</a:t>
            </a:r>
            <a:r>
              <a:rPr lang="en-US" smtClean="0"/>
              <a:t> and </a:t>
            </a:r>
            <a:r>
              <a:rPr lang="en-US" smtClean="0">
                <a:solidFill>
                  <a:srgbClr val="FF3300"/>
                </a:solidFill>
              </a:rPr>
              <a:t>coordinate system.</a:t>
            </a:r>
          </a:p>
          <a:p>
            <a:pPr>
              <a:lnSpc>
                <a:spcPct val="90000"/>
              </a:lnSpc>
            </a:pPr>
            <a:r>
              <a:rPr lang="en-US" smtClean="0"/>
              <a:t>For consistent analysis the </a:t>
            </a:r>
            <a:r>
              <a:rPr lang="en-US" smtClean="0">
                <a:solidFill>
                  <a:srgbClr val="FF3300"/>
                </a:solidFill>
              </a:rPr>
              <a:t>spatial reference</a:t>
            </a:r>
            <a:r>
              <a:rPr lang="en-US" smtClean="0"/>
              <a:t> of data sets should be the </a:t>
            </a:r>
            <a:r>
              <a:rPr lang="en-US" smtClean="0">
                <a:solidFill>
                  <a:srgbClr val="FF3300"/>
                </a:solidFill>
              </a:rPr>
              <a:t>same.</a:t>
            </a:r>
          </a:p>
          <a:p>
            <a:pPr>
              <a:lnSpc>
                <a:spcPct val="90000"/>
              </a:lnSpc>
            </a:pPr>
            <a:r>
              <a:rPr lang="en-US" smtClean="0"/>
              <a:t>ArcGIS does </a:t>
            </a:r>
            <a:r>
              <a:rPr lang="en-US" smtClean="0">
                <a:solidFill>
                  <a:srgbClr val="FF3300"/>
                </a:solidFill>
              </a:rPr>
              <a:t>projection on the fly</a:t>
            </a:r>
            <a:r>
              <a:rPr lang="en-US" smtClean="0"/>
              <a:t> so can display data with different spatial references properly </a:t>
            </a:r>
            <a:r>
              <a:rPr lang="en-US" b="1" i="1" smtClean="0">
                <a:solidFill>
                  <a:srgbClr val="FF3300"/>
                </a:solidFill>
              </a:rPr>
              <a:t>if they are properly specified.</a:t>
            </a:r>
          </a:p>
          <a:p>
            <a:pPr>
              <a:lnSpc>
                <a:spcPct val="90000"/>
              </a:lnSpc>
            </a:pPr>
            <a:r>
              <a:rPr lang="en-US" smtClean="0"/>
              <a:t>ArcGIS terminology</a:t>
            </a:r>
          </a:p>
          <a:p>
            <a:pPr lvl="1">
              <a:lnSpc>
                <a:spcPct val="90000"/>
              </a:lnSpc>
            </a:pPr>
            <a:r>
              <a:rPr lang="en-US" b="1" smtClean="0">
                <a:solidFill>
                  <a:srgbClr val="FF3300"/>
                </a:solidFill>
              </a:rPr>
              <a:t>Define projection.</a:t>
            </a:r>
            <a:r>
              <a:rPr lang="en-US" smtClean="0"/>
              <a:t>  Specify the projection for some data without changing the data.</a:t>
            </a:r>
          </a:p>
          <a:p>
            <a:pPr lvl="1">
              <a:lnSpc>
                <a:spcPct val="90000"/>
              </a:lnSpc>
            </a:pPr>
            <a:r>
              <a:rPr lang="en-US" b="1" smtClean="0">
                <a:solidFill>
                  <a:srgbClr val="FF3300"/>
                </a:solidFill>
              </a:rPr>
              <a:t>Project.</a:t>
            </a:r>
            <a:r>
              <a:rPr lang="en-US" smtClean="0"/>
              <a:t>  Change the data from one projection to another. </a:t>
            </a:r>
          </a:p>
          <a:p>
            <a:pPr>
              <a:lnSpc>
                <a:spcPct val="90000"/>
              </a:lnSpc>
            </a:pPr>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p:txBody>
          <a:bodyPr/>
          <a:lstStyle/>
          <a:p>
            <a:r>
              <a:rPr lang="en-US" smtClean="0"/>
              <a:t>Two basic locational systems: </a:t>
            </a:r>
            <a:r>
              <a:rPr lang="en-US" smtClean="0">
                <a:solidFill>
                  <a:srgbClr val="FF3300"/>
                </a:solidFill>
              </a:rPr>
              <a:t>geometric</a:t>
            </a:r>
            <a:r>
              <a:rPr lang="en-US" smtClean="0"/>
              <a:t> or Cartesian (x, y, z) and </a:t>
            </a:r>
            <a:r>
              <a:rPr lang="en-US" smtClean="0">
                <a:solidFill>
                  <a:srgbClr val="FF3300"/>
                </a:solidFill>
              </a:rPr>
              <a:t>geographic</a:t>
            </a:r>
            <a:r>
              <a:rPr lang="en-US" smtClean="0"/>
              <a:t> or gravitational (</a:t>
            </a:r>
            <a:r>
              <a:rPr lang="en-US" smtClean="0">
                <a:latin typeface="Symbol" pitchFamily="18" charset="2"/>
              </a:rPr>
              <a:t>f, l</a:t>
            </a:r>
            <a:r>
              <a:rPr lang="en-US" smtClean="0"/>
              <a:t>, z)</a:t>
            </a:r>
          </a:p>
          <a:p>
            <a:r>
              <a:rPr lang="en-US" smtClean="0"/>
              <a:t>Mean sea level surface or geoid is approximated by an ellipsoid to define an earth </a:t>
            </a:r>
            <a:r>
              <a:rPr lang="en-US" smtClean="0">
                <a:solidFill>
                  <a:srgbClr val="FF3300"/>
                </a:solidFill>
              </a:rPr>
              <a:t>datum</a:t>
            </a:r>
            <a:r>
              <a:rPr lang="en-US" smtClean="0"/>
              <a:t> which gives (</a:t>
            </a:r>
            <a:r>
              <a:rPr lang="en-US" smtClean="0">
                <a:latin typeface="Symbol" pitchFamily="18" charset="2"/>
              </a:rPr>
              <a:t>f, l) </a:t>
            </a:r>
            <a:r>
              <a:rPr lang="en-US" smtClean="0"/>
              <a:t>and distance above geoid gives (z)</a:t>
            </a:r>
          </a:p>
          <a:p>
            <a:endParaRPr lang="en-US" smtClean="0"/>
          </a:p>
        </p:txBody>
      </p:sp>
      <p:sp>
        <p:nvSpPr>
          <p:cNvPr id="65539" name="Rectangle 5"/>
          <p:cNvSpPr>
            <a:spLocks noGrp="1" noChangeArrowheads="1"/>
          </p:cNvSpPr>
          <p:nvPr>
            <p:ph type="title"/>
          </p:nvPr>
        </p:nvSpPr>
        <p:spPr>
          <a:noFill/>
        </p:spPr>
        <p:txBody>
          <a:bodyPr/>
          <a:lstStyle/>
          <a:p>
            <a:r>
              <a:rPr lang="en-US" smtClean="0"/>
              <a:t>Summary Concepts (Cont.)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Summary Concepts (Cont.)</a:t>
            </a:r>
          </a:p>
        </p:txBody>
      </p:sp>
      <p:sp>
        <p:nvSpPr>
          <p:cNvPr id="66563" name="Rectangle 3"/>
          <p:cNvSpPr>
            <a:spLocks noGrp="1" noChangeArrowheads="1"/>
          </p:cNvSpPr>
          <p:nvPr>
            <p:ph type="body" idx="1"/>
          </p:nvPr>
        </p:nvSpPr>
        <p:spPr/>
        <p:txBody>
          <a:bodyPr/>
          <a:lstStyle/>
          <a:p>
            <a:r>
              <a:rPr lang="en-US" smtClean="0"/>
              <a:t>To prepare a map, the earth is first reduced to a </a:t>
            </a:r>
            <a:r>
              <a:rPr lang="en-US" smtClean="0">
                <a:solidFill>
                  <a:srgbClr val="FF3300"/>
                </a:solidFill>
              </a:rPr>
              <a:t>globe</a:t>
            </a:r>
            <a:r>
              <a:rPr lang="en-US" smtClean="0"/>
              <a:t> and then </a:t>
            </a:r>
            <a:r>
              <a:rPr lang="en-US" smtClean="0">
                <a:solidFill>
                  <a:srgbClr val="FF3300"/>
                </a:solidFill>
              </a:rPr>
              <a:t>projected</a:t>
            </a:r>
            <a:r>
              <a:rPr lang="en-US" smtClean="0"/>
              <a:t> onto a flat surface</a:t>
            </a:r>
          </a:p>
          <a:p>
            <a:r>
              <a:rPr lang="en-US" smtClean="0"/>
              <a:t>Three basic types of map projections: conic, cylindrical and azimuthal</a:t>
            </a:r>
          </a:p>
          <a:p>
            <a:r>
              <a:rPr lang="en-US" smtClean="0"/>
              <a:t>A particular projection is defined by a </a:t>
            </a:r>
            <a:r>
              <a:rPr lang="en-US" smtClean="0">
                <a:solidFill>
                  <a:srgbClr val="FF3300"/>
                </a:solidFill>
              </a:rPr>
              <a:t>datum</a:t>
            </a:r>
            <a:r>
              <a:rPr lang="en-US" smtClean="0"/>
              <a:t>,  a projection </a:t>
            </a:r>
            <a:r>
              <a:rPr lang="en-US" smtClean="0">
                <a:solidFill>
                  <a:srgbClr val="FF3300"/>
                </a:solidFill>
              </a:rPr>
              <a:t>type</a:t>
            </a:r>
            <a:r>
              <a:rPr lang="en-US" smtClean="0"/>
              <a:t> and a set of projection </a:t>
            </a:r>
            <a:r>
              <a:rPr lang="en-US" smtClean="0">
                <a:solidFill>
                  <a:srgbClr val="FF3300"/>
                </a:solidFill>
              </a:rPr>
              <a:t>parameters</a:t>
            </a:r>
            <a:endParaRPr lang="en-US" smtClean="0"/>
          </a:p>
          <a:p>
            <a:endParaRPr 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Summary Concepts (Cont.)</a:t>
            </a:r>
          </a:p>
        </p:txBody>
      </p:sp>
      <p:sp>
        <p:nvSpPr>
          <p:cNvPr id="67587" name="Rectangle 3"/>
          <p:cNvSpPr>
            <a:spLocks noGrp="1" noChangeArrowheads="1"/>
          </p:cNvSpPr>
          <p:nvPr>
            <p:ph type="body" idx="1"/>
          </p:nvPr>
        </p:nvSpPr>
        <p:spPr/>
        <p:txBody>
          <a:bodyPr/>
          <a:lstStyle/>
          <a:p>
            <a:r>
              <a:rPr lang="en-US" dirty="0" smtClean="0">
                <a:solidFill>
                  <a:srgbClr val="FF3300"/>
                </a:solidFill>
              </a:rPr>
              <a:t>Standard coordinate systems</a:t>
            </a:r>
            <a:r>
              <a:rPr lang="en-US" dirty="0" smtClean="0"/>
              <a:t> use particular projections over zones of the earth’s surface</a:t>
            </a:r>
          </a:p>
          <a:p>
            <a:r>
              <a:rPr lang="en-US" dirty="0" smtClean="0"/>
              <a:t>Types of standard coordinate systems: </a:t>
            </a:r>
            <a:r>
              <a:rPr lang="en-US" dirty="0" smtClean="0">
                <a:solidFill>
                  <a:srgbClr val="FF3300"/>
                </a:solidFill>
              </a:rPr>
              <a:t>UTM, State Plane</a:t>
            </a:r>
            <a:endParaRPr lang="en-US" dirty="0"/>
          </a:p>
          <a:p>
            <a:r>
              <a:rPr lang="en-US" dirty="0" smtClean="0">
                <a:solidFill>
                  <a:srgbClr val="FF0000"/>
                </a:solidFill>
              </a:rPr>
              <a:t>Web Mercator </a:t>
            </a:r>
            <a:r>
              <a:rPr lang="en-US" dirty="0" smtClean="0"/>
              <a:t>coordinate system (WGS84 datum) is standard for ArcGIS </a:t>
            </a:r>
            <a:r>
              <a:rPr lang="en-US" dirty="0" err="1" smtClean="0"/>
              <a:t>basemaps</a:t>
            </a: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PS clipped"/>
          <p:cNvPicPr>
            <a:picLocks noChangeAspect="1" noChangeArrowheads="1"/>
          </p:cNvPicPr>
          <p:nvPr/>
        </p:nvPicPr>
        <p:blipFill>
          <a:blip r:embed="rId2" cstate="print"/>
          <a:srcRect/>
          <a:stretch>
            <a:fillRect/>
          </a:stretch>
        </p:blipFill>
        <p:spPr bwMode="auto">
          <a:xfrm>
            <a:off x="5454650" y="241300"/>
            <a:ext cx="2452688" cy="3111500"/>
          </a:xfrm>
          <a:prstGeom prst="rect">
            <a:avLst/>
          </a:prstGeom>
          <a:noFill/>
          <a:ln w="9525">
            <a:noFill/>
            <a:miter lim="800000"/>
            <a:headEnd/>
            <a:tailEnd/>
          </a:ln>
        </p:spPr>
      </p:pic>
      <p:sp>
        <p:nvSpPr>
          <p:cNvPr id="20483" name="Text Box 6"/>
          <p:cNvSpPr txBox="1">
            <a:spLocks noChangeArrowheads="1"/>
          </p:cNvSpPr>
          <p:nvPr/>
        </p:nvSpPr>
        <p:spPr bwMode="auto">
          <a:xfrm>
            <a:off x="7435850" y="1993900"/>
            <a:ext cx="1776413" cy="336550"/>
          </a:xfrm>
          <a:prstGeom prst="rect">
            <a:avLst/>
          </a:prstGeom>
          <a:noFill/>
          <a:ln w="9525">
            <a:noFill/>
            <a:miter lim="800000"/>
            <a:headEnd/>
            <a:tailEnd/>
          </a:ln>
        </p:spPr>
        <p:txBody>
          <a:bodyPr wrap="none">
            <a:spAutoFit/>
          </a:bodyPr>
          <a:lstStyle/>
          <a:p>
            <a:r>
              <a:rPr lang="en-US" sz="1600">
                <a:solidFill>
                  <a:srgbClr val="CC3300"/>
                </a:solidFill>
              </a:rPr>
              <a:t>(Press and hold)</a:t>
            </a:r>
          </a:p>
        </p:txBody>
      </p:sp>
      <p:sp>
        <p:nvSpPr>
          <p:cNvPr id="20484" name="Rectangle 7"/>
          <p:cNvSpPr>
            <a:spLocks noChangeArrowheads="1"/>
          </p:cNvSpPr>
          <p:nvPr/>
        </p:nvSpPr>
        <p:spPr bwMode="auto">
          <a:xfrm>
            <a:off x="6645275" y="203200"/>
            <a:ext cx="692150" cy="576263"/>
          </a:xfrm>
          <a:prstGeom prst="rect">
            <a:avLst/>
          </a:prstGeom>
          <a:noFill/>
          <a:ln w="25400">
            <a:solidFill>
              <a:srgbClr val="CC3300"/>
            </a:solidFill>
            <a:miter lim="800000"/>
            <a:headEnd/>
            <a:tailEnd/>
          </a:ln>
        </p:spPr>
        <p:txBody>
          <a:bodyPr wrap="none" anchor="ctr"/>
          <a:lstStyle/>
          <a:p>
            <a:endParaRPr lang="en-US"/>
          </a:p>
        </p:txBody>
      </p:sp>
      <p:pic>
        <p:nvPicPr>
          <p:cNvPr id="20485" name="Picture 8"/>
          <p:cNvPicPr>
            <a:picLocks noChangeAspect="1" noChangeArrowheads="1"/>
          </p:cNvPicPr>
          <p:nvPr/>
        </p:nvPicPr>
        <p:blipFill>
          <a:blip r:embed="rId3" cstate="print"/>
          <a:srcRect/>
          <a:stretch>
            <a:fillRect/>
          </a:stretch>
        </p:blipFill>
        <p:spPr bwMode="auto">
          <a:xfrm>
            <a:off x="269875" y="1349375"/>
            <a:ext cx="3956050" cy="1433513"/>
          </a:xfrm>
          <a:prstGeom prst="rect">
            <a:avLst/>
          </a:prstGeom>
          <a:noFill/>
          <a:ln w="9525">
            <a:noFill/>
            <a:miter lim="800000"/>
            <a:headEnd/>
            <a:tailEnd/>
          </a:ln>
        </p:spPr>
      </p:pic>
      <p:pic>
        <p:nvPicPr>
          <p:cNvPr id="20486" name="Picture 9"/>
          <p:cNvPicPr>
            <a:picLocks noChangeAspect="1" noChangeArrowheads="1"/>
          </p:cNvPicPr>
          <p:nvPr/>
        </p:nvPicPr>
        <p:blipFill>
          <a:blip r:embed="rId4" cstate="print"/>
          <a:srcRect/>
          <a:stretch>
            <a:fillRect/>
          </a:stretch>
        </p:blipFill>
        <p:spPr bwMode="auto">
          <a:xfrm>
            <a:off x="5926138" y="3160713"/>
            <a:ext cx="3217862" cy="3697287"/>
          </a:xfrm>
          <a:prstGeom prst="rect">
            <a:avLst/>
          </a:prstGeom>
          <a:noFill/>
          <a:ln w="9525">
            <a:noFill/>
            <a:miter lim="800000"/>
            <a:headEnd/>
            <a:tailEnd/>
          </a:ln>
        </p:spPr>
      </p:pic>
      <p:sp>
        <p:nvSpPr>
          <p:cNvPr id="20487" name="Text Box 10"/>
          <p:cNvSpPr txBox="1">
            <a:spLocks noChangeArrowheads="1"/>
          </p:cNvSpPr>
          <p:nvPr/>
        </p:nvSpPr>
        <p:spPr bwMode="auto">
          <a:xfrm>
            <a:off x="6799263" y="6270625"/>
            <a:ext cx="1979612" cy="366713"/>
          </a:xfrm>
          <a:prstGeom prst="rect">
            <a:avLst/>
          </a:prstGeom>
          <a:noFill/>
          <a:ln w="9525">
            <a:noFill/>
            <a:miter lim="800000"/>
            <a:headEnd/>
            <a:tailEnd/>
          </a:ln>
        </p:spPr>
        <p:txBody>
          <a:bodyPr wrap="none">
            <a:spAutoFit/>
          </a:bodyPr>
          <a:lstStyle/>
          <a:p>
            <a:r>
              <a:rPr lang="en-US"/>
              <a:t>Trimble GeoXH</a:t>
            </a:r>
            <a:r>
              <a:rPr lang="en-US" baseline="30000"/>
              <a:t>TM</a:t>
            </a:r>
          </a:p>
        </p:txBody>
      </p:sp>
      <p:pic>
        <p:nvPicPr>
          <p:cNvPr id="20488" name="Picture 12"/>
          <p:cNvPicPr>
            <a:picLocks noChangeAspect="1" noChangeArrowheads="1"/>
          </p:cNvPicPr>
          <p:nvPr/>
        </p:nvPicPr>
        <p:blipFill>
          <a:blip r:embed="rId5" cstate="print"/>
          <a:srcRect/>
          <a:stretch>
            <a:fillRect/>
          </a:stretch>
        </p:blipFill>
        <p:spPr bwMode="auto">
          <a:xfrm>
            <a:off x="423863" y="2776538"/>
            <a:ext cx="3763962" cy="3454400"/>
          </a:xfrm>
          <a:prstGeom prst="rect">
            <a:avLst/>
          </a:prstGeom>
          <a:noFill/>
          <a:ln w="9525">
            <a:noFill/>
            <a:miter lim="800000"/>
            <a:headEnd/>
            <a:tailEnd/>
          </a:ln>
        </p:spPr>
      </p:pic>
      <p:sp>
        <p:nvSpPr>
          <p:cNvPr id="20489" name="Rectangle 13"/>
          <p:cNvSpPr>
            <a:spLocks noChangeArrowheads="1"/>
          </p:cNvSpPr>
          <p:nvPr/>
        </p:nvSpPr>
        <p:spPr bwMode="auto">
          <a:xfrm>
            <a:off x="577850" y="6232525"/>
            <a:ext cx="4159250" cy="366713"/>
          </a:xfrm>
          <a:prstGeom prst="rect">
            <a:avLst/>
          </a:prstGeom>
          <a:noFill/>
          <a:ln w="9525">
            <a:noFill/>
            <a:miter lim="800000"/>
            <a:headEnd/>
            <a:tailEnd/>
          </a:ln>
        </p:spPr>
        <p:txBody>
          <a:bodyPr wrap="none" anchor="ctr">
            <a:spAutoFit/>
          </a:bodyPr>
          <a:lstStyle/>
          <a:p>
            <a:pPr eaLnBrk="1" hangingPunct="1"/>
            <a:r>
              <a:rPr lang="en-US"/>
              <a:t>Garmin GPSMAP 276C GPS Receiver </a:t>
            </a:r>
          </a:p>
        </p:txBody>
      </p:sp>
      <p:sp>
        <p:nvSpPr>
          <p:cNvPr id="20490" name="TextBox 9"/>
          <p:cNvSpPr txBox="1">
            <a:spLocks noChangeArrowheads="1"/>
          </p:cNvSpPr>
          <p:nvPr/>
        </p:nvSpPr>
        <p:spPr bwMode="auto">
          <a:xfrm>
            <a:off x="838200" y="304800"/>
            <a:ext cx="4929188" cy="646113"/>
          </a:xfrm>
          <a:prstGeom prst="rect">
            <a:avLst/>
          </a:prstGeom>
          <a:noFill/>
          <a:ln w="9525">
            <a:noFill/>
            <a:miter lim="800000"/>
            <a:headEnd/>
            <a:tailEnd/>
          </a:ln>
        </p:spPr>
        <p:txBody>
          <a:bodyPr wrap="none">
            <a:spAutoFit/>
          </a:bodyPr>
          <a:lstStyle/>
          <a:p>
            <a:r>
              <a:rPr lang="en-US" sz="3600"/>
              <a:t>Global Position Systems</a:t>
            </a:r>
          </a:p>
        </p:txBody>
      </p:sp>
    </p:spTree>
    <p:extLst>
      <p:ext uri="{BB962C8B-B14F-4D97-AF65-F5344CB8AC3E}">
        <p14:creationId xmlns:p14="http://schemas.microsoft.com/office/powerpoint/2010/main" val="3228530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GPS Satellites</a:t>
            </a:r>
          </a:p>
        </p:txBody>
      </p:sp>
      <p:sp>
        <p:nvSpPr>
          <p:cNvPr id="22531" name="Text Box 5"/>
          <p:cNvSpPr txBox="1">
            <a:spLocks noChangeArrowheads="1"/>
          </p:cNvSpPr>
          <p:nvPr/>
        </p:nvSpPr>
        <p:spPr bwMode="auto">
          <a:xfrm>
            <a:off x="754063" y="6159500"/>
            <a:ext cx="7643812" cy="457200"/>
          </a:xfrm>
          <a:prstGeom prst="rect">
            <a:avLst/>
          </a:prstGeom>
          <a:noFill/>
          <a:ln w="9525">
            <a:noFill/>
            <a:miter lim="800000"/>
            <a:headEnd/>
            <a:tailEnd/>
          </a:ln>
        </p:spPr>
        <p:txBody>
          <a:bodyPr wrap="none">
            <a:spAutoFit/>
          </a:bodyPr>
          <a:lstStyle/>
          <a:p>
            <a:r>
              <a:rPr lang="en-US" sz="2400"/>
              <a:t>Satellites are distributed among six offset orbital planes</a:t>
            </a:r>
          </a:p>
        </p:txBody>
      </p:sp>
      <p:pic>
        <p:nvPicPr>
          <p:cNvPr id="22532" name="Picture 6"/>
          <p:cNvPicPr>
            <a:picLocks noChangeAspect="1" noChangeArrowheads="1"/>
          </p:cNvPicPr>
          <p:nvPr/>
        </p:nvPicPr>
        <p:blipFill>
          <a:blip r:embed="rId3" cstate="print"/>
          <a:srcRect/>
          <a:stretch>
            <a:fillRect/>
          </a:stretch>
        </p:blipFill>
        <p:spPr bwMode="auto">
          <a:xfrm>
            <a:off x="2498725" y="2890838"/>
            <a:ext cx="3076575" cy="3149600"/>
          </a:xfrm>
          <a:prstGeom prst="rect">
            <a:avLst/>
          </a:prstGeom>
          <a:noFill/>
          <a:ln w="9525">
            <a:noFill/>
            <a:miter lim="800000"/>
            <a:headEnd/>
            <a:tailEnd/>
          </a:ln>
        </p:spPr>
      </p:pic>
      <p:sp>
        <p:nvSpPr>
          <p:cNvPr id="22533" name="Rectangle 7"/>
          <p:cNvSpPr>
            <a:spLocks noGrp="1" noChangeArrowheads="1"/>
          </p:cNvSpPr>
          <p:nvPr>
            <p:ph type="body" idx="1"/>
          </p:nvPr>
        </p:nvSpPr>
        <p:spPr>
          <a:xfrm>
            <a:off x="539750" y="1547813"/>
            <a:ext cx="7661275" cy="4114800"/>
          </a:xfrm>
        </p:spPr>
        <p:txBody>
          <a:bodyPr/>
          <a:lstStyle/>
          <a:p>
            <a:r>
              <a:rPr lang="en-US" sz="2400" smtClean="0"/>
              <a:t>24 satellites</a:t>
            </a:r>
          </a:p>
          <a:p>
            <a:r>
              <a:rPr lang="en-US" sz="2400" smtClean="0"/>
              <a:t>6 orbital planes</a:t>
            </a:r>
          </a:p>
          <a:p>
            <a:r>
              <a:rPr lang="en-US" sz="2400" smtClean="0"/>
              <a:t>12 hour return interval for each satellite</a:t>
            </a:r>
          </a:p>
        </p:txBody>
      </p:sp>
    </p:spTree>
    <p:extLst>
      <p:ext uri="{BB962C8B-B14F-4D97-AF65-F5344CB8AC3E}">
        <p14:creationId xmlns:p14="http://schemas.microsoft.com/office/powerpoint/2010/main" val="2670614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81D42FF-B114-4D92-91C1-9C47E0F432C8}">
  <ds:schemaRefs>
    <ds:schemaRef ds:uri="ESRI.ArcGIS.Mapping.OfficeIntegration.PowerPointInfo"/>
  </ds:schemaRefs>
</ds:datastoreItem>
</file>

<file path=customXml/itemProps2.xml><?xml version="1.0" encoding="utf-8"?>
<ds:datastoreItem xmlns:ds="http://schemas.openxmlformats.org/officeDocument/2006/customXml" ds:itemID="{9B3BFA65-6526-4983-9CCE-F741164BEBC5}">
  <ds:schemaRefs>
    <ds:schemaRef ds:uri="ESRI.ArcGIS.Mapping.OfficeIntegration.PowerPointInfo"/>
  </ds:schemaRefs>
</ds:datastoreItem>
</file>

<file path=customXml/itemProps3.xml><?xml version="1.0" encoding="utf-8"?>
<ds:datastoreItem xmlns:ds="http://schemas.openxmlformats.org/officeDocument/2006/customXml" ds:itemID="{0650F63C-128A-4049-AE2A-CE1392BCBF6D}">
  <ds:schemaRefs>
    <ds:schemaRef ds:uri="ESRI.ArcGIS.Mapping.OfficeIntegration.PowerPointInfo"/>
  </ds:schemaRefs>
</ds:datastoreItem>
</file>

<file path=customXml/itemProps4.xml><?xml version="1.0" encoding="utf-8"?>
<ds:datastoreItem xmlns:ds="http://schemas.openxmlformats.org/officeDocument/2006/customXml" ds:itemID="{1B135007-E379-46CA-9847-01A077D7E954}">
  <ds:schemaRefs>
    <ds:schemaRef ds:uri="ESRI.ArcGIS.Mapping.OfficeIntegration.PowerPointInfo"/>
  </ds:schemaRefs>
</ds:datastoreItem>
</file>

<file path=customXml/itemProps5.xml><?xml version="1.0" encoding="utf-8"?>
<ds:datastoreItem xmlns:ds="http://schemas.openxmlformats.org/officeDocument/2006/customXml" ds:itemID="{F8EED6AA-AFC4-40E9-A323-EB8C43444C4C}">
  <ds:schemaRefs>
    <ds:schemaRef ds:uri="ESRI.ArcGIS.Mapping.OfficeIntegration.PowerPointInfo"/>
  </ds:schemaRefs>
</ds:datastoreItem>
</file>

<file path=customXml/itemProps6.xml><?xml version="1.0" encoding="utf-8"?>
<ds:datastoreItem xmlns:ds="http://schemas.openxmlformats.org/officeDocument/2006/customXml" ds:itemID="{66080009-D97E-4013-9E95-B600AA6C55DC}">
  <ds:schemaRefs>
    <ds:schemaRef ds:uri="ESRI.ArcGIS.Mapping.OfficeIntegration.PowerPointInfo"/>
  </ds:schemaRefs>
</ds:datastoreItem>
</file>

<file path=customXml/itemProps7.xml><?xml version="1.0" encoding="utf-8"?>
<ds:datastoreItem xmlns:ds="http://schemas.openxmlformats.org/officeDocument/2006/customXml" ds:itemID="{206E3E5F-4521-4660-A976-36F46DE82F3E}">
  <ds:schemaRefs>
    <ds:schemaRef ds:uri="ESRI.ArcGIS.Mapping.OfficeIntegration.PowerPointInfo"/>
  </ds:schemaRefs>
</ds:datastoreItem>
</file>

<file path=customXml/itemProps8.xml><?xml version="1.0" encoding="utf-8"?>
<ds:datastoreItem xmlns:ds="http://schemas.openxmlformats.org/officeDocument/2006/customXml" ds:itemID="{C135782C-CD69-4BF5-A5BB-78A27BAD5C2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1554</TotalTime>
  <Words>3286</Words>
  <Application>Microsoft Office PowerPoint</Application>
  <PresentationFormat>On-screen Show (4:3)</PresentationFormat>
  <Paragraphs>517</Paragraphs>
  <Slides>76</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6" baseType="lpstr">
      <vt:lpstr>ＭＳ Ｐゴシック</vt:lpstr>
      <vt:lpstr>Arial</vt:lpstr>
      <vt:lpstr>Calibri</vt:lpstr>
      <vt:lpstr>Comic Sans MS</vt:lpstr>
      <vt:lpstr>Symbol</vt:lpstr>
      <vt:lpstr>Times New Roman</vt:lpstr>
      <vt:lpstr>Wingdings</vt:lpstr>
      <vt:lpstr>Default Design</vt:lpstr>
      <vt:lpstr>Document</vt:lpstr>
      <vt:lpstr>Equation</vt:lpstr>
      <vt:lpstr>Geodesy, Map Projections and Coordinate Systems</vt:lpstr>
      <vt:lpstr>Readings</vt:lpstr>
      <vt:lpstr>Learning Objectives: By the end of this class you should be able to:</vt:lpstr>
      <vt:lpstr>Readings: Map Projection</vt:lpstr>
      <vt:lpstr>Description of Feature Dataset</vt:lpstr>
      <vt:lpstr>Horizontal Coordinate Systems</vt:lpstr>
      <vt:lpstr>Revolution in Earth Measurement</vt:lpstr>
      <vt:lpstr>PowerPoint Presentation</vt:lpstr>
      <vt:lpstr>GPS Satellites</vt:lpstr>
      <vt:lpstr>How GPS works in five logical steps: </vt:lpstr>
      <vt:lpstr>Distance from satellite</vt:lpstr>
      <vt:lpstr>PowerPoint Presentation</vt:lpstr>
      <vt:lpstr>PowerPoint Presentation</vt:lpstr>
      <vt:lpstr>Differential GPS</vt:lpstr>
      <vt:lpstr>Tectonic Motions</vt:lpstr>
      <vt:lpstr>HORIZONTAL TECTONIC MOTIONS</vt:lpstr>
      <vt:lpstr>PowerPoint Presentation</vt:lpstr>
      <vt:lpstr>PowerPoint Presentation</vt:lpstr>
      <vt:lpstr>Geographic Coordinates (f, l, z)</vt:lpstr>
      <vt:lpstr>Shape of the Earth</vt:lpstr>
      <vt:lpstr>Ellipse</vt:lpstr>
      <vt:lpstr>Ellipsoid or Spheroid Rotate an ellipse around an axis</vt:lpstr>
      <vt:lpstr>Standard Ellipsoids</vt:lpstr>
      <vt:lpstr>Geodetic Datums</vt:lpstr>
      <vt:lpstr>Horizontal Earth Datums</vt:lpstr>
      <vt:lpstr>Adjustments of the NAD83 Datum</vt:lpstr>
      <vt:lpstr>Representations of the Earth</vt:lpstr>
      <vt:lpstr>THE GEOID AND TWO ELLIPSOIDS</vt:lpstr>
      <vt:lpstr>WGS 84 and NAD 83</vt:lpstr>
      <vt:lpstr>Definition of Latitude, f</vt:lpstr>
      <vt:lpstr>Cutting Plane of a Meridian</vt:lpstr>
      <vt:lpstr>Definition of Longitude, l</vt:lpstr>
      <vt:lpstr>Latitude and Longitude on a Sphere</vt:lpstr>
      <vt:lpstr>Length on Meridians and Parallels</vt:lpstr>
      <vt:lpstr>PowerPoint Presentation</vt:lpstr>
      <vt:lpstr>Curved Earth Distance (from A to B)</vt:lpstr>
      <vt:lpstr>Three systems for measuring elevation</vt:lpstr>
      <vt:lpstr>Trends in Tide Levels (coastal flood risk is changing)</vt:lpstr>
      <vt:lpstr>Geoid and Ellipsoid</vt:lpstr>
      <vt:lpstr>Definition of Elevation</vt:lpstr>
      <vt:lpstr>PowerPoint Presentation</vt:lpstr>
      <vt:lpstr>Gravity Recovery and Climate Experiment (GRACE) Force of gravity responds to changes in water volume Water is really heavy!  Gravity is varying in time and space.</vt:lpstr>
      <vt:lpstr>GRACE and Texas Reservoir Water Storage</vt:lpstr>
      <vt:lpstr>Vertical Earth Datums</vt:lpstr>
      <vt:lpstr>Converting Vertical Datums</vt:lpstr>
      <vt:lpstr>Geodetic Datum differences in the Great Salt Lake Region</vt:lpstr>
      <vt:lpstr>Importance of geodetic datums NAVD88 – NGVD29 (cm)</vt:lpstr>
      <vt:lpstr>Geodesy and Map Projections</vt:lpstr>
      <vt:lpstr>Earth to Globe to Map</vt:lpstr>
      <vt:lpstr>Geographic and Projected Coordinates</vt:lpstr>
      <vt:lpstr>Types of Projections</vt:lpstr>
      <vt:lpstr>Conic Projections (Albers, Lambert)</vt:lpstr>
      <vt:lpstr>Cylindrical Projections (Mercator)</vt:lpstr>
      <vt:lpstr>Azimuthal  (Lambert)</vt:lpstr>
      <vt:lpstr>Albers Equal Area Conic Projection</vt:lpstr>
      <vt:lpstr>Lambert Conformal Conic Projection</vt:lpstr>
      <vt:lpstr> Universal Transverse Mercator Projection</vt:lpstr>
      <vt:lpstr>Lambert Azimuthal Equal Area Projection</vt:lpstr>
      <vt:lpstr>Web Mercator Projection (used for ESRI Basemaps)</vt:lpstr>
      <vt:lpstr>PowerPoint Presentation</vt:lpstr>
      <vt:lpstr>Projections Preserve Some  Earth Properties</vt:lpstr>
      <vt:lpstr>Projection and Datum</vt:lpstr>
      <vt:lpstr>Geodesy and Map Projections</vt:lpstr>
      <vt:lpstr>Coordinate Systems</vt:lpstr>
      <vt:lpstr>Coordinate System</vt:lpstr>
      <vt:lpstr>Universal Transverse  Mercator</vt:lpstr>
      <vt:lpstr>UTM Zone 14</vt:lpstr>
      <vt:lpstr>State Plane Coordinate System</vt:lpstr>
      <vt:lpstr>ArcGIS Spatial Reference Frames</vt:lpstr>
      <vt:lpstr>Horizontal Coordinate Systems</vt:lpstr>
      <vt:lpstr>Vertical Coordinate Systems</vt:lpstr>
      <vt:lpstr>ArcGIS .prj files</vt:lpstr>
      <vt:lpstr>Summary Concepts</vt:lpstr>
      <vt:lpstr>Summary Concepts (Cont.)</vt:lpstr>
      <vt:lpstr>Summary Concepts (Cont.)</vt:lpstr>
      <vt:lpstr>Summary Concepts (Cont.)</vt:lpstr>
    </vt:vector>
  </TitlesOfParts>
  <Company>CRWR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and Map Projections</dc:title>
  <dc:creator>maidment</dc:creator>
  <cp:lastModifiedBy>Maidment, David R</cp:lastModifiedBy>
  <cp:revision>160</cp:revision>
  <cp:lastPrinted>2011-09-10T08:46:57Z</cp:lastPrinted>
  <dcterms:created xsi:type="dcterms:W3CDTF">1998-09-22T03:35:01Z</dcterms:created>
  <dcterms:modified xsi:type="dcterms:W3CDTF">2016-09-12T21:33:04Z</dcterms:modified>
</cp:coreProperties>
</file>