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1" r:id="rId4"/>
    <p:sldMasterId id="2147483750" r:id="rId5"/>
    <p:sldMasterId id="2147483814" r:id="rId6"/>
    <p:sldMasterId id="2147483852" r:id="rId7"/>
    <p:sldMasterId id="2147483865" r:id="rId8"/>
    <p:sldMasterId id="2147483878" r:id="rId9"/>
    <p:sldMasterId id="2147483890" r:id="rId10"/>
  </p:sldMasterIdLst>
  <p:notesMasterIdLst>
    <p:notesMasterId r:id="rId56"/>
  </p:notesMasterIdLst>
  <p:sldIdLst>
    <p:sldId id="310" r:id="rId11"/>
    <p:sldId id="340" r:id="rId12"/>
    <p:sldId id="311" r:id="rId13"/>
    <p:sldId id="312" r:id="rId14"/>
    <p:sldId id="313" r:id="rId15"/>
    <p:sldId id="314" r:id="rId16"/>
    <p:sldId id="298" r:id="rId17"/>
    <p:sldId id="315" r:id="rId18"/>
    <p:sldId id="302" r:id="rId19"/>
    <p:sldId id="303" r:id="rId20"/>
    <p:sldId id="304" r:id="rId21"/>
    <p:sldId id="305" r:id="rId22"/>
    <p:sldId id="319" r:id="rId23"/>
    <p:sldId id="316" r:id="rId24"/>
    <p:sldId id="317" r:id="rId25"/>
    <p:sldId id="306" r:id="rId26"/>
    <p:sldId id="307" r:id="rId27"/>
    <p:sldId id="318" r:id="rId28"/>
    <p:sldId id="320" r:id="rId29"/>
    <p:sldId id="324" r:id="rId30"/>
    <p:sldId id="321" r:id="rId31"/>
    <p:sldId id="308" r:id="rId32"/>
    <p:sldId id="309" r:id="rId33"/>
    <p:sldId id="322" r:id="rId34"/>
    <p:sldId id="323" r:id="rId35"/>
    <p:sldId id="328" r:id="rId36"/>
    <p:sldId id="329" r:id="rId37"/>
    <p:sldId id="330" r:id="rId38"/>
    <p:sldId id="331" r:id="rId39"/>
    <p:sldId id="261" r:id="rId40"/>
    <p:sldId id="262" r:id="rId41"/>
    <p:sldId id="263" r:id="rId42"/>
    <p:sldId id="301" r:id="rId43"/>
    <p:sldId id="265" r:id="rId44"/>
    <p:sldId id="264" r:id="rId45"/>
    <p:sldId id="325" r:id="rId46"/>
    <p:sldId id="326" r:id="rId47"/>
    <p:sldId id="279" r:id="rId48"/>
    <p:sldId id="335" r:id="rId49"/>
    <p:sldId id="336" r:id="rId50"/>
    <p:sldId id="282" r:id="rId51"/>
    <p:sldId id="284" r:id="rId52"/>
    <p:sldId id="337" r:id="rId53"/>
    <p:sldId id="338" r:id="rId54"/>
    <p:sldId id="33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5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0CE1E-88DC-4A69-A758-631CF3F43F0C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6D7AF-1D90-4D98-9CF2-27AD6661B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05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FC318-457F-4966-8C7E-F5312B97D9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Elevations are filled to that of the pools pour point</a:t>
            </a:r>
          </a:p>
        </p:txBody>
      </p:sp>
    </p:spTree>
    <p:extLst>
      <p:ext uri="{BB962C8B-B14F-4D97-AF65-F5344CB8AC3E}">
        <p14:creationId xmlns:p14="http://schemas.microsoft.com/office/powerpoint/2010/main" val="3724494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2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571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962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26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03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09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546596726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391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035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129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764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37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745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10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016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974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143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287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507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C36E0-011A-4381-9929-180A1C7D0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577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41424602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A965C-C412-4BCA-83B9-FEFAB5D98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07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B358-D620-4EE0-B129-E48D3BD5BD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19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FF952-F39C-4139-A911-D22DE600E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91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BADE1-DFC7-4A1E-AF2F-067F0535B8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45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751B-DDD2-46B7-B18E-6751057A6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7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96F8E-E632-4621-B97E-78A83D88B5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0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9E2E9-A71E-427F-AB09-3152A2423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98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2BEC6-EDD0-4030-B051-E0C1B39CB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0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43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52179-011A-4028-A666-623A656E4F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99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1FC38-639D-4BA4-B4C0-9D2F094FD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57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26DEF-42E8-423C-B048-2B7B9D22C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33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FCF88-70FA-41BF-BD96-0FFB8F23A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3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A965C-C412-4BCA-83B9-FEFAB5D98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23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B358-D620-4EE0-B129-E48D3BD5BD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51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FF952-F39C-4139-A911-D22DE600E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99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BADE1-DFC7-4A1E-AF2F-067F0535B8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61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751B-DDD2-46B7-B18E-6751057A6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20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96F8E-E632-4621-B97E-78A83D88B5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6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4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9E2E9-A71E-427F-AB09-3152A2423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81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2BEC6-EDD0-4030-B051-E0C1B39CB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91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52179-011A-4028-A666-623A656E4F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32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1FC38-639D-4BA4-B4C0-9D2F094FD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93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26DEF-42E8-423C-B048-2B7B9D22C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87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FCF88-70FA-41BF-BD96-0FFB8F23A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69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85A58-3EC3-4055-B7C7-C23D997703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0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7F4A0-6E72-4AD7-9D7C-F2C485357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46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8F2BF-1A2F-43F4-869D-3E0B720E72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574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AD17-119F-4686-867B-2ADE37D3F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0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24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27B7D-0B55-4087-90CB-19FDBBCA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17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03FE3-22F5-42C1-965D-0B55DF3D54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45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1F0F-E411-4828-81FE-AF94EFE8D7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41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935F8-D999-4277-875B-4E5751877A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95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367F0-5983-47D3-8B76-EF2390FA5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764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05C82-7A5A-4BC8-9558-FD2E7D3CD4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6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C8807-1D52-45FB-BA70-EDF261C456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2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BFF2-ECAF-4EAF-8721-5DE1F6BE5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57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098EA-5548-41F0-83E4-658F2A54E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68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30FB-A0C0-411C-B4F5-BCF995D32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21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864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97E1-CAD9-4056-B666-BB4E122F9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898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3ED87-2A24-46D6-A8BF-C3A3A08E85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491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52FAE-FB22-4867-A8B3-61B2339A84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68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6023-76F9-4EE0-BAB4-4F85AD6B2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92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5ED47-6D84-43DD-B348-7E233D4EB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484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75D6F-31BA-4640-9B51-60915C207D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83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2443E-7B71-4B70-A8C3-4D44D53669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994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2336D-72F1-4590-B255-200F54B78C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12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1A7FD-CED9-43B4-B472-F022684E26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872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142194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50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0210002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552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8498503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26791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36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16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767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23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91950717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7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597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784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85A58-3EC3-4055-B7C7-C23D99770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30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7F4A0-6E72-4AD7-9D7C-F2C485357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147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8F2BF-1A2F-43F4-869D-3E0B720E7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351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AD17-119F-4686-867B-2ADE37D3F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313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27B7D-0B55-4087-90CB-19FDBBCAA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457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03FE3-22F5-42C1-965D-0B55DF3D5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574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1F0F-E411-4828-81FE-AF94EFE8D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887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935F8-D999-4277-875B-4E5751877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351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367F0-5983-47D3-8B76-EF2390FA5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72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77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05C82-7A5A-4BC8-9558-FD2E7D3CD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64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C8807-1D52-45FB-BA70-EDF261C45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557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BFF2-ECAF-4EAF-8721-5DE1F6BE5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203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429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814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14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286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788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161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4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462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757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601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251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042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83B88-4030-4DD0-B7C5-50774AB20B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500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2249312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179618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93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466071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2856599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3C068-42FB-42A7-A4BD-643EDD4DBF84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5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4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D9B077-8BD9-4021-8E13-15776B02510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D9B077-8BD9-4021-8E13-15776B02510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2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E71E06-700D-4EB0-9BB2-BA5EC4E7B0E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8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0F891E-84B2-4A67-9C70-C71BE6C2E47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6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167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1E71E06-700D-4EB0-9BB2-BA5EC4E7B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5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0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8730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slide" Target="slide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3.wmf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56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image" Target="../media/image560.png"/><Relationship Id="rId18" Type="http://schemas.openxmlformats.org/officeDocument/2006/relationships/image" Target="../media/image68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550.png"/><Relationship Id="rId17" Type="http://schemas.openxmlformats.org/officeDocument/2006/relationships/image" Target="../media/image67.png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66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11" Type="http://schemas.openxmlformats.org/officeDocument/2006/relationships/image" Target="../media/image540.png"/><Relationship Id="rId5" Type="http://schemas.openxmlformats.org/officeDocument/2006/relationships/oleObject" Target="../embeddings/oleObject6.bin"/><Relationship Id="rId15" Type="http://schemas.openxmlformats.org/officeDocument/2006/relationships/image" Target="../media/image65.png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2.wmf"/><Relationship Id="rId2" Type="http://schemas.openxmlformats.org/officeDocument/2006/relationships/slideLayout" Target="../slideLayouts/slideLayout8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1.w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4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7.xml"/><Relationship Id="rId6" Type="http://schemas.openxmlformats.org/officeDocument/2006/relationships/image" Target="NUL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11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GIS in Water Resources</a:t>
            </a:r>
            <a:br>
              <a:rPr lang="en-US" dirty="0" smtClean="0"/>
            </a:br>
            <a:r>
              <a:rPr lang="en-US" dirty="0" smtClean="0"/>
              <a:t>Midterm Review 2016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0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3203"/>
          <a:stretch/>
        </p:blipFill>
        <p:spPr>
          <a:xfrm>
            <a:off x="888206" y="430945"/>
            <a:ext cx="7367587" cy="426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101" b="45211"/>
          <a:stretch/>
        </p:blipFill>
        <p:spPr>
          <a:xfrm>
            <a:off x="1615578" y="1035905"/>
            <a:ext cx="5912841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650" y="3614860"/>
            <a:ext cx="4877030" cy="2890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07" y="3530697"/>
            <a:ext cx="3332923" cy="297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7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67652"/>
            <a:ext cx="8172450" cy="6177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517" y="1968818"/>
            <a:ext cx="5572790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7" y="108585"/>
            <a:ext cx="8106727" cy="604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57" y="6265545"/>
            <a:ext cx="8467725" cy="3619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5040630" y="1668780"/>
            <a:ext cx="594360" cy="7315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715250" y="1752600"/>
            <a:ext cx="665796" cy="7315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565910" y="1752600"/>
            <a:ext cx="1074420" cy="7315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69478"/>
          <a:stretch/>
        </p:blipFill>
        <p:spPr>
          <a:xfrm>
            <a:off x="498157" y="4974960"/>
            <a:ext cx="6111241" cy="1232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41657"/>
          <a:stretch/>
        </p:blipFill>
        <p:spPr>
          <a:xfrm>
            <a:off x="1393029" y="2530551"/>
            <a:ext cx="6111241" cy="2355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930" y="4800600"/>
            <a:ext cx="1527884" cy="134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6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47" y="273581"/>
            <a:ext cx="7373303" cy="617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4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63" name="Object 11">
            <a:hlinkHover r:id="rId4" action="ppaction://hlinksldjump"/>
          </p:cNvPr>
          <p:cNvGraphicFramePr>
            <a:graphicFrameLocks noChangeAspect="1"/>
          </p:cNvGraphicFramePr>
          <p:nvPr>
            <p:extLst/>
          </p:nvPr>
        </p:nvGraphicFramePr>
        <p:xfrm>
          <a:off x="4774489" y="1994042"/>
          <a:ext cx="4077224" cy="3295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Worksheet" r:id="rId5" imgW="2486112" imgH="2009711" progId="Excel.Sheet.8">
                  <p:embed/>
                </p:oleObj>
              </mc:Choice>
              <mc:Fallback>
                <p:oleObj name="Worksheet" r:id="rId5" imgW="2486112" imgH="2009711" progId="Excel.Sheet.8">
                  <p:embed/>
                  <p:pic>
                    <p:nvPicPr>
                      <p:cNvPr id="23563" name="Object 11">
                        <a:hlinkHover r:id="" action="ppaction://noaction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4489" y="1994042"/>
                        <a:ext cx="4077224" cy="32959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306472" y="180651"/>
            <a:ext cx="4531057" cy="801482"/>
          </a:xfrm>
          <a:noFill/>
          <a:ln/>
        </p:spPr>
        <p:txBody>
          <a:bodyPr/>
          <a:lstStyle/>
          <a:p>
            <a:r>
              <a:rPr lang="en-US" sz="3600" dirty="0" smtClean="0"/>
              <a:t>Pit Filling </a:t>
            </a:r>
            <a:endParaRPr lang="en-US" sz="3600" dirty="0"/>
          </a:p>
        </p:txBody>
      </p:sp>
      <p:graphicFrame>
        <p:nvGraphicFramePr>
          <p:cNvPr id="6" name="Object 78"/>
          <p:cNvGraphicFramePr>
            <a:graphicFrameLocks noChangeAspect="1"/>
          </p:cNvGraphicFramePr>
          <p:nvPr>
            <p:extLst/>
          </p:nvPr>
        </p:nvGraphicFramePr>
        <p:xfrm>
          <a:off x="377114" y="1994041"/>
          <a:ext cx="4069787" cy="329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Worksheet" r:id="rId7" imgW="2486112" imgH="2009711" progId="Excel.Sheet.8">
                  <p:embed/>
                </p:oleObj>
              </mc:Choice>
              <mc:Fallback>
                <p:oleObj name="Worksheet" r:id="rId7" imgW="2486112" imgH="2009711" progId="Excel.Sheet.8">
                  <p:embed/>
                  <p:pic>
                    <p:nvPicPr>
                      <p:cNvPr id="6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14" y="1994041"/>
                        <a:ext cx="4069787" cy="329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ine 84"/>
          <p:cNvSpPr>
            <a:spLocks noChangeShapeType="1"/>
          </p:cNvSpPr>
          <p:nvPr/>
        </p:nvSpPr>
        <p:spPr bwMode="auto">
          <a:xfrm flipH="1" flipV="1">
            <a:off x="1756413" y="4603554"/>
            <a:ext cx="286066" cy="99357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6" name="Line 86"/>
          <p:cNvSpPr>
            <a:spLocks noChangeShapeType="1"/>
          </p:cNvSpPr>
          <p:nvPr/>
        </p:nvSpPr>
        <p:spPr bwMode="auto">
          <a:xfrm flipV="1">
            <a:off x="2403210" y="4939204"/>
            <a:ext cx="867040" cy="65792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1864772" y="5597126"/>
            <a:ext cx="567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Pits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0" name="Line 92"/>
          <p:cNvSpPr>
            <a:spLocks noChangeShapeType="1"/>
          </p:cNvSpPr>
          <p:nvPr/>
        </p:nvSpPr>
        <p:spPr bwMode="auto">
          <a:xfrm flipH="1" flipV="1">
            <a:off x="5909479" y="3026586"/>
            <a:ext cx="641445" cy="2541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1" name="Line 93"/>
          <p:cNvSpPr>
            <a:spLocks noChangeShapeType="1"/>
          </p:cNvSpPr>
          <p:nvPr/>
        </p:nvSpPr>
        <p:spPr bwMode="auto">
          <a:xfrm flipV="1">
            <a:off x="6960358" y="4603554"/>
            <a:ext cx="709684" cy="9649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2" name="Text Box 94"/>
          <p:cNvSpPr txBox="1">
            <a:spLocks noChangeArrowheads="1"/>
          </p:cNvSpPr>
          <p:nvPr/>
        </p:nvSpPr>
        <p:spPr bwMode="auto">
          <a:xfrm>
            <a:off x="6041680" y="5568500"/>
            <a:ext cx="13724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Pour Points</a:t>
            </a:r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 bwMode="auto">
          <a:xfrm>
            <a:off x="382137" y="754955"/>
            <a:ext cx="40260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Original DEM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j-ea"/>
              <a:cs typeface="Arial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776975" y="2966741"/>
            <a:ext cx="1629035" cy="1648772"/>
          </a:xfrm>
          <a:custGeom>
            <a:avLst/>
            <a:gdLst>
              <a:gd name="connsiteX0" fmla="*/ 0 w 1637731"/>
              <a:gd name="connsiteY0" fmla="*/ 641444 h 1637731"/>
              <a:gd name="connsiteX1" fmla="*/ 436728 w 1637731"/>
              <a:gd name="connsiteY1" fmla="*/ 655092 h 1637731"/>
              <a:gd name="connsiteX2" fmla="*/ 450376 w 1637731"/>
              <a:gd name="connsiteY2" fmla="*/ 0 h 1637731"/>
              <a:gd name="connsiteX3" fmla="*/ 832513 w 1637731"/>
              <a:gd name="connsiteY3" fmla="*/ 13647 h 1637731"/>
              <a:gd name="connsiteX4" fmla="*/ 859809 w 1637731"/>
              <a:gd name="connsiteY4" fmla="*/ 968991 h 1637731"/>
              <a:gd name="connsiteX5" fmla="*/ 1637731 w 1637731"/>
              <a:gd name="connsiteY5" fmla="*/ 996286 h 1637731"/>
              <a:gd name="connsiteX6" fmla="*/ 1624083 w 1637731"/>
              <a:gd name="connsiteY6" fmla="*/ 1624083 h 1637731"/>
              <a:gd name="connsiteX7" fmla="*/ 13647 w 1637731"/>
              <a:gd name="connsiteY7" fmla="*/ 1637731 h 1637731"/>
              <a:gd name="connsiteX8" fmla="*/ 0 w 1637731"/>
              <a:gd name="connsiteY8" fmla="*/ 641444 h 1637731"/>
              <a:gd name="connsiteX0" fmla="*/ 0 w 1637731"/>
              <a:gd name="connsiteY0" fmla="*/ 635094 h 1631381"/>
              <a:gd name="connsiteX1" fmla="*/ 436728 w 1637731"/>
              <a:gd name="connsiteY1" fmla="*/ 648742 h 1631381"/>
              <a:gd name="connsiteX2" fmla="*/ 418626 w 1637731"/>
              <a:gd name="connsiteY2" fmla="*/ 0 h 1631381"/>
              <a:gd name="connsiteX3" fmla="*/ 832513 w 1637731"/>
              <a:gd name="connsiteY3" fmla="*/ 7297 h 1631381"/>
              <a:gd name="connsiteX4" fmla="*/ 859809 w 1637731"/>
              <a:gd name="connsiteY4" fmla="*/ 962641 h 1631381"/>
              <a:gd name="connsiteX5" fmla="*/ 1637731 w 1637731"/>
              <a:gd name="connsiteY5" fmla="*/ 989936 h 1631381"/>
              <a:gd name="connsiteX6" fmla="*/ 1624083 w 1637731"/>
              <a:gd name="connsiteY6" fmla="*/ 1617733 h 1631381"/>
              <a:gd name="connsiteX7" fmla="*/ 13647 w 1637731"/>
              <a:gd name="connsiteY7" fmla="*/ 1631381 h 1631381"/>
              <a:gd name="connsiteX8" fmla="*/ 0 w 1637731"/>
              <a:gd name="connsiteY8" fmla="*/ 635094 h 1631381"/>
              <a:gd name="connsiteX0" fmla="*/ 0 w 1637731"/>
              <a:gd name="connsiteY0" fmla="*/ 635094 h 1631381"/>
              <a:gd name="connsiteX1" fmla="*/ 430378 w 1637731"/>
              <a:gd name="connsiteY1" fmla="*/ 648742 h 1631381"/>
              <a:gd name="connsiteX2" fmla="*/ 418626 w 1637731"/>
              <a:gd name="connsiteY2" fmla="*/ 0 h 1631381"/>
              <a:gd name="connsiteX3" fmla="*/ 832513 w 1637731"/>
              <a:gd name="connsiteY3" fmla="*/ 7297 h 1631381"/>
              <a:gd name="connsiteX4" fmla="*/ 859809 w 1637731"/>
              <a:gd name="connsiteY4" fmla="*/ 962641 h 1631381"/>
              <a:gd name="connsiteX5" fmla="*/ 1637731 w 1637731"/>
              <a:gd name="connsiteY5" fmla="*/ 989936 h 1631381"/>
              <a:gd name="connsiteX6" fmla="*/ 1624083 w 1637731"/>
              <a:gd name="connsiteY6" fmla="*/ 1617733 h 1631381"/>
              <a:gd name="connsiteX7" fmla="*/ 13647 w 1637731"/>
              <a:gd name="connsiteY7" fmla="*/ 1631381 h 1631381"/>
              <a:gd name="connsiteX8" fmla="*/ 0 w 1637731"/>
              <a:gd name="connsiteY8" fmla="*/ 635094 h 1631381"/>
              <a:gd name="connsiteX0" fmla="*/ 0 w 1637731"/>
              <a:gd name="connsiteY0" fmla="*/ 635094 h 1631381"/>
              <a:gd name="connsiteX1" fmla="*/ 430378 w 1637731"/>
              <a:gd name="connsiteY1" fmla="*/ 648742 h 1631381"/>
              <a:gd name="connsiteX2" fmla="*/ 418626 w 1637731"/>
              <a:gd name="connsiteY2" fmla="*/ 0 h 1631381"/>
              <a:gd name="connsiteX3" fmla="*/ 832513 w 1637731"/>
              <a:gd name="connsiteY3" fmla="*/ 7297 h 1631381"/>
              <a:gd name="connsiteX4" fmla="*/ 847109 w 1637731"/>
              <a:gd name="connsiteY4" fmla="*/ 988041 h 1631381"/>
              <a:gd name="connsiteX5" fmla="*/ 1637731 w 1637731"/>
              <a:gd name="connsiteY5" fmla="*/ 989936 h 1631381"/>
              <a:gd name="connsiteX6" fmla="*/ 1624083 w 1637731"/>
              <a:gd name="connsiteY6" fmla="*/ 1617733 h 1631381"/>
              <a:gd name="connsiteX7" fmla="*/ 13647 w 1637731"/>
              <a:gd name="connsiteY7" fmla="*/ 1631381 h 1631381"/>
              <a:gd name="connsiteX8" fmla="*/ 0 w 1637731"/>
              <a:gd name="connsiteY8" fmla="*/ 635094 h 1631381"/>
              <a:gd name="connsiteX0" fmla="*/ 0 w 1637731"/>
              <a:gd name="connsiteY0" fmla="*/ 635094 h 1655833"/>
              <a:gd name="connsiteX1" fmla="*/ 430378 w 1637731"/>
              <a:gd name="connsiteY1" fmla="*/ 648742 h 1655833"/>
              <a:gd name="connsiteX2" fmla="*/ 418626 w 1637731"/>
              <a:gd name="connsiteY2" fmla="*/ 0 h 1655833"/>
              <a:gd name="connsiteX3" fmla="*/ 832513 w 1637731"/>
              <a:gd name="connsiteY3" fmla="*/ 7297 h 1655833"/>
              <a:gd name="connsiteX4" fmla="*/ 847109 w 1637731"/>
              <a:gd name="connsiteY4" fmla="*/ 988041 h 1655833"/>
              <a:gd name="connsiteX5" fmla="*/ 1637731 w 1637731"/>
              <a:gd name="connsiteY5" fmla="*/ 989936 h 1655833"/>
              <a:gd name="connsiteX6" fmla="*/ 1624083 w 1637731"/>
              <a:gd name="connsiteY6" fmla="*/ 1655833 h 1655833"/>
              <a:gd name="connsiteX7" fmla="*/ 13647 w 1637731"/>
              <a:gd name="connsiteY7" fmla="*/ 1631381 h 1655833"/>
              <a:gd name="connsiteX8" fmla="*/ 0 w 1637731"/>
              <a:gd name="connsiteY8" fmla="*/ 635094 h 1655833"/>
              <a:gd name="connsiteX0" fmla="*/ 0 w 1625031"/>
              <a:gd name="connsiteY0" fmla="*/ 654144 h 1655833"/>
              <a:gd name="connsiteX1" fmla="*/ 417678 w 1625031"/>
              <a:gd name="connsiteY1" fmla="*/ 648742 h 1655833"/>
              <a:gd name="connsiteX2" fmla="*/ 405926 w 1625031"/>
              <a:gd name="connsiteY2" fmla="*/ 0 h 1655833"/>
              <a:gd name="connsiteX3" fmla="*/ 819813 w 1625031"/>
              <a:gd name="connsiteY3" fmla="*/ 7297 h 1655833"/>
              <a:gd name="connsiteX4" fmla="*/ 834409 w 1625031"/>
              <a:gd name="connsiteY4" fmla="*/ 988041 h 1655833"/>
              <a:gd name="connsiteX5" fmla="*/ 1625031 w 1625031"/>
              <a:gd name="connsiteY5" fmla="*/ 989936 h 1655833"/>
              <a:gd name="connsiteX6" fmla="*/ 1611383 w 1625031"/>
              <a:gd name="connsiteY6" fmla="*/ 1655833 h 1655833"/>
              <a:gd name="connsiteX7" fmla="*/ 947 w 1625031"/>
              <a:gd name="connsiteY7" fmla="*/ 1631381 h 1655833"/>
              <a:gd name="connsiteX8" fmla="*/ 0 w 1625031"/>
              <a:gd name="connsiteY8" fmla="*/ 654144 h 1655833"/>
              <a:gd name="connsiteX0" fmla="*/ 0 w 1629035"/>
              <a:gd name="connsiteY0" fmla="*/ 654144 h 1648772"/>
              <a:gd name="connsiteX1" fmla="*/ 417678 w 1629035"/>
              <a:gd name="connsiteY1" fmla="*/ 648742 h 1648772"/>
              <a:gd name="connsiteX2" fmla="*/ 405926 w 1629035"/>
              <a:gd name="connsiteY2" fmla="*/ 0 h 1648772"/>
              <a:gd name="connsiteX3" fmla="*/ 819813 w 1629035"/>
              <a:gd name="connsiteY3" fmla="*/ 7297 h 1648772"/>
              <a:gd name="connsiteX4" fmla="*/ 834409 w 1629035"/>
              <a:gd name="connsiteY4" fmla="*/ 988041 h 1648772"/>
              <a:gd name="connsiteX5" fmla="*/ 1625031 w 1629035"/>
              <a:gd name="connsiteY5" fmla="*/ 989936 h 1648772"/>
              <a:gd name="connsiteX6" fmla="*/ 1629035 w 1629035"/>
              <a:gd name="connsiteY6" fmla="*/ 1648772 h 1648772"/>
              <a:gd name="connsiteX7" fmla="*/ 947 w 1629035"/>
              <a:gd name="connsiteY7" fmla="*/ 1631381 h 1648772"/>
              <a:gd name="connsiteX8" fmla="*/ 0 w 1629035"/>
              <a:gd name="connsiteY8" fmla="*/ 654144 h 164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035" h="1648772">
                <a:moveTo>
                  <a:pt x="0" y="654144"/>
                </a:moveTo>
                <a:lnTo>
                  <a:pt x="417678" y="648742"/>
                </a:lnTo>
                <a:lnTo>
                  <a:pt x="405926" y="0"/>
                </a:lnTo>
                <a:lnTo>
                  <a:pt x="819813" y="7297"/>
                </a:lnTo>
                <a:lnTo>
                  <a:pt x="834409" y="988041"/>
                </a:lnTo>
                <a:lnTo>
                  <a:pt x="1625031" y="989936"/>
                </a:lnTo>
                <a:cubicBezTo>
                  <a:pt x="1626366" y="1209548"/>
                  <a:pt x="1627700" y="1429160"/>
                  <a:pt x="1629035" y="1648772"/>
                </a:cubicBezTo>
                <a:lnTo>
                  <a:pt x="947" y="1631381"/>
                </a:lnTo>
                <a:cubicBezTo>
                  <a:pt x="631" y="1305635"/>
                  <a:pt x="316" y="979890"/>
                  <a:pt x="0" y="654144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214034" y="4615511"/>
            <a:ext cx="400392" cy="32369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3" name="Oval 90"/>
          <p:cNvSpPr>
            <a:spLocks noChangeArrowheads="1"/>
          </p:cNvSpPr>
          <p:nvPr/>
        </p:nvSpPr>
        <p:spPr bwMode="auto">
          <a:xfrm>
            <a:off x="5508127" y="2631722"/>
            <a:ext cx="533553" cy="3810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4" name="Oval 91"/>
          <p:cNvSpPr>
            <a:spLocks noChangeArrowheads="1"/>
          </p:cNvSpPr>
          <p:nvPr/>
        </p:nvSpPr>
        <p:spPr bwMode="auto">
          <a:xfrm>
            <a:off x="7544032" y="4234513"/>
            <a:ext cx="533553" cy="3810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25" name="Rectangle 6"/>
          <p:cNvSpPr txBox="1">
            <a:spLocks noChangeArrowheads="1"/>
          </p:cNvSpPr>
          <p:nvPr/>
        </p:nvSpPr>
        <p:spPr bwMode="auto">
          <a:xfrm>
            <a:off x="4776716" y="770875"/>
            <a:ext cx="405338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Pits Filled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j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553" y="6000072"/>
            <a:ext cx="33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Grid cells or zones completely surrounded by higher terrain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62815" y="6000071"/>
            <a:ext cx="33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The lowest grid cell adjacent to a pit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8852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2"/>
          <p:cNvGrpSpPr>
            <a:grpSpLocks/>
          </p:cNvGrpSpPr>
          <p:nvPr/>
        </p:nvGrpSpPr>
        <p:grpSpPr bwMode="auto">
          <a:xfrm>
            <a:off x="5243513" y="2147888"/>
            <a:ext cx="2589212" cy="2827337"/>
            <a:chOff x="1877" y="1152"/>
            <a:chExt cx="775" cy="749"/>
          </a:xfrm>
        </p:grpSpPr>
        <p:sp>
          <p:nvSpPr>
            <p:cNvPr id="4128" name="Rectangle 3"/>
            <p:cNvSpPr>
              <a:spLocks noChangeArrowheads="1"/>
            </p:cNvSpPr>
            <p:nvPr/>
          </p:nvSpPr>
          <p:spPr bwMode="auto">
            <a:xfrm>
              <a:off x="1877" y="1152"/>
              <a:ext cx="259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80</a:t>
              </a:r>
            </a:p>
          </p:txBody>
        </p:sp>
        <p:sp>
          <p:nvSpPr>
            <p:cNvPr id="4129" name="Rectangle 4"/>
            <p:cNvSpPr>
              <a:spLocks noChangeArrowheads="1"/>
            </p:cNvSpPr>
            <p:nvPr/>
          </p:nvSpPr>
          <p:spPr bwMode="auto">
            <a:xfrm>
              <a:off x="2136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74</a:t>
              </a:r>
            </a:p>
          </p:txBody>
        </p:sp>
        <p:sp>
          <p:nvSpPr>
            <p:cNvPr id="4130" name="Rectangle 5"/>
            <p:cNvSpPr>
              <a:spLocks noChangeArrowheads="1"/>
            </p:cNvSpPr>
            <p:nvPr/>
          </p:nvSpPr>
          <p:spPr bwMode="auto">
            <a:xfrm>
              <a:off x="2394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63</a:t>
              </a:r>
            </a:p>
          </p:txBody>
        </p:sp>
        <p:sp>
          <p:nvSpPr>
            <p:cNvPr id="4131" name="Rectangle 6"/>
            <p:cNvSpPr>
              <a:spLocks noChangeArrowheads="1"/>
            </p:cNvSpPr>
            <p:nvPr/>
          </p:nvSpPr>
          <p:spPr bwMode="auto">
            <a:xfrm>
              <a:off x="1877" y="140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69</a:t>
              </a:r>
            </a:p>
          </p:txBody>
        </p:sp>
        <p:sp>
          <p:nvSpPr>
            <p:cNvPr id="4132" name="Rectangle 7"/>
            <p:cNvSpPr>
              <a:spLocks noChangeArrowheads="1"/>
            </p:cNvSpPr>
            <p:nvPr/>
          </p:nvSpPr>
          <p:spPr bwMode="auto">
            <a:xfrm>
              <a:off x="2136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67</a:t>
              </a:r>
            </a:p>
          </p:txBody>
        </p:sp>
        <p:sp>
          <p:nvSpPr>
            <p:cNvPr id="4133" name="Rectangle 8"/>
            <p:cNvSpPr>
              <a:spLocks noChangeArrowheads="1"/>
            </p:cNvSpPr>
            <p:nvPr/>
          </p:nvSpPr>
          <p:spPr bwMode="auto">
            <a:xfrm>
              <a:off x="2394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56</a:t>
              </a:r>
            </a:p>
          </p:txBody>
        </p:sp>
        <p:sp>
          <p:nvSpPr>
            <p:cNvPr id="4134" name="Rectangle 9"/>
            <p:cNvSpPr>
              <a:spLocks noChangeArrowheads="1"/>
            </p:cNvSpPr>
            <p:nvPr/>
          </p:nvSpPr>
          <p:spPr bwMode="auto">
            <a:xfrm>
              <a:off x="1877" y="165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60</a:t>
              </a:r>
            </a:p>
          </p:txBody>
        </p:sp>
        <p:sp>
          <p:nvSpPr>
            <p:cNvPr id="4135" name="Rectangle 10"/>
            <p:cNvSpPr>
              <a:spLocks noChangeArrowheads="1"/>
            </p:cNvSpPr>
            <p:nvPr/>
          </p:nvSpPr>
          <p:spPr bwMode="auto">
            <a:xfrm>
              <a:off x="2136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52</a:t>
              </a:r>
            </a:p>
          </p:txBody>
        </p:sp>
        <p:sp>
          <p:nvSpPr>
            <p:cNvPr id="4136" name="Rectangle 11"/>
            <p:cNvSpPr>
              <a:spLocks noChangeArrowheads="1"/>
            </p:cNvSpPr>
            <p:nvPr/>
          </p:nvSpPr>
          <p:spPr bwMode="auto">
            <a:xfrm>
              <a:off x="2394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48</a:t>
              </a:r>
            </a:p>
          </p:txBody>
        </p:sp>
      </p:grpSp>
      <p:grpSp>
        <p:nvGrpSpPr>
          <p:cNvPr id="4101" name="Group 12"/>
          <p:cNvGrpSpPr>
            <a:grpSpLocks/>
          </p:cNvGrpSpPr>
          <p:nvPr/>
        </p:nvGrpSpPr>
        <p:grpSpPr bwMode="auto">
          <a:xfrm>
            <a:off x="2286000" y="2139950"/>
            <a:ext cx="2589213" cy="2827338"/>
            <a:chOff x="1877" y="1152"/>
            <a:chExt cx="775" cy="749"/>
          </a:xfrm>
        </p:grpSpPr>
        <p:sp>
          <p:nvSpPr>
            <p:cNvPr id="4119" name="Rectangle 13"/>
            <p:cNvSpPr>
              <a:spLocks noChangeArrowheads="1"/>
            </p:cNvSpPr>
            <p:nvPr/>
          </p:nvSpPr>
          <p:spPr bwMode="auto">
            <a:xfrm>
              <a:off x="1877" y="1152"/>
              <a:ext cx="259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80</a:t>
              </a:r>
            </a:p>
          </p:txBody>
        </p:sp>
        <p:sp>
          <p:nvSpPr>
            <p:cNvPr id="4120" name="Rectangle 14"/>
            <p:cNvSpPr>
              <a:spLocks noChangeArrowheads="1"/>
            </p:cNvSpPr>
            <p:nvPr/>
          </p:nvSpPr>
          <p:spPr bwMode="auto">
            <a:xfrm>
              <a:off x="2136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74</a:t>
              </a:r>
            </a:p>
          </p:txBody>
        </p:sp>
        <p:sp>
          <p:nvSpPr>
            <p:cNvPr id="4121" name="Rectangle 15"/>
            <p:cNvSpPr>
              <a:spLocks noChangeArrowheads="1"/>
            </p:cNvSpPr>
            <p:nvPr/>
          </p:nvSpPr>
          <p:spPr bwMode="auto">
            <a:xfrm>
              <a:off x="2394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63</a:t>
              </a:r>
            </a:p>
          </p:txBody>
        </p:sp>
        <p:sp>
          <p:nvSpPr>
            <p:cNvPr id="4122" name="Rectangle 16"/>
            <p:cNvSpPr>
              <a:spLocks noChangeArrowheads="1"/>
            </p:cNvSpPr>
            <p:nvPr/>
          </p:nvSpPr>
          <p:spPr bwMode="auto">
            <a:xfrm>
              <a:off x="1877" y="140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69</a:t>
              </a:r>
            </a:p>
          </p:txBody>
        </p:sp>
        <p:sp>
          <p:nvSpPr>
            <p:cNvPr id="4123" name="Rectangle 17"/>
            <p:cNvSpPr>
              <a:spLocks noChangeArrowheads="1"/>
            </p:cNvSpPr>
            <p:nvPr/>
          </p:nvSpPr>
          <p:spPr bwMode="auto">
            <a:xfrm>
              <a:off x="2136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67</a:t>
              </a:r>
            </a:p>
          </p:txBody>
        </p:sp>
        <p:sp>
          <p:nvSpPr>
            <p:cNvPr id="4124" name="Rectangle 18"/>
            <p:cNvSpPr>
              <a:spLocks noChangeArrowheads="1"/>
            </p:cNvSpPr>
            <p:nvPr/>
          </p:nvSpPr>
          <p:spPr bwMode="auto">
            <a:xfrm>
              <a:off x="2394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56</a:t>
              </a:r>
            </a:p>
          </p:txBody>
        </p:sp>
        <p:sp>
          <p:nvSpPr>
            <p:cNvPr id="4125" name="Rectangle 19"/>
            <p:cNvSpPr>
              <a:spLocks noChangeArrowheads="1"/>
            </p:cNvSpPr>
            <p:nvPr/>
          </p:nvSpPr>
          <p:spPr bwMode="auto">
            <a:xfrm>
              <a:off x="1877" y="165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60</a:t>
              </a:r>
            </a:p>
          </p:txBody>
        </p:sp>
        <p:sp>
          <p:nvSpPr>
            <p:cNvPr id="4126" name="Rectangle 20"/>
            <p:cNvSpPr>
              <a:spLocks noChangeArrowheads="1"/>
            </p:cNvSpPr>
            <p:nvPr/>
          </p:nvSpPr>
          <p:spPr bwMode="auto">
            <a:xfrm>
              <a:off x="2136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52</a:t>
              </a:r>
            </a:p>
          </p:txBody>
        </p:sp>
        <p:sp>
          <p:nvSpPr>
            <p:cNvPr id="4127" name="Rectangle 21"/>
            <p:cNvSpPr>
              <a:spLocks noChangeArrowheads="1"/>
            </p:cNvSpPr>
            <p:nvPr/>
          </p:nvSpPr>
          <p:spPr bwMode="auto">
            <a:xfrm>
              <a:off x="2394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48</a:t>
              </a:r>
            </a:p>
          </p:txBody>
        </p:sp>
      </p:grpSp>
      <p:sp>
        <p:nvSpPr>
          <p:cNvPr id="4102" name="Line 22"/>
          <p:cNvSpPr>
            <a:spLocks noChangeShapeType="1"/>
          </p:cNvSpPr>
          <p:nvPr/>
        </p:nvSpPr>
        <p:spPr bwMode="auto">
          <a:xfrm>
            <a:off x="2287588" y="1866900"/>
            <a:ext cx="0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3" name="Line 23"/>
          <p:cNvSpPr>
            <a:spLocks noChangeShapeType="1"/>
          </p:cNvSpPr>
          <p:nvPr/>
        </p:nvSpPr>
        <p:spPr bwMode="auto">
          <a:xfrm>
            <a:off x="3135313" y="1863725"/>
            <a:ext cx="4762" cy="195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4" name="Line 24"/>
          <p:cNvSpPr>
            <a:spLocks noChangeShapeType="1"/>
          </p:cNvSpPr>
          <p:nvPr/>
        </p:nvSpPr>
        <p:spPr bwMode="auto">
          <a:xfrm>
            <a:off x="2949575" y="1957388"/>
            <a:ext cx="188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5" name="Text Box 25"/>
          <p:cNvSpPr txBox="1">
            <a:spLocks noChangeArrowheads="1"/>
          </p:cNvSpPr>
          <p:nvPr/>
        </p:nvSpPr>
        <p:spPr bwMode="auto">
          <a:xfrm>
            <a:off x="2543175" y="147320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30</a:t>
            </a:r>
          </a:p>
        </p:txBody>
      </p:sp>
      <p:sp>
        <p:nvSpPr>
          <p:cNvPr id="4106" name="Line 26"/>
          <p:cNvSpPr>
            <a:spLocks noChangeShapeType="1"/>
          </p:cNvSpPr>
          <p:nvPr/>
        </p:nvSpPr>
        <p:spPr bwMode="auto">
          <a:xfrm flipH="1">
            <a:off x="2286000" y="1957388"/>
            <a:ext cx="185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7" name="Line 27"/>
          <p:cNvSpPr>
            <a:spLocks noChangeShapeType="1"/>
          </p:cNvSpPr>
          <p:nvPr/>
        </p:nvSpPr>
        <p:spPr bwMode="auto">
          <a:xfrm>
            <a:off x="3792538" y="3744913"/>
            <a:ext cx="446087" cy="54133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8" name="Line 28"/>
          <p:cNvSpPr>
            <a:spLocks noChangeShapeType="1"/>
          </p:cNvSpPr>
          <p:nvPr/>
        </p:nvSpPr>
        <p:spPr bwMode="auto">
          <a:xfrm>
            <a:off x="6529388" y="3760788"/>
            <a:ext cx="0" cy="6064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9" name="Text Box 29"/>
          <p:cNvSpPr txBox="1">
            <a:spLocks noChangeArrowheads="1"/>
          </p:cNvSpPr>
          <p:nvPr/>
        </p:nvSpPr>
        <p:spPr bwMode="auto">
          <a:xfrm>
            <a:off x="1203325" y="5019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graphicFrame>
        <p:nvGraphicFramePr>
          <p:cNvPr id="4098" name="Object 30"/>
          <p:cNvGraphicFramePr>
            <a:graphicFrameLocks noChangeAspect="1"/>
          </p:cNvGraphicFramePr>
          <p:nvPr/>
        </p:nvGraphicFramePr>
        <p:xfrm>
          <a:off x="2232025" y="5187950"/>
          <a:ext cx="2468563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4" imgW="927000" imgH="419040" progId="Equation.3">
                  <p:embed/>
                </p:oleObj>
              </mc:Choice>
              <mc:Fallback>
                <p:oleObj name="Equation" r:id="rId4" imgW="927000" imgH="419040" progId="Equation.3">
                  <p:embed/>
                  <p:pic>
                    <p:nvPicPr>
                      <p:cNvPr id="409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2025" y="5187950"/>
                        <a:ext cx="2468563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1"/>
          <p:cNvGraphicFramePr>
            <a:graphicFrameLocks noChangeAspect="1"/>
          </p:cNvGraphicFramePr>
          <p:nvPr/>
        </p:nvGraphicFramePr>
        <p:xfrm>
          <a:off x="5072063" y="5207000"/>
          <a:ext cx="2736850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6" imgW="927000" imgH="393480" progId="Equation.3">
                  <p:embed/>
                </p:oleObj>
              </mc:Choice>
              <mc:Fallback>
                <p:oleObj name="Equation" r:id="rId6" imgW="927000" imgH="393480" progId="Equation.3">
                  <p:embed/>
                  <p:pic>
                    <p:nvPicPr>
                      <p:cNvPr id="4099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5207000"/>
                        <a:ext cx="2736850" cy="115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Text Box 32"/>
          <p:cNvSpPr txBox="1">
            <a:spLocks noChangeArrowheads="1"/>
          </p:cNvSpPr>
          <p:nvPr/>
        </p:nvSpPr>
        <p:spPr bwMode="auto">
          <a:xfrm>
            <a:off x="838200" y="5362575"/>
            <a:ext cx="135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Slope: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111" name="Text Box 33"/>
          <p:cNvSpPr txBox="1">
            <a:spLocks noChangeArrowheads="1"/>
          </p:cNvSpPr>
          <p:nvPr/>
        </p:nvSpPr>
        <p:spPr bwMode="auto">
          <a:xfrm>
            <a:off x="304800" y="76200"/>
            <a:ext cx="74501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Hydrologic Slope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	- Direction of Steepest Descent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112" name="Rectangle 34"/>
          <p:cNvSpPr>
            <a:spLocks noChangeArrowheads="1"/>
          </p:cNvSpPr>
          <p:nvPr/>
        </p:nvSpPr>
        <p:spPr bwMode="auto">
          <a:xfrm>
            <a:off x="5068888" y="5181600"/>
            <a:ext cx="2743200" cy="12954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13" name="Line 35"/>
          <p:cNvSpPr>
            <a:spLocks noChangeShapeType="1"/>
          </p:cNvSpPr>
          <p:nvPr/>
        </p:nvSpPr>
        <p:spPr bwMode="auto">
          <a:xfrm>
            <a:off x="5243513" y="1874838"/>
            <a:ext cx="0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14" name="Line 36"/>
          <p:cNvSpPr>
            <a:spLocks noChangeShapeType="1"/>
          </p:cNvSpPr>
          <p:nvPr/>
        </p:nvSpPr>
        <p:spPr bwMode="auto">
          <a:xfrm>
            <a:off x="6091238" y="1871663"/>
            <a:ext cx="4762" cy="19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15" name="Line 37"/>
          <p:cNvSpPr>
            <a:spLocks noChangeShapeType="1"/>
          </p:cNvSpPr>
          <p:nvPr/>
        </p:nvSpPr>
        <p:spPr bwMode="auto">
          <a:xfrm>
            <a:off x="5905500" y="1965325"/>
            <a:ext cx="188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16" name="Text Box 38"/>
          <p:cNvSpPr txBox="1">
            <a:spLocks noChangeArrowheads="1"/>
          </p:cNvSpPr>
          <p:nvPr/>
        </p:nvSpPr>
        <p:spPr bwMode="auto">
          <a:xfrm>
            <a:off x="5499100" y="1481138"/>
            <a:ext cx="539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30</a:t>
            </a:r>
          </a:p>
        </p:txBody>
      </p:sp>
      <p:sp>
        <p:nvSpPr>
          <p:cNvPr id="4117" name="Line 39"/>
          <p:cNvSpPr>
            <a:spLocks noChangeShapeType="1"/>
          </p:cNvSpPr>
          <p:nvPr/>
        </p:nvSpPr>
        <p:spPr bwMode="auto">
          <a:xfrm flipH="1">
            <a:off x="5241925" y="1965325"/>
            <a:ext cx="185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62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" y="285011"/>
            <a:ext cx="7373303" cy="61748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11154" y="3451860"/>
            <a:ext cx="548640" cy="1129070"/>
            <a:chOff x="1611154" y="3451860"/>
            <a:chExt cx="548640" cy="112907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1611154" y="3451860"/>
              <a:ext cx="548640" cy="112014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11154" y="3657600"/>
              <a:ext cx="3000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9</a:t>
              </a:r>
            </a:p>
            <a:p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14800" y="3372433"/>
            <a:ext cx="674690" cy="525197"/>
            <a:chOff x="4114800" y="3372433"/>
            <a:chExt cx="674690" cy="525197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4114800" y="3417570"/>
              <a:ext cx="674690" cy="48006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73992" y="337243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13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564" y="2797308"/>
            <a:ext cx="3285893" cy="1559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383" y="1030604"/>
            <a:ext cx="1849087" cy="1674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690" y="4572000"/>
            <a:ext cx="3833767" cy="6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6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098" y="106679"/>
            <a:ext cx="6115542" cy="66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131"/>
          <p:cNvGrpSpPr>
            <a:grpSpLocks/>
          </p:cNvGrpSpPr>
          <p:nvPr/>
        </p:nvGrpSpPr>
        <p:grpSpPr bwMode="auto">
          <a:xfrm>
            <a:off x="5219700" y="2235200"/>
            <a:ext cx="3119438" cy="3276600"/>
            <a:chOff x="914400" y="2489200"/>
            <a:chExt cx="3119438" cy="3276600"/>
          </a:xfrm>
        </p:grpSpPr>
        <p:grpSp>
          <p:nvGrpSpPr>
            <p:cNvPr id="68666" name="Group 3"/>
            <p:cNvGrpSpPr>
              <a:grpSpLocks/>
            </p:cNvGrpSpPr>
            <p:nvPr/>
          </p:nvGrpSpPr>
          <p:grpSpPr bwMode="auto">
            <a:xfrm>
              <a:off x="919163" y="2489200"/>
              <a:ext cx="3114675" cy="3057115"/>
              <a:chOff x="1877" y="1152"/>
              <a:chExt cx="1971" cy="1776"/>
            </a:xfrm>
          </p:grpSpPr>
          <p:sp>
            <p:nvSpPr>
              <p:cNvPr id="68715" name="Rectangle 4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16" name="Rectangle 5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17" name="Rectangle 6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18" name="Rectangle 7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19" name="Rectangle 8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0" name="Rectangle 9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1" name="Rectangle 10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2" name="Rectangle 11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3" name="Rectangle 12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4" name="Rectangle 13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5" name="Rectangle 14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6" name="Rectangle 15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7" name="Rectangle 16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8" name="Rectangle 17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9" name="Rectangle 18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0" name="Rectangle 19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1" name="Rectangle 20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2" name="Rectangle 21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3" name="Rectangle 22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4" name="Rectangle 23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5" name="Rectangle 24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6" name="Rectangle 25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7" name="Rectangle 26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8" name="Rectangle 27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9" name="Rectangle 28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p:grpSp>
        <p:sp>
          <p:nvSpPr>
            <p:cNvPr id="68667" name="Line 29"/>
            <p:cNvSpPr>
              <a:spLocks noChangeShapeType="1"/>
            </p:cNvSpPr>
            <p:nvPr/>
          </p:nvSpPr>
          <p:spPr bwMode="auto">
            <a:xfrm rot="-177988">
              <a:off x="1310005" y="2707215"/>
              <a:ext cx="1739489" cy="19596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68" name="Line 30"/>
            <p:cNvSpPr>
              <a:spLocks noChangeShapeType="1"/>
            </p:cNvSpPr>
            <p:nvPr/>
          </p:nvSpPr>
          <p:spPr bwMode="auto">
            <a:xfrm>
              <a:off x="1872143" y="2805200"/>
              <a:ext cx="610389" cy="6271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69" name="Line 31"/>
            <p:cNvSpPr>
              <a:spLocks noChangeShapeType="1"/>
            </p:cNvSpPr>
            <p:nvPr/>
          </p:nvSpPr>
          <p:spPr bwMode="auto">
            <a:xfrm flipH="1">
              <a:off x="1231901" y="4022656"/>
              <a:ext cx="902" cy="5747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0" name="Line 32"/>
            <p:cNvSpPr>
              <a:spLocks noChangeShapeType="1"/>
            </p:cNvSpPr>
            <p:nvPr/>
          </p:nvSpPr>
          <p:spPr bwMode="auto">
            <a:xfrm>
              <a:off x="3071208" y="5227866"/>
              <a:ext cx="14892" cy="5379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1" name="Line 33"/>
            <p:cNvSpPr>
              <a:spLocks noChangeShapeType="1"/>
            </p:cNvSpPr>
            <p:nvPr/>
          </p:nvSpPr>
          <p:spPr bwMode="auto">
            <a:xfrm>
              <a:off x="1227977" y="4615463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2" name="Line 34"/>
            <p:cNvSpPr>
              <a:spLocks noChangeShapeType="1"/>
            </p:cNvSpPr>
            <p:nvPr/>
          </p:nvSpPr>
          <p:spPr bwMode="auto">
            <a:xfrm rot="2592605" flipV="1">
              <a:off x="1319656" y="5024548"/>
              <a:ext cx="453570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3" name="Line 35"/>
            <p:cNvSpPr>
              <a:spLocks noChangeShapeType="1"/>
            </p:cNvSpPr>
            <p:nvPr/>
          </p:nvSpPr>
          <p:spPr bwMode="auto">
            <a:xfrm rot="2592605" flipV="1">
              <a:off x="2552498" y="5014750"/>
              <a:ext cx="434269" cy="4237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4" name="Line 36"/>
            <p:cNvSpPr>
              <a:spLocks noChangeShapeType="1"/>
            </p:cNvSpPr>
            <p:nvPr/>
          </p:nvSpPr>
          <p:spPr bwMode="auto">
            <a:xfrm rot="2592605">
              <a:off x="1734448" y="5505158"/>
              <a:ext cx="774104" cy="96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5" name="Line 37"/>
            <p:cNvSpPr>
              <a:spLocks noChangeShapeType="1"/>
            </p:cNvSpPr>
            <p:nvPr/>
          </p:nvSpPr>
          <p:spPr bwMode="auto">
            <a:xfrm rot="2592605">
              <a:off x="1637282" y="4716805"/>
              <a:ext cx="421110" cy="429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6" name="Line 38"/>
            <p:cNvSpPr>
              <a:spLocks noChangeShapeType="1"/>
            </p:cNvSpPr>
            <p:nvPr/>
          </p:nvSpPr>
          <p:spPr bwMode="auto">
            <a:xfrm rot="2592605" flipV="1">
              <a:off x="1917982" y="3782595"/>
              <a:ext cx="470458" cy="4482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7" name="Line 39"/>
            <p:cNvSpPr>
              <a:spLocks noChangeShapeType="1"/>
            </p:cNvSpPr>
            <p:nvPr/>
          </p:nvSpPr>
          <p:spPr bwMode="auto">
            <a:xfrm rot="2592605" flipV="1">
              <a:off x="1334131" y="3194688"/>
              <a:ext cx="458395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8" name="Line 40"/>
            <p:cNvSpPr>
              <a:spLocks noChangeShapeType="1"/>
            </p:cNvSpPr>
            <p:nvPr/>
          </p:nvSpPr>
          <p:spPr bwMode="auto">
            <a:xfrm rot="2807395">
              <a:off x="2247499" y="2916147"/>
              <a:ext cx="453178" cy="4125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9" name="Line 41"/>
            <p:cNvSpPr>
              <a:spLocks noChangeShapeType="1"/>
            </p:cNvSpPr>
            <p:nvPr/>
          </p:nvSpPr>
          <p:spPr bwMode="auto">
            <a:xfrm rot="2807395">
              <a:off x="2264591" y="3516098"/>
              <a:ext cx="426232" cy="3860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0" name="Line 42"/>
            <p:cNvSpPr>
              <a:spLocks noChangeShapeType="1"/>
            </p:cNvSpPr>
            <p:nvPr/>
          </p:nvSpPr>
          <p:spPr bwMode="auto">
            <a:xfrm rot="2807395">
              <a:off x="3478002" y="4704419"/>
              <a:ext cx="443380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1" name="Line 43"/>
            <p:cNvSpPr>
              <a:spLocks noChangeShapeType="1"/>
            </p:cNvSpPr>
            <p:nvPr/>
          </p:nvSpPr>
          <p:spPr bwMode="auto">
            <a:xfrm rot="2807395">
              <a:off x="2245086" y="4723942"/>
              <a:ext cx="453178" cy="4101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2" name="Line 44"/>
            <p:cNvSpPr>
              <a:spLocks noChangeShapeType="1"/>
            </p:cNvSpPr>
            <p:nvPr/>
          </p:nvSpPr>
          <p:spPr bwMode="auto">
            <a:xfrm rot="2807395">
              <a:off x="2887173" y="2910933"/>
              <a:ext cx="409085" cy="3715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3" name="Line 45"/>
            <p:cNvSpPr>
              <a:spLocks noChangeShapeType="1"/>
            </p:cNvSpPr>
            <p:nvPr/>
          </p:nvSpPr>
          <p:spPr bwMode="auto">
            <a:xfrm rot="2807395">
              <a:off x="2874906" y="4111520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4" name="Line 46"/>
            <p:cNvSpPr>
              <a:spLocks noChangeShapeType="1"/>
            </p:cNvSpPr>
            <p:nvPr/>
          </p:nvSpPr>
          <p:spPr bwMode="auto">
            <a:xfrm rot="8207395">
              <a:off x="3172537" y="5017199"/>
              <a:ext cx="443920" cy="428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5" name="Line 47"/>
            <p:cNvSpPr>
              <a:spLocks noChangeShapeType="1"/>
            </p:cNvSpPr>
            <p:nvPr/>
          </p:nvSpPr>
          <p:spPr bwMode="auto">
            <a:xfrm rot="2807395">
              <a:off x="3502036" y="3499210"/>
              <a:ext cx="455628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6" name="Line 48"/>
            <p:cNvSpPr>
              <a:spLocks noChangeShapeType="1"/>
            </p:cNvSpPr>
            <p:nvPr/>
          </p:nvSpPr>
          <p:spPr bwMode="auto">
            <a:xfrm flipH="1">
              <a:off x="2468056" y="3366161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7" name="Line 49"/>
            <p:cNvSpPr>
              <a:spLocks noChangeShapeType="1"/>
            </p:cNvSpPr>
            <p:nvPr/>
          </p:nvSpPr>
          <p:spPr bwMode="auto">
            <a:xfrm flipH="1">
              <a:off x="3095334" y="2770905"/>
              <a:ext cx="603152" cy="6124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8" name="Line 50"/>
            <p:cNvSpPr>
              <a:spLocks noChangeShapeType="1"/>
            </p:cNvSpPr>
            <p:nvPr/>
          </p:nvSpPr>
          <p:spPr bwMode="auto">
            <a:xfrm flipH="1">
              <a:off x="3112222" y="4003060"/>
              <a:ext cx="617627" cy="6197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9" name="Line 51"/>
            <p:cNvSpPr>
              <a:spLocks noChangeShapeType="1"/>
            </p:cNvSpPr>
            <p:nvPr/>
          </p:nvSpPr>
          <p:spPr bwMode="auto">
            <a:xfrm rot="2807395">
              <a:off x="2874906" y="4714125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90" name="Text Box 52"/>
            <p:cNvSpPr txBox="1">
              <a:spLocks noChangeArrowheads="1"/>
            </p:cNvSpPr>
            <p:nvPr/>
          </p:nvSpPr>
          <p:spPr bwMode="auto">
            <a:xfrm>
              <a:off x="1519238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1" name="Text Box 53"/>
            <p:cNvSpPr txBox="1">
              <a:spLocks noChangeArrowheads="1"/>
            </p:cNvSpPr>
            <p:nvPr/>
          </p:nvSpPr>
          <p:spPr bwMode="auto">
            <a:xfrm>
              <a:off x="30480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2" name="Text Box 54"/>
            <p:cNvSpPr txBox="1">
              <a:spLocks noChangeArrowheads="1"/>
            </p:cNvSpPr>
            <p:nvPr/>
          </p:nvSpPr>
          <p:spPr bwMode="auto">
            <a:xfrm>
              <a:off x="36576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3" name="Text Box 55"/>
            <p:cNvSpPr txBox="1">
              <a:spLocks noChangeArrowheads="1"/>
            </p:cNvSpPr>
            <p:nvPr/>
          </p:nvSpPr>
          <p:spPr bwMode="auto">
            <a:xfrm>
              <a:off x="21336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4" name="Text Box 56"/>
            <p:cNvSpPr txBox="1">
              <a:spLocks noChangeArrowheads="1"/>
            </p:cNvSpPr>
            <p:nvPr/>
          </p:nvSpPr>
          <p:spPr bwMode="auto">
            <a:xfrm>
              <a:off x="9144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5" name="Text Box 57"/>
            <p:cNvSpPr txBox="1">
              <a:spLocks noChangeArrowheads="1"/>
            </p:cNvSpPr>
            <p:nvPr/>
          </p:nvSpPr>
          <p:spPr bwMode="auto">
            <a:xfrm>
              <a:off x="3657600" y="4267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6" name="Text Box 58"/>
            <p:cNvSpPr txBox="1">
              <a:spLocks noChangeArrowheads="1"/>
            </p:cNvSpPr>
            <p:nvPr/>
          </p:nvSpPr>
          <p:spPr bwMode="auto">
            <a:xfrm>
              <a:off x="914400" y="4953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7" name="Text Box 59"/>
            <p:cNvSpPr txBox="1">
              <a:spLocks noChangeArrowheads="1"/>
            </p:cNvSpPr>
            <p:nvPr/>
          </p:nvSpPr>
          <p:spPr bwMode="auto">
            <a:xfrm>
              <a:off x="914400" y="4343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8698" name="Text Box 60"/>
            <p:cNvSpPr txBox="1">
              <a:spLocks noChangeArrowheads="1"/>
            </p:cNvSpPr>
            <p:nvPr/>
          </p:nvSpPr>
          <p:spPr bwMode="auto">
            <a:xfrm>
              <a:off x="914400" y="3810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9" name="Text Box 61"/>
            <p:cNvSpPr txBox="1">
              <a:spLocks noChangeArrowheads="1"/>
            </p:cNvSpPr>
            <p:nvPr/>
          </p:nvSpPr>
          <p:spPr bwMode="auto">
            <a:xfrm>
              <a:off x="914400" y="3124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0" name="Text Box 62"/>
            <p:cNvSpPr txBox="1">
              <a:spLocks noChangeArrowheads="1"/>
            </p:cNvSpPr>
            <p:nvPr/>
          </p:nvSpPr>
          <p:spPr bwMode="auto">
            <a:xfrm>
              <a:off x="1524000" y="3733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1" name="Text Box 63"/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2" name="Text Box 64"/>
            <p:cNvSpPr txBox="1">
              <a:spLocks noChangeArrowheads="1"/>
            </p:cNvSpPr>
            <p:nvPr/>
          </p:nvSpPr>
          <p:spPr bwMode="auto">
            <a:xfrm>
              <a:off x="3013075" y="36766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3" name="Text Box 65"/>
            <p:cNvSpPr txBox="1">
              <a:spLocks noChangeArrowheads="1"/>
            </p:cNvSpPr>
            <p:nvPr/>
          </p:nvSpPr>
          <p:spPr bwMode="auto">
            <a:xfrm>
              <a:off x="3657600" y="3048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4" name="Text Box 66"/>
            <p:cNvSpPr txBox="1">
              <a:spLocks noChangeArrowheads="1"/>
            </p:cNvSpPr>
            <p:nvPr/>
          </p:nvSpPr>
          <p:spPr bwMode="auto">
            <a:xfrm>
              <a:off x="1752600" y="3048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8705" name="Text Box 67"/>
            <p:cNvSpPr txBox="1">
              <a:spLocks noChangeArrowheads="1"/>
            </p:cNvSpPr>
            <p:nvPr/>
          </p:nvSpPr>
          <p:spPr bwMode="auto">
            <a:xfrm>
              <a:off x="2438400" y="3048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8706" name="Text Box 68"/>
            <p:cNvSpPr txBox="1">
              <a:spLocks noChangeArrowheads="1"/>
            </p:cNvSpPr>
            <p:nvPr/>
          </p:nvSpPr>
          <p:spPr bwMode="auto">
            <a:xfrm>
              <a:off x="3044825" y="31416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8707" name="Text Box 69"/>
            <p:cNvSpPr txBox="1">
              <a:spLocks noChangeArrowheads="1"/>
            </p:cNvSpPr>
            <p:nvPr/>
          </p:nvSpPr>
          <p:spPr bwMode="auto">
            <a:xfrm>
              <a:off x="2133600" y="388620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10</a:t>
              </a:r>
            </a:p>
          </p:txBody>
        </p:sp>
        <p:sp>
          <p:nvSpPr>
            <p:cNvPr id="68708" name="Text Box 70"/>
            <p:cNvSpPr txBox="1">
              <a:spLocks noChangeArrowheads="1"/>
            </p:cNvSpPr>
            <p:nvPr/>
          </p:nvSpPr>
          <p:spPr bwMode="auto">
            <a:xfrm>
              <a:off x="3681413" y="37703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8709" name="Text Box 71"/>
            <p:cNvSpPr txBox="1">
              <a:spLocks noChangeArrowheads="1"/>
            </p:cNvSpPr>
            <p:nvPr/>
          </p:nvSpPr>
          <p:spPr bwMode="auto">
            <a:xfrm>
              <a:off x="2438400" y="4343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10" name="Text Box 72"/>
            <p:cNvSpPr txBox="1">
              <a:spLocks noChangeArrowheads="1"/>
            </p:cNvSpPr>
            <p:nvPr/>
          </p:nvSpPr>
          <p:spPr bwMode="auto">
            <a:xfrm>
              <a:off x="2997200" y="4508500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14</a:t>
              </a:r>
            </a:p>
          </p:txBody>
        </p:sp>
        <p:sp>
          <p:nvSpPr>
            <p:cNvPr id="68711" name="Text Box 73"/>
            <p:cNvSpPr txBox="1">
              <a:spLocks noChangeArrowheads="1"/>
            </p:cNvSpPr>
            <p:nvPr/>
          </p:nvSpPr>
          <p:spPr bwMode="auto">
            <a:xfrm>
              <a:off x="1828800" y="4876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4</a:t>
              </a:r>
            </a:p>
          </p:txBody>
        </p:sp>
        <p:sp>
          <p:nvSpPr>
            <p:cNvPr id="68712" name="Text Box 74"/>
            <p:cNvSpPr txBox="1">
              <a:spLocks noChangeArrowheads="1"/>
            </p:cNvSpPr>
            <p:nvPr/>
          </p:nvSpPr>
          <p:spPr bwMode="auto">
            <a:xfrm>
              <a:off x="2514600" y="4876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8713" name="Text Box 75"/>
            <p:cNvSpPr txBox="1">
              <a:spLocks noChangeArrowheads="1"/>
            </p:cNvSpPr>
            <p:nvPr/>
          </p:nvSpPr>
          <p:spPr bwMode="auto">
            <a:xfrm>
              <a:off x="2684463" y="5172075"/>
              <a:ext cx="5111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19</a:t>
              </a:r>
            </a:p>
          </p:txBody>
        </p:sp>
        <p:sp>
          <p:nvSpPr>
            <p:cNvPr id="68714" name="Text Box 76"/>
            <p:cNvSpPr txBox="1">
              <a:spLocks noChangeArrowheads="1"/>
            </p:cNvSpPr>
            <p:nvPr/>
          </p:nvSpPr>
          <p:spPr bwMode="auto">
            <a:xfrm>
              <a:off x="3662363" y="50053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</p:grpSp>
      <p:grpSp>
        <p:nvGrpSpPr>
          <p:cNvPr id="68611" name="Group 130"/>
          <p:cNvGrpSpPr>
            <a:grpSpLocks/>
          </p:cNvGrpSpPr>
          <p:nvPr/>
        </p:nvGrpSpPr>
        <p:grpSpPr bwMode="auto">
          <a:xfrm>
            <a:off x="787400" y="2235200"/>
            <a:ext cx="3116263" cy="3057525"/>
            <a:chOff x="5486400" y="2438400"/>
            <a:chExt cx="3116263" cy="3057525"/>
          </a:xfrm>
        </p:grpSpPr>
        <p:grpSp>
          <p:nvGrpSpPr>
            <p:cNvPr id="68615" name="Group 77"/>
            <p:cNvGrpSpPr>
              <a:grpSpLocks/>
            </p:cNvGrpSpPr>
            <p:nvPr/>
          </p:nvGrpSpPr>
          <p:grpSpPr bwMode="auto">
            <a:xfrm>
              <a:off x="5486400" y="2438400"/>
              <a:ext cx="3116263" cy="3057525"/>
              <a:chOff x="1877" y="1152"/>
              <a:chExt cx="1971" cy="1776"/>
            </a:xfrm>
          </p:grpSpPr>
          <p:sp>
            <p:nvSpPr>
              <p:cNvPr id="68641" name="Rectangle 78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2" name="Rectangle 79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3" name="Rectangle 80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4" name="Rectangle 81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5" name="Rectangle 82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6" name="Rectangle 83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7" name="Rectangle 84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8" name="Rectangle 85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9" name="Rectangle 86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0" name="Rectangle 87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1" name="Rectangle 88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2" name="Rectangle 89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3" name="Rectangle 90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4" name="Rectangle 91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5" name="Rectangle 92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6" name="Rectangle 93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7" name="Rectangle 94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8" name="Rectangle 95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9" name="Rectangle 96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0" name="Rectangle 97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1" name="Rectangle 98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2" name="Rectangle 99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3" name="Rectangle 100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4" name="Rectangle 101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5" name="Rectangle 102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p:grpSp>
        <p:sp>
          <p:nvSpPr>
            <p:cNvPr id="68616" name="Text Box 103"/>
            <p:cNvSpPr txBox="1">
              <a:spLocks noChangeArrowheads="1"/>
            </p:cNvSpPr>
            <p:nvPr/>
          </p:nvSpPr>
          <p:spPr bwMode="auto">
            <a:xfrm>
              <a:off x="56515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17" name="Text Box 104"/>
            <p:cNvSpPr txBox="1">
              <a:spLocks noChangeArrowheads="1"/>
            </p:cNvSpPr>
            <p:nvPr/>
          </p:nvSpPr>
          <p:spPr bwMode="auto">
            <a:xfrm>
              <a:off x="630872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18" name="Text Box 105"/>
            <p:cNvSpPr txBox="1">
              <a:spLocks noChangeArrowheads="1"/>
            </p:cNvSpPr>
            <p:nvPr/>
          </p:nvSpPr>
          <p:spPr bwMode="auto">
            <a:xfrm>
              <a:off x="8123238" y="24590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19" name="Text Box 106"/>
            <p:cNvSpPr txBox="1">
              <a:spLocks noChangeArrowheads="1"/>
            </p:cNvSpPr>
            <p:nvPr/>
          </p:nvSpPr>
          <p:spPr bwMode="auto">
            <a:xfrm>
              <a:off x="688657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0" name="Text Box 107"/>
            <p:cNvSpPr txBox="1">
              <a:spLocks noChangeArrowheads="1"/>
            </p:cNvSpPr>
            <p:nvPr/>
          </p:nvSpPr>
          <p:spPr bwMode="auto">
            <a:xfrm>
              <a:off x="75057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1" name="Text Box 108"/>
            <p:cNvSpPr txBox="1">
              <a:spLocks noChangeArrowheads="1"/>
            </p:cNvSpPr>
            <p:nvPr/>
          </p:nvSpPr>
          <p:spPr bwMode="auto">
            <a:xfrm>
              <a:off x="56515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2" name="Text Box 109"/>
            <p:cNvSpPr txBox="1">
              <a:spLocks noChangeArrowheads="1"/>
            </p:cNvSpPr>
            <p:nvPr/>
          </p:nvSpPr>
          <p:spPr bwMode="auto">
            <a:xfrm>
              <a:off x="5632450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3" name="Text Box 110"/>
            <p:cNvSpPr txBox="1">
              <a:spLocks noChangeArrowheads="1"/>
            </p:cNvSpPr>
            <p:nvPr/>
          </p:nvSpPr>
          <p:spPr bwMode="auto">
            <a:xfrm>
              <a:off x="5632450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4" name="Text Box 111"/>
            <p:cNvSpPr txBox="1">
              <a:spLocks noChangeArrowheads="1"/>
            </p:cNvSpPr>
            <p:nvPr/>
          </p:nvSpPr>
          <p:spPr bwMode="auto">
            <a:xfrm>
              <a:off x="5613400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5" name="Text Box 112"/>
            <p:cNvSpPr txBox="1">
              <a:spLocks noChangeArrowheads="1"/>
            </p:cNvSpPr>
            <p:nvPr/>
          </p:nvSpPr>
          <p:spPr bwMode="auto">
            <a:xfrm>
              <a:off x="6269038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6" name="Text Box 113"/>
            <p:cNvSpPr txBox="1">
              <a:spLocks noChangeArrowheads="1"/>
            </p:cNvSpPr>
            <p:nvPr/>
          </p:nvSpPr>
          <p:spPr bwMode="auto">
            <a:xfrm>
              <a:off x="624998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7" name="Text Box 114"/>
            <p:cNvSpPr txBox="1">
              <a:spLocks noChangeArrowheads="1"/>
            </p:cNvSpPr>
            <p:nvPr/>
          </p:nvSpPr>
          <p:spPr bwMode="auto">
            <a:xfrm>
              <a:off x="8123238" y="30464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8" name="Text Box 115"/>
            <p:cNvSpPr txBox="1">
              <a:spLocks noChangeArrowheads="1"/>
            </p:cNvSpPr>
            <p:nvPr/>
          </p:nvSpPr>
          <p:spPr bwMode="auto">
            <a:xfrm>
              <a:off x="812323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9" name="Text Box 116"/>
            <p:cNvSpPr txBox="1">
              <a:spLocks noChangeArrowheads="1"/>
            </p:cNvSpPr>
            <p:nvPr/>
          </p:nvSpPr>
          <p:spPr bwMode="auto">
            <a:xfrm>
              <a:off x="7505700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0" name="Text Box 117"/>
            <p:cNvSpPr txBox="1">
              <a:spLocks noChangeArrowheads="1"/>
            </p:cNvSpPr>
            <p:nvPr/>
          </p:nvSpPr>
          <p:spPr bwMode="auto">
            <a:xfrm>
              <a:off x="6249988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1" name="Text Box 118"/>
            <p:cNvSpPr txBox="1">
              <a:spLocks noChangeArrowheads="1"/>
            </p:cNvSpPr>
            <p:nvPr/>
          </p:nvSpPr>
          <p:spPr bwMode="auto">
            <a:xfrm>
              <a:off x="6886575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2" name="Text Box 119"/>
            <p:cNvSpPr txBox="1">
              <a:spLocks noChangeArrowheads="1"/>
            </p:cNvSpPr>
            <p:nvPr/>
          </p:nvSpPr>
          <p:spPr bwMode="auto">
            <a:xfrm>
              <a:off x="75057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3" name="Text Box 120"/>
            <p:cNvSpPr txBox="1">
              <a:spLocks noChangeArrowheads="1"/>
            </p:cNvSpPr>
            <p:nvPr/>
          </p:nvSpPr>
          <p:spPr bwMode="auto">
            <a:xfrm>
              <a:off x="6867525" y="3633788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4" name="Text Box 121"/>
            <p:cNvSpPr txBox="1">
              <a:spLocks noChangeArrowheads="1"/>
            </p:cNvSpPr>
            <p:nvPr/>
          </p:nvSpPr>
          <p:spPr bwMode="auto">
            <a:xfrm>
              <a:off x="8123238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5" name="Text Box 122"/>
            <p:cNvSpPr txBox="1">
              <a:spLocks noChangeArrowheads="1"/>
            </p:cNvSpPr>
            <p:nvPr/>
          </p:nvSpPr>
          <p:spPr bwMode="auto">
            <a:xfrm>
              <a:off x="6886575" y="42608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6" name="Text Box 123"/>
            <p:cNvSpPr txBox="1">
              <a:spLocks noChangeArrowheads="1"/>
            </p:cNvSpPr>
            <p:nvPr/>
          </p:nvSpPr>
          <p:spPr bwMode="auto">
            <a:xfrm>
              <a:off x="8142288" y="4829175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7" name="Text Box 124"/>
            <p:cNvSpPr txBox="1">
              <a:spLocks noChangeArrowheads="1"/>
            </p:cNvSpPr>
            <p:nvPr/>
          </p:nvSpPr>
          <p:spPr bwMode="auto">
            <a:xfrm>
              <a:off x="6230938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4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8" name="Text Box 125"/>
            <p:cNvSpPr txBox="1">
              <a:spLocks noChangeArrowheads="1"/>
            </p:cNvSpPr>
            <p:nvPr/>
          </p:nvSpPr>
          <p:spPr bwMode="auto">
            <a:xfrm>
              <a:off x="7446963" y="426085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14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9" name="Text Box 126"/>
            <p:cNvSpPr txBox="1">
              <a:spLocks noChangeArrowheads="1"/>
            </p:cNvSpPr>
            <p:nvPr/>
          </p:nvSpPr>
          <p:spPr bwMode="auto">
            <a:xfrm>
              <a:off x="7446963" y="4849813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19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40" name="Text Box 127"/>
            <p:cNvSpPr txBox="1">
              <a:spLocks noChangeArrowheads="1"/>
            </p:cNvSpPr>
            <p:nvPr/>
          </p:nvSpPr>
          <p:spPr bwMode="auto">
            <a:xfrm>
              <a:off x="6886575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68612" name="Text Box 128"/>
          <p:cNvSpPr txBox="1">
            <a:spLocks noChangeArrowheads="1"/>
          </p:cNvSpPr>
          <p:nvPr/>
        </p:nvSpPr>
        <p:spPr bwMode="auto">
          <a:xfrm>
            <a:off x="0" y="220663"/>
            <a:ext cx="8947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Flow Accumulation Grid.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Area draining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in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to a grid cell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8614" name="Text Box 130"/>
          <p:cNvSpPr txBox="1">
            <a:spLocks noChangeArrowheads="1"/>
          </p:cNvSpPr>
          <p:nvPr/>
        </p:nvSpPr>
        <p:spPr bwMode="auto">
          <a:xfrm>
            <a:off x="6281738" y="6400800"/>
            <a:ext cx="247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ArcHydro Page 72</a:t>
            </a:r>
          </a:p>
        </p:txBody>
      </p:sp>
    </p:spTree>
    <p:extLst>
      <p:ext uri="{BB962C8B-B14F-4D97-AF65-F5344CB8AC3E}">
        <p14:creationId xmlns:p14="http://schemas.microsoft.com/office/powerpoint/2010/main" val="24902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130"/>
          <p:cNvGrpSpPr>
            <a:grpSpLocks/>
          </p:cNvGrpSpPr>
          <p:nvPr/>
        </p:nvGrpSpPr>
        <p:grpSpPr bwMode="auto">
          <a:xfrm>
            <a:off x="787400" y="2235200"/>
            <a:ext cx="3116263" cy="3057525"/>
            <a:chOff x="5486400" y="2438400"/>
            <a:chExt cx="3116263" cy="3057525"/>
          </a:xfrm>
        </p:grpSpPr>
        <p:grpSp>
          <p:nvGrpSpPr>
            <p:cNvPr id="69719" name="Group 77"/>
            <p:cNvGrpSpPr>
              <a:grpSpLocks/>
            </p:cNvGrpSpPr>
            <p:nvPr/>
          </p:nvGrpSpPr>
          <p:grpSpPr bwMode="auto">
            <a:xfrm>
              <a:off x="5486400" y="2438400"/>
              <a:ext cx="3116263" cy="3057525"/>
              <a:chOff x="1877" y="1152"/>
              <a:chExt cx="1971" cy="1776"/>
            </a:xfrm>
          </p:grpSpPr>
          <p:sp>
            <p:nvSpPr>
              <p:cNvPr id="69745" name="Rectangle 78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46" name="Rectangle 79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47" name="Rectangle 80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48" name="Rectangle 81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49" name="Rectangle 82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0" name="Rectangle 83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1" name="Rectangle 84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2" name="Rectangle 85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3" name="Rectangle 86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4" name="Rectangle 87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5" name="Rectangle 88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6" name="Rectangle 89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7" name="Rectangle 90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8" name="Rectangle 91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9" name="Rectangle 92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0" name="Rectangle 93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1" name="Rectangle 94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2" name="Rectangle 95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3" name="Rectangle 96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4" name="Rectangle 97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5" name="Rectangle 98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6" name="Rectangle 99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7" name="Rectangle 100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8" name="Rectangle 101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9" name="Rectangle 102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69720" name="Text Box 103"/>
            <p:cNvSpPr txBox="1">
              <a:spLocks noChangeArrowheads="1"/>
            </p:cNvSpPr>
            <p:nvPr/>
          </p:nvSpPr>
          <p:spPr bwMode="auto">
            <a:xfrm>
              <a:off x="56515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1" name="Text Box 104"/>
            <p:cNvSpPr txBox="1">
              <a:spLocks noChangeArrowheads="1"/>
            </p:cNvSpPr>
            <p:nvPr/>
          </p:nvSpPr>
          <p:spPr bwMode="auto">
            <a:xfrm>
              <a:off x="630872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2" name="Text Box 105"/>
            <p:cNvSpPr txBox="1">
              <a:spLocks noChangeArrowheads="1"/>
            </p:cNvSpPr>
            <p:nvPr/>
          </p:nvSpPr>
          <p:spPr bwMode="auto">
            <a:xfrm>
              <a:off x="8123238" y="24590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3" name="Text Box 106"/>
            <p:cNvSpPr txBox="1">
              <a:spLocks noChangeArrowheads="1"/>
            </p:cNvSpPr>
            <p:nvPr/>
          </p:nvSpPr>
          <p:spPr bwMode="auto">
            <a:xfrm>
              <a:off x="688657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4" name="Text Box 107"/>
            <p:cNvSpPr txBox="1">
              <a:spLocks noChangeArrowheads="1"/>
            </p:cNvSpPr>
            <p:nvPr/>
          </p:nvSpPr>
          <p:spPr bwMode="auto">
            <a:xfrm>
              <a:off x="75057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5" name="Text Box 108"/>
            <p:cNvSpPr txBox="1">
              <a:spLocks noChangeArrowheads="1"/>
            </p:cNvSpPr>
            <p:nvPr/>
          </p:nvSpPr>
          <p:spPr bwMode="auto">
            <a:xfrm>
              <a:off x="56515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6" name="Text Box 109"/>
            <p:cNvSpPr txBox="1">
              <a:spLocks noChangeArrowheads="1"/>
            </p:cNvSpPr>
            <p:nvPr/>
          </p:nvSpPr>
          <p:spPr bwMode="auto">
            <a:xfrm>
              <a:off x="5632450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7" name="Text Box 110"/>
            <p:cNvSpPr txBox="1">
              <a:spLocks noChangeArrowheads="1"/>
            </p:cNvSpPr>
            <p:nvPr/>
          </p:nvSpPr>
          <p:spPr bwMode="auto">
            <a:xfrm>
              <a:off x="5632450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8" name="Text Box 111"/>
            <p:cNvSpPr txBox="1">
              <a:spLocks noChangeArrowheads="1"/>
            </p:cNvSpPr>
            <p:nvPr/>
          </p:nvSpPr>
          <p:spPr bwMode="auto">
            <a:xfrm>
              <a:off x="5613400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9" name="Text Box 112"/>
            <p:cNvSpPr txBox="1">
              <a:spLocks noChangeArrowheads="1"/>
            </p:cNvSpPr>
            <p:nvPr/>
          </p:nvSpPr>
          <p:spPr bwMode="auto">
            <a:xfrm>
              <a:off x="6269038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0" name="Text Box 113"/>
            <p:cNvSpPr txBox="1">
              <a:spLocks noChangeArrowheads="1"/>
            </p:cNvSpPr>
            <p:nvPr/>
          </p:nvSpPr>
          <p:spPr bwMode="auto">
            <a:xfrm>
              <a:off x="624998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1" name="Text Box 114"/>
            <p:cNvSpPr txBox="1">
              <a:spLocks noChangeArrowheads="1"/>
            </p:cNvSpPr>
            <p:nvPr/>
          </p:nvSpPr>
          <p:spPr bwMode="auto">
            <a:xfrm>
              <a:off x="8123238" y="30464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2" name="Text Box 115"/>
            <p:cNvSpPr txBox="1">
              <a:spLocks noChangeArrowheads="1"/>
            </p:cNvSpPr>
            <p:nvPr/>
          </p:nvSpPr>
          <p:spPr bwMode="auto">
            <a:xfrm>
              <a:off x="812323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3" name="Text Box 116"/>
            <p:cNvSpPr txBox="1">
              <a:spLocks noChangeArrowheads="1"/>
            </p:cNvSpPr>
            <p:nvPr/>
          </p:nvSpPr>
          <p:spPr bwMode="auto">
            <a:xfrm>
              <a:off x="7505700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4" name="Text Box 117"/>
            <p:cNvSpPr txBox="1">
              <a:spLocks noChangeArrowheads="1"/>
            </p:cNvSpPr>
            <p:nvPr/>
          </p:nvSpPr>
          <p:spPr bwMode="auto">
            <a:xfrm>
              <a:off x="6249988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5" name="Text Box 118"/>
            <p:cNvSpPr txBox="1">
              <a:spLocks noChangeArrowheads="1"/>
            </p:cNvSpPr>
            <p:nvPr/>
          </p:nvSpPr>
          <p:spPr bwMode="auto">
            <a:xfrm>
              <a:off x="6886575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6" name="Text Box 119"/>
            <p:cNvSpPr txBox="1">
              <a:spLocks noChangeArrowheads="1"/>
            </p:cNvSpPr>
            <p:nvPr/>
          </p:nvSpPr>
          <p:spPr bwMode="auto">
            <a:xfrm>
              <a:off x="75057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7" name="Text Box 120"/>
            <p:cNvSpPr txBox="1">
              <a:spLocks noChangeArrowheads="1"/>
            </p:cNvSpPr>
            <p:nvPr/>
          </p:nvSpPr>
          <p:spPr bwMode="auto">
            <a:xfrm>
              <a:off x="6867525" y="3633788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8" name="Text Box 121"/>
            <p:cNvSpPr txBox="1">
              <a:spLocks noChangeArrowheads="1"/>
            </p:cNvSpPr>
            <p:nvPr/>
          </p:nvSpPr>
          <p:spPr bwMode="auto">
            <a:xfrm>
              <a:off x="8123238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9" name="Text Box 122"/>
            <p:cNvSpPr txBox="1">
              <a:spLocks noChangeArrowheads="1"/>
            </p:cNvSpPr>
            <p:nvPr/>
          </p:nvSpPr>
          <p:spPr bwMode="auto">
            <a:xfrm>
              <a:off x="6886575" y="42608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0" name="Text Box 123"/>
            <p:cNvSpPr txBox="1">
              <a:spLocks noChangeArrowheads="1"/>
            </p:cNvSpPr>
            <p:nvPr/>
          </p:nvSpPr>
          <p:spPr bwMode="auto">
            <a:xfrm>
              <a:off x="8142288" y="4829175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1" name="Text Box 124"/>
            <p:cNvSpPr txBox="1">
              <a:spLocks noChangeArrowheads="1"/>
            </p:cNvSpPr>
            <p:nvPr/>
          </p:nvSpPr>
          <p:spPr bwMode="auto">
            <a:xfrm>
              <a:off x="6230938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4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2" name="Text Box 125"/>
            <p:cNvSpPr txBox="1">
              <a:spLocks noChangeArrowheads="1"/>
            </p:cNvSpPr>
            <p:nvPr/>
          </p:nvSpPr>
          <p:spPr bwMode="auto">
            <a:xfrm>
              <a:off x="7446963" y="426085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14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3" name="Text Box 126"/>
            <p:cNvSpPr txBox="1">
              <a:spLocks noChangeArrowheads="1"/>
            </p:cNvSpPr>
            <p:nvPr/>
          </p:nvSpPr>
          <p:spPr bwMode="auto">
            <a:xfrm>
              <a:off x="7446963" y="4849813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19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4" name="Text Box 127"/>
            <p:cNvSpPr txBox="1">
              <a:spLocks noChangeArrowheads="1"/>
            </p:cNvSpPr>
            <p:nvPr/>
          </p:nvSpPr>
          <p:spPr bwMode="auto">
            <a:xfrm>
              <a:off x="6886575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69635" name="Text Box 128"/>
          <p:cNvSpPr txBox="1">
            <a:spLocks noChangeArrowheads="1"/>
          </p:cNvSpPr>
          <p:nvPr/>
        </p:nvSpPr>
        <p:spPr bwMode="auto">
          <a:xfrm>
            <a:off x="406400" y="665163"/>
            <a:ext cx="38481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Flow Accumulation 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&gt; 10 Cell Threshold</a:t>
            </a:r>
          </a:p>
        </p:txBody>
      </p:sp>
      <p:grpSp>
        <p:nvGrpSpPr>
          <p:cNvPr id="69636" name="Group 134"/>
          <p:cNvGrpSpPr>
            <a:grpSpLocks/>
          </p:cNvGrpSpPr>
          <p:nvPr/>
        </p:nvGrpSpPr>
        <p:grpSpPr bwMode="auto">
          <a:xfrm>
            <a:off x="2016125" y="3454400"/>
            <a:ext cx="1273175" cy="1843088"/>
            <a:chOff x="4137025" y="3492500"/>
            <a:chExt cx="1538288" cy="2227263"/>
          </a:xfrm>
        </p:grpSpPr>
        <p:sp>
          <p:nvSpPr>
            <p:cNvPr id="69716" name="Rectangle 54"/>
            <p:cNvSpPr>
              <a:spLocks noChangeArrowheads="1"/>
            </p:cNvSpPr>
            <p:nvPr/>
          </p:nvSpPr>
          <p:spPr bwMode="auto">
            <a:xfrm>
              <a:off x="4137025" y="3492500"/>
              <a:ext cx="781050" cy="738188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17" name="Rectangle 55"/>
            <p:cNvSpPr>
              <a:spLocks noChangeArrowheads="1"/>
            </p:cNvSpPr>
            <p:nvPr/>
          </p:nvSpPr>
          <p:spPr bwMode="auto">
            <a:xfrm>
              <a:off x="4918075" y="4960938"/>
              <a:ext cx="757238" cy="758825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18" name="Rectangle 57"/>
            <p:cNvSpPr>
              <a:spLocks noChangeArrowheads="1"/>
            </p:cNvSpPr>
            <p:nvPr/>
          </p:nvSpPr>
          <p:spPr bwMode="auto">
            <a:xfrm>
              <a:off x="4918075" y="4227513"/>
              <a:ext cx="757238" cy="757237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grpSp>
        <p:nvGrpSpPr>
          <p:cNvPr id="69637" name="Group 139"/>
          <p:cNvGrpSpPr>
            <a:grpSpLocks/>
          </p:cNvGrpSpPr>
          <p:nvPr/>
        </p:nvGrpSpPr>
        <p:grpSpPr bwMode="auto">
          <a:xfrm>
            <a:off x="5219700" y="2235200"/>
            <a:ext cx="3119438" cy="3276600"/>
            <a:chOff x="5219700" y="2235200"/>
            <a:chExt cx="3119438" cy="3276600"/>
          </a:xfrm>
        </p:grpSpPr>
        <p:grpSp>
          <p:nvGrpSpPr>
            <p:cNvPr id="69639" name="Group 3"/>
            <p:cNvGrpSpPr>
              <a:grpSpLocks/>
            </p:cNvGrpSpPr>
            <p:nvPr/>
          </p:nvGrpSpPr>
          <p:grpSpPr bwMode="auto">
            <a:xfrm>
              <a:off x="5224463" y="2235200"/>
              <a:ext cx="3114675" cy="3057115"/>
              <a:chOff x="1877" y="1152"/>
              <a:chExt cx="1971" cy="1776"/>
            </a:xfrm>
          </p:grpSpPr>
          <p:sp>
            <p:nvSpPr>
              <p:cNvPr id="69691" name="Rectangle 4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2" name="Rectangle 5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3" name="Rectangle 6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4" name="Rectangle 7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5" name="Rectangle 8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6" name="Rectangle 9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7" name="Rectangle 10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8" name="Rectangle 11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9" name="Rectangle 12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0" name="Rectangle 13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1" name="Rectangle 14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2" name="Rectangle 15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3" name="Rectangle 16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4" name="Rectangle 17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5" name="Rectangle 18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6" name="Rectangle 19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7" name="Rectangle 20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8" name="Rectangle 21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9" name="Rectangle 22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0" name="Rectangle 23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1" name="Rectangle 24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2" name="Rectangle 25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3" name="Rectangle 26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4" name="Rectangle 27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5" name="Rectangle 28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69640" name="Line 29"/>
            <p:cNvSpPr>
              <a:spLocks noChangeShapeType="1"/>
            </p:cNvSpPr>
            <p:nvPr/>
          </p:nvSpPr>
          <p:spPr bwMode="auto">
            <a:xfrm rot="-177988">
              <a:off x="5615305" y="2453215"/>
              <a:ext cx="1739489" cy="19596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1" name="Line 30"/>
            <p:cNvSpPr>
              <a:spLocks noChangeShapeType="1"/>
            </p:cNvSpPr>
            <p:nvPr/>
          </p:nvSpPr>
          <p:spPr bwMode="auto">
            <a:xfrm>
              <a:off x="6177443" y="2551200"/>
              <a:ext cx="610389" cy="6271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2" name="Line 31"/>
            <p:cNvSpPr>
              <a:spLocks noChangeShapeType="1"/>
            </p:cNvSpPr>
            <p:nvPr/>
          </p:nvSpPr>
          <p:spPr bwMode="auto">
            <a:xfrm flipH="1">
              <a:off x="5537201" y="3768656"/>
              <a:ext cx="902" cy="5747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3" name="Line 32"/>
            <p:cNvSpPr>
              <a:spLocks noChangeShapeType="1"/>
            </p:cNvSpPr>
            <p:nvPr/>
          </p:nvSpPr>
          <p:spPr bwMode="auto">
            <a:xfrm>
              <a:off x="7376508" y="4973866"/>
              <a:ext cx="14892" cy="5379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4" name="Line 33"/>
            <p:cNvSpPr>
              <a:spLocks noChangeShapeType="1"/>
            </p:cNvSpPr>
            <p:nvPr/>
          </p:nvSpPr>
          <p:spPr bwMode="auto">
            <a:xfrm>
              <a:off x="5533277" y="4361463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5" name="Line 34"/>
            <p:cNvSpPr>
              <a:spLocks noChangeShapeType="1"/>
            </p:cNvSpPr>
            <p:nvPr/>
          </p:nvSpPr>
          <p:spPr bwMode="auto">
            <a:xfrm rot="2592605" flipV="1">
              <a:off x="5624956" y="4770548"/>
              <a:ext cx="453570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6" name="Line 35"/>
            <p:cNvSpPr>
              <a:spLocks noChangeShapeType="1"/>
            </p:cNvSpPr>
            <p:nvPr/>
          </p:nvSpPr>
          <p:spPr bwMode="auto">
            <a:xfrm rot="2592605" flipV="1">
              <a:off x="6857798" y="4760750"/>
              <a:ext cx="434269" cy="4237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7" name="Line 36"/>
            <p:cNvSpPr>
              <a:spLocks noChangeShapeType="1"/>
            </p:cNvSpPr>
            <p:nvPr/>
          </p:nvSpPr>
          <p:spPr bwMode="auto">
            <a:xfrm rot="2592605">
              <a:off x="6039748" y="5251158"/>
              <a:ext cx="774104" cy="96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8" name="Line 37"/>
            <p:cNvSpPr>
              <a:spLocks noChangeShapeType="1"/>
            </p:cNvSpPr>
            <p:nvPr/>
          </p:nvSpPr>
          <p:spPr bwMode="auto">
            <a:xfrm rot="2592605">
              <a:off x="5942582" y="4462805"/>
              <a:ext cx="421110" cy="429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9" name="Line 38"/>
            <p:cNvSpPr>
              <a:spLocks noChangeShapeType="1"/>
            </p:cNvSpPr>
            <p:nvPr/>
          </p:nvSpPr>
          <p:spPr bwMode="auto">
            <a:xfrm rot="2592605" flipV="1">
              <a:off x="6223282" y="3528595"/>
              <a:ext cx="470458" cy="4482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0" name="Line 39"/>
            <p:cNvSpPr>
              <a:spLocks noChangeShapeType="1"/>
            </p:cNvSpPr>
            <p:nvPr/>
          </p:nvSpPr>
          <p:spPr bwMode="auto">
            <a:xfrm rot="2592605" flipV="1">
              <a:off x="5639431" y="2940688"/>
              <a:ext cx="458395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1" name="Line 40"/>
            <p:cNvSpPr>
              <a:spLocks noChangeShapeType="1"/>
            </p:cNvSpPr>
            <p:nvPr/>
          </p:nvSpPr>
          <p:spPr bwMode="auto">
            <a:xfrm rot="2807395">
              <a:off x="6552799" y="2662147"/>
              <a:ext cx="453178" cy="4125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2" name="Line 41"/>
            <p:cNvSpPr>
              <a:spLocks noChangeShapeType="1"/>
            </p:cNvSpPr>
            <p:nvPr/>
          </p:nvSpPr>
          <p:spPr bwMode="auto">
            <a:xfrm rot="2807395">
              <a:off x="6569891" y="3262098"/>
              <a:ext cx="426232" cy="3860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3" name="Line 42"/>
            <p:cNvSpPr>
              <a:spLocks noChangeShapeType="1"/>
            </p:cNvSpPr>
            <p:nvPr/>
          </p:nvSpPr>
          <p:spPr bwMode="auto">
            <a:xfrm rot="2807395">
              <a:off x="7783302" y="4450419"/>
              <a:ext cx="443380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4" name="Line 43"/>
            <p:cNvSpPr>
              <a:spLocks noChangeShapeType="1"/>
            </p:cNvSpPr>
            <p:nvPr/>
          </p:nvSpPr>
          <p:spPr bwMode="auto">
            <a:xfrm rot="2807395">
              <a:off x="6550386" y="4469942"/>
              <a:ext cx="453178" cy="4101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5" name="Line 44"/>
            <p:cNvSpPr>
              <a:spLocks noChangeShapeType="1"/>
            </p:cNvSpPr>
            <p:nvPr/>
          </p:nvSpPr>
          <p:spPr bwMode="auto">
            <a:xfrm rot="2807395">
              <a:off x="7192473" y="2656933"/>
              <a:ext cx="409085" cy="3715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6" name="Line 45"/>
            <p:cNvSpPr>
              <a:spLocks noChangeShapeType="1"/>
            </p:cNvSpPr>
            <p:nvPr/>
          </p:nvSpPr>
          <p:spPr bwMode="auto">
            <a:xfrm rot="2807395">
              <a:off x="7180206" y="3857520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7" name="Line 46"/>
            <p:cNvSpPr>
              <a:spLocks noChangeShapeType="1"/>
            </p:cNvSpPr>
            <p:nvPr/>
          </p:nvSpPr>
          <p:spPr bwMode="auto">
            <a:xfrm rot="8207395">
              <a:off x="7477837" y="4763199"/>
              <a:ext cx="443920" cy="428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8" name="Line 47"/>
            <p:cNvSpPr>
              <a:spLocks noChangeShapeType="1"/>
            </p:cNvSpPr>
            <p:nvPr/>
          </p:nvSpPr>
          <p:spPr bwMode="auto">
            <a:xfrm rot="2807395">
              <a:off x="7807336" y="3245210"/>
              <a:ext cx="455628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9" name="Line 48"/>
            <p:cNvSpPr>
              <a:spLocks noChangeShapeType="1"/>
            </p:cNvSpPr>
            <p:nvPr/>
          </p:nvSpPr>
          <p:spPr bwMode="auto">
            <a:xfrm flipH="1">
              <a:off x="6773356" y="3112161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60" name="Line 49"/>
            <p:cNvSpPr>
              <a:spLocks noChangeShapeType="1"/>
            </p:cNvSpPr>
            <p:nvPr/>
          </p:nvSpPr>
          <p:spPr bwMode="auto">
            <a:xfrm flipH="1">
              <a:off x="7400634" y="2516905"/>
              <a:ext cx="603152" cy="6124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61" name="Line 50"/>
            <p:cNvSpPr>
              <a:spLocks noChangeShapeType="1"/>
            </p:cNvSpPr>
            <p:nvPr/>
          </p:nvSpPr>
          <p:spPr bwMode="auto">
            <a:xfrm flipH="1">
              <a:off x="7417522" y="3749060"/>
              <a:ext cx="617627" cy="6197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62" name="Line 51"/>
            <p:cNvSpPr>
              <a:spLocks noChangeShapeType="1"/>
            </p:cNvSpPr>
            <p:nvPr/>
          </p:nvSpPr>
          <p:spPr bwMode="auto">
            <a:xfrm rot="2807395">
              <a:off x="7180206" y="4460125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63" name="Text Box 52"/>
            <p:cNvSpPr txBox="1">
              <a:spLocks noChangeArrowheads="1"/>
            </p:cNvSpPr>
            <p:nvPr/>
          </p:nvSpPr>
          <p:spPr bwMode="auto">
            <a:xfrm>
              <a:off x="5824538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4" name="Text Box 53"/>
            <p:cNvSpPr txBox="1">
              <a:spLocks noChangeArrowheads="1"/>
            </p:cNvSpPr>
            <p:nvPr/>
          </p:nvSpPr>
          <p:spPr bwMode="auto">
            <a:xfrm>
              <a:off x="73533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5" name="Text Box 54"/>
            <p:cNvSpPr txBox="1">
              <a:spLocks noChangeArrowheads="1"/>
            </p:cNvSpPr>
            <p:nvPr/>
          </p:nvSpPr>
          <p:spPr bwMode="auto">
            <a:xfrm>
              <a:off x="79629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6" name="Text Box 55"/>
            <p:cNvSpPr txBox="1">
              <a:spLocks noChangeArrowheads="1"/>
            </p:cNvSpPr>
            <p:nvPr/>
          </p:nvSpPr>
          <p:spPr bwMode="auto">
            <a:xfrm>
              <a:off x="64389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7" name="Text Box 56"/>
            <p:cNvSpPr txBox="1">
              <a:spLocks noChangeArrowheads="1"/>
            </p:cNvSpPr>
            <p:nvPr/>
          </p:nvSpPr>
          <p:spPr bwMode="auto">
            <a:xfrm>
              <a:off x="52197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8" name="Text Box 57"/>
            <p:cNvSpPr txBox="1">
              <a:spLocks noChangeArrowheads="1"/>
            </p:cNvSpPr>
            <p:nvPr/>
          </p:nvSpPr>
          <p:spPr bwMode="auto">
            <a:xfrm>
              <a:off x="7962900" y="4013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9" name="Text Box 58"/>
            <p:cNvSpPr txBox="1">
              <a:spLocks noChangeArrowheads="1"/>
            </p:cNvSpPr>
            <p:nvPr/>
          </p:nvSpPr>
          <p:spPr bwMode="auto">
            <a:xfrm>
              <a:off x="5219700" y="4699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0" name="Text Box 59"/>
            <p:cNvSpPr txBox="1">
              <a:spLocks noChangeArrowheads="1"/>
            </p:cNvSpPr>
            <p:nvPr/>
          </p:nvSpPr>
          <p:spPr bwMode="auto">
            <a:xfrm>
              <a:off x="5219700" y="4089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9671" name="Text Box 60"/>
            <p:cNvSpPr txBox="1">
              <a:spLocks noChangeArrowheads="1"/>
            </p:cNvSpPr>
            <p:nvPr/>
          </p:nvSpPr>
          <p:spPr bwMode="auto">
            <a:xfrm>
              <a:off x="5219700" y="3556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2" name="Text Box 61"/>
            <p:cNvSpPr txBox="1">
              <a:spLocks noChangeArrowheads="1"/>
            </p:cNvSpPr>
            <p:nvPr/>
          </p:nvSpPr>
          <p:spPr bwMode="auto">
            <a:xfrm>
              <a:off x="5219700" y="2870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3" name="Text Box 62"/>
            <p:cNvSpPr txBox="1">
              <a:spLocks noChangeArrowheads="1"/>
            </p:cNvSpPr>
            <p:nvPr/>
          </p:nvSpPr>
          <p:spPr bwMode="auto">
            <a:xfrm>
              <a:off x="5829300" y="3479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4" name="Text Box 63"/>
            <p:cNvSpPr txBox="1">
              <a:spLocks noChangeArrowheads="1"/>
            </p:cNvSpPr>
            <p:nvPr/>
          </p:nvSpPr>
          <p:spPr bwMode="auto">
            <a:xfrm>
              <a:off x="5829300" y="4165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5" name="Text Box 64"/>
            <p:cNvSpPr txBox="1">
              <a:spLocks noChangeArrowheads="1"/>
            </p:cNvSpPr>
            <p:nvPr/>
          </p:nvSpPr>
          <p:spPr bwMode="auto">
            <a:xfrm>
              <a:off x="7318375" y="34226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6" name="Text Box 65"/>
            <p:cNvSpPr txBox="1">
              <a:spLocks noChangeArrowheads="1"/>
            </p:cNvSpPr>
            <p:nvPr/>
          </p:nvSpPr>
          <p:spPr bwMode="auto">
            <a:xfrm>
              <a:off x="7962900" y="2794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7" name="Text Box 66"/>
            <p:cNvSpPr txBox="1">
              <a:spLocks noChangeArrowheads="1"/>
            </p:cNvSpPr>
            <p:nvPr/>
          </p:nvSpPr>
          <p:spPr bwMode="auto">
            <a:xfrm>
              <a:off x="6057900" y="2794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9678" name="Text Box 67"/>
            <p:cNvSpPr txBox="1">
              <a:spLocks noChangeArrowheads="1"/>
            </p:cNvSpPr>
            <p:nvPr/>
          </p:nvSpPr>
          <p:spPr bwMode="auto">
            <a:xfrm>
              <a:off x="6743700" y="2794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9679" name="Text Box 68"/>
            <p:cNvSpPr txBox="1">
              <a:spLocks noChangeArrowheads="1"/>
            </p:cNvSpPr>
            <p:nvPr/>
          </p:nvSpPr>
          <p:spPr bwMode="auto">
            <a:xfrm>
              <a:off x="7350125" y="28876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9680" name="Text Box 70"/>
            <p:cNvSpPr txBox="1">
              <a:spLocks noChangeArrowheads="1"/>
            </p:cNvSpPr>
            <p:nvPr/>
          </p:nvSpPr>
          <p:spPr bwMode="auto">
            <a:xfrm>
              <a:off x="7986713" y="35163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9681" name="Text Box 71"/>
            <p:cNvSpPr txBox="1">
              <a:spLocks noChangeArrowheads="1"/>
            </p:cNvSpPr>
            <p:nvPr/>
          </p:nvSpPr>
          <p:spPr bwMode="auto">
            <a:xfrm>
              <a:off x="6743700" y="4089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82" name="Text Box 73"/>
            <p:cNvSpPr txBox="1">
              <a:spLocks noChangeArrowheads="1"/>
            </p:cNvSpPr>
            <p:nvPr/>
          </p:nvSpPr>
          <p:spPr bwMode="auto">
            <a:xfrm>
              <a:off x="6134100" y="4622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4</a:t>
              </a:r>
            </a:p>
          </p:txBody>
        </p:sp>
        <p:sp>
          <p:nvSpPr>
            <p:cNvPr id="69683" name="Text Box 74"/>
            <p:cNvSpPr txBox="1">
              <a:spLocks noChangeArrowheads="1"/>
            </p:cNvSpPr>
            <p:nvPr/>
          </p:nvSpPr>
          <p:spPr bwMode="auto">
            <a:xfrm>
              <a:off x="6819900" y="4622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9684" name="Text Box 76"/>
            <p:cNvSpPr txBox="1">
              <a:spLocks noChangeArrowheads="1"/>
            </p:cNvSpPr>
            <p:nvPr/>
          </p:nvSpPr>
          <p:spPr bwMode="auto">
            <a:xfrm>
              <a:off x="7967663" y="47513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9685" name="Line 77"/>
            <p:cNvSpPr>
              <a:spLocks noChangeShapeType="1"/>
            </p:cNvSpPr>
            <p:nvPr/>
          </p:nvSpPr>
          <p:spPr bwMode="auto">
            <a:xfrm>
              <a:off x="7377290" y="4957851"/>
              <a:ext cx="4022" cy="51584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86" name="Line 79"/>
            <p:cNvSpPr>
              <a:spLocks noChangeShapeType="1"/>
            </p:cNvSpPr>
            <p:nvPr/>
          </p:nvSpPr>
          <p:spPr bwMode="auto">
            <a:xfrm rot="2807395">
              <a:off x="7191175" y="4459644"/>
              <a:ext cx="410714" cy="39597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87" name="Line 79"/>
            <p:cNvSpPr>
              <a:spLocks noChangeShapeType="1"/>
            </p:cNvSpPr>
            <p:nvPr/>
          </p:nvSpPr>
          <p:spPr bwMode="auto">
            <a:xfrm rot="2807395" flipV="1">
              <a:off x="6672044" y="4048009"/>
              <a:ext cx="837351" cy="1079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88" name="Text Box 69"/>
            <p:cNvSpPr txBox="1">
              <a:spLocks noChangeArrowheads="1"/>
            </p:cNvSpPr>
            <p:nvPr/>
          </p:nvSpPr>
          <p:spPr bwMode="auto">
            <a:xfrm>
              <a:off x="6438900" y="363220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10</a:t>
              </a:r>
            </a:p>
          </p:txBody>
        </p:sp>
        <p:sp>
          <p:nvSpPr>
            <p:cNvPr id="69689" name="Text Box 72"/>
            <p:cNvSpPr txBox="1">
              <a:spLocks noChangeArrowheads="1"/>
            </p:cNvSpPr>
            <p:nvPr/>
          </p:nvSpPr>
          <p:spPr bwMode="auto">
            <a:xfrm>
              <a:off x="7302500" y="4254500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14</a:t>
              </a:r>
            </a:p>
          </p:txBody>
        </p:sp>
        <p:sp>
          <p:nvSpPr>
            <p:cNvPr id="69690" name="Text Box 75"/>
            <p:cNvSpPr txBox="1">
              <a:spLocks noChangeArrowheads="1"/>
            </p:cNvSpPr>
            <p:nvPr/>
          </p:nvSpPr>
          <p:spPr bwMode="auto">
            <a:xfrm>
              <a:off x="6989763" y="4918075"/>
              <a:ext cx="5111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19</a:t>
              </a:r>
            </a:p>
          </p:txBody>
        </p:sp>
      </p:grpSp>
      <p:sp>
        <p:nvSpPr>
          <p:cNvPr id="69638" name="Rectangle 140"/>
          <p:cNvSpPr>
            <a:spLocks noChangeArrowheads="1"/>
          </p:cNvSpPr>
          <p:nvPr/>
        </p:nvSpPr>
        <p:spPr bwMode="auto">
          <a:xfrm>
            <a:off x="5067300" y="511175"/>
            <a:ext cx="3556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Stream Network for 10 cell Threshold Drainage Area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629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31500" r="64840"/>
          <a:stretch/>
        </p:blipFill>
        <p:spPr bwMode="auto">
          <a:xfrm>
            <a:off x="6661019" y="1465596"/>
            <a:ext cx="2025781" cy="312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48482" y="929444"/>
            <a:ext cx="6009248" cy="477053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</a:rPr>
              <a:t>“All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geographic information systems are built using 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formal models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that describe how things are located in space.   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A formal model is an abstract and well-defined system of concepts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.  A geographic data model defines the 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vocabulary for describing and reasoning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about the things that are located on the earth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.   Geographic data models serve as the foundation on which all geographic information systems are built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</a:rPr>
              <a:t>.”</a:t>
            </a:r>
            <a:br>
              <a:rPr lang="en-US" sz="2400" dirty="0" smtClean="0">
                <a:solidFill>
                  <a:prstClr val="black"/>
                </a:solidFill>
                <a:latin typeface="Times New Roman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Scott Morehouse, Preface to “Modeling our World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</a:rPr>
              <a:t>”, First Edition.  He is the chief software engineer at ESRI </a:t>
            </a: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41883"/>
            <a:ext cx="8229600" cy="1143000"/>
          </a:xfrm>
        </p:spPr>
        <p:txBody>
          <a:bodyPr/>
          <a:lstStyle/>
          <a:p>
            <a:r>
              <a:rPr lang="en-US" dirty="0" smtClean="0"/>
              <a:t>Geographic Data Model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55077" y="5746873"/>
            <a:ext cx="7373815" cy="103686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prstClr val="black"/>
                </a:solidFill>
              </a:rPr>
              <a:t>Or, more simply: the way that data is organized can enhance or inhibit the analysis that can be done</a:t>
            </a:r>
          </a:p>
        </p:txBody>
      </p:sp>
    </p:spTree>
    <p:extLst>
      <p:ext uri="{BB962C8B-B14F-4D97-AF65-F5344CB8AC3E}">
        <p14:creationId xmlns:p14="http://schemas.microsoft.com/office/powerpoint/2010/main" val="47643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04"/>
          <p:cNvSpPr txBox="1">
            <a:spLocks noChangeArrowheads="1"/>
          </p:cNvSpPr>
          <p:nvPr/>
        </p:nvSpPr>
        <p:spPr bwMode="auto">
          <a:xfrm>
            <a:off x="1408113" y="544513"/>
            <a:ext cx="6210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Watershed Draining to Outlet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1224139" y="1728611"/>
            <a:ext cx="765175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1989314" y="1728611"/>
            <a:ext cx="762000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09" name="Rectangle 6"/>
          <p:cNvSpPr>
            <a:spLocks noChangeArrowheads="1"/>
          </p:cNvSpPr>
          <p:nvPr/>
        </p:nvSpPr>
        <p:spPr bwMode="auto">
          <a:xfrm>
            <a:off x="2751314" y="1728611"/>
            <a:ext cx="763588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0" name="Rectangle 7"/>
          <p:cNvSpPr>
            <a:spLocks noChangeArrowheads="1"/>
          </p:cNvSpPr>
          <p:nvPr/>
        </p:nvSpPr>
        <p:spPr bwMode="auto">
          <a:xfrm>
            <a:off x="3514902" y="1728611"/>
            <a:ext cx="762000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1" name="Rectangle 8"/>
          <p:cNvSpPr>
            <a:spLocks noChangeArrowheads="1"/>
          </p:cNvSpPr>
          <p:nvPr/>
        </p:nvSpPr>
        <p:spPr bwMode="auto">
          <a:xfrm>
            <a:off x="4276902" y="1728611"/>
            <a:ext cx="763587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2" name="Rectangle 9"/>
          <p:cNvSpPr>
            <a:spLocks noChangeArrowheads="1"/>
          </p:cNvSpPr>
          <p:nvPr/>
        </p:nvSpPr>
        <p:spPr bwMode="auto">
          <a:xfrm>
            <a:off x="2751314" y="4725811"/>
            <a:ext cx="763588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3" name="Rectangle 10"/>
          <p:cNvSpPr>
            <a:spLocks noChangeArrowheads="1"/>
          </p:cNvSpPr>
          <p:nvPr/>
        </p:nvSpPr>
        <p:spPr bwMode="auto">
          <a:xfrm>
            <a:off x="3514902" y="4725811"/>
            <a:ext cx="762000" cy="749300"/>
          </a:xfrm>
          <a:prstGeom prst="rect">
            <a:avLst/>
          </a:prstGeom>
          <a:solidFill>
            <a:srgbClr val="FF5050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4" name="Rectangle 11"/>
          <p:cNvSpPr>
            <a:spLocks noChangeArrowheads="1"/>
          </p:cNvSpPr>
          <p:nvPr/>
        </p:nvSpPr>
        <p:spPr bwMode="auto">
          <a:xfrm>
            <a:off x="4276902" y="4725811"/>
            <a:ext cx="763587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5" name="Rectangle 12"/>
          <p:cNvSpPr>
            <a:spLocks noChangeArrowheads="1"/>
          </p:cNvSpPr>
          <p:nvPr/>
        </p:nvSpPr>
        <p:spPr bwMode="auto">
          <a:xfrm>
            <a:off x="1224139" y="2477911"/>
            <a:ext cx="765175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6" name="Rectangle 13"/>
          <p:cNvSpPr>
            <a:spLocks noChangeArrowheads="1"/>
          </p:cNvSpPr>
          <p:nvPr/>
        </p:nvSpPr>
        <p:spPr bwMode="auto">
          <a:xfrm>
            <a:off x="1989314" y="2477911"/>
            <a:ext cx="762000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7" name="Rectangle 14"/>
          <p:cNvSpPr>
            <a:spLocks noChangeArrowheads="1"/>
          </p:cNvSpPr>
          <p:nvPr/>
        </p:nvSpPr>
        <p:spPr bwMode="auto">
          <a:xfrm>
            <a:off x="2751314" y="2477911"/>
            <a:ext cx="763588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8" name="Rectangle 15"/>
          <p:cNvSpPr>
            <a:spLocks noChangeArrowheads="1"/>
          </p:cNvSpPr>
          <p:nvPr/>
        </p:nvSpPr>
        <p:spPr bwMode="auto">
          <a:xfrm>
            <a:off x="3514902" y="2477911"/>
            <a:ext cx="762000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9" name="Rectangle 16"/>
          <p:cNvSpPr>
            <a:spLocks noChangeArrowheads="1"/>
          </p:cNvSpPr>
          <p:nvPr/>
        </p:nvSpPr>
        <p:spPr bwMode="auto">
          <a:xfrm>
            <a:off x="4276902" y="2477911"/>
            <a:ext cx="763587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0" name="Rectangle 17"/>
          <p:cNvSpPr>
            <a:spLocks noChangeArrowheads="1"/>
          </p:cNvSpPr>
          <p:nvPr/>
        </p:nvSpPr>
        <p:spPr bwMode="auto">
          <a:xfrm>
            <a:off x="1224139" y="3225624"/>
            <a:ext cx="765175" cy="750887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1" name="Rectangle 18"/>
          <p:cNvSpPr>
            <a:spLocks noChangeArrowheads="1"/>
          </p:cNvSpPr>
          <p:nvPr/>
        </p:nvSpPr>
        <p:spPr bwMode="auto">
          <a:xfrm>
            <a:off x="1989314" y="3225624"/>
            <a:ext cx="762000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2" name="Rectangle 19"/>
          <p:cNvSpPr>
            <a:spLocks noChangeArrowheads="1"/>
          </p:cNvSpPr>
          <p:nvPr/>
        </p:nvSpPr>
        <p:spPr bwMode="auto">
          <a:xfrm>
            <a:off x="2751314" y="3225624"/>
            <a:ext cx="763588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3" name="Rectangle 20"/>
          <p:cNvSpPr>
            <a:spLocks noChangeArrowheads="1"/>
          </p:cNvSpPr>
          <p:nvPr/>
        </p:nvSpPr>
        <p:spPr bwMode="auto">
          <a:xfrm>
            <a:off x="3514902" y="3225624"/>
            <a:ext cx="762000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4" name="Rectangle 21"/>
          <p:cNvSpPr>
            <a:spLocks noChangeArrowheads="1"/>
          </p:cNvSpPr>
          <p:nvPr/>
        </p:nvSpPr>
        <p:spPr bwMode="auto">
          <a:xfrm>
            <a:off x="4276902" y="3225624"/>
            <a:ext cx="763587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5" name="Rectangle 22"/>
          <p:cNvSpPr>
            <a:spLocks noChangeArrowheads="1"/>
          </p:cNvSpPr>
          <p:nvPr/>
        </p:nvSpPr>
        <p:spPr bwMode="auto">
          <a:xfrm>
            <a:off x="1224139" y="3976511"/>
            <a:ext cx="765175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6" name="Rectangle 23"/>
          <p:cNvSpPr>
            <a:spLocks noChangeArrowheads="1"/>
          </p:cNvSpPr>
          <p:nvPr/>
        </p:nvSpPr>
        <p:spPr bwMode="auto">
          <a:xfrm>
            <a:off x="1989314" y="3976511"/>
            <a:ext cx="762000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7" name="Rectangle 24"/>
          <p:cNvSpPr>
            <a:spLocks noChangeArrowheads="1"/>
          </p:cNvSpPr>
          <p:nvPr/>
        </p:nvSpPr>
        <p:spPr bwMode="auto">
          <a:xfrm>
            <a:off x="2751314" y="3976511"/>
            <a:ext cx="763588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8" name="Rectangle 25"/>
          <p:cNvSpPr>
            <a:spLocks noChangeArrowheads="1"/>
          </p:cNvSpPr>
          <p:nvPr/>
        </p:nvSpPr>
        <p:spPr bwMode="auto">
          <a:xfrm>
            <a:off x="3514902" y="3976511"/>
            <a:ext cx="762000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9" name="Rectangle 26"/>
          <p:cNvSpPr>
            <a:spLocks noChangeArrowheads="1"/>
          </p:cNvSpPr>
          <p:nvPr/>
        </p:nvSpPr>
        <p:spPr bwMode="auto">
          <a:xfrm>
            <a:off x="4276902" y="3976511"/>
            <a:ext cx="763587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0" name="Rectangle 27"/>
          <p:cNvSpPr>
            <a:spLocks noChangeArrowheads="1"/>
          </p:cNvSpPr>
          <p:nvPr/>
        </p:nvSpPr>
        <p:spPr bwMode="auto">
          <a:xfrm>
            <a:off x="1989314" y="4725811"/>
            <a:ext cx="762000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1" name="Rectangle 28"/>
          <p:cNvSpPr>
            <a:spLocks noChangeArrowheads="1"/>
          </p:cNvSpPr>
          <p:nvPr/>
        </p:nvSpPr>
        <p:spPr bwMode="auto">
          <a:xfrm>
            <a:off x="1225727" y="4725811"/>
            <a:ext cx="763587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2" name="Line 29"/>
          <p:cNvSpPr>
            <a:spLocks noChangeShapeType="1"/>
          </p:cNvSpPr>
          <p:nvPr/>
        </p:nvSpPr>
        <p:spPr bwMode="auto">
          <a:xfrm rot="-177988">
            <a:off x="1701977" y="1995311"/>
            <a:ext cx="2132012" cy="2401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3" name="Line 30"/>
          <p:cNvSpPr>
            <a:spLocks noChangeShapeType="1"/>
          </p:cNvSpPr>
          <p:nvPr/>
        </p:nvSpPr>
        <p:spPr bwMode="auto">
          <a:xfrm>
            <a:off x="2390952" y="2115961"/>
            <a:ext cx="747712" cy="768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4" name="Line 31"/>
          <p:cNvSpPr>
            <a:spLocks noChangeShapeType="1"/>
          </p:cNvSpPr>
          <p:nvPr/>
        </p:nvSpPr>
        <p:spPr bwMode="auto">
          <a:xfrm flipH="1">
            <a:off x="1606727" y="3608211"/>
            <a:ext cx="1587" cy="703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5" name="Line 32"/>
          <p:cNvSpPr>
            <a:spLocks noChangeShapeType="1"/>
          </p:cNvSpPr>
          <p:nvPr/>
        </p:nvSpPr>
        <p:spPr bwMode="auto">
          <a:xfrm>
            <a:off x="3860977" y="5084586"/>
            <a:ext cx="17462" cy="658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6" name="Line 33"/>
          <p:cNvSpPr>
            <a:spLocks noChangeShapeType="1"/>
          </p:cNvSpPr>
          <p:nvPr/>
        </p:nvSpPr>
        <p:spPr bwMode="auto">
          <a:xfrm>
            <a:off x="1601964" y="4333699"/>
            <a:ext cx="765175" cy="777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7" name="Line 34"/>
          <p:cNvSpPr>
            <a:spLocks noChangeShapeType="1"/>
          </p:cNvSpPr>
          <p:nvPr/>
        </p:nvSpPr>
        <p:spPr bwMode="auto">
          <a:xfrm rot="2592605" flipV="1">
            <a:off x="1714677" y="4835349"/>
            <a:ext cx="555625" cy="5286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8" name="Line 35"/>
          <p:cNvSpPr>
            <a:spLocks noChangeShapeType="1"/>
          </p:cNvSpPr>
          <p:nvPr/>
        </p:nvSpPr>
        <p:spPr bwMode="auto">
          <a:xfrm rot="2592605" flipV="1">
            <a:off x="3225977" y="4824236"/>
            <a:ext cx="531812" cy="519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9" name="Line 36"/>
          <p:cNvSpPr>
            <a:spLocks noChangeShapeType="1"/>
          </p:cNvSpPr>
          <p:nvPr/>
        </p:nvSpPr>
        <p:spPr bwMode="auto">
          <a:xfrm rot="2592605">
            <a:off x="2222677" y="5424311"/>
            <a:ext cx="94932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0" name="Line 37"/>
          <p:cNvSpPr>
            <a:spLocks noChangeShapeType="1"/>
          </p:cNvSpPr>
          <p:nvPr/>
        </p:nvSpPr>
        <p:spPr bwMode="auto">
          <a:xfrm rot="2592605">
            <a:off x="2103614" y="4459111"/>
            <a:ext cx="515938" cy="525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1" name="Line 38"/>
          <p:cNvSpPr>
            <a:spLocks noChangeShapeType="1"/>
          </p:cNvSpPr>
          <p:nvPr/>
        </p:nvSpPr>
        <p:spPr bwMode="auto">
          <a:xfrm rot="2592605" flipV="1">
            <a:off x="2448102" y="3312936"/>
            <a:ext cx="576262" cy="549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2" name="Line 39"/>
          <p:cNvSpPr>
            <a:spLocks noChangeShapeType="1"/>
          </p:cNvSpPr>
          <p:nvPr/>
        </p:nvSpPr>
        <p:spPr bwMode="auto">
          <a:xfrm rot="2592605" flipV="1">
            <a:off x="1732139" y="2593799"/>
            <a:ext cx="561975" cy="527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3" name="Line 40"/>
          <p:cNvSpPr>
            <a:spLocks noChangeShapeType="1"/>
          </p:cNvSpPr>
          <p:nvPr/>
        </p:nvSpPr>
        <p:spPr bwMode="auto">
          <a:xfrm rot="2807395">
            <a:off x="2851327" y="2252486"/>
            <a:ext cx="555625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4" name="Line 41"/>
          <p:cNvSpPr>
            <a:spLocks noChangeShapeType="1"/>
          </p:cNvSpPr>
          <p:nvPr/>
        </p:nvSpPr>
        <p:spPr bwMode="auto">
          <a:xfrm rot="2807395">
            <a:off x="2872758" y="2986705"/>
            <a:ext cx="522287" cy="473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5" name="Line 42"/>
          <p:cNvSpPr>
            <a:spLocks noChangeShapeType="1"/>
          </p:cNvSpPr>
          <p:nvPr/>
        </p:nvSpPr>
        <p:spPr bwMode="auto">
          <a:xfrm rot="2807395">
            <a:off x="4359451" y="4443237"/>
            <a:ext cx="542925" cy="514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6" name="Line 43"/>
          <p:cNvSpPr>
            <a:spLocks noChangeShapeType="1"/>
          </p:cNvSpPr>
          <p:nvPr/>
        </p:nvSpPr>
        <p:spPr bwMode="auto">
          <a:xfrm rot="2807395">
            <a:off x="2848151" y="4467049"/>
            <a:ext cx="555625" cy="501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7" name="Line 44"/>
          <p:cNvSpPr>
            <a:spLocks noChangeShapeType="1"/>
          </p:cNvSpPr>
          <p:nvPr/>
        </p:nvSpPr>
        <p:spPr bwMode="auto">
          <a:xfrm rot="2807395">
            <a:off x="3634758" y="2245343"/>
            <a:ext cx="501650" cy="455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8" name="Line 45"/>
          <p:cNvSpPr>
            <a:spLocks noChangeShapeType="1"/>
          </p:cNvSpPr>
          <p:nvPr/>
        </p:nvSpPr>
        <p:spPr bwMode="auto">
          <a:xfrm rot="2807395">
            <a:off x="3619677" y="3716161"/>
            <a:ext cx="534987" cy="500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9" name="Line 46"/>
          <p:cNvSpPr>
            <a:spLocks noChangeShapeType="1"/>
          </p:cNvSpPr>
          <p:nvPr/>
        </p:nvSpPr>
        <p:spPr bwMode="auto">
          <a:xfrm rot="8207395">
            <a:off x="3984802" y="4825824"/>
            <a:ext cx="544512" cy="525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0" name="Line 47"/>
          <p:cNvSpPr>
            <a:spLocks noChangeShapeType="1"/>
          </p:cNvSpPr>
          <p:nvPr/>
        </p:nvSpPr>
        <p:spPr bwMode="auto">
          <a:xfrm rot="2807395">
            <a:off x="4388027" y="2966861"/>
            <a:ext cx="558800" cy="514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1" name="Line 48"/>
          <p:cNvSpPr>
            <a:spLocks noChangeShapeType="1"/>
          </p:cNvSpPr>
          <p:nvPr/>
        </p:nvSpPr>
        <p:spPr bwMode="auto">
          <a:xfrm flipH="1">
            <a:off x="3121202" y="2803349"/>
            <a:ext cx="766762" cy="777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2" name="Line 49"/>
          <p:cNvSpPr>
            <a:spLocks noChangeShapeType="1"/>
          </p:cNvSpPr>
          <p:nvPr/>
        </p:nvSpPr>
        <p:spPr bwMode="auto">
          <a:xfrm flipH="1">
            <a:off x="3891139" y="2073099"/>
            <a:ext cx="738188" cy="750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3" name="Line 50"/>
          <p:cNvSpPr>
            <a:spLocks noChangeShapeType="1"/>
          </p:cNvSpPr>
          <p:nvPr/>
        </p:nvSpPr>
        <p:spPr bwMode="auto">
          <a:xfrm flipH="1">
            <a:off x="3911777" y="3584399"/>
            <a:ext cx="755650" cy="758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4" name="Line 51"/>
          <p:cNvSpPr>
            <a:spLocks noChangeShapeType="1"/>
          </p:cNvSpPr>
          <p:nvPr/>
        </p:nvSpPr>
        <p:spPr bwMode="auto">
          <a:xfrm rot="2807395">
            <a:off x="3620471" y="4455142"/>
            <a:ext cx="533400" cy="500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5" name="Line 77"/>
          <p:cNvSpPr>
            <a:spLocks noChangeShapeType="1"/>
          </p:cNvSpPr>
          <p:nvPr/>
        </p:nvSpPr>
        <p:spPr bwMode="auto">
          <a:xfrm>
            <a:off x="3862564" y="5065536"/>
            <a:ext cx="4763" cy="631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6" name="Line 79"/>
          <p:cNvSpPr>
            <a:spLocks noChangeShapeType="1"/>
          </p:cNvSpPr>
          <p:nvPr/>
        </p:nvSpPr>
        <p:spPr bwMode="auto">
          <a:xfrm rot="2807395">
            <a:off x="3633964" y="4454349"/>
            <a:ext cx="503237" cy="4841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7" name="Line 79"/>
          <p:cNvSpPr>
            <a:spLocks noChangeShapeType="1"/>
          </p:cNvSpPr>
          <p:nvPr/>
        </p:nvSpPr>
        <p:spPr bwMode="auto">
          <a:xfrm rot="2807395" flipV="1">
            <a:off x="2996582" y="3950318"/>
            <a:ext cx="1027113" cy="12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8" name="Freeform 3"/>
          <p:cNvSpPr>
            <a:spLocks/>
          </p:cNvSpPr>
          <p:nvPr/>
        </p:nvSpPr>
        <p:spPr bwMode="auto">
          <a:xfrm>
            <a:off x="1190802" y="1707974"/>
            <a:ext cx="3889375" cy="3838575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1294437557 w 10000"/>
              <a:gd name="T15" fmla="*/ 2147483647 h 10000"/>
              <a:gd name="T16" fmla="*/ 2147483647 w 10000"/>
              <a:gd name="T17" fmla="*/ 1866438038 h 10000"/>
              <a:gd name="T18" fmla="*/ 2147483647 w 10000"/>
              <a:gd name="T19" fmla="*/ 0 h 10000"/>
              <a:gd name="T20" fmla="*/ 2147483647 w 10000"/>
              <a:gd name="T21" fmla="*/ 113162346 h 10000"/>
              <a:gd name="T22" fmla="*/ 2147483647 w 10000"/>
              <a:gd name="T23" fmla="*/ 19230201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00"/>
              <a:gd name="T58" fmla="*/ 0 h 10000"/>
              <a:gd name="T59" fmla="*/ 10000 w 10000"/>
              <a:gd name="T60" fmla="*/ 10000 h 100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00" h="10000">
                <a:moveTo>
                  <a:pt x="8193" y="9828"/>
                </a:moveTo>
                <a:lnTo>
                  <a:pt x="5999" y="9805"/>
                </a:lnTo>
                <a:cubicBezTo>
                  <a:pt x="5309" y="9801"/>
                  <a:pt x="4819" y="9963"/>
                  <a:pt x="4055" y="9803"/>
                </a:cubicBezTo>
                <a:cubicBezTo>
                  <a:pt x="3945" y="9146"/>
                  <a:pt x="4038" y="6779"/>
                  <a:pt x="3964" y="6064"/>
                </a:cubicBezTo>
                <a:cubicBezTo>
                  <a:pt x="3433" y="5845"/>
                  <a:pt x="3395" y="5998"/>
                  <a:pt x="2043" y="5906"/>
                </a:cubicBezTo>
                <a:cubicBezTo>
                  <a:pt x="1930" y="5320"/>
                  <a:pt x="2089" y="4449"/>
                  <a:pt x="2064" y="3986"/>
                </a:cubicBezTo>
                <a:cubicBezTo>
                  <a:pt x="1824" y="3722"/>
                  <a:pt x="776" y="4080"/>
                  <a:pt x="110" y="3993"/>
                </a:cubicBezTo>
                <a:cubicBezTo>
                  <a:pt x="161" y="3278"/>
                  <a:pt x="0" y="1179"/>
                  <a:pt x="22" y="88"/>
                </a:cubicBezTo>
                <a:cubicBezTo>
                  <a:pt x="895" y="89"/>
                  <a:pt x="1909" y="49"/>
                  <a:pt x="2792" y="33"/>
                </a:cubicBezTo>
                <a:lnTo>
                  <a:pt x="5321" y="0"/>
                </a:lnTo>
                <a:lnTo>
                  <a:pt x="7980" y="2"/>
                </a:lnTo>
                <a:lnTo>
                  <a:pt x="9991" y="34"/>
                </a:lnTo>
                <a:cubicBezTo>
                  <a:pt x="9992" y="711"/>
                  <a:pt x="9947" y="1101"/>
                  <a:pt x="9943" y="2076"/>
                </a:cubicBezTo>
                <a:cubicBezTo>
                  <a:pt x="9940" y="3051"/>
                  <a:pt x="9980" y="4778"/>
                  <a:pt x="9971" y="5886"/>
                </a:cubicBezTo>
                <a:cubicBezTo>
                  <a:pt x="9962" y="6994"/>
                  <a:pt x="9895" y="8066"/>
                  <a:pt x="9889" y="8723"/>
                </a:cubicBezTo>
                <a:cubicBezTo>
                  <a:pt x="9882" y="9379"/>
                  <a:pt x="10000" y="9655"/>
                  <a:pt x="9935" y="9828"/>
                </a:cubicBezTo>
                <a:cubicBezTo>
                  <a:pt x="9871" y="10000"/>
                  <a:pt x="9753" y="9773"/>
                  <a:pt x="9511" y="9773"/>
                </a:cubicBezTo>
                <a:cubicBezTo>
                  <a:pt x="9271" y="9773"/>
                  <a:pt x="8694" y="9820"/>
                  <a:pt x="8476" y="9828"/>
                </a:cubicBezTo>
                <a:cubicBezTo>
                  <a:pt x="8258" y="9835"/>
                  <a:pt x="8606" y="9832"/>
                  <a:pt x="8193" y="9828"/>
                </a:cubicBezTo>
                <a:close/>
              </a:path>
            </a:pathLst>
          </a:cu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47434" y="2298255"/>
            <a:ext cx="2779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Watershed mapped as all grid cells that drain to an outlet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Streams mapped as grid cells with flow accumulation greater than a threshold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71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023116"/>
            <a:ext cx="80391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Watershed and Stream Grids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1112" y="5034844"/>
            <a:ext cx="4064000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Watershed mapped as all grid cells that drain to an outlet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Streams mapped as grid cells with flow accumulation greater than a threshold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80" y="0"/>
            <a:ext cx="524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893" y="0"/>
            <a:ext cx="5257704" cy="67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Raster calculation and resampling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04800" y="6019800"/>
            <a:ext cx="2911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/>
              <a:t>Analysis extent</a:t>
            </a:r>
          </a:p>
        </p:txBody>
      </p:sp>
      <p:grpSp>
        <p:nvGrpSpPr>
          <p:cNvPr id="40964" name="Group 4"/>
          <p:cNvGrpSpPr>
            <a:grpSpLocks/>
          </p:cNvGrpSpPr>
          <p:nvPr/>
        </p:nvGrpSpPr>
        <p:grpSpPr bwMode="auto">
          <a:xfrm>
            <a:off x="762000" y="1066800"/>
            <a:ext cx="3657600" cy="1143000"/>
            <a:chOff x="2592" y="720"/>
            <a:chExt cx="2304" cy="720"/>
          </a:xfrm>
        </p:grpSpPr>
        <p:sp>
          <p:nvSpPr>
            <p:cNvPr id="40996" name="AutoShape 5"/>
            <p:cNvSpPr>
              <a:spLocks noChangeArrowheads="1"/>
            </p:cNvSpPr>
            <p:nvPr/>
          </p:nvSpPr>
          <p:spPr bwMode="auto">
            <a:xfrm>
              <a:off x="2592" y="120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7" name="AutoShape 6"/>
            <p:cNvSpPr>
              <a:spLocks noChangeArrowheads="1"/>
            </p:cNvSpPr>
            <p:nvPr/>
          </p:nvSpPr>
          <p:spPr bwMode="auto">
            <a:xfrm>
              <a:off x="3168" y="120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8" name="AutoShape 7"/>
            <p:cNvSpPr>
              <a:spLocks noChangeArrowheads="1"/>
            </p:cNvSpPr>
            <p:nvPr/>
          </p:nvSpPr>
          <p:spPr bwMode="auto">
            <a:xfrm>
              <a:off x="3360" y="96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9" name="AutoShape 8"/>
            <p:cNvSpPr>
              <a:spLocks noChangeArrowheads="1"/>
            </p:cNvSpPr>
            <p:nvPr/>
          </p:nvSpPr>
          <p:spPr bwMode="auto">
            <a:xfrm>
              <a:off x="2784" y="96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0" name="AutoShape 9"/>
            <p:cNvSpPr>
              <a:spLocks noChangeArrowheads="1"/>
            </p:cNvSpPr>
            <p:nvPr/>
          </p:nvSpPr>
          <p:spPr bwMode="auto">
            <a:xfrm>
              <a:off x="3744" y="120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1" name="AutoShape 10"/>
            <p:cNvSpPr>
              <a:spLocks noChangeArrowheads="1"/>
            </p:cNvSpPr>
            <p:nvPr/>
          </p:nvSpPr>
          <p:spPr bwMode="auto">
            <a:xfrm>
              <a:off x="3936" y="96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2" name="AutoShape 11"/>
            <p:cNvSpPr>
              <a:spLocks noChangeArrowheads="1"/>
            </p:cNvSpPr>
            <p:nvPr/>
          </p:nvSpPr>
          <p:spPr bwMode="auto">
            <a:xfrm>
              <a:off x="3552" y="72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3" name="AutoShape 12"/>
            <p:cNvSpPr>
              <a:spLocks noChangeArrowheads="1"/>
            </p:cNvSpPr>
            <p:nvPr/>
          </p:nvSpPr>
          <p:spPr bwMode="auto">
            <a:xfrm>
              <a:off x="2976" y="72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4" name="AutoShape 13"/>
            <p:cNvSpPr>
              <a:spLocks noChangeArrowheads="1"/>
            </p:cNvSpPr>
            <p:nvPr/>
          </p:nvSpPr>
          <p:spPr bwMode="auto">
            <a:xfrm>
              <a:off x="4128" y="72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65" name="Group 14"/>
          <p:cNvGrpSpPr>
            <a:grpSpLocks/>
          </p:cNvGrpSpPr>
          <p:nvPr/>
        </p:nvGrpSpPr>
        <p:grpSpPr bwMode="auto">
          <a:xfrm>
            <a:off x="533400" y="2819400"/>
            <a:ext cx="3657600" cy="1143000"/>
            <a:chOff x="2448" y="1920"/>
            <a:chExt cx="2304" cy="720"/>
          </a:xfrm>
        </p:grpSpPr>
        <p:sp>
          <p:nvSpPr>
            <p:cNvPr id="40992" name="AutoShape 15"/>
            <p:cNvSpPr>
              <a:spLocks noChangeAspect="1" noChangeArrowheads="1"/>
            </p:cNvSpPr>
            <p:nvPr/>
          </p:nvSpPr>
          <p:spPr bwMode="auto">
            <a:xfrm>
              <a:off x="2448" y="2280"/>
              <a:ext cx="1152" cy="360"/>
            </a:xfrm>
            <a:prstGeom prst="parallelogram">
              <a:avLst>
                <a:gd name="adj" fmla="val 8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3" name="AutoShape 16"/>
            <p:cNvSpPr>
              <a:spLocks noChangeAspect="1" noChangeArrowheads="1"/>
            </p:cNvSpPr>
            <p:nvPr/>
          </p:nvSpPr>
          <p:spPr bwMode="auto">
            <a:xfrm>
              <a:off x="3312" y="2280"/>
              <a:ext cx="1152" cy="360"/>
            </a:xfrm>
            <a:prstGeom prst="parallelogram">
              <a:avLst>
                <a:gd name="adj" fmla="val 8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4" name="AutoShape 17"/>
            <p:cNvSpPr>
              <a:spLocks noChangeAspect="1" noChangeArrowheads="1"/>
            </p:cNvSpPr>
            <p:nvPr/>
          </p:nvSpPr>
          <p:spPr bwMode="auto">
            <a:xfrm>
              <a:off x="3600" y="1920"/>
              <a:ext cx="1152" cy="360"/>
            </a:xfrm>
            <a:prstGeom prst="parallelogram">
              <a:avLst>
                <a:gd name="adj" fmla="val 8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5" name="AutoShape 18"/>
            <p:cNvSpPr>
              <a:spLocks noChangeAspect="1" noChangeArrowheads="1"/>
            </p:cNvSpPr>
            <p:nvPr/>
          </p:nvSpPr>
          <p:spPr bwMode="auto">
            <a:xfrm>
              <a:off x="2736" y="1920"/>
              <a:ext cx="1152" cy="360"/>
            </a:xfrm>
            <a:prstGeom prst="parallelogram">
              <a:avLst>
                <a:gd name="adj" fmla="val 80000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6" name="Text Box 19"/>
          <p:cNvSpPr txBox="1">
            <a:spLocks noChangeArrowheads="1"/>
          </p:cNvSpPr>
          <p:nvPr/>
        </p:nvSpPr>
        <p:spPr bwMode="auto">
          <a:xfrm>
            <a:off x="2286000" y="2209800"/>
            <a:ext cx="415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/>
              <a:t>+</a:t>
            </a:r>
          </a:p>
        </p:txBody>
      </p:sp>
      <p:sp>
        <p:nvSpPr>
          <p:cNvPr id="40967" name="Text Box 20"/>
          <p:cNvSpPr txBox="1">
            <a:spLocks noChangeArrowheads="1"/>
          </p:cNvSpPr>
          <p:nvPr/>
        </p:nvSpPr>
        <p:spPr bwMode="auto">
          <a:xfrm>
            <a:off x="2209800" y="3962400"/>
            <a:ext cx="415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/>
              <a:t>=</a:t>
            </a:r>
          </a:p>
        </p:txBody>
      </p:sp>
      <p:grpSp>
        <p:nvGrpSpPr>
          <p:cNvPr id="40968" name="Group 21"/>
          <p:cNvGrpSpPr>
            <a:grpSpLocks/>
          </p:cNvGrpSpPr>
          <p:nvPr/>
        </p:nvGrpSpPr>
        <p:grpSpPr bwMode="auto">
          <a:xfrm>
            <a:off x="363538" y="4572000"/>
            <a:ext cx="3675062" cy="1143000"/>
            <a:chOff x="2352" y="3216"/>
            <a:chExt cx="2315" cy="720"/>
          </a:xfrm>
        </p:grpSpPr>
        <p:sp>
          <p:nvSpPr>
            <p:cNvPr id="40975" name="AutoShape 22"/>
            <p:cNvSpPr>
              <a:spLocks noChangeAspect="1" noChangeArrowheads="1"/>
            </p:cNvSpPr>
            <p:nvPr/>
          </p:nvSpPr>
          <p:spPr bwMode="auto">
            <a:xfrm>
              <a:off x="2640" y="3398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6" name="AutoShape 23"/>
            <p:cNvSpPr>
              <a:spLocks noChangeAspect="1" noChangeArrowheads="1"/>
            </p:cNvSpPr>
            <p:nvPr/>
          </p:nvSpPr>
          <p:spPr bwMode="auto">
            <a:xfrm>
              <a:off x="3076" y="3398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7" name="AutoShape 24"/>
            <p:cNvSpPr>
              <a:spLocks noChangeAspect="1" noChangeArrowheads="1"/>
            </p:cNvSpPr>
            <p:nvPr/>
          </p:nvSpPr>
          <p:spPr bwMode="auto">
            <a:xfrm>
              <a:off x="3222" y="3216"/>
              <a:ext cx="581" cy="182"/>
            </a:xfrm>
            <a:prstGeom prst="parallelogram">
              <a:avLst>
                <a:gd name="adj" fmla="val 79808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AutoShape 25"/>
            <p:cNvSpPr>
              <a:spLocks noChangeAspect="1" noChangeArrowheads="1"/>
            </p:cNvSpPr>
            <p:nvPr/>
          </p:nvSpPr>
          <p:spPr bwMode="auto">
            <a:xfrm>
              <a:off x="2785" y="3216"/>
              <a:ext cx="582" cy="182"/>
            </a:xfrm>
            <a:prstGeom prst="parallelogram">
              <a:avLst>
                <a:gd name="adj" fmla="val 7994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AutoShape 26"/>
            <p:cNvSpPr>
              <a:spLocks noChangeAspect="1" noChangeArrowheads="1"/>
            </p:cNvSpPr>
            <p:nvPr/>
          </p:nvSpPr>
          <p:spPr bwMode="auto">
            <a:xfrm>
              <a:off x="3504" y="3398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AutoShape 27"/>
            <p:cNvSpPr>
              <a:spLocks noChangeAspect="1" noChangeArrowheads="1"/>
            </p:cNvSpPr>
            <p:nvPr/>
          </p:nvSpPr>
          <p:spPr bwMode="auto">
            <a:xfrm>
              <a:off x="3940" y="3398"/>
              <a:ext cx="582" cy="181"/>
            </a:xfrm>
            <a:prstGeom prst="parallelogram">
              <a:avLst>
                <a:gd name="adj" fmla="val 8038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AutoShape 28"/>
            <p:cNvSpPr>
              <a:spLocks noChangeAspect="1" noChangeArrowheads="1"/>
            </p:cNvSpPr>
            <p:nvPr/>
          </p:nvSpPr>
          <p:spPr bwMode="auto">
            <a:xfrm>
              <a:off x="4086" y="3216"/>
              <a:ext cx="581" cy="182"/>
            </a:xfrm>
            <a:prstGeom prst="parallelogram">
              <a:avLst>
                <a:gd name="adj" fmla="val 79808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AutoShape 29"/>
            <p:cNvSpPr>
              <a:spLocks noChangeAspect="1" noChangeArrowheads="1"/>
            </p:cNvSpPr>
            <p:nvPr/>
          </p:nvSpPr>
          <p:spPr bwMode="auto">
            <a:xfrm>
              <a:off x="3649" y="3216"/>
              <a:ext cx="582" cy="182"/>
            </a:xfrm>
            <a:prstGeom prst="parallelogram">
              <a:avLst>
                <a:gd name="adj" fmla="val 79945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AutoShape 30"/>
            <p:cNvSpPr>
              <a:spLocks noChangeAspect="1" noChangeArrowheads="1"/>
            </p:cNvSpPr>
            <p:nvPr/>
          </p:nvSpPr>
          <p:spPr bwMode="auto">
            <a:xfrm>
              <a:off x="2352" y="3755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AutoShape 31"/>
            <p:cNvSpPr>
              <a:spLocks noChangeAspect="1" noChangeArrowheads="1"/>
            </p:cNvSpPr>
            <p:nvPr/>
          </p:nvSpPr>
          <p:spPr bwMode="auto">
            <a:xfrm>
              <a:off x="2788" y="3755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AutoShape 32"/>
            <p:cNvSpPr>
              <a:spLocks noChangeAspect="1" noChangeArrowheads="1"/>
            </p:cNvSpPr>
            <p:nvPr/>
          </p:nvSpPr>
          <p:spPr bwMode="auto">
            <a:xfrm>
              <a:off x="2934" y="3573"/>
              <a:ext cx="581" cy="182"/>
            </a:xfrm>
            <a:prstGeom prst="parallelogram">
              <a:avLst>
                <a:gd name="adj" fmla="val 7980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6" name="AutoShape 33"/>
            <p:cNvSpPr>
              <a:spLocks noChangeAspect="1" noChangeArrowheads="1"/>
            </p:cNvSpPr>
            <p:nvPr/>
          </p:nvSpPr>
          <p:spPr bwMode="auto">
            <a:xfrm>
              <a:off x="2497" y="3573"/>
              <a:ext cx="582" cy="182"/>
            </a:xfrm>
            <a:prstGeom prst="parallelogram">
              <a:avLst>
                <a:gd name="adj" fmla="val 79945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7" name="AutoShape 34"/>
            <p:cNvSpPr>
              <a:spLocks noChangeAspect="1" noChangeArrowheads="1"/>
            </p:cNvSpPr>
            <p:nvPr/>
          </p:nvSpPr>
          <p:spPr bwMode="auto">
            <a:xfrm>
              <a:off x="3216" y="3755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8" name="AutoShape 35"/>
            <p:cNvSpPr>
              <a:spLocks noChangeAspect="1" noChangeArrowheads="1"/>
            </p:cNvSpPr>
            <p:nvPr/>
          </p:nvSpPr>
          <p:spPr bwMode="auto">
            <a:xfrm>
              <a:off x="3652" y="3755"/>
              <a:ext cx="582" cy="181"/>
            </a:xfrm>
            <a:prstGeom prst="parallelogram">
              <a:avLst>
                <a:gd name="adj" fmla="val 8038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9" name="AutoShape 36"/>
            <p:cNvSpPr>
              <a:spLocks noChangeAspect="1" noChangeArrowheads="1"/>
            </p:cNvSpPr>
            <p:nvPr/>
          </p:nvSpPr>
          <p:spPr bwMode="auto">
            <a:xfrm>
              <a:off x="3798" y="3573"/>
              <a:ext cx="581" cy="182"/>
            </a:xfrm>
            <a:prstGeom prst="parallelogram">
              <a:avLst>
                <a:gd name="adj" fmla="val 7980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0" name="AutoShape 37"/>
            <p:cNvSpPr>
              <a:spLocks noChangeAspect="1" noChangeArrowheads="1"/>
            </p:cNvSpPr>
            <p:nvPr/>
          </p:nvSpPr>
          <p:spPr bwMode="auto">
            <a:xfrm>
              <a:off x="3361" y="3573"/>
              <a:ext cx="582" cy="182"/>
            </a:xfrm>
            <a:prstGeom prst="parallelogram">
              <a:avLst>
                <a:gd name="adj" fmla="val 79945"/>
              </a:avLst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1" name="Freeform 38"/>
            <p:cNvSpPr>
              <a:spLocks/>
            </p:cNvSpPr>
            <p:nvPr/>
          </p:nvSpPr>
          <p:spPr bwMode="auto">
            <a:xfrm>
              <a:off x="2352" y="3216"/>
              <a:ext cx="2304" cy="720"/>
            </a:xfrm>
            <a:custGeom>
              <a:avLst/>
              <a:gdLst>
                <a:gd name="T0" fmla="*/ 0 w 2304"/>
                <a:gd name="T1" fmla="*/ 720 h 720"/>
                <a:gd name="T2" fmla="*/ 432 w 2304"/>
                <a:gd name="T3" fmla="*/ 192 h 720"/>
                <a:gd name="T4" fmla="*/ 864 w 2304"/>
                <a:gd name="T5" fmla="*/ 192 h 720"/>
                <a:gd name="T6" fmla="*/ 1008 w 2304"/>
                <a:gd name="T7" fmla="*/ 0 h 720"/>
                <a:gd name="T8" fmla="*/ 2304 w 2304"/>
                <a:gd name="T9" fmla="*/ 0 h 720"/>
                <a:gd name="T10" fmla="*/ 2160 w 2304"/>
                <a:gd name="T11" fmla="*/ 192 h 720"/>
                <a:gd name="T12" fmla="*/ 1728 w 2304"/>
                <a:gd name="T13" fmla="*/ 192 h 720"/>
                <a:gd name="T14" fmla="*/ 1296 w 2304"/>
                <a:gd name="T15" fmla="*/ 720 h 720"/>
                <a:gd name="T16" fmla="*/ 0 w 2304"/>
                <a:gd name="T17" fmla="*/ 720 h 7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4"/>
                <a:gd name="T28" fmla="*/ 0 h 720"/>
                <a:gd name="T29" fmla="*/ 2304 w 2304"/>
                <a:gd name="T30" fmla="*/ 720 h 7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4" h="720">
                  <a:moveTo>
                    <a:pt x="0" y="720"/>
                  </a:moveTo>
                  <a:lnTo>
                    <a:pt x="432" y="192"/>
                  </a:lnTo>
                  <a:lnTo>
                    <a:pt x="864" y="192"/>
                  </a:lnTo>
                  <a:lnTo>
                    <a:pt x="1008" y="0"/>
                  </a:lnTo>
                  <a:lnTo>
                    <a:pt x="2304" y="0"/>
                  </a:lnTo>
                  <a:lnTo>
                    <a:pt x="2160" y="192"/>
                  </a:lnTo>
                  <a:lnTo>
                    <a:pt x="1728" y="192"/>
                  </a:lnTo>
                  <a:lnTo>
                    <a:pt x="1296" y="720"/>
                  </a:lnTo>
                  <a:lnTo>
                    <a:pt x="0" y="72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69" name="Line 39"/>
          <p:cNvSpPr>
            <a:spLocks noChangeShapeType="1"/>
          </p:cNvSpPr>
          <p:nvPr/>
        </p:nvSpPr>
        <p:spPr bwMode="auto">
          <a:xfrm>
            <a:off x="381000" y="60960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Line 40"/>
          <p:cNvSpPr>
            <a:spLocks noChangeShapeType="1"/>
          </p:cNvSpPr>
          <p:nvPr/>
        </p:nvSpPr>
        <p:spPr bwMode="auto">
          <a:xfrm flipV="1">
            <a:off x="3505200" y="5440363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1" name="Text Box 41"/>
          <p:cNvSpPr txBox="1">
            <a:spLocks noChangeArrowheads="1"/>
          </p:cNvSpPr>
          <p:nvPr/>
        </p:nvSpPr>
        <p:spPr bwMode="auto">
          <a:xfrm>
            <a:off x="3717925" y="5287963"/>
            <a:ext cx="3216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/>
              <a:t>Analysis cell size</a:t>
            </a:r>
          </a:p>
        </p:txBody>
      </p:sp>
      <p:sp>
        <p:nvSpPr>
          <p:cNvPr id="40972" name="Text Box 42"/>
          <p:cNvSpPr txBox="1">
            <a:spLocks noChangeArrowheads="1"/>
          </p:cNvSpPr>
          <p:nvPr/>
        </p:nvSpPr>
        <p:spPr bwMode="auto">
          <a:xfrm>
            <a:off x="4495800" y="4191000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/>
              <a:t>Analysis mask</a:t>
            </a:r>
          </a:p>
        </p:txBody>
      </p:sp>
      <p:sp>
        <p:nvSpPr>
          <p:cNvPr id="40973" name="Line 43"/>
          <p:cNvSpPr>
            <a:spLocks noChangeShapeType="1"/>
          </p:cNvSpPr>
          <p:nvPr/>
        </p:nvSpPr>
        <p:spPr bwMode="auto">
          <a:xfrm flipH="1">
            <a:off x="4038600" y="44958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Text Box 44"/>
          <p:cNvSpPr txBox="1">
            <a:spLocks noChangeArrowheads="1"/>
          </p:cNvSpPr>
          <p:nvPr/>
        </p:nvSpPr>
        <p:spPr bwMode="auto">
          <a:xfrm>
            <a:off x="4594225" y="1231900"/>
            <a:ext cx="41687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/>
              <a:t>Resampling or interpolation (and reprojection) of inputs to target extent, cell size, and projection within region defined by analysis mask </a:t>
            </a:r>
          </a:p>
        </p:txBody>
      </p:sp>
    </p:spTree>
    <p:extLst>
      <p:ext uri="{BB962C8B-B14F-4D97-AF65-F5344CB8AC3E}">
        <p14:creationId xmlns:p14="http://schemas.microsoft.com/office/powerpoint/2010/main" val="249926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3" y="101364"/>
            <a:ext cx="5257704" cy="6756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165"/>
          <a:stretch/>
        </p:blipFill>
        <p:spPr>
          <a:xfrm>
            <a:off x="5029629" y="921066"/>
            <a:ext cx="3865600" cy="3281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3" y="3635029"/>
            <a:ext cx="5304473" cy="32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1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036" y="435111"/>
            <a:ext cx="5547928" cy="6426245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28650" y="0"/>
            <a:ext cx="7886700" cy="5405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2012 Midterm Question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94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 flipV="1">
            <a:off x="2766995" y="4762243"/>
            <a:ext cx="0" cy="7667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71061" y="4652705"/>
            <a:ext cx="10886" cy="4929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766995" y="4652705"/>
            <a:ext cx="1514952" cy="109538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994772" y="4266262"/>
            <a:ext cx="0" cy="1066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498838" y="4266262"/>
            <a:ext cx="25633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994772" y="4266262"/>
            <a:ext cx="1529699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228248" y="3961462"/>
            <a:ext cx="0" cy="1066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732314" y="3809062"/>
            <a:ext cx="10886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28248" y="3809062"/>
            <a:ext cx="1514952" cy="15240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amond 14"/>
          <p:cNvSpPr/>
          <p:nvPr/>
        </p:nvSpPr>
        <p:spPr>
          <a:xfrm>
            <a:off x="1990248" y="53330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228248" y="50282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Diamond 16"/>
          <p:cNvSpPr/>
          <p:nvPr/>
        </p:nvSpPr>
        <p:spPr>
          <a:xfrm>
            <a:off x="466248" y="47234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iamond 17"/>
          <p:cNvSpPr/>
          <p:nvPr/>
        </p:nvSpPr>
        <p:spPr>
          <a:xfrm>
            <a:off x="2752248" y="50282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iamond 18"/>
          <p:cNvSpPr/>
          <p:nvPr/>
        </p:nvSpPr>
        <p:spPr>
          <a:xfrm>
            <a:off x="1990248" y="47234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Diamond 19"/>
          <p:cNvSpPr/>
          <p:nvPr/>
        </p:nvSpPr>
        <p:spPr>
          <a:xfrm>
            <a:off x="1228248" y="44186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Diamond 20"/>
          <p:cNvSpPr/>
          <p:nvPr/>
        </p:nvSpPr>
        <p:spPr>
          <a:xfrm>
            <a:off x="3505200" y="47234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Diamond 21"/>
          <p:cNvSpPr/>
          <p:nvPr/>
        </p:nvSpPr>
        <p:spPr>
          <a:xfrm>
            <a:off x="2743200" y="44186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Diamond 22"/>
          <p:cNvSpPr/>
          <p:nvPr/>
        </p:nvSpPr>
        <p:spPr>
          <a:xfrm>
            <a:off x="1981200" y="41138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381000" y="4652705"/>
            <a:ext cx="685800" cy="24645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66248" y="4418662"/>
                <a:ext cx="375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∆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48" y="4418662"/>
                <a:ext cx="375423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601063" y="3244164"/>
                <a:ext cx="760273" cy="56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𝑎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𝑐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2∆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63" y="3244164"/>
                <a:ext cx="760273" cy="5648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144334" y="3587064"/>
                <a:ext cx="787010" cy="617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𝑑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2∆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34" y="3587064"/>
                <a:ext cx="787010" cy="61709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118002" y="4145969"/>
                <a:ext cx="739369" cy="60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𝑔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𝑖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2∆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002" y="4145969"/>
                <a:ext cx="739369" cy="60721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 flipV="1">
            <a:off x="3245544" y="5246514"/>
            <a:ext cx="1513351" cy="6378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973471" y="5573330"/>
                <a:ext cx="503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2∆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471" y="5573330"/>
                <a:ext cx="503664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187245" y="1315598"/>
                <a:ext cx="3533340" cy="46076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𝑎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∆</m:t>
                                  </m:r>
                                </m:den>
                              </m:f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𝑑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2∆</m:t>
                                  </m:r>
                                </m:den>
                              </m:f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𝑑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2∆</m:t>
                                  </m:r>
                                </m:den>
                              </m:f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𝑔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2∆</m:t>
                                  </m:r>
                                </m:den>
                              </m:f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/>
                  <a:ea typeface="Cambria Math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/>
                  <a:ea typeface="Cambria Math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dz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dx</m:t>
                          </m:r>
                        </m:den>
                      </m:f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a</m:t>
                              </m:r>
                              <m: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d</m:t>
                              </m:r>
                              <m: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g</m:t>
                              </m:r>
                            </m:e>
                          </m:d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c</m:t>
                              </m:r>
                              <m: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f</m:t>
                              </m:r>
                              <m: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i</m:t>
                              </m:r>
                            </m:e>
                          </m:d>
                        </m:num>
                        <m:den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8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∆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Similarly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dz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y</m:t>
                          </m:r>
                        </m:den>
                      </m:f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  <m:t>g</m:t>
                              </m:r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  <m:t>h</m:t>
                              </m:r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  <m:t>i</m:t>
                              </m:r>
                            </m:e>
                          </m:d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  <m:t>a</m:t>
                              </m:r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  <m:t>b</m:t>
                              </m:r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  <m:t>c</m:t>
                              </m:r>
                            </m:e>
                          </m:d>
                        </m:num>
                        <m:den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8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∆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Slope magnitude =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/>
                                          <a:cs typeface="+mn-cs"/>
                                        </a:rPr>
                                        <m:t>𝑑𝑧</m:t>
                                      </m:r>
                                    </m:num>
                                    <m:den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/>
                                          <a:cs typeface="+mn-cs"/>
                                        </a:rPr>
                                        <m:t>𝑑𝑥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/>
                                          <a:cs typeface="+mn-cs"/>
                                        </a:rPr>
                                        <m:t>𝑑𝑧</m:t>
                                      </m:r>
                                    </m:num>
                                    <m:den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/>
                                          <a:cs typeface="+mn-cs"/>
                                        </a:rPr>
                                        <m:t>𝑑𝑦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245" y="1315598"/>
                <a:ext cx="3533340" cy="4607608"/>
              </a:xfrm>
              <a:prstGeom prst="rect">
                <a:avLst/>
              </a:prstGeom>
              <a:blipFill rotWithShape="0">
                <a:blip r:embed="rId7"/>
                <a:stretch>
                  <a:fillRect l="-1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1977595" y="7967"/>
            <a:ext cx="5562600" cy="901700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ArcGIS “Slope” tool</a:t>
            </a:r>
            <a:endParaRPr kumimoji="0" lang="en-CA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37" name="Group 20"/>
          <p:cNvGrpSpPr>
            <a:grpSpLocks/>
          </p:cNvGrpSpPr>
          <p:nvPr/>
        </p:nvGrpSpPr>
        <p:grpSpPr bwMode="auto">
          <a:xfrm>
            <a:off x="653959" y="1086998"/>
            <a:ext cx="1371600" cy="1371600"/>
            <a:chOff x="336" y="2592"/>
            <a:chExt cx="864" cy="864"/>
          </a:xfrm>
        </p:grpSpPr>
        <p:sp>
          <p:nvSpPr>
            <p:cNvPr id="38" name="Rectangle 11"/>
            <p:cNvSpPr>
              <a:spLocks noChangeArrowheads="1"/>
            </p:cNvSpPr>
            <p:nvPr/>
          </p:nvSpPr>
          <p:spPr bwMode="auto">
            <a:xfrm>
              <a:off x="336" y="2592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9" name="Rectangle 12"/>
            <p:cNvSpPr>
              <a:spLocks noChangeArrowheads="1"/>
            </p:cNvSpPr>
            <p:nvPr/>
          </p:nvSpPr>
          <p:spPr bwMode="auto">
            <a:xfrm>
              <a:off x="624" y="2592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46" name="Rectangle 13"/>
            <p:cNvSpPr>
              <a:spLocks noChangeArrowheads="1"/>
            </p:cNvSpPr>
            <p:nvPr/>
          </p:nvSpPr>
          <p:spPr bwMode="auto">
            <a:xfrm>
              <a:off x="912" y="2592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49" name="Rectangle 14"/>
            <p:cNvSpPr>
              <a:spLocks noChangeArrowheads="1"/>
            </p:cNvSpPr>
            <p:nvPr/>
          </p:nvSpPr>
          <p:spPr bwMode="auto">
            <a:xfrm>
              <a:off x="336" y="2880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50" name="Rectangle 15"/>
            <p:cNvSpPr>
              <a:spLocks noChangeArrowheads="1"/>
            </p:cNvSpPr>
            <p:nvPr/>
          </p:nvSpPr>
          <p:spPr bwMode="auto">
            <a:xfrm>
              <a:off x="624" y="2880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912" y="2880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52" name="Rectangle 17"/>
            <p:cNvSpPr>
              <a:spLocks noChangeArrowheads="1"/>
            </p:cNvSpPr>
            <p:nvPr/>
          </p:nvSpPr>
          <p:spPr bwMode="auto">
            <a:xfrm>
              <a:off x="336" y="3168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</a:t>
              </a:r>
            </a:p>
          </p:txBody>
        </p:sp>
        <p:sp>
          <p:nvSpPr>
            <p:cNvPr id="53" name="Rectangle 18"/>
            <p:cNvSpPr>
              <a:spLocks noChangeArrowheads="1"/>
            </p:cNvSpPr>
            <p:nvPr/>
          </p:nvSpPr>
          <p:spPr bwMode="auto">
            <a:xfrm>
              <a:off x="624" y="3168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54" name="Rectangle 19"/>
            <p:cNvSpPr>
              <a:spLocks noChangeArrowheads="1"/>
            </p:cNvSpPr>
            <p:nvPr/>
          </p:nvSpPr>
          <p:spPr bwMode="auto">
            <a:xfrm>
              <a:off x="912" y="3168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flipV="1">
            <a:off x="466248" y="909668"/>
            <a:ext cx="1" cy="1777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6248" y="2698049"/>
            <a:ext cx="17350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182932" y="2382352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31621" y="725001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381000" y="5638132"/>
            <a:ext cx="2396074" cy="987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777074" y="5581420"/>
            <a:ext cx="2410171" cy="1055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943313" y="5652177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42146" y="5832304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ArcGIS Aspect – the steepest downslope direction</a:t>
            </a:r>
          </a:p>
        </p:txBody>
      </p:sp>
      <p:sp>
        <p:nvSpPr>
          <p:cNvPr id="63492" name="Line 5"/>
          <p:cNvSpPr>
            <a:spLocks noChangeShapeType="1"/>
          </p:cNvSpPr>
          <p:nvPr/>
        </p:nvSpPr>
        <p:spPr bwMode="auto">
          <a:xfrm flipV="1">
            <a:off x="2026672" y="1919238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93" name="Line 6"/>
          <p:cNvSpPr>
            <a:spLocks noChangeShapeType="1"/>
          </p:cNvSpPr>
          <p:nvPr/>
        </p:nvSpPr>
        <p:spPr bwMode="auto">
          <a:xfrm>
            <a:off x="2026672" y="3290838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94" name="Line 7"/>
          <p:cNvSpPr>
            <a:spLocks noChangeShapeType="1"/>
          </p:cNvSpPr>
          <p:nvPr/>
        </p:nvSpPr>
        <p:spPr bwMode="auto">
          <a:xfrm flipV="1">
            <a:off x="2026672" y="1919238"/>
            <a:ext cx="19050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3495" name="Object 8"/>
          <p:cNvGraphicFramePr>
            <a:graphicFrameLocks noChangeAspect="1"/>
          </p:cNvGraphicFramePr>
          <p:nvPr>
            <p:extLst/>
          </p:nvPr>
        </p:nvGraphicFramePr>
        <p:xfrm>
          <a:off x="3169672" y="3290838"/>
          <a:ext cx="458788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Equation" r:id="rId3" imgW="228501" imgH="393529" progId="Equation.3">
                  <p:embed/>
                </p:oleObj>
              </mc:Choice>
              <mc:Fallback>
                <p:oleObj name="Equation" r:id="rId3" imgW="228501" imgH="393529" progId="Equation.3">
                  <p:embed/>
                  <p:pic>
                    <p:nvPicPr>
                      <p:cNvPr id="6349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9672" y="3290838"/>
                        <a:ext cx="458788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6" name="Object 9"/>
          <p:cNvGraphicFramePr>
            <a:graphicFrameLocks noChangeAspect="1"/>
          </p:cNvGraphicFramePr>
          <p:nvPr>
            <p:extLst/>
          </p:nvPr>
        </p:nvGraphicFramePr>
        <p:xfrm>
          <a:off x="1567885" y="2068463"/>
          <a:ext cx="45878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Equation" r:id="rId5" imgW="228600" imgH="419100" progId="Equation.3">
                  <p:embed/>
                </p:oleObj>
              </mc:Choice>
              <mc:Fallback>
                <p:oleObj name="Equation" r:id="rId5" imgW="228600" imgH="419100" progId="Equation.3">
                  <p:embed/>
                  <p:pic>
                    <p:nvPicPr>
                      <p:cNvPr id="6349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7885" y="2068463"/>
                        <a:ext cx="458787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7" name="Freeform 10"/>
          <p:cNvSpPr>
            <a:spLocks/>
          </p:cNvSpPr>
          <p:nvPr/>
        </p:nvSpPr>
        <p:spPr bwMode="auto">
          <a:xfrm>
            <a:off x="2026672" y="2300238"/>
            <a:ext cx="838200" cy="419100"/>
          </a:xfrm>
          <a:custGeom>
            <a:avLst/>
            <a:gdLst>
              <a:gd name="T0" fmla="*/ 0 w 288"/>
              <a:gd name="T1" fmla="*/ 0 h 144"/>
              <a:gd name="T2" fmla="*/ 2147483647 w 288"/>
              <a:gd name="T3" fmla="*/ 2147483647 h 144"/>
              <a:gd name="T4" fmla="*/ 2147483647 w 288"/>
              <a:gd name="T5" fmla="*/ 2147483647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0"/>
                </a:moveTo>
                <a:cubicBezTo>
                  <a:pt x="48" y="12"/>
                  <a:pt x="96" y="24"/>
                  <a:pt x="144" y="48"/>
                </a:cubicBezTo>
                <a:cubicBezTo>
                  <a:pt x="192" y="72"/>
                  <a:pt x="240" y="108"/>
                  <a:pt x="288" y="14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3498" name="Object 11"/>
          <p:cNvGraphicFramePr>
            <a:graphicFrameLocks noChangeAspect="1"/>
          </p:cNvGraphicFramePr>
          <p:nvPr>
            <p:extLst/>
          </p:nvPr>
        </p:nvGraphicFramePr>
        <p:xfrm>
          <a:off x="4358450" y="2131485"/>
          <a:ext cx="32591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Equation" r:id="rId7" imgW="1625400" imgH="457200" progId="Equation.3">
                  <p:embed/>
                </p:oleObj>
              </mc:Choice>
              <mc:Fallback>
                <p:oleObj name="Equation" r:id="rId7" imgW="1625400" imgH="457200" progId="Equation.3">
                  <p:embed/>
                  <p:pic>
                    <p:nvPicPr>
                      <p:cNvPr id="63498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8450" y="2131485"/>
                        <a:ext cx="3259138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1"/>
          <p:cNvGraphicFramePr>
            <a:graphicFrameLocks noChangeAspect="1"/>
          </p:cNvGraphicFramePr>
          <p:nvPr>
            <p:extLst/>
          </p:nvPr>
        </p:nvGraphicFramePr>
        <p:xfrm>
          <a:off x="1437709" y="5116099"/>
          <a:ext cx="1731963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Equation" r:id="rId9" imgW="863280" imgH="215640" progId="Equation.3">
                  <p:embed/>
                </p:oleObj>
              </mc:Choice>
              <mc:Fallback>
                <p:oleObj name="Equation" r:id="rId9" imgW="863280" imgH="215640" progId="Equation.3">
                  <p:embed/>
                  <p:pic>
                    <p:nvPicPr>
                      <p:cNvPr id="1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709" y="5116099"/>
                        <a:ext cx="1731963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0938" y="4212180"/>
            <a:ext cx="4121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atan2 to resolve ambiguity in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direction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575613" y="3640585"/>
            <a:ext cx="1757387" cy="1377694"/>
            <a:chOff x="2660498" y="2121932"/>
            <a:chExt cx="2444902" cy="1916668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3200400" y="3657600"/>
              <a:ext cx="1905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200400" y="2121932"/>
              <a:ext cx="0" cy="15356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3200400" y="2590800"/>
              <a:ext cx="1600200" cy="10668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200400" y="2590800"/>
              <a:ext cx="16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607555" y="2221468"/>
                  <a:ext cx="5058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l-G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555" y="2221468"/>
                  <a:ext cx="505844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660498" y="2939534"/>
                  <a:ext cx="5058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l-G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0498" y="2939534"/>
                  <a:ext cx="50584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65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286085" y="2983468"/>
                  <a:ext cx="38241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l-G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𝛼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6085" y="2983468"/>
                  <a:ext cx="382412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Arc 22"/>
            <p:cNvSpPr/>
            <p:nvPr/>
          </p:nvSpPr>
          <p:spPr>
            <a:xfrm>
              <a:off x="2819400" y="3233838"/>
              <a:ext cx="759438" cy="804762"/>
            </a:xfrm>
            <a:prstGeom prst="arc">
              <a:avLst>
                <a:gd name="adj1" fmla="val 16110820"/>
                <a:gd name="adj2" fmla="val 1967600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flipH="1" flipV="1">
            <a:off x="5525081" y="4882628"/>
            <a:ext cx="2672625" cy="1487793"/>
            <a:chOff x="1757325" y="2174797"/>
            <a:chExt cx="3348075" cy="1863803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3200400" y="3657600"/>
              <a:ext cx="1905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36" idx="0"/>
            </p:cNvCxnSpPr>
            <p:nvPr/>
          </p:nvCxnSpPr>
          <p:spPr>
            <a:xfrm flipH="1" flipV="1">
              <a:off x="3200400" y="2414204"/>
              <a:ext cx="14266" cy="162405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200400" y="2590800"/>
              <a:ext cx="1600200" cy="10668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200400" y="2590800"/>
              <a:ext cx="16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 rot="10800000">
                  <a:off x="3435195" y="2174797"/>
                  <a:ext cx="850563" cy="4626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el-G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3435195" y="2174797"/>
                  <a:ext cx="850563" cy="462673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 rot="10800000">
                  <a:off x="2468190" y="2828343"/>
                  <a:ext cx="854820" cy="4626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el-G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2468190" y="2828343"/>
                  <a:ext cx="854820" cy="462673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 rot="10800000">
                  <a:off x="1757325" y="3313946"/>
                  <a:ext cx="1447539" cy="4626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l-G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𝛼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  <m:t>180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1757325" y="3313946"/>
                  <a:ext cx="1447539" cy="462673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Arc 35"/>
            <p:cNvSpPr/>
            <p:nvPr/>
          </p:nvSpPr>
          <p:spPr>
            <a:xfrm>
              <a:off x="2819400" y="3233837"/>
              <a:ext cx="759438" cy="804763"/>
            </a:xfrm>
            <a:prstGeom prst="arc">
              <a:avLst>
                <a:gd name="adj1" fmla="val 5267128"/>
                <a:gd name="adj2" fmla="val 1967600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03786" y="2265355"/>
                <a:ext cx="7464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Δ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𝑦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786" y="2265355"/>
                <a:ext cx="746486" cy="369332"/>
              </a:xfrm>
              <a:prstGeom prst="rect">
                <a:avLst/>
              </a:prstGeom>
              <a:blipFill rotWithShape="0"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503769" y="3487172"/>
                <a:ext cx="7464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Δ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  <a:cs typeface="+mn-cs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69" y="3487172"/>
                <a:ext cx="746486" cy="369332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79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203325" y="5019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248025" y="0"/>
            <a:ext cx="1989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Example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64516" name="Group 4"/>
          <p:cNvGrpSpPr>
            <a:grpSpLocks/>
          </p:cNvGrpSpPr>
          <p:nvPr/>
        </p:nvGrpSpPr>
        <p:grpSpPr bwMode="auto">
          <a:xfrm>
            <a:off x="388938" y="190500"/>
            <a:ext cx="2603500" cy="3519488"/>
            <a:chOff x="2156" y="0"/>
            <a:chExt cx="1640" cy="2217"/>
          </a:xfrm>
        </p:grpSpPr>
        <p:grpSp>
          <p:nvGrpSpPr>
            <p:cNvPr id="64530" name="Group 5"/>
            <p:cNvGrpSpPr>
              <a:grpSpLocks/>
            </p:cNvGrpSpPr>
            <p:nvPr/>
          </p:nvGrpSpPr>
          <p:grpSpPr bwMode="auto">
            <a:xfrm>
              <a:off x="2170" y="0"/>
              <a:ext cx="538" cy="369"/>
              <a:chOff x="1440" y="928"/>
              <a:chExt cx="538" cy="369"/>
            </a:xfrm>
          </p:grpSpPr>
          <p:sp>
            <p:nvSpPr>
              <p:cNvPr id="64550" name="Line 6"/>
              <p:cNvSpPr>
                <a:spLocks noChangeShapeType="1"/>
              </p:cNvSpPr>
              <p:nvPr/>
            </p:nvSpPr>
            <p:spPr bwMode="auto">
              <a:xfrm>
                <a:off x="1441" y="1176"/>
                <a:ext cx="0" cy="1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551" name="Line 7"/>
              <p:cNvSpPr>
                <a:spLocks noChangeShapeType="1"/>
              </p:cNvSpPr>
              <p:nvPr/>
            </p:nvSpPr>
            <p:spPr bwMode="auto">
              <a:xfrm>
                <a:off x="1975" y="1174"/>
                <a:ext cx="3" cy="1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552" name="Line 8"/>
              <p:cNvSpPr>
                <a:spLocks noChangeShapeType="1"/>
              </p:cNvSpPr>
              <p:nvPr/>
            </p:nvSpPr>
            <p:spPr bwMode="auto">
              <a:xfrm>
                <a:off x="1858" y="1233"/>
                <a:ext cx="11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553" name="Text Box 9"/>
              <p:cNvSpPr txBox="1">
                <a:spLocks noChangeArrowheads="1"/>
              </p:cNvSpPr>
              <p:nvPr/>
            </p:nvSpPr>
            <p:spPr bwMode="auto">
              <a:xfrm>
                <a:off x="1602" y="928"/>
                <a:ext cx="3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rPr>
                  <a:t>30</a:t>
                </a:r>
              </a:p>
            </p:txBody>
          </p:sp>
          <p:sp>
            <p:nvSpPr>
              <p:cNvPr id="64554" name="Line 10"/>
              <p:cNvSpPr>
                <a:spLocks noChangeShapeType="1"/>
              </p:cNvSpPr>
              <p:nvPr/>
            </p:nvSpPr>
            <p:spPr bwMode="auto">
              <a:xfrm flipH="1">
                <a:off x="1440" y="1233"/>
                <a:ext cx="1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4531" name="Group 11"/>
            <p:cNvGrpSpPr>
              <a:grpSpLocks/>
            </p:cNvGrpSpPr>
            <p:nvPr/>
          </p:nvGrpSpPr>
          <p:grpSpPr bwMode="auto">
            <a:xfrm>
              <a:off x="2165" y="436"/>
              <a:ext cx="1631" cy="1781"/>
              <a:chOff x="1877" y="1152"/>
              <a:chExt cx="775" cy="749"/>
            </a:xfrm>
          </p:grpSpPr>
          <p:sp>
            <p:nvSpPr>
              <p:cNvPr id="64541" name="Rectangle 12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259" cy="24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80</a:t>
                </a:r>
              </a:p>
            </p:txBody>
          </p:sp>
          <p:sp>
            <p:nvSpPr>
              <p:cNvPr id="64542" name="Rectangle 13"/>
              <p:cNvSpPr>
                <a:spLocks noChangeArrowheads="1"/>
              </p:cNvSpPr>
              <p:nvPr/>
            </p:nvSpPr>
            <p:spPr bwMode="auto">
              <a:xfrm>
                <a:off x="2136" y="1152"/>
                <a:ext cx="258" cy="24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74</a:t>
                </a:r>
              </a:p>
            </p:txBody>
          </p:sp>
          <p:sp>
            <p:nvSpPr>
              <p:cNvPr id="64543" name="Rectangle 14"/>
              <p:cNvSpPr>
                <a:spLocks noChangeArrowheads="1"/>
              </p:cNvSpPr>
              <p:nvPr/>
            </p:nvSpPr>
            <p:spPr bwMode="auto">
              <a:xfrm>
                <a:off x="2394" y="1152"/>
                <a:ext cx="258" cy="24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63</a:t>
                </a:r>
              </a:p>
            </p:txBody>
          </p:sp>
          <p:sp>
            <p:nvSpPr>
              <p:cNvPr id="64544" name="Rectangle 15"/>
              <p:cNvSpPr>
                <a:spLocks noChangeArrowheads="1"/>
              </p:cNvSpPr>
              <p:nvPr/>
            </p:nvSpPr>
            <p:spPr bwMode="auto">
              <a:xfrm>
                <a:off x="1877" y="1401"/>
                <a:ext cx="259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69</a:t>
                </a:r>
              </a:p>
            </p:txBody>
          </p:sp>
          <p:sp>
            <p:nvSpPr>
              <p:cNvPr id="64545" name="Rectangle 16"/>
              <p:cNvSpPr>
                <a:spLocks noChangeArrowheads="1"/>
              </p:cNvSpPr>
              <p:nvPr/>
            </p:nvSpPr>
            <p:spPr bwMode="auto">
              <a:xfrm>
                <a:off x="2136" y="1401"/>
                <a:ext cx="258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67</a:t>
                </a:r>
              </a:p>
            </p:txBody>
          </p:sp>
          <p:sp>
            <p:nvSpPr>
              <p:cNvPr id="64546" name="Rectangle 17"/>
              <p:cNvSpPr>
                <a:spLocks noChangeArrowheads="1"/>
              </p:cNvSpPr>
              <p:nvPr/>
            </p:nvSpPr>
            <p:spPr bwMode="auto">
              <a:xfrm>
                <a:off x="2394" y="1401"/>
                <a:ext cx="258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56</a:t>
                </a:r>
              </a:p>
            </p:txBody>
          </p:sp>
          <p:sp>
            <p:nvSpPr>
              <p:cNvPr id="64547" name="Rectangle 18"/>
              <p:cNvSpPr>
                <a:spLocks noChangeArrowheads="1"/>
              </p:cNvSpPr>
              <p:nvPr/>
            </p:nvSpPr>
            <p:spPr bwMode="auto">
              <a:xfrm>
                <a:off x="1877" y="1651"/>
                <a:ext cx="259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60</a:t>
                </a:r>
              </a:p>
            </p:txBody>
          </p:sp>
          <p:sp>
            <p:nvSpPr>
              <p:cNvPr id="64548" name="Rectangle 19"/>
              <p:cNvSpPr>
                <a:spLocks noChangeArrowheads="1"/>
              </p:cNvSpPr>
              <p:nvPr/>
            </p:nvSpPr>
            <p:spPr bwMode="auto">
              <a:xfrm>
                <a:off x="2136" y="1651"/>
                <a:ext cx="258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52</a:t>
                </a:r>
              </a:p>
            </p:txBody>
          </p:sp>
          <p:sp>
            <p:nvSpPr>
              <p:cNvPr id="64549" name="Rectangle 20"/>
              <p:cNvSpPr>
                <a:spLocks noChangeArrowheads="1"/>
              </p:cNvSpPr>
              <p:nvPr/>
            </p:nvSpPr>
            <p:spPr bwMode="auto">
              <a:xfrm>
                <a:off x="2394" y="1651"/>
                <a:ext cx="258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48</a:t>
                </a:r>
              </a:p>
            </p:txBody>
          </p:sp>
        </p:grpSp>
        <p:sp>
          <p:nvSpPr>
            <p:cNvPr id="64532" name="Text Box 21"/>
            <p:cNvSpPr txBox="1">
              <a:spLocks noChangeArrowheads="1"/>
            </p:cNvSpPr>
            <p:nvPr/>
          </p:nvSpPr>
          <p:spPr bwMode="auto">
            <a:xfrm>
              <a:off x="2178" y="384"/>
              <a:ext cx="2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64533" name="Text Box 22"/>
            <p:cNvSpPr txBox="1">
              <a:spLocks noChangeArrowheads="1"/>
            </p:cNvSpPr>
            <p:nvPr/>
          </p:nvSpPr>
          <p:spPr bwMode="auto">
            <a:xfrm>
              <a:off x="2707" y="399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64534" name="Text Box 23"/>
            <p:cNvSpPr txBox="1">
              <a:spLocks noChangeArrowheads="1"/>
            </p:cNvSpPr>
            <p:nvPr/>
          </p:nvSpPr>
          <p:spPr bwMode="auto">
            <a:xfrm>
              <a:off x="3292" y="399"/>
              <a:ext cx="2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64535" name="Text Box 24"/>
            <p:cNvSpPr txBox="1">
              <a:spLocks noChangeArrowheads="1"/>
            </p:cNvSpPr>
            <p:nvPr/>
          </p:nvSpPr>
          <p:spPr bwMode="auto">
            <a:xfrm>
              <a:off x="2156" y="981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64536" name="Text Box 25"/>
            <p:cNvSpPr txBox="1">
              <a:spLocks noChangeArrowheads="1"/>
            </p:cNvSpPr>
            <p:nvPr/>
          </p:nvSpPr>
          <p:spPr bwMode="auto">
            <a:xfrm>
              <a:off x="2713" y="984"/>
              <a:ext cx="2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64537" name="Text Box 26"/>
            <p:cNvSpPr txBox="1">
              <a:spLocks noChangeArrowheads="1"/>
            </p:cNvSpPr>
            <p:nvPr/>
          </p:nvSpPr>
          <p:spPr bwMode="auto">
            <a:xfrm>
              <a:off x="3270" y="996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f</a:t>
              </a:r>
            </a:p>
          </p:txBody>
        </p:sp>
        <p:sp>
          <p:nvSpPr>
            <p:cNvPr id="64538" name="Text Box 27"/>
            <p:cNvSpPr txBox="1">
              <a:spLocks noChangeArrowheads="1"/>
            </p:cNvSpPr>
            <p:nvPr/>
          </p:nvSpPr>
          <p:spPr bwMode="auto">
            <a:xfrm>
              <a:off x="2159" y="1564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g</a:t>
              </a:r>
            </a:p>
          </p:txBody>
        </p:sp>
        <p:sp>
          <p:nvSpPr>
            <p:cNvPr id="64539" name="Text Box 28"/>
            <p:cNvSpPr txBox="1">
              <a:spLocks noChangeArrowheads="1"/>
            </p:cNvSpPr>
            <p:nvPr/>
          </p:nvSpPr>
          <p:spPr bwMode="auto">
            <a:xfrm>
              <a:off x="2688" y="1579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64540" name="Text Box 29"/>
            <p:cNvSpPr txBox="1">
              <a:spLocks noChangeArrowheads="1"/>
            </p:cNvSpPr>
            <p:nvPr/>
          </p:nvSpPr>
          <p:spPr bwMode="auto">
            <a:xfrm>
              <a:off x="3273" y="1579"/>
              <a:ext cx="1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i</a:t>
              </a:r>
            </a:p>
          </p:txBody>
        </p:sp>
      </p:grpSp>
      <p:graphicFrame>
        <p:nvGraphicFramePr>
          <p:cNvPr id="264222" name="Object 30"/>
          <p:cNvGraphicFramePr>
            <a:graphicFrameLocks noChangeAspect="1"/>
          </p:cNvGraphicFramePr>
          <p:nvPr/>
        </p:nvGraphicFramePr>
        <p:xfrm>
          <a:off x="3689350" y="730250"/>
          <a:ext cx="5226050" cy="214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Equation" r:id="rId3" imgW="2603500" imgH="1066800" progId="Equation.3">
                  <p:embed/>
                </p:oleObj>
              </mc:Choice>
              <mc:Fallback>
                <p:oleObj name="Equation" r:id="rId3" imgW="2603500" imgH="1066800" progId="Equation.3">
                  <p:embed/>
                  <p:pic>
                    <p:nvPicPr>
                      <p:cNvPr id="264222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9350" y="730250"/>
                        <a:ext cx="5226050" cy="214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23" name="Object 31"/>
          <p:cNvGraphicFramePr>
            <a:graphicFrameLocks noChangeAspect="1"/>
          </p:cNvGraphicFramePr>
          <p:nvPr/>
        </p:nvGraphicFramePr>
        <p:xfrm>
          <a:off x="3684588" y="2936875"/>
          <a:ext cx="5226050" cy="214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Equation" r:id="rId5" imgW="2603500" imgH="1066800" progId="Equation.3">
                  <p:embed/>
                </p:oleObj>
              </mc:Choice>
              <mc:Fallback>
                <p:oleObj name="Equation" r:id="rId5" imgW="2603500" imgH="1066800" progId="Equation.3">
                  <p:embed/>
                  <p:pic>
                    <p:nvPicPr>
                      <p:cNvPr id="264223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588" y="2936875"/>
                        <a:ext cx="5226050" cy="214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24" name="Object 32"/>
          <p:cNvGraphicFramePr>
            <a:graphicFrameLocks noChangeAspect="1"/>
          </p:cNvGraphicFramePr>
          <p:nvPr/>
        </p:nvGraphicFramePr>
        <p:xfrm>
          <a:off x="273050" y="5222875"/>
          <a:ext cx="2447925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Equation" r:id="rId7" imgW="1219200" imgH="228600" progId="Equation.3">
                  <p:embed/>
                </p:oleObj>
              </mc:Choice>
              <mc:Fallback>
                <p:oleObj name="Equation" r:id="rId7" imgW="1219200" imgH="228600" progId="Equation.3">
                  <p:embed/>
                  <p:pic>
                    <p:nvPicPr>
                      <p:cNvPr id="264224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5222875"/>
                        <a:ext cx="2447925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25" name="Object 33"/>
          <p:cNvGraphicFramePr>
            <a:graphicFrameLocks noChangeAspect="1"/>
          </p:cNvGraphicFramePr>
          <p:nvPr/>
        </p:nvGraphicFramePr>
        <p:xfrm>
          <a:off x="339725" y="5838825"/>
          <a:ext cx="4154488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Equation" r:id="rId9" imgW="2070100" imgH="431800" progId="Equation.3">
                  <p:embed/>
                </p:oleObj>
              </mc:Choice>
              <mc:Fallback>
                <p:oleObj name="Equation" r:id="rId9" imgW="2070100" imgH="431800" progId="Equation.3">
                  <p:embed/>
                  <p:pic>
                    <p:nvPicPr>
                      <p:cNvPr id="264225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5838825"/>
                        <a:ext cx="4154488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26" name="Object 34"/>
          <p:cNvGraphicFramePr>
            <a:graphicFrameLocks noChangeAspect="1"/>
          </p:cNvGraphicFramePr>
          <p:nvPr/>
        </p:nvGraphicFramePr>
        <p:xfrm>
          <a:off x="5068888" y="5748338"/>
          <a:ext cx="1222375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4" name="Equation" r:id="rId11" imgW="609600" imgH="457200" progId="Equation.3">
                  <p:embed/>
                </p:oleObj>
              </mc:Choice>
              <mc:Fallback>
                <p:oleObj name="Equation" r:id="rId11" imgW="609600" imgH="457200" progId="Equation.3">
                  <p:embed/>
                  <p:pic>
                    <p:nvPicPr>
                      <p:cNvPr id="264226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5748338"/>
                        <a:ext cx="1222375" cy="91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1685925" y="498475"/>
            <a:ext cx="1873250" cy="3282950"/>
            <a:chOff x="1062" y="314"/>
            <a:chExt cx="1180" cy="2068"/>
          </a:xfrm>
        </p:grpSpPr>
        <p:sp>
          <p:nvSpPr>
            <p:cNvPr id="64526" name="Line 36"/>
            <p:cNvSpPr>
              <a:spLocks noChangeShapeType="1"/>
            </p:cNvSpPr>
            <p:nvPr/>
          </p:nvSpPr>
          <p:spPr bwMode="auto">
            <a:xfrm>
              <a:off x="1062" y="1465"/>
              <a:ext cx="571" cy="9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527" name="Line 37"/>
            <p:cNvSpPr>
              <a:spLocks noChangeShapeType="1"/>
            </p:cNvSpPr>
            <p:nvPr/>
          </p:nvSpPr>
          <p:spPr bwMode="auto">
            <a:xfrm flipV="1">
              <a:off x="1066" y="314"/>
              <a:ext cx="0" cy="114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528" name="Arc 38"/>
            <p:cNvSpPr>
              <a:spLocks/>
            </p:cNvSpPr>
            <p:nvPr/>
          </p:nvSpPr>
          <p:spPr bwMode="auto">
            <a:xfrm>
              <a:off x="1066" y="1027"/>
              <a:ext cx="417" cy="873"/>
            </a:xfrm>
            <a:custGeom>
              <a:avLst/>
              <a:gdLst>
                <a:gd name="T0" fmla="*/ 0 w 21600"/>
                <a:gd name="T1" fmla="*/ 0 h 37624"/>
                <a:gd name="T2" fmla="*/ 0 w 21600"/>
                <a:gd name="T3" fmla="*/ 0 h 37624"/>
                <a:gd name="T4" fmla="*/ 0 w 21600"/>
                <a:gd name="T5" fmla="*/ 0 h 37624"/>
                <a:gd name="T6" fmla="*/ 0 60000 65536"/>
                <a:gd name="T7" fmla="*/ 0 60000 65536"/>
                <a:gd name="T8" fmla="*/ 0 60000 65536"/>
                <a:gd name="T9" fmla="*/ 0 w 21600"/>
                <a:gd name="T10" fmla="*/ 0 h 37624"/>
                <a:gd name="T11" fmla="*/ 21600 w 21600"/>
                <a:gd name="T12" fmla="*/ 37624 h 376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7624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7706"/>
                    <a:pt x="19014" y="33528"/>
                    <a:pt x="14484" y="37623"/>
                  </a:cubicBezTo>
                </a:path>
                <a:path w="21600" h="37624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7706"/>
                    <a:pt x="19014" y="33528"/>
                    <a:pt x="14484" y="37623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529" name="Text Box 39"/>
            <p:cNvSpPr txBox="1">
              <a:spLocks noChangeArrowheads="1"/>
            </p:cNvSpPr>
            <p:nvPr/>
          </p:nvSpPr>
          <p:spPr bwMode="auto">
            <a:xfrm>
              <a:off x="1495" y="1118"/>
              <a:ext cx="7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145.2</a:t>
              </a:r>
              <a:r>
                <a:rPr kumimoji="0" 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o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219075" y="4184650"/>
            <a:ext cx="3238500" cy="993775"/>
            <a:chOff x="138" y="2636"/>
            <a:chExt cx="2040" cy="626"/>
          </a:xfrm>
        </p:grpSpPr>
        <p:graphicFrame>
          <p:nvGraphicFramePr>
            <p:cNvPr id="64524" name="Object 41"/>
            <p:cNvGraphicFramePr>
              <a:graphicFrameLocks noChangeAspect="1"/>
            </p:cNvGraphicFramePr>
            <p:nvPr/>
          </p:nvGraphicFramePr>
          <p:xfrm>
            <a:off x="138" y="2636"/>
            <a:ext cx="2040" cy="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5" name="Equation" r:id="rId13" imgW="1612900" imgH="495300" progId="Equation.3">
                    <p:embed/>
                  </p:oleObj>
                </mc:Choice>
                <mc:Fallback>
                  <p:oleObj name="Equation" r:id="rId13" imgW="1612900" imgH="495300" progId="Equation.3">
                    <p:embed/>
                    <p:pic>
                      <p:nvPicPr>
                        <p:cNvPr id="64524" name="Object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" y="2636"/>
                          <a:ext cx="2040" cy="6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525" name="Rectangle 42"/>
            <p:cNvSpPr>
              <a:spLocks noChangeArrowheads="1"/>
            </p:cNvSpPr>
            <p:nvPr/>
          </p:nvSpPr>
          <p:spPr bwMode="auto">
            <a:xfrm>
              <a:off x="757" y="2951"/>
              <a:ext cx="570" cy="31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0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94074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GIS: Map </a:t>
            </a:r>
            <a:r>
              <a:rPr lang="en-US" sz="4000" dirty="0" smtClean="0">
                <a:solidFill>
                  <a:srgbClr val="FF0000"/>
                </a:solidFill>
              </a:rPr>
              <a:t>Features</a:t>
            </a:r>
            <a:r>
              <a:rPr lang="en-US" sz="4000" dirty="0" smtClean="0"/>
              <a:t> and Tabular </a:t>
            </a:r>
            <a:r>
              <a:rPr lang="en-US" sz="4000" dirty="0" smtClean="0">
                <a:solidFill>
                  <a:srgbClr val="FF0000"/>
                </a:solidFill>
              </a:rPr>
              <a:t>Records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39" y="1887261"/>
            <a:ext cx="8744721" cy="443154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041557" y="3175686"/>
            <a:ext cx="222421" cy="2224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7632" y="5498757"/>
            <a:ext cx="4950941" cy="1894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571103" y="3398108"/>
            <a:ext cx="1470454" cy="207593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8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4708"/>
          <a:stretch/>
        </p:blipFill>
        <p:spPr>
          <a:xfrm>
            <a:off x="1453514" y="1240155"/>
            <a:ext cx="6949643" cy="5434966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742950" y="239397"/>
            <a:ext cx="7886700" cy="12236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2014 Midterm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4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Definition of Latitude, </a:t>
            </a:r>
            <a:r>
              <a:rPr lang="en-US" smtClean="0">
                <a:latin typeface="Symbol" pitchFamily="18" charset="2"/>
              </a:rPr>
              <a:t>f</a:t>
            </a:r>
            <a:endParaRPr lang="en-US" smtClean="0"/>
          </a:p>
        </p:txBody>
      </p:sp>
      <p:sp>
        <p:nvSpPr>
          <p:cNvPr id="32771" name="Text Box 44"/>
          <p:cNvSpPr txBox="1">
            <a:spLocks noChangeArrowheads="1"/>
          </p:cNvSpPr>
          <p:nvPr/>
        </p:nvSpPr>
        <p:spPr bwMode="auto">
          <a:xfrm>
            <a:off x="1066800" y="4191000"/>
            <a:ext cx="7848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(1) Take a point </a:t>
            </a:r>
            <a:r>
              <a:rPr lang="en-US" sz="2400">
                <a:solidFill>
                  <a:srgbClr val="FF3300"/>
                </a:solidFill>
              </a:rPr>
              <a:t>S</a:t>
            </a:r>
            <a:r>
              <a:rPr lang="en-US" sz="2400">
                <a:solidFill>
                  <a:srgbClr val="000000"/>
                </a:solidFill>
              </a:rPr>
              <a:t> on the surface of the ellipsoid and define there the </a:t>
            </a:r>
            <a:r>
              <a:rPr lang="en-US" sz="2400">
                <a:solidFill>
                  <a:srgbClr val="0000FF"/>
                </a:solidFill>
              </a:rPr>
              <a:t>tangent plane</a:t>
            </a:r>
            <a:r>
              <a:rPr lang="en-US" sz="2400">
                <a:solidFill>
                  <a:srgbClr val="000000"/>
                </a:solidFill>
              </a:rPr>
              <a:t>, </a:t>
            </a:r>
            <a:r>
              <a:rPr lang="en-US" sz="2400">
                <a:solidFill>
                  <a:srgbClr val="0000FF"/>
                </a:solidFill>
              </a:rPr>
              <a:t>mn</a:t>
            </a:r>
            <a:endParaRPr lang="en-US" sz="240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(2) Define the line </a:t>
            </a:r>
            <a:r>
              <a:rPr lang="en-US" sz="2400">
                <a:solidFill>
                  <a:srgbClr val="008000"/>
                </a:solidFill>
              </a:rPr>
              <a:t>pq</a:t>
            </a:r>
            <a:r>
              <a:rPr lang="en-US" sz="2400">
                <a:solidFill>
                  <a:srgbClr val="000000"/>
                </a:solidFill>
              </a:rPr>
              <a:t> through S and </a:t>
            </a:r>
            <a:r>
              <a:rPr lang="en-US" sz="2400">
                <a:solidFill>
                  <a:srgbClr val="008000"/>
                </a:solidFill>
              </a:rPr>
              <a:t>normal</a:t>
            </a:r>
            <a:r>
              <a:rPr lang="en-US" sz="2400">
                <a:solidFill>
                  <a:srgbClr val="000000"/>
                </a:solidFill>
              </a:rPr>
              <a:t> to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tangent plane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(3) </a:t>
            </a:r>
            <a:r>
              <a:rPr lang="en-US" sz="2400">
                <a:solidFill>
                  <a:srgbClr val="FF3300"/>
                </a:solidFill>
              </a:rPr>
              <a:t>Angle pqr</a:t>
            </a:r>
            <a:r>
              <a:rPr lang="en-US" sz="2400">
                <a:solidFill>
                  <a:srgbClr val="000000"/>
                </a:solidFill>
              </a:rPr>
              <a:t> which this line makes with the equatorial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plane is the latitude </a:t>
            </a:r>
            <a:r>
              <a:rPr lang="en-US" sz="2400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sz="2400">
                <a:solidFill>
                  <a:srgbClr val="000000"/>
                </a:solidFill>
              </a:rPr>
              <a:t>, of point S</a:t>
            </a:r>
          </a:p>
        </p:txBody>
      </p:sp>
      <p:sp>
        <p:nvSpPr>
          <p:cNvPr id="32772" name="Oval 6"/>
          <p:cNvSpPr>
            <a:spLocks noChangeArrowheads="1"/>
          </p:cNvSpPr>
          <p:nvPr/>
        </p:nvSpPr>
        <p:spPr bwMode="auto">
          <a:xfrm>
            <a:off x="2895600" y="1914525"/>
            <a:ext cx="2774950" cy="21812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3" name="Line 7"/>
          <p:cNvSpPr>
            <a:spLocks noChangeShapeType="1"/>
          </p:cNvSpPr>
          <p:nvPr/>
        </p:nvSpPr>
        <p:spPr bwMode="auto">
          <a:xfrm>
            <a:off x="2895600" y="30051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4" name="Text Box 9"/>
          <p:cNvSpPr txBox="1">
            <a:spLocks noChangeArrowheads="1"/>
          </p:cNvSpPr>
          <p:nvPr/>
        </p:nvSpPr>
        <p:spPr bwMode="auto">
          <a:xfrm>
            <a:off x="3886200" y="2549525"/>
            <a:ext cx="460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O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2775" name="Line 11"/>
          <p:cNvSpPr>
            <a:spLocks noChangeShapeType="1"/>
          </p:cNvSpPr>
          <p:nvPr/>
        </p:nvSpPr>
        <p:spPr bwMode="auto">
          <a:xfrm>
            <a:off x="5670550" y="3005138"/>
            <a:ext cx="322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6" name="Line 12"/>
          <p:cNvSpPr>
            <a:spLocks noChangeShapeType="1"/>
          </p:cNvSpPr>
          <p:nvPr/>
        </p:nvSpPr>
        <p:spPr bwMode="auto">
          <a:xfrm flipV="1">
            <a:off x="4281488" y="1639888"/>
            <a:ext cx="0" cy="136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7" name="Line 13"/>
          <p:cNvSpPr>
            <a:spLocks noChangeShapeType="1"/>
          </p:cNvSpPr>
          <p:nvPr/>
        </p:nvSpPr>
        <p:spPr bwMode="auto">
          <a:xfrm>
            <a:off x="4281488" y="3005138"/>
            <a:ext cx="1389062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8" name="Line 14"/>
          <p:cNvSpPr>
            <a:spLocks noChangeShapeType="1"/>
          </p:cNvSpPr>
          <p:nvPr/>
        </p:nvSpPr>
        <p:spPr bwMode="auto">
          <a:xfrm>
            <a:off x="4281488" y="1914525"/>
            <a:ext cx="0" cy="1090613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9" name="Line 25"/>
          <p:cNvSpPr>
            <a:spLocks noChangeShapeType="1"/>
          </p:cNvSpPr>
          <p:nvPr/>
        </p:nvSpPr>
        <p:spPr bwMode="auto">
          <a:xfrm>
            <a:off x="4281488" y="2987675"/>
            <a:ext cx="0" cy="11080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0" name="Line 29"/>
          <p:cNvSpPr>
            <a:spLocks noChangeShapeType="1"/>
          </p:cNvSpPr>
          <p:nvPr/>
        </p:nvSpPr>
        <p:spPr bwMode="auto">
          <a:xfrm>
            <a:off x="5022850" y="1955800"/>
            <a:ext cx="723900" cy="774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1" name="Line 30"/>
          <p:cNvSpPr>
            <a:spLocks noChangeShapeType="1"/>
          </p:cNvSpPr>
          <p:nvPr/>
        </p:nvSpPr>
        <p:spPr bwMode="auto">
          <a:xfrm flipH="1">
            <a:off x="4594225" y="2125663"/>
            <a:ext cx="1033463" cy="881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2" name="Oval 31"/>
          <p:cNvSpPr>
            <a:spLocks noChangeArrowheads="1"/>
          </p:cNvSpPr>
          <p:nvPr/>
        </p:nvSpPr>
        <p:spPr bwMode="auto">
          <a:xfrm>
            <a:off x="5349875" y="2311400"/>
            <a:ext cx="61913" cy="55563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grpSp>
        <p:nvGrpSpPr>
          <p:cNvPr id="32783" name="Group 34"/>
          <p:cNvGrpSpPr>
            <a:grpSpLocks/>
          </p:cNvGrpSpPr>
          <p:nvPr/>
        </p:nvGrpSpPr>
        <p:grpSpPr bwMode="auto">
          <a:xfrm rot="241450">
            <a:off x="5449888" y="2287588"/>
            <a:ext cx="80962" cy="128587"/>
            <a:chOff x="3777" y="1920"/>
            <a:chExt cx="63" cy="111"/>
          </a:xfrm>
        </p:grpSpPr>
        <p:sp>
          <p:nvSpPr>
            <p:cNvPr id="32792" name="Line 32"/>
            <p:cNvSpPr>
              <a:spLocks noChangeShapeType="1"/>
            </p:cNvSpPr>
            <p:nvPr/>
          </p:nvSpPr>
          <p:spPr bwMode="auto">
            <a:xfrm>
              <a:off x="3792" y="192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2793" name="Line 33"/>
            <p:cNvSpPr>
              <a:spLocks noChangeShapeType="1"/>
            </p:cNvSpPr>
            <p:nvPr/>
          </p:nvSpPr>
          <p:spPr bwMode="auto">
            <a:xfrm flipH="1">
              <a:off x="3777" y="1968"/>
              <a:ext cx="63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</p:grpSp>
      <p:sp>
        <p:nvSpPr>
          <p:cNvPr id="32784" name="Arc 35"/>
          <p:cNvSpPr>
            <a:spLocks/>
          </p:cNvSpPr>
          <p:nvPr/>
        </p:nvSpPr>
        <p:spPr bwMode="auto">
          <a:xfrm rot="800161">
            <a:off x="4791075" y="2841625"/>
            <a:ext cx="136525" cy="144463"/>
          </a:xfrm>
          <a:custGeom>
            <a:avLst/>
            <a:gdLst>
              <a:gd name="T0" fmla="*/ 0 w 23961"/>
              <a:gd name="T1" fmla="*/ 1726781 h 21600"/>
              <a:gd name="T2" fmla="*/ 143893349 w 23961"/>
              <a:gd name="T3" fmla="*/ 289046495 h 21600"/>
              <a:gd name="T4" fmla="*/ 14179183 w 23961"/>
              <a:gd name="T5" fmla="*/ 289046495 h 21600"/>
              <a:gd name="T6" fmla="*/ 0 60000 65536"/>
              <a:gd name="T7" fmla="*/ 0 60000 65536"/>
              <a:gd name="T8" fmla="*/ 0 60000 65536"/>
              <a:gd name="T9" fmla="*/ 0 w 23961"/>
              <a:gd name="T10" fmla="*/ 0 h 21600"/>
              <a:gd name="T11" fmla="*/ 23961 w 2396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61" h="21600" fill="none" extrusionOk="0">
                <a:moveTo>
                  <a:pt x="0" y="129"/>
                </a:moveTo>
                <a:cubicBezTo>
                  <a:pt x="784" y="43"/>
                  <a:pt x="1572" y="-1"/>
                  <a:pt x="2361" y="0"/>
                </a:cubicBezTo>
                <a:cubicBezTo>
                  <a:pt x="14290" y="0"/>
                  <a:pt x="23961" y="9670"/>
                  <a:pt x="23961" y="21600"/>
                </a:cubicBezTo>
              </a:path>
              <a:path w="23961" h="21600" stroke="0" extrusionOk="0">
                <a:moveTo>
                  <a:pt x="0" y="129"/>
                </a:moveTo>
                <a:cubicBezTo>
                  <a:pt x="784" y="43"/>
                  <a:pt x="1572" y="-1"/>
                  <a:pt x="2361" y="0"/>
                </a:cubicBezTo>
                <a:cubicBezTo>
                  <a:pt x="14290" y="0"/>
                  <a:pt x="23961" y="9670"/>
                  <a:pt x="23961" y="21600"/>
                </a:cubicBezTo>
                <a:lnTo>
                  <a:pt x="2361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5" name="Text Box 36"/>
          <p:cNvSpPr txBox="1">
            <a:spLocks noChangeArrowheads="1"/>
          </p:cNvSpPr>
          <p:nvPr/>
        </p:nvSpPr>
        <p:spPr bwMode="auto">
          <a:xfrm>
            <a:off x="4962525" y="2644775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f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6" name="Text Box 39"/>
          <p:cNvSpPr txBox="1">
            <a:spLocks noChangeArrowheads="1"/>
          </p:cNvSpPr>
          <p:nvPr/>
        </p:nvSpPr>
        <p:spPr bwMode="auto">
          <a:xfrm>
            <a:off x="5257800" y="18637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S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7" name="Text Box 40"/>
          <p:cNvSpPr txBox="1">
            <a:spLocks noChangeArrowheads="1"/>
          </p:cNvSpPr>
          <p:nvPr/>
        </p:nvSpPr>
        <p:spPr bwMode="auto">
          <a:xfrm>
            <a:off x="4860925" y="16002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</a:rPr>
              <a:t>m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8" name="Text Box 41"/>
          <p:cNvSpPr txBox="1">
            <a:spLocks noChangeArrowheads="1"/>
          </p:cNvSpPr>
          <p:nvPr/>
        </p:nvSpPr>
        <p:spPr bwMode="auto">
          <a:xfrm>
            <a:off x="5699125" y="2438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</a:rPr>
              <a:t>n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9" name="Text Box 42"/>
          <p:cNvSpPr txBox="1">
            <a:spLocks noChangeArrowheads="1"/>
          </p:cNvSpPr>
          <p:nvPr/>
        </p:nvSpPr>
        <p:spPr bwMode="auto">
          <a:xfrm>
            <a:off x="4343400" y="285432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8000"/>
                </a:solidFill>
              </a:rPr>
              <a:t>q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90" name="Text Box 43"/>
          <p:cNvSpPr txBox="1">
            <a:spLocks noChangeArrowheads="1"/>
          </p:cNvSpPr>
          <p:nvPr/>
        </p:nvSpPr>
        <p:spPr bwMode="auto">
          <a:xfrm>
            <a:off x="5622925" y="1828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8000"/>
                </a:solidFill>
              </a:rPr>
              <a:t>p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91" name="Text Box 45"/>
          <p:cNvSpPr txBox="1">
            <a:spLocks noChangeArrowheads="1"/>
          </p:cNvSpPr>
          <p:nvPr/>
        </p:nvSpPr>
        <p:spPr bwMode="auto">
          <a:xfrm>
            <a:off x="5410200" y="2854325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3769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smtClean="0"/>
              <a:t>Definition of Longitude, </a:t>
            </a:r>
            <a:r>
              <a:rPr lang="en-US" smtClean="0">
                <a:latin typeface="Symbol" pitchFamily="18" charset="2"/>
              </a:rPr>
              <a:t>l</a:t>
            </a:r>
            <a:endParaRPr lang="en-US" smtClean="0"/>
          </a:p>
        </p:txBody>
      </p:sp>
      <p:pic>
        <p:nvPicPr>
          <p:cNvPr id="34819" name="Picture 3" descr="l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2775" y="2509838"/>
            <a:ext cx="3729038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Line 4"/>
          <p:cNvSpPr>
            <a:spLocks noChangeShapeType="1"/>
          </p:cNvSpPr>
          <p:nvPr/>
        </p:nvSpPr>
        <p:spPr bwMode="auto">
          <a:xfrm flipH="1">
            <a:off x="4976813" y="4246563"/>
            <a:ext cx="9525" cy="16144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403725" y="6042025"/>
            <a:ext cx="935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0°E, W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427288" y="4098925"/>
            <a:ext cx="8556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90°W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(-90 °)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4271963" y="2281238"/>
            <a:ext cx="1189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180°E, W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6792913" y="4110038"/>
            <a:ext cx="91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90°E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(+90 °)</a:t>
            </a:r>
          </a:p>
        </p:txBody>
      </p:sp>
      <p:sp>
        <p:nvSpPr>
          <p:cNvPr id="34825" name="Text Box 12"/>
          <p:cNvSpPr txBox="1">
            <a:spLocks noChangeArrowheads="1"/>
          </p:cNvSpPr>
          <p:nvPr/>
        </p:nvSpPr>
        <p:spPr bwMode="auto">
          <a:xfrm>
            <a:off x="2514600" y="3073400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-120°</a:t>
            </a:r>
          </a:p>
        </p:txBody>
      </p:sp>
      <p:sp>
        <p:nvSpPr>
          <p:cNvPr id="34826" name="Text Box 13"/>
          <p:cNvSpPr txBox="1">
            <a:spLocks noChangeArrowheads="1"/>
          </p:cNvSpPr>
          <p:nvPr/>
        </p:nvSpPr>
        <p:spPr bwMode="auto">
          <a:xfrm>
            <a:off x="3284538" y="5643563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-30°</a:t>
            </a:r>
          </a:p>
        </p:txBody>
      </p:sp>
      <p:sp>
        <p:nvSpPr>
          <p:cNvPr id="34827" name="Text Box 14"/>
          <p:cNvSpPr txBox="1">
            <a:spLocks noChangeArrowheads="1"/>
          </p:cNvSpPr>
          <p:nvPr/>
        </p:nvSpPr>
        <p:spPr bwMode="auto">
          <a:xfrm>
            <a:off x="2690813" y="4954588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-60°</a:t>
            </a:r>
          </a:p>
        </p:txBody>
      </p:sp>
      <p:sp>
        <p:nvSpPr>
          <p:cNvPr id="34828" name="Text Box 16"/>
          <p:cNvSpPr txBox="1">
            <a:spLocks noChangeArrowheads="1"/>
          </p:cNvSpPr>
          <p:nvPr/>
        </p:nvSpPr>
        <p:spPr bwMode="auto">
          <a:xfrm>
            <a:off x="3429000" y="2446338"/>
            <a:ext cx="933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-150°</a:t>
            </a:r>
          </a:p>
        </p:txBody>
      </p:sp>
      <p:sp>
        <p:nvSpPr>
          <p:cNvPr id="34829" name="Text Box 17"/>
          <p:cNvSpPr txBox="1">
            <a:spLocks noChangeArrowheads="1"/>
          </p:cNvSpPr>
          <p:nvPr/>
        </p:nvSpPr>
        <p:spPr bwMode="auto">
          <a:xfrm>
            <a:off x="5919788" y="5705475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30°</a:t>
            </a:r>
          </a:p>
        </p:txBody>
      </p:sp>
      <p:sp>
        <p:nvSpPr>
          <p:cNvPr id="34830" name="Text Box 18"/>
          <p:cNvSpPr txBox="1">
            <a:spLocks noChangeArrowheads="1"/>
          </p:cNvSpPr>
          <p:nvPr/>
        </p:nvSpPr>
        <p:spPr bwMode="auto">
          <a:xfrm>
            <a:off x="6643688" y="5016500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-60°</a:t>
            </a:r>
          </a:p>
        </p:txBody>
      </p:sp>
      <p:sp>
        <p:nvSpPr>
          <p:cNvPr id="34831" name="Text Box 19"/>
          <p:cNvSpPr txBox="1">
            <a:spLocks noChangeArrowheads="1"/>
          </p:cNvSpPr>
          <p:nvPr/>
        </p:nvSpPr>
        <p:spPr bwMode="auto">
          <a:xfrm>
            <a:off x="6578600" y="3136900"/>
            <a:ext cx="747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120°</a:t>
            </a:r>
          </a:p>
        </p:txBody>
      </p:sp>
      <p:sp>
        <p:nvSpPr>
          <p:cNvPr id="34832" name="Text Box 20"/>
          <p:cNvSpPr txBox="1">
            <a:spLocks noChangeArrowheads="1"/>
          </p:cNvSpPr>
          <p:nvPr/>
        </p:nvSpPr>
        <p:spPr bwMode="auto">
          <a:xfrm>
            <a:off x="5788025" y="2446338"/>
            <a:ext cx="747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150°</a:t>
            </a:r>
          </a:p>
        </p:txBody>
      </p:sp>
      <p:sp>
        <p:nvSpPr>
          <p:cNvPr id="34833" name="Line 21"/>
          <p:cNvSpPr>
            <a:spLocks noChangeShapeType="1"/>
          </p:cNvSpPr>
          <p:nvPr/>
        </p:nvSpPr>
        <p:spPr bwMode="auto">
          <a:xfrm flipH="1">
            <a:off x="4098925" y="4246563"/>
            <a:ext cx="887413" cy="145256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34" name="Freeform 26"/>
          <p:cNvSpPr>
            <a:spLocks/>
          </p:cNvSpPr>
          <p:nvPr/>
        </p:nvSpPr>
        <p:spPr bwMode="auto">
          <a:xfrm>
            <a:off x="4543425" y="4948238"/>
            <a:ext cx="460375" cy="125412"/>
          </a:xfrm>
          <a:custGeom>
            <a:avLst/>
            <a:gdLst>
              <a:gd name="T0" fmla="*/ 0 w 336"/>
              <a:gd name="T1" fmla="*/ 0 h 96"/>
              <a:gd name="T2" fmla="*/ 2147483647 w 336"/>
              <a:gd name="T3" fmla="*/ 2147483647 h 96"/>
              <a:gd name="T4" fmla="*/ 2147483647 w 336"/>
              <a:gd name="T5" fmla="*/ 2147483647 h 96"/>
              <a:gd name="T6" fmla="*/ 2147483647 w 336"/>
              <a:gd name="T7" fmla="*/ 2147483647 h 96"/>
              <a:gd name="T8" fmla="*/ 2147483647 w 336"/>
              <a:gd name="T9" fmla="*/ 2147483647 h 96"/>
              <a:gd name="T10" fmla="*/ 2147483647 w 336"/>
              <a:gd name="T11" fmla="*/ 2147483647 h 96"/>
              <a:gd name="T12" fmla="*/ 2147483647 w 336"/>
              <a:gd name="T13" fmla="*/ 2147483647 h 96"/>
              <a:gd name="T14" fmla="*/ 2147483647 w 336"/>
              <a:gd name="T15" fmla="*/ 2147483647 h 96"/>
              <a:gd name="T16" fmla="*/ 2147483647 w 336"/>
              <a:gd name="T17" fmla="*/ 2147483647 h 96"/>
              <a:gd name="T18" fmla="*/ 2147483647 w 336"/>
              <a:gd name="T19" fmla="*/ 2147483647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6"/>
              <a:gd name="T31" fmla="*/ 0 h 96"/>
              <a:gd name="T32" fmla="*/ 336 w 336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6" h="96">
                <a:moveTo>
                  <a:pt x="0" y="0"/>
                </a:moveTo>
                <a:cubicBezTo>
                  <a:pt x="26" y="12"/>
                  <a:pt x="52" y="25"/>
                  <a:pt x="72" y="34"/>
                </a:cubicBezTo>
                <a:cubicBezTo>
                  <a:pt x="92" y="43"/>
                  <a:pt x="109" y="49"/>
                  <a:pt x="120" y="53"/>
                </a:cubicBezTo>
                <a:cubicBezTo>
                  <a:pt x="131" y="57"/>
                  <a:pt x="130" y="57"/>
                  <a:pt x="142" y="60"/>
                </a:cubicBezTo>
                <a:cubicBezTo>
                  <a:pt x="154" y="63"/>
                  <a:pt x="178" y="69"/>
                  <a:pt x="194" y="72"/>
                </a:cubicBezTo>
                <a:cubicBezTo>
                  <a:pt x="210" y="75"/>
                  <a:pt x="228" y="77"/>
                  <a:pt x="240" y="79"/>
                </a:cubicBezTo>
                <a:cubicBezTo>
                  <a:pt x="252" y="81"/>
                  <a:pt x="260" y="85"/>
                  <a:pt x="269" y="86"/>
                </a:cubicBezTo>
                <a:cubicBezTo>
                  <a:pt x="278" y="87"/>
                  <a:pt x="287" y="86"/>
                  <a:pt x="295" y="86"/>
                </a:cubicBezTo>
                <a:cubicBezTo>
                  <a:pt x="303" y="86"/>
                  <a:pt x="310" y="87"/>
                  <a:pt x="317" y="89"/>
                </a:cubicBezTo>
                <a:cubicBezTo>
                  <a:pt x="324" y="91"/>
                  <a:pt x="330" y="93"/>
                  <a:pt x="336" y="9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35" name="Text Box 27"/>
          <p:cNvSpPr txBox="1">
            <a:spLocks noChangeArrowheads="1"/>
          </p:cNvSpPr>
          <p:nvPr/>
        </p:nvSpPr>
        <p:spPr bwMode="auto">
          <a:xfrm>
            <a:off x="4535488" y="4954588"/>
            <a:ext cx="442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l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4836" name="Text Box 29"/>
          <p:cNvSpPr txBox="1">
            <a:spLocks noChangeArrowheads="1"/>
          </p:cNvSpPr>
          <p:nvPr/>
        </p:nvSpPr>
        <p:spPr bwMode="auto">
          <a:xfrm>
            <a:off x="1143000" y="1447800"/>
            <a:ext cx="75104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400">
                <a:solidFill>
                  <a:srgbClr val="000000"/>
                </a:solidFill>
              </a:rPr>
              <a:t> = the angle between a cutting plane on the prime meridian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and the cutting plane on the meridian through the point, P</a:t>
            </a:r>
          </a:p>
        </p:txBody>
      </p:sp>
      <p:sp>
        <p:nvSpPr>
          <p:cNvPr id="34837" name="Oval 30"/>
          <p:cNvSpPr>
            <a:spLocks noChangeArrowheads="1"/>
          </p:cNvSpPr>
          <p:nvPr/>
        </p:nvSpPr>
        <p:spPr bwMode="auto">
          <a:xfrm>
            <a:off x="4297363" y="5287963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38" name="Text Box 31"/>
          <p:cNvSpPr txBox="1">
            <a:spLocks noChangeArrowheads="1"/>
          </p:cNvSpPr>
          <p:nvPr/>
        </p:nvSpPr>
        <p:spPr bwMode="auto">
          <a:xfrm>
            <a:off x="4098925" y="49180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8820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62"/>
          <a:stretch/>
        </p:blipFill>
        <p:spPr>
          <a:xfrm>
            <a:off x="232127" y="274320"/>
            <a:ext cx="8807859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9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026" y="1682555"/>
            <a:ext cx="5455466" cy="47632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7232" y="1755847"/>
            <a:ext cx="357130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map of Texas and a set of map projection parameters for the state are given above. 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(a) Please draw and label on the map: the central meridian, the latitude of origin, and the two standard parallels.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(b) Give the numerical values (in degrees and minutes) for (ϕ</a:t>
            </a:r>
            <a:r>
              <a:rPr lang="tr-TR" sz="1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λ</a:t>
            </a:r>
            <a:r>
              <a:rPr lang="tr-TR" sz="1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): 				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(c) Give the numerical values for (X</a:t>
            </a:r>
            <a:r>
              <a:rPr lang="tr-TR" sz="1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Y</a:t>
            </a:r>
            <a:r>
              <a:rPr lang="tr-TR" sz="1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(d) What earth datum is used?				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(e) What spheroid is used?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tr-TR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f) What map projection is used?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tr-TR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tr-T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g) What are the distance units in the coordinate system?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4903"/>
          <a:stretch/>
        </p:blipFill>
        <p:spPr>
          <a:xfrm>
            <a:off x="1047749" y="276165"/>
            <a:ext cx="6949643" cy="96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6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Length on Meridians and Parallels</a:t>
            </a:r>
            <a:endParaRPr lang="en-US" smtClean="0"/>
          </a:p>
        </p:txBody>
      </p:sp>
      <p:pic>
        <p:nvPicPr>
          <p:cNvPr id="36867" name="Picture 3" descr="latl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133600"/>
            <a:ext cx="3986213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6400800" y="4191000"/>
            <a:ext cx="960438" cy="77787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flipH="1" flipV="1">
            <a:off x="6400800" y="3352800"/>
            <a:ext cx="1409700" cy="3508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6400800" y="3352800"/>
            <a:ext cx="838200" cy="685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6667500" y="4275138"/>
            <a:ext cx="74613" cy="144462"/>
          </a:xfrm>
          <a:custGeom>
            <a:avLst/>
            <a:gdLst>
              <a:gd name="T0" fmla="*/ 2147483647 w 56"/>
              <a:gd name="T1" fmla="*/ 0 h 144"/>
              <a:gd name="T2" fmla="*/ 2147483647 w 56"/>
              <a:gd name="T3" fmla="*/ 2147483647 h 144"/>
              <a:gd name="T4" fmla="*/ 0 w 56"/>
              <a:gd name="T5" fmla="*/ 2147483647 h 144"/>
              <a:gd name="T6" fmla="*/ 0 60000 65536"/>
              <a:gd name="T7" fmla="*/ 0 60000 65536"/>
              <a:gd name="T8" fmla="*/ 0 60000 65536"/>
              <a:gd name="T9" fmla="*/ 0 w 56"/>
              <a:gd name="T10" fmla="*/ 0 h 144"/>
              <a:gd name="T11" fmla="*/ 56 w 56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144">
                <a:moveTo>
                  <a:pt x="48" y="0"/>
                </a:moveTo>
                <a:cubicBezTo>
                  <a:pt x="52" y="36"/>
                  <a:pt x="56" y="72"/>
                  <a:pt x="48" y="96"/>
                </a:cubicBezTo>
                <a:cubicBezTo>
                  <a:pt x="40" y="120"/>
                  <a:pt x="8" y="136"/>
                  <a:pt x="0" y="144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 rot="1408488">
            <a:off x="4724400" y="44196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0 N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 rot="1365545">
            <a:off x="4938713" y="3521075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30 N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6667500" y="4167188"/>
            <a:ext cx="528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Df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H="1">
            <a:off x="4495800" y="4191000"/>
            <a:ext cx="1905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6553200" y="4419600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CC99"/>
                </a:solidFill>
              </a:rPr>
              <a:t>R</a:t>
            </a:r>
            <a:r>
              <a:rPr lang="en-US" sz="2400" baseline="-25000">
                <a:solidFill>
                  <a:srgbClr val="00CC99"/>
                </a:solidFill>
              </a:rPr>
              <a:t>e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5562600" y="4114800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CC99"/>
                </a:solidFill>
              </a:rPr>
              <a:t>R</a:t>
            </a:r>
            <a:r>
              <a:rPr lang="en-US" sz="2400" baseline="-25000">
                <a:solidFill>
                  <a:srgbClr val="00CC99"/>
                </a:solidFill>
              </a:rPr>
              <a:t>e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7086600" y="3124200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3333CC"/>
                </a:solidFill>
              </a:rPr>
              <a:t>R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6453188" y="3497263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3333CC"/>
                </a:solidFill>
              </a:rPr>
              <a:t>R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7315200" y="4930775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7162800" y="3963988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82" name="Oval 18"/>
          <p:cNvSpPr>
            <a:spLocks noChangeArrowheads="1"/>
          </p:cNvSpPr>
          <p:nvPr/>
        </p:nvSpPr>
        <p:spPr bwMode="auto">
          <a:xfrm>
            <a:off x="7780338" y="3665538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7291388" y="4727575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7229475" y="411003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7178675" y="38639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36886" name="Freeform 22"/>
          <p:cNvSpPr>
            <a:spLocks/>
          </p:cNvSpPr>
          <p:nvPr/>
        </p:nvSpPr>
        <p:spPr bwMode="auto">
          <a:xfrm>
            <a:off x="6645275" y="3429000"/>
            <a:ext cx="136525" cy="127000"/>
          </a:xfrm>
          <a:custGeom>
            <a:avLst/>
            <a:gdLst>
              <a:gd name="T0" fmla="*/ 2147483647 w 110"/>
              <a:gd name="T1" fmla="*/ 0 h 80"/>
              <a:gd name="T2" fmla="*/ 2147483647 w 110"/>
              <a:gd name="T3" fmla="*/ 2147483647 h 80"/>
              <a:gd name="T4" fmla="*/ 2147483647 w 110"/>
              <a:gd name="T5" fmla="*/ 2147483647 h 80"/>
              <a:gd name="T6" fmla="*/ 2147483647 w 110"/>
              <a:gd name="T7" fmla="*/ 2147483647 h 80"/>
              <a:gd name="T8" fmla="*/ 0 w 110"/>
              <a:gd name="T9" fmla="*/ 2147483647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"/>
              <a:gd name="T16" fmla="*/ 0 h 80"/>
              <a:gd name="T17" fmla="*/ 110 w 110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" h="80">
                <a:moveTo>
                  <a:pt x="86" y="0"/>
                </a:moveTo>
                <a:lnTo>
                  <a:pt x="110" y="19"/>
                </a:lnTo>
                <a:cubicBezTo>
                  <a:pt x="110" y="29"/>
                  <a:pt x="98" y="48"/>
                  <a:pt x="86" y="58"/>
                </a:cubicBezTo>
                <a:cubicBezTo>
                  <a:pt x="74" y="68"/>
                  <a:pt x="52" y="74"/>
                  <a:pt x="38" y="77"/>
                </a:cubicBezTo>
                <a:cubicBezTo>
                  <a:pt x="24" y="80"/>
                  <a:pt x="6" y="77"/>
                  <a:pt x="0" y="77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6689725" y="3360738"/>
            <a:ext cx="53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Dl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88" name="Text Box 24"/>
          <p:cNvSpPr txBox="1">
            <a:spLocks noChangeArrowheads="1"/>
          </p:cNvSpPr>
          <p:nvPr/>
        </p:nvSpPr>
        <p:spPr bwMode="auto">
          <a:xfrm>
            <a:off x="838200" y="1828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(Lat, Long) = (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sz="2400">
                <a:solidFill>
                  <a:srgbClr val="000000"/>
                </a:solidFill>
              </a:rPr>
              <a:t>,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822325" y="2860675"/>
            <a:ext cx="3140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Length on a Meridian: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AB = R</a:t>
            </a:r>
            <a:r>
              <a:rPr lang="en-US" sz="2400" baseline="-25000">
                <a:solidFill>
                  <a:srgbClr val="000000"/>
                </a:solidFill>
              </a:rPr>
              <a:t>e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(same for all latitudes)</a:t>
            </a:r>
            <a:endParaRPr lang="en-US" sz="240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838200" y="4572000"/>
            <a:ext cx="3657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Length on a Parallel: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CD = R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Dl =</a:t>
            </a:r>
            <a:r>
              <a:rPr lang="en-US" sz="2400">
                <a:solidFill>
                  <a:srgbClr val="000000"/>
                </a:solidFill>
              </a:rPr>
              <a:t> R</a:t>
            </a:r>
            <a:r>
              <a:rPr lang="en-US" sz="2400" baseline="-25000">
                <a:solidFill>
                  <a:srgbClr val="000000"/>
                </a:solidFill>
              </a:rPr>
              <a:t>e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Dl </a:t>
            </a:r>
            <a:r>
              <a:rPr lang="en-US" sz="2400">
                <a:solidFill>
                  <a:srgbClr val="000000"/>
                </a:solidFill>
              </a:rPr>
              <a:t>Cos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 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(varies with latitude)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6400800" y="4198938"/>
            <a:ext cx="876300" cy="1746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92" name="Oval 28"/>
          <p:cNvSpPr>
            <a:spLocks noChangeArrowheads="1"/>
          </p:cNvSpPr>
          <p:nvPr/>
        </p:nvSpPr>
        <p:spPr bwMode="auto">
          <a:xfrm>
            <a:off x="6310313" y="4114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93" name="Oval 29"/>
          <p:cNvSpPr>
            <a:spLocks noChangeArrowheads="1"/>
          </p:cNvSpPr>
          <p:nvPr/>
        </p:nvSpPr>
        <p:spPr bwMode="auto">
          <a:xfrm>
            <a:off x="7246938" y="4329113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94" name="Text Box 30"/>
          <p:cNvSpPr txBox="1">
            <a:spLocks noChangeArrowheads="1"/>
          </p:cNvSpPr>
          <p:nvPr/>
        </p:nvSpPr>
        <p:spPr bwMode="auto">
          <a:xfrm>
            <a:off x="7802563" y="34544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8731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99" y="633046"/>
            <a:ext cx="4368440" cy="5627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795" y="750277"/>
            <a:ext cx="4291205" cy="562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5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5" y="1200990"/>
            <a:ext cx="5614855" cy="36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83566"/>
            <a:ext cx="8229600" cy="1143000"/>
          </a:xfrm>
        </p:spPr>
        <p:txBody>
          <a:bodyPr/>
          <a:lstStyle/>
          <a:p>
            <a:r>
              <a:rPr lang="en-US" sz="3600" dirty="0" err="1" smtClean="0"/>
              <a:t>Subwatershed</a:t>
            </a:r>
            <a:r>
              <a:rPr lang="en-US" sz="3600" dirty="0" smtClean="0"/>
              <a:t> Precipitation by </a:t>
            </a:r>
            <a:r>
              <a:rPr lang="en-US" sz="3600" dirty="0" err="1" smtClean="0"/>
              <a:t>Thiessen</a:t>
            </a:r>
            <a:r>
              <a:rPr lang="en-US" sz="3600" dirty="0" smtClean="0"/>
              <a:t> Polygons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42142"/>
            <a:ext cx="5719035" cy="141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68331"/>
            <a:ext cx="6819900" cy="183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14" y="5542926"/>
            <a:ext cx="6564884" cy="212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867762" y="4155728"/>
                <a:ext cx="2057871" cy="8920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762" y="4155728"/>
                <a:ext cx="2057871" cy="89203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291618" y="1503528"/>
            <a:ext cx="2743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Thiessen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Polygons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Intersect with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Subwatersheds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Evaluate A*P Product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Summarize by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subwatershed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1678675" y="2306472"/>
            <a:ext cx="2279176" cy="15418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532263" y="2156346"/>
            <a:ext cx="5991367" cy="28914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851056" y="5542926"/>
            <a:ext cx="1304084" cy="6645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155140" y="5440313"/>
            <a:ext cx="136478" cy="7671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9389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Midterm Questions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49" y="1690689"/>
            <a:ext cx="7466102" cy="504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4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Length on Meridians and Parallels</a:t>
            </a:r>
            <a:endParaRPr lang="en-US" smtClean="0"/>
          </a:p>
        </p:txBody>
      </p:sp>
      <p:pic>
        <p:nvPicPr>
          <p:cNvPr id="36867" name="Picture 3" descr="latl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133600"/>
            <a:ext cx="3986213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6400800" y="4191000"/>
            <a:ext cx="960438" cy="77787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flipH="1" flipV="1">
            <a:off x="6400800" y="3352800"/>
            <a:ext cx="1409700" cy="3508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6400800" y="3352800"/>
            <a:ext cx="838200" cy="685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6667500" y="4275138"/>
            <a:ext cx="74613" cy="144462"/>
          </a:xfrm>
          <a:custGeom>
            <a:avLst/>
            <a:gdLst>
              <a:gd name="T0" fmla="*/ 2147483647 w 56"/>
              <a:gd name="T1" fmla="*/ 0 h 144"/>
              <a:gd name="T2" fmla="*/ 2147483647 w 56"/>
              <a:gd name="T3" fmla="*/ 2147483647 h 144"/>
              <a:gd name="T4" fmla="*/ 0 w 56"/>
              <a:gd name="T5" fmla="*/ 2147483647 h 144"/>
              <a:gd name="T6" fmla="*/ 0 60000 65536"/>
              <a:gd name="T7" fmla="*/ 0 60000 65536"/>
              <a:gd name="T8" fmla="*/ 0 60000 65536"/>
              <a:gd name="T9" fmla="*/ 0 w 56"/>
              <a:gd name="T10" fmla="*/ 0 h 144"/>
              <a:gd name="T11" fmla="*/ 56 w 56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144">
                <a:moveTo>
                  <a:pt x="48" y="0"/>
                </a:moveTo>
                <a:cubicBezTo>
                  <a:pt x="52" y="36"/>
                  <a:pt x="56" y="72"/>
                  <a:pt x="48" y="96"/>
                </a:cubicBezTo>
                <a:cubicBezTo>
                  <a:pt x="40" y="120"/>
                  <a:pt x="8" y="136"/>
                  <a:pt x="0" y="144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 rot="1408488">
            <a:off x="4724400" y="44196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 N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 rot="1365545">
            <a:off x="4938713" y="3521075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30 N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6667500" y="4167188"/>
            <a:ext cx="528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Df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H="1">
            <a:off x="4495800" y="4191000"/>
            <a:ext cx="1905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6553200" y="4419600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5562600" y="4114800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7086600" y="3124200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6453188" y="3497263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7315200" y="4930775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7162800" y="3963988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82" name="Oval 18"/>
          <p:cNvSpPr>
            <a:spLocks noChangeArrowheads="1"/>
          </p:cNvSpPr>
          <p:nvPr/>
        </p:nvSpPr>
        <p:spPr bwMode="auto">
          <a:xfrm>
            <a:off x="7780338" y="3665538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7291388" y="4727575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</a:t>
            </a: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7229475" y="411003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</a:t>
            </a: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7178675" y="38639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</a:t>
            </a:r>
          </a:p>
        </p:txBody>
      </p:sp>
      <p:sp>
        <p:nvSpPr>
          <p:cNvPr id="36886" name="Freeform 22"/>
          <p:cNvSpPr>
            <a:spLocks/>
          </p:cNvSpPr>
          <p:nvPr/>
        </p:nvSpPr>
        <p:spPr bwMode="auto">
          <a:xfrm>
            <a:off x="6645275" y="3429000"/>
            <a:ext cx="136525" cy="127000"/>
          </a:xfrm>
          <a:custGeom>
            <a:avLst/>
            <a:gdLst>
              <a:gd name="T0" fmla="*/ 2147483647 w 110"/>
              <a:gd name="T1" fmla="*/ 0 h 80"/>
              <a:gd name="T2" fmla="*/ 2147483647 w 110"/>
              <a:gd name="T3" fmla="*/ 2147483647 h 80"/>
              <a:gd name="T4" fmla="*/ 2147483647 w 110"/>
              <a:gd name="T5" fmla="*/ 2147483647 h 80"/>
              <a:gd name="T6" fmla="*/ 2147483647 w 110"/>
              <a:gd name="T7" fmla="*/ 2147483647 h 80"/>
              <a:gd name="T8" fmla="*/ 0 w 110"/>
              <a:gd name="T9" fmla="*/ 2147483647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"/>
              <a:gd name="T16" fmla="*/ 0 h 80"/>
              <a:gd name="T17" fmla="*/ 110 w 110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" h="80">
                <a:moveTo>
                  <a:pt x="86" y="0"/>
                </a:moveTo>
                <a:lnTo>
                  <a:pt x="110" y="19"/>
                </a:lnTo>
                <a:cubicBezTo>
                  <a:pt x="110" y="29"/>
                  <a:pt x="98" y="48"/>
                  <a:pt x="86" y="58"/>
                </a:cubicBezTo>
                <a:cubicBezTo>
                  <a:pt x="74" y="68"/>
                  <a:pt x="52" y="74"/>
                  <a:pt x="38" y="77"/>
                </a:cubicBezTo>
                <a:cubicBezTo>
                  <a:pt x="24" y="80"/>
                  <a:pt x="6" y="77"/>
                  <a:pt x="0" y="77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6689725" y="3360738"/>
            <a:ext cx="53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88" name="Text Box 24"/>
          <p:cNvSpPr txBox="1">
            <a:spLocks noChangeArrowheads="1"/>
          </p:cNvSpPr>
          <p:nvPr/>
        </p:nvSpPr>
        <p:spPr bwMode="auto">
          <a:xfrm>
            <a:off x="838200" y="1828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(Lat, Long) = (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</a:t>
            </a:r>
          </a:p>
        </p:txBody>
      </p:sp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822325" y="2860675"/>
            <a:ext cx="3140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Length on a Meridian: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AB = R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(same for all latitudes)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838200" y="4572000"/>
            <a:ext cx="3657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Length on a Parallel: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CD = R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Dl =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R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Dl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(varies with latitude)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6400800" y="4198938"/>
            <a:ext cx="876300" cy="1746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92" name="Oval 28"/>
          <p:cNvSpPr>
            <a:spLocks noChangeArrowheads="1"/>
          </p:cNvSpPr>
          <p:nvPr/>
        </p:nvSpPr>
        <p:spPr bwMode="auto">
          <a:xfrm>
            <a:off x="6310313" y="4114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93" name="Oval 29"/>
          <p:cNvSpPr>
            <a:spLocks noChangeArrowheads="1"/>
          </p:cNvSpPr>
          <p:nvPr/>
        </p:nvSpPr>
        <p:spPr bwMode="auto">
          <a:xfrm>
            <a:off x="7246938" y="4329113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894" name="Text Box 30"/>
          <p:cNvSpPr txBox="1">
            <a:spLocks noChangeArrowheads="1"/>
          </p:cNvSpPr>
          <p:nvPr/>
        </p:nvSpPr>
        <p:spPr bwMode="auto">
          <a:xfrm>
            <a:off x="7802563" y="34544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151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Visualization</a:t>
            </a:r>
            <a:r>
              <a:rPr lang="en-US" dirty="0" smtClean="0"/>
              <a:t> and Map </a:t>
            </a:r>
            <a:r>
              <a:rPr lang="en-US" dirty="0" err="1" smtClean="0">
                <a:solidFill>
                  <a:srgbClr val="FF0000"/>
                </a:solidFill>
              </a:rPr>
              <a:t>Symbology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93" y="2009115"/>
            <a:ext cx="8571213" cy="426399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34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74" y="358345"/>
            <a:ext cx="8997426" cy="60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34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42" y="651373"/>
            <a:ext cx="752475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2.1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6" y="1690701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21" y="1633999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71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3679" y="4865925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10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56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57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90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50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21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8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3525" y="1698642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NHDPlus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Foundation for a </a:t>
            </a:r>
            <a:r>
              <a:rPr lang="en-US" sz="1600" dirty="0" smtClean="0">
                <a:solidFill>
                  <a:srgbClr val="001446">
                    <a:lumMod val="10000"/>
                    <a:lumOff val="90000"/>
                  </a:srgbClr>
                </a:solidFill>
              </a:rPr>
              <a:t>Geospatial Hydrologic Framework </a:t>
            </a:r>
            <a:r>
              <a:rPr lang="en-US" sz="1600" dirty="0" smtClean="0">
                <a:solidFill>
                  <a:prstClr val="white"/>
                </a:solidFill>
              </a:rPr>
              <a:t>for the United States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3819" y="2237917"/>
            <a:ext cx="3172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2.7 </a:t>
            </a:r>
            <a:r>
              <a:rPr lang="en-US" sz="1400" dirty="0">
                <a:solidFill>
                  <a:prstClr val="black"/>
                </a:solidFill>
              </a:rPr>
              <a:t>million </a:t>
            </a:r>
            <a:r>
              <a:rPr lang="en-US" sz="1400" dirty="0" smtClean="0">
                <a:solidFill>
                  <a:prstClr val="black"/>
                </a:solidFill>
              </a:rPr>
              <a:t>reach catchments in US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average </a:t>
            </a:r>
            <a:r>
              <a:rPr lang="en-US" sz="1400" dirty="0">
                <a:solidFill>
                  <a:prstClr val="black"/>
                </a:solidFill>
              </a:rPr>
              <a:t>area 3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reach length 2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Uniquely labelled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30" y="3547332"/>
            <a:ext cx="2148303" cy="140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6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Flood Inundation Mapping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58" y="1113604"/>
            <a:ext cx="6362363" cy="56184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2158" y="1113604"/>
            <a:ext cx="7736148" cy="5618470"/>
            <a:chOff x="689958" y="1113605"/>
            <a:chExt cx="7736148" cy="56184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958" y="1113605"/>
              <a:ext cx="6383993" cy="56184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511706" y="511810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 smtClean="0">
                  <a:solidFill>
                    <a:prstClr val="black"/>
                  </a:solidFill>
                </a:rPr>
                <a:t>Minor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12158" y="1180467"/>
            <a:ext cx="7684278" cy="5551607"/>
            <a:chOff x="512158" y="1180467"/>
            <a:chExt cx="7684278" cy="55516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58" y="1180467"/>
              <a:ext cx="6384118" cy="555160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82036" y="4470401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 smtClean="0">
                  <a:solidFill>
                    <a:prstClr val="black"/>
                  </a:solidFill>
                </a:rPr>
                <a:t>Moderate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2158" y="1174088"/>
            <a:ext cx="7735952" cy="5583204"/>
            <a:chOff x="512158" y="1174088"/>
            <a:chExt cx="7735952" cy="55832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158" y="1174088"/>
              <a:ext cx="6362363" cy="55832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357098" y="3883187"/>
              <a:ext cx="891012" cy="870602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 smtClean="0">
                  <a:solidFill>
                    <a:prstClr val="black"/>
                  </a:solidFill>
                </a:rPr>
                <a:t>Major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33906" y="323215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Flooding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0100" y="118046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Black Warrior River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at Oliver Lock and Dam</a:t>
            </a:r>
          </a:p>
        </p:txBody>
      </p:sp>
    </p:spTree>
    <p:extLst>
      <p:ext uri="{BB962C8B-B14F-4D97-AF65-F5344CB8AC3E}">
        <p14:creationId xmlns:p14="http://schemas.microsoft.com/office/powerpoint/2010/main" val="8341953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29151" cy="484632"/>
          </a:xfrm>
        </p:spPr>
        <p:txBody>
          <a:bodyPr/>
          <a:lstStyle/>
          <a:p>
            <a:r>
              <a:rPr lang="en-US" sz="2400" dirty="0" smtClean="0"/>
              <a:t>Flood Inundation Mapping – </a:t>
            </a:r>
            <a:r>
              <a:rPr lang="en-US" sz="2400" dirty="0" err="1" smtClean="0"/>
              <a:t>NHDPlus</a:t>
            </a:r>
            <a:r>
              <a:rPr lang="en-US" sz="2400" dirty="0" smtClean="0"/>
              <a:t>-HAND Method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55" y="1220244"/>
            <a:ext cx="1880654" cy="1707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55" y="3373119"/>
            <a:ext cx="1801073" cy="1865901"/>
          </a:xfrm>
          <a:prstGeom prst="rect">
            <a:avLst/>
          </a:prstGeom>
        </p:spPr>
      </p:pic>
      <p:pic>
        <p:nvPicPr>
          <p:cNvPr id="1027" name="Picture 1" descr="image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95" y="2608129"/>
            <a:ext cx="1731574" cy="16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196" y="2608129"/>
            <a:ext cx="1910145" cy="1822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055" y="30073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Catchments and Flowlines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6055" y="533908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Digital Elevation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2196" y="45821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Height Above Nearest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Drainage (HAND)</a:t>
            </a:r>
            <a:r>
              <a:rPr lang="en-US" sz="1400" b="1" dirty="0">
                <a:solidFill>
                  <a:prstClr val="black"/>
                </a:solidFill>
              </a:rPr>
              <a:t/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(relative elevation of land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</a:rPr>
              <a:t>surface cell above cell in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err="1" smtClean="0">
                <a:solidFill>
                  <a:prstClr val="black"/>
                </a:solidFill>
              </a:rPr>
              <a:t>NHDPlus</a:t>
            </a:r>
            <a:r>
              <a:rPr lang="en-US" sz="1400" b="1" dirty="0" smtClean="0">
                <a:solidFill>
                  <a:prstClr val="black"/>
                </a:solidFill>
              </a:rPr>
              <a:t> stream </a:t>
            </a:r>
            <a:r>
              <a:rPr lang="en-US" sz="1400" b="1" dirty="0">
                <a:solidFill>
                  <a:prstClr val="black"/>
                </a:solidFill>
              </a:rPr>
              <a:t>to which it flows)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98595" y="45821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Inundation map</a:t>
            </a: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/>
            </a:r>
            <a:b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</a:rPr>
            </a:br>
            <a:r>
              <a:rPr lang="en-US" sz="1400" b="1" dirty="0" smtClean="0">
                <a:solidFill>
                  <a:prstClr val="black"/>
                </a:solidFill>
              </a:rPr>
              <a:t>Height above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drainage &lt; </a:t>
            </a:r>
            <a:r>
              <a:rPr lang="en-US" sz="1400" b="1" dirty="0">
                <a:solidFill>
                  <a:prstClr val="black"/>
                </a:solidFill>
              </a:rPr>
              <a:t>15 </a:t>
            </a:r>
            <a:r>
              <a:rPr lang="en-US" sz="1400" b="1" dirty="0" err="1">
                <a:solidFill>
                  <a:prstClr val="black"/>
                </a:solidFill>
              </a:rPr>
              <a:t>ft</a:t>
            </a:r>
            <a:r>
              <a:rPr lang="en-US" sz="14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2961640" y="2524760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6035040" y="3314700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2926922" y="4156209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452060" y="1300992"/>
            <a:ext cx="1773591" cy="1155361"/>
            <a:chOff x="5132717" y="1319842"/>
            <a:chExt cx="1773591" cy="1155361"/>
          </a:xfrm>
        </p:grpSpPr>
        <p:sp>
          <p:nvSpPr>
            <p:cNvPr id="17" name="Freeform 16"/>
            <p:cNvSpPr/>
            <p:nvPr/>
          </p:nvSpPr>
          <p:spPr bwMode="auto">
            <a:xfrm>
              <a:off x="5141343" y="1759211"/>
              <a:ext cx="1725283" cy="715992"/>
            </a:xfrm>
            <a:custGeom>
              <a:avLst/>
              <a:gdLst>
                <a:gd name="connsiteX0" fmla="*/ 0 w 1725283"/>
                <a:gd name="connsiteY0" fmla="*/ 0 h 715992"/>
                <a:gd name="connsiteX1" fmla="*/ 8626 w 1725283"/>
                <a:gd name="connsiteY1" fmla="*/ 664234 h 715992"/>
                <a:gd name="connsiteX2" fmla="*/ 1708030 w 1725283"/>
                <a:gd name="connsiteY2" fmla="*/ 715992 h 715992"/>
                <a:gd name="connsiteX3" fmla="*/ 1725283 w 1725283"/>
                <a:gd name="connsiteY3" fmla="*/ 422694 h 715992"/>
                <a:gd name="connsiteX4" fmla="*/ 1656271 w 1725283"/>
                <a:gd name="connsiteY4" fmla="*/ 379562 h 715992"/>
                <a:gd name="connsiteX5" fmla="*/ 0 w 1725283"/>
                <a:gd name="connsiteY5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5283" h="715992">
                  <a:moveTo>
                    <a:pt x="0" y="0"/>
                  </a:moveTo>
                  <a:lnTo>
                    <a:pt x="8626" y="664234"/>
                  </a:lnTo>
                  <a:lnTo>
                    <a:pt x="1708030" y="715992"/>
                  </a:lnTo>
                  <a:lnTo>
                    <a:pt x="1725283" y="422694"/>
                  </a:lnTo>
                  <a:lnTo>
                    <a:pt x="1656271" y="37956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</a:gradFill>
            <a:ln w="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5141344" y="1319842"/>
              <a:ext cx="1733910" cy="871267"/>
            </a:xfrm>
            <a:custGeom>
              <a:avLst/>
              <a:gdLst>
                <a:gd name="connsiteX0" fmla="*/ 17252 w 1708030"/>
                <a:gd name="connsiteY0" fmla="*/ 0 h 871267"/>
                <a:gd name="connsiteX1" fmla="*/ 0 w 1708030"/>
                <a:gd name="connsiteY1" fmla="*/ 431320 h 871267"/>
                <a:gd name="connsiteX2" fmla="*/ 1708030 w 1708030"/>
                <a:gd name="connsiteY2" fmla="*/ 871267 h 871267"/>
                <a:gd name="connsiteX3" fmla="*/ 1708030 w 1708030"/>
                <a:gd name="connsiteY3" fmla="*/ 457200 h 871267"/>
                <a:gd name="connsiteX4" fmla="*/ 17252 w 1708030"/>
                <a:gd name="connsiteY4" fmla="*/ 0 h 87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030" h="871267">
                  <a:moveTo>
                    <a:pt x="17252" y="0"/>
                  </a:moveTo>
                  <a:lnTo>
                    <a:pt x="0" y="431320"/>
                  </a:lnTo>
                  <a:lnTo>
                    <a:pt x="1708030" y="871267"/>
                  </a:lnTo>
                  <a:lnTo>
                    <a:pt x="1708030" y="457200"/>
                  </a:lnTo>
                  <a:lnTo>
                    <a:pt x="17252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25000"/>
                    <a:lumOff val="75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5132717" y="1733909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163772" y="1329268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Isosceles Triangle 17"/>
            <p:cNvSpPr/>
            <p:nvPr/>
          </p:nvSpPr>
          <p:spPr bwMode="auto">
            <a:xfrm flipV="1">
              <a:off x="6003984" y="1366303"/>
              <a:ext cx="219456" cy="199609"/>
            </a:xfrm>
            <a:prstGeom prst="triangle">
              <a:avLst/>
            </a:prstGeom>
            <a:gradFill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>
                    <a:lumMod val="50000"/>
                    <a:lumOff val="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2" name="Freeform 21"/>
          <p:cNvSpPr/>
          <p:nvPr/>
        </p:nvSpPr>
        <p:spPr bwMode="auto">
          <a:xfrm>
            <a:off x="873740" y="5682750"/>
            <a:ext cx="1725283" cy="715992"/>
          </a:xfrm>
          <a:custGeom>
            <a:avLst/>
            <a:gdLst>
              <a:gd name="connsiteX0" fmla="*/ 0 w 1725283"/>
              <a:gd name="connsiteY0" fmla="*/ 0 h 715992"/>
              <a:gd name="connsiteX1" fmla="*/ 8626 w 1725283"/>
              <a:gd name="connsiteY1" fmla="*/ 664234 h 715992"/>
              <a:gd name="connsiteX2" fmla="*/ 1708030 w 1725283"/>
              <a:gd name="connsiteY2" fmla="*/ 715992 h 715992"/>
              <a:gd name="connsiteX3" fmla="*/ 1725283 w 1725283"/>
              <a:gd name="connsiteY3" fmla="*/ 422694 h 715992"/>
              <a:gd name="connsiteX4" fmla="*/ 1656271 w 1725283"/>
              <a:gd name="connsiteY4" fmla="*/ 379562 h 715992"/>
              <a:gd name="connsiteX5" fmla="*/ 0 w 1725283"/>
              <a:gd name="connsiteY5" fmla="*/ 0 h 71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5283" h="715992">
                <a:moveTo>
                  <a:pt x="0" y="0"/>
                </a:moveTo>
                <a:lnTo>
                  <a:pt x="8626" y="664234"/>
                </a:lnTo>
                <a:lnTo>
                  <a:pt x="1708030" y="715992"/>
                </a:lnTo>
                <a:lnTo>
                  <a:pt x="1725283" y="422694"/>
                </a:lnTo>
                <a:lnTo>
                  <a:pt x="1656271" y="37956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 w="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030598" y="5854341"/>
            <a:ext cx="1764964" cy="871267"/>
            <a:chOff x="4030598" y="5854341"/>
            <a:chExt cx="1764964" cy="871267"/>
          </a:xfrm>
        </p:grpSpPr>
        <p:sp>
          <p:nvSpPr>
            <p:cNvPr id="23" name="Freeform 22"/>
            <p:cNvSpPr/>
            <p:nvPr/>
          </p:nvSpPr>
          <p:spPr bwMode="auto">
            <a:xfrm>
              <a:off x="4030598" y="5854341"/>
              <a:ext cx="1733910" cy="871267"/>
            </a:xfrm>
            <a:custGeom>
              <a:avLst/>
              <a:gdLst>
                <a:gd name="connsiteX0" fmla="*/ 17252 w 1708030"/>
                <a:gd name="connsiteY0" fmla="*/ 0 h 871267"/>
                <a:gd name="connsiteX1" fmla="*/ 0 w 1708030"/>
                <a:gd name="connsiteY1" fmla="*/ 431320 h 871267"/>
                <a:gd name="connsiteX2" fmla="*/ 1708030 w 1708030"/>
                <a:gd name="connsiteY2" fmla="*/ 871267 h 871267"/>
                <a:gd name="connsiteX3" fmla="*/ 1708030 w 1708030"/>
                <a:gd name="connsiteY3" fmla="*/ 457200 h 871267"/>
                <a:gd name="connsiteX4" fmla="*/ 17252 w 1708030"/>
                <a:gd name="connsiteY4" fmla="*/ 0 h 87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030" h="871267">
                  <a:moveTo>
                    <a:pt x="17252" y="0"/>
                  </a:moveTo>
                  <a:lnTo>
                    <a:pt x="0" y="431320"/>
                  </a:lnTo>
                  <a:lnTo>
                    <a:pt x="1708030" y="871267"/>
                  </a:lnTo>
                  <a:lnTo>
                    <a:pt x="1708030" y="457200"/>
                  </a:lnTo>
                  <a:lnTo>
                    <a:pt x="17252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25000"/>
                    <a:lumOff val="75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4053026" y="5863767"/>
              <a:ext cx="1742536" cy="465827"/>
            </a:xfrm>
            <a:prstGeom prst="line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Isosceles Triangle 24"/>
            <p:cNvSpPr/>
            <p:nvPr/>
          </p:nvSpPr>
          <p:spPr bwMode="auto">
            <a:xfrm flipV="1">
              <a:off x="4893238" y="5900802"/>
              <a:ext cx="219456" cy="199609"/>
            </a:xfrm>
            <a:prstGeom prst="triangle">
              <a:avLst/>
            </a:prstGeom>
            <a:gradFill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>
                    <a:lumMod val="50000"/>
                    <a:lumOff val="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0" name="Cross 19"/>
          <p:cNvSpPr/>
          <p:nvPr/>
        </p:nvSpPr>
        <p:spPr bwMode="auto">
          <a:xfrm>
            <a:off x="3117300" y="5954046"/>
            <a:ext cx="395021" cy="389713"/>
          </a:xfrm>
          <a:prstGeom prst="pl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8294" y="1670973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b="1" dirty="0" err="1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NHDPlus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4030598" y="5863766"/>
            <a:ext cx="1742536" cy="465827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22" idx="0"/>
          </p:cNvCxnSpPr>
          <p:nvPr/>
        </p:nvCxnSpPr>
        <p:spPr bwMode="auto">
          <a:xfrm>
            <a:off x="873740" y="5682750"/>
            <a:ext cx="1742536" cy="422303"/>
          </a:xfrm>
          <a:prstGeom prst="line">
            <a:avLst/>
          </a:prstGeom>
          <a:noFill/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5918886" y="1447257"/>
            <a:ext cx="0" cy="38529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5918886" y="1881439"/>
            <a:ext cx="4118" cy="57491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764508" y="20076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z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80035" y="151171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48117" y="123966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Water surface elevation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h = z + y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5299545" y="1447257"/>
            <a:ext cx="0" cy="97886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5112694" y="1447257"/>
            <a:ext cx="806192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092099" y="2427560"/>
            <a:ext cx="806192" cy="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5140826" y="182033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37056" y="23145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 smtClean="0">
                <a:solidFill>
                  <a:prstClr val="black"/>
                </a:solidFill>
              </a:rPr>
              <a:t>Geodetic datum</a:t>
            </a:r>
          </a:p>
        </p:txBody>
      </p:sp>
    </p:spTree>
    <p:extLst>
      <p:ext uri="{BB962C8B-B14F-4D97-AF65-F5344CB8AC3E}">
        <p14:creationId xmlns:p14="http://schemas.microsoft.com/office/powerpoint/2010/main" val="3685859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86" y="1152438"/>
            <a:ext cx="3209925" cy="4038600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914363" y="316182"/>
            <a:ext cx="7315275" cy="706051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Height above Nearest Drainage (HAND) evaluated using TauDEM </a:t>
            </a:r>
            <a:r>
              <a:rPr lang="en-US" sz="2400" dirty="0" err="1" smtClean="0"/>
              <a:t>Dinfinity</a:t>
            </a:r>
            <a:r>
              <a:rPr lang="en-US" sz="2400" dirty="0" smtClean="0"/>
              <a:t> Vertical Distance Down function 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797918" y="2656825"/>
            <a:ext cx="1108373" cy="2291767"/>
            <a:chOff x="5385527" y="3408823"/>
            <a:chExt cx="830748" cy="1728456"/>
          </a:xfrm>
        </p:grpSpPr>
        <p:sp>
          <p:nvSpPr>
            <p:cNvPr id="125" name="Line 35"/>
            <p:cNvSpPr>
              <a:spLocks noChangeAspect="1" noChangeShapeType="1"/>
            </p:cNvSpPr>
            <p:nvPr/>
          </p:nvSpPr>
          <p:spPr bwMode="auto">
            <a:xfrm flipV="1">
              <a:off x="5686618" y="3599806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26" name="Text Box 37"/>
            <p:cNvSpPr txBox="1">
              <a:spLocks noChangeAspect="1" noChangeArrowheads="1"/>
            </p:cNvSpPr>
            <p:nvPr/>
          </p:nvSpPr>
          <p:spPr bwMode="auto">
            <a:xfrm>
              <a:off x="5486421" y="4629448"/>
              <a:ext cx="729854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700" b="1" dirty="0">
                  <a:solidFill>
                    <a:srgbClr val="003399"/>
                  </a:solidFill>
                  <a:ea typeface="ＭＳ Ｐゴシック"/>
                </a:rPr>
                <a:t>D</a:t>
              </a:r>
              <a:r>
                <a:rPr lang="en-US" sz="2700" b="1" dirty="0">
                  <a:solidFill>
                    <a:srgbClr val="003399"/>
                  </a:solidFill>
                  <a:ea typeface="ＭＳ Ｐゴシック"/>
                  <a:sym typeface="Symbol" pitchFamily="18" charset="2"/>
                </a:rPr>
                <a:t></a:t>
              </a:r>
            </a:p>
          </p:txBody>
        </p:sp>
        <p:sp>
          <p:nvSpPr>
            <p:cNvPr id="127" name="Line 42"/>
            <p:cNvSpPr>
              <a:spLocks noChangeAspect="1" noChangeShapeType="1"/>
            </p:cNvSpPr>
            <p:nvPr/>
          </p:nvSpPr>
          <p:spPr bwMode="auto">
            <a:xfrm flipH="1" flipV="1">
              <a:off x="5392115" y="3651608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28" name="Line 44"/>
            <p:cNvSpPr>
              <a:spLocks noChangeAspect="1" noChangeShapeType="1"/>
            </p:cNvSpPr>
            <p:nvPr/>
          </p:nvSpPr>
          <p:spPr bwMode="auto">
            <a:xfrm flipH="1" flipV="1">
              <a:off x="5720728" y="3964119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29" name="Line 45"/>
            <p:cNvSpPr>
              <a:spLocks noChangeAspect="1" noChangeShapeType="1"/>
            </p:cNvSpPr>
            <p:nvPr/>
          </p:nvSpPr>
          <p:spPr bwMode="auto">
            <a:xfrm flipV="1">
              <a:off x="5996242" y="3936167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30" name="Line 46"/>
            <p:cNvSpPr>
              <a:spLocks noChangeAspect="1" noChangeShapeType="1"/>
            </p:cNvSpPr>
            <p:nvPr/>
          </p:nvSpPr>
          <p:spPr bwMode="auto">
            <a:xfrm flipH="1" flipV="1">
              <a:off x="5721283" y="4292731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31" name="Line 47"/>
            <p:cNvSpPr>
              <a:spLocks noChangeAspect="1" noChangeShapeType="1"/>
            </p:cNvSpPr>
            <p:nvPr/>
          </p:nvSpPr>
          <p:spPr bwMode="auto">
            <a:xfrm flipV="1">
              <a:off x="5989098" y="4271923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32" name="Line 48"/>
            <p:cNvSpPr>
              <a:spLocks noChangeAspect="1" noChangeShapeType="1"/>
            </p:cNvSpPr>
            <p:nvPr/>
          </p:nvSpPr>
          <p:spPr bwMode="auto">
            <a:xfrm flipH="1" flipV="1">
              <a:off x="5713027" y="3674853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33" name="Line 49"/>
            <p:cNvSpPr>
              <a:spLocks noChangeAspect="1" noChangeShapeType="1"/>
            </p:cNvSpPr>
            <p:nvPr/>
          </p:nvSpPr>
          <p:spPr bwMode="auto">
            <a:xfrm flipV="1">
              <a:off x="5996242" y="3592057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34" name="Line 52"/>
            <p:cNvSpPr>
              <a:spLocks noChangeAspect="1" noChangeShapeType="1"/>
            </p:cNvSpPr>
            <p:nvPr/>
          </p:nvSpPr>
          <p:spPr bwMode="auto">
            <a:xfrm flipH="1" flipV="1">
              <a:off x="5385527" y="3971867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35" name="Line 53"/>
            <p:cNvSpPr>
              <a:spLocks noChangeAspect="1" noChangeShapeType="1"/>
            </p:cNvSpPr>
            <p:nvPr/>
          </p:nvSpPr>
          <p:spPr bwMode="auto">
            <a:xfrm flipV="1">
              <a:off x="5686618" y="3958203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  <p:sp>
          <p:nvSpPr>
            <p:cNvPr id="136" name="Freeform 41"/>
            <p:cNvSpPr>
              <a:spLocks noChangeAspect="1"/>
            </p:cNvSpPr>
            <p:nvPr/>
          </p:nvSpPr>
          <p:spPr bwMode="auto">
            <a:xfrm flipV="1">
              <a:off x="5572301" y="3408823"/>
              <a:ext cx="413226" cy="1154803"/>
            </a:xfrm>
            <a:custGeom>
              <a:avLst/>
              <a:gdLst>
                <a:gd name="T0" fmla="*/ 2147483647 w 310"/>
                <a:gd name="T1" fmla="*/ 0 h 719"/>
                <a:gd name="T2" fmla="*/ 0 w 310"/>
                <a:gd name="T3" fmla="*/ 2147483647 h 719"/>
                <a:gd name="T4" fmla="*/ 0 60000 65536"/>
                <a:gd name="T5" fmla="*/ 0 60000 65536"/>
                <a:gd name="T6" fmla="*/ 0 w 310"/>
                <a:gd name="T7" fmla="*/ 0 h 719"/>
                <a:gd name="T8" fmla="*/ 310 w 310"/>
                <a:gd name="T9" fmla="*/ 719 h 7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0" h="719">
                  <a:moveTo>
                    <a:pt x="310" y="0"/>
                  </a:moveTo>
                  <a:lnTo>
                    <a:pt x="0" y="719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ea typeface="ＭＳ Ｐゴシック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906278" y="1376737"/>
            <a:ext cx="4886767" cy="3693250"/>
            <a:chOff x="3652207" y="1629828"/>
            <a:chExt cx="4583250" cy="3673319"/>
          </a:xfrm>
        </p:grpSpPr>
        <p:grpSp>
          <p:nvGrpSpPr>
            <p:cNvPr id="27" name="Group 6"/>
            <p:cNvGrpSpPr>
              <a:grpSpLocks noChangeAspect="1"/>
            </p:cNvGrpSpPr>
            <p:nvPr/>
          </p:nvGrpSpPr>
          <p:grpSpPr bwMode="auto">
            <a:xfrm>
              <a:off x="3652207" y="2446838"/>
              <a:ext cx="4583250" cy="2856309"/>
              <a:chOff x="717" y="240"/>
              <a:chExt cx="3759" cy="2342"/>
            </a:xfrm>
          </p:grpSpPr>
          <p:sp>
            <p:nvSpPr>
              <p:cNvPr id="29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768" y="240"/>
                <a:ext cx="3461" cy="2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0" name="Freeform 7"/>
              <p:cNvSpPr>
                <a:spLocks/>
              </p:cNvSpPr>
              <p:nvPr/>
            </p:nvSpPr>
            <p:spPr bwMode="auto">
              <a:xfrm>
                <a:off x="918" y="602"/>
                <a:ext cx="3208" cy="1618"/>
              </a:xfrm>
              <a:custGeom>
                <a:avLst/>
                <a:gdLst>
                  <a:gd name="T0" fmla="*/ 0 w 3208"/>
                  <a:gd name="T1" fmla="*/ 1618 h 1618"/>
                  <a:gd name="T2" fmla="*/ 88 w 3208"/>
                  <a:gd name="T3" fmla="*/ 1589 h 1618"/>
                  <a:gd name="T4" fmla="*/ 236 w 3208"/>
                  <a:gd name="T5" fmla="*/ 1559 h 1618"/>
                  <a:gd name="T6" fmla="*/ 383 w 3208"/>
                  <a:gd name="T7" fmla="*/ 1530 h 1618"/>
                  <a:gd name="T8" fmla="*/ 559 w 3208"/>
                  <a:gd name="T9" fmla="*/ 1471 h 1618"/>
                  <a:gd name="T10" fmla="*/ 706 w 3208"/>
                  <a:gd name="T11" fmla="*/ 1412 h 1618"/>
                  <a:gd name="T12" fmla="*/ 883 w 3208"/>
                  <a:gd name="T13" fmla="*/ 1324 h 1618"/>
                  <a:gd name="T14" fmla="*/ 1030 w 3208"/>
                  <a:gd name="T15" fmla="*/ 1236 h 1618"/>
                  <a:gd name="T16" fmla="*/ 1185 w 3208"/>
                  <a:gd name="T17" fmla="*/ 1125 h 1618"/>
                  <a:gd name="T18" fmla="*/ 1325 w 3208"/>
                  <a:gd name="T19" fmla="*/ 1041 h 1618"/>
                  <a:gd name="T20" fmla="*/ 1376 w 3208"/>
                  <a:gd name="T21" fmla="*/ 997 h 1618"/>
                  <a:gd name="T22" fmla="*/ 1510 w 3208"/>
                  <a:gd name="T23" fmla="*/ 885 h 1618"/>
                  <a:gd name="T24" fmla="*/ 1633 w 3208"/>
                  <a:gd name="T25" fmla="*/ 772 h 1618"/>
                  <a:gd name="T26" fmla="*/ 1762 w 3208"/>
                  <a:gd name="T27" fmla="*/ 655 h 1618"/>
                  <a:gd name="T28" fmla="*/ 1897 w 3208"/>
                  <a:gd name="T29" fmla="*/ 510 h 1618"/>
                  <a:gd name="T30" fmla="*/ 1997 w 3208"/>
                  <a:gd name="T31" fmla="*/ 426 h 1618"/>
                  <a:gd name="T32" fmla="*/ 2098 w 3208"/>
                  <a:gd name="T33" fmla="*/ 353 h 1618"/>
                  <a:gd name="T34" fmla="*/ 2211 w 3208"/>
                  <a:gd name="T35" fmla="*/ 280 h 1618"/>
                  <a:gd name="T36" fmla="*/ 2328 w 3208"/>
                  <a:gd name="T37" fmla="*/ 218 h 1618"/>
                  <a:gd name="T38" fmla="*/ 2418 w 3208"/>
                  <a:gd name="T39" fmla="*/ 174 h 1618"/>
                  <a:gd name="T40" fmla="*/ 2558 w 3208"/>
                  <a:gd name="T41" fmla="*/ 118 h 1618"/>
                  <a:gd name="T42" fmla="*/ 2664 w 3208"/>
                  <a:gd name="T43" fmla="*/ 84 h 1618"/>
                  <a:gd name="T44" fmla="*/ 2771 w 3208"/>
                  <a:gd name="T45" fmla="*/ 56 h 1618"/>
                  <a:gd name="T46" fmla="*/ 2883 w 3208"/>
                  <a:gd name="T47" fmla="*/ 28 h 1618"/>
                  <a:gd name="T48" fmla="*/ 2995 w 3208"/>
                  <a:gd name="T49" fmla="*/ 11 h 1618"/>
                  <a:gd name="T50" fmla="*/ 3129 w 3208"/>
                  <a:gd name="T51" fmla="*/ 6 h 1618"/>
                  <a:gd name="T52" fmla="*/ 3208 w 3208"/>
                  <a:gd name="T53" fmla="*/ 0 h 1618"/>
                  <a:gd name="T54" fmla="*/ 3208 w 3208"/>
                  <a:gd name="T55" fmla="*/ 1618 h 1618"/>
                  <a:gd name="T56" fmla="*/ 0 w 3208"/>
                  <a:gd name="T57" fmla="*/ 1618 h 161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08"/>
                  <a:gd name="T88" fmla="*/ 0 h 1618"/>
                  <a:gd name="T89" fmla="*/ 3208 w 3208"/>
                  <a:gd name="T90" fmla="*/ 1618 h 161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08" h="1618">
                    <a:moveTo>
                      <a:pt x="0" y="1618"/>
                    </a:moveTo>
                    <a:lnTo>
                      <a:pt x="88" y="1589"/>
                    </a:lnTo>
                    <a:lnTo>
                      <a:pt x="236" y="1559"/>
                    </a:lnTo>
                    <a:lnTo>
                      <a:pt x="383" y="1530"/>
                    </a:lnTo>
                    <a:lnTo>
                      <a:pt x="559" y="1471"/>
                    </a:lnTo>
                    <a:lnTo>
                      <a:pt x="706" y="1412"/>
                    </a:lnTo>
                    <a:lnTo>
                      <a:pt x="883" y="1324"/>
                    </a:lnTo>
                    <a:lnTo>
                      <a:pt x="1030" y="1236"/>
                    </a:lnTo>
                    <a:lnTo>
                      <a:pt x="1185" y="1125"/>
                    </a:lnTo>
                    <a:lnTo>
                      <a:pt x="1325" y="1041"/>
                    </a:lnTo>
                    <a:lnTo>
                      <a:pt x="1376" y="997"/>
                    </a:lnTo>
                    <a:lnTo>
                      <a:pt x="1510" y="885"/>
                    </a:lnTo>
                    <a:lnTo>
                      <a:pt x="1633" y="772"/>
                    </a:lnTo>
                    <a:lnTo>
                      <a:pt x="1762" y="655"/>
                    </a:lnTo>
                    <a:lnTo>
                      <a:pt x="1897" y="510"/>
                    </a:lnTo>
                    <a:lnTo>
                      <a:pt x="1997" y="426"/>
                    </a:lnTo>
                    <a:lnTo>
                      <a:pt x="2098" y="353"/>
                    </a:lnTo>
                    <a:lnTo>
                      <a:pt x="2211" y="280"/>
                    </a:lnTo>
                    <a:lnTo>
                      <a:pt x="2328" y="218"/>
                    </a:lnTo>
                    <a:lnTo>
                      <a:pt x="2418" y="174"/>
                    </a:lnTo>
                    <a:lnTo>
                      <a:pt x="2558" y="118"/>
                    </a:lnTo>
                    <a:lnTo>
                      <a:pt x="2664" y="84"/>
                    </a:lnTo>
                    <a:lnTo>
                      <a:pt x="2771" y="56"/>
                    </a:lnTo>
                    <a:lnTo>
                      <a:pt x="2883" y="28"/>
                    </a:lnTo>
                    <a:lnTo>
                      <a:pt x="2995" y="11"/>
                    </a:lnTo>
                    <a:lnTo>
                      <a:pt x="3129" y="6"/>
                    </a:lnTo>
                    <a:lnTo>
                      <a:pt x="3208" y="0"/>
                    </a:lnTo>
                    <a:lnTo>
                      <a:pt x="3208" y="1618"/>
                    </a:lnTo>
                    <a:lnTo>
                      <a:pt x="0" y="16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1" name="Freeform 8"/>
              <p:cNvSpPr>
                <a:spLocks/>
              </p:cNvSpPr>
              <p:nvPr/>
            </p:nvSpPr>
            <p:spPr bwMode="auto">
              <a:xfrm>
                <a:off x="859" y="603"/>
                <a:ext cx="3265" cy="1617"/>
              </a:xfrm>
              <a:custGeom>
                <a:avLst/>
                <a:gdLst>
                  <a:gd name="T0" fmla="*/ 0 w 3265"/>
                  <a:gd name="T1" fmla="*/ 1617 h 1617"/>
                  <a:gd name="T2" fmla="*/ 442 w 3265"/>
                  <a:gd name="T3" fmla="*/ 1529 h 1617"/>
                  <a:gd name="T4" fmla="*/ 824 w 3265"/>
                  <a:gd name="T5" fmla="*/ 1382 h 1617"/>
                  <a:gd name="T6" fmla="*/ 1353 w 3265"/>
                  <a:gd name="T7" fmla="*/ 1059 h 1617"/>
                  <a:gd name="T8" fmla="*/ 1706 w 3265"/>
                  <a:gd name="T9" fmla="*/ 765 h 1617"/>
                  <a:gd name="T10" fmla="*/ 2001 w 3265"/>
                  <a:gd name="T11" fmla="*/ 471 h 1617"/>
                  <a:gd name="T12" fmla="*/ 2295 w 3265"/>
                  <a:gd name="T13" fmla="*/ 265 h 1617"/>
                  <a:gd name="T14" fmla="*/ 2618 w 3265"/>
                  <a:gd name="T15" fmla="*/ 118 h 1617"/>
                  <a:gd name="T16" fmla="*/ 2942 w 3265"/>
                  <a:gd name="T17" fmla="*/ 30 h 1617"/>
                  <a:gd name="T18" fmla="*/ 3265 w 3265"/>
                  <a:gd name="T19" fmla="*/ 0 h 16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65"/>
                  <a:gd name="T31" fmla="*/ 0 h 1617"/>
                  <a:gd name="T32" fmla="*/ 3265 w 3265"/>
                  <a:gd name="T33" fmla="*/ 1617 h 16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65" h="1617">
                    <a:moveTo>
                      <a:pt x="0" y="1617"/>
                    </a:moveTo>
                    <a:cubicBezTo>
                      <a:pt x="152" y="1593"/>
                      <a:pt x="304" y="1568"/>
                      <a:pt x="442" y="1529"/>
                    </a:cubicBezTo>
                    <a:cubicBezTo>
                      <a:pt x="579" y="1490"/>
                      <a:pt x="672" y="1460"/>
                      <a:pt x="824" y="1382"/>
                    </a:cubicBezTo>
                    <a:cubicBezTo>
                      <a:pt x="976" y="1304"/>
                      <a:pt x="1206" y="1161"/>
                      <a:pt x="1353" y="1059"/>
                    </a:cubicBezTo>
                    <a:cubicBezTo>
                      <a:pt x="1501" y="956"/>
                      <a:pt x="1599" y="863"/>
                      <a:pt x="1706" y="765"/>
                    </a:cubicBezTo>
                    <a:cubicBezTo>
                      <a:pt x="1814" y="667"/>
                      <a:pt x="1903" y="554"/>
                      <a:pt x="2001" y="471"/>
                    </a:cubicBezTo>
                    <a:cubicBezTo>
                      <a:pt x="2099" y="388"/>
                      <a:pt x="2192" y="324"/>
                      <a:pt x="2295" y="265"/>
                    </a:cubicBezTo>
                    <a:cubicBezTo>
                      <a:pt x="2398" y="206"/>
                      <a:pt x="2510" y="157"/>
                      <a:pt x="2618" y="118"/>
                    </a:cubicBezTo>
                    <a:cubicBezTo>
                      <a:pt x="2726" y="79"/>
                      <a:pt x="2834" y="50"/>
                      <a:pt x="2942" y="30"/>
                    </a:cubicBezTo>
                    <a:cubicBezTo>
                      <a:pt x="3050" y="10"/>
                      <a:pt x="3158" y="5"/>
                      <a:pt x="3265" y="0"/>
                    </a:cubicBezTo>
                  </a:path>
                </a:pathLst>
              </a:custGeom>
              <a:noFill/>
              <a:ln w="1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2" name="Line 9"/>
              <p:cNvSpPr>
                <a:spLocks noChangeShapeType="1"/>
              </p:cNvSpPr>
              <p:nvPr/>
            </p:nvSpPr>
            <p:spPr bwMode="auto">
              <a:xfrm>
                <a:off x="859" y="2220"/>
                <a:ext cx="3265" cy="1"/>
              </a:xfrm>
              <a:prstGeom prst="line">
                <a:avLst/>
              </a:prstGeom>
              <a:noFill/>
              <a:ln w="11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2330" y="1568"/>
                <a:ext cx="1794" cy="11"/>
              </a:xfrm>
              <a:custGeom>
                <a:avLst/>
                <a:gdLst>
                  <a:gd name="T0" fmla="*/ 33 w 1794"/>
                  <a:gd name="T1" fmla="*/ 0 h 11"/>
                  <a:gd name="T2" fmla="*/ 44 w 1794"/>
                  <a:gd name="T3" fmla="*/ 11 h 11"/>
                  <a:gd name="T4" fmla="*/ 88 w 1794"/>
                  <a:gd name="T5" fmla="*/ 0 h 11"/>
                  <a:gd name="T6" fmla="*/ 121 w 1794"/>
                  <a:gd name="T7" fmla="*/ 11 h 11"/>
                  <a:gd name="T8" fmla="*/ 132 w 1794"/>
                  <a:gd name="T9" fmla="*/ 0 h 11"/>
                  <a:gd name="T10" fmla="*/ 188 w 1794"/>
                  <a:gd name="T11" fmla="*/ 0 h 11"/>
                  <a:gd name="T12" fmla="*/ 199 w 1794"/>
                  <a:gd name="T13" fmla="*/ 11 h 11"/>
                  <a:gd name="T14" fmla="*/ 243 w 1794"/>
                  <a:gd name="T15" fmla="*/ 0 h 11"/>
                  <a:gd name="T16" fmla="*/ 276 w 1794"/>
                  <a:gd name="T17" fmla="*/ 11 h 11"/>
                  <a:gd name="T18" fmla="*/ 287 w 1794"/>
                  <a:gd name="T19" fmla="*/ 0 h 11"/>
                  <a:gd name="T20" fmla="*/ 342 w 1794"/>
                  <a:gd name="T21" fmla="*/ 0 h 11"/>
                  <a:gd name="T22" fmla="*/ 353 w 1794"/>
                  <a:gd name="T23" fmla="*/ 11 h 11"/>
                  <a:gd name="T24" fmla="*/ 397 w 1794"/>
                  <a:gd name="T25" fmla="*/ 0 h 11"/>
                  <a:gd name="T26" fmla="*/ 430 w 1794"/>
                  <a:gd name="T27" fmla="*/ 11 h 11"/>
                  <a:gd name="T28" fmla="*/ 441 w 1794"/>
                  <a:gd name="T29" fmla="*/ 0 h 11"/>
                  <a:gd name="T30" fmla="*/ 496 w 1794"/>
                  <a:gd name="T31" fmla="*/ 0 h 11"/>
                  <a:gd name="T32" fmla="*/ 508 w 1794"/>
                  <a:gd name="T33" fmla="*/ 11 h 11"/>
                  <a:gd name="T34" fmla="*/ 552 w 1794"/>
                  <a:gd name="T35" fmla="*/ 0 h 11"/>
                  <a:gd name="T36" fmla="*/ 585 w 1794"/>
                  <a:gd name="T37" fmla="*/ 11 h 11"/>
                  <a:gd name="T38" fmla="*/ 596 w 1794"/>
                  <a:gd name="T39" fmla="*/ 0 h 11"/>
                  <a:gd name="T40" fmla="*/ 651 w 1794"/>
                  <a:gd name="T41" fmla="*/ 0 h 11"/>
                  <a:gd name="T42" fmla="*/ 662 w 1794"/>
                  <a:gd name="T43" fmla="*/ 11 h 11"/>
                  <a:gd name="T44" fmla="*/ 706 w 1794"/>
                  <a:gd name="T45" fmla="*/ 0 h 11"/>
                  <a:gd name="T46" fmla="*/ 739 w 1794"/>
                  <a:gd name="T47" fmla="*/ 11 h 11"/>
                  <a:gd name="T48" fmla="*/ 750 w 1794"/>
                  <a:gd name="T49" fmla="*/ 0 h 11"/>
                  <a:gd name="T50" fmla="*/ 805 w 1794"/>
                  <a:gd name="T51" fmla="*/ 0 h 11"/>
                  <a:gd name="T52" fmla="*/ 816 w 1794"/>
                  <a:gd name="T53" fmla="*/ 11 h 11"/>
                  <a:gd name="T54" fmla="*/ 860 w 1794"/>
                  <a:gd name="T55" fmla="*/ 0 h 11"/>
                  <a:gd name="T56" fmla="*/ 894 w 1794"/>
                  <a:gd name="T57" fmla="*/ 11 h 11"/>
                  <a:gd name="T58" fmla="*/ 905 w 1794"/>
                  <a:gd name="T59" fmla="*/ 0 h 11"/>
                  <a:gd name="T60" fmla="*/ 960 w 1794"/>
                  <a:gd name="T61" fmla="*/ 0 h 11"/>
                  <a:gd name="T62" fmla="*/ 971 w 1794"/>
                  <a:gd name="T63" fmla="*/ 11 h 11"/>
                  <a:gd name="T64" fmla="*/ 1015 w 1794"/>
                  <a:gd name="T65" fmla="*/ 0 h 11"/>
                  <a:gd name="T66" fmla="*/ 1048 w 1794"/>
                  <a:gd name="T67" fmla="*/ 11 h 11"/>
                  <a:gd name="T68" fmla="*/ 1059 w 1794"/>
                  <a:gd name="T69" fmla="*/ 0 h 11"/>
                  <a:gd name="T70" fmla="*/ 1114 w 1794"/>
                  <a:gd name="T71" fmla="*/ 0 h 11"/>
                  <a:gd name="T72" fmla="*/ 1125 w 1794"/>
                  <a:gd name="T73" fmla="*/ 11 h 11"/>
                  <a:gd name="T74" fmla="*/ 1169 w 1794"/>
                  <a:gd name="T75" fmla="*/ 0 h 11"/>
                  <a:gd name="T76" fmla="*/ 1202 w 1794"/>
                  <a:gd name="T77" fmla="*/ 11 h 11"/>
                  <a:gd name="T78" fmla="*/ 1213 w 1794"/>
                  <a:gd name="T79" fmla="*/ 0 h 11"/>
                  <a:gd name="T80" fmla="*/ 1269 w 1794"/>
                  <a:gd name="T81" fmla="*/ 0 h 11"/>
                  <a:gd name="T82" fmla="*/ 1280 w 1794"/>
                  <a:gd name="T83" fmla="*/ 11 h 11"/>
                  <a:gd name="T84" fmla="*/ 1324 w 1794"/>
                  <a:gd name="T85" fmla="*/ 0 h 11"/>
                  <a:gd name="T86" fmla="*/ 1357 w 1794"/>
                  <a:gd name="T87" fmla="*/ 11 h 11"/>
                  <a:gd name="T88" fmla="*/ 1368 w 1794"/>
                  <a:gd name="T89" fmla="*/ 0 h 11"/>
                  <a:gd name="T90" fmla="*/ 1423 w 1794"/>
                  <a:gd name="T91" fmla="*/ 0 h 11"/>
                  <a:gd name="T92" fmla="*/ 1434 w 1794"/>
                  <a:gd name="T93" fmla="*/ 11 h 11"/>
                  <a:gd name="T94" fmla="*/ 1478 w 1794"/>
                  <a:gd name="T95" fmla="*/ 0 h 11"/>
                  <a:gd name="T96" fmla="*/ 1511 w 1794"/>
                  <a:gd name="T97" fmla="*/ 11 h 11"/>
                  <a:gd name="T98" fmla="*/ 1522 w 1794"/>
                  <a:gd name="T99" fmla="*/ 0 h 11"/>
                  <a:gd name="T100" fmla="*/ 1577 w 1794"/>
                  <a:gd name="T101" fmla="*/ 0 h 11"/>
                  <a:gd name="T102" fmla="*/ 1588 w 1794"/>
                  <a:gd name="T103" fmla="*/ 11 h 11"/>
                  <a:gd name="T104" fmla="*/ 1633 w 1794"/>
                  <a:gd name="T105" fmla="*/ 0 h 11"/>
                  <a:gd name="T106" fmla="*/ 1666 w 1794"/>
                  <a:gd name="T107" fmla="*/ 11 h 11"/>
                  <a:gd name="T108" fmla="*/ 1677 w 1794"/>
                  <a:gd name="T109" fmla="*/ 0 h 11"/>
                  <a:gd name="T110" fmla="*/ 1732 w 1794"/>
                  <a:gd name="T111" fmla="*/ 0 h 11"/>
                  <a:gd name="T112" fmla="*/ 1743 w 1794"/>
                  <a:gd name="T113" fmla="*/ 11 h 11"/>
                  <a:gd name="T114" fmla="*/ 1787 w 1794"/>
                  <a:gd name="T115" fmla="*/ 0 h 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94"/>
                  <a:gd name="T175" fmla="*/ 0 h 11"/>
                  <a:gd name="T176" fmla="*/ 1794 w 1794"/>
                  <a:gd name="T177" fmla="*/ 11 h 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94" h="11">
                    <a:moveTo>
                      <a:pt x="0" y="0"/>
                    </a:move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3" y="0"/>
                    </a:lnTo>
                    <a:lnTo>
                      <a:pt x="33" y="11"/>
                    </a:lnTo>
                    <a:lnTo>
                      <a:pt x="22" y="11"/>
                    </a:lnTo>
                    <a:lnTo>
                      <a:pt x="22" y="0"/>
                    </a:lnTo>
                    <a:close/>
                    <a:moveTo>
                      <a:pt x="44" y="0"/>
                    </a:moveTo>
                    <a:lnTo>
                      <a:pt x="55" y="0"/>
                    </a:lnTo>
                    <a:lnTo>
                      <a:pt x="55" y="11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  <a:moveTo>
                      <a:pt x="66" y="0"/>
                    </a:moveTo>
                    <a:lnTo>
                      <a:pt x="77" y="0"/>
                    </a:lnTo>
                    <a:lnTo>
                      <a:pt x="77" y="11"/>
                    </a:lnTo>
                    <a:lnTo>
                      <a:pt x="66" y="11"/>
                    </a:lnTo>
                    <a:lnTo>
                      <a:pt x="66" y="0"/>
                    </a:lnTo>
                    <a:close/>
                    <a:moveTo>
                      <a:pt x="88" y="0"/>
                    </a:moveTo>
                    <a:lnTo>
                      <a:pt x="99" y="0"/>
                    </a:lnTo>
                    <a:lnTo>
                      <a:pt x="99" y="11"/>
                    </a:lnTo>
                    <a:lnTo>
                      <a:pt x="88" y="11"/>
                    </a:lnTo>
                    <a:lnTo>
                      <a:pt x="88" y="0"/>
                    </a:lnTo>
                    <a:close/>
                    <a:moveTo>
                      <a:pt x="110" y="0"/>
                    </a:moveTo>
                    <a:lnTo>
                      <a:pt x="121" y="0"/>
                    </a:lnTo>
                    <a:lnTo>
                      <a:pt x="121" y="11"/>
                    </a:lnTo>
                    <a:lnTo>
                      <a:pt x="110" y="11"/>
                    </a:lnTo>
                    <a:lnTo>
                      <a:pt x="110" y="0"/>
                    </a:lnTo>
                    <a:close/>
                    <a:moveTo>
                      <a:pt x="132" y="0"/>
                    </a:moveTo>
                    <a:lnTo>
                      <a:pt x="144" y="0"/>
                    </a:lnTo>
                    <a:lnTo>
                      <a:pt x="144" y="11"/>
                    </a:lnTo>
                    <a:lnTo>
                      <a:pt x="132" y="11"/>
                    </a:lnTo>
                    <a:lnTo>
                      <a:pt x="132" y="0"/>
                    </a:lnTo>
                    <a:close/>
                    <a:moveTo>
                      <a:pt x="155" y="0"/>
                    </a:moveTo>
                    <a:lnTo>
                      <a:pt x="166" y="0"/>
                    </a:lnTo>
                    <a:lnTo>
                      <a:pt x="166" y="11"/>
                    </a:lnTo>
                    <a:lnTo>
                      <a:pt x="155" y="11"/>
                    </a:lnTo>
                    <a:lnTo>
                      <a:pt x="155" y="0"/>
                    </a:lnTo>
                    <a:close/>
                    <a:moveTo>
                      <a:pt x="177" y="0"/>
                    </a:moveTo>
                    <a:lnTo>
                      <a:pt x="188" y="0"/>
                    </a:lnTo>
                    <a:lnTo>
                      <a:pt x="188" y="11"/>
                    </a:lnTo>
                    <a:lnTo>
                      <a:pt x="177" y="11"/>
                    </a:lnTo>
                    <a:lnTo>
                      <a:pt x="177" y="0"/>
                    </a:lnTo>
                    <a:close/>
                    <a:moveTo>
                      <a:pt x="199" y="0"/>
                    </a:moveTo>
                    <a:lnTo>
                      <a:pt x="210" y="0"/>
                    </a:lnTo>
                    <a:lnTo>
                      <a:pt x="210" y="11"/>
                    </a:lnTo>
                    <a:lnTo>
                      <a:pt x="199" y="11"/>
                    </a:lnTo>
                    <a:lnTo>
                      <a:pt x="199" y="0"/>
                    </a:lnTo>
                    <a:close/>
                    <a:moveTo>
                      <a:pt x="221" y="0"/>
                    </a:moveTo>
                    <a:lnTo>
                      <a:pt x="232" y="0"/>
                    </a:lnTo>
                    <a:lnTo>
                      <a:pt x="232" y="11"/>
                    </a:lnTo>
                    <a:lnTo>
                      <a:pt x="221" y="11"/>
                    </a:lnTo>
                    <a:lnTo>
                      <a:pt x="221" y="0"/>
                    </a:lnTo>
                    <a:close/>
                    <a:moveTo>
                      <a:pt x="243" y="0"/>
                    </a:moveTo>
                    <a:lnTo>
                      <a:pt x="254" y="0"/>
                    </a:lnTo>
                    <a:lnTo>
                      <a:pt x="254" y="11"/>
                    </a:lnTo>
                    <a:lnTo>
                      <a:pt x="243" y="11"/>
                    </a:lnTo>
                    <a:lnTo>
                      <a:pt x="243" y="0"/>
                    </a:lnTo>
                    <a:close/>
                    <a:moveTo>
                      <a:pt x="265" y="0"/>
                    </a:moveTo>
                    <a:lnTo>
                      <a:pt x="276" y="0"/>
                    </a:lnTo>
                    <a:lnTo>
                      <a:pt x="276" y="11"/>
                    </a:lnTo>
                    <a:lnTo>
                      <a:pt x="265" y="11"/>
                    </a:lnTo>
                    <a:lnTo>
                      <a:pt x="265" y="0"/>
                    </a:lnTo>
                    <a:close/>
                    <a:moveTo>
                      <a:pt x="287" y="0"/>
                    </a:moveTo>
                    <a:lnTo>
                      <a:pt x="298" y="0"/>
                    </a:lnTo>
                    <a:lnTo>
                      <a:pt x="298" y="11"/>
                    </a:lnTo>
                    <a:lnTo>
                      <a:pt x="287" y="11"/>
                    </a:lnTo>
                    <a:lnTo>
                      <a:pt x="287" y="0"/>
                    </a:lnTo>
                    <a:close/>
                    <a:moveTo>
                      <a:pt x="309" y="0"/>
                    </a:moveTo>
                    <a:lnTo>
                      <a:pt x="320" y="0"/>
                    </a:lnTo>
                    <a:lnTo>
                      <a:pt x="320" y="11"/>
                    </a:lnTo>
                    <a:lnTo>
                      <a:pt x="309" y="11"/>
                    </a:lnTo>
                    <a:lnTo>
                      <a:pt x="309" y="0"/>
                    </a:lnTo>
                    <a:close/>
                    <a:moveTo>
                      <a:pt x="331" y="0"/>
                    </a:moveTo>
                    <a:lnTo>
                      <a:pt x="342" y="0"/>
                    </a:lnTo>
                    <a:lnTo>
                      <a:pt x="342" y="11"/>
                    </a:lnTo>
                    <a:lnTo>
                      <a:pt x="331" y="11"/>
                    </a:lnTo>
                    <a:lnTo>
                      <a:pt x="331" y="0"/>
                    </a:lnTo>
                    <a:close/>
                    <a:moveTo>
                      <a:pt x="353" y="0"/>
                    </a:moveTo>
                    <a:lnTo>
                      <a:pt x="364" y="0"/>
                    </a:lnTo>
                    <a:lnTo>
                      <a:pt x="364" y="11"/>
                    </a:lnTo>
                    <a:lnTo>
                      <a:pt x="353" y="11"/>
                    </a:lnTo>
                    <a:lnTo>
                      <a:pt x="353" y="0"/>
                    </a:lnTo>
                    <a:close/>
                    <a:moveTo>
                      <a:pt x="375" y="0"/>
                    </a:moveTo>
                    <a:lnTo>
                      <a:pt x="386" y="0"/>
                    </a:lnTo>
                    <a:lnTo>
                      <a:pt x="386" y="11"/>
                    </a:lnTo>
                    <a:lnTo>
                      <a:pt x="375" y="11"/>
                    </a:lnTo>
                    <a:lnTo>
                      <a:pt x="375" y="0"/>
                    </a:lnTo>
                    <a:close/>
                    <a:moveTo>
                      <a:pt x="397" y="0"/>
                    </a:moveTo>
                    <a:lnTo>
                      <a:pt x="408" y="0"/>
                    </a:lnTo>
                    <a:lnTo>
                      <a:pt x="408" y="11"/>
                    </a:lnTo>
                    <a:lnTo>
                      <a:pt x="397" y="11"/>
                    </a:lnTo>
                    <a:lnTo>
                      <a:pt x="397" y="0"/>
                    </a:lnTo>
                    <a:close/>
                    <a:moveTo>
                      <a:pt x="419" y="0"/>
                    </a:moveTo>
                    <a:lnTo>
                      <a:pt x="430" y="0"/>
                    </a:lnTo>
                    <a:lnTo>
                      <a:pt x="430" y="11"/>
                    </a:lnTo>
                    <a:lnTo>
                      <a:pt x="419" y="11"/>
                    </a:lnTo>
                    <a:lnTo>
                      <a:pt x="419" y="0"/>
                    </a:lnTo>
                    <a:close/>
                    <a:moveTo>
                      <a:pt x="441" y="0"/>
                    </a:moveTo>
                    <a:lnTo>
                      <a:pt x="452" y="0"/>
                    </a:lnTo>
                    <a:lnTo>
                      <a:pt x="452" y="11"/>
                    </a:lnTo>
                    <a:lnTo>
                      <a:pt x="441" y="11"/>
                    </a:lnTo>
                    <a:lnTo>
                      <a:pt x="441" y="0"/>
                    </a:lnTo>
                    <a:close/>
                    <a:moveTo>
                      <a:pt x="463" y="0"/>
                    </a:moveTo>
                    <a:lnTo>
                      <a:pt x="474" y="0"/>
                    </a:lnTo>
                    <a:lnTo>
                      <a:pt x="474" y="11"/>
                    </a:lnTo>
                    <a:lnTo>
                      <a:pt x="463" y="11"/>
                    </a:lnTo>
                    <a:lnTo>
                      <a:pt x="463" y="0"/>
                    </a:lnTo>
                    <a:close/>
                    <a:moveTo>
                      <a:pt x="485" y="0"/>
                    </a:moveTo>
                    <a:lnTo>
                      <a:pt x="496" y="0"/>
                    </a:lnTo>
                    <a:lnTo>
                      <a:pt x="496" y="11"/>
                    </a:lnTo>
                    <a:lnTo>
                      <a:pt x="485" y="11"/>
                    </a:lnTo>
                    <a:lnTo>
                      <a:pt x="485" y="0"/>
                    </a:lnTo>
                    <a:close/>
                    <a:moveTo>
                      <a:pt x="508" y="0"/>
                    </a:moveTo>
                    <a:lnTo>
                      <a:pt x="519" y="0"/>
                    </a:lnTo>
                    <a:lnTo>
                      <a:pt x="519" y="11"/>
                    </a:lnTo>
                    <a:lnTo>
                      <a:pt x="508" y="11"/>
                    </a:lnTo>
                    <a:lnTo>
                      <a:pt x="508" y="0"/>
                    </a:lnTo>
                    <a:close/>
                    <a:moveTo>
                      <a:pt x="530" y="0"/>
                    </a:moveTo>
                    <a:lnTo>
                      <a:pt x="541" y="0"/>
                    </a:lnTo>
                    <a:lnTo>
                      <a:pt x="541" y="11"/>
                    </a:lnTo>
                    <a:lnTo>
                      <a:pt x="530" y="11"/>
                    </a:lnTo>
                    <a:lnTo>
                      <a:pt x="530" y="0"/>
                    </a:lnTo>
                    <a:close/>
                    <a:moveTo>
                      <a:pt x="552" y="0"/>
                    </a:moveTo>
                    <a:lnTo>
                      <a:pt x="563" y="0"/>
                    </a:lnTo>
                    <a:lnTo>
                      <a:pt x="563" y="11"/>
                    </a:lnTo>
                    <a:lnTo>
                      <a:pt x="552" y="11"/>
                    </a:lnTo>
                    <a:lnTo>
                      <a:pt x="552" y="0"/>
                    </a:lnTo>
                    <a:close/>
                    <a:moveTo>
                      <a:pt x="574" y="0"/>
                    </a:moveTo>
                    <a:lnTo>
                      <a:pt x="585" y="0"/>
                    </a:lnTo>
                    <a:lnTo>
                      <a:pt x="585" y="11"/>
                    </a:lnTo>
                    <a:lnTo>
                      <a:pt x="574" y="11"/>
                    </a:lnTo>
                    <a:lnTo>
                      <a:pt x="574" y="0"/>
                    </a:lnTo>
                    <a:close/>
                    <a:moveTo>
                      <a:pt x="596" y="0"/>
                    </a:moveTo>
                    <a:lnTo>
                      <a:pt x="607" y="0"/>
                    </a:lnTo>
                    <a:lnTo>
                      <a:pt x="607" y="11"/>
                    </a:lnTo>
                    <a:lnTo>
                      <a:pt x="596" y="11"/>
                    </a:lnTo>
                    <a:lnTo>
                      <a:pt x="596" y="0"/>
                    </a:lnTo>
                    <a:close/>
                    <a:moveTo>
                      <a:pt x="618" y="0"/>
                    </a:moveTo>
                    <a:lnTo>
                      <a:pt x="629" y="0"/>
                    </a:lnTo>
                    <a:lnTo>
                      <a:pt x="629" y="11"/>
                    </a:lnTo>
                    <a:lnTo>
                      <a:pt x="618" y="11"/>
                    </a:lnTo>
                    <a:lnTo>
                      <a:pt x="618" y="0"/>
                    </a:lnTo>
                    <a:close/>
                    <a:moveTo>
                      <a:pt x="640" y="0"/>
                    </a:moveTo>
                    <a:lnTo>
                      <a:pt x="651" y="0"/>
                    </a:lnTo>
                    <a:lnTo>
                      <a:pt x="651" y="11"/>
                    </a:lnTo>
                    <a:lnTo>
                      <a:pt x="640" y="11"/>
                    </a:lnTo>
                    <a:lnTo>
                      <a:pt x="640" y="0"/>
                    </a:lnTo>
                    <a:close/>
                    <a:moveTo>
                      <a:pt x="662" y="0"/>
                    </a:moveTo>
                    <a:lnTo>
                      <a:pt x="673" y="0"/>
                    </a:lnTo>
                    <a:lnTo>
                      <a:pt x="673" y="11"/>
                    </a:lnTo>
                    <a:lnTo>
                      <a:pt x="662" y="11"/>
                    </a:lnTo>
                    <a:lnTo>
                      <a:pt x="662" y="0"/>
                    </a:lnTo>
                    <a:close/>
                    <a:moveTo>
                      <a:pt x="684" y="0"/>
                    </a:moveTo>
                    <a:lnTo>
                      <a:pt x="695" y="0"/>
                    </a:lnTo>
                    <a:lnTo>
                      <a:pt x="695" y="11"/>
                    </a:lnTo>
                    <a:lnTo>
                      <a:pt x="684" y="11"/>
                    </a:lnTo>
                    <a:lnTo>
                      <a:pt x="684" y="0"/>
                    </a:lnTo>
                    <a:close/>
                    <a:moveTo>
                      <a:pt x="706" y="0"/>
                    </a:moveTo>
                    <a:lnTo>
                      <a:pt x="717" y="0"/>
                    </a:lnTo>
                    <a:lnTo>
                      <a:pt x="717" y="11"/>
                    </a:lnTo>
                    <a:lnTo>
                      <a:pt x="706" y="11"/>
                    </a:lnTo>
                    <a:lnTo>
                      <a:pt x="706" y="0"/>
                    </a:lnTo>
                    <a:close/>
                    <a:moveTo>
                      <a:pt x="728" y="0"/>
                    </a:moveTo>
                    <a:lnTo>
                      <a:pt x="739" y="0"/>
                    </a:lnTo>
                    <a:lnTo>
                      <a:pt x="739" y="11"/>
                    </a:lnTo>
                    <a:lnTo>
                      <a:pt x="728" y="11"/>
                    </a:lnTo>
                    <a:lnTo>
                      <a:pt x="728" y="0"/>
                    </a:lnTo>
                    <a:close/>
                    <a:moveTo>
                      <a:pt x="750" y="0"/>
                    </a:moveTo>
                    <a:lnTo>
                      <a:pt x="761" y="0"/>
                    </a:lnTo>
                    <a:lnTo>
                      <a:pt x="761" y="11"/>
                    </a:lnTo>
                    <a:lnTo>
                      <a:pt x="750" y="11"/>
                    </a:lnTo>
                    <a:lnTo>
                      <a:pt x="750" y="0"/>
                    </a:lnTo>
                    <a:close/>
                    <a:moveTo>
                      <a:pt x="772" y="0"/>
                    </a:moveTo>
                    <a:lnTo>
                      <a:pt x="783" y="0"/>
                    </a:lnTo>
                    <a:lnTo>
                      <a:pt x="783" y="11"/>
                    </a:lnTo>
                    <a:lnTo>
                      <a:pt x="772" y="11"/>
                    </a:lnTo>
                    <a:lnTo>
                      <a:pt x="772" y="0"/>
                    </a:lnTo>
                    <a:close/>
                    <a:moveTo>
                      <a:pt x="794" y="0"/>
                    </a:moveTo>
                    <a:lnTo>
                      <a:pt x="805" y="0"/>
                    </a:lnTo>
                    <a:lnTo>
                      <a:pt x="805" y="11"/>
                    </a:lnTo>
                    <a:lnTo>
                      <a:pt x="794" y="11"/>
                    </a:lnTo>
                    <a:lnTo>
                      <a:pt x="794" y="0"/>
                    </a:lnTo>
                    <a:close/>
                    <a:moveTo>
                      <a:pt x="816" y="0"/>
                    </a:moveTo>
                    <a:lnTo>
                      <a:pt x="827" y="0"/>
                    </a:lnTo>
                    <a:lnTo>
                      <a:pt x="827" y="11"/>
                    </a:lnTo>
                    <a:lnTo>
                      <a:pt x="816" y="11"/>
                    </a:lnTo>
                    <a:lnTo>
                      <a:pt x="816" y="0"/>
                    </a:lnTo>
                    <a:close/>
                    <a:moveTo>
                      <a:pt x="838" y="0"/>
                    </a:moveTo>
                    <a:lnTo>
                      <a:pt x="849" y="0"/>
                    </a:lnTo>
                    <a:lnTo>
                      <a:pt x="849" y="11"/>
                    </a:lnTo>
                    <a:lnTo>
                      <a:pt x="838" y="11"/>
                    </a:lnTo>
                    <a:lnTo>
                      <a:pt x="838" y="0"/>
                    </a:lnTo>
                    <a:close/>
                    <a:moveTo>
                      <a:pt x="860" y="0"/>
                    </a:moveTo>
                    <a:lnTo>
                      <a:pt x="872" y="0"/>
                    </a:lnTo>
                    <a:lnTo>
                      <a:pt x="872" y="11"/>
                    </a:lnTo>
                    <a:lnTo>
                      <a:pt x="860" y="11"/>
                    </a:lnTo>
                    <a:lnTo>
                      <a:pt x="860" y="0"/>
                    </a:lnTo>
                    <a:close/>
                    <a:moveTo>
                      <a:pt x="883" y="0"/>
                    </a:moveTo>
                    <a:lnTo>
                      <a:pt x="894" y="0"/>
                    </a:lnTo>
                    <a:lnTo>
                      <a:pt x="894" y="11"/>
                    </a:lnTo>
                    <a:lnTo>
                      <a:pt x="883" y="11"/>
                    </a:lnTo>
                    <a:lnTo>
                      <a:pt x="883" y="0"/>
                    </a:lnTo>
                    <a:close/>
                    <a:moveTo>
                      <a:pt x="905" y="0"/>
                    </a:moveTo>
                    <a:lnTo>
                      <a:pt x="916" y="0"/>
                    </a:lnTo>
                    <a:lnTo>
                      <a:pt x="916" y="11"/>
                    </a:lnTo>
                    <a:lnTo>
                      <a:pt x="905" y="11"/>
                    </a:lnTo>
                    <a:lnTo>
                      <a:pt x="905" y="0"/>
                    </a:lnTo>
                    <a:close/>
                    <a:moveTo>
                      <a:pt x="927" y="0"/>
                    </a:moveTo>
                    <a:lnTo>
                      <a:pt x="938" y="0"/>
                    </a:lnTo>
                    <a:lnTo>
                      <a:pt x="938" y="11"/>
                    </a:lnTo>
                    <a:lnTo>
                      <a:pt x="927" y="11"/>
                    </a:lnTo>
                    <a:lnTo>
                      <a:pt x="927" y="0"/>
                    </a:lnTo>
                    <a:close/>
                    <a:moveTo>
                      <a:pt x="949" y="0"/>
                    </a:moveTo>
                    <a:lnTo>
                      <a:pt x="960" y="0"/>
                    </a:lnTo>
                    <a:lnTo>
                      <a:pt x="960" y="11"/>
                    </a:lnTo>
                    <a:lnTo>
                      <a:pt x="949" y="11"/>
                    </a:lnTo>
                    <a:lnTo>
                      <a:pt x="949" y="0"/>
                    </a:lnTo>
                    <a:close/>
                    <a:moveTo>
                      <a:pt x="971" y="0"/>
                    </a:moveTo>
                    <a:lnTo>
                      <a:pt x="982" y="0"/>
                    </a:lnTo>
                    <a:lnTo>
                      <a:pt x="982" y="11"/>
                    </a:lnTo>
                    <a:lnTo>
                      <a:pt x="971" y="11"/>
                    </a:lnTo>
                    <a:lnTo>
                      <a:pt x="971" y="0"/>
                    </a:lnTo>
                    <a:close/>
                    <a:moveTo>
                      <a:pt x="993" y="0"/>
                    </a:moveTo>
                    <a:lnTo>
                      <a:pt x="1004" y="0"/>
                    </a:lnTo>
                    <a:lnTo>
                      <a:pt x="1004" y="11"/>
                    </a:lnTo>
                    <a:lnTo>
                      <a:pt x="993" y="11"/>
                    </a:lnTo>
                    <a:lnTo>
                      <a:pt x="993" y="0"/>
                    </a:lnTo>
                    <a:close/>
                    <a:moveTo>
                      <a:pt x="1015" y="0"/>
                    </a:moveTo>
                    <a:lnTo>
                      <a:pt x="1026" y="0"/>
                    </a:lnTo>
                    <a:lnTo>
                      <a:pt x="1026" y="11"/>
                    </a:lnTo>
                    <a:lnTo>
                      <a:pt x="1015" y="11"/>
                    </a:lnTo>
                    <a:lnTo>
                      <a:pt x="1015" y="0"/>
                    </a:lnTo>
                    <a:close/>
                    <a:moveTo>
                      <a:pt x="1037" y="0"/>
                    </a:moveTo>
                    <a:lnTo>
                      <a:pt x="1048" y="0"/>
                    </a:lnTo>
                    <a:lnTo>
                      <a:pt x="1048" y="11"/>
                    </a:lnTo>
                    <a:lnTo>
                      <a:pt x="1037" y="11"/>
                    </a:lnTo>
                    <a:lnTo>
                      <a:pt x="1037" y="0"/>
                    </a:lnTo>
                    <a:close/>
                    <a:moveTo>
                      <a:pt x="1059" y="0"/>
                    </a:moveTo>
                    <a:lnTo>
                      <a:pt x="1070" y="0"/>
                    </a:lnTo>
                    <a:lnTo>
                      <a:pt x="1070" y="11"/>
                    </a:lnTo>
                    <a:lnTo>
                      <a:pt x="1059" y="11"/>
                    </a:lnTo>
                    <a:lnTo>
                      <a:pt x="1059" y="0"/>
                    </a:lnTo>
                    <a:close/>
                    <a:moveTo>
                      <a:pt x="1081" y="0"/>
                    </a:moveTo>
                    <a:lnTo>
                      <a:pt x="1092" y="0"/>
                    </a:lnTo>
                    <a:lnTo>
                      <a:pt x="1092" y="11"/>
                    </a:lnTo>
                    <a:lnTo>
                      <a:pt x="1081" y="11"/>
                    </a:lnTo>
                    <a:lnTo>
                      <a:pt x="1081" y="0"/>
                    </a:lnTo>
                    <a:close/>
                    <a:moveTo>
                      <a:pt x="1103" y="0"/>
                    </a:moveTo>
                    <a:lnTo>
                      <a:pt x="1114" y="0"/>
                    </a:lnTo>
                    <a:lnTo>
                      <a:pt x="1114" y="11"/>
                    </a:lnTo>
                    <a:lnTo>
                      <a:pt x="1103" y="11"/>
                    </a:lnTo>
                    <a:lnTo>
                      <a:pt x="1103" y="0"/>
                    </a:lnTo>
                    <a:close/>
                    <a:moveTo>
                      <a:pt x="1125" y="0"/>
                    </a:moveTo>
                    <a:lnTo>
                      <a:pt x="1136" y="0"/>
                    </a:lnTo>
                    <a:lnTo>
                      <a:pt x="1136" y="11"/>
                    </a:lnTo>
                    <a:lnTo>
                      <a:pt x="1125" y="11"/>
                    </a:lnTo>
                    <a:lnTo>
                      <a:pt x="1125" y="0"/>
                    </a:lnTo>
                    <a:close/>
                    <a:moveTo>
                      <a:pt x="1147" y="0"/>
                    </a:moveTo>
                    <a:lnTo>
                      <a:pt x="1158" y="0"/>
                    </a:lnTo>
                    <a:lnTo>
                      <a:pt x="1158" y="11"/>
                    </a:lnTo>
                    <a:lnTo>
                      <a:pt x="1147" y="11"/>
                    </a:lnTo>
                    <a:lnTo>
                      <a:pt x="1147" y="0"/>
                    </a:lnTo>
                    <a:close/>
                    <a:moveTo>
                      <a:pt x="1169" y="0"/>
                    </a:moveTo>
                    <a:lnTo>
                      <a:pt x="1180" y="0"/>
                    </a:lnTo>
                    <a:lnTo>
                      <a:pt x="1180" y="11"/>
                    </a:lnTo>
                    <a:lnTo>
                      <a:pt x="1169" y="11"/>
                    </a:lnTo>
                    <a:lnTo>
                      <a:pt x="1169" y="0"/>
                    </a:lnTo>
                    <a:close/>
                    <a:moveTo>
                      <a:pt x="1191" y="0"/>
                    </a:moveTo>
                    <a:lnTo>
                      <a:pt x="1202" y="0"/>
                    </a:lnTo>
                    <a:lnTo>
                      <a:pt x="1202" y="11"/>
                    </a:lnTo>
                    <a:lnTo>
                      <a:pt x="1191" y="11"/>
                    </a:lnTo>
                    <a:lnTo>
                      <a:pt x="1191" y="0"/>
                    </a:lnTo>
                    <a:close/>
                    <a:moveTo>
                      <a:pt x="1213" y="0"/>
                    </a:moveTo>
                    <a:lnTo>
                      <a:pt x="1224" y="0"/>
                    </a:lnTo>
                    <a:lnTo>
                      <a:pt x="1224" y="11"/>
                    </a:lnTo>
                    <a:lnTo>
                      <a:pt x="1213" y="11"/>
                    </a:lnTo>
                    <a:lnTo>
                      <a:pt x="1213" y="0"/>
                    </a:lnTo>
                    <a:close/>
                    <a:moveTo>
                      <a:pt x="1236" y="0"/>
                    </a:moveTo>
                    <a:lnTo>
                      <a:pt x="1247" y="0"/>
                    </a:lnTo>
                    <a:lnTo>
                      <a:pt x="1247" y="11"/>
                    </a:lnTo>
                    <a:lnTo>
                      <a:pt x="1236" y="11"/>
                    </a:lnTo>
                    <a:lnTo>
                      <a:pt x="1236" y="0"/>
                    </a:lnTo>
                    <a:close/>
                    <a:moveTo>
                      <a:pt x="1258" y="0"/>
                    </a:moveTo>
                    <a:lnTo>
                      <a:pt x="1269" y="0"/>
                    </a:lnTo>
                    <a:lnTo>
                      <a:pt x="1269" y="11"/>
                    </a:lnTo>
                    <a:lnTo>
                      <a:pt x="1258" y="11"/>
                    </a:lnTo>
                    <a:lnTo>
                      <a:pt x="1258" y="0"/>
                    </a:lnTo>
                    <a:close/>
                    <a:moveTo>
                      <a:pt x="1280" y="0"/>
                    </a:moveTo>
                    <a:lnTo>
                      <a:pt x="1291" y="0"/>
                    </a:lnTo>
                    <a:lnTo>
                      <a:pt x="1291" y="11"/>
                    </a:lnTo>
                    <a:lnTo>
                      <a:pt x="1280" y="11"/>
                    </a:lnTo>
                    <a:lnTo>
                      <a:pt x="1280" y="0"/>
                    </a:lnTo>
                    <a:close/>
                    <a:moveTo>
                      <a:pt x="1302" y="0"/>
                    </a:moveTo>
                    <a:lnTo>
                      <a:pt x="1313" y="0"/>
                    </a:lnTo>
                    <a:lnTo>
                      <a:pt x="1313" y="11"/>
                    </a:lnTo>
                    <a:lnTo>
                      <a:pt x="1302" y="11"/>
                    </a:lnTo>
                    <a:lnTo>
                      <a:pt x="1302" y="0"/>
                    </a:lnTo>
                    <a:close/>
                    <a:moveTo>
                      <a:pt x="1324" y="0"/>
                    </a:moveTo>
                    <a:lnTo>
                      <a:pt x="1335" y="0"/>
                    </a:lnTo>
                    <a:lnTo>
                      <a:pt x="1335" y="11"/>
                    </a:lnTo>
                    <a:lnTo>
                      <a:pt x="1324" y="11"/>
                    </a:lnTo>
                    <a:lnTo>
                      <a:pt x="1324" y="0"/>
                    </a:lnTo>
                    <a:close/>
                    <a:moveTo>
                      <a:pt x="1346" y="0"/>
                    </a:moveTo>
                    <a:lnTo>
                      <a:pt x="1357" y="0"/>
                    </a:lnTo>
                    <a:lnTo>
                      <a:pt x="1357" y="11"/>
                    </a:lnTo>
                    <a:lnTo>
                      <a:pt x="1346" y="11"/>
                    </a:lnTo>
                    <a:lnTo>
                      <a:pt x="1346" y="0"/>
                    </a:lnTo>
                    <a:close/>
                    <a:moveTo>
                      <a:pt x="1368" y="0"/>
                    </a:moveTo>
                    <a:lnTo>
                      <a:pt x="1379" y="0"/>
                    </a:lnTo>
                    <a:lnTo>
                      <a:pt x="1379" y="11"/>
                    </a:lnTo>
                    <a:lnTo>
                      <a:pt x="1368" y="11"/>
                    </a:lnTo>
                    <a:lnTo>
                      <a:pt x="1368" y="0"/>
                    </a:lnTo>
                    <a:close/>
                    <a:moveTo>
                      <a:pt x="1390" y="0"/>
                    </a:moveTo>
                    <a:lnTo>
                      <a:pt x="1401" y="0"/>
                    </a:lnTo>
                    <a:lnTo>
                      <a:pt x="1401" y="11"/>
                    </a:lnTo>
                    <a:lnTo>
                      <a:pt x="1390" y="11"/>
                    </a:lnTo>
                    <a:lnTo>
                      <a:pt x="1390" y="0"/>
                    </a:lnTo>
                    <a:close/>
                    <a:moveTo>
                      <a:pt x="1412" y="0"/>
                    </a:moveTo>
                    <a:lnTo>
                      <a:pt x="1423" y="0"/>
                    </a:lnTo>
                    <a:lnTo>
                      <a:pt x="1423" y="11"/>
                    </a:lnTo>
                    <a:lnTo>
                      <a:pt x="1412" y="11"/>
                    </a:lnTo>
                    <a:lnTo>
                      <a:pt x="1412" y="0"/>
                    </a:lnTo>
                    <a:close/>
                    <a:moveTo>
                      <a:pt x="1434" y="0"/>
                    </a:moveTo>
                    <a:lnTo>
                      <a:pt x="1445" y="0"/>
                    </a:lnTo>
                    <a:lnTo>
                      <a:pt x="1445" y="11"/>
                    </a:lnTo>
                    <a:lnTo>
                      <a:pt x="1434" y="11"/>
                    </a:lnTo>
                    <a:lnTo>
                      <a:pt x="1434" y="0"/>
                    </a:lnTo>
                    <a:close/>
                    <a:moveTo>
                      <a:pt x="1456" y="0"/>
                    </a:moveTo>
                    <a:lnTo>
                      <a:pt x="1467" y="0"/>
                    </a:lnTo>
                    <a:lnTo>
                      <a:pt x="1467" y="11"/>
                    </a:lnTo>
                    <a:lnTo>
                      <a:pt x="1456" y="11"/>
                    </a:lnTo>
                    <a:lnTo>
                      <a:pt x="1456" y="0"/>
                    </a:lnTo>
                    <a:close/>
                    <a:moveTo>
                      <a:pt x="1478" y="0"/>
                    </a:moveTo>
                    <a:lnTo>
                      <a:pt x="1489" y="0"/>
                    </a:lnTo>
                    <a:lnTo>
                      <a:pt x="1489" y="11"/>
                    </a:lnTo>
                    <a:lnTo>
                      <a:pt x="1478" y="11"/>
                    </a:lnTo>
                    <a:lnTo>
                      <a:pt x="1478" y="0"/>
                    </a:lnTo>
                    <a:close/>
                    <a:moveTo>
                      <a:pt x="1500" y="0"/>
                    </a:moveTo>
                    <a:lnTo>
                      <a:pt x="1511" y="0"/>
                    </a:lnTo>
                    <a:lnTo>
                      <a:pt x="1511" y="11"/>
                    </a:lnTo>
                    <a:lnTo>
                      <a:pt x="1500" y="11"/>
                    </a:lnTo>
                    <a:lnTo>
                      <a:pt x="1500" y="0"/>
                    </a:lnTo>
                    <a:close/>
                    <a:moveTo>
                      <a:pt x="1522" y="0"/>
                    </a:moveTo>
                    <a:lnTo>
                      <a:pt x="1533" y="0"/>
                    </a:lnTo>
                    <a:lnTo>
                      <a:pt x="1533" y="11"/>
                    </a:lnTo>
                    <a:lnTo>
                      <a:pt x="1522" y="11"/>
                    </a:lnTo>
                    <a:lnTo>
                      <a:pt x="1522" y="0"/>
                    </a:lnTo>
                    <a:close/>
                    <a:moveTo>
                      <a:pt x="1544" y="0"/>
                    </a:moveTo>
                    <a:lnTo>
                      <a:pt x="1555" y="0"/>
                    </a:lnTo>
                    <a:lnTo>
                      <a:pt x="1555" y="11"/>
                    </a:lnTo>
                    <a:lnTo>
                      <a:pt x="1544" y="11"/>
                    </a:lnTo>
                    <a:lnTo>
                      <a:pt x="1544" y="0"/>
                    </a:lnTo>
                    <a:close/>
                    <a:moveTo>
                      <a:pt x="1566" y="0"/>
                    </a:moveTo>
                    <a:lnTo>
                      <a:pt x="1577" y="0"/>
                    </a:lnTo>
                    <a:lnTo>
                      <a:pt x="1577" y="11"/>
                    </a:lnTo>
                    <a:lnTo>
                      <a:pt x="1566" y="11"/>
                    </a:lnTo>
                    <a:lnTo>
                      <a:pt x="1566" y="0"/>
                    </a:lnTo>
                    <a:close/>
                    <a:moveTo>
                      <a:pt x="1588" y="0"/>
                    </a:moveTo>
                    <a:lnTo>
                      <a:pt x="1600" y="0"/>
                    </a:lnTo>
                    <a:lnTo>
                      <a:pt x="1600" y="11"/>
                    </a:lnTo>
                    <a:lnTo>
                      <a:pt x="1588" y="11"/>
                    </a:lnTo>
                    <a:lnTo>
                      <a:pt x="1588" y="0"/>
                    </a:lnTo>
                    <a:close/>
                    <a:moveTo>
                      <a:pt x="1611" y="0"/>
                    </a:moveTo>
                    <a:lnTo>
                      <a:pt x="1622" y="0"/>
                    </a:lnTo>
                    <a:lnTo>
                      <a:pt x="1622" y="11"/>
                    </a:lnTo>
                    <a:lnTo>
                      <a:pt x="1611" y="11"/>
                    </a:lnTo>
                    <a:lnTo>
                      <a:pt x="1611" y="0"/>
                    </a:lnTo>
                    <a:close/>
                    <a:moveTo>
                      <a:pt x="1633" y="0"/>
                    </a:moveTo>
                    <a:lnTo>
                      <a:pt x="1644" y="0"/>
                    </a:lnTo>
                    <a:lnTo>
                      <a:pt x="1644" y="11"/>
                    </a:lnTo>
                    <a:lnTo>
                      <a:pt x="1633" y="11"/>
                    </a:lnTo>
                    <a:lnTo>
                      <a:pt x="1633" y="0"/>
                    </a:lnTo>
                    <a:close/>
                    <a:moveTo>
                      <a:pt x="1655" y="0"/>
                    </a:moveTo>
                    <a:lnTo>
                      <a:pt x="1666" y="0"/>
                    </a:lnTo>
                    <a:lnTo>
                      <a:pt x="1666" y="11"/>
                    </a:lnTo>
                    <a:lnTo>
                      <a:pt x="1655" y="11"/>
                    </a:lnTo>
                    <a:lnTo>
                      <a:pt x="1655" y="0"/>
                    </a:lnTo>
                    <a:close/>
                    <a:moveTo>
                      <a:pt x="1677" y="0"/>
                    </a:moveTo>
                    <a:lnTo>
                      <a:pt x="1688" y="0"/>
                    </a:lnTo>
                    <a:lnTo>
                      <a:pt x="1688" y="11"/>
                    </a:lnTo>
                    <a:lnTo>
                      <a:pt x="1677" y="11"/>
                    </a:lnTo>
                    <a:lnTo>
                      <a:pt x="1677" y="0"/>
                    </a:lnTo>
                    <a:close/>
                    <a:moveTo>
                      <a:pt x="1699" y="0"/>
                    </a:moveTo>
                    <a:lnTo>
                      <a:pt x="1710" y="0"/>
                    </a:lnTo>
                    <a:lnTo>
                      <a:pt x="1710" y="11"/>
                    </a:lnTo>
                    <a:lnTo>
                      <a:pt x="1699" y="11"/>
                    </a:lnTo>
                    <a:lnTo>
                      <a:pt x="1699" y="0"/>
                    </a:lnTo>
                    <a:close/>
                    <a:moveTo>
                      <a:pt x="1721" y="0"/>
                    </a:moveTo>
                    <a:lnTo>
                      <a:pt x="1732" y="0"/>
                    </a:lnTo>
                    <a:lnTo>
                      <a:pt x="1732" y="11"/>
                    </a:lnTo>
                    <a:lnTo>
                      <a:pt x="1721" y="11"/>
                    </a:lnTo>
                    <a:lnTo>
                      <a:pt x="1721" y="0"/>
                    </a:lnTo>
                    <a:close/>
                    <a:moveTo>
                      <a:pt x="1743" y="0"/>
                    </a:moveTo>
                    <a:lnTo>
                      <a:pt x="1754" y="0"/>
                    </a:lnTo>
                    <a:lnTo>
                      <a:pt x="1754" y="11"/>
                    </a:lnTo>
                    <a:lnTo>
                      <a:pt x="1743" y="11"/>
                    </a:lnTo>
                    <a:lnTo>
                      <a:pt x="1743" y="0"/>
                    </a:lnTo>
                    <a:close/>
                    <a:moveTo>
                      <a:pt x="1765" y="0"/>
                    </a:moveTo>
                    <a:lnTo>
                      <a:pt x="1776" y="0"/>
                    </a:lnTo>
                    <a:lnTo>
                      <a:pt x="1776" y="11"/>
                    </a:lnTo>
                    <a:lnTo>
                      <a:pt x="1765" y="11"/>
                    </a:lnTo>
                    <a:lnTo>
                      <a:pt x="1765" y="0"/>
                    </a:lnTo>
                    <a:close/>
                    <a:moveTo>
                      <a:pt x="1787" y="0"/>
                    </a:moveTo>
                    <a:lnTo>
                      <a:pt x="1794" y="0"/>
                    </a:lnTo>
                    <a:lnTo>
                      <a:pt x="1794" y="11"/>
                    </a:lnTo>
                    <a:lnTo>
                      <a:pt x="1787" y="11"/>
                    </a:lnTo>
                    <a:lnTo>
                      <a:pt x="17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4" name="Freeform 11"/>
              <p:cNvSpPr>
                <a:spLocks noEditPoints="1"/>
              </p:cNvSpPr>
              <p:nvPr/>
            </p:nvSpPr>
            <p:spPr bwMode="auto">
              <a:xfrm>
                <a:off x="4102" y="603"/>
                <a:ext cx="44" cy="460"/>
              </a:xfrm>
              <a:custGeom>
                <a:avLst/>
                <a:gdLst>
                  <a:gd name="T0" fmla="*/ 30 w 44"/>
                  <a:gd name="T1" fmla="*/ 52 h 460"/>
                  <a:gd name="T2" fmla="*/ 15 w 44"/>
                  <a:gd name="T3" fmla="*/ 37 h 460"/>
                  <a:gd name="T4" fmla="*/ 30 w 44"/>
                  <a:gd name="T5" fmla="*/ 67 h 460"/>
                  <a:gd name="T6" fmla="*/ 15 w 44"/>
                  <a:gd name="T7" fmla="*/ 81 h 460"/>
                  <a:gd name="T8" fmla="*/ 30 w 44"/>
                  <a:gd name="T9" fmla="*/ 67 h 460"/>
                  <a:gd name="T10" fmla="*/ 30 w 44"/>
                  <a:gd name="T11" fmla="*/ 111 h 460"/>
                  <a:gd name="T12" fmla="*/ 15 w 44"/>
                  <a:gd name="T13" fmla="*/ 96 h 460"/>
                  <a:gd name="T14" fmla="*/ 30 w 44"/>
                  <a:gd name="T15" fmla="*/ 125 h 460"/>
                  <a:gd name="T16" fmla="*/ 15 w 44"/>
                  <a:gd name="T17" fmla="*/ 140 h 460"/>
                  <a:gd name="T18" fmla="*/ 30 w 44"/>
                  <a:gd name="T19" fmla="*/ 125 h 460"/>
                  <a:gd name="T20" fmla="*/ 30 w 44"/>
                  <a:gd name="T21" fmla="*/ 169 h 460"/>
                  <a:gd name="T22" fmla="*/ 15 w 44"/>
                  <a:gd name="T23" fmla="*/ 155 h 460"/>
                  <a:gd name="T24" fmla="*/ 30 w 44"/>
                  <a:gd name="T25" fmla="*/ 184 h 460"/>
                  <a:gd name="T26" fmla="*/ 15 w 44"/>
                  <a:gd name="T27" fmla="*/ 199 h 460"/>
                  <a:gd name="T28" fmla="*/ 30 w 44"/>
                  <a:gd name="T29" fmla="*/ 184 h 460"/>
                  <a:gd name="T30" fmla="*/ 30 w 44"/>
                  <a:gd name="T31" fmla="*/ 228 h 460"/>
                  <a:gd name="T32" fmla="*/ 15 w 44"/>
                  <a:gd name="T33" fmla="*/ 214 h 460"/>
                  <a:gd name="T34" fmla="*/ 30 w 44"/>
                  <a:gd name="T35" fmla="*/ 243 h 460"/>
                  <a:gd name="T36" fmla="*/ 15 w 44"/>
                  <a:gd name="T37" fmla="*/ 258 h 460"/>
                  <a:gd name="T38" fmla="*/ 30 w 44"/>
                  <a:gd name="T39" fmla="*/ 243 h 460"/>
                  <a:gd name="T40" fmla="*/ 30 w 44"/>
                  <a:gd name="T41" fmla="*/ 287 h 460"/>
                  <a:gd name="T42" fmla="*/ 15 w 44"/>
                  <a:gd name="T43" fmla="*/ 272 h 460"/>
                  <a:gd name="T44" fmla="*/ 30 w 44"/>
                  <a:gd name="T45" fmla="*/ 302 h 460"/>
                  <a:gd name="T46" fmla="*/ 15 w 44"/>
                  <a:gd name="T47" fmla="*/ 316 h 460"/>
                  <a:gd name="T48" fmla="*/ 30 w 44"/>
                  <a:gd name="T49" fmla="*/ 302 h 460"/>
                  <a:gd name="T50" fmla="*/ 30 w 44"/>
                  <a:gd name="T51" fmla="*/ 346 h 460"/>
                  <a:gd name="T52" fmla="*/ 15 w 44"/>
                  <a:gd name="T53" fmla="*/ 331 h 460"/>
                  <a:gd name="T54" fmla="*/ 30 w 44"/>
                  <a:gd name="T55" fmla="*/ 361 h 460"/>
                  <a:gd name="T56" fmla="*/ 15 w 44"/>
                  <a:gd name="T57" fmla="*/ 375 h 460"/>
                  <a:gd name="T58" fmla="*/ 30 w 44"/>
                  <a:gd name="T59" fmla="*/ 361 h 460"/>
                  <a:gd name="T60" fmla="*/ 30 w 44"/>
                  <a:gd name="T61" fmla="*/ 405 h 460"/>
                  <a:gd name="T62" fmla="*/ 15 w 44"/>
                  <a:gd name="T63" fmla="*/ 390 h 460"/>
                  <a:gd name="T64" fmla="*/ 30 w 44"/>
                  <a:gd name="T65" fmla="*/ 419 h 460"/>
                  <a:gd name="T66" fmla="*/ 15 w 44"/>
                  <a:gd name="T67" fmla="*/ 434 h 460"/>
                  <a:gd name="T68" fmla="*/ 30 w 44"/>
                  <a:gd name="T69" fmla="*/ 419 h 460"/>
                  <a:gd name="T70" fmla="*/ 30 w 44"/>
                  <a:gd name="T71" fmla="*/ 460 h 460"/>
                  <a:gd name="T72" fmla="*/ 15 w 44"/>
                  <a:gd name="T73" fmla="*/ 449 h 460"/>
                  <a:gd name="T74" fmla="*/ 0 w 44"/>
                  <a:gd name="T75" fmla="*/ 45 h 460"/>
                  <a:gd name="T76" fmla="*/ 44 w 44"/>
                  <a:gd name="T77" fmla="*/ 45 h 46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4"/>
                  <a:gd name="T118" fmla="*/ 0 h 460"/>
                  <a:gd name="T119" fmla="*/ 44 w 44"/>
                  <a:gd name="T120" fmla="*/ 460 h 46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4" h="460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7"/>
                    </a:lnTo>
                    <a:lnTo>
                      <a:pt x="15" y="287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30" y="302"/>
                    </a:moveTo>
                    <a:lnTo>
                      <a:pt x="30" y="316"/>
                    </a:lnTo>
                    <a:lnTo>
                      <a:pt x="15" y="316"/>
                    </a:lnTo>
                    <a:lnTo>
                      <a:pt x="15" y="302"/>
                    </a:lnTo>
                    <a:lnTo>
                      <a:pt x="30" y="302"/>
                    </a:lnTo>
                    <a:close/>
                    <a:moveTo>
                      <a:pt x="30" y="331"/>
                    </a:moveTo>
                    <a:lnTo>
                      <a:pt x="30" y="346"/>
                    </a:lnTo>
                    <a:lnTo>
                      <a:pt x="15" y="346"/>
                    </a:lnTo>
                    <a:lnTo>
                      <a:pt x="15" y="331"/>
                    </a:lnTo>
                    <a:lnTo>
                      <a:pt x="30" y="331"/>
                    </a:lnTo>
                    <a:close/>
                    <a:moveTo>
                      <a:pt x="30" y="361"/>
                    </a:moveTo>
                    <a:lnTo>
                      <a:pt x="30" y="375"/>
                    </a:lnTo>
                    <a:lnTo>
                      <a:pt x="15" y="375"/>
                    </a:lnTo>
                    <a:lnTo>
                      <a:pt x="15" y="361"/>
                    </a:lnTo>
                    <a:lnTo>
                      <a:pt x="30" y="361"/>
                    </a:lnTo>
                    <a:close/>
                    <a:moveTo>
                      <a:pt x="30" y="390"/>
                    </a:moveTo>
                    <a:lnTo>
                      <a:pt x="30" y="405"/>
                    </a:lnTo>
                    <a:lnTo>
                      <a:pt x="15" y="405"/>
                    </a:lnTo>
                    <a:lnTo>
                      <a:pt x="15" y="390"/>
                    </a:lnTo>
                    <a:lnTo>
                      <a:pt x="30" y="390"/>
                    </a:lnTo>
                    <a:close/>
                    <a:moveTo>
                      <a:pt x="30" y="419"/>
                    </a:moveTo>
                    <a:lnTo>
                      <a:pt x="30" y="434"/>
                    </a:lnTo>
                    <a:lnTo>
                      <a:pt x="15" y="434"/>
                    </a:lnTo>
                    <a:lnTo>
                      <a:pt x="15" y="419"/>
                    </a:lnTo>
                    <a:lnTo>
                      <a:pt x="30" y="419"/>
                    </a:lnTo>
                    <a:close/>
                    <a:moveTo>
                      <a:pt x="30" y="449"/>
                    </a:moveTo>
                    <a:lnTo>
                      <a:pt x="30" y="460"/>
                    </a:lnTo>
                    <a:lnTo>
                      <a:pt x="15" y="460"/>
                    </a:lnTo>
                    <a:lnTo>
                      <a:pt x="15" y="449"/>
                    </a:lnTo>
                    <a:lnTo>
                      <a:pt x="30" y="449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102" y="1573"/>
                <a:ext cx="44" cy="284"/>
              </a:xfrm>
              <a:custGeom>
                <a:avLst/>
                <a:gdLst>
                  <a:gd name="T0" fmla="*/ 30 w 44"/>
                  <a:gd name="T1" fmla="*/ 37 h 284"/>
                  <a:gd name="T2" fmla="*/ 30 w 44"/>
                  <a:gd name="T3" fmla="*/ 52 h 284"/>
                  <a:gd name="T4" fmla="*/ 15 w 44"/>
                  <a:gd name="T5" fmla="*/ 52 h 284"/>
                  <a:gd name="T6" fmla="*/ 15 w 44"/>
                  <a:gd name="T7" fmla="*/ 37 h 284"/>
                  <a:gd name="T8" fmla="*/ 30 w 44"/>
                  <a:gd name="T9" fmla="*/ 37 h 284"/>
                  <a:gd name="T10" fmla="*/ 30 w 44"/>
                  <a:gd name="T11" fmla="*/ 67 h 284"/>
                  <a:gd name="T12" fmla="*/ 30 w 44"/>
                  <a:gd name="T13" fmla="*/ 81 h 284"/>
                  <a:gd name="T14" fmla="*/ 15 w 44"/>
                  <a:gd name="T15" fmla="*/ 81 h 284"/>
                  <a:gd name="T16" fmla="*/ 15 w 44"/>
                  <a:gd name="T17" fmla="*/ 67 h 284"/>
                  <a:gd name="T18" fmla="*/ 30 w 44"/>
                  <a:gd name="T19" fmla="*/ 67 h 284"/>
                  <a:gd name="T20" fmla="*/ 30 w 44"/>
                  <a:gd name="T21" fmla="*/ 96 h 284"/>
                  <a:gd name="T22" fmla="*/ 30 w 44"/>
                  <a:gd name="T23" fmla="*/ 111 h 284"/>
                  <a:gd name="T24" fmla="*/ 15 w 44"/>
                  <a:gd name="T25" fmla="*/ 111 h 284"/>
                  <a:gd name="T26" fmla="*/ 15 w 44"/>
                  <a:gd name="T27" fmla="*/ 96 h 284"/>
                  <a:gd name="T28" fmla="*/ 30 w 44"/>
                  <a:gd name="T29" fmla="*/ 96 h 284"/>
                  <a:gd name="T30" fmla="*/ 30 w 44"/>
                  <a:gd name="T31" fmla="*/ 125 h 284"/>
                  <a:gd name="T32" fmla="*/ 30 w 44"/>
                  <a:gd name="T33" fmla="*/ 140 h 284"/>
                  <a:gd name="T34" fmla="*/ 15 w 44"/>
                  <a:gd name="T35" fmla="*/ 140 h 284"/>
                  <a:gd name="T36" fmla="*/ 15 w 44"/>
                  <a:gd name="T37" fmla="*/ 125 h 284"/>
                  <a:gd name="T38" fmla="*/ 30 w 44"/>
                  <a:gd name="T39" fmla="*/ 125 h 284"/>
                  <a:gd name="T40" fmla="*/ 30 w 44"/>
                  <a:gd name="T41" fmla="*/ 155 h 284"/>
                  <a:gd name="T42" fmla="*/ 30 w 44"/>
                  <a:gd name="T43" fmla="*/ 169 h 284"/>
                  <a:gd name="T44" fmla="*/ 15 w 44"/>
                  <a:gd name="T45" fmla="*/ 169 h 284"/>
                  <a:gd name="T46" fmla="*/ 15 w 44"/>
                  <a:gd name="T47" fmla="*/ 155 h 284"/>
                  <a:gd name="T48" fmla="*/ 30 w 44"/>
                  <a:gd name="T49" fmla="*/ 155 h 284"/>
                  <a:gd name="T50" fmla="*/ 30 w 44"/>
                  <a:gd name="T51" fmla="*/ 184 h 284"/>
                  <a:gd name="T52" fmla="*/ 30 w 44"/>
                  <a:gd name="T53" fmla="*/ 199 h 284"/>
                  <a:gd name="T54" fmla="*/ 15 w 44"/>
                  <a:gd name="T55" fmla="*/ 199 h 284"/>
                  <a:gd name="T56" fmla="*/ 15 w 44"/>
                  <a:gd name="T57" fmla="*/ 184 h 284"/>
                  <a:gd name="T58" fmla="*/ 30 w 44"/>
                  <a:gd name="T59" fmla="*/ 184 h 284"/>
                  <a:gd name="T60" fmla="*/ 30 w 44"/>
                  <a:gd name="T61" fmla="*/ 214 h 284"/>
                  <a:gd name="T62" fmla="*/ 30 w 44"/>
                  <a:gd name="T63" fmla="*/ 228 h 284"/>
                  <a:gd name="T64" fmla="*/ 15 w 44"/>
                  <a:gd name="T65" fmla="*/ 228 h 284"/>
                  <a:gd name="T66" fmla="*/ 15 w 44"/>
                  <a:gd name="T67" fmla="*/ 214 h 284"/>
                  <a:gd name="T68" fmla="*/ 30 w 44"/>
                  <a:gd name="T69" fmla="*/ 214 h 284"/>
                  <a:gd name="T70" fmla="*/ 30 w 44"/>
                  <a:gd name="T71" fmla="*/ 243 h 284"/>
                  <a:gd name="T72" fmla="*/ 30 w 44"/>
                  <a:gd name="T73" fmla="*/ 258 h 284"/>
                  <a:gd name="T74" fmla="*/ 15 w 44"/>
                  <a:gd name="T75" fmla="*/ 258 h 284"/>
                  <a:gd name="T76" fmla="*/ 15 w 44"/>
                  <a:gd name="T77" fmla="*/ 243 h 284"/>
                  <a:gd name="T78" fmla="*/ 30 w 44"/>
                  <a:gd name="T79" fmla="*/ 243 h 284"/>
                  <a:gd name="T80" fmla="*/ 30 w 44"/>
                  <a:gd name="T81" fmla="*/ 272 h 284"/>
                  <a:gd name="T82" fmla="*/ 30 w 44"/>
                  <a:gd name="T83" fmla="*/ 284 h 284"/>
                  <a:gd name="T84" fmla="*/ 15 w 44"/>
                  <a:gd name="T85" fmla="*/ 284 h 284"/>
                  <a:gd name="T86" fmla="*/ 15 w 44"/>
                  <a:gd name="T87" fmla="*/ 272 h 284"/>
                  <a:gd name="T88" fmla="*/ 30 w 44"/>
                  <a:gd name="T89" fmla="*/ 272 h 284"/>
                  <a:gd name="T90" fmla="*/ 0 w 44"/>
                  <a:gd name="T91" fmla="*/ 45 h 284"/>
                  <a:gd name="T92" fmla="*/ 22 w 44"/>
                  <a:gd name="T93" fmla="*/ 0 h 284"/>
                  <a:gd name="T94" fmla="*/ 44 w 44"/>
                  <a:gd name="T95" fmla="*/ 45 h 284"/>
                  <a:gd name="T96" fmla="*/ 0 w 44"/>
                  <a:gd name="T97" fmla="*/ 45 h 28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4"/>
                  <a:gd name="T148" fmla="*/ 0 h 284"/>
                  <a:gd name="T149" fmla="*/ 44 w 44"/>
                  <a:gd name="T150" fmla="*/ 284 h 28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4" h="284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4"/>
                    </a:lnTo>
                    <a:lnTo>
                      <a:pt x="15" y="284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6" name="Line 13"/>
              <p:cNvSpPr>
                <a:spLocks noChangeShapeType="1"/>
              </p:cNvSpPr>
              <p:nvPr/>
            </p:nvSpPr>
            <p:spPr bwMode="auto">
              <a:xfrm>
                <a:off x="859" y="2191"/>
                <a:ext cx="1" cy="166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7" name="Freeform 14"/>
              <p:cNvSpPr>
                <a:spLocks noEditPoints="1"/>
              </p:cNvSpPr>
              <p:nvPr/>
            </p:nvSpPr>
            <p:spPr bwMode="auto">
              <a:xfrm>
                <a:off x="859" y="2305"/>
                <a:ext cx="695" cy="44"/>
              </a:xfrm>
              <a:custGeom>
                <a:avLst/>
                <a:gdLst>
                  <a:gd name="T0" fmla="*/ 52 w 695"/>
                  <a:gd name="T1" fmla="*/ 15 h 44"/>
                  <a:gd name="T2" fmla="*/ 37 w 695"/>
                  <a:gd name="T3" fmla="*/ 30 h 44"/>
                  <a:gd name="T4" fmla="*/ 67 w 695"/>
                  <a:gd name="T5" fmla="*/ 15 h 44"/>
                  <a:gd name="T6" fmla="*/ 81 w 695"/>
                  <a:gd name="T7" fmla="*/ 30 h 44"/>
                  <a:gd name="T8" fmla="*/ 67 w 695"/>
                  <a:gd name="T9" fmla="*/ 15 h 44"/>
                  <a:gd name="T10" fmla="*/ 111 w 695"/>
                  <a:gd name="T11" fmla="*/ 15 h 44"/>
                  <a:gd name="T12" fmla="*/ 96 w 695"/>
                  <a:gd name="T13" fmla="*/ 30 h 44"/>
                  <a:gd name="T14" fmla="*/ 125 w 695"/>
                  <a:gd name="T15" fmla="*/ 15 h 44"/>
                  <a:gd name="T16" fmla="*/ 140 w 695"/>
                  <a:gd name="T17" fmla="*/ 30 h 44"/>
                  <a:gd name="T18" fmla="*/ 125 w 695"/>
                  <a:gd name="T19" fmla="*/ 15 h 44"/>
                  <a:gd name="T20" fmla="*/ 170 w 695"/>
                  <a:gd name="T21" fmla="*/ 15 h 44"/>
                  <a:gd name="T22" fmla="*/ 155 w 695"/>
                  <a:gd name="T23" fmla="*/ 30 h 44"/>
                  <a:gd name="T24" fmla="*/ 184 w 695"/>
                  <a:gd name="T25" fmla="*/ 15 h 44"/>
                  <a:gd name="T26" fmla="*/ 199 w 695"/>
                  <a:gd name="T27" fmla="*/ 30 h 44"/>
                  <a:gd name="T28" fmla="*/ 184 w 695"/>
                  <a:gd name="T29" fmla="*/ 15 h 44"/>
                  <a:gd name="T30" fmla="*/ 228 w 695"/>
                  <a:gd name="T31" fmla="*/ 15 h 44"/>
                  <a:gd name="T32" fmla="*/ 214 w 695"/>
                  <a:gd name="T33" fmla="*/ 30 h 44"/>
                  <a:gd name="T34" fmla="*/ 243 w 695"/>
                  <a:gd name="T35" fmla="*/ 15 h 44"/>
                  <a:gd name="T36" fmla="*/ 258 w 695"/>
                  <a:gd name="T37" fmla="*/ 30 h 44"/>
                  <a:gd name="T38" fmla="*/ 243 w 695"/>
                  <a:gd name="T39" fmla="*/ 15 h 44"/>
                  <a:gd name="T40" fmla="*/ 287 w 695"/>
                  <a:gd name="T41" fmla="*/ 15 h 44"/>
                  <a:gd name="T42" fmla="*/ 272 w 695"/>
                  <a:gd name="T43" fmla="*/ 30 h 44"/>
                  <a:gd name="T44" fmla="*/ 302 w 695"/>
                  <a:gd name="T45" fmla="*/ 15 h 44"/>
                  <a:gd name="T46" fmla="*/ 317 w 695"/>
                  <a:gd name="T47" fmla="*/ 30 h 44"/>
                  <a:gd name="T48" fmla="*/ 302 w 695"/>
                  <a:gd name="T49" fmla="*/ 15 h 44"/>
                  <a:gd name="T50" fmla="*/ 346 w 695"/>
                  <a:gd name="T51" fmla="*/ 15 h 44"/>
                  <a:gd name="T52" fmla="*/ 331 w 695"/>
                  <a:gd name="T53" fmla="*/ 30 h 44"/>
                  <a:gd name="T54" fmla="*/ 361 w 695"/>
                  <a:gd name="T55" fmla="*/ 15 h 44"/>
                  <a:gd name="T56" fmla="*/ 375 w 695"/>
                  <a:gd name="T57" fmla="*/ 30 h 44"/>
                  <a:gd name="T58" fmla="*/ 361 w 695"/>
                  <a:gd name="T59" fmla="*/ 15 h 44"/>
                  <a:gd name="T60" fmla="*/ 405 w 695"/>
                  <a:gd name="T61" fmla="*/ 15 h 44"/>
                  <a:gd name="T62" fmla="*/ 390 w 695"/>
                  <a:gd name="T63" fmla="*/ 30 h 44"/>
                  <a:gd name="T64" fmla="*/ 420 w 695"/>
                  <a:gd name="T65" fmla="*/ 15 h 44"/>
                  <a:gd name="T66" fmla="*/ 434 w 695"/>
                  <a:gd name="T67" fmla="*/ 30 h 44"/>
                  <a:gd name="T68" fmla="*/ 420 w 695"/>
                  <a:gd name="T69" fmla="*/ 15 h 44"/>
                  <a:gd name="T70" fmla="*/ 464 w 695"/>
                  <a:gd name="T71" fmla="*/ 15 h 44"/>
                  <a:gd name="T72" fmla="*/ 449 w 695"/>
                  <a:gd name="T73" fmla="*/ 30 h 44"/>
                  <a:gd name="T74" fmla="*/ 478 w 695"/>
                  <a:gd name="T75" fmla="*/ 15 h 44"/>
                  <a:gd name="T76" fmla="*/ 493 w 695"/>
                  <a:gd name="T77" fmla="*/ 30 h 44"/>
                  <a:gd name="T78" fmla="*/ 478 w 695"/>
                  <a:gd name="T79" fmla="*/ 15 h 44"/>
                  <a:gd name="T80" fmla="*/ 522 w 695"/>
                  <a:gd name="T81" fmla="*/ 15 h 44"/>
                  <a:gd name="T82" fmla="*/ 508 w 695"/>
                  <a:gd name="T83" fmla="*/ 30 h 44"/>
                  <a:gd name="T84" fmla="*/ 537 w 695"/>
                  <a:gd name="T85" fmla="*/ 15 h 44"/>
                  <a:gd name="T86" fmla="*/ 552 w 695"/>
                  <a:gd name="T87" fmla="*/ 30 h 44"/>
                  <a:gd name="T88" fmla="*/ 537 w 695"/>
                  <a:gd name="T89" fmla="*/ 15 h 44"/>
                  <a:gd name="T90" fmla="*/ 581 w 695"/>
                  <a:gd name="T91" fmla="*/ 15 h 44"/>
                  <a:gd name="T92" fmla="*/ 567 w 695"/>
                  <a:gd name="T93" fmla="*/ 30 h 44"/>
                  <a:gd name="T94" fmla="*/ 596 w 695"/>
                  <a:gd name="T95" fmla="*/ 15 h 44"/>
                  <a:gd name="T96" fmla="*/ 611 w 695"/>
                  <a:gd name="T97" fmla="*/ 30 h 44"/>
                  <a:gd name="T98" fmla="*/ 596 w 695"/>
                  <a:gd name="T99" fmla="*/ 15 h 44"/>
                  <a:gd name="T100" fmla="*/ 640 w 695"/>
                  <a:gd name="T101" fmla="*/ 15 h 44"/>
                  <a:gd name="T102" fmla="*/ 625 w 695"/>
                  <a:gd name="T103" fmla="*/ 30 h 44"/>
                  <a:gd name="T104" fmla="*/ 655 w 695"/>
                  <a:gd name="T105" fmla="*/ 15 h 44"/>
                  <a:gd name="T106" fmla="*/ 670 w 695"/>
                  <a:gd name="T107" fmla="*/ 30 h 44"/>
                  <a:gd name="T108" fmla="*/ 655 w 695"/>
                  <a:gd name="T109" fmla="*/ 15 h 44"/>
                  <a:gd name="T110" fmla="*/ 695 w 695"/>
                  <a:gd name="T111" fmla="*/ 15 h 44"/>
                  <a:gd name="T112" fmla="*/ 684 w 695"/>
                  <a:gd name="T113" fmla="*/ 30 h 44"/>
                  <a:gd name="T114" fmla="*/ 45 w 695"/>
                  <a:gd name="T115" fmla="*/ 44 h 44"/>
                  <a:gd name="T116" fmla="*/ 45 w 695"/>
                  <a:gd name="T117" fmla="*/ 0 h 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95"/>
                  <a:gd name="T178" fmla="*/ 0 h 44"/>
                  <a:gd name="T179" fmla="*/ 695 w 695"/>
                  <a:gd name="T180" fmla="*/ 44 h 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95" h="44">
                    <a:moveTo>
                      <a:pt x="37" y="15"/>
                    </a:moveTo>
                    <a:lnTo>
                      <a:pt x="52" y="15"/>
                    </a:lnTo>
                    <a:lnTo>
                      <a:pt x="52" y="30"/>
                    </a:lnTo>
                    <a:lnTo>
                      <a:pt x="37" y="30"/>
                    </a:lnTo>
                    <a:lnTo>
                      <a:pt x="37" y="15"/>
                    </a:lnTo>
                    <a:close/>
                    <a:moveTo>
                      <a:pt x="67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7" y="30"/>
                    </a:lnTo>
                    <a:lnTo>
                      <a:pt x="67" y="15"/>
                    </a:lnTo>
                    <a:close/>
                    <a:moveTo>
                      <a:pt x="96" y="15"/>
                    </a:moveTo>
                    <a:lnTo>
                      <a:pt x="111" y="15"/>
                    </a:lnTo>
                    <a:lnTo>
                      <a:pt x="111" y="30"/>
                    </a:lnTo>
                    <a:lnTo>
                      <a:pt x="96" y="30"/>
                    </a:lnTo>
                    <a:lnTo>
                      <a:pt x="96" y="15"/>
                    </a:lnTo>
                    <a:close/>
                    <a:moveTo>
                      <a:pt x="125" y="15"/>
                    </a:moveTo>
                    <a:lnTo>
                      <a:pt x="140" y="15"/>
                    </a:lnTo>
                    <a:lnTo>
                      <a:pt x="140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5" y="15"/>
                    </a:moveTo>
                    <a:lnTo>
                      <a:pt x="170" y="15"/>
                    </a:lnTo>
                    <a:lnTo>
                      <a:pt x="170" y="30"/>
                    </a:lnTo>
                    <a:lnTo>
                      <a:pt x="155" y="30"/>
                    </a:lnTo>
                    <a:lnTo>
                      <a:pt x="155" y="15"/>
                    </a:lnTo>
                    <a:close/>
                    <a:moveTo>
                      <a:pt x="184" y="15"/>
                    </a:moveTo>
                    <a:lnTo>
                      <a:pt x="199" y="15"/>
                    </a:lnTo>
                    <a:lnTo>
                      <a:pt x="199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4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4" y="30"/>
                    </a:lnTo>
                    <a:lnTo>
                      <a:pt x="214" y="15"/>
                    </a:lnTo>
                    <a:close/>
                    <a:moveTo>
                      <a:pt x="243" y="15"/>
                    </a:moveTo>
                    <a:lnTo>
                      <a:pt x="258" y="15"/>
                    </a:lnTo>
                    <a:lnTo>
                      <a:pt x="258" y="30"/>
                    </a:lnTo>
                    <a:lnTo>
                      <a:pt x="243" y="30"/>
                    </a:lnTo>
                    <a:lnTo>
                      <a:pt x="243" y="15"/>
                    </a:lnTo>
                    <a:close/>
                    <a:moveTo>
                      <a:pt x="272" y="15"/>
                    </a:moveTo>
                    <a:lnTo>
                      <a:pt x="287" y="15"/>
                    </a:lnTo>
                    <a:lnTo>
                      <a:pt x="287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2" y="15"/>
                    </a:moveTo>
                    <a:lnTo>
                      <a:pt x="317" y="15"/>
                    </a:lnTo>
                    <a:lnTo>
                      <a:pt x="317" y="30"/>
                    </a:lnTo>
                    <a:lnTo>
                      <a:pt x="302" y="30"/>
                    </a:lnTo>
                    <a:lnTo>
                      <a:pt x="302" y="15"/>
                    </a:lnTo>
                    <a:close/>
                    <a:moveTo>
                      <a:pt x="331" y="15"/>
                    </a:moveTo>
                    <a:lnTo>
                      <a:pt x="346" y="15"/>
                    </a:lnTo>
                    <a:lnTo>
                      <a:pt x="346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1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1" y="30"/>
                    </a:lnTo>
                    <a:lnTo>
                      <a:pt x="361" y="15"/>
                    </a:lnTo>
                    <a:close/>
                    <a:moveTo>
                      <a:pt x="390" y="15"/>
                    </a:moveTo>
                    <a:lnTo>
                      <a:pt x="405" y="15"/>
                    </a:lnTo>
                    <a:lnTo>
                      <a:pt x="405" y="30"/>
                    </a:lnTo>
                    <a:lnTo>
                      <a:pt x="390" y="30"/>
                    </a:lnTo>
                    <a:lnTo>
                      <a:pt x="390" y="15"/>
                    </a:lnTo>
                    <a:close/>
                    <a:moveTo>
                      <a:pt x="420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20" y="30"/>
                    </a:lnTo>
                    <a:lnTo>
                      <a:pt x="420" y="15"/>
                    </a:lnTo>
                    <a:close/>
                    <a:moveTo>
                      <a:pt x="449" y="15"/>
                    </a:moveTo>
                    <a:lnTo>
                      <a:pt x="464" y="15"/>
                    </a:lnTo>
                    <a:lnTo>
                      <a:pt x="464" y="30"/>
                    </a:lnTo>
                    <a:lnTo>
                      <a:pt x="449" y="30"/>
                    </a:lnTo>
                    <a:lnTo>
                      <a:pt x="449" y="15"/>
                    </a:lnTo>
                    <a:close/>
                    <a:moveTo>
                      <a:pt x="478" y="15"/>
                    </a:moveTo>
                    <a:lnTo>
                      <a:pt x="493" y="15"/>
                    </a:lnTo>
                    <a:lnTo>
                      <a:pt x="493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8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8" y="30"/>
                    </a:lnTo>
                    <a:lnTo>
                      <a:pt x="508" y="15"/>
                    </a:lnTo>
                    <a:close/>
                    <a:moveTo>
                      <a:pt x="537" y="15"/>
                    </a:moveTo>
                    <a:lnTo>
                      <a:pt x="552" y="15"/>
                    </a:lnTo>
                    <a:lnTo>
                      <a:pt x="552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7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7" y="30"/>
                    </a:lnTo>
                    <a:lnTo>
                      <a:pt x="567" y="15"/>
                    </a:lnTo>
                    <a:close/>
                    <a:moveTo>
                      <a:pt x="596" y="15"/>
                    </a:moveTo>
                    <a:lnTo>
                      <a:pt x="611" y="15"/>
                    </a:lnTo>
                    <a:lnTo>
                      <a:pt x="611" y="30"/>
                    </a:lnTo>
                    <a:lnTo>
                      <a:pt x="596" y="30"/>
                    </a:lnTo>
                    <a:lnTo>
                      <a:pt x="596" y="15"/>
                    </a:lnTo>
                    <a:close/>
                    <a:moveTo>
                      <a:pt x="625" y="15"/>
                    </a:moveTo>
                    <a:lnTo>
                      <a:pt x="640" y="15"/>
                    </a:lnTo>
                    <a:lnTo>
                      <a:pt x="640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5" y="15"/>
                    </a:moveTo>
                    <a:lnTo>
                      <a:pt x="670" y="15"/>
                    </a:lnTo>
                    <a:lnTo>
                      <a:pt x="670" y="30"/>
                    </a:lnTo>
                    <a:lnTo>
                      <a:pt x="655" y="30"/>
                    </a:lnTo>
                    <a:lnTo>
                      <a:pt x="655" y="15"/>
                    </a:lnTo>
                    <a:close/>
                    <a:moveTo>
                      <a:pt x="684" y="15"/>
                    </a:moveTo>
                    <a:lnTo>
                      <a:pt x="695" y="15"/>
                    </a:lnTo>
                    <a:lnTo>
                      <a:pt x="695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45" y="44"/>
                    </a:moveTo>
                    <a:lnTo>
                      <a:pt x="0" y="22"/>
                    </a:lnTo>
                    <a:lnTo>
                      <a:pt x="45" y="0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8" name="Line 15"/>
              <p:cNvSpPr>
                <a:spLocks noChangeShapeType="1"/>
              </p:cNvSpPr>
              <p:nvPr/>
            </p:nvSpPr>
            <p:spPr bwMode="auto">
              <a:xfrm>
                <a:off x="4124" y="2220"/>
                <a:ext cx="1" cy="137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2336" y="2305"/>
                <a:ext cx="812" cy="44"/>
              </a:xfrm>
              <a:custGeom>
                <a:avLst/>
                <a:gdLst>
                  <a:gd name="T0" fmla="*/ 51 w 812"/>
                  <a:gd name="T1" fmla="*/ 30 h 44"/>
                  <a:gd name="T2" fmla="*/ 66 w 812"/>
                  <a:gd name="T3" fmla="*/ 15 h 44"/>
                  <a:gd name="T4" fmla="*/ 66 w 812"/>
                  <a:gd name="T5" fmla="*/ 30 h 44"/>
                  <a:gd name="T6" fmla="*/ 110 w 812"/>
                  <a:gd name="T7" fmla="*/ 15 h 44"/>
                  <a:gd name="T8" fmla="*/ 95 w 812"/>
                  <a:gd name="T9" fmla="*/ 15 h 44"/>
                  <a:gd name="T10" fmla="*/ 139 w 812"/>
                  <a:gd name="T11" fmla="*/ 30 h 44"/>
                  <a:gd name="T12" fmla="*/ 154 w 812"/>
                  <a:gd name="T13" fmla="*/ 15 h 44"/>
                  <a:gd name="T14" fmla="*/ 154 w 812"/>
                  <a:gd name="T15" fmla="*/ 30 h 44"/>
                  <a:gd name="T16" fmla="*/ 198 w 812"/>
                  <a:gd name="T17" fmla="*/ 15 h 44"/>
                  <a:gd name="T18" fmla="*/ 184 w 812"/>
                  <a:gd name="T19" fmla="*/ 15 h 44"/>
                  <a:gd name="T20" fmla="*/ 228 w 812"/>
                  <a:gd name="T21" fmla="*/ 30 h 44"/>
                  <a:gd name="T22" fmla="*/ 242 w 812"/>
                  <a:gd name="T23" fmla="*/ 15 h 44"/>
                  <a:gd name="T24" fmla="*/ 242 w 812"/>
                  <a:gd name="T25" fmla="*/ 30 h 44"/>
                  <a:gd name="T26" fmla="*/ 286 w 812"/>
                  <a:gd name="T27" fmla="*/ 15 h 44"/>
                  <a:gd name="T28" fmla="*/ 272 w 812"/>
                  <a:gd name="T29" fmla="*/ 15 h 44"/>
                  <a:gd name="T30" fmla="*/ 316 w 812"/>
                  <a:gd name="T31" fmla="*/ 30 h 44"/>
                  <a:gd name="T32" fmla="*/ 331 w 812"/>
                  <a:gd name="T33" fmla="*/ 15 h 44"/>
                  <a:gd name="T34" fmla="*/ 331 w 812"/>
                  <a:gd name="T35" fmla="*/ 30 h 44"/>
                  <a:gd name="T36" fmla="*/ 375 w 812"/>
                  <a:gd name="T37" fmla="*/ 15 h 44"/>
                  <a:gd name="T38" fmla="*/ 360 w 812"/>
                  <a:gd name="T39" fmla="*/ 15 h 44"/>
                  <a:gd name="T40" fmla="*/ 404 w 812"/>
                  <a:gd name="T41" fmla="*/ 30 h 44"/>
                  <a:gd name="T42" fmla="*/ 419 w 812"/>
                  <a:gd name="T43" fmla="*/ 15 h 44"/>
                  <a:gd name="T44" fmla="*/ 419 w 812"/>
                  <a:gd name="T45" fmla="*/ 30 h 44"/>
                  <a:gd name="T46" fmla="*/ 463 w 812"/>
                  <a:gd name="T47" fmla="*/ 15 h 44"/>
                  <a:gd name="T48" fmla="*/ 448 w 812"/>
                  <a:gd name="T49" fmla="*/ 15 h 44"/>
                  <a:gd name="T50" fmla="*/ 492 w 812"/>
                  <a:gd name="T51" fmla="*/ 30 h 44"/>
                  <a:gd name="T52" fmla="*/ 507 w 812"/>
                  <a:gd name="T53" fmla="*/ 15 h 44"/>
                  <a:gd name="T54" fmla="*/ 507 w 812"/>
                  <a:gd name="T55" fmla="*/ 30 h 44"/>
                  <a:gd name="T56" fmla="*/ 551 w 812"/>
                  <a:gd name="T57" fmla="*/ 15 h 44"/>
                  <a:gd name="T58" fmla="*/ 537 w 812"/>
                  <a:gd name="T59" fmla="*/ 15 h 44"/>
                  <a:gd name="T60" fmla="*/ 581 w 812"/>
                  <a:gd name="T61" fmla="*/ 30 h 44"/>
                  <a:gd name="T62" fmla="*/ 595 w 812"/>
                  <a:gd name="T63" fmla="*/ 15 h 44"/>
                  <a:gd name="T64" fmla="*/ 595 w 812"/>
                  <a:gd name="T65" fmla="*/ 30 h 44"/>
                  <a:gd name="T66" fmla="*/ 639 w 812"/>
                  <a:gd name="T67" fmla="*/ 15 h 44"/>
                  <a:gd name="T68" fmla="*/ 625 w 812"/>
                  <a:gd name="T69" fmla="*/ 15 h 44"/>
                  <a:gd name="T70" fmla="*/ 669 w 812"/>
                  <a:gd name="T71" fmla="*/ 30 h 44"/>
                  <a:gd name="T72" fmla="*/ 684 w 812"/>
                  <a:gd name="T73" fmla="*/ 15 h 44"/>
                  <a:gd name="T74" fmla="*/ 684 w 812"/>
                  <a:gd name="T75" fmla="*/ 30 h 44"/>
                  <a:gd name="T76" fmla="*/ 728 w 812"/>
                  <a:gd name="T77" fmla="*/ 15 h 44"/>
                  <a:gd name="T78" fmla="*/ 713 w 812"/>
                  <a:gd name="T79" fmla="*/ 15 h 44"/>
                  <a:gd name="T80" fmla="*/ 757 w 812"/>
                  <a:gd name="T81" fmla="*/ 30 h 44"/>
                  <a:gd name="T82" fmla="*/ 772 w 812"/>
                  <a:gd name="T83" fmla="*/ 15 h 44"/>
                  <a:gd name="T84" fmla="*/ 772 w 812"/>
                  <a:gd name="T85" fmla="*/ 30 h 44"/>
                  <a:gd name="T86" fmla="*/ 812 w 812"/>
                  <a:gd name="T87" fmla="*/ 15 h 44"/>
                  <a:gd name="T88" fmla="*/ 801 w 812"/>
                  <a:gd name="T89" fmla="*/ 15 h 44"/>
                  <a:gd name="T90" fmla="*/ 44 w 812"/>
                  <a:gd name="T91" fmla="*/ 0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2"/>
                  <a:gd name="T139" fmla="*/ 0 h 44"/>
                  <a:gd name="T140" fmla="*/ 812 w 812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2" h="44">
                    <a:moveTo>
                      <a:pt x="36" y="15"/>
                    </a:moveTo>
                    <a:lnTo>
                      <a:pt x="51" y="15"/>
                    </a:lnTo>
                    <a:lnTo>
                      <a:pt x="51" y="30"/>
                    </a:lnTo>
                    <a:lnTo>
                      <a:pt x="36" y="30"/>
                    </a:lnTo>
                    <a:lnTo>
                      <a:pt x="36" y="15"/>
                    </a:lnTo>
                    <a:close/>
                    <a:moveTo>
                      <a:pt x="66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6" y="30"/>
                    </a:lnTo>
                    <a:lnTo>
                      <a:pt x="66" y="15"/>
                    </a:lnTo>
                    <a:close/>
                    <a:moveTo>
                      <a:pt x="95" y="15"/>
                    </a:moveTo>
                    <a:lnTo>
                      <a:pt x="110" y="15"/>
                    </a:lnTo>
                    <a:lnTo>
                      <a:pt x="110" y="30"/>
                    </a:lnTo>
                    <a:lnTo>
                      <a:pt x="95" y="30"/>
                    </a:lnTo>
                    <a:lnTo>
                      <a:pt x="95" y="15"/>
                    </a:lnTo>
                    <a:close/>
                    <a:moveTo>
                      <a:pt x="125" y="15"/>
                    </a:moveTo>
                    <a:lnTo>
                      <a:pt x="139" y="15"/>
                    </a:lnTo>
                    <a:lnTo>
                      <a:pt x="139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4" y="15"/>
                    </a:moveTo>
                    <a:lnTo>
                      <a:pt x="169" y="15"/>
                    </a:lnTo>
                    <a:lnTo>
                      <a:pt x="169" y="30"/>
                    </a:lnTo>
                    <a:lnTo>
                      <a:pt x="154" y="30"/>
                    </a:lnTo>
                    <a:lnTo>
                      <a:pt x="154" y="15"/>
                    </a:lnTo>
                    <a:close/>
                    <a:moveTo>
                      <a:pt x="184" y="15"/>
                    </a:moveTo>
                    <a:lnTo>
                      <a:pt x="198" y="15"/>
                    </a:lnTo>
                    <a:lnTo>
                      <a:pt x="198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3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3" y="30"/>
                    </a:lnTo>
                    <a:lnTo>
                      <a:pt x="213" y="15"/>
                    </a:lnTo>
                    <a:close/>
                    <a:moveTo>
                      <a:pt x="242" y="15"/>
                    </a:moveTo>
                    <a:lnTo>
                      <a:pt x="257" y="15"/>
                    </a:lnTo>
                    <a:lnTo>
                      <a:pt x="257" y="30"/>
                    </a:lnTo>
                    <a:lnTo>
                      <a:pt x="242" y="30"/>
                    </a:lnTo>
                    <a:lnTo>
                      <a:pt x="242" y="15"/>
                    </a:lnTo>
                    <a:close/>
                    <a:moveTo>
                      <a:pt x="272" y="15"/>
                    </a:moveTo>
                    <a:lnTo>
                      <a:pt x="286" y="15"/>
                    </a:lnTo>
                    <a:lnTo>
                      <a:pt x="286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1" y="15"/>
                    </a:moveTo>
                    <a:lnTo>
                      <a:pt x="316" y="15"/>
                    </a:lnTo>
                    <a:lnTo>
                      <a:pt x="316" y="30"/>
                    </a:lnTo>
                    <a:lnTo>
                      <a:pt x="301" y="30"/>
                    </a:lnTo>
                    <a:lnTo>
                      <a:pt x="301" y="15"/>
                    </a:lnTo>
                    <a:close/>
                    <a:moveTo>
                      <a:pt x="331" y="15"/>
                    </a:moveTo>
                    <a:lnTo>
                      <a:pt x="345" y="15"/>
                    </a:lnTo>
                    <a:lnTo>
                      <a:pt x="345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0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0" y="30"/>
                    </a:lnTo>
                    <a:lnTo>
                      <a:pt x="360" y="15"/>
                    </a:lnTo>
                    <a:close/>
                    <a:moveTo>
                      <a:pt x="389" y="15"/>
                    </a:moveTo>
                    <a:lnTo>
                      <a:pt x="404" y="15"/>
                    </a:lnTo>
                    <a:lnTo>
                      <a:pt x="404" y="30"/>
                    </a:lnTo>
                    <a:lnTo>
                      <a:pt x="389" y="30"/>
                    </a:lnTo>
                    <a:lnTo>
                      <a:pt x="389" y="15"/>
                    </a:lnTo>
                    <a:close/>
                    <a:moveTo>
                      <a:pt x="419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19" y="30"/>
                    </a:lnTo>
                    <a:lnTo>
                      <a:pt x="419" y="15"/>
                    </a:lnTo>
                    <a:close/>
                    <a:moveTo>
                      <a:pt x="448" y="15"/>
                    </a:moveTo>
                    <a:lnTo>
                      <a:pt x="463" y="15"/>
                    </a:lnTo>
                    <a:lnTo>
                      <a:pt x="463" y="30"/>
                    </a:lnTo>
                    <a:lnTo>
                      <a:pt x="448" y="30"/>
                    </a:lnTo>
                    <a:lnTo>
                      <a:pt x="448" y="15"/>
                    </a:lnTo>
                    <a:close/>
                    <a:moveTo>
                      <a:pt x="478" y="15"/>
                    </a:moveTo>
                    <a:lnTo>
                      <a:pt x="492" y="15"/>
                    </a:lnTo>
                    <a:lnTo>
                      <a:pt x="492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7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7" y="30"/>
                    </a:lnTo>
                    <a:lnTo>
                      <a:pt x="507" y="15"/>
                    </a:lnTo>
                    <a:close/>
                    <a:moveTo>
                      <a:pt x="537" y="15"/>
                    </a:moveTo>
                    <a:lnTo>
                      <a:pt x="551" y="15"/>
                    </a:lnTo>
                    <a:lnTo>
                      <a:pt x="551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6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6" y="30"/>
                    </a:lnTo>
                    <a:lnTo>
                      <a:pt x="566" y="15"/>
                    </a:lnTo>
                    <a:close/>
                    <a:moveTo>
                      <a:pt x="595" y="15"/>
                    </a:moveTo>
                    <a:lnTo>
                      <a:pt x="610" y="15"/>
                    </a:lnTo>
                    <a:lnTo>
                      <a:pt x="610" y="30"/>
                    </a:lnTo>
                    <a:lnTo>
                      <a:pt x="595" y="30"/>
                    </a:lnTo>
                    <a:lnTo>
                      <a:pt x="595" y="15"/>
                    </a:lnTo>
                    <a:close/>
                    <a:moveTo>
                      <a:pt x="625" y="15"/>
                    </a:moveTo>
                    <a:lnTo>
                      <a:pt x="639" y="15"/>
                    </a:lnTo>
                    <a:lnTo>
                      <a:pt x="639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4" y="15"/>
                    </a:moveTo>
                    <a:lnTo>
                      <a:pt x="669" y="15"/>
                    </a:lnTo>
                    <a:lnTo>
                      <a:pt x="669" y="30"/>
                    </a:lnTo>
                    <a:lnTo>
                      <a:pt x="654" y="30"/>
                    </a:lnTo>
                    <a:lnTo>
                      <a:pt x="654" y="15"/>
                    </a:lnTo>
                    <a:close/>
                    <a:moveTo>
                      <a:pt x="684" y="15"/>
                    </a:moveTo>
                    <a:lnTo>
                      <a:pt x="698" y="15"/>
                    </a:lnTo>
                    <a:lnTo>
                      <a:pt x="698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713" y="15"/>
                    </a:moveTo>
                    <a:lnTo>
                      <a:pt x="728" y="15"/>
                    </a:lnTo>
                    <a:lnTo>
                      <a:pt x="728" y="30"/>
                    </a:lnTo>
                    <a:lnTo>
                      <a:pt x="713" y="30"/>
                    </a:lnTo>
                    <a:lnTo>
                      <a:pt x="713" y="15"/>
                    </a:lnTo>
                    <a:close/>
                    <a:moveTo>
                      <a:pt x="742" y="15"/>
                    </a:moveTo>
                    <a:lnTo>
                      <a:pt x="757" y="15"/>
                    </a:lnTo>
                    <a:lnTo>
                      <a:pt x="757" y="30"/>
                    </a:lnTo>
                    <a:lnTo>
                      <a:pt x="742" y="30"/>
                    </a:lnTo>
                    <a:lnTo>
                      <a:pt x="742" y="15"/>
                    </a:lnTo>
                    <a:close/>
                    <a:moveTo>
                      <a:pt x="772" y="15"/>
                    </a:moveTo>
                    <a:lnTo>
                      <a:pt x="787" y="15"/>
                    </a:lnTo>
                    <a:lnTo>
                      <a:pt x="787" y="30"/>
                    </a:lnTo>
                    <a:lnTo>
                      <a:pt x="772" y="30"/>
                    </a:lnTo>
                    <a:lnTo>
                      <a:pt x="772" y="15"/>
                    </a:lnTo>
                    <a:close/>
                    <a:moveTo>
                      <a:pt x="801" y="15"/>
                    </a:moveTo>
                    <a:lnTo>
                      <a:pt x="812" y="15"/>
                    </a:lnTo>
                    <a:lnTo>
                      <a:pt x="812" y="30"/>
                    </a:lnTo>
                    <a:lnTo>
                      <a:pt x="801" y="30"/>
                    </a:lnTo>
                    <a:lnTo>
                      <a:pt x="801" y="15"/>
                    </a:lnTo>
                    <a:close/>
                    <a:moveTo>
                      <a:pt x="44" y="44"/>
                    </a:moveTo>
                    <a:lnTo>
                      <a:pt x="0" y="22"/>
                    </a:lnTo>
                    <a:lnTo>
                      <a:pt x="44" y="0"/>
                    </a:lnTo>
                    <a:lnTo>
                      <a:pt x="44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40" name="Rectangle 17"/>
              <p:cNvSpPr>
                <a:spLocks noChangeArrowheads="1"/>
              </p:cNvSpPr>
              <p:nvPr/>
            </p:nvSpPr>
            <p:spPr bwMode="auto">
              <a:xfrm>
                <a:off x="1585" y="2281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hs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41" name="Rectangle 18"/>
              <p:cNvSpPr>
                <a:spLocks noChangeArrowheads="1"/>
              </p:cNvSpPr>
              <p:nvPr/>
            </p:nvSpPr>
            <p:spPr bwMode="auto">
              <a:xfrm>
                <a:off x="3189" y="2264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hr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44" name="Rectangle 21"/>
              <p:cNvSpPr>
                <a:spLocks noChangeArrowheads="1"/>
              </p:cNvSpPr>
              <p:nvPr/>
            </p:nvSpPr>
            <p:spPr bwMode="auto">
              <a:xfrm>
                <a:off x="1587" y="1093"/>
                <a:ext cx="673" cy="133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  <a:ea typeface="ＭＳ Ｐゴシック"/>
                </a:endParaRPr>
              </a:p>
            </p:txBody>
          </p:sp>
          <p:sp>
            <p:nvSpPr>
              <p:cNvPr id="45" name="Freeform 23"/>
              <p:cNvSpPr>
                <a:spLocks noEditPoints="1"/>
              </p:cNvSpPr>
              <p:nvPr/>
            </p:nvSpPr>
            <p:spPr bwMode="auto">
              <a:xfrm>
                <a:off x="2165" y="1237"/>
                <a:ext cx="98" cy="208"/>
              </a:xfrm>
              <a:custGeom>
                <a:avLst/>
                <a:gdLst>
                  <a:gd name="T0" fmla="*/ 14 w 98"/>
                  <a:gd name="T1" fmla="*/ 0 h 208"/>
                  <a:gd name="T2" fmla="*/ 88 w 98"/>
                  <a:gd name="T3" fmla="*/ 172 h 208"/>
                  <a:gd name="T4" fmla="*/ 74 w 98"/>
                  <a:gd name="T5" fmla="*/ 178 h 208"/>
                  <a:gd name="T6" fmla="*/ 0 w 98"/>
                  <a:gd name="T7" fmla="*/ 6 h 208"/>
                  <a:gd name="T8" fmla="*/ 14 w 98"/>
                  <a:gd name="T9" fmla="*/ 0 h 208"/>
                  <a:gd name="T10" fmla="*/ 98 w 98"/>
                  <a:gd name="T11" fmla="*/ 159 h 208"/>
                  <a:gd name="T12" fmla="*/ 95 w 98"/>
                  <a:gd name="T13" fmla="*/ 208 h 208"/>
                  <a:gd name="T14" fmla="*/ 58 w 98"/>
                  <a:gd name="T15" fmla="*/ 177 h 208"/>
                  <a:gd name="T16" fmla="*/ 98 w 98"/>
                  <a:gd name="T17" fmla="*/ 159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8"/>
                  <a:gd name="T28" fmla="*/ 0 h 208"/>
                  <a:gd name="T29" fmla="*/ 98 w 98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8" h="208">
                    <a:moveTo>
                      <a:pt x="14" y="0"/>
                    </a:moveTo>
                    <a:lnTo>
                      <a:pt x="88" y="172"/>
                    </a:lnTo>
                    <a:lnTo>
                      <a:pt x="74" y="178"/>
                    </a:lnTo>
                    <a:lnTo>
                      <a:pt x="0" y="6"/>
                    </a:lnTo>
                    <a:lnTo>
                      <a:pt x="14" y="0"/>
                    </a:lnTo>
                    <a:close/>
                    <a:moveTo>
                      <a:pt x="98" y="159"/>
                    </a:moveTo>
                    <a:lnTo>
                      <a:pt x="95" y="208"/>
                    </a:lnTo>
                    <a:lnTo>
                      <a:pt x="58" y="177"/>
                    </a:lnTo>
                    <a:lnTo>
                      <a:pt x="98" y="159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grpSp>
            <p:nvGrpSpPr>
              <p:cNvPr id="46" name="Group 45"/>
              <p:cNvGrpSpPr>
                <a:grpSpLocks/>
              </p:cNvGrpSpPr>
              <p:nvPr/>
            </p:nvGrpSpPr>
            <p:grpSpPr bwMode="auto">
              <a:xfrm>
                <a:off x="2286" y="1529"/>
                <a:ext cx="88" cy="88"/>
                <a:chOff x="2286" y="1529"/>
                <a:chExt cx="88" cy="88"/>
              </a:xfrm>
            </p:grpSpPr>
            <p:sp>
              <p:nvSpPr>
                <p:cNvPr id="116" name="Oval 24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solidFill>
                  <a:srgbClr val="0000FF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n-US" altLang="en-US" sz="4000">
                    <a:solidFill>
                      <a:srgbClr val="EEECE1"/>
                    </a:solidFill>
                    <a:ea typeface="ＭＳ Ｐゴシック"/>
                  </a:endParaRPr>
                </a:p>
              </p:txBody>
            </p:sp>
            <p:sp>
              <p:nvSpPr>
                <p:cNvPr id="117" name="Oval 25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noFill/>
                <a:ln w="4" cap="rnd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n-US" altLang="en-US" sz="4000">
                    <a:solidFill>
                      <a:srgbClr val="EEECE1"/>
                    </a:solidFill>
                    <a:ea typeface="ＭＳ Ｐゴシック"/>
                  </a:endParaRPr>
                </a:p>
              </p:txBody>
            </p:sp>
          </p:grp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769" y="1651"/>
                <a:ext cx="374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  <a:ea typeface="ＭＳ Ｐゴシック"/>
                </a:endParaRPr>
              </a:p>
            </p:txBody>
          </p:sp>
          <p:sp>
            <p:nvSpPr>
              <p:cNvPr id="48" name="Freeform 47"/>
              <p:cNvSpPr>
                <a:spLocks noEditPoints="1"/>
              </p:cNvSpPr>
              <p:nvPr/>
            </p:nvSpPr>
            <p:spPr bwMode="auto">
              <a:xfrm>
                <a:off x="837" y="1809"/>
                <a:ext cx="44" cy="382"/>
              </a:xfrm>
              <a:custGeom>
                <a:avLst/>
                <a:gdLst>
                  <a:gd name="T0" fmla="*/ 30 w 44"/>
                  <a:gd name="T1" fmla="*/ 0 h 382"/>
                  <a:gd name="T2" fmla="*/ 30 w 44"/>
                  <a:gd name="T3" fmla="*/ 345 h 382"/>
                  <a:gd name="T4" fmla="*/ 15 w 44"/>
                  <a:gd name="T5" fmla="*/ 345 h 382"/>
                  <a:gd name="T6" fmla="*/ 15 w 44"/>
                  <a:gd name="T7" fmla="*/ 0 h 382"/>
                  <a:gd name="T8" fmla="*/ 30 w 44"/>
                  <a:gd name="T9" fmla="*/ 0 h 382"/>
                  <a:gd name="T10" fmla="*/ 44 w 44"/>
                  <a:gd name="T11" fmla="*/ 338 h 382"/>
                  <a:gd name="T12" fmla="*/ 22 w 44"/>
                  <a:gd name="T13" fmla="*/ 382 h 382"/>
                  <a:gd name="T14" fmla="*/ 0 w 44"/>
                  <a:gd name="T15" fmla="*/ 338 h 382"/>
                  <a:gd name="T16" fmla="*/ 44 w 44"/>
                  <a:gd name="T17" fmla="*/ 338 h 3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382"/>
                  <a:gd name="T29" fmla="*/ 44 w 44"/>
                  <a:gd name="T30" fmla="*/ 382 h 38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382">
                    <a:moveTo>
                      <a:pt x="30" y="0"/>
                    </a:moveTo>
                    <a:lnTo>
                      <a:pt x="30" y="345"/>
                    </a:lnTo>
                    <a:lnTo>
                      <a:pt x="15" y="34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338"/>
                    </a:moveTo>
                    <a:lnTo>
                      <a:pt x="22" y="382"/>
                    </a:lnTo>
                    <a:lnTo>
                      <a:pt x="0" y="338"/>
                    </a:lnTo>
                    <a:lnTo>
                      <a:pt x="44" y="338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49" name="Freeform 48"/>
              <p:cNvSpPr>
                <a:spLocks noEditPoints="1"/>
              </p:cNvSpPr>
              <p:nvPr/>
            </p:nvSpPr>
            <p:spPr bwMode="auto">
              <a:xfrm>
                <a:off x="2325" y="957"/>
                <a:ext cx="11" cy="1400"/>
              </a:xfrm>
              <a:custGeom>
                <a:avLst/>
                <a:gdLst>
                  <a:gd name="T0" fmla="*/ 0 w 11"/>
                  <a:gd name="T1" fmla="*/ 1378 h 1400"/>
                  <a:gd name="T2" fmla="*/ 0 w 11"/>
                  <a:gd name="T3" fmla="*/ 1345 h 1400"/>
                  <a:gd name="T4" fmla="*/ 11 w 11"/>
                  <a:gd name="T5" fmla="*/ 1322 h 1400"/>
                  <a:gd name="T6" fmla="*/ 11 w 11"/>
                  <a:gd name="T7" fmla="*/ 1311 h 1400"/>
                  <a:gd name="T8" fmla="*/ 0 w 11"/>
                  <a:gd name="T9" fmla="*/ 1289 h 1400"/>
                  <a:gd name="T10" fmla="*/ 0 w 11"/>
                  <a:gd name="T11" fmla="*/ 1245 h 1400"/>
                  <a:gd name="T12" fmla="*/ 0 w 11"/>
                  <a:gd name="T13" fmla="*/ 1212 h 1400"/>
                  <a:gd name="T14" fmla="*/ 11 w 11"/>
                  <a:gd name="T15" fmla="*/ 1190 h 1400"/>
                  <a:gd name="T16" fmla="*/ 11 w 11"/>
                  <a:gd name="T17" fmla="*/ 1179 h 1400"/>
                  <a:gd name="T18" fmla="*/ 0 w 11"/>
                  <a:gd name="T19" fmla="*/ 1157 h 1400"/>
                  <a:gd name="T20" fmla="*/ 0 w 11"/>
                  <a:gd name="T21" fmla="*/ 1113 h 1400"/>
                  <a:gd name="T22" fmla="*/ 0 w 11"/>
                  <a:gd name="T23" fmla="*/ 1080 h 1400"/>
                  <a:gd name="T24" fmla="*/ 11 w 11"/>
                  <a:gd name="T25" fmla="*/ 1058 h 1400"/>
                  <a:gd name="T26" fmla="*/ 11 w 11"/>
                  <a:gd name="T27" fmla="*/ 1047 h 1400"/>
                  <a:gd name="T28" fmla="*/ 0 w 11"/>
                  <a:gd name="T29" fmla="*/ 1025 h 1400"/>
                  <a:gd name="T30" fmla="*/ 0 w 11"/>
                  <a:gd name="T31" fmla="*/ 981 h 1400"/>
                  <a:gd name="T32" fmla="*/ 0 w 11"/>
                  <a:gd name="T33" fmla="*/ 948 h 1400"/>
                  <a:gd name="T34" fmla="*/ 11 w 11"/>
                  <a:gd name="T35" fmla="*/ 926 h 1400"/>
                  <a:gd name="T36" fmla="*/ 11 w 11"/>
                  <a:gd name="T37" fmla="*/ 915 h 1400"/>
                  <a:gd name="T38" fmla="*/ 0 w 11"/>
                  <a:gd name="T39" fmla="*/ 893 h 1400"/>
                  <a:gd name="T40" fmla="*/ 0 w 11"/>
                  <a:gd name="T41" fmla="*/ 848 h 1400"/>
                  <a:gd name="T42" fmla="*/ 0 w 11"/>
                  <a:gd name="T43" fmla="*/ 815 h 1400"/>
                  <a:gd name="T44" fmla="*/ 11 w 11"/>
                  <a:gd name="T45" fmla="*/ 793 h 1400"/>
                  <a:gd name="T46" fmla="*/ 11 w 11"/>
                  <a:gd name="T47" fmla="*/ 782 h 1400"/>
                  <a:gd name="T48" fmla="*/ 0 w 11"/>
                  <a:gd name="T49" fmla="*/ 760 h 1400"/>
                  <a:gd name="T50" fmla="*/ 0 w 11"/>
                  <a:gd name="T51" fmla="*/ 716 h 1400"/>
                  <a:gd name="T52" fmla="*/ 0 w 11"/>
                  <a:gd name="T53" fmla="*/ 683 h 1400"/>
                  <a:gd name="T54" fmla="*/ 11 w 11"/>
                  <a:gd name="T55" fmla="*/ 661 h 1400"/>
                  <a:gd name="T56" fmla="*/ 11 w 11"/>
                  <a:gd name="T57" fmla="*/ 650 h 1400"/>
                  <a:gd name="T58" fmla="*/ 0 w 11"/>
                  <a:gd name="T59" fmla="*/ 628 h 1400"/>
                  <a:gd name="T60" fmla="*/ 0 w 11"/>
                  <a:gd name="T61" fmla="*/ 584 h 1400"/>
                  <a:gd name="T62" fmla="*/ 0 w 11"/>
                  <a:gd name="T63" fmla="*/ 551 h 1400"/>
                  <a:gd name="T64" fmla="*/ 11 w 11"/>
                  <a:gd name="T65" fmla="*/ 529 h 1400"/>
                  <a:gd name="T66" fmla="*/ 11 w 11"/>
                  <a:gd name="T67" fmla="*/ 518 h 1400"/>
                  <a:gd name="T68" fmla="*/ 0 w 11"/>
                  <a:gd name="T69" fmla="*/ 496 h 1400"/>
                  <a:gd name="T70" fmla="*/ 0 w 11"/>
                  <a:gd name="T71" fmla="*/ 452 h 1400"/>
                  <a:gd name="T72" fmla="*/ 0 w 11"/>
                  <a:gd name="T73" fmla="*/ 419 h 1400"/>
                  <a:gd name="T74" fmla="*/ 11 w 11"/>
                  <a:gd name="T75" fmla="*/ 397 h 1400"/>
                  <a:gd name="T76" fmla="*/ 11 w 11"/>
                  <a:gd name="T77" fmla="*/ 386 h 1400"/>
                  <a:gd name="T78" fmla="*/ 0 w 11"/>
                  <a:gd name="T79" fmla="*/ 363 h 1400"/>
                  <a:gd name="T80" fmla="*/ 0 w 11"/>
                  <a:gd name="T81" fmla="*/ 319 h 1400"/>
                  <a:gd name="T82" fmla="*/ 0 w 11"/>
                  <a:gd name="T83" fmla="*/ 286 h 1400"/>
                  <a:gd name="T84" fmla="*/ 11 w 11"/>
                  <a:gd name="T85" fmla="*/ 264 h 1400"/>
                  <a:gd name="T86" fmla="*/ 11 w 11"/>
                  <a:gd name="T87" fmla="*/ 253 h 1400"/>
                  <a:gd name="T88" fmla="*/ 0 w 11"/>
                  <a:gd name="T89" fmla="*/ 231 h 1400"/>
                  <a:gd name="T90" fmla="*/ 0 w 11"/>
                  <a:gd name="T91" fmla="*/ 187 h 1400"/>
                  <a:gd name="T92" fmla="*/ 0 w 11"/>
                  <a:gd name="T93" fmla="*/ 154 h 1400"/>
                  <a:gd name="T94" fmla="*/ 11 w 11"/>
                  <a:gd name="T95" fmla="*/ 132 h 1400"/>
                  <a:gd name="T96" fmla="*/ 11 w 11"/>
                  <a:gd name="T97" fmla="*/ 121 h 1400"/>
                  <a:gd name="T98" fmla="*/ 0 w 11"/>
                  <a:gd name="T99" fmla="*/ 99 h 1400"/>
                  <a:gd name="T100" fmla="*/ 0 w 11"/>
                  <a:gd name="T101" fmla="*/ 55 h 1400"/>
                  <a:gd name="T102" fmla="*/ 0 w 11"/>
                  <a:gd name="T103" fmla="*/ 22 h 1400"/>
                  <a:gd name="T104" fmla="*/ 11 w 11"/>
                  <a:gd name="T105" fmla="*/ 0 h 14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"/>
                  <a:gd name="T160" fmla="*/ 0 h 1400"/>
                  <a:gd name="T161" fmla="*/ 11 w 11"/>
                  <a:gd name="T162" fmla="*/ 1400 h 14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" h="1400">
                    <a:moveTo>
                      <a:pt x="0" y="1400"/>
                    </a:moveTo>
                    <a:lnTo>
                      <a:pt x="0" y="1389"/>
                    </a:lnTo>
                    <a:lnTo>
                      <a:pt x="11" y="1389"/>
                    </a:lnTo>
                    <a:lnTo>
                      <a:pt x="11" y="1400"/>
                    </a:lnTo>
                    <a:lnTo>
                      <a:pt x="0" y="1400"/>
                    </a:lnTo>
                    <a:close/>
                    <a:moveTo>
                      <a:pt x="0" y="1378"/>
                    </a:moveTo>
                    <a:lnTo>
                      <a:pt x="0" y="1367"/>
                    </a:lnTo>
                    <a:lnTo>
                      <a:pt x="11" y="1367"/>
                    </a:lnTo>
                    <a:lnTo>
                      <a:pt x="11" y="1378"/>
                    </a:lnTo>
                    <a:lnTo>
                      <a:pt x="0" y="1378"/>
                    </a:lnTo>
                    <a:close/>
                    <a:moveTo>
                      <a:pt x="0" y="1356"/>
                    </a:moveTo>
                    <a:lnTo>
                      <a:pt x="0" y="1345"/>
                    </a:lnTo>
                    <a:lnTo>
                      <a:pt x="11" y="1345"/>
                    </a:lnTo>
                    <a:lnTo>
                      <a:pt x="11" y="1356"/>
                    </a:lnTo>
                    <a:lnTo>
                      <a:pt x="0" y="1356"/>
                    </a:lnTo>
                    <a:close/>
                    <a:moveTo>
                      <a:pt x="0" y="1333"/>
                    </a:moveTo>
                    <a:lnTo>
                      <a:pt x="0" y="1322"/>
                    </a:lnTo>
                    <a:lnTo>
                      <a:pt x="11" y="1322"/>
                    </a:lnTo>
                    <a:lnTo>
                      <a:pt x="11" y="1333"/>
                    </a:lnTo>
                    <a:lnTo>
                      <a:pt x="0" y="1333"/>
                    </a:lnTo>
                    <a:close/>
                    <a:moveTo>
                      <a:pt x="0" y="1311"/>
                    </a:moveTo>
                    <a:lnTo>
                      <a:pt x="0" y="1300"/>
                    </a:lnTo>
                    <a:lnTo>
                      <a:pt x="11" y="1300"/>
                    </a:lnTo>
                    <a:lnTo>
                      <a:pt x="11" y="1311"/>
                    </a:lnTo>
                    <a:lnTo>
                      <a:pt x="0" y="1311"/>
                    </a:lnTo>
                    <a:close/>
                    <a:moveTo>
                      <a:pt x="0" y="1289"/>
                    </a:moveTo>
                    <a:lnTo>
                      <a:pt x="0" y="1278"/>
                    </a:lnTo>
                    <a:lnTo>
                      <a:pt x="11" y="1278"/>
                    </a:lnTo>
                    <a:lnTo>
                      <a:pt x="11" y="1289"/>
                    </a:lnTo>
                    <a:lnTo>
                      <a:pt x="0" y="1289"/>
                    </a:lnTo>
                    <a:close/>
                    <a:moveTo>
                      <a:pt x="0" y="1267"/>
                    </a:moveTo>
                    <a:lnTo>
                      <a:pt x="0" y="1256"/>
                    </a:lnTo>
                    <a:lnTo>
                      <a:pt x="11" y="1256"/>
                    </a:lnTo>
                    <a:lnTo>
                      <a:pt x="11" y="1267"/>
                    </a:lnTo>
                    <a:lnTo>
                      <a:pt x="0" y="1267"/>
                    </a:lnTo>
                    <a:close/>
                    <a:moveTo>
                      <a:pt x="0" y="1245"/>
                    </a:moveTo>
                    <a:lnTo>
                      <a:pt x="0" y="1234"/>
                    </a:lnTo>
                    <a:lnTo>
                      <a:pt x="11" y="1234"/>
                    </a:lnTo>
                    <a:lnTo>
                      <a:pt x="11" y="1245"/>
                    </a:lnTo>
                    <a:lnTo>
                      <a:pt x="0" y="1245"/>
                    </a:lnTo>
                    <a:close/>
                    <a:moveTo>
                      <a:pt x="0" y="1223"/>
                    </a:moveTo>
                    <a:lnTo>
                      <a:pt x="0" y="1212"/>
                    </a:lnTo>
                    <a:lnTo>
                      <a:pt x="11" y="1212"/>
                    </a:lnTo>
                    <a:lnTo>
                      <a:pt x="11" y="1223"/>
                    </a:lnTo>
                    <a:lnTo>
                      <a:pt x="0" y="1223"/>
                    </a:lnTo>
                    <a:close/>
                    <a:moveTo>
                      <a:pt x="0" y="1201"/>
                    </a:moveTo>
                    <a:lnTo>
                      <a:pt x="0" y="1190"/>
                    </a:lnTo>
                    <a:lnTo>
                      <a:pt x="11" y="1190"/>
                    </a:lnTo>
                    <a:lnTo>
                      <a:pt x="11" y="1201"/>
                    </a:lnTo>
                    <a:lnTo>
                      <a:pt x="0" y="1201"/>
                    </a:lnTo>
                    <a:close/>
                    <a:moveTo>
                      <a:pt x="0" y="1179"/>
                    </a:moveTo>
                    <a:lnTo>
                      <a:pt x="0" y="1168"/>
                    </a:lnTo>
                    <a:lnTo>
                      <a:pt x="11" y="1168"/>
                    </a:lnTo>
                    <a:lnTo>
                      <a:pt x="11" y="1179"/>
                    </a:lnTo>
                    <a:lnTo>
                      <a:pt x="0" y="1179"/>
                    </a:lnTo>
                    <a:close/>
                    <a:moveTo>
                      <a:pt x="0" y="1157"/>
                    </a:moveTo>
                    <a:lnTo>
                      <a:pt x="0" y="1146"/>
                    </a:lnTo>
                    <a:lnTo>
                      <a:pt x="11" y="1146"/>
                    </a:lnTo>
                    <a:lnTo>
                      <a:pt x="11" y="1157"/>
                    </a:lnTo>
                    <a:lnTo>
                      <a:pt x="0" y="1157"/>
                    </a:lnTo>
                    <a:close/>
                    <a:moveTo>
                      <a:pt x="0" y="1135"/>
                    </a:moveTo>
                    <a:lnTo>
                      <a:pt x="0" y="1124"/>
                    </a:lnTo>
                    <a:lnTo>
                      <a:pt x="11" y="1124"/>
                    </a:lnTo>
                    <a:lnTo>
                      <a:pt x="11" y="1135"/>
                    </a:lnTo>
                    <a:lnTo>
                      <a:pt x="0" y="1135"/>
                    </a:lnTo>
                    <a:close/>
                    <a:moveTo>
                      <a:pt x="0" y="1113"/>
                    </a:moveTo>
                    <a:lnTo>
                      <a:pt x="0" y="1102"/>
                    </a:lnTo>
                    <a:lnTo>
                      <a:pt x="11" y="1102"/>
                    </a:lnTo>
                    <a:lnTo>
                      <a:pt x="11" y="1113"/>
                    </a:lnTo>
                    <a:lnTo>
                      <a:pt x="0" y="1113"/>
                    </a:lnTo>
                    <a:close/>
                    <a:moveTo>
                      <a:pt x="0" y="1091"/>
                    </a:moveTo>
                    <a:lnTo>
                      <a:pt x="0" y="1080"/>
                    </a:lnTo>
                    <a:lnTo>
                      <a:pt x="11" y="1080"/>
                    </a:lnTo>
                    <a:lnTo>
                      <a:pt x="11" y="1091"/>
                    </a:lnTo>
                    <a:lnTo>
                      <a:pt x="0" y="1091"/>
                    </a:lnTo>
                    <a:close/>
                    <a:moveTo>
                      <a:pt x="0" y="1069"/>
                    </a:moveTo>
                    <a:lnTo>
                      <a:pt x="0" y="1058"/>
                    </a:lnTo>
                    <a:lnTo>
                      <a:pt x="11" y="1058"/>
                    </a:lnTo>
                    <a:lnTo>
                      <a:pt x="11" y="1069"/>
                    </a:lnTo>
                    <a:lnTo>
                      <a:pt x="0" y="1069"/>
                    </a:lnTo>
                    <a:close/>
                    <a:moveTo>
                      <a:pt x="0" y="1047"/>
                    </a:moveTo>
                    <a:lnTo>
                      <a:pt x="0" y="1036"/>
                    </a:lnTo>
                    <a:lnTo>
                      <a:pt x="11" y="1036"/>
                    </a:lnTo>
                    <a:lnTo>
                      <a:pt x="11" y="1047"/>
                    </a:lnTo>
                    <a:lnTo>
                      <a:pt x="0" y="1047"/>
                    </a:lnTo>
                    <a:close/>
                    <a:moveTo>
                      <a:pt x="0" y="1025"/>
                    </a:moveTo>
                    <a:lnTo>
                      <a:pt x="0" y="1014"/>
                    </a:lnTo>
                    <a:lnTo>
                      <a:pt x="11" y="1014"/>
                    </a:lnTo>
                    <a:lnTo>
                      <a:pt x="11" y="1025"/>
                    </a:lnTo>
                    <a:lnTo>
                      <a:pt x="0" y="1025"/>
                    </a:lnTo>
                    <a:close/>
                    <a:moveTo>
                      <a:pt x="0" y="1003"/>
                    </a:moveTo>
                    <a:lnTo>
                      <a:pt x="0" y="992"/>
                    </a:lnTo>
                    <a:lnTo>
                      <a:pt x="11" y="992"/>
                    </a:lnTo>
                    <a:lnTo>
                      <a:pt x="11" y="1003"/>
                    </a:lnTo>
                    <a:lnTo>
                      <a:pt x="0" y="1003"/>
                    </a:lnTo>
                    <a:close/>
                    <a:moveTo>
                      <a:pt x="0" y="981"/>
                    </a:moveTo>
                    <a:lnTo>
                      <a:pt x="0" y="970"/>
                    </a:lnTo>
                    <a:lnTo>
                      <a:pt x="11" y="970"/>
                    </a:lnTo>
                    <a:lnTo>
                      <a:pt x="11" y="981"/>
                    </a:lnTo>
                    <a:lnTo>
                      <a:pt x="0" y="981"/>
                    </a:lnTo>
                    <a:close/>
                    <a:moveTo>
                      <a:pt x="0" y="959"/>
                    </a:moveTo>
                    <a:lnTo>
                      <a:pt x="0" y="948"/>
                    </a:lnTo>
                    <a:lnTo>
                      <a:pt x="11" y="948"/>
                    </a:lnTo>
                    <a:lnTo>
                      <a:pt x="11" y="959"/>
                    </a:lnTo>
                    <a:lnTo>
                      <a:pt x="0" y="959"/>
                    </a:lnTo>
                    <a:close/>
                    <a:moveTo>
                      <a:pt x="0" y="937"/>
                    </a:moveTo>
                    <a:lnTo>
                      <a:pt x="0" y="926"/>
                    </a:lnTo>
                    <a:lnTo>
                      <a:pt x="11" y="926"/>
                    </a:lnTo>
                    <a:lnTo>
                      <a:pt x="11" y="937"/>
                    </a:lnTo>
                    <a:lnTo>
                      <a:pt x="0" y="937"/>
                    </a:lnTo>
                    <a:close/>
                    <a:moveTo>
                      <a:pt x="0" y="915"/>
                    </a:moveTo>
                    <a:lnTo>
                      <a:pt x="0" y="904"/>
                    </a:lnTo>
                    <a:lnTo>
                      <a:pt x="11" y="904"/>
                    </a:lnTo>
                    <a:lnTo>
                      <a:pt x="11" y="915"/>
                    </a:lnTo>
                    <a:lnTo>
                      <a:pt x="0" y="915"/>
                    </a:lnTo>
                    <a:close/>
                    <a:moveTo>
                      <a:pt x="0" y="893"/>
                    </a:moveTo>
                    <a:lnTo>
                      <a:pt x="0" y="882"/>
                    </a:lnTo>
                    <a:lnTo>
                      <a:pt x="11" y="882"/>
                    </a:lnTo>
                    <a:lnTo>
                      <a:pt x="11" y="893"/>
                    </a:lnTo>
                    <a:lnTo>
                      <a:pt x="0" y="893"/>
                    </a:lnTo>
                    <a:close/>
                    <a:moveTo>
                      <a:pt x="0" y="871"/>
                    </a:moveTo>
                    <a:lnTo>
                      <a:pt x="0" y="860"/>
                    </a:lnTo>
                    <a:lnTo>
                      <a:pt x="11" y="860"/>
                    </a:lnTo>
                    <a:lnTo>
                      <a:pt x="11" y="871"/>
                    </a:lnTo>
                    <a:lnTo>
                      <a:pt x="0" y="871"/>
                    </a:lnTo>
                    <a:close/>
                    <a:moveTo>
                      <a:pt x="0" y="848"/>
                    </a:moveTo>
                    <a:lnTo>
                      <a:pt x="0" y="837"/>
                    </a:lnTo>
                    <a:lnTo>
                      <a:pt x="11" y="837"/>
                    </a:lnTo>
                    <a:lnTo>
                      <a:pt x="11" y="848"/>
                    </a:lnTo>
                    <a:lnTo>
                      <a:pt x="0" y="848"/>
                    </a:lnTo>
                    <a:close/>
                    <a:moveTo>
                      <a:pt x="0" y="826"/>
                    </a:moveTo>
                    <a:lnTo>
                      <a:pt x="0" y="815"/>
                    </a:lnTo>
                    <a:lnTo>
                      <a:pt x="11" y="815"/>
                    </a:lnTo>
                    <a:lnTo>
                      <a:pt x="11" y="826"/>
                    </a:lnTo>
                    <a:lnTo>
                      <a:pt x="0" y="826"/>
                    </a:lnTo>
                    <a:close/>
                    <a:moveTo>
                      <a:pt x="0" y="804"/>
                    </a:moveTo>
                    <a:lnTo>
                      <a:pt x="0" y="793"/>
                    </a:lnTo>
                    <a:lnTo>
                      <a:pt x="11" y="793"/>
                    </a:lnTo>
                    <a:lnTo>
                      <a:pt x="11" y="804"/>
                    </a:lnTo>
                    <a:lnTo>
                      <a:pt x="0" y="804"/>
                    </a:lnTo>
                    <a:close/>
                    <a:moveTo>
                      <a:pt x="0" y="782"/>
                    </a:moveTo>
                    <a:lnTo>
                      <a:pt x="0" y="771"/>
                    </a:lnTo>
                    <a:lnTo>
                      <a:pt x="11" y="771"/>
                    </a:lnTo>
                    <a:lnTo>
                      <a:pt x="11" y="782"/>
                    </a:lnTo>
                    <a:lnTo>
                      <a:pt x="0" y="782"/>
                    </a:lnTo>
                    <a:close/>
                    <a:moveTo>
                      <a:pt x="0" y="760"/>
                    </a:moveTo>
                    <a:lnTo>
                      <a:pt x="0" y="749"/>
                    </a:lnTo>
                    <a:lnTo>
                      <a:pt x="11" y="749"/>
                    </a:lnTo>
                    <a:lnTo>
                      <a:pt x="11" y="760"/>
                    </a:lnTo>
                    <a:lnTo>
                      <a:pt x="0" y="760"/>
                    </a:lnTo>
                    <a:close/>
                    <a:moveTo>
                      <a:pt x="0" y="738"/>
                    </a:moveTo>
                    <a:lnTo>
                      <a:pt x="0" y="727"/>
                    </a:lnTo>
                    <a:lnTo>
                      <a:pt x="11" y="727"/>
                    </a:lnTo>
                    <a:lnTo>
                      <a:pt x="11" y="738"/>
                    </a:lnTo>
                    <a:lnTo>
                      <a:pt x="0" y="738"/>
                    </a:lnTo>
                    <a:close/>
                    <a:moveTo>
                      <a:pt x="0" y="716"/>
                    </a:moveTo>
                    <a:lnTo>
                      <a:pt x="0" y="705"/>
                    </a:lnTo>
                    <a:lnTo>
                      <a:pt x="11" y="705"/>
                    </a:lnTo>
                    <a:lnTo>
                      <a:pt x="11" y="716"/>
                    </a:lnTo>
                    <a:lnTo>
                      <a:pt x="0" y="716"/>
                    </a:lnTo>
                    <a:close/>
                    <a:moveTo>
                      <a:pt x="0" y="694"/>
                    </a:moveTo>
                    <a:lnTo>
                      <a:pt x="0" y="683"/>
                    </a:lnTo>
                    <a:lnTo>
                      <a:pt x="11" y="683"/>
                    </a:lnTo>
                    <a:lnTo>
                      <a:pt x="11" y="694"/>
                    </a:lnTo>
                    <a:lnTo>
                      <a:pt x="0" y="694"/>
                    </a:lnTo>
                    <a:close/>
                    <a:moveTo>
                      <a:pt x="0" y="672"/>
                    </a:moveTo>
                    <a:lnTo>
                      <a:pt x="0" y="661"/>
                    </a:lnTo>
                    <a:lnTo>
                      <a:pt x="11" y="661"/>
                    </a:lnTo>
                    <a:lnTo>
                      <a:pt x="11" y="672"/>
                    </a:lnTo>
                    <a:lnTo>
                      <a:pt x="0" y="672"/>
                    </a:lnTo>
                    <a:close/>
                    <a:moveTo>
                      <a:pt x="0" y="650"/>
                    </a:moveTo>
                    <a:lnTo>
                      <a:pt x="0" y="639"/>
                    </a:lnTo>
                    <a:lnTo>
                      <a:pt x="11" y="639"/>
                    </a:lnTo>
                    <a:lnTo>
                      <a:pt x="11" y="650"/>
                    </a:lnTo>
                    <a:lnTo>
                      <a:pt x="0" y="650"/>
                    </a:lnTo>
                    <a:close/>
                    <a:moveTo>
                      <a:pt x="0" y="628"/>
                    </a:moveTo>
                    <a:lnTo>
                      <a:pt x="0" y="617"/>
                    </a:lnTo>
                    <a:lnTo>
                      <a:pt x="11" y="617"/>
                    </a:lnTo>
                    <a:lnTo>
                      <a:pt x="11" y="628"/>
                    </a:lnTo>
                    <a:lnTo>
                      <a:pt x="0" y="628"/>
                    </a:lnTo>
                    <a:close/>
                    <a:moveTo>
                      <a:pt x="0" y="606"/>
                    </a:moveTo>
                    <a:lnTo>
                      <a:pt x="0" y="595"/>
                    </a:lnTo>
                    <a:lnTo>
                      <a:pt x="11" y="595"/>
                    </a:lnTo>
                    <a:lnTo>
                      <a:pt x="11" y="606"/>
                    </a:lnTo>
                    <a:lnTo>
                      <a:pt x="0" y="606"/>
                    </a:lnTo>
                    <a:close/>
                    <a:moveTo>
                      <a:pt x="0" y="584"/>
                    </a:moveTo>
                    <a:lnTo>
                      <a:pt x="0" y="573"/>
                    </a:lnTo>
                    <a:lnTo>
                      <a:pt x="11" y="573"/>
                    </a:lnTo>
                    <a:lnTo>
                      <a:pt x="11" y="584"/>
                    </a:lnTo>
                    <a:lnTo>
                      <a:pt x="0" y="584"/>
                    </a:lnTo>
                    <a:close/>
                    <a:moveTo>
                      <a:pt x="0" y="562"/>
                    </a:moveTo>
                    <a:lnTo>
                      <a:pt x="0" y="551"/>
                    </a:lnTo>
                    <a:lnTo>
                      <a:pt x="11" y="551"/>
                    </a:lnTo>
                    <a:lnTo>
                      <a:pt x="11" y="562"/>
                    </a:lnTo>
                    <a:lnTo>
                      <a:pt x="0" y="562"/>
                    </a:lnTo>
                    <a:close/>
                    <a:moveTo>
                      <a:pt x="0" y="540"/>
                    </a:moveTo>
                    <a:lnTo>
                      <a:pt x="0" y="529"/>
                    </a:lnTo>
                    <a:lnTo>
                      <a:pt x="11" y="529"/>
                    </a:lnTo>
                    <a:lnTo>
                      <a:pt x="11" y="540"/>
                    </a:lnTo>
                    <a:lnTo>
                      <a:pt x="0" y="540"/>
                    </a:lnTo>
                    <a:close/>
                    <a:moveTo>
                      <a:pt x="0" y="518"/>
                    </a:moveTo>
                    <a:lnTo>
                      <a:pt x="0" y="507"/>
                    </a:lnTo>
                    <a:lnTo>
                      <a:pt x="11" y="507"/>
                    </a:lnTo>
                    <a:lnTo>
                      <a:pt x="11" y="518"/>
                    </a:lnTo>
                    <a:lnTo>
                      <a:pt x="0" y="518"/>
                    </a:lnTo>
                    <a:close/>
                    <a:moveTo>
                      <a:pt x="0" y="496"/>
                    </a:moveTo>
                    <a:lnTo>
                      <a:pt x="0" y="485"/>
                    </a:lnTo>
                    <a:lnTo>
                      <a:pt x="11" y="485"/>
                    </a:lnTo>
                    <a:lnTo>
                      <a:pt x="11" y="496"/>
                    </a:lnTo>
                    <a:lnTo>
                      <a:pt x="0" y="496"/>
                    </a:lnTo>
                    <a:close/>
                    <a:moveTo>
                      <a:pt x="0" y="474"/>
                    </a:moveTo>
                    <a:lnTo>
                      <a:pt x="0" y="463"/>
                    </a:lnTo>
                    <a:lnTo>
                      <a:pt x="11" y="463"/>
                    </a:lnTo>
                    <a:lnTo>
                      <a:pt x="11" y="474"/>
                    </a:lnTo>
                    <a:lnTo>
                      <a:pt x="0" y="474"/>
                    </a:lnTo>
                    <a:close/>
                    <a:moveTo>
                      <a:pt x="0" y="452"/>
                    </a:moveTo>
                    <a:lnTo>
                      <a:pt x="0" y="441"/>
                    </a:lnTo>
                    <a:lnTo>
                      <a:pt x="11" y="441"/>
                    </a:lnTo>
                    <a:lnTo>
                      <a:pt x="11" y="452"/>
                    </a:lnTo>
                    <a:lnTo>
                      <a:pt x="0" y="452"/>
                    </a:lnTo>
                    <a:close/>
                    <a:moveTo>
                      <a:pt x="0" y="430"/>
                    </a:moveTo>
                    <a:lnTo>
                      <a:pt x="0" y="419"/>
                    </a:lnTo>
                    <a:lnTo>
                      <a:pt x="11" y="419"/>
                    </a:lnTo>
                    <a:lnTo>
                      <a:pt x="11" y="430"/>
                    </a:lnTo>
                    <a:lnTo>
                      <a:pt x="0" y="430"/>
                    </a:lnTo>
                    <a:close/>
                    <a:moveTo>
                      <a:pt x="0" y="408"/>
                    </a:moveTo>
                    <a:lnTo>
                      <a:pt x="0" y="397"/>
                    </a:lnTo>
                    <a:lnTo>
                      <a:pt x="11" y="397"/>
                    </a:lnTo>
                    <a:lnTo>
                      <a:pt x="11" y="408"/>
                    </a:lnTo>
                    <a:lnTo>
                      <a:pt x="0" y="408"/>
                    </a:lnTo>
                    <a:close/>
                    <a:moveTo>
                      <a:pt x="0" y="386"/>
                    </a:moveTo>
                    <a:lnTo>
                      <a:pt x="0" y="375"/>
                    </a:lnTo>
                    <a:lnTo>
                      <a:pt x="11" y="375"/>
                    </a:lnTo>
                    <a:lnTo>
                      <a:pt x="11" y="386"/>
                    </a:lnTo>
                    <a:lnTo>
                      <a:pt x="0" y="386"/>
                    </a:lnTo>
                    <a:close/>
                    <a:moveTo>
                      <a:pt x="0" y="363"/>
                    </a:moveTo>
                    <a:lnTo>
                      <a:pt x="0" y="352"/>
                    </a:lnTo>
                    <a:lnTo>
                      <a:pt x="11" y="352"/>
                    </a:lnTo>
                    <a:lnTo>
                      <a:pt x="11" y="363"/>
                    </a:lnTo>
                    <a:lnTo>
                      <a:pt x="0" y="363"/>
                    </a:lnTo>
                    <a:close/>
                    <a:moveTo>
                      <a:pt x="0" y="341"/>
                    </a:moveTo>
                    <a:lnTo>
                      <a:pt x="0" y="330"/>
                    </a:lnTo>
                    <a:lnTo>
                      <a:pt x="11" y="330"/>
                    </a:lnTo>
                    <a:lnTo>
                      <a:pt x="11" y="341"/>
                    </a:lnTo>
                    <a:lnTo>
                      <a:pt x="0" y="341"/>
                    </a:lnTo>
                    <a:close/>
                    <a:moveTo>
                      <a:pt x="0" y="319"/>
                    </a:moveTo>
                    <a:lnTo>
                      <a:pt x="0" y="308"/>
                    </a:lnTo>
                    <a:lnTo>
                      <a:pt x="11" y="308"/>
                    </a:lnTo>
                    <a:lnTo>
                      <a:pt x="11" y="319"/>
                    </a:lnTo>
                    <a:lnTo>
                      <a:pt x="0" y="319"/>
                    </a:lnTo>
                    <a:close/>
                    <a:moveTo>
                      <a:pt x="0" y="297"/>
                    </a:moveTo>
                    <a:lnTo>
                      <a:pt x="0" y="286"/>
                    </a:lnTo>
                    <a:lnTo>
                      <a:pt x="11" y="286"/>
                    </a:lnTo>
                    <a:lnTo>
                      <a:pt x="11" y="297"/>
                    </a:lnTo>
                    <a:lnTo>
                      <a:pt x="0" y="297"/>
                    </a:lnTo>
                    <a:close/>
                    <a:moveTo>
                      <a:pt x="0" y="275"/>
                    </a:moveTo>
                    <a:lnTo>
                      <a:pt x="0" y="264"/>
                    </a:lnTo>
                    <a:lnTo>
                      <a:pt x="11" y="264"/>
                    </a:lnTo>
                    <a:lnTo>
                      <a:pt x="11" y="275"/>
                    </a:lnTo>
                    <a:lnTo>
                      <a:pt x="0" y="275"/>
                    </a:lnTo>
                    <a:close/>
                    <a:moveTo>
                      <a:pt x="0" y="253"/>
                    </a:moveTo>
                    <a:lnTo>
                      <a:pt x="0" y="242"/>
                    </a:lnTo>
                    <a:lnTo>
                      <a:pt x="11" y="242"/>
                    </a:lnTo>
                    <a:lnTo>
                      <a:pt x="11" y="253"/>
                    </a:lnTo>
                    <a:lnTo>
                      <a:pt x="0" y="253"/>
                    </a:lnTo>
                    <a:close/>
                    <a:moveTo>
                      <a:pt x="0" y="231"/>
                    </a:moveTo>
                    <a:lnTo>
                      <a:pt x="0" y="220"/>
                    </a:lnTo>
                    <a:lnTo>
                      <a:pt x="11" y="220"/>
                    </a:lnTo>
                    <a:lnTo>
                      <a:pt x="11" y="231"/>
                    </a:lnTo>
                    <a:lnTo>
                      <a:pt x="0" y="231"/>
                    </a:lnTo>
                    <a:close/>
                    <a:moveTo>
                      <a:pt x="0" y="209"/>
                    </a:moveTo>
                    <a:lnTo>
                      <a:pt x="0" y="198"/>
                    </a:lnTo>
                    <a:lnTo>
                      <a:pt x="11" y="198"/>
                    </a:lnTo>
                    <a:lnTo>
                      <a:pt x="11" y="209"/>
                    </a:lnTo>
                    <a:lnTo>
                      <a:pt x="0" y="209"/>
                    </a:lnTo>
                    <a:close/>
                    <a:moveTo>
                      <a:pt x="0" y="187"/>
                    </a:moveTo>
                    <a:lnTo>
                      <a:pt x="0" y="176"/>
                    </a:lnTo>
                    <a:lnTo>
                      <a:pt x="11" y="176"/>
                    </a:lnTo>
                    <a:lnTo>
                      <a:pt x="11" y="187"/>
                    </a:lnTo>
                    <a:lnTo>
                      <a:pt x="0" y="187"/>
                    </a:lnTo>
                    <a:close/>
                    <a:moveTo>
                      <a:pt x="0" y="165"/>
                    </a:moveTo>
                    <a:lnTo>
                      <a:pt x="0" y="154"/>
                    </a:lnTo>
                    <a:lnTo>
                      <a:pt x="11" y="154"/>
                    </a:lnTo>
                    <a:lnTo>
                      <a:pt x="11" y="165"/>
                    </a:lnTo>
                    <a:lnTo>
                      <a:pt x="0" y="165"/>
                    </a:lnTo>
                    <a:close/>
                    <a:moveTo>
                      <a:pt x="0" y="143"/>
                    </a:moveTo>
                    <a:lnTo>
                      <a:pt x="0" y="132"/>
                    </a:lnTo>
                    <a:lnTo>
                      <a:pt x="11" y="132"/>
                    </a:lnTo>
                    <a:lnTo>
                      <a:pt x="11" y="143"/>
                    </a:lnTo>
                    <a:lnTo>
                      <a:pt x="0" y="143"/>
                    </a:lnTo>
                    <a:close/>
                    <a:moveTo>
                      <a:pt x="0" y="121"/>
                    </a:moveTo>
                    <a:lnTo>
                      <a:pt x="0" y="110"/>
                    </a:lnTo>
                    <a:lnTo>
                      <a:pt x="11" y="110"/>
                    </a:lnTo>
                    <a:lnTo>
                      <a:pt x="11" y="121"/>
                    </a:lnTo>
                    <a:lnTo>
                      <a:pt x="0" y="121"/>
                    </a:lnTo>
                    <a:close/>
                    <a:moveTo>
                      <a:pt x="0" y="99"/>
                    </a:moveTo>
                    <a:lnTo>
                      <a:pt x="0" y="88"/>
                    </a:lnTo>
                    <a:lnTo>
                      <a:pt x="11" y="88"/>
                    </a:lnTo>
                    <a:lnTo>
                      <a:pt x="11" y="99"/>
                    </a:lnTo>
                    <a:lnTo>
                      <a:pt x="0" y="99"/>
                    </a:lnTo>
                    <a:close/>
                    <a:moveTo>
                      <a:pt x="0" y="77"/>
                    </a:moveTo>
                    <a:lnTo>
                      <a:pt x="0" y="66"/>
                    </a:lnTo>
                    <a:lnTo>
                      <a:pt x="11" y="66"/>
                    </a:lnTo>
                    <a:lnTo>
                      <a:pt x="11" y="77"/>
                    </a:lnTo>
                    <a:lnTo>
                      <a:pt x="0" y="77"/>
                    </a:lnTo>
                    <a:close/>
                    <a:moveTo>
                      <a:pt x="0" y="55"/>
                    </a:moveTo>
                    <a:lnTo>
                      <a:pt x="0" y="44"/>
                    </a:lnTo>
                    <a:lnTo>
                      <a:pt x="11" y="44"/>
                    </a:lnTo>
                    <a:lnTo>
                      <a:pt x="11" y="55"/>
                    </a:lnTo>
                    <a:lnTo>
                      <a:pt x="0" y="55"/>
                    </a:lnTo>
                    <a:close/>
                    <a:moveTo>
                      <a:pt x="0" y="33"/>
                    </a:moveTo>
                    <a:lnTo>
                      <a:pt x="0" y="22"/>
                    </a:lnTo>
                    <a:lnTo>
                      <a:pt x="11" y="22"/>
                    </a:lnTo>
                    <a:lnTo>
                      <a:pt x="11" y="33"/>
                    </a:lnTo>
                    <a:lnTo>
                      <a:pt x="0" y="33"/>
                    </a:lnTo>
                    <a:close/>
                    <a:moveTo>
                      <a:pt x="0" y="11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50" name="Line 31"/>
              <p:cNvSpPr>
                <a:spLocks noChangeShapeType="1"/>
              </p:cNvSpPr>
              <p:nvPr/>
            </p:nvSpPr>
            <p:spPr bwMode="auto">
              <a:xfrm>
                <a:off x="4124" y="545"/>
                <a:ext cx="1" cy="88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51" name="Rectangle 50"/>
              <p:cNvSpPr>
                <a:spLocks noChangeArrowheads="1"/>
              </p:cNvSpPr>
              <p:nvPr/>
            </p:nvSpPr>
            <p:spPr bwMode="auto">
              <a:xfrm>
                <a:off x="3889" y="242"/>
                <a:ext cx="320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  <a:ea typeface="ＭＳ Ｐゴシック"/>
                </a:endParaRP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3927" y="267"/>
                <a:ext cx="549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b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Ridge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53" name="Freeform 52"/>
              <p:cNvSpPr>
                <a:spLocks noEditPoints="1"/>
              </p:cNvSpPr>
              <p:nvPr/>
            </p:nvSpPr>
            <p:spPr bwMode="auto">
              <a:xfrm>
                <a:off x="4102" y="398"/>
                <a:ext cx="44" cy="147"/>
              </a:xfrm>
              <a:custGeom>
                <a:avLst/>
                <a:gdLst>
                  <a:gd name="T0" fmla="*/ 30 w 44"/>
                  <a:gd name="T1" fmla="*/ 0 h 147"/>
                  <a:gd name="T2" fmla="*/ 30 w 44"/>
                  <a:gd name="T3" fmla="*/ 110 h 147"/>
                  <a:gd name="T4" fmla="*/ 15 w 44"/>
                  <a:gd name="T5" fmla="*/ 110 h 147"/>
                  <a:gd name="T6" fmla="*/ 15 w 44"/>
                  <a:gd name="T7" fmla="*/ 0 h 147"/>
                  <a:gd name="T8" fmla="*/ 30 w 44"/>
                  <a:gd name="T9" fmla="*/ 0 h 147"/>
                  <a:gd name="T10" fmla="*/ 44 w 44"/>
                  <a:gd name="T11" fmla="*/ 103 h 147"/>
                  <a:gd name="T12" fmla="*/ 22 w 44"/>
                  <a:gd name="T13" fmla="*/ 147 h 147"/>
                  <a:gd name="T14" fmla="*/ 0 w 44"/>
                  <a:gd name="T15" fmla="*/ 103 h 147"/>
                  <a:gd name="T16" fmla="*/ 44 w 44"/>
                  <a:gd name="T17" fmla="*/ 103 h 1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147"/>
                  <a:gd name="T29" fmla="*/ 44 w 44"/>
                  <a:gd name="T30" fmla="*/ 147 h 1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147">
                    <a:moveTo>
                      <a:pt x="30" y="0"/>
                    </a:moveTo>
                    <a:lnTo>
                      <a:pt x="30" y="110"/>
                    </a:lnTo>
                    <a:lnTo>
                      <a:pt x="15" y="110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103"/>
                    </a:moveTo>
                    <a:lnTo>
                      <a:pt x="22" y="147"/>
                    </a:lnTo>
                    <a:lnTo>
                      <a:pt x="0" y="103"/>
                    </a:lnTo>
                    <a:lnTo>
                      <a:pt x="44" y="103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54" name="Freeform 53"/>
              <p:cNvSpPr>
                <a:spLocks noEditPoints="1"/>
              </p:cNvSpPr>
              <p:nvPr/>
            </p:nvSpPr>
            <p:spPr bwMode="auto">
              <a:xfrm>
                <a:off x="2152" y="1408"/>
                <a:ext cx="357" cy="328"/>
              </a:xfrm>
              <a:custGeom>
                <a:avLst/>
                <a:gdLst>
                  <a:gd name="T0" fmla="*/ 352 w 357"/>
                  <a:gd name="T1" fmla="*/ 318 h 328"/>
                  <a:gd name="T2" fmla="*/ 341 w 357"/>
                  <a:gd name="T3" fmla="*/ 318 h 328"/>
                  <a:gd name="T4" fmla="*/ 346 w 357"/>
                  <a:gd name="T5" fmla="*/ 313 h 328"/>
                  <a:gd name="T6" fmla="*/ 325 w 357"/>
                  <a:gd name="T7" fmla="*/ 303 h 328"/>
                  <a:gd name="T8" fmla="*/ 330 w 357"/>
                  <a:gd name="T9" fmla="*/ 308 h 328"/>
                  <a:gd name="T10" fmla="*/ 319 w 357"/>
                  <a:gd name="T11" fmla="*/ 288 h 328"/>
                  <a:gd name="T12" fmla="*/ 309 w 357"/>
                  <a:gd name="T13" fmla="*/ 288 h 328"/>
                  <a:gd name="T14" fmla="*/ 314 w 357"/>
                  <a:gd name="T15" fmla="*/ 283 h 328"/>
                  <a:gd name="T16" fmla="*/ 293 w 357"/>
                  <a:gd name="T17" fmla="*/ 273 h 328"/>
                  <a:gd name="T18" fmla="*/ 298 w 357"/>
                  <a:gd name="T19" fmla="*/ 278 h 328"/>
                  <a:gd name="T20" fmla="*/ 287 w 357"/>
                  <a:gd name="T21" fmla="*/ 258 h 328"/>
                  <a:gd name="T22" fmla="*/ 276 w 357"/>
                  <a:gd name="T23" fmla="*/ 258 h 328"/>
                  <a:gd name="T24" fmla="*/ 281 w 357"/>
                  <a:gd name="T25" fmla="*/ 253 h 328"/>
                  <a:gd name="T26" fmla="*/ 260 w 357"/>
                  <a:gd name="T27" fmla="*/ 244 h 328"/>
                  <a:gd name="T28" fmla="*/ 265 w 357"/>
                  <a:gd name="T29" fmla="*/ 249 h 328"/>
                  <a:gd name="T30" fmla="*/ 254 w 357"/>
                  <a:gd name="T31" fmla="*/ 228 h 328"/>
                  <a:gd name="T32" fmla="*/ 244 w 357"/>
                  <a:gd name="T33" fmla="*/ 229 h 328"/>
                  <a:gd name="T34" fmla="*/ 249 w 357"/>
                  <a:gd name="T35" fmla="*/ 223 h 328"/>
                  <a:gd name="T36" fmla="*/ 227 w 357"/>
                  <a:gd name="T37" fmla="*/ 214 h 328"/>
                  <a:gd name="T38" fmla="*/ 233 w 357"/>
                  <a:gd name="T39" fmla="*/ 219 h 328"/>
                  <a:gd name="T40" fmla="*/ 222 w 357"/>
                  <a:gd name="T41" fmla="*/ 198 h 328"/>
                  <a:gd name="T42" fmla="*/ 211 w 357"/>
                  <a:gd name="T43" fmla="*/ 199 h 328"/>
                  <a:gd name="T44" fmla="*/ 216 w 357"/>
                  <a:gd name="T45" fmla="*/ 193 h 328"/>
                  <a:gd name="T46" fmla="*/ 195 w 357"/>
                  <a:gd name="T47" fmla="*/ 184 h 328"/>
                  <a:gd name="T48" fmla="*/ 200 w 357"/>
                  <a:gd name="T49" fmla="*/ 189 h 328"/>
                  <a:gd name="T50" fmla="*/ 189 w 357"/>
                  <a:gd name="T51" fmla="*/ 169 h 328"/>
                  <a:gd name="T52" fmla="*/ 179 w 357"/>
                  <a:gd name="T53" fmla="*/ 169 h 328"/>
                  <a:gd name="T54" fmla="*/ 184 w 357"/>
                  <a:gd name="T55" fmla="*/ 164 h 328"/>
                  <a:gd name="T56" fmla="*/ 162 w 357"/>
                  <a:gd name="T57" fmla="*/ 154 h 328"/>
                  <a:gd name="T58" fmla="*/ 168 w 357"/>
                  <a:gd name="T59" fmla="*/ 159 h 328"/>
                  <a:gd name="T60" fmla="*/ 157 w 357"/>
                  <a:gd name="T61" fmla="*/ 139 h 328"/>
                  <a:gd name="T62" fmla="*/ 146 w 357"/>
                  <a:gd name="T63" fmla="*/ 139 h 328"/>
                  <a:gd name="T64" fmla="*/ 151 w 357"/>
                  <a:gd name="T65" fmla="*/ 134 h 328"/>
                  <a:gd name="T66" fmla="*/ 130 w 357"/>
                  <a:gd name="T67" fmla="*/ 124 h 328"/>
                  <a:gd name="T68" fmla="*/ 135 w 357"/>
                  <a:gd name="T69" fmla="*/ 129 h 328"/>
                  <a:gd name="T70" fmla="*/ 124 w 357"/>
                  <a:gd name="T71" fmla="*/ 109 h 328"/>
                  <a:gd name="T72" fmla="*/ 114 w 357"/>
                  <a:gd name="T73" fmla="*/ 109 h 328"/>
                  <a:gd name="T74" fmla="*/ 119 w 357"/>
                  <a:gd name="T75" fmla="*/ 104 h 328"/>
                  <a:gd name="T76" fmla="*/ 97 w 357"/>
                  <a:gd name="T77" fmla="*/ 95 h 328"/>
                  <a:gd name="T78" fmla="*/ 103 w 357"/>
                  <a:gd name="T79" fmla="*/ 100 h 328"/>
                  <a:gd name="T80" fmla="*/ 91 w 357"/>
                  <a:gd name="T81" fmla="*/ 79 h 328"/>
                  <a:gd name="T82" fmla="*/ 81 w 357"/>
                  <a:gd name="T83" fmla="*/ 80 h 328"/>
                  <a:gd name="T84" fmla="*/ 86 w 357"/>
                  <a:gd name="T85" fmla="*/ 74 h 328"/>
                  <a:gd name="T86" fmla="*/ 65 w 357"/>
                  <a:gd name="T87" fmla="*/ 65 h 328"/>
                  <a:gd name="T88" fmla="*/ 70 w 357"/>
                  <a:gd name="T89" fmla="*/ 70 h 328"/>
                  <a:gd name="T90" fmla="*/ 59 w 357"/>
                  <a:gd name="T91" fmla="*/ 49 h 328"/>
                  <a:gd name="T92" fmla="*/ 49 w 357"/>
                  <a:gd name="T93" fmla="*/ 50 h 328"/>
                  <a:gd name="T94" fmla="*/ 54 w 357"/>
                  <a:gd name="T95" fmla="*/ 44 h 328"/>
                  <a:gd name="T96" fmla="*/ 32 w 357"/>
                  <a:gd name="T97" fmla="*/ 35 h 328"/>
                  <a:gd name="T98" fmla="*/ 38 w 357"/>
                  <a:gd name="T99" fmla="*/ 40 h 328"/>
                  <a:gd name="T100" fmla="*/ 26 w 357"/>
                  <a:gd name="T101" fmla="*/ 20 h 328"/>
                  <a:gd name="T102" fmla="*/ 16 w 357"/>
                  <a:gd name="T103" fmla="*/ 20 h 328"/>
                  <a:gd name="T104" fmla="*/ 21 w 357"/>
                  <a:gd name="T105" fmla="*/ 15 h 328"/>
                  <a:gd name="T106" fmla="*/ 0 w 357"/>
                  <a:gd name="T107" fmla="*/ 5 h 328"/>
                  <a:gd name="T108" fmla="*/ 5 w 357"/>
                  <a:gd name="T109" fmla="*/ 10 h 32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57"/>
                  <a:gd name="T166" fmla="*/ 0 h 328"/>
                  <a:gd name="T167" fmla="*/ 357 w 357"/>
                  <a:gd name="T168" fmla="*/ 328 h 32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57" h="328">
                    <a:moveTo>
                      <a:pt x="352" y="328"/>
                    </a:moveTo>
                    <a:lnTo>
                      <a:pt x="347" y="323"/>
                    </a:lnTo>
                    <a:lnTo>
                      <a:pt x="352" y="318"/>
                    </a:lnTo>
                    <a:lnTo>
                      <a:pt x="357" y="323"/>
                    </a:lnTo>
                    <a:lnTo>
                      <a:pt x="352" y="328"/>
                    </a:lnTo>
                    <a:close/>
                    <a:moveTo>
                      <a:pt x="341" y="318"/>
                    </a:moveTo>
                    <a:lnTo>
                      <a:pt x="336" y="313"/>
                    </a:lnTo>
                    <a:lnTo>
                      <a:pt x="341" y="308"/>
                    </a:lnTo>
                    <a:lnTo>
                      <a:pt x="346" y="313"/>
                    </a:lnTo>
                    <a:lnTo>
                      <a:pt x="341" y="318"/>
                    </a:lnTo>
                    <a:close/>
                    <a:moveTo>
                      <a:pt x="330" y="308"/>
                    </a:moveTo>
                    <a:lnTo>
                      <a:pt x="325" y="303"/>
                    </a:lnTo>
                    <a:lnTo>
                      <a:pt x="330" y="298"/>
                    </a:lnTo>
                    <a:lnTo>
                      <a:pt x="335" y="303"/>
                    </a:lnTo>
                    <a:lnTo>
                      <a:pt x="330" y="308"/>
                    </a:lnTo>
                    <a:close/>
                    <a:moveTo>
                      <a:pt x="320" y="298"/>
                    </a:moveTo>
                    <a:lnTo>
                      <a:pt x="314" y="293"/>
                    </a:lnTo>
                    <a:lnTo>
                      <a:pt x="319" y="288"/>
                    </a:lnTo>
                    <a:lnTo>
                      <a:pt x="325" y="293"/>
                    </a:lnTo>
                    <a:lnTo>
                      <a:pt x="320" y="298"/>
                    </a:lnTo>
                    <a:close/>
                    <a:moveTo>
                      <a:pt x="309" y="288"/>
                    </a:moveTo>
                    <a:lnTo>
                      <a:pt x="303" y="283"/>
                    </a:lnTo>
                    <a:lnTo>
                      <a:pt x="308" y="278"/>
                    </a:lnTo>
                    <a:lnTo>
                      <a:pt x="314" y="283"/>
                    </a:lnTo>
                    <a:lnTo>
                      <a:pt x="309" y="288"/>
                    </a:lnTo>
                    <a:close/>
                    <a:moveTo>
                      <a:pt x="298" y="278"/>
                    </a:moveTo>
                    <a:lnTo>
                      <a:pt x="293" y="273"/>
                    </a:lnTo>
                    <a:lnTo>
                      <a:pt x="297" y="268"/>
                    </a:lnTo>
                    <a:lnTo>
                      <a:pt x="303" y="273"/>
                    </a:lnTo>
                    <a:lnTo>
                      <a:pt x="298" y="278"/>
                    </a:lnTo>
                    <a:close/>
                    <a:moveTo>
                      <a:pt x="287" y="268"/>
                    </a:moveTo>
                    <a:lnTo>
                      <a:pt x="282" y="263"/>
                    </a:lnTo>
                    <a:lnTo>
                      <a:pt x="287" y="258"/>
                    </a:lnTo>
                    <a:lnTo>
                      <a:pt x="292" y="263"/>
                    </a:lnTo>
                    <a:lnTo>
                      <a:pt x="287" y="268"/>
                    </a:lnTo>
                    <a:close/>
                    <a:moveTo>
                      <a:pt x="276" y="258"/>
                    </a:moveTo>
                    <a:lnTo>
                      <a:pt x="271" y="253"/>
                    </a:lnTo>
                    <a:lnTo>
                      <a:pt x="276" y="248"/>
                    </a:lnTo>
                    <a:lnTo>
                      <a:pt x="281" y="253"/>
                    </a:lnTo>
                    <a:lnTo>
                      <a:pt x="276" y="258"/>
                    </a:lnTo>
                    <a:close/>
                    <a:moveTo>
                      <a:pt x="265" y="249"/>
                    </a:moveTo>
                    <a:lnTo>
                      <a:pt x="260" y="244"/>
                    </a:lnTo>
                    <a:lnTo>
                      <a:pt x="265" y="238"/>
                    </a:lnTo>
                    <a:lnTo>
                      <a:pt x="270" y="243"/>
                    </a:lnTo>
                    <a:lnTo>
                      <a:pt x="265" y="249"/>
                    </a:lnTo>
                    <a:close/>
                    <a:moveTo>
                      <a:pt x="255" y="239"/>
                    </a:moveTo>
                    <a:lnTo>
                      <a:pt x="249" y="234"/>
                    </a:lnTo>
                    <a:lnTo>
                      <a:pt x="254" y="228"/>
                    </a:lnTo>
                    <a:lnTo>
                      <a:pt x="260" y="233"/>
                    </a:lnTo>
                    <a:lnTo>
                      <a:pt x="255" y="239"/>
                    </a:lnTo>
                    <a:close/>
                    <a:moveTo>
                      <a:pt x="244" y="229"/>
                    </a:moveTo>
                    <a:lnTo>
                      <a:pt x="238" y="224"/>
                    </a:lnTo>
                    <a:lnTo>
                      <a:pt x="243" y="218"/>
                    </a:lnTo>
                    <a:lnTo>
                      <a:pt x="249" y="223"/>
                    </a:lnTo>
                    <a:lnTo>
                      <a:pt x="244" y="229"/>
                    </a:lnTo>
                    <a:close/>
                    <a:moveTo>
                      <a:pt x="233" y="219"/>
                    </a:moveTo>
                    <a:lnTo>
                      <a:pt x="227" y="214"/>
                    </a:lnTo>
                    <a:lnTo>
                      <a:pt x="232" y="208"/>
                    </a:lnTo>
                    <a:lnTo>
                      <a:pt x="238" y="213"/>
                    </a:lnTo>
                    <a:lnTo>
                      <a:pt x="233" y="219"/>
                    </a:lnTo>
                    <a:close/>
                    <a:moveTo>
                      <a:pt x="222" y="209"/>
                    </a:moveTo>
                    <a:lnTo>
                      <a:pt x="217" y="204"/>
                    </a:lnTo>
                    <a:lnTo>
                      <a:pt x="222" y="198"/>
                    </a:lnTo>
                    <a:lnTo>
                      <a:pt x="227" y="203"/>
                    </a:lnTo>
                    <a:lnTo>
                      <a:pt x="222" y="209"/>
                    </a:lnTo>
                    <a:close/>
                    <a:moveTo>
                      <a:pt x="211" y="199"/>
                    </a:moveTo>
                    <a:lnTo>
                      <a:pt x="206" y="194"/>
                    </a:lnTo>
                    <a:lnTo>
                      <a:pt x="211" y="188"/>
                    </a:lnTo>
                    <a:lnTo>
                      <a:pt x="216" y="193"/>
                    </a:lnTo>
                    <a:lnTo>
                      <a:pt x="211" y="199"/>
                    </a:lnTo>
                    <a:close/>
                    <a:moveTo>
                      <a:pt x="200" y="189"/>
                    </a:moveTo>
                    <a:lnTo>
                      <a:pt x="195" y="184"/>
                    </a:lnTo>
                    <a:lnTo>
                      <a:pt x="200" y="179"/>
                    </a:lnTo>
                    <a:lnTo>
                      <a:pt x="205" y="183"/>
                    </a:lnTo>
                    <a:lnTo>
                      <a:pt x="200" y="189"/>
                    </a:lnTo>
                    <a:close/>
                    <a:moveTo>
                      <a:pt x="190" y="179"/>
                    </a:moveTo>
                    <a:lnTo>
                      <a:pt x="184" y="174"/>
                    </a:lnTo>
                    <a:lnTo>
                      <a:pt x="189" y="169"/>
                    </a:lnTo>
                    <a:lnTo>
                      <a:pt x="195" y="174"/>
                    </a:lnTo>
                    <a:lnTo>
                      <a:pt x="190" y="179"/>
                    </a:lnTo>
                    <a:close/>
                    <a:moveTo>
                      <a:pt x="179" y="169"/>
                    </a:moveTo>
                    <a:lnTo>
                      <a:pt x="173" y="164"/>
                    </a:lnTo>
                    <a:lnTo>
                      <a:pt x="178" y="159"/>
                    </a:lnTo>
                    <a:lnTo>
                      <a:pt x="184" y="164"/>
                    </a:lnTo>
                    <a:lnTo>
                      <a:pt x="179" y="169"/>
                    </a:lnTo>
                    <a:close/>
                    <a:moveTo>
                      <a:pt x="168" y="159"/>
                    </a:moveTo>
                    <a:lnTo>
                      <a:pt x="162" y="154"/>
                    </a:lnTo>
                    <a:lnTo>
                      <a:pt x="167" y="149"/>
                    </a:lnTo>
                    <a:lnTo>
                      <a:pt x="173" y="154"/>
                    </a:lnTo>
                    <a:lnTo>
                      <a:pt x="168" y="159"/>
                    </a:lnTo>
                    <a:close/>
                    <a:moveTo>
                      <a:pt x="157" y="149"/>
                    </a:moveTo>
                    <a:lnTo>
                      <a:pt x="152" y="144"/>
                    </a:lnTo>
                    <a:lnTo>
                      <a:pt x="157" y="139"/>
                    </a:lnTo>
                    <a:lnTo>
                      <a:pt x="162" y="144"/>
                    </a:lnTo>
                    <a:lnTo>
                      <a:pt x="157" y="149"/>
                    </a:lnTo>
                    <a:close/>
                    <a:moveTo>
                      <a:pt x="146" y="139"/>
                    </a:moveTo>
                    <a:lnTo>
                      <a:pt x="141" y="134"/>
                    </a:lnTo>
                    <a:lnTo>
                      <a:pt x="146" y="129"/>
                    </a:lnTo>
                    <a:lnTo>
                      <a:pt x="151" y="134"/>
                    </a:lnTo>
                    <a:lnTo>
                      <a:pt x="146" y="139"/>
                    </a:lnTo>
                    <a:close/>
                    <a:moveTo>
                      <a:pt x="135" y="129"/>
                    </a:moveTo>
                    <a:lnTo>
                      <a:pt x="130" y="124"/>
                    </a:lnTo>
                    <a:lnTo>
                      <a:pt x="135" y="119"/>
                    </a:lnTo>
                    <a:lnTo>
                      <a:pt x="140" y="124"/>
                    </a:lnTo>
                    <a:lnTo>
                      <a:pt x="135" y="129"/>
                    </a:lnTo>
                    <a:close/>
                    <a:moveTo>
                      <a:pt x="125" y="119"/>
                    </a:moveTo>
                    <a:lnTo>
                      <a:pt x="119" y="114"/>
                    </a:lnTo>
                    <a:lnTo>
                      <a:pt x="124" y="109"/>
                    </a:lnTo>
                    <a:lnTo>
                      <a:pt x="129" y="114"/>
                    </a:lnTo>
                    <a:lnTo>
                      <a:pt x="125" y="119"/>
                    </a:lnTo>
                    <a:close/>
                    <a:moveTo>
                      <a:pt x="114" y="109"/>
                    </a:moveTo>
                    <a:lnTo>
                      <a:pt x="108" y="105"/>
                    </a:lnTo>
                    <a:lnTo>
                      <a:pt x="113" y="99"/>
                    </a:lnTo>
                    <a:lnTo>
                      <a:pt x="119" y="104"/>
                    </a:lnTo>
                    <a:lnTo>
                      <a:pt x="114" y="109"/>
                    </a:lnTo>
                    <a:close/>
                    <a:moveTo>
                      <a:pt x="103" y="100"/>
                    </a:moveTo>
                    <a:lnTo>
                      <a:pt x="97" y="95"/>
                    </a:lnTo>
                    <a:lnTo>
                      <a:pt x="102" y="89"/>
                    </a:lnTo>
                    <a:lnTo>
                      <a:pt x="108" y="94"/>
                    </a:lnTo>
                    <a:lnTo>
                      <a:pt x="103" y="100"/>
                    </a:lnTo>
                    <a:close/>
                    <a:moveTo>
                      <a:pt x="92" y="90"/>
                    </a:moveTo>
                    <a:lnTo>
                      <a:pt x="87" y="85"/>
                    </a:lnTo>
                    <a:lnTo>
                      <a:pt x="91" y="79"/>
                    </a:lnTo>
                    <a:lnTo>
                      <a:pt x="97" y="84"/>
                    </a:lnTo>
                    <a:lnTo>
                      <a:pt x="92" y="90"/>
                    </a:lnTo>
                    <a:close/>
                    <a:moveTo>
                      <a:pt x="81" y="80"/>
                    </a:moveTo>
                    <a:lnTo>
                      <a:pt x="76" y="75"/>
                    </a:lnTo>
                    <a:lnTo>
                      <a:pt x="81" y="69"/>
                    </a:lnTo>
                    <a:lnTo>
                      <a:pt x="86" y="74"/>
                    </a:lnTo>
                    <a:lnTo>
                      <a:pt x="81" y="80"/>
                    </a:lnTo>
                    <a:close/>
                    <a:moveTo>
                      <a:pt x="70" y="70"/>
                    </a:moveTo>
                    <a:lnTo>
                      <a:pt x="65" y="65"/>
                    </a:lnTo>
                    <a:lnTo>
                      <a:pt x="70" y="59"/>
                    </a:lnTo>
                    <a:lnTo>
                      <a:pt x="75" y="64"/>
                    </a:lnTo>
                    <a:lnTo>
                      <a:pt x="70" y="70"/>
                    </a:lnTo>
                    <a:close/>
                    <a:moveTo>
                      <a:pt x="59" y="60"/>
                    </a:moveTo>
                    <a:lnTo>
                      <a:pt x="54" y="55"/>
                    </a:lnTo>
                    <a:lnTo>
                      <a:pt x="59" y="49"/>
                    </a:lnTo>
                    <a:lnTo>
                      <a:pt x="64" y="54"/>
                    </a:lnTo>
                    <a:lnTo>
                      <a:pt x="59" y="60"/>
                    </a:lnTo>
                    <a:close/>
                    <a:moveTo>
                      <a:pt x="49" y="50"/>
                    </a:moveTo>
                    <a:lnTo>
                      <a:pt x="43" y="45"/>
                    </a:lnTo>
                    <a:lnTo>
                      <a:pt x="48" y="40"/>
                    </a:lnTo>
                    <a:lnTo>
                      <a:pt x="54" y="44"/>
                    </a:lnTo>
                    <a:lnTo>
                      <a:pt x="49" y="50"/>
                    </a:lnTo>
                    <a:close/>
                    <a:moveTo>
                      <a:pt x="38" y="40"/>
                    </a:moveTo>
                    <a:lnTo>
                      <a:pt x="32" y="35"/>
                    </a:lnTo>
                    <a:lnTo>
                      <a:pt x="37" y="30"/>
                    </a:lnTo>
                    <a:lnTo>
                      <a:pt x="43" y="35"/>
                    </a:lnTo>
                    <a:lnTo>
                      <a:pt x="38" y="40"/>
                    </a:lnTo>
                    <a:close/>
                    <a:moveTo>
                      <a:pt x="27" y="30"/>
                    </a:moveTo>
                    <a:lnTo>
                      <a:pt x="21" y="25"/>
                    </a:lnTo>
                    <a:lnTo>
                      <a:pt x="26" y="20"/>
                    </a:lnTo>
                    <a:lnTo>
                      <a:pt x="32" y="25"/>
                    </a:lnTo>
                    <a:lnTo>
                      <a:pt x="27" y="30"/>
                    </a:lnTo>
                    <a:close/>
                    <a:moveTo>
                      <a:pt x="16" y="20"/>
                    </a:moveTo>
                    <a:lnTo>
                      <a:pt x="11" y="15"/>
                    </a:lnTo>
                    <a:lnTo>
                      <a:pt x="16" y="10"/>
                    </a:lnTo>
                    <a:lnTo>
                      <a:pt x="21" y="15"/>
                    </a:lnTo>
                    <a:lnTo>
                      <a:pt x="16" y="20"/>
                    </a:lnTo>
                    <a:close/>
                    <a:moveTo>
                      <a:pt x="5" y="1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10" y="5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55" name="Freeform 54"/>
              <p:cNvSpPr>
                <a:spLocks noEditPoints="1"/>
              </p:cNvSpPr>
              <p:nvPr/>
            </p:nvSpPr>
            <p:spPr bwMode="auto">
              <a:xfrm>
                <a:off x="2360" y="1145"/>
                <a:ext cx="757" cy="425"/>
              </a:xfrm>
              <a:custGeom>
                <a:avLst/>
                <a:gdLst>
                  <a:gd name="T0" fmla="*/ 48 w 757"/>
                  <a:gd name="T1" fmla="*/ 407 h 425"/>
                  <a:gd name="T2" fmla="*/ 54 w 757"/>
                  <a:gd name="T3" fmla="*/ 387 h 425"/>
                  <a:gd name="T4" fmla="*/ 61 w 757"/>
                  <a:gd name="T5" fmla="*/ 400 h 425"/>
                  <a:gd name="T6" fmla="*/ 92 w 757"/>
                  <a:gd name="T7" fmla="*/ 365 h 425"/>
                  <a:gd name="T8" fmla="*/ 80 w 757"/>
                  <a:gd name="T9" fmla="*/ 373 h 425"/>
                  <a:gd name="T10" fmla="*/ 125 w 757"/>
                  <a:gd name="T11" fmla="*/ 364 h 425"/>
                  <a:gd name="T12" fmla="*/ 131 w 757"/>
                  <a:gd name="T13" fmla="*/ 344 h 425"/>
                  <a:gd name="T14" fmla="*/ 138 w 757"/>
                  <a:gd name="T15" fmla="*/ 357 h 425"/>
                  <a:gd name="T16" fmla="*/ 170 w 757"/>
                  <a:gd name="T17" fmla="*/ 323 h 425"/>
                  <a:gd name="T18" fmla="*/ 157 w 757"/>
                  <a:gd name="T19" fmla="*/ 330 h 425"/>
                  <a:gd name="T20" fmla="*/ 202 w 757"/>
                  <a:gd name="T21" fmla="*/ 321 h 425"/>
                  <a:gd name="T22" fmla="*/ 208 w 757"/>
                  <a:gd name="T23" fmla="*/ 301 h 425"/>
                  <a:gd name="T24" fmla="*/ 215 w 757"/>
                  <a:gd name="T25" fmla="*/ 314 h 425"/>
                  <a:gd name="T26" fmla="*/ 247 w 757"/>
                  <a:gd name="T27" fmla="*/ 280 h 425"/>
                  <a:gd name="T28" fmla="*/ 234 w 757"/>
                  <a:gd name="T29" fmla="*/ 287 h 425"/>
                  <a:gd name="T30" fmla="*/ 280 w 757"/>
                  <a:gd name="T31" fmla="*/ 278 h 425"/>
                  <a:gd name="T32" fmla="*/ 285 w 757"/>
                  <a:gd name="T33" fmla="*/ 258 h 425"/>
                  <a:gd name="T34" fmla="*/ 292 w 757"/>
                  <a:gd name="T35" fmla="*/ 271 h 425"/>
                  <a:gd name="T36" fmla="*/ 324 w 757"/>
                  <a:gd name="T37" fmla="*/ 237 h 425"/>
                  <a:gd name="T38" fmla="*/ 311 w 757"/>
                  <a:gd name="T39" fmla="*/ 244 h 425"/>
                  <a:gd name="T40" fmla="*/ 357 w 757"/>
                  <a:gd name="T41" fmla="*/ 235 h 425"/>
                  <a:gd name="T42" fmla="*/ 362 w 757"/>
                  <a:gd name="T43" fmla="*/ 215 h 425"/>
                  <a:gd name="T44" fmla="*/ 370 w 757"/>
                  <a:gd name="T45" fmla="*/ 228 h 425"/>
                  <a:gd name="T46" fmla="*/ 401 w 757"/>
                  <a:gd name="T47" fmla="*/ 194 h 425"/>
                  <a:gd name="T48" fmla="*/ 388 w 757"/>
                  <a:gd name="T49" fmla="*/ 201 h 425"/>
                  <a:gd name="T50" fmla="*/ 434 w 757"/>
                  <a:gd name="T51" fmla="*/ 193 h 425"/>
                  <a:gd name="T52" fmla="*/ 439 w 757"/>
                  <a:gd name="T53" fmla="*/ 173 h 425"/>
                  <a:gd name="T54" fmla="*/ 447 w 757"/>
                  <a:gd name="T55" fmla="*/ 185 h 425"/>
                  <a:gd name="T56" fmla="*/ 478 w 757"/>
                  <a:gd name="T57" fmla="*/ 151 h 425"/>
                  <a:gd name="T58" fmla="*/ 465 w 757"/>
                  <a:gd name="T59" fmla="*/ 158 h 425"/>
                  <a:gd name="T60" fmla="*/ 511 w 757"/>
                  <a:gd name="T61" fmla="*/ 150 h 425"/>
                  <a:gd name="T62" fmla="*/ 517 w 757"/>
                  <a:gd name="T63" fmla="*/ 130 h 425"/>
                  <a:gd name="T64" fmla="*/ 524 w 757"/>
                  <a:gd name="T65" fmla="*/ 143 h 425"/>
                  <a:gd name="T66" fmla="*/ 555 w 757"/>
                  <a:gd name="T67" fmla="*/ 108 h 425"/>
                  <a:gd name="T68" fmla="*/ 542 w 757"/>
                  <a:gd name="T69" fmla="*/ 115 h 425"/>
                  <a:gd name="T70" fmla="*/ 588 w 757"/>
                  <a:gd name="T71" fmla="*/ 107 h 425"/>
                  <a:gd name="T72" fmla="*/ 594 w 757"/>
                  <a:gd name="T73" fmla="*/ 87 h 425"/>
                  <a:gd name="T74" fmla="*/ 601 w 757"/>
                  <a:gd name="T75" fmla="*/ 100 h 425"/>
                  <a:gd name="T76" fmla="*/ 632 w 757"/>
                  <a:gd name="T77" fmla="*/ 65 h 425"/>
                  <a:gd name="T78" fmla="*/ 619 w 757"/>
                  <a:gd name="T79" fmla="*/ 73 h 425"/>
                  <a:gd name="T80" fmla="*/ 665 w 757"/>
                  <a:gd name="T81" fmla="*/ 64 h 425"/>
                  <a:gd name="T82" fmla="*/ 671 w 757"/>
                  <a:gd name="T83" fmla="*/ 44 h 425"/>
                  <a:gd name="T84" fmla="*/ 678 w 757"/>
                  <a:gd name="T85" fmla="*/ 57 h 425"/>
                  <a:gd name="T86" fmla="*/ 709 w 757"/>
                  <a:gd name="T87" fmla="*/ 22 h 425"/>
                  <a:gd name="T88" fmla="*/ 696 w 757"/>
                  <a:gd name="T89" fmla="*/ 30 h 425"/>
                  <a:gd name="T90" fmla="*/ 742 w 757"/>
                  <a:gd name="T91" fmla="*/ 21 h 425"/>
                  <a:gd name="T92" fmla="*/ 748 w 757"/>
                  <a:gd name="T93" fmla="*/ 1 h 425"/>
                  <a:gd name="T94" fmla="*/ 755 w 757"/>
                  <a:gd name="T95" fmla="*/ 14 h 425"/>
                  <a:gd name="T96" fmla="*/ 0 w 757"/>
                  <a:gd name="T97" fmla="*/ 425 h 42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57"/>
                  <a:gd name="T148" fmla="*/ 0 h 425"/>
                  <a:gd name="T149" fmla="*/ 757 w 757"/>
                  <a:gd name="T150" fmla="*/ 425 h 42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57" h="425">
                    <a:moveTo>
                      <a:pt x="28" y="401"/>
                    </a:moveTo>
                    <a:lnTo>
                      <a:pt x="41" y="394"/>
                    </a:lnTo>
                    <a:lnTo>
                      <a:pt x="48" y="407"/>
                    </a:lnTo>
                    <a:lnTo>
                      <a:pt x="35" y="414"/>
                    </a:lnTo>
                    <a:lnTo>
                      <a:pt x="28" y="401"/>
                    </a:lnTo>
                    <a:close/>
                    <a:moveTo>
                      <a:pt x="54" y="387"/>
                    </a:moveTo>
                    <a:lnTo>
                      <a:pt x="67" y="380"/>
                    </a:lnTo>
                    <a:lnTo>
                      <a:pt x="74" y="393"/>
                    </a:lnTo>
                    <a:lnTo>
                      <a:pt x="61" y="400"/>
                    </a:lnTo>
                    <a:lnTo>
                      <a:pt x="54" y="387"/>
                    </a:lnTo>
                    <a:close/>
                    <a:moveTo>
                      <a:pt x="80" y="373"/>
                    </a:moveTo>
                    <a:lnTo>
                      <a:pt x="92" y="365"/>
                    </a:lnTo>
                    <a:lnTo>
                      <a:pt x="100" y="378"/>
                    </a:lnTo>
                    <a:lnTo>
                      <a:pt x="87" y="385"/>
                    </a:lnTo>
                    <a:lnTo>
                      <a:pt x="80" y="373"/>
                    </a:lnTo>
                    <a:close/>
                    <a:moveTo>
                      <a:pt x="105" y="358"/>
                    </a:moveTo>
                    <a:lnTo>
                      <a:pt x="118" y="351"/>
                    </a:lnTo>
                    <a:lnTo>
                      <a:pt x="125" y="364"/>
                    </a:lnTo>
                    <a:lnTo>
                      <a:pt x="112" y="371"/>
                    </a:lnTo>
                    <a:lnTo>
                      <a:pt x="105" y="358"/>
                    </a:lnTo>
                    <a:close/>
                    <a:moveTo>
                      <a:pt x="131" y="344"/>
                    </a:moveTo>
                    <a:lnTo>
                      <a:pt x="144" y="337"/>
                    </a:lnTo>
                    <a:lnTo>
                      <a:pt x="151" y="350"/>
                    </a:lnTo>
                    <a:lnTo>
                      <a:pt x="138" y="357"/>
                    </a:lnTo>
                    <a:lnTo>
                      <a:pt x="131" y="344"/>
                    </a:lnTo>
                    <a:close/>
                    <a:moveTo>
                      <a:pt x="157" y="330"/>
                    </a:moveTo>
                    <a:lnTo>
                      <a:pt x="170" y="323"/>
                    </a:lnTo>
                    <a:lnTo>
                      <a:pt x="177" y="335"/>
                    </a:lnTo>
                    <a:lnTo>
                      <a:pt x="164" y="343"/>
                    </a:lnTo>
                    <a:lnTo>
                      <a:pt x="157" y="330"/>
                    </a:lnTo>
                    <a:close/>
                    <a:moveTo>
                      <a:pt x="182" y="315"/>
                    </a:moveTo>
                    <a:lnTo>
                      <a:pt x="195" y="308"/>
                    </a:lnTo>
                    <a:lnTo>
                      <a:pt x="202" y="321"/>
                    </a:lnTo>
                    <a:lnTo>
                      <a:pt x="190" y="328"/>
                    </a:lnTo>
                    <a:lnTo>
                      <a:pt x="182" y="315"/>
                    </a:lnTo>
                    <a:close/>
                    <a:moveTo>
                      <a:pt x="208" y="301"/>
                    </a:moveTo>
                    <a:lnTo>
                      <a:pt x="221" y="294"/>
                    </a:lnTo>
                    <a:lnTo>
                      <a:pt x="228" y="307"/>
                    </a:lnTo>
                    <a:lnTo>
                      <a:pt x="215" y="314"/>
                    </a:lnTo>
                    <a:lnTo>
                      <a:pt x="208" y="301"/>
                    </a:lnTo>
                    <a:close/>
                    <a:moveTo>
                      <a:pt x="234" y="287"/>
                    </a:moveTo>
                    <a:lnTo>
                      <a:pt x="247" y="280"/>
                    </a:lnTo>
                    <a:lnTo>
                      <a:pt x="254" y="292"/>
                    </a:lnTo>
                    <a:lnTo>
                      <a:pt x="241" y="300"/>
                    </a:lnTo>
                    <a:lnTo>
                      <a:pt x="234" y="287"/>
                    </a:lnTo>
                    <a:close/>
                    <a:moveTo>
                      <a:pt x="260" y="272"/>
                    </a:moveTo>
                    <a:lnTo>
                      <a:pt x="272" y="265"/>
                    </a:lnTo>
                    <a:lnTo>
                      <a:pt x="280" y="278"/>
                    </a:lnTo>
                    <a:lnTo>
                      <a:pt x="267" y="285"/>
                    </a:lnTo>
                    <a:lnTo>
                      <a:pt x="260" y="272"/>
                    </a:lnTo>
                    <a:close/>
                    <a:moveTo>
                      <a:pt x="285" y="258"/>
                    </a:moveTo>
                    <a:lnTo>
                      <a:pt x="298" y="251"/>
                    </a:lnTo>
                    <a:lnTo>
                      <a:pt x="305" y="264"/>
                    </a:lnTo>
                    <a:lnTo>
                      <a:pt x="292" y="271"/>
                    </a:lnTo>
                    <a:lnTo>
                      <a:pt x="285" y="258"/>
                    </a:lnTo>
                    <a:close/>
                    <a:moveTo>
                      <a:pt x="311" y="244"/>
                    </a:moveTo>
                    <a:lnTo>
                      <a:pt x="324" y="237"/>
                    </a:lnTo>
                    <a:lnTo>
                      <a:pt x="331" y="250"/>
                    </a:lnTo>
                    <a:lnTo>
                      <a:pt x="318" y="257"/>
                    </a:lnTo>
                    <a:lnTo>
                      <a:pt x="311" y="244"/>
                    </a:lnTo>
                    <a:close/>
                    <a:moveTo>
                      <a:pt x="337" y="230"/>
                    </a:moveTo>
                    <a:lnTo>
                      <a:pt x="350" y="223"/>
                    </a:lnTo>
                    <a:lnTo>
                      <a:pt x="357" y="235"/>
                    </a:lnTo>
                    <a:lnTo>
                      <a:pt x="344" y="243"/>
                    </a:lnTo>
                    <a:lnTo>
                      <a:pt x="337" y="230"/>
                    </a:lnTo>
                    <a:close/>
                    <a:moveTo>
                      <a:pt x="362" y="215"/>
                    </a:moveTo>
                    <a:lnTo>
                      <a:pt x="375" y="208"/>
                    </a:lnTo>
                    <a:lnTo>
                      <a:pt x="382" y="221"/>
                    </a:lnTo>
                    <a:lnTo>
                      <a:pt x="370" y="228"/>
                    </a:lnTo>
                    <a:lnTo>
                      <a:pt x="362" y="215"/>
                    </a:lnTo>
                    <a:close/>
                    <a:moveTo>
                      <a:pt x="388" y="201"/>
                    </a:moveTo>
                    <a:lnTo>
                      <a:pt x="401" y="194"/>
                    </a:lnTo>
                    <a:lnTo>
                      <a:pt x="408" y="207"/>
                    </a:lnTo>
                    <a:lnTo>
                      <a:pt x="395" y="214"/>
                    </a:lnTo>
                    <a:lnTo>
                      <a:pt x="388" y="201"/>
                    </a:lnTo>
                    <a:close/>
                    <a:moveTo>
                      <a:pt x="414" y="187"/>
                    </a:moveTo>
                    <a:lnTo>
                      <a:pt x="427" y="180"/>
                    </a:lnTo>
                    <a:lnTo>
                      <a:pt x="434" y="193"/>
                    </a:lnTo>
                    <a:lnTo>
                      <a:pt x="421" y="200"/>
                    </a:lnTo>
                    <a:lnTo>
                      <a:pt x="414" y="187"/>
                    </a:lnTo>
                    <a:close/>
                    <a:moveTo>
                      <a:pt x="439" y="173"/>
                    </a:moveTo>
                    <a:lnTo>
                      <a:pt x="452" y="165"/>
                    </a:lnTo>
                    <a:lnTo>
                      <a:pt x="459" y="178"/>
                    </a:lnTo>
                    <a:lnTo>
                      <a:pt x="447" y="185"/>
                    </a:lnTo>
                    <a:lnTo>
                      <a:pt x="439" y="173"/>
                    </a:lnTo>
                    <a:close/>
                    <a:moveTo>
                      <a:pt x="465" y="158"/>
                    </a:moveTo>
                    <a:lnTo>
                      <a:pt x="478" y="151"/>
                    </a:lnTo>
                    <a:lnTo>
                      <a:pt x="485" y="164"/>
                    </a:lnTo>
                    <a:lnTo>
                      <a:pt x="472" y="171"/>
                    </a:lnTo>
                    <a:lnTo>
                      <a:pt x="465" y="158"/>
                    </a:lnTo>
                    <a:close/>
                    <a:moveTo>
                      <a:pt x="491" y="144"/>
                    </a:moveTo>
                    <a:lnTo>
                      <a:pt x="504" y="137"/>
                    </a:lnTo>
                    <a:lnTo>
                      <a:pt x="511" y="150"/>
                    </a:lnTo>
                    <a:lnTo>
                      <a:pt x="498" y="157"/>
                    </a:lnTo>
                    <a:lnTo>
                      <a:pt x="491" y="144"/>
                    </a:lnTo>
                    <a:close/>
                    <a:moveTo>
                      <a:pt x="517" y="130"/>
                    </a:moveTo>
                    <a:lnTo>
                      <a:pt x="529" y="123"/>
                    </a:lnTo>
                    <a:lnTo>
                      <a:pt x="537" y="135"/>
                    </a:lnTo>
                    <a:lnTo>
                      <a:pt x="524" y="143"/>
                    </a:lnTo>
                    <a:lnTo>
                      <a:pt x="517" y="130"/>
                    </a:lnTo>
                    <a:close/>
                    <a:moveTo>
                      <a:pt x="542" y="115"/>
                    </a:moveTo>
                    <a:lnTo>
                      <a:pt x="555" y="108"/>
                    </a:lnTo>
                    <a:lnTo>
                      <a:pt x="562" y="121"/>
                    </a:lnTo>
                    <a:lnTo>
                      <a:pt x="549" y="128"/>
                    </a:lnTo>
                    <a:lnTo>
                      <a:pt x="542" y="115"/>
                    </a:lnTo>
                    <a:close/>
                    <a:moveTo>
                      <a:pt x="568" y="101"/>
                    </a:moveTo>
                    <a:lnTo>
                      <a:pt x="581" y="94"/>
                    </a:lnTo>
                    <a:lnTo>
                      <a:pt x="588" y="107"/>
                    </a:lnTo>
                    <a:lnTo>
                      <a:pt x="575" y="114"/>
                    </a:lnTo>
                    <a:lnTo>
                      <a:pt x="568" y="101"/>
                    </a:lnTo>
                    <a:close/>
                    <a:moveTo>
                      <a:pt x="594" y="87"/>
                    </a:moveTo>
                    <a:lnTo>
                      <a:pt x="606" y="80"/>
                    </a:lnTo>
                    <a:lnTo>
                      <a:pt x="614" y="93"/>
                    </a:lnTo>
                    <a:lnTo>
                      <a:pt x="601" y="100"/>
                    </a:lnTo>
                    <a:lnTo>
                      <a:pt x="594" y="87"/>
                    </a:lnTo>
                    <a:close/>
                    <a:moveTo>
                      <a:pt x="619" y="73"/>
                    </a:moveTo>
                    <a:lnTo>
                      <a:pt x="632" y="65"/>
                    </a:lnTo>
                    <a:lnTo>
                      <a:pt x="639" y="78"/>
                    </a:lnTo>
                    <a:lnTo>
                      <a:pt x="626" y="85"/>
                    </a:lnTo>
                    <a:lnTo>
                      <a:pt x="619" y="73"/>
                    </a:lnTo>
                    <a:close/>
                    <a:moveTo>
                      <a:pt x="645" y="58"/>
                    </a:moveTo>
                    <a:lnTo>
                      <a:pt x="658" y="51"/>
                    </a:lnTo>
                    <a:lnTo>
                      <a:pt x="665" y="64"/>
                    </a:lnTo>
                    <a:lnTo>
                      <a:pt x="652" y="71"/>
                    </a:lnTo>
                    <a:lnTo>
                      <a:pt x="645" y="58"/>
                    </a:lnTo>
                    <a:close/>
                    <a:moveTo>
                      <a:pt x="671" y="44"/>
                    </a:moveTo>
                    <a:lnTo>
                      <a:pt x="684" y="37"/>
                    </a:lnTo>
                    <a:lnTo>
                      <a:pt x="691" y="50"/>
                    </a:lnTo>
                    <a:lnTo>
                      <a:pt x="678" y="57"/>
                    </a:lnTo>
                    <a:lnTo>
                      <a:pt x="671" y="44"/>
                    </a:lnTo>
                    <a:close/>
                    <a:moveTo>
                      <a:pt x="696" y="30"/>
                    </a:moveTo>
                    <a:lnTo>
                      <a:pt x="709" y="22"/>
                    </a:lnTo>
                    <a:lnTo>
                      <a:pt x="716" y="35"/>
                    </a:lnTo>
                    <a:lnTo>
                      <a:pt x="704" y="42"/>
                    </a:lnTo>
                    <a:lnTo>
                      <a:pt x="696" y="30"/>
                    </a:lnTo>
                    <a:close/>
                    <a:moveTo>
                      <a:pt x="722" y="15"/>
                    </a:moveTo>
                    <a:lnTo>
                      <a:pt x="735" y="8"/>
                    </a:lnTo>
                    <a:lnTo>
                      <a:pt x="742" y="21"/>
                    </a:lnTo>
                    <a:lnTo>
                      <a:pt x="729" y="28"/>
                    </a:lnTo>
                    <a:lnTo>
                      <a:pt x="722" y="15"/>
                    </a:lnTo>
                    <a:close/>
                    <a:moveTo>
                      <a:pt x="748" y="1"/>
                    </a:moveTo>
                    <a:lnTo>
                      <a:pt x="750" y="0"/>
                    </a:lnTo>
                    <a:lnTo>
                      <a:pt x="757" y="13"/>
                    </a:lnTo>
                    <a:lnTo>
                      <a:pt x="755" y="14"/>
                    </a:lnTo>
                    <a:lnTo>
                      <a:pt x="748" y="1"/>
                    </a:lnTo>
                    <a:close/>
                    <a:moveTo>
                      <a:pt x="49" y="423"/>
                    </a:moveTo>
                    <a:lnTo>
                      <a:pt x="0" y="425"/>
                    </a:lnTo>
                    <a:lnTo>
                      <a:pt x="27" y="385"/>
                    </a:lnTo>
                    <a:lnTo>
                      <a:pt x="49" y="42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56" name="Freeform 55"/>
              <p:cNvSpPr>
                <a:spLocks noEditPoints="1"/>
              </p:cNvSpPr>
              <p:nvPr/>
            </p:nvSpPr>
            <p:spPr bwMode="auto">
              <a:xfrm>
                <a:off x="889" y="1918"/>
                <a:ext cx="610" cy="282"/>
              </a:xfrm>
              <a:custGeom>
                <a:avLst/>
                <a:gdLst>
                  <a:gd name="T0" fmla="*/ 44 w 610"/>
                  <a:gd name="T1" fmla="*/ 252 h 282"/>
                  <a:gd name="T2" fmla="*/ 36 w 610"/>
                  <a:gd name="T3" fmla="*/ 272 h 282"/>
                  <a:gd name="T4" fmla="*/ 57 w 610"/>
                  <a:gd name="T5" fmla="*/ 246 h 282"/>
                  <a:gd name="T6" fmla="*/ 77 w 610"/>
                  <a:gd name="T7" fmla="*/ 254 h 282"/>
                  <a:gd name="T8" fmla="*/ 57 w 610"/>
                  <a:gd name="T9" fmla="*/ 246 h 282"/>
                  <a:gd name="T10" fmla="*/ 97 w 610"/>
                  <a:gd name="T11" fmla="*/ 228 h 282"/>
                  <a:gd name="T12" fmla="*/ 90 w 610"/>
                  <a:gd name="T13" fmla="*/ 247 h 282"/>
                  <a:gd name="T14" fmla="*/ 111 w 610"/>
                  <a:gd name="T15" fmla="*/ 222 h 282"/>
                  <a:gd name="T16" fmla="*/ 130 w 610"/>
                  <a:gd name="T17" fmla="*/ 229 h 282"/>
                  <a:gd name="T18" fmla="*/ 111 w 610"/>
                  <a:gd name="T19" fmla="*/ 222 h 282"/>
                  <a:gd name="T20" fmla="*/ 151 w 610"/>
                  <a:gd name="T21" fmla="*/ 204 h 282"/>
                  <a:gd name="T22" fmla="*/ 144 w 610"/>
                  <a:gd name="T23" fmla="*/ 223 h 282"/>
                  <a:gd name="T24" fmla="*/ 164 w 610"/>
                  <a:gd name="T25" fmla="*/ 198 h 282"/>
                  <a:gd name="T26" fmla="*/ 184 w 610"/>
                  <a:gd name="T27" fmla="*/ 205 h 282"/>
                  <a:gd name="T28" fmla="*/ 164 w 610"/>
                  <a:gd name="T29" fmla="*/ 198 h 282"/>
                  <a:gd name="T30" fmla="*/ 205 w 610"/>
                  <a:gd name="T31" fmla="*/ 180 h 282"/>
                  <a:gd name="T32" fmla="*/ 197 w 610"/>
                  <a:gd name="T33" fmla="*/ 199 h 282"/>
                  <a:gd name="T34" fmla="*/ 218 w 610"/>
                  <a:gd name="T35" fmla="*/ 174 h 282"/>
                  <a:gd name="T36" fmla="*/ 237 w 610"/>
                  <a:gd name="T37" fmla="*/ 181 h 282"/>
                  <a:gd name="T38" fmla="*/ 218 w 610"/>
                  <a:gd name="T39" fmla="*/ 174 h 282"/>
                  <a:gd name="T40" fmla="*/ 258 w 610"/>
                  <a:gd name="T41" fmla="*/ 155 h 282"/>
                  <a:gd name="T42" fmla="*/ 251 w 610"/>
                  <a:gd name="T43" fmla="*/ 175 h 282"/>
                  <a:gd name="T44" fmla="*/ 272 w 610"/>
                  <a:gd name="T45" fmla="*/ 149 h 282"/>
                  <a:gd name="T46" fmla="*/ 291 w 610"/>
                  <a:gd name="T47" fmla="*/ 157 h 282"/>
                  <a:gd name="T48" fmla="*/ 272 w 610"/>
                  <a:gd name="T49" fmla="*/ 149 h 282"/>
                  <a:gd name="T50" fmla="*/ 312 w 610"/>
                  <a:gd name="T51" fmla="*/ 131 h 282"/>
                  <a:gd name="T52" fmla="*/ 304 w 610"/>
                  <a:gd name="T53" fmla="*/ 151 h 282"/>
                  <a:gd name="T54" fmla="*/ 325 w 610"/>
                  <a:gd name="T55" fmla="*/ 125 h 282"/>
                  <a:gd name="T56" fmla="*/ 345 w 610"/>
                  <a:gd name="T57" fmla="*/ 133 h 282"/>
                  <a:gd name="T58" fmla="*/ 325 w 610"/>
                  <a:gd name="T59" fmla="*/ 125 h 282"/>
                  <a:gd name="T60" fmla="*/ 365 w 610"/>
                  <a:gd name="T61" fmla="*/ 107 h 282"/>
                  <a:gd name="T62" fmla="*/ 358 w 610"/>
                  <a:gd name="T63" fmla="*/ 126 h 282"/>
                  <a:gd name="T64" fmla="*/ 379 w 610"/>
                  <a:gd name="T65" fmla="*/ 101 h 282"/>
                  <a:gd name="T66" fmla="*/ 398 w 610"/>
                  <a:gd name="T67" fmla="*/ 108 h 282"/>
                  <a:gd name="T68" fmla="*/ 379 w 610"/>
                  <a:gd name="T69" fmla="*/ 101 h 282"/>
                  <a:gd name="T70" fmla="*/ 419 w 610"/>
                  <a:gd name="T71" fmla="*/ 83 h 282"/>
                  <a:gd name="T72" fmla="*/ 412 w 610"/>
                  <a:gd name="T73" fmla="*/ 102 h 282"/>
                  <a:gd name="T74" fmla="*/ 432 w 610"/>
                  <a:gd name="T75" fmla="*/ 77 h 282"/>
                  <a:gd name="T76" fmla="*/ 452 w 610"/>
                  <a:gd name="T77" fmla="*/ 84 h 282"/>
                  <a:gd name="T78" fmla="*/ 432 w 610"/>
                  <a:gd name="T79" fmla="*/ 77 h 282"/>
                  <a:gd name="T80" fmla="*/ 473 w 610"/>
                  <a:gd name="T81" fmla="*/ 59 h 282"/>
                  <a:gd name="T82" fmla="*/ 465 w 610"/>
                  <a:gd name="T83" fmla="*/ 78 h 282"/>
                  <a:gd name="T84" fmla="*/ 486 w 610"/>
                  <a:gd name="T85" fmla="*/ 53 h 282"/>
                  <a:gd name="T86" fmla="*/ 506 w 610"/>
                  <a:gd name="T87" fmla="*/ 60 h 282"/>
                  <a:gd name="T88" fmla="*/ 486 w 610"/>
                  <a:gd name="T89" fmla="*/ 53 h 282"/>
                  <a:gd name="T90" fmla="*/ 526 w 610"/>
                  <a:gd name="T91" fmla="*/ 34 h 282"/>
                  <a:gd name="T92" fmla="*/ 519 w 610"/>
                  <a:gd name="T93" fmla="*/ 54 h 282"/>
                  <a:gd name="T94" fmla="*/ 540 w 610"/>
                  <a:gd name="T95" fmla="*/ 28 h 282"/>
                  <a:gd name="T96" fmla="*/ 559 w 610"/>
                  <a:gd name="T97" fmla="*/ 36 h 282"/>
                  <a:gd name="T98" fmla="*/ 540 w 610"/>
                  <a:gd name="T99" fmla="*/ 28 h 282"/>
                  <a:gd name="T100" fmla="*/ 580 w 610"/>
                  <a:gd name="T101" fmla="*/ 10 h 282"/>
                  <a:gd name="T102" fmla="*/ 573 w 610"/>
                  <a:gd name="T103" fmla="*/ 30 h 282"/>
                  <a:gd name="T104" fmla="*/ 593 w 610"/>
                  <a:gd name="T105" fmla="*/ 4 h 282"/>
                  <a:gd name="T106" fmla="*/ 610 w 610"/>
                  <a:gd name="T107" fmla="*/ 13 h 282"/>
                  <a:gd name="T108" fmla="*/ 593 w 610"/>
                  <a:gd name="T109" fmla="*/ 4 h 282"/>
                  <a:gd name="T110" fmla="*/ 0 w 610"/>
                  <a:gd name="T111" fmla="*/ 280 h 282"/>
                  <a:gd name="T112" fmla="*/ 49 w 610"/>
                  <a:gd name="T113" fmla="*/ 282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30" y="258"/>
                    </a:moveTo>
                    <a:lnTo>
                      <a:pt x="44" y="252"/>
                    </a:lnTo>
                    <a:lnTo>
                      <a:pt x="50" y="266"/>
                    </a:lnTo>
                    <a:lnTo>
                      <a:pt x="36" y="272"/>
                    </a:lnTo>
                    <a:lnTo>
                      <a:pt x="30" y="258"/>
                    </a:lnTo>
                    <a:close/>
                    <a:moveTo>
                      <a:pt x="57" y="246"/>
                    </a:moveTo>
                    <a:lnTo>
                      <a:pt x="71" y="240"/>
                    </a:lnTo>
                    <a:lnTo>
                      <a:pt x="77" y="254"/>
                    </a:lnTo>
                    <a:lnTo>
                      <a:pt x="63" y="260"/>
                    </a:lnTo>
                    <a:lnTo>
                      <a:pt x="57" y="246"/>
                    </a:lnTo>
                    <a:close/>
                    <a:moveTo>
                      <a:pt x="84" y="234"/>
                    </a:moveTo>
                    <a:lnTo>
                      <a:pt x="97" y="228"/>
                    </a:lnTo>
                    <a:lnTo>
                      <a:pt x="103" y="241"/>
                    </a:lnTo>
                    <a:lnTo>
                      <a:pt x="90" y="247"/>
                    </a:lnTo>
                    <a:lnTo>
                      <a:pt x="84" y="234"/>
                    </a:lnTo>
                    <a:close/>
                    <a:moveTo>
                      <a:pt x="111" y="222"/>
                    </a:moveTo>
                    <a:lnTo>
                      <a:pt x="124" y="216"/>
                    </a:lnTo>
                    <a:lnTo>
                      <a:pt x="130" y="229"/>
                    </a:lnTo>
                    <a:lnTo>
                      <a:pt x="117" y="235"/>
                    </a:lnTo>
                    <a:lnTo>
                      <a:pt x="111" y="222"/>
                    </a:lnTo>
                    <a:close/>
                    <a:moveTo>
                      <a:pt x="138" y="210"/>
                    </a:moveTo>
                    <a:lnTo>
                      <a:pt x="151" y="204"/>
                    </a:lnTo>
                    <a:lnTo>
                      <a:pt x="157" y="217"/>
                    </a:lnTo>
                    <a:lnTo>
                      <a:pt x="144" y="223"/>
                    </a:lnTo>
                    <a:lnTo>
                      <a:pt x="138" y="210"/>
                    </a:lnTo>
                    <a:close/>
                    <a:moveTo>
                      <a:pt x="164" y="198"/>
                    </a:moveTo>
                    <a:lnTo>
                      <a:pt x="178" y="192"/>
                    </a:lnTo>
                    <a:lnTo>
                      <a:pt x="184" y="205"/>
                    </a:lnTo>
                    <a:lnTo>
                      <a:pt x="170" y="211"/>
                    </a:lnTo>
                    <a:lnTo>
                      <a:pt x="164" y="198"/>
                    </a:lnTo>
                    <a:close/>
                    <a:moveTo>
                      <a:pt x="191" y="186"/>
                    </a:moveTo>
                    <a:lnTo>
                      <a:pt x="205" y="180"/>
                    </a:lnTo>
                    <a:lnTo>
                      <a:pt x="211" y="193"/>
                    </a:lnTo>
                    <a:lnTo>
                      <a:pt x="197" y="199"/>
                    </a:lnTo>
                    <a:lnTo>
                      <a:pt x="191" y="186"/>
                    </a:lnTo>
                    <a:close/>
                    <a:moveTo>
                      <a:pt x="218" y="174"/>
                    </a:moveTo>
                    <a:lnTo>
                      <a:pt x="231" y="168"/>
                    </a:lnTo>
                    <a:lnTo>
                      <a:pt x="237" y="181"/>
                    </a:lnTo>
                    <a:lnTo>
                      <a:pt x="224" y="187"/>
                    </a:lnTo>
                    <a:lnTo>
                      <a:pt x="218" y="174"/>
                    </a:lnTo>
                    <a:close/>
                    <a:moveTo>
                      <a:pt x="245" y="161"/>
                    </a:moveTo>
                    <a:lnTo>
                      <a:pt x="258" y="155"/>
                    </a:lnTo>
                    <a:lnTo>
                      <a:pt x="264" y="169"/>
                    </a:lnTo>
                    <a:lnTo>
                      <a:pt x="251" y="175"/>
                    </a:lnTo>
                    <a:lnTo>
                      <a:pt x="245" y="161"/>
                    </a:lnTo>
                    <a:close/>
                    <a:moveTo>
                      <a:pt x="272" y="149"/>
                    </a:moveTo>
                    <a:lnTo>
                      <a:pt x="285" y="143"/>
                    </a:lnTo>
                    <a:lnTo>
                      <a:pt x="291" y="157"/>
                    </a:lnTo>
                    <a:lnTo>
                      <a:pt x="278" y="163"/>
                    </a:lnTo>
                    <a:lnTo>
                      <a:pt x="272" y="149"/>
                    </a:lnTo>
                    <a:close/>
                    <a:moveTo>
                      <a:pt x="298" y="137"/>
                    </a:moveTo>
                    <a:lnTo>
                      <a:pt x="312" y="131"/>
                    </a:lnTo>
                    <a:lnTo>
                      <a:pt x="318" y="145"/>
                    </a:lnTo>
                    <a:lnTo>
                      <a:pt x="304" y="151"/>
                    </a:lnTo>
                    <a:lnTo>
                      <a:pt x="298" y="137"/>
                    </a:lnTo>
                    <a:close/>
                    <a:moveTo>
                      <a:pt x="325" y="125"/>
                    </a:moveTo>
                    <a:lnTo>
                      <a:pt x="339" y="119"/>
                    </a:lnTo>
                    <a:lnTo>
                      <a:pt x="345" y="133"/>
                    </a:lnTo>
                    <a:lnTo>
                      <a:pt x="331" y="139"/>
                    </a:lnTo>
                    <a:lnTo>
                      <a:pt x="325" y="125"/>
                    </a:lnTo>
                    <a:close/>
                    <a:moveTo>
                      <a:pt x="352" y="113"/>
                    </a:moveTo>
                    <a:lnTo>
                      <a:pt x="365" y="107"/>
                    </a:lnTo>
                    <a:lnTo>
                      <a:pt x="371" y="120"/>
                    </a:lnTo>
                    <a:lnTo>
                      <a:pt x="358" y="126"/>
                    </a:lnTo>
                    <a:lnTo>
                      <a:pt x="352" y="113"/>
                    </a:lnTo>
                    <a:close/>
                    <a:moveTo>
                      <a:pt x="379" y="101"/>
                    </a:moveTo>
                    <a:lnTo>
                      <a:pt x="392" y="95"/>
                    </a:lnTo>
                    <a:lnTo>
                      <a:pt x="398" y="108"/>
                    </a:lnTo>
                    <a:lnTo>
                      <a:pt x="385" y="114"/>
                    </a:lnTo>
                    <a:lnTo>
                      <a:pt x="379" y="101"/>
                    </a:lnTo>
                    <a:close/>
                    <a:moveTo>
                      <a:pt x="406" y="89"/>
                    </a:moveTo>
                    <a:lnTo>
                      <a:pt x="419" y="83"/>
                    </a:lnTo>
                    <a:lnTo>
                      <a:pt x="425" y="96"/>
                    </a:lnTo>
                    <a:lnTo>
                      <a:pt x="412" y="102"/>
                    </a:lnTo>
                    <a:lnTo>
                      <a:pt x="406" y="89"/>
                    </a:lnTo>
                    <a:close/>
                    <a:moveTo>
                      <a:pt x="432" y="77"/>
                    </a:moveTo>
                    <a:lnTo>
                      <a:pt x="446" y="71"/>
                    </a:lnTo>
                    <a:lnTo>
                      <a:pt x="452" y="84"/>
                    </a:lnTo>
                    <a:lnTo>
                      <a:pt x="439" y="90"/>
                    </a:lnTo>
                    <a:lnTo>
                      <a:pt x="432" y="77"/>
                    </a:lnTo>
                    <a:close/>
                    <a:moveTo>
                      <a:pt x="459" y="65"/>
                    </a:moveTo>
                    <a:lnTo>
                      <a:pt x="473" y="59"/>
                    </a:lnTo>
                    <a:lnTo>
                      <a:pt x="479" y="72"/>
                    </a:lnTo>
                    <a:lnTo>
                      <a:pt x="465" y="78"/>
                    </a:lnTo>
                    <a:lnTo>
                      <a:pt x="459" y="65"/>
                    </a:lnTo>
                    <a:close/>
                    <a:moveTo>
                      <a:pt x="486" y="53"/>
                    </a:moveTo>
                    <a:lnTo>
                      <a:pt x="499" y="47"/>
                    </a:lnTo>
                    <a:lnTo>
                      <a:pt x="506" y="60"/>
                    </a:lnTo>
                    <a:lnTo>
                      <a:pt x="492" y="66"/>
                    </a:lnTo>
                    <a:lnTo>
                      <a:pt x="486" y="53"/>
                    </a:lnTo>
                    <a:close/>
                    <a:moveTo>
                      <a:pt x="513" y="40"/>
                    </a:moveTo>
                    <a:lnTo>
                      <a:pt x="526" y="34"/>
                    </a:lnTo>
                    <a:lnTo>
                      <a:pt x="532" y="48"/>
                    </a:lnTo>
                    <a:lnTo>
                      <a:pt x="519" y="54"/>
                    </a:lnTo>
                    <a:lnTo>
                      <a:pt x="513" y="40"/>
                    </a:lnTo>
                    <a:close/>
                    <a:moveTo>
                      <a:pt x="540" y="28"/>
                    </a:moveTo>
                    <a:lnTo>
                      <a:pt x="553" y="22"/>
                    </a:lnTo>
                    <a:lnTo>
                      <a:pt x="559" y="36"/>
                    </a:lnTo>
                    <a:lnTo>
                      <a:pt x="546" y="42"/>
                    </a:lnTo>
                    <a:lnTo>
                      <a:pt x="540" y="28"/>
                    </a:lnTo>
                    <a:close/>
                    <a:moveTo>
                      <a:pt x="566" y="16"/>
                    </a:moveTo>
                    <a:lnTo>
                      <a:pt x="580" y="10"/>
                    </a:lnTo>
                    <a:lnTo>
                      <a:pt x="586" y="24"/>
                    </a:lnTo>
                    <a:lnTo>
                      <a:pt x="573" y="30"/>
                    </a:lnTo>
                    <a:lnTo>
                      <a:pt x="566" y="16"/>
                    </a:lnTo>
                    <a:close/>
                    <a:moveTo>
                      <a:pt x="593" y="4"/>
                    </a:moveTo>
                    <a:lnTo>
                      <a:pt x="603" y="0"/>
                    </a:lnTo>
                    <a:lnTo>
                      <a:pt x="610" y="13"/>
                    </a:lnTo>
                    <a:lnTo>
                      <a:pt x="599" y="18"/>
                    </a:lnTo>
                    <a:lnTo>
                      <a:pt x="593" y="4"/>
                    </a:lnTo>
                    <a:close/>
                    <a:moveTo>
                      <a:pt x="49" y="282"/>
                    </a:moveTo>
                    <a:lnTo>
                      <a:pt x="0" y="280"/>
                    </a:lnTo>
                    <a:lnTo>
                      <a:pt x="31" y="242"/>
                    </a:lnTo>
                    <a:lnTo>
                      <a:pt x="49" y="28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 rot="19860000">
                <a:off x="3115" y="940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pr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 rot="20160000">
                <a:off x="1485" y="1716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ps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59" name="Freeform 58"/>
              <p:cNvSpPr>
                <a:spLocks noEditPoints="1"/>
              </p:cNvSpPr>
              <p:nvPr/>
            </p:nvSpPr>
            <p:spPr bwMode="auto">
              <a:xfrm>
                <a:off x="1669" y="1576"/>
                <a:ext cx="610" cy="282"/>
              </a:xfrm>
              <a:custGeom>
                <a:avLst/>
                <a:gdLst>
                  <a:gd name="T0" fmla="*/ 13 w 610"/>
                  <a:gd name="T1" fmla="*/ 263 h 282"/>
                  <a:gd name="T2" fmla="*/ 6 w 610"/>
                  <a:gd name="T3" fmla="*/ 282 h 282"/>
                  <a:gd name="T4" fmla="*/ 27 w 610"/>
                  <a:gd name="T5" fmla="*/ 257 h 282"/>
                  <a:gd name="T6" fmla="*/ 46 w 610"/>
                  <a:gd name="T7" fmla="*/ 264 h 282"/>
                  <a:gd name="T8" fmla="*/ 27 w 610"/>
                  <a:gd name="T9" fmla="*/ 257 h 282"/>
                  <a:gd name="T10" fmla="*/ 67 w 610"/>
                  <a:gd name="T11" fmla="*/ 239 h 282"/>
                  <a:gd name="T12" fmla="*/ 60 w 610"/>
                  <a:gd name="T13" fmla="*/ 258 h 282"/>
                  <a:gd name="T14" fmla="*/ 80 w 610"/>
                  <a:gd name="T15" fmla="*/ 232 h 282"/>
                  <a:gd name="T16" fmla="*/ 100 w 610"/>
                  <a:gd name="T17" fmla="*/ 240 h 282"/>
                  <a:gd name="T18" fmla="*/ 80 w 610"/>
                  <a:gd name="T19" fmla="*/ 232 h 282"/>
                  <a:gd name="T20" fmla="*/ 121 w 610"/>
                  <a:gd name="T21" fmla="*/ 214 h 282"/>
                  <a:gd name="T22" fmla="*/ 113 w 610"/>
                  <a:gd name="T23" fmla="*/ 234 h 282"/>
                  <a:gd name="T24" fmla="*/ 134 w 610"/>
                  <a:gd name="T25" fmla="*/ 208 h 282"/>
                  <a:gd name="T26" fmla="*/ 153 w 610"/>
                  <a:gd name="T27" fmla="*/ 216 h 282"/>
                  <a:gd name="T28" fmla="*/ 134 w 610"/>
                  <a:gd name="T29" fmla="*/ 208 h 282"/>
                  <a:gd name="T30" fmla="*/ 174 w 610"/>
                  <a:gd name="T31" fmla="*/ 190 h 282"/>
                  <a:gd name="T32" fmla="*/ 167 w 610"/>
                  <a:gd name="T33" fmla="*/ 210 h 282"/>
                  <a:gd name="T34" fmla="*/ 188 w 610"/>
                  <a:gd name="T35" fmla="*/ 184 h 282"/>
                  <a:gd name="T36" fmla="*/ 207 w 610"/>
                  <a:gd name="T37" fmla="*/ 191 h 282"/>
                  <a:gd name="T38" fmla="*/ 188 w 610"/>
                  <a:gd name="T39" fmla="*/ 184 h 282"/>
                  <a:gd name="T40" fmla="*/ 228 w 610"/>
                  <a:gd name="T41" fmla="*/ 166 h 282"/>
                  <a:gd name="T42" fmla="*/ 220 w 610"/>
                  <a:gd name="T43" fmla="*/ 185 h 282"/>
                  <a:gd name="T44" fmla="*/ 241 w 610"/>
                  <a:gd name="T45" fmla="*/ 160 h 282"/>
                  <a:gd name="T46" fmla="*/ 261 w 610"/>
                  <a:gd name="T47" fmla="*/ 167 h 282"/>
                  <a:gd name="T48" fmla="*/ 241 w 610"/>
                  <a:gd name="T49" fmla="*/ 160 h 282"/>
                  <a:gd name="T50" fmla="*/ 281 w 610"/>
                  <a:gd name="T51" fmla="*/ 142 h 282"/>
                  <a:gd name="T52" fmla="*/ 274 w 610"/>
                  <a:gd name="T53" fmla="*/ 161 h 282"/>
                  <a:gd name="T54" fmla="*/ 295 w 610"/>
                  <a:gd name="T55" fmla="*/ 136 h 282"/>
                  <a:gd name="T56" fmla="*/ 314 w 610"/>
                  <a:gd name="T57" fmla="*/ 143 h 282"/>
                  <a:gd name="T58" fmla="*/ 295 w 610"/>
                  <a:gd name="T59" fmla="*/ 136 h 282"/>
                  <a:gd name="T60" fmla="*/ 335 w 610"/>
                  <a:gd name="T61" fmla="*/ 118 h 282"/>
                  <a:gd name="T62" fmla="*/ 328 w 610"/>
                  <a:gd name="T63" fmla="*/ 137 h 282"/>
                  <a:gd name="T64" fmla="*/ 349 w 610"/>
                  <a:gd name="T65" fmla="*/ 111 h 282"/>
                  <a:gd name="T66" fmla="*/ 368 w 610"/>
                  <a:gd name="T67" fmla="*/ 119 h 282"/>
                  <a:gd name="T68" fmla="*/ 349 w 610"/>
                  <a:gd name="T69" fmla="*/ 111 h 282"/>
                  <a:gd name="T70" fmla="*/ 389 w 610"/>
                  <a:gd name="T71" fmla="*/ 93 h 282"/>
                  <a:gd name="T72" fmla="*/ 381 w 610"/>
                  <a:gd name="T73" fmla="*/ 113 h 282"/>
                  <a:gd name="T74" fmla="*/ 402 w 610"/>
                  <a:gd name="T75" fmla="*/ 87 h 282"/>
                  <a:gd name="T76" fmla="*/ 422 w 610"/>
                  <a:gd name="T77" fmla="*/ 95 h 282"/>
                  <a:gd name="T78" fmla="*/ 402 w 610"/>
                  <a:gd name="T79" fmla="*/ 87 h 282"/>
                  <a:gd name="T80" fmla="*/ 442 w 610"/>
                  <a:gd name="T81" fmla="*/ 69 h 282"/>
                  <a:gd name="T82" fmla="*/ 435 w 610"/>
                  <a:gd name="T83" fmla="*/ 89 h 282"/>
                  <a:gd name="T84" fmla="*/ 456 w 610"/>
                  <a:gd name="T85" fmla="*/ 63 h 282"/>
                  <a:gd name="T86" fmla="*/ 475 w 610"/>
                  <a:gd name="T87" fmla="*/ 70 h 282"/>
                  <a:gd name="T88" fmla="*/ 456 w 610"/>
                  <a:gd name="T89" fmla="*/ 63 h 282"/>
                  <a:gd name="T90" fmla="*/ 496 w 610"/>
                  <a:gd name="T91" fmla="*/ 45 h 282"/>
                  <a:gd name="T92" fmla="*/ 489 w 610"/>
                  <a:gd name="T93" fmla="*/ 64 h 282"/>
                  <a:gd name="T94" fmla="*/ 509 w 610"/>
                  <a:gd name="T95" fmla="*/ 39 h 282"/>
                  <a:gd name="T96" fmla="*/ 529 w 610"/>
                  <a:gd name="T97" fmla="*/ 46 h 282"/>
                  <a:gd name="T98" fmla="*/ 509 w 610"/>
                  <a:gd name="T99" fmla="*/ 39 h 282"/>
                  <a:gd name="T100" fmla="*/ 550 w 610"/>
                  <a:gd name="T101" fmla="*/ 21 h 282"/>
                  <a:gd name="T102" fmla="*/ 542 w 610"/>
                  <a:gd name="T103" fmla="*/ 40 h 282"/>
                  <a:gd name="T104" fmla="*/ 563 w 610"/>
                  <a:gd name="T105" fmla="*/ 15 h 282"/>
                  <a:gd name="T106" fmla="*/ 579 w 610"/>
                  <a:gd name="T107" fmla="*/ 24 h 282"/>
                  <a:gd name="T108" fmla="*/ 563 w 610"/>
                  <a:gd name="T109" fmla="*/ 15 h 282"/>
                  <a:gd name="T110" fmla="*/ 610 w 610"/>
                  <a:gd name="T111" fmla="*/ 2 h 282"/>
                  <a:gd name="T112" fmla="*/ 560 w 610"/>
                  <a:gd name="T113" fmla="*/ 0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0" y="269"/>
                    </a:moveTo>
                    <a:lnTo>
                      <a:pt x="13" y="263"/>
                    </a:lnTo>
                    <a:lnTo>
                      <a:pt x="19" y="276"/>
                    </a:lnTo>
                    <a:lnTo>
                      <a:pt x="6" y="282"/>
                    </a:lnTo>
                    <a:lnTo>
                      <a:pt x="0" y="269"/>
                    </a:lnTo>
                    <a:close/>
                    <a:moveTo>
                      <a:pt x="27" y="257"/>
                    </a:moveTo>
                    <a:lnTo>
                      <a:pt x="40" y="251"/>
                    </a:lnTo>
                    <a:lnTo>
                      <a:pt x="46" y="264"/>
                    </a:lnTo>
                    <a:lnTo>
                      <a:pt x="33" y="270"/>
                    </a:lnTo>
                    <a:lnTo>
                      <a:pt x="27" y="257"/>
                    </a:lnTo>
                    <a:close/>
                    <a:moveTo>
                      <a:pt x="54" y="245"/>
                    </a:moveTo>
                    <a:lnTo>
                      <a:pt x="67" y="239"/>
                    </a:lnTo>
                    <a:lnTo>
                      <a:pt x="73" y="252"/>
                    </a:lnTo>
                    <a:lnTo>
                      <a:pt x="60" y="258"/>
                    </a:lnTo>
                    <a:lnTo>
                      <a:pt x="54" y="245"/>
                    </a:lnTo>
                    <a:close/>
                    <a:moveTo>
                      <a:pt x="80" y="232"/>
                    </a:moveTo>
                    <a:lnTo>
                      <a:pt x="94" y="226"/>
                    </a:lnTo>
                    <a:lnTo>
                      <a:pt x="100" y="240"/>
                    </a:lnTo>
                    <a:lnTo>
                      <a:pt x="86" y="246"/>
                    </a:lnTo>
                    <a:lnTo>
                      <a:pt x="80" y="232"/>
                    </a:lnTo>
                    <a:close/>
                    <a:moveTo>
                      <a:pt x="107" y="220"/>
                    </a:moveTo>
                    <a:lnTo>
                      <a:pt x="121" y="214"/>
                    </a:lnTo>
                    <a:lnTo>
                      <a:pt x="127" y="228"/>
                    </a:lnTo>
                    <a:lnTo>
                      <a:pt x="113" y="234"/>
                    </a:lnTo>
                    <a:lnTo>
                      <a:pt x="107" y="220"/>
                    </a:lnTo>
                    <a:close/>
                    <a:moveTo>
                      <a:pt x="134" y="208"/>
                    </a:moveTo>
                    <a:lnTo>
                      <a:pt x="147" y="202"/>
                    </a:lnTo>
                    <a:lnTo>
                      <a:pt x="153" y="216"/>
                    </a:lnTo>
                    <a:lnTo>
                      <a:pt x="140" y="222"/>
                    </a:lnTo>
                    <a:lnTo>
                      <a:pt x="134" y="208"/>
                    </a:lnTo>
                    <a:close/>
                    <a:moveTo>
                      <a:pt x="161" y="196"/>
                    </a:moveTo>
                    <a:lnTo>
                      <a:pt x="174" y="190"/>
                    </a:lnTo>
                    <a:lnTo>
                      <a:pt x="180" y="204"/>
                    </a:lnTo>
                    <a:lnTo>
                      <a:pt x="167" y="210"/>
                    </a:lnTo>
                    <a:lnTo>
                      <a:pt x="161" y="196"/>
                    </a:lnTo>
                    <a:close/>
                    <a:moveTo>
                      <a:pt x="188" y="184"/>
                    </a:moveTo>
                    <a:lnTo>
                      <a:pt x="201" y="178"/>
                    </a:lnTo>
                    <a:lnTo>
                      <a:pt x="207" y="191"/>
                    </a:lnTo>
                    <a:lnTo>
                      <a:pt x="194" y="197"/>
                    </a:lnTo>
                    <a:lnTo>
                      <a:pt x="188" y="184"/>
                    </a:lnTo>
                    <a:close/>
                    <a:moveTo>
                      <a:pt x="214" y="172"/>
                    </a:moveTo>
                    <a:lnTo>
                      <a:pt x="228" y="166"/>
                    </a:lnTo>
                    <a:lnTo>
                      <a:pt x="234" y="179"/>
                    </a:lnTo>
                    <a:lnTo>
                      <a:pt x="220" y="185"/>
                    </a:lnTo>
                    <a:lnTo>
                      <a:pt x="214" y="172"/>
                    </a:lnTo>
                    <a:close/>
                    <a:moveTo>
                      <a:pt x="241" y="160"/>
                    </a:moveTo>
                    <a:lnTo>
                      <a:pt x="255" y="154"/>
                    </a:lnTo>
                    <a:lnTo>
                      <a:pt x="261" y="167"/>
                    </a:lnTo>
                    <a:lnTo>
                      <a:pt x="247" y="173"/>
                    </a:lnTo>
                    <a:lnTo>
                      <a:pt x="241" y="160"/>
                    </a:lnTo>
                    <a:close/>
                    <a:moveTo>
                      <a:pt x="268" y="148"/>
                    </a:moveTo>
                    <a:lnTo>
                      <a:pt x="281" y="142"/>
                    </a:lnTo>
                    <a:lnTo>
                      <a:pt x="288" y="155"/>
                    </a:lnTo>
                    <a:lnTo>
                      <a:pt x="274" y="161"/>
                    </a:lnTo>
                    <a:lnTo>
                      <a:pt x="268" y="148"/>
                    </a:lnTo>
                    <a:close/>
                    <a:moveTo>
                      <a:pt x="295" y="136"/>
                    </a:moveTo>
                    <a:lnTo>
                      <a:pt x="308" y="130"/>
                    </a:lnTo>
                    <a:lnTo>
                      <a:pt x="314" y="143"/>
                    </a:lnTo>
                    <a:lnTo>
                      <a:pt x="301" y="149"/>
                    </a:lnTo>
                    <a:lnTo>
                      <a:pt x="295" y="136"/>
                    </a:lnTo>
                    <a:close/>
                    <a:moveTo>
                      <a:pt x="322" y="124"/>
                    </a:moveTo>
                    <a:lnTo>
                      <a:pt x="335" y="118"/>
                    </a:lnTo>
                    <a:lnTo>
                      <a:pt x="341" y="131"/>
                    </a:lnTo>
                    <a:lnTo>
                      <a:pt x="328" y="137"/>
                    </a:lnTo>
                    <a:lnTo>
                      <a:pt x="322" y="124"/>
                    </a:lnTo>
                    <a:close/>
                    <a:moveTo>
                      <a:pt x="349" y="111"/>
                    </a:moveTo>
                    <a:lnTo>
                      <a:pt x="362" y="105"/>
                    </a:lnTo>
                    <a:lnTo>
                      <a:pt x="368" y="119"/>
                    </a:lnTo>
                    <a:lnTo>
                      <a:pt x="355" y="125"/>
                    </a:lnTo>
                    <a:lnTo>
                      <a:pt x="349" y="111"/>
                    </a:lnTo>
                    <a:close/>
                    <a:moveTo>
                      <a:pt x="375" y="99"/>
                    </a:moveTo>
                    <a:lnTo>
                      <a:pt x="389" y="93"/>
                    </a:lnTo>
                    <a:lnTo>
                      <a:pt x="395" y="107"/>
                    </a:lnTo>
                    <a:lnTo>
                      <a:pt x="381" y="113"/>
                    </a:lnTo>
                    <a:lnTo>
                      <a:pt x="375" y="99"/>
                    </a:lnTo>
                    <a:close/>
                    <a:moveTo>
                      <a:pt x="402" y="87"/>
                    </a:moveTo>
                    <a:lnTo>
                      <a:pt x="415" y="81"/>
                    </a:lnTo>
                    <a:lnTo>
                      <a:pt x="422" y="95"/>
                    </a:lnTo>
                    <a:lnTo>
                      <a:pt x="408" y="101"/>
                    </a:lnTo>
                    <a:lnTo>
                      <a:pt x="402" y="87"/>
                    </a:lnTo>
                    <a:close/>
                    <a:moveTo>
                      <a:pt x="429" y="75"/>
                    </a:moveTo>
                    <a:lnTo>
                      <a:pt x="442" y="69"/>
                    </a:lnTo>
                    <a:lnTo>
                      <a:pt x="448" y="83"/>
                    </a:lnTo>
                    <a:lnTo>
                      <a:pt x="435" y="89"/>
                    </a:lnTo>
                    <a:lnTo>
                      <a:pt x="429" y="75"/>
                    </a:lnTo>
                    <a:close/>
                    <a:moveTo>
                      <a:pt x="456" y="63"/>
                    </a:moveTo>
                    <a:lnTo>
                      <a:pt x="469" y="57"/>
                    </a:lnTo>
                    <a:lnTo>
                      <a:pt x="475" y="70"/>
                    </a:lnTo>
                    <a:lnTo>
                      <a:pt x="462" y="76"/>
                    </a:lnTo>
                    <a:lnTo>
                      <a:pt x="456" y="63"/>
                    </a:lnTo>
                    <a:close/>
                    <a:moveTo>
                      <a:pt x="482" y="51"/>
                    </a:moveTo>
                    <a:lnTo>
                      <a:pt x="496" y="45"/>
                    </a:lnTo>
                    <a:lnTo>
                      <a:pt x="502" y="58"/>
                    </a:lnTo>
                    <a:lnTo>
                      <a:pt x="489" y="64"/>
                    </a:lnTo>
                    <a:lnTo>
                      <a:pt x="482" y="51"/>
                    </a:lnTo>
                    <a:close/>
                    <a:moveTo>
                      <a:pt x="509" y="39"/>
                    </a:moveTo>
                    <a:lnTo>
                      <a:pt x="523" y="33"/>
                    </a:lnTo>
                    <a:lnTo>
                      <a:pt x="529" y="46"/>
                    </a:lnTo>
                    <a:lnTo>
                      <a:pt x="515" y="52"/>
                    </a:lnTo>
                    <a:lnTo>
                      <a:pt x="509" y="39"/>
                    </a:lnTo>
                    <a:close/>
                    <a:moveTo>
                      <a:pt x="536" y="27"/>
                    </a:moveTo>
                    <a:lnTo>
                      <a:pt x="550" y="21"/>
                    </a:lnTo>
                    <a:lnTo>
                      <a:pt x="556" y="34"/>
                    </a:lnTo>
                    <a:lnTo>
                      <a:pt x="542" y="40"/>
                    </a:lnTo>
                    <a:lnTo>
                      <a:pt x="536" y="27"/>
                    </a:lnTo>
                    <a:close/>
                    <a:moveTo>
                      <a:pt x="563" y="15"/>
                    </a:moveTo>
                    <a:lnTo>
                      <a:pt x="573" y="10"/>
                    </a:lnTo>
                    <a:lnTo>
                      <a:pt x="579" y="24"/>
                    </a:lnTo>
                    <a:lnTo>
                      <a:pt x="569" y="28"/>
                    </a:lnTo>
                    <a:lnTo>
                      <a:pt x="563" y="15"/>
                    </a:lnTo>
                    <a:close/>
                    <a:moveTo>
                      <a:pt x="560" y="0"/>
                    </a:moveTo>
                    <a:lnTo>
                      <a:pt x="610" y="2"/>
                    </a:lnTo>
                    <a:lnTo>
                      <a:pt x="579" y="40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0" name="Freeform 59"/>
              <p:cNvSpPr>
                <a:spLocks noEditPoints="1"/>
              </p:cNvSpPr>
              <p:nvPr/>
            </p:nvSpPr>
            <p:spPr bwMode="auto">
              <a:xfrm>
                <a:off x="3286" y="617"/>
                <a:ext cx="827" cy="453"/>
              </a:xfrm>
              <a:custGeom>
                <a:avLst/>
                <a:gdLst>
                  <a:gd name="T0" fmla="*/ 20 w 827"/>
                  <a:gd name="T1" fmla="*/ 446 h 453"/>
                  <a:gd name="T2" fmla="*/ 26 w 827"/>
                  <a:gd name="T3" fmla="*/ 426 h 453"/>
                  <a:gd name="T4" fmla="*/ 33 w 827"/>
                  <a:gd name="T5" fmla="*/ 439 h 453"/>
                  <a:gd name="T6" fmla="*/ 65 w 827"/>
                  <a:gd name="T7" fmla="*/ 405 h 453"/>
                  <a:gd name="T8" fmla="*/ 52 w 827"/>
                  <a:gd name="T9" fmla="*/ 412 h 453"/>
                  <a:gd name="T10" fmla="*/ 98 w 827"/>
                  <a:gd name="T11" fmla="*/ 404 h 453"/>
                  <a:gd name="T12" fmla="*/ 104 w 827"/>
                  <a:gd name="T13" fmla="*/ 384 h 453"/>
                  <a:gd name="T14" fmla="*/ 111 w 827"/>
                  <a:gd name="T15" fmla="*/ 397 h 453"/>
                  <a:gd name="T16" fmla="*/ 143 w 827"/>
                  <a:gd name="T17" fmla="*/ 363 h 453"/>
                  <a:gd name="T18" fmla="*/ 130 w 827"/>
                  <a:gd name="T19" fmla="*/ 370 h 453"/>
                  <a:gd name="T20" fmla="*/ 175 w 827"/>
                  <a:gd name="T21" fmla="*/ 362 h 453"/>
                  <a:gd name="T22" fmla="*/ 181 w 827"/>
                  <a:gd name="T23" fmla="*/ 342 h 453"/>
                  <a:gd name="T24" fmla="*/ 188 w 827"/>
                  <a:gd name="T25" fmla="*/ 355 h 453"/>
                  <a:gd name="T26" fmla="*/ 220 w 827"/>
                  <a:gd name="T27" fmla="*/ 321 h 453"/>
                  <a:gd name="T28" fmla="*/ 207 w 827"/>
                  <a:gd name="T29" fmla="*/ 328 h 453"/>
                  <a:gd name="T30" fmla="*/ 253 w 827"/>
                  <a:gd name="T31" fmla="*/ 320 h 453"/>
                  <a:gd name="T32" fmla="*/ 259 w 827"/>
                  <a:gd name="T33" fmla="*/ 300 h 453"/>
                  <a:gd name="T34" fmla="*/ 266 w 827"/>
                  <a:gd name="T35" fmla="*/ 313 h 453"/>
                  <a:gd name="T36" fmla="*/ 298 w 827"/>
                  <a:gd name="T37" fmla="*/ 279 h 453"/>
                  <a:gd name="T38" fmla="*/ 285 w 827"/>
                  <a:gd name="T39" fmla="*/ 286 h 453"/>
                  <a:gd name="T40" fmla="*/ 331 w 827"/>
                  <a:gd name="T41" fmla="*/ 278 h 453"/>
                  <a:gd name="T42" fmla="*/ 336 w 827"/>
                  <a:gd name="T43" fmla="*/ 258 h 453"/>
                  <a:gd name="T44" fmla="*/ 343 w 827"/>
                  <a:gd name="T45" fmla="*/ 271 h 453"/>
                  <a:gd name="T46" fmla="*/ 375 w 827"/>
                  <a:gd name="T47" fmla="*/ 237 h 453"/>
                  <a:gd name="T48" fmla="*/ 362 w 827"/>
                  <a:gd name="T49" fmla="*/ 244 h 453"/>
                  <a:gd name="T50" fmla="*/ 408 w 827"/>
                  <a:gd name="T51" fmla="*/ 236 h 453"/>
                  <a:gd name="T52" fmla="*/ 414 w 827"/>
                  <a:gd name="T53" fmla="*/ 216 h 453"/>
                  <a:gd name="T54" fmla="*/ 421 w 827"/>
                  <a:gd name="T55" fmla="*/ 229 h 453"/>
                  <a:gd name="T56" fmla="*/ 453 w 827"/>
                  <a:gd name="T57" fmla="*/ 195 h 453"/>
                  <a:gd name="T58" fmla="*/ 440 w 827"/>
                  <a:gd name="T59" fmla="*/ 202 h 453"/>
                  <a:gd name="T60" fmla="*/ 486 w 827"/>
                  <a:gd name="T61" fmla="*/ 194 h 453"/>
                  <a:gd name="T62" fmla="*/ 492 w 827"/>
                  <a:gd name="T63" fmla="*/ 174 h 453"/>
                  <a:gd name="T64" fmla="*/ 499 w 827"/>
                  <a:gd name="T65" fmla="*/ 187 h 453"/>
                  <a:gd name="T66" fmla="*/ 530 w 827"/>
                  <a:gd name="T67" fmla="*/ 153 h 453"/>
                  <a:gd name="T68" fmla="*/ 517 w 827"/>
                  <a:gd name="T69" fmla="*/ 160 h 453"/>
                  <a:gd name="T70" fmla="*/ 563 w 827"/>
                  <a:gd name="T71" fmla="*/ 151 h 453"/>
                  <a:gd name="T72" fmla="*/ 569 w 827"/>
                  <a:gd name="T73" fmla="*/ 132 h 453"/>
                  <a:gd name="T74" fmla="*/ 576 w 827"/>
                  <a:gd name="T75" fmla="*/ 145 h 453"/>
                  <a:gd name="T76" fmla="*/ 608 w 827"/>
                  <a:gd name="T77" fmla="*/ 111 h 453"/>
                  <a:gd name="T78" fmla="*/ 595 w 827"/>
                  <a:gd name="T79" fmla="*/ 118 h 453"/>
                  <a:gd name="T80" fmla="*/ 641 w 827"/>
                  <a:gd name="T81" fmla="*/ 109 h 453"/>
                  <a:gd name="T82" fmla="*/ 647 w 827"/>
                  <a:gd name="T83" fmla="*/ 90 h 453"/>
                  <a:gd name="T84" fmla="*/ 654 w 827"/>
                  <a:gd name="T85" fmla="*/ 102 h 453"/>
                  <a:gd name="T86" fmla="*/ 685 w 827"/>
                  <a:gd name="T87" fmla="*/ 69 h 453"/>
                  <a:gd name="T88" fmla="*/ 673 w 827"/>
                  <a:gd name="T89" fmla="*/ 75 h 453"/>
                  <a:gd name="T90" fmla="*/ 718 w 827"/>
                  <a:gd name="T91" fmla="*/ 67 h 453"/>
                  <a:gd name="T92" fmla="*/ 724 w 827"/>
                  <a:gd name="T93" fmla="*/ 47 h 453"/>
                  <a:gd name="T94" fmla="*/ 731 w 827"/>
                  <a:gd name="T95" fmla="*/ 60 h 453"/>
                  <a:gd name="T96" fmla="*/ 763 w 827"/>
                  <a:gd name="T97" fmla="*/ 26 h 453"/>
                  <a:gd name="T98" fmla="*/ 750 w 827"/>
                  <a:gd name="T99" fmla="*/ 33 h 453"/>
                  <a:gd name="T100" fmla="*/ 796 w 827"/>
                  <a:gd name="T101" fmla="*/ 25 h 453"/>
                  <a:gd name="T102" fmla="*/ 778 w 827"/>
                  <a:gd name="T103" fmla="*/ 2 h 453"/>
                  <a:gd name="T104" fmla="*/ 778 w 827"/>
                  <a:gd name="T105" fmla="*/ 2 h 4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7"/>
                  <a:gd name="T160" fmla="*/ 0 h 453"/>
                  <a:gd name="T161" fmla="*/ 827 w 827"/>
                  <a:gd name="T162" fmla="*/ 453 h 45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7" h="453">
                    <a:moveTo>
                      <a:pt x="0" y="440"/>
                    </a:moveTo>
                    <a:lnTo>
                      <a:pt x="13" y="433"/>
                    </a:lnTo>
                    <a:lnTo>
                      <a:pt x="20" y="446"/>
                    </a:lnTo>
                    <a:lnTo>
                      <a:pt x="7" y="453"/>
                    </a:lnTo>
                    <a:lnTo>
                      <a:pt x="0" y="440"/>
                    </a:lnTo>
                    <a:close/>
                    <a:moveTo>
                      <a:pt x="26" y="426"/>
                    </a:moveTo>
                    <a:lnTo>
                      <a:pt x="39" y="419"/>
                    </a:lnTo>
                    <a:lnTo>
                      <a:pt x="46" y="432"/>
                    </a:lnTo>
                    <a:lnTo>
                      <a:pt x="33" y="439"/>
                    </a:lnTo>
                    <a:lnTo>
                      <a:pt x="26" y="426"/>
                    </a:lnTo>
                    <a:close/>
                    <a:moveTo>
                      <a:pt x="52" y="412"/>
                    </a:moveTo>
                    <a:lnTo>
                      <a:pt x="65" y="405"/>
                    </a:lnTo>
                    <a:lnTo>
                      <a:pt x="72" y="418"/>
                    </a:lnTo>
                    <a:lnTo>
                      <a:pt x="59" y="425"/>
                    </a:lnTo>
                    <a:lnTo>
                      <a:pt x="52" y="412"/>
                    </a:lnTo>
                    <a:close/>
                    <a:moveTo>
                      <a:pt x="78" y="398"/>
                    </a:moveTo>
                    <a:lnTo>
                      <a:pt x="91" y="391"/>
                    </a:lnTo>
                    <a:lnTo>
                      <a:pt x="98" y="404"/>
                    </a:lnTo>
                    <a:lnTo>
                      <a:pt x="85" y="411"/>
                    </a:lnTo>
                    <a:lnTo>
                      <a:pt x="78" y="398"/>
                    </a:lnTo>
                    <a:close/>
                    <a:moveTo>
                      <a:pt x="104" y="384"/>
                    </a:moveTo>
                    <a:lnTo>
                      <a:pt x="117" y="377"/>
                    </a:lnTo>
                    <a:lnTo>
                      <a:pt x="124" y="390"/>
                    </a:lnTo>
                    <a:lnTo>
                      <a:pt x="111" y="397"/>
                    </a:lnTo>
                    <a:lnTo>
                      <a:pt x="104" y="384"/>
                    </a:lnTo>
                    <a:close/>
                    <a:moveTo>
                      <a:pt x="130" y="370"/>
                    </a:moveTo>
                    <a:lnTo>
                      <a:pt x="143" y="363"/>
                    </a:lnTo>
                    <a:lnTo>
                      <a:pt x="149" y="376"/>
                    </a:lnTo>
                    <a:lnTo>
                      <a:pt x="137" y="383"/>
                    </a:lnTo>
                    <a:lnTo>
                      <a:pt x="130" y="370"/>
                    </a:lnTo>
                    <a:close/>
                    <a:moveTo>
                      <a:pt x="155" y="356"/>
                    </a:moveTo>
                    <a:lnTo>
                      <a:pt x="168" y="349"/>
                    </a:lnTo>
                    <a:lnTo>
                      <a:pt x="175" y="362"/>
                    </a:lnTo>
                    <a:lnTo>
                      <a:pt x="162" y="369"/>
                    </a:lnTo>
                    <a:lnTo>
                      <a:pt x="155" y="356"/>
                    </a:lnTo>
                    <a:close/>
                    <a:moveTo>
                      <a:pt x="181" y="342"/>
                    </a:moveTo>
                    <a:lnTo>
                      <a:pt x="194" y="335"/>
                    </a:lnTo>
                    <a:lnTo>
                      <a:pt x="201" y="348"/>
                    </a:lnTo>
                    <a:lnTo>
                      <a:pt x="188" y="355"/>
                    </a:lnTo>
                    <a:lnTo>
                      <a:pt x="181" y="342"/>
                    </a:lnTo>
                    <a:close/>
                    <a:moveTo>
                      <a:pt x="207" y="328"/>
                    </a:moveTo>
                    <a:lnTo>
                      <a:pt x="220" y="321"/>
                    </a:lnTo>
                    <a:lnTo>
                      <a:pt x="227" y="334"/>
                    </a:lnTo>
                    <a:lnTo>
                      <a:pt x="214" y="341"/>
                    </a:lnTo>
                    <a:lnTo>
                      <a:pt x="207" y="328"/>
                    </a:lnTo>
                    <a:close/>
                    <a:moveTo>
                      <a:pt x="233" y="314"/>
                    </a:moveTo>
                    <a:lnTo>
                      <a:pt x="246" y="307"/>
                    </a:lnTo>
                    <a:lnTo>
                      <a:pt x="253" y="320"/>
                    </a:lnTo>
                    <a:lnTo>
                      <a:pt x="240" y="327"/>
                    </a:lnTo>
                    <a:lnTo>
                      <a:pt x="233" y="314"/>
                    </a:lnTo>
                    <a:close/>
                    <a:moveTo>
                      <a:pt x="259" y="300"/>
                    </a:moveTo>
                    <a:lnTo>
                      <a:pt x="272" y="293"/>
                    </a:lnTo>
                    <a:lnTo>
                      <a:pt x="279" y="306"/>
                    </a:lnTo>
                    <a:lnTo>
                      <a:pt x="266" y="313"/>
                    </a:lnTo>
                    <a:lnTo>
                      <a:pt x="259" y="300"/>
                    </a:lnTo>
                    <a:close/>
                    <a:moveTo>
                      <a:pt x="285" y="286"/>
                    </a:moveTo>
                    <a:lnTo>
                      <a:pt x="298" y="279"/>
                    </a:lnTo>
                    <a:lnTo>
                      <a:pt x="305" y="292"/>
                    </a:lnTo>
                    <a:lnTo>
                      <a:pt x="292" y="299"/>
                    </a:lnTo>
                    <a:lnTo>
                      <a:pt x="285" y="286"/>
                    </a:lnTo>
                    <a:close/>
                    <a:moveTo>
                      <a:pt x="311" y="272"/>
                    </a:moveTo>
                    <a:lnTo>
                      <a:pt x="323" y="265"/>
                    </a:lnTo>
                    <a:lnTo>
                      <a:pt x="331" y="278"/>
                    </a:lnTo>
                    <a:lnTo>
                      <a:pt x="318" y="285"/>
                    </a:lnTo>
                    <a:lnTo>
                      <a:pt x="311" y="272"/>
                    </a:lnTo>
                    <a:close/>
                    <a:moveTo>
                      <a:pt x="336" y="258"/>
                    </a:moveTo>
                    <a:lnTo>
                      <a:pt x="349" y="251"/>
                    </a:lnTo>
                    <a:lnTo>
                      <a:pt x="356" y="264"/>
                    </a:lnTo>
                    <a:lnTo>
                      <a:pt x="343" y="271"/>
                    </a:lnTo>
                    <a:lnTo>
                      <a:pt x="336" y="258"/>
                    </a:lnTo>
                    <a:close/>
                    <a:moveTo>
                      <a:pt x="362" y="244"/>
                    </a:moveTo>
                    <a:lnTo>
                      <a:pt x="375" y="237"/>
                    </a:lnTo>
                    <a:lnTo>
                      <a:pt x="382" y="250"/>
                    </a:lnTo>
                    <a:lnTo>
                      <a:pt x="369" y="257"/>
                    </a:lnTo>
                    <a:lnTo>
                      <a:pt x="362" y="244"/>
                    </a:lnTo>
                    <a:close/>
                    <a:moveTo>
                      <a:pt x="388" y="230"/>
                    </a:moveTo>
                    <a:lnTo>
                      <a:pt x="401" y="223"/>
                    </a:lnTo>
                    <a:lnTo>
                      <a:pt x="408" y="236"/>
                    </a:lnTo>
                    <a:lnTo>
                      <a:pt x="395" y="243"/>
                    </a:lnTo>
                    <a:lnTo>
                      <a:pt x="388" y="230"/>
                    </a:lnTo>
                    <a:close/>
                    <a:moveTo>
                      <a:pt x="414" y="216"/>
                    </a:moveTo>
                    <a:lnTo>
                      <a:pt x="427" y="209"/>
                    </a:lnTo>
                    <a:lnTo>
                      <a:pt x="434" y="222"/>
                    </a:lnTo>
                    <a:lnTo>
                      <a:pt x="421" y="229"/>
                    </a:lnTo>
                    <a:lnTo>
                      <a:pt x="414" y="216"/>
                    </a:lnTo>
                    <a:close/>
                    <a:moveTo>
                      <a:pt x="440" y="202"/>
                    </a:moveTo>
                    <a:lnTo>
                      <a:pt x="453" y="195"/>
                    </a:lnTo>
                    <a:lnTo>
                      <a:pt x="460" y="208"/>
                    </a:lnTo>
                    <a:lnTo>
                      <a:pt x="447" y="215"/>
                    </a:lnTo>
                    <a:lnTo>
                      <a:pt x="440" y="202"/>
                    </a:lnTo>
                    <a:close/>
                    <a:moveTo>
                      <a:pt x="466" y="188"/>
                    </a:moveTo>
                    <a:lnTo>
                      <a:pt x="479" y="181"/>
                    </a:lnTo>
                    <a:lnTo>
                      <a:pt x="486" y="194"/>
                    </a:lnTo>
                    <a:lnTo>
                      <a:pt x="473" y="201"/>
                    </a:lnTo>
                    <a:lnTo>
                      <a:pt x="466" y="188"/>
                    </a:lnTo>
                    <a:close/>
                    <a:moveTo>
                      <a:pt x="492" y="174"/>
                    </a:moveTo>
                    <a:lnTo>
                      <a:pt x="505" y="167"/>
                    </a:lnTo>
                    <a:lnTo>
                      <a:pt x="511" y="180"/>
                    </a:lnTo>
                    <a:lnTo>
                      <a:pt x="499" y="187"/>
                    </a:lnTo>
                    <a:lnTo>
                      <a:pt x="492" y="174"/>
                    </a:lnTo>
                    <a:close/>
                    <a:moveTo>
                      <a:pt x="517" y="160"/>
                    </a:moveTo>
                    <a:lnTo>
                      <a:pt x="530" y="153"/>
                    </a:lnTo>
                    <a:lnTo>
                      <a:pt x="537" y="166"/>
                    </a:lnTo>
                    <a:lnTo>
                      <a:pt x="524" y="172"/>
                    </a:lnTo>
                    <a:lnTo>
                      <a:pt x="517" y="160"/>
                    </a:lnTo>
                    <a:close/>
                    <a:moveTo>
                      <a:pt x="543" y="146"/>
                    </a:moveTo>
                    <a:lnTo>
                      <a:pt x="556" y="139"/>
                    </a:lnTo>
                    <a:lnTo>
                      <a:pt x="563" y="151"/>
                    </a:lnTo>
                    <a:lnTo>
                      <a:pt x="550" y="159"/>
                    </a:lnTo>
                    <a:lnTo>
                      <a:pt x="543" y="146"/>
                    </a:lnTo>
                    <a:close/>
                    <a:moveTo>
                      <a:pt x="569" y="132"/>
                    </a:moveTo>
                    <a:lnTo>
                      <a:pt x="582" y="125"/>
                    </a:lnTo>
                    <a:lnTo>
                      <a:pt x="589" y="138"/>
                    </a:lnTo>
                    <a:lnTo>
                      <a:pt x="576" y="145"/>
                    </a:lnTo>
                    <a:lnTo>
                      <a:pt x="569" y="132"/>
                    </a:lnTo>
                    <a:close/>
                    <a:moveTo>
                      <a:pt x="595" y="118"/>
                    </a:moveTo>
                    <a:lnTo>
                      <a:pt x="608" y="111"/>
                    </a:lnTo>
                    <a:lnTo>
                      <a:pt x="615" y="124"/>
                    </a:lnTo>
                    <a:lnTo>
                      <a:pt x="602" y="130"/>
                    </a:lnTo>
                    <a:lnTo>
                      <a:pt x="595" y="118"/>
                    </a:lnTo>
                    <a:close/>
                    <a:moveTo>
                      <a:pt x="621" y="104"/>
                    </a:moveTo>
                    <a:lnTo>
                      <a:pt x="634" y="97"/>
                    </a:lnTo>
                    <a:lnTo>
                      <a:pt x="641" y="109"/>
                    </a:lnTo>
                    <a:lnTo>
                      <a:pt x="628" y="116"/>
                    </a:lnTo>
                    <a:lnTo>
                      <a:pt x="621" y="104"/>
                    </a:lnTo>
                    <a:close/>
                    <a:moveTo>
                      <a:pt x="647" y="90"/>
                    </a:moveTo>
                    <a:lnTo>
                      <a:pt x="660" y="83"/>
                    </a:lnTo>
                    <a:lnTo>
                      <a:pt x="667" y="95"/>
                    </a:lnTo>
                    <a:lnTo>
                      <a:pt x="654" y="102"/>
                    </a:lnTo>
                    <a:lnTo>
                      <a:pt x="647" y="90"/>
                    </a:lnTo>
                    <a:close/>
                    <a:moveTo>
                      <a:pt x="673" y="75"/>
                    </a:moveTo>
                    <a:lnTo>
                      <a:pt x="685" y="69"/>
                    </a:lnTo>
                    <a:lnTo>
                      <a:pt x="692" y="81"/>
                    </a:lnTo>
                    <a:lnTo>
                      <a:pt x="680" y="88"/>
                    </a:lnTo>
                    <a:lnTo>
                      <a:pt x="673" y="75"/>
                    </a:lnTo>
                    <a:close/>
                    <a:moveTo>
                      <a:pt x="698" y="62"/>
                    </a:moveTo>
                    <a:lnTo>
                      <a:pt x="711" y="54"/>
                    </a:lnTo>
                    <a:lnTo>
                      <a:pt x="718" y="67"/>
                    </a:lnTo>
                    <a:lnTo>
                      <a:pt x="705" y="74"/>
                    </a:lnTo>
                    <a:lnTo>
                      <a:pt x="698" y="62"/>
                    </a:lnTo>
                    <a:close/>
                    <a:moveTo>
                      <a:pt x="724" y="47"/>
                    </a:moveTo>
                    <a:lnTo>
                      <a:pt x="737" y="41"/>
                    </a:lnTo>
                    <a:lnTo>
                      <a:pt x="744" y="53"/>
                    </a:lnTo>
                    <a:lnTo>
                      <a:pt x="731" y="60"/>
                    </a:lnTo>
                    <a:lnTo>
                      <a:pt x="724" y="47"/>
                    </a:lnTo>
                    <a:close/>
                    <a:moveTo>
                      <a:pt x="750" y="33"/>
                    </a:moveTo>
                    <a:lnTo>
                      <a:pt x="763" y="26"/>
                    </a:lnTo>
                    <a:lnTo>
                      <a:pt x="770" y="39"/>
                    </a:lnTo>
                    <a:lnTo>
                      <a:pt x="757" y="46"/>
                    </a:lnTo>
                    <a:lnTo>
                      <a:pt x="750" y="33"/>
                    </a:lnTo>
                    <a:close/>
                    <a:moveTo>
                      <a:pt x="776" y="19"/>
                    </a:moveTo>
                    <a:lnTo>
                      <a:pt x="789" y="12"/>
                    </a:lnTo>
                    <a:lnTo>
                      <a:pt x="796" y="25"/>
                    </a:lnTo>
                    <a:lnTo>
                      <a:pt x="783" y="32"/>
                    </a:lnTo>
                    <a:lnTo>
                      <a:pt x="776" y="19"/>
                    </a:lnTo>
                    <a:close/>
                    <a:moveTo>
                      <a:pt x="778" y="2"/>
                    </a:moveTo>
                    <a:lnTo>
                      <a:pt x="827" y="0"/>
                    </a:lnTo>
                    <a:lnTo>
                      <a:pt x="799" y="40"/>
                    </a:lnTo>
                    <a:lnTo>
                      <a:pt x="778" y="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1" name="Freeform 60"/>
              <p:cNvSpPr>
                <a:spLocks noEditPoints="1"/>
              </p:cNvSpPr>
              <p:nvPr/>
            </p:nvSpPr>
            <p:spPr bwMode="auto">
              <a:xfrm>
                <a:off x="3319" y="2305"/>
                <a:ext cx="813" cy="44"/>
              </a:xfrm>
              <a:custGeom>
                <a:avLst/>
                <a:gdLst>
                  <a:gd name="T0" fmla="*/ 15 w 813"/>
                  <a:gd name="T1" fmla="*/ 30 h 44"/>
                  <a:gd name="T2" fmla="*/ 30 w 813"/>
                  <a:gd name="T3" fmla="*/ 15 h 44"/>
                  <a:gd name="T4" fmla="*/ 30 w 813"/>
                  <a:gd name="T5" fmla="*/ 30 h 44"/>
                  <a:gd name="T6" fmla="*/ 74 w 813"/>
                  <a:gd name="T7" fmla="*/ 15 h 44"/>
                  <a:gd name="T8" fmla="*/ 59 w 813"/>
                  <a:gd name="T9" fmla="*/ 15 h 44"/>
                  <a:gd name="T10" fmla="*/ 103 w 813"/>
                  <a:gd name="T11" fmla="*/ 30 h 44"/>
                  <a:gd name="T12" fmla="*/ 118 w 813"/>
                  <a:gd name="T13" fmla="*/ 15 h 44"/>
                  <a:gd name="T14" fmla="*/ 118 w 813"/>
                  <a:gd name="T15" fmla="*/ 30 h 44"/>
                  <a:gd name="T16" fmla="*/ 162 w 813"/>
                  <a:gd name="T17" fmla="*/ 15 h 44"/>
                  <a:gd name="T18" fmla="*/ 147 w 813"/>
                  <a:gd name="T19" fmla="*/ 15 h 44"/>
                  <a:gd name="T20" fmla="*/ 191 w 813"/>
                  <a:gd name="T21" fmla="*/ 30 h 44"/>
                  <a:gd name="T22" fmla="*/ 206 w 813"/>
                  <a:gd name="T23" fmla="*/ 15 h 44"/>
                  <a:gd name="T24" fmla="*/ 206 w 813"/>
                  <a:gd name="T25" fmla="*/ 30 h 44"/>
                  <a:gd name="T26" fmla="*/ 250 w 813"/>
                  <a:gd name="T27" fmla="*/ 15 h 44"/>
                  <a:gd name="T28" fmla="*/ 235 w 813"/>
                  <a:gd name="T29" fmla="*/ 15 h 44"/>
                  <a:gd name="T30" fmla="*/ 280 w 813"/>
                  <a:gd name="T31" fmla="*/ 30 h 44"/>
                  <a:gd name="T32" fmla="*/ 294 w 813"/>
                  <a:gd name="T33" fmla="*/ 15 h 44"/>
                  <a:gd name="T34" fmla="*/ 294 w 813"/>
                  <a:gd name="T35" fmla="*/ 30 h 44"/>
                  <a:gd name="T36" fmla="*/ 338 w 813"/>
                  <a:gd name="T37" fmla="*/ 15 h 44"/>
                  <a:gd name="T38" fmla="*/ 324 w 813"/>
                  <a:gd name="T39" fmla="*/ 15 h 44"/>
                  <a:gd name="T40" fmla="*/ 368 w 813"/>
                  <a:gd name="T41" fmla="*/ 30 h 44"/>
                  <a:gd name="T42" fmla="*/ 383 w 813"/>
                  <a:gd name="T43" fmla="*/ 15 h 44"/>
                  <a:gd name="T44" fmla="*/ 383 w 813"/>
                  <a:gd name="T45" fmla="*/ 30 h 44"/>
                  <a:gd name="T46" fmla="*/ 427 w 813"/>
                  <a:gd name="T47" fmla="*/ 15 h 44"/>
                  <a:gd name="T48" fmla="*/ 412 w 813"/>
                  <a:gd name="T49" fmla="*/ 15 h 44"/>
                  <a:gd name="T50" fmla="*/ 456 w 813"/>
                  <a:gd name="T51" fmla="*/ 30 h 44"/>
                  <a:gd name="T52" fmla="*/ 471 w 813"/>
                  <a:gd name="T53" fmla="*/ 15 h 44"/>
                  <a:gd name="T54" fmla="*/ 471 w 813"/>
                  <a:gd name="T55" fmla="*/ 30 h 44"/>
                  <a:gd name="T56" fmla="*/ 515 w 813"/>
                  <a:gd name="T57" fmla="*/ 15 h 44"/>
                  <a:gd name="T58" fmla="*/ 500 w 813"/>
                  <a:gd name="T59" fmla="*/ 15 h 44"/>
                  <a:gd name="T60" fmla="*/ 544 w 813"/>
                  <a:gd name="T61" fmla="*/ 30 h 44"/>
                  <a:gd name="T62" fmla="*/ 559 w 813"/>
                  <a:gd name="T63" fmla="*/ 15 h 44"/>
                  <a:gd name="T64" fmla="*/ 559 w 813"/>
                  <a:gd name="T65" fmla="*/ 30 h 44"/>
                  <a:gd name="T66" fmla="*/ 603 w 813"/>
                  <a:gd name="T67" fmla="*/ 15 h 44"/>
                  <a:gd name="T68" fmla="*/ 588 w 813"/>
                  <a:gd name="T69" fmla="*/ 15 h 44"/>
                  <a:gd name="T70" fmla="*/ 633 w 813"/>
                  <a:gd name="T71" fmla="*/ 30 h 44"/>
                  <a:gd name="T72" fmla="*/ 647 w 813"/>
                  <a:gd name="T73" fmla="*/ 15 h 44"/>
                  <a:gd name="T74" fmla="*/ 647 w 813"/>
                  <a:gd name="T75" fmla="*/ 30 h 44"/>
                  <a:gd name="T76" fmla="*/ 691 w 813"/>
                  <a:gd name="T77" fmla="*/ 15 h 44"/>
                  <a:gd name="T78" fmla="*/ 677 w 813"/>
                  <a:gd name="T79" fmla="*/ 15 h 44"/>
                  <a:gd name="T80" fmla="*/ 721 w 813"/>
                  <a:gd name="T81" fmla="*/ 30 h 44"/>
                  <a:gd name="T82" fmla="*/ 736 w 813"/>
                  <a:gd name="T83" fmla="*/ 15 h 44"/>
                  <a:gd name="T84" fmla="*/ 736 w 813"/>
                  <a:gd name="T85" fmla="*/ 30 h 44"/>
                  <a:gd name="T86" fmla="*/ 776 w 813"/>
                  <a:gd name="T87" fmla="*/ 15 h 44"/>
                  <a:gd name="T88" fmla="*/ 765 w 813"/>
                  <a:gd name="T89" fmla="*/ 15 h 44"/>
                  <a:gd name="T90" fmla="*/ 769 w 813"/>
                  <a:gd name="T91" fmla="*/ 44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3"/>
                  <a:gd name="T139" fmla="*/ 0 h 44"/>
                  <a:gd name="T140" fmla="*/ 813 w 813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3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8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8" y="30"/>
                    </a:lnTo>
                    <a:lnTo>
                      <a:pt x="88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1" y="15"/>
                    </a:lnTo>
                    <a:lnTo>
                      <a:pt x="191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5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5" y="30"/>
                    </a:lnTo>
                    <a:lnTo>
                      <a:pt x="235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4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4" y="30"/>
                    </a:lnTo>
                    <a:lnTo>
                      <a:pt x="294" y="15"/>
                    </a:lnTo>
                    <a:close/>
                    <a:moveTo>
                      <a:pt x="324" y="15"/>
                    </a:moveTo>
                    <a:lnTo>
                      <a:pt x="338" y="15"/>
                    </a:lnTo>
                    <a:lnTo>
                      <a:pt x="338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1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1" y="30"/>
                    </a:lnTo>
                    <a:lnTo>
                      <a:pt x="441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4" y="15"/>
                    </a:lnTo>
                    <a:lnTo>
                      <a:pt x="544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8" y="15"/>
                    </a:moveTo>
                    <a:lnTo>
                      <a:pt x="603" y="15"/>
                    </a:lnTo>
                    <a:lnTo>
                      <a:pt x="603" y="30"/>
                    </a:lnTo>
                    <a:lnTo>
                      <a:pt x="588" y="30"/>
                    </a:lnTo>
                    <a:lnTo>
                      <a:pt x="588" y="15"/>
                    </a:lnTo>
                    <a:close/>
                    <a:moveTo>
                      <a:pt x="618" y="15"/>
                    </a:moveTo>
                    <a:lnTo>
                      <a:pt x="633" y="15"/>
                    </a:lnTo>
                    <a:lnTo>
                      <a:pt x="633" y="30"/>
                    </a:lnTo>
                    <a:lnTo>
                      <a:pt x="618" y="30"/>
                    </a:lnTo>
                    <a:lnTo>
                      <a:pt x="618" y="15"/>
                    </a:lnTo>
                    <a:close/>
                    <a:moveTo>
                      <a:pt x="647" y="15"/>
                    </a:moveTo>
                    <a:lnTo>
                      <a:pt x="662" y="15"/>
                    </a:lnTo>
                    <a:lnTo>
                      <a:pt x="662" y="30"/>
                    </a:lnTo>
                    <a:lnTo>
                      <a:pt x="647" y="30"/>
                    </a:lnTo>
                    <a:lnTo>
                      <a:pt x="647" y="15"/>
                    </a:lnTo>
                    <a:close/>
                    <a:moveTo>
                      <a:pt x="677" y="15"/>
                    </a:moveTo>
                    <a:lnTo>
                      <a:pt x="691" y="15"/>
                    </a:lnTo>
                    <a:lnTo>
                      <a:pt x="691" y="30"/>
                    </a:lnTo>
                    <a:lnTo>
                      <a:pt x="677" y="30"/>
                    </a:lnTo>
                    <a:lnTo>
                      <a:pt x="677" y="15"/>
                    </a:lnTo>
                    <a:close/>
                    <a:moveTo>
                      <a:pt x="706" y="15"/>
                    </a:moveTo>
                    <a:lnTo>
                      <a:pt x="721" y="15"/>
                    </a:lnTo>
                    <a:lnTo>
                      <a:pt x="721" y="30"/>
                    </a:lnTo>
                    <a:lnTo>
                      <a:pt x="706" y="30"/>
                    </a:lnTo>
                    <a:lnTo>
                      <a:pt x="706" y="15"/>
                    </a:lnTo>
                    <a:close/>
                    <a:moveTo>
                      <a:pt x="736" y="15"/>
                    </a:moveTo>
                    <a:lnTo>
                      <a:pt x="750" y="15"/>
                    </a:lnTo>
                    <a:lnTo>
                      <a:pt x="750" y="30"/>
                    </a:lnTo>
                    <a:lnTo>
                      <a:pt x="736" y="30"/>
                    </a:lnTo>
                    <a:lnTo>
                      <a:pt x="736" y="15"/>
                    </a:lnTo>
                    <a:close/>
                    <a:moveTo>
                      <a:pt x="765" y="15"/>
                    </a:moveTo>
                    <a:lnTo>
                      <a:pt x="776" y="15"/>
                    </a:lnTo>
                    <a:lnTo>
                      <a:pt x="776" y="30"/>
                    </a:lnTo>
                    <a:lnTo>
                      <a:pt x="765" y="30"/>
                    </a:lnTo>
                    <a:lnTo>
                      <a:pt x="765" y="15"/>
                    </a:lnTo>
                    <a:close/>
                    <a:moveTo>
                      <a:pt x="769" y="0"/>
                    </a:moveTo>
                    <a:lnTo>
                      <a:pt x="813" y="22"/>
                    </a:lnTo>
                    <a:lnTo>
                      <a:pt x="769" y="44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2" name="Freeform 61"/>
              <p:cNvSpPr>
                <a:spLocks noEditPoints="1"/>
              </p:cNvSpPr>
              <p:nvPr/>
            </p:nvSpPr>
            <p:spPr bwMode="auto">
              <a:xfrm>
                <a:off x="1701" y="2305"/>
                <a:ext cx="624" cy="44"/>
              </a:xfrm>
              <a:custGeom>
                <a:avLst/>
                <a:gdLst>
                  <a:gd name="T0" fmla="*/ 15 w 624"/>
                  <a:gd name="T1" fmla="*/ 15 h 44"/>
                  <a:gd name="T2" fmla="*/ 0 w 624"/>
                  <a:gd name="T3" fmla="*/ 30 h 44"/>
                  <a:gd name="T4" fmla="*/ 30 w 624"/>
                  <a:gd name="T5" fmla="*/ 15 h 44"/>
                  <a:gd name="T6" fmla="*/ 44 w 624"/>
                  <a:gd name="T7" fmla="*/ 30 h 44"/>
                  <a:gd name="T8" fmla="*/ 30 w 624"/>
                  <a:gd name="T9" fmla="*/ 15 h 44"/>
                  <a:gd name="T10" fmla="*/ 74 w 624"/>
                  <a:gd name="T11" fmla="*/ 15 h 44"/>
                  <a:gd name="T12" fmla="*/ 59 w 624"/>
                  <a:gd name="T13" fmla="*/ 30 h 44"/>
                  <a:gd name="T14" fmla="*/ 89 w 624"/>
                  <a:gd name="T15" fmla="*/ 15 h 44"/>
                  <a:gd name="T16" fmla="*/ 103 w 624"/>
                  <a:gd name="T17" fmla="*/ 30 h 44"/>
                  <a:gd name="T18" fmla="*/ 89 w 624"/>
                  <a:gd name="T19" fmla="*/ 15 h 44"/>
                  <a:gd name="T20" fmla="*/ 133 w 624"/>
                  <a:gd name="T21" fmla="*/ 15 h 44"/>
                  <a:gd name="T22" fmla="*/ 118 w 624"/>
                  <a:gd name="T23" fmla="*/ 30 h 44"/>
                  <a:gd name="T24" fmla="*/ 147 w 624"/>
                  <a:gd name="T25" fmla="*/ 15 h 44"/>
                  <a:gd name="T26" fmla="*/ 162 w 624"/>
                  <a:gd name="T27" fmla="*/ 30 h 44"/>
                  <a:gd name="T28" fmla="*/ 147 w 624"/>
                  <a:gd name="T29" fmla="*/ 15 h 44"/>
                  <a:gd name="T30" fmla="*/ 192 w 624"/>
                  <a:gd name="T31" fmla="*/ 15 h 44"/>
                  <a:gd name="T32" fmla="*/ 177 w 624"/>
                  <a:gd name="T33" fmla="*/ 30 h 44"/>
                  <a:gd name="T34" fmla="*/ 206 w 624"/>
                  <a:gd name="T35" fmla="*/ 15 h 44"/>
                  <a:gd name="T36" fmla="*/ 221 w 624"/>
                  <a:gd name="T37" fmla="*/ 30 h 44"/>
                  <a:gd name="T38" fmla="*/ 206 w 624"/>
                  <a:gd name="T39" fmla="*/ 15 h 44"/>
                  <a:gd name="T40" fmla="*/ 250 w 624"/>
                  <a:gd name="T41" fmla="*/ 15 h 44"/>
                  <a:gd name="T42" fmla="*/ 236 w 624"/>
                  <a:gd name="T43" fmla="*/ 30 h 44"/>
                  <a:gd name="T44" fmla="*/ 265 w 624"/>
                  <a:gd name="T45" fmla="*/ 15 h 44"/>
                  <a:gd name="T46" fmla="*/ 280 w 624"/>
                  <a:gd name="T47" fmla="*/ 30 h 44"/>
                  <a:gd name="T48" fmla="*/ 265 w 624"/>
                  <a:gd name="T49" fmla="*/ 15 h 44"/>
                  <a:gd name="T50" fmla="*/ 309 w 624"/>
                  <a:gd name="T51" fmla="*/ 15 h 44"/>
                  <a:gd name="T52" fmla="*/ 295 w 624"/>
                  <a:gd name="T53" fmla="*/ 30 h 44"/>
                  <a:gd name="T54" fmla="*/ 324 w 624"/>
                  <a:gd name="T55" fmla="*/ 15 h 44"/>
                  <a:gd name="T56" fmla="*/ 339 w 624"/>
                  <a:gd name="T57" fmla="*/ 30 h 44"/>
                  <a:gd name="T58" fmla="*/ 324 w 624"/>
                  <a:gd name="T59" fmla="*/ 15 h 44"/>
                  <a:gd name="T60" fmla="*/ 368 w 624"/>
                  <a:gd name="T61" fmla="*/ 15 h 44"/>
                  <a:gd name="T62" fmla="*/ 353 w 624"/>
                  <a:gd name="T63" fmla="*/ 30 h 44"/>
                  <a:gd name="T64" fmla="*/ 383 w 624"/>
                  <a:gd name="T65" fmla="*/ 15 h 44"/>
                  <a:gd name="T66" fmla="*/ 397 w 624"/>
                  <a:gd name="T67" fmla="*/ 30 h 44"/>
                  <a:gd name="T68" fmla="*/ 383 w 624"/>
                  <a:gd name="T69" fmla="*/ 15 h 44"/>
                  <a:gd name="T70" fmla="*/ 427 w 624"/>
                  <a:gd name="T71" fmla="*/ 15 h 44"/>
                  <a:gd name="T72" fmla="*/ 412 w 624"/>
                  <a:gd name="T73" fmla="*/ 30 h 44"/>
                  <a:gd name="T74" fmla="*/ 442 w 624"/>
                  <a:gd name="T75" fmla="*/ 15 h 44"/>
                  <a:gd name="T76" fmla="*/ 456 w 624"/>
                  <a:gd name="T77" fmla="*/ 30 h 44"/>
                  <a:gd name="T78" fmla="*/ 442 w 624"/>
                  <a:gd name="T79" fmla="*/ 15 h 44"/>
                  <a:gd name="T80" fmla="*/ 486 w 624"/>
                  <a:gd name="T81" fmla="*/ 15 h 44"/>
                  <a:gd name="T82" fmla="*/ 471 w 624"/>
                  <a:gd name="T83" fmla="*/ 30 h 44"/>
                  <a:gd name="T84" fmla="*/ 500 w 624"/>
                  <a:gd name="T85" fmla="*/ 15 h 44"/>
                  <a:gd name="T86" fmla="*/ 515 w 624"/>
                  <a:gd name="T87" fmla="*/ 30 h 44"/>
                  <a:gd name="T88" fmla="*/ 500 w 624"/>
                  <a:gd name="T89" fmla="*/ 15 h 44"/>
                  <a:gd name="T90" fmla="*/ 545 w 624"/>
                  <a:gd name="T91" fmla="*/ 15 h 44"/>
                  <a:gd name="T92" fmla="*/ 530 w 624"/>
                  <a:gd name="T93" fmla="*/ 30 h 44"/>
                  <a:gd name="T94" fmla="*/ 559 w 624"/>
                  <a:gd name="T95" fmla="*/ 15 h 44"/>
                  <a:gd name="T96" fmla="*/ 574 w 624"/>
                  <a:gd name="T97" fmla="*/ 30 h 44"/>
                  <a:gd name="T98" fmla="*/ 559 w 624"/>
                  <a:gd name="T99" fmla="*/ 15 h 44"/>
                  <a:gd name="T100" fmla="*/ 624 w 624"/>
                  <a:gd name="T101" fmla="*/ 22 h 44"/>
                  <a:gd name="T102" fmla="*/ 580 w 624"/>
                  <a:gd name="T103" fmla="*/ 0 h 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24"/>
                  <a:gd name="T157" fmla="*/ 0 h 44"/>
                  <a:gd name="T158" fmla="*/ 624 w 624"/>
                  <a:gd name="T159" fmla="*/ 44 h 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24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9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9" y="30"/>
                    </a:lnTo>
                    <a:lnTo>
                      <a:pt x="89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2" y="15"/>
                    </a:lnTo>
                    <a:lnTo>
                      <a:pt x="192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6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6" y="30"/>
                    </a:lnTo>
                    <a:lnTo>
                      <a:pt x="236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5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5" y="30"/>
                    </a:lnTo>
                    <a:lnTo>
                      <a:pt x="295" y="15"/>
                    </a:lnTo>
                    <a:close/>
                    <a:moveTo>
                      <a:pt x="324" y="15"/>
                    </a:moveTo>
                    <a:lnTo>
                      <a:pt x="339" y="15"/>
                    </a:lnTo>
                    <a:lnTo>
                      <a:pt x="339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2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2" y="30"/>
                    </a:lnTo>
                    <a:lnTo>
                      <a:pt x="442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5" y="15"/>
                    </a:lnTo>
                    <a:lnTo>
                      <a:pt x="545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0" y="0"/>
                    </a:moveTo>
                    <a:lnTo>
                      <a:pt x="624" y="22"/>
                    </a:lnTo>
                    <a:lnTo>
                      <a:pt x="580" y="44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3" name="Freeform 62"/>
              <p:cNvSpPr>
                <a:spLocks noEditPoints="1"/>
              </p:cNvSpPr>
              <p:nvPr/>
            </p:nvSpPr>
            <p:spPr bwMode="auto">
              <a:xfrm>
                <a:off x="859" y="2031"/>
                <a:ext cx="871" cy="257"/>
              </a:xfrm>
              <a:custGeom>
                <a:avLst/>
                <a:gdLst>
                  <a:gd name="T0" fmla="*/ 52 w 871"/>
                  <a:gd name="T1" fmla="*/ 242 h 257"/>
                  <a:gd name="T2" fmla="*/ 66 w 871"/>
                  <a:gd name="T3" fmla="*/ 226 h 257"/>
                  <a:gd name="T4" fmla="*/ 77 w 871"/>
                  <a:gd name="T5" fmla="*/ 240 h 257"/>
                  <a:gd name="T6" fmla="*/ 104 w 871"/>
                  <a:gd name="T7" fmla="*/ 222 h 257"/>
                  <a:gd name="T8" fmla="*/ 97 w 871"/>
                  <a:gd name="T9" fmla="*/ 238 h 257"/>
                  <a:gd name="T10" fmla="*/ 138 w 871"/>
                  <a:gd name="T11" fmla="*/ 217 h 257"/>
                  <a:gd name="T12" fmla="*/ 124 w 871"/>
                  <a:gd name="T13" fmla="*/ 220 h 257"/>
                  <a:gd name="T14" fmla="*/ 155 w 871"/>
                  <a:gd name="T15" fmla="*/ 229 h 257"/>
                  <a:gd name="T16" fmla="*/ 196 w 871"/>
                  <a:gd name="T17" fmla="*/ 207 h 257"/>
                  <a:gd name="T18" fmla="*/ 182 w 871"/>
                  <a:gd name="T19" fmla="*/ 210 h 257"/>
                  <a:gd name="T20" fmla="*/ 228 w 871"/>
                  <a:gd name="T21" fmla="*/ 216 h 257"/>
                  <a:gd name="T22" fmla="*/ 240 w 871"/>
                  <a:gd name="T23" fmla="*/ 199 h 257"/>
                  <a:gd name="T24" fmla="*/ 253 w 871"/>
                  <a:gd name="T25" fmla="*/ 212 h 257"/>
                  <a:gd name="T26" fmla="*/ 284 w 871"/>
                  <a:gd name="T27" fmla="*/ 193 h 257"/>
                  <a:gd name="T28" fmla="*/ 298 w 871"/>
                  <a:gd name="T29" fmla="*/ 191 h 257"/>
                  <a:gd name="T30" fmla="*/ 303 w 871"/>
                  <a:gd name="T31" fmla="*/ 205 h 257"/>
                  <a:gd name="T32" fmla="*/ 335 w 871"/>
                  <a:gd name="T33" fmla="*/ 186 h 257"/>
                  <a:gd name="T34" fmla="*/ 329 w 871"/>
                  <a:gd name="T35" fmla="*/ 202 h 257"/>
                  <a:gd name="T36" fmla="*/ 373 w 871"/>
                  <a:gd name="T37" fmla="*/ 193 h 257"/>
                  <a:gd name="T38" fmla="*/ 389 w 871"/>
                  <a:gd name="T39" fmla="*/ 174 h 257"/>
                  <a:gd name="T40" fmla="*/ 388 w 871"/>
                  <a:gd name="T41" fmla="*/ 190 h 257"/>
                  <a:gd name="T42" fmla="*/ 431 w 871"/>
                  <a:gd name="T43" fmla="*/ 179 h 257"/>
                  <a:gd name="T44" fmla="*/ 448 w 871"/>
                  <a:gd name="T45" fmla="*/ 159 h 257"/>
                  <a:gd name="T46" fmla="*/ 445 w 871"/>
                  <a:gd name="T47" fmla="*/ 175 h 257"/>
                  <a:gd name="T48" fmla="*/ 487 w 871"/>
                  <a:gd name="T49" fmla="*/ 163 h 257"/>
                  <a:gd name="T50" fmla="*/ 508 w 871"/>
                  <a:gd name="T51" fmla="*/ 141 h 257"/>
                  <a:gd name="T52" fmla="*/ 501 w 871"/>
                  <a:gd name="T53" fmla="*/ 159 h 257"/>
                  <a:gd name="T54" fmla="*/ 539 w 871"/>
                  <a:gd name="T55" fmla="*/ 132 h 257"/>
                  <a:gd name="T56" fmla="*/ 525 w 871"/>
                  <a:gd name="T57" fmla="*/ 136 h 257"/>
                  <a:gd name="T58" fmla="*/ 572 w 871"/>
                  <a:gd name="T59" fmla="*/ 138 h 257"/>
                  <a:gd name="T60" fmla="*/ 582 w 871"/>
                  <a:gd name="T61" fmla="*/ 120 h 257"/>
                  <a:gd name="T62" fmla="*/ 582 w 871"/>
                  <a:gd name="T63" fmla="*/ 120 h 257"/>
                  <a:gd name="T64" fmla="*/ 628 w 871"/>
                  <a:gd name="T65" fmla="*/ 121 h 257"/>
                  <a:gd name="T66" fmla="*/ 638 w 871"/>
                  <a:gd name="T67" fmla="*/ 103 h 257"/>
                  <a:gd name="T68" fmla="*/ 655 w 871"/>
                  <a:gd name="T69" fmla="*/ 112 h 257"/>
                  <a:gd name="T70" fmla="*/ 668 w 871"/>
                  <a:gd name="T71" fmla="*/ 92 h 257"/>
                  <a:gd name="T72" fmla="*/ 671 w 871"/>
                  <a:gd name="T73" fmla="*/ 107 h 257"/>
                  <a:gd name="T74" fmla="*/ 706 w 871"/>
                  <a:gd name="T75" fmla="*/ 77 h 257"/>
                  <a:gd name="T76" fmla="*/ 693 w 871"/>
                  <a:gd name="T77" fmla="*/ 82 h 257"/>
                  <a:gd name="T78" fmla="*/ 739 w 871"/>
                  <a:gd name="T79" fmla="*/ 79 h 257"/>
                  <a:gd name="T80" fmla="*/ 746 w 871"/>
                  <a:gd name="T81" fmla="*/ 59 h 257"/>
                  <a:gd name="T82" fmla="*/ 766 w 871"/>
                  <a:gd name="T83" fmla="*/ 67 h 257"/>
                  <a:gd name="T84" fmla="*/ 746 w 871"/>
                  <a:gd name="T85" fmla="*/ 59 h 257"/>
                  <a:gd name="T86" fmla="*/ 786 w 871"/>
                  <a:gd name="T87" fmla="*/ 41 h 257"/>
                  <a:gd name="T88" fmla="*/ 779 w 871"/>
                  <a:gd name="T89" fmla="*/ 60 h 257"/>
                  <a:gd name="T90" fmla="*/ 809 w 871"/>
                  <a:gd name="T91" fmla="*/ 30 h 257"/>
                  <a:gd name="T92" fmla="*/ 809 w 871"/>
                  <a:gd name="T93" fmla="*/ 46 h 257"/>
                  <a:gd name="T94" fmla="*/ 826 w 871"/>
                  <a:gd name="T95" fmla="*/ 21 h 257"/>
                  <a:gd name="T96" fmla="*/ 845 w 871"/>
                  <a:gd name="T97" fmla="*/ 27 h 257"/>
                  <a:gd name="T98" fmla="*/ 832 w 871"/>
                  <a:gd name="T99" fmla="*/ 34 h 257"/>
                  <a:gd name="T100" fmla="*/ 858 w 871"/>
                  <a:gd name="T101" fmla="*/ 4 h 257"/>
                  <a:gd name="T102" fmla="*/ 869 w 871"/>
                  <a:gd name="T103" fmla="*/ 14 h 257"/>
                  <a:gd name="T104" fmla="*/ 851 w 871"/>
                  <a:gd name="T105" fmla="*/ 7 h 257"/>
                  <a:gd name="T106" fmla="*/ 46 w 871"/>
                  <a:gd name="T107" fmla="*/ 257 h 25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1"/>
                  <a:gd name="T163" fmla="*/ 0 h 257"/>
                  <a:gd name="T164" fmla="*/ 871 w 871"/>
                  <a:gd name="T165" fmla="*/ 257 h 25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1" h="257">
                    <a:moveTo>
                      <a:pt x="37" y="228"/>
                    </a:moveTo>
                    <a:lnTo>
                      <a:pt x="50" y="227"/>
                    </a:lnTo>
                    <a:lnTo>
                      <a:pt x="51" y="227"/>
                    </a:lnTo>
                    <a:lnTo>
                      <a:pt x="52" y="242"/>
                    </a:lnTo>
                    <a:lnTo>
                      <a:pt x="51" y="242"/>
                    </a:lnTo>
                    <a:lnTo>
                      <a:pt x="38" y="243"/>
                    </a:lnTo>
                    <a:lnTo>
                      <a:pt x="37" y="228"/>
                    </a:lnTo>
                    <a:close/>
                    <a:moveTo>
                      <a:pt x="66" y="226"/>
                    </a:moveTo>
                    <a:lnTo>
                      <a:pt x="76" y="225"/>
                    </a:lnTo>
                    <a:lnTo>
                      <a:pt x="80" y="225"/>
                    </a:lnTo>
                    <a:lnTo>
                      <a:pt x="82" y="239"/>
                    </a:lnTo>
                    <a:lnTo>
                      <a:pt x="77" y="240"/>
                    </a:lnTo>
                    <a:lnTo>
                      <a:pt x="67" y="241"/>
                    </a:lnTo>
                    <a:lnTo>
                      <a:pt x="66" y="226"/>
                    </a:lnTo>
                    <a:close/>
                    <a:moveTo>
                      <a:pt x="95" y="223"/>
                    </a:moveTo>
                    <a:lnTo>
                      <a:pt x="104" y="222"/>
                    </a:lnTo>
                    <a:lnTo>
                      <a:pt x="109" y="222"/>
                    </a:lnTo>
                    <a:lnTo>
                      <a:pt x="111" y="236"/>
                    </a:lnTo>
                    <a:lnTo>
                      <a:pt x="106" y="237"/>
                    </a:lnTo>
                    <a:lnTo>
                      <a:pt x="97" y="238"/>
                    </a:lnTo>
                    <a:lnTo>
                      <a:pt x="95" y="223"/>
                    </a:lnTo>
                    <a:close/>
                    <a:moveTo>
                      <a:pt x="124" y="220"/>
                    </a:moveTo>
                    <a:lnTo>
                      <a:pt x="135" y="218"/>
                    </a:lnTo>
                    <a:lnTo>
                      <a:pt x="138" y="217"/>
                    </a:lnTo>
                    <a:lnTo>
                      <a:pt x="141" y="232"/>
                    </a:lnTo>
                    <a:lnTo>
                      <a:pt x="137" y="232"/>
                    </a:lnTo>
                    <a:lnTo>
                      <a:pt x="126" y="234"/>
                    </a:lnTo>
                    <a:lnTo>
                      <a:pt x="124" y="220"/>
                    </a:lnTo>
                    <a:close/>
                    <a:moveTo>
                      <a:pt x="153" y="215"/>
                    </a:moveTo>
                    <a:lnTo>
                      <a:pt x="167" y="212"/>
                    </a:lnTo>
                    <a:lnTo>
                      <a:pt x="170" y="227"/>
                    </a:lnTo>
                    <a:lnTo>
                      <a:pt x="155" y="229"/>
                    </a:lnTo>
                    <a:lnTo>
                      <a:pt x="153" y="215"/>
                    </a:lnTo>
                    <a:close/>
                    <a:moveTo>
                      <a:pt x="182" y="210"/>
                    </a:moveTo>
                    <a:lnTo>
                      <a:pt x="184" y="209"/>
                    </a:lnTo>
                    <a:lnTo>
                      <a:pt x="196" y="207"/>
                    </a:lnTo>
                    <a:lnTo>
                      <a:pt x="199" y="221"/>
                    </a:lnTo>
                    <a:lnTo>
                      <a:pt x="187" y="224"/>
                    </a:lnTo>
                    <a:lnTo>
                      <a:pt x="184" y="224"/>
                    </a:lnTo>
                    <a:lnTo>
                      <a:pt x="182" y="210"/>
                    </a:lnTo>
                    <a:close/>
                    <a:moveTo>
                      <a:pt x="211" y="204"/>
                    </a:moveTo>
                    <a:lnTo>
                      <a:pt x="218" y="203"/>
                    </a:lnTo>
                    <a:lnTo>
                      <a:pt x="225" y="202"/>
                    </a:lnTo>
                    <a:lnTo>
                      <a:pt x="228" y="216"/>
                    </a:lnTo>
                    <a:lnTo>
                      <a:pt x="220" y="218"/>
                    </a:lnTo>
                    <a:lnTo>
                      <a:pt x="213" y="219"/>
                    </a:lnTo>
                    <a:lnTo>
                      <a:pt x="211" y="204"/>
                    </a:lnTo>
                    <a:close/>
                    <a:moveTo>
                      <a:pt x="240" y="199"/>
                    </a:moveTo>
                    <a:lnTo>
                      <a:pt x="251" y="198"/>
                    </a:lnTo>
                    <a:lnTo>
                      <a:pt x="254" y="197"/>
                    </a:lnTo>
                    <a:lnTo>
                      <a:pt x="256" y="212"/>
                    </a:lnTo>
                    <a:lnTo>
                      <a:pt x="253" y="212"/>
                    </a:lnTo>
                    <a:lnTo>
                      <a:pt x="242" y="214"/>
                    </a:lnTo>
                    <a:lnTo>
                      <a:pt x="240" y="199"/>
                    </a:lnTo>
                    <a:close/>
                    <a:moveTo>
                      <a:pt x="269" y="195"/>
                    </a:moveTo>
                    <a:lnTo>
                      <a:pt x="284" y="193"/>
                    </a:lnTo>
                    <a:lnTo>
                      <a:pt x="285" y="208"/>
                    </a:lnTo>
                    <a:lnTo>
                      <a:pt x="271" y="210"/>
                    </a:lnTo>
                    <a:lnTo>
                      <a:pt x="269" y="195"/>
                    </a:lnTo>
                    <a:close/>
                    <a:moveTo>
                      <a:pt x="298" y="191"/>
                    </a:moveTo>
                    <a:lnTo>
                      <a:pt x="301" y="191"/>
                    </a:lnTo>
                    <a:lnTo>
                      <a:pt x="313" y="189"/>
                    </a:lnTo>
                    <a:lnTo>
                      <a:pt x="315" y="204"/>
                    </a:lnTo>
                    <a:lnTo>
                      <a:pt x="303" y="205"/>
                    </a:lnTo>
                    <a:lnTo>
                      <a:pt x="300" y="206"/>
                    </a:lnTo>
                    <a:lnTo>
                      <a:pt x="298" y="191"/>
                    </a:lnTo>
                    <a:close/>
                    <a:moveTo>
                      <a:pt x="327" y="187"/>
                    </a:moveTo>
                    <a:lnTo>
                      <a:pt x="335" y="186"/>
                    </a:lnTo>
                    <a:lnTo>
                      <a:pt x="341" y="185"/>
                    </a:lnTo>
                    <a:lnTo>
                      <a:pt x="344" y="199"/>
                    </a:lnTo>
                    <a:lnTo>
                      <a:pt x="337" y="200"/>
                    </a:lnTo>
                    <a:lnTo>
                      <a:pt x="329" y="202"/>
                    </a:lnTo>
                    <a:lnTo>
                      <a:pt x="327" y="187"/>
                    </a:lnTo>
                    <a:close/>
                    <a:moveTo>
                      <a:pt x="356" y="182"/>
                    </a:moveTo>
                    <a:lnTo>
                      <a:pt x="370" y="179"/>
                    </a:lnTo>
                    <a:lnTo>
                      <a:pt x="373" y="193"/>
                    </a:lnTo>
                    <a:lnTo>
                      <a:pt x="359" y="196"/>
                    </a:lnTo>
                    <a:lnTo>
                      <a:pt x="356" y="182"/>
                    </a:lnTo>
                    <a:close/>
                    <a:moveTo>
                      <a:pt x="384" y="176"/>
                    </a:moveTo>
                    <a:lnTo>
                      <a:pt x="389" y="174"/>
                    </a:lnTo>
                    <a:lnTo>
                      <a:pt x="398" y="172"/>
                    </a:lnTo>
                    <a:lnTo>
                      <a:pt x="402" y="186"/>
                    </a:lnTo>
                    <a:lnTo>
                      <a:pt x="392" y="189"/>
                    </a:lnTo>
                    <a:lnTo>
                      <a:pt x="388" y="190"/>
                    </a:lnTo>
                    <a:lnTo>
                      <a:pt x="384" y="176"/>
                    </a:lnTo>
                    <a:close/>
                    <a:moveTo>
                      <a:pt x="412" y="168"/>
                    </a:moveTo>
                    <a:lnTo>
                      <a:pt x="427" y="165"/>
                    </a:lnTo>
                    <a:lnTo>
                      <a:pt x="431" y="179"/>
                    </a:lnTo>
                    <a:lnTo>
                      <a:pt x="416" y="183"/>
                    </a:lnTo>
                    <a:lnTo>
                      <a:pt x="412" y="168"/>
                    </a:lnTo>
                    <a:close/>
                    <a:moveTo>
                      <a:pt x="441" y="161"/>
                    </a:moveTo>
                    <a:lnTo>
                      <a:pt x="448" y="159"/>
                    </a:lnTo>
                    <a:lnTo>
                      <a:pt x="455" y="157"/>
                    </a:lnTo>
                    <a:lnTo>
                      <a:pt x="459" y="171"/>
                    </a:lnTo>
                    <a:lnTo>
                      <a:pt x="452" y="173"/>
                    </a:lnTo>
                    <a:lnTo>
                      <a:pt x="445" y="175"/>
                    </a:lnTo>
                    <a:lnTo>
                      <a:pt x="441" y="161"/>
                    </a:lnTo>
                    <a:close/>
                    <a:moveTo>
                      <a:pt x="469" y="153"/>
                    </a:moveTo>
                    <a:lnTo>
                      <a:pt x="483" y="149"/>
                    </a:lnTo>
                    <a:lnTo>
                      <a:pt x="487" y="163"/>
                    </a:lnTo>
                    <a:lnTo>
                      <a:pt x="473" y="167"/>
                    </a:lnTo>
                    <a:lnTo>
                      <a:pt x="469" y="153"/>
                    </a:lnTo>
                    <a:close/>
                    <a:moveTo>
                      <a:pt x="497" y="144"/>
                    </a:moveTo>
                    <a:lnTo>
                      <a:pt x="508" y="141"/>
                    </a:lnTo>
                    <a:lnTo>
                      <a:pt x="511" y="140"/>
                    </a:lnTo>
                    <a:lnTo>
                      <a:pt x="515" y="154"/>
                    </a:lnTo>
                    <a:lnTo>
                      <a:pt x="512" y="155"/>
                    </a:lnTo>
                    <a:lnTo>
                      <a:pt x="501" y="159"/>
                    </a:lnTo>
                    <a:lnTo>
                      <a:pt x="497" y="144"/>
                    </a:lnTo>
                    <a:close/>
                    <a:moveTo>
                      <a:pt x="525" y="136"/>
                    </a:moveTo>
                    <a:lnTo>
                      <a:pt x="527" y="136"/>
                    </a:lnTo>
                    <a:lnTo>
                      <a:pt x="539" y="132"/>
                    </a:lnTo>
                    <a:lnTo>
                      <a:pt x="544" y="146"/>
                    </a:lnTo>
                    <a:lnTo>
                      <a:pt x="531" y="150"/>
                    </a:lnTo>
                    <a:lnTo>
                      <a:pt x="530" y="150"/>
                    </a:lnTo>
                    <a:lnTo>
                      <a:pt x="525" y="136"/>
                    </a:lnTo>
                    <a:close/>
                    <a:moveTo>
                      <a:pt x="554" y="128"/>
                    </a:moveTo>
                    <a:lnTo>
                      <a:pt x="564" y="125"/>
                    </a:lnTo>
                    <a:lnTo>
                      <a:pt x="568" y="124"/>
                    </a:lnTo>
                    <a:lnTo>
                      <a:pt x="572" y="138"/>
                    </a:lnTo>
                    <a:lnTo>
                      <a:pt x="568" y="139"/>
                    </a:lnTo>
                    <a:lnTo>
                      <a:pt x="558" y="142"/>
                    </a:lnTo>
                    <a:lnTo>
                      <a:pt x="554" y="128"/>
                    </a:lnTo>
                    <a:close/>
                    <a:moveTo>
                      <a:pt x="582" y="120"/>
                    </a:moveTo>
                    <a:lnTo>
                      <a:pt x="596" y="116"/>
                    </a:lnTo>
                    <a:lnTo>
                      <a:pt x="600" y="130"/>
                    </a:lnTo>
                    <a:lnTo>
                      <a:pt x="586" y="134"/>
                    </a:lnTo>
                    <a:lnTo>
                      <a:pt x="582" y="120"/>
                    </a:lnTo>
                    <a:close/>
                    <a:moveTo>
                      <a:pt x="610" y="111"/>
                    </a:moveTo>
                    <a:lnTo>
                      <a:pt x="616" y="110"/>
                    </a:lnTo>
                    <a:lnTo>
                      <a:pt x="624" y="107"/>
                    </a:lnTo>
                    <a:lnTo>
                      <a:pt x="628" y="121"/>
                    </a:lnTo>
                    <a:lnTo>
                      <a:pt x="621" y="124"/>
                    </a:lnTo>
                    <a:lnTo>
                      <a:pt x="614" y="125"/>
                    </a:lnTo>
                    <a:lnTo>
                      <a:pt x="610" y="111"/>
                    </a:lnTo>
                    <a:close/>
                    <a:moveTo>
                      <a:pt x="638" y="103"/>
                    </a:moveTo>
                    <a:lnTo>
                      <a:pt x="651" y="98"/>
                    </a:lnTo>
                    <a:lnTo>
                      <a:pt x="652" y="98"/>
                    </a:lnTo>
                    <a:lnTo>
                      <a:pt x="657" y="112"/>
                    </a:lnTo>
                    <a:lnTo>
                      <a:pt x="655" y="112"/>
                    </a:lnTo>
                    <a:lnTo>
                      <a:pt x="643" y="117"/>
                    </a:lnTo>
                    <a:lnTo>
                      <a:pt x="638" y="103"/>
                    </a:lnTo>
                    <a:close/>
                    <a:moveTo>
                      <a:pt x="666" y="93"/>
                    </a:moveTo>
                    <a:lnTo>
                      <a:pt x="668" y="92"/>
                    </a:lnTo>
                    <a:lnTo>
                      <a:pt x="679" y="88"/>
                    </a:lnTo>
                    <a:lnTo>
                      <a:pt x="684" y="101"/>
                    </a:lnTo>
                    <a:lnTo>
                      <a:pt x="673" y="106"/>
                    </a:lnTo>
                    <a:lnTo>
                      <a:pt x="671" y="107"/>
                    </a:lnTo>
                    <a:lnTo>
                      <a:pt x="666" y="93"/>
                    </a:lnTo>
                    <a:close/>
                    <a:moveTo>
                      <a:pt x="693" y="82"/>
                    </a:moveTo>
                    <a:lnTo>
                      <a:pt x="703" y="78"/>
                    </a:lnTo>
                    <a:lnTo>
                      <a:pt x="706" y="77"/>
                    </a:lnTo>
                    <a:lnTo>
                      <a:pt x="712" y="90"/>
                    </a:lnTo>
                    <a:lnTo>
                      <a:pt x="709" y="92"/>
                    </a:lnTo>
                    <a:lnTo>
                      <a:pt x="698" y="96"/>
                    </a:lnTo>
                    <a:lnTo>
                      <a:pt x="693" y="82"/>
                    </a:lnTo>
                    <a:close/>
                    <a:moveTo>
                      <a:pt x="720" y="71"/>
                    </a:moveTo>
                    <a:lnTo>
                      <a:pt x="721" y="70"/>
                    </a:lnTo>
                    <a:lnTo>
                      <a:pt x="733" y="65"/>
                    </a:lnTo>
                    <a:lnTo>
                      <a:pt x="739" y="79"/>
                    </a:lnTo>
                    <a:lnTo>
                      <a:pt x="727" y="84"/>
                    </a:lnTo>
                    <a:lnTo>
                      <a:pt x="725" y="85"/>
                    </a:lnTo>
                    <a:lnTo>
                      <a:pt x="720" y="71"/>
                    </a:lnTo>
                    <a:close/>
                    <a:moveTo>
                      <a:pt x="746" y="59"/>
                    </a:moveTo>
                    <a:lnTo>
                      <a:pt x="748" y="59"/>
                    </a:lnTo>
                    <a:lnTo>
                      <a:pt x="757" y="55"/>
                    </a:lnTo>
                    <a:lnTo>
                      <a:pt x="760" y="53"/>
                    </a:lnTo>
                    <a:lnTo>
                      <a:pt x="766" y="67"/>
                    </a:lnTo>
                    <a:lnTo>
                      <a:pt x="763" y="68"/>
                    </a:lnTo>
                    <a:lnTo>
                      <a:pt x="754" y="72"/>
                    </a:lnTo>
                    <a:lnTo>
                      <a:pt x="752" y="73"/>
                    </a:lnTo>
                    <a:lnTo>
                      <a:pt x="746" y="59"/>
                    </a:lnTo>
                    <a:close/>
                    <a:moveTo>
                      <a:pt x="773" y="47"/>
                    </a:moveTo>
                    <a:lnTo>
                      <a:pt x="773" y="47"/>
                    </a:lnTo>
                    <a:lnTo>
                      <a:pt x="781" y="43"/>
                    </a:lnTo>
                    <a:lnTo>
                      <a:pt x="786" y="41"/>
                    </a:lnTo>
                    <a:lnTo>
                      <a:pt x="793" y="54"/>
                    </a:lnTo>
                    <a:lnTo>
                      <a:pt x="788" y="56"/>
                    </a:lnTo>
                    <a:lnTo>
                      <a:pt x="780" y="60"/>
                    </a:lnTo>
                    <a:lnTo>
                      <a:pt x="779" y="60"/>
                    </a:lnTo>
                    <a:lnTo>
                      <a:pt x="773" y="47"/>
                    </a:lnTo>
                    <a:close/>
                    <a:moveTo>
                      <a:pt x="800" y="34"/>
                    </a:moveTo>
                    <a:lnTo>
                      <a:pt x="802" y="33"/>
                    </a:lnTo>
                    <a:lnTo>
                      <a:pt x="809" y="30"/>
                    </a:lnTo>
                    <a:lnTo>
                      <a:pt x="813" y="28"/>
                    </a:lnTo>
                    <a:lnTo>
                      <a:pt x="819" y="41"/>
                    </a:lnTo>
                    <a:lnTo>
                      <a:pt x="815" y="43"/>
                    </a:lnTo>
                    <a:lnTo>
                      <a:pt x="809" y="46"/>
                    </a:lnTo>
                    <a:lnTo>
                      <a:pt x="806" y="48"/>
                    </a:lnTo>
                    <a:lnTo>
                      <a:pt x="800" y="34"/>
                    </a:lnTo>
                    <a:close/>
                    <a:moveTo>
                      <a:pt x="826" y="21"/>
                    </a:moveTo>
                    <a:lnTo>
                      <a:pt x="826" y="21"/>
                    </a:lnTo>
                    <a:lnTo>
                      <a:pt x="831" y="18"/>
                    </a:lnTo>
                    <a:lnTo>
                      <a:pt x="836" y="16"/>
                    </a:lnTo>
                    <a:lnTo>
                      <a:pt x="838" y="14"/>
                    </a:lnTo>
                    <a:lnTo>
                      <a:pt x="845" y="27"/>
                    </a:lnTo>
                    <a:lnTo>
                      <a:pt x="843" y="28"/>
                    </a:lnTo>
                    <a:lnTo>
                      <a:pt x="838" y="31"/>
                    </a:lnTo>
                    <a:lnTo>
                      <a:pt x="833" y="34"/>
                    </a:lnTo>
                    <a:lnTo>
                      <a:pt x="832" y="34"/>
                    </a:lnTo>
                    <a:lnTo>
                      <a:pt x="826" y="21"/>
                    </a:lnTo>
                    <a:close/>
                    <a:moveTo>
                      <a:pt x="851" y="7"/>
                    </a:moveTo>
                    <a:lnTo>
                      <a:pt x="854" y="6"/>
                    </a:lnTo>
                    <a:lnTo>
                      <a:pt x="858" y="4"/>
                    </a:lnTo>
                    <a:lnTo>
                      <a:pt x="861" y="1"/>
                    </a:lnTo>
                    <a:lnTo>
                      <a:pt x="864" y="0"/>
                    </a:lnTo>
                    <a:lnTo>
                      <a:pt x="871" y="13"/>
                    </a:lnTo>
                    <a:lnTo>
                      <a:pt x="869" y="14"/>
                    </a:lnTo>
                    <a:lnTo>
                      <a:pt x="865" y="16"/>
                    </a:lnTo>
                    <a:lnTo>
                      <a:pt x="861" y="18"/>
                    </a:lnTo>
                    <a:lnTo>
                      <a:pt x="858" y="20"/>
                    </a:lnTo>
                    <a:lnTo>
                      <a:pt x="851" y="7"/>
                    </a:lnTo>
                    <a:close/>
                    <a:moveTo>
                      <a:pt x="46" y="257"/>
                    </a:moveTo>
                    <a:lnTo>
                      <a:pt x="0" y="237"/>
                    </a:lnTo>
                    <a:lnTo>
                      <a:pt x="43" y="213"/>
                    </a:lnTo>
                    <a:lnTo>
                      <a:pt x="46" y="257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4" name="Freeform 63"/>
              <p:cNvSpPr>
                <a:spLocks noEditPoints="1"/>
              </p:cNvSpPr>
              <p:nvPr/>
            </p:nvSpPr>
            <p:spPr bwMode="auto">
              <a:xfrm>
                <a:off x="1874" y="1614"/>
                <a:ext cx="491" cy="343"/>
              </a:xfrm>
              <a:custGeom>
                <a:avLst/>
                <a:gdLst>
                  <a:gd name="T0" fmla="*/ 20 w 491"/>
                  <a:gd name="T1" fmla="*/ 336 h 343"/>
                  <a:gd name="T2" fmla="*/ 26 w 491"/>
                  <a:gd name="T3" fmla="*/ 316 h 343"/>
                  <a:gd name="T4" fmla="*/ 46 w 491"/>
                  <a:gd name="T5" fmla="*/ 322 h 343"/>
                  <a:gd name="T6" fmla="*/ 26 w 491"/>
                  <a:gd name="T7" fmla="*/ 316 h 343"/>
                  <a:gd name="T8" fmla="*/ 64 w 491"/>
                  <a:gd name="T9" fmla="*/ 294 h 343"/>
                  <a:gd name="T10" fmla="*/ 59 w 491"/>
                  <a:gd name="T11" fmla="*/ 314 h 343"/>
                  <a:gd name="T12" fmla="*/ 83 w 491"/>
                  <a:gd name="T13" fmla="*/ 283 h 343"/>
                  <a:gd name="T14" fmla="*/ 91 w 491"/>
                  <a:gd name="T15" fmla="*/ 296 h 343"/>
                  <a:gd name="T16" fmla="*/ 102 w 491"/>
                  <a:gd name="T17" fmla="*/ 272 h 343"/>
                  <a:gd name="T18" fmla="*/ 122 w 491"/>
                  <a:gd name="T19" fmla="*/ 277 h 343"/>
                  <a:gd name="T20" fmla="*/ 102 w 491"/>
                  <a:gd name="T21" fmla="*/ 272 h 343"/>
                  <a:gd name="T22" fmla="*/ 139 w 491"/>
                  <a:gd name="T23" fmla="*/ 249 h 343"/>
                  <a:gd name="T24" fmla="*/ 135 w 491"/>
                  <a:gd name="T25" fmla="*/ 269 h 343"/>
                  <a:gd name="T26" fmla="*/ 161 w 491"/>
                  <a:gd name="T27" fmla="*/ 234 h 343"/>
                  <a:gd name="T28" fmla="*/ 169 w 491"/>
                  <a:gd name="T29" fmla="*/ 247 h 343"/>
                  <a:gd name="T30" fmla="*/ 176 w 491"/>
                  <a:gd name="T31" fmla="*/ 224 h 343"/>
                  <a:gd name="T32" fmla="*/ 197 w 491"/>
                  <a:gd name="T33" fmla="*/ 228 h 343"/>
                  <a:gd name="T34" fmla="*/ 176 w 491"/>
                  <a:gd name="T35" fmla="*/ 224 h 343"/>
                  <a:gd name="T36" fmla="*/ 213 w 491"/>
                  <a:gd name="T37" fmla="*/ 200 h 343"/>
                  <a:gd name="T38" fmla="*/ 209 w 491"/>
                  <a:gd name="T39" fmla="*/ 220 h 343"/>
                  <a:gd name="T40" fmla="*/ 228 w 491"/>
                  <a:gd name="T41" fmla="*/ 190 h 343"/>
                  <a:gd name="T42" fmla="*/ 245 w 491"/>
                  <a:gd name="T43" fmla="*/ 196 h 343"/>
                  <a:gd name="T44" fmla="*/ 233 w 491"/>
                  <a:gd name="T45" fmla="*/ 204 h 343"/>
                  <a:gd name="T46" fmla="*/ 258 w 491"/>
                  <a:gd name="T47" fmla="*/ 169 h 343"/>
                  <a:gd name="T48" fmla="*/ 266 w 491"/>
                  <a:gd name="T49" fmla="*/ 181 h 343"/>
                  <a:gd name="T50" fmla="*/ 273 w 491"/>
                  <a:gd name="T51" fmla="*/ 159 h 343"/>
                  <a:gd name="T52" fmla="*/ 282 w 491"/>
                  <a:gd name="T53" fmla="*/ 171 h 343"/>
                  <a:gd name="T54" fmla="*/ 300 w 491"/>
                  <a:gd name="T55" fmla="*/ 140 h 343"/>
                  <a:gd name="T56" fmla="*/ 309 w 491"/>
                  <a:gd name="T57" fmla="*/ 152 h 343"/>
                  <a:gd name="T58" fmla="*/ 321 w 491"/>
                  <a:gd name="T59" fmla="*/ 125 h 343"/>
                  <a:gd name="T60" fmla="*/ 342 w 491"/>
                  <a:gd name="T61" fmla="*/ 128 h 343"/>
                  <a:gd name="T62" fmla="*/ 321 w 491"/>
                  <a:gd name="T63" fmla="*/ 125 h 343"/>
                  <a:gd name="T64" fmla="*/ 357 w 491"/>
                  <a:gd name="T65" fmla="*/ 99 h 343"/>
                  <a:gd name="T66" fmla="*/ 354 w 491"/>
                  <a:gd name="T67" fmla="*/ 120 h 343"/>
                  <a:gd name="T68" fmla="*/ 374 w 491"/>
                  <a:gd name="T69" fmla="*/ 87 h 343"/>
                  <a:gd name="T70" fmla="*/ 383 w 491"/>
                  <a:gd name="T71" fmla="*/ 99 h 343"/>
                  <a:gd name="T72" fmla="*/ 393 w 491"/>
                  <a:gd name="T73" fmla="*/ 74 h 343"/>
                  <a:gd name="T74" fmla="*/ 414 w 491"/>
                  <a:gd name="T75" fmla="*/ 77 h 343"/>
                  <a:gd name="T76" fmla="*/ 393 w 491"/>
                  <a:gd name="T77" fmla="*/ 74 h 343"/>
                  <a:gd name="T78" fmla="*/ 428 w 491"/>
                  <a:gd name="T79" fmla="*/ 47 h 343"/>
                  <a:gd name="T80" fmla="*/ 426 w 491"/>
                  <a:gd name="T81" fmla="*/ 68 h 343"/>
                  <a:gd name="T82" fmla="*/ 440 w 491"/>
                  <a:gd name="T83" fmla="*/ 37 h 343"/>
                  <a:gd name="T84" fmla="*/ 449 w 491"/>
                  <a:gd name="T85" fmla="*/ 28 h 343"/>
                  <a:gd name="T86" fmla="*/ 453 w 491"/>
                  <a:gd name="T87" fmla="*/ 45 h 343"/>
                  <a:gd name="T88" fmla="*/ 439 w 491"/>
                  <a:gd name="T89" fmla="*/ 38 h 343"/>
                  <a:gd name="T90" fmla="*/ 472 w 491"/>
                  <a:gd name="T91" fmla="*/ 46 h 34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91"/>
                  <a:gd name="T139" fmla="*/ 0 h 343"/>
                  <a:gd name="T140" fmla="*/ 491 w 491"/>
                  <a:gd name="T141" fmla="*/ 343 h 34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91" h="343">
                    <a:moveTo>
                      <a:pt x="0" y="330"/>
                    </a:moveTo>
                    <a:lnTo>
                      <a:pt x="13" y="323"/>
                    </a:lnTo>
                    <a:lnTo>
                      <a:pt x="20" y="336"/>
                    </a:lnTo>
                    <a:lnTo>
                      <a:pt x="7" y="343"/>
                    </a:lnTo>
                    <a:lnTo>
                      <a:pt x="0" y="330"/>
                    </a:lnTo>
                    <a:close/>
                    <a:moveTo>
                      <a:pt x="26" y="316"/>
                    </a:moveTo>
                    <a:lnTo>
                      <a:pt x="28" y="315"/>
                    </a:lnTo>
                    <a:lnTo>
                      <a:pt x="39" y="309"/>
                    </a:lnTo>
                    <a:lnTo>
                      <a:pt x="46" y="322"/>
                    </a:lnTo>
                    <a:lnTo>
                      <a:pt x="35" y="328"/>
                    </a:lnTo>
                    <a:lnTo>
                      <a:pt x="33" y="329"/>
                    </a:lnTo>
                    <a:lnTo>
                      <a:pt x="26" y="316"/>
                    </a:lnTo>
                    <a:close/>
                    <a:moveTo>
                      <a:pt x="52" y="302"/>
                    </a:moveTo>
                    <a:lnTo>
                      <a:pt x="55" y="300"/>
                    </a:lnTo>
                    <a:lnTo>
                      <a:pt x="64" y="294"/>
                    </a:lnTo>
                    <a:lnTo>
                      <a:pt x="72" y="307"/>
                    </a:lnTo>
                    <a:lnTo>
                      <a:pt x="62" y="312"/>
                    </a:lnTo>
                    <a:lnTo>
                      <a:pt x="59" y="314"/>
                    </a:lnTo>
                    <a:lnTo>
                      <a:pt x="52" y="302"/>
                    </a:lnTo>
                    <a:close/>
                    <a:moveTo>
                      <a:pt x="77" y="287"/>
                    </a:moveTo>
                    <a:lnTo>
                      <a:pt x="83" y="283"/>
                    </a:lnTo>
                    <a:lnTo>
                      <a:pt x="90" y="280"/>
                    </a:lnTo>
                    <a:lnTo>
                      <a:pt x="97" y="292"/>
                    </a:lnTo>
                    <a:lnTo>
                      <a:pt x="91" y="296"/>
                    </a:lnTo>
                    <a:lnTo>
                      <a:pt x="84" y="300"/>
                    </a:lnTo>
                    <a:lnTo>
                      <a:pt x="77" y="287"/>
                    </a:lnTo>
                    <a:close/>
                    <a:moveTo>
                      <a:pt x="102" y="272"/>
                    </a:moveTo>
                    <a:lnTo>
                      <a:pt x="113" y="265"/>
                    </a:lnTo>
                    <a:lnTo>
                      <a:pt x="115" y="264"/>
                    </a:lnTo>
                    <a:lnTo>
                      <a:pt x="122" y="277"/>
                    </a:lnTo>
                    <a:lnTo>
                      <a:pt x="120" y="278"/>
                    </a:lnTo>
                    <a:lnTo>
                      <a:pt x="110" y="285"/>
                    </a:lnTo>
                    <a:lnTo>
                      <a:pt x="102" y="272"/>
                    </a:lnTo>
                    <a:close/>
                    <a:moveTo>
                      <a:pt x="127" y="257"/>
                    </a:moveTo>
                    <a:lnTo>
                      <a:pt x="128" y="256"/>
                    </a:lnTo>
                    <a:lnTo>
                      <a:pt x="139" y="249"/>
                    </a:lnTo>
                    <a:lnTo>
                      <a:pt x="147" y="261"/>
                    </a:lnTo>
                    <a:lnTo>
                      <a:pt x="136" y="268"/>
                    </a:lnTo>
                    <a:lnTo>
                      <a:pt x="135" y="269"/>
                    </a:lnTo>
                    <a:lnTo>
                      <a:pt x="127" y="257"/>
                    </a:lnTo>
                    <a:close/>
                    <a:moveTo>
                      <a:pt x="152" y="241"/>
                    </a:moveTo>
                    <a:lnTo>
                      <a:pt x="161" y="234"/>
                    </a:lnTo>
                    <a:lnTo>
                      <a:pt x="164" y="233"/>
                    </a:lnTo>
                    <a:lnTo>
                      <a:pt x="172" y="245"/>
                    </a:lnTo>
                    <a:lnTo>
                      <a:pt x="169" y="247"/>
                    </a:lnTo>
                    <a:lnTo>
                      <a:pt x="160" y="253"/>
                    </a:lnTo>
                    <a:lnTo>
                      <a:pt x="152" y="241"/>
                    </a:lnTo>
                    <a:close/>
                    <a:moveTo>
                      <a:pt x="176" y="224"/>
                    </a:moveTo>
                    <a:lnTo>
                      <a:pt x="178" y="223"/>
                    </a:lnTo>
                    <a:lnTo>
                      <a:pt x="188" y="216"/>
                    </a:lnTo>
                    <a:lnTo>
                      <a:pt x="197" y="228"/>
                    </a:lnTo>
                    <a:lnTo>
                      <a:pt x="186" y="235"/>
                    </a:lnTo>
                    <a:lnTo>
                      <a:pt x="184" y="237"/>
                    </a:lnTo>
                    <a:lnTo>
                      <a:pt x="176" y="224"/>
                    </a:lnTo>
                    <a:close/>
                    <a:moveTo>
                      <a:pt x="200" y="208"/>
                    </a:moveTo>
                    <a:lnTo>
                      <a:pt x="212" y="201"/>
                    </a:lnTo>
                    <a:lnTo>
                      <a:pt x="213" y="200"/>
                    </a:lnTo>
                    <a:lnTo>
                      <a:pt x="221" y="212"/>
                    </a:lnTo>
                    <a:lnTo>
                      <a:pt x="220" y="213"/>
                    </a:lnTo>
                    <a:lnTo>
                      <a:pt x="209" y="220"/>
                    </a:lnTo>
                    <a:lnTo>
                      <a:pt x="200" y="208"/>
                    </a:lnTo>
                    <a:close/>
                    <a:moveTo>
                      <a:pt x="225" y="192"/>
                    </a:moveTo>
                    <a:lnTo>
                      <a:pt x="228" y="190"/>
                    </a:lnTo>
                    <a:lnTo>
                      <a:pt x="236" y="185"/>
                    </a:lnTo>
                    <a:lnTo>
                      <a:pt x="237" y="183"/>
                    </a:lnTo>
                    <a:lnTo>
                      <a:pt x="245" y="196"/>
                    </a:lnTo>
                    <a:lnTo>
                      <a:pt x="244" y="197"/>
                    </a:lnTo>
                    <a:lnTo>
                      <a:pt x="236" y="202"/>
                    </a:lnTo>
                    <a:lnTo>
                      <a:pt x="233" y="204"/>
                    </a:lnTo>
                    <a:lnTo>
                      <a:pt x="225" y="192"/>
                    </a:lnTo>
                    <a:close/>
                    <a:moveTo>
                      <a:pt x="249" y="175"/>
                    </a:moveTo>
                    <a:lnTo>
                      <a:pt x="258" y="169"/>
                    </a:lnTo>
                    <a:lnTo>
                      <a:pt x="261" y="167"/>
                    </a:lnTo>
                    <a:lnTo>
                      <a:pt x="270" y="179"/>
                    </a:lnTo>
                    <a:lnTo>
                      <a:pt x="266" y="181"/>
                    </a:lnTo>
                    <a:lnTo>
                      <a:pt x="257" y="187"/>
                    </a:lnTo>
                    <a:lnTo>
                      <a:pt x="249" y="175"/>
                    </a:lnTo>
                    <a:close/>
                    <a:moveTo>
                      <a:pt x="273" y="159"/>
                    </a:moveTo>
                    <a:lnTo>
                      <a:pt x="285" y="150"/>
                    </a:lnTo>
                    <a:lnTo>
                      <a:pt x="294" y="162"/>
                    </a:lnTo>
                    <a:lnTo>
                      <a:pt x="282" y="171"/>
                    </a:lnTo>
                    <a:lnTo>
                      <a:pt x="273" y="159"/>
                    </a:lnTo>
                    <a:close/>
                    <a:moveTo>
                      <a:pt x="297" y="142"/>
                    </a:moveTo>
                    <a:lnTo>
                      <a:pt x="300" y="140"/>
                    </a:lnTo>
                    <a:lnTo>
                      <a:pt x="309" y="133"/>
                    </a:lnTo>
                    <a:lnTo>
                      <a:pt x="318" y="145"/>
                    </a:lnTo>
                    <a:lnTo>
                      <a:pt x="309" y="152"/>
                    </a:lnTo>
                    <a:lnTo>
                      <a:pt x="306" y="154"/>
                    </a:lnTo>
                    <a:lnTo>
                      <a:pt x="297" y="142"/>
                    </a:lnTo>
                    <a:close/>
                    <a:moveTo>
                      <a:pt x="321" y="125"/>
                    </a:moveTo>
                    <a:lnTo>
                      <a:pt x="327" y="121"/>
                    </a:lnTo>
                    <a:lnTo>
                      <a:pt x="333" y="116"/>
                    </a:lnTo>
                    <a:lnTo>
                      <a:pt x="342" y="128"/>
                    </a:lnTo>
                    <a:lnTo>
                      <a:pt x="335" y="133"/>
                    </a:lnTo>
                    <a:lnTo>
                      <a:pt x="330" y="137"/>
                    </a:lnTo>
                    <a:lnTo>
                      <a:pt x="321" y="125"/>
                    </a:lnTo>
                    <a:close/>
                    <a:moveTo>
                      <a:pt x="345" y="108"/>
                    </a:moveTo>
                    <a:lnTo>
                      <a:pt x="351" y="104"/>
                    </a:lnTo>
                    <a:lnTo>
                      <a:pt x="357" y="99"/>
                    </a:lnTo>
                    <a:lnTo>
                      <a:pt x="366" y="111"/>
                    </a:lnTo>
                    <a:lnTo>
                      <a:pt x="360" y="115"/>
                    </a:lnTo>
                    <a:lnTo>
                      <a:pt x="354" y="120"/>
                    </a:lnTo>
                    <a:lnTo>
                      <a:pt x="345" y="108"/>
                    </a:lnTo>
                    <a:close/>
                    <a:moveTo>
                      <a:pt x="369" y="91"/>
                    </a:moveTo>
                    <a:lnTo>
                      <a:pt x="374" y="87"/>
                    </a:lnTo>
                    <a:lnTo>
                      <a:pt x="381" y="82"/>
                    </a:lnTo>
                    <a:lnTo>
                      <a:pt x="390" y="94"/>
                    </a:lnTo>
                    <a:lnTo>
                      <a:pt x="383" y="99"/>
                    </a:lnTo>
                    <a:lnTo>
                      <a:pt x="378" y="103"/>
                    </a:lnTo>
                    <a:lnTo>
                      <a:pt x="369" y="91"/>
                    </a:lnTo>
                    <a:close/>
                    <a:moveTo>
                      <a:pt x="393" y="74"/>
                    </a:moveTo>
                    <a:lnTo>
                      <a:pt x="396" y="72"/>
                    </a:lnTo>
                    <a:lnTo>
                      <a:pt x="405" y="65"/>
                    </a:lnTo>
                    <a:lnTo>
                      <a:pt x="414" y="77"/>
                    </a:lnTo>
                    <a:lnTo>
                      <a:pt x="404" y="84"/>
                    </a:lnTo>
                    <a:lnTo>
                      <a:pt x="402" y="86"/>
                    </a:lnTo>
                    <a:lnTo>
                      <a:pt x="393" y="74"/>
                    </a:lnTo>
                    <a:close/>
                    <a:moveTo>
                      <a:pt x="417" y="56"/>
                    </a:moveTo>
                    <a:lnTo>
                      <a:pt x="424" y="51"/>
                    </a:lnTo>
                    <a:lnTo>
                      <a:pt x="428" y="47"/>
                    </a:lnTo>
                    <a:lnTo>
                      <a:pt x="437" y="59"/>
                    </a:lnTo>
                    <a:lnTo>
                      <a:pt x="433" y="62"/>
                    </a:lnTo>
                    <a:lnTo>
                      <a:pt x="426" y="68"/>
                    </a:lnTo>
                    <a:lnTo>
                      <a:pt x="417" y="56"/>
                    </a:lnTo>
                    <a:close/>
                    <a:moveTo>
                      <a:pt x="439" y="38"/>
                    </a:moveTo>
                    <a:lnTo>
                      <a:pt x="440" y="37"/>
                    </a:lnTo>
                    <a:lnTo>
                      <a:pt x="443" y="34"/>
                    </a:lnTo>
                    <a:lnTo>
                      <a:pt x="446" y="31"/>
                    </a:lnTo>
                    <a:lnTo>
                      <a:pt x="449" y="28"/>
                    </a:lnTo>
                    <a:lnTo>
                      <a:pt x="460" y="38"/>
                    </a:lnTo>
                    <a:lnTo>
                      <a:pt x="457" y="42"/>
                    </a:lnTo>
                    <a:lnTo>
                      <a:pt x="453" y="45"/>
                    </a:lnTo>
                    <a:lnTo>
                      <a:pt x="450" y="48"/>
                    </a:lnTo>
                    <a:lnTo>
                      <a:pt x="449" y="49"/>
                    </a:lnTo>
                    <a:lnTo>
                      <a:pt x="439" y="38"/>
                    </a:lnTo>
                    <a:close/>
                    <a:moveTo>
                      <a:pt x="443" y="13"/>
                    </a:moveTo>
                    <a:lnTo>
                      <a:pt x="491" y="0"/>
                    </a:lnTo>
                    <a:lnTo>
                      <a:pt x="472" y="46"/>
                    </a:lnTo>
                    <a:lnTo>
                      <a:pt x="443" y="1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5" name="Freeform 64"/>
              <p:cNvSpPr>
                <a:spLocks noEditPoints="1"/>
              </p:cNvSpPr>
              <p:nvPr/>
            </p:nvSpPr>
            <p:spPr bwMode="auto">
              <a:xfrm>
                <a:off x="3138" y="511"/>
                <a:ext cx="975" cy="273"/>
              </a:xfrm>
              <a:custGeom>
                <a:avLst/>
                <a:gdLst>
                  <a:gd name="T0" fmla="*/ 939 w 975"/>
                  <a:gd name="T1" fmla="*/ 15 h 273"/>
                  <a:gd name="T2" fmla="*/ 895 w 975"/>
                  <a:gd name="T3" fmla="*/ 29 h 273"/>
                  <a:gd name="T4" fmla="*/ 909 w 975"/>
                  <a:gd name="T5" fmla="*/ 29 h 273"/>
                  <a:gd name="T6" fmla="*/ 865 w 975"/>
                  <a:gd name="T7" fmla="*/ 15 h 273"/>
                  <a:gd name="T8" fmla="*/ 851 w 975"/>
                  <a:gd name="T9" fmla="*/ 30 h 273"/>
                  <a:gd name="T10" fmla="*/ 851 w 975"/>
                  <a:gd name="T11" fmla="*/ 30 h 273"/>
                  <a:gd name="T12" fmla="*/ 806 w 975"/>
                  <a:gd name="T13" fmla="*/ 17 h 273"/>
                  <a:gd name="T14" fmla="*/ 792 w 975"/>
                  <a:gd name="T15" fmla="*/ 33 h 273"/>
                  <a:gd name="T16" fmla="*/ 776 w 975"/>
                  <a:gd name="T17" fmla="*/ 19 h 273"/>
                  <a:gd name="T18" fmla="*/ 792 w 975"/>
                  <a:gd name="T19" fmla="*/ 33 h 273"/>
                  <a:gd name="T20" fmla="*/ 762 w 975"/>
                  <a:gd name="T21" fmla="*/ 20 h 273"/>
                  <a:gd name="T22" fmla="*/ 718 w 975"/>
                  <a:gd name="T23" fmla="*/ 25 h 273"/>
                  <a:gd name="T24" fmla="*/ 690 w 975"/>
                  <a:gd name="T25" fmla="*/ 42 h 273"/>
                  <a:gd name="T26" fmla="*/ 675 w 975"/>
                  <a:gd name="T27" fmla="*/ 44 h 273"/>
                  <a:gd name="T28" fmla="*/ 661 w 975"/>
                  <a:gd name="T29" fmla="*/ 31 h 273"/>
                  <a:gd name="T30" fmla="*/ 638 w 975"/>
                  <a:gd name="T31" fmla="*/ 49 h 273"/>
                  <a:gd name="T32" fmla="*/ 644 w 975"/>
                  <a:gd name="T33" fmla="*/ 33 h 273"/>
                  <a:gd name="T34" fmla="*/ 603 w 975"/>
                  <a:gd name="T35" fmla="*/ 54 h 273"/>
                  <a:gd name="T36" fmla="*/ 617 w 975"/>
                  <a:gd name="T37" fmla="*/ 52 h 273"/>
                  <a:gd name="T38" fmla="*/ 586 w 975"/>
                  <a:gd name="T39" fmla="*/ 42 h 273"/>
                  <a:gd name="T40" fmla="*/ 543 w 975"/>
                  <a:gd name="T41" fmla="*/ 50 h 273"/>
                  <a:gd name="T42" fmla="*/ 520 w 975"/>
                  <a:gd name="T43" fmla="*/ 69 h 273"/>
                  <a:gd name="T44" fmla="*/ 528 w 975"/>
                  <a:gd name="T45" fmla="*/ 52 h 273"/>
                  <a:gd name="T46" fmla="*/ 488 w 975"/>
                  <a:gd name="T47" fmla="*/ 76 h 273"/>
                  <a:gd name="T48" fmla="*/ 502 w 975"/>
                  <a:gd name="T49" fmla="*/ 73 h 273"/>
                  <a:gd name="T50" fmla="*/ 470 w 975"/>
                  <a:gd name="T51" fmla="*/ 65 h 273"/>
                  <a:gd name="T52" fmla="*/ 427 w 975"/>
                  <a:gd name="T53" fmla="*/ 76 h 273"/>
                  <a:gd name="T54" fmla="*/ 406 w 975"/>
                  <a:gd name="T55" fmla="*/ 97 h 273"/>
                  <a:gd name="T56" fmla="*/ 413 w 975"/>
                  <a:gd name="T57" fmla="*/ 80 h 273"/>
                  <a:gd name="T58" fmla="*/ 375 w 975"/>
                  <a:gd name="T59" fmla="*/ 107 h 273"/>
                  <a:gd name="T60" fmla="*/ 389 w 975"/>
                  <a:gd name="T61" fmla="*/ 103 h 273"/>
                  <a:gd name="T62" fmla="*/ 343 w 975"/>
                  <a:gd name="T63" fmla="*/ 103 h 273"/>
                  <a:gd name="T64" fmla="*/ 334 w 975"/>
                  <a:gd name="T65" fmla="*/ 122 h 273"/>
                  <a:gd name="T66" fmla="*/ 334 w 975"/>
                  <a:gd name="T67" fmla="*/ 122 h 273"/>
                  <a:gd name="T68" fmla="*/ 301 w 975"/>
                  <a:gd name="T69" fmla="*/ 118 h 273"/>
                  <a:gd name="T70" fmla="*/ 265 w 975"/>
                  <a:gd name="T71" fmla="*/ 148 h 273"/>
                  <a:gd name="T72" fmla="*/ 279 w 975"/>
                  <a:gd name="T73" fmla="*/ 142 h 273"/>
                  <a:gd name="T74" fmla="*/ 232 w 975"/>
                  <a:gd name="T75" fmla="*/ 145 h 273"/>
                  <a:gd name="T76" fmla="*/ 224 w 975"/>
                  <a:gd name="T77" fmla="*/ 164 h 273"/>
                  <a:gd name="T78" fmla="*/ 218 w 975"/>
                  <a:gd name="T79" fmla="*/ 151 h 273"/>
                  <a:gd name="T80" fmla="*/ 184 w 975"/>
                  <a:gd name="T81" fmla="*/ 181 h 273"/>
                  <a:gd name="T82" fmla="*/ 171 w 975"/>
                  <a:gd name="T83" fmla="*/ 188 h 273"/>
                  <a:gd name="T84" fmla="*/ 154 w 975"/>
                  <a:gd name="T85" fmla="*/ 179 h 273"/>
                  <a:gd name="T86" fmla="*/ 140 w 975"/>
                  <a:gd name="T87" fmla="*/ 201 h 273"/>
                  <a:gd name="T88" fmla="*/ 125 w 975"/>
                  <a:gd name="T89" fmla="*/ 192 h 273"/>
                  <a:gd name="T90" fmla="*/ 117 w 975"/>
                  <a:gd name="T91" fmla="*/ 212 h 273"/>
                  <a:gd name="T92" fmla="*/ 106 w 975"/>
                  <a:gd name="T93" fmla="*/ 201 h 273"/>
                  <a:gd name="T94" fmla="*/ 88 w 975"/>
                  <a:gd name="T95" fmla="*/ 226 h 273"/>
                  <a:gd name="T96" fmla="*/ 74 w 975"/>
                  <a:gd name="T97" fmla="*/ 216 h 273"/>
                  <a:gd name="T98" fmla="*/ 67 w 975"/>
                  <a:gd name="T99" fmla="*/ 239 h 273"/>
                  <a:gd name="T100" fmla="*/ 46 w 975"/>
                  <a:gd name="T101" fmla="*/ 236 h 273"/>
                  <a:gd name="T102" fmla="*/ 67 w 975"/>
                  <a:gd name="T103" fmla="*/ 239 h 273"/>
                  <a:gd name="T104" fmla="*/ 32 w 975"/>
                  <a:gd name="T105" fmla="*/ 266 h 273"/>
                  <a:gd name="T106" fmla="*/ 27 w 975"/>
                  <a:gd name="T107" fmla="*/ 251 h 273"/>
                  <a:gd name="T108" fmla="*/ 15 w 975"/>
                  <a:gd name="T109" fmla="*/ 273 h 273"/>
                  <a:gd name="T110" fmla="*/ 6 w 975"/>
                  <a:gd name="T111" fmla="*/ 272 h 273"/>
                  <a:gd name="T112" fmla="*/ 9 w 975"/>
                  <a:gd name="T113" fmla="*/ 257 h 273"/>
                  <a:gd name="T114" fmla="*/ 12 w 975"/>
                  <a:gd name="T115" fmla="*/ 258 h 273"/>
                  <a:gd name="T116" fmla="*/ 975 w 975"/>
                  <a:gd name="T117" fmla="*/ 23 h 27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75"/>
                  <a:gd name="T178" fmla="*/ 0 h 273"/>
                  <a:gd name="T179" fmla="*/ 975 w 975"/>
                  <a:gd name="T180" fmla="*/ 273 h 27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75" h="273">
                    <a:moveTo>
                      <a:pt x="938" y="30"/>
                    </a:moveTo>
                    <a:lnTo>
                      <a:pt x="924" y="29"/>
                    </a:lnTo>
                    <a:lnTo>
                      <a:pt x="924" y="15"/>
                    </a:lnTo>
                    <a:lnTo>
                      <a:pt x="939" y="15"/>
                    </a:lnTo>
                    <a:lnTo>
                      <a:pt x="938" y="30"/>
                    </a:lnTo>
                    <a:close/>
                    <a:moveTo>
                      <a:pt x="909" y="29"/>
                    </a:moveTo>
                    <a:lnTo>
                      <a:pt x="898" y="29"/>
                    </a:lnTo>
                    <a:lnTo>
                      <a:pt x="895" y="29"/>
                    </a:lnTo>
                    <a:lnTo>
                      <a:pt x="894" y="14"/>
                    </a:lnTo>
                    <a:lnTo>
                      <a:pt x="898" y="14"/>
                    </a:lnTo>
                    <a:lnTo>
                      <a:pt x="909" y="14"/>
                    </a:lnTo>
                    <a:lnTo>
                      <a:pt x="909" y="29"/>
                    </a:lnTo>
                    <a:close/>
                    <a:moveTo>
                      <a:pt x="880" y="29"/>
                    </a:moveTo>
                    <a:lnTo>
                      <a:pt x="878" y="29"/>
                    </a:lnTo>
                    <a:lnTo>
                      <a:pt x="865" y="29"/>
                    </a:lnTo>
                    <a:lnTo>
                      <a:pt x="865" y="15"/>
                    </a:lnTo>
                    <a:lnTo>
                      <a:pt x="878" y="14"/>
                    </a:lnTo>
                    <a:lnTo>
                      <a:pt x="880" y="14"/>
                    </a:lnTo>
                    <a:lnTo>
                      <a:pt x="880" y="29"/>
                    </a:lnTo>
                    <a:close/>
                    <a:moveTo>
                      <a:pt x="851" y="30"/>
                    </a:moveTo>
                    <a:lnTo>
                      <a:pt x="836" y="30"/>
                    </a:lnTo>
                    <a:lnTo>
                      <a:pt x="835" y="15"/>
                    </a:lnTo>
                    <a:lnTo>
                      <a:pt x="850" y="15"/>
                    </a:lnTo>
                    <a:lnTo>
                      <a:pt x="851" y="30"/>
                    </a:lnTo>
                    <a:close/>
                    <a:moveTo>
                      <a:pt x="822" y="31"/>
                    </a:moveTo>
                    <a:lnTo>
                      <a:pt x="813" y="31"/>
                    </a:lnTo>
                    <a:lnTo>
                      <a:pt x="807" y="32"/>
                    </a:lnTo>
                    <a:lnTo>
                      <a:pt x="806" y="17"/>
                    </a:lnTo>
                    <a:lnTo>
                      <a:pt x="813" y="17"/>
                    </a:lnTo>
                    <a:lnTo>
                      <a:pt x="821" y="16"/>
                    </a:lnTo>
                    <a:lnTo>
                      <a:pt x="822" y="31"/>
                    </a:lnTo>
                    <a:close/>
                    <a:moveTo>
                      <a:pt x="792" y="33"/>
                    </a:moveTo>
                    <a:lnTo>
                      <a:pt x="790" y="33"/>
                    </a:lnTo>
                    <a:lnTo>
                      <a:pt x="778" y="34"/>
                    </a:lnTo>
                    <a:lnTo>
                      <a:pt x="776" y="19"/>
                    </a:lnTo>
                    <a:lnTo>
                      <a:pt x="777" y="19"/>
                    </a:lnTo>
                    <a:lnTo>
                      <a:pt x="789" y="18"/>
                    </a:lnTo>
                    <a:lnTo>
                      <a:pt x="791" y="18"/>
                    </a:lnTo>
                    <a:lnTo>
                      <a:pt x="792" y="33"/>
                    </a:lnTo>
                    <a:close/>
                    <a:moveTo>
                      <a:pt x="763" y="35"/>
                    </a:moveTo>
                    <a:lnTo>
                      <a:pt x="748" y="36"/>
                    </a:lnTo>
                    <a:lnTo>
                      <a:pt x="747" y="22"/>
                    </a:lnTo>
                    <a:lnTo>
                      <a:pt x="762" y="20"/>
                    </a:lnTo>
                    <a:lnTo>
                      <a:pt x="763" y="35"/>
                    </a:lnTo>
                    <a:close/>
                    <a:moveTo>
                      <a:pt x="734" y="38"/>
                    </a:moveTo>
                    <a:lnTo>
                      <a:pt x="719" y="39"/>
                    </a:lnTo>
                    <a:lnTo>
                      <a:pt x="718" y="25"/>
                    </a:lnTo>
                    <a:lnTo>
                      <a:pt x="732" y="23"/>
                    </a:lnTo>
                    <a:lnTo>
                      <a:pt x="734" y="38"/>
                    </a:lnTo>
                    <a:close/>
                    <a:moveTo>
                      <a:pt x="705" y="41"/>
                    </a:moveTo>
                    <a:lnTo>
                      <a:pt x="690" y="42"/>
                    </a:lnTo>
                    <a:lnTo>
                      <a:pt x="688" y="28"/>
                    </a:lnTo>
                    <a:lnTo>
                      <a:pt x="703" y="26"/>
                    </a:lnTo>
                    <a:lnTo>
                      <a:pt x="705" y="41"/>
                    </a:lnTo>
                    <a:close/>
                    <a:moveTo>
                      <a:pt x="675" y="44"/>
                    </a:moveTo>
                    <a:lnTo>
                      <a:pt x="663" y="46"/>
                    </a:lnTo>
                    <a:lnTo>
                      <a:pt x="661" y="46"/>
                    </a:lnTo>
                    <a:lnTo>
                      <a:pt x="659" y="31"/>
                    </a:lnTo>
                    <a:lnTo>
                      <a:pt x="661" y="31"/>
                    </a:lnTo>
                    <a:lnTo>
                      <a:pt x="674" y="30"/>
                    </a:lnTo>
                    <a:lnTo>
                      <a:pt x="675" y="44"/>
                    </a:lnTo>
                    <a:close/>
                    <a:moveTo>
                      <a:pt x="646" y="48"/>
                    </a:moveTo>
                    <a:lnTo>
                      <a:pt x="638" y="49"/>
                    </a:lnTo>
                    <a:lnTo>
                      <a:pt x="632" y="50"/>
                    </a:lnTo>
                    <a:lnTo>
                      <a:pt x="630" y="35"/>
                    </a:lnTo>
                    <a:lnTo>
                      <a:pt x="636" y="35"/>
                    </a:lnTo>
                    <a:lnTo>
                      <a:pt x="644" y="33"/>
                    </a:lnTo>
                    <a:lnTo>
                      <a:pt x="646" y="48"/>
                    </a:lnTo>
                    <a:close/>
                    <a:moveTo>
                      <a:pt x="617" y="52"/>
                    </a:moveTo>
                    <a:lnTo>
                      <a:pt x="613" y="53"/>
                    </a:lnTo>
                    <a:lnTo>
                      <a:pt x="603" y="54"/>
                    </a:lnTo>
                    <a:lnTo>
                      <a:pt x="601" y="40"/>
                    </a:lnTo>
                    <a:lnTo>
                      <a:pt x="611" y="38"/>
                    </a:lnTo>
                    <a:lnTo>
                      <a:pt x="615" y="37"/>
                    </a:lnTo>
                    <a:lnTo>
                      <a:pt x="617" y="52"/>
                    </a:lnTo>
                    <a:close/>
                    <a:moveTo>
                      <a:pt x="588" y="56"/>
                    </a:moveTo>
                    <a:lnTo>
                      <a:pt x="574" y="59"/>
                    </a:lnTo>
                    <a:lnTo>
                      <a:pt x="571" y="44"/>
                    </a:lnTo>
                    <a:lnTo>
                      <a:pt x="586" y="42"/>
                    </a:lnTo>
                    <a:lnTo>
                      <a:pt x="588" y="56"/>
                    </a:lnTo>
                    <a:close/>
                    <a:moveTo>
                      <a:pt x="560" y="61"/>
                    </a:moveTo>
                    <a:lnTo>
                      <a:pt x="545" y="64"/>
                    </a:lnTo>
                    <a:lnTo>
                      <a:pt x="543" y="50"/>
                    </a:lnTo>
                    <a:lnTo>
                      <a:pt x="557" y="47"/>
                    </a:lnTo>
                    <a:lnTo>
                      <a:pt x="560" y="61"/>
                    </a:lnTo>
                    <a:close/>
                    <a:moveTo>
                      <a:pt x="531" y="67"/>
                    </a:moveTo>
                    <a:lnTo>
                      <a:pt x="520" y="69"/>
                    </a:lnTo>
                    <a:lnTo>
                      <a:pt x="516" y="70"/>
                    </a:lnTo>
                    <a:lnTo>
                      <a:pt x="513" y="55"/>
                    </a:lnTo>
                    <a:lnTo>
                      <a:pt x="518" y="54"/>
                    </a:lnTo>
                    <a:lnTo>
                      <a:pt x="528" y="52"/>
                    </a:lnTo>
                    <a:lnTo>
                      <a:pt x="531" y="67"/>
                    </a:lnTo>
                    <a:close/>
                    <a:moveTo>
                      <a:pt x="502" y="73"/>
                    </a:moveTo>
                    <a:lnTo>
                      <a:pt x="498" y="73"/>
                    </a:lnTo>
                    <a:lnTo>
                      <a:pt x="488" y="76"/>
                    </a:lnTo>
                    <a:lnTo>
                      <a:pt x="485" y="61"/>
                    </a:lnTo>
                    <a:lnTo>
                      <a:pt x="495" y="59"/>
                    </a:lnTo>
                    <a:lnTo>
                      <a:pt x="499" y="58"/>
                    </a:lnTo>
                    <a:lnTo>
                      <a:pt x="502" y="73"/>
                    </a:lnTo>
                    <a:close/>
                    <a:moveTo>
                      <a:pt x="474" y="79"/>
                    </a:moveTo>
                    <a:lnTo>
                      <a:pt x="459" y="83"/>
                    </a:lnTo>
                    <a:lnTo>
                      <a:pt x="456" y="68"/>
                    </a:lnTo>
                    <a:lnTo>
                      <a:pt x="470" y="65"/>
                    </a:lnTo>
                    <a:lnTo>
                      <a:pt x="474" y="79"/>
                    </a:lnTo>
                    <a:close/>
                    <a:moveTo>
                      <a:pt x="445" y="86"/>
                    </a:moveTo>
                    <a:lnTo>
                      <a:pt x="431" y="90"/>
                    </a:lnTo>
                    <a:lnTo>
                      <a:pt x="427" y="76"/>
                    </a:lnTo>
                    <a:lnTo>
                      <a:pt x="441" y="72"/>
                    </a:lnTo>
                    <a:lnTo>
                      <a:pt x="445" y="86"/>
                    </a:lnTo>
                    <a:close/>
                    <a:moveTo>
                      <a:pt x="417" y="94"/>
                    </a:moveTo>
                    <a:lnTo>
                      <a:pt x="406" y="97"/>
                    </a:lnTo>
                    <a:lnTo>
                      <a:pt x="403" y="98"/>
                    </a:lnTo>
                    <a:lnTo>
                      <a:pt x="399" y="84"/>
                    </a:lnTo>
                    <a:lnTo>
                      <a:pt x="402" y="83"/>
                    </a:lnTo>
                    <a:lnTo>
                      <a:pt x="413" y="80"/>
                    </a:lnTo>
                    <a:lnTo>
                      <a:pt x="417" y="94"/>
                    </a:lnTo>
                    <a:close/>
                    <a:moveTo>
                      <a:pt x="389" y="103"/>
                    </a:moveTo>
                    <a:lnTo>
                      <a:pt x="383" y="105"/>
                    </a:lnTo>
                    <a:lnTo>
                      <a:pt x="375" y="107"/>
                    </a:lnTo>
                    <a:lnTo>
                      <a:pt x="371" y="93"/>
                    </a:lnTo>
                    <a:lnTo>
                      <a:pt x="378" y="91"/>
                    </a:lnTo>
                    <a:lnTo>
                      <a:pt x="385" y="89"/>
                    </a:lnTo>
                    <a:lnTo>
                      <a:pt x="389" y="103"/>
                    </a:lnTo>
                    <a:close/>
                    <a:moveTo>
                      <a:pt x="361" y="112"/>
                    </a:moveTo>
                    <a:lnTo>
                      <a:pt x="359" y="113"/>
                    </a:lnTo>
                    <a:lnTo>
                      <a:pt x="348" y="117"/>
                    </a:lnTo>
                    <a:lnTo>
                      <a:pt x="343" y="103"/>
                    </a:lnTo>
                    <a:lnTo>
                      <a:pt x="355" y="99"/>
                    </a:lnTo>
                    <a:lnTo>
                      <a:pt x="357" y="98"/>
                    </a:lnTo>
                    <a:lnTo>
                      <a:pt x="361" y="112"/>
                    </a:lnTo>
                    <a:close/>
                    <a:moveTo>
                      <a:pt x="334" y="122"/>
                    </a:moveTo>
                    <a:lnTo>
                      <a:pt x="320" y="127"/>
                    </a:lnTo>
                    <a:lnTo>
                      <a:pt x="315" y="113"/>
                    </a:lnTo>
                    <a:lnTo>
                      <a:pt x="329" y="108"/>
                    </a:lnTo>
                    <a:lnTo>
                      <a:pt x="334" y="122"/>
                    </a:lnTo>
                    <a:close/>
                    <a:moveTo>
                      <a:pt x="306" y="132"/>
                    </a:moveTo>
                    <a:lnTo>
                      <a:pt x="292" y="137"/>
                    </a:lnTo>
                    <a:lnTo>
                      <a:pt x="287" y="123"/>
                    </a:lnTo>
                    <a:lnTo>
                      <a:pt x="301" y="118"/>
                    </a:lnTo>
                    <a:lnTo>
                      <a:pt x="306" y="132"/>
                    </a:lnTo>
                    <a:close/>
                    <a:moveTo>
                      <a:pt x="279" y="142"/>
                    </a:moveTo>
                    <a:lnTo>
                      <a:pt x="267" y="147"/>
                    </a:lnTo>
                    <a:lnTo>
                      <a:pt x="265" y="148"/>
                    </a:lnTo>
                    <a:lnTo>
                      <a:pt x="260" y="134"/>
                    </a:lnTo>
                    <a:lnTo>
                      <a:pt x="262" y="133"/>
                    </a:lnTo>
                    <a:lnTo>
                      <a:pt x="274" y="129"/>
                    </a:lnTo>
                    <a:lnTo>
                      <a:pt x="279" y="142"/>
                    </a:lnTo>
                    <a:close/>
                    <a:moveTo>
                      <a:pt x="252" y="153"/>
                    </a:moveTo>
                    <a:lnTo>
                      <a:pt x="245" y="156"/>
                    </a:lnTo>
                    <a:lnTo>
                      <a:pt x="238" y="159"/>
                    </a:lnTo>
                    <a:lnTo>
                      <a:pt x="232" y="145"/>
                    </a:lnTo>
                    <a:lnTo>
                      <a:pt x="240" y="142"/>
                    </a:lnTo>
                    <a:lnTo>
                      <a:pt x="246" y="139"/>
                    </a:lnTo>
                    <a:lnTo>
                      <a:pt x="252" y="153"/>
                    </a:lnTo>
                    <a:close/>
                    <a:moveTo>
                      <a:pt x="224" y="164"/>
                    </a:moveTo>
                    <a:lnTo>
                      <a:pt x="224" y="164"/>
                    </a:lnTo>
                    <a:lnTo>
                      <a:pt x="211" y="170"/>
                    </a:lnTo>
                    <a:lnTo>
                      <a:pt x="205" y="156"/>
                    </a:lnTo>
                    <a:lnTo>
                      <a:pt x="218" y="151"/>
                    </a:lnTo>
                    <a:lnTo>
                      <a:pt x="219" y="150"/>
                    </a:lnTo>
                    <a:lnTo>
                      <a:pt x="224" y="164"/>
                    </a:lnTo>
                    <a:close/>
                    <a:moveTo>
                      <a:pt x="197" y="176"/>
                    </a:moveTo>
                    <a:lnTo>
                      <a:pt x="184" y="181"/>
                    </a:lnTo>
                    <a:lnTo>
                      <a:pt x="178" y="168"/>
                    </a:lnTo>
                    <a:lnTo>
                      <a:pt x="192" y="162"/>
                    </a:lnTo>
                    <a:lnTo>
                      <a:pt x="197" y="176"/>
                    </a:lnTo>
                    <a:close/>
                    <a:moveTo>
                      <a:pt x="171" y="188"/>
                    </a:moveTo>
                    <a:lnTo>
                      <a:pt x="160" y="192"/>
                    </a:lnTo>
                    <a:lnTo>
                      <a:pt x="157" y="194"/>
                    </a:lnTo>
                    <a:lnTo>
                      <a:pt x="151" y="180"/>
                    </a:lnTo>
                    <a:lnTo>
                      <a:pt x="154" y="179"/>
                    </a:lnTo>
                    <a:lnTo>
                      <a:pt x="165" y="174"/>
                    </a:lnTo>
                    <a:lnTo>
                      <a:pt x="171" y="188"/>
                    </a:lnTo>
                    <a:close/>
                    <a:moveTo>
                      <a:pt x="144" y="200"/>
                    </a:moveTo>
                    <a:lnTo>
                      <a:pt x="140" y="201"/>
                    </a:lnTo>
                    <a:lnTo>
                      <a:pt x="131" y="206"/>
                    </a:lnTo>
                    <a:lnTo>
                      <a:pt x="124" y="193"/>
                    </a:lnTo>
                    <a:lnTo>
                      <a:pt x="125" y="192"/>
                    </a:lnTo>
                    <a:lnTo>
                      <a:pt x="134" y="188"/>
                    </a:lnTo>
                    <a:lnTo>
                      <a:pt x="138" y="186"/>
                    </a:lnTo>
                    <a:lnTo>
                      <a:pt x="144" y="200"/>
                    </a:lnTo>
                    <a:close/>
                    <a:moveTo>
                      <a:pt x="117" y="212"/>
                    </a:moveTo>
                    <a:lnTo>
                      <a:pt x="113" y="214"/>
                    </a:lnTo>
                    <a:lnTo>
                      <a:pt x="104" y="218"/>
                    </a:lnTo>
                    <a:lnTo>
                      <a:pt x="98" y="205"/>
                    </a:lnTo>
                    <a:lnTo>
                      <a:pt x="106" y="201"/>
                    </a:lnTo>
                    <a:lnTo>
                      <a:pt x="111" y="199"/>
                    </a:lnTo>
                    <a:lnTo>
                      <a:pt x="117" y="212"/>
                    </a:lnTo>
                    <a:close/>
                    <a:moveTo>
                      <a:pt x="91" y="225"/>
                    </a:moveTo>
                    <a:lnTo>
                      <a:pt x="88" y="226"/>
                    </a:lnTo>
                    <a:lnTo>
                      <a:pt x="81" y="230"/>
                    </a:lnTo>
                    <a:lnTo>
                      <a:pt x="78" y="231"/>
                    </a:lnTo>
                    <a:lnTo>
                      <a:pt x="71" y="219"/>
                    </a:lnTo>
                    <a:lnTo>
                      <a:pt x="74" y="216"/>
                    </a:lnTo>
                    <a:lnTo>
                      <a:pt x="82" y="213"/>
                    </a:lnTo>
                    <a:lnTo>
                      <a:pt x="85" y="211"/>
                    </a:lnTo>
                    <a:lnTo>
                      <a:pt x="91" y="225"/>
                    </a:lnTo>
                    <a:close/>
                    <a:moveTo>
                      <a:pt x="67" y="239"/>
                    </a:moveTo>
                    <a:lnTo>
                      <a:pt x="62" y="242"/>
                    </a:lnTo>
                    <a:lnTo>
                      <a:pt x="57" y="246"/>
                    </a:lnTo>
                    <a:lnTo>
                      <a:pt x="55" y="247"/>
                    </a:lnTo>
                    <a:lnTo>
                      <a:pt x="46" y="236"/>
                    </a:lnTo>
                    <a:lnTo>
                      <a:pt x="48" y="235"/>
                    </a:lnTo>
                    <a:lnTo>
                      <a:pt x="54" y="230"/>
                    </a:lnTo>
                    <a:lnTo>
                      <a:pt x="58" y="227"/>
                    </a:lnTo>
                    <a:lnTo>
                      <a:pt x="67" y="239"/>
                    </a:lnTo>
                    <a:close/>
                    <a:moveTo>
                      <a:pt x="44" y="257"/>
                    </a:moveTo>
                    <a:lnTo>
                      <a:pt x="41" y="259"/>
                    </a:lnTo>
                    <a:lnTo>
                      <a:pt x="36" y="262"/>
                    </a:lnTo>
                    <a:lnTo>
                      <a:pt x="32" y="266"/>
                    </a:lnTo>
                    <a:lnTo>
                      <a:pt x="31" y="266"/>
                    </a:lnTo>
                    <a:lnTo>
                      <a:pt x="23" y="254"/>
                    </a:lnTo>
                    <a:lnTo>
                      <a:pt x="27" y="251"/>
                    </a:lnTo>
                    <a:lnTo>
                      <a:pt x="32" y="247"/>
                    </a:lnTo>
                    <a:lnTo>
                      <a:pt x="35" y="245"/>
                    </a:lnTo>
                    <a:lnTo>
                      <a:pt x="44" y="257"/>
                    </a:lnTo>
                    <a:close/>
                    <a:moveTo>
                      <a:pt x="15" y="273"/>
                    </a:moveTo>
                    <a:lnTo>
                      <a:pt x="14" y="273"/>
                    </a:lnTo>
                    <a:lnTo>
                      <a:pt x="11" y="273"/>
                    </a:lnTo>
                    <a:lnTo>
                      <a:pt x="9" y="272"/>
                    </a:lnTo>
                    <a:lnTo>
                      <a:pt x="6" y="272"/>
                    </a:lnTo>
                    <a:lnTo>
                      <a:pt x="3" y="271"/>
                    </a:lnTo>
                    <a:lnTo>
                      <a:pt x="0" y="269"/>
                    </a:lnTo>
                    <a:lnTo>
                      <a:pt x="8" y="256"/>
                    </a:lnTo>
                    <a:lnTo>
                      <a:pt x="9" y="257"/>
                    </a:lnTo>
                    <a:lnTo>
                      <a:pt x="10" y="257"/>
                    </a:lnTo>
                    <a:lnTo>
                      <a:pt x="10" y="258"/>
                    </a:lnTo>
                    <a:lnTo>
                      <a:pt x="11" y="258"/>
                    </a:lnTo>
                    <a:lnTo>
                      <a:pt x="12" y="258"/>
                    </a:lnTo>
                    <a:lnTo>
                      <a:pt x="13" y="258"/>
                    </a:lnTo>
                    <a:lnTo>
                      <a:pt x="15" y="273"/>
                    </a:lnTo>
                    <a:close/>
                    <a:moveTo>
                      <a:pt x="932" y="0"/>
                    </a:moveTo>
                    <a:lnTo>
                      <a:pt x="975" y="23"/>
                    </a:lnTo>
                    <a:lnTo>
                      <a:pt x="931" y="44"/>
                    </a:lnTo>
                    <a:lnTo>
                      <a:pt x="932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6" name="Freeform 65"/>
              <p:cNvSpPr>
                <a:spLocks noEditPoints="1"/>
              </p:cNvSpPr>
              <p:nvPr/>
            </p:nvSpPr>
            <p:spPr bwMode="auto">
              <a:xfrm>
                <a:off x="2290" y="858"/>
                <a:ext cx="681" cy="646"/>
              </a:xfrm>
              <a:custGeom>
                <a:avLst/>
                <a:gdLst>
                  <a:gd name="T0" fmla="*/ 31 w 681"/>
                  <a:gd name="T1" fmla="*/ 626 h 646"/>
                  <a:gd name="T2" fmla="*/ 63 w 681"/>
                  <a:gd name="T3" fmla="*/ 596 h 646"/>
                  <a:gd name="T4" fmla="*/ 73 w 681"/>
                  <a:gd name="T5" fmla="*/ 567 h 646"/>
                  <a:gd name="T6" fmla="*/ 74 w 681"/>
                  <a:gd name="T7" fmla="*/ 586 h 646"/>
                  <a:gd name="T8" fmla="*/ 106 w 681"/>
                  <a:gd name="T9" fmla="*/ 555 h 646"/>
                  <a:gd name="T10" fmla="*/ 112 w 681"/>
                  <a:gd name="T11" fmla="*/ 529 h 646"/>
                  <a:gd name="T12" fmla="*/ 117 w 681"/>
                  <a:gd name="T13" fmla="*/ 545 h 646"/>
                  <a:gd name="T14" fmla="*/ 138 w 681"/>
                  <a:gd name="T15" fmla="*/ 504 h 646"/>
                  <a:gd name="T16" fmla="*/ 128 w 681"/>
                  <a:gd name="T17" fmla="*/ 514 h 646"/>
                  <a:gd name="T18" fmla="*/ 169 w 681"/>
                  <a:gd name="T19" fmla="*/ 494 h 646"/>
                  <a:gd name="T20" fmla="*/ 170 w 681"/>
                  <a:gd name="T21" fmla="*/ 473 h 646"/>
                  <a:gd name="T22" fmla="*/ 182 w 681"/>
                  <a:gd name="T23" fmla="*/ 482 h 646"/>
                  <a:gd name="T24" fmla="*/ 192 w 681"/>
                  <a:gd name="T25" fmla="*/ 451 h 646"/>
                  <a:gd name="T26" fmla="*/ 201 w 681"/>
                  <a:gd name="T27" fmla="*/ 463 h 646"/>
                  <a:gd name="T28" fmla="*/ 222 w 681"/>
                  <a:gd name="T29" fmla="*/ 421 h 646"/>
                  <a:gd name="T30" fmla="*/ 211 w 681"/>
                  <a:gd name="T31" fmla="*/ 432 h 646"/>
                  <a:gd name="T32" fmla="*/ 253 w 681"/>
                  <a:gd name="T33" fmla="*/ 411 h 646"/>
                  <a:gd name="T34" fmla="*/ 253 w 681"/>
                  <a:gd name="T35" fmla="*/ 390 h 646"/>
                  <a:gd name="T36" fmla="*/ 266 w 681"/>
                  <a:gd name="T37" fmla="*/ 399 h 646"/>
                  <a:gd name="T38" fmla="*/ 275 w 681"/>
                  <a:gd name="T39" fmla="*/ 369 h 646"/>
                  <a:gd name="T40" fmla="*/ 294 w 681"/>
                  <a:gd name="T41" fmla="*/ 370 h 646"/>
                  <a:gd name="T42" fmla="*/ 294 w 681"/>
                  <a:gd name="T43" fmla="*/ 349 h 646"/>
                  <a:gd name="T44" fmla="*/ 312 w 681"/>
                  <a:gd name="T45" fmla="*/ 352 h 646"/>
                  <a:gd name="T46" fmla="*/ 316 w 681"/>
                  <a:gd name="T47" fmla="*/ 326 h 646"/>
                  <a:gd name="T48" fmla="*/ 333 w 681"/>
                  <a:gd name="T49" fmla="*/ 329 h 646"/>
                  <a:gd name="T50" fmla="*/ 334 w 681"/>
                  <a:gd name="T51" fmla="*/ 306 h 646"/>
                  <a:gd name="T52" fmla="*/ 355 w 681"/>
                  <a:gd name="T53" fmla="*/ 304 h 646"/>
                  <a:gd name="T54" fmla="*/ 334 w 681"/>
                  <a:gd name="T55" fmla="*/ 306 h 646"/>
                  <a:gd name="T56" fmla="*/ 374 w 681"/>
                  <a:gd name="T57" fmla="*/ 282 h 646"/>
                  <a:gd name="T58" fmla="*/ 372 w 681"/>
                  <a:gd name="T59" fmla="*/ 261 h 646"/>
                  <a:gd name="T60" fmla="*/ 393 w 681"/>
                  <a:gd name="T61" fmla="*/ 260 h 646"/>
                  <a:gd name="T62" fmla="*/ 372 w 681"/>
                  <a:gd name="T63" fmla="*/ 261 h 646"/>
                  <a:gd name="T64" fmla="*/ 403 w 681"/>
                  <a:gd name="T65" fmla="*/ 249 h 646"/>
                  <a:gd name="T66" fmla="*/ 423 w 681"/>
                  <a:gd name="T67" fmla="*/ 207 h 646"/>
                  <a:gd name="T68" fmla="*/ 412 w 681"/>
                  <a:gd name="T69" fmla="*/ 218 h 646"/>
                  <a:gd name="T70" fmla="*/ 443 w 681"/>
                  <a:gd name="T71" fmla="*/ 207 h 646"/>
                  <a:gd name="T72" fmla="*/ 464 w 681"/>
                  <a:gd name="T73" fmla="*/ 165 h 646"/>
                  <a:gd name="T74" fmla="*/ 453 w 681"/>
                  <a:gd name="T75" fmla="*/ 175 h 646"/>
                  <a:gd name="T76" fmla="*/ 485 w 681"/>
                  <a:gd name="T77" fmla="*/ 165 h 646"/>
                  <a:gd name="T78" fmla="*/ 508 w 681"/>
                  <a:gd name="T79" fmla="*/ 125 h 646"/>
                  <a:gd name="T80" fmla="*/ 496 w 681"/>
                  <a:gd name="T81" fmla="*/ 134 h 646"/>
                  <a:gd name="T82" fmla="*/ 540 w 681"/>
                  <a:gd name="T83" fmla="*/ 117 h 646"/>
                  <a:gd name="T84" fmla="*/ 542 w 681"/>
                  <a:gd name="T85" fmla="*/ 97 h 646"/>
                  <a:gd name="T86" fmla="*/ 542 w 681"/>
                  <a:gd name="T87" fmla="*/ 97 h 646"/>
                  <a:gd name="T88" fmla="*/ 575 w 681"/>
                  <a:gd name="T89" fmla="*/ 91 h 646"/>
                  <a:gd name="T90" fmla="*/ 602 w 681"/>
                  <a:gd name="T91" fmla="*/ 53 h 646"/>
                  <a:gd name="T92" fmla="*/ 590 w 681"/>
                  <a:gd name="T93" fmla="*/ 62 h 646"/>
                  <a:gd name="T94" fmla="*/ 625 w 681"/>
                  <a:gd name="T95" fmla="*/ 36 h 646"/>
                  <a:gd name="T96" fmla="*/ 622 w 681"/>
                  <a:gd name="T97" fmla="*/ 56 h 646"/>
                  <a:gd name="T98" fmla="*/ 646 w 681"/>
                  <a:gd name="T99" fmla="*/ 20 h 646"/>
                  <a:gd name="T100" fmla="*/ 650 w 681"/>
                  <a:gd name="T101" fmla="*/ 35 h 646"/>
                  <a:gd name="T102" fmla="*/ 662 w 681"/>
                  <a:gd name="T103" fmla="*/ 7 h 646"/>
                  <a:gd name="T104" fmla="*/ 671 w 681"/>
                  <a:gd name="T105" fmla="*/ 0 h 646"/>
                  <a:gd name="T106" fmla="*/ 678 w 681"/>
                  <a:gd name="T107" fmla="*/ 12 h 646"/>
                  <a:gd name="T108" fmla="*/ 669 w 681"/>
                  <a:gd name="T109" fmla="*/ 20 h 646"/>
                  <a:gd name="T110" fmla="*/ 17 w 681"/>
                  <a:gd name="T111" fmla="*/ 600 h 6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81"/>
                  <a:gd name="T169" fmla="*/ 0 h 646"/>
                  <a:gd name="T170" fmla="*/ 681 w 681"/>
                  <a:gd name="T171" fmla="*/ 646 h 6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81" h="646">
                    <a:moveTo>
                      <a:pt x="21" y="616"/>
                    </a:moveTo>
                    <a:lnTo>
                      <a:pt x="32" y="605"/>
                    </a:lnTo>
                    <a:lnTo>
                      <a:pt x="42" y="616"/>
                    </a:lnTo>
                    <a:lnTo>
                      <a:pt x="31" y="626"/>
                    </a:lnTo>
                    <a:lnTo>
                      <a:pt x="21" y="616"/>
                    </a:lnTo>
                    <a:close/>
                    <a:moveTo>
                      <a:pt x="43" y="595"/>
                    </a:moveTo>
                    <a:lnTo>
                      <a:pt x="53" y="585"/>
                    </a:lnTo>
                    <a:lnTo>
                      <a:pt x="63" y="596"/>
                    </a:lnTo>
                    <a:lnTo>
                      <a:pt x="53" y="606"/>
                    </a:lnTo>
                    <a:lnTo>
                      <a:pt x="43" y="595"/>
                    </a:lnTo>
                    <a:close/>
                    <a:moveTo>
                      <a:pt x="64" y="575"/>
                    </a:moveTo>
                    <a:lnTo>
                      <a:pt x="73" y="567"/>
                    </a:lnTo>
                    <a:lnTo>
                      <a:pt x="75" y="565"/>
                    </a:lnTo>
                    <a:lnTo>
                      <a:pt x="85" y="576"/>
                    </a:lnTo>
                    <a:lnTo>
                      <a:pt x="83" y="577"/>
                    </a:lnTo>
                    <a:lnTo>
                      <a:pt x="74" y="586"/>
                    </a:lnTo>
                    <a:lnTo>
                      <a:pt x="64" y="575"/>
                    </a:lnTo>
                    <a:close/>
                    <a:moveTo>
                      <a:pt x="85" y="555"/>
                    </a:moveTo>
                    <a:lnTo>
                      <a:pt x="96" y="545"/>
                    </a:lnTo>
                    <a:lnTo>
                      <a:pt x="106" y="555"/>
                    </a:lnTo>
                    <a:lnTo>
                      <a:pt x="95" y="566"/>
                    </a:lnTo>
                    <a:lnTo>
                      <a:pt x="85" y="555"/>
                    </a:lnTo>
                    <a:close/>
                    <a:moveTo>
                      <a:pt x="107" y="535"/>
                    </a:moveTo>
                    <a:lnTo>
                      <a:pt x="112" y="529"/>
                    </a:lnTo>
                    <a:lnTo>
                      <a:pt x="117" y="524"/>
                    </a:lnTo>
                    <a:lnTo>
                      <a:pt x="127" y="535"/>
                    </a:lnTo>
                    <a:lnTo>
                      <a:pt x="123" y="540"/>
                    </a:lnTo>
                    <a:lnTo>
                      <a:pt x="117" y="545"/>
                    </a:lnTo>
                    <a:lnTo>
                      <a:pt x="107" y="535"/>
                    </a:lnTo>
                    <a:close/>
                    <a:moveTo>
                      <a:pt x="128" y="514"/>
                    </a:moveTo>
                    <a:lnTo>
                      <a:pt x="132" y="510"/>
                    </a:lnTo>
                    <a:lnTo>
                      <a:pt x="138" y="504"/>
                    </a:lnTo>
                    <a:lnTo>
                      <a:pt x="148" y="514"/>
                    </a:lnTo>
                    <a:lnTo>
                      <a:pt x="142" y="521"/>
                    </a:lnTo>
                    <a:lnTo>
                      <a:pt x="138" y="525"/>
                    </a:lnTo>
                    <a:lnTo>
                      <a:pt x="128" y="514"/>
                    </a:lnTo>
                    <a:close/>
                    <a:moveTo>
                      <a:pt x="149" y="494"/>
                    </a:moveTo>
                    <a:lnTo>
                      <a:pt x="151" y="491"/>
                    </a:lnTo>
                    <a:lnTo>
                      <a:pt x="159" y="483"/>
                    </a:lnTo>
                    <a:lnTo>
                      <a:pt x="169" y="494"/>
                    </a:lnTo>
                    <a:lnTo>
                      <a:pt x="162" y="501"/>
                    </a:lnTo>
                    <a:lnTo>
                      <a:pt x="159" y="504"/>
                    </a:lnTo>
                    <a:lnTo>
                      <a:pt x="149" y="494"/>
                    </a:lnTo>
                    <a:close/>
                    <a:moveTo>
                      <a:pt x="170" y="473"/>
                    </a:moveTo>
                    <a:lnTo>
                      <a:pt x="172" y="471"/>
                    </a:lnTo>
                    <a:lnTo>
                      <a:pt x="180" y="463"/>
                    </a:lnTo>
                    <a:lnTo>
                      <a:pt x="190" y="473"/>
                    </a:lnTo>
                    <a:lnTo>
                      <a:pt x="182" y="482"/>
                    </a:lnTo>
                    <a:lnTo>
                      <a:pt x="180" y="484"/>
                    </a:lnTo>
                    <a:lnTo>
                      <a:pt x="170" y="473"/>
                    </a:lnTo>
                    <a:close/>
                    <a:moveTo>
                      <a:pt x="190" y="452"/>
                    </a:moveTo>
                    <a:lnTo>
                      <a:pt x="192" y="451"/>
                    </a:lnTo>
                    <a:lnTo>
                      <a:pt x="201" y="442"/>
                    </a:lnTo>
                    <a:lnTo>
                      <a:pt x="211" y="452"/>
                    </a:lnTo>
                    <a:lnTo>
                      <a:pt x="203" y="461"/>
                    </a:lnTo>
                    <a:lnTo>
                      <a:pt x="201" y="463"/>
                    </a:lnTo>
                    <a:lnTo>
                      <a:pt x="190" y="452"/>
                    </a:lnTo>
                    <a:close/>
                    <a:moveTo>
                      <a:pt x="211" y="432"/>
                    </a:moveTo>
                    <a:lnTo>
                      <a:pt x="214" y="430"/>
                    </a:lnTo>
                    <a:lnTo>
                      <a:pt x="222" y="421"/>
                    </a:lnTo>
                    <a:lnTo>
                      <a:pt x="232" y="432"/>
                    </a:lnTo>
                    <a:lnTo>
                      <a:pt x="224" y="440"/>
                    </a:lnTo>
                    <a:lnTo>
                      <a:pt x="222" y="442"/>
                    </a:lnTo>
                    <a:lnTo>
                      <a:pt x="211" y="432"/>
                    </a:lnTo>
                    <a:close/>
                    <a:moveTo>
                      <a:pt x="232" y="411"/>
                    </a:moveTo>
                    <a:lnTo>
                      <a:pt x="235" y="409"/>
                    </a:lnTo>
                    <a:lnTo>
                      <a:pt x="243" y="401"/>
                    </a:lnTo>
                    <a:lnTo>
                      <a:pt x="253" y="411"/>
                    </a:lnTo>
                    <a:lnTo>
                      <a:pt x="245" y="419"/>
                    </a:lnTo>
                    <a:lnTo>
                      <a:pt x="243" y="421"/>
                    </a:lnTo>
                    <a:lnTo>
                      <a:pt x="232" y="411"/>
                    </a:lnTo>
                    <a:close/>
                    <a:moveTo>
                      <a:pt x="253" y="390"/>
                    </a:moveTo>
                    <a:lnTo>
                      <a:pt x="255" y="388"/>
                    </a:lnTo>
                    <a:lnTo>
                      <a:pt x="264" y="380"/>
                    </a:lnTo>
                    <a:lnTo>
                      <a:pt x="274" y="390"/>
                    </a:lnTo>
                    <a:lnTo>
                      <a:pt x="266" y="399"/>
                    </a:lnTo>
                    <a:lnTo>
                      <a:pt x="264" y="401"/>
                    </a:lnTo>
                    <a:lnTo>
                      <a:pt x="253" y="390"/>
                    </a:lnTo>
                    <a:close/>
                    <a:moveTo>
                      <a:pt x="274" y="370"/>
                    </a:moveTo>
                    <a:lnTo>
                      <a:pt x="275" y="369"/>
                    </a:lnTo>
                    <a:lnTo>
                      <a:pt x="284" y="359"/>
                    </a:lnTo>
                    <a:lnTo>
                      <a:pt x="295" y="369"/>
                    </a:lnTo>
                    <a:lnTo>
                      <a:pt x="294" y="370"/>
                    </a:lnTo>
                    <a:lnTo>
                      <a:pt x="285" y="379"/>
                    </a:lnTo>
                    <a:lnTo>
                      <a:pt x="284" y="380"/>
                    </a:lnTo>
                    <a:lnTo>
                      <a:pt x="274" y="370"/>
                    </a:lnTo>
                    <a:close/>
                    <a:moveTo>
                      <a:pt x="294" y="349"/>
                    </a:moveTo>
                    <a:lnTo>
                      <a:pt x="301" y="342"/>
                    </a:lnTo>
                    <a:lnTo>
                      <a:pt x="305" y="338"/>
                    </a:lnTo>
                    <a:lnTo>
                      <a:pt x="315" y="348"/>
                    </a:lnTo>
                    <a:lnTo>
                      <a:pt x="312" y="352"/>
                    </a:lnTo>
                    <a:lnTo>
                      <a:pt x="305" y="359"/>
                    </a:lnTo>
                    <a:lnTo>
                      <a:pt x="294" y="349"/>
                    </a:lnTo>
                    <a:close/>
                    <a:moveTo>
                      <a:pt x="315" y="327"/>
                    </a:moveTo>
                    <a:lnTo>
                      <a:pt x="316" y="326"/>
                    </a:lnTo>
                    <a:lnTo>
                      <a:pt x="322" y="319"/>
                    </a:lnTo>
                    <a:lnTo>
                      <a:pt x="325" y="317"/>
                    </a:lnTo>
                    <a:lnTo>
                      <a:pt x="336" y="327"/>
                    </a:lnTo>
                    <a:lnTo>
                      <a:pt x="333" y="329"/>
                    </a:lnTo>
                    <a:lnTo>
                      <a:pt x="327" y="336"/>
                    </a:lnTo>
                    <a:lnTo>
                      <a:pt x="325" y="338"/>
                    </a:lnTo>
                    <a:lnTo>
                      <a:pt x="315" y="327"/>
                    </a:lnTo>
                    <a:close/>
                    <a:moveTo>
                      <a:pt x="334" y="306"/>
                    </a:moveTo>
                    <a:lnTo>
                      <a:pt x="339" y="301"/>
                    </a:lnTo>
                    <a:lnTo>
                      <a:pt x="343" y="296"/>
                    </a:lnTo>
                    <a:lnTo>
                      <a:pt x="344" y="295"/>
                    </a:lnTo>
                    <a:lnTo>
                      <a:pt x="355" y="304"/>
                    </a:lnTo>
                    <a:lnTo>
                      <a:pt x="354" y="305"/>
                    </a:lnTo>
                    <a:lnTo>
                      <a:pt x="350" y="311"/>
                    </a:lnTo>
                    <a:lnTo>
                      <a:pt x="345" y="316"/>
                    </a:lnTo>
                    <a:lnTo>
                      <a:pt x="334" y="306"/>
                    </a:lnTo>
                    <a:close/>
                    <a:moveTo>
                      <a:pt x="353" y="284"/>
                    </a:moveTo>
                    <a:lnTo>
                      <a:pt x="360" y="275"/>
                    </a:lnTo>
                    <a:lnTo>
                      <a:pt x="363" y="272"/>
                    </a:lnTo>
                    <a:lnTo>
                      <a:pt x="374" y="282"/>
                    </a:lnTo>
                    <a:lnTo>
                      <a:pt x="372" y="284"/>
                    </a:lnTo>
                    <a:lnTo>
                      <a:pt x="364" y="293"/>
                    </a:lnTo>
                    <a:lnTo>
                      <a:pt x="353" y="284"/>
                    </a:lnTo>
                    <a:close/>
                    <a:moveTo>
                      <a:pt x="372" y="261"/>
                    </a:moveTo>
                    <a:lnTo>
                      <a:pt x="374" y="259"/>
                    </a:lnTo>
                    <a:lnTo>
                      <a:pt x="379" y="254"/>
                    </a:lnTo>
                    <a:lnTo>
                      <a:pt x="382" y="250"/>
                    </a:lnTo>
                    <a:lnTo>
                      <a:pt x="393" y="260"/>
                    </a:lnTo>
                    <a:lnTo>
                      <a:pt x="390" y="263"/>
                    </a:lnTo>
                    <a:lnTo>
                      <a:pt x="385" y="269"/>
                    </a:lnTo>
                    <a:lnTo>
                      <a:pt x="383" y="271"/>
                    </a:lnTo>
                    <a:lnTo>
                      <a:pt x="372" y="261"/>
                    </a:lnTo>
                    <a:close/>
                    <a:moveTo>
                      <a:pt x="392" y="239"/>
                    </a:moveTo>
                    <a:lnTo>
                      <a:pt x="402" y="228"/>
                    </a:lnTo>
                    <a:lnTo>
                      <a:pt x="413" y="239"/>
                    </a:lnTo>
                    <a:lnTo>
                      <a:pt x="403" y="249"/>
                    </a:lnTo>
                    <a:lnTo>
                      <a:pt x="392" y="239"/>
                    </a:lnTo>
                    <a:close/>
                    <a:moveTo>
                      <a:pt x="412" y="218"/>
                    </a:moveTo>
                    <a:lnTo>
                      <a:pt x="416" y="214"/>
                    </a:lnTo>
                    <a:lnTo>
                      <a:pt x="423" y="207"/>
                    </a:lnTo>
                    <a:lnTo>
                      <a:pt x="433" y="217"/>
                    </a:lnTo>
                    <a:lnTo>
                      <a:pt x="427" y="224"/>
                    </a:lnTo>
                    <a:lnTo>
                      <a:pt x="423" y="228"/>
                    </a:lnTo>
                    <a:lnTo>
                      <a:pt x="412" y="218"/>
                    </a:lnTo>
                    <a:close/>
                    <a:moveTo>
                      <a:pt x="433" y="196"/>
                    </a:moveTo>
                    <a:lnTo>
                      <a:pt x="443" y="186"/>
                    </a:lnTo>
                    <a:lnTo>
                      <a:pt x="454" y="196"/>
                    </a:lnTo>
                    <a:lnTo>
                      <a:pt x="443" y="207"/>
                    </a:lnTo>
                    <a:lnTo>
                      <a:pt x="433" y="196"/>
                    </a:lnTo>
                    <a:close/>
                    <a:moveTo>
                      <a:pt x="453" y="175"/>
                    </a:moveTo>
                    <a:lnTo>
                      <a:pt x="459" y="170"/>
                    </a:lnTo>
                    <a:lnTo>
                      <a:pt x="464" y="165"/>
                    </a:lnTo>
                    <a:lnTo>
                      <a:pt x="474" y="175"/>
                    </a:lnTo>
                    <a:lnTo>
                      <a:pt x="469" y="181"/>
                    </a:lnTo>
                    <a:lnTo>
                      <a:pt x="464" y="186"/>
                    </a:lnTo>
                    <a:lnTo>
                      <a:pt x="453" y="175"/>
                    </a:lnTo>
                    <a:close/>
                    <a:moveTo>
                      <a:pt x="475" y="155"/>
                    </a:moveTo>
                    <a:lnTo>
                      <a:pt x="485" y="144"/>
                    </a:lnTo>
                    <a:lnTo>
                      <a:pt x="495" y="155"/>
                    </a:lnTo>
                    <a:lnTo>
                      <a:pt x="485" y="165"/>
                    </a:lnTo>
                    <a:lnTo>
                      <a:pt x="475" y="155"/>
                    </a:lnTo>
                    <a:close/>
                    <a:moveTo>
                      <a:pt x="496" y="134"/>
                    </a:moveTo>
                    <a:lnTo>
                      <a:pt x="505" y="127"/>
                    </a:lnTo>
                    <a:lnTo>
                      <a:pt x="508" y="125"/>
                    </a:lnTo>
                    <a:lnTo>
                      <a:pt x="517" y="136"/>
                    </a:lnTo>
                    <a:lnTo>
                      <a:pt x="514" y="138"/>
                    </a:lnTo>
                    <a:lnTo>
                      <a:pt x="506" y="145"/>
                    </a:lnTo>
                    <a:lnTo>
                      <a:pt x="496" y="134"/>
                    </a:lnTo>
                    <a:close/>
                    <a:moveTo>
                      <a:pt x="519" y="115"/>
                    </a:moveTo>
                    <a:lnTo>
                      <a:pt x="522" y="113"/>
                    </a:lnTo>
                    <a:lnTo>
                      <a:pt x="530" y="106"/>
                    </a:lnTo>
                    <a:lnTo>
                      <a:pt x="540" y="117"/>
                    </a:lnTo>
                    <a:lnTo>
                      <a:pt x="531" y="124"/>
                    </a:lnTo>
                    <a:lnTo>
                      <a:pt x="528" y="126"/>
                    </a:lnTo>
                    <a:lnTo>
                      <a:pt x="519" y="115"/>
                    </a:lnTo>
                    <a:close/>
                    <a:moveTo>
                      <a:pt x="542" y="97"/>
                    </a:moveTo>
                    <a:lnTo>
                      <a:pt x="554" y="88"/>
                    </a:lnTo>
                    <a:lnTo>
                      <a:pt x="563" y="100"/>
                    </a:lnTo>
                    <a:lnTo>
                      <a:pt x="551" y="108"/>
                    </a:lnTo>
                    <a:lnTo>
                      <a:pt x="542" y="97"/>
                    </a:lnTo>
                    <a:close/>
                    <a:moveTo>
                      <a:pt x="566" y="79"/>
                    </a:moveTo>
                    <a:lnTo>
                      <a:pt x="578" y="70"/>
                    </a:lnTo>
                    <a:lnTo>
                      <a:pt x="586" y="82"/>
                    </a:lnTo>
                    <a:lnTo>
                      <a:pt x="575" y="91"/>
                    </a:lnTo>
                    <a:lnTo>
                      <a:pt x="566" y="79"/>
                    </a:lnTo>
                    <a:close/>
                    <a:moveTo>
                      <a:pt x="590" y="62"/>
                    </a:moveTo>
                    <a:lnTo>
                      <a:pt x="597" y="57"/>
                    </a:lnTo>
                    <a:lnTo>
                      <a:pt x="602" y="53"/>
                    </a:lnTo>
                    <a:lnTo>
                      <a:pt x="610" y="65"/>
                    </a:lnTo>
                    <a:lnTo>
                      <a:pt x="605" y="69"/>
                    </a:lnTo>
                    <a:lnTo>
                      <a:pt x="598" y="74"/>
                    </a:lnTo>
                    <a:lnTo>
                      <a:pt x="590" y="62"/>
                    </a:lnTo>
                    <a:close/>
                    <a:moveTo>
                      <a:pt x="613" y="44"/>
                    </a:moveTo>
                    <a:lnTo>
                      <a:pt x="614" y="44"/>
                    </a:lnTo>
                    <a:lnTo>
                      <a:pt x="622" y="38"/>
                    </a:lnTo>
                    <a:lnTo>
                      <a:pt x="625" y="36"/>
                    </a:lnTo>
                    <a:lnTo>
                      <a:pt x="634" y="48"/>
                    </a:lnTo>
                    <a:lnTo>
                      <a:pt x="630" y="50"/>
                    </a:lnTo>
                    <a:lnTo>
                      <a:pt x="622" y="56"/>
                    </a:lnTo>
                    <a:lnTo>
                      <a:pt x="613" y="44"/>
                    </a:lnTo>
                    <a:close/>
                    <a:moveTo>
                      <a:pt x="637" y="27"/>
                    </a:moveTo>
                    <a:lnTo>
                      <a:pt x="641" y="24"/>
                    </a:lnTo>
                    <a:lnTo>
                      <a:pt x="646" y="20"/>
                    </a:lnTo>
                    <a:lnTo>
                      <a:pt x="648" y="18"/>
                    </a:lnTo>
                    <a:lnTo>
                      <a:pt x="658" y="30"/>
                    </a:lnTo>
                    <a:lnTo>
                      <a:pt x="655" y="31"/>
                    </a:lnTo>
                    <a:lnTo>
                      <a:pt x="650" y="35"/>
                    </a:lnTo>
                    <a:lnTo>
                      <a:pt x="646" y="39"/>
                    </a:lnTo>
                    <a:lnTo>
                      <a:pt x="637" y="27"/>
                    </a:lnTo>
                    <a:close/>
                    <a:moveTo>
                      <a:pt x="660" y="9"/>
                    </a:moveTo>
                    <a:lnTo>
                      <a:pt x="662" y="7"/>
                    </a:lnTo>
                    <a:lnTo>
                      <a:pt x="664" y="5"/>
                    </a:lnTo>
                    <a:lnTo>
                      <a:pt x="667" y="3"/>
                    </a:lnTo>
                    <a:lnTo>
                      <a:pt x="669" y="1"/>
                    </a:lnTo>
                    <a:lnTo>
                      <a:pt x="671" y="0"/>
                    </a:lnTo>
                    <a:lnTo>
                      <a:pt x="681" y="10"/>
                    </a:lnTo>
                    <a:lnTo>
                      <a:pt x="680" y="11"/>
                    </a:lnTo>
                    <a:lnTo>
                      <a:pt x="678" y="12"/>
                    </a:lnTo>
                    <a:lnTo>
                      <a:pt x="676" y="14"/>
                    </a:lnTo>
                    <a:lnTo>
                      <a:pt x="674" y="16"/>
                    </a:lnTo>
                    <a:lnTo>
                      <a:pt x="671" y="19"/>
                    </a:lnTo>
                    <a:lnTo>
                      <a:pt x="669" y="20"/>
                    </a:lnTo>
                    <a:lnTo>
                      <a:pt x="660" y="9"/>
                    </a:lnTo>
                    <a:close/>
                    <a:moveTo>
                      <a:pt x="47" y="632"/>
                    </a:moveTo>
                    <a:lnTo>
                      <a:pt x="0" y="646"/>
                    </a:lnTo>
                    <a:lnTo>
                      <a:pt x="17" y="600"/>
                    </a:lnTo>
                    <a:lnTo>
                      <a:pt x="47" y="63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 rot="19800000">
                <a:off x="1729" y="1821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ss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 rot="19500000">
                <a:off x="2972" y="644"/>
                <a:ext cx="19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sr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69" name="Freeform 68"/>
              <p:cNvSpPr>
                <a:spLocks noEditPoints="1"/>
              </p:cNvSpPr>
              <p:nvPr/>
            </p:nvSpPr>
            <p:spPr bwMode="auto">
              <a:xfrm>
                <a:off x="4102" y="1181"/>
                <a:ext cx="44" cy="394"/>
              </a:xfrm>
              <a:custGeom>
                <a:avLst/>
                <a:gdLst>
                  <a:gd name="T0" fmla="*/ 30 w 44"/>
                  <a:gd name="T1" fmla="*/ 15 h 394"/>
                  <a:gd name="T2" fmla="*/ 15 w 44"/>
                  <a:gd name="T3" fmla="*/ 0 h 394"/>
                  <a:gd name="T4" fmla="*/ 30 w 44"/>
                  <a:gd name="T5" fmla="*/ 29 h 394"/>
                  <a:gd name="T6" fmla="*/ 15 w 44"/>
                  <a:gd name="T7" fmla="*/ 44 h 394"/>
                  <a:gd name="T8" fmla="*/ 30 w 44"/>
                  <a:gd name="T9" fmla="*/ 29 h 394"/>
                  <a:gd name="T10" fmla="*/ 30 w 44"/>
                  <a:gd name="T11" fmla="*/ 73 h 394"/>
                  <a:gd name="T12" fmla="*/ 15 w 44"/>
                  <a:gd name="T13" fmla="*/ 59 h 394"/>
                  <a:gd name="T14" fmla="*/ 30 w 44"/>
                  <a:gd name="T15" fmla="*/ 88 h 394"/>
                  <a:gd name="T16" fmla="*/ 15 w 44"/>
                  <a:gd name="T17" fmla="*/ 103 h 394"/>
                  <a:gd name="T18" fmla="*/ 30 w 44"/>
                  <a:gd name="T19" fmla="*/ 88 h 394"/>
                  <a:gd name="T20" fmla="*/ 30 w 44"/>
                  <a:gd name="T21" fmla="*/ 132 h 394"/>
                  <a:gd name="T22" fmla="*/ 15 w 44"/>
                  <a:gd name="T23" fmla="*/ 117 h 394"/>
                  <a:gd name="T24" fmla="*/ 30 w 44"/>
                  <a:gd name="T25" fmla="*/ 147 h 394"/>
                  <a:gd name="T26" fmla="*/ 15 w 44"/>
                  <a:gd name="T27" fmla="*/ 162 h 394"/>
                  <a:gd name="T28" fmla="*/ 30 w 44"/>
                  <a:gd name="T29" fmla="*/ 147 h 394"/>
                  <a:gd name="T30" fmla="*/ 30 w 44"/>
                  <a:gd name="T31" fmla="*/ 191 h 394"/>
                  <a:gd name="T32" fmla="*/ 15 w 44"/>
                  <a:gd name="T33" fmla="*/ 176 h 394"/>
                  <a:gd name="T34" fmla="*/ 30 w 44"/>
                  <a:gd name="T35" fmla="*/ 206 h 394"/>
                  <a:gd name="T36" fmla="*/ 15 w 44"/>
                  <a:gd name="T37" fmla="*/ 220 h 394"/>
                  <a:gd name="T38" fmla="*/ 30 w 44"/>
                  <a:gd name="T39" fmla="*/ 206 h 394"/>
                  <a:gd name="T40" fmla="*/ 30 w 44"/>
                  <a:gd name="T41" fmla="*/ 250 h 394"/>
                  <a:gd name="T42" fmla="*/ 15 w 44"/>
                  <a:gd name="T43" fmla="*/ 235 h 394"/>
                  <a:gd name="T44" fmla="*/ 30 w 44"/>
                  <a:gd name="T45" fmla="*/ 264 h 394"/>
                  <a:gd name="T46" fmla="*/ 15 w 44"/>
                  <a:gd name="T47" fmla="*/ 279 h 394"/>
                  <a:gd name="T48" fmla="*/ 30 w 44"/>
                  <a:gd name="T49" fmla="*/ 264 h 394"/>
                  <a:gd name="T50" fmla="*/ 30 w 44"/>
                  <a:gd name="T51" fmla="*/ 309 h 394"/>
                  <a:gd name="T52" fmla="*/ 15 w 44"/>
                  <a:gd name="T53" fmla="*/ 294 h 394"/>
                  <a:gd name="T54" fmla="*/ 30 w 44"/>
                  <a:gd name="T55" fmla="*/ 323 h 394"/>
                  <a:gd name="T56" fmla="*/ 15 w 44"/>
                  <a:gd name="T57" fmla="*/ 338 h 394"/>
                  <a:gd name="T58" fmla="*/ 30 w 44"/>
                  <a:gd name="T59" fmla="*/ 323 h 394"/>
                  <a:gd name="T60" fmla="*/ 30 w 44"/>
                  <a:gd name="T61" fmla="*/ 357 h 394"/>
                  <a:gd name="T62" fmla="*/ 15 w 44"/>
                  <a:gd name="T63" fmla="*/ 353 h 394"/>
                  <a:gd name="T64" fmla="*/ 44 w 44"/>
                  <a:gd name="T65" fmla="*/ 350 h 394"/>
                  <a:gd name="T66" fmla="*/ 0 w 44"/>
                  <a:gd name="T67" fmla="*/ 350 h 39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"/>
                  <a:gd name="T103" fmla="*/ 0 h 394"/>
                  <a:gd name="T104" fmla="*/ 44 w 44"/>
                  <a:gd name="T105" fmla="*/ 394 h 39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" h="39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3"/>
                    </a:lnTo>
                    <a:lnTo>
                      <a:pt x="15" y="73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7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7"/>
                    </a:lnTo>
                    <a:lnTo>
                      <a:pt x="30" y="117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20"/>
                    </a:lnTo>
                    <a:lnTo>
                      <a:pt x="15" y="220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30" y="235"/>
                    </a:moveTo>
                    <a:lnTo>
                      <a:pt x="30" y="250"/>
                    </a:lnTo>
                    <a:lnTo>
                      <a:pt x="15" y="250"/>
                    </a:lnTo>
                    <a:lnTo>
                      <a:pt x="15" y="235"/>
                    </a:lnTo>
                    <a:lnTo>
                      <a:pt x="30" y="235"/>
                    </a:lnTo>
                    <a:close/>
                    <a:moveTo>
                      <a:pt x="30" y="264"/>
                    </a:moveTo>
                    <a:lnTo>
                      <a:pt x="30" y="279"/>
                    </a:lnTo>
                    <a:lnTo>
                      <a:pt x="15" y="279"/>
                    </a:lnTo>
                    <a:lnTo>
                      <a:pt x="15" y="264"/>
                    </a:lnTo>
                    <a:lnTo>
                      <a:pt x="30" y="264"/>
                    </a:lnTo>
                    <a:close/>
                    <a:moveTo>
                      <a:pt x="30" y="294"/>
                    </a:moveTo>
                    <a:lnTo>
                      <a:pt x="30" y="309"/>
                    </a:lnTo>
                    <a:lnTo>
                      <a:pt x="15" y="309"/>
                    </a:lnTo>
                    <a:lnTo>
                      <a:pt x="15" y="294"/>
                    </a:lnTo>
                    <a:lnTo>
                      <a:pt x="30" y="294"/>
                    </a:lnTo>
                    <a:close/>
                    <a:moveTo>
                      <a:pt x="30" y="323"/>
                    </a:moveTo>
                    <a:lnTo>
                      <a:pt x="30" y="338"/>
                    </a:lnTo>
                    <a:lnTo>
                      <a:pt x="15" y="338"/>
                    </a:lnTo>
                    <a:lnTo>
                      <a:pt x="15" y="323"/>
                    </a:lnTo>
                    <a:lnTo>
                      <a:pt x="30" y="323"/>
                    </a:lnTo>
                    <a:close/>
                    <a:moveTo>
                      <a:pt x="30" y="353"/>
                    </a:moveTo>
                    <a:lnTo>
                      <a:pt x="30" y="357"/>
                    </a:lnTo>
                    <a:lnTo>
                      <a:pt x="15" y="357"/>
                    </a:lnTo>
                    <a:lnTo>
                      <a:pt x="15" y="353"/>
                    </a:lnTo>
                    <a:lnTo>
                      <a:pt x="30" y="353"/>
                    </a:lnTo>
                    <a:close/>
                    <a:moveTo>
                      <a:pt x="44" y="350"/>
                    </a:moveTo>
                    <a:lnTo>
                      <a:pt x="22" y="394"/>
                    </a:lnTo>
                    <a:lnTo>
                      <a:pt x="0" y="350"/>
                    </a:lnTo>
                    <a:lnTo>
                      <a:pt x="44" y="35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0" name="Freeform 69"/>
              <p:cNvSpPr>
                <a:spLocks noEditPoints="1"/>
              </p:cNvSpPr>
              <p:nvPr/>
            </p:nvSpPr>
            <p:spPr bwMode="auto">
              <a:xfrm>
                <a:off x="4102" y="1969"/>
                <a:ext cx="44" cy="254"/>
              </a:xfrm>
              <a:custGeom>
                <a:avLst/>
                <a:gdLst>
                  <a:gd name="T0" fmla="*/ 30 w 44"/>
                  <a:gd name="T1" fmla="*/ 0 h 254"/>
                  <a:gd name="T2" fmla="*/ 30 w 44"/>
                  <a:gd name="T3" fmla="*/ 15 h 254"/>
                  <a:gd name="T4" fmla="*/ 15 w 44"/>
                  <a:gd name="T5" fmla="*/ 15 h 254"/>
                  <a:gd name="T6" fmla="*/ 15 w 44"/>
                  <a:gd name="T7" fmla="*/ 0 h 254"/>
                  <a:gd name="T8" fmla="*/ 30 w 44"/>
                  <a:gd name="T9" fmla="*/ 0 h 254"/>
                  <a:gd name="T10" fmla="*/ 30 w 44"/>
                  <a:gd name="T11" fmla="*/ 29 h 254"/>
                  <a:gd name="T12" fmla="*/ 30 w 44"/>
                  <a:gd name="T13" fmla="*/ 44 h 254"/>
                  <a:gd name="T14" fmla="*/ 15 w 44"/>
                  <a:gd name="T15" fmla="*/ 44 h 254"/>
                  <a:gd name="T16" fmla="*/ 15 w 44"/>
                  <a:gd name="T17" fmla="*/ 29 h 254"/>
                  <a:gd name="T18" fmla="*/ 30 w 44"/>
                  <a:gd name="T19" fmla="*/ 29 h 254"/>
                  <a:gd name="T20" fmla="*/ 30 w 44"/>
                  <a:gd name="T21" fmla="*/ 59 h 254"/>
                  <a:gd name="T22" fmla="*/ 30 w 44"/>
                  <a:gd name="T23" fmla="*/ 74 h 254"/>
                  <a:gd name="T24" fmla="*/ 15 w 44"/>
                  <a:gd name="T25" fmla="*/ 74 h 254"/>
                  <a:gd name="T26" fmla="*/ 15 w 44"/>
                  <a:gd name="T27" fmla="*/ 59 h 254"/>
                  <a:gd name="T28" fmla="*/ 30 w 44"/>
                  <a:gd name="T29" fmla="*/ 59 h 254"/>
                  <a:gd name="T30" fmla="*/ 30 w 44"/>
                  <a:gd name="T31" fmla="*/ 88 h 254"/>
                  <a:gd name="T32" fmla="*/ 30 w 44"/>
                  <a:gd name="T33" fmla="*/ 103 h 254"/>
                  <a:gd name="T34" fmla="*/ 15 w 44"/>
                  <a:gd name="T35" fmla="*/ 103 h 254"/>
                  <a:gd name="T36" fmla="*/ 15 w 44"/>
                  <a:gd name="T37" fmla="*/ 88 h 254"/>
                  <a:gd name="T38" fmla="*/ 30 w 44"/>
                  <a:gd name="T39" fmla="*/ 88 h 254"/>
                  <a:gd name="T40" fmla="*/ 30 w 44"/>
                  <a:gd name="T41" fmla="*/ 118 h 254"/>
                  <a:gd name="T42" fmla="*/ 30 w 44"/>
                  <a:gd name="T43" fmla="*/ 132 h 254"/>
                  <a:gd name="T44" fmla="*/ 15 w 44"/>
                  <a:gd name="T45" fmla="*/ 132 h 254"/>
                  <a:gd name="T46" fmla="*/ 15 w 44"/>
                  <a:gd name="T47" fmla="*/ 118 h 254"/>
                  <a:gd name="T48" fmla="*/ 30 w 44"/>
                  <a:gd name="T49" fmla="*/ 118 h 254"/>
                  <a:gd name="T50" fmla="*/ 30 w 44"/>
                  <a:gd name="T51" fmla="*/ 147 h 254"/>
                  <a:gd name="T52" fmla="*/ 30 w 44"/>
                  <a:gd name="T53" fmla="*/ 162 h 254"/>
                  <a:gd name="T54" fmla="*/ 15 w 44"/>
                  <a:gd name="T55" fmla="*/ 162 h 254"/>
                  <a:gd name="T56" fmla="*/ 15 w 44"/>
                  <a:gd name="T57" fmla="*/ 147 h 254"/>
                  <a:gd name="T58" fmla="*/ 30 w 44"/>
                  <a:gd name="T59" fmla="*/ 147 h 254"/>
                  <a:gd name="T60" fmla="*/ 30 w 44"/>
                  <a:gd name="T61" fmla="*/ 176 h 254"/>
                  <a:gd name="T62" fmla="*/ 30 w 44"/>
                  <a:gd name="T63" fmla="*/ 191 h 254"/>
                  <a:gd name="T64" fmla="*/ 15 w 44"/>
                  <a:gd name="T65" fmla="*/ 191 h 254"/>
                  <a:gd name="T66" fmla="*/ 15 w 44"/>
                  <a:gd name="T67" fmla="*/ 176 h 254"/>
                  <a:gd name="T68" fmla="*/ 30 w 44"/>
                  <a:gd name="T69" fmla="*/ 176 h 254"/>
                  <a:gd name="T70" fmla="*/ 30 w 44"/>
                  <a:gd name="T71" fmla="*/ 206 h 254"/>
                  <a:gd name="T72" fmla="*/ 30 w 44"/>
                  <a:gd name="T73" fmla="*/ 217 h 254"/>
                  <a:gd name="T74" fmla="*/ 15 w 44"/>
                  <a:gd name="T75" fmla="*/ 217 h 254"/>
                  <a:gd name="T76" fmla="*/ 15 w 44"/>
                  <a:gd name="T77" fmla="*/ 206 h 254"/>
                  <a:gd name="T78" fmla="*/ 30 w 44"/>
                  <a:gd name="T79" fmla="*/ 206 h 254"/>
                  <a:gd name="T80" fmla="*/ 44 w 44"/>
                  <a:gd name="T81" fmla="*/ 210 h 254"/>
                  <a:gd name="T82" fmla="*/ 22 w 44"/>
                  <a:gd name="T83" fmla="*/ 254 h 254"/>
                  <a:gd name="T84" fmla="*/ 0 w 44"/>
                  <a:gd name="T85" fmla="*/ 210 h 254"/>
                  <a:gd name="T86" fmla="*/ 44 w 44"/>
                  <a:gd name="T87" fmla="*/ 210 h 2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"/>
                  <a:gd name="T133" fmla="*/ 0 h 254"/>
                  <a:gd name="T134" fmla="*/ 44 w 44"/>
                  <a:gd name="T135" fmla="*/ 254 h 2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" h="25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4"/>
                    </a:lnTo>
                    <a:lnTo>
                      <a:pt x="15" y="74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8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8"/>
                    </a:lnTo>
                    <a:lnTo>
                      <a:pt x="30" y="118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17"/>
                    </a:lnTo>
                    <a:lnTo>
                      <a:pt x="15" y="217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44" y="210"/>
                    </a:moveTo>
                    <a:lnTo>
                      <a:pt x="22" y="254"/>
                    </a:lnTo>
                    <a:lnTo>
                      <a:pt x="0" y="210"/>
                    </a:lnTo>
                    <a:lnTo>
                      <a:pt x="44" y="21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918" y="602"/>
                <a:ext cx="3208" cy="1618"/>
              </a:xfrm>
              <a:custGeom>
                <a:avLst/>
                <a:gdLst>
                  <a:gd name="T0" fmla="*/ 0 w 3208"/>
                  <a:gd name="T1" fmla="*/ 1618 h 1618"/>
                  <a:gd name="T2" fmla="*/ 88 w 3208"/>
                  <a:gd name="T3" fmla="*/ 1589 h 1618"/>
                  <a:gd name="T4" fmla="*/ 236 w 3208"/>
                  <a:gd name="T5" fmla="*/ 1559 h 1618"/>
                  <a:gd name="T6" fmla="*/ 383 w 3208"/>
                  <a:gd name="T7" fmla="*/ 1530 h 1618"/>
                  <a:gd name="T8" fmla="*/ 559 w 3208"/>
                  <a:gd name="T9" fmla="*/ 1471 h 1618"/>
                  <a:gd name="T10" fmla="*/ 706 w 3208"/>
                  <a:gd name="T11" fmla="*/ 1412 h 1618"/>
                  <a:gd name="T12" fmla="*/ 883 w 3208"/>
                  <a:gd name="T13" fmla="*/ 1324 h 1618"/>
                  <a:gd name="T14" fmla="*/ 1030 w 3208"/>
                  <a:gd name="T15" fmla="*/ 1236 h 1618"/>
                  <a:gd name="T16" fmla="*/ 1185 w 3208"/>
                  <a:gd name="T17" fmla="*/ 1125 h 1618"/>
                  <a:gd name="T18" fmla="*/ 1325 w 3208"/>
                  <a:gd name="T19" fmla="*/ 1041 h 1618"/>
                  <a:gd name="T20" fmla="*/ 1376 w 3208"/>
                  <a:gd name="T21" fmla="*/ 997 h 1618"/>
                  <a:gd name="T22" fmla="*/ 1510 w 3208"/>
                  <a:gd name="T23" fmla="*/ 885 h 1618"/>
                  <a:gd name="T24" fmla="*/ 1633 w 3208"/>
                  <a:gd name="T25" fmla="*/ 772 h 1618"/>
                  <a:gd name="T26" fmla="*/ 1762 w 3208"/>
                  <a:gd name="T27" fmla="*/ 655 h 1618"/>
                  <a:gd name="T28" fmla="*/ 1897 w 3208"/>
                  <a:gd name="T29" fmla="*/ 510 h 1618"/>
                  <a:gd name="T30" fmla="*/ 1997 w 3208"/>
                  <a:gd name="T31" fmla="*/ 426 h 1618"/>
                  <a:gd name="T32" fmla="*/ 2098 w 3208"/>
                  <a:gd name="T33" fmla="*/ 353 h 1618"/>
                  <a:gd name="T34" fmla="*/ 2211 w 3208"/>
                  <a:gd name="T35" fmla="*/ 280 h 1618"/>
                  <a:gd name="T36" fmla="*/ 2328 w 3208"/>
                  <a:gd name="T37" fmla="*/ 218 h 1618"/>
                  <a:gd name="T38" fmla="*/ 2418 w 3208"/>
                  <a:gd name="T39" fmla="*/ 174 h 1618"/>
                  <a:gd name="T40" fmla="*/ 2558 w 3208"/>
                  <a:gd name="T41" fmla="*/ 118 h 1618"/>
                  <a:gd name="T42" fmla="*/ 2664 w 3208"/>
                  <a:gd name="T43" fmla="*/ 84 h 1618"/>
                  <a:gd name="T44" fmla="*/ 2771 w 3208"/>
                  <a:gd name="T45" fmla="*/ 56 h 1618"/>
                  <a:gd name="T46" fmla="*/ 2883 w 3208"/>
                  <a:gd name="T47" fmla="*/ 28 h 1618"/>
                  <a:gd name="T48" fmla="*/ 2995 w 3208"/>
                  <a:gd name="T49" fmla="*/ 11 h 1618"/>
                  <a:gd name="T50" fmla="*/ 3129 w 3208"/>
                  <a:gd name="T51" fmla="*/ 6 h 1618"/>
                  <a:gd name="T52" fmla="*/ 3208 w 3208"/>
                  <a:gd name="T53" fmla="*/ 0 h 1618"/>
                  <a:gd name="T54" fmla="*/ 3208 w 3208"/>
                  <a:gd name="T55" fmla="*/ 1618 h 1618"/>
                  <a:gd name="T56" fmla="*/ 0 w 3208"/>
                  <a:gd name="T57" fmla="*/ 1618 h 161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08"/>
                  <a:gd name="T88" fmla="*/ 0 h 1618"/>
                  <a:gd name="T89" fmla="*/ 3208 w 3208"/>
                  <a:gd name="T90" fmla="*/ 1618 h 161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08" h="1618">
                    <a:moveTo>
                      <a:pt x="0" y="1618"/>
                    </a:moveTo>
                    <a:lnTo>
                      <a:pt x="88" y="1589"/>
                    </a:lnTo>
                    <a:lnTo>
                      <a:pt x="236" y="1559"/>
                    </a:lnTo>
                    <a:lnTo>
                      <a:pt x="383" y="1530"/>
                    </a:lnTo>
                    <a:lnTo>
                      <a:pt x="559" y="1471"/>
                    </a:lnTo>
                    <a:lnTo>
                      <a:pt x="706" y="1412"/>
                    </a:lnTo>
                    <a:lnTo>
                      <a:pt x="883" y="1324"/>
                    </a:lnTo>
                    <a:lnTo>
                      <a:pt x="1030" y="1236"/>
                    </a:lnTo>
                    <a:lnTo>
                      <a:pt x="1185" y="1125"/>
                    </a:lnTo>
                    <a:lnTo>
                      <a:pt x="1325" y="1041"/>
                    </a:lnTo>
                    <a:lnTo>
                      <a:pt x="1376" y="997"/>
                    </a:lnTo>
                    <a:lnTo>
                      <a:pt x="1510" y="885"/>
                    </a:lnTo>
                    <a:lnTo>
                      <a:pt x="1633" y="772"/>
                    </a:lnTo>
                    <a:lnTo>
                      <a:pt x="1762" y="655"/>
                    </a:lnTo>
                    <a:lnTo>
                      <a:pt x="1897" y="510"/>
                    </a:lnTo>
                    <a:lnTo>
                      <a:pt x="1997" y="426"/>
                    </a:lnTo>
                    <a:lnTo>
                      <a:pt x="2098" y="353"/>
                    </a:lnTo>
                    <a:lnTo>
                      <a:pt x="2211" y="280"/>
                    </a:lnTo>
                    <a:lnTo>
                      <a:pt x="2328" y="218"/>
                    </a:lnTo>
                    <a:lnTo>
                      <a:pt x="2418" y="174"/>
                    </a:lnTo>
                    <a:lnTo>
                      <a:pt x="2558" y="118"/>
                    </a:lnTo>
                    <a:lnTo>
                      <a:pt x="2664" y="84"/>
                    </a:lnTo>
                    <a:lnTo>
                      <a:pt x="2771" y="56"/>
                    </a:lnTo>
                    <a:lnTo>
                      <a:pt x="2883" y="28"/>
                    </a:lnTo>
                    <a:lnTo>
                      <a:pt x="2995" y="11"/>
                    </a:lnTo>
                    <a:lnTo>
                      <a:pt x="3129" y="6"/>
                    </a:lnTo>
                    <a:lnTo>
                      <a:pt x="3208" y="0"/>
                    </a:lnTo>
                    <a:lnTo>
                      <a:pt x="3208" y="1618"/>
                    </a:lnTo>
                    <a:lnTo>
                      <a:pt x="0" y="16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859" y="603"/>
                <a:ext cx="3265" cy="1617"/>
              </a:xfrm>
              <a:custGeom>
                <a:avLst/>
                <a:gdLst>
                  <a:gd name="T0" fmla="*/ 0 w 3265"/>
                  <a:gd name="T1" fmla="*/ 1617 h 1617"/>
                  <a:gd name="T2" fmla="*/ 442 w 3265"/>
                  <a:gd name="T3" fmla="*/ 1529 h 1617"/>
                  <a:gd name="T4" fmla="*/ 824 w 3265"/>
                  <a:gd name="T5" fmla="*/ 1382 h 1617"/>
                  <a:gd name="T6" fmla="*/ 1353 w 3265"/>
                  <a:gd name="T7" fmla="*/ 1059 h 1617"/>
                  <a:gd name="T8" fmla="*/ 1706 w 3265"/>
                  <a:gd name="T9" fmla="*/ 765 h 1617"/>
                  <a:gd name="T10" fmla="*/ 2001 w 3265"/>
                  <a:gd name="T11" fmla="*/ 471 h 1617"/>
                  <a:gd name="T12" fmla="*/ 2295 w 3265"/>
                  <a:gd name="T13" fmla="*/ 265 h 1617"/>
                  <a:gd name="T14" fmla="*/ 2618 w 3265"/>
                  <a:gd name="T15" fmla="*/ 118 h 1617"/>
                  <a:gd name="T16" fmla="*/ 2942 w 3265"/>
                  <a:gd name="T17" fmla="*/ 30 h 1617"/>
                  <a:gd name="T18" fmla="*/ 3265 w 3265"/>
                  <a:gd name="T19" fmla="*/ 0 h 16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65"/>
                  <a:gd name="T31" fmla="*/ 0 h 1617"/>
                  <a:gd name="T32" fmla="*/ 3265 w 3265"/>
                  <a:gd name="T33" fmla="*/ 1617 h 16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65" h="1617">
                    <a:moveTo>
                      <a:pt x="0" y="1617"/>
                    </a:moveTo>
                    <a:cubicBezTo>
                      <a:pt x="152" y="1593"/>
                      <a:pt x="304" y="1568"/>
                      <a:pt x="442" y="1529"/>
                    </a:cubicBezTo>
                    <a:cubicBezTo>
                      <a:pt x="579" y="1490"/>
                      <a:pt x="672" y="1460"/>
                      <a:pt x="824" y="1382"/>
                    </a:cubicBezTo>
                    <a:cubicBezTo>
                      <a:pt x="976" y="1304"/>
                      <a:pt x="1206" y="1161"/>
                      <a:pt x="1353" y="1059"/>
                    </a:cubicBezTo>
                    <a:cubicBezTo>
                      <a:pt x="1501" y="956"/>
                      <a:pt x="1599" y="863"/>
                      <a:pt x="1706" y="765"/>
                    </a:cubicBezTo>
                    <a:cubicBezTo>
                      <a:pt x="1814" y="667"/>
                      <a:pt x="1903" y="554"/>
                      <a:pt x="2001" y="471"/>
                    </a:cubicBezTo>
                    <a:cubicBezTo>
                      <a:pt x="2099" y="388"/>
                      <a:pt x="2192" y="324"/>
                      <a:pt x="2295" y="265"/>
                    </a:cubicBezTo>
                    <a:cubicBezTo>
                      <a:pt x="2398" y="206"/>
                      <a:pt x="2510" y="157"/>
                      <a:pt x="2618" y="118"/>
                    </a:cubicBezTo>
                    <a:cubicBezTo>
                      <a:pt x="2726" y="79"/>
                      <a:pt x="2834" y="50"/>
                      <a:pt x="2942" y="30"/>
                    </a:cubicBezTo>
                    <a:cubicBezTo>
                      <a:pt x="3050" y="10"/>
                      <a:pt x="3158" y="5"/>
                      <a:pt x="3265" y="0"/>
                    </a:cubicBezTo>
                  </a:path>
                </a:pathLst>
              </a:custGeom>
              <a:noFill/>
              <a:ln w="1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3" name="Line 54"/>
              <p:cNvSpPr>
                <a:spLocks noChangeShapeType="1"/>
              </p:cNvSpPr>
              <p:nvPr/>
            </p:nvSpPr>
            <p:spPr bwMode="auto">
              <a:xfrm>
                <a:off x="859" y="2220"/>
                <a:ext cx="3265" cy="1"/>
              </a:xfrm>
              <a:prstGeom prst="line">
                <a:avLst/>
              </a:prstGeom>
              <a:noFill/>
              <a:ln w="11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4" name="Freeform 73"/>
              <p:cNvSpPr>
                <a:spLocks noEditPoints="1"/>
              </p:cNvSpPr>
              <p:nvPr/>
            </p:nvSpPr>
            <p:spPr bwMode="auto">
              <a:xfrm>
                <a:off x="2330" y="1568"/>
                <a:ext cx="1794" cy="11"/>
              </a:xfrm>
              <a:custGeom>
                <a:avLst/>
                <a:gdLst>
                  <a:gd name="T0" fmla="*/ 33 w 1794"/>
                  <a:gd name="T1" fmla="*/ 0 h 11"/>
                  <a:gd name="T2" fmla="*/ 44 w 1794"/>
                  <a:gd name="T3" fmla="*/ 11 h 11"/>
                  <a:gd name="T4" fmla="*/ 88 w 1794"/>
                  <a:gd name="T5" fmla="*/ 0 h 11"/>
                  <a:gd name="T6" fmla="*/ 121 w 1794"/>
                  <a:gd name="T7" fmla="*/ 11 h 11"/>
                  <a:gd name="T8" fmla="*/ 132 w 1794"/>
                  <a:gd name="T9" fmla="*/ 0 h 11"/>
                  <a:gd name="T10" fmla="*/ 188 w 1794"/>
                  <a:gd name="T11" fmla="*/ 0 h 11"/>
                  <a:gd name="T12" fmla="*/ 199 w 1794"/>
                  <a:gd name="T13" fmla="*/ 11 h 11"/>
                  <a:gd name="T14" fmla="*/ 243 w 1794"/>
                  <a:gd name="T15" fmla="*/ 0 h 11"/>
                  <a:gd name="T16" fmla="*/ 276 w 1794"/>
                  <a:gd name="T17" fmla="*/ 11 h 11"/>
                  <a:gd name="T18" fmla="*/ 287 w 1794"/>
                  <a:gd name="T19" fmla="*/ 0 h 11"/>
                  <a:gd name="T20" fmla="*/ 342 w 1794"/>
                  <a:gd name="T21" fmla="*/ 0 h 11"/>
                  <a:gd name="T22" fmla="*/ 353 w 1794"/>
                  <a:gd name="T23" fmla="*/ 11 h 11"/>
                  <a:gd name="T24" fmla="*/ 397 w 1794"/>
                  <a:gd name="T25" fmla="*/ 0 h 11"/>
                  <a:gd name="T26" fmla="*/ 430 w 1794"/>
                  <a:gd name="T27" fmla="*/ 11 h 11"/>
                  <a:gd name="T28" fmla="*/ 441 w 1794"/>
                  <a:gd name="T29" fmla="*/ 0 h 11"/>
                  <a:gd name="T30" fmla="*/ 496 w 1794"/>
                  <a:gd name="T31" fmla="*/ 0 h 11"/>
                  <a:gd name="T32" fmla="*/ 508 w 1794"/>
                  <a:gd name="T33" fmla="*/ 11 h 11"/>
                  <a:gd name="T34" fmla="*/ 552 w 1794"/>
                  <a:gd name="T35" fmla="*/ 0 h 11"/>
                  <a:gd name="T36" fmla="*/ 585 w 1794"/>
                  <a:gd name="T37" fmla="*/ 11 h 11"/>
                  <a:gd name="T38" fmla="*/ 596 w 1794"/>
                  <a:gd name="T39" fmla="*/ 0 h 11"/>
                  <a:gd name="T40" fmla="*/ 651 w 1794"/>
                  <a:gd name="T41" fmla="*/ 0 h 11"/>
                  <a:gd name="T42" fmla="*/ 662 w 1794"/>
                  <a:gd name="T43" fmla="*/ 11 h 11"/>
                  <a:gd name="T44" fmla="*/ 706 w 1794"/>
                  <a:gd name="T45" fmla="*/ 0 h 11"/>
                  <a:gd name="T46" fmla="*/ 739 w 1794"/>
                  <a:gd name="T47" fmla="*/ 11 h 11"/>
                  <a:gd name="T48" fmla="*/ 750 w 1794"/>
                  <a:gd name="T49" fmla="*/ 0 h 11"/>
                  <a:gd name="T50" fmla="*/ 805 w 1794"/>
                  <a:gd name="T51" fmla="*/ 0 h 11"/>
                  <a:gd name="T52" fmla="*/ 816 w 1794"/>
                  <a:gd name="T53" fmla="*/ 11 h 11"/>
                  <a:gd name="T54" fmla="*/ 860 w 1794"/>
                  <a:gd name="T55" fmla="*/ 0 h 11"/>
                  <a:gd name="T56" fmla="*/ 894 w 1794"/>
                  <a:gd name="T57" fmla="*/ 11 h 11"/>
                  <a:gd name="T58" fmla="*/ 905 w 1794"/>
                  <a:gd name="T59" fmla="*/ 0 h 11"/>
                  <a:gd name="T60" fmla="*/ 960 w 1794"/>
                  <a:gd name="T61" fmla="*/ 0 h 11"/>
                  <a:gd name="T62" fmla="*/ 971 w 1794"/>
                  <a:gd name="T63" fmla="*/ 11 h 11"/>
                  <a:gd name="T64" fmla="*/ 1015 w 1794"/>
                  <a:gd name="T65" fmla="*/ 0 h 11"/>
                  <a:gd name="T66" fmla="*/ 1048 w 1794"/>
                  <a:gd name="T67" fmla="*/ 11 h 11"/>
                  <a:gd name="T68" fmla="*/ 1059 w 1794"/>
                  <a:gd name="T69" fmla="*/ 0 h 11"/>
                  <a:gd name="T70" fmla="*/ 1114 w 1794"/>
                  <a:gd name="T71" fmla="*/ 0 h 11"/>
                  <a:gd name="T72" fmla="*/ 1125 w 1794"/>
                  <a:gd name="T73" fmla="*/ 11 h 11"/>
                  <a:gd name="T74" fmla="*/ 1169 w 1794"/>
                  <a:gd name="T75" fmla="*/ 0 h 11"/>
                  <a:gd name="T76" fmla="*/ 1202 w 1794"/>
                  <a:gd name="T77" fmla="*/ 11 h 11"/>
                  <a:gd name="T78" fmla="*/ 1213 w 1794"/>
                  <a:gd name="T79" fmla="*/ 0 h 11"/>
                  <a:gd name="T80" fmla="*/ 1269 w 1794"/>
                  <a:gd name="T81" fmla="*/ 0 h 11"/>
                  <a:gd name="T82" fmla="*/ 1280 w 1794"/>
                  <a:gd name="T83" fmla="*/ 11 h 11"/>
                  <a:gd name="T84" fmla="*/ 1324 w 1794"/>
                  <a:gd name="T85" fmla="*/ 0 h 11"/>
                  <a:gd name="T86" fmla="*/ 1357 w 1794"/>
                  <a:gd name="T87" fmla="*/ 11 h 11"/>
                  <a:gd name="T88" fmla="*/ 1368 w 1794"/>
                  <a:gd name="T89" fmla="*/ 0 h 11"/>
                  <a:gd name="T90" fmla="*/ 1423 w 1794"/>
                  <a:gd name="T91" fmla="*/ 0 h 11"/>
                  <a:gd name="T92" fmla="*/ 1434 w 1794"/>
                  <a:gd name="T93" fmla="*/ 11 h 11"/>
                  <a:gd name="T94" fmla="*/ 1478 w 1794"/>
                  <a:gd name="T95" fmla="*/ 0 h 11"/>
                  <a:gd name="T96" fmla="*/ 1511 w 1794"/>
                  <a:gd name="T97" fmla="*/ 11 h 11"/>
                  <a:gd name="T98" fmla="*/ 1522 w 1794"/>
                  <a:gd name="T99" fmla="*/ 0 h 11"/>
                  <a:gd name="T100" fmla="*/ 1577 w 1794"/>
                  <a:gd name="T101" fmla="*/ 0 h 11"/>
                  <a:gd name="T102" fmla="*/ 1588 w 1794"/>
                  <a:gd name="T103" fmla="*/ 11 h 11"/>
                  <a:gd name="T104" fmla="*/ 1633 w 1794"/>
                  <a:gd name="T105" fmla="*/ 0 h 11"/>
                  <a:gd name="T106" fmla="*/ 1666 w 1794"/>
                  <a:gd name="T107" fmla="*/ 11 h 11"/>
                  <a:gd name="T108" fmla="*/ 1677 w 1794"/>
                  <a:gd name="T109" fmla="*/ 0 h 11"/>
                  <a:gd name="T110" fmla="*/ 1732 w 1794"/>
                  <a:gd name="T111" fmla="*/ 0 h 11"/>
                  <a:gd name="T112" fmla="*/ 1743 w 1794"/>
                  <a:gd name="T113" fmla="*/ 11 h 11"/>
                  <a:gd name="T114" fmla="*/ 1787 w 1794"/>
                  <a:gd name="T115" fmla="*/ 0 h 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94"/>
                  <a:gd name="T175" fmla="*/ 0 h 11"/>
                  <a:gd name="T176" fmla="*/ 1794 w 1794"/>
                  <a:gd name="T177" fmla="*/ 11 h 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94" h="11">
                    <a:moveTo>
                      <a:pt x="0" y="0"/>
                    </a:move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3" y="0"/>
                    </a:lnTo>
                    <a:lnTo>
                      <a:pt x="33" y="11"/>
                    </a:lnTo>
                    <a:lnTo>
                      <a:pt x="22" y="11"/>
                    </a:lnTo>
                    <a:lnTo>
                      <a:pt x="22" y="0"/>
                    </a:lnTo>
                    <a:close/>
                    <a:moveTo>
                      <a:pt x="44" y="0"/>
                    </a:moveTo>
                    <a:lnTo>
                      <a:pt x="55" y="0"/>
                    </a:lnTo>
                    <a:lnTo>
                      <a:pt x="55" y="11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  <a:moveTo>
                      <a:pt x="66" y="0"/>
                    </a:moveTo>
                    <a:lnTo>
                      <a:pt x="77" y="0"/>
                    </a:lnTo>
                    <a:lnTo>
                      <a:pt x="77" y="11"/>
                    </a:lnTo>
                    <a:lnTo>
                      <a:pt x="66" y="11"/>
                    </a:lnTo>
                    <a:lnTo>
                      <a:pt x="66" y="0"/>
                    </a:lnTo>
                    <a:close/>
                    <a:moveTo>
                      <a:pt x="88" y="0"/>
                    </a:moveTo>
                    <a:lnTo>
                      <a:pt x="99" y="0"/>
                    </a:lnTo>
                    <a:lnTo>
                      <a:pt x="99" y="11"/>
                    </a:lnTo>
                    <a:lnTo>
                      <a:pt x="88" y="11"/>
                    </a:lnTo>
                    <a:lnTo>
                      <a:pt x="88" y="0"/>
                    </a:lnTo>
                    <a:close/>
                    <a:moveTo>
                      <a:pt x="110" y="0"/>
                    </a:moveTo>
                    <a:lnTo>
                      <a:pt x="121" y="0"/>
                    </a:lnTo>
                    <a:lnTo>
                      <a:pt x="121" y="11"/>
                    </a:lnTo>
                    <a:lnTo>
                      <a:pt x="110" y="11"/>
                    </a:lnTo>
                    <a:lnTo>
                      <a:pt x="110" y="0"/>
                    </a:lnTo>
                    <a:close/>
                    <a:moveTo>
                      <a:pt x="132" y="0"/>
                    </a:moveTo>
                    <a:lnTo>
                      <a:pt x="144" y="0"/>
                    </a:lnTo>
                    <a:lnTo>
                      <a:pt x="144" y="11"/>
                    </a:lnTo>
                    <a:lnTo>
                      <a:pt x="132" y="11"/>
                    </a:lnTo>
                    <a:lnTo>
                      <a:pt x="132" y="0"/>
                    </a:lnTo>
                    <a:close/>
                    <a:moveTo>
                      <a:pt x="155" y="0"/>
                    </a:moveTo>
                    <a:lnTo>
                      <a:pt x="166" y="0"/>
                    </a:lnTo>
                    <a:lnTo>
                      <a:pt x="166" y="11"/>
                    </a:lnTo>
                    <a:lnTo>
                      <a:pt x="155" y="11"/>
                    </a:lnTo>
                    <a:lnTo>
                      <a:pt x="155" y="0"/>
                    </a:lnTo>
                    <a:close/>
                    <a:moveTo>
                      <a:pt x="177" y="0"/>
                    </a:moveTo>
                    <a:lnTo>
                      <a:pt x="188" y="0"/>
                    </a:lnTo>
                    <a:lnTo>
                      <a:pt x="188" y="11"/>
                    </a:lnTo>
                    <a:lnTo>
                      <a:pt x="177" y="11"/>
                    </a:lnTo>
                    <a:lnTo>
                      <a:pt x="177" y="0"/>
                    </a:lnTo>
                    <a:close/>
                    <a:moveTo>
                      <a:pt x="199" y="0"/>
                    </a:moveTo>
                    <a:lnTo>
                      <a:pt x="210" y="0"/>
                    </a:lnTo>
                    <a:lnTo>
                      <a:pt x="210" y="11"/>
                    </a:lnTo>
                    <a:lnTo>
                      <a:pt x="199" y="11"/>
                    </a:lnTo>
                    <a:lnTo>
                      <a:pt x="199" y="0"/>
                    </a:lnTo>
                    <a:close/>
                    <a:moveTo>
                      <a:pt x="221" y="0"/>
                    </a:moveTo>
                    <a:lnTo>
                      <a:pt x="232" y="0"/>
                    </a:lnTo>
                    <a:lnTo>
                      <a:pt x="232" y="11"/>
                    </a:lnTo>
                    <a:lnTo>
                      <a:pt x="221" y="11"/>
                    </a:lnTo>
                    <a:lnTo>
                      <a:pt x="221" y="0"/>
                    </a:lnTo>
                    <a:close/>
                    <a:moveTo>
                      <a:pt x="243" y="0"/>
                    </a:moveTo>
                    <a:lnTo>
                      <a:pt x="254" y="0"/>
                    </a:lnTo>
                    <a:lnTo>
                      <a:pt x="254" y="11"/>
                    </a:lnTo>
                    <a:lnTo>
                      <a:pt x="243" y="11"/>
                    </a:lnTo>
                    <a:lnTo>
                      <a:pt x="243" y="0"/>
                    </a:lnTo>
                    <a:close/>
                    <a:moveTo>
                      <a:pt x="265" y="0"/>
                    </a:moveTo>
                    <a:lnTo>
                      <a:pt x="276" y="0"/>
                    </a:lnTo>
                    <a:lnTo>
                      <a:pt x="276" y="11"/>
                    </a:lnTo>
                    <a:lnTo>
                      <a:pt x="265" y="11"/>
                    </a:lnTo>
                    <a:lnTo>
                      <a:pt x="265" y="0"/>
                    </a:lnTo>
                    <a:close/>
                    <a:moveTo>
                      <a:pt x="287" y="0"/>
                    </a:moveTo>
                    <a:lnTo>
                      <a:pt x="298" y="0"/>
                    </a:lnTo>
                    <a:lnTo>
                      <a:pt x="298" y="11"/>
                    </a:lnTo>
                    <a:lnTo>
                      <a:pt x="287" y="11"/>
                    </a:lnTo>
                    <a:lnTo>
                      <a:pt x="287" y="0"/>
                    </a:lnTo>
                    <a:close/>
                    <a:moveTo>
                      <a:pt x="309" y="0"/>
                    </a:moveTo>
                    <a:lnTo>
                      <a:pt x="320" y="0"/>
                    </a:lnTo>
                    <a:lnTo>
                      <a:pt x="320" y="11"/>
                    </a:lnTo>
                    <a:lnTo>
                      <a:pt x="309" y="11"/>
                    </a:lnTo>
                    <a:lnTo>
                      <a:pt x="309" y="0"/>
                    </a:lnTo>
                    <a:close/>
                    <a:moveTo>
                      <a:pt x="331" y="0"/>
                    </a:moveTo>
                    <a:lnTo>
                      <a:pt x="342" y="0"/>
                    </a:lnTo>
                    <a:lnTo>
                      <a:pt x="342" y="11"/>
                    </a:lnTo>
                    <a:lnTo>
                      <a:pt x="331" y="11"/>
                    </a:lnTo>
                    <a:lnTo>
                      <a:pt x="331" y="0"/>
                    </a:lnTo>
                    <a:close/>
                    <a:moveTo>
                      <a:pt x="353" y="0"/>
                    </a:moveTo>
                    <a:lnTo>
                      <a:pt x="364" y="0"/>
                    </a:lnTo>
                    <a:lnTo>
                      <a:pt x="364" y="11"/>
                    </a:lnTo>
                    <a:lnTo>
                      <a:pt x="353" y="11"/>
                    </a:lnTo>
                    <a:lnTo>
                      <a:pt x="353" y="0"/>
                    </a:lnTo>
                    <a:close/>
                    <a:moveTo>
                      <a:pt x="375" y="0"/>
                    </a:moveTo>
                    <a:lnTo>
                      <a:pt x="386" y="0"/>
                    </a:lnTo>
                    <a:lnTo>
                      <a:pt x="386" y="11"/>
                    </a:lnTo>
                    <a:lnTo>
                      <a:pt x="375" y="11"/>
                    </a:lnTo>
                    <a:lnTo>
                      <a:pt x="375" y="0"/>
                    </a:lnTo>
                    <a:close/>
                    <a:moveTo>
                      <a:pt x="397" y="0"/>
                    </a:moveTo>
                    <a:lnTo>
                      <a:pt x="408" y="0"/>
                    </a:lnTo>
                    <a:lnTo>
                      <a:pt x="408" y="11"/>
                    </a:lnTo>
                    <a:lnTo>
                      <a:pt x="397" y="11"/>
                    </a:lnTo>
                    <a:lnTo>
                      <a:pt x="397" y="0"/>
                    </a:lnTo>
                    <a:close/>
                    <a:moveTo>
                      <a:pt x="419" y="0"/>
                    </a:moveTo>
                    <a:lnTo>
                      <a:pt x="430" y="0"/>
                    </a:lnTo>
                    <a:lnTo>
                      <a:pt x="430" y="11"/>
                    </a:lnTo>
                    <a:lnTo>
                      <a:pt x="419" y="11"/>
                    </a:lnTo>
                    <a:lnTo>
                      <a:pt x="419" y="0"/>
                    </a:lnTo>
                    <a:close/>
                    <a:moveTo>
                      <a:pt x="441" y="0"/>
                    </a:moveTo>
                    <a:lnTo>
                      <a:pt x="452" y="0"/>
                    </a:lnTo>
                    <a:lnTo>
                      <a:pt x="452" y="11"/>
                    </a:lnTo>
                    <a:lnTo>
                      <a:pt x="441" y="11"/>
                    </a:lnTo>
                    <a:lnTo>
                      <a:pt x="441" y="0"/>
                    </a:lnTo>
                    <a:close/>
                    <a:moveTo>
                      <a:pt x="463" y="0"/>
                    </a:moveTo>
                    <a:lnTo>
                      <a:pt x="474" y="0"/>
                    </a:lnTo>
                    <a:lnTo>
                      <a:pt x="474" y="11"/>
                    </a:lnTo>
                    <a:lnTo>
                      <a:pt x="463" y="11"/>
                    </a:lnTo>
                    <a:lnTo>
                      <a:pt x="463" y="0"/>
                    </a:lnTo>
                    <a:close/>
                    <a:moveTo>
                      <a:pt x="485" y="0"/>
                    </a:moveTo>
                    <a:lnTo>
                      <a:pt x="496" y="0"/>
                    </a:lnTo>
                    <a:lnTo>
                      <a:pt x="496" y="11"/>
                    </a:lnTo>
                    <a:lnTo>
                      <a:pt x="485" y="11"/>
                    </a:lnTo>
                    <a:lnTo>
                      <a:pt x="485" y="0"/>
                    </a:lnTo>
                    <a:close/>
                    <a:moveTo>
                      <a:pt x="508" y="0"/>
                    </a:moveTo>
                    <a:lnTo>
                      <a:pt x="519" y="0"/>
                    </a:lnTo>
                    <a:lnTo>
                      <a:pt x="519" y="11"/>
                    </a:lnTo>
                    <a:lnTo>
                      <a:pt x="508" y="11"/>
                    </a:lnTo>
                    <a:lnTo>
                      <a:pt x="508" y="0"/>
                    </a:lnTo>
                    <a:close/>
                    <a:moveTo>
                      <a:pt x="530" y="0"/>
                    </a:moveTo>
                    <a:lnTo>
                      <a:pt x="541" y="0"/>
                    </a:lnTo>
                    <a:lnTo>
                      <a:pt x="541" y="11"/>
                    </a:lnTo>
                    <a:lnTo>
                      <a:pt x="530" y="11"/>
                    </a:lnTo>
                    <a:lnTo>
                      <a:pt x="530" y="0"/>
                    </a:lnTo>
                    <a:close/>
                    <a:moveTo>
                      <a:pt x="552" y="0"/>
                    </a:moveTo>
                    <a:lnTo>
                      <a:pt x="563" y="0"/>
                    </a:lnTo>
                    <a:lnTo>
                      <a:pt x="563" y="11"/>
                    </a:lnTo>
                    <a:lnTo>
                      <a:pt x="552" y="11"/>
                    </a:lnTo>
                    <a:lnTo>
                      <a:pt x="552" y="0"/>
                    </a:lnTo>
                    <a:close/>
                    <a:moveTo>
                      <a:pt x="574" y="0"/>
                    </a:moveTo>
                    <a:lnTo>
                      <a:pt x="585" y="0"/>
                    </a:lnTo>
                    <a:lnTo>
                      <a:pt x="585" y="11"/>
                    </a:lnTo>
                    <a:lnTo>
                      <a:pt x="574" y="11"/>
                    </a:lnTo>
                    <a:lnTo>
                      <a:pt x="574" y="0"/>
                    </a:lnTo>
                    <a:close/>
                    <a:moveTo>
                      <a:pt x="596" y="0"/>
                    </a:moveTo>
                    <a:lnTo>
                      <a:pt x="607" y="0"/>
                    </a:lnTo>
                    <a:lnTo>
                      <a:pt x="607" y="11"/>
                    </a:lnTo>
                    <a:lnTo>
                      <a:pt x="596" y="11"/>
                    </a:lnTo>
                    <a:lnTo>
                      <a:pt x="596" y="0"/>
                    </a:lnTo>
                    <a:close/>
                    <a:moveTo>
                      <a:pt x="618" y="0"/>
                    </a:moveTo>
                    <a:lnTo>
                      <a:pt x="629" y="0"/>
                    </a:lnTo>
                    <a:lnTo>
                      <a:pt x="629" y="11"/>
                    </a:lnTo>
                    <a:lnTo>
                      <a:pt x="618" y="11"/>
                    </a:lnTo>
                    <a:lnTo>
                      <a:pt x="618" y="0"/>
                    </a:lnTo>
                    <a:close/>
                    <a:moveTo>
                      <a:pt x="640" y="0"/>
                    </a:moveTo>
                    <a:lnTo>
                      <a:pt x="651" y="0"/>
                    </a:lnTo>
                    <a:lnTo>
                      <a:pt x="651" y="11"/>
                    </a:lnTo>
                    <a:lnTo>
                      <a:pt x="640" y="11"/>
                    </a:lnTo>
                    <a:lnTo>
                      <a:pt x="640" y="0"/>
                    </a:lnTo>
                    <a:close/>
                    <a:moveTo>
                      <a:pt x="662" y="0"/>
                    </a:moveTo>
                    <a:lnTo>
                      <a:pt x="673" y="0"/>
                    </a:lnTo>
                    <a:lnTo>
                      <a:pt x="673" y="11"/>
                    </a:lnTo>
                    <a:lnTo>
                      <a:pt x="662" y="11"/>
                    </a:lnTo>
                    <a:lnTo>
                      <a:pt x="662" y="0"/>
                    </a:lnTo>
                    <a:close/>
                    <a:moveTo>
                      <a:pt x="684" y="0"/>
                    </a:moveTo>
                    <a:lnTo>
                      <a:pt x="695" y="0"/>
                    </a:lnTo>
                    <a:lnTo>
                      <a:pt x="695" y="11"/>
                    </a:lnTo>
                    <a:lnTo>
                      <a:pt x="684" y="11"/>
                    </a:lnTo>
                    <a:lnTo>
                      <a:pt x="684" y="0"/>
                    </a:lnTo>
                    <a:close/>
                    <a:moveTo>
                      <a:pt x="706" y="0"/>
                    </a:moveTo>
                    <a:lnTo>
                      <a:pt x="717" y="0"/>
                    </a:lnTo>
                    <a:lnTo>
                      <a:pt x="717" y="11"/>
                    </a:lnTo>
                    <a:lnTo>
                      <a:pt x="706" y="11"/>
                    </a:lnTo>
                    <a:lnTo>
                      <a:pt x="706" y="0"/>
                    </a:lnTo>
                    <a:close/>
                    <a:moveTo>
                      <a:pt x="728" y="0"/>
                    </a:moveTo>
                    <a:lnTo>
                      <a:pt x="739" y="0"/>
                    </a:lnTo>
                    <a:lnTo>
                      <a:pt x="739" y="11"/>
                    </a:lnTo>
                    <a:lnTo>
                      <a:pt x="728" y="11"/>
                    </a:lnTo>
                    <a:lnTo>
                      <a:pt x="728" y="0"/>
                    </a:lnTo>
                    <a:close/>
                    <a:moveTo>
                      <a:pt x="750" y="0"/>
                    </a:moveTo>
                    <a:lnTo>
                      <a:pt x="761" y="0"/>
                    </a:lnTo>
                    <a:lnTo>
                      <a:pt x="761" y="11"/>
                    </a:lnTo>
                    <a:lnTo>
                      <a:pt x="750" y="11"/>
                    </a:lnTo>
                    <a:lnTo>
                      <a:pt x="750" y="0"/>
                    </a:lnTo>
                    <a:close/>
                    <a:moveTo>
                      <a:pt x="772" y="0"/>
                    </a:moveTo>
                    <a:lnTo>
                      <a:pt x="783" y="0"/>
                    </a:lnTo>
                    <a:lnTo>
                      <a:pt x="783" y="11"/>
                    </a:lnTo>
                    <a:lnTo>
                      <a:pt x="772" y="11"/>
                    </a:lnTo>
                    <a:lnTo>
                      <a:pt x="772" y="0"/>
                    </a:lnTo>
                    <a:close/>
                    <a:moveTo>
                      <a:pt x="794" y="0"/>
                    </a:moveTo>
                    <a:lnTo>
                      <a:pt x="805" y="0"/>
                    </a:lnTo>
                    <a:lnTo>
                      <a:pt x="805" y="11"/>
                    </a:lnTo>
                    <a:lnTo>
                      <a:pt x="794" y="11"/>
                    </a:lnTo>
                    <a:lnTo>
                      <a:pt x="794" y="0"/>
                    </a:lnTo>
                    <a:close/>
                    <a:moveTo>
                      <a:pt x="816" y="0"/>
                    </a:moveTo>
                    <a:lnTo>
                      <a:pt x="827" y="0"/>
                    </a:lnTo>
                    <a:lnTo>
                      <a:pt x="827" y="11"/>
                    </a:lnTo>
                    <a:lnTo>
                      <a:pt x="816" y="11"/>
                    </a:lnTo>
                    <a:lnTo>
                      <a:pt x="816" y="0"/>
                    </a:lnTo>
                    <a:close/>
                    <a:moveTo>
                      <a:pt x="838" y="0"/>
                    </a:moveTo>
                    <a:lnTo>
                      <a:pt x="849" y="0"/>
                    </a:lnTo>
                    <a:lnTo>
                      <a:pt x="849" y="11"/>
                    </a:lnTo>
                    <a:lnTo>
                      <a:pt x="838" y="11"/>
                    </a:lnTo>
                    <a:lnTo>
                      <a:pt x="838" y="0"/>
                    </a:lnTo>
                    <a:close/>
                    <a:moveTo>
                      <a:pt x="860" y="0"/>
                    </a:moveTo>
                    <a:lnTo>
                      <a:pt x="872" y="0"/>
                    </a:lnTo>
                    <a:lnTo>
                      <a:pt x="872" y="11"/>
                    </a:lnTo>
                    <a:lnTo>
                      <a:pt x="860" y="11"/>
                    </a:lnTo>
                    <a:lnTo>
                      <a:pt x="860" y="0"/>
                    </a:lnTo>
                    <a:close/>
                    <a:moveTo>
                      <a:pt x="883" y="0"/>
                    </a:moveTo>
                    <a:lnTo>
                      <a:pt x="894" y="0"/>
                    </a:lnTo>
                    <a:lnTo>
                      <a:pt x="894" y="11"/>
                    </a:lnTo>
                    <a:lnTo>
                      <a:pt x="883" y="11"/>
                    </a:lnTo>
                    <a:lnTo>
                      <a:pt x="883" y="0"/>
                    </a:lnTo>
                    <a:close/>
                    <a:moveTo>
                      <a:pt x="905" y="0"/>
                    </a:moveTo>
                    <a:lnTo>
                      <a:pt x="916" y="0"/>
                    </a:lnTo>
                    <a:lnTo>
                      <a:pt x="916" y="11"/>
                    </a:lnTo>
                    <a:lnTo>
                      <a:pt x="905" y="11"/>
                    </a:lnTo>
                    <a:lnTo>
                      <a:pt x="905" y="0"/>
                    </a:lnTo>
                    <a:close/>
                    <a:moveTo>
                      <a:pt x="927" y="0"/>
                    </a:moveTo>
                    <a:lnTo>
                      <a:pt x="938" y="0"/>
                    </a:lnTo>
                    <a:lnTo>
                      <a:pt x="938" y="11"/>
                    </a:lnTo>
                    <a:lnTo>
                      <a:pt x="927" y="11"/>
                    </a:lnTo>
                    <a:lnTo>
                      <a:pt x="927" y="0"/>
                    </a:lnTo>
                    <a:close/>
                    <a:moveTo>
                      <a:pt x="949" y="0"/>
                    </a:moveTo>
                    <a:lnTo>
                      <a:pt x="960" y="0"/>
                    </a:lnTo>
                    <a:lnTo>
                      <a:pt x="960" y="11"/>
                    </a:lnTo>
                    <a:lnTo>
                      <a:pt x="949" y="11"/>
                    </a:lnTo>
                    <a:lnTo>
                      <a:pt x="949" y="0"/>
                    </a:lnTo>
                    <a:close/>
                    <a:moveTo>
                      <a:pt x="971" y="0"/>
                    </a:moveTo>
                    <a:lnTo>
                      <a:pt x="982" y="0"/>
                    </a:lnTo>
                    <a:lnTo>
                      <a:pt x="982" y="11"/>
                    </a:lnTo>
                    <a:lnTo>
                      <a:pt x="971" y="11"/>
                    </a:lnTo>
                    <a:lnTo>
                      <a:pt x="971" y="0"/>
                    </a:lnTo>
                    <a:close/>
                    <a:moveTo>
                      <a:pt x="993" y="0"/>
                    </a:moveTo>
                    <a:lnTo>
                      <a:pt x="1004" y="0"/>
                    </a:lnTo>
                    <a:lnTo>
                      <a:pt x="1004" y="11"/>
                    </a:lnTo>
                    <a:lnTo>
                      <a:pt x="993" y="11"/>
                    </a:lnTo>
                    <a:lnTo>
                      <a:pt x="993" y="0"/>
                    </a:lnTo>
                    <a:close/>
                    <a:moveTo>
                      <a:pt x="1015" y="0"/>
                    </a:moveTo>
                    <a:lnTo>
                      <a:pt x="1026" y="0"/>
                    </a:lnTo>
                    <a:lnTo>
                      <a:pt x="1026" y="11"/>
                    </a:lnTo>
                    <a:lnTo>
                      <a:pt x="1015" y="11"/>
                    </a:lnTo>
                    <a:lnTo>
                      <a:pt x="1015" y="0"/>
                    </a:lnTo>
                    <a:close/>
                    <a:moveTo>
                      <a:pt x="1037" y="0"/>
                    </a:moveTo>
                    <a:lnTo>
                      <a:pt x="1048" y="0"/>
                    </a:lnTo>
                    <a:lnTo>
                      <a:pt x="1048" y="11"/>
                    </a:lnTo>
                    <a:lnTo>
                      <a:pt x="1037" y="11"/>
                    </a:lnTo>
                    <a:lnTo>
                      <a:pt x="1037" y="0"/>
                    </a:lnTo>
                    <a:close/>
                    <a:moveTo>
                      <a:pt x="1059" y="0"/>
                    </a:moveTo>
                    <a:lnTo>
                      <a:pt x="1070" y="0"/>
                    </a:lnTo>
                    <a:lnTo>
                      <a:pt x="1070" y="11"/>
                    </a:lnTo>
                    <a:lnTo>
                      <a:pt x="1059" y="11"/>
                    </a:lnTo>
                    <a:lnTo>
                      <a:pt x="1059" y="0"/>
                    </a:lnTo>
                    <a:close/>
                    <a:moveTo>
                      <a:pt x="1081" y="0"/>
                    </a:moveTo>
                    <a:lnTo>
                      <a:pt x="1092" y="0"/>
                    </a:lnTo>
                    <a:lnTo>
                      <a:pt x="1092" y="11"/>
                    </a:lnTo>
                    <a:lnTo>
                      <a:pt x="1081" y="11"/>
                    </a:lnTo>
                    <a:lnTo>
                      <a:pt x="1081" y="0"/>
                    </a:lnTo>
                    <a:close/>
                    <a:moveTo>
                      <a:pt x="1103" y="0"/>
                    </a:moveTo>
                    <a:lnTo>
                      <a:pt x="1114" y="0"/>
                    </a:lnTo>
                    <a:lnTo>
                      <a:pt x="1114" y="11"/>
                    </a:lnTo>
                    <a:lnTo>
                      <a:pt x="1103" y="11"/>
                    </a:lnTo>
                    <a:lnTo>
                      <a:pt x="1103" y="0"/>
                    </a:lnTo>
                    <a:close/>
                    <a:moveTo>
                      <a:pt x="1125" y="0"/>
                    </a:moveTo>
                    <a:lnTo>
                      <a:pt x="1136" y="0"/>
                    </a:lnTo>
                    <a:lnTo>
                      <a:pt x="1136" y="11"/>
                    </a:lnTo>
                    <a:lnTo>
                      <a:pt x="1125" y="11"/>
                    </a:lnTo>
                    <a:lnTo>
                      <a:pt x="1125" y="0"/>
                    </a:lnTo>
                    <a:close/>
                    <a:moveTo>
                      <a:pt x="1147" y="0"/>
                    </a:moveTo>
                    <a:lnTo>
                      <a:pt x="1158" y="0"/>
                    </a:lnTo>
                    <a:lnTo>
                      <a:pt x="1158" y="11"/>
                    </a:lnTo>
                    <a:lnTo>
                      <a:pt x="1147" y="11"/>
                    </a:lnTo>
                    <a:lnTo>
                      <a:pt x="1147" y="0"/>
                    </a:lnTo>
                    <a:close/>
                    <a:moveTo>
                      <a:pt x="1169" y="0"/>
                    </a:moveTo>
                    <a:lnTo>
                      <a:pt x="1180" y="0"/>
                    </a:lnTo>
                    <a:lnTo>
                      <a:pt x="1180" y="11"/>
                    </a:lnTo>
                    <a:lnTo>
                      <a:pt x="1169" y="11"/>
                    </a:lnTo>
                    <a:lnTo>
                      <a:pt x="1169" y="0"/>
                    </a:lnTo>
                    <a:close/>
                    <a:moveTo>
                      <a:pt x="1191" y="0"/>
                    </a:moveTo>
                    <a:lnTo>
                      <a:pt x="1202" y="0"/>
                    </a:lnTo>
                    <a:lnTo>
                      <a:pt x="1202" y="11"/>
                    </a:lnTo>
                    <a:lnTo>
                      <a:pt x="1191" y="11"/>
                    </a:lnTo>
                    <a:lnTo>
                      <a:pt x="1191" y="0"/>
                    </a:lnTo>
                    <a:close/>
                    <a:moveTo>
                      <a:pt x="1213" y="0"/>
                    </a:moveTo>
                    <a:lnTo>
                      <a:pt x="1224" y="0"/>
                    </a:lnTo>
                    <a:lnTo>
                      <a:pt x="1224" y="11"/>
                    </a:lnTo>
                    <a:lnTo>
                      <a:pt x="1213" y="11"/>
                    </a:lnTo>
                    <a:lnTo>
                      <a:pt x="1213" y="0"/>
                    </a:lnTo>
                    <a:close/>
                    <a:moveTo>
                      <a:pt x="1236" y="0"/>
                    </a:moveTo>
                    <a:lnTo>
                      <a:pt x="1247" y="0"/>
                    </a:lnTo>
                    <a:lnTo>
                      <a:pt x="1247" y="11"/>
                    </a:lnTo>
                    <a:lnTo>
                      <a:pt x="1236" y="11"/>
                    </a:lnTo>
                    <a:lnTo>
                      <a:pt x="1236" y="0"/>
                    </a:lnTo>
                    <a:close/>
                    <a:moveTo>
                      <a:pt x="1258" y="0"/>
                    </a:moveTo>
                    <a:lnTo>
                      <a:pt x="1269" y="0"/>
                    </a:lnTo>
                    <a:lnTo>
                      <a:pt x="1269" y="11"/>
                    </a:lnTo>
                    <a:lnTo>
                      <a:pt x="1258" y="11"/>
                    </a:lnTo>
                    <a:lnTo>
                      <a:pt x="1258" y="0"/>
                    </a:lnTo>
                    <a:close/>
                    <a:moveTo>
                      <a:pt x="1280" y="0"/>
                    </a:moveTo>
                    <a:lnTo>
                      <a:pt x="1291" y="0"/>
                    </a:lnTo>
                    <a:lnTo>
                      <a:pt x="1291" y="11"/>
                    </a:lnTo>
                    <a:lnTo>
                      <a:pt x="1280" y="11"/>
                    </a:lnTo>
                    <a:lnTo>
                      <a:pt x="1280" y="0"/>
                    </a:lnTo>
                    <a:close/>
                    <a:moveTo>
                      <a:pt x="1302" y="0"/>
                    </a:moveTo>
                    <a:lnTo>
                      <a:pt x="1313" y="0"/>
                    </a:lnTo>
                    <a:lnTo>
                      <a:pt x="1313" y="11"/>
                    </a:lnTo>
                    <a:lnTo>
                      <a:pt x="1302" y="11"/>
                    </a:lnTo>
                    <a:lnTo>
                      <a:pt x="1302" y="0"/>
                    </a:lnTo>
                    <a:close/>
                    <a:moveTo>
                      <a:pt x="1324" y="0"/>
                    </a:moveTo>
                    <a:lnTo>
                      <a:pt x="1335" y="0"/>
                    </a:lnTo>
                    <a:lnTo>
                      <a:pt x="1335" y="11"/>
                    </a:lnTo>
                    <a:lnTo>
                      <a:pt x="1324" y="11"/>
                    </a:lnTo>
                    <a:lnTo>
                      <a:pt x="1324" y="0"/>
                    </a:lnTo>
                    <a:close/>
                    <a:moveTo>
                      <a:pt x="1346" y="0"/>
                    </a:moveTo>
                    <a:lnTo>
                      <a:pt x="1357" y="0"/>
                    </a:lnTo>
                    <a:lnTo>
                      <a:pt x="1357" y="11"/>
                    </a:lnTo>
                    <a:lnTo>
                      <a:pt x="1346" y="11"/>
                    </a:lnTo>
                    <a:lnTo>
                      <a:pt x="1346" y="0"/>
                    </a:lnTo>
                    <a:close/>
                    <a:moveTo>
                      <a:pt x="1368" y="0"/>
                    </a:moveTo>
                    <a:lnTo>
                      <a:pt x="1379" y="0"/>
                    </a:lnTo>
                    <a:lnTo>
                      <a:pt x="1379" y="11"/>
                    </a:lnTo>
                    <a:lnTo>
                      <a:pt x="1368" y="11"/>
                    </a:lnTo>
                    <a:lnTo>
                      <a:pt x="1368" y="0"/>
                    </a:lnTo>
                    <a:close/>
                    <a:moveTo>
                      <a:pt x="1390" y="0"/>
                    </a:moveTo>
                    <a:lnTo>
                      <a:pt x="1401" y="0"/>
                    </a:lnTo>
                    <a:lnTo>
                      <a:pt x="1401" y="11"/>
                    </a:lnTo>
                    <a:lnTo>
                      <a:pt x="1390" y="11"/>
                    </a:lnTo>
                    <a:lnTo>
                      <a:pt x="1390" y="0"/>
                    </a:lnTo>
                    <a:close/>
                    <a:moveTo>
                      <a:pt x="1412" y="0"/>
                    </a:moveTo>
                    <a:lnTo>
                      <a:pt x="1423" y="0"/>
                    </a:lnTo>
                    <a:lnTo>
                      <a:pt x="1423" y="11"/>
                    </a:lnTo>
                    <a:lnTo>
                      <a:pt x="1412" y="11"/>
                    </a:lnTo>
                    <a:lnTo>
                      <a:pt x="1412" y="0"/>
                    </a:lnTo>
                    <a:close/>
                    <a:moveTo>
                      <a:pt x="1434" y="0"/>
                    </a:moveTo>
                    <a:lnTo>
                      <a:pt x="1445" y="0"/>
                    </a:lnTo>
                    <a:lnTo>
                      <a:pt x="1445" y="11"/>
                    </a:lnTo>
                    <a:lnTo>
                      <a:pt x="1434" y="11"/>
                    </a:lnTo>
                    <a:lnTo>
                      <a:pt x="1434" y="0"/>
                    </a:lnTo>
                    <a:close/>
                    <a:moveTo>
                      <a:pt x="1456" y="0"/>
                    </a:moveTo>
                    <a:lnTo>
                      <a:pt x="1467" y="0"/>
                    </a:lnTo>
                    <a:lnTo>
                      <a:pt x="1467" y="11"/>
                    </a:lnTo>
                    <a:lnTo>
                      <a:pt x="1456" y="11"/>
                    </a:lnTo>
                    <a:lnTo>
                      <a:pt x="1456" y="0"/>
                    </a:lnTo>
                    <a:close/>
                    <a:moveTo>
                      <a:pt x="1478" y="0"/>
                    </a:moveTo>
                    <a:lnTo>
                      <a:pt x="1489" y="0"/>
                    </a:lnTo>
                    <a:lnTo>
                      <a:pt x="1489" y="11"/>
                    </a:lnTo>
                    <a:lnTo>
                      <a:pt x="1478" y="11"/>
                    </a:lnTo>
                    <a:lnTo>
                      <a:pt x="1478" y="0"/>
                    </a:lnTo>
                    <a:close/>
                    <a:moveTo>
                      <a:pt x="1500" y="0"/>
                    </a:moveTo>
                    <a:lnTo>
                      <a:pt x="1511" y="0"/>
                    </a:lnTo>
                    <a:lnTo>
                      <a:pt x="1511" y="11"/>
                    </a:lnTo>
                    <a:lnTo>
                      <a:pt x="1500" y="11"/>
                    </a:lnTo>
                    <a:lnTo>
                      <a:pt x="1500" y="0"/>
                    </a:lnTo>
                    <a:close/>
                    <a:moveTo>
                      <a:pt x="1522" y="0"/>
                    </a:moveTo>
                    <a:lnTo>
                      <a:pt x="1533" y="0"/>
                    </a:lnTo>
                    <a:lnTo>
                      <a:pt x="1533" y="11"/>
                    </a:lnTo>
                    <a:lnTo>
                      <a:pt x="1522" y="11"/>
                    </a:lnTo>
                    <a:lnTo>
                      <a:pt x="1522" y="0"/>
                    </a:lnTo>
                    <a:close/>
                    <a:moveTo>
                      <a:pt x="1544" y="0"/>
                    </a:moveTo>
                    <a:lnTo>
                      <a:pt x="1555" y="0"/>
                    </a:lnTo>
                    <a:lnTo>
                      <a:pt x="1555" y="11"/>
                    </a:lnTo>
                    <a:lnTo>
                      <a:pt x="1544" y="11"/>
                    </a:lnTo>
                    <a:lnTo>
                      <a:pt x="1544" y="0"/>
                    </a:lnTo>
                    <a:close/>
                    <a:moveTo>
                      <a:pt x="1566" y="0"/>
                    </a:moveTo>
                    <a:lnTo>
                      <a:pt x="1577" y="0"/>
                    </a:lnTo>
                    <a:lnTo>
                      <a:pt x="1577" y="11"/>
                    </a:lnTo>
                    <a:lnTo>
                      <a:pt x="1566" y="11"/>
                    </a:lnTo>
                    <a:lnTo>
                      <a:pt x="1566" y="0"/>
                    </a:lnTo>
                    <a:close/>
                    <a:moveTo>
                      <a:pt x="1588" y="0"/>
                    </a:moveTo>
                    <a:lnTo>
                      <a:pt x="1600" y="0"/>
                    </a:lnTo>
                    <a:lnTo>
                      <a:pt x="1600" y="11"/>
                    </a:lnTo>
                    <a:lnTo>
                      <a:pt x="1588" y="11"/>
                    </a:lnTo>
                    <a:lnTo>
                      <a:pt x="1588" y="0"/>
                    </a:lnTo>
                    <a:close/>
                    <a:moveTo>
                      <a:pt x="1611" y="0"/>
                    </a:moveTo>
                    <a:lnTo>
                      <a:pt x="1622" y="0"/>
                    </a:lnTo>
                    <a:lnTo>
                      <a:pt x="1622" y="11"/>
                    </a:lnTo>
                    <a:lnTo>
                      <a:pt x="1611" y="11"/>
                    </a:lnTo>
                    <a:lnTo>
                      <a:pt x="1611" y="0"/>
                    </a:lnTo>
                    <a:close/>
                    <a:moveTo>
                      <a:pt x="1633" y="0"/>
                    </a:moveTo>
                    <a:lnTo>
                      <a:pt x="1644" y="0"/>
                    </a:lnTo>
                    <a:lnTo>
                      <a:pt x="1644" y="11"/>
                    </a:lnTo>
                    <a:lnTo>
                      <a:pt x="1633" y="11"/>
                    </a:lnTo>
                    <a:lnTo>
                      <a:pt x="1633" y="0"/>
                    </a:lnTo>
                    <a:close/>
                    <a:moveTo>
                      <a:pt x="1655" y="0"/>
                    </a:moveTo>
                    <a:lnTo>
                      <a:pt x="1666" y="0"/>
                    </a:lnTo>
                    <a:lnTo>
                      <a:pt x="1666" y="11"/>
                    </a:lnTo>
                    <a:lnTo>
                      <a:pt x="1655" y="11"/>
                    </a:lnTo>
                    <a:lnTo>
                      <a:pt x="1655" y="0"/>
                    </a:lnTo>
                    <a:close/>
                    <a:moveTo>
                      <a:pt x="1677" y="0"/>
                    </a:moveTo>
                    <a:lnTo>
                      <a:pt x="1688" y="0"/>
                    </a:lnTo>
                    <a:lnTo>
                      <a:pt x="1688" y="11"/>
                    </a:lnTo>
                    <a:lnTo>
                      <a:pt x="1677" y="11"/>
                    </a:lnTo>
                    <a:lnTo>
                      <a:pt x="1677" y="0"/>
                    </a:lnTo>
                    <a:close/>
                    <a:moveTo>
                      <a:pt x="1699" y="0"/>
                    </a:moveTo>
                    <a:lnTo>
                      <a:pt x="1710" y="0"/>
                    </a:lnTo>
                    <a:lnTo>
                      <a:pt x="1710" y="11"/>
                    </a:lnTo>
                    <a:lnTo>
                      <a:pt x="1699" y="11"/>
                    </a:lnTo>
                    <a:lnTo>
                      <a:pt x="1699" y="0"/>
                    </a:lnTo>
                    <a:close/>
                    <a:moveTo>
                      <a:pt x="1721" y="0"/>
                    </a:moveTo>
                    <a:lnTo>
                      <a:pt x="1732" y="0"/>
                    </a:lnTo>
                    <a:lnTo>
                      <a:pt x="1732" y="11"/>
                    </a:lnTo>
                    <a:lnTo>
                      <a:pt x="1721" y="11"/>
                    </a:lnTo>
                    <a:lnTo>
                      <a:pt x="1721" y="0"/>
                    </a:lnTo>
                    <a:close/>
                    <a:moveTo>
                      <a:pt x="1743" y="0"/>
                    </a:moveTo>
                    <a:lnTo>
                      <a:pt x="1754" y="0"/>
                    </a:lnTo>
                    <a:lnTo>
                      <a:pt x="1754" y="11"/>
                    </a:lnTo>
                    <a:lnTo>
                      <a:pt x="1743" y="11"/>
                    </a:lnTo>
                    <a:lnTo>
                      <a:pt x="1743" y="0"/>
                    </a:lnTo>
                    <a:close/>
                    <a:moveTo>
                      <a:pt x="1765" y="0"/>
                    </a:moveTo>
                    <a:lnTo>
                      <a:pt x="1776" y="0"/>
                    </a:lnTo>
                    <a:lnTo>
                      <a:pt x="1776" y="11"/>
                    </a:lnTo>
                    <a:lnTo>
                      <a:pt x="1765" y="11"/>
                    </a:lnTo>
                    <a:lnTo>
                      <a:pt x="1765" y="0"/>
                    </a:lnTo>
                    <a:close/>
                    <a:moveTo>
                      <a:pt x="1787" y="0"/>
                    </a:moveTo>
                    <a:lnTo>
                      <a:pt x="1794" y="0"/>
                    </a:lnTo>
                    <a:lnTo>
                      <a:pt x="1794" y="11"/>
                    </a:lnTo>
                    <a:lnTo>
                      <a:pt x="1787" y="11"/>
                    </a:lnTo>
                    <a:lnTo>
                      <a:pt x="17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5" name="Freeform 74"/>
              <p:cNvSpPr>
                <a:spLocks noEditPoints="1"/>
              </p:cNvSpPr>
              <p:nvPr/>
            </p:nvSpPr>
            <p:spPr bwMode="auto">
              <a:xfrm>
                <a:off x="4102" y="603"/>
                <a:ext cx="44" cy="460"/>
              </a:xfrm>
              <a:custGeom>
                <a:avLst/>
                <a:gdLst>
                  <a:gd name="T0" fmla="*/ 30 w 44"/>
                  <a:gd name="T1" fmla="*/ 52 h 460"/>
                  <a:gd name="T2" fmla="*/ 15 w 44"/>
                  <a:gd name="T3" fmla="*/ 37 h 460"/>
                  <a:gd name="T4" fmla="*/ 30 w 44"/>
                  <a:gd name="T5" fmla="*/ 67 h 460"/>
                  <a:gd name="T6" fmla="*/ 15 w 44"/>
                  <a:gd name="T7" fmla="*/ 81 h 460"/>
                  <a:gd name="T8" fmla="*/ 30 w 44"/>
                  <a:gd name="T9" fmla="*/ 67 h 460"/>
                  <a:gd name="T10" fmla="*/ 30 w 44"/>
                  <a:gd name="T11" fmla="*/ 111 h 460"/>
                  <a:gd name="T12" fmla="*/ 15 w 44"/>
                  <a:gd name="T13" fmla="*/ 96 h 460"/>
                  <a:gd name="T14" fmla="*/ 30 w 44"/>
                  <a:gd name="T15" fmla="*/ 125 h 460"/>
                  <a:gd name="T16" fmla="*/ 15 w 44"/>
                  <a:gd name="T17" fmla="*/ 140 h 460"/>
                  <a:gd name="T18" fmla="*/ 30 w 44"/>
                  <a:gd name="T19" fmla="*/ 125 h 460"/>
                  <a:gd name="T20" fmla="*/ 30 w 44"/>
                  <a:gd name="T21" fmla="*/ 169 h 460"/>
                  <a:gd name="T22" fmla="*/ 15 w 44"/>
                  <a:gd name="T23" fmla="*/ 155 h 460"/>
                  <a:gd name="T24" fmla="*/ 30 w 44"/>
                  <a:gd name="T25" fmla="*/ 184 h 460"/>
                  <a:gd name="T26" fmla="*/ 15 w 44"/>
                  <a:gd name="T27" fmla="*/ 199 h 460"/>
                  <a:gd name="T28" fmla="*/ 30 w 44"/>
                  <a:gd name="T29" fmla="*/ 184 h 460"/>
                  <a:gd name="T30" fmla="*/ 30 w 44"/>
                  <a:gd name="T31" fmla="*/ 228 h 460"/>
                  <a:gd name="T32" fmla="*/ 15 w 44"/>
                  <a:gd name="T33" fmla="*/ 214 h 460"/>
                  <a:gd name="T34" fmla="*/ 30 w 44"/>
                  <a:gd name="T35" fmla="*/ 243 h 460"/>
                  <a:gd name="T36" fmla="*/ 15 w 44"/>
                  <a:gd name="T37" fmla="*/ 258 h 460"/>
                  <a:gd name="T38" fmla="*/ 30 w 44"/>
                  <a:gd name="T39" fmla="*/ 243 h 460"/>
                  <a:gd name="T40" fmla="*/ 30 w 44"/>
                  <a:gd name="T41" fmla="*/ 287 h 460"/>
                  <a:gd name="T42" fmla="*/ 15 w 44"/>
                  <a:gd name="T43" fmla="*/ 272 h 460"/>
                  <a:gd name="T44" fmla="*/ 30 w 44"/>
                  <a:gd name="T45" fmla="*/ 302 h 460"/>
                  <a:gd name="T46" fmla="*/ 15 w 44"/>
                  <a:gd name="T47" fmla="*/ 316 h 460"/>
                  <a:gd name="T48" fmla="*/ 30 w 44"/>
                  <a:gd name="T49" fmla="*/ 302 h 460"/>
                  <a:gd name="T50" fmla="*/ 30 w 44"/>
                  <a:gd name="T51" fmla="*/ 346 h 460"/>
                  <a:gd name="T52" fmla="*/ 15 w 44"/>
                  <a:gd name="T53" fmla="*/ 331 h 460"/>
                  <a:gd name="T54" fmla="*/ 30 w 44"/>
                  <a:gd name="T55" fmla="*/ 361 h 460"/>
                  <a:gd name="T56" fmla="*/ 15 w 44"/>
                  <a:gd name="T57" fmla="*/ 375 h 460"/>
                  <a:gd name="T58" fmla="*/ 30 w 44"/>
                  <a:gd name="T59" fmla="*/ 361 h 460"/>
                  <a:gd name="T60" fmla="*/ 30 w 44"/>
                  <a:gd name="T61" fmla="*/ 405 h 460"/>
                  <a:gd name="T62" fmla="*/ 15 w 44"/>
                  <a:gd name="T63" fmla="*/ 390 h 460"/>
                  <a:gd name="T64" fmla="*/ 30 w 44"/>
                  <a:gd name="T65" fmla="*/ 419 h 460"/>
                  <a:gd name="T66" fmla="*/ 15 w 44"/>
                  <a:gd name="T67" fmla="*/ 434 h 460"/>
                  <a:gd name="T68" fmla="*/ 30 w 44"/>
                  <a:gd name="T69" fmla="*/ 419 h 460"/>
                  <a:gd name="T70" fmla="*/ 30 w 44"/>
                  <a:gd name="T71" fmla="*/ 460 h 460"/>
                  <a:gd name="T72" fmla="*/ 15 w 44"/>
                  <a:gd name="T73" fmla="*/ 449 h 460"/>
                  <a:gd name="T74" fmla="*/ 0 w 44"/>
                  <a:gd name="T75" fmla="*/ 45 h 460"/>
                  <a:gd name="T76" fmla="*/ 44 w 44"/>
                  <a:gd name="T77" fmla="*/ 45 h 46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4"/>
                  <a:gd name="T118" fmla="*/ 0 h 460"/>
                  <a:gd name="T119" fmla="*/ 44 w 44"/>
                  <a:gd name="T120" fmla="*/ 460 h 46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4" h="460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7"/>
                    </a:lnTo>
                    <a:lnTo>
                      <a:pt x="15" y="287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30" y="302"/>
                    </a:moveTo>
                    <a:lnTo>
                      <a:pt x="30" y="316"/>
                    </a:lnTo>
                    <a:lnTo>
                      <a:pt x="15" y="316"/>
                    </a:lnTo>
                    <a:lnTo>
                      <a:pt x="15" y="302"/>
                    </a:lnTo>
                    <a:lnTo>
                      <a:pt x="30" y="302"/>
                    </a:lnTo>
                    <a:close/>
                    <a:moveTo>
                      <a:pt x="30" y="331"/>
                    </a:moveTo>
                    <a:lnTo>
                      <a:pt x="30" y="346"/>
                    </a:lnTo>
                    <a:lnTo>
                      <a:pt x="15" y="346"/>
                    </a:lnTo>
                    <a:lnTo>
                      <a:pt x="15" y="331"/>
                    </a:lnTo>
                    <a:lnTo>
                      <a:pt x="30" y="331"/>
                    </a:lnTo>
                    <a:close/>
                    <a:moveTo>
                      <a:pt x="30" y="361"/>
                    </a:moveTo>
                    <a:lnTo>
                      <a:pt x="30" y="375"/>
                    </a:lnTo>
                    <a:lnTo>
                      <a:pt x="15" y="375"/>
                    </a:lnTo>
                    <a:lnTo>
                      <a:pt x="15" y="361"/>
                    </a:lnTo>
                    <a:lnTo>
                      <a:pt x="30" y="361"/>
                    </a:lnTo>
                    <a:close/>
                    <a:moveTo>
                      <a:pt x="30" y="390"/>
                    </a:moveTo>
                    <a:lnTo>
                      <a:pt x="30" y="405"/>
                    </a:lnTo>
                    <a:lnTo>
                      <a:pt x="15" y="405"/>
                    </a:lnTo>
                    <a:lnTo>
                      <a:pt x="15" y="390"/>
                    </a:lnTo>
                    <a:lnTo>
                      <a:pt x="30" y="390"/>
                    </a:lnTo>
                    <a:close/>
                    <a:moveTo>
                      <a:pt x="30" y="419"/>
                    </a:moveTo>
                    <a:lnTo>
                      <a:pt x="30" y="434"/>
                    </a:lnTo>
                    <a:lnTo>
                      <a:pt x="15" y="434"/>
                    </a:lnTo>
                    <a:lnTo>
                      <a:pt x="15" y="419"/>
                    </a:lnTo>
                    <a:lnTo>
                      <a:pt x="30" y="419"/>
                    </a:lnTo>
                    <a:close/>
                    <a:moveTo>
                      <a:pt x="30" y="449"/>
                    </a:moveTo>
                    <a:lnTo>
                      <a:pt x="30" y="460"/>
                    </a:lnTo>
                    <a:lnTo>
                      <a:pt x="15" y="460"/>
                    </a:lnTo>
                    <a:lnTo>
                      <a:pt x="15" y="449"/>
                    </a:lnTo>
                    <a:lnTo>
                      <a:pt x="30" y="449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6" name="Freeform 75"/>
              <p:cNvSpPr>
                <a:spLocks noEditPoints="1"/>
              </p:cNvSpPr>
              <p:nvPr/>
            </p:nvSpPr>
            <p:spPr bwMode="auto">
              <a:xfrm>
                <a:off x="4102" y="1573"/>
                <a:ext cx="44" cy="284"/>
              </a:xfrm>
              <a:custGeom>
                <a:avLst/>
                <a:gdLst>
                  <a:gd name="T0" fmla="*/ 30 w 44"/>
                  <a:gd name="T1" fmla="*/ 37 h 284"/>
                  <a:gd name="T2" fmla="*/ 30 w 44"/>
                  <a:gd name="T3" fmla="*/ 52 h 284"/>
                  <a:gd name="T4" fmla="*/ 15 w 44"/>
                  <a:gd name="T5" fmla="*/ 52 h 284"/>
                  <a:gd name="T6" fmla="*/ 15 w 44"/>
                  <a:gd name="T7" fmla="*/ 37 h 284"/>
                  <a:gd name="T8" fmla="*/ 30 w 44"/>
                  <a:gd name="T9" fmla="*/ 37 h 284"/>
                  <a:gd name="T10" fmla="*/ 30 w 44"/>
                  <a:gd name="T11" fmla="*/ 67 h 284"/>
                  <a:gd name="T12" fmla="*/ 30 w 44"/>
                  <a:gd name="T13" fmla="*/ 81 h 284"/>
                  <a:gd name="T14" fmla="*/ 15 w 44"/>
                  <a:gd name="T15" fmla="*/ 81 h 284"/>
                  <a:gd name="T16" fmla="*/ 15 w 44"/>
                  <a:gd name="T17" fmla="*/ 67 h 284"/>
                  <a:gd name="T18" fmla="*/ 30 w 44"/>
                  <a:gd name="T19" fmla="*/ 67 h 284"/>
                  <a:gd name="T20" fmla="*/ 30 w 44"/>
                  <a:gd name="T21" fmla="*/ 96 h 284"/>
                  <a:gd name="T22" fmla="*/ 30 w 44"/>
                  <a:gd name="T23" fmla="*/ 111 h 284"/>
                  <a:gd name="T24" fmla="*/ 15 w 44"/>
                  <a:gd name="T25" fmla="*/ 111 h 284"/>
                  <a:gd name="T26" fmla="*/ 15 w 44"/>
                  <a:gd name="T27" fmla="*/ 96 h 284"/>
                  <a:gd name="T28" fmla="*/ 30 w 44"/>
                  <a:gd name="T29" fmla="*/ 96 h 284"/>
                  <a:gd name="T30" fmla="*/ 30 w 44"/>
                  <a:gd name="T31" fmla="*/ 125 h 284"/>
                  <a:gd name="T32" fmla="*/ 30 w 44"/>
                  <a:gd name="T33" fmla="*/ 140 h 284"/>
                  <a:gd name="T34" fmla="*/ 15 w 44"/>
                  <a:gd name="T35" fmla="*/ 140 h 284"/>
                  <a:gd name="T36" fmla="*/ 15 w 44"/>
                  <a:gd name="T37" fmla="*/ 125 h 284"/>
                  <a:gd name="T38" fmla="*/ 30 w 44"/>
                  <a:gd name="T39" fmla="*/ 125 h 284"/>
                  <a:gd name="T40" fmla="*/ 30 w 44"/>
                  <a:gd name="T41" fmla="*/ 155 h 284"/>
                  <a:gd name="T42" fmla="*/ 30 w 44"/>
                  <a:gd name="T43" fmla="*/ 169 h 284"/>
                  <a:gd name="T44" fmla="*/ 15 w 44"/>
                  <a:gd name="T45" fmla="*/ 169 h 284"/>
                  <a:gd name="T46" fmla="*/ 15 w 44"/>
                  <a:gd name="T47" fmla="*/ 155 h 284"/>
                  <a:gd name="T48" fmla="*/ 30 w 44"/>
                  <a:gd name="T49" fmla="*/ 155 h 284"/>
                  <a:gd name="T50" fmla="*/ 30 w 44"/>
                  <a:gd name="T51" fmla="*/ 184 h 284"/>
                  <a:gd name="T52" fmla="*/ 30 w 44"/>
                  <a:gd name="T53" fmla="*/ 199 h 284"/>
                  <a:gd name="T54" fmla="*/ 15 w 44"/>
                  <a:gd name="T55" fmla="*/ 199 h 284"/>
                  <a:gd name="T56" fmla="*/ 15 w 44"/>
                  <a:gd name="T57" fmla="*/ 184 h 284"/>
                  <a:gd name="T58" fmla="*/ 30 w 44"/>
                  <a:gd name="T59" fmla="*/ 184 h 284"/>
                  <a:gd name="T60" fmla="*/ 30 w 44"/>
                  <a:gd name="T61" fmla="*/ 214 h 284"/>
                  <a:gd name="T62" fmla="*/ 30 w 44"/>
                  <a:gd name="T63" fmla="*/ 228 h 284"/>
                  <a:gd name="T64" fmla="*/ 15 w 44"/>
                  <a:gd name="T65" fmla="*/ 228 h 284"/>
                  <a:gd name="T66" fmla="*/ 15 w 44"/>
                  <a:gd name="T67" fmla="*/ 214 h 284"/>
                  <a:gd name="T68" fmla="*/ 30 w 44"/>
                  <a:gd name="T69" fmla="*/ 214 h 284"/>
                  <a:gd name="T70" fmla="*/ 30 w 44"/>
                  <a:gd name="T71" fmla="*/ 243 h 284"/>
                  <a:gd name="T72" fmla="*/ 30 w 44"/>
                  <a:gd name="T73" fmla="*/ 258 h 284"/>
                  <a:gd name="T74" fmla="*/ 15 w 44"/>
                  <a:gd name="T75" fmla="*/ 258 h 284"/>
                  <a:gd name="T76" fmla="*/ 15 w 44"/>
                  <a:gd name="T77" fmla="*/ 243 h 284"/>
                  <a:gd name="T78" fmla="*/ 30 w 44"/>
                  <a:gd name="T79" fmla="*/ 243 h 284"/>
                  <a:gd name="T80" fmla="*/ 30 w 44"/>
                  <a:gd name="T81" fmla="*/ 272 h 284"/>
                  <a:gd name="T82" fmla="*/ 30 w 44"/>
                  <a:gd name="T83" fmla="*/ 284 h 284"/>
                  <a:gd name="T84" fmla="*/ 15 w 44"/>
                  <a:gd name="T85" fmla="*/ 284 h 284"/>
                  <a:gd name="T86" fmla="*/ 15 w 44"/>
                  <a:gd name="T87" fmla="*/ 272 h 284"/>
                  <a:gd name="T88" fmla="*/ 30 w 44"/>
                  <a:gd name="T89" fmla="*/ 272 h 284"/>
                  <a:gd name="T90" fmla="*/ 0 w 44"/>
                  <a:gd name="T91" fmla="*/ 45 h 284"/>
                  <a:gd name="T92" fmla="*/ 22 w 44"/>
                  <a:gd name="T93" fmla="*/ 0 h 284"/>
                  <a:gd name="T94" fmla="*/ 44 w 44"/>
                  <a:gd name="T95" fmla="*/ 45 h 284"/>
                  <a:gd name="T96" fmla="*/ 0 w 44"/>
                  <a:gd name="T97" fmla="*/ 45 h 28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4"/>
                  <a:gd name="T148" fmla="*/ 0 h 284"/>
                  <a:gd name="T149" fmla="*/ 44 w 44"/>
                  <a:gd name="T150" fmla="*/ 284 h 28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4" h="284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4"/>
                    </a:lnTo>
                    <a:lnTo>
                      <a:pt x="15" y="284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7" name="Line 58"/>
              <p:cNvSpPr>
                <a:spLocks noChangeShapeType="1"/>
              </p:cNvSpPr>
              <p:nvPr/>
            </p:nvSpPr>
            <p:spPr bwMode="auto">
              <a:xfrm>
                <a:off x="859" y="2191"/>
                <a:ext cx="1" cy="166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8" name="Freeform 77"/>
              <p:cNvSpPr>
                <a:spLocks noEditPoints="1"/>
              </p:cNvSpPr>
              <p:nvPr/>
            </p:nvSpPr>
            <p:spPr bwMode="auto">
              <a:xfrm>
                <a:off x="859" y="2305"/>
                <a:ext cx="695" cy="44"/>
              </a:xfrm>
              <a:custGeom>
                <a:avLst/>
                <a:gdLst>
                  <a:gd name="T0" fmla="*/ 52 w 695"/>
                  <a:gd name="T1" fmla="*/ 15 h 44"/>
                  <a:gd name="T2" fmla="*/ 37 w 695"/>
                  <a:gd name="T3" fmla="*/ 30 h 44"/>
                  <a:gd name="T4" fmla="*/ 67 w 695"/>
                  <a:gd name="T5" fmla="*/ 15 h 44"/>
                  <a:gd name="T6" fmla="*/ 81 w 695"/>
                  <a:gd name="T7" fmla="*/ 30 h 44"/>
                  <a:gd name="T8" fmla="*/ 67 w 695"/>
                  <a:gd name="T9" fmla="*/ 15 h 44"/>
                  <a:gd name="T10" fmla="*/ 111 w 695"/>
                  <a:gd name="T11" fmla="*/ 15 h 44"/>
                  <a:gd name="T12" fmla="*/ 96 w 695"/>
                  <a:gd name="T13" fmla="*/ 30 h 44"/>
                  <a:gd name="T14" fmla="*/ 125 w 695"/>
                  <a:gd name="T15" fmla="*/ 15 h 44"/>
                  <a:gd name="T16" fmla="*/ 140 w 695"/>
                  <a:gd name="T17" fmla="*/ 30 h 44"/>
                  <a:gd name="T18" fmla="*/ 125 w 695"/>
                  <a:gd name="T19" fmla="*/ 15 h 44"/>
                  <a:gd name="T20" fmla="*/ 170 w 695"/>
                  <a:gd name="T21" fmla="*/ 15 h 44"/>
                  <a:gd name="T22" fmla="*/ 155 w 695"/>
                  <a:gd name="T23" fmla="*/ 30 h 44"/>
                  <a:gd name="T24" fmla="*/ 184 w 695"/>
                  <a:gd name="T25" fmla="*/ 15 h 44"/>
                  <a:gd name="T26" fmla="*/ 199 w 695"/>
                  <a:gd name="T27" fmla="*/ 30 h 44"/>
                  <a:gd name="T28" fmla="*/ 184 w 695"/>
                  <a:gd name="T29" fmla="*/ 15 h 44"/>
                  <a:gd name="T30" fmla="*/ 228 w 695"/>
                  <a:gd name="T31" fmla="*/ 15 h 44"/>
                  <a:gd name="T32" fmla="*/ 214 w 695"/>
                  <a:gd name="T33" fmla="*/ 30 h 44"/>
                  <a:gd name="T34" fmla="*/ 243 w 695"/>
                  <a:gd name="T35" fmla="*/ 15 h 44"/>
                  <a:gd name="T36" fmla="*/ 258 w 695"/>
                  <a:gd name="T37" fmla="*/ 30 h 44"/>
                  <a:gd name="T38" fmla="*/ 243 w 695"/>
                  <a:gd name="T39" fmla="*/ 15 h 44"/>
                  <a:gd name="T40" fmla="*/ 287 w 695"/>
                  <a:gd name="T41" fmla="*/ 15 h 44"/>
                  <a:gd name="T42" fmla="*/ 272 w 695"/>
                  <a:gd name="T43" fmla="*/ 30 h 44"/>
                  <a:gd name="T44" fmla="*/ 302 w 695"/>
                  <a:gd name="T45" fmla="*/ 15 h 44"/>
                  <a:gd name="T46" fmla="*/ 317 w 695"/>
                  <a:gd name="T47" fmla="*/ 30 h 44"/>
                  <a:gd name="T48" fmla="*/ 302 w 695"/>
                  <a:gd name="T49" fmla="*/ 15 h 44"/>
                  <a:gd name="T50" fmla="*/ 346 w 695"/>
                  <a:gd name="T51" fmla="*/ 15 h 44"/>
                  <a:gd name="T52" fmla="*/ 331 w 695"/>
                  <a:gd name="T53" fmla="*/ 30 h 44"/>
                  <a:gd name="T54" fmla="*/ 361 w 695"/>
                  <a:gd name="T55" fmla="*/ 15 h 44"/>
                  <a:gd name="T56" fmla="*/ 375 w 695"/>
                  <a:gd name="T57" fmla="*/ 30 h 44"/>
                  <a:gd name="T58" fmla="*/ 361 w 695"/>
                  <a:gd name="T59" fmla="*/ 15 h 44"/>
                  <a:gd name="T60" fmla="*/ 405 w 695"/>
                  <a:gd name="T61" fmla="*/ 15 h 44"/>
                  <a:gd name="T62" fmla="*/ 390 w 695"/>
                  <a:gd name="T63" fmla="*/ 30 h 44"/>
                  <a:gd name="T64" fmla="*/ 420 w 695"/>
                  <a:gd name="T65" fmla="*/ 15 h 44"/>
                  <a:gd name="T66" fmla="*/ 434 w 695"/>
                  <a:gd name="T67" fmla="*/ 30 h 44"/>
                  <a:gd name="T68" fmla="*/ 420 w 695"/>
                  <a:gd name="T69" fmla="*/ 15 h 44"/>
                  <a:gd name="T70" fmla="*/ 464 w 695"/>
                  <a:gd name="T71" fmla="*/ 15 h 44"/>
                  <a:gd name="T72" fmla="*/ 449 w 695"/>
                  <a:gd name="T73" fmla="*/ 30 h 44"/>
                  <a:gd name="T74" fmla="*/ 478 w 695"/>
                  <a:gd name="T75" fmla="*/ 15 h 44"/>
                  <a:gd name="T76" fmla="*/ 493 w 695"/>
                  <a:gd name="T77" fmla="*/ 30 h 44"/>
                  <a:gd name="T78" fmla="*/ 478 w 695"/>
                  <a:gd name="T79" fmla="*/ 15 h 44"/>
                  <a:gd name="T80" fmla="*/ 522 w 695"/>
                  <a:gd name="T81" fmla="*/ 15 h 44"/>
                  <a:gd name="T82" fmla="*/ 508 w 695"/>
                  <a:gd name="T83" fmla="*/ 30 h 44"/>
                  <a:gd name="T84" fmla="*/ 537 w 695"/>
                  <a:gd name="T85" fmla="*/ 15 h 44"/>
                  <a:gd name="T86" fmla="*/ 552 w 695"/>
                  <a:gd name="T87" fmla="*/ 30 h 44"/>
                  <a:gd name="T88" fmla="*/ 537 w 695"/>
                  <a:gd name="T89" fmla="*/ 15 h 44"/>
                  <a:gd name="T90" fmla="*/ 581 w 695"/>
                  <a:gd name="T91" fmla="*/ 15 h 44"/>
                  <a:gd name="T92" fmla="*/ 567 w 695"/>
                  <a:gd name="T93" fmla="*/ 30 h 44"/>
                  <a:gd name="T94" fmla="*/ 596 w 695"/>
                  <a:gd name="T95" fmla="*/ 15 h 44"/>
                  <a:gd name="T96" fmla="*/ 611 w 695"/>
                  <a:gd name="T97" fmla="*/ 30 h 44"/>
                  <a:gd name="T98" fmla="*/ 596 w 695"/>
                  <a:gd name="T99" fmla="*/ 15 h 44"/>
                  <a:gd name="T100" fmla="*/ 640 w 695"/>
                  <a:gd name="T101" fmla="*/ 15 h 44"/>
                  <a:gd name="T102" fmla="*/ 625 w 695"/>
                  <a:gd name="T103" fmla="*/ 30 h 44"/>
                  <a:gd name="T104" fmla="*/ 655 w 695"/>
                  <a:gd name="T105" fmla="*/ 15 h 44"/>
                  <a:gd name="T106" fmla="*/ 670 w 695"/>
                  <a:gd name="T107" fmla="*/ 30 h 44"/>
                  <a:gd name="T108" fmla="*/ 655 w 695"/>
                  <a:gd name="T109" fmla="*/ 15 h 44"/>
                  <a:gd name="T110" fmla="*/ 695 w 695"/>
                  <a:gd name="T111" fmla="*/ 15 h 44"/>
                  <a:gd name="T112" fmla="*/ 684 w 695"/>
                  <a:gd name="T113" fmla="*/ 30 h 44"/>
                  <a:gd name="T114" fmla="*/ 45 w 695"/>
                  <a:gd name="T115" fmla="*/ 44 h 44"/>
                  <a:gd name="T116" fmla="*/ 45 w 695"/>
                  <a:gd name="T117" fmla="*/ 0 h 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95"/>
                  <a:gd name="T178" fmla="*/ 0 h 44"/>
                  <a:gd name="T179" fmla="*/ 695 w 695"/>
                  <a:gd name="T180" fmla="*/ 44 h 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95" h="44">
                    <a:moveTo>
                      <a:pt x="37" y="15"/>
                    </a:moveTo>
                    <a:lnTo>
                      <a:pt x="52" y="15"/>
                    </a:lnTo>
                    <a:lnTo>
                      <a:pt x="52" y="30"/>
                    </a:lnTo>
                    <a:lnTo>
                      <a:pt x="37" y="30"/>
                    </a:lnTo>
                    <a:lnTo>
                      <a:pt x="37" y="15"/>
                    </a:lnTo>
                    <a:close/>
                    <a:moveTo>
                      <a:pt x="67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7" y="30"/>
                    </a:lnTo>
                    <a:lnTo>
                      <a:pt x="67" y="15"/>
                    </a:lnTo>
                    <a:close/>
                    <a:moveTo>
                      <a:pt x="96" y="15"/>
                    </a:moveTo>
                    <a:lnTo>
                      <a:pt x="111" y="15"/>
                    </a:lnTo>
                    <a:lnTo>
                      <a:pt x="111" y="30"/>
                    </a:lnTo>
                    <a:lnTo>
                      <a:pt x="96" y="30"/>
                    </a:lnTo>
                    <a:lnTo>
                      <a:pt x="96" y="15"/>
                    </a:lnTo>
                    <a:close/>
                    <a:moveTo>
                      <a:pt x="125" y="15"/>
                    </a:moveTo>
                    <a:lnTo>
                      <a:pt x="140" y="15"/>
                    </a:lnTo>
                    <a:lnTo>
                      <a:pt x="140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5" y="15"/>
                    </a:moveTo>
                    <a:lnTo>
                      <a:pt x="170" y="15"/>
                    </a:lnTo>
                    <a:lnTo>
                      <a:pt x="170" y="30"/>
                    </a:lnTo>
                    <a:lnTo>
                      <a:pt x="155" y="30"/>
                    </a:lnTo>
                    <a:lnTo>
                      <a:pt x="155" y="15"/>
                    </a:lnTo>
                    <a:close/>
                    <a:moveTo>
                      <a:pt x="184" y="15"/>
                    </a:moveTo>
                    <a:lnTo>
                      <a:pt x="199" y="15"/>
                    </a:lnTo>
                    <a:lnTo>
                      <a:pt x="199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4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4" y="30"/>
                    </a:lnTo>
                    <a:lnTo>
                      <a:pt x="214" y="15"/>
                    </a:lnTo>
                    <a:close/>
                    <a:moveTo>
                      <a:pt x="243" y="15"/>
                    </a:moveTo>
                    <a:lnTo>
                      <a:pt x="258" y="15"/>
                    </a:lnTo>
                    <a:lnTo>
                      <a:pt x="258" y="30"/>
                    </a:lnTo>
                    <a:lnTo>
                      <a:pt x="243" y="30"/>
                    </a:lnTo>
                    <a:lnTo>
                      <a:pt x="243" y="15"/>
                    </a:lnTo>
                    <a:close/>
                    <a:moveTo>
                      <a:pt x="272" y="15"/>
                    </a:moveTo>
                    <a:lnTo>
                      <a:pt x="287" y="15"/>
                    </a:lnTo>
                    <a:lnTo>
                      <a:pt x="287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2" y="15"/>
                    </a:moveTo>
                    <a:lnTo>
                      <a:pt x="317" y="15"/>
                    </a:lnTo>
                    <a:lnTo>
                      <a:pt x="317" y="30"/>
                    </a:lnTo>
                    <a:lnTo>
                      <a:pt x="302" y="30"/>
                    </a:lnTo>
                    <a:lnTo>
                      <a:pt x="302" y="15"/>
                    </a:lnTo>
                    <a:close/>
                    <a:moveTo>
                      <a:pt x="331" y="15"/>
                    </a:moveTo>
                    <a:lnTo>
                      <a:pt x="346" y="15"/>
                    </a:lnTo>
                    <a:lnTo>
                      <a:pt x="346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1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1" y="30"/>
                    </a:lnTo>
                    <a:lnTo>
                      <a:pt x="361" y="15"/>
                    </a:lnTo>
                    <a:close/>
                    <a:moveTo>
                      <a:pt x="390" y="15"/>
                    </a:moveTo>
                    <a:lnTo>
                      <a:pt x="405" y="15"/>
                    </a:lnTo>
                    <a:lnTo>
                      <a:pt x="405" y="30"/>
                    </a:lnTo>
                    <a:lnTo>
                      <a:pt x="390" y="30"/>
                    </a:lnTo>
                    <a:lnTo>
                      <a:pt x="390" y="15"/>
                    </a:lnTo>
                    <a:close/>
                    <a:moveTo>
                      <a:pt x="420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20" y="30"/>
                    </a:lnTo>
                    <a:lnTo>
                      <a:pt x="420" y="15"/>
                    </a:lnTo>
                    <a:close/>
                    <a:moveTo>
                      <a:pt x="449" y="15"/>
                    </a:moveTo>
                    <a:lnTo>
                      <a:pt x="464" y="15"/>
                    </a:lnTo>
                    <a:lnTo>
                      <a:pt x="464" y="30"/>
                    </a:lnTo>
                    <a:lnTo>
                      <a:pt x="449" y="30"/>
                    </a:lnTo>
                    <a:lnTo>
                      <a:pt x="449" y="15"/>
                    </a:lnTo>
                    <a:close/>
                    <a:moveTo>
                      <a:pt x="478" y="15"/>
                    </a:moveTo>
                    <a:lnTo>
                      <a:pt x="493" y="15"/>
                    </a:lnTo>
                    <a:lnTo>
                      <a:pt x="493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8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8" y="30"/>
                    </a:lnTo>
                    <a:lnTo>
                      <a:pt x="508" y="15"/>
                    </a:lnTo>
                    <a:close/>
                    <a:moveTo>
                      <a:pt x="537" y="15"/>
                    </a:moveTo>
                    <a:lnTo>
                      <a:pt x="552" y="15"/>
                    </a:lnTo>
                    <a:lnTo>
                      <a:pt x="552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7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7" y="30"/>
                    </a:lnTo>
                    <a:lnTo>
                      <a:pt x="567" y="15"/>
                    </a:lnTo>
                    <a:close/>
                    <a:moveTo>
                      <a:pt x="596" y="15"/>
                    </a:moveTo>
                    <a:lnTo>
                      <a:pt x="611" y="15"/>
                    </a:lnTo>
                    <a:lnTo>
                      <a:pt x="611" y="30"/>
                    </a:lnTo>
                    <a:lnTo>
                      <a:pt x="596" y="30"/>
                    </a:lnTo>
                    <a:lnTo>
                      <a:pt x="596" y="15"/>
                    </a:lnTo>
                    <a:close/>
                    <a:moveTo>
                      <a:pt x="625" y="15"/>
                    </a:moveTo>
                    <a:lnTo>
                      <a:pt x="640" y="15"/>
                    </a:lnTo>
                    <a:lnTo>
                      <a:pt x="640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5" y="15"/>
                    </a:moveTo>
                    <a:lnTo>
                      <a:pt x="670" y="15"/>
                    </a:lnTo>
                    <a:lnTo>
                      <a:pt x="670" y="30"/>
                    </a:lnTo>
                    <a:lnTo>
                      <a:pt x="655" y="30"/>
                    </a:lnTo>
                    <a:lnTo>
                      <a:pt x="655" y="15"/>
                    </a:lnTo>
                    <a:close/>
                    <a:moveTo>
                      <a:pt x="684" y="15"/>
                    </a:moveTo>
                    <a:lnTo>
                      <a:pt x="695" y="15"/>
                    </a:lnTo>
                    <a:lnTo>
                      <a:pt x="695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45" y="44"/>
                    </a:moveTo>
                    <a:lnTo>
                      <a:pt x="0" y="22"/>
                    </a:lnTo>
                    <a:lnTo>
                      <a:pt x="45" y="0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79" name="Line 60"/>
              <p:cNvSpPr>
                <a:spLocks noChangeShapeType="1"/>
              </p:cNvSpPr>
              <p:nvPr/>
            </p:nvSpPr>
            <p:spPr bwMode="auto">
              <a:xfrm>
                <a:off x="4124" y="2220"/>
                <a:ext cx="1" cy="137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80" name="Freeform 79"/>
              <p:cNvSpPr>
                <a:spLocks noEditPoints="1"/>
              </p:cNvSpPr>
              <p:nvPr/>
            </p:nvSpPr>
            <p:spPr bwMode="auto">
              <a:xfrm>
                <a:off x="2336" y="2305"/>
                <a:ext cx="812" cy="44"/>
              </a:xfrm>
              <a:custGeom>
                <a:avLst/>
                <a:gdLst>
                  <a:gd name="T0" fmla="*/ 51 w 812"/>
                  <a:gd name="T1" fmla="*/ 30 h 44"/>
                  <a:gd name="T2" fmla="*/ 66 w 812"/>
                  <a:gd name="T3" fmla="*/ 15 h 44"/>
                  <a:gd name="T4" fmla="*/ 66 w 812"/>
                  <a:gd name="T5" fmla="*/ 30 h 44"/>
                  <a:gd name="T6" fmla="*/ 110 w 812"/>
                  <a:gd name="T7" fmla="*/ 15 h 44"/>
                  <a:gd name="T8" fmla="*/ 95 w 812"/>
                  <a:gd name="T9" fmla="*/ 15 h 44"/>
                  <a:gd name="T10" fmla="*/ 139 w 812"/>
                  <a:gd name="T11" fmla="*/ 30 h 44"/>
                  <a:gd name="T12" fmla="*/ 154 w 812"/>
                  <a:gd name="T13" fmla="*/ 15 h 44"/>
                  <a:gd name="T14" fmla="*/ 154 w 812"/>
                  <a:gd name="T15" fmla="*/ 30 h 44"/>
                  <a:gd name="T16" fmla="*/ 198 w 812"/>
                  <a:gd name="T17" fmla="*/ 15 h 44"/>
                  <a:gd name="T18" fmla="*/ 184 w 812"/>
                  <a:gd name="T19" fmla="*/ 15 h 44"/>
                  <a:gd name="T20" fmla="*/ 228 w 812"/>
                  <a:gd name="T21" fmla="*/ 30 h 44"/>
                  <a:gd name="T22" fmla="*/ 242 w 812"/>
                  <a:gd name="T23" fmla="*/ 15 h 44"/>
                  <a:gd name="T24" fmla="*/ 242 w 812"/>
                  <a:gd name="T25" fmla="*/ 30 h 44"/>
                  <a:gd name="T26" fmla="*/ 286 w 812"/>
                  <a:gd name="T27" fmla="*/ 15 h 44"/>
                  <a:gd name="T28" fmla="*/ 272 w 812"/>
                  <a:gd name="T29" fmla="*/ 15 h 44"/>
                  <a:gd name="T30" fmla="*/ 316 w 812"/>
                  <a:gd name="T31" fmla="*/ 30 h 44"/>
                  <a:gd name="T32" fmla="*/ 331 w 812"/>
                  <a:gd name="T33" fmla="*/ 15 h 44"/>
                  <a:gd name="T34" fmla="*/ 331 w 812"/>
                  <a:gd name="T35" fmla="*/ 30 h 44"/>
                  <a:gd name="T36" fmla="*/ 375 w 812"/>
                  <a:gd name="T37" fmla="*/ 15 h 44"/>
                  <a:gd name="T38" fmla="*/ 360 w 812"/>
                  <a:gd name="T39" fmla="*/ 15 h 44"/>
                  <a:gd name="T40" fmla="*/ 404 w 812"/>
                  <a:gd name="T41" fmla="*/ 30 h 44"/>
                  <a:gd name="T42" fmla="*/ 419 w 812"/>
                  <a:gd name="T43" fmla="*/ 15 h 44"/>
                  <a:gd name="T44" fmla="*/ 419 w 812"/>
                  <a:gd name="T45" fmla="*/ 30 h 44"/>
                  <a:gd name="T46" fmla="*/ 463 w 812"/>
                  <a:gd name="T47" fmla="*/ 15 h 44"/>
                  <a:gd name="T48" fmla="*/ 448 w 812"/>
                  <a:gd name="T49" fmla="*/ 15 h 44"/>
                  <a:gd name="T50" fmla="*/ 492 w 812"/>
                  <a:gd name="T51" fmla="*/ 30 h 44"/>
                  <a:gd name="T52" fmla="*/ 507 w 812"/>
                  <a:gd name="T53" fmla="*/ 15 h 44"/>
                  <a:gd name="T54" fmla="*/ 507 w 812"/>
                  <a:gd name="T55" fmla="*/ 30 h 44"/>
                  <a:gd name="T56" fmla="*/ 551 w 812"/>
                  <a:gd name="T57" fmla="*/ 15 h 44"/>
                  <a:gd name="T58" fmla="*/ 537 w 812"/>
                  <a:gd name="T59" fmla="*/ 15 h 44"/>
                  <a:gd name="T60" fmla="*/ 581 w 812"/>
                  <a:gd name="T61" fmla="*/ 30 h 44"/>
                  <a:gd name="T62" fmla="*/ 595 w 812"/>
                  <a:gd name="T63" fmla="*/ 15 h 44"/>
                  <a:gd name="T64" fmla="*/ 595 w 812"/>
                  <a:gd name="T65" fmla="*/ 30 h 44"/>
                  <a:gd name="T66" fmla="*/ 639 w 812"/>
                  <a:gd name="T67" fmla="*/ 15 h 44"/>
                  <a:gd name="T68" fmla="*/ 625 w 812"/>
                  <a:gd name="T69" fmla="*/ 15 h 44"/>
                  <a:gd name="T70" fmla="*/ 669 w 812"/>
                  <a:gd name="T71" fmla="*/ 30 h 44"/>
                  <a:gd name="T72" fmla="*/ 684 w 812"/>
                  <a:gd name="T73" fmla="*/ 15 h 44"/>
                  <a:gd name="T74" fmla="*/ 684 w 812"/>
                  <a:gd name="T75" fmla="*/ 30 h 44"/>
                  <a:gd name="T76" fmla="*/ 728 w 812"/>
                  <a:gd name="T77" fmla="*/ 15 h 44"/>
                  <a:gd name="T78" fmla="*/ 713 w 812"/>
                  <a:gd name="T79" fmla="*/ 15 h 44"/>
                  <a:gd name="T80" fmla="*/ 757 w 812"/>
                  <a:gd name="T81" fmla="*/ 30 h 44"/>
                  <a:gd name="T82" fmla="*/ 772 w 812"/>
                  <a:gd name="T83" fmla="*/ 15 h 44"/>
                  <a:gd name="T84" fmla="*/ 772 w 812"/>
                  <a:gd name="T85" fmla="*/ 30 h 44"/>
                  <a:gd name="T86" fmla="*/ 812 w 812"/>
                  <a:gd name="T87" fmla="*/ 15 h 44"/>
                  <a:gd name="T88" fmla="*/ 801 w 812"/>
                  <a:gd name="T89" fmla="*/ 15 h 44"/>
                  <a:gd name="T90" fmla="*/ 44 w 812"/>
                  <a:gd name="T91" fmla="*/ 0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2"/>
                  <a:gd name="T139" fmla="*/ 0 h 44"/>
                  <a:gd name="T140" fmla="*/ 812 w 812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2" h="44">
                    <a:moveTo>
                      <a:pt x="36" y="15"/>
                    </a:moveTo>
                    <a:lnTo>
                      <a:pt x="51" y="15"/>
                    </a:lnTo>
                    <a:lnTo>
                      <a:pt x="51" y="30"/>
                    </a:lnTo>
                    <a:lnTo>
                      <a:pt x="36" y="30"/>
                    </a:lnTo>
                    <a:lnTo>
                      <a:pt x="36" y="15"/>
                    </a:lnTo>
                    <a:close/>
                    <a:moveTo>
                      <a:pt x="66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6" y="30"/>
                    </a:lnTo>
                    <a:lnTo>
                      <a:pt x="66" y="15"/>
                    </a:lnTo>
                    <a:close/>
                    <a:moveTo>
                      <a:pt x="95" y="15"/>
                    </a:moveTo>
                    <a:lnTo>
                      <a:pt x="110" y="15"/>
                    </a:lnTo>
                    <a:lnTo>
                      <a:pt x="110" y="30"/>
                    </a:lnTo>
                    <a:lnTo>
                      <a:pt x="95" y="30"/>
                    </a:lnTo>
                    <a:lnTo>
                      <a:pt x="95" y="15"/>
                    </a:lnTo>
                    <a:close/>
                    <a:moveTo>
                      <a:pt x="125" y="15"/>
                    </a:moveTo>
                    <a:lnTo>
                      <a:pt x="139" y="15"/>
                    </a:lnTo>
                    <a:lnTo>
                      <a:pt x="139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4" y="15"/>
                    </a:moveTo>
                    <a:lnTo>
                      <a:pt x="169" y="15"/>
                    </a:lnTo>
                    <a:lnTo>
                      <a:pt x="169" y="30"/>
                    </a:lnTo>
                    <a:lnTo>
                      <a:pt x="154" y="30"/>
                    </a:lnTo>
                    <a:lnTo>
                      <a:pt x="154" y="15"/>
                    </a:lnTo>
                    <a:close/>
                    <a:moveTo>
                      <a:pt x="184" y="15"/>
                    </a:moveTo>
                    <a:lnTo>
                      <a:pt x="198" y="15"/>
                    </a:lnTo>
                    <a:lnTo>
                      <a:pt x="198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3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3" y="30"/>
                    </a:lnTo>
                    <a:lnTo>
                      <a:pt x="213" y="15"/>
                    </a:lnTo>
                    <a:close/>
                    <a:moveTo>
                      <a:pt x="242" y="15"/>
                    </a:moveTo>
                    <a:lnTo>
                      <a:pt x="257" y="15"/>
                    </a:lnTo>
                    <a:lnTo>
                      <a:pt x="257" y="30"/>
                    </a:lnTo>
                    <a:lnTo>
                      <a:pt x="242" y="30"/>
                    </a:lnTo>
                    <a:lnTo>
                      <a:pt x="242" y="15"/>
                    </a:lnTo>
                    <a:close/>
                    <a:moveTo>
                      <a:pt x="272" y="15"/>
                    </a:moveTo>
                    <a:lnTo>
                      <a:pt x="286" y="15"/>
                    </a:lnTo>
                    <a:lnTo>
                      <a:pt x="286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1" y="15"/>
                    </a:moveTo>
                    <a:lnTo>
                      <a:pt x="316" y="15"/>
                    </a:lnTo>
                    <a:lnTo>
                      <a:pt x="316" y="30"/>
                    </a:lnTo>
                    <a:lnTo>
                      <a:pt x="301" y="30"/>
                    </a:lnTo>
                    <a:lnTo>
                      <a:pt x="301" y="15"/>
                    </a:lnTo>
                    <a:close/>
                    <a:moveTo>
                      <a:pt x="331" y="15"/>
                    </a:moveTo>
                    <a:lnTo>
                      <a:pt x="345" y="15"/>
                    </a:lnTo>
                    <a:lnTo>
                      <a:pt x="345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0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0" y="30"/>
                    </a:lnTo>
                    <a:lnTo>
                      <a:pt x="360" y="15"/>
                    </a:lnTo>
                    <a:close/>
                    <a:moveTo>
                      <a:pt x="389" y="15"/>
                    </a:moveTo>
                    <a:lnTo>
                      <a:pt x="404" y="15"/>
                    </a:lnTo>
                    <a:lnTo>
                      <a:pt x="404" y="30"/>
                    </a:lnTo>
                    <a:lnTo>
                      <a:pt x="389" y="30"/>
                    </a:lnTo>
                    <a:lnTo>
                      <a:pt x="389" y="15"/>
                    </a:lnTo>
                    <a:close/>
                    <a:moveTo>
                      <a:pt x="419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19" y="30"/>
                    </a:lnTo>
                    <a:lnTo>
                      <a:pt x="419" y="15"/>
                    </a:lnTo>
                    <a:close/>
                    <a:moveTo>
                      <a:pt x="448" y="15"/>
                    </a:moveTo>
                    <a:lnTo>
                      <a:pt x="463" y="15"/>
                    </a:lnTo>
                    <a:lnTo>
                      <a:pt x="463" y="30"/>
                    </a:lnTo>
                    <a:lnTo>
                      <a:pt x="448" y="30"/>
                    </a:lnTo>
                    <a:lnTo>
                      <a:pt x="448" y="15"/>
                    </a:lnTo>
                    <a:close/>
                    <a:moveTo>
                      <a:pt x="478" y="15"/>
                    </a:moveTo>
                    <a:lnTo>
                      <a:pt x="492" y="15"/>
                    </a:lnTo>
                    <a:lnTo>
                      <a:pt x="492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7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7" y="30"/>
                    </a:lnTo>
                    <a:lnTo>
                      <a:pt x="507" y="15"/>
                    </a:lnTo>
                    <a:close/>
                    <a:moveTo>
                      <a:pt x="537" y="15"/>
                    </a:moveTo>
                    <a:lnTo>
                      <a:pt x="551" y="15"/>
                    </a:lnTo>
                    <a:lnTo>
                      <a:pt x="551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6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6" y="30"/>
                    </a:lnTo>
                    <a:lnTo>
                      <a:pt x="566" y="15"/>
                    </a:lnTo>
                    <a:close/>
                    <a:moveTo>
                      <a:pt x="595" y="15"/>
                    </a:moveTo>
                    <a:lnTo>
                      <a:pt x="610" y="15"/>
                    </a:lnTo>
                    <a:lnTo>
                      <a:pt x="610" y="30"/>
                    </a:lnTo>
                    <a:lnTo>
                      <a:pt x="595" y="30"/>
                    </a:lnTo>
                    <a:lnTo>
                      <a:pt x="595" y="15"/>
                    </a:lnTo>
                    <a:close/>
                    <a:moveTo>
                      <a:pt x="625" y="15"/>
                    </a:moveTo>
                    <a:lnTo>
                      <a:pt x="639" y="15"/>
                    </a:lnTo>
                    <a:lnTo>
                      <a:pt x="639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4" y="15"/>
                    </a:moveTo>
                    <a:lnTo>
                      <a:pt x="669" y="15"/>
                    </a:lnTo>
                    <a:lnTo>
                      <a:pt x="669" y="30"/>
                    </a:lnTo>
                    <a:lnTo>
                      <a:pt x="654" y="30"/>
                    </a:lnTo>
                    <a:lnTo>
                      <a:pt x="654" y="15"/>
                    </a:lnTo>
                    <a:close/>
                    <a:moveTo>
                      <a:pt x="684" y="15"/>
                    </a:moveTo>
                    <a:lnTo>
                      <a:pt x="698" y="15"/>
                    </a:lnTo>
                    <a:lnTo>
                      <a:pt x="698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713" y="15"/>
                    </a:moveTo>
                    <a:lnTo>
                      <a:pt x="728" y="15"/>
                    </a:lnTo>
                    <a:lnTo>
                      <a:pt x="728" y="30"/>
                    </a:lnTo>
                    <a:lnTo>
                      <a:pt x="713" y="30"/>
                    </a:lnTo>
                    <a:lnTo>
                      <a:pt x="713" y="15"/>
                    </a:lnTo>
                    <a:close/>
                    <a:moveTo>
                      <a:pt x="742" y="15"/>
                    </a:moveTo>
                    <a:lnTo>
                      <a:pt x="757" y="15"/>
                    </a:lnTo>
                    <a:lnTo>
                      <a:pt x="757" y="30"/>
                    </a:lnTo>
                    <a:lnTo>
                      <a:pt x="742" y="30"/>
                    </a:lnTo>
                    <a:lnTo>
                      <a:pt x="742" y="15"/>
                    </a:lnTo>
                    <a:close/>
                    <a:moveTo>
                      <a:pt x="772" y="15"/>
                    </a:moveTo>
                    <a:lnTo>
                      <a:pt x="787" y="15"/>
                    </a:lnTo>
                    <a:lnTo>
                      <a:pt x="787" y="30"/>
                    </a:lnTo>
                    <a:lnTo>
                      <a:pt x="772" y="30"/>
                    </a:lnTo>
                    <a:lnTo>
                      <a:pt x="772" y="15"/>
                    </a:lnTo>
                    <a:close/>
                    <a:moveTo>
                      <a:pt x="801" y="15"/>
                    </a:moveTo>
                    <a:lnTo>
                      <a:pt x="812" y="15"/>
                    </a:lnTo>
                    <a:lnTo>
                      <a:pt x="812" y="30"/>
                    </a:lnTo>
                    <a:lnTo>
                      <a:pt x="801" y="30"/>
                    </a:lnTo>
                    <a:lnTo>
                      <a:pt x="801" y="15"/>
                    </a:lnTo>
                    <a:close/>
                    <a:moveTo>
                      <a:pt x="44" y="44"/>
                    </a:moveTo>
                    <a:lnTo>
                      <a:pt x="0" y="22"/>
                    </a:lnTo>
                    <a:lnTo>
                      <a:pt x="44" y="0"/>
                    </a:lnTo>
                    <a:lnTo>
                      <a:pt x="44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1585" y="2281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hs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3189" y="2264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hr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83" name="Rectangle 82"/>
              <p:cNvSpPr>
                <a:spLocks noChangeArrowheads="1"/>
              </p:cNvSpPr>
              <p:nvPr/>
            </p:nvSpPr>
            <p:spPr bwMode="auto">
              <a:xfrm>
                <a:off x="4088" y="978"/>
                <a:ext cx="314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vr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84" name="Rectangle 83"/>
              <p:cNvSpPr>
                <a:spLocks noChangeArrowheads="1"/>
              </p:cNvSpPr>
              <p:nvPr/>
            </p:nvSpPr>
            <p:spPr bwMode="auto">
              <a:xfrm>
                <a:off x="4091" y="1730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vs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85" name="Rectangle 84"/>
              <p:cNvSpPr>
                <a:spLocks noChangeArrowheads="1"/>
              </p:cNvSpPr>
              <p:nvPr/>
            </p:nvSpPr>
            <p:spPr bwMode="auto">
              <a:xfrm>
                <a:off x="1587" y="1093"/>
                <a:ext cx="673" cy="133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  <a:ea typeface="ＭＳ Ｐゴシック"/>
                </a:endParaRPr>
              </a:p>
            </p:txBody>
          </p:sp>
          <p:sp>
            <p:nvSpPr>
              <p:cNvPr id="86" name="Freeform 85"/>
              <p:cNvSpPr>
                <a:spLocks noEditPoints="1"/>
              </p:cNvSpPr>
              <p:nvPr/>
            </p:nvSpPr>
            <p:spPr bwMode="auto">
              <a:xfrm>
                <a:off x="2165" y="1237"/>
                <a:ext cx="98" cy="208"/>
              </a:xfrm>
              <a:custGeom>
                <a:avLst/>
                <a:gdLst>
                  <a:gd name="T0" fmla="*/ 14 w 98"/>
                  <a:gd name="T1" fmla="*/ 0 h 208"/>
                  <a:gd name="T2" fmla="*/ 88 w 98"/>
                  <a:gd name="T3" fmla="*/ 172 h 208"/>
                  <a:gd name="T4" fmla="*/ 74 w 98"/>
                  <a:gd name="T5" fmla="*/ 178 h 208"/>
                  <a:gd name="T6" fmla="*/ 0 w 98"/>
                  <a:gd name="T7" fmla="*/ 6 h 208"/>
                  <a:gd name="T8" fmla="*/ 14 w 98"/>
                  <a:gd name="T9" fmla="*/ 0 h 208"/>
                  <a:gd name="T10" fmla="*/ 98 w 98"/>
                  <a:gd name="T11" fmla="*/ 159 h 208"/>
                  <a:gd name="T12" fmla="*/ 95 w 98"/>
                  <a:gd name="T13" fmla="*/ 208 h 208"/>
                  <a:gd name="T14" fmla="*/ 58 w 98"/>
                  <a:gd name="T15" fmla="*/ 177 h 208"/>
                  <a:gd name="T16" fmla="*/ 98 w 98"/>
                  <a:gd name="T17" fmla="*/ 159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8"/>
                  <a:gd name="T28" fmla="*/ 0 h 208"/>
                  <a:gd name="T29" fmla="*/ 98 w 98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8" h="208">
                    <a:moveTo>
                      <a:pt x="14" y="0"/>
                    </a:moveTo>
                    <a:lnTo>
                      <a:pt x="88" y="172"/>
                    </a:lnTo>
                    <a:lnTo>
                      <a:pt x="74" y="178"/>
                    </a:lnTo>
                    <a:lnTo>
                      <a:pt x="0" y="6"/>
                    </a:lnTo>
                    <a:lnTo>
                      <a:pt x="14" y="0"/>
                    </a:lnTo>
                    <a:close/>
                    <a:moveTo>
                      <a:pt x="98" y="159"/>
                    </a:moveTo>
                    <a:lnTo>
                      <a:pt x="95" y="208"/>
                    </a:lnTo>
                    <a:lnTo>
                      <a:pt x="58" y="177"/>
                    </a:lnTo>
                    <a:lnTo>
                      <a:pt x="98" y="159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grpSp>
            <p:nvGrpSpPr>
              <p:cNvPr id="87" name="Group 71"/>
              <p:cNvGrpSpPr>
                <a:grpSpLocks/>
              </p:cNvGrpSpPr>
              <p:nvPr/>
            </p:nvGrpSpPr>
            <p:grpSpPr bwMode="auto">
              <a:xfrm>
                <a:off x="2286" y="1529"/>
                <a:ext cx="88" cy="88"/>
                <a:chOff x="2286" y="1529"/>
                <a:chExt cx="88" cy="88"/>
              </a:xfrm>
            </p:grpSpPr>
            <p:sp>
              <p:nvSpPr>
                <p:cNvPr id="113" name="Oval 69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solidFill>
                  <a:srgbClr val="0000FF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n-US" altLang="en-US" sz="4000">
                    <a:solidFill>
                      <a:srgbClr val="EEECE1"/>
                    </a:solidFill>
                    <a:ea typeface="ＭＳ Ｐゴシック"/>
                  </a:endParaRPr>
                </a:p>
              </p:txBody>
            </p:sp>
            <p:sp>
              <p:nvSpPr>
                <p:cNvPr id="115" name="Oval 70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noFill/>
                <a:ln w="4" cap="rnd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n-US" altLang="en-US" sz="4000">
                    <a:solidFill>
                      <a:srgbClr val="EEECE1"/>
                    </a:solidFill>
                    <a:ea typeface="ＭＳ Ｐゴシック"/>
                  </a:endParaRPr>
                </a:p>
              </p:txBody>
            </p:sp>
          </p:grpSp>
          <p:sp>
            <p:nvSpPr>
              <p:cNvPr id="88" name="Rectangle 72"/>
              <p:cNvSpPr>
                <a:spLocks noChangeArrowheads="1"/>
              </p:cNvSpPr>
              <p:nvPr/>
            </p:nvSpPr>
            <p:spPr bwMode="auto">
              <a:xfrm>
                <a:off x="769" y="1651"/>
                <a:ext cx="374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  <a:ea typeface="ＭＳ Ｐゴシック"/>
                </a:endParaRPr>
              </a:p>
            </p:txBody>
          </p:sp>
          <p:sp>
            <p:nvSpPr>
              <p:cNvPr id="89" name="Rectangle 73"/>
              <p:cNvSpPr>
                <a:spLocks noChangeArrowheads="1"/>
              </p:cNvSpPr>
              <p:nvPr/>
            </p:nvSpPr>
            <p:spPr bwMode="auto">
              <a:xfrm>
                <a:off x="717" y="1586"/>
                <a:ext cx="668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Stream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90" name="Freeform 74"/>
              <p:cNvSpPr>
                <a:spLocks noEditPoints="1"/>
              </p:cNvSpPr>
              <p:nvPr/>
            </p:nvSpPr>
            <p:spPr bwMode="auto">
              <a:xfrm>
                <a:off x="837" y="1809"/>
                <a:ext cx="44" cy="382"/>
              </a:xfrm>
              <a:custGeom>
                <a:avLst/>
                <a:gdLst>
                  <a:gd name="T0" fmla="*/ 30 w 44"/>
                  <a:gd name="T1" fmla="*/ 0 h 382"/>
                  <a:gd name="T2" fmla="*/ 30 w 44"/>
                  <a:gd name="T3" fmla="*/ 345 h 382"/>
                  <a:gd name="T4" fmla="*/ 15 w 44"/>
                  <a:gd name="T5" fmla="*/ 345 h 382"/>
                  <a:gd name="T6" fmla="*/ 15 w 44"/>
                  <a:gd name="T7" fmla="*/ 0 h 382"/>
                  <a:gd name="T8" fmla="*/ 30 w 44"/>
                  <a:gd name="T9" fmla="*/ 0 h 382"/>
                  <a:gd name="T10" fmla="*/ 44 w 44"/>
                  <a:gd name="T11" fmla="*/ 338 h 382"/>
                  <a:gd name="T12" fmla="*/ 22 w 44"/>
                  <a:gd name="T13" fmla="*/ 382 h 382"/>
                  <a:gd name="T14" fmla="*/ 0 w 44"/>
                  <a:gd name="T15" fmla="*/ 338 h 382"/>
                  <a:gd name="T16" fmla="*/ 44 w 44"/>
                  <a:gd name="T17" fmla="*/ 338 h 3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382"/>
                  <a:gd name="T29" fmla="*/ 44 w 44"/>
                  <a:gd name="T30" fmla="*/ 382 h 38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382">
                    <a:moveTo>
                      <a:pt x="30" y="0"/>
                    </a:moveTo>
                    <a:lnTo>
                      <a:pt x="30" y="345"/>
                    </a:lnTo>
                    <a:lnTo>
                      <a:pt x="15" y="34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338"/>
                    </a:moveTo>
                    <a:lnTo>
                      <a:pt x="22" y="382"/>
                    </a:lnTo>
                    <a:lnTo>
                      <a:pt x="0" y="338"/>
                    </a:lnTo>
                    <a:lnTo>
                      <a:pt x="44" y="338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91" name="Freeform 75"/>
              <p:cNvSpPr>
                <a:spLocks noEditPoints="1"/>
              </p:cNvSpPr>
              <p:nvPr/>
            </p:nvSpPr>
            <p:spPr bwMode="auto">
              <a:xfrm>
                <a:off x="2325" y="957"/>
                <a:ext cx="11" cy="1400"/>
              </a:xfrm>
              <a:custGeom>
                <a:avLst/>
                <a:gdLst>
                  <a:gd name="T0" fmla="*/ 0 w 11"/>
                  <a:gd name="T1" fmla="*/ 1378 h 1400"/>
                  <a:gd name="T2" fmla="*/ 0 w 11"/>
                  <a:gd name="T3" fmla="*/ 1345 h 1400"/>
                  <a:gd name="T4" fmla="*/ 11 w 11"/>
                  <a:gd name="T5" fmla="*/ 1322 h 1400"/>
                  <a:gd name="T6" fmla="*/ 11 w 11"/>
                  <a:gd name="T7" fmla="*/ 1311 h 1400"/>
                  <a:gd name="T8" fmla="*/ 0 w 11"/>
                  <a:gd name="T9" fmla="*/ 1289 h 1400"/>
                  <a:gd name="T10" fmla="*/ 0 w 11"/>
                  <a:gd name="T11" fmla="*/ 1245 h 1400"/>
                  <a:gd name="T12" fmla="*/ 0 w 11"/>
                  <a:gd name="T13" fmla="*/ 1212 h 1400"/>
                  <a:gd name="T14" fmla="*/ 11 w 11"/>
                  <a:gd name="T15" fmla="*/ 1190 h 1400"/>
                  <a:gd name="T16" fmla="*/ 11 w 11"/>
                  <a:gd name="T17" fmla="*/ 1179 h 1400"/>
                  <a:gd name="T18" fmla="*/ 0 w 11"/>
                  <a:gd name="T19" fmla="*/ 1157 h 1400"/>
                  <a:gd name="T20" fmla="*/ 0 w 11"/>
                  <a:gd name="T21" fmla="*/ 1113 h 1400"/>
                  <a:gd name="T22" fmla="*/ 0 w 11"/>
                  <a:gd name="T23" fmla="*/ 1080 h 1400"/>
                  <a:gd name="T24" fmla="*/ 11 w 11"/>
                  <a:gd name="T25" fmla="*/ 1058 h 1400"/>
                  <a:gd name="T26" fmla="*/ 11 w 11"/>
                  <a:gd name="T27" fmla="*/ 1047 h 1400"/>
                  <a:gd name="T28" fmla="*/ 0 w 11"/>
                  <a:gd name="T29" fmla="*/ 1025 h 1400"/>
                  <a:gd name="T30" fmla="*/ 0 w 11"/>
                  <a:gd name="T31" fmla="*/ 981 h 1400"/>
                  <a:gd name="T32" fmla="*/ 0 w 11"/>
                  <a:gd name="T33" fmla="*/ 948 h 1400"/>
                  <a:gd name="T34" fmla="*/ 11 w 11"/>
                  <a:gd name="T35" fmla="*/ 926 h 1400"/>
                  <a:gd name="T36" fmla="*/ 11 w 11"/>
                  <a:gd name="T37" fmla="*/ 915 h 1400"/>
                  <a:gd name="T38" fmla="*/ 0 w 11"/>
                  <a:gd name="T39" fmla="*/ 893 h 1400"/>
                  <a:gd name="T40" fmla="*/ 0 w 11"/>
                  <a:gd name="T41" fmla="*/ 848 h 1400"/>
                  <a:gd name="T42" fmla="*/ 0 w 11"/>
                  <a:gd name="T43" fmla="*/ 815 h 1400"/>
                  <a:gd name="T44" fmla="*/ 11 w 11"/>
                  <a:gd name="T45" fmla="*/ 793 h 1400"/>
                  <a:gd name="T46" fmla="*/ 11 w 11"/>
                  <a:gd name="T47" fmla="*/ 782 h 1400"/>
                  <a:gd name="T48" fmla="*/ 0 w 11"/>
                  <a:gd name="T49" fmla="*/ 760 h 1400"/>
                  <a:gd name="T50" fmla="*/ 0 w 11"/>
                  <a:gd name="T51" fmla="*/ 716 h 1400"/>
                  <a:gd name="T52" fmla="*/ 0 w 11"/>
                  <a:gd name="T53" fmla="*/ 683 h 1400"/>
                  <a:gd name="T54" fmla="*/ 11 w 11"/>
                  <a:gd name="T55" fmla="*/ 661 h 1400"/>
                  <a:gd name="T56" fmla="*/ 11 w 11"/>
                  <a:gd name="T57" fmla="*/ 650 h 1400"/>
                  <a:gd name="T58" fmla="*/ 0 w 11"/>
                  <a:gd name="T59" fmla="*/ 628 h 1400"/>
                  <a:gd name="T60" fmla="*/ 0 w 11"/>
                  <a:gd name="T61" fmla="*/ 584 h 1400"/>
                  <a:gd name="T62" fmla="*/ 0 w 11"/>
                  <a:gd name="T63" fmla="*/ 551 h 1400"/>
                  <a:gd name="T64" fmla="*/ 11 w 11"/>
                  <a:gd name="T65" fmla="*/ 529 h 1400"/>
                  <a:gd name="T66" fmla="*/ 11 w 11"/>
                  <a:gd name="T67" fmla="*/ 518 h 1400"/>
                  <a:gd name="T68" fmla="*/ 0 w 11"/>
                  <a:gd name="T69" fmla="*/ 496 h 1400"/>
                  <a:gd name="T70" fmla="*/ 0 w 11"/>
                  <a:gd name="T71" fmla="*/ 452 h 1400"/>
                  <a:gd name="T72" fmla="*/ 0 w 11"/>
                  <a:gd name="T73" fmla="*/ 419 h 1400"/>
                  <a:gd name="T74" fmla="*/ 11 w 11"/>
                  <a:gd name="T75" fmla="*/ 397 h 1400"/>
                  <a:gd name="T76" fmla="*/ 11 w 11"/>
                  <a:gd name="T77" fmla="*/ 386 h 1400"/>
                  <a:gd name="T78" fmla="*/ 0 w 11"/>
                  <a:gd name="T79" fmla="*/ 363 h 1400"/>
                  <a:gd name="T80" fmla="*/ 0 w 11"/>
                  <a:gd name="T81" fmla="*/ 319 h 1400"/>
                  <a:gd name="T82" fmla="*/ 0 w 11"/>
                  <a:gd name="T83" fmla="*/ 286 h 1400"/>
                  <a:gd name="T84" fmla="*/ 11 w 11"/>
                  <a:gd name="T85" fmla="*/ 264 h 1400"/>
                  <a:gd name="T86" fmla="*/ 11 w 11"/>
                  <a:gd name="T87" fmla="*/ 253 h 1400"/>
                  <a:gd name="T88" fmla="*/ 0 w 11"/>
                  <a:gd name="T89" fmla="*/ 231 h 1400"/>
                  <a:gd name="T90" fmla="*/ 0 w 11"/>
                  <a:gd name="T91" fmla="*/ 187 h 1400"/>
                  <a:gd name="T92" fmla="*/ 0 w 11"/>
                  <a:gd name="T93" fmla="*/ 154 h 1400"/>
                  <a:gd name="T94" fmla="*/ 11 w 11"/>
                  <a:gd name="T95" fmla="*/ 132 h 1400"/>
                  <a:gd name="T96" fmla="*/ 11 w 11"/>
                  <a:gd name="T97" fmla="*/ 121 h 1400"/>
                  <a:gd name="T98" fmla="*/ 0 w 11"/>
                  <a:gd name="T99" fmla="*/ 99 h 1400"/>
                  <a:gd name="T100" fmla="*/ 0 w 11"/>
                  <a:gd name="T101" fmla="*/ 55 h 1400"/>
                  <a:gd name="T102" fmla="*/ 0 w 11"/>
                  <a:gd name="T103" fmla="*/ 22 h 1400"/>
                  <a:gd name="T104" fmla="*/ 11 w 11"/>
                  <a:gd name="T105" fmla="*/ 0 h 14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"/>
                  <a:gd name="T160" fmla="*/ 0 h 1400"/>
                  <a:gd name="T161" fmla="*/ 11 w 11"/>
                  <a:gd name="T162" fmla="*/ 1400 h 14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" h="1400">
                    <a:moveTo>
                      <a:pt x="0" y="1400"/>
                    </a:moveTo>
                    <a:lnTo>
                      <a:pt x="0" y="1389"/>
                    </a:lnTo>
                    <a:lnTo>
                      <a:pt x="11" y="1389"/>
                    </a:lnTo>
                    <a:lnTo>
                      <a:pt x="11" y="1400"/>
                    </a:lnTo>
                    <a:lnTo>
                      <a:pt x="0" y="1400"/>
                    </a:lnTo>
                    <a:close/>
                    <a:moveTo>
                      <a:pt x="0" y="1378"/>
                    </a:moveTo>
                    <a:lnTo>
                      <a:pt x="0" y="1367"/>
                    </a:lnTo>
                    <a:lnTo>
                      <a:pt x="11" y="1367"/>
                    </a:lnTo>
                    <a:lnTo>
                      <a:pt x="11" y="1378"/>
                    </a:lnTo>
                    <a:lnTo>
                      <a:pt x="0" y="1378"/>
                    </a:lnTo>
                    <a:close/>
                    <a:moveTo>
                      <a:pt x="0" y="1356"/>
                    </a:moveTo>
                    <a:lnTo>
                      <a:pt x="0" y="1345"/>
                    </a:lnTo>
                    <a:lnTo>
                      <a:pt x="11" y="1345"/>
                    </a:lnTo>
                    <a:lnTo>
                      <a:pt x="11" y="1356"/>
                    </a:lnTo>
                    <a:lnTo>
                      <a:pt x="0" y="1356"/>
                    </a:lnTo>
                    <a:close/>
                    <a:moveTo>
                      <a:pt x="0" y="1333"/>
                    </a:moveTo>
                    <a:lnTo>
                      <a:pt x="0" y="1322"/>
                    </a:lnTo>
                    <a:lnTo>
                      <a:pt x="11" y="1322"/>
                    </a:lnTo>
                    <a:lnTo>
                      <a:pt x="11" y="1333"/>
                    </a:lnTo>
                    <a:lnTo>
                      <a:pt x="0" y="1333"/>
                    </a:lnTo>
                    <a:close/>
                    <a:moveTo>
                      <a:pt x="0" y="1311"/>
                    </a:moveTo>
                    <a:lnTo>
                      <a:pt x="0" y="1300"/>
                    </a:lnTo>
                    <a:lnTo>
                      <a:pt x="11" y="1300"/>
                    </a:lnTo>
                    <a:lnTo>
                      <a:pt x="11" y="1311"/>
                    </a:lnTo>
                    <a:lnTo>
                      <a:pt x="0" y="1311"/>
                    </a:lnTo>
                    <a:close/>
                    <a:moveTo>
                      <a:pt x="0" y="1289"/>
                    </a:moveTo>
                    <a:lnTo>
                      <a:pt x="0" y="1278"/>
                    </a:lnTo>
                    <a:lnTo>
                      <a:pt x="11" y="1278"/>
                    </a:lnTo>
                    <a:lnTo>
                      <a:pt x="11" y="1289"/>
                    </a:lnTo>
                    <a:lnTo>
                      <a:pt x="0" y="1289"/>
                    </a:lnTo>
                    <a:close/>
                    <a:moveTo>
                      <a:pt x="0" y="1267"/>
                    </a:moveTo>
                    <a:lnTo>
                      <a:pt x="0" y="1256"/>
                    </a:lnTo>
                    <a:lnTo>
                      <a:pt x="11" y="1256"/>
                    </a:lnTo>
                    <a:lnTo>
                      <a:pt x="11" y="1267"/>
                    </a:lnTo>
                    <a:lnTo>
                      <a:pt x="0" y="1267"/>
                    </a:lnTo>
                    <a:close/>
                    <a:moveTo>
                      <a:pt x="0" y="1245"/>
                    </a:moveTo>
                    <a:lnTo>
                      <a:pt x="0" y="1234"/>
                    </a:lnTo>
                    <a:lnTo>
                      <a:pt x="11" y="1234"/>
                    </a:lnTo>
                    <a:lnTo>
                      <a:pt x="11" y="1245"/>
                    </a:lnTo>
                    <a:lnTo>
                      <a:pt x="0" y="1245"/>
                    </a:lnTo>
                    <a:close/>
                    <a:moveTo>
                      <a:pt x="0" y="1223"/>
                    </a:moveTo>
                    <a:lnTo>
                      <a:pt x="0" y="1212"/>
                    </a:lnTo>
                    <a:lnTo>
                      <a:pt x="11" y="1212"/>
                    </a:lnTo>
                    <a:lnTo>
                      <a:pt x="11" y="1223"/>
                    </a:lnTo>
                    <a:lnTo>
                      <a:pt x="0" y="1223"/>
                    </a:lnTo>
                    <a:close/>
                    <a:moveTo>
                      <a:pt x="0" y="1201"/>
                    </a:moveTo>
                    <a:lnTo>
                      <a:pt x="0" y="1190"/>
                    </a:lnTo>
                    <a:lnTo>
                      <a:pt x="11" y="1190"/>
                    </a:lnTo>
                    <a:lnTo>
                      <a:pt x="11" y="1201"/>
                    </a:lnTo>
                    <a:lnTo>
                      <a:pt x="0" y="1201"/>
                    </a:lnTo>
                    <a:close/>
                    <a:moveTo>
                      <a:pt x="0" y="1179"/>
                    </a:moveTo>
                    <a:lnTo>
                      <a:pt x="0" y="1168"/>
                    </a:lnTo>
                    <a:lnTo>
                      <a:pt x="11" y="1168"/>
                    </a:lnTo>
                    <a:lnTo>
                      <a:pt x="11" y="1179"/>
                    </a:lnTo>
                    <a:lnTo>
                      <a:pt x="0" y="1179"/>
                    </a:lnTo>
                    <a:close/>
                    <a:moveTo>
                      <a:pt x="0" y="1157"/>
                    </a:moveTo>
                    <a:lnTo>
                      <a:pt x="0" y="1146"/>
                    </a:lnTo>
                    <a:lnTo>
                      <a:pt x="11" y="1146"/>
                    </a:lnTo>
                    <a:lnTo>
                      <a:pt x="11" y="1157"/>
                    </a:lnTo>
                    <a:lnTo>
                      <a:pt x="0" y="1157"/>
                    </a:lnTo>
                    <a:close/>
                    <a:moveTo>
                      <a:pt x="0" y="1135"/>
                    </a:moveTo>
                    <a:lnTo>
                      <a:pt x="0" y="1124"/>
                    </a:lnTo>
                    <a:lnTo>
                      <a:pt x="11" y="1124"/>
                    </a:lnTo>
                    <a:lnTo>
                      <a:pt x="11" y="1135"/>
                    </a:lnTo>
                    <a:lnTo>
                      <a:pt x="0" y="1135"/>
                    </a:lnTo>
                    <a:close/>
                    <a:moveTo>
                      <a:pt x="0" y="1113"/>
                    </a:moveTo>
                    <a:lnTo>
                      <a:pt x="0" y="1102"/>
                    </a:lnTo>
                    <a:lnTo>
                      <a:pt x="11" y="1102"/>
                    </a:lnTo>
                    <a:lnTo>
                      <a:pt x="11" y="1113"/>
                    </a:lnTo>
                    <a:lnTo>
                      <a:pt x="0" y="1113"/>
                    </a:lnTo>
                    <a:close/>
                    <a:moveTo>
                      <a:pt x="0" y="1091"/>
                    </a:moveTo>
                    <a:lnTo>
                      <a:pt x="0" y="1080"/>
                    </a:lnTo>
                    <a:lnTo>
                      <a:pt x="11" y="1080"/>
                    </a:lnTo>
                    <a:lnTo>
                      <a:pt x="11" y="1091"/>
                    </a:lnTo>
                    <a:lnTo>
                      <a:pt x="0" y="1091"/>
                    </a:lnTo>
                    <a:close/>
                    <a:moveTo>
                      <a:pt x="0" y="1069"/>
                    </a:moveTo>
                    <a:lnTo>
                      <a:pt x="0" y="1058"/>
                    </a:lnTo>
                    <a:lnTo>
                      <a:pt x="11" y="1058"/>
                    </a:lnTo>
                    <a:lnTo>
                      <a:pt x="11" y="1069"/>
                    </a:lnTo>
                    <a:lnTo>
                      <a:pt x="0" y="1069"/>
                    </a:lnTo>
                    <a:close/>
                    <a:moveTo>
                      <a:pt x="0" y="1047"/>
                    </a:moveTo>
                    <a:lnTo>
                      <a:pt x="0" y="1036"/>
                    </a:lnTo>
                    <a:lnTo>
                      <a:pt x="11" y="1036"/>
                    </a:lnTo>
                    <a:lnTo>
                      <a:pt x="11" y="1047"/>
                    </a:lnTo>
                    <a:lnTo>
                      <a:pt x="0" y="1047"/>
                    </a:lnTo>
                    <a:close/>
                    <a:moveTo>
                      <a:pt x="0" y="1025"/>
                    </a:moveTo>
                    <a:lnTo>
                      <a:pt x="0" y="1014"/>
                    </a:lnTo>
                    <a:lnTo>
                      <a:pt x="11" y="1014"/>
                    </a:lnTo>
                    <a:lnTo>
                      <a:pt x="11" y="1025"/>
                    </a:lnTo>
                    <a:lnTo>
                      <a:pt x="0" y="1025"/>
                    </a:lnTo>
                    <a:close/>
                    <a:moveTo>
                      <a:pt x="0" y="1003"/>
                    </a:moveTo>
                    <a:lnTo>
                      <a:pt x="0" y="992"/>
                    </a:lnTo>
                    <a:lnTo>
                      <a:pt x="11" y="992"/>
                    </a:lnTo>
                    <a:lnTo>
                      <a:pt x="11" y="1003"/>
                    </a:lnTo>
                    <a:lnTo>
                      <a:pt x="0" y="1003"/>
                    </a:lnTo>
                    <a:close/>
                    <a:moveTo>
                      <a:pt x="0" y="981"/>
                    </a:moveTo>
                    <a:lnTo>
                      <a:pt x="0" y="970"/>
                    </a:lnTo>
                    <a:lnTo>
                      <a:pt x="11" y="970"/>
                    </a:lnTo>
                    <a:lnTo>
                      <a:pt x="11" y="981"/>
                    </a:lnTo>
                    <a:lnTo>
                      <a:pt x="0" y="981"/>
                    </a:lnTo>
                    <a:close/>
                    <a:moveTo>
                      <a:pt x="0" y="959"/>
                    </a:moveTo>
                    <a:lnTo>
                      <a:pt x="0" y="948"/>
                    </a:lnTo>
                    <a:lnTo>
                      <a:pt x="11" y="948"/>
                    </a:lnTo>
                    <a:lnTo>
                      <a:pt x="11" y="959"/>
                    </a:lnTo>
                    <a:lnTo>
                      <a:pt x="0" y="959"/>
                    </a:lnTo>
                    <a:close/>
                    <a:moveTo>
                      <a:pt x="0" y="937"/>
                    </a:moveTo>
                    <a:lnTo>
                      <a:pt x="0" y="926"/>
                    </a:lnTo>
                    <a:lnTo>
                      <a:pt x="11" y="926"/>
                    </a:lnTo>
                    <a:lnTo>
                      <a:pt x="11" y="937"/>
                    </a:lnTo>
                    <a:lnTo>
                      <a:pt x="0" y="937"/>
                    </a:lnTo>
                    <a:close/>
                    <a:moveTo>
                      <a:pt x="0" y="915"/>
                    </a:moveTo>
                    <a:lnTo>
                      <a:pt x="0" y="904"/>
                    </a:lnTo>
                    <a:lnTo>
                      <a:pt x="11" y="904"/>
                    </a:lnTo>
                    <a:lnTo>
                      <a:pt x="11" y="915"/>
                    </a:lnTo>
                    <a:lnTo>
                      <a:pt x="0" y="915"/>
                    </a:lnTo>
                    <a:close/>
                    <a:moveTo>
                      <a:pt x="0" y="893"/>
                    </a:moveTo>
                    <a:lnTo>
                      <a:pt x="0" y="882"/>
                    </a:lnTo>
                    <a:lnTo>
                      <a:pt x="11" y="882"/>
                    </a:lnTo>
                    <a:lnTo>
                      <a:pt x="11" y="893"/>
                    </a:lnTo>
                    <a:lnTo>
                      <a:pt x="0" y="893"/>
                    </a:lnTo>
                    <a:close/>
                    <a:moveTo>
                      <a:pt x="0" y="871"/>
                    </a:moveTo>
                    <a:lnTo>
                      <a:pt x="0" y="860"/>
                    </a:lnTo>
                    <a:lnTo>
                      <a:pt x="11" y="860"/>
                    </a:lnTo>
                    <a:lnTo>
                      <a:pt x="11" y="871"/>
                    </a:lnTo>
                    <a:lnTo>
                      <a:pt x="0" y="871"/>
                    </a:lnTo>
                    <a:close/>
                    <a:moveTo>
                      <a:pt x="0" y="848"/>
                    </a:moveTo>
                    <a:lnTo>
                      <a:pt x="0" y="837"/>
                    </a:lnTo>
                    <a:lnTo>
                      <a:pt x="11" y="837"/>
                    </a:lnTo>
                    <a:lnTo>
                      <a:pt x="11" y="848"/>
                    </a:lnTo>
                    <a:lnTo>
                      <a:pt x="0" y="848"/>
                    </a:lnTo>
                    <a:close/>
                    <a:moveTo>
                      <a:pt x="0" y="826"/>
                    </a:moveTo>
                    <a:lnTo>
                      <a:pt x="0" y="815"/>
                    </a:lnTo>
                    <a:lnTo>
                      <a:pt x="11" y="815"/>
                    </a:lnTo>
                    <a:lnTo>
                      <a:pt x="11" y="826"/>
                    </a:lnTo>
                    <a:lnTo>
                      <a:pt x="0" y="826"/>
                    </a:lnTo>
                    <a:close/>
                    <a:moveTo>
                      <a:pt x="0" y="804"/>
                    </a:moveTo>
                    <a:lnTo>
                      <a:pt x="0" y="793"/>
                    </a:lnTo>
                    <a:lnTo>
                      <a:pt x="11" y="793"/>
                    </a:lnTo>
                    <a:lnTo>
                      <a:pt x="11" y="804"/>
                    </a:lnTo>
                    <a:lnTo>
                      <a:pt x="0" y="804"/>
                    </a:lnTo>
                    <a:close/>
                    <a:moveTo>
                      <a:pt x="0" y="782"/>
                    </a:moveTo>
                    <a:lnTo>
                      <a:pt x="0" y="771"/>
                    </a:lnTo>
                    <a:lnTo>
                      <a:pt x="11" y="771"/>
                    </a:lnTo>
                    <a:lnTo>
                      <a:pt x="11" y="782"/>
                    </a:lnTo>
                    <a:lnTo>
                      <a:pt x="0" y="782"/>
                    </a:lnTo>
                    <a:close/>
                    <a:moveTo>
                      <a:pt x="0" y="760"/>
                    </a:moveTo>
                    <a:lnTo>
                      <a:pt x="0" y="749"/>
                    </a:lnTo>
                    <a:lnTo>
                      <a:pt x="11" y="749"/>
                    </a:lnTo>
                    <a:lnTo>
                      <a:pt x="11" y="760"/>
                    </a:lnTo>
                    <a:lnTo>
                      <a:pt x="0" y="760"/>
                    </a:lnTo>
                    <a:close/>
                    <a:moveTo>
                      <a:pt x="0" y="738"/>
                    </a:moveTo>
                    <a:lnTo>
                      <a:pt x="0" y="727"/>
                    </a:lnTo>
                    <a:lnTo>
                      <a:pt x="11" y="727"/>
                    </a:lnTo>
                    <a:lnTo>
                      <a:pt x="11" y="738"/>
                    </a:lnTo>
                    <a:lnTo>
                      <a:pt x="0" y="738"/>
                    </a:lnTo>
                    <a:close/>
                    <a:moveTo>
                      <a:pt x="0" y="716"/>
                    </a:moveTo>
                    <a:lnTo>
                      <a:pt x="0" y="705"/>
                    </a:lnTo>
                    <a:lnTo>
                      <a:pt x="11" y="705"/>
                    </a:lnTo>
                    <a:lnTo>
                      <a:pt x="11" y="716"/>
                    </a:lnTo>
                    <a:lnTo>
                      <a:pt x="0" y="716"/>
                    </a:lnTo>
                    <a:close/>
                    <a:moveTo>
                      <a:pt x="0" y="694"/>
                    </a:moveTo>
                    <a:lnTo>
                      <a:pt x="0" y="683"/>
                    </a:lnTo>
                    <a:lnTo>
                      <a:pt x="11" y="683"/>
                    </a:lnTo>
                    <a:lnTo>
                      <a:pt x="11" y="694"/>
                    </a:lnTo>
                    <a:lnTo>
                      <a:pt x="0" y="694"/>
                    </a:lnTo>
                    <a:close/>
                    <a:moveTo>
                      <a:pt x="0" y="672"/>
                    </a:moveTo>
                    <a:lnTo>
                      <a:pt x="0" y="661"/>
                    </a:lnTo>
                    <a:lnTo>
                      <a:pt x="11" y="661"/>
                    </a:lnTo>
                    <a:lnTo>
                      <a:pt x="11" y="672"/>
                    </a:lnTo>
                    <a:lnTo>
                      <a:pt x="0" y="672"/>
                    </a:lnTo>
                    <a:close/>
                    <a:moveTo>
                      <a:pt x="0" y="650"/>
                    </a:moveTo>
                    <a:lnTo>
                      <a:pt x="0" y="639"/>
                    </a:lnTo>
                    <a:lnTo>
                      <a:pt x="11" y="639"/>
                    </a:lnTo>
                    <a:lnTo>
                      <a:pt x="11" y="650"/>
                    </a:lnTo>
                    <a:lnTo>
                      <a:pt x="0" y="650"/>
                    </a:lnTo>
                    <a:close/>
                    <a:moveTo>
                      <a:pt x="0" y="628"/>
                    </a:moveTo>
                    <a:lnTo>
                      <a:pt x="0" y="617"/>
                    </a:lnTo>
                    <a:lnTo>
                      <a:pt x="11" y="617"/>
                    </a:lnTo>
                    <a:lnTo>
                      <a:pt x="11" y="628"/>
                    </a:lnTo>
                    <a:lnTo>
                      <a:pt x="0" y="628"/>
                    </a:lnTo>
                    <a:close/>
                    <a:moveTo>
                      <a:pt x="0" y="606"/>
                    </a:moveTo>
                    <a:lnTo>
                      <a:pt x="0" y="595"/>
                    </a:lnTo>
                    <a:lnTo>
                      <a:pt x="11" y="595"/>
                    </a:lnTo>
                    <a:lnTo>
                      <a:pt x="11" y="606"/>
                    </a:lnTo>
                    <a:lnTo>
                      <a:pt x="0" y="606"/>
                    </a:lnTo>
                    <a:close/>
                    <a:moveTo>
                      <a:pt x="0" y="584"/>
                    </a:moveTo>
                    <a:lnTo>
                      <a:pt x="0" y="573"/>
                    </a:lnTo>
                    <a:lnTo>
                      <a:pt x="11" y="573"/>
                    </a:lnTo>
                    <a:lnTo>
                      <a:pt x="11" y="584"/>
                    </a:lnTo>
                    <a:lnTo>
                      <a:pt x="0" y="584"/>
                    </a:lnTo>
                    <a:close/>
                    <a:moveTo>
                      <a:pt x="0" y="562"/>
                    </a:moveTo>
                    <a:lnTo>
                      <a:pt x="0" y="551"/>
                    </a:lnTo>
                    <a:lnTo>
                      <a:pt x="11" y="551"/>
                    </a:lnTo>
                    <a:lnTo>
                      <a:pt x="11" y="562"/>
                    </a:lnTo>
                    <a:lnTo>
                      <a:pt x="0" y="562"/>
                    </a:lnTo>
                    <a:close/>
                    <a:moveTo>
                      <a:pt x="0" y="540"/>
                    </a:moveTo>
                    <a:lnTo>
                      <a:pt x="0" y="529"/>
                    </a:lnTo>
                    <a:lnTo>
                      <a:pt x="11" y="529"/>
                    </a:lnTo>
                    <a:lnTo>
                      <a:pt x="11" y="540"/>
                    </a:lnTo>
                    <a:lnTo>
                      <a:pt x="0" y="540"/>
                    </a:lnTo>
                    <a:close/>
                    <a:moveTo>
                      <a:pt x="0" y="518"/>
                    </a:moveTo>
                    <a:lnTo>
                      <a:pt x="0" y="507"/>
                    </a:lnTo>
                    <a:lnTo>
                      <a:pt x="11" y="507"/>
                    </a:lnTo>
                    <a:lnTo>
                      <a:pt x="11" y="518"/>
                    </a:lnTo>
                    <a:lnTo>
                      <a:pt x="0" y="518"/>
                    </a:lnTo>
                    <a:close/>
                    <a:moveTo>
                      <a:pt x="0" y="496"/>
                    </a:moveTo>
                    <a:lnTo>
                      <a:pt x="0" y="485"/>
                    </a:lnTo>
                    <a:lnTo>
                      <a:pt x="11" y="485"/>
                    </a:lnTo>
                    <a:lnTo>
                      <a:pt x="11" y="496"/>
                    </a:lnTo>
                    <a:lnTo>
                      <a:pt x="0" y="496"/>
                    </a:lnTo>
                    <a:close/>
                    <a:moveTo>
                      <a:pt x="0" y="474"/>
                    </a:moveTo>
                    <a:lnTo>
                      <a:pt x="0" y="463"/>
                    </a:lnTo>
                    <a:lnTo>
                      <a:pt x="11" y="463"/>
                    </a:lnTo>
                    <a:lnTo>
                      <a:pt x="11" y="474"/>
                    </a:lnTo>
                    <a:lnTo>
                      <a:pt x="0" y="474"/>
                    </a:lnTo>
                    <a:close/>
                    <a:moveTo>
                      <a:pt x="0" y="452"/>
                    </a:moveTo>
                    <a:lnTo>
                      <a:pt x="0" y="441"/>
                    </a:lnTo>
                    <a:lnTo>
                      <a:pt x="11" y="441"/>
                    </a:lnTo>
                    <a:lnTo>
                      <a:pt x="11" y="452"/>
                    </a:lnTo>
                    <a:lnTo>
                      <a:pt x="0" y="452"/>
                    </a:lnTo>
                    <a:close/>
                    <a:moveTo>
                      <a:pt x="0" y="430"/>
                    </a:moveTo>
                    <a:lnTo>
                      <a:pt x="0" y="419"/>
                    </a:lnTo>
                    <a:lnTo>
                      <a:pt x="11" y="419"/>
                    </a:lnTo>
                    <a:lnTo>
                      <a:pt x="11" y="430"/>
                    </a:lnTo>
                    <a:lnTo>
                      <a:pt x="0" y="430"/>
                    </a:lnTo>
                    <a:close/>
                    <a:moveTo>
                      <a:pt x="0" y="408"/>
                    </a:moveTo>
                    <a:lnTo>
                      <a:pt x="0" y="397"/>
                    </a:lnTo>
                    <a:lnTo>
                      <a:pt x="11" y="397"/>
                    </a:lnTo>
                    <a:lnTo>
                      <a:pt x="11" y="408"/>
                    </a:lnTo>
                    <a:lnTo>
                      <a:pt x="0" y="408"/>
                    </a:lnTo>
                    <a:close/>
                    <a:moveTo>
                      <a:pt x="0" y="386"/>
                    </a:moveTo>
                    <a:lnTo>
                      <a:pt x="0" y="375"/>
                    </a:lnTo>
                    <a:lnTo>
                      <a:pt x="11" y="375"/>
                    </a:lnTo>
                    <a:lnTo>
                      <a:pt x="11" y="386"/>
                    </a:lnTo>
                    <a:lnTo>
                      <a:pt x="0" y="386"/>
                    </a:lnTo>
                    <a:close/>
                    <a:moveTo>
                      <a:pt x="0" y="363"/>
                    </a:moveTo>
                    <a:lnTo>
                      <a:pt x="0" y="352"/>
                    </a:lnTo>
                    <a:lnTo>
                      <a:pt x="11" y="352"/>
                    </a:lnTo>
                    <a:lnTo>
                      <a:pt x="11" y="363"/>
                    </a:lnTo>
                    <a:lnTo>
                      <a:pt x="0" y="363"/>
                    </a:lnTo>
                    <a:close/>
                    <a:moveTo>
                      <a:pt x="0" y="341"/>
                    </a:moveTo>
                    <a:lnTo>
                      <a:pt x="0" y="330"/>
                    </a:lnTo>
                    <a:lnTo>
                      <a:pt x="11" y="330"/>
                    </a:lnTo>
                    <a:lnTo>
                      <a:pt x="11" y="341"/>
                    </a:lnTo>
                    <a:lnTo>
                      <a:pt x="0" y="341"/>
                    </a:lnTo>
                    <a:close/>
                    <a:moveTo>
                      <a:pt x="0" y="319"/>
                    </a:moveTo>
                    <a:lnTo>
                      <a:pt x="0" y="308"/>
                    </a:lnTo>
                    <a:lnTo>
                      <a:pt x="11" y="308"/>
                    </a:lnTo>
                    <a:lnTo>
                      <a:pt x="11" y="319"/>
                    </a:lnTo>
                    <a:lnTo>
                      <a:pt x="0" y="319"/>
                    </a:lnTo>
                    <a:close/>
                    <a:moveTo>
                      <a:pt x="0" y="297"/>
                    </a:moveTo>
                    <a:lnTo>
                      <a:pt x="0" y="286"/>
                    </a:lnTo>
                    <a:lnTo>
                      <a:pt x="11" y="286"/>
                    </a:lnTo>
                    <a:lnTo>
                      <a:pt x="11" y="297"/>
                    </a:lnTo>
                    <a:lnTo>
                      <a:pt x="0" y="297"/>
                    </a:lnTo>
                    <a:close/>
                    <a:moveTo>
                      <a:pt x="0" y="275"/>
                    </a:moveTo>
                    <a:lnTo>
                      <a:pt x="0" y="264"/>
                    </a:lnTo>
                    <a:lnTo>
                      <a:pt x="11" y="264"/>
                    </a:lnTo>
                    <a:lnTo>
                      <a:pt x="11" y="275"/>
                    </a:lnTo>
                    <a:lnTo>
                      <a:pt x="0" y="275"/>
                    </a:lnTo>
                    <a:close/>
                    <a:moveTo>
                      <a:pt x="0" y="253"/>
                    </a:moveTo>
                    <a:lnTo>
                      <a:pt x="0" y="242"/>
                    </a:lnTo>
                    <a:lnTo>
                      <a:pt x="11" y="242"/>
                    </a:lnTo>
                    <a:lnTo>
                      <a:pt x="11" y="253"/>
                    </a:lnTo>
                    <a:lnTo>
                      <a:pt x="0" y="253"/>
                    </a:lnTo>
                    <a:close/>
                    <a:moveTo>
                      <a:pt x="0" y="231"/>
                    </a:moveTo>
                    <a:lnTo>
                      <a:pt x="0" y="220"/>
                    </a:lnTo>
                    <a:lnTo>
                      <a:pt x="11" y="220"/>
                    </a:lnTo>
                    <a:lnTo>
                      <a:pt x="11" y="231"/>
                    </a:lnTo>
                    <a:lnTo>
                      <a:pt x="0" y="231"/>
                    </a:lnTo>
                    <a:close/>
                    <a:moveTo>
                      <a:pt x="0" y="209"/>
                    </a:moveTo>
                    <a:lnTo>
                      <a:pt x="0" y="198"/>
                    </a:lnTo>
                    <a:lnTo>
                      <a:pt x="11" y="198"/>
                    </a:lnTo>
                    <a:lnTo>
                      <a:pt x="11" y="209"/>
                    </a:lnTo>
                    <a:lnTo>
                      <a:pt x="0" y="209"/>
                    </a:lnTo>
                    <a:close/>
                    <a:moveTo>
                      <a:pt x="0" y="187"/>
                    </a:moveTo>
                    <a:lnTo>
                      <a:pt x="0" y="176"/>
                    </a:lnTo>
                    <a:lnTo>
                      <a:pt x="11" y="176"/>
                    </a:lnTo>
                    <a:lnTo>
                      <a:pt x="11" y="187"/>
                    </a:lnTo>
                    <a:lnTo>
                      <a:pt x="0" y="187"/>
                    </a:lnTo>
                    <a:close/>
                    <a:moveTo>
                      <a:pt x="0" y="165"/>
                    </a:moveTo>
                    <a:lnTo>
                      <a:pt x="0" y="154"/>
                    </a:lnTo>
                    <a:lnTo>
                      <a:pt x="11" y="154"/>
                    </a:lnTo>
                    <a:lnTo>
                      <a:pt x="11" y="165"/>
                    </a:lnTo>
                    <a:lnTo>
                      <a:pt x="0" y="165"/>
                    </a:lnTo>
                    <a:close/>
                    <a:moveTo>
                      <a:pt x="0" y="143"/>
                    </a:moveTo>
                    <a:lnTo>
                      <a:pt x="0" y="132"/>
                    </a:lnTo>
                    <a:lnTo>
                      <a:pt x="11" y="132"/>
                    </a:lnTo>
                    <a:lnTo>
                      <a:pt x="11" y="143"/>
                    </a:lnTo>
                    <a:lnTo>
                      <a:pt x="0" y="143"/>
                    </a:lnTo>
                    <a:close/>
                    <a:moveTo>
                      <a:pt x="0" y="121"/>
                    </a:moveTo>
                    <a:lnTo>
                      <a:pt x="0" y="110"/>
                    </a:lnTo>
                    <a:lnTo>
                      <a:pt x="11" y="110"/>
                    </a:lnTo>
                    <a:lnTo>
                      <a:pt x="11" y="121"/>
                    </a:lnTo>
                    <a:lnTo>
                      <a:pt x="0" y="121"/>
                    </a:lnTo>
                    <a:close/>
                    <a:moveTo>
                      <a:pt x="0" y="99"/>
                    </a:moveTo>
                    <a:lnTo>
                      <a:pt x="0" y="88"/>
                    </a:lnTo>
                    <a:lnTo>
                      <a:pt x="11" y="88"/>
                    </a:lnTo>
                    <a:lnTo>
                      <a:pt x="11" y="99"/>
                    </a:lnTo>
                    <a:lnTo>
                      <a:pt x="0" y="99"/>
                    </a:lnTo>
                    <a:close/>
                    <a:moveTo>
                      <a:pt x="0" y="77"/>
                    </a:moveTo>
                    <a:lnTo>
                      <a:pt x="0" y="66"/>
                    </a:lnTo>
                    <a:lnTo>
                      <a:pt x="11" y="66"/>
                    </a:lnTo>
                    <a:lnTo>
                      <a:pt x="11" y="77"/>
                    </a:lnTo>
                    <a:lnTo>
                      <a:pt x="0" y="77"/>
                    </a:lnTo>
                    <a:close/>
                    <a:moveTo>
                      <a:pt x="0" y="55"/>
                    </a:moveTo>
                    <a:lnTo>
                      <a:pt x="0" y="44"/>
                    </a:lnTo>
                    <a:lnTo>
                      <a:pt x="11" y="44"/>
                    </a:lnTo>
                    <a:lnTo>
                      <a:pt x="11" y="55"/>
                    </a:lnTo>
                    <a:lnTo>
                      <a:pt x="0" y="55"/>
                    </a:lnTo>
                    <a:close/>
                    <a:moveTo>
                      <a:pt x="0" y="33"/>
                    </a:moveTo>
                    <a:lnTo>
                      <a:pt x="0" y="22"/>
                    </a:lnTo>
                    <a:lnTo>
                      <a:pt x="11" y="22"/>
                    </a:lnTo>
                    <a:lnTo>
                      <a:pt x="11" y="33"/>
                    </a:lnTo>
                    <a:lnTo>
                      <a:pt x="0" y="33"/>
                    </a:lnTo>
                    <a:close/>
                    <a:moveTo>
                      <a:pt x="0" y="11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92" name="Line 76"/>
              <p:cNvSpPr>
                <a:spLocks noChangeShapeType="1"/>
              </p:cNvSpPr>
              <p:nvPr/>
            </p:nvSpPr>
            <p:spPr bwMode="auto">
              <a:xfrm>
                <a:off x="4124" y="545"/>
                <a:ext cx="1" cy="88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93" name="Rectangle 77"/>
              <p:cNvSpPr>
                <a:spLocks noChangeArrowheads="1"/>
              </p:cNvSpPr>
              <p:nvPr/>
            </p:nvSpPr>
            <p:spPr bwMode="auto">
              <a:xfrm>
                <a:off x="3889" y="242"/>
                <a:ext cx="320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  <a:ea typeface="ＭＳ Ｐゴシック"/>
                </a:endParaRPr>
              </a:p>
            </p:txBody>
          </p:sp>
          <p:sp>
            <p:nvSpPr>
              <p:cNvPr id="94" name="Freeform 79"/>
              <p:cNvSpPr>
                <a:spLocks noEditPoints="1"/>
              </p:cNvSpPr>
              <p:nvPr/>
            </p:nvSpPr>
            <p:spPr bwMode="auto">
              <a:xfrm>
                <a:off x="4102" y="398"/>
                <a:ext cx="44" cy="147"/>
              </a:xfrm>
              <a:custGeom>
                <a:avLst/>
                <a:gdLst>
                  <a:gd name="T0" fmla="*/ 30 w 44"/>
                  <a:gd name="T1" fmla="*/ 0 h 147"/>
                  <a:gd name="T2" fmla="*/ 30 w 44"/>
                  <a:gd name="T3" fmla="*/ 110 h 147"/>
                  <a:gd name="T4" fmla="*/ 15 w 44"/>
                  <a:gd name="T5" fmla="*/ 110 h 147"/>
                  <a:gd name="T6" fmla="*/ 15 w 44"/>
                  <a:gd name="T7" fmla="*/ 0 h 147"/>
                  <a:gd name="T8" fmla="*/ 30 w 44"/>
                  <a:gd name="T9" fmla="*/ 0 h 147"/>
                  <a:gd name="T10" fmla="*/ 44 w 44"/>
                  <a:gd name="T11" fmla="*/ 103 h 147"/>
                  <a:gd name="T12" fmla="*/ 22 w 44"/>
                  <a:gd name="T13" fmla="*/ 147 h 147"/>
                  <a:gd name="T14" fmla="*/ 0 w 44"/>
                  <a:gd name="T15" fmla="*/ 103 h 147"/>
                  <a:gd name="T16" fmla="*/ 44 w 44"/>
                  <a:gd name="T17" fmla="*/ 103 h 1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147"/>
                  <a:gd name="T29" fmla="*/ 44 w 44"/>
                  <a:gd name="T30" fmla="*/ 147 h 1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147">
                    <a:moveTo>
                      <a:pt x="30" y="0"/>
                    </a:moveTo>
                    <a:lnTo>
                      <a:pt x="30" y="110"/>
                    </a:lnTo>
                    <a:lnTo>
                      <a:pt x="15" y="110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103"/>
                    </a:moveTo>
                    <a:lnTo>
                      <a:pt x="22" y="147"/>
                    </a:lnTo>
                    <a:lnTo>
                      <a:pt x="0" y="103"/>
                    </a:lnTo>
                    <a:lnTo>
                      <a:pt x="44" y="103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95" name="Freeform 80"/>
              <p:cNvSpPr>
                <a:spLocks noEditPoints="1"/>
              </p:cNvSpPr>
              <p:nvPr/>
            </p:nvSpPr>
            <p:spPr bwMode="auto">
              <a:xfrm>
                <a:off x="2152" y="1408"/>
                <a:ext cx="357" cy="328"/>
              </a:xfrm>
              <a:custGeom>
                <a:avLst/>
                <a:gdLst>
                  <a:gd name="T0" fmla="*/ 352 w 357"/>
                  <a:gd name="T1" fmla="*/ 318 h 328"/>
                  <a:gd name="T2" fmla="*/ 341 w 357"/>
                  <a:gd name="T3" fmla="*/ 318 h 328"/>
                  <a:gd name="T4" fmla="*/ 346 w 357"/>
                  <a:gd name="T5" fmla="*/ 313 h 328"/>
                  <a:gd name="T6" fmla="*/ 325 w 357"/>
                  <a:gd name="T7" fmla="*/ 303 h 328"/>
                  <a:gd name="T8" fmla="*/ 330 w 357"/>
                  <a:gd name="T9" fmla="*/ 308 h 328"/>
                  <a:gd name="T10" fmla="*/ 319 w 357"/>
                  <a:gd name="T11" fmla="*/ 288 h 328"/>
                  <a:gd name="T12" fmla="*/ 309 w 357"/>
                  <a:gd name="T13" fmla="*/ 288 h 328"/>
                  <a:gd name="T14" fmla="*/ 314 w 357"/>
                  <a:gd name="T15" fmla="*/ 283 h 328"/>
                  <a:gd name="T16" fmla="*/ 293 w 357"/>
                  <a:gd name="T17" fmla="*/ 273 h 328"/>
                  <a:gd name="T18" fmla="*/ 298 w 357"/>
                  <a:gd name="T19" fmla="*/ 278 h 328"/>
                  <a:gd name="T20" fmla="*/ 287 w 357"/>
                  <a:gd name="T21" fmla="*/ 258 h 328"/>
                  <a:gd name="T22" fmla="*/ 276 w 357"/>
                  <a:gd name="T23" fmla="*/ 258 h 328"/>
                  <a:gd name="T24" fmla="*/ 281 w 357"/>
                  <a:gd name="T25" fmla="*/ 253 h 328"/>
                  <a:gd name="T26" fmla="*/ 260 w 357"/>
                  <a:gd name="T27" fmla="*/ 244 h 328"/>
                  <a:gd name="T28" fmla="*/ 265 w 357"/>
                  <a:gd name="T29" fmla="*/ 249 h 328"/>
                  <a:gd name="T30" fmla="*/ 254 w 357"/>
                  <a:gd name="T31" fmla="*/ 228 h 328"/>
                  <a:gd name="T32" fmla="*/ 244 w 357"/>
                  <a:gd name="T33" fmla="*/ 229 h 328"/>
                  <a:gd name="T34" fmla="*/ 249 w 357"/>
                  <a:gd name="T35" fmla="*/ 223 h 328"/>
                  <a:gd name="T36" fmla="*/ 227 w 357"/>
                  <a:gd name="T37" fmla="*/ 214 h 328"/>
                  <a:gd name="T38" fmla="*/ 233 w 357"/>
                  <a:gd name="T39" fmla="*/ 219 h 328"/>
                  <a:gd name="T40" fmla="*/ 222 w 357"/>
                  <a:gd name="T41" fmla="*/ 198 h 328"/>
                  <a:gd name="T42" fmla="*/ 211 w 357"/>
                  <a:gd name="T43" fmla="*/ 199 h 328"/>
                  <a:gd name="T44" fmla="*/ 216 w 357"/>
                  <a:gd name="T45" fmla="*/ 193 h 328"/>
                  <a:gd name="T46" fmla="*/ 195 w 357"/>
                  <a:gd name="T47" fmla="*/ 184 h 328"/>
                  <a:gd name="T48" fmla="*/ 200 w 357"/>
                  <a:gd name="T49" fmla="*/ 189 h 328"/>
                  <a:gd name="T50" fmla="*/ 189 w 357"/>
                  <a:gd name="T51" fmla="*/ 169 h 328"/>
                  <a:gd name="T52" fmla="*/ 179 w 357"/>
                  <a:gd name="T53" fmla="*/ 169 h 328"/>
                  <a:gd name="T54" fmla="*/ 184 w 357"/>
                  <a:gd name="T55" fmla="*/ 164 h 328"/>
                  <a:gd name="T56" fmla="*/ 162 w 357"/>
                  <a:gd name="T57" fmla="*/ 154 h 328"/>
                  <a:gd name="T58" fmla="*/ 168 w 357"/>
                  <a:gd name="T59" fmla="*/ 159 h 328"/>
                  <a:gd name="T60" fmla="*/ 157 w 357"/>
                  <a:gd name="T61" fmla="*/ 139 h 328"/>
                  <a:gd name="T62" fmla="*/ 146 w 357"/>
                  <a:gd name="T63" fmla="*/ 139 h 328"/>
                  <a:gd name="T64" fmla="*/ 151 w 357"/>
                  <a:gd name="T65" fmla="*/ 134 h 328"/>
                  <a:gd name="T66" fmla="*/ 130 w 357"/>
                  <a:gd name="T67" fmla="*/ 124 h 328"/>
                  <a:gd name="T68" fmla="*/ 135 w 357"/>
                  <a:gd name="T69" fmla="*/ 129 h 328"/>
                  <a:gd name="T70" fmla="*/ 124 w 357"/>
                  <a:gd name="T71" fmla="*/ 109 h 328"/>
                  <a:gd name="T72" fmla="*/ 114 w 357"/>
                  <a:gd name="T73" fmla="*/ 109 h 328"/>
                  <a:gd name="T74" fmla="*/ 119 w 357"/>
                  <a:gd name="T75" fmla="*/ 104 h 328"/>
                  <a:gd name="T76" fmla="*/ 97 w 357"/>
                  <a:gd name="T77" fmla="*/ 95 h 328"/>
                  <a:gd name="T78" fmla="*/ 103 w 357"/>
                  <a:gd name="T79" fmla="*/ 100 h 328"/>
                  <a:gd name="T80" fmla="*/ 91 w 357"/>
                  <a:gd name="T81" fmla="*/ 79 h 328"/>
                  <a:gd name="T82" fmla="*/ 81 w 357"/>
                  <a:gd name="T83" fmla="*/ 80 h 328"/>
                  <a:gd name="T84" fmla="*/ 86 w 357"/>
                  <a:gd name="T85" fmla="*/ 74 h 328"/>
                  <a:gd name="T86" fmla="*/ 65 w 357"/>
                  <a:gd name="T87" fmla="*/ 65 h 328"/>
                  <a:gd name="T88" fmla="*/ 70 w 357"/>
                  <a:gd name="T89" fmla="*/ 70 h 328"/>
                  <a:gd name="T90" fmla="*/ 59 w 357"/>
                  <a:gd name="T91" fmla="*/ 49 h 328"/>
                  <a:gd name="T92" fmla="*/ 49 w 357"/>
                  <a:gd name="T93" fmla="*/ 50 h 328"/>
                  <a:gd name="T94" fmla="*/ 54 w 357"/>
                  <a:gd name="T95" fmla="*/ 44 h 328"/>
                  <a:gd name="T96" fmla="*/ 32 w 357"/>
                  <a:gd name="T97" fmla="*/ 35 h 328"/>
                  <a:gd name="T98" fmla="*/ 38 w 357"/>
                  <a:gd name="T99" fmla="*/ 40 h 328"/>
                  <a:gd name="T100" fmla="*/ 26 w 357"/>
                  <a:gd name="T101" fmla="*/ 20 h 328"/>
                  <a:gd name="T102" fmla="*/ 16 w 357"/>
                  <a:gd name="T103" fmla="*/ 20 h 328"/>
                  <a:gd name="T104" fmla="*/ 21 w 357"/>
                  <a:gd name="T105" fmla="*/ 15 h 328"/>
                  <a:gd name="T106" fmla="*/ 0 w 357"/>
                  <a:gd name="T107" fmla="*/ 5 h 328"/>
                  <a:gd name="T108" fmla="*/ 5 w 357"/>
                  <a:gd name="T109" fmla="*/ 10 h 32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57"/>
                  <a:gd name="T166" fmla="*/ 0 h 328"/>
                  <a:gd name="T167" fmla="*/ 357 w 357"/>
                  <a:gd name="T168" fmla="*/ 328 h 32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57" h="328">
                    <a:moveTo>
                      <a:pt x="352" y="328"/>
                    </a:moveTo>
                    <a:lnTo>
                      <a:pt x="347" y="323"/>
                    </a:lnTo>
                    <a:lnTo>
                      <a:pt x="352" y="318"/>
                    </a:lnTo>
                    <a:lnTo>
                      <a:pt x="357" y="323"/>
                    </a:lnTo>
                    <a:lnTo>
                      <a:pt x="352" y="328"/>
                    </a:lnTo>
                    <a:close/>
                    <a:moveTo>
                      <a:pt x="341" y="318"/>
                    </a:moveTo>
                    <a:lnTo>
                      <a:pt x="336" y="313"/>
                    </a:lnTo>
                    <a:lnTo>
                      <a:pt x="341" y="308"/>
                    </a:lnTo>
                    <a:lnTo>
                      <a:pt x="346" y="313"/>
                    </a:lnTo>
                    <a:lnTo>
                      <a:pt x="341" y="318"/>
                    </a:lnTo>
                    <a:close/>
                    <a:moveTo>
                      <a:pt x="330" y="308"/>
                    </a:moveTo>
                    <a:lnTo>
                      <a:pt x="325" y="303"/>
                    </a:lnTo>
                    <a:lnTo>
                      <a:pt x="330" y="298"/>
                    </a:lnTo>
                    <a:lnTo>
                      <a:pt x="335" y="303"/>
                    </a:lnTo>
                    <a:lnTo>
                      <a:pt x="330" y="308"/>
                    </a:lnTo>
                    <a:close/>
                    <a:moveTo>
                      <a:pt x="320" y="298"/>
                    </a:moveTo>
                    <a:lnTo>
                      <a:pt x="314" y="293"/>
                    </a:lnTo>
                    <a:lnTo>
                      <a:pt x="319" y="288"/>
                    </a:lnTo>
                    <a:lnTo>
                      <a:pt x="325" y="293"/>
                    </a:lnTo>
                    <a:lnTo>
                      <a:pt x="320" y="298"/>
                    </a:lnTo>
                    <a:close/>
                    <a:moveTo>
                      <a:pt x="309" y="288"/>
                    </a:moveTo>
                    <a:lnTo>
                      <a:pt x="303" y="283"/>
                    </a:lnTo>
                    <a:lnTo>
                      <a:pt x="308" y="278"/>
                    </a:lnTo>
                    <a:lnTo>
                      <a:pt x="314" y="283"/>
                    </a:lnTo>
                    <a:lnTo>
                      <a:pt x="309" y="288"/>
                    </a:lnTo>
                    <a:close/>
                    <a:moveTo>
                      <a:pt x="298" y="278"/>
                    </a:moveTo>
                    <a:lnTo>
                      <a:pt x="293" y="273"/>
                    </a:lnTo>
                    <a:lnTo>
                      <a:pt x="297" y="268"/>
                    </a:lnTo>
                    <a:lnTo>
                      <a:pt x="303" y="273"/>
                    </a:lnTo>
                    <a:lnTo>
                      <a:pt x="298" y="278"/>
                    </a:lnTo>
                    <a:close/>
                    <a:moveTo>
                      <a:pt x="287" y="268"/>
                    </a:moveTo>
                    <a:lnTo>
                      <a:pt x="282" y="263"/>
                    </a:lnTo>
                    <a:lnTo>
                      <a:pt x="287" y="258"/>
                    </a:lnTo>
                    <a:lnTo>
                      <a:pt x="292" y="263"/>
                    </a:lnTo>
                    <a:lnTo>
                      <a:pt x="287" y="268"/>
                    </a:lnTo>
                    <a:close/>
                    <a:moveTo>
                      <a:pt x="276" y="258"/>
                    </a:moveTo>
                    <a:lnTo>
                      <a:pt x="271" y="253"/>
                    </a:lnTo>
                    <a:lnTo>
                      <a:pt x="276" y="248"/>
                    </a:lnTo>
                    <a:lnTo>
                      <a:pt x="281" y="253"/>
                    </a:lnTo>
                    <a:lnTo>
                      <a:pt x="276" y="258"/>
                    </a:lnTo>
                    <a:close/>
                    <a:moveTo>
                      <a:pt x="265" y="249"/>
                    </a:moveTo>
                    <a:lnTo>
                      <a:pt x="260" y="244"/>
                    </a:lnTo>
                    <a:lnTo>
                      <a:pt x="265" y="238"/>
                    </a:lnTo>
                    <a:lnTo>
                      <a:pt x="270" y="243"/>
                    </a:lnTo>
                    <a:lnTo>
                      <a:pt x="265" y="249"/>
                    </a:lnTo>
                    <a:close/>
                    <a:moveTo>
                      <a:pt x="255" y="239"/>
                    </a:moveTo>
                    <a:lnTo>
                      <a:pt x="249" y="234"/>
                    </a:lnTo>
                    <a:lnTo>
                      <a:pt x="254" y="228"/>
                    </a:lnTo>
                    <a:lnTo>
                      <a:pt x="260" y="233"/>
                    </a:lnTo>
                    <a:lnTo>
                      <a:pt x="255" y="239"/>
                    </a:lnTo>
                    <a:close/>
                    <a:moveTo>
                      <a:pt x="244" y="229"/>
                    </a:moveTo>
                    <a:lnTo>
                      <a:pt x="238" y="224"/>
                    </a:lnTo>
                    <a:lnTo>
                      <a:pt x="243" y="218"/>
                    </a:lnTo>
                    <a:lnTo>
                      <a:pt x="249" y="223"/>
                    </a:lnTo>
                    <a:lnTo>
                      <a:pt x="244" y="229"/>
                    </a:lnTo>
                    <a:close/>
                    <a:moveTo>
                      <a:pt x="233" y="219"/>
                    </a:moveTo>
                    <a:lnTo>
                      <a:pt x="227" y="214"/>
                    </a:lnTo>
                    <a:lnTo>
                      <a:pt x="232" y="208"/>
                    </a:lnTo>
                    <a:lnTo>
                      <a:pt x="238" y="213"/>
                    </a:lnTo>
                    <a:lnTo>
                      <a:pt x="233" y="219"/>
                    </a:lnTo>
                    <a:close/>
                    <a:moveTo>
                      <a:pt x="222" y="209"/>
                    </a:moveTo>
                    <a:lnTo>
                      <a:pt x="217" y="204"/>
                    </a:lnTo>
                    <a:lnTo>
                      <a:pt x="222" y="198"/>
                    </a:lnTo>
                    <a:lnTo>
                      <a:pt x="227" y="203"/>
                    </a:lnTo>
                    <a:lnTo>
                      <a:pt x="222" y="209"/>
                    </a:lnTo>
                    <a:close/>
                    <a:moveTo>
                      <a:pt x="211" y="199"/>
                    </a:moveTo>
                    <a:lnTo>
                      <a:pt x="206" y="194"/>
                    </a:lnTo>
                    <a:lnTo>
                      <a:pt x="211" y="188"/>
                    </a:lnTo>
                    <a:lnTo>
                      <a:pt x="216" y="193"/>
                    </a:lnTo>
                    <a:lnTo>
                      <a:pt x="211" y="199"/>
                    </a:lnTo>
                    <a:close/>
                    <a:moveTo>
                      <a:pt x="200" y="189"/>
                    </a:moveTo>
                    <a:lnTo>
                      <a:pt x="195" y="184"/>
                    </a:lnTo>
                    <a:lnTo>
                      <a:pt x="200" y="179"/>
                    </a:lnTo>
                    <a:lnTo>
                      <a:pt x="205" y="183"/>
                    </a:lnTo>
                    <a:lnTo>
                      <a:pt x="200" y="189"/>
                    </a:lnTo>
                    <a:close/>
                    <a:moveTo>
                      <a:pt x="190" y="179"/>
                    </a:moveTo>
                    <a:lnTo>
                      <a:pt x="184" y="174"/>
                    </a:lnTo>
                    <a:lnTo>
                      <a:pt x="189" y="169"/>
                    </a:lnTo>
                    <a:lnTo>
                      <a:pt x="195" y="174"/>
                    </a:lnTo>
                    <a:lnTo>
                      <a:pt x="190" y="179"/>
                    </a:lnTo>
                    <a:close/>
                    <a:moveTo>
                      <a:pt x="179" y="169"/>
                    </a:moveTo>
                    <a:lnTo>
                      <a:pt x="173" y="164"/>
                    </a:lnTo>
                    <a:lnTo>
                      <a:pt x="178" y="159"/>
                    </a:lnTo>
                    <a:lnTo>
                      <a:pt x="184" y="164"/>
                    </a:lnTo>
                    <a:lnTo>
                      <a:pt x="179" y="169"/>
                    </a:lnTo>
                    <a:close/>
                    <a:moveTo>
                      <a:pt x="168" y="159"/>
                    </a:moveTo>
                    <a:lnTo>
                      <a:pt x="162" y="154"/>
                    </a:lnTo>
                    <a:lnTo>
                      <a:pt x="167" y="149"/>
                    </a:lnTo>
                    <a:lnTo>
                      <a:pt x="173" y="154"/>
                    </a:lnTo>
                    <a:lnTo>
                      <a:pt x="168" y="159"/>
                    </a:lnTo>
                    <a:close/>
                    <a:moveTo>
                      <a:pt x="157" y="149"/>
                    </a:moveTo>
                    <a:lnTo>
                      <a:pt x="152" y="144"/>
                    </a:lnTo>
                    <a:lnTo>
                      <a:pt x="157" y="139"/>
                    </a:lnTo>
                    <a:lnTo>
                      <a:pt x="162" y="144"/>
                    </a:lnTo>
                    <a:lnTo>
                      <a:pt x="157" y="149"/>
                    </a:lnTo>
                    <a:close/>
                    <a:moveTo>
                      <a:pt x="146" y="139"/>
                    </a:moveTo>
                    <a:lnTo>
                      <a:pt x="141" y="134"/>
                    </a:lnTo>
                    <a:lnTo>
                      <a:pt x="146" y="129"/>
                    </a:lnTo>
                    <a:lnTo>
                      <a:pt x="151" y="134"/>
                    </a:lnTo>
                    <a:lnTo>
                      <a:pt x="146" y="139"/>
                    </a:lnTo>
                    <a:close/>
                    <a:moveTo>
                      <a:pt x="135" y="129"/>
                    </a:moveTo>
                    <a:lnTo>
                      <a:pt x="130" y="124"/>
                    </a:lnTo>
                    <a:lnTo>
                      <a:pt x="135" y="119"/>
                    </a:lnTo>
                    <a:lnTo>
                      <a:pt x="140" y="124"/>
                    </a:lnTo>
                    <a:lnTo>
                      <a:pt x="135" y="129"/>
                    </a:lnTo>
                    <a:close/>
                    <a:moveTo>
                      <a:pt x="125" y="119"/>
                    </a:moveTo>
                    <a:lnTo>
                      <a:pt x="119" y="114"/>
                    </a:lnTo>
                    <a:lnTo>
                      <a:pt x="124" y="109"/>
                    </a:lnTo>
                    <a:lnTo>
                      <a:pt x="129" y="114"/>
                    </a:lnTo>
                    <a:lnTo>
                      <a:pt x="125" y="119"/>
                    </a:lnTo>
                    <a:close/>
                    <a:moveTo>
                      <a:pt x="114" y="109"/>
                    </a:moveTo>
                    <a:lnTo>
                      <a:pt x="108" y="105"/>
                    </a:lnTo>
                    <a:lnTo>
                      <a:pt x="113" y="99"/>
                    </a:lnTo>
                    <a:lnTo>
                      <a:pt x="119" y="104"/>
                    </a:lnTo>
                    <a:lnTo>
                      <a:pt x="114" y="109"/>
                    </a:lnTo>
                    <a:close/>
                    <a:moveTo>
                      <a:pt x="103" y="100"/>
                    </a:moveTo>
                    <a:lnTo>
                      <a:pt x="97" y="95"/>
                    </a:lnTo>
                    <a:lnTo>
                      <a:pt x="102" y="89"/>
                    </a:lnTo>
                    <a:lnTo>
                      <a:pt x="108" y="94"/>
                    </a:lnTo>
                    <a:lnTo>
                      <a:pt x="103" y="100"/>
                    </a:lnTo>
                    <a:close/>
                    <a:moveTo>
                      <a:pt x="92" y="90"/>
                    </a:moveTo>
                    <a:lnTo>
                      <a:pt x="87" y="85"/>
                    </a:lnTo>
                    <a:lnTo>
                      <a:pt x="91" y="79"/>
                    </a:lnTo>
                    <a:lnTo>
                      <a:pt x="97" y="84"/>
                    </a:lnTo>
                    <a:lnTo>
                      <a:pt x="92" y="90"/>
                    </a:lnTo>
                    <a:close/>
                    <a:moveTo>
                      <a:pt x="81" y="80"/>
                    </a:moveTo>
                    <a:lnTo>
                      <a:pt x="76" y="75"/>
                    </a:lnTo>
                    <a:lnTo>
                      <a:pt x="81" y="69"/>
                    </a:lnTo>
                    <a:lnTo>
                      <a:pt x="86" y="74"/>
                    </a:lnTo>
                    <a:lnTo>
                      <a:pt x="81" y="80"/>
                    </a:lnTo>
                    <a:close/>
                    <a:moveTo>
                      <a:pt x="70" y="70"/>
                    </a:moveTo>
                    <a:lnTo>
                      <a:pt x="65" y="65"/>
                    </a:lnTo>
                    <a:lnTo>
                      <a:pt x="70" y="59"/>
                    </a:lnTo>
                    <a:lnTo>
                      <a:pt x="75" y="64"/>
                    </a:lnTo>
                    <a:lnTo>
                      <a:pt x="70" y="70"/>
                    </a:lnTo>
                    <a:close/>
                    <a:moveTo>
                      <a:pt x="59" y="60"/>
                    </a:moveTo>
                    <a:lnTo>
                      <a:pt x="54" y="55"/>
                    </a:lnTo>
                    <a:lnTo>
                      <a:pt x="59" y="49"/>
                    </a:lnTo>
                    <a:lnTo>
                      <a:pt x="64" y="54"/>
                    </a:lnTo>
                    <a:lnTo>
                      <a:pt x="59" y="60"/>
                    </a:lnTo>
                    <a:close/>
                    <a:moveTo>
                      <a:pt x="49" y="50"/>
                    </a:moveTo>
                    <a:lnTo>
                      <a:pt x="43" y="45"/>
                    </a:lnTo>
                    <a:lnTo>
                      <a:pt x="48" y="40"/>
                    </a:lnTo>
                    <a:lnTo>
                      <a:pt x="54" y="44"/>
                    </a:lnTo>
                    <a:lnTo>
                      <a:pt x="49" y="50"/>
                    </a:lnTo>
                    <a:close/>
                    <a:moveTo>
                      <a:pt x="38" y="40"/>
                    </a:moveTo>
                    <a:lnTo>
                      <a:pt x="32" y="35"/>
                    </a:lnTo>
                    <a:lnTo>
                      <a:pt x="37" y="30"/>
                    </a:lnTo>
                    <a:lnTo>
                      <a:pt x="43" y="35"/>
                    </a:lnTo>
                    <a:lnTo>
                      <a:pt x="38" y="40"/>
                    </a:lnTo>
                    <a:close/>
                    <a:moveTo>
                      <a:pt x="27" y="30"/>
                    </a:moveTo>
                    <a:lnTo>
                      <a:pt x="21" y="25"/>
                    </a:lnTo>
                    <a:lnTo>
                      <a:pt x="26" y="20"/>
                    </a:lnTo>
                    <a:lnTo>
                      <a:pt x="32" y="25"/>
                    </a:lnTo>
                    <a:lnTo>
                      <a:pt x="27" y="30"/>
                    </a:lnTo>
                    <a:close/>
                    <a:moveTo>
                      <a:pt x="16" y="20"/>
                    </a:moveTo>
                    <a:lnTo>
                      <a:pt x="11" y="15"/>
                    </a:lnTo>
                    <a:lnTo>
                      <a:pt x="16" y="10"/>
                    </a:lnTo>
                    <a:lnTo>
                      <a:pt x="21" y="15"/>
                    </a:lnTo>
                    <a:lnTo>
                      <a:pt x="16" y="20"/>
                    </a:lnTo>
                    <a:close/>
                    <a:moveTo>
                      <a:pt x="5" y="1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10" y="5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96" name="Freeform 81"/>
              <p:cNvSpPr>
                <a:spLocks noEditPoints="1"/>
              </p:cNvSpPr>
              <p:nvPr/>
            </p:nvSpPr>
            <p:spPr bwMode="auto">
              <a:xfrm>
                <a:off x="2360" y="1145"/>
                <a:ext cx="757" cy="425"/>
              </a:xfrm>
              <a:custGeom>
                <a:avLst/>
                <a:gdLst>
                  <a:gd name="T0" fmla="*/ 48 w 757"/>
                  <a:gd name="T1" fmla="*/ 407 h 425"/>
                  <a:gd name="T2" fmla="*/ 54 w 757"/>
                  <a:gd name="T3" fmla="*/ 387 h 425"/>
                  <a:gd name="T4" fmla="*/ 61 w 757"/>
                  <a:gd name="T5" fmla="*/ 400 h 425"/>
                  <a:gd name="T6" fmla="*/ 92 w 757"/>
                  <a:gd name="T7" fmla="*/ 365 h 425"/>
                  <a:gd name="T8" fmla="*/ 80 w 757"/>
                  <a:gd name="T9" fmla="*/ 373 h 425"/>
                  <a:gd name="T10" fmla="*/ 125 w 757"/>
                  <a:gd name="T11" fmla="*/ 364 h 425"/>
                  <a:gd name="T12" fmla="*/ 131 w 757"/>
                  <a:gd name="T13" fmla="*/ 344 h 425"/>
                  <a:gd name="T14" fmla="*/ 138 w 757"/>
                  <a:gd name="T15" fmla="*/ 357 h 425"/>
                  <a:gd name="T16" fmla="*/ 170 w 757"/>
                  <a:gd name="T17" fmla="*/ 323 h 425"/>
                  <a:gd name="T18" fmla="*/ 157 w 757"/>
                  <a:gd name="T19" fmla="*/ 330 h 425"/>
                  <a:gd name="T20" fmla="*/ 202 w 757"/>
                  <a:gd name="T21" fmla="*/ 321 h 425"/>
                  <a:gd name="T22" fmla="*/ 208 w 757"/>
                  <a:gd name="T23" fmla="*/ 301 h 425"/>
                  <a:gd name="T24" fmla="*/ 215 w 757"/>
                  <a:gd name="T25" fmla="*/ 314 h 425"/>
                  <a:gd name="T26" fmla="*/ 247 w 757"/>
                  <a:gd name="T27" fmla="*/ 280 h 425"/>
                  <a:gd name="T28" fmla="*/ 234 w 757"/>
                  <a:gd name="T29" fmla="*/ 287 h 425"/>
                  <a:gd name="T30" fmla="*/ 280 w 757"/>
                  <a:gd name="T31" fmla="*/ 278 h 425"/>
                  <a:gd name="T32" fmla="*/ 285 w 757"/>
                  <a:gd name="T33" fmla="*/ 258 h 425"/>
                  <a:gd name="T34" fmla="*/ 292 w 757"/>
                  <a:gd name="T35" fmla="*/ 271 h 425"/>
                  <a:gd name="T36" fmla="*/ 324 w 757"/>
                  <a:gd name="T37" fmla="*/ 237 h 425"/>
                  <a:gd name="T38" fmla="*/ 311 w 757"/>
                  <a:gd name="T39" fmla="*/ 244 h 425"/>
                  <a:gd name="T40" fmla="*/ 357 w 757"/>
                  <a:gd name="T41" fmla="*/ 235 h 425"/>
                  <a:gd name="T42" fmla="*/ 362 w 757"/>
                  <a:gd name="T43" fmla="*/ 215 h 425"/>
                  <a:gd name="T44" fmla="*/ 370 w 757"/>
                  <a:gd name="T45" fmla="*/ 228 h 425"/>
                  <a:gd name="T46" fmla="*/ 401 w 757"/>
                  <a:gd name="T47" fmla="*/ 194 h 425"/>
                  <a:gd name="T48" fmla="*/ 388 w 757"/>
                  <a:gd name="T49" fmla="*/ 201 h 425"/>
                  <a:gd name="T50" fmla="*/ 434 w 757"/>
                  <a:gd name="T51" fmla="*/ 193 h 425"/>
                  <a:gd name="T52" fmla="*/ 439 w 757"/>
                  <a:gd name="T53" fmla="*/ 173 h 425"/>
                  <a:gd name="T54" fmla="*/ 447 w 757"/>
                  <a:gd name="T55" fmla="*/ 185 h 425"/>
                  <a:gd name="T56" fmla="*/ 478 w 757"/>
                  <a:gd name="T57" fmla="*/ 151 h 425"/>
                  <a:gd name="T58" fmla="*/ 465 w 757"/>
                  <a:gd name="T59" fmla="*/ 158 h 425"/>
                  <a:gd name="T60" fmla="*/ 511 w 757"/>
                  <a:gd name="T61" fmla="*/ 150 h 425"/>
                  <a:gd name="T62" fmla="*/ 517 w 757"/>
                  <a:gd name="T63" fmla="*/ 130 h 425"/>
                  <a:gd name="T64" fmla="*/ 524 w 757"/>
                  <a:gd name="T65" fmla="*/ 143 h 425"/>
                  <a:gd name="T66" fmla="*/ 555 w 757"/>
                  <a:gd name="T67" fmla="*/ 108 h 425"/>
                  <a:gd name="T68" fmla="*/ 542 w 757"/>
                  <a:gd name="T69" fmla="*/ 115 h 425"/>
                  <a:gd name="T70" fmla="*/ 588 w 757"/>
                  <a:gd name="T71" fmla="*/ 107 h 425"/>
                  <a:gd name="T72" fmla="*/ 594 w 757"/>
                  <a:gd name="T73" fmla="*/ 87 h 425"/>
                  <a:gd name="T74" fmla="*/ 601 w 757"/>
                  <a:gd name="T75" fmla="*/ 100 h 425"/>
                  <a:gd name="T76" fmla="*/ 632 w 757"/>
                  <a:gd name="T77" fmla="*/ 65 h 425"/>
                  <a:gd name="T78" fmla="*/ 619 w 757"/>
                  <a:gd name="T79" fmla="*/ 73 h 425"/>
                  <a:gd name="T80" fmla="*/ 665 w 757"/>
                  <a:gd name="T81" fmla="*/ 64 h 425"/>
                  <a:gd name="T82" fmla="*/ 671 w 757"/>
                  <a:gd name="T83" fmla="*/ 44 h 425"/>
                  <a:gd name="T84" fmla="*/ 678 w 757"/>
                  <a:gd name="T85" fmla="*/ 57 h 425"/>
                  <a:gd name="T86" fmla="*/ 709 w 757"/>
                  <a:gd name="T87" fmla="*/ 22 h 425"/>
                  <a:gd name="T88" fmla="*/ 696 w 757"/>
                  <a:gd name="T89" fmla="*/ 30 h 425"/>
                  <a:gd name="T90" fmla="*/ 742 w 757"/>
                  <a:gd name="T91" fmla="*/ 21 h 425"/>
                  <a:gd name="T92" fmla="*/ 748 w 757"/>
                  <a:gd name="T93" fmla="*/ 1 h 425"/>
                  <a:gd name="T94" fmla="*/ 755 w 757"/>
                  <a:gd name="T95" fmla="*/ 14 h 425"/>
                  <a:gd name="T96" fmla="*/ 0 w 757"/>
                  <a:gd name="T97" fmla="*/ 425 h 42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57"/>
                  <a:gd name="T148" fmla="*/ 0 h 425"/>
                  <a:gd name="T149" fmla="*/ 757 w 757"/>
                  <a:gd name="T150" fmla="*/ 425 h 42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57" h="425">
                    <a:moveTo>
                      <a:pt x="28" y="401"/>
                    </a:moveTo>
                    <a:lnTo>
                      <a:pt x="41" y="394"/>
                    </a:lnTo>
                    <a:lnTo>
                      <a:pt x="48" y="407"/>
                    </a:lnTo>
                    <a:lnTo>
                      <a:pt x="35" y="414"/>
                    </a:lnTo>
                    <a:lnTo>
                      <a:pt x="28" y="401"/>
                    </a:lnTo>
                    <a:close/>
                    <a:moveTo>
                      <a:pt x="54" y="387"/>
                    </a:moveTo>
                    <a:lnTo>
                      <a:pt x="67" y="380"/>
                    </a:lnTo>
                    <a:lnTo>
                      <a:pt x="74" y="393"/>
                    </a:lnTo>
                    <a:lnTo>
                      <a:pt x="61" y="400"/>
                    </a:lnTo>
                    <a:lnTo>
                      <a:pt x="54" y="387"/>
                    </a:lnTo>
                    <a:close/>
                    <a:moveTo>
                      <a:pt x="80" y="373"/>
                    </a:moveTo>
                    <a:lnTo>
                      <a:pt x="92" y="365"/>
                    </a:lnTo>
                    <a:lnTo>
                      <a:pt x="100" y="378"/>
                    </a:lnTo>
                    <a:lnTo>
                      <a:pt x="87" y="385"/>
                    </a:lnTo>
                    <a:lnTo>
                      <a:pt x="80" y="373"/>
                    </a:lnTo>
                    <a:close/>
                    <a:moveTo>
                      <a:pt x="105" y="358"/>
                    </a:moveTo>
                    <a:lnTo>
                      <a:pt x="118" y="351"/>
                    </a:lnTo>
                    <a:lnTo>
                      <a:pt x="125" y="364"/>
                    </a:lnTo>
                    <a:lnTo>
                      <a:pt x="112" y="371"/>
                    </a:lnTo>
                    <a:lnTo>
                      <a:pt x="105" y="358"/>
                    </a:lnTo>
                    <a:close/>
                    <a:moveTo>
                      <a:pt x="131" y="344"/>
                    </a:moveTo>
                    <a:lnTo>
                      <a:pt x="144" y="337"/>
                    </a:lnTo>
                    <a:lnTo>
                      <a:pt x="151" y="350"/>
                    </a:lnTo>
                    <a:lnTo>
                      <a:pt x="138" y="357"/>
                    </a:lnTo>
                    <a:lnTo>
                      <a:pt x="131" y="344"/>
                    </a:lnTo>
                    <a:close/>
                    <a:moveTo>
                      <a:pt x="157" y="330"/>
                    </a:moveTo>
                    <a:lnTo>
                      <a:pt x="170" y="323"/>
                    </a:lnTo>
                    <a:lnTo>
                      <a:pt x="177" y="335"/>
                    </a:lnTo>
                    <a:lnTo>
                      <a:pt x="164" y="343"/>
                    </a:lnTo>
                    <a:lnTo>
                      <a:pt x="157" y="330"/>
                    </a:lnTo>
                    <a:close/>
                    <a:moveTo>
                      <a:pt x="182" y="315"/>
                    </a:moveTo>
                    <a:lnTo>
                      <a:pt x="195" y="308"/>
                    </a:lnTo>
                    <a:lnTo>
                      <a:pt x="202" y="321"/>
                    </a:lnTo>
                    <a:lnTo>
                      <a:pt x="190" y="328"/>
                    </a:lnTo>
                    <a:lnTo>
                      <a:pt x="182" y="315"/>
                    </a:lnTo>
                    <a:close/>
                    <a:moveTo>
                      <a:pt x="208" y="301"/>
                    </a:moveTo>
                    <a:lnTo>
                      <a:pt x="221" y="294"/>
                    </a:lnTo>
                    <a:lnTo>
                      <a:pt x="228" y="307"/>
                    </a:lnTo>
                    <a:lnTo>
                      <a:pt x="215" y="314"/>
                    </a:lnTo>
                    <a:lnTo>
                      <a:pt x="208" y="301"/>
                    </a:lnTo>
                    <a:close/>
                    <a:moveTo>
                      <a:pt x="234" y="287"/>
                    </a:moveTo>
                    <a:lnTo>
                      <a:pt x="247" y="280"/>
                    </a:lnTo>
                    <a:lnTo>
                      <a:pt x="254" y="292"/>
                    </a:lnTo>
                    <a:lnTo>
                      <a:pt x="241" y="300"/>
                    </a:lnTo>
                    <a:lnTo>
                      <a:pt x="234" y="287"/>
                    </a:lnTo>
                    <a:close/>
                    <a:moveTo>
                      <a:pt x="260" y="272"/>
                    </a:moveTo>
                    <a:lnTo>
                      <a:pt x="272" y="265"/>
                    </a:lnTo>
                    <a:lnTo>
                      <a:pt x="280" y="278"/>
                    </a:lnTo>
                    <a:lnTo>
                      <a:pt x="267" y="285"/>
                    </a:lnTo>
                    <a:lnTo>
                      <a:pt x="260" y="272"/>
                    </a:lnTo>
                    <a:close/>
                    <a:moveTo>
                      <a:pt x="285" y="258"/>
                    </a:moveTo>
                    <a:lnTo>
                      <a:pt x="298" y="251"/>
                    </a:lnTo>
                    <a:lnTo>
                      <a:pt x="305" y="264"/>
                    </a:lnTo>
                    <a:lnTo>
                      <a:pt x="292" y="271"/>
                    </a:lnTo>
                    <a:lnTo>
                      <a:pt x="285" y="258"/>
                    </a:lnTo>
                    <a:close/>
                    <a:moveTo>
                      <a:pt x="311" y="244"/>
                    </a:moveTo>
                    <a:lnTo>
                      <a:pt x="324" y="237"/>
                    </a:lnTo>
                    <a:lnTo>
                      <a:pt x="331" y="250"/>
                    </a:lnTo>
                    <a:lnTo>
                      <a:pt x="318" y="257"/>
                    </a:lnTo>
                    <a:lnTo>
                      <a:pt x="311" y="244"/>
                    </a:lnTo>
                    <a:close/>
                    <a:moveTo>
                      <a:pt x="337" y="230"/>
                    </a:moveTo>
                    <a:lnTo>
                      <a:pt x="350" y="223"/>
                    </a:lnTo>
                    <a:lnTo>
                      <a:pt x="357" y="235"/>
                    </a:lnTo>
                    <a:lnTo>
                      <a:pt x="344" y="243"/>
                    </a:lnTo>
                    <a:lnTo>
                      <a:pt x="337" y="230"/>
                    </a:lnTo>
                    <a:close/>
                    <a:moveTo>
                      <a:pt x="362" y="215"/>
                    </a:moveTo>
                    <a:lnTo>
                      <a:pt x="375" y="208"/>
                    </a:lnTo>
                    <a:lnTo>
                      <a:pt x="382" y="221"/>
                    </a:lnTo>
                    <a:lnTo>
                      <a:pt x="370" y="228"/>
                    </a:lnTo>
                    <a:lnTo>
                      <a:pt x="362" y="215"/>
                    </a:lnTo>
                    <a:close/>
                    <a:moveTo>
                      <a:pt x="388" y="201"/>
                    </a:moveTo>
                    <a:lnTo>
                      <a:pt x="401" y="194"/>
                    </a:lnTo>
                    <a:lnTo>
                      <a:pt x="408" y="207"/>
                    </a:lnTo>
                    <a:lnTo>
                      <a:pt x="395" y="214"/>
                    </a:lnTo>
                    <a:lnTo>
                      <a:pt x="388" y="201"/>
                    </a:lnTo>
                    <a:close/>
                    <a:moveTo>
                      <a:pt x="414" y="187"/>
                    </a:moveTo>
                    <a:lnTo>
                      <a:pt x="427" y="180"/>
                    </a:lnTo>
                    <a:lnTo>
                      <a:pt x="434" y="193"/>
                    </a:lnTo>
                    <a:lnTo>
                      <a:pt x="421" y="200"/>
                    </a:lnTo>
                    <a:lnTo>
                      <a:pt x="414" y="187"/>
                    </a:lnTo>
                    <a:close/>
                    <a:moveTo>
                      <a:pt x="439" y="173"/>
                    </a:moveTo>
                    <a:lnTo>
                      <a:pt x="452" y="165"/>
                    </a:lnTo>
                    <a:lnTo>
                      <a:pt x="459" y="178"/>
                    </a:lnTo>
                    <a:lnTo>
                      <a:pt x="447" y="185"/>
                    </a:lnTo>
                    <a:lnTo>
                      <a:pt x="439" y="173"/>
                    </a:lnTo>
                    <a:close/>
                    <a:moveTo>
                      <a:pt x="465" y="158"/>
                    </a:moveTo>
                    <a:lnTo>
                      <a:pt x="478" y="151"/>
                    </a:lnTo>
                    <a:lnTo>
                      <a:pt x="485" y="164"/>
                    </a:lnTo>
                    <a:lnTo>
                      <a:pt x="472" y="171"/>
                    </a:lnTo>
                    <a:lnTo>
                      <a:pt x="465" y="158"/>
                    </a:lnTo>
                    <a:close/>
                    <a:moveTo>
                      <a:pt x="491" y="144"/>
                    </a:moveTo>
                    <a:lnTo>
                      <a:pt x="504" y="137"/>
                    </a:lnTo>
                    <a:lnTo>
                      <a:pt x="511" y="150"/>
                    </a:lnTo>
                    <a:lnTo>
                      <a:pt x="498" y="157"/>
                    </a:lnTo>
                    <a:lnTo>
                      <a:pt x="491" y="144"/>
                    </a:lnTo>
                    <a:close/>
                    <a:moveTo>
                      <a:pt x="517" y="130"/>
                    </a:moveTo>
                    <a:lnTo>
                      <a:pt x="529" y="123"/>
                    </a:lnTo>
                    <a:lnTo>
                      <a:pt x="537" y="135"/>
                    </a:lnTo>
                    <a:lnTo>
                      <a:pt x="524" y="143"/>
                    </a:lnTo>
                    <a:lnTo>
                      <a:pt x="517" y="130"/>
                    </a:lnTo>
                    <a:close/>
                    <a:moveTo>
                      <a:pt x="542" y="115"/>
                    </a:moveTo>
                    <a:lnTo>
                      <a:pt x="555" y="108"/>
                    </a:lnTo>
                    <a:lnTo>
                      <a:pt x="562" y="121"/>
                    </a:lnTo>
                    <a:lnTo>
                      <a:pt x="549" y="128"/>
                    </a:lnTo>
                    <a:lnTo>
                      <a:pt x="542" y="115"/>
                    </a:lnTo>
                    <a:close/>
                    <a:moveTo>
                      <a:pt x="568" y="101"/>
                    </a:moveTo>
                    <a:lnTo>
                      <a:pt x="581" y="94"/>
                    </a:lnTo>
                    <a:lnTo>
                      <a:pt x="588" y="107"/>
                    </a:lnTo>
                    <a:lnTo>
                      <a:pt x="575" y="114"/>
                    </a:lnTo>
                    <a:lnTo>
                      <a:pt x="568" y="101"/>
                    </a:lnTo>
                    <a:close/>
                    <a:moveTo>
                      <a:pt x="594" y="87"/>
                    </a:moveTo>
                    <a:lnTo>
                      <a:pt x="606" y="80"/>
                    </a:lnTo>
                    <a:lnTo>
                      <a:pt x="614" y="93"/>
                    </a:lnTo>
                    <a:lnTo>
                      <a:pt x="601" y="100"/>
                    </a:lnTo>
                    <a:lnTo>
                      <a:pt x="594" y="87"/>
                    </a:lnTo>
                    <a:close/>
                    <a:moveTo>
                      <a:pt x="619" y="73"/>
                    </a:moveTo>
                    <a:lnTo>
                      <a:pt x="632" y="65"/>
                    </a:lnTo>
                    <a:lnTo>
                      <a:pt x="639" y="78"/>
                    </a:lnTo>
                    <a:lnTo>
                      <a:pt x="626" y="85"/>
                    </a:lnTo>
                    <a:lnTo>
                      <a:pt x="619" y="73"/>
                    </a:lnTo>
                    <a:close/>
                    <a:moveTo>
                      <a:pt x="645" y="58"/>
                    </a:moveTo>
                    <a:lnTo>
                      <a:pt x="658" y="51"/>
                    </a:lnTo>
                    <a:lnTo>
                      <a:pt x="665" y="64"/>
                    </a:lnTo>
                    <a:lnTo>
                      <a:pt x="652" y="71"/>
                    </a:lnTo>
                    <a:lnTo>
                      <a:pt x="645" y="58"/>
                    </a:lnTo>
                    <a:close/>
                    <a:moveTo>
                      <a:pt x="671" y="44"/>
                    </a:moveTo>
                    <a:lnTo>
                      <a:pt x="684" y="37"/>
                    </a:lnTo>
                    <a:lnTo>
                      <a:pt x="691" y="50"/>
                    </a:lnTo>
                    <a:lnTo>
                      <a:pt x="678" y="57"/>
                    </a:lnTo>
                    <a:lnTo>
                      <a:pt x="671" y="44"/>
                    </a:lnTo>
                    <a:close/>
                    <a:moveTo>
                      <a:pt x="696" y="30"/>
                    </a:moveTo>
                    <a:lnTo>
                      <a:pt x="709" y="22"/>
                    </a:lnTo>
                    <a:lnTo>
                      <a:pt x="716" y="35"/>
                    </a:lnTo>
                    <a:lnTo>
                      <a:pt x="704" y="42"/>
                    </a:lnTo>
                    <a:lnTo>
                      <a:pt x="696" y="30"/>
                    </a:lnTo>
                    <a:close/>
                    <a:moveTo>
                      <a:pt x="722" y="15"/>
                    </a:moveTo>
                    <a:lnTo>
                      <a:pt x="735" y="8"/>
                    </a:lnTo>
                    <a:lnTo>
                      <a:pt x="742" y="21"/>
                    </a:lnTo>
                    <a:lnTo>
                      <a:pt x="729" y="28"/>
                    </a:lnTo>
                    <a:lnTo>
                      <a:pt x="722" y="15"/>
                    </a:lnTo>
                    <a:close/>
                    <a:moveTo>
                      <a:pt x="748" y="1"/>
                    </a:moveTo>
                    <a:lnTo>
                      <a:pt x="750" y="0"/>
                    </a:lnTo>
                    <a:lnTo>
                      <a:pt x="757" y="13"/>
                    </a:lnTo>
                    <a:lnTo>
                      <a:pt x="755" y="14"/>
                    </a:lnTo>
                    <a:lnTo>
                      <a:pt x="748" y="1"/>
                    </a:lnTo>
                    <a:close/>
                    <a:moveTo>
                      <a:pt x="49" y="423"/>
                    </a:moveTo>
                    <a:lnTo>
                      <a:pt x="0" y="425"/>
                    </a:lnTo>
                    <a:lnTo>
                      <a:pt x="27" y="385"/>
                    </a:lnTo>
                    <a:lnTo>
                      <a:pt x="49" y="42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97" name="Freeform 82"/>
              <p:cNvSpPr>
                <a:spLocks noEditPoints="1"/>
              </p:cNvSpPr>
              <p:nvPr/>
            </p:nvSpPr>
            <p:spPr bwMode="auto">
              <a:xfrm>
                <a:off x="889" y="1918"/>
                <a:ext cx="610" cy="282"/>
              </a:xfrm>
              <a:custGeom>
                <a:avLst/>
                <a:gdLst>
                  <a:gd name="T0" fmla="*/ 44 w 610"/>
                  <a:gd name="T1" fmla="*/ 252 h 282"/>
                  <a:gd name="T2" fmla="*/ 36 w 610"/>
                  <a:gd name="T3" fmla="*/ 272 h 282"/>
                  <a:gd name="T4" fmla="*/ 57 w 610"/>
                  <a:gd name="T5" fmla="*/ 246 h 282"/>
                  <a:gd name="T6" fmla="*/ 77 w 610"/>
                  <a:gd name="T7" fmla="*/ 254 h 282"/>
                  <a:gd name="T8" fmla="*/ 57 w 610"/>
                  <a:gd name="T9" fmla="*/ 246 h 282"/>
                  <a:gd name="T10" fmla="*/ 97 w 610"/>
                  <a:gd name="T11" fmla="*/ 228 h 282"/>
                  <a:gd name="T12" fmla="*/ 90 w 610"/>
                  <a:gd name="T13" fmla="*/ 247 h 282"/>
                  <a:gd name="T14" fmla="*/ 111 w 610"/>
                  <a:gd name="T15" fmla="*/ 222 h 282"/>
                  <a:gd name="T16" fmla="*/ 130 w 610"/>
                  <a:gd name="T17" fmla="*/ 229 h 282"/>
                  <a:gd name="T18" fmla="*/ 111 w 610"/>
                  <a:gd name="T19" fmla="*/ 222 h 282"/>
                  <a:gd name="T20" fmla="*/ 151 w 610"/>
                  <a:gd name="T21" fmla="*/ 204 h 282"/>
                  <a:gd name="T22" fmla="*/ 144 w 610"/>
                  <a:gd name="T23" fmla="*/ 223 h 282"/>
                  <a:gd name="T24" fmla="*/ 164 w 610"/>
                  <a:gd name="T25" fmla="*/ 198 h 282"/>
                  <a:gd name="T26" fmla="*/ 184 w 610"/>
                  <a:gd name="T27" fmla="*/ 205 h 282"/>
                  <a:gd name="T28" fmla="*/ 164 w 610"/>
                  <a:gd name="T29" fmla="*/ 198 h 282"/>
                  <a:gd name="T30" fmla="*/ 205 w 610"/>
                  <a:gd name="T31" fmla="*/ 180 h 282"/>
                  <a:gd name="T32" fmla="*/ 197 w 610"/>
                  <a:gd name="T33" fmla="*/ 199 h 282"/>
                  <a:gd name="T34" fmla="*/ 218 w 610"/>
                  <a:gd name="T35" fmla="*/ 174 h 282"/>
                  <a:gd name="T36" fmla="*/ 237 w 610"/>
                  <a:gd name="T37" fmla="*/ 181 h 282"/>
                  <a:gd name="T38" fmla="*/ 218 w 610"/>
                  <a:gd name="T39" fmla="*/ 174 h 282"/>
                  <a:gd name="T40" fmla="*/ 258 w 610"/>
                  <a:gd name="T41" fmla="*/ 155 h 282"/>
                  <a:gd name="T42" fmla="*/ 251 w 610"/>
                  <a:gd name="T43" fmla="*/ 175 h 282"/>
                  <a:gd name="T44" fmla="*/ 272 w 610"/>
                  <a:gd name="T45" fmla="*/ 149 h 282"/>
                  <a:gd name="T46" fmla="*/ 291 w 610"/>
                  <a:gd name="T47" fmla="*/ 157 h 282"/>
                  <a:gd name="T48" fmla="*/ 272 w 610"/>
                  <a:gd name="T49" fmla="*/ 149 h 282"/>
                  <a:gd name="T50" fmla="*/ 312 w 610"/>
                  <a:gd name="T51" fmla="*/ 131 h 282"/>
                  <a:gd name="T52" fmla="*/ 304 w 610"/>
                  <a:gd name="T53" fmla="*/ 151 h 282"/>
                  <a:gd name="T54" fmla="*/ 325 w 610"/>
                  <a:gd name="T55" fmla="*/ 125 h 282"/>
                  <a:gd name="T56" fmla="*/ 345 w 610"/>
                  <a:gd name="T57" fmla="*/ 133 h 282"/>
                  <a:gd name="T58" fmla="*/ 325 w 610"/>
                  <a:gd name="T59" fmla="*/ 125 h 282"/>
                  <a:gd name="T60" fmla="*/ 365 w 610"/>
                  <a:gd name="T61" fmla="*/ 107 h 282"/>
                  <a:gd name="T62" fmla="*/ 358 w 610"/>
                  <a:gd name="T63" fmla="*/ 126 h 282"/>
                  <a:gd name="T64" fmla="*/ 379 w 610"/>
                  <a:gd name="T65" fmla="*/ 101 h 282"/>
                  <a:gd name="T66" fmla="*/ 398 w 610"/>
                  <a:gd name="T67" fmla="*/ 108 h 282"/>
                  <a:gd name="T68" fmla="*/ 379 w 610"/>
                  <a:gd name="T69" fmla="*/ 101 h 282"/>
                  <a:gd name="T70" fmla="*/ 419 w 610"/>
                  <a:gd name="T71" fmla="*/ 83 h 282"/>
                  <a:gd name="T72" fmla="*/ 412 w 610"/>
                  <a:gd name="T73" fmla="*/ 102 h 282"/>
                  <a:gd name="T74" fmla="*/ 432 w 610"/>
                  <a:gd name="T75" fmla="*/ 77 h 282"/>
                  <a:gd name="T76" fmla="*/ 452 w 610"/>
                  <a:gd name="T77" fmla="*/ 84 h 282"/>
                  <a:gd name="T78" fmla="*/ 432 w 610"/>
                  <a:gd name="T79" fmla="*/ 77 h 282"/>
                  <a:gd name="T80" fmla="*/ 473 w 610"/>
                  <a:gd name="T81" fmla="*/ 59 h 282"/>
                  <a:gd name="T82" fmla="*/ 465 w 610"/>
                  <a:gd name="T83" fmla="*/ 78 h 282"/>
                  <a:gd name="T84" fmla="*/ 486 w 610"/>
                  <a:gd name="T85" fmla="*/ 53 h 282"/>
                  <a:gd name="T86" fmla="*/ 506 w 610"/>
                  <a:gd name="T87" fmla="*/ 60 h 282"/>
                  <a:gd name="T88" fmla="*/ 486 w 610"/>
                  <a:gd name="T89" fmla="*/ 53 h 282"/>
                  <a:gd name="T90" fmla="*/ 526 w 610"/>
                  <a:gd name="T91" fmla="*/ 34 h 282"/>
                  <a:gd name="T92" fmla="*/ 519 w 610"/>
                  <a:gd name="T93" fmla="*/ 54 h 282"/>
                  <a:gd name="T94" fmla="*/ 540 w 610"/>
                  <a:gd name="T95" fmla="*/ 28 h 282"/>
                  <a:gd name="T96" fmla="*/ 559 w 610"/>
                  <a:gd name="T97" fmla="*/ 36 h 282"/>
                  <a:gd name="T98" fmla="*/ 540 w 610"/>
                  <a:gd name="T99" fmla="*/ 28 h 282"/>
                  <a:gd name="T100" fmla="*/ 580 w 610"/>
                  <a:gd name="T101" fmla="*/ 10 h 282"/>
                  <a:gd name="T102" fmla="*/ 573 w 610"/>
                  <a:gd name="T103" fmla="*/ 30 h 282"/>
                  <a:gd name="T104" fmla="*/ 593 w 610"/>
                  <a:gd name="T105" fmla="*/ 4 h 282"/>
                  <a:gd name="T106" fmla="*/ 610 w 610"/>
                  <a:gd name="T107" fmla="*/ 13 h 282"/>
                  <a:gd name="T108" fmla="*/ 593 w 610"/>
                  <a:gd name="T109" fmla="*/ 4 h 282"/>
                  <a:gd name="T110" fmla="*/ 0 w 610"/>
                  <a:gd name="T111" fmla="*/ 280 h 282"/>
                  <a:gd name="T112" fmla="*/ 49 w 610"/>
                  <a:gd name="T113" fmla="*/ 282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30" y="258"/>
                    </a:moveTo>
                    <a:lnTo>
                      <a:pt x="44" y="252"/>
                    </a:lnTo>
                    <a:lnTo>
                      <a:pt x="50" y="266"/>
                    </a:lnTo>
                    <a:lnTo>
                      <a:pt x="36" y="272"/>
                    </a:lnTo>
                    <a:lnTo>
                      <a:pt x="30" y="258"/>
                    </a:lnTo>
                    <a:close/>
                    <a:moveTo>
                      <a:pt x="57" y="246"/>
                    </a:moveTo>
                    <a:lnTo>
                      <a:pt x="71" y="240"/>
                    </a:lnTo>
                    <a:lnTo>
                      <a:pt x="77" y="254"/>
                    </a:lnTo>
                    <a:lnTo>
                      <a:pt x="63" y="260"/>
                    </a:lnTo>
                    <a:lnTo>
                      <a:pt x="57" y="246"/>
                    </a:lnTo>
                    <a:close/>
                    <a:moveTo>
                      <a:pt x="84" y="234"/>
                    </a:moveTo>
                    <a:lnTo>
                      <a:pt x="97" y="228"/>
                    </a:lnTo>
                    <a:lnTo>
                      <a:pt x="103" y="241"/>
                    </a:lnTo>
                    <a:lnTo>
                      <a:pt x="90" y="247"/>
                    </a:lnTo>
                    <a:lnTo>
                      <a:pt x="84" y="234"/>
                    </a:lnTo>
                    <a:close/>
                    <a:moveTo>
                      <a:pt x="111" y="222"/>
                    </a:moveTo>
                    <a:lnTo>
                      <a:pt x="124" y="216"/>
                    </a:lnTo>
                    <a:lnTo>
                      <a:pt x="130" y="229"/>
                    </a:lnTo>
                    <a:lnTo>
                      <a:pt x="117" y="235"/>
                    </a:lnTo>
                    <a:lnTo>
                      <a:pt x="111" y="222"/>
                    </a:lnTo>
                    <a:close/>
                    <a:moveTo>
                      <a:pt x="138" y="210"/>
                    </a:moveTo>
                    <a:lnTo>
                      <a:pt x="151" y="204"/>
                    </a:lnTo>
                    <a:lnTo>
                      <a:pt x="157" y="217"/>
                    </a:lnTo>
                    <a:lnTo>
                      <a:pt x="144" y="223"/>
                    </a:lnTo>
                    <a:lnTo>
                      <a:pt x="138" y="210"/>
                    </a:lnTo>
                    <a:close/>
                    <a:moveTo>
                      <a:pt x="164" y="198"/>
                    </a:moveTo>
                    <a:lnTo>
                      <a:pt x="178" y="192"/>
                    </a:lnTo>
                    <a:lnTo>
                      <a:pt x="184" y="205"/>
                    </a:lnTo>
                    <a:lnTo>
                      <a:pt x="170" y="211"/>
                    </a:lnTo>
                    <a:lnTo>
                      <a:pt x="164" y="198"/>
                    </a:lnTo>
                    <a:close/>
                    <a:moveTo>
                      <a:pt x="191" y="186"/>
                    </a:moveTo>
                    <a:lnTo>
                      <a:pt x="205" y="180"/>
                    </a:lnTo>
                    <a:lnTo>
                      <a:pt x="211" y="193"/>
                    </a:lnTo>
                    <a:lnTo>
                      <a:pt x="197" y="199"/>
                    </a:lnTo>
                    <a:lnTo>
                      <a:pt x="191" y="186"/>
                    </a:lnTo>
                    <a:close/>
                    <a:moveTo>
                      <a:pt x="218" y="174"/>
                    </a:moveTo>
                    <a:lnTo>
                      <a:pt x="231" y="168"/>
                    </a:lnTo>
                    <a:lnTo>
                      <a:pt x="237" y="181"/>
                    </a:lnTo>
                    <a:lnTo>
                      <a:pt x="224" y="187"/>
                    </a:lnTo>
                    <a:lnTo>
                      <a:pt x="218" y="174"/>
                    </a:lnTo>
                    <a:close/>
                    <a:moveTo>
                      <a:pt x="245" y="161"/>
                    </a:moveTo>
                    <a:lnTo>
                      <a:pt x="258" y="155"/>
                    </a:lnTo>
                    <a:lnTo>
                      <a:pt x="264" y="169"/>
                    </a:lnTo>
                    <a:lnTo>
                      <a:pt x="251" y="175"/>
                    </a:lnTo>
                    <a:lnTo>
                      <a:pt x="245" y="161"/>
                    </a:lnTo>
                    <a:close/>
                    <a:moveTo>
                      <a:pt x="272" y="149"/>
                    </a:moveTo>
                    <a:lnTo>
                      <a:pt x="285" y="143"/>
                    </a:lnTo>
                    <a:lnTo>
                      <a:pt x="291" y="157"/>
                    </a:lnTo>
                    <a:lnTo>
                      <a:pt x="278" y="163"/>
                    </a:lnTo>
                    <a:lnTo>
                      <a:pt x="272" y="149"/>
                    </a:lnTo>
                    <a:close/>
                    <a:moveTo>
                      <a:pt x="298" y="137"/>
                    </a:moveTo>
                    <a:lnTo>
                      <a:pt x="312" y="131"/>
                    </a:lnTo>
                    <a:lnTo>
                      <a:pt x="318" y="145"/>
                    </a:lnTo>
                    <a:lnTo>
                      <a:pt x="304" y="151"/>
                    </a:lnTo>
                    <a:lnTo>
                      <a:pt x="298" y="137"/>
                    </a:lnTo>
                    <a:close/>
                    <a:moveTo>
                      <a:pt x="325" y="125"/>
                    </a:moveTo>
                    <a:lnTo>
                      <a:pt x="339" y="119"/>
                    </a:lnTo>
                    <a:lnTo>
                      <a:pt x="345" y="133"/>
                    </a:lnTo>
                    <a:lnTo>
                      <a:pt x="331" y="139"/>
                    </a:lnTo>
                    <a:lnTo>
                      <a:pt x="325" y="125"/>
                    </a:lnTo>
                    <a:close/>
                    <a:moveTo>
                      <a:pt x="352" y="113"/>
                    </a:moveTo>
                    <a:lnTo>
                      <a:pt x="365" y="107"/>
                    </a:lnTo>
                    <a:lnTo>
                      <a:pt x="371" y="120"/>
                    </a:lnTo>
                    <a:lnTo>
                      <a:pt x="358" y="126"/>
                    </a:lnTo>
                    <a:lnTo>
                      <a:pt x="352" y="113"/>
                    </a:lnTo>
                    <a:close/>
                    <a:moveTo>
                      <a:pt x="379" y="101"/>
                    </a:moveTo>
                    <a:lnTo>
                      <a:pt x="392" y="95"/>
                    </a:lnTo>
                    <a:lnTo>
                      <a:pt x="398" y="108"/>
                    </a:lnTo>
                    <a:lnTo>
                      <a:pt x="385" y="114"/>
                    </a:lnTo>
                    <a:lnTo>
                      <a:pt x="379" y="101"/>
                    </a:lnTo>
                    <a:close/>
                    <a:moveTo>
                      <a:pt x="406" y="89"/>
                    </a:moveTo>
                    <a:lnTo>
                      <a:pt x="419" y="83"/>
                    </a:lnTo>
                    <a:lnTo>
                      <a:pt x="425" y="96"/>
                    </a:lnTo>
                    <a:lnTo>
                      <a:pt x="412" y="102"/>
                    </a:lnTo>
                    <a:lnTo>
                      <a:pt x="406" y="89"/>
                    </a:lnTo>
                    <a:close/>
                    <a:moveTo>
                      <a:pt x="432" y="77"/>
                    </a:moveTo>
                    <a:lnTo>
                      <a:pt x="446" y="71"/>
                    </a:lnTo>
                    <a:lnTo>
                      <a:pt x="452" y="84"/>
                    </a:lnTo>
                    <a:lnTo>
                      <a:pt x="439" y="90"/>
                    </a:lnTo>
                    <a:lnTo>
                      <a:pt x="432" y="77"/>
                    </a:lnTo>
                    <a:close/>
                    <a:moveTo>
                      <a:pt x="459" y="65"/>
                    </a:moveTo>
                    <a:lnTo>
                      <a:pt x="473" y="59"/>
                    </a:lnTo>
                    <a:lnTo>
                      <a:pt x="479" y="72"/>
                    </a:lnTo>
                    <a:lnTo>
                      <a:pt x="465" y="78"/>
                    </a:lnTo>
                    <a:lnTo>
                      <a:pt x="459" y="65"/>
                    </a:lnTo>
                    <a:close/>
                    <a:moveTo>
                      <a:pt x="486" y="53"/>
                    </a:moveTo>
                    <a:lnTo>
                      <a:pt x="499" y="47"/>
                    </a:lnTo>
                    <a:lnTo>
                      <a:pt x="506" y="60"/>
                    </a:lnTo>
                    <a:lnTo>
                      <a:pt x="492" y="66"/>
                    </a:lnTo>
                    <a:lnTo>
                      <a:pt x="486" y="53"/>
                    </a:lnTo>
                    <a:close/>
                    <a:moveTo>
                      <a:pt x="513" y="40"/>
                    </a:moveTo>
                    <a:lnTo>
                      <a:pt x="526" y="34"/>
                    </a:lnTo>
                    <a:lnTo>
                      <a:pt x="532" y="48"/>
                    </a:lnTo>
                    <a:lnTo>
                      <a:pt x="519" y="54"/>
                    </a:lnTo>
                    <a:lnTo>
                      <a:pt x="513" y="40"/>
                    </a:lnTo>
                    <a:close/>
                    <a:moveTo>
                      <a:pt x="540" y="28"/>
                    </a:moveTo>
                    <a:lnTo>
                      <a:pt x="553" y="22"/>
                    </a:lnTo>
                    <a:lnTo>
                      <a:pt x="559" y="36"/>
                    </a:lnTo>
                    <a:lnTo>
                      <a:pt x="546" y="42"/>
                    </a:lnTo>
                    <a:lnTo>
                      <a:pt x="540" y="28"/>
                    </a:lnTo>
                    <a:close/>
                    <a:moveTo>
                      <a:pt x="566" y="16"/>
                    </a:moveTo>
                    <a:lnTo>
                      <a:pt x="580" y="10"/>
                    </a:lnTo>
                    <a:lnTo>
                      <a:pt x="586" y="24"/>
                    </a:lnTo>
                    <a:lnTo>
                      <a:pt x="573" y="30"/>
                    </a:lnTo>
                    <a:lnTo>
                      <a:pt x="566" y="16"/>
                    </a:lnTo>
                    <a:close/>
                    <a:moveTo>
                      <a:pt x="593" y="4"/>
                    </a:moveTo>
                    <a:lnTo>
                      <a:pt x="603" y="0"/>
                    </a:lnTo>
                    <a:lnTo>
                      <a:pt x="610" y="13"/>
                    </a:lnTo>
                    <a:lnTo>
                      <a:pt x="599" y="18"/>
                    </a:lnTo>
                    <a:lnTo>
                      <a:pt x="593" y="4"/>
                    </a:lnTo>
                    <a:close/>
                    <a:moveTo>
                      <a:pt x="49" y="282"/>
                    </a:moveTo>
                    <a:lnTo>
                      <a:pt x="0" y="280"/>
                    </a:lnTo>
                    <a:lnTo>
                      <a:pt x="31" y="242"/>
                    </a:lnTo>
                    <a:lnTo>
                      <a:pt x="49" y="28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98" name="Rectangle 83"/>
              <p:cNvSpPr>
                <a:spLocks noChangeArrowheads="1"/>
              </p:cNvSpPr>
              <p:nvPr/>
            </p:nvSpPr>
            <p:spPr bwMode="auto">
              <a:xfrm rot="19860000">
                <a:off x="3115" y="940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pr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99" name="Rectangle 84"/>
              <p:cNvSpPr>
                <a:spLocks noChangeArrowheads="1"/>
              </p:cNvSpPr>
              <p:nvPr/>
            </p:nvSpPr>
            <p:spPr bwMode="auto">
              <a:xfrm rot="20160000">
                <a:off x="1485" y="1716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ps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100" name="Freeform 85"/>
              <p:cNvSpPr>
                <a:spLocks noEditPoints="1"/>
              </p:cNvSpPr>
              <p:nvPr/>
            </p:nvSpPr>
            <p:spPr bwMode="auto">
              <a:xfrm>
                <a:off x="1669" y="1576"/>
                <a:ext cx="610" cy="282"/>
              </a:xfrm>
              <a:custGeom>
                <a:avLst/>
                <a:gdLst>
                  <a:gd name="T0" fmla="*/ 13 w 610"/>
                  <a:gd name="T1" fmla="*/ 263 h 282"/>
                  <a:gd name="T2" fmla="*/ 6 w 610"/>
                  <a:gd name="T3" fmla="*/ 282 h 282"/>
                  <a:gd name="T4" fmla="*/ 27 w 610"/>
                  <a:gd name="T5" fmla="*/ 257 h 282"/>
                  <a:gd name="T6" fmla="*/ 46 w 610"/>
                  <a:gd name="T7" fmla="*/ 264 h 282"/>
                  <a:gd name="T8" fmla="*/ 27 w 610"/>
                  <a:gd name="T9" fmla="*/ 257 h 282"/>
                  <a:gd name="T10" fmla="*/ 67 w 610"/>
                  <a:gd name="T11" fmla="*/ 239 h 282"/>
                  <a:gd name="T12" fmla="*/ 60 w 610"/>
                  <a:gd name="T13" fmla="*/ 258 h 282"/>
                  <a:gd name="T14" fmla="*/ 80 w 610"/>
                  <a:gd name="T15" fmla="*/ 232 h 282"/>
                  <a:gd name="T16" fmla="*/ 100 w 610"/>
                  <a:gd name="T17" fmla="*/ 240 h 282"/>
                  <a:gd name="T18" fmla="*/ 80 w 610"/>
                  <a:gd name="T19" fmla="*/ 232 h 282"/>
                  <a:gd name="T20" fmla="*/ 121 w 610"/>
                  <a:gd name="T21" fmla="*/ 214 h 282"/>
                  <a:gd name="T22" fmla="*/ 113 w 610"/>
                  <a:gd name="T23" fmla="*/ 234 h 282"/>
                  <a:gd name="T24" fmla="*/ 134 w 610"/>
                  <a:gd name="T25" fmla="*/ 208 h 282"/>
                  <a:gd name="T26" fmla="*/ 153 w 610"/>
                  <a:gd name="T27" fmla="*/ 216 h 282"/>
                  <a:gd name="T28" fmla="*/ 134 w 610"/>
                  <a:gd name="T29" fmla="*/ 208 h 282"/>
                  <a:gd name="T30" fmla="*/ 174 w 610"/>
                  <a:gd name="T31" fmla="*/ 190 h 282"/>
                  <a:gd name="T32" fmla="*/ 167 w 610"/>
                  <a:gd name="T33" fmla="*/ 210 h 282"/>
                  <a:gd name="T34" fmla="*/ 188 w 610"/>
                  <a:gd name="T35" fmla="*/ 184 h 282"/>
                  <a:gd name="T36" fmla="*/ 207 w 610"/>
                  <a:gd name="T37" fmla="*/ 191 h 282"/>
                  <a:gd name="T38" fmla="*/ 188 w 610"/>
                  <a:gd name="T39" fmla="*/ 184 h 282"/>
                  <a:gd name="T40" fmla="*/ 228 w 610"/>
                  <a:gd name="T41" fmla="*/ 166 h 282"/>
                  <a:gd name="T42" fmla="*/ 220 w 610"/>
                  <a:gd name="T43" fmla="*/ 185 h 282"/>
                  <a:gd name="T44" fmla="*/ 241 w 610"/>
                  <a:gd name="T45" fmla="*/ 160 h 282"/>
                  <a:gd name="T46" fmla="*/ 261 w 610"/>
                  <a:gd name="T47" fmla="*/ 167 h 282"/>
                  <a:gd name="T48" fmla="*/ 241 w 610"/>
                  <a:gd name="T49" fmla="*/ 160 h 282"/>
                  <a:gd name="T50" fmla="*/ 281 w 610"/>
                  <a:gd name="T51" fmla="*/ 142 h 282"/>
                  <a:gd name="T52" fmla="*/ 274 w 610"/>
                  <a:gd name="T53" fmla="*/ 161 h 282"/>
                  <a:gd name="T54" fmla="*/ 295 w 610"/>
                  <a:gd name="T55" fmla="*/ 136 h 282"/>
                  <a:gd name="T56" fmla="*/ 314 w 610"/>
                  <a:gd name="T57" fmla="*/ 143 h 282"/>
                  <a:gd name="T58" fmla="*/ 295 w 610"/>
                  <a:gd name="T59" fmla="*/ 136 h 282"/>
                  <a:gd name="T60" fmla="*/ 335 w 610"/>
                  <a:gd name="T61" fmla="*/ 118 h 282"/>
                  <a:gd name="T62" fmla="*/ 328 w 610"/>
                  <a:gd name="T63" fmla="*/ 137 h 282"/>
                  <a:gd name="T64" fmla="*/ 349 w 610"/>
                  <a:gd name="T65" fmla="*/ 111 h 282"/>
                  <a:gd name="T66" fmla="*/ 368 w 610"/>
                  <a:gd name="T67" fmla="*/ 119 h 282"/>
                  <a:gd name="T68" fmla="*/ 349 w 610"/>
                  <a:gd name="T69" fmla="*/ 111 h 282"/>
                  <a:gd name="T70" fmla="*/ 389 w 610"/>
                  <a:gd name="T71" fmla="*/ 93 h 282"/>
                  <a:gd name="T72" fmla="*/ 381 w 610"/>
                  <a:gd name="T73" fmla="*/ 113 h 282"/>
                  <a:gd name="T74" fmla="*/ 402 w 610"/>
                  <a:gd name="T75" fmla="*/ 87 h 282"/>
                  <a:gd name="T76" fmla="*/ 422 w 610"/>
                  <a:gd name="T77" fmla="*/ 95 h 282"/>
                  <a:gd name="T78" fmla="*/ 402 w 610"/>
                  <a:gd name="T79" fmla="*/ 87 h 282"/>
                  <a:gd name="T80" fmla="*/ 442 w 610"/>
                  <a:gd name="T81" fmla="*/ 69 h 282"/>
                  <a:gd name="T82" fmla="*/ 435 w 610"/>
                  <a:gd name="T83" fmla="*/ 89 h 282"/>
                  <a:gd name="T84" fmla="*/ 456 w 610"/>
                  <a:gd name="T85" fmla="*/ 63 h 282"/>
                  <a:gd name="T86" fmla="*/ 475 w 610"/>
                  <a:gd name="T87" fmla="*/ 70 h 282"/>
                  <a:gd name="T88" fmla="*/ 456 w 610"/>
                  <a:gd name="T89" fmla="*/ 63 h 282"/>
                  <a:gd name="T90" fmla="*/ 496 w 610"/>
                  <a:gd name="T91" fmla="*/ 45 h 282"/>
                  <a:gd name="T92" fmla="*/ 489 w 610"/>
                  <a:gd name="T93" fmla="*/ 64 h 282"/>
                  <a:gd name="T94" fmla="*/ 509 w 610"/>
                  <a:gd name="T95" fmla="*/ 39 h 282"/>
                  <a:gd name="T96" fmla="*/ 529 w 610"/>
                  <a:gd name="T97" fmla="*/ 46 h 282"/>
                  <a:gd name="T98" fmla="*/ 509 w 610"/>
                  <a:gd name="T99" fmla="*/ 39 h 282"/>
                  <a:gd name="T100" fmla="*/ 550 w 610"/>
                  <a:gd name="T101" fmla="*/ 21 h 282"/>
                  <a:gd name="T102" fmla="*/ 542 w 610"/>
                  <a:gd name="T103" fmla="*/ 40 h 282"/>
                  <a:gd name="T104" fmla="*/ 563 w 610"/>
                  <a:gd name="T105" fmla="*/ 15 h 282"/>
                  <a:gd name="T106" fmla="*/ 579 w 610"/>
                  <a:gd name="T107" fmla="*/ 24 h 282"/>
                  <a:gd name="T108" fmla="*/ 563 w 610"/>
                  <a:gd name="T109" fmla="*/ 15 h 282"/>
                  <a:gd name="T110" fmla="*/ 610 w 610"/>
                  <a:gd name="T111" fmla="*/ 2 h 282"/>
                  <a:gd name="T112" fmla="*/ 560 w 610"/>
                  <a:gd name="T113" fmla="*/ 0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0" y="269"/>
                    </a:moveTo>
                    <a:lnTo>
                      <a:pt x="13" y="263"/>
                    </a:lnTo>
                    <a:lnTo>
                      <a:pt x="19" y="276"/>
                    </a:lnTo>
                    <a:lnTo>
                      <a:pt x="6" y="282"/>
                    </a:lnTo>
                    <a:lnTo>
                      <a:pt x="0" y="269"/>
                    </a:lnTo>
                    <a:close/>
                    <a:moveTo>
                      <a:pt x="27" y="257"/>
                    </a:moveTo>
                    <a:lnTo>
                      <a:pt x="40" y="251"/>
                    </a:lnTo>
                    <a:lnTo>
                      <a:pt x="46" y="264"/>
                    </a:lnTo>
                    <a:lnTo>
                      <a:pt x="33" y="270"/>
                    </a:lnTo>
                    <a:lnTo>
                      <a:pt x="27" y="257"/>
                    </a:lnTo>
                    <a:close/>
                    <a:moveTo>
                      <a:pt x="54" y="245"/>
                    </a:moveTo>
                    <a:lnTo>
                      <a:pt x="67" y="239"/>
                    </a:lnTo>
                    <a:lnTo>
                      <a:pt x="73" y="252"/>
                    </a:lnTo>
                    <a:lnTo>
                      <a:pt x="60" y="258"/>
                    </a:lnTo>
                    <a:lnTo>
                      <a:pt x="54" y="245"/>
                    </a:lnTo>
                    <a:close/>
                    <a:moveTo>
                      <a:pt x="80" y="232"/>
                    </a:moveTo>
                    <a:lnTo>
                      <a:pt x="94" y="226"/>
                    </a:lnTo>
                    <a:lnTo>
                      <a:pt x="100" y="240"/>
                    </a:lnTo>
                    <a:lnTo>
                      <a:pt x="86" y="246"/>
                    </a:lnTo>
                    <a:lnTo>
                      <a:pt x="80" y="232"/>
                    </a:lnTo>
                    <a:close/>
                    <a:moveTo>
                      <a:pt x="107" y="220"/>
                    </a:moveTo>
                    <a:lnTo>
                      <a:pt x="121" y="214"/>
                    </a:lnTo>
                    <a:lnTo>
                      <a:pt x="127" y="228"/>
                    </a:lnTo>
                    <a:lnTo>
                      <a:pt x="113" y="234"/>
                    </a:lnTo>
                    <a:lnTo>
                      <a:pt x="107" y="220"/>
                    </a:lnTo>
                    <a:close/>
                    <a:moveTo>
                      <a:pt x="134" y="208"/>
                    </a:moveTo>
                    <a:lnTo>
                      <a:pt x="147" y="202"/>
                    </a:lnTo>
                    <a:lnTo>
                      <a:pt x="153" y="216"/>
                    </a:lnTo>
                    <a:lnTo>
                      <a:pt x="140" y="222"/>
                    </a:lnTo>
                    <a:lnTo>
                      <a:pt x="134" y="208"/>
                    </a:lnTo>
                    <a:close/>
                    <a:moveTo>
                      <a:pt x="161" y="196"/>
                    </a:moveTo>
                    <a:lnTo>
                      <a:pt x="174" y="190"/>
                    </a:lnTo>
                    <a:lnTo>
                      <a:pt x="180" y="204"/>
                    </a:lnTo>
                    <a:lnTo>
                      <a:pt x="167" y="210"/>
                    </a:lnTo>
                    <a:lnTo>
                      <a:pt x="161" y="196"/>
                    </a:lnTo>
                    <a:close/>
                    <a:moveTo>
                      <a:pt x="188" y="184"/>
                    </a:moveTo>
                    <a:lnTo>
                      <a:pt x="201" y="178"/>
                    </a:lnTo>
                    <a:lnTo>
                      <a:pt x="207" y="191"/>
                    </a:lnTo>
                    <a:lnTo>
                      <a:pt x="194" y="197"/>
                    </a:lnTo>
                    <a:lnTo>
                      <a:pt x="188" y="184"/>
                    </a:lnTo>
                    <a:close/>
                    <a:moveTo>
                      <a:pt x="214" y="172"/>
                    </a:moveTo>
                    <a:lnTo>
                      <a:pt x="228" y="166"/>
                    </a:lnTo>
                    <a:lnTo>
                      <a:pt x="234" y="179"/>
                    </a:lnTo>
                    <a:lnTo>
                      <a:pt x="220" y="185"/>
                    </a:lnTo>
                    <a:lnTo>
                      <a:pt x="214" y="172"/>
                    </a:lnTo>
                    <a:close/>
                    <a:moveTo>
                      <a:pt x="241" y="160"/>
                    </a:moveTo>
                    <a:lnTo>
                      <a:pt x="255" y="154"/>
                    </a:lnTo>
                    <a:lnTo>
                      <a:pt x="261" y="167"/>
                    </a:lnTo>
                    <a:lnTo>
                      <a:pt x="247" y="173"/>
                    </a:lnTo>
                    <a:lnTo>
                      <a:pt x="241" y="160"/>
                    </a:lnTo>
                    <a:close/>
                    <a:moveTo>
                      <a:pt x="268" y="148"/>
                    </a:moveTo>
                    <a:lnTo>
                      <a:pt x="281" y="142"/>
                    </a:lnTo>
                    <a:lnTo>
                      <a:pt x="288" y="155"/>
                    </a:lnTo>
                    <a:lnTo>
                      <a:pt x="274" y="161"/>
                    </a:lnTo>
                    <a:lnTo>
                      <a:pt x="268" y="148"/>
                    </a:lnTo>
                    <a:close/>
                    <a:moveTo>
                      <a:pt x="295" y="136"/>
                    </a:moveTo>
                    <a:lnTo>
                      <a:pt x="308" y="130"/>
                    </a:lnTo>
                    <a:lnTo>
                      <a:pt x="314" y="143"/>
                    </a:lnTo>
                    <a:lnTo>
                      <a:pt x="301" y="149"/>
                    </a:lnTo>
                    <a:lnTo>
                      <a:pt x="295" y="136"/>
                    </a:lnTo>
                    <a:close/>
                    <a:moveTo>
                      <a:pt x="322" y="124"/>
                    </a:moveTo>
                    <a:lnTo>
                      <a:pt x="335" y="118"/>
                    </a:lnTo>
                    <a:lnTo>
                      <a:pt x="341" y="131"/>
                    </a:lnTo>
                    <a:lnTo>
                      <a:pt x="328" y="137"/>
                    </a:lnTo>
                    <a:lnTo>
                      <a:pt x="322" y="124"/>
                    </a:lnTo>
                    <a:close/>
                    <a:moveTo>
                      <a:pt x="349" y="111"/>
                    </a:moveTo>
                    <a:lnTo>
                      <a:pt x="362" y="105"/>
                    </a:lnTo>
                    <a:lnTo>
                      <a:pt x="368" y="119"/>
                    </a:lnTo>
                    <a:lnTo>
                      <a:pt x="355" y="125"/>
                    </a:lnTo>
                    <a:lnTo>
                      <a:pt x="349" y="111"/>
                    </a:lnTo>
                    <a:close/>
                    <a:moveTo>
                      <a:pt x="375" y="99"/>
                    </a:moveTo>
                    <a:lnTo>
                      <a:pt x="389" y="93"/>
                    </a:lnTo>
                    <a:lnTo>
                      <a:pt x="395" y="107"/>
                    </a:lnTo>
                    <a:lnTo>
                      <a:pt x="381" y="113"/>
                    </a:lnTo>
                    <a:lnTo>
                      <a:pt x="375" y="99"/>
                    </a:lnTo>
                    <a:close/>
                    <a:moveTo>
                      <a:pt x="402" y="87"/>
                    </a:moveTo>
                    <a:lnTo>
                      <a:pt x="415" y="81"/>
                    </a:lnTo>
                    <a:lnTo>
                      <a:pt x="422" y="95"/>
                    </a:lnTo>
                    <a:lnTo>
                      <a:pt x="408" y="101"/>
                    </a:lnTo>
                    <a:lnTo>
                      <a:pt x="402" y="87"/>
                    </a:lnTo>
                    <a:close/>
                    <a:moveTo>
                      <a:pt x="429" y="75"/>
                    </a:moveTo>
                    <a:lnTo>
                      <a:pt x="442" y="69"/>
                    </a:lnTo>
                    <a:lnTo>
                      <a:pt x="448" y="83"/>
                    </a:lnTo>
                    <a:lnTo>
                      <a:pt x="435" y="89"/>
                    </a:lnTo>
                    <a:lnTo>
                      <a:pt x="429" y="75"/>
                    </a:lnTo>
                    <a:close/>
                    <a:moveTo>
                      <a:pt x="456" y="63"/>
                    </a:moveTo>
                    <a:lnTo>
                      <a:pt x="469" y="57"/>
                    </a:lnTo>
                    <a:lnTo>
                      <a:pt x="475" y="70"/>
                    </a:lnTo>
                    <a:lnTo>
                      <a:pt x="462" y="76"/>
                    </a:lnTo>
                    <a:lnTo>
                      <a:pt x="456" y="63"/>
                    </a:lnTo>
                    <a:close/>
                    <a:moveTo>
                      <a:pt x="482" y="51"/>
                    </a:moveTo>
                    <a:lnTo>
                      <a:pt x="496" y="45"/>
                    </a:lnTo>
                    <a:lnTo>
                      <a:pt x="502" y="58"/>
                    </a:lnTo>
                    <a:lnTo>
                      <a:pt x="489" y="64"/>
                    </a:lnTo>
                    <a:lnTo>
                      <a:pt x="482" y="51"/>
                    </a:lnTo>
                    <a:close/>
                    <a:moveTo>
                      <a:pt x="509" y="39"/>
                    </a:moveTo>
                    <a:lnTo>
                      <a:pt x="523" y="33"/>
                    </a:lnTo>
                    <a:lnTo>
                      <a:pt x="529" y="46"/>
                    </a:lnTo>
                    <a:lnTo>
                      <a:pt x="515" y="52"/>
                    </a:lnTo>
                    <a:lnTo>
                      <a:pt x="509" y="39"/>
                    </a:lnTo>
                    <a:close/>
                    <a:moveTo>
                      <a:pt x="536" y="27"/>
                    </a:moveTo>
                    <a:lnTo>
                      <a:pt x="550" y="21"/>
                    </a:lnTo>
                    <a:lnTo>
                      <a:pt x="556" y="34"/>
                    </a:lnTo>
                    <a:lnTo>
                      <a:pt x="542" y="40"/>
                    </a:lnTo>
                    <a:lnTo>
                      <a:pt x="536" y="27"/>
                    </a:lnTo>
                    <a:close/>
                    <a:moveTo>
                      <a:pt x="563" y="15"/>
                    </a:moveTo>
                    <a:lnTo>
                      <a:pt x="573" y="10"/>
                    </a:lnTo>
                    <a:lnTo>
                      <a:pt x="579" y="24"/>
                    </a:lnTo>
                    <a:lnTo>
                      <a:pt x="569" y="28"/>
                    </a:lnTo>
                    <a:lnTo>
                      <a:pt x="563" y="15"/>
                    </a:lnTo>
                    <a:close/>
                    <a:moveTo>
                      <a:pt x="560" y="0"/>
                    </a:moveTo>
                    <a:lnTo>
                      <a:pt x="610" y="2"/>
                    </a:lnTo>
                    <a:lnTo>
                      <a:pt x="579" y="40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1" name="Freeform 86"/>
              <p:cNvSpPr>
                <a:spLocks noEditPoints="1"/>
              </p:cNvSpPr>
              <p:nvPr/>
            </p:nvSpPr>
            <p:spPr bwMode="auto">
              <a:xfrm>
                <a:off x="3286" y="617"/>
                <a:ext cx="827" cy="453"/>
              </a:xfrm>
              <a:custGeom>
                <a:avLst/>
                <a:gdLst>
                  <a:gd name="T0" fmla="*/ 20 w 827"/>
                  <a:gd name="T1" fmla="*/ 446 h 453"/>
                  <a:gd name="T2" fmla="*/ 26 w 827"/>
                  <a:gd name="T3" fmla="*/ 426 h 453"/>
                  <a:gd name="T4" fmla="*/ 33 w 827"/>
                  <a:gd name="T5" fmla="*/ 439 h 453"/>
                  <a:gd name="T6" fmla="*/ 65 w 827"/>
                  <a:gd name="T7" fmla="*/ 405 h 453"/>
                  <a:gd name="T8" fmla="*/ 52 w 827"/>
                  <a:gd name="T9" fmla="*/ 412 h 453"/>
                  <a:gd name="T10" fmla="*/ 98 w 827"/>
                  <a:gd name="T11" fmla="*/ 404 h 453"/>
                  <a:gd name="T12" fmla="*/ 104 w 827"/>
                  <a:gd name="T13" fmla="*/ 384 h 453"/>
                  <a:gd name="T14" fmla="*/ 111 w 827"/>
                  <a:gd name="T15" fmla="*/ 397 h 453"/>
                  <a:gd name="T16" fmla="*/ 143 w 827"/>
                  <a:gd name="T17" fmla="*/ 363 h 453"/>
                  <a:gd name="T18" fmla="*/ 130 w 827"/>
                  <a:gd name="T19" fmla="*/ 370 h 453"/>
                  <a:gd name="T20" fmla="*/ 175 w 827"/>
                  <a:gd name="T21" fmla="*/ 362 h 453"/>
                  <a:gd name="T22" fmla="*/ 181 w 827"/>
                  <a:gd name="T23" fmla="*/ 342 h 453"/>
                  <a:gd name="T24" fmla="*/ 188 w 827"/>
                  <a:gd name="T25" fmla="*/ 355 h 453"/>
                  <a:gd name="T26" fmla="*/ 220 w 827"/>
                  <a:gd name="T27" fmla="*/ 321 h 453"/>
                  <a:gd name="T28" fmla="*/ 207 w 827"/>
                  <a:gd name="T29" fmla="*/ 328 h 453"/>
                  <a:gd name="T30" fmla="*/ 253 w 827"/>
                  <a:gd name="T31" fmla="*/ 320 h 453"/>
                  <a:gd name="T32" fmla="*/ 259 w 827"/>
                  <a:gd name="T33" fmla="*/ 300 h 453"/>
                  <a:gd name="T34" fmla="*/ 266 w 827"/>
                  <a:gd name="T35" fmla="*/ 313 h 453"/>
                  <a:gd name="T36" fmla="*/ 298 w 827"/>
                  <a:gd name="T37" fmla="*/ 279 h 453"/>
                  <a:gd name="T38" fmla="*/ 285 w 827"/>
                  <a:gd name="T39" fmla="*/ 286 h 453"/>
                  <a:gd name="T40" fmla="*/ 331 w 827"/>
                  <a:gd name="T41" fmla="*/ 278 h 453"/>
                  <a:gd name="T42" fmla="*/ 336 w 827"/>
                  <a:gd name="T43" fmla="*/ 258 h 453"/>
                  <a:gd name="T44" fmla="*/ 343 w 827"/>
                  <a:gd name="T45" fmla="*/ 271 h 453"/>
                  <a:gd name="T46" fmla="*/ 375 w 827"/>
                  <a:gd name="T47" fmla="*/ 237 h 453"/>
                  <a:gd name="T48" fmla="*/ 362 w 827"/>
                  <a:gd name="T49" fmla="*/ 244 h 453"/>
                  <a:gd name="T50" fmla="*/ 408 w 827"/>
                  <a:gd name="T51" fmla="*/ 236 h 453"/>
                  <a:gd name="T52" fmla="*/ 414 w 827"/>
                  <a:gd name="T53" fmla="*/ 216 h 453"/>
                  <a:gd name="T54" fmla="*/ 421 w 827"/>
                  <a:gd name="T55" fmla="*/ 229 h 453"/>
                  <a:gd name="T56" fmla="*/ 453 w 827"/>
                  <a:gd name="T57" fmla="*/ 195 h 453"/>
                  <a:gd name="T58" fmla="*/ 440 w 827"/>
                  <a:gd name="T59" fmla="*/ 202 h 453"/>
                  <a:gd name="T60" fmla="*/ 486 w 827"/>
                  <a:gd name="T61" fmla="*/ 194 h 453"/>
                  <a:gd name="T62" fmla="*/ 492 w 827"/>
                  <a:gd name="T63" fmla="*/ 174 h 453"/>
                  <a:gd name="T64" fmla="*/ 499 w 827"/>
                  <a:gd name="T65" fmla="*/ 187 h 453"/>
                  <a:gd name="T66" fmla="*/ 530 w 827"/>
                  <a:gd name="T67" fmla="*/ 153 h 453"/>
                  <a:gd name="T68" fmla="*/ 517 w 827"/>
                  <a:gd name="T69" fmla="*/ 160 h 453"/>
                  <a:gd name="T70" fmla="*/ 563 w 827"/>
                  <a:gd name="T71" fmla="*/ 151 h 453"/>
                  <a:gd name="T72" fmla="*/ 569 w 827"/>
                  <a:gd name="T73" fmla="*/ 132 h 453"/>
                  <a:gd name="T74" fmla="*/ 576 w 827"/>
                  <a:gd name="T75" fmla="*/ 145 h 453"/>
                  <a:gd name="T76" fmla="*/ 608 w 827"/>
                  <a:gd name="T77" fmla="*/ 111 h 453"/>
                  <a:gd name="T78" fmla="*/ 595 w 827"/>
                  <a:gd name="T79" fmla="*/ 118 h 453"/>
                  <a:gd name="T80" fmla="*/ 641 w 827"/>
                  <a:gd name="T81" fmla="*/ 109 h 453"/>
                  <a:gd name="T82" fmla="*/ 647 w 827"/>
                  <a:gd name="T83" fmla="*/ 90 h 453"/>
                  <a:gd name="T84" fmla="*/ 654 w 827"/>
                  <a:gd name="T85" fmla="*/ 102 h 453"/>
                  <a:gd name="T86" fmla="*/ 685 w 827"/>
                  <a:gd name="T87" fmla="*/ 69 h 453"/>
                  <a:gd name="T88" fmla="*/ 673 w 827"/>
                  <a:gd name="T89" fmla="*/ 75 h 453"/>
                  <a:gd name="T90" fmla="*/ 718 w 827"/>
                  <a:gd name="T91" fmla="*/ 67 h 453"/>
                  <a:gd name="T92" fmla="*/ 724 w 827"/>
                  <a:gd name="T93" fmla="*/ 47 h 453"/>
                  <a:gd name="T94" fmla="*/ 731 w 827"/>
                  <a:gd name="T95" fmla="*/ 60 h 453"/>
                  <a:gd name="T96" fmla="*/ 763 w 827"/>
                  <a:gd name="T97" fmla="*/ 26 h 453"/>
                  <a:gd name="T98" fmla="*/ 750 w 827"/>
                  <a:gd name="T99" fmla="*/ 33 h 453"/>
                  <a:gd name="T100" fmla="*/ 796 w 827"/>
                  <a:gd name="T101" fmla="*/ 25 h 453"/>
                  <a:gd name="T102" fmla="*/ 778 w 827"/>
                  <a:gd name="T103" fmla="*/ 2 h 453"/>
                  <a:gd name="T104" fmla="*/ 778 w 827"/>
                  <a:gd name="T105" fmla="*/ 2 h 4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7"/>
                  <a:gd name="T160" fmla="*/ 0 h 453"/>
                  <a:gd name="T161" fmla="*/ 827 w 827"/>
                  <a:gd name="T162" fmla="*/ 453 h 45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7" h="453">
                    <a:moveTo>
                      <a:pt x="0" y="440"/>
                    </a:moveTo>
                    <a:lnTo>
                      <a:pt x="13" y="433"/>
                    </a:lnTo>
                    <a:lnTo>
                      <a:pt x="20" y="446"/>
                    </a:lnTo>
                    <a:lnTo>
                      <a:pt x="7" y="453"/>
                    </a:lnTo>
                    <a:lnTo>
                      <a:pt x="0" y="440"/>
                    </a:lnTo>
                    <a:close/>
                    <a:moveTo>
                      <a:pt x="26" y="426"/>
                    </a:moveTo>
                    <a:lnTo>
                      <a:pt x="39" y="419"/>
                    </a:lnTo>
                    <a:lnTo>
                      <a:pt x="46" y="432"/>
                    </a:lnTo>
                    <a:lnTo>
                      <a:pt x="33" y="439"/>
                    </a:lnTo>
                    <a:lnTo>
                      <a:pt x="26" y="426"/>
                    </a:lnTo>
                    <a:close/>
                    <a:moveTo>
                      <a:pt x="52" y="412"/>
                    </a:moveTo>
                    <a:lnTo>
                      <a:pt x="65" y="405"/>
                    </a:lnTo>
                    <a:lnTo>
                      <a:pt x="72" y="418"/>
                    </a:lnTo>
                    <a:lnTo>
                      <a:pt x="59" y="425"/>
                    </a:lnTo>
                    <a:lnTo>
                      <a:pt x="52" y="412"/>
                    </a:lnTo>
                    <a:close/>
                    <a:moveTo>
                      <a:pt x="78" y="398"/>
                    </a:moveTo>
                    <a:lnTo>
                      <a:pt x="91" y="391"/>
                    </a:lnTo>
                    <a:lnTo>
                      <a:pt x="98" y="404"/>
                    </a:lnTo>
                    <a:lnTo>
                      <a:pt x="85" y="411"/>
                    </a:lnTo>
                    <a:lnTo>
                      <a:pt x="78" y="398"/>
                    </a:lnTo>
                    <a:close/>
                    <a:moveTo>
                      <a:pt x="104" y="384"/>
                    </a:moveTo>
                    <a:lnTo>
                      <a:pt x="117" y="377"/>
                    </a:lnTo>
                    <a:lnTo>
                      <a:pt x="124" y="390"/>
                    </a:lnTo>
                    <a:lnTo>
                      <a:pt x="111" y="397"/>
                    </a:lnTo>
                    <a:lnTo>
                      <a:pt x="104" y="384"/>
                    </a:lnTo>
                    <a:close/>
                    <a:moveTo>
                      <a:pt x="130" y="370"/>
                    </a:moveTo>
                    <a:lnTo>
                      <a:pt x="143" y="363"/>
                    </a:lnTo>
                    <a:lnTo>
                      <a:pt x="149" y="376"/>
                    </a:lnTo>
                    <a:lnTo>
                      <a:pt x="137" y="383"/>
                    </a:lnTo>
                    <a:lnTo>
                      <a:pt x="130" y="370"/>
                    </a:lnTo>
                    <a:close/>
                    <a:moveTo>
                      <a:pt x="155" y="356"/>
                    </a:moveTo>
                    <a:lnTo>
                      <a:pt x="168" y="349"/>
                    </a:lnTo>
                    <a:lnTo>
                      <a:pt x="175" y="362"/>
                    </a:lnTo>
                    <a:lnTo>
                      <a:pt x="162" y="369"/>
                    </a:lnTo>
                    <a:lnTo>
                      <a:pt x="155" y="356"/>
                    </a:lnTo>
                    <a:close/>
                    <a:moveTo>
                      <a:pt x="181" y="342"/>
                    </a:moveTo>
                    <a:lnTo>
                      <a:pt x="194" y="335"/>
                    </a:lnTo>
                    <a:lnTo>
                      <a:pt x="201" y="348"/>
                    </a:lnTo>
                    <a:lnTo>
                      <a:pt x="188" y="355"/>
                    </a:lnTo>
                    <a:lnTo>
                      <a:pt x="181" y="342"/>
                    </a:lnTo>
                    <a:close/>
                    <a:moveTo>
                      <a:pt x="207" y="328"/>
                    </a:moveTo>
                    <a:lnTo>
                      <a:pt x="220" y="321"/>
                    </a:lnTo>
                    <a:lnTo>
                      <a:pt x="227" y="334"/>
                    </a:lnTo>
                    <a:lnTo>
                      <a:pt x="214" y="341"/>
                    </a:lnTo>
                    <a:lnTo>
                      <a:pt x="207" y="328"/>
                    </a:lnTo>
                    <a:close/>
                    <a:moveTo>
                      <a:pt x="233" y="314"/>
                    </a:moveTo>
                    <a:lnTo>
                      <a:pt x="246" y="307"/>
                    </a:lnTo>
                    <a:lnTo>
                      <a:pt x="253" y="320"/>
                    </a:lnTo>
                    <a:lnTo>
                      <a:pt x="240" y="327"/>
                    </a:lnTo>
                    <a:lnTo>
                      <a:pt x="233" y="314"/>
                    </a:lnTo>
                    <a:close/>
                    <a:moveTo>
                      <a:pt x="259" y="300"/>
                    </a:moveTo>
                    <a:lnTo>
                      <a:pt x="272" y="293"/>
                    </a:lnTo>
                    <a:lnTo>
                      <a:pt x="279" y="306"/>
                    </a:lnTo>
                    <a:lnTo>
                      <a:pt x="266" y="313"/>
                    </a:lnTo>
                    <a:lnTo>
                      <a:pt x="259" y="300"/>
                    </a:lnTo>
                    <a:close/>
                    <a:moveTo>
                      <a:pt x="285" y="286"/>
                    </a:moveTo>
                    <a:lnTo>
                      <a:pt x="298" y="279"/>
                    </a:lnTo>
                    <a:lnTo>
                      <a:pt x="305" y="292"/>
                    </a:lnTo>
                    <a:lnTo>
                      <a:pt x="292" y="299"/>
                    </a:lnTo>
                    <a:lnTo>
                      <a:pt x="285" y="286"/>
                    </a:lnTo>
                    <a:close/>
                    <a:moveTo>
                      <a:pt x="311" y="272"/>
                    </a:moveTo>
                    <a:lnTo>
                      <a:pt x="323" y="265"/>
                    </a:lnTo>
                    <a:lnTo>
                      <a:pt x="331" y="278"/>
                    </a:lnTo>
                    <a:lnTo>
                      <a:pt x="318" y="285"/>
                    </a:lnTo>
                    <a:lnTo>
                      <a:pt x="311" y="272"/>
                    </a:lnTo>
                    <a:close/>
                    <a:moveTo>
                      <a:pt x="336" y="258"/>
                    </a:moveTo>
                    <a:lnTo>
                      <a:pt x="349" y="251"/>
                    </a:lnTo>
                    <a:lnTo>
                      <a:pt x="356" y="264"/>
                    </a:lnTo>
                    <a:lnTo>
                      <a:pt x="343" y="271"/>
                    </a:lnTo>
                    <a:lnTo>
                      <a:pt x="336" y="258"/>
                    </a:lnTo>
                    <a:close/>
                    <a:moveTo>
                      <a:pt x="362" y="244"/>
                    </a:moveTo>
                    <a:lnTo>
                      <a:pt x="375" y="237"/>
                    </a:lnTo>
                    <a:lnTo>
                      <a:pt x="382" y="250"/>
                    </a:lnTo>
                    <a:lnTo>
                      <a:pt x="369" y="257"/>
                    </a:lnTo>
                    <a:lnTo>
                      <a:pt x="362" y="244"/>
                    </a:lnTo>
                    <a:close/>
                    <a:moveTo>
                      <a:pt x="388" y="230"/>
                    </a:moveTo>
                    <a:lnTo>
                      <a:pt x="401" y="223"/>
                    </a:lnTo>
                    <a:lnTo>
                      <a:pt x="408" y="236"/>
                    </a:lnTo>
                    <a:lnTo>
                      <a:pt x="395" y="243"/>
                    </a:lnTo>
                    <a:lnTo>
                      <a:pt x="388" y="230"/>
                    </a:lnTo>
                    <a:close/>
                    <a:moveTo>
                      <a:pt x="414" y="216"/>
                    </a:moveTo>
                    <a:lnTo>
                      <a:pt x="427" y="209"/>
                    </a:lnTo>
                    <a:lnTo>
                      <a:pt x="434" y="222"/>
                    </a:lnTo>
                    <a:lnTo>
                      <a:pt x="421" y="229"/>
                    </a:lnTo>
                    <a:lnTo>
                      <a:pt x="414" y="216"/>
                    </a:lnTo>
                    <a:close/>
                    <a:moveTo>
                      <a:pt x="440" y="202"/>
                    </a:moveTo>
                    <a:lnTo>
                      <a:pt x="453" y="195"/>
                    </a:lnTo>
                    <a:lnTo>
                      <a:pt x="460" y="208"/>
                    </a:lnTo>
                    <a:lnTo>
                      <a:pt x="447" y="215"/>
                    </a:lnTo>
                    <a:lnTo>
                      <a:pt x="440" y="202"/>
                    </a:lnTo>
                    <a:close/>
                    <a:moveTo>
                      <a:pt x="466" y="188"/>
                    </a:moveTo>
                    <a:lnTo>
                      <a:pt x="479" y="181"/>
                    </a:lnTo>
                    <a:lnTo>
                      <a:pt x="486" y="194"/>
                    </a:lnTo>
                    <a:lnTo>
                      <a:pt x="473" y="201"/>
                    </a:lnTo>
                    <a:lnTo>
                      <a:pt x="466" y="188"/>
                    </a:lnTo>
                    <a:close/>
                    <a:moveTo>
                      <a:pt x="492" y="174"/>
                    </a:moveTo>
                    <a:lnTo>
                      <a:pt x="505" y="167"/>
                    </a:lnTo>
                    <a:lnTo>
                      <a:pt x="511" y="180"/>
                    </a:lnTo>
                    <a:lnTo>
                      <a:pt x="499" y="187"/>
                    </a:lnTo>
                    <a:lnTo>
                      <a:pt x="492" y="174"/>
                    </a:lnTo>
                    <a:close/>
                    <a:moveTo>
                      <a:pt x="517" y="160"/>
                    </a:moveTo>
                    <a:lnTo>
                      <a:pt x="530" y="153"/>
                    </a:lnTo>
                    <a:lnTo>
                      <a:pt x="537" y="166"/>
                    </a:lnTo>
                    <a:lnTo>
                      <a:pt x="524" y="172"/>
                    </a:lnTo>
                    <a:lnTo>
                      <a:pt x="517" y="160"/>
                    </a:lnTo>
                    <a:close/>
                    <a:moveTo>
                      <a:pt x="543" y="146"/>
                    </a:moveTo>
                    <a:lnTo>
                      <a:pt x="556" y="139"/>
                    </a:lnTo>
                    <a:lnTo>
                      <a:pt x="563" y="151"/>
                    </a:lnTo>
                    <a:lnTo>
                      <a:pt x="550" y="159"/>
                    </a:lnTo>
                    <a:lnTo>
                      <a:pt x="543" y="146"/>
                    </a:lnTo>
                    <a:close/>
                    <a:moveTo>
                      <a:pt x="569" y="132"/>
                    </a:moveTo>
                    <a:lnTo>
                      <a:pt x="582" y="125"/>
                    </a:lnTo>
                    <a:lnTo>
                      <a:pt x="589" y="138"/>
                    </a:lnTo>
                    <a:lnTo>
                      <a:pt x="576" y="145"/>
                    </a:lnTo>
                    <a:lnTo>
                      <a:pt x="569" y="132"/>
                    </a:lnTo>
                    <a:close/>
                    <a:moveTo>
                      <a:pt x="595" y="118"/>
                    </a:moveTo>
                    <a:lnTo>
                      <a:pt x="608" y="111"/>
                    </a:lnTo>
                    <a:lnTo>
                      <a:pt x="615" y="124"/>
                    </a:lnTo>
                    <a:lnTo>
                      <a:pt x="602" y="130"/>
                    </a:lnTo>
                    <a:lnTo>
                      <a:pt x="595" y="118"/>
                    </a:lnTo>
                    <a:close/>
                    <a:moveTo>
                      <a:pt x="621" y="104"/>
                    </a:moveTo>
                    <a:lnTo>
                      <a:pt x="634" y="97"/>
                    </a:lnTo>
                    <a:lnTo>
                      <a:pt x="641" y="109"/>
                    </a:lnTo>
                    <a:lnTo>
                      <a:pt x="628" y="116"/>
                    </a:lnTo>
                    <a:lnTo>
                      <a:pt x="621" y="104"/>
                    </a:lnTo>
                    <a:close/>
                    <a:moveTo>
                      <a:pt x="647" y="90"/>
                    </a:moveTo>
                    <a:lnTo>
                      <a:pt x="660" y="83"/>
                    </a:lnTo>
                    <a:lnTo>
                      <a:pt x="667" y="95"/>
                    </a:lnTo>
                    <a:lnTo>
                      <a:pt x="654" y="102"/>
                    </a:lnTo>
                    <a:lnTo>
                      <a:pt x="647" y="90"/>
                    </a:lnTo>
                    <a:close/>
                    <a:moveTo>
                      <a:pt x="673" y="75"/>
                    </a:moveTo>
                    <a:lnTo>
                      <a:pt x="685" y="69"/>
                    </a:lnTo>
                    <a:lnTo>
                      <a:pt x="692" y="81"/>
                    </a:lnTo>
                    <a:lnTo>
                      <a:pt x="680" y="88"/>
                    </a:lnTo>
                    <a:lnTo>
                      <a:pt x="673" y="75"/>
                    </a:lnTo>
                    <a:close/>
                    <a:moveTo>
                      <a:pt x="698" y="62"/>
                    </a:moveTo>
                    <a:lnTo>
                      <a:pt x="711" y="54"/>
                    </a:lnTo>
                    <a:lnTo>
                      <a:pt x="718" y="67"/>
                    </a:lnTo>
                    <a:lnTo>
                      <a:pt x="705" y="74"/>
                    </a:lnTo>
                    <a:lnTo>
                      <a:pt x="698" y="62"/>
                    </a:lnTo>
                    <a:close/>
                    <a:moveTo>
                      <a:pt x="724" y="47"/>
                    </a:moveTo>
                    <a:lnTo>
                      <a:pt x="737" y="41"/>
                    </a:lnTo>
                    <a:lnTo>
                      <a:pt x="744" y="53"/>
                    </a:lnTo>
                    <a:lnTo>
                      <a:pt x="731" y="60"/>
                    </a:lnTo>
                    <a:lnTo>
                      <a:pt x="724" y="47"/>
                    </a:lnTo>
                    <a:close/>
                    <a:moveTo>
                      <a:pt x="750" y="33"/>
                    </a:moveTo>
                    <a:lnTo>
                      <a:pt x="763" y="26"/>
                    </a:lnTo>
                    <a:lnTo>
                      <a:pt x="770" y="39"/>
                    </a:lnTo>
                    <a:lnTo>
                      <a:pt x="757" y="46"/>
                    </a:lnTo>
                    <a:lnTo>
                      <a:pt x="750" y="33"/>
                    </a:lnTo>
                    <a:close/>
                    <a:moveTo>
                      <a:pt x="776" y="19"/>
                    </a:moveTo>
                    <a:lnTo>
                      <a:pt x="789" y="12"/>
                    </a:lnTo>
                    <a:lnTo>
                      <a:pt x="796" y="25"/>
                    </a:lnTo>
                    <a:lnTo>
                      <a:pt x="783" y="32"/>
                    </a:lnTo>
                    <a:lnTo>
                      <a:pt x="776" y="19"/>
                    </a:lnTo>
                    <a:close/>
                    <a:moveTo>
                      <a:pt x="778" y="2"/>
                    </a:moveTo>
                    <a:lnTo>
                      <a:pt x="827" y="0"/>
                    </a:lnTo>
                    <a:lnTo>
                      <a:pt x="799" y="40"/>
                    </a:lnTo>
                    <a:lnTo>
                      <a:pt x="778" y="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2" name="Freeform 87"/>
              <p:cNvSpPr>
                <a:spLocks noEditPoints="1"/>
              </p:cNvSpPr>
              <p:nvPr/>
            </p:nvSpPr>
            <p:spPr bwMode="auto">
              <a:xfrm>
                <a:off x="3319" y="2305"/>
                <a:ext cx="813" cy="44"/>
              </a:xfrm>
              <a:custGeom>
                <a:avLst/>
                <a:gdLst>
                  <a:gd name="T0" fmla="*/ 15 w 813"/>
                  <a:gd name="T1" fmla="*/ 30 h 44"/>
                  <a:gd name="T2" fmla="*/ 30 w 813"/>
                  <a:gd name="T3" fmla="*/ 15 h 44"/>
                  <a:gd name="T4" fmla="*/ 30 w 813"/>
                  <a:gd name="T5" fmla="*/ 30 h 44"/>
                  <a:gd name="T6" fmla="*/ 74 w 813"/>
                  <a:gd name="T7" fmla="*/ 15 h 44"/>
                  <a:gd name="T8" fmla="*/ 59 w 813"/>
                  <a:gd name="T9" fmla="*/ 15 h 44"/>
                  <a:gd name="T10" fmla="*/ 103 w 813"/>
                  <a:gd name="T11" fmla="*/ 30 h 44"/>
                  <a:gd name="T12" fmla="*/ 118 w 813"/>
                  <a:gd name="T13" fmla="*/ 15 h 44"/>
                  <a:gd name="T14" fmla="*/ 118 w 813"/>
                  <a:gd name="T15" fmla="*/ 30 h 44"/>
                  <a:gd name="T16" fmla="*/ 162 w 813"/>
                  <a:gd name="T17" fmla="*/ 15 h 44"/>
                  <a:gd name="T18" fmla="*/ 147 w 813"/>
                  <a:gd name="T19" fmla="*/ 15 h 44"/>
                  <a:gd name="T20" fmla="*/ 191 w 813"/>
                  <a:gd name="T21" fmla="*/ 30 h 44"/>
                  <a:gd name="T22" fmla="*/ 206 w 813"/>
                  <a:gd name="T23" fmla="*/ 15 h 44"/>
                  <a:gd name="T24" fmla="*/ 206 w 813"/>
                  <a:gd name="T25" fmla="*/ 30 h 44"/>
                  <a:gd name="T26" fmla="*/ 250 w 813"/>
                  <a:gd name="T27" fmla="*/ 15 h 44"/>
                  <a:gd name="T28" fmla="*/ 235 w 813"/>
                  <a:gd name="T29" fmla="*/ 15 h 44"/>
                  <a:gd name="T30" fmla="*/ 280 w 813"/>
                  <a:gd name="T31" fmla="*/ 30 h 44"/>
                  <a:gd name="T32" fmla="*/ 294 w 813"/>
                  <a:gd name="T33" fmla="*/ 15 h 44"/>
                  <a:gd name="T34" fmla="*/ 294 w 813"/>
                  <a:gd name="T35" fmla="*/ 30 h 44"/>
                  <a:gd name="T36" fmla="*/ 338 w 813"/>
                  <a:gd name="T37" fmla="*/ 15 h 44"/>
                  <a:gd name="T38" fmla="*/ 324 w 813"/>
                  <a:gd name="T39" fmla="*/ 15 h 44"/>
                  <a:gd name="T40" fmla="*/ 368 w 813"/>
                  <a:gd name="T41" fmla="*/ 30 h 44"/>
                  <a:gd name="T42" fmla="*/ 383 w 813"/>
                  <a:gd name="T43" fmla="*/ 15 h 44"/>
                  <a:gd name="T44" fmla="*/ 383 w 813"/>
                  <a:gd name="T45" fmla="*/ 30 h 44"/>
                  <a:gd name="T46" fmla="*/ 427 w 813"/>
                  <a:gd name="T47" fmla="*/ 15 h 44"/>
                  <a:gd name="T48" fmla="*/ 412 w 813"/>
                  <a:gd name="T49" fmla="*/ 15 h 44"/>
                  <a:gd name="T50" fmla="*/ 456 w 813"/>
                  <a:gd name="T51" fmla="*/ 30 h 44"/>
                  <a:gd name="T52" fmla="*/ 471 w 813"/>
                  <a:gd name="T53" fmla="*/ 15 h 44"/>
                  <a:gd name="T54" fmla="*/ 471 w 813"/>
                  <a:gd name="T55" fmla="*/ 30 h 44"/>
                  <a:gd name="T56" fmla="*/ 515 w 813"/>
                  <a:gd name="T57" fmla="*/ 15 h 44"/>
                  <a:gd name="T58" fmla="*/ 500 w 813"/>
                  <a:gd name="T59" fmla="*/ 15 h 44"/>
                  <a:gd name="T60" fmla="*/ 544 w 813"/>
                  <a:gd name="T61" fmla="*/ 30 h 44"/>
                  <a:gd name="T62" fmla="*/ 559 w 813"/>
                  <a:gd name="T63" fmla="*/ 15 h 44"/>
                  <a:gd name="T64" fmla="*/ 559 w 813"/>
                  <a:gd name="T65" fmla="*/ 30 h 44"/>
                  <a:gd name="T66" fmla="*/ 603 w 813"/>
                  <a:gd name="T67" fmla="*/ 15 h 44"/>
                  <a:gd name="T68" fmla="*/ 588 w 813"/>
                  <a:gd name="T69" fmla="*/ 15 h 44"/>
                  <a:gd name="T70" fmla="*/ 633 w 813"/>
                  <a:gd name="T71" fmla="*/ 30 h 44"/>
                  <a:gd name="T72" fmla="*/ 647 w 813"/>
                  <a:gd name="T73" fmla="*/ 15 h 44"/>
                  <a:gd name="T74" fmla="*/ 647 w 813"/>
                  <a:gd name="T75" fmla="*/ 30 h 44"/>
                  <a:gd name="T76" fmla="*/ 691 w 813"/>
                  <a:gd name="T77" fmla="*/ 15 h 44"/>
                  <a:gd name="T78" fmla="*/ 677 w 813"/>
                  <a:gd name="T79" fmla="*/ 15 h 44"/>
                  <a:gd name="T80" fmla="*/ 721 w 813"/>
                  <a:gd name="T81" fmla="*/ 30 h 44"/>
                  <a:gd name="T82" fmla="*/ 736 w 813"/>
                  <a:gd name="T83" fmla="*/ 15 h 44"/>
                  <a:gd name="T84" fmla="*/ 736 w 813"/>
                  <a:gd name="T85" fmla="*/ 30 h 44"/>
                  <a:gd name="T86" fmla="*/ 776 w 813"/>
                  <a:gd name="T87" fmla="*/ 15 h 44"/>
                  <a:gd name="T88" fmla="*/ 765 w 813"/>
                  <a:gd name="T89" fmla="*/ 15 h 44"/>
                  <a:gd name="T90" fmla="*/ 769 w 813"/>
                  <a:gd name="T91" fmla="*/ 44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3"/>
                  <a:gd name="T139" fmla="*/ 0 h 44"/>
                  <a:gd name="T140" fmla="*/ 813 w 813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3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8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8" y="30"/>
                    </a:lnTo>
                    <a:lnTo>
                      <a:pt x="88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1" y="15"/>
                    </a:lnTo>
                    <a:lnTo>
                      <a:pt x="191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5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5" y="30"/>
                    </a:lnTo>
                    <a:lnTo>
                      <a:pt x="235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4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4" y="30"/>
                    </a:lnTo>
                    <a:lnTo>
                      <a:pt x="294" y="15"/>
                    </a:lnTo>
                    <a:close/>
                    <a:moveTo>
                      <a:pt x="324" y="15"/>
                    </a:moveTo>
                    <a:lnTo>
                      <a:pt x="338" y="15"/>
                    </a:lnTo>
                    <a:lnTo>
                      <a:pt x="338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1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1" y="30"/>
                    </a:lnTo>
                    <a:lnTo>
                      <a:pt x="441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4" y="15"/>
                    </a:lnTo>
                    <a:lnTo>
                      <a:pt x="544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8" y="15"/>
                    </a:moveTo>
                    <a:lnTo>
                      <a:pt x="603" y="15"/>
                    </a:lnTo>
                    <a:lnTo>
                      <a:pt x="603" y="30"/>
                    </a:lnTo>
                    <a:lnTo>
                      <a:pt x="588" y="30"/>
                    </a:lnTo>
                    <a:lnTo>
                      <a:pt x="588" y="15"/>
                    </a:lnTo>
                    <a:close/>
                    <a:moveTo>
                      <a:pt x="618" y="15"/>
                    </a:moveTo>
                    <a:lnTo>
                      <a:pt x="633" y="15"/>
                    </a:lnTo>
                    <a:lnTo>
                      <a:pt x="633" y="30"/>
                    </a:lnTo>
                    <a:lnTo>
                      <a:pt x="618" y="30"/>
                    </a:lnTo>
                    <a:lnTo>
                      <a:pt x="618" y="15"/>
                    </a:lnTo>
                    <a:close/>
                    <a:moveTo>
                      <a:pt x="647" y="15"/>
                    </a:moveTo>
                    <a:lnTo>
                      <a:pt x="662" y="15"/>
                    </a:lnTo>
                    <a:lnTo>
                      <a:pt x="662" y="30"/>
                    </a:lnTo>
                    <a:lnTo>
                      <a:pt x="647" y="30"/>
                    </a:lnTo>
                    <a:lnTo>
                      <a:pt x="647" y="15"/>
                    </a:lnTo>
                    <a:close/>
                    <a:moveTo>
                      <a:pt x="677" y="15"/>
                    </a:moveTo>
                    <a:lnTo>
                      <a:pt x="691" y="15"/>
                    </a:lnTo>
                    <a:lnTo>
                      <a:pt x="691" y="30"/>
                    </a:lnTo>
                    <a:lnTo>
                      <a:pt x="677" y="30"/>
                    </a:lnTo>
                    <a:lnTo>
                      <a:pt x="677" y="15"/>
                    </a:lnTo>
                    <a:close/>
                    <a:moveTo>
                      <a:pt x="706" y="15"/>
                    </a:moveTo>
                    <a:lnTo>
                      <a:pt x="721" y="15"/>
                    </a:lnTo>
                    <a:lnTo>
                      <a:pt x="721" y="30"/>
                    </a:lnTo>
                    <a:lnTo>
                      <a:pt x="706" y="30"/>
                    </a:lnTo>
                    <a:lnTo>
                      <a:pt x="706" y="15"/>
                    </a:lnTo>
                    <a:close/>
                    <a:moveTo>
                      <a:pt x="736" y="15"/>
                    </a:moveTo>
                    <a:lnTo>
                      <a:pt x="750" y="15"/>
                    </a:lnTo>
                    <a:lnTo>
                      <a:pt x="750" y="30"/>
                    </a:lnTo>
                    <a:lnTo>
                      <a:pt x="736" y="30"/>
                    </a:lnTo>
                    <a:lnTo>
                      <a:pt x="736" y="15"/>
                    </a:lnTo>
                    <a:close/>
                    <a:moveTo>
                      <a:pt x="765" y="15"/>
                    </a:moveTo>
                    <a:lnTo>
                      <a:pt x="776" y="15"/>
                    </a:lnTo>
                    <a:lnTo>
                      <a:pt x="776" y="30"/>
                    </a:lnTo>
                    <a:lnTo>
                      <a:pt x="765" y="30"/>
                    </a:lnTo>
                    <a:lnTo>
                      <a:pt x="765" y="15"/>
                    </a:lnTo>
                    <a:close/>
                    <a:moveTo>
                      <a:pt x="769" y="0"/>
                    </a:moveTo>
                    <a:lnTo>
                      <a:pt x="813" y="22"/>
                    </a:lnTo>
                    <a:lnTo>
                      <a:pt x="769" y="44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3" name="Freeform 88"/>
              <p:cNvSpPr>
                <a:spLocks noEditPoints="1"/>
              </p:cNvSpPr>
              <p:nvPr/>
            </p:nvSpPr>
            <p:spPr bwMode="auto">
              <a:xfrm>
                <a:off x="1701" y="2305"/>
                <a:ext cx="624" cy="44"/>
              </a:xfrm>
              <a:custGeom>
                <a:avLst/>
                <a:gdLst>
                  <a:gd name="T0" fmla="*/ 15 w 624"/>
                  <a:gd name="T1" fmla="*/ 15 h 44"/>
                  <a:gd name="T2" fmla="*/ 0 w 624"/>
                  <a:gd name="T3" fmla="*/ 30 h 44"/>
                  <a:gd name="T4" fmla="*/ 30 w 624"/>
                  <a:gd name="T5" fmla="*/ 15 h 44"/>
                  <a:gd name="T6" fmla="*/ 44 w 624"/>
                  <a:gd name="T7" fmla="*/ 30 h 44"/>
                  <a:gd name="T8" fmla="*/ 30 w 624"/>
                  <a:gd name="T9" fmla="*/ 15 h 44"/>
                  <a:gd name="T10" fmla="*/ 74 w 624"/>
                  <a:gd name="T11" fmla="*/ 15 h 44"/>
                  <a:gd name="T12" fmla="*/ 59 w 624"/>
                  <a:gd name="T13" fmla="*/ 30 h 44"/>
                  <a:gd name="T14" fmla="*/ 89 w 624"/>
                  <a:gd name="T15" fmla="*/ 15 h 44"/>
                  <a:gd name="T16" fmla="*/ 103 w 624"/>
                  <a:gd name="T17" fmla="*/ 30 h 44"/>
                  <a:gd name="T18" fmla="*/ 89 w 624"/>
                  <a:gd name="T19" fmla="*/ 15 h 44"/>
                  <a:gd name="T20" fmla="*/ 133 w 624"/>
                  <a:gd name="T21" fmla="*/ 15 h 44"/>
                  <a:gd name="T22" fmla="*/ 118 w 624"/>
                  <a:gd name="T23" fmla="*/ 30 h 44"/>
                  <a:gd name="T24" fmla="*/ 147 w 624"/>
                  <a:gd name="T25" fmla="*/ 15 h 44"/>
                  <a:gd name="T26" fmla="*/ 162 w 624"/>
                  <a:gd name="T27" fmla="*/ 30 h 44"/>
                  <a:gd name="T28" fmla="*/ 147 w 624"/>
                  <a:gd name="T29" fmla="*/ 15 h 44"/>
                  <a:gd name="T30" fmla="*/ 192 w 624"/>
                  <a:gd name="T31" fmla="*/ 15 h 44"/>
                  <a:gd name="T32" fmla="*/ 177 w 624"/>
                  <a:gd name="T33" fmla="*/ 30 h 44"/>
                  <a:gd name="T34" fmla="*/ 206 w 624"/>
                  <a:gd name="T35" fmla="*/ 15 h 44"/>
                  <a:gd name="T36" fmla="*/ 221 w 624"/>
                  <a:gd name="T37" fmla="*/ 30 h 44"/>
                  <a:gd name="T38" fmla="*/ 206 w 624"/>
                  <a:gd name="T39" fmla="*/ 15 h 44"/>
                  <a:gd name="T40" fmla="*/ 250 w 624"/>
                  <a:gd name="T41" fmla="*/ 15 h 44"/>
                  <a:gd name="T42" fmla="*/ 236 w 624"/>
                  <a:gd name="T43" fmla="*/ 30 h 44"/>
                  <a:gd name="T44" fmla="*/ 265 w 624"/>
                  <a:gd name="T45" fmla="*/ 15 h 44"/>
                  <a:gd name="T46" fmla="*/ 280 w 624"/>
                  <a:gd name="T47" fmla="*/ 30 h 44"/>
                  <a:gd name="T48" fmla="*/ 265 w 624"/>
                  <a:gd name="T49" fmla="*/ 15 h 44"/>
                  <a:gd name="T50" fmla="*/ 309 w 624"/>
                  <a:gd name="T51" fmla="*/ 15 h 44"/>
                  <a:gd name="T52" fmla="*/ 295 w 624"/>
                  <a:gd name="T53" fmla="*/ 30 h 44"/>
                  <a:gd name="T54" fmla="*/ 324 w 624"/>
                  <a:gd name="T55" fmla="*/ 15 h 44"/>
                  <a:gd name="T56" fmla="*/ 339 w 624"/>
                  <a:gd name="T57" fmla="*/ 30 h 44"/>
                  <a:gd name="T58" fmla="*/ 324 w 624"/>
                  <a:gd name="T59" fmla="*/ 15 h 44"/>
                  <a:gd name="T60" fmla="*/ 368 w 624"/>
                  <a:gd name="T61" fmla="*/ 15 h 44"/>
                  <a:gd name="T62" fmla="*/ 353 w 624"/>
                  <a:gd name="T63" fmla="*/ 30 h 44"/>
                  <a:gd name="T64" fmla="*/ 383 w 624"/>
                  <a:gd name="T65" fmla="*/ 15 h 44"/>
                  <a:gd name="T66" fmla="*/ 397 w 624"/>
                  <a:gd name="T67" fmla="*/ 30 h 44"/>
                  <a:gd name="T68" fmla="*/ 383 w 624"/>
                  <a:gd name="T69" fmla="*/ 15 h 44"/>
                  <a:gd name="T70" fmla="*/ 427 w 624"/>
                  <a:gd name="T71" fmla="*/ 15 h 44"/>
                  <a:gd name="T72" fmla="*/ 412 w 624"/>
                  <a:gd name="T73" fmla="*/ 30 h 44"/>
                  <a:gd name="T74" fmla="*/ 442 w 624"/>
                  <a:gd name="T75" fmla="*/ 15 h 44"/>
                  <a:gd name="T76" fmla="*/ 456 w 624"/>
                  <a:gd name="T77" fmla="*/ 30 h 44"/>
                  <a:gd name="T78" fmla="*/ 442 w 624"/>
                  <a:gd name="T79" fmla="*/ 15 h 44"/>
                  <a:gd name="T80" fmla="*/ 486 w 624"/>
                  <a:gd name="T81" fmla="*/ 15 h 44"/>
                  <a:gd name="T82" fmla="*/ 471 w 624"/>
                  <a:gd name="T83" fmla="*/ 30 h 44"/>
                  <a:gd name="T84" fmla="*/ 500 w 624"/>
                  <a:gd name="T85" fmla="*/ 15 h 44"/>
                  <a:gd name="T86" fmla="*/ 515 w 624"/>
                  <a:gd name="T87" fmla="*/ 30 h 44"/>
                  <a:gd name="T88" fmla="*/ 500 w 624"/>
                  <a:gd name="T89" fmla="*/ 15 h 44"/>
                  <a:gd name="T90" fmla="*/ 545 w 624"/>
                  <a:gd name="T91" fmla="*/ 15 h 44"/>
                  <a:gd name="T92" fmla="*/ 530 w 624"/>
                  <a:gd name="T93" fmla="*/ 30 h 44"/>
                  <a:gd name="T94" fmla="*/ 559 w 624"/>
                  <a:gd name="T95" fmla="*/ 15 h 44"/>
                  <a:gd name="T96" fmla="*/ 574 w 624"/>
                  <a:gd name="T97" fmla="*/ 30 h 44"/>
                  <a:gd name="T98" fmla="*/ 559 w 624"/>
                  <a:gd name="T99" fmla="*/ 15 h 44"/>
                  <a:gd name="T100" fmla="*/ 624 w 624"/>
                  <a:gd name="T101" fmla="*/ 22 h 44"/>
                  <a:gd name="T102" fmla="*/ 580 w 624"/>
                  <a:gd name="T103" fmla="*/ 0 h 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24"/>
                  <a:gd name="T157" fmla="*/ 0 h 44"/>
                  <a:gd name="T158" fmla="*/ 624 w 624"/>
                  <a:gd name="T159" fmla="*/ 44 h 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24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9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9" y="30"/>
                    </a:lnTo>
                    <a:lnTo>
                      <a:pt x="89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2" y="15"/>
                    </a:lnTo>
                    <a:lnTo>
                      <a:pt x="192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6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6" y="30"/>
                    </a:lnTo>
                    <a:lnTo>
                      <a:pt x="236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5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5" y="30"/>
                    </a:lnTo>
                    <a:lnTo>
                      <a:pt x="295" y="15"/>
                    </a:lnTo>
                    <a:close/>
                    <a:moveTo>
                      <a:pt x="324" y="15"/>
                    </a:moveTo>
                    <a:lnTo>
                      <a:pt x="339" y="15"/>
                    </a:lnTo>
                    <a:lnTo>
                      <a:pt x="339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2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2" y="30"/>
                    </a:lnTo>
                    <a:lnTo>
                      <a:pt x="442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5" y="15"/>
                    </a:lnTo>
                    <a:lnTo>
                      <a:pt x="545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0" y="0"/>
                    </a:moveTo>
                    <a:lnTo>
                      <a:pt x="624" y="22"/>
                    </a:lnTo>
                    <a:lnTo>
                      <a:pt x="580" y="44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4" name="Freeform 89"/>
              <p:cNvSpPr>
                <a:spLocks noEditPoints="1"/>
              </p:cNvSpPr>
              <p:nvPr/>
            </p:nvSpPr>
            <p:spPr bwMode="auto">
              <a:xfrm>
                <a:off x="859" y="2031"/>
                <a:ext cx="871" cy="257"/>
              </a:xfrm>
              <a:custGeom>
                <a:avLst/>
                <a:gdLst>
                  <a:gd name="T0" fmla="*/ 52 w 871"/>
                  <a:gd name="T1" fmla="*/ 242 h 257"/>
                  <a:gd name="T2" fmla="*/ 66 w 871"/>
                  <a:gd name="T3" fmla="*/ 226 h 257"/>
                  <a:gd name="T4" fmla="*/ 77 w 871"/>
                  <a:gd name="T5" fmla="*/ 240 h 257"/>
                  <a:gd name="T6" fmla="*/ 104 w 871"/>
                  <a:gd name="T7" fmla="*/ 222 h 257"/>
                  <a:gd name="T8" fmla="*/ 97 w 871"/>
                  <a:gd name="T9" fmla="*/ 238 h 257"/>
                  <a:gd name="T10" fmla="*/ 138 w 871"/>
                  <a:gd name="T11" fmla="*/ 217 h 257"/>
                  <a:gd name="T12" fmla="*/ 124 w 871"/>
                  <a:gd name="T13" fmla="*/ 220 h 257"/>
                  <a:gd name="T14" fmla="*/ 155 w 871"/>
                  <a:gd name="T15" fmla="*/ 229 h 257"/>
                  <a:gd name="T16" fmla="*/ 196 w 871"/>
                  <a:gd name="T17" fmla="*/ 207 h 257"/>
                  <a:gd name="T18" fmla="*/ 182 w 871"/>
                  <a:gd name="T19" fmla="*/ 210 h 257"/>
                  <a:gd name="T20" fmla="*/ 228 w 871"/>
                  <a:gd name="T21" fmla="*/ 216 h 257"/>
                  <a:gd name="T22" fmla="*/ 240 w 871"/>
                  <a:gd name="T23" fmla="*/ 199 h 257"/>
                  <a:gd name="T24" fmla="*/ 253 w 871"/>
                  <a:gd name="T25" fmla="*/ 212 h 257"/>
                  <a:gd name="T26" fmla="*/ 284 w 871"/>
                  <a:gd name="T27" fmla="*/ 193 h 257"/>
                  <a:gd name="T28" fmla="*/ 298 w 871"/>
                  <a:gd name="T29" fmla="*/ 191 h 257"/>
                  <a:gd name="T30" fmla="*/ 303 w 871"/>
                  <a:gd name="T31" fmla="*/ 205 h 257"/>
                  <a:gd name="T32" fmla="*/ 335 w 871"/>
                  <a:gd name="T33" fmla="*/ 186 h 257"/>
                  <a:gd name="T34" fmla="*/ 329 w 871"/>
                  <a:gd name="T35" fmla="*/ 202 h 257"/>
                  <a:gd name="T36" fmla="*/ 373 w 871"/>
                  <a:gd name="T37" fmla="*/ 193 h 257"/>
                  <a:gd name="T38" fmla="*/ 389 w 871"/>
                  <a:gd name="T39" fmla="*/ 174 h 257"/>
                  <a:gd name="T40" fmla="*/ 388 w 871"/>
                  <a:gd name="T41" fmla="*/ 190 h 257"/>
                  <a:gd name="T42" fmla="*/ 431 w 871"/>
                  <a:gd name="T43" fmla="*/ 179 h 257"/>
                  <a:gd name="T44" fmla="*/ 448 w 871"/>
                  <a:gd name="T45" fmla="*/ 159 h 257"/>
                  <a:gd name="T46" fmla="*/ 445 w 871"/>
                  <a:gd name="T47" fmla="*/ 175 h 257"/>
                  <a:gd name="T48" fmla="*/ 487 w 871"/>
                  <a:gd name="T49" fmla="*/ 163 h 257"/>
                  <a:gd name="T50" fmla="*/ 508 w 871"/>
                  <a:gd name="T51" fmla="*/ 141 h 257"/>
                  <a:gd name="T52" fmla="*/ 501 w 871"/>
                  <a:gd name="T53" fmla="*/ 159 h 257"/>
                  <a:gd name="T54" fmla="*/ 539 w 871"/>
                  <a:gd name="T55" fmla="*/ 132 h 257"/>
                  <a:gd name="T56" fmla="*/ 525 w 871"/>
                  <a:gd name="T57" fmla="*/ 136 h 257"/>
                  <a:gd name="T58" fmla="*/ 572 w 871"/>
                  <a:gd name="T59" fmla="*/ 138 h 257"/>
                  <a:gd name="T60" fmla="*/ 582 w 871"/>
                  <a:gd name="T61" fmla="*/ 120 h 257"/>
                  <a:gd name="T62" fmla="*/ 582 w 871"/>
                  <a:gd name="T63" fmla="*/ 120 h 257"/>
                  <a:gd name="T64" fmla="*/ 628 w 871"/>
                  <a:gd name="T65" fmla="*/ 121 h 257"/>
                  <a:gd name="T66" fmla="*/ 638 w 871"/>
                  <a:gd name="T67" fmla="*/ 103 h 257"/>
                  <a:gd name="T68" fmla="*/ 655 w 871"/>
                  <a:gd name="T69" fmla="*/ 112 h 257"/>
                  <a:gd name="T70" fmla="*/ 668 w 871"/>
                  <a:gd name="T71" fmla="*/ 92 h 257"/>
                  <a:gd name="T72" fmla="*/ 671 w 871"/>
                  <a:gd name="T73" fmla="*/ 107 h 257"/>
                  <a:gd name="T74" fmla="*/ 706 w 871"/>
                  <a:gd name="T75" fmla="*/ 77 h 257"/>
                  <a:gd name="T76" fmla="*/ 693 w 871"/>
                  <a:gd name="T77" fmla="*/ 82 h 257"/>
                  <a:gd name="T78" fmla="*/ 739 w 871"/>
                  <a:gd name="T79" fmla="*/ 79 h 257"/>
                  <a:gd name="T80" fmla="*/ 746 w 871"/>
                  <a:gd name="T81" fmla="*/ 59 h 257"/>
                  <a:gd name="T82" fmla="*/ 766 w 871"/>
                  <a:gd name="T83" fmla="*/ 67 h 257"/>
                  <a:gd name="T84" fmla="*/ 746 w 871"/>
                  <a:gd name="T85" fmla="*/ 59 h 257"/>
                  <a:gd name="T86" fmla="*/ 786 w 871"/>
                  <a:gd name="T87" fmla="*/ 41 h 257"/>
                  <a:gd name="T88" fmla="*/ 779 w 871"/>
                  <a:gd name="T89" fmla="*/ 60 h 257"/>
                  <a:gd name="T90" fmla="*/ 809 w 871"/>
                  <a:gd name="T91" fmla="*/ 30 h 257"/>
                  <a:gd name="T92" fmla="*/ 809 w 871"/>
                  <a:gd name="T93" fmla="*/ 46 h 257"/>
                  <a:gd name="T94" fmla="*/ 826 w 871"/>
                  <a:gd name="T95" fmla="*/ 21 h 257"/>
                  <a:gd name="T96" fmla="*/ 845 w 871"/>
                  <a:gd name="T97" fmla="*/ 27 h 257"/>
                  <a:gd name="T98" fmla="*/ 832 w 871"/>
                  <a:gd name="T99" fmla="*/ 34 h 257"/>
                  <a:gd name="T100" fmla="*/ 858 w 871"/>
                  <a:gd name="T101" fmla="*/ 4 h 257"/>
                  <a:gd name="T102" fmla="*/ 869 w 871"/>
                  <a:gd name="T103" fmla="*/ 14 h 257"/>
                  <a:gd name="T104" fmla="*/ 851 w 871"/>
                  <a:gd name="T105" fmla="*/ 7 h 257"/>
                  <a:gd name="T106" fmla="*/ 46 w 871"/>
                  <a:gd name="T107" fmla="*/ 257 h 25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1"/>
                  <a:gd name="T163" fmla="*/ 0 h 257"/>
                  <a:gd name="T164" fmla="*/ 871 w 871"/>
                  <a:gd name="T165" fmla="*/ 257 h 25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1" h="257">
                    <a:moveTo>
                      <a:pt x="37" y="228"/>
                    </a:moveTo>
                    <a:lnTo>
                      <a:pt x="50" y="227"/>
                    </a:lnTo>
                    <a:lnTo>
                      <a:pt x="51" y="227"/>
                    </a:lnTo>
                    <a:lnTo>
                      <a:pt x="52" y="242"/>
                    </a:lnTo>
                    <a:lnTo>
                      <a:pt x="51" y="242"/>
                    </a:lnTo>
                    <a:lnTo>
                      <a:pt x="38" y="243"/>
                    </a:lnTo>
                    <a:lnTo>
                      <a:pt x="37" y="228"/>
                    </a:lnTo>
                    <a:close/>
                    <a:moveTo>
                      <a:pt x="66" y="226"/>
                    </a:moveTo>
                    <a:lnTo>
                      <a:pt x="76" y="225"/>
                    </a:lnTo>
                    <a:lnTo>
                      <a:pt x="80" y="225"/>
                    </a:lnTo>
                    <a:lnTo>
                      <a:pt x="82" y="239"/>
                    </a:lnTo>
                    <a:lnTo>
                      <a:pt x="77" y="240"/>
                    </a:lnTo>
                    <a:lnTo>
                      <a:pt x="67" y="241"/>
                    </a:lnTo>
                    <a:lnTo>
                      <a:pt x="66" y="226"/>
                    </a:lnTo>
                    <a:close/>
                    <a:moveTo>
                      <a:pt x="95" y="223"/>
                    </a:moveTo>
                    <a:lnTo>
                      <a:pt x="104" y="222"/>
                    </a:lnTo>
                    <a:lnTo>
                      <a:pt x="109" y="222"/>
                    </a:lnTo>
                    <a:lnTo>
                      <a:pt x="111" y="236"/>
                    </a:lnTo>
                    <a:lnTo>
                      <a:pt x="106" y="237"/>
                    </a:lnTo>
                    <a:lnTo>
                      <a:pt x="97" y="238"/>
                    </a:lnTo>
                    <a:lnTo>
                      <a:pt x="95" y="223"/>
                    </a:lnTo>
                    <a:close/>
                    <a:moveTo>
                      <a:pt x="124" y="220"/>
                    </a:moveTo>
                    <a:lnTo>
                      <a:pt x="135" y="218"/>
                    </a:lnTo>
                    <a:lnTo>
                      <a:pt x="138" y="217"/>
                    </a:lnTo>
                    <a:lnTo>
                      <a:pt x="141" y="232"/>
                    </a:lnTo>
                    <a:lnTo>
                      <a:pt x="137" y="232"/>
                    </a:lnTo>
                    <a:lnTo>
                      <a:pt x="126" y="234"/>
                    </a:lnTo>
                    <a:lnTo>
                      <a:pt x="124" y="220"/>
                    </a:lnTo>
                    <a:close/>
                    <a:moveTo>
                      <a:pt x="153" y="215"/>
                    </a:moveTo>
                    <a:lnTo>
                      <a:pt x="167" y="212"/>
                    </a:lnTo>
                    <a:lnTo>
                      <a:pt x="170" y="227"/>
                    </a:lnTo>
                    <a:lnTo>
                      <a:pt x="155" y="229"/>
                    </a:lnTo>
                    <a:lnTo>
                      <a:pt x="153" y="215"/>
                    </a:lnTo>
                    <a:close/>
                    <a:moveTo>
                      <a:pt x="182" y="210"/>
                    </a:moveTo>
                    <a:lnTo>
                      <a:pt x="184" y="209"/>
                    </a:lnTo>
                    <a:lnTo>
                      <a:pt x="196" y="207"/>
                    </a:lnTo>
                    <a:lnTo>
                      <a:pt x="199" y="221"/>
                    </a:lnTo>
                    <a:lnTo>
                      <a:pt x="187" y="224"/>
                    </a:lnTo>
                    <a:lnTo>
                      <a:pt x="184" y="224"/>
                    </a:lnTo>
                    <a:lnTo>
                      <a:pt x="182" y="210"/>
                    </a:lnTo>
                    <a:close/>
                    <a:moveTo>
                      <a:pt x="211" y="204"/>
                    </a:moveTo>
                    <a:lnTo>
                      <a:pt x="218" y="203"/>
                    </a:lnTo>
                    <a:lnTo>
                      <a:pt x="225" y="202"/>
                    </a:lnTo>
                    <a:lnTo>
                      <a:pt x="228" y="216"/>
                    </a:lnTo>
                    <a:lnTo>
                      <a:pt x="220" y="218"/>
                    </a:lnTo>
                    <a:lnTo>
                      <a:pt x="213" y="219"/>
                    </a:lnTo>
                    <a:lnTo>
                      <a:pt x="211" y="204"/>
                    </a:lnTo>
                    <a:close/>
                    <a:moveTo>
                      <a:pt x="240" y="199"/>
                    </a:moveTo>
                    <a:lnTo>
                      <a:pt x="251" y="198"/>
                    </a:lnTo>
                    <a:lnTo>
                      <a:pt x="254" y="197"/>
                    </a:lnTo>
                    <a:lnTo>
                      <a:pt x="256" y="212"/>
                    </a:lnTo>
                    <a:lnTo>
                      <a:pt x="253" y="212"/>
                    </a:lnTo>
                    <a:lnTo>
                      <a:pt x="242" y="214"/>
                    </a:lnTo>
                    <a:lnTo>
                      <a:pt x="240" y="199"/>
                    </a:lnTo>
                    <a:close/>
                    <a:moveTo>
                      <a:pt x="269" y="195"/>
                    </a:moveTo>
                    <a:lnTo>
                      <a:pt x="284" y="193"/>
                    </a:lnTo>
                    <a:lnTo>
                      <a:pt x="285" y="208"/>
                    </a:lnTo>
                    <a:lnTo>
                      <a:pt x="271" y="210"/>
                    </a:lnTo>
                    <a:lnTo>
                      <a:pt x="269" y="195"/>
                    </a:lnTo>
                    <a:close/>
                    <a:moveTo>
                      <a:pt x="298" y="191"/>
                    </a:moveTo>
                    <a:lnTo>
                      <a:pt x="301" y="191"/>
                    </a:lnTo>
                    <a:lnTo>
                      <a:pt x="313" y="189"/>
                    </a:lnTo>
                    <a:lnTo>
                      <a:pt x="315" y="204"/>
                    </a:lnTo>
                    <a:lnTo>
                      <a:pt x="303" y="205"/>
                    </a:lnTo>
                    <a:lnTo>
                      <a:pt x="300" y="206"/>
                    </a:lnTo>
                    <a:lnTo>
                      <a:pt x="298" y="191"/>
                    </a:lnTo>
                    <a:close/>
                    <a:moveTo>
                      <a:pt x="327" y="187"/>
                    </a:moveTo>
                    <a:lnTo>
                      <a:pt x="335" y="186"/>
                    </a:lnTo>
                    <a:lnTo>
                      <a:pt x="341" y="185"/>
                    </a:lnTo>
                    <a:lnTo>
                      <a:pt x="344" y="199"/>
                    </a:lnTo>
                    <a:lnTo>
                      <a:pt x="337" y="200"/>
                    </a:lnTo>
                    <a:lnTo>
                      <a:pt x="329" y="202"/>
                    </a:lnTo>
                    <a:lnTo>
                      <a:pt x="327" y="187"/>
                    </a:lnTo>
                    <a:close/>
                    <a:moveTo>
                      <a:pt x="356" y="182"/>
                    </a:moveTo>
                    <a:lnTo>
                      <a:pt x="370" y="179"/>
                    </a:lnTo>
                    <a:lnTo>
                      <a:pt x="373" y="193"/>
                    </a:lnTo>
                    <a:lnTo>
                      <a:pt x="359" y="196"/>
                    </a:lnTo>
                    <a:lnTo>
                      <a:pt x="356" y="182"/>
                    </a:lnTo>
                    <a:close/>
                    <a:moveTo>
                      <a:pt x="384" y="176"/>
                    </a:moveTo>
                    <a:lnTo>
                      <a:pt x="389" y="174"/>
                    </a:lnTo>
                    <a:lnTo>
                      <a:pt x="398" y="172"/>
                    </a:lnTo>
                    <a:lnTo>
                      <a:pt x="402" y="186"/>
                    </a:lnTo>
                    <a:lnTo>
                      <a:pt x="392" y="189"/>
                    </a:lnTo>
                    <a:lnTo>
                      <a:pt x="388" y="190"/>
                    </a:lnTo>
                    <a:lnTo>
                      <a:pt x="384" y="176"/>
                    </a:lnTo>
                    <a:close/>
                    <a:moveTo>
                      <a:pt x="412" y="168"/>
                    </a:moveTo>
                    <a:lnTo>
                      <a:pt x="427" y="165"/>
                    </a:lnTo>
                    <a:lnTo>
                      <a:pt x="431" y="179"/>
                    </a:lnTo>
                    <a:lnTo>
                      <a:pt x="416" y="183"/>
                    </a:lnTo>
                    <a:lnTo>
                      <a:pt x="412" y="168"/>
                    </a:lnTo>
                    <a:close/>
                    <a:moveTo>
                      <a:pt x="441" y="161"/>
                    </a:moveTo>
                    <a:lnTo>
                      <a:pt x="448" y="159"/>
                    </a:lnTo>
                    <a:lnTo>
                      <a:pt x="455" y="157"/>
                    </a:lnTo>
                    <a:lnTo>
                      <a:pt x="459" y="171"/>
                    </a:lnTo>
                    <a:lnTo>
                      <a:pt x="452" y="173"/>
                    </a:lnTo>
                    <a:lnTo>
                      <a:pt x="445" y="175"/>
                    </a:lnTo>
                    <a:lnTo>
                      <a:pt x="441" y="161"/>
                    </a:lnTo>
                    <a:close/>
                    <a:moveTo>
                      <a:pt x="469" y="153"/>
                    </a:moveTo>
                    <a:lnTo>
                      <a:pt x="483" y="149"/>
                    </a:lnTo>
                    <a:lnTo>
                      <a:pt x="487" y="163"/>
                    </a:lnTo>
                    <a:lnTo>
                      <a:pt x="473" y="167"/>
                    </a:lnTo>
                    <a:lnTo>
                      <a:pt x="469" y="153"/>
                    </a:lnTo>
                    <a:close/>
                    <a:moveTo>
                      <a:pt x="497" y="144"/>
                    </a:moveTo>
                    <a:lnTo>
                      <a:pt x="508" y="141"/>
                    </a:lnTo>
                    <a:lnTo>
                      <a:pt x="511" y="140"/>
                    </a:lnTo>
                    <a:lnTo>
                      <a:pt x="515" y="154"/>
                    </a:lnTo>
                    <a:lnTo>
                      <a:pt x="512" y="155"/>
                    </a:lnTo>
                    <a:lnTo>
                      <a:pt x="501" y="159"/>
                    </a:lnTo>
                    <a:lnTo>
                      <a:pt x="497" y="144"/>
                    </a:lnTo>
                    <a:close/>
                    <a:moveTo>
                      <a:pt x="525" y="136"/>
                    </a:moveTo>
                    <a:lnTo>
                      <a:pt x="527" y="136"/>
                    </a:lnTo>
                    <a:lnTo>
                      <a:pt x="539" y="132"/>
                    </a:lnTo>
                    <a:lnTo>
                      <a:pt x="544" y="146"/>
                    </a:lnTo>
                    <a:lnTo>
                      <a:pt x="531" y="150"/>
                    </a:lnTo>
                    <a:lnTo>
                      <a:pt x="530" y="150"/>
                    </a:lnTo>
                    <a:lnTo>
                      <a:pt x="525" y="136"/>
                    </a:lnTo>
                    <a:close/>
                    <a:moveTo>
                      <a:pt x="554" y="128"/>
                    </a:moveTo>
                    <a:lnTo>
                      <a:pt x="564" y="125"/>
                    </a:lnTo>
                    <a:lnTo>
                      <a:pt x="568" y="124"/>
                    </a:lnTo>
                    <a:lnTo>
                      <a:pt x="572" y="138"/>
                    </a:lnTo>
                    <a:lnTo>
                      <a:pt x="568" y="139"/>
                    </a:lnTo>
                    <a:lnTo>
                      <a:pt x="558" y="142"/>
                    </a:lnTo>
                    <a:lnTo>
                      <a:pt x="554" y="128"/>
                    </a:lnTo>
                    <a:close/>
                    <a:moveTo>
                      <a:pt x="582" y="120"/>
                    </a:moveTo>
                    <a:lnTo>
                      <a:pt x="596" y="116"/>
                    </a:lnTo>
                    <a:lnTo>
                      <a:pt x="600" y="130"/>
                    </a:lnTo>
                    <a:lnTo>
                      <a:pt x="586" y="134"/>
                    </a:lnTo>
                    <a:lnTo>
                      <a:pt x="582" y="120"/>
                    </a:lnTo>
                    <a:close/>
                    <a:moveTo>
                      <a:pt x="610" y="111"/>
                    </a:moveTo>
                    <a:lnTo>
                      <a:pt x="616" y="110"/>
                    </a:lnTo>
                    <a:lnTo>
                      <a:pt x="624" y="107"/>
                    </a:lnTo>
                    <a:lnTo>
                      <a:pt x="628" y="121"/>
                    </a:lnTo>
                    <a:lnTo>
                      <a:pt x="621" y="124"/>
                    </a:lnTo>
                    <a:lnTo>
                      <a:pt x="614" y="125"/>
                    </a:lnTo>
                    <a:lnTo>
                      <a:pt x="610" y="111"/>
                    </a:lnTo>
                    <a:close/>
                    <a:moveTo>
                      <a:pt x="638" y="103"/>
                    </a:moveTo>
                    <a:lnTo>
                      <a:pt x="651" y="98"/>
                    </a:lnTo>
                    <a:lnTo>
                      <a:pt x="652" y="98"/>
                    </a:lnTo>
                    <a:lnTo>
                      <a:pt x="657" y="112"/>
                    </a:lnTo>
                    <a:lnTo>
                      <a:pt x="655" y="112"/>
                    </a:lnTo>
                    <a:lnTo>
                      <a:pt x="643" y="117"/>
                    </a:lnTo>
                    <a:lnTo>
                      <a:pt x="638" y="103"/>
                    </a:lnTo>
                    <a:close/>
                    <a:moveTo>
                      <a:pt x="666" y="93"/>
                    </a:moveTo>
                    <a:lnTo>
                      <a:pt x="668" y="92"/>
                    </a:lnTo>
                    <a:lnTo>
                      <a:pt x="679" y="88"/>
                    </a:lnTo>
                    <a:lnTo>
                      <a:pt x="684" y="101"/>
                    </a:lnTo>
                    <a:lnTo>
                      <a:pt x="673" y="106"/>
                    </a:lnTo>
                    <a:lnTo>
                      <a:pt x="671" y="107"/>
                    </a:lnTo>
                    <a:lnTo>
                      <a:pt x="666" y="93"/>
                    </a:lnTo>
                    <a:close/>
                    <a:moveTo>
                      <a:pt x="693" y="82"/>
                    </a:moveTo>
                    <a:lnTo>
                      <a:pt x="703" y="78"/>
                    </a:lnTo>
                    <a:lnTo>
                      <a:pt x="706" y="77"/>
                    </a:lnTo>
                    <a:lnTo>
                      <a:pt x="712" y="90"/>
                    </a:lnTo>
                    <a:lnTo>
                      <a:pt x="709" y="92"/>
                    </a:lnTo>
                    <a:lnTo>
                      <a:pt x="698" y="96"/>
                    </a:lnTo>
                    <a:lnTo>
                      <a:pt x="693" y="82"/>
                    </a:lnTo>
                    <a:close/>
                    <a:moveTo>
                      <a:pt x="720" y="71"/>
                    </a:moveTo>
                    <a:lnTo>
                      <a:pt x="721" y="70"/>
                    </a:lnTo>
                    <a:lnTo>
                      <a:pt x="733" y="65"/>
                    </a:lnTo>
                    <a:lnTo>
                      <a:pt x="739" y="79"/>
                    </a:lnTo>
                    <a:lnTo>
                      <a:pt x="727" y="84"/>
                    </a:lnTo>
                    <a:lnTo>
                      <a:pt x="725" y="85"/>
                    </a:lnTo>
                    <a:lnTo>
                      <a:pt x="720" y="71"/>
                    </a:lnTo>
                    <a:close/>
                    <a:moveTo>
                      <a:pt x="746" y="59"/>
                    </a:moveTo>
                    <a:lnTo>
                      <a:pt x="748" y="59"/>
                    </a:lnTo>
                    <a:lnTo>
                      <a:pt x="757" y="55"/>
                    </a:lnTo>
                    <a:lnTo>
                      <a:pt x="760" y="53"/>
                    </a:lnTo>
                    <a:lnTo>
                      <a:pt x="766" y="67"/>
                    </a:lnTo>
                    <a:lnTo>
                      <a:pt x="763" y="68"/>
                    </a:lnTo>
                    <a:lnTo>
                      <a:pt x="754" y="72"/>
                    </a:lnTo>
                    <a:lnTo>
                      <a:pt x="752" y="73"/>
                    </a:lnTo>
                    <a:lnTo>
                      <a:pt x="746" y="59"/>
                    </a:lnTo>
                    <a:close/>
                    <a:moveTo>
                      <a:pt x="773" y="47"/>
                    </a:moveTo>
                    <a:lnTo>
                      <a:pt x="773" y="47"/>
                    </a:lnTo>
                    <a:lnTo>
                      <a:pt x="781" y="43"/>
                    </a:lnTo>
                    <a:lnTo>
                      <a:pt x="786" y="41"/>
                    </a:lnTo>
                    <a:lnTo>
                      <a:pt x="793" y="54"/>
                    </a:lnTo>
                    <a:lnTo>
                      <a:pt x="788" y="56"/>
                    </a:lnTo>
                    <a:lnTo>
                      <a:pt x="780" y="60"/>
                    </a:lnTo>
                    <a:lnTo>
                      <a:pt x="779" y="60"/>
                    </a:lnTo>
                    <a:lnTo>
                      <a:pt x="773" y="47"/>
                    </a:lnTo>
                    <a:close/>
                    <a:moveTo>
                      <a:pt x="800" y="34"/>
                    </a:moveTo>
                    <a:lnTo>
                      <a:pt x="802" y="33"/>
                    </a:lnTo>
                    <a:lnTo>
                      <a:pt x="809" y="30"/>
                    </a:lnTo>
                    <a:lnTo>
                      <a:pt x="813" y="28"/>
                    </a:lnTo>
                    <a:lnTo>
                      <a:pt x="819" y="41"/>
                    </a:lnTo>
                    <a:lnTo>
                      <a:pt x="815" y="43"/>
                    </a:lnTo>
                    <a:lnTo>
                      <a:pt x="809" y="46"/>
                    </a:lnTo>
                    <a:lnTo>
                      <a:pt x="806" y="48"/>
                    </a:lnTo>
                    <a:lnTo>
                      <a:pt x="800" y="34"/>
                    </a:lnTo>
                    <a:close/>
                    <a:moveTo>
                      <a:pt x="826" y="21"/>
                    </a:moveTo>
                    <a:lnTo>
                      <a:pt x="826" y="21"/>
                    </a:lnTo>
                    <a:lnTo>
                      <a:pt x="831" y="18"/>
                    </a:lnTo>
                    <a:lnTo>
                      <a:pt x="836" y="16"/>
                    </a:lnTo>
                    <a:lnTo>
                      <a:pt x="838" y="14"/>
                    </a:lnTo>
                    <a:lnTo>
                      <a:pt x="845" y="27"/>
                    </a:lnTo>
                    <a:lnTo>
                      <a:pt x="843" y="28"/>
                    </a:lnTo>
                    <a:lnTo>
                      <a:pt x="838" y="31"/>
                    </a:lnTo>
                    <a:lnTo>
                      <a:pt x="833" y="34"/>
                    </a:lnTo>
                    <a:lnTo>
                      <a:pt x="832" y="34"/>
                    </a:lnTo>
                    <a:lnTo>
                      <a:pt x="826" y="21"/>
                    </a:lnTo>
                    <a:close/>
                    <a:moveTo>
                      <a:pt x="851" y="7"/>
                    </a:moveTo>
                    <a:lnTo>
                      <a:pt x="854" y="6"/>
                    </a:lnTo>
                    <a:lnTo>
                      <a:pt x="858" y="4"/>
                    </a:lnTo>
                    <a:lnTo>
                      <a:pt x="861" y="1"/>
                    </a:lnTo>
                    <a:lnTo>
                      <a:pt x="864" y="0"/>
                    </a:lnTo>
                    <a:lnTo>
                      <a:pt x="871" y="13"/>
                    </a:lnTo>
                    <a:lnTo>
                      <a:pt x="869" y="14"/>
                    </a:lnTo>
                    <a:lnTo>
                      <a:pt x="865" y="16"/>
                    </a:lnTo>
                    <a:lnTo>
                      <a:pt x="861" y="18"/>
                    </a:lnTo>
                    <a:lnTo>
                      <a:pt x="858" y="20"/>
                    </a:lnTo>
                    <a:lnTo>
                      <a:pt x="851" y="7"/>
                    </a:lnTo>
                    <a:close/>
                    <a:moveTo>
                      <a:pt x="46" y="257"/>
                    </a:moveTo>
                    <a:lnTo>
                      <a:pt x="0" y="237"/>
                    </a:lnTo>
                    <a:lnTo>
                      <a:pt x="43" y="213"/>
                    </a:lnTo>
                    <a:lnTo>
                      <a:pt x="46" y="257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5" name="Freeform 90"/>
              <p:cNvSpPr>
                <a:spLocks noEditPoints="1"/>
              </p:cNvSpPr>
              <p:nvPr/>
            </p:nvSpPr>
            <p:spPr bwMode="auto">
              <a:xfrm>
                <a:off x="1874" y="1614"/>
                <a:ext cx="491" cy="343"/>
              </a:xfrm>
              <a:custGeom>
                <a:avLst/>
                <a:gdLst>
                  <a:gd name="T0" fmla="*/ 20 w 491"/>
                  <a:gd name="T1" fmla="*/ 336 h 343"/>
                  <a:gd name="T2" fmla="*/ 26 w 491"/>
                  <a:gd name="T3" fmla="*/ 316 h 343"/>
                  <a:gd name="T4" fmla="*/ 46 w 491"/>
                  <a:gd name="T5" fmla="*/ 322 h 343"/>
                  <a:gd name="T6" fmla="*/ 26 w 491"/>
                  <a:gd name="T7" fmla="*/ 316 h 343"/>
                  <a:gd name="T8" fmla="*/ 64 w 491"/>
                  <a:gd name="T9" fmla="*/ 294 h 343"/>
                  <a:gd name="T10" fmla="*/ 59 w 491"/>
                  <a:gd name="T11" fmla="*/ 314 h 343"/>
                  <a:gd name="T12" fmla="*/ 83 w 491"/>
                  <a:gd name="T13" fmla="*/ 283 h 343"/>
                  <a:gd name="T14" fmla="*/ 91 w 491"/>
                  <a:gd name="T15" fmla="*/ 296 h 343"/>
                  <a:gd name="T16" fmla="*/ 102 w 491"/>
                  <a:gd name="T17" fmla="*/ 272 h 343"/>
                  <a:gd name="T18" fmla="*/ 122 w 491"/>
                  <a:gd name="T19" fmla="*/ 277 h 343"/>
                  <a:gd name="T20" fmla="*/ 102 w 491"/>
                  <a:gd name="T21" fmla="*/ 272 h 343"/>
                  <a:gd name="T22" fmla="*/ 139 w 491"/>
                  <a:gd name="T23" fmla="*/ 249 h 343"/>
                  <a:gd name="T24" fmla="*/ 135 w 491"/>
                  <a:gd name="T25" fmla="*/ 269 h 343"/>
                  <a:gd name="T26" fmla="*/ 161 w 491"/>
                  <a:gd name="T27" fmla="*/ 234 h 343"/>
                  <a:gd name="T28" fmla="*/ 169 w 491"/>
                  <a:gd name="T29" fmla="*/ 247 h 343"/>
                  <a:gd name="T30" fmla="*/ 176 w 491"/>
                  <a:gd name="T31" fmla="*/ 224 h 343"/>
                  <a:gd name="T32" fmla="*/ 197 w 491"/>
                  <a:gd name="T33" fmla="*/ 228 h 343"/>
                  <a:gd name="T34" fmla="*/ 176 w 491"/>
                  <a:gd name="T35" fmla="*/ 224 h 343"/>
                  <a:gd name="T36" fmla="*/ 213 w 491"/>
                  <a:gd name="T37" fmla="*/ 200 h 343"/>
                  <a:gd name="T38" fmla="*/ 209 w 491"/>
                  <a:gd name="T39" fmla="*/ 220 h 343"/>
                  <a:gd name="T40" fmla="*/ 228 w 491"/>
                  <a:gd name="T41" fmla="*/ 190 h 343"/>
                  <a:gd name="T42" fmla="*/ 245 w 491"/>
                  <a:gd name="T43" fmla="*/ 196 h 343"/>
                  <a:gd name="T44" fmla="*/ 233 w 491"/>
                  <a:gd name="T45" fmla="*/ 204 h 343"/>
                  <a:gd name="T46" fmla="*/ 258 w 491"/>
                  <a:gd name="T47" fmla="*/ 169 h 343"/>
                  <a:gd name="T48" fmla="*/ 266 w 491"/>
                  <a:gd name="T49" fmla="*/ 181 h 343"/>
                  <a:gd name="T50" fmla="*/ 273 w 491"/>
                  <a:gd name="T51" fmla="*/ 159 h 343"/>
                  <a:gd name="T52" fmla="*/ 282 w 491"/>
                  <a:gd name="T53" fmla="*/ 171 h 343"/>
                  <a:gd name="T54" fmla="*/ 300 w 491"/>
                  <a:gd name="T55" fmla="*/ 140 h 343"/>
                  <a:gd name="T56" fmla="*/ 309 w 491"/>
                  <a:gd name="T57" fmla="*/ 152 h 343"/>
                  <a:gd name="T58" fmla="*/ 321 w 491"/>
                  <a:gd name="T59" fmla="*/ 125 h 343"/>
                  <a:gd name="T60" fmla="*/ 342 w 491"/>
                  <a:gd name="T61" fmla="*/ 128 h 343"/>
                  <a:gd name="T62" fmla="*/ 321 w 491"/>
                  <a:gd name="T63" fmla="*/ 125 h 343"/>
                  <a:gd name="T64" fmla="*/ 357 w 491"/>
                  <a:gd name="T65" fmla="*/ 99 h 343"/>
                  <a:gd name="T66" fmla="*/ 354 w 491"/>
                  <a:gd name="T67" fmla="*/ 120 h 343"/>
                  <a:gd name="T68" fmla="*/ 374 w 491"/>
                  <a:gd name="T69" fmla="*/ 87 h 343"/>
                  <a:gd name="T70" fmla="*/ 383 w 491"/>
                  <a:gd name="T71" fmla="*/ 99 h 343"/>
                  <a:gd name="T72" fmla="*/ 393 w 491"/>
                  <a:gd name="T73" fmla="*/ 74 h 343"/>
                  <a:gd name="T74" fmla="*/ 414 w 491"/>
                  <a:gd name="T75" fmla="*/ 77 h 343"/>
                  <a:gd name="T76" fmla="*/ 393 w 491"/>
                  <a:gd name="T77" fmla="*/ 74 h 343"/>
                  <a:gd name="T78" fmla="*/ 428 w 491"/>
                  <a:gd name="T79" fmla="*/ 47 h 343"/>
                  <a:gd name="T80" fmla="*/ 426 w 491"/>
                  <a:gd name="T81" fmla="*/ 68 h 343"/>
                  <a:gd name="T82" fmla="*/ 440 w 491"/>
                  <a:gd name="T83" fmla="*/ 37 h 343"/>
                  <a:gd name="T84" fmla="*/ 449 w 491"/>
                  <a:gd name="T85" fmla="*/ 28 h 343"/>
                  <a:gd name="T86" fmla="*/ 453 w 491"/>
                  <a:gd name="T87" fmla="*/ 45 h 343"/>
                  <a:gd name="T88" fmla="*/ 439 w 491"/>
                  <a:gd name="T89" fmla="*/ 38 h 343"/>
                  <a:gd name="T90" fmla="*/ 472 w 491"/>
                  <a:gd name="T91" fmla="*/ 46 h 34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91"/>
                  <a:gd name="T139" fmla="*/ 0 h 343"/>
                  <a:gd name="T140" fmla="*/ 491 w 491"/>
                  <a:gd name="T141" fmla="*/ 343 h 34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91" h="343">
                    <a:moveTo>
                      <a:pt x="0" y="330"/>
                    </a:moveTo>
                    <a:lnTo>
                      <a:pt x="13" y="323"/>
                    </a:lnTo>
                    <a:lnTo>
                      <a:pt x="20" y="336"/>
                    </a:lnTo>
                    <a:lnTo>
                      <a:pt x="7" y="343"/>
                    </a:lnTo>
                    <a:lnTo>
                      <a:pt x="0" y="330"/>
                    </a:lnTo>
                    <a:close/>
                    <a:moveTo>
                      <a:pt x="26" y="316"/>
                    </a:moveTo>
                    <a:lnTo>
                      <a:pt x="28" y="315"/>
                    </a:lnTo>
                    <a:lnTo>
                      <a:pt x="39" y="309"/>
                    </a:lnTo>
                    <a:lnTo>
                      <a:pt x="46" y="322"/>
                    </a:lnTo>
                    <a:lnTo>
                      <a:pt x="35" y="328"/>
                    </a:lnTo>
                    <a:lnTo>
                      <a:pt x="33" y="329"/>
                    </a:lnTo>
                    <a:lnTo>
                      <a:pt x="26" y="316"/>
                    </a:lnTo>
                    <a:close/>
                    <a:moveTo>
                      <a:pt x="52" y="302"/>
                    </a:moveTo>
                    <a:lnTo>
                      <a:pt x="55" y="300"/>
                    </a:lnTo>
                    <a:lnTo>
                      <a:pt x="64" y="294"/>
                    </a:lnTo>
                    <a:lnTo>
                      <a:pt x="72" y="307"/>
                    </a:lnTo>
                    <a:lnTo>
                      <a:pt x="62" y="312"/>
                    </a:lnTo>
                    <a:lnTo>
                      <a:pt x="59" y="314"/>
                    </a:lnTo>
                    <a:lnTo>
                      <a:pt x="52" y="302"/>
                    </a:lnTo>
                    <a:close/>
                    <a:moveTo>
                      <a:pt x="77" y="287"/>
                    </a:moveTo>
                    <a:lnTo>
                      <a:pt x="83" y="283"/>
                    </a:lnTo>
                    <a:lnTo>
                      <a:pt x="90" y="280"/>
                    </a:lnTo>
                    <a:lnTo>
                      <a:pt x="97" y="292"/>
                    </a:lnTo>
                    <a:lnTo>
                      <a:pt x="91" y="296"/>
                    </a:lnTo>
                    <a:lnTo>
                      <a:pt x="84" y="300"/>
                    </a:lnTo>
                    <a:lnTo>
                      <a:pt x="77" y="287"/>
                    </a:lnTo>
                    <a:close/>
                    <a:moveTo>
                      <a:pt x="102" y="272"/>
                    </a:moveTo>
                    <a:lnTo>
                      <a:pt x="113" y="265"/>
                    </a:lnTo>
                    <a:lnTo>
                      <a:pt x="115" y="264"/>
                    </a:lnTo>
                    <a:lnTo>
                      <a:pt x="122" y="277"/>
                    </a:lnTo>
                    <a:lnTo>
                      <a:pt x="120" y="278"/>
                    </a:lnTo>
                    <a:lnTo>
                      <a:pt x="110" y="285"/>
                    </a:lnTo>
                    <a:lnTo>
                      <a:pt x="102" y="272"/>
                    </a:lnTo>
                    <a:close/>
                    <a:moveTo>
                      <a:pt x="127" y="257"/>
                    </a:moveTo>
                    <a:lnTo>
                      <a:pt x="128" y="256"/>
                    </a:lnTo>
                    <a:lnTo>
                      <a:pt x="139" y="249"/>
                    </a:lnTo>
                    <a:lnTo>
                      <a:pt x="147" y="261"/>
                    </a:lnTo>
                    <a:lnTo>
                      <a:pt x="136" y="268"/>
                    </a:lnTo>
                    <a:lnTo>
                      <a:pt x="135" y="269"/>
                    </a:lnTo>
                    <a:lnTo>
                      <a:pt x="127" y="257"/>
                    </a:lnTo>
                    <a:close/>
                    <a:moveTo>
                      <a:pt x="152" y="241"/>
                    </a:moveTo>
                    <a:lnTo>
                      <a:pt x="161" y="234"/>
                    </a:lnTo>
                    <a:lnTo>
                      <a:pt x="164" y="233"/>
                    </a:lnTo>
                    <a:lnTo>
                      <a:pt x="172" y="245"/>
                    </a:lnTo>
                    <a:lnTo>
                      <a:pt x="169" y="247"/>
                    </a:lnTo>
                    <a:lnTo>
                      <a:pt x="160" y="253"/>
                    </a:lnTo>
                    <a:lnTo>
                      <a:pt x="152" y="241"/>
                    </a:lnTo>
                    <a:close/>
                    <a:moveTo>
                      <a:pt x="176" y="224"/>
                    </a:moveTo>
                    <a:lnTo>
                      <a:pt x="178" y="223"/>
                    </a:lnTo>
                    <a:lnTo>
                      <a:pt x="188" y="216"/>
                    </a:lnTo>
                    <a:lnTo>
                      <a:pt x="197" y="228"/>
                    </a:lnTo>
                    <a:lnTo>
                      <a:pt x="186" y="235"/>
                    </a:lnTo>
                    <a:lnTo>
                      <a:pt x="184" y="237"/>
                    </a:lnTo>
                    <a:lnTo>
                      <a:pt x="176" y="224"/>
                    </a:lnTo>
                    <a:close/>
                    <a:moveTo>
                      <a:pt x="200" y="208"/>
                    </a:moveTo>
                    <a:lnTo>
                      <a:pt x="212" y="201"/>
                    </a:lnTo>
                    <a:lnTo>
                      <a:pt x="213" y="200"/>
                    </a:lnTo>
                    <a:lnTo>
                      <a:pt x="221" y="212"/>
                    </a:lnTo>
                    <a:lnTo>
                      <a:pt x="220" y="213"/>
                    </a:lnTo>
                    <a:lnTo>
                      <a:pt x="209" y="220"/>
                    </a:lnTo>
                    <a:lnTo>
                      <a:pt x="200" y="208"/>
                    </a:lnTo>
                    <a:close/>
                    <a:moveTo>
                      <a:pt x="225" y="192"/>
                    </a:moveTo>
                    <a:lnTo>
                      <a:pt x="228" y="190"/>
                    </a:lnTo>
                    <a:lnTo>
                      <a:pt x="236" y="185"/>
                    </a:lnTo>
                    <a:lnTo>
                      <a:pt x="237" y="183"/>
                    </a:lnTo>
                    <a:lnTo>
                      <a:pt x="245" y="196"/>
                    </a:lnTo>
                    <a:lnTo>
                      <a:pt x="244" y="197"/>
                    </a:lnTo>
                    <a:lnTo>
                      <a:pt x="236" y="202"/>
                    </a:lnTo>
                    <a:lnTo>
                      <a:pt x="233" y="204"/>
                    </a:lnTo>
                    <a:lnTo>
                      <a:pt x="225" y="192"/>
                    </a:lnTo>
                    <a:close/>
                    <a:moveTo>
                      <a:pt x="249" y="175"/>
                    </a:moveTo>
                    <a:lnTo>
                      <a:pt x="258" y="169"/>
                    </a:lnTo>
                    <a:lnTo>
                      <a:pt x="261" y="167"/>
                    </a:lnTo>
                    <a:lnTo>
                      <a:pt x="270" y="179"/>
                    </a:lnTo>
                    <a:lnTo>
                      <a:pt x="266" y="181"/>
                    </a:lnTo>
                    <a:lnTo>
                      <a:pt x="257" y="187"/>
                    </a:lnTo>
                    <a:lnTo>
                      <a:pt x="249" y="175"/>
                    </a:lnTo>
                    <a:close/>
                    <a:moveTo>
                      <a:pt x="273" y="159"/>
                    </a:moveTo>
                    <a:lnTo>
                      <a:pt x="285" y="150"/>
                    </a:lnTo>
                    <a:lnTo>
                      <a:pt x="294" y="162"/>
                    </a:lnTo>
                    <a:lnTo>
                      <a:pt x="282" y="171"/>
                    </a:lnTo>
                    <a:lnTo>
                      <a:pt x="273" y="159"/>
                    </a:lnTo>
                    <a:close/>
                    <a:moveTo>
                      <a:pt x="297" y="142"/>
                    </a:moveTo>
                    <a:lnTo>
                      <a:pt x="300" y="140"/>
                    </a:lnTo>
                    <a:lnTo>
                      <a:pt x="309" y="133"/>
                    </a:lnTo>
                    <a:lnTo>
                      <a:pt x="318" y="145"/>
                    </a:lnTo>
                    <a:lnTo>
                      <a:pt x="309" y="152"/>
                    </a:lnTo>
                    <a:lnTo>
                      <a:pt x="306" y="154"/>
                    </a:lnTo>
                    <a:lnTo>
                      <a:pt x="297" y="142"/>
                    </a:lnTo>
                    <a:close/>
                    <a:moveTo>
                      <a:pt x="321" y="125"/>
                    </a:moveTo>
                    <a:lnTo>
                      <a:pt x="327" y="121"/>
                    </a:lnTo>
                    <a:lnTo>
                      <a:pt x="333" y="116"/>
                    </a:lnTo>
                    <a:lnTo>
                      <a:pt x="342" y="128"/>
                    </a:lnTo>
                    <a:lnTo>
                      <a:pt x="335" y="133"/>
                    </a:lnTo>
                    <a:lnTo>
                      <a:pt x="330" y="137"/>
                    </a:lnTo>
                    <a:lnTo>
                      <a:pt x="321" y="125"/>
                    </a:lnTo>
                    <a:close/>
                    <a:moveTo>
                      <a:pt x="345" y="108"/>
                    </a:moveTo>
                    <a:lnTo>
                      <a:pt x="351" y="104"/>
                    </a:lnTo>
                    <a:lnTo>
                      <a:pt x="357" y="99"/>
                    </a:lnTo>
                    <a:lnTo>
                      <a:pt x="366" y="111"/>
                    </a:lnTo>
                    <a:lnTo>
                      <a:pt x="360" y="115"/>
                    </a:lnTo>
                    <a:lnTo>
                      <a:pt x="354" y="120"/>
                    </a:lnTo>
                    <a:lnTo>
                      <a:pt x="345" y="108"/>
                    </a:lnTo>
                    <a:close/>
                    <a:moveTo>
                      <a:pt x="369" y="91"/>
                    </a:moveTo>
                    <a:lnTo>
                      <a:pt x="374" y="87"/>
                    </a:lnTo>
                    <a:lnTo>
                      <a:pt x="381" y="82"/>
                    </a:lnTo>
                    <a:lnTo>
                      <a:pt x="390" y="94"/>
                    </a:lnTo>
                    <a:lnTo>
                      <a:pt x="383" y="99"/>
                    </a:lnTo>
                    <a:lnTo>
                      <a:pt x="378" y="103"/>
                    </a:lnTo>
                    <a:lnTo>
                      <a:pt x="369" y="91"/>
                    </a:lnTo>
                    <a:close/>
                    <a:moveTo>
                      <a:pt x="393" y="74"/>
                    </a:moveTo>
                    <a:lnTo>
                      <a:pt x="396" y="72"/>
                    </a:lnTo>
                    <a:lnTo>
                      <a:pt x="405" y="65"/>
                    </a:lnTo>
                    <a:lnTo>
                      <a:pt x="414" y="77"/>
                    </a:lnTo>
                    <a:lnTo>
                      <a:pt x="404" y="84"/>
                    </a:lnTo>
                    <a:lnTo>
                      <a:pt x="402" y="86"/>
                    </a:lnTo>
                    <a:lnTo>
                      <a:pt x="393" y="74"/>
                    </a:lnTo>
                    <a:close/>
                    <a:moveTo>
                      <a:pt x="417" y="56"/>
                    </a:moveTo>
                    <a:lnTo>
                      <a:pt x="424" y="51"/>
                    </a:lnTo>
                    <a:lnTo>
                      <a:pt x="428" y="47"/>
                    </a:lnTo>
                    <a:lnTo>
                      <a:pt x="437" y="59"/>
                    </a:lnTo>
                    <a:lnTo>
                      <a:pt x="433" y="62"/>
                    </a:lnTo>
                    <a:lnTo>
                      <a:pt x="426" y="68"/>
                    </a:lnTo>
                    <a:lnTo>
                      <a:pt x="417" y="56"/>
                    </a:lnTo>
                    <a:close/>
                    <a:moveTo>
                      <a:pt x="439" y="38"/>
                    </a:moveTo>
                    <a:lnTo>
                      <a:pt x="440" y="37"/>
                    </a:lnTo>
                    <a:lnTo>
                      <a:pt x="443" y="34"/>
                    </a:lnTo>
                    <a:lnTo>
                      <a:pt x="446" y="31"/>
                    </a:lnTo>
                    <a:lnTo>
                      <a:pt x="449" y="28"/>
                    </a:lnTo>
                    <a:lnTo>
                      <a:pt x="460" y="38"/>
                    </a:lnTo>
                    <a:lnTo>
                      <a:pt x="457" y="42"/>
                    </a:lnTo>
                    <a:lnTo>
                      <a:pt x="453" y="45"/>
                    </a:lnTo>
                    <a:lnTo>
                      <a:pt x="450" y="48"/>
                    </a:lnTo>
                    <a:lnTo>
                      <a:pt x="449" y="49"/>
                    </a:lnTo>
                    <a:lnTo>
                      <a:pt x="439" y="38"/>
                    </a:lnTo>
                    <a:close/>
                    <a:moveTo>
                      <a:pt x="443" y="13"/>
                    </a:moveTo>
                    <a:lnTo>
                      <a:pt x="491" y="0"/>
                    </a:lnTo>
                    <a:lnTo>
                      <a:pt x="472" y="46"/>
                    </a:lnTo>
                    <a:lnTo>
                      <a:pt x="443" y="1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6" name="Freeform 91"/>
              <p:cNvSpPr>
                <a:spLocks noEditPoints="1"/>
              </p:cNvSpPr>
              <p:nvPr/>
            </p:nvSpPr>
            <p:spPr bwMode="auto">
              <a:xfrm>
                <a:off x="3138" y="511"/>
                <a:ext cx="975" cy="273"/>
              </a:xfrm>
              <a:custGeom>
                <a:avLst/>
                <a:gdLst>
                  <a:gd name="T0" fmla="*/ 939 w 975"/>
                  <a:gd name="T1" fmla="*/ 15 h 273"/>
                  <a:gd name="T2" fmla="*/ 895 w 975"/>
                  <a:gd name="T3" fmla="*/ 29 h 273"/>
                  <a:gd name="T4" fmla="*/ 909 w 975"/>
                  <a:gd name="T5" fmla="*/ 29 h 273"/>
                  <a:gd name="T6" fmla="*/ 865 w 975"/>
                  <a:gd name="T7" fmla="*/ 15 h 273"/>
                  <a:gd name="T8" fmla="*/ 851 w 975"/>
                  <a:gd name="T9" fmla="*/ 30 h 273"/>
                  <a:gd name="T10" fmla="*/ 851 w 975"/>
                  <a:gd name="T11" fmla="*/ 30 h 273"/>
                  <a:gd name="T12" fmla="*/ 806 w 975"/>
                  <a:gd name="T13" fmla="*/ 17 h 273"/>
                  <a:gd name="T14" fmla="*/ 792 w 975"/>
                  <a:gd name="T15" fmla="*/ 33 h 273"/>
                  <a:gd name="T16" fmla="*/ 776 w 975"/>
                  <a:gd name="T17" fmla="*/ 19 h 273"/>
                  <a:gd name="T18" fmla="*/ 792 w 975"/>
                  <a:gd name="T19" fmla="*/ 33 h 273"/>
                  <a:gd name="T20" fmla="*/ 762 w 975"/>
                  <a:gd name="T21" fmla="*/ 20 h 273"/>
                  <a:gd name="T22" fmla="*/ 718 w 975"/>
                  <a:gd name="T23" fmla="*/ 25 h 273"/>
                  <a:gd name="T24" fmla="*/ 690 w 975"/>
                  <a:gd name="T25" fmla="*/ 42 h 273"/>
                  <a:gd name="T26" fmla="*/ 675 w 975"/>
                  <a:gd name="T27" fmla="*/ 44 h 273"/>
                  <a:gd name="T28" fmla="*/ 661 w 975"/>
                  <a:gd name="T29" fmla="*/ 31 h 273"/>
                  <a:gd name="T30" fmla="*/ 638 w 975"/>
                  <a:gd name="T31" fmla="*/ 49 h 273"/>
                  <a:gd name="T32" fmla="*/ 644 w 975"/>
                  <a:gd name="T33" fmla="*/ 33 h 273"/>
                  <a:gd name="T34" fmla="*/ 603 w 975"/>
                  <a:gd name="T35" fmla="*/ 54 h 273"/>
                  <a:gd name="T36" fmla="*/ 617 w 975"/>
                  <a:gd name="T37" fmla="*/ 52 h 273"/>
                  <a:gd name="T38" fmla="*/ 586 w 975"/>
                  <a:gd name="T39" fmla="*/ 42 h 273"/>
                  <a:gd name="T40" fmla="*/ 543 w 975"/>
                  <a:gd name="T41" fmla="*/ 50 h 273"/>
                  <a:gd name="T42" fmla="*/ 520 w 975"/>
                  <a:gd name="T43" fmla="*/ 69 h 273"/>
                  <a:gd name="T44" fmla="*/ 528 w 975"/>
                  <a:gd name="T45" fmla="*/ 52 h 273"/>
                  <a:gd name="T46" fmla="*/ 488 w 975"/>
                  <a:gd name="T47" fmla="*/ 76 h 273"/>
                  <a:gd name="T48" fmla="*/ 502 w 975"/>
                  <a:gd name="T49" fmla="*/ 73 h 273"/>
                  <a:gd name="T50" fmla="*/ 470 w 975"/>
                  <a:gd name="T51" fmla="*/ 65 h 273"/>
                  <a:gd name="T52" fmla="*/ 427 w 975"/>
                  <a:gd name="T53" fmla="*/ 76 h 273"/>
                  <a:gd name="T54" fmla="*/ 406 w 975"/>
                  <a:gd name="T55" fmla="*/ 97 h 273"/>
                  <a:gd name="T56" fmla="*/ 413 w 975"/>
                  <a:gd name="T57" fmla="*/ 80 h 273"/>
                  <a:gd name="T58" fmla="*/ 375 w 975"/>
                  <a:gd name="T59" fmla="*/ 107 h 273"/>
                  <a:gd name="T60" fmla="*/ 389 w 975"/>
                  <a:gd name="T61" fmla="*/ 103 h 273"/>
                  <a:gd name="T62" fmla="*/ 343 w 975"/>
                  <a:gd name="T63" fmla="*/ 103 h 273"/>
                  <a:gd name="T64" fmla="*/ 334 w 975"/>
                  <a:gd name="T65" fmla="*/ 122 h 273"/>
                  <a:gd name="T66" fmla="*/ 334 w 975"/>
                  <a:gd name="T67" fmla="*/ 122 h 273"/>
                  <a:gd name="T68" fmla="*/ 301 w 975"/>
                  <a:gd name="T69" fmla="*/ 118 h 273"/>
                  <a:gd name="T70" fmla="*/ 265 w 975"/>
                  <a:gd name="T71" fmla="*/ 148 h 273"/>
                  <a:gd name="T72" fmla="*/ 279 w 975"/>
                  <a:gd name="T73" fmla="*/ 142 h 273"/>
                  <a:gd name="T74" fmla="*/ 232 w 975"/>
                  <a:gd name="T75" fmla="*/ 145 h 273"/>
                  <a:gd name="T76" fmla="*/ 224 w 975"/>
                  <a:gd name="T77" fmla="*/ 164 h 273"/>
                  <a:gd name="T78" fmla="*/ 218 w 975"/>
                  <a:gd name="T79" fmla="*/ 151 h 273"/>
                  <a:gd name="T80" fmla="*/ 184 w 975"/>
                  <a:gd name="T81" fmla="*/ 181 h 273"/>
                  <a:gd name="T82" fmla="*/ 171 w 975"/>
                  <a:gd name="T83" fmla="*/ 188 h 273"/>
                  <a:gd name="T84" fmla="*/ 154 w 975"/>
                  <a:gd name="T85" fmla="*/ 179 h 273"/>
                  <a:gd name="T86" fmla="*/ 140 w 975"/>
                  <a:gd name="T87" fmla="*/ 201 h 273"/>
                  <a:gd name="T88" fmla="*/ 125 w 975"/>
                  <a:gd name="T89" fmla="*/ 192 h 273"/>
                  <a:gd name="T90" fmla="*/ 117 w 975"/>
                  <a:gd name="T91" fmla="*/ 212 h 273"/>
                  <a:gd name="T92" fmla="*/ 106 w 975"/>
                  <a:gd name="T93" fmla="*/ 201 h 273"/>
                  <a:gd name="T94" fmla="*/ 88 w 975"/>
                  <a:gd name="T95" fmla="*/ 226 h 273"/>
                  <a:gd name="T96" fmla="*/ 74 w 975"/>
                  <a:gd name="T97" fmla="*/ 216 h 273"/>
                  <a:gd name="T98" fmla="*/ 67 w 975"/>
                  <a:gd name="T99" fmla="*/ 239 h 273"/>
                  <a:gd name="T100" fmla="*/ 46 w 975"/>
                  <a:gd name="T101" fmla="*/ 236 h 273"/>
                  <a:gd name="T102" fmla="*/ 67 w 975"/>
                  <a:gd name="T103" fmla="*/ 239 h 273"/>
                  <a:gd name="T104" fmla="*/ 32 w 975"/>
                  <a:gd name="T105" fmla="*/ 266 h 273"/>
                  <a:gd name="T106" fmla="*/ 27 w 975"/>
                  <a:gd name="T107" fmla="*/ 251 h 273"/>
                  <a:gd name="T108" fmla="*/ 15 w 975"/>
                  <a:gd name="T109" fmla="*/ 273 h 273"/>
                  <a:gd name="T110" fmla="*/ 6 w 975"/>
                  <a:gd name="T111" fmla="*/ 272 h 273"/>
                  <a:gd name="T112" fmla="*/ 9 w 975"/>
                  <a:gd name="T113" fmla="*/ 257 h 273"/>
                  <a:gd name="T114" fmla="*/ 12 w 975"/>
                  <a:gd name="T115" fmla="*/ 258 h 273"/>
                  <a:gd name="T116" fmla="*/ 975 w 975"/>
                  <a:gd name="T117" fmla="*/ 23 h 27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75"/>
                  <a:gd name="T178" fmla="*/ 0 h 273"/>
                  <a:gd name="T179" fmla="*/ 975 w 975"/>
                  <a:gd name="T180" fmla="*/ 273 h 27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75" h="273">
                    <a:moveTo>
                      <a:pt x="938" y="30"/>
                    </a:moveTo>
                    <a:lnTo>
                      <a:pt x="924" y="29"/>
                    </a:lnTo>
                    <a:lnTo>
                      <a:pt x="924" y="15"/>
                    </a:lnTo>
                    <a:lnTo>
                      <a:pt x="939" y="15"/>
                    </a:lnTo>
                    <a:lnTo>
                      <a:pt x="938" y="30"/>
                    </a:lnTo>
                    <a:close/>
                    <a:moveTo>
                      <a:pt x="909" y="29"/>
                    </a:moveTo>
                    <a:lnTo>
                      <a:pt x="898" y="29"/>
                    </a:lnTo>
                    <a:lnTo>
                      <a:pt x="895" y="29"/>
                    </a:lnTo>
                    <a:lnTo>
                      <a:pt x="894" y="14"/>
                    </a:lnTo>
                    <a:lnTo>
                      <a:pt x="898" y="14"/>
                    </a:lnTo>
                    <a:lnTo>
                      <a:pt x="909" y="14"/>
                    </a:lnTo>
                    <a:lnTo>
                      <a:pt x="909" y="29"/>
                    </a:lnTo>
                    <a:close/>
                    <a:moveTo>
                      <a:pt x="880" y="29"/>
                    </a:moveTo>
                    <a:lnTo>
                      <a:pt x="878" y="29"/>
                    </a:lnTo>
                    <a:lnTo>
                      <a:pt x="865" y="29"/>
                    </a:lnTo>
                    <a:lnTo>
                      <a:pt x="865" y="15"/>
                    </a:lnTo>
                    <a:lnTo>
                      <a:pt x="878" y="14"/>
                    </a:lnTo>
                    <a:lnTo>
                      <a:pt x="880" y="14"/>
                    </a:lnTo>
                    <a:lnTo>
                      <a:pt x="880" y="29"/>
                    </a:lnTo>
                    <a:close/>
                    <a:moveTo>
                      <a:pt x="851" y="30"/>
                    </a:moveTo>
                    <a:lnTo>
                      <a:pt x="836" y="30"/>
                    </a:lnTo>
                    <a:lnTo>
                      <a:pt x="835" y="15"/>
                    </a:lnTo>
                    <a:lnTo>
                      <a:pt x="850" y="15"/>
                    </a:lnTo>
                    <a:lnTo>
                      <a:pt x="851" y="30"/>
                    </a:lnTo>
                    <a:close/>
                    <a:moveTo>
                      <a:pt x="822" y="31"/>
                    </a:moveTo>
                    <a:lnTo>
                      <a:pt x="813" y="31"/>
                    </a:lnTo>
                    <a:lnTo>
                      <a:pt x="807" y="32"/>
                    </a:lnTo>
                    <a:lnTo>
                      <a:pt x="806" y="17"/>
                    </a:lnTo>
                    <a:lnTo>
                      <a:pt x="813" y="17"/>
                    </a:lnTo>
                    <a:lnTo>
                      <a:pt x="821" y="16"/>
                    </a:lnTo>
                    <a:lnTo>
                      <a:pt x="822" y="31"/>
                    </a:lnTo>
                    <a:close/>
                    <a:moveTo>
                      <a:pt x="792" y="33"/>
                    </a:moveTo>
                    <a:lnTo>
                      <a:pt x="790" y="33"/>
                    </a:lnTo>
                    <a:lnTo>
                      <a:pt x="778" y="34"/>
                    </a:lnTo>
                    <a:lnTo>
                      <a:pt x="776" y="19"/>
                    </a:lnTo>
                    <a:lnTo>
                      <a:pt x="777" y="19"/>
                    </a:lnTo>
                    <a:lnTo>
                      <a:pt x="789" y="18"/>
                    </a:lnTo>
                    <a:lnTo>
                      <a:pt x="791" y="18"/>
                    </a:lnTo>
                    <a:lnTo>
                      <a:pt x="792" y="33"/>
                    </a:lnTo>
                    <a:close/>
                    <a:moveTo>
                      <a:pt x="763" y="35"/>
                    </a:moveTo>
                    <a:lnTo>
                      <a:pt x="748" y="36"/>
                    </a:lnTo>
                    <a:lnTo>
                      <a:pt x="747" y="22"/>
                    </a:lnTo>
                    <a:lnTo>
                      <a:pt x="762" y="20"/>
                    </a:lnTo>
                    <a:lnTo>
                      <a:pt x="763" y="35"/>
                    </a:lnTo>
                    <a:close/>
                    <a:moveTo>
                      <a:pt x="734" y="38"/>
                    </a:moveTo>
                    <a:lnTo>
                      <a:pt x="719" y="39"/>
                    </a:lnTo>
                    <a:lnTo>
                      <a:pt x="718" y="25"/>
                    </a:lnTo>
                    <a:lnTo>
                      <a:pt x="732" y="23"/>
                    </a:lnTo>
                    <a:lnTo>
                      <a:pt x="734" y="38"/>
                    </a:lnTo>
                    <a:close/>
                    <a:moveTo>
                      <a:pt x="705" y="41"/>
                    </a:moveTo>
                    <a:lnTo>
                      <a:pt x="690" y="42"/>
                    </a:lnTo>
                    <a:lnTo>
                      <a:pt x="688" y="28"/>
                    </a:lnTo>
                    <a:lnTo>
                      <a:pt x="703" y="26"/>
                    </a:lnTo>
                    <a:lnTo>
                      <a:pt x="705" y="41"/>
                    </a:lnTo>
                    <a:close/>
                    <a:moveTo>
                      <a:pt x="675" y="44"/>
                    </a:moveTo>
                    <a:lnTo>
                      <a:pt x="663" y="46"/>
                    </a:lnTo>
                    <a:lnTo>
                      <a:pt x="661" y="46"/>
                    </a:lnTo>
                    <a:lnTo>
                      <a:pt x="659" y="31"/>
                    </a:lnTo>
                    <a:lnTo>
                      <a:pt x="661" y="31"/>
                    </a:lnTo>
                    <a:lnTo>
                      <a:pt x="674" y="30"/>
                    </a:lnTo>
                    <a:lnTo>
                      <a:pt x="675" y="44"/>
                    </a:lnTo>
                    <a:close/>
                    <a:moveTo>
                      <a:pt x="646" y="48"/>
                    </a:moveTo>
                    <a:lnTo>
                      <a:pt x="638" y="49"/>
                    </a:lnTo>
                    <a:lnTo>
                      <a:pt x="632" y="50"/>
                    </a:lnTo>
                    <a:lnTo>
                      <a:pt x="630" y="35"/>
                    </a:lnTo>
                    <a:lnTo>
                      <a:pt x="636" y="35"/>
                    </a:lnTo>
                    <a:lnTo>
                      <a:pt x="644" y="33"/>
                    </a:lnTo>
                    <a:lnTo>
                      <a:pt x="646" y="48"/>
                    </a:lnTo>
                    <a:close/>
                    <a:moveTo>
                      <a:pt x="617" y="52"/>
                    </a:moveTo>
                    <a:lnTo>
                      <a:pt x="613" y="53"/>
                    </a:lnTo>
                    <a:lnTo>
                      <a:pt x="603" y="54"/>
                    </a:lnTo>
                    <a:lnTo>
                      <a:pt x="601" y="40"/>
                    </a:lnTo>
                    <a:lnTo>
                      <a:pt x="611" y="38"/>
                    </a:lnTo>
                    <a:lnTo>
                      <a:pt x="615" y="37"/>
                    </a:lnTo>
                    <a:lnTo>
                      <a:pt x="617" y="52"/>
                    </a:lnTo>
                    <a:close/>
                    <a:moveTo>
                      <a:pt x="588" y="56"/>
                    </a:moveTo>
                    <a:lnTo>
                      <a:pt x="574" y="59"/>
                    </a:lnTo>
                    <a:lnTo>
                      <a:pt x="571" y="44"/>
                    </a:lnTo>
                    <a:lnTo>
                      <a:pt x="586" y="42"/>
                    </a:lnTo>
                    <a:lnTo>
                      <a:pt x="588" y="56"/>
                    </a:lnTo>
                    <a:close/>
                    <a:moveTo>
                      <a:pt x="560" y="61"/>
                    </a:moveTo>
                    <a:lnTo>
                      <a:pt x="545" y="64"/>
                    </a:lnTo>
                    <a:lnTo>
                      <a:pt x="543" y="50"/>
                    </a:lnTo>
                    <a:lnTo>
                      <a:pt x="557" y="47"/>
                    </a:lnTo>
                    <a:lnTo>
                      <a:pt x="560" y="61"/>
                    </a:lnTo>
                    <a:close/>
                    <a:moveTo>
                      <a:pt x="531" y="67"/>
                    </a:moveTo>
                    <a:lnTo>
                      <a:pt x="520" y="69"/>
                    </a:lnTo>
                    <a:lnTo>
                      <a:pt x="516" y="70"/>
                    </a:lnTo>
                    <a:lnTo>
                      <a:pt x="513" y="55"/>
                    </a:lnTo>
                    <a:lnTo>
                      <a:pt x="518" y="54"/>
                    </a:lnTo>
                    <a:lnTo>
                      <a:pt x="528" y="52"/>
                    </a:lnTo>
                    <a:lnTo>
                      <a:pt x="531" y="67"/>
                    </a:lnTo>
                    <a:close/>
                    <a:moveTo>
                      <a:pt x="502" y="73"/>
                    </a:moveTo>
                    <a:lnTo>
                      <a:pt x="498" y="73"/>
                    </a:lnTo>
                    <a:lnTo>
                      <a:pt x="488" y="76"/>
                    </a:lnTo>
                    <a:lnTo>
                      <a:pt x="485" y="61"/>
                    </a:lnTo>
                    <a:lnTo>
                      <a:pt x="495" y="59"/>
                    </a:lnTo>
                    <a:lnTo>
                      <a:pt x="499" y="58"/>
                    </a:lnTo>
                    <a:lnTo>
                      <a:pt x="502" y="73"/>
                    </a:lnTo>
                    <a:close/>
                    <a:moveTo>
                      <a:pt x="474" y="79"/>
                    </a:moveTo>
                    <a:lnTo>
                      <a:pt x="459" y="83"/>
                    </a:lnTo>
                    <a:lnTo>
                      <a:pt x="456" y="68"/>
                    </a:lnTo>
                    <a:lnTo>
                      <a:pt x="470" y="65"/>
                    </a:lnTo>
                    <a:lnTo>
                      <a:pt x="474" y="79"/>
                    </a:lnTo>
                    <a:close/>
                    <a:moveTo>
                      <a:pt x="445" y="86"/>
                    </a:moveTo>
                    <a:lnTo>
                      <a:pt x="431" y="90"/>
                    </a:lnTo>
                    <a:lnTo>
                      <a:pt x="427" y="76"/>
                    </a:lnTo>
                    <a:lnTo>
                      <a:pt x="441" y="72"/>
                    </a:lnTo>
                    <a:lnTo>
                      <a:pt x="445" y="86"/>
                    </a:lnTo>
                    <a:close/>
                    <a:moveTo>
                      <a:pt x="417" y="94"/>
                    </a:moveTo>
                    <a:lnTo>
                      <a:pt x="406" y="97"/>
                    </a:lnTo>
                    <a:lnTo>
                      <a:pt x="403" y="98"/>
                    </a:lnTo>
                    <a:lnTo>
                      <a:pt x="399" y="84"/>
                    </a:lnTo>
                    <a:lnTo>
                      <a:pt x="402" y="83"/>
                    </a:lnTo>
                    <a:lnTo>
                      <a:pt x="413" y="80"/>
                    </a:lnTo>
                    <a:lnTo>
                      <a:pt x="417" y="94"/>
                    </a:lnTo>
                    <a:close/>
                    <a:moveTo>
                      <a:pt x="389" y="103"/>
                    </a:moveTo>
                    <a:lnTo>
                      <a:pt x="383" y="105"/>
                    </a:lnTo>
                    <a:lnTo>
                      <a:pt x="375" y="107"/>
                    </a:lnTo>
                    <a:lnTo>
                      <a:pt x="371" y="93"/>
                    </a:lnTo>
                    <a:lnTo>
                      <a:pt x="378" y="91"/>
                    </a:lnTo>
                    <a:lnTo>
                      <a:pt x="385" y="89"/>
                    </a:lnTo>
                    <a:lnTo>
                      <a:pt x="389" y="103"/>
                    </a:lnTo>
                    <a:close/>
                    <a:moveTo>
                      <a:pt x="361" y="112"/>
                    </a:moveTo>
                    <a:lnTo>
                      <a:pt x="359" y="113"/>
                    </a:lnTo>
                    <a:lnTo>
                      <a:pt x="348" y="117"/>
                    </a:lnTo>
                    <a:lnTo>
                      <a:pt x="343" y="103"/>
                    </a:lnTo>
                    <a:lnTo>
                      <a:pt x="355" y="99"/>
                    </a:lnTo>
                    <a:lnTo>
                      <a:pt x="357" y="98"/>
                    </a:lnTo>
                    <a:lnTo>
                      <a:pt x="361" y="112"/>
                    </a:lnTo>
                    <a:close/>
                    <a:moveTo>
                      <a:pt x="334" y="122"/>
                    </a:moveTo>
                    <a:lnTo>
                      <a:pt x="320" y="127"/>
                    </a:lnTo>
                    <a:lnTo>
                      <a:pt x="315" y="113"/>
                    </a:lnTo>
                    <a:lnTo>
                      <a:pt x="329" y="108"/>
                    </a:lnTo>
                    <a:lnTo>
                      <a:pt x="334" y="122"/>
                    </a:lnTo>
                    <a:close/>
                    <a:moveTo>
                      <a:pt x="306" y="132"/>
                    </a:moveTo>
                    <a:lnTo>
                      <a:pt x="292" y="137"/>
                    </a:lnTo>
                    <a:lnTo>
                      <a:pt x="287" y="123"/>
                    </a:lnTo>
                    <a:lnTo>
                      <a:pt x="301" y="118"/>
                    </a:lnTo>
                    <a:lnTo>
                      <a:pt x="306" y="132"/>
                    </a:lnTo>
                    <a:close/>
                    <a:moveTo>
                      <a:pt x="279" y="142"/>
                    </a:moveTo>
                    <a:lnTo>
                      <a:pt x="267" y="147"/>
                    </a:lnTo>
                    <a:lnTo>
                      <a:pt x="265" y="148"/>
                    </a:lnTo>
                    <a:lnTo>
                      <a:pt x="260" y="134"/>
                    </a:lnTo>
                    <a:lnTo>
                      <a:pt x="262" y="133"/>
                    </a:lnTo>
                    <a:lnTo>
                      <a:pt x="274" y="129"/>
                    </a:lnTo>
                    <a:lnTo>
                      <a:pt x="279" y="142"/>
                    </a:lnTo>
                    <a:close/>
                    <a:moveTo>
                      <a:pt x="252" y="153"/>
                    </a:moveTo>
                    <a:lnTo>
                      <a:pt x="245" y="156"/>
                    </a:lnTo>
                    <a:lnTo>
                      <a:pt x="238" y="159"/>
                    </a:lnTo>
                    <a:lnTo>
                      <a:pt x="232" y="145"/>
                    </a:lnTo>
                    <a:lnTo>
                      <a:pt x="240" y="142"/>
                    </a:lnTo>
                    <a:lnTo>
                      <a:pt x="246" y="139"/>
                    </a:lnTo>
                    <a:lnTo>
                      <a:pt x="252" y="153"/>
                    </a:lnTo>
                    <a:close/>
                    <a:moveTo>
                      <a:pt x="224" y="164"/>
                    </a:moveTo>
                    <a:lnTo>
                      <a:pt x="224" y="164"/>
                    </a:lnTo>
                    <a:lnTo>
                      <a:pt x="211" y="170"/>
                    </a:lnTo>
                    <a:lnTo>
                      <a:pt x="205" y="156"/>
                    </a:lnTo>
                    <a:lnTo>
                      <a:pt x="218" y="151"/>
                    </a:lnTo>
                    <a:lnTo>
                      <a:pt x="219" y="150"/>
                    </a:lnTo>
                    <a:lnTo>
                      <a:pt x="224" y="164"/>
                    </a:lnTo>
                    <a:close/>
                    <a:moveTo>
                      <a:pt x="197" y="176"/>
                    </a:moveTo>
                    <a:lnTo>
                      <a:pt x="184" y="181"/>
                    </a:lnTo>
                    <a:lnTo>
                      <a:pt x="178" y="168"/>
                    </a:lnTo>
                    <a:lnTo>
                      <a:pt x="192" y="162"/>
                    </a:lnTo>
                    <a:lnTo>
                      <a:pt x="197" y="176"/>
                    </a:lnTo>
                    <a:close/>
                    <a:moveTo>
                      <a:pt x="171" y="188"/>
                    </a:moveTo>
                    <a:lnTo>
                      <a:pt x="160" y="192"/>
                    </a:lnTo>
                    <a:lnTo>
                      <a:pt x="157" y="194"/>
                    </a:lnTo>
                    <a:lnTo>
                      <a:pt x="151" y="180"/>
                    </a:lnTo>
                    <a:lnTo>
                      <a:pt x="154" y="179"/>
                    </a:lnTo>
                    <a:lnTo>
                      <a:pt x="165" y="174"/>
                    </a:lnTo>
                    <a:lnTo>
                      <a:pt x="171" y="188"/>
                    </a:lnTo>
                    <a:close/>
                    <a:moveTo>
                      <a:pt x="144" y="200"/>
                    </a:moveTo>
                    <a:lnTo>
                      <a:pt x="140" y="201"/>
                    </a:lnTo>
                    <a:lnTo>
                      <a:pt x="131" y="206"/>
                    </a:lnTo>
                    <a:lnTo>
                      <a:pt x="124" y="193"/>
                    </a:lnTo>
                    <a:lnTo>
                      <a:pt x="125" y="192"/>
                    </a:lnTo>
                    <a:lnTo>
                      <a:pt x="134" y="188"/>
                    </a:lnTo>
                    <a:lnTo>
                      <a:pt x="138" y="186"/>
                    </a:lnTo>
                    <a:lnTo>
                      <a:pt x="144" y="200"/>
                    </a:lnTo>
                    <a:close/>
                    <a:moveTo>
                      <a:pt x="117" y="212"/>
                    </a:moveTo>
                    <a:lnTo>
                      <a:pt x="113" y="214"/>
                    </a:lnTo>
                    <a:lnTo>
                      <a:pt x="104" y="218"/>
                    </a:lnTo>
                    <a:lnTo>
                      <a:pt x="98" y="205"/>
                    </a:lnTo>
                    <a:lnTo>
                      <a:pt x="106" y="201"/>
                    </a:lnTo>
                    <a:lnTo>
                      <a:pt x="111" y="199"/>
                    </a:lnTo>
                    <a:lnTo>
                      <a:pt x="117" y="212"/>
                    </a:lnTo>
                    <a:close/>
                    <a:moveTo>
                      <a:pt x="91" y="225"/>
                    </a:moveTo>
                    <a:lnTo>
                      <a:pt x="88" y="226"/>
                    </a:lnTo>
                    <a:lnTo>
                      <a:pt x="81" y="230"/>
                    </a:lnTo>
                    <a:lnTo>
                      <a:pt x="78" y="231"/>
                    </a:lnTo>
                    <a:lnTo>
                      <a:pt x="71" y="219"/>
                    </a:lnTo>
                    <a:lnTo>
                      <a:pt x="74" y="216"/>
                    </a:lnTo>
                    <a:lnTo>
                      <a:pt x="82" y="213"/>
                    </a:lnTo>
                    <a:lnTo>
                      <a:pt x="85" y="211"/>
                    </a:lnTo>
                    <a:lnTo>
                      <a:pt x="91" y="225"/>
                    </a:lnTo>
                    <a:close/>
                    <a:moveTo>
                      <a:pt x="67" y="239"/>
                    </a:moveTo>
                    <a:lnTo>
                      <a:pt x="62" y="242"/>
                    </a:lnTo>
                    <a:lnTo>
                      <a:pt x="57" y="246"/>
                    </a:lnTo>
                    <a:lnTo>
                      <a:pt x="55" y="247"/>
                    </a:lnTo>
                    <a:lnTo>
                      <a:pt x="46" y="236"/>
                    </a:lnTo>
                    <a:lnTo>
                      <a:pt x="48" y="235"/>
                    </a:lnTo>
                    <a:lnTo>
                      <a:pt x="54" y="230"/>
                    </a:lnTo>
                    <a:lnTo>
                      <a:pt x="58" y="227"/>
                    </a:lnTo>
                    <a:lnTo>
                      <a:pt x="67" y="239"/>
                    </a:lnTo>
                    <a:close/>
                    <a:moveTo>
                      <a:pt x="44" y="257"/>
                    </a:moveTo>
                    <a:lnTo>
                      <a:pt x="41" y="259"/>
                    </a:lnTo>
                    <a:lnTo>
                      <a:pt x="36" y="262"/>
                    </a:lnTo>
                    <a:lnTo>
                      <a:pt x="32" y="266"/>
                    </a:lnTo>
                    <a:lnTo>
                      <a:pt x="31" y="266"/>
                    </a:lnTo>
                    <a:lnTo>
                      <a:pt x="23" y="254"/>
                    </a:lnTo>
                    <a:lnTo>
                      <a:pt x="27" y="251"/>
                    </a:lnTo>
                    <a:lnTo>
                      <a:pt x="32" y="247"/>
                    </a:lnTo>
                    <a:lnTo>
                      <a:pt x="35" y="245"/>
                    </a:lnTo>
                    <a:lnTo>
                      <a:pt x="44" y="257"/>
                    </a:lnTo>
                    <a:close/>
                    <a:moveTo>
                      <a:pt x="15" y="273"/>
                    </a:moveTo>
                    <a:lnTo>
                      <a:pt x="14" y="273"/>
                    </a:lnTo>
                    <a:lnTo>
                      <a:pt x="11" y="273"/>
                    </a:lnTo>
                    <a:lnTo>
                      <a:pt x="9" y="272"/>
                    </a:lnTo>
                    <a:lnTo>
                      <a:pt x="6" y="272"/>
                    </a:lnTo>
                    <a:lnTo>
                      <a:pt x="3" y="271"/>
                    </a:lnTo>
                    <a:lnTo>
                      <a:pt x="0" y="269"/>
                    </a:lnTo>
                    <a:lnTo>
                      <a:pt x="8" y="256"/>
                    </a:lnTo>
                    <a:lnTo>
                      <a:pt x="9" y="257"/>
                    </a:lnTo>
                    <a:lnTo>
                      <a:pt x="10" y="257"/>
                    </a:lnTo>
                    <a:lnTo>
                      <a:pt x="10" y="258"/>
                    </a:lnTo>
                    <a:lnTo>
                      <a:pt x="11" y="258"/>
                    </a:lnTo>
                    <a:lnTo>
                      <a:pt x="12" y="258"/>
                    </a:lnTo>
                    <a:lnTo>
                      <a:pt x="13" y="258"/>
                    </a:lnTo>
                    <a:lnTo>
                      <a:pt x="15" y="273"/>
                    </a:lnTo>
                    <a:close/>
                    <a:moveTo>
                      <a:pt x="932" y="0"/>
                    </a:moveTo>
                    <a:lnTo>
                      <a:pt x="975" y="23"/>
                    </a:lnTo>
                    <a:lnTo>
                      <a:pt x="931" y="44"/>
                    </a:lnTo>
                    <a:lnTo>
                      <a:pt x="932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7" name="Freeform 92"/>
              <p:cNvSpPr>
                <a:spLocks noEditPoints="1"/>
              </p:cNvSpPr>
              <p:nvPr/>
            </p:nvSpPr>
            <p:spPr bwMode="auto">
              <a:xfrm>
                <a:off x="2290" y="858"/>
                <a:ext cx="681" cy="646"/>
              </a:xfrm>
              <a:custGeom>
                <a:avLst/>
                <a:gdLst>
                  <a:gd name="T0" fmla="*/ 31 w 681"/>
                  <a:gd name="T1" fmla="*/ 626 h 646"/>
                  <a:gd name="T2" fmla="*/ 63 w 681"/>
                  <a:gd name="T3" fmla="*/ 596 h 646"/>
                  <a:gd name="T4" fmla="*/ 73 w 681"/>
                  <a:gd name="T5" fmla="*/ 567 h 646"/>
                  <a:gd name="T6" fmla="*/ 74 w 681"/>
                  <a:gd name="T7" fmla="*/ 586 h 646"/>
                  <a:gd name="T8" fmla="*/ 106 w 681"/>
                  <a:gd name="T9" fmla="*/ 555 h 646"/>
                  <a:gd name="T10" fmla="*/ 112 w 681"/>
                  <a:gd name="T11" fmla="*/ 529 h 646"/>
                  <a:gd name="T12" fmla="*/ 117 w 681"/>
                  <a:gd name="T13" fmla="*/ 545 h 646"/>
                  <a:gd name="T14" fmla="*/ 138 w 681"/>
                  <a:gd name="T15" fmla="*/ 504 h 646"/>
                  <a:gd name="T16" fmla="*/ 128 w 681"/>
                  <a:gd name="T17" fmla="*/ 514 h 646"/>
                  <a:gd name="T18" fmla="*/ 169 w 681"/>
                  <a:gd name="T19" fmla="*/ 494 h 646"/>
                  <a:gd name="T20" fmla="*/ 170 w 681"/>
                  <a:gd name="T21" fmla="*/ 473 h 646"/>
                  <a:gd name="T22" fmla="*/ 182 w 681"/>
                  <a:gd name="T23" fmla="*/ 482 h 646"/>
                  <a:gd name="T24" fmla="*/ 192 w 681"/>
                  <a:gd name="T25" fmla="*/ 451 h 646"/>
                  <a:gd name="T26" fmla="*/ 201 w 681"/>
                  <a:gd name="T27" fmla="*/ 463 h 646"/>
                  <a:gd name="T28" fmla="*/ 222 w 681"/>
                  <a:gd name="T29" fmla="*/ 421 h 646"/>
                  <a:gd name="T30" fmla="*/ 211 w 681"/>
                  <a:gd name="T31" fmla="*/ 432 h 646"/>
                  <a:gd name="T32" fmla="*/ 253 w 681"/>
                  <a:gd name="T33" fmla="*/ 411 h 646"/>
                  <a:gd name="T34" fmla="*/ 253 w 681"/>
                  <a:gd name="T35" fmla="*/ 390 h 646"/>
                  <a:gd name="T36" fmla="*/ 266 w 681"/>
                  <a:gd name="T37" fmla="*/ 399 h 646"/>
                  <a:gd name="T38" fmla="*/ 275 w 681"/>
                  <a:gd name="T39" fmla="*/ 369 h 646"/>
                  <a:gd name="T40" fmla="*/ 294 w 681"/>
                  <a:gd name="T41" fmla="*/ 370 h 646"/>
                  <a:gd name="T42" fmla="*/ 294 w 681"/>
                  <a:gd name="T43" fmla="*/ 349 h 646"/>
                  <a:gd name="T44" fmla="*/ 312 w 681"/>
                  <a:gd name="T45" fmla="*/ 352 h 646"/>
                  <a:gd name="T46" fmla="*/ 316 w 681"/>
                  <a:gd name="T47" fmla="*/ 326 h 646"/>
                  <a:gd name="T48" fmla="*/ 333 w 681"/>
                  <a:gd name="T49" fmla="*/ 329 h 646"/>
                  <a:gd name="T50" fmla="*/ 334 w 681"/>
                  <a:gd name="T51" fmla="*/ 306 h 646"/>
                  <a:gd name="T52" fmla="*/ 355 w 681"/>
                  <a:gd name="T53" fmla="*/ 304 h 646"/>
                  <a:gd name="T54" fmla="*/ 334 w 681"/>
                  <a:gd name="T55" fmla="*/ 306 h 646"/>
                  <a:gd name="T56" fmla="*/ 374 w 681"/>
                  <a:gd name="T57" fmla="*/ 282 h 646"/>
                  <a:gd name="T58" fmla="*/ 372 w 681"/>
                  <a:gd name="T59" fmla="*/ 261 h 646"/>
                  <a:gd name="T60" fmla="*/ 393 w 681"/>
                  <a:gd name="T61" fmla="*/ 260 h 646"/>
                  <a:gd name="T62" fmla="*/ 372 w 681"/>
                  <a:gd name="T63" fmla="*/ 261 h 646"/>
                  <a:gd name="T64" fmla="*/ 403 w 681"/>
                  <a:gd name="T65" fmla="*/ 249 h 646"/>
                  <a:gd name="T66" fmla="*/ 423 w 681"/>
                  <a:gd name="T67" fmla="*/ 207 h 646"/>
                  <a:gd name="T68" fmla="*/ 412 w 681"/>
                  <a:gd name="T69" fmla="*/ 218 h 646"/>
                  <a:gd name="T70" fmla="*/ 443 w 681"/>
                  <a:gd name="T71" fmla="*/ 207 h 646"/>
                  <a:gd name="T72" fmla="*/ 464 w 681"/>
                  <a:gd name="T73" fmla="*/ 165 h 646"/>
                  <a:gd name="T74" fmla="*/ 453 w 681"/>
                  <a:gd name="T75" fmla="*/ 175 h 646"/>
                  <a:gd name="T76" fmla="*/ 485 w 681"/>
                  <a:gd name="T77" fmla="*/ 165 h 646"/>
                  <a:gd name="T78" fmla="*/ 508 w 681"/>
                  <a:gd name="T79" fmla="*/ 125 h 646"/>
                  <a:gd name="T80" fmla="*/ 496 w 681"/>
                  <a:gd name="T81" fmla="*/ 134 h 646"/>
                  <a:gd name="T82" fmla="*/ 540 w 681"/>
                  <a:gd name="T83" fmla="*/ 117 h 646"/>
                  <a:gd name="T84" fmla="*/ 542 w 681"/>
                  <a:gd name="T85" fmla="*/ 97 h 646"/>
                  <a:gd name="T86" fmla="*/ 542 w 681"/>
                  <a:gd name="T87" fmla="*/ 97 h 646"/>
                  <a:gd name="T88" fmla="*/ 575 w 681"/>
                  <a:gd name="T89" fmla="*/ 91 h 646"/>
                  <a:gd name="T90" fmla="*/ 602 w 681"/>
                  <a:gd name="T91" fmla="*/ 53 h 646"/>
                  <a:gd name="T92" fmla="*/ 590 w 681"/>
                  <a:gd name="T93" fmla="*/ 62 h 646"/>
                  <a:gd name="T94" fmla="*/ 625 w 681"/>
                  <a:gd name="T95" fmla="*/ 36 h 646"/>
                  <a:gd name="T96" fmla="*/ 622 w 681"/>
                  <a:gd name="T97" fmla="*/ 56 h 646"/>
                  <a:gd name="T98" fmla="*/ 646 w 681"/>
                  <a:gd name="T99" fmla="*/ 20 h 646"/>
                  <a:gd name="T100" fmla="*/ 650 w 681"/>
                  <a:gd name="T101" fmla="*/ 35 h 646"/>
                  <a:gd name="T102" fmla="*/ 662 w 681"/>
                  <a:gd name="T103" fmla="*/ 7 h 646"/>
                  <a:gd name="T104" fmla="*/ 671 w 681"/>
                  <a:gd name="T105" fmla="*/ 0 h 646"/>
                  <a:gd name="T106" fmla="*/ 678 w 681"/>
                  <a:gd name="T107" fmla="*/ 12 h 646"/>
                  <a:gd name="T108" fmla="*/ 669 w 681"/>
                  <a:gd name="T109" fmla="*/ 20 h 646"/>
                  <a:gd name="T110" fmla="*/ 17 w 681"/>
                  <a:gd name="T111" fmla="*/ 600 h 6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81"/>
                  <a:gd name="T169" fmla="*/ 0 h 646"/>
                  <a:gd name="T170" fmla="*/ 681 w 681"/>
                  <a:gd name="T171" fmla="*/ 646 h 6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81" h="646">
                    <a:moveTo>
                      <a:pt x="21" y="616"/>
                    </a:moveTo>
                    <a:lnTo>
                      <a:pt x="32" y="605"/>
                    </a:lnTo>
                    <a:lnTo>
                      <a:pt x="42" y="616"/>
                    </a:lnTo>
                    <a:lnTo>
                      <a:pt x="31" y="626"/>
                    </a:lnTo>
                    <a:lnTo>
                      <a:pt x="21" y="616"/>
                    </a:lnTo>
                    <a:close/>
                    <a:moveTo>
                      <a:pt x="43" y="595"/>
                    </a:moveTo>
                    <a:lnTo>
                      <a:pt x="53" y="585"/>
                    </a:lnTo>
                    <a:lnTo>
                      <a:pt x="63" y="596"/>
                    </a:lnTo>
                    <a:lnTo>
                      <a:pt x="53" y="606"/>
                    </a:lnTo>
                    <a:lnTo>
                      <a:pt x="43" y="595"/>
                    </a:lnTo>
                    <a:close/>
                    <a:moveTo>
                      <a:pt x="64" y="575"/>
                    </a:moveTo>
                    <a:lnTo>
                      <a:pt x="73" y="567"/>
                    </a:lnTo>
                    <a:lnTo>
                      <a:pt x="75" y="565"/>
                    </a:lnTo>
                    <a:lnTo>
                      <a:pt x="85" y="576"/>
                    </a:lnTo>
                    <a:lnTo>
                      <a:pt x="83" y="577"/>
                    </a:lnTo>
                    <a:lnTo>
                      <a:pt x="74" y="586"/>
                    </a:lnTo>
                    <a:lnTo>
                      <a:pt x="64" y="575"/>
                    </a:lnTo>
                    <a:close/>
                    <a:moveTo>
                      <a:pt x="85" y="555"/>
                    </a:moveTo>
                    <a:lnTo>
                      <a:pt x="96" y="545"/>
                    </a:lnTo>
                    <a:lnTo>
                      <a:pt x="106" y="555"/>
                    </a:lnTo>
                    <a:lnTo>
                      <a:pt x="95" y="566"/>
                    </a:lnTo>
                    <a:lnTo>
                      <a:pt x="85" y="555"/>
                    </a:lnTo>
                    <a:close/>
                    <a:moveTo>
                      <a:pt x="107" y="535"/>
                    </a:moveTo>
                    <a:lnTo>
                      <a:pt x="112" y="529"/>
                    </a:lnTo>
                    <a:lnTo>
                      <a:pt x="117" y="524"/>
                    </a:lnTo>
                    <a:lnTo>
                      <a:pt x="127" y="535"/>
                    </a:lnTo>
                    <a:lnTo>
                      <a:pt x="123" y="540"/>
                    </a:lnTo>
                    <a:lnTo>
                      <a:pt x="117" y="545"/>
                    </a:lnTo>
                    <a:lnTo>
                      <a:pt x="107" y="535"/>
                    </a:lnTo>
                    <a:close/>
                    <a:moveTo>
                      <a:pt x="128" y="514"/>
                    </a:moveTo>
                    <a:lnTo>
                      <a:pt x="132" y="510"/>
                    </a:lnTo>
                    <a:lnTo>
                      <a:pt x="138" y="504"/>
                    </a:lnTo>
                    <a:lnTo>
                      <a:pt x="148" y="514"/>
                    </a:lnTo>
                    <a:lnTo>
                      <a:pt x="142" y="521"/>
                    </a:lnTo>
                    <a:lnTo>
                      <a:pt x="138" y="525"/>
                    </a:lnTo>
                    <a:lnTo>
                      <a:pt x="128" y="514"/>
                    </a:lnTo>
                    <a:close/>
                    <a:moveTo>
                      <a:pt x="149" y="494"/>
                    </a:moveTo>
                    <a:lnTo>
                      <a:pt x="151" y="491"/>
                    </a:lnTo>
                    <a:lnTo>
                      <a:pt x="159" y="483"/>
                    </a:lnTo>
                    <a:lnTo>
                      <a:pt x="169" y="494"/>
                    </a:lnTo>
                    <a:lnTo>
                      <a:pt x="162" y="501"/>
                    </a:lnTo>
                    <a:lnTo>
                      <a:pt x="159" y="504"/>
                    </a:lnTo>
                    <a:lnTo>
                      <a:pt x="149" y="494"/>
                    </a:lnTo>
                    <a:close/>
                    <a:moveTo>
                      <a:pt x="170" y="473"/>
                    </a:moveTo>
                    <a:lnTo>
                      <a:pt x="172" y="471"/>
                    </a:lnTo>
                    <a:lnTo>
                      <a:pt x="180" y="463"/>
                    </a:lnTo>
                    <a:lnTo>
                      <a:pt x="190" y="473"/>
                    </a:lnTo>
                    <a:lnTo>
                      <a:pt x="182" y="482"/>
                    </a:lnTo>
                    <a:lnTo>
                      <a:pt x="180" y="484"/>
                    </a:lnTo>
                    <a:lnTo>
                      <a:pt x="170" y="473"/>
                    </a:lnTo>
                    <a:close/>
                    <a:moveTo>
                      <a:pt x="190" y="452"/>
                    </a:moveTo>
                    <a:lnTo>
                      <a:pt x="192" y="451"/>
                    </a:lnTo>
                    <a:lnTo>
                      <a:pt x="201" y="442"/>
                    </a:lnTo>
                    <a:lnTo>
                      <a:pt x="211" y="452"/>
                    </a:lnTo>
                    <a:lnTo>
                      <a:pt x="203" y="461"/>
                    </a:lnTo>
                    <a:lnTo>
                      <a:pt x="201" y="463"/>
                    </a:lnTo>
                    <a:lnTo>
                      <a:pt x="190" y="452"/>
                    </a:lnTo>
                    <a:close/>
                    <a:moveTo>
                      <a:pt x="211" y="432"/>
                    </a:moveTo>
                    <a:lnTo>
                      <a:pt x="214" y="430"/>
                    </a:lnTo>
                    <a:lnTo>
                      <a:pt x="222" y="421"/>
                    </a:lnTo>
                    <a:lnTo>
                      <a:pt x="232" y="432"/>
                    </a:lnTo>
                    <a:lnTo>
                      <a:pt x="224" y="440"/>
                    </a:lnTo>
                    <a:lnTo>
                      <a:pt x="222" y="442"/>
                    </a:lnTo>
                    <a:lnTo>
                      <a:pt x="211" y="432"/>
                    </a:lnTo>
                    <a:close/>
                    <a:moveTo>
                      <a:pt x="232" y="411"/>
                    </a:moveTo>
                    <a:lnTo>
                      <a:pt x="235" y="409"/>
                    </a:lnTo>
                    <a:lnTo>
                      <a:pt x="243" y="401"/>
                    </a:lnTo>
                    <a:lnTo>
                      <a:pt x="253" y="411"/>
                    </a:lnTo>
                    <a:lnTo>
                      <a:pt x="245" y="419"/>
                    </a:lnTo>
                    <a:lnTo>
                      <a:pt x="243" y="421"/>
                    </a:lnTo>
                    <a:lnTo>
                      <a:pt x="232" y="411"/>
                    </a:lnTo>
                    <a:close/>
                    <a:moveTo>
                      <a:pt x="253" y="390"/>
                    </a:moveTo>
                    <a:lnTo>
                      <a:pt x="255" y="388"/>
                    </a:lnTo>
                    <a:lnTo>
                      <a:pt x="264" y="380"/>
                    </a:lnTo>
                    <a:lnTo>
                      <a:pt x="274" y="390"/>
                    </a:lnTo>
                    <a:lnTo>
                      <a:pt x="266" y="399"/>
                    </a:lnTo>
                    <a:lnTo>
                      <a:pt x="264" y="401"/>
                    </a:lnTo>
                    <a:lnTo>
                      <a:pt x="253" y="390"/>
                    </a:lnTo>
                    <a:close/>
                    <a:moveTo>
                      <a:pt x="274" y="370"/>
                    </a:moveTo>
                    <a:lnTo>
                      <a:pt x="275" y="369"/>
                    </a:lnTo>
                    <a:lnTo>
                      <a:pt x="284" y="359"/>
                    </a:lnTo>
                    <a:lnTo>
                      <a:pt x="295" y="369"/>
                    </a:lnTo>
                    <a:lnTo>
                      <a:pt x="294" y="370"/>
                    </a:lnTo>
                    <a:lnTo>
                      <a:pt x="285" y="379"/>
                    </a:lnTo>
                    <a:lnTo>
                      <a:pt x="284" y="380"/>
                    </a:lnTo>
                    <a:lnTo>
                      <a:pt x="274" y="370"/>
                    </a:lnTo>
                    <a:close/>
                    <a:moveTo>
                      <a:pt x="294" y="349"/>
                    </a:moveTo>
                    <a:lnTo>
                      <a:pt x="301" y="342"/>
                    </a:lnTo>
                    <a:lnTo>
                      <a:pt x="305" y="338"/>
                    </a:lnTo>
                    <a:lnTo>
                      <a:pt x="315" y="348"/>
                    </a:lnTo>
                    <a:lnTo>
                      <a:pt x="312" y="352"/>
                    </a:lnTo>
                    <a:lnTo>
                      <a:pt x="305" y="359"/>
                    </a:lnTo>
                    <a:lnTo>
                      <a:pt x="294" y="349"/>
                    </a:lnTo>
                    <a:close/>
                    <a:moveTo>
                      <a:pt x="315" y="327"/>
                    </a:moveTo>
                    <a:lnTo>
                      <a:pt x="316" y="326"/>
                    </a:lnTo>
                    <a:lnTo>
                      <a:pt x="322" y="319"/>
                    </a:lnTo>
                    <a:lnTo>
                      <a:pt x="325" y="317"/>
                    </a:lnTo>
                    <a:lnTo>
                      <a:pt x="336" y="327"/>
                    </a:lnTo>
                    <a:lnTo>
                      <a:pt x="333" y="329"/>
                    </a:lnTo>
                    <a:lnTo>
                      <a:pt x="327" y="336"/>
                    </a:lnTo>
                    <a:lnTo>
                      <a:pt x="325" y="338"/>
                    </a:lnTo>
                    <a:lnTo>
                      <a:pt x="315" y="327"/>
                    </a:lnTo>
                    <a:close/>
                    <a:moveTo>
                      <a:pt x="334" y="306"/>
                    </a:moveTo>
                    <a:lnTo>
                      <a:pt x="339" y="301"/>
                    </a:lnTo>
                    <a:lnTo>
                      <a:pt x="343" y="296"/>
                    </a:lnTo>
                    <a:lnTo>
                      <a:pt x="344" y="295"/>
                    </a:lnTo>
                    <a:lnTo>
                      <a:pt x="355" y="304"/>
                    </a:lnTo>
                    <a:lnTo>
                      <a:pt x="354" y="305"/>
                    </a:lnTo>
                    <a:lnTo>
                      <a:pt x="350" y="311"/>
                    </a:lnTo>
                    <a:lnTo>
                      <a:pt x="345" y="316"/>
                    </a:lnTo>
                    <a:lnTo>
                      <a:pt x="334" y="306"/>
                    </a:lnTo>
                    <a:close/>
                    <a:moveTo>
                      <a:pt x="353" y="284"/>
                    </a:moveTo>
                    <a:lnTo>
                      <a:pt x="360" y="275"/>
                    </a:lnTo>
                    <a:lnTo>
                      <a:pt x="363" y="272"/>
                    </a:lnTo>
                    <a:lnTo>
                      <a:pt x="374" y="282"/>
                    </a:lnTo>
                    <a:lnTo>
                      <a:pt x="372" y="284"/>
                    </a:lnTo>
                    <a:lnTo>
                      <a:pt x="364" y="293"/>
                    </a:lnTo>
                    <a:lnTo>
                      <a:pt x="353" y="284"/>
                    </a:lnTo>
                    <a:close/>
                    <a:moveTo>
                      <a:pt x="372" y="261"/>
                    </a:moveTo>
                    <a:lnTo>
                      <a:pt x="374" y="259"/>
                    </a:lnTo>
                    <a:lnTo>
                      <a:pt x="379" y="254"/>
                    </a:lnTo>
                    <a:lnTo>
                      <a:pt x="382" y="250"/>
                    </a:lnTo>
                    <a:lnTo>
                      <a:pt x="393" y="260"/>
                    </a:lnTo>
                    <a:lnTo>
                      <a:pt x="390" y="263"/>
                    </a:lnTo>
                    <a:lnTo>
                      <a:pt x="385" y="269"/>
                    </a:lnTo>
                    <a:lnTo>
                      <a:pt x="383" y="271"/>
                    </a:lnTo>
                    <a:lnTo>
                      <a:pt x="372" y="261"/>
                    </a:lnTo>
                    <a:close/>
                    <a:moveTo>
                      <a:pt x="392" y="239"/>
                    </a:moveTo>
                    <a:lnTo>
                      <a:pt x="402" y="228"/>
                    </a:lnTo>
                    <a:lnTo>
                      <a:pt x="413" y="239"/>
                    </a:lnTo>
                    <a:lnTo>
                      <a:pt x="403" y="249"/>
                    </a:lnTo>
                    <a:lnTo>
                      <a:pt x="392" y="239"/>
                    </a:lnTo>
                    <a:close/>
                    <a:moveTo>
                      <a:pt x="412" y="218"/>
                    </a:moveTo>
                    <a:lnTo>
                      <a:pt x="416" y="214"/>
                    </a:lnTo>
                    <a:lnTo>
                      <a:pt x="423" y="207"/>
                    </a:lnTo>
                    <a:lnTo>
                      <a:pt x="433" y="217"/>
                    </a:lnTo>
                    <a:lnTo>
                      <a:pt x="427" y="224"/>
                    </a:lnTo>
                    <a:lnTo>
                      <a:pt x="423" y="228"/>
                    </a:lnTo>
                    <a:lnTo>
                      <a:pt x="412" y="218"/>
                    </a:lnTo>
                    <a:close/>
                    <a:moveTo>
                      <a:pt x="433" y="196"/>
                    </a:moveTo>
                    <a:lnTo>
                      <a:pt x="443" y="186"/>
                    </a:lnTo>
                    <a:lnTo>
                      <a:pt x="454" y="196"/>
                    </a:lnTo>
                    <a:lnTo>
                      <a:pt x="443" y="207"/>
                    </a:lnTo>
                    <a:lnTo>
                      <a:pt x="433" y="196"/>
                    </a:lnTo>
                    <a:close/>
                    <a:moveTo>
                      <a:pt x="453" y="175"/>
                    </a:moveTo>
                    <a:lnTo>
                      <a:pt x="459" y="170"/>
                    </a:lnTo>
                    <a:lnTo>
                      <a:pt x="464" y="165"/>
                    </a:lnTo>
                    <a:lnTo>
                      <a:pt x="474" y="175"/>
                    </a:lnTo>
                    <a:lnTo>
                      <a:pt x="469" y="181"/>
                    </a:lnTo>
                    <a:lnTo>
                      <a:pt x="464" y="186"/>
                    </a:lnTo>
                    <a:lnTo>
                      <a:pt x="453" y="175"/>
                    </a:lnTo>
                    <a:close/>
                    <a:moveTo>
                      <a:pt x="475" y="155"/>
                    </a:moveTo>
                    <a:lnTo>
                      <a:pt x="485" y="144"/>
                    </a:lnTo>
                    <a:lnTo>
                      <a:pt x="495" y="155"/>
                    </a:lnTo>
                    <a:lnTo>
                      <a:pt x="485" y="165"/>
                    </a:lnTo>
                    <a:lnTo>
                      <a:pt x="475" y="155"/>
                    </a:lnTo>
                    <a:close/>
                    <a:moveTo>
                      <a:pt x="496" y="134"/>
                    </a:moveTo>
                    <a:lnTo>
                      <a:pt x="505" y="127"/>
                    </a:lnTo>
                    <a:lnTo>
                      <a:pt x="508" y="125"/>
                    </a:lnTo>
                    <a:lnTo>
                      <a:pt x="517" y="136"/>
                    </a:lnTo>
                    <a:lnTo>
                      <a:pt x="514" y="138"/>
                    </a:lnTo>
                    <a:lnTo>
                      <a:pt x="506" y="145"/>
                    </a:lnTo>
                    <a:lnTo>
                      <a:pt x="496" y="134"/>
                    </a:lnTo>
                    <a:close/>
                    <a:moveTo>
                      <a:pt x="519" y="115"/>
                    </a:moveTo>
                    <a:lnTo>
                      <a:pt x="522" y="113"/>
                    </a:lnTo>
                    <a:lnTo>
                      <a:pt x="530" y="106"/>
                    </a:lnTo>
                    <a:lnTo>
                      <a:pt x="540" y="117"/>
                    </a:lnTo>
                    <a:lnTo>
                      <a:pt x="531" y="124"/>
                    </a:lnTo>
                    <a:lnTo>
                      <a:pt x="528" y="126"/>
                    </a:lnTo>
                    <a:lnTo>
                      <a:pt x="519" y="115"/>
                    </a:lnTo>
                    <a:close/>
                    <a:moveTo>
                      <a:pt x="542" y="97"/>
                    </a:moveTo>
                    <a:lnTo>
                      <a:pt x="554" y="88"/>
                    </a:lnTo>
                    <a:lnTo>
                      <a:pt x="563" y="100"/>
                    </a:lnTo>
                    <a:lnTo>
                      <a:pt x="551" y="108"/>
                    </a:lnTo>
                    <a:lnTo>
                      <a:pt x="542" y="97"/>
                    </a:lnTo>
                    <a:close/>
                    <a:moveTo>
                      <a:pt x="566" y="79"/>
                    </a:moveTo>
                    <a:lnTo>
                      <a:pt x="578" y="70"/>
                    </a:lnTo>
                    <a:lnTo>
                      <a:pt x="586" y="82"/>
                    </a:lnTo>
                    <a:lnTo>
                      <a:pt x="575" y="91"/>
                    </a:lnTo>
                    <a:lnTo>
                      <a:pt x="566" y="79"/>
                    </a:lnTo>
                    <a:close/>
                    <a:moveTo>
                      <a:pt x="590" y="62"/>
                    </a:moveTo>
                    <a:lnTo>
                      <a:pt x="597" y="57"/>
                    </a:lnTo>
                    <a:lnTo>
                      <a:pt x="602" y="53"/>
                    </a:lnTo>
                    <a:lnTo>
                      <a:pt x="610" y="65"/>
                    </a:lnTo>
                    <a:lnTo>
                      <a:pt x="605" y="69"/>
                    </a:lnTo>
                    <a:lnTo>
                      <a:pt x="598" y="74"/>
                    </a:lnTo>
                    <a:lnTo>
                      <a:pt x="590" y="62"/>
                    </a:lnTo>
                    <a:close/>
                    <a:moveTo>
                      <a:pt x="613" y="44"/>
                    </a:moveTo>
                    <a:lnTo>
                      <a:pt x="614" y="44"/>
                    </a:lnTo>
                    <a:lnTo>
                      <a:pt x="622" y="38"/>
                    </a:lnTo>
                    <a:lnTo>
                      <a:pt x="625" y="36"/>
                    </a:lnTo>
                    <a:lnTo>
                      <a:pt x="634" y="48"/>
                    </a:lnTo>
                    <a:lnTo>
                      <a:pt x="630" y="50"/>
                    </a:lnTo>
                    <a:lnTo>
                      <a:pt x="622" y="56"/>
                    </a:lnTo>
                    <a:lnTo>
                      <a:pt x="613" y="44"/>
                    </a:lnTo>
                    <a:close/>
                    <a:moveTo>
                      <a:pt x="637" y="27"/>
                    </a:moveTo>
                    <a:lnTo>
                      <a:pt x="641" y="24"/>
                    </a:lnTo>
                    <a:lnTo>
                      <a:pt x="646" y="20"/>
                    </a:lnTo>
                    <a:lnTo>
                      <a:pt x="648" y="18"/>
                    </a:lnTo>
                    <a:lnTo>
                      <a:pt x="658" y="30"/>
                    </a:lnTo>
                    <a:lnTo>
                      <a:pt x="655" y="31"/>
                    </a:lnTo>
                    <a:lnTo>
                      <a:pt x="650" y="35"/>
                    </a:lnTo>
                    <a:lnTo>
                      <a:pt x="646" y="39"/>
                    </a:lnTo>
                    <a:lnTo>
                      <a:pt x="637" y="27"/>
                    </a:lnTo>
                    <a:close/>
                    <a:moveTo>
                      <a:pt x="660" y="9"/>
                    </a:moveTo>
                    <a:lnTo>
                      <a:pt x="662" y="7"/>
                    </a:lnTo>
                    <a:lnTo>
                      <a:pt x="664" y="5"/>
                    </a:lnTo>
                    <a:lnTo>
                      <a:pt x="667" y="3"/>
                    </a:lnTo>
                    <a:lnTo>
                      <a:pt x="669" y="1"/>
                    </a:lnTo>
                    <a:lnTo>
                      <a:pt x="671" y="0"/>
                    </a:lnTo>
                    <a:lnTo>
                      <a:pt x="681" y="10"/>
                    </a:lnTo>
                    <a:lnTo>
                      <a:pt x="680" y="11"/>
                    </a:lnTo>
                    <a:lnTo>
                      <a:pt x="678" y="12"/>
                    </a:lnTo>
                    <a:lnTo>
                      <a:pt x="676" y="14"/>
                    </a:lnTo>
                    <a:lnTo>
                      <a:pt x="674" y="16"/>
                    </a:lnTo>
                    <a:lnTo>
                      <a:pt x="671" y="19"/>
                    </a:lnTo>
                    <a:lnTo>
                      <a:pt x="669" y="20"/>
                    </a:lnTo>
                    <a:lnTo>
                      <a:pt x="660" y="9"/>
                    </a:lnTo>
                    <a:close/>
                    <a:moveTo>
                      <a:pt x="47" y="632"/>
                    </a:moveTo>
                    <a:lnTo>
                      <a:pt x="0" y="646"/>
                    </a:lnTo>
                    <a:lnTo>
                      <a:pt x="17" y="600"/>
                    </a:lnTo>
                    <a:lnTo>
                      <a:pt x="47" y="63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08" name="Rectangle 93"/>
              <p:cNvSpPr>
                <a:spLocks noChangeArrowheads="1"/>
              </p:cNvSpPr>
              <p:nvPr/>
            </p:nvSpPr>
            <p:spPr bwMode="auto">
              <a:xfrm rot="19800000">
                <a:off x="1729" y="1821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ss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109" name="Rectangle 94"/>
              <p:cNvSpPr>
                <a:spLocks noChangeArrowheads="1"/>
              </p:cNvSpPr>
              <p:nvPr/>
            </p:nvSpPr>
            <p:spPr bwMode="auto">
              <a:xfrm rot="19500000">
                <a:off x="2972" y="644"/>
                <a:ext cx="19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sr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  <p:sp>
            <p:nvSpPr>
              <p:cNvPr id="110" name="Freeform 95"/>
              <p:cNvSpPr>
                <a:spLocks noEditPoints="1"/>
              </p:cNvSpPr>
              <p:nvPr/>
            </p:nvSpPr>
            <p:spPr bwMode="auto">
              <a:xfrm>
                <a:off x="4102" y="1181"/>
                <a:ext cx="44" cy="394"/>
              </a:xfrm>
              <a:custGeom>
                <a:avLst/>
                <a:gdLst>
                  <a:gd name="T0" fmla="*/ 30 w 44"/>
                  <a:gd name="T1" fmla="*/ 15 h 394"/>
                  <a:gd name="T2" fmla="*/ 15 w 44"/>
                  <a:gd name="T3" fmla="*/ 0 h 394"/>
                  <a:gd name="T4" fmla="*/ 30 w 44"/>
                  <a:gd name="T5" fmla="*/ 29 h 394"/>
                  <a:gd name="T6" fmla="*/ 15 w 44"/>
                  <a:gd name="T7" fmla="*/ 44 h 394"/>
                  <a:gd name="T8" fmla="*/ 30 w 44"/>
                  <a:gd name="T9" fmla="*/ 29 h 394"/>
                  <a:gd name="T10" fmla="*/ 30 w 44"/>
                  <a:gd name="T11" fmla="*/ 73 h 394"/>
                  <a:gd name="T12" fmla="*/ 15 w 44"/>
                  <a:gd name="T13" fmla="*/ 59 h 394"/>
                  <a:gd name="T14" fmla="*/ 30 w 44"/>
                  <a:gd name="T15" fmla="*/ 88 h 394"/>
                  <a:gd name="T16" fmla="*/ 15 w 44"/>
                  <a:gd name="T17" fmla="*/ 103 h 394"/>
                  <a:gd name="T18" fmla="*/ 30 w 44"/>
                  <a:gd name="T19" fmla="*/ 88 h 394"/>
                  <a:gd name="T20" fmla="*/ 30 w 44"/>
                  <a:gd name="T21" fmla="*/ 132 h 394"/>
                  <a:gd name="T22" fmla="*/ 15 w 44"/>
                  <a:gd name="T23" fmla="*/ 117 h 394"/>
                  <a:gd name="T24" fmla="*/ 30 w 44"/>
                  <a:gd name="T25" fmla="*/ 147 h 394"/>
                  <a:gd name="T26" fmla="*/ 15 w 44"/>
                  <a:gd name="T27" fmla="*/ 162 h 394"/>
                  <a:gd name="T28" fmla="*/ 30 w 44"/>
                  <a:gd name="T29" fmla="*/ 147 h 394"/>
                  <a:gd name="T30" fmla="*/ 30 w 44"/>
                  <a:gd name="T31" fmla="*/ 191 h 394"/>
                  <a:gd name="T32" fmla="*/ 15 w 44"/>
                  <a:gd name="T33" fmla="*/ 176 h 394"/>
                  <a:gd name="T34" fmla="*/ 30 w 44"/>
                  <a:gd name="T35" fmla="*/ 206 h 394"/>
                  <a:gd name="T36" fmla="*/ 15 w 44"/>
                  <a:gd name="T37" fmla="*/ 220 h 394"/>
                  <a:gd name="T38" fmla="*/ 30 w 44"/>
                  <a:gd name="T39" fmla="*/ 206 h 394"/>
                  <a:gd name="T40" fmla="*/ 30 w 44"/>
                  <a:gd name="T41" fmla="*/ 250 h 394"/>
                  <a:gd name="T42" fmla="*/ 15 w 44"/>
                  <a:gd name="T43" fmla="*/ 235 h 394"/>
                  <a:gd name="T44" fmla="*/ 30 w 44"/>
                  <a:gd name="T45" fmla="*/ 264 h 394"/>
                  <a:gd name="T46" fmla="*/ 15 w 44"/>
                  <a:gd name="T47" fmla="*/ 279 h 394"/>
                  <a:gd name="T48" fmla="*/ 30 w 44"/>
                  <a:gd name="T49" fmla="*/ 264 h 394"/>
                  <a:gd name="T50" fmla="*/ 30 w 44"/>
                  <a:gd name="T51" fmla="*/ 309 h 394"/>
                  <a:gd name="T52" fmla="*/ 15 w 44"/>
                  <a:gd name="T53" fmla="*/ 294 h 394"/>
                  <a:gd name="T54" fmla="*/ 30 w 44"/>
                  <a:gd name="T55" fmla="*/ 323 h 394"/>
                  <a:gd name="T56" fmla="*/ 15 w 44"/>
                  <a:gd name="T57" fmla="*/ 338 h 394"/>
                  <a:gd name="T58" fmla="*/ 30 w 44"/>
                  <a:gd name="T59" fmla="*/ 323 h 394"/>
                  <a:gd name="T60" fmla="*/ 30 w 44"/>
                  <a:gd name="T61" fmla="*/ 357 h 394"/>
                  <a:gd name="T62" fmla="*/ 15 w 44"/>
                  <a:gd name="T63" fmla="*/ 353 h 394"/>
                  <a:gd name="T64" fmla="*/ 44 w 44"/>
                  <a:gd name="T65" fmla="*/ 350 h 394"/>
                  <a:gd name="T66" fmla="*/ 0 w 44"/>
                  <a:gd name="T67" fmla="*/ 350 h 39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"/>
                  <a:gd name="T103" fmla="*/ 0 h 394"/>
                  <a:gd name="T104" fmla="*/ 44 w 44"/>
                  <a:gd name="T105" fmla="*/ 394 h 39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" h="39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3"/>
                    </a:lnTo>
                    <a:lnTo>
                      <a:pt x="15" y="73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7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7"/>
                    </a:lnTo>
                    <a:lnTo>
                      <a:pt x="30" y="117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20"/>
                    </a:lnTo>
                    <a:lnTo>
                      <a:pt x="15" y="220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30" y="235"/>
                    </a:moveTo>
                    <a:lnTo>
                      <a:pt x="30" y="250"/>
                    </a:lnTo>
                    <a:lnTo>
                      <a:pt x="15" y="250"/>
                    </a:lnTo>
                    <a:lnTo>
                      <a:pt x="15" y="235"/>
                    </a:lnTo>
                    <a:lnTo>
                      <a:pt x="30" y="235"/>
                    </a:lnTo>
                    <a:close/>
                    <a:moveTo>
                      <a:pt x="30" y="264"/>
                    </a:moveTo>
                    <a:lnTo>
                      <a:pt x="30" y="279"/>
                    </a:lnTo>
                    <a:lnTo>
                      <a:pt x="15" y="279"/>
                    </a:lnTo>
                    <a:lnTo>
                      <a:pt x="15" y="264"/>
                    </a:lnTo>
                    <a:lnTo>
                      <a:pt x="30" y="264"/>
                    </a:lnTo>
                    <a:close/>
                    <a:moveTo>
                      <a:pt x="30" y="294"/>
                    </a:moveTo>
                    <a:lnTo>
                      <a:pt x="30" y="309"/>
                    </a:lnTo>
                    <a:lnTo>
                      <a:pt x="15" y="309"/>
                    </a:lnTo>
                    <a:lnTo>
                      <a:pt x="15" y="294"/>
                    </a:lnTo>
                    <a:lnTo>
                      <a:pt x="30" y="294"/>
                    </a:lnTo>
                    <a:close/>
                    <a:moveTo>
                      <a:pt x="30" y="323"/>
                    </a:moveTo>
                    <a:lnTo>
                      <a:pt x="30" y="338"/>
                    </a:lnTo>
                    <a:lnTo>
                      <a:pt x="15" y="338"/>
                    </a:lnTo>
                    <a:lnTo>
                      <a:pt x="15" y="323"/>
                    </a:lnTo>
                    <a:lnTo>
                      <a:pt x="30" y="323"/>
                    </a:lnTo>
                    <a:close/>
                    <a:moveTo>
                      <a:pt x="30" y="353"/>
                    </a:moveTo>
                    <a:lnTo>
                      <a:pt x="30" y="357"/>
                    </a:lnTo>
                    <a:lnTo>
                      <a:pt x="15" y="357"/>
                    </a:lnTo>
                    <a:lnTo>
                      <a:pt x="15" y="353"/>
                    </a:lnTo>
                    <a:lnTo>
                      <a:pt x="30" y="353"/>
                    </a:lnTo>
                    <a:close/>
                    <a:moveTo>
                      <a:pt x="44" y="350"/>
                    </a:moveTo>
                    <a:lnTo>
                      <a:pt x="22" y="394"/>
                    </a:lnTo>
                    <a:lnTo>
                      <a:pt x="0" y="350"/>
                    </a:lnTo>
                    <a:lnTo>
                      <a:pt x="44" y="35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11" name="Freeform 96"/>
              <p:cNvSpPr>
                <a:spLocks noEditPoints="1"/>
              </p:cNvSpPr>
              <p:nvPr/>
            </p:nvSpPr>
            <p:spPr bwMode="auto">
              <a:xfrm>
                <a:off x="4102" y="1969"/>
                <a:ext cx="44" cy="254"/>
              </a:xfrm>
              <a:custGeom>
                <a:avLst/>
                <a:gdLst>
                  <a:gd name="T0" fmla="*/ 30 w 44"/>
                  <a:gd name="T1" fmla="*/ 0 h 254"/>
                  <a:gd name="T2" fmla="*/ 30 w 44"/>
                  <a:gd name="T3" fmla="*/ 15 h 254"/>
                  <a:gd name="T4" fmla="*/ 15 w 44"/>
                  <a:gd name="T5" fmla="*/ 15 h 254"/>
                  <a:gd name="T6" fmla="*/ 15 w 44"/>
                  <a:gd name="T7" fmla="*/ 0 h 254"/>
                  <a:gd name="T8" fmla="*/ 30 w 44"/>
                  <a:gd name="T9" fmla="*/ 0 h 254"/>
                  <a:gd name="T10" fmla="*/ 30 w 44"/>
                  <a:gd name="T11" fmla="*/ 29 h 254"/>
                  <a:gd name="T12" fmla="*/ 30 w 44"/>
                  <a:gd name="T13" fmla="*/ 44 h 254"/>
                  <a:gd name="T14" fmla="*/ 15 w 44"/>
                  <a:gd name="T15" fmla="*/ 44 h 254"/>
                  <a:gd name="T16" fmla="*/ 15 w 44"/>
                  <a:gd name="T17" fmla="*/ 29 h 254"/>
                  <a:gd name="T18" fmla="*/ 30 w 44"/>
                  <a:gd name="T19" fmla="*/ 29 h 254"/>
                  <a:gd name="T20" fmla="*/ 30 w 44"/>
                  <a:gd name="T21" fmla="*/ 59 h 254"/>
                  <a:gd name="T22" fmla="*/ 30 w 44"/>
                  <a:gd name="T23" fmla="*/ 74 h 254"/>
                  <a:gd name="T24" fmla="*/ 15 w 44"/>
                  <a:gd name="T25" fmla="*/ 74 h 254"/>
                  <a:gd name="T26" fmla="*/ 15 w 44"/>
                  <a:gd name="T27" fmla="*/ 59 h 254"/>
                  <a:gd name="T28" fmla="*/ 30 w 44"/>
                  <a:gd name="T29" fmla="*/ 59 h 254"/>
                  <a:gd name="T30" fmla="*/ 30 w 44"/>
                  <a:gd name="T31" fmla="*/ 88 h 254"/>
                  <a:gd name="T32" fmla="*/ 30 w 44"/>
                  <a:gd name="T33" fmla="*/ 103 h 254"/>
                  <a:gd name="T34" fmla="*/ 15 w 44"/>
                  <a:gd name="T35" fmla="*/ 103 h 254"/>
                  <a:gd name="T36" fmla="*/ 15 w 44"/>
                  <a:gd name="T37" fmla="*/ 88 h 254"/>
                  <a:gd name="T38" fmla="*/ 30 w 44"/>
                  <a:gd name="T39" fmla="*/ 88 h 254"/>
                  <a:gd name="T40" fmla="*/ 30 w 44"/>
                  <a:gd name="T41" fmla="*/ 118 h 254"/>
                  <a:gd name="T42" fmla="*/ 30 w 44"/>
                  <a:gd name="T43" fmla="*/ 132 h 254"/>
                  <a:gd name="T44" fmla="*/ 15 w 44"/>
                  <a:gd name="T45" fmla="*/ 132 h 254"/>
                  <a:gd name="T46" fmla="*/ 15 w 44"/>
                  <a:gd name="T47" fmla="*/ 118 h 254"/>
                  <a:gd name="T48" fmla="*/ 30 w 44"/>
                  <a:gd name="T49" fmla="*/ 118 h 254"/>
                  <a:gd name="T50" fmla="*/ 30 w 44"/>
                  <a:gd name="T51" fmla="*/ 147 h 254"/>
                  <a:gd name="T52" fmla="*/ 30 w 44"/>
                  <a:gd name="T53" fmla="*/ 162 h 254"/>
                  <a:gd name="T54" fmla="*/ 15 w 44"/>
                  <a:gd name="T55" fmla="*/ 162 h 254"/>
                  <a:gd name="T56" fmla="*/ 15 w 44"/>
                  <a:gd name="T57" fmla="*/ 147 h 254"/>
                  <a:gd name="T58" fmla="*/ 30 w 44"/>
                  <a:gd name="T59" fmla="*/ 147 h 254"/>
                  <a:gd name="T60" fmla="*/ 30 w 44"/>
                  <a:gd name="T61" fmla="*/ 176 h 254"/>
                  <a:gd name="T62" fmla="*/ 30 w 44"/>
                  <a:gd name="T63" fmla="*/ 191 h 254"/>
                  <a:gd name="T64" fmla="*/ 15 w 44"/>
                  <a:gd name="T65" fmla="*/ 191 h 254"/>
                  <a:gd name="T66" fmla="*/ 15 w 44"/>
                  <a:gd name="T67" fmla="*/ 176 h 254"/>
                  <a:gd name="T68" fmla="*/ 30 w 44"/>
                  <a:gd name="T69" fmla="*/ 176 h 254"/>
                  <a:gd name="T70" fmla="*/ 30 w 44"/>
                  <a:gd name="T71" fmla="*/ 206 h 254"/>
                  <a:gd name="T72" fmla="*/ 30 w 44"/>
                  <a:gd name="T73" fmla="*/ 217 h 254"/>
                  <a:gd name="T74" fmla="*/ 15 w 44"/>
                  <a:gd name="T75" fmla="*/ 217 h 254"/>
                  <a:gd name="T76" fmla="*/ 15 w 44"/>
                  <a:gd name="T77" fmla="*/ 206 h 254"/>
                  <a:gd name="T78" fmla="*/ 30 w 44"/>
                  <a:gd name="T79" fmla="*/ 206 h 254"/>
                  <a:gd name="T80" fmla="*/ 44 w 44"/>
                  <a:gd name="T81" fmla="*/ 210 h 254"/>
                  <a:gd name="T82" fmla="*/ 22 w 44"/>
                  <a:gd name="T83" fmla="*/ 254 h 254"/>
                  <a:gd name="T84" fmla="*/ 0 w 44"/>
                  <a:gd name="T85" fmla="*/ 210 h 254"/>
                  <a:gd name="T86" fmla="*/ 44 w 44"/>
                  <a:gd name="T87" fmla="*/ 210 h 2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"/>
                  <a:gd name="T133" fmla="*/ 0 h 254"/>
                  <a:gd name="T134" fmla="*/ 44 w 44"/>
                  <a:gd name="T135" fmla="*/ 254 h 2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" h="25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4"/>
                    </a:lnTo>
                    <a:lnTo>
                      <a:pt x="15" y="74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8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8"/>
                    </a:lnTo>
                    <a:lnTo>
                      <a:pt x="30" y="118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17"/>
                    </a:lnTo>
                    <a:lnTo>
                      <a:pt x="15" y="217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44" y="210"/>
                    </a:moveTo>
                    <a:lnTo>
                      <a:pt x="22" y="254"/>
                    </a:lnTo>
                    <a:lnTo>
                      <a:pt x="0" y="210"/>
                    </a:lnTo>
                    <a:lnTo>
                      <a:pt x="44" y="21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ea typeface="ＭＳ Ｐゴシック"/>
                </a:endParaRPr>
              </a:p>
            </p:txBody>
          </p:sp>
          <p:sp>
            <p:nvSpPr>
              <p:cNvPr id="112" name="Rectangle 22"/>
              <p:cNvSpPr>
                <a:spLocks noChangeArrowheads="1"/>
              </p:cNvSpPr>
              <p:nvPr/>
            </p:nvSpPr>
            <p:spPr bwMode="auto">
              <a:xfrm>
                <a:off x="1623" y="1073"/>
                <a:ext cx="1203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</a:rPr>
                  <a:t>Point of interest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ＭＳ Ｐゴシック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4184064" y="1629828"/>
              <a:ext cx="3347619" cy="9489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2800" dirty="0" smtClean="0">
                  <a:solidFill>
                    <a:prstClr val="black"/>
                  </a:solidFill>
                  <a:ea typeface="ＭＳ Ｐゴシック"/>
                </a:rPr>
                <a:t>TauDEM Distance </a:t>
              </a:r>
              <a:r>
                <a:rPr lang="en-US" altLang="en-US" sz="2800" dirty="0">
                  <a:solidFill>
                    <a:prstClr val="black"/>
                  </a:solidFill>
                  <a:ea typeface="ＭＳ Ｐゴシック"/>
                </a:rPr>
                <a:t>Down and Distance Up</a:t>
              </a:r>
              <a:endParaRPr lang="en-US" sz="2800" dirty="0">
                <a:solidFill>
                  <a:prstClr val="black"/>
                </a:solidFill>
                <a:ea typeface="ＭＳ Ｐゴシック"/>
              </a:endParaRPr>
            </a:p>
          </p:txBody>
        </p:sp>
      </p:grpSp>
      <p:sp>
        <p:nvSpPr>
          <p:cNvPr id="3" name="Oval 2"/>
          <p:cNvSpPr/>
          <p:nvPr/>
        </p:nvSpPr>
        <p:spPr bwMode="auto">
          <a:xfrm>
            <a:off x="7888499" y="3779751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633060" y="5342718"/>
            <a:ext cx="7870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Open Sans"/>
                <a:ea typeface="ＭＳ Ｐゴシック"/>
              </a:rPr>
              <a:t>Vertical distance to stream evaluated as weighted average over multiple flow paths.  This results in a “smooth” height above nearest stream layer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Open Sans"/>
              <a:ea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2234" y="6072322"/>
            <a:ext cx="7700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You should be able to interpret DEM elevations to be able to identify the height above the nearest stream and area of inundation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60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426161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Databases</a:t>
            </a:r>
            <a:r>
              <a:rPr lang="en-US" dirty="0" smtClean="0"/>
              <a:t> and their </a:t>
            </a:r>
            <a:r>
              <a:rPr lang="en-US" dirty="0" smtClean="0">
                <a:solidFill>
                  <a:srgbClr val="FF0000"/>
                </a:solidFill>
              </a:rPr>
              <a:t>components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016" y="67261"/>
            <a:ext cx="2539700" cy="679073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003589" y="2286001"/>
            <a:ext cx="16719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Dataset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Class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350476" y="1865870"/>
            <a:ext cx="1383956" cy="593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776356" y="2953265"/>
            <a:ext cx="2069287" cy="53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07195" y="3554338"/>
            <a:ext cx="2238448" cy="496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615208" y="4162041"/>
            <a:ext cx="1230435" cy="1157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392083" y="4681025"/>
            <a:ext cx="1589485" cy="1134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6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86" y="75461"/>
            <a:ext cx="5671752" cy="132556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Analysis</a:t>
            </a:r>
            <a:r>
              <a:rPr lang="en-US" sz="3600" dirty="0" smtClean="0"/>
              <a:t> using </a:t>
            </a:r>
            <a:r>
              <a:rPr lang="en-US" sz="3600" dirty="0" smtClean="0">
                <a:solidFill>
                  <a:srgbClr val="FF0000"/>
                </a:solidFill>
              </a:rPr>
              <a:t>Geoprocessing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856" y="0"/>
            <a:ext cx="2430494" cy="66726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37" y="2525524"/>
            <a:ext cx="5800651" cy="331228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29089" y="1381770"/>
            <a:ext cx="3953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Tools                                     and Toolboxes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Builder for executing Workflows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346886" y="1124465"/>
            <a:ext cx="4737970" cy="444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742303" y="2305100"/>
            <a:ext cx="531340" cy="1352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572000" y="1690689"/>
            <a:ext cx="439574" cy="1449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72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534"/>
            <a:ext cx="5997881" cy="67532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57874" y="299966"/>
            <a:ext cx="2847975" cy="612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earth datum is used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map projection is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used?</a:t>
            </a:r>
            <a:endParaRPr lang="en-US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Draw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label on the map the Central Meridian for the UTM projection.   What is its X-coordinate value in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meters?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Calculate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perpendicular distance in Km between Salt Lake City and the Central Meridian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tr-TR" dirty="0"/>
              <a:t>Calculate the distance (Km) from Logan to Salt Lake City based on the projected coordinate system.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25730" y="-84013"/>
            <a:ext cx="7886700" cy="4692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  <a:latin typeface="Calibri Light" panose="020F0302020204030204"/>
              </a:rPr>
              <a:t>2014 Midterm Questions</a:t>
            </a:r>
            <a:endParaRPr lang="en-US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520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Map Projection Concepts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The </a:t>
            </a:r>
            <a:r>
              <a:rPr lang="en-US" smtClean="0">
                <a:solidFill>
                  <a:srgbClr val="FF3300"/>
                </a:solidFill>
              </a:rPr>
              <a:t>spatial reference</a:t>
            </a:r>
            <a:r>
              <a:rPr lang="en-US" smtClean="0"/>
              <a:t> of a dataset comprises </a:t>
            </a:r>
            <a:r>
              <a:rPr lang="en-US" smtClean="0">
                <a:solidFill>
                  <a:srgbClr val="FF3300"/>
                </a:solidFill>
              </a:rPr>
              <a:t>datum</a:t>
            </a:r>
            <a:r>
              <a:rPr lang="en-US" smtClean="0"/>
              <a:t>, </a:t>
            </a:r>
            <a:r>
              <a:rPr lang="en-US" smtClean="0">
                <a:solidFill>
                  <a:srgbClr val="FF3300"/>
                </a:solidFill>
              </a:rPr>
              <a:t>projection</a:t>
            </a:r>
            <a:r>
              <a:rPr lang="en-US" smtClean="0"/>
              <a:t> and </a:t>
            </a:r>
            <a:r>
              <a:rPr lang="en-US" smtClean="0">
                <a:solidFill>
                  <a:srgbClr val="FF3300"/>
                </a:solidFill>
              </a:rPr>
              <a:t>coordinate system.</a:t>
            </a:r>
          </a:p>
          <a:p>
            <a:pPr>
              <a:lnSpc>
                <a:spcPct val="90000"/>
              </a:lnSpc>
            </a:pPr>
            <a:r>
              <a:rPr lang="en-US" smtClean="0"/>
              <a:t>For consistent analysis the </a:t>
            </a:r>
            <a:r>
              <a:rPr lang="en-US" smtClean="0">
                <a:solidFill>
                  <a:srgbClr val="FF3300"/>
                </a:solidFill>
              </a:rPr>
              <a:t>spatial reference</a:t>
            </a:r>
            <a:r>
              <a:rPr lang="en-US" smtClean="0"/>
              <a:t> of data sets should be the </a:t>
            </a:r>
            <a:r>
              <a:rPr lang="en-US" smtClean="0">
                <a:solidFill>
                  <a:srgbClr val="FF3300"/>
                </a:solidFill>
              </a:rPr>
              <a:t>same.</a:t>
            </a:r>
          </a:p>
          <a:p>
            <a:pPr>
              <a:lnSpc>
                <a:spcPct val="90000"/>
              </a:lnSpc>
            </a:pPr>
            <a:r>
              <a:rPr lang="en-US" smtClean="0"/>
              <a:t>ArcGIS does </a:t>
            </a:r>
            <a:r>
              <a:rPr lang="en-US" smtClean="0">
                <a:solidFill>
                  <a:srgbClr val="FF3300"/>
                </a:solidFill>
              </a:rPr>
              <a:t>projection on the fly</a:t>
            </a:r>
            <a:r>
              <a:rPr lang="en-US" smtClean="0"/>
              <a:t> so can display data with different spatial references properly </a:t>
            </a:r>
            <a:r>
              <a:rPr lang="en-US" b="1" i="1" smtClean="0">
                <a:solidFill>
                  <a:srgbClr val="FF3300"/>
                </a:solidFill>
              </a:rPr>
              <a:t>if they are properly specified.</a:t>
            </a:r>
          </a:p>
          <a:p>
            <a:pPr>
              <a:lnSpc>
                <a:spcPct val="90000"/>
              </a:lnSpc>
            </a:pPr>
            <a:r>
              <a:rPr lang="en-US" smtClean="0"/>
              <a:t>ArcGIS terminology</a:t>
            </a:r>
          </a:p>
          <a:p>
            <a:pPr lvl="1">
              <a:lnSpc>
                <a:spcPct val="90000"/>
              </a:lnSpc>
            </a:pPr>
            <a:r>
              <a:rPr lang="en-US" b="1" smtClean="0">
                <a:solidFill>
                  <a:srgbClr val="FF3300"/>
                </a:solidFill>
              </a:rPr>
              <a:t>Define projection.</a:t>
            </a:r>
            <a:r>
              <a:rPr lang="en-US" smtClean="0"/>
              <a:t>  Specify the projection for some data without changing the data.</a:t>
            </a:r>
          </a:p>
          <a:p>
            <a:pPr lvl="1">
              <a:lnSpc>
                <a:spcPct val="90000"/>
              </a:lnSpc>
            </a:pPr>
            <a:r>
              <a:rPr lang="en-US" b="1" smtClean="0">
                <a:solidFill>
                  <a:srgbClr val="FF3300"/>
                </a:solidFill>
              </a:rPr>
              <a:t>Project.</a:t>
            </a:r>
            <a:r>
              <a:rPr lang="en-US" smtClean="0"/>
              <a:t>  Change the data from one projection to another. </a:t>
            </a:r>
          </a:p>
          <a:p>
            <a:pPr>
              <a:lnSpc>
                <a:spcPct val="90000"/>
              </a:lnSpc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89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391023"/>
            <a:ext cx="7191375" cy="33874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6869"/>
          <a:stretch/>
        </p:blipFill>
        <p:spPr>
          <a:xfrm>
            <a:off x="1057275" y="3924300"/>
            <a:ext cx="7581900" cy="278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2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9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 Theme">
  <a:themeElements>
    <a:clrScheme name="CustomDG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0000FF"/>
      </a:accent2>
      <a:accent3>
        <a:srgbClr val="00B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FF0000"/>
    </a:accent2>
    <a:accent3>
      <a:srgbClr val="FFFFFF"/>
    </a:accent3>
    <a:accent4>
      <a:srgbClr val="000000"/>
    </a:accent4>
    <a:accent5>
      <a:srgbClr val="AAE2CA"/>
    </a:accent5>
    <a:accent6>
      <a:srgbClr val="E70000"/>
    </a:accent6>
    <a:hlink>
      <a:srgbClr val="000099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</TotalTime>
  <Words>1162</Words>
  <Application>Microsoft Office PowerPoint</Application>
  <PresentationFormat>On-screen Show (4:3)</PresentationFormat>
  <Paragraphs>409</Paragraphs>
  <Slides>45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9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Calibri Light</vt:lpstr>
      <vt:lpstr>Cambria Math</vt:lpstr>
      <vt:lpstr>Lucida Grande</vt:lpstr>
      <vt:lpstr>Open Sans</vt:lpstr>
      <vt:lpstr>Symbol</vt:lpstr>
      <vt:lpstr>Times New Roman</vt:lpstr>
      <vt:lpstr>Office Theme</vt:lpstr>
      <vt:lpstr>Default Design</vt:lpstr>
      <vt:lpstr>1_Default Design</vt:lpstr>
      <vt:lpstr>2_Default Design</vt:lpstr>
      <vt:lpstr>2_Blank Presentation</vt:lpstr>
      <vt:lpstr>2_Optional_Corporate_PPT_Template-Arial</vt:lpstr>
      <vt:lpstr>9_Default Design</vt:lpstr>
      <vt:lpstr>2_Office Theme</vt:lpstr>
      <vt:lpstr>1_Optional_Corporate_PPT_Template-Arial</vt:lpstr>
      <vt:lpstr>3_Office Theme</vt:lpstr>
      <vt:lpstr>Worksheet</vt:lpstr>
      <vt:lpstr>Equation</vt:lpstr>
      <vt:lpstr>GIS in Water Resources Midterm Review 2016</vt:lpstr>
      <vt:lpstr>Geographic Data Model</vt:lpstr>
      <vt:lpstr>GIS: Map Features and Tabular Records</vt:lpstr>
      <vt:lpstr>Visualization and Map Symbology</vt:lpstr>
      <vt:lpstr>Databases and their components</vt:lpstr>
      <vt:lpstr> Analysis using Geoprocessing</vt:lpstr>
      <vt:lpstr>PowerPoint Presentation</vt:lpstr>
      <vt:lpstr>Map Projection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Pit Filling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Watershed and Stream Grids</vt:lpstr>
      <vt:lpstr>PowerPoint Presentation</vt:lpstr>
      <vt:lpstr>PowerPoint Presentation</vt:lpstr>
      <vt:lpstr>Raster calculation and resampling</vt:lpstr>
      <vt:lpstr>PowerPoint Presentation</vt:lpstr>
      <vt:lpstr>PowerPoint Presentation</vt:lpstr>
      <vt:lpstr>PowerPoint Presentation</vt:lpstr>
      <vt:lpstr>ArcGIS Aspect – the steepest downslope direction</vt:lpstr>
      <vt:lpstr>PowerPoint Presentation</vt:lpstr>
      <vt:lpstr>PowerPoint Presentation</vt:lpstr>
      <vt:lpstr>Definition of Latitude, f</vt:lpstr>
      <vt:lpstr>Definition of Longitude, l</vt:lpstr>
      <vt:lpstr>PowerPoint Presentation</vt:lpstr>
      <vt:lpstr>PowerPoint Presentation</vt:lpstr>
      <vt:lpstr>Length on Meridians and Parallels</vt:lpstr>
      <vt:lpstr>PowerPoint Presentation</vt:lpstr>
      <vt:lpstr>Subwatershed Precipitation by Thiessen Polygons</vt:lpstr>
      <vt:lpstr>2013 Midterm Questions</vt:lpstr>
      <vt:lpstr>Length on Meridians and Parallels</vt:lpstr>
      <vt:lpstr>PowerPoint Presentation</vt:lpstr>
      <vt:lpstr>PowerPoint Presentation</vt:lpstr>
      <vt:lpstr>NHDPlus Version 2.1 </vt:lpstr>
      <vt:lpstr>Real-Time Flood Inundation Mapping</vt:lpstr>
      <vt:lpstr>Flood Inundation Mapping – NHDPlus-HAND Method</vt:lpstr>
      <vt:lpstr>Height above Nearest Drainage (HAND) evaluated using TauDEM Dinfinity Vertical Distance Down function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GISWR 2014 Computation Skills</dc:title>
  <dc:creator>Maidment, David R</dc:creator>
  <cp:lastModifiedBy>CAEE-maidment</cp:lastModifiedBy>
  <cp:revision>36</cp:revision>
  <dcterms:created xsi:type="dcterms:W3CDTF">2014-10-09T16:39:19Z</dcterms:created>
  <dcterms:modified xsi:type="dcterms:W3CDTF">2016-10-06T04:36:14Z</dcterms:modified>
</cp:coreProperties>
</file>