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vml" ContentType="application/vnd.openxmlformats-officedocument.vmlDrawing"/>
  <Default Extension="gif" ContentType="image/gif"/>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78" r:id="rId4"/>
    <p:sldMasterId id="2147483690" r:id="rId5"/>
    <p:sldMasterId id="2147483702" r:id="rId6"/>
    <p:sldMasterId id="2147483715" r:id="rId7"/>
    <p:sldMasterId id="2147483728" r:id="rId8"/>
    <p:sldMasterId id="2147483740" r:id="rId9"/>
    <p:sldMasterId id="2147483752" r:id="rId10"/>
    <p:sldMasterId id="2147483763" r:id="rId11"/>
  </p:sldMasterIdLst>
  <p:notesMasterIdLst>
    <p:notesMasterId r:id="rId47"/>
  </p:notesMasterIdLst>
  <p:handoutMasterIdLst>
    <p:handoutMasterId r:id="rId48"/>
  </p:handoutMasterIdLst>
  <p:sldIdLst>
    <p:sldId id="380" r:id="rId12"/>
    <p:sldId id="382" r:id="rId13"/>
    <p:sldId id="275" r:id="rId14"/>
    <p:sldId id="346" r:id="rId15"/>
    <p:sldId id="326" r:id="rId16"/>
    <p:sldId id="296" r:id="rId17"/>
    <p:sldId id="347" r:id="rId18"/>
    <p:sldId id="344" r:id="rId19"/>
    <p:sldId id="322" r:id="rId20"/>
    <p:sldId id="318" r:id="rId21"/>
    <p:sldId id="348" r:id="rId22"/>
    <p:sldId id="350" r:id="rId23"/>
    <p:sldId id="351" r:id="rId24"/>
    <p:sldId id="352" r:id="rId25"/>
    <p:sldId id="354" r:id="rId26"/>
    <p:sldId id="355" r:id="rId27"/>
    <p:sldId id="356" r:id="rId28"/>
    <p:sldId id="357" r:id="rId29"/>
    <p:sldId id="358" r:id="rId30"/>
    <p:sldId id="359" r:id="rId31"/>
    <p:sldId id="360" r:id="rId32"/>
    <p:sldId id="363" r:id="rId33"/>
    <p:sldId id="366" r:id="rId34"/>
    <p:sldId id="368" r:id="rId35"/>
    <p:sldId id="370" r:id="rId36"/>
    <p:sldId id="371" r:id="rId37"/>
    <p:sldId id="372" r:id="rId38"/>
    <p:sldId id="373" r:id="rId39"/>
    <p:sldId id="374" r:id="rId40"/>
    <p:sldId id="375" r:id="rId41"/>
    <p:sldId id="376" r:id="rId42"/>
    <p:sldId id="377" r:id="rId43"/>
    <p:sldId id="378" r:id="rId44"/>
    <p:sldId id="379" r:id="rId45"/>
    <p:sldId id="381" r:id="rId46"/>
  </p:sldIdLst>
  <p:sldSz cx="9144000" cy="6858000" type="screen4x3"/>
  <p:notesSz cx="6918325" cy="92233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955"/>
    <a:srgbClr val="6C3203"/>
    <a:srgbClr val="442003"/>
    <a:srgbClr val="18434E"/>
    <a:srgbClr val="FA826A"/>
    <a:srgbClr val="0E2289"/>
    <a:srgbClr val="0D1E7A"/>
    <a:srgbClr val="0B3D84"/>
    <a:srgbClr val="0772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9" autoAdjust="0"/>
    <p:restoredTop sz="96618" autoAdjust="0"/>
  </p:normalViewPr>
  <p:slideViewPr>
    <p:cSldViewPr snapToGrid="0" snapToObjects="1">
      <p:cViewPr varScale="1">
        <p:scale>
          <a:sx n="78" d="100"/>
          <a:sy n="78" d="100"/>
        </p:scale>
        <p:origin x="119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EC3315-0CF0-024A-9648-93B7E091D134}" type="doc">
      <dgm:prSet loTypeId="urn:microsoft.com/office/officeart/2005/8/layout/hList7" loCatId="" qsTypeId="urn:microsoft.com/office/officeart/2005/8/quickstyle/simple4" qsCatId="simple" csTypeId="urn:microsoft.com/office/officeart/2005/8/colors/accent1_2" csCatId="accent1" phldr="1"/>
      <dgm:spPr/>
    </dgm:pt>
    <dgm:pt modelId="{29E6EB7D-12B0-5840-B411-84D5DBBAD32C}">
      <dgm:prSet phldrT="[Text]">
        <dgm:style>
          <a:lnRef idx="0">
            <a:schemeClr val="accent1"/>
          </a:lnRef>
          <a:fillRef idx="3">
            <a:schemeClr val="accent1"/>
          </a:fillRef>
          <a:effectRef idx="3">
            <a:schemeClr val="accent1"/>
          </a:effectRef>
          <a:fontRef idx="minor">
            <a:schemeClr val="lt1"/>
          </a:fontRef>
        </dgm:style>
      </dgm:prSet>
      <dgm:spPr>
        <a:gradFill flip="none" rotWithShape="1">
          <a:gsLst>
            <a:gs pos="0">
              <a:schemeClr val="accent1">
                <a:lumMod val="75000"/>
              </a:schemeClr>
            </a:gs>
            <a:gs pos="100000">
              <a:schemeClr val="tx2">
                <a:lumMod val="75000"/>
              </a:schemeClr>
            </a:gs>
          </a:gsLst>
          <a:lin ang="0" scaled="1"/>
          <a:tileRect/>
        </a:gradFill>
      </dgm:spPr>
      <dgm:t>
        <a:bodyPr/>
        <a:lstStyle/>
        <a:p>
          <a:r>
            <a:rPr lang="en-US" b="1" i="0" dirty="0" smtClean="0">
              <a:effectLst>
                <a:outerShdw blurRad="38100" dist="38100" dir="2700000" algn="tl">
                  <a:srgbClr val="000000">
                    <a:alpha val="43137"/>
                  </a:srgbClr>
                </a:outerShdw>
              </a:effectLst>
              <a:latin typeface="Arial"/>
              <a:cs typeface="Arial"/>
            </a:rPr>
            <a:t>Flooding</a:t>
          </a:r>
          <a:endParaRPr lang="en-US" b="1" i="0" dirty="0">
            <a:effectLst>
              <a:outerShdw blurRad="38100" dist="38100" dir="2700000" algn="tl">
                <a:srgbClr val="000000">
                  <a:alpha val="43137"/>
                </a:srgbClr>
              </a:outerShdw>
            </a:effectLst>
            <a:latin typeface="Arial"/>
            <a:cs typeface="Arial"/>
          </a:endParaRPr>
        </a:p>
      </dgm:t>
    </dgm:pt>
    <dgm:pt modelId="{DA1D8052-D8E3-AC41-B6D2-9D71E1855F35}" type="parTrans" cxnId="{615034E4-0230-784D-BA5D-22635FD928B9}">
      <dgm:prSet/>
      <dgm:spPr/>
      <dgm:t>
        <a:bodyPr/>
        <a:lstStyle/>
        <a:p>
          <a:endParaRPr lang="en-US" b="1">
            <a:effectLst>
              <a:outerShdw blurRad="38100" dist="38100" dir="2700000" algn="tl">
                <a:srgbClr val="000000">
                  <a:alpha val="43137"/>
                </a:srgbClr>
              </a:outerShdw>
            </a:effectLst>
          </a:endParaRPr>
        </a:p>
      </dgm:t>
    </dgm:pt>
    <dgm:pt modelId="{E36A559A-1EE6-6E40-B158-8A96AB1F2D27}" type="sibTrans" cxnId="{615034E4-0230-784D-BA5D-22635FD928B9}">
      <dgm:prSet/>
      <dgm:spPr/>
      <dgm:t>
        <a:bodyPr/>
        <a:lstStyle/>
        <a:p>
          <a:endParaRPr lang="en-US" b="1">
            <a:effectLst>
              <a:outerShdw blurRad="38100" dist="38100" dir="2700000" algn="tl">
                <a:srgbClr val="000000">
                  <a:alpha val="43137"/>
                </a:srgbClr>
              </a:outerShdw>
            </a:effectLst>
          </a:endParaRPr>
        </a:p>
      </dgm:t>
    </dgm:pt>
    <dgm:pt modelId="{F9E68D16-6463-ED47-B636-7DE33C00862A}">
      <dgm:prSet phldrT="[Text]">
        <dgm:style>
          <a:lnRef idx="0">
            <a:schemeClr val="accent1"/>
          </a:lnRef>
          <a:fillRef idx="3">
            <a:schemeClr val="accent1"/>
          </a:fillRef>
          <a:effectRef idx="3">
            <a:schemeClr val="accent1"/>
          </a:effectRef>
          <a:fontRef idx="minor">
            <a:schemeClr val="lt1"/>
          </a:fontRef>
        </dgm:style>
      </dgm:prSet>
      <dgm:spPr>
        <a:gradFill flip="none" rotWithShape="1">
          <a:gsLst>
            <a:gs pos="0">
              <a:schemeClr val="accent1">
                <a:lumMod val="75000"/>
              </a:schemeClr>
            </a:gs>
            <a:gs pos="100000">
              <a:schemeClr val="tx2">
                <a:lumMod val="75000"/>
              </a:schemeClr>
            </a:gs>
          </a:gsLst>
          <a:lin ang="0" scaled="1"/>
          <a:tileRect/>
        </a:gradFill>
      </dgm:spPr>
      <dgm:t>
        <a:bodyPr/>
        <a:lstStyle/>
        <a:p>
          <a:r>
            <a:rPr lang="en-US" b="1" i="0" dirty="0" smtClean="0">
              <a:effectLst>
                <a:outerShdw blurRad="38100" dist="38100" dir="2700000" algn="tl">
                  <a:srgbClr val="000000">
                    <a:alpha val="43137"/>
                  </a:srgbClr>
                </a:outerShdw>
              </a:effectLst>
              <a:latin typeface="Arial"/>
              <a:cs typeface="Arial"/>
            </a:rPr>
            <a:t>Water Quality</a:t>
          </a:r>
          <a:endParaRPr lang="en-US" b="1" i="0" dirty="0">
            <a:effectLst>
              <a:outerShdw blurRad="38100" dist="38100" dir="2700000" algn="tl">
                <a:srgbClr val="000000">
                  <a:alpha val="43137"/>
                </a:srgbClr>
              </a:outerShdw>
            </a:effectLst>
            <a:latin typeface="Arial"/>
            <a:cs typeface="Arial"/>
          </a:endParaRPr>
        </a:p>
      </dgm:t>
    </dgm:pt>
    <dgm:pt modelId="{77021574-4B2F-9940-A3E9-697AF8A7BA26}" type="parTrans" cxnId="{BA31C35C-CF94-6040-B2C9-1E25D40A8C56}">
      <dgm:prSet/>
      <dgm:spPr/>
      <dgm:t>
        <a:bodyPr/>
        <a:lstStyle/>
        <a:p>
          <a:endParaRPr lang="en-US" b="1">
            <a:effectLst>
              <a:outerShdw blurRad="38100" dist="38100" dir="2700000" algn="tl">
                <a:srgbClr val="000000">
                  <a:alpha val="43137"/>
                </a:srgbClr>
              </a:outerShdw>
            </a:effectLst>
          </a:endParaRPr>
        </a:p>
      </dgm:t>
    </dgm:pt>
    <dgm:pt modelId="{C9733BFC-C6FE-B748-86C4-ED007ABBA2D9}" type="sibTrans" cxnId="{BA31C35C-CF94-6040-B2C9-1E25D40A8C56}">
      <dgm:prSet/>
      <dgm:spPr/>
      <dgm:t>
        <a:bodyPr/>
        <a:lstStyle/>
        <a:p>
          <a:endParaRPr lang="en-US" b="1">
            <a:effectLst>
              <a:outerShdw blurRad="38100" dist="38100" dir="2700000" algn="tl">
                <a:srgbClr val="000000">
                  <a:alpha val="43137"/>
                </a:srgbClr>
              </a:outerShdw>
            </a:effectLst>
          </a:endParaRPr>
        </a:p>
      </dgm:t>
    </dgm:pt>
    <dgm:pt modelId="{F968E381-7E77-9B41-8B74-5912C5B33BD3}">
      <dgm:prSet phldrT="[Text]">
        <dgm:style>
          <a:lnRef idx="0">
            <a:schemeClr val="accent1"/>
          </a:lnRef>
          <a:fillRef idx="3">
            <a:schemeClr val="accent1"/>
          </a:fillRef>
          <a:effectRef idx="3">
            <a:schemeClr val="accent1"/>
          </a:effectRef>
          <a:fontRef idx="minor">
            <a:schemeClr val="lt1"/>
          </a:fontRef>
        </dgm:style>
      </dgm:prSet>
      <dgm:spPr>
        <a:gradFill flip="none" rotWithShape="1">
          <a:gsLst>
            <a:gs pos="0">
              <a:schemeClr val="accent1">
                <a:lumMod val="75000"/>
              </a:schemeClr>
            </a:gs>
            <a:gs pos="100000">
              <a:schemeClr val="tx2">
                <a:lumMod val="75000"/>
              </a:schemeClr>
            </a:gs>
          </a:gsLst>
          <a:lin ang="0" scaled="1"/>
          <a:tileRect/>
        </a:gradFill>
      </dgm:spPr>
      <dgm:t>
        <a:bodyPr/>
        <a:lstStyle/>
        <a:p>
          <a:r>
            <a:rPr lang="en-US" b="1" i="0" dirty="0" smtClean="0">
              <a:effectLst>
                <a:outerShdw blurRad="38100" dist="38100" dir="2700000" algn="tl">
                  <a:srgbClr val="000000">
                    <a:alpha val="43137"/>
                  </a:srgbClr>
                </a:outerShdw>
              </a:effectLst>
              <a:latin typeface="Arial"/>
              <a:cs typeface="Arial"/>
            </a:rPr>
            <a:t>Water Availability</a:t>
          </a:r>
          <a:endParaRPr lang="en-US" b="1" i="0" dirty="0">
            <a:effectLst>
              <a:outerShdw blurRad="38100" dist="38100" dir="2700000" algn="tl">
                <a:srgbClr val="000000">
                  <a:alpha val="43137"/>
                </a:srgbClr>
              </a:outerShdw>
            </a:effectLst>
            <a:latin typeface="Arial"/>
            <a:cs typeface="Arial"/>
          </a:endParaRPr>
        </a:p>
      </dgm:t>
    </dgm:pt>
    <dgm:pt modelId="{3C7AF43C-56F6-7341-BAAE-B4CD0807BA3D}" type="parTrans" cxnId="{F1137849-DB33-1B4F-998E-43DD5DFD0D24}">
      <dgm:prSet/>
      <dgm:spPr/>
      <dgm:t>
        <a:bodyPr/>
        <a:lstStyle/>
        <a:p>
          <a:endParaRPr lang="en-US" b="1">
            <a:effectLst>
              <a:outerShdw blurRad="38100" dist="38100" dir="2700000" algn="tl">
                <a:srgbClr val="000000">
                  <a:alpha val="43137"/>
                </a:srgbClr>
              </a:outerShdw>
            </a:effectLst>
          </a:endParaRPr>
        </a:p>
      </dgm:t>
    </dgm:pt>
    <dgm:pt modelId="{BEF8B508-3928-7748-9C85-853A67162208}" type="sibTrans" cxnId="{F1137849-DB33-1B4F-998E-43DD5DFD0D24}">
      <dgm:prSet/>
      <dgm:spPr/>
      <dgm:t>
        <a:bodyPr/>
        <a:lstStyle/>
        <a:p>
          <a:endParaRPr lang="en-US" b="1">
            <a:effectLst>
              <a:outerShdw blurRad="38100" dist="38100" dir="2700000" algn="tl">
                <a:srgbClr val="000000">
                  <a:alpha val="43137"/>
                </a:srgbClr>
              </a:outerShdw>
            </a:effectLst>
          </a:endParaRPr>
        </a:p>
      </dgm:t>
    </dgm:pt>
    <dgm:pt modelId="{DA9C0CEC-EAD1-F844-A7CC-82FC7070EFEF}">
      <dgm:prSet phldrT="[Text]">
        <dgm:style>
          <a:lnRef idx="0">
            <a:schemeClr val="accent1"/>
          </a:lnRef>
          <a:fillRef idx="3">
            <a:schemeClr val="accent1"/>
          </a:fillRef>
          <a:effectRef idx="3">
            <a:schemeClr val="accent1"/>
          </a:effectRef>
          <a:fontRef idx="minor">
            <a:schemeClr val="lt1"/>
          </a:fontRef>
        </dgm:style>
      </dgm:prSet>
      <dgm:spPr>
        <a:gradFill flip="none" rotWithShape="1">
          <a:gsLst>
            <a:gs pos="0">
              <a:schemeClr val="accent1">
                <a:lumMod val="75000"/>
              </a:schemeClr>
            </a:gs>
            <a:gs pos="100000">
              <a:schemeClr val="tx2">
                <a:lumMod val="75000"/>
              </a:schemeClr>
            </a:gs>
          </a:gsLst>
          <a:lin ang="0" scaled="1"/>
          <a:tileRect/>
        </a:gradFill>
      </dgm:spPr>
      <dgm:t>
        <a:bodyPr/>
        <a:lstStyle/>
        <a:p>
          <a:r>
            <a:rPr lang="en-US" b="1" i="0" dirty="0" smtClean="0">
              <a:effectLst>
                <a:outerShdw blurRad="38100" dist="38100" dir="2700000" algn="tl">
                  <a:srgbClr val="000000">
                    <a:alpha val="43137"/>
                  </a:srgbClr>
                </a:outerShdw>
              </a:effectLst>
              <a:latin typeface="Arial"/>
              <a:cs typeface="Arial"/>
            </a:rPr>
            <a:t>Drought</a:t>
          </a:r>
          <a:endParaRPr lang="en-US" b="1" i="0" dirty="0">
            <a:effectLst>
              <a:outerShdw blurRad="38100" dist="38100" dir="2700000" algn="tl">
                <a:srgbClr val="000000">
                  <a:alpha val="43137"/>
                </a:srgbClr>
              </a:outerShdw>
            </a:effectLst>
            <a:latin typeface="Arial"/>
            <a:cs typeface="Arial"/>
          </a:endParaRPr>
        </a:p>
      </dgm:t>
    </dgm:pt>
    <dgm:pt modelId="{F6CA13A1-1F6D-2D46-AC56-837865CC07AF}" type="parTrans" cxnId="{AE970A5D-D6D7-024C-919B-8BBC22732E9D}">
      <dgm:prSet/>
      <dgm:spPr/>
      <dgm:t>
        <a:bodyPr/>
        <a:lstStyle/>
        <a:p>
          <a:endParaRPr lang="en-US" b="1">
            <a:effectLst>
              <a:outerShdw blurRad="38100" dist="38100" dir="2700000" algn="tl">
                <a:srgbClr val="000000">
                  <a:alpha val="43137"/>
                </a:srgbClr>
              </a:outerShdw>
            </a:effectLst>
          </a:endParaRPr>
        </a:p>
      </dgm:t>
    </dgm:pt>
    <dgm:pt modelId="{319EC0F5-2619-A44F-9139-B1F2BF05B297}" type="sibTrans" cxnId="{AE970A5D-D6D7-024C-919B-8BBC22732E9D}">
      <dgm:prSet/>
      <dgm:spPr/>
      <dgm:t>
        <a:bodyPr/>
        <a:lstStyle/>
        <a:p>
          <a:endParaRPr lang="en-US" b="1">
            <a:effectLst>
              <a:outerShdw blurRad="38100" dist="38100" dir="2700000" algn="tl">
                <a:srgbClr val="000000">
                  <a:alpha val="43137"/>
                </a:srgbClr>
              </a:outerShdw>
            </a:effectLst>
          </a:endParaRPr>
        </a:p>
      </dgm:t>
    </dgm:pt>
    <dgm:pt modelId="{983BAA56-C311-E640-AD4E-02BA7AE1C6D8}">
      <dgm:prSet phldrT="[Text]">
        <dgm:style>
          <a:lnRef idx="0">
            <a:schemeClr val="accent1"/>
          </a:lnRef>
          <a:fillRef idx="3">
            <a:schemeClr val="accent1"/>
          </a:fillRef>
          <a:effectRef idx="3">
            <a:schemeClr val="accent1"/>
          </a:effectRef>
          <a:fontRef idx="minor">
            <a:schemeClr val="lt1"/>
          </a:fontRef>
        </dgm:style>
      </dgm:prSet>
      <dgm:spPr>
        <a:gradFill flip="none" rotWithShape="1">
          <a:gsLst>
            <a:gs pos="0">
              <a:schemeClr val="accent1">
                <a:lumMod val="75000"/>
              </a:schemeClr>
            </a:gs>
            <a:gs pos="100000">
              <a:schemeClr val="tx2">
                <a:lumMod val="75000"/>
              </a:schemeClr>
            </a:gs>
          </a:gsLst>
          <a:lin ang="0" scaled="1"/>
          <a:tileRect/>
        </a:gradFill>
      </dgm:spPr>
      <dgm:t>
        <a:bodyPr/>
        <a:lstStyle/>
        <a:p>
          <a:r>
            <a:rPr lang="en-US" b="1" i="0" dirty="0" smtClean="0">
              <a:effectLst>
                <a:outerShdw blurRad="38100" dist="38100" dir="2700000" algn="tl">
                  <a:srgbClr val="000000">
                    <a:alpha val="43137"/>
                  </a:srgbClr>
                </a:outerShdw>
              </a:effectLst>
              <a:latin typeface="Arial"/>
              <a:cs typeface="Arial"/>
            </a:rPr>
            <a:t>Climate Change</a:t>
          </a:r>
          <a:endParaRPr lang="en-US" b="1" i="0" dirty="0">
            <a:effectLst>
              <a:outerShdw blurRad="38100" dist="38100" dir="2700000" algn="tl">
                <a:srgbClr val="000000">
                  <a:alpha val="43137"/>
                </a:srgbClr>
              </a:outerShdw>
            </a:effectLst>
            <a:latin typeface="Arial"/>
            <a:cs typeface="Arial"/>
          </a:endParaRPr>
        </a:p>
      </dgm:t>
    </dgm:pt>
    <dgm:pt modelId="{DF2F4807-5885-994C-AFA9-9B8869FAD514}" type="parTrans" cxnId="{DD50E4E0-6C84-BD4E-AB7B-78A2DAD91118}">
      <dgm:prSet/>
      <dgm:spPr/>
      <dgm:t>
        <a:bodyPr/>
        <a:lstStyle/>
        <a:p>
          <a:endParaRPr lang="en-US" b="1">
            <a:effectLst>
              <a:outerShdw blurRad="38100" dist="38100" dir="2700000" algn="tl">
                <a:srgbClr val="000000">
                  <a:alpha val="43137"/>
                </a:srgbClr>
              </a:outerShdw>
            </a:effectLst>
          </a:endParaRPr>
        </a:p>
      </dgm:t>
    </dgm:pt>
    <dgm:pt modelId="{DA897CF0-A59E-9448-997F-70F99CFACB68}" type="sibTrans" cxnId="{DD50E4E0-6C84-BD4E-AB7B-78A2DAD91118}">
      <dgm:prSet/>
      <dgm:spPr/>
      <dgm:t>
        <a:bodyPr/>
        <a:lstStyle/>
        <a:p>
          <a:endParaRPr lang="en-US" b="1">
            <a:effectLst>
              <a:outerShdw blurRad="38100" dist="38100" dir="2700000" algn="tl">
                <a:srgbClr val="000000">
                  <a:alpha val="43137"/>
                </a:srgbClr>
              </a:outerShdw>
            </a:effectLst>
          </a:endParaRPr>
        </a:p>
      </dgm:t>
    </dgm:pt>
    <dgm:pt modelId="{B25A4A69-BA2D-1345-960C-8725D7CB7516}" type="pres">
      <dgm:prSet presAssocID="{03EC3315-0CF0-024A-9648-93B7E091D134}" presName="Name0" presStyleCnt="0">
        <dgm:presLayoutVars>
          <dgm:dir/>
          <dgm:resizeHandles val="exact"/>
        </dgm:presLayoutVars>
      </dgm:prSet>
      <dgm:spPr/>
    </dgm:pt>
    <dgm:pt modelId="{C3D6D326-5C8A-154F-93EC-0CFC4A697269}" type="pres">
      <dgm:prSet presAssocID="{03EC3315-0CF0-024A-9648-93B7E091D134}" presName="fgShape" presStyleLbl="fgShp" presStyleIdx="0" presStyleCnt="1" custScaleX="105234" custScaleY="138889" custLinFactNeighborX="312" custLinFactNeighborY="16230"/>
      <dgm:spPr>
        <a:scene3d>
          <a:camera prst="orthographicFront"/>
          <a:lightRig rig="threePt" dir="t"/>
        </a:scene3d>
        <a:sp3d>
          <a:bevelT w="152400" h="152400"/>
          <a:bevelB w="152400" h="152400"/>
        </a:sp3d>
      </dgm:spPr>
    </dgm:pt>
    <dgm:pt modelId="{8475117D-5172-3F44-BA14-C193EF8655CB}" type="pres">
      <dgm:prSet presAssocID="{03EC3315-0CF0-024A-9648-93B7E091D134}" presName="linComp" presStyleCnt="0"/>
      <dgm:spPr/>
    </dgm:pt>
    <dgm:pt modelId="{905FD324-728A-A04A-84EC-43B1158A5162}" type="pres">
      <dgm:prSet presAssocID="{29E6EB7D-12B0-5840-B411-84D5DBBAD32C}" presName="compNode" presStyleCnt="0"/>
      <dgm:spPr/>
    </dgm:pt>
    <dgm:pt modelId="{CC39D618-A85A-E24D-88F8-2CAE696AFB1A}" type="pres">
      <dgm:prSet presAssocID="{29E6EB7D-12B0-5840-B411-84D5DBBAD32C}" presName="bkgdShape" presStyleLbl="node1" presStyleIdx="0" presStyleCnt="5"/>
      <dgm:spPr/>
      <dgm:t>
        <a:bodyPr/>
        <a:lstStyle/>
        <a:p>
          <a:endParaRPr lang="en-US"/>
        </a:p>
      </dgm:t>
    </dgm:pt>
    <dgm:pt modelId="{D2ADF0BE-CB79-9D4C-9F8E-6A8B5E9B97ED}" type="pres">
      <dgm:prSet presAssocID="{29E6EB7D-12B0-5840-B411-84D5DBBAD32C}" presName="nodeTx" presStyleLbl="node1" presStyleIdx="0" presStyleCnt="5">
        <dgm:presLayoutVars>
          <dgm:bulletEnabled val="1"/>
        </dgm:presLayoutVars>
      </dgm:prSet>
      <dgm:spPr/>
      <dgm:t>
        <a:bodyPr/>
        <a:lstStyle/>
        <a:p>
          <a:endParaRPr lang="en-US"/>
        </a:p>
      </dgm:t>
    </dgm:pt>
    <dgm:pt modelId="{08941423-2267-E54D-A49E-16EB02D68278}" type="pres">
      <dgm:prSet presAssocID="{29E6EB7D-12B0-5840-B411-84D5DBBAD32C}" presName="invisiNode" presStyleLbl="node1" presStyleIdx="0" presStyleCnt="5"/>
      <dgm:spPr/>
    </dgm:pt>
    <dgm:pt modelId="{1A2CD221-4355-D74C-98C7-BDBD2448FF64}" type="pres">
      <dgm:prSet presAssocID="{29E6EB7D-12B0-5840-B411-84D5DBBAD32C}" presName="imagNode" presStyleLbl="fgImgPlace1" presStyleIdx="0" presStyleCnt="5" custScaleX="116300" custScaleY="116300"/>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scene3d>
          <a:camera prst="orthographicFront"/>
          <a:lightRig rig="threePt" dir="t"/>
        </a:scene3d>
        <a:sp3d>
          <a:bevelT w="127000" h="127000"/>
          <a:bevelB w="127000" h="127000"/>
        </a:sp3d>
      </dgm:spPr>
    </dgm:pt>
    <dgm:pt modelId="{CC1C86BF-F742-4B4E-B0FA-14C9477A2AF9}" type="pres">
      <dgm:prSet presAssocID="{E36A559A-1EE6-6E40-B158-8A96AB1F2D27}" presName="sibTrans" presStyleLbl="sibTrans2D1" presStyleIdx="0" presStyleCnt="0"/>
      <dgm:spPr/>
      <dgm:t>
        <a:bodyPr/>
        <a:lstStyle/>
        <a:p>
          <a:endParaRPr lang="en-US"/>
        </a:p>
      </dgm:t>
    </dgm:pt>
    <dgm:pt modelId="{B9E22EC6-8BD9-1145-8BE2-0BABEE5892B6}" type="pres">
      <dgm:prSet presAssocID="{F9E68D16-6463-ED47-B636-7DE33C00862A}" presName="compNode" presStyleCnt="0"/>
      <dgm:spPr/>
    </dgm:pt>
    <dgm:pt modelId="{8E4F7F2E-F1F8-2648-ADBE-8AFB835CC53E}" type="pres">
      <dgm:prSet presAssocID="{F9E68D16-6463-ED47-B636-7DE33C00862A}" presName="bkgdShape" presStyleLbl="node1" presStyleIdx="1" presStyleCnt="5"/>
      <dgm:spPr/>
      <dgm:t>
        <a:bodyPr/>
        <a:lstStyle/>
        <a:p>
          <a:endParaRPr lang="en-US"/>
        </a:p>
      </dgm:t>
    </dgm:pt>
    <dgm:pt modelId="{40F7455F-4C8D-964D-AEF3-3F8A4F1E8648}" type="pres">
      <dgm:prSet presAssocID="{F9E68D16-6463-ED47-B636-7DE33C00862A}" presName="nodeTx" presStyleLbl="node1" presStyleIdx="1" presStyleCnt="5">
        <dgm:presLayoutVars>
          <dgm:bulletEnabled val="1"/>
        </dgm:presLayoutVars>
      </dgm:prSet>
      <dgm:spPr/>
      <dgm:t>
        <a:bodyPr/>
        <a:lstStyle/>
        <a:p>
          <a:endParaRPr lang="en-US"/>
        </a:p>
      </dgm:t>
    </dgm:pt>
    <dgm:pt modelId="{24FF9F3B-0809-2A40-A3E1-D20FDC8EFC44}" type="pres">
      <dgm:prSet presAssocID="{F9E68D16-6463-ED47-B636-7DE33C00862A}" presName="invisiNode" presStyleLbl="node1" presStyleIdx="1" presStyleCnt="5"/>
      <dgm:spPr/>
    </dgm:pt>
    <dgm:pt modelId="{46335CD2-F08A-1544-8F7C-C8E923F098A9}" type="pres">
      <dgm:prSet presAssocID="{F9E68D16-6463-ED47-B636-7DE33C00862A}" presName="imagNode" presStyleLbl="fgImgPlace1" presStyleIdx="1" presStyleCnt="5" custScaleX="116300" custScaleY="116300"/>
      <dgm:spPr>
        <a:blipFill rotWithShape="1">
          <a:blip xmlns:r="http://schemas.openxmlformats.org/officeDocument/2006/relationships" r:embed="rId2"/>
          <a:stretch>
            <a:fillRect/>
          </a:stretch>
        </a:blipFill>
        <a:scene3d>
          <a:camera prst="orthographicFront"/>
          <a:lightRig rig="threePt" dir="t"/>
        </a:scene3d>
        <a:sp3d>
          <a:bevelT w="127000" h="127000"/>
          <a:bevelB w="127000" h="127000"/>
        </a:sp3d>
      </dgm:spPr>
    </dgm:pt>
    <dgm:pt modelId="{63DFF72B-5F11-9441-B40D-CBCC05807870}" type="pres">
      <dgm:prSet presAssocID="{C9733BFC-C6FE-B748-86C4-ED007ABBA2D9}" presName="sibTrans" presStyleLbl="sibTrans2D1" presStyleIdx="0" presStyleCnt="0"/>
      <dgm:spPr/>
      <dgm:t>
        <a:bodyPr/>
        <a:lstStyle/>
        <a:p>
          <a:endParaRPr lang="en-US"/>
        </a:p>
      </dgm:t>
    </dgm:pt>
    <dgm:pt modelId="{E9F068F2-A801-F549-AEC2-9F59A9A19386}" type="pres">
      <dgm:prSet presAssocID="{F968E381-7E77-9B41-8B74-5912C5B33BD3}" presName="compNode" presStyleCnt="0"/>
      <dgm:spPr/>
    </dgm:pt>
    <dgm:pt modelId="{DAB14C4F-AD01-0E42-88DA-FA180DD5E45D}" type="pres">
      <dgm:prSet presAssocID="{F968E381-7E77-9B41-8B74-5912C5B33BD3}" presName="bkgdShape" presStyleLbl="node1" presStyleIdx="2" presStyleCnt="5"/>
      <dgm:spPr/>
      <dgm:t>
        <a:bodyPr/>
        <a:lstStyle/>
        <a:p>
          <a:endParaRPr lang="en-US"/>
        </a:p>
      </dgm:t>
    </dgm:pt>
    <dgm:pt modelId="{75B0326D-F835-7E40-8CAA-4330C7037DAA}" type="pres">
      <dgm:prSet presAssocID="{F968E381-7E77-9B41-8B74-5912C5B33BD3}" presName="nodeTx" presStyleLbl="node1" presStyleIdx="2" presStyleCnt="5">
        <dgm:presLayoutVars>
          <dgm:bulletEnabled val="1"/>
        </dgm:presLayoutVars>
      </dgm:prSet>
      <dgm:spPr/>
      <dgm:t>
        <a:bodyPr/>
        <a:lstStyle/>
        <a:p>
          <a:endParaRPr lang="en-US"/>
        </a:p>
      </dgm:t>
    </dgm:pt>
    <dgm:pt modelId="{9C523E9B-4F37-9B40-8BF2-D7EA29155ECA}" type="pres">
      <dgm:prSet presAssocID="{F968E381-7E77-9B41-8B74-5912C5B33BD3}" presName="invisiNode" presStyleLbl="node1" presStyleIdx="2" presStyleCnt="5"/>
      <dgm:spPr/>
    </dgm:pt>
    <dgm:pt modelId="{8BC33A04-14A9-CD4A-8AF3-7A92C0298972}" type="pres">
      <dgm:prSet presAssocID="{F968E381-7E77-9B41-8B74-5912C5B33BD3}" presName="imagNode" presStyleLbl="fgImgPlace1" presStyleIdx="2" presStyleCnt="5" custScaleX="116300" custScaleY="116300"/>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scene3d>
          <a:camera prst="orthographicFront"/>
          <a:lightRig rig="threePt" dir="t"/>
        </a:scene3d>
        <a:sp3d>
          <a:bevelT w="127000" h="127000"/>
          <a:bevelB w="127000" h="127000"/>
        </a:sp3d>
      </dgm:spPr>
    </dgm:pt>
    <dgm:pt modelId="{01C98C76-40AC-584A-BCBB-23A1FC740515}" type="pres">
      <dgm:prSet presAssocID="{BEF8B508-3928-7748-9C85-853A67162208}" presName="sibTrans" presStyleLbl="sibTrans2D1" presStyleIdx="0" presStyleCnt="0"/>
      <dgm:spPr/>
      <dgm:t>
        <a:bodyPr/>
        <a:lstStyle/>
        <a:p>
          <a:endParaRPr lang="en-US"/>
        </a:p>
      </dgm:t>
    </dgm:pt>
    <dgm:pt modelId="{1AB64724-21BC-D44D-B2E6-B32AA5646080}" type="pres">
      <dgm:prSet presAssocID="{DA9C0CEC-EAD1-F844-A7CC-82FC7070EFEF}" presName="compNode" presStyleCnt="0"/>
      <dgm:spPr/>
    </dgm:pt>
    <dgm:pt modelId="{E1AC0490-14D6-A241-B84E-8AD4F9D37563}" type="pres">
      <dgm:prSet presAssocID="{DA9C0CEC-EAD1-F844-A7CC-82FC7070EFEF}" presName="bkgdShape" presStyleLbl="node1" presStyleIdx="3" presStyleCnt="5"/>
      <dgm:spPr/>
      <dgm:t>
        <a:bodyPr/>
        <a:lstStyle/>
        <a:p>
          <a:endParaRPr lang="en-US"/>
        </a:p>
      </dgm:t>
    </dgm:pt>
    <dgm:pt modelId="{E238AEF2-E3B1-2047-890D-039CC23FDE23}" type="pres">
      <dgm:prSet presAssocID="{DA9C0CEC-EAD1-F844-A7CC-82FC7070EFEF}" presName="nodeTx" presStyleLbl="node1" presStyleIdx="3" presStyleCnt="5">
        <dgm:presLayoutVars>
          <dgm:bulletEnabled val="1"/>
        </dgm:presLayoutVars>
      </dgm:prSet>
      <dgm:spPr/>
      <dgm:t>
        <a:bodyPr/>
        <a:lstStyle/>
        <a:p>
          <a:endParaRPr lang="en-US"/>
        </a:p>
      </dgm:t>
    </dgm:pt>
    <dgm:pt modelId="{C99E3E62-7099-1F41-80D5-0EB2AA99D445}" type="pres">
      <dgm:prSet presAssocID="{DA9C0CEC-EAD1-F844-A7CC-82FC7070EFEF}" presName="invisiNode" presStyleLbl="node1" presStyleIdx="3" presStyleCnt="5"/>
      <dgm:spPr/>
    </dgm:pt>
    <dgm:pt modelId="{60198288-F69C-C445-9EFD-97ECBB38A74F}" type="pres">
      <dgm:prSet presAssocID="{DA9C0CEC-EAD1-F844-A7CC-82FC7070EFEF}" presName="imagNode" presStyleLbl="fgImgPlace1" presStyleIdx="3" presStyleCnt="5" custScaleX="116300" custScaleY="116300"/>
      <dgm:spPr>
        <a:blipFill rotWithShape="1">
          <a:blip xmlns:r="http://schemas.openxmlformats.org/officeDocument/2006/relationships" r:embed="rId4"/>
          <a:stretch>
            <a:fillRect/>
          </a:stretch>
        </a:blipFill>
        <a:scene3d>
          <a:camera prst="orthographicFront"/>
          <a:lightRig rig="threePt" dir="t"/>
        </a:scene3d>
        <a:sp3d>
          <a:bevelT w="127000" h="127000"/>
          <a:bevelB w="127000" h="127000"/>
        </a:sp3d>
      </dgm:spPr>
    </dgm:pt>
    <dgm:pt modelId="{195B2B0B-456B-7A48-9217-D17EC10C1202}" type="pres">
      <dgm:prSet presAssocID="{319EC0F5-2619-A44F-9139-B1F2BF05B297}" presName="sibTrans" presStyleLbl="sibTrans2D1" presStyleIdx="0" presStyleCnt="0"/>
      <dgm:spPr/>
      <dgm:t>
        <a:bodyPr/>
        <a:lstStyle/>
        <a:p>
          <a:endParaRPr lang="en-US"/>
        </a:p>
      </dgm:t>
    </dgm:pt>
    <dgm:pt modelId="{151A69F2-0697-ED4C-88B9-2BF38B4AD6DD}" type="pres">
      <dgm:prSet presAssocID="{983BAA56-C311-E640-AD4E-02BA7AE1C6D8}" presName="compNode" presStyleCnt="0"/>
      <dgm:spPr/>
    </dgm:pt>
    <dgm:pt modelId="{DF65D40F-73A5-9B49-8A83-DC1A84CB8164}" type="pres">
      <dgm:prSet presAssocID="{983BAA56-C311-E640-AD4E-02BA7AE1C6D8}" presName="bkgdShape" presStyleLbl="node1" presStyleIdx="4" presStyleCnt="5"/>
      <dgm:spPr/>
      <dgm:t>
        <a:bodyPr/>
        <a:lstStyle/>
        <a:p>
          <a:endParaRPr lang="en-US"/>
        </a:p>
      </dgm:t>
    </dgm:pt>
    <dgm:pt modelId="{825D0C0A-A1BD-5C46-A63A-8BC50615DB32}" type="pres">
      <dgm:prSet presAssocID="{983BAA56-C311-E640-AD4E-02BA7AE1C6D8}" presName="nodeTx" presStyleLbl="node1" presStyleIdx="4" presStyleCnt="5">
        <dgm:presLayoutVars>
          <dgm:bulletEnabled val="1"/>
        </dgm:presLayoutVars>
      </dgm:prSet>
      <dgm:spPr/>
      <dgm:t>
        <a:bodyPr/>
        <a:lstStyle/>
        <a:p>
          <a:endParaRPr lang="en-US"/>
        </a:p>
      </dgm:t>
    </dgm:pt>
    <dgm:pt modelId="{3B99DEAF-A1E1-AF43-9FCD-4F4406D7B34D}" type="pres">
      <dgm:prSet presAssocID="{983BAA56-C311-E640-AD4E-02BA7AE1C6D8}" presName="invisiNode" presStyleLbl="node1" presStyleIdx="4" presStyleCnt="5"/>
      <dgm:spPr/>
    </dgm:pt>
    <dgm:pt modelId="{03B2D2B9-2306-B043-8792-7E5DEE07CB69}" type="pres">
      <dgm:prSet presAssocID="{983BAA56-C311-E640-AD4E-02BA7AE1C6D8}" presName="imagNode" presStyleLbl="fgImgPlace1" presStyleIdx="4" presStyleCnt="5" custScaleX="116300" custScaleY="116300"/>
      <dgm:spPr>
        <a:blipFill rotWithShape="1">
          <a:blip xmlns:r="http://schemas.openxmlformats.org/officeDocument/2006/relationships" r:embed="rId5" cstate="screen">
            <a:extLst>
              <a:ext uri="{28A0092B-C50C-407E-A947-70E740481C1C}">
                <a14:useLocalDpi xmlns:a14="http://schemas.microsoft.com/office/drawing/2010/main"/>
              </a:ext>
            </a:extLst>
          </a:blip>
          <a:stretch>
            <a:fillRect/>
          </a:stretch>
        </a:blipFill>
        <a:scene3d>
          <a:camera prst="orthographicFront"/>
          <a:lightRig rig="threePt" dir="t"/>
        </a:scene3d>
        <a:sp3d>
          <a:bevelT w="127000" h="127000"/>
          <a:bevelB w="127000" h="127000"/>
        </a:sp3d>
      </dgm:spPr>
    </dgm:pt>
  </dgm:ptLst>
  <dgm:cxnLst>
    <dgm:cxn modelId="{BA31C35C-CF94-6040-B2C9-1E25D40A8C56}" srcId="{03EC3315-0CF0-024A-9648-93B7E091D134}" destId="{F9E68D16-6463-ED47-B636-7DE33C00862A}" srcOrd="1" destOrd="0" parTransId="{77021574-4B2F-9940-A3E9-697AF8A7BA26}" sibTransId="{C9733BFC-C6FE-B748-86C4-ED007ABBA2D9}"/>
    <dgm:cxn modelId="{DD50E4E0-6C84-BD4E-AB7B-78A2DAD91118}" srcId="{03EC3315-0CF0-024A-9648-93B7E091D134}" destId="{983BAA56-C311-E640-AD4E-02BA7AE1C6D8}" srcOrd="4" destOrd="0" parTransId="{DF2F4807-5885-994C-AFA9-9B8869FAD514}" sibTransId="{DA897CF0-A59E-9448-997F-70F99CFACB68}"/>
    <dgm:cxn modelId="{0D37CE2F-5E94-E543-BAB7-1641E494A511}" type="presOf" srcId="{F9E68D16-6463-ED47-B636-7DE33C00862A}" destId="{40F7455F-4C8D-964D-AEF3-3F8A4F1E8648}" srcOrd="1" destOrd="0" presId="urn:microsoft.com/office/officeart/2005/8/layout/hList7"/>
    <dgm:cxn modelId="{8B7964E2-52EA-8143-86B1-31C0F450ACD4}" type="presOf" srcId="{F968E381-7E77-9B41-8B74-5912C5B33BD3}" destId="{DAB14C4F-AD01-0E42-88DA-FA180DD5E45D}" srcOrd="0" destOrd="0" presId="urn:microsoft.com/office/officeart/2005/8/layout/hList7"/>
    <dgm:cxn modelId="{E63B4231-0935-F14A-977B-F4C084EB153F}" type="presOf" srcId="{E36A559A-1EE6-6E40-B158-8A96AB1F2D27}" destId="{CC1C86BF-F742-4B4E-B0FA-14C9477A2AF9}" srcOrd="0" destOrd="0" presId="urn:microsoft.com/office/officeart/2005/8/layout/hList7"/>
    <dgm:cxn modelId="{26AEF32B-EAD2-CD4A-8DD4-9BE21B6584C1}" type="presOf" srcId="{DA9C0CEC-EAD1-F844-A7CC-82FC7070EFEF}" destId="{E238AEF2-E3B1-2047-890D-039CC23FDE23}" srcOrd="1" destOrd="0" presId="urn:microsoft.com/office/officeart/2005/8/layout/hList7"/>
    <dgm:cxn modelId="{CB0D69DD-5CE4-F247-AA62-1909635FDF53}" type="presOf" srcId="{BEF8B508-3928-7748-9C85-853A67162208}" destId="{01C98C76-40AC-584A-BCBB-23A1FC740515}" srcOrd="0" destOrd="0" presId="urn:microsoft.com/office/officeart/2005/8/layout/hList7"/>
    <dgm:cxn modelId="{00C71556-7B8E-4B47-8935-04AE407E14EE}" type="presOf" srcId="{983BAA56-C311-E640-AD4E-02BA7AE1C6D8}" destId="{825D0C0A-A1BD-5C46-A63A-8BC50615DB32}" srcOrd="1" destOrd="0" presId="urn:microsoft.com/office/officeart/2005/8/layout/hList7"/>
    <dgm:cxn modelId="{EE5A55F0-808D-5840-AF22-85E0574FF57F}" type="presOf" srcId="{DA9C0CEC-EAD1-F844-A7CC-82FC7070EFEF}" destId="{E1AC0490-14D6-A241-B84E-8AD4F9D37563}" srcOrd="0" destOrd="0" presId="urn:microsoft.com/office/officeart/2005/8/layout/hList7"/>
    <dgm:cxn modelId="{622875A0-79C6-CF46-BF15-707057CCA744}" type="presOf" srcId="{29E6EB7D-12B0-5840-B411-84D5DBBAD32C}" destId="{D2ADF0BE-CB79-9D4C-9F8E-6A8B5E9B97ED}" srcOrd="1" destOrd="0" presId="urn:microsoft.com/office/officeart/2005/8/layout/hList7"/>
    <dgm:cxn modelId="{5F09FF58-1E16-9644-87A7-BAB5FA2F2524}" type="presOf" srcId="{29E6EB7D-12B0-5840-B411-84D5DBBAD32C}" destId="{CC39D618-A85A-E24D-88F8-2CAE696AFB1A}" srcOrd="0" destOrd="0" presId="urn:microsoft.com/office/officeart/2005/8/layout/hList7"/>
    <dgm:cxn modelId="{AE970A5D-D6D7-024C-919B-8BBC22732E9D}" srcId="{03EC3315-0CF0-024A-9648-93B7E091D134}" destId="{DA9C0CEC-EAD1-F844-A7CC-82FC7070EFEF}" srcOrd="3" destOrd="0" parTransId="{F6CA13A1-1F6D-2D46-AC56-837865CC07AF}" sibTransId="{319EC0F5-2619-A44F-9139-B1F2BF05B297}"/>
    <dgm:cxn modelId="{67D113BE-CF6A-244B-9F96-82EE4BB77F62}" type="presOf" srcId="{319EC0F5-2619-A44F-9139-B1F2BF05B297}" destId="{195B2B0B-456B-7A48-9217-D17EC10C1202}" srcOrd="0" destOrd="0" presId="urn:microsoft.com/office/officeart/2005/8/layout/hList7"/>
    <dgm:cxn modelId="{615034E4-0230-784D-BA5D-22635FD928B9}" srcId="{03EC3315-0CF0-024A-9648-93B7E091D134}" destId="{29E6EB7D-12B0-5840-B411-84D5DBBAD32C}" srcOrd="0" destOrd="0" parTransId="{DA1D8052-D8E3-AC41-B6D2-9D71E1855F35}" sibTransId="{E36A559A-1EE6-6E40-B158-8A96AB1F2D27}"/>
    <dgm:cxn modelId="{882AF642-9E10-CD48-9A33-2949688D698F}" type="presOf" srcId="{983BAA56-C311-E640-AD4E-02BA7AE1C6D8}" destId="{DF65D40F-73A5-9B49-8A83-DC1A84CB8164}" srcOrd="0" destOrd="0" presId="urn:microsoft.com/office/officeart/2005/8/layout/hList7"/>
    <dgm:cxn modelId="{DBC9EBD2-20E0-9349-92FE-4E9422744D4E}" type="presOf" srcId="{F968E381-7E77-9B41-8B74-5912C5B33BD3}" destId="{75B0326D-F835-7E40-8CAA-4330C7037DAA}" srcOrd="1" destOrd="0" presId="urn:microsoft.com/office/officeart/2005/8/layout/hList7"/>
    <dgm:cxn modelId="{F1137849-DB33-1B4F-998E-43DD5DFD0D24}" srcId="{03EC3315-0CF0-024A-9648-93B7E091D134}" destId="{F968E381-7E77-9B41-8B74-5912C5B33BD3}" srcOrd="2" destOrd="0" parTransId="{3C7AF43C-56F6-7341-BAAE-B4CD0807BA3D}" sibTransId="{BEF8B508-3928-7748-9C85-853A67162208}"/>
    <dgm:cxn modelId="{C14CB7E1-F63D-7145-9CA5-68FA72701EF5}" type="presOf" srcId="{F9E68D16-6463-ED47-B636-7DE33C00862A}" destId="{8E4F7F2E-F1F8-2648-ADBE-8AFB835CC53E}" srcOrd="0" destOrd="0" presId="urn:microsoft.com/office/officeart/2005/8/layout/hList7"/>
    <dgm:cxn modelId="{F8A5BC87-E909-704C-AF65-373979A3AE03}" type="presOf" srcId="{03EC3315-0CF0-024A-9648-93B7E091D134}" destId="{B25A4A69-BA2D-1345-960C-8725D7CB7516}" srcOrd="0" destOrd="0" presId="urn:microsoft.com/office/officeart/2005/8/layout/hList7"/>
    <dgm:cxn modelId="{CDE2FA22-8F53-824D-A35F-FC6FFEFCDF43}" type="presOf" srcId="{C9733BFC-C6FE-B748-86C4-ED007ABBA2D9}" destId="{63DFF72B-5F11-9441-B40D-CBCC05807870}" srcOrd="0" destOrd="0" presId="urn:microsoft.com/office/officeart/2005/8/layout/hList7"/>
    <dgm:cxn modelId="{B1C0239E-3986-8743-84A5-133C2B1D57DB}" type="presParOf" srcId="{B25A4A69-BA2D-1345-960C-8725D7CB7516}" destId="{C3D6D326-5C8A-154F-93EC-0CFC4A697269}" srcOrd="0" destOrd="0" presId="urn:microsoft.com/office/officeart/2005/8/layout/hList7"/>
    <dgm:cxn modelId="{B97CAAF4-75DF-4442-9BFA-05368BCEF596}" type="presParOf" srcId="{B25A4A69-BA2D-1345-960C-8725D7CB7516}" destId="{8475117D-5172-3F44-BA14-C193EF8655CB}" srcOrd="1" destOrd="0" presId="urn:microsoft.com/office/officeart/2005/8/layout/hList7"/>
    <dgm:cxn modelId="{00E4AC23-26B9-D141-BDBF-05405DB7372E}" type="presParOf" srcId="{8475117D-5172-3F44-BA14-C193EF8655CB}" destId="{905FD324-728A-A04A-84EC-43B1158A5162}" srcOrd="0" destOrd="0" presId="urn:microsoft.com/office/officeart/2005/8/layout/hList7"/>
    <dgm:cxn modelId="{CCD7FF2C-C5EB-774B-8B0A-F8D10317EBE1}" type="presParOf" srcId="{905FD324-728A-A04A-84EC-43B1158A5162}" destId="{CC39D618-A85A-E24D-88F8-2CAE696AFB1A}" srcOrd="0" destOrd="0" presId="urn:microsoft.com/office/officeart/2005/8/layout/hList7"/>
    <dgm:cxn modelId="{C8C21F42-28DA-614E-AEC1-80D23B5F6383}" type="presParOf" srcId="{905FD324-728A-A04A-84EC-43B1158A5162}" destId="{D2ADF0BE-CB79-9D4C-9F8E-6A8B5E9B97ED}" srcOrd="1" destOrd="0" presId="urn:microsoft.com/office/officeart/2005/8/layout/hList7"/>
    <dgm:cxn modelId="{39BB3AAB-983E-604A-8237-1A4B8D366AFA}" type="presParOf" srcId="{905FD324-728A-A04A-84EC-43B1158A5162}" destId="{08941423-2267-E54D-A49E-16EB02D68278}" srcOrd="2" destOrd="0" presId="urn:microsoft.com/office/officeart/2005/8/layout/hList7"/>
    <dgm:cxn modelId="{DFD01CCB-AA88-DE44-9C27-252DFABD544D}" type="presParOf" srcId="{905FD324-728A-A04A-84EC-43B1158A5162}" destId="{1A2CD221-4355-D74C-98C7-BDBD2448FF64}" srcOrd="3" destOrd="0" presId="urn:microsoft.com/office/officeart/2005/8/layout/hList7"/>
    <dgm:cxn modelId="{2C45AA89-70DD-BC40-81AA-A9889D10A313}" type="presParOf" srcId="{8475117D-5172-3F44-BA14-C193EF8655CB}" destId="{CC1C86BF-F742-4B4E-B0FA-14C9477A2AF9}" srcOrd="1" destOrd="0" presId="urn:microsoft.com/office/officeart/2005/8/layout/hList7"/>
    <dgm:cxn modelId="{D435C193-A424-C948-8F2D-D440581BB15B}" type="presParOf" srcId="{8475117D-5172-3F44-BA14-C193EF8655CB}" destId="{B9E22EC6-8BD9-1145-8BE2-0BABEE5892B6}" srcOrd="2" destOrd="0" presId="urn:microsoft.com/office/officeart/2005/8/layout/hList7"/>
    <dgm:cxn modelId="{912CF873-0A5E-F040-B739-4B3A39A069EA}" type="presParOf" srcId="{B9E22EC6-8BD9-1145-8BE2-0BABEE5892B6}" destId="{8E4F7F2E-F1F8-2648-ADBE-8AFB835CC53E}" srcOrd="0" destOrd="0" presId="urn:microsoft.com/office/officeart/2005/8/layout/hList7"/>
    <dgm:cxn modelId="{A45D0585-A191-DB42-A70A-277C6EA1CF70}" type="presParOf" srcId="{B9E22EC6-8BD9-1145-8BE2-0BABEE5892B6}" destId="{40F7455F-4C8D-964D-AEF3-3F8A4F1E8648}" srcOrd="1" destOrd="0" presId="urn:microsoft.com/office/officeart/2005/8/layout/hList7"/>
    <dgm:cxn modelId="{9697FE27-EE00-014F-9BB6-2BB98B4EC743}" type="presParOf" srcId="{B9E22EC6-8BD9-1145-8BE2-0BABEE5892B6}" destId="{24FF9F3B-0809-2A40-A3E1-D20FDC8EFC44}" srcOrd="2" destOrd="0" presId="urn:microsoft.com/office/officeart/2005/8/layout/hList7"/>
    <dgm:cxn modelId="{27CAE702-0299-094F-AC79-7854799F3874}" type="presParOf" srcId="{B9E22EC6-8BD9-1145-8BE2-0BABEE5892B6}" destId="{46335CD2-F08A-1544-8F7C-C8E923F098A9}" srcOrd="3" destOrd="0" presId="urn:microsoft.com/office/officeart/2005/8/layout/hList7"/>
    <dgm:cxn modelId="{48766949-122F-9B4F-91FB-197F0C8E644F}" type="presParOf" srcId="{8475117D-5172-3F44-BA14-C193EF8655CB}" destId="{63DFF72B-5F11-9441-B40D-CBCC05807870}" srcOrd="3" destOrd="0" presId="urn:microsoft.com/office/officeart/2005/8/layout/hList7"/>
    <dgm:cxn modelId="{C67CA78F-38B1-B646-AEDA-0B535BEA62A0}" type="presParOf" srcId="{8475117D-5172-3F44-BA14-C193EF8655CB}" destId="{E9F068F2-A801-F549-AEC2-9F59A9A19386}" srcOrd="4" destOrd="0" presId="urn:microsoft.com/office/officeart/2005/8/layout/hList7"/>
    <dgm:cxn modelId="{9CEDC0E5-2770-0944-9BE7-146822D75BFB}" type="presParOf" srcId="{E9F068F2-A801-F549-AEC2-9F59A9A19386}" destId="{DAB14C4F-AD01-0E42-88DA-FA180DD5E45D}" srcOrd="0" destOrd="0" presId="urn:microsoft.com/office/officeart/2005/8/layout/hList7"/>
    <dgm:cxn modelId="{AC281C9B-0A05-D943-B33A-370486195904}" type="presParOf" srcId="{E9F068F2-A801-F549-AEC2-9F59A9A19386}" destId="{75B0326D-F835-7E40-8CAA-4330C7037DAA}" srcOrd="1" destOrd="0" presId="urn:microsoft.com/office/officeart/2005/8/layout/hList7"/>
    <dgm:cxn modelId="{B88DCC80-6A0D-A140-A7AF-D49E51E935FC}" type="presParOf" srcId="{E9F068F2-A801-F549-AEC2-9F59A9A19386}" destId="{9C523E9B-4F37-9B40-8BF2-D7EA29155ECA}" srcOrd="2" destOrd="0" presId="urn:microsoft.com/office/officeart/2005/8/layout/hList7"/>
    <dgm:cxn modelId="{65E47BDB-8F61-F043-8358-C6844BE46397}" type="presParOf" srcId="{E9F068F2-A801-F549-AEC2-9F59A9A19386}" destId="{8BC33A04-14A9-CD4A-8AF3-7A92C0298972}" srcOrd="3" destOrd="0" presId="urn:microsoft.com/office/officeart/2005/8/layout/hList7"/>
    <dgm:cxn modelId="{9F02FF8E-E774-6745-9057-7B4E7957BF0B}" type="presParOf" srcId="{8475117D-5172-3F44-BA14-C193EF8655CB}" destId="{01C98C76-40AC-584A-BCBB-23A1FC740515}" srcOrd="5" destOrd="0" presId="urn:microsoft.com/office/officeart/2005/8/layout/hList7"/>
    <dgm:cxn modelId="{108AD6F1-AAB4-9F47-AC46-A1C8E2CA0BEA}" type="presParOf" srcId="{8475117D-5172-3F44-BA14-C193EF8655CB}" destId="{1AB64724-21BC-D44D-B2E6-B32AA5646080}" srcOrd="6" destOrd="0" presId="urn:microsoft.com/office/officeart/2005/8/layout/hList7"/>
    <dgm:cxn modelId="{3132A610-EA4D-FA40-A7AD-06B492D6D662}" type="presParOf" srcId="{1AB64724-21BC-D44D-B2E6-B32AA5646080}" destId="{E1AC0490-14D6-A241-B84E-8AD4F9D37563}" srcOrd="0" destOrd="0" presId="urn:microsoft.com/office/officeart/2005/8/layout/hList7"/>
    <dgm:cxn modelId="{9F7F9D88-BDA0-464C-A29F-C357C1C25730}" type="presParOf" srcId="{1AB64724-21BC-D44D-B2E6-B32AA5646080}" destId="{E238AEF2-E3B1-2047-890D-039CC23FDE23}" srcOrd="1" destOrd="0" presId="urn:microsoft.com/office/officeart/2005/8/layout/hList7"/>
    <dgm:cxn modelId="{DDF956B6-364E-FE49-8E05-63D470CCFC66}" type="presParOf" srcId="{1AB64724-21BC-D44D-B2E6-B32AA5646080}" destId="{C99E3E62-7099-1F41-80D5-0EB2AA99D445}" srcOrd="2" destOrd="0" presId="urn:microsoft.com/office/officeart/2005/8/layout/hList7"/>
    <dgm:cxn modelId="{DC0379C8-5284-2345-BC4E-95DB3D3BC0B8}" type="presParOf" srcId="{1AB64724-21BC-D44D-B2E6-B32AA5646080}" destId="{60198288-F69C-C445-9EFD-97ECBB38A74F}" srcOrd="3" destOrd="0" presId="urn:microsoft.com/office/officeart/2005/8/layout/hList7"/>
    <dgm:cxn modelId="{BF253F64-4891-0B48-B3F1-E980CA481AA2}" type="presParOf" srcId="{8475117D-5172-3F44-BA14-C193EF8655CB}" destId="{195B2B0B-456B-7A48-9217-D17EC10C1202}" srcOrd="7" destOrd="0" presId="urn:microsoft.com/office/officeart/2005/8/layout/hList7"/>
    <dgm:cxn modelId="{40E56633-179A-0046-A038-F0DFB37AD87C}" type="presParOf" srcId="{8475117D-5172-3F44-BA14-C193EF8655CB}" destId="{151A69F2-0697-ED4C-88B9-2BF38B4AD6DD}" srcOrd="8" destOrd="0" presId="urn:microsoft.com/office/officeart/2005/8/layout/hList7"/>
    <dgm:cxn modelId="{0E083B3B-35D2-7243-8F0E-A9705C7CAC25}" type="presParOf" srcId="{151A69F2-0697-ED4C-88B9-2BF38B4AD6DD}" destId="{DF65D40F-73A5-9B49-8A83-DC1A84CB8164}" srcOrd="0" destOrd="0" presId="urn:microsoft.com/office/officeart/2005/8/layout/hList7"/>
    <dgm:cxn modelId="{BED85A47-9D85-D344-A38C-6668E660C074}" type="presParOf" srcId="{151A69F2-0697-ED4C-88B9-2BF38B4AD6DD}" destId="{825D0C0A-A1BD-5C46-A63A-8BC50615DB32}" srcOrd="1" destOrd="0" presId="urn:microsoft.com/office/officeart/2005/8/layout/hList7"/>
    <dgm:cxn modelId="{ED1FC5E4-5E14-DB4C-B7D8-ADC99F2780AB}" type="presParOf" srcId="{151A69F2-0697-ED4C-88B9-2BF38B4AD6DD}" destId="{3B99DEAF-A1E1-AF43-9FCD-4F4406D7B34D}" srcOrd="2" destOrd="0" presId="urn:microsoft.com/office/officeart/2005/8/layout/hList7"/>
    <dgm:cxn modelId="{FCD6EBF5-C775-0F43-BCD7-AEE1E6727CC2}" type="presParOf" srcId="{151A69F2-0697-ED4C-88B9-2BF38B4AD6DD}" destId="{03B2D2B9-2306-B043-8792-7E5DEE07CB6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828CBB-8FC8-1541-8240-171278A4531F}" type="doc">
      <dgm:prSet loTypeId="urn:microsoft.com/office/officeart/2005/8/layout/radial4" loCatId="" qsTypeId="urn:microsoft.com/office/officeart/2005/8/quickstyle/3D3" qsCatId="3D" csTypeId="urn:microsoft.com/office/officeart/2005/8/colors/colorful4" csCatId="colorful" phldr="1"/>
      <dgm:spPr/>
      <dgm:t>
        <a:bodyPr/>
        <a:lstStyle/>
        <a:p>
          <a:endParaRPr lang="en-US"/>
        </a:p>
      </dgm:t>
    </dgm:pt>
    <dgm:pt modelId="{97BDADC2-9A94-5740-8B55-3053F4E1CD2D}">
      <dgm:prSet phldrT="[Text]"/>
      <dgm:spPr>
        <a:solidFill>
          <a:srgbClr val="6C3203"/>
        </a:solidFill>
      </dgm:spPr>
      <dgm:t>
        <a:bodyPr/>
        <a:lstStyle/>
        <a:p>
          <a:r>
            <a:rPr lang="en-US" b="1" dirty="0" smtClean="0">
              <a:effectLst>
                <a:outerShdw blurRad="38100" dist="38100" dir="2700000" algn="tl">
                  <a:srgbClr val="000000">
                    <a:alpha val="43137"/>
                  </a:srgbClr>
                </a:outerShdw>
              </a:effectLst>
            </a:rPr>
            <a:t>Easy Access</a:t>
          </a:r>
          <a:endParaRPr lang="en-US" b="1" dirty="0">
            <a:effectLst>
              <a:outerShdw blurRad="38100" dist="38100" dir="2700000" algn="tl">
                <a:srgbClr val="000000">
                  <a:alpha val="43137"/>
                </a:srgbClr>
              </a:outerShdw>
            </a:effectLst>
          </a:endParaRPr>
        </a:p>
      </dgm:t>
    </dgm:pt>
    <dgm:pt modelId="{1A1F2E1D-34E8-7746-861D-7D745938F7FA}" type="parTrans" cxnId="{F3E3D1F2-8E2D-F444-BFDC-16B54DB39EC9}">
      <dgm:prSet/>
      <dgm:spPr/>
      <dgm:t>
        <a:bodyPr/>
        <a:lstStyle/>
        <a:p>
          <a:endParaRPr lang="en-US"/>
        </a:p>
      </dgm:t>
    </dgm:pt>
    <dgm:pt modelId="{515DE6E6-6D57-7C4B-B2C8-58BA6B367F5A}" type="sibTrans" cxnId="{F3E3D1F2-8E2D-F444-BFDC-16B54DB39EC9}">
      <dgm:prSet/>
      <dgm:spPr/>
      <dgm:t>
        <a:bodyPr/>
        <a:lstStyle/>
        <a:p>
          <a:endParaRPr lang="en-US"/>
        </a:p>
      </dgm:t>
    </dgm:pt>
    <dgm:pt modelId="{3C216BD3-2B5C-A449-A367-DC8A2DBDCBC6}">
      <dgm:prSet phldrT="[Text]" custT="1"/>
      <dgm:spPr>
        <a:solidFill>
          <a:schemeClr val="accent4">
            <a:lumMod val="50000"/>
          </a:schemeClr>
        </a:solidFill>
        <a:scene3d>
          <a:camera prst="orthographicFront">
            <a:rot lat="0" lon="0" rev="0"/>
          </a:camera>
          <a:lightRig rig="contrasting" dir="t">
            <a:rot lat="0" lon="0" rev="1200000"/>
          </a:lightRig>
        </a:scene3d>
        <a:sp3d contourW="19050" prstMaterial="metal">
          <a:bevelT w="107950" h="107950" prst="artDeco"/>
          <a:bevelB w="107950" h="107950"/>
        </a:sp3d>
      </dgm:spPr>
      <dgm:t>
        <a:bodyPr/>
        <a:lstStyle/>
        <a:p>
          <a:r>
            <a:rPr lang="en-US" sz="1800" b="1" dirty="0" smtClean="0">
              <a:effectLst>
                <a:outerShdw blurRad="38100" dist="38100" dir="2700000" algn="tl">
                  <a:srgbClr val="000000">
                    <a:alpha val="43137"/>
                  </a:srgbClr>
                </a:outerShdw>
              </a:effectLst>
              <a:latin typeface="BlairMdITC TT-Medium"/>
              <a:cs typeface="BlairMdITC TT-Medium"/>
            </a:rPr>
            <a:t>Broader Range of Hydrology</a:t>
          </a:r>
        </a:p>
        <a:p>
          <a:r>
            <a:rPr lang="en-US" sz="1800" b="1" dirty="0" smtClean="0">
              <a:effectLst>
                <a:outerShdw blurRad="38100" dist="38100" dir="2700000" algn="tl">
                  <a:srgbClr val="000000">
                    <a:alpha val="43137"/>
                  </a:srgbClr>
                </a:outerShdw>
              </a:effectLst>
              <a:latin typeface="BlairMdITC TT-Medium"/>
              <a:cs typeface="BlairMdITC TT-Medium"/>
            </a:rPr>
            <a:t>(Not just Floods</a:t>
          </a:r>
          <a:r>
            <a:rPr lang="en-US" sz="1900" b="1" dirty="0" smtClean="0">
              <a:effectLst>
                <a:outerShdw blurRad="38100" dist="38100" dir="2700000" algn="tl">
                  <a:srgbClr val="000000">
                    <a:alpha val="43137"/>
                  </a:srgbClr>
                </a:outerShdw>
              </a:effectLst>
            </a:rPr>
            <a:t>)</a:t>
          </a:r>
          <a:endParaRPr lang="en-US" sz="1900" b="1" dirty="0">
            <a:effectLst>
              <a:outerShdw blurRad="38100" dist="38100" dir="2700000" algn="tl">
                <a:srgbClr val="000000">
                  <a:alpha val="43137"/>
                </a:srgbClr>
              </a:outerShdw>
            </a:effectLst>
          </a:endParaRPr>
        </a:p>
      </dgm:t>
    </dgm:pt>
    <dgm:pt modelId="{FEE02649-0F89-4543-A36D-2290B8D10516}" type="parTrans" cxnId="{3C9C059E-5271-AD40-9DB3-DA55A47C230F}">
      <dgm:prSet/>
      <dgm:spPr>
        <a:solidFill>
          <a:schemeClr val="accent4">
            <a:lumMod val="50000"/>
          </a:schemeClr>
        </a:solidFill>
        <a:scene3d>
          <a:camera prst="orthographicFront">
            <a:rot lat="0" lon="0" rev="0"/>
          </a:camera>
          <a:lightRig rig="contrasting" dir="t">
            <a:rot lat="0" lon="0" rev="1200000"/>
          </a:lightRig>
        </a:scene3d>
        <a:sp3d z="-300000" contourW="19050" prstMaterial="metal">
          <a:bevelT w="107950" h="107950" prst="artDeco"/>
          <a:bevelB w="107950" h="107950"/>
        </a:sp3d>
      </dgm:spPr>
      <dgm:t>
        <a:bodyPr/>
        <a:lstStyle/>
        <a:p>
          <a:endParaRPr lang="en-US"/>
        </a:p>
      </dgm:t>
    </dgm:pt>
    <dgm:pt modelId="{95E27C19-4274-B647-A141-246CEEF909BC}" type="sibTrans" cxnId="{3C9C059E-5271-AD40-9DB3-DA55A47C230F}">
      <dgm:prSet/>
      <dgm:spPr/>
      <dgm:t>
        <a:bodyPr/>
        <a:lstStyle/>
        <a:p>
          <a:endParaRPr lang="en-US"/>
        </a:p>
      </dgm:t>
    </dgm:pt>
    <dgm:pt modelId="{95FDB776-5B01-4B40-AA97-3DBEE3C09CAA}">
      <dgm:prSet phldrT="[Text]"/>
      <dgm:spPr>
        <a:solidFill>
          <a:schemeClr val="tx2">
            <a:lumMod val="50000"/>
          </a:schemeClr>
        </a:solidFill>
        <a:scene3d>
          <a:camera prst="orthographicFront">
            <a:rot lat="0" lon="0" rev="0"/>
          </a:camera>
          <a:lightRig rig="contrasting" dir="t">
            <a:rot lat="0" lon="0" rev="1200000"/>
          </a:lightRig>
        </a:scene3d>
        <a:sp3d contourW="19050" prstMaterial="metal">
          <a:bevelT w="107950" h="107950" prst="artDeco"/>
          <a:bevelB w="107950" h="107950"/>
        </a:sp3d>
      </dgm:spPr>
      <dgm:t>
        <a:bodyPr/>
        <a:lstStyle/>
        <a:p>
          <a:r>
            <a:rPr lang="en-US" b="1" dirty="0" smtClean="0">
              <a:effectLst>
                <a:outerShdw blurRad="38100" dist="38100" dir="2700000" algn="tl">
                  <a:srgbClr val="000000">
                    <a:alpha val="43137"/>
                  </a:srgbClr>
                </a:outerShdw>
              </a:effectLst>
              <a:latin typeface="BlairMdITC TT-Medium"/>
              <a:cs typeface="BlairMdITC TT-Medium"/>
            </a:rPr>
            <a:t>Detailed Characteristics of Small Watersheds, </a:t>
          </a:r>
          <a:r>
            <a:rPr lang="en-US" b="1" dirty="0" err="1" smtClean="0">
              <a:effectLst>
                <a:outerShdw blurRad="38100" dist="38100" dir="2700000" algn="tl">
                  <a:srgbClr val="000000">
                    <a:alpha val="43137"/>
                  </a:srgbClr>
                </a:outerShdw>
              </a:effectLst>
              <a:latin typeface="BlairMdITC TT-Medium"/>
              <a:cs typeface="BlairMdITC TT-Medium"/>
            </a:rPr>
            <a:t>Hillslopes</a:t>
          </a:r>
          <a:endParaRPr lang="en-US" b="1" dirty="0">
            <a:effectLst>
              <a:outerShdw blurRad="38100" dist="38100" dir="2700000" algn="tl">
                <a:srgbClr val="000000">
                  <a:alpha val="43137"/>
                </a:srgbClr>
              </a:outerShdw>
            </a:effectLst>
            <a:latin typeface="BlairMdITC TT-Medium"/>
            <a:cs typeface="BlairMdITC TT-Medium"/>
          </a:endParaRPr>
        </a:p>
      </dgm:t>
    </dgm:pt>
    <dgm:pt modelId="{77512CBD-4898-694C-8FF3-3652348B87E3}" type="parTrans" cxnId="{8668DBFD-188E-3C45-8E68-047E54FCEBCB}">
      <dgm:prSet/>
      <dgm:spPr>
        <a:solidFill>
          <a:schemeClr val="tx2">
            <a:lumMod val="50000"/>
          </a:schemeClr>
        </a:solidFill>
        <a:scene3d>
          <a:camera prst="orthographicFront">
            <a:rot lat="0" lon="0" rev="0"/>
          </a:camera>
          <a:lightRig rig="contrasting" dir="t">
            <a:rot lat="0" lon="0" rev="1200000"/>
          </a:lightRig>
        </a:scene3d>
        <a:sp3d z="-300000" contourW="19050" prstMaterial="metal">
          <a:bevelT w="107950" h="107950" prst="artDeco"/>
          <a:bevelB w="107950" h="107950"/>
        </a:sp3d>
      </dgm:spPr>
      <dgm:t>
        <a:bodyPr/>
        <a:lstStyle/>
        <a:p>
          <a:endParaRPr lang="en-US"/>
        </a:p>
      </dgm:t>
    </dgm:pt>
    <dgm:pt modelId="{2DBA9BD4-DC6E-784F-937D-45DB48DC1775}" type="sibTrans" cxnId="{8668DBFD-188E-3C45-8E68-047E54FCEBCB}">
      <dgm:prSet/>
      <dgm:spPr/>
      <dgm:t>
        <a:bodyPr/>
        <a:lstStyle/>
        <a:p>
          <a:endParaRPr lang="en-US"/>
        </a:p>
      </dgm:t>
    </dgm:pt>
    <dgm:pt modelId="{AAB7E816-15DE-0F45-BE3C-F97736FFD531}">
      <dgm:prSet phldrT="[Text]"/>
      <dgm:spPr>
        <a:solidFill>
          <a:srgbClr val="1B4955"/>
        </a:solidFill>
        <a:scene3d>
          <a:camera prst="orthographicFront">
            <a:rot lat="0" lon="0" rev="0"/>
          </a:camera>
          <a:lightRig rig="contrasting" dir="t">
            <a:rot lat="0" lon="0" rev="1200000"/>
          </a:lightRig>
        </a:scene3d>
        <a:sp3d contourW="19050" prstMaterial="metal">
          <a:bevelT w="107950" h="107950" prst="artDeco"/>
          <a:bevelB w="107950" h="107950"/>
        </a:sp3d>
      </dgm:spPr>
      <dgm:t>
        <a:bodyPr/>
        <a:lstStyle/>
        <a:p>
          <a:r>
            <a:rPr lang="en-US" b="1" dirty="0" smtClean="0">
              <a:effectLst>
                <a:outerShdw blurRad="38100" dist="38100" dir="2700000" algn="tl">
                  <a:srgbClr val="000000">
                    <a:alpha val="43137"/>
                  </a:srgbClr>
                </a:outerShdw>
              </a:effectLst>
              <a:latin typeface="BlairMdITC TT-Medium"/>
              <a:cs typeface="BlairMdITC TT-Medium"/>
            </a:rPr>
            <a:t>Consistent and Coherent across Large Watersheds</a:t>
          </a:r>
          <a:endParaRPr lang="en-US" b="1" dirty="0">
            <a:effectLst>
              <a:outerShdw blurRad="38100" dist="38100" dir="2700000" algn="tl">
                <a:srgbClr val="000000">
                  <a:alpha val="43137"/>
                </a:srgbClr>
              </a:outerShdw>
            </a:effectLst>
            <a:latin typeface="BlairMdITC TT-Medium"/>
            <a:cs typeface="BlairMdITC TT-Medium"/>
          </a:endParaRPr>
        </a:p>
      </dgm:t>
    </dgm:pt>
    <dgm:pt modelId="{E18CFA1D-369F-CA46-AC32-503A9EDCD9D4}" type="parTrans" cxnId="{656324BD-0052-1343-B453-D6EF3F2BE8C0}">
      <dgm:prSet/>
      <dgm:spPr>
        <a:solidFill>
          <a:srgbClr val="1B4955"/>
        </a:solidFill>
        <a:scene3d>
          <a:camera prst="orthographicFront">
            <a:rot lat="0" lon="0" rev="0"/>
          </a:camera>
          <a:lightRig rig="contrasting" dir="t">
            <a:rot lat="0" lon="0" rev="1200000"/>
          </a:lightRig>
        </a:scene3d>
        <a:sp3d z="-300000" contourW="19050" prstMaterial="metal">
          <a:bevelT w="107950" h="107950" prst="artDeco"/>
          <a:bevelB w="107950" h="107950"/>
        </a:sp3d>
      </dgm:spPr>
      <dgm:t>
        <a:bodyPr/>
        <a:lstStyle/>
        <a:p>
          <a:endParaRPr lang="en-US"/>
        </a:p>
      </dgm:t>
    </dgm:pt>
    <dgm:pt modelId="{1EB3CEFE-66F4-EB4C-A903-0C0D2FB27FB5}" type="sibTrans" cxnId="{656324BD-0052-1343-B453-D6EF3F2BE8C0}">
      <dgm:prSet/>
      <dgm:spPr/>
      <dgm:t>
        <a:bodyPr/>
        <a:lstStyle/>
        <a:p>
          <a:endParaRPr lang="en-US"/>
        </a:p>
      </dgm:t>
    </dgm:pt>
    <dgm:pt modelId="{4222E248-B560-A04D-B81E-62EC8EC17B36}" type="pres">
      <dgm:prSet presAssocID="{97828CBB-8FC8-1541-8240-171278A4531F}" presName="cycle" presStyleCnt="0">
        <dgm:presLayoutVars>
          <dgm:chMax val="1"/>
          <dgm:dir/>
          <dgm:animLvl val="ctr"/>
          <dgm:resizeHandles val="exact"/>
        </dgm:presLayoutVars>
      </dgm:prSet>
      <dgm:spPr/>
      <dgm:t>
        <a:bodyPr/>
        <a:lstStyle/>
        <a:p>
          <a:endParaRPr lang="en-US"/>
        </a:p>
      </dgm:t>
    </dgm:pt>
    <dgm:pt modelId="{1D246319-375B-8E4F-BF8F-12C98F8DB852}" type="pres">
      <dgm:prSet presAssocID="{97BDADC2-9A94-5740-8B55-3053F4E1CD2D}" presName="centerShape" presStyleLbl="node0" presStyleIdx="0" presStyleCnt="1"/>
      <dgm:spPr/>
      <dgm:t>
        <a:bodyPr/>
        <a:lstStyle/>
        <a:p>
          <a:endParaRPr lang="en-US"/>
        </a:p>
      </dgm:t>
    </dgm:pt>
    <dgm:pt modelId="{76BAA992-B325-DF43-B815-24B54C3226D0}" type="pres">
      <dgm:prSet presAssocID="{FEE02649-0F89-4543-A36D-2290B8D10516}" presName="parTrans" presStyleLbl="bgSibTrans2D1" presStyleIdx="0" presStyleCnt="3"/>
      <dgm:spPr/>
      <dgm:t>
        <a:bodyPr/>
        <a:lstStyle/>
        <a:p>
          <a:endParaRPr lang="en-US"/>
        </a:p>
      </dgm:t>
    </dgm:pt>
    <dgm:pt modelId="{A834EDB9-42CF-D145-A169-A8D147FA054F}" type="pres">
      <dgm:prSet presAssocID="{3C216BD3-2B5C-A449-A367-DC8A2DBDCBC6}" presName="node" presStyleLbl="node1" presStyleIdx="0" presStyleCnt="3" custScaleX="154689" custRadScaleRad="142116" custRadScaleInc="-9683">
        <dgm:presLayoutVars>
          <dgm:bulletEnabled val="1"/>
        </dgm:presLayoutVars>
      </dgm:prSet>
      <dgm:spPr/>
      <dgm:t>
        <a:bodyPr/>
        <a:lstStyle/>
        <a:p>
          <a:endParaRPr lang="en-US"/>
        </a:p>
      </dgm:t>
    </dgm:pt>
    <dgm:pt modelId="{5169702C-3637-FB40-91BB-14DD489B68B8}" type="pres">
      <dgm:prSet presAssocID="{77512CBD-4898-694C-8FF3-3652348B87E3}" presName="parTrans" presStyleLbl="bgSibTrans2D1" presStyleIdx="1" presStyleCnt="3"/>
      <dgm:spPr/>
      <dgm:t>
        <a:bodyPr/>
        <a:lstStyle/>
        <a:p>
          <a:endParaRPr lang="en-US"/>
        </a:p>
      </dgm:t>
    </dgm:pt>
    <dgm:pt modelId="{D64720E6-4DFD-8749-8636-AA7B81645C96}" type="pres">
      <dgm:prSet presAssocID="{95FDB776-5B01-4B40-AA97-3DBEE3C09CAA}" presName="node" presStyleLbl="node1" presStyleIdx="1" presStyleCnt="3" custAng="0" custScaleX="131010" custScaleY="132109" custRadScaleRad="115986" custRadScaleInc="414">
        <dgm:presLayoutVars>
          <dgm:bulletEnabled val="1"/>
        </dgm:presLayoutVars>
      </dgm:prSet>
      <dgm:spPr/>
      <dgm:t>
        <a:bodyPr/>
        <a:lstStyle/>
        <a:p>
          <a:endParaRPr lang="en-US"/>
        </a:p>
      </dgm:t>
    </dgm:pt>
    <dgm:pt modelId="{1F7AC2A5-50A5-A742-A00B-09CC294C2122}" type="pres">
      <dgm:prSet presAssocID="{E18CFA1D-369F-CA46-AC32-503A9EDCD9D4}" presName="parTrans" presStyleLbl="bgSibTrans2D1" presStyleIdx="2" presStyleCnt="3"/>
      <dgm:spPr/>
      <dgm:t>
        <a:bodyPr/>
        <a:lstStyle/>
        <a:p>
          <a:endParaRPr lang="en-US"/>
        </a:p>
      </dgm:t>
    </dgm:pt>
    <dgm:pt modelId="{1E427915-E7A0-224D-BD86-6279B8749D67}" type="pres">
      <dgm:prSet presAssocID="{AAB7E816-15DE-0F45-BE3C-F97736FFD531}" presName="node" presStyleLbl="node1" presStyleIdx="2" presStyleCnt="3" custScaleX="154689" custRadScaleRad="139465" custRadScaleInc="7671">
        <dgm:presLayoutVars>
          <dgm:bulletEnabled val="1"/>
        </dgm:presLayoutVars>
      </dgm:prSet>
      <dgm:spPr/>
      <dgm:t>
        <a:bodyPr/>
        <a:lstStyle/>
        <a:p>
          <a:endParaRPr lang="en-US"/>
        </a:p>
      </dgm:t>
    </dgm:pt>
  </dgm:ptLst>
  <dgm:cxnLst>
    <dgm:cxn modelId="{4C711A0F-54B8-5348-B3FA-9F7EAF3A2F42}" type="presOf" srcId="{95FDB776-5B01-4B40-AA97-3DBEE3C09CAA}" destId="{D64720E6-4DFD-8749-8636-AA7B81645C96}" srcOrd="0" destOrd="0" presId="urn:microsoft.com/office/officeart/2005/8/layout/radial4"/>
    <dgm:cxn modelId="{37C04C77-29FA-A94D-9829-CFC6695FB025}" type="presOf" srcId="{97828CBB-8FC8-1541-8240-171278A4531F}" destId="{4222E248-B560-A04D-B81E-62EC8EC17B36}" srcOrd="0" destOrd="0" presId="urn:microsoft.com/office/officeart/2005/8/layout/radial4"/>
    <dgm:cxn modelId="{3C9C059E-5271-AD40-9DB3-DA55A47C230F}" srcId="{97BDADC2-9A94-5740-8B55-3053F4E1CD2D}" destId="{3C216BD3-2B5C-A449-A367-DC8A2DBDCBC6}" srcOrd="0" destOrd="0" parTransId="{FEE02649-0F89-4543-A36D-2290B8D10516}" sibTransId="{95E27C19-4274-B647-A141-246CEEF909BC}"/>
    <dgm:cxn modelId="{8668DBFD-188E-3C45-8E68-047E54FCEBCB}" srcId="{97BDADC2-9A94-5740-8B55-3053F4E1CD2D}" destId="{95FDB776-5B01-4B40-AA97-3DBEE3C09CAA}" srcOrd="1" destOrd="0" parTransId="{77512CBD-4898-694C-8FF3-3652348B87E3}" sibTransId="{2DBA9BD4-DC6E-784F-937D-45DB48DC1775}"/>
    <dgm:cxn modelId="{656324BD-0052-1343-B453-D6EF3F2BE8C0}" srcId="{97BDADC2-9A94-5740-8B55-3053F4E1CD2D}" destId="{AAB7E816-15DE-0F45-BE3C-F97736FFD531}" srcOrd="2" destOrd="0" parTransId="{E18CFA1D-369F-CA46-AC32-503A9EDCD9D4}" sibTransId="{1EB3CEFE-66F4-EB4C-A903-0C0D2FB27FB5}"/>
    <dgm:cxn modelId="{4D151612-50CF-3840-BC59-A3FFA2DC884D}" type="presOf" srcId="{77512CBD-4898-694C-8FF3-3652348B87E3}" destId="{5169702C-3637-FB40-91BB-14DD489B68B8}" srcOrd="0" destOrd="0" presId="urn:microsoft.com/office/officeart/2005/8/layout/radial4"/>
    <dgm:cxn modelId="{F3E3D1F2-8E2D-F444-BFDC-16B54DB39EC9}" srcId="{97828CBB-8FC8-1541-8240-171278A4531F}" destId="{97BDADC2-9A94-5740-8B55-3053F4E1CD2D}" srcOrd="0" destOrd="0" parTransId="{1A1F2E1D-34E8-7746-861D-7D745938F7FA}" sibTransId="{515DE6E6-6D57-7C4B-B2C8-58BA6B367F5A}"/>
    <dgm:cxn modelId="{EFB1A374-51EE-7542-AE1B-F6849ACAEAE6}" type="presOf" srcId="{97BDADC2-9A94-5740-8B55-3053F4E1CD2D}" destId="{1D246319-375B-8E4F-BF8F-12C98F8DB852}" srcOrd="0" destOrd="0" presId="urn:microsoft.com/office/officeart/2005/8/layout/radial4"/>
    <dgm:cxn modelId="{D6DDE685-9A0F-6846-A9F3-B46640EDDEDD}" type="presOf" srcId="{E18CFA1D-369F-CA46-AC32-503A9EDCD9D4}" destId="{1F7AC2A5-50A5-A742-A00B-09CC294C2122}" srcOrd="0" destOrd="0" presId="urn:microsoft.com/office/officeart/2005/8/layout/radial4"/>
    <dgm:cxn modelId="{7847985A-40CE-4246-9180-A9C860F2A748}" type="presOf" srcId="{3C216BD3-2B5C-A449-A367-DC8A2DBDCBC6}" destId="{A834EDB9-42CF-D145-A169-A8D147FA054F}" srcOrd="0" destOrd="0" presId="urn:microsoft.com/office/officeart/2005/8/layout/radial4"/>
    <dgm:cxn modelId="{1C6E65A0-7AC3-EB43-98B4-205FF4EA73E2}" type="presOf" srcId="{FEE02649-0F89-4543-A36D-2290B8D10516}" destId="{76BAA992-B325-DF43-B815-24B54C3226D0}" srcOrd="0" destOrd="0" presId="urn:microsoft.com/office/officeart/2005/8/layout/radial4"/>
    <dgm:cxn modelId="{5C60E765-9657-C14A-A030-B9DBDBC18544}" type="presOf" srcId="{AAB7E816-15DE-0F45-BE3C-F97736FFD531}" destId="{1E427915-E7A0-224D-BD86-6279B8749D67}" srcOrd="0" destOrd="0" presId="urn:microsoft.com/office/officeart/2005/8/layout/radial4"/>
    <dgm:cxn modelId="{9C3A4533-E440-7D45-AB03-C37267F907EF}" type="presParOf" srcId="{4222E248-B560-A04D-B81E-62EC8EC17B36}" destId="{1D246319-375B-8E4F-BF8F-12C98F8DB852}" srcOrd="0" destOrd="0" presId="urn:microsoft.com/office/officeart/2005/8/layout/radial4"/>
    <dgm:cxn modelId="{704E820E-586C-4C48-8DED-27FEFA326585}" type="presParOf" srcId="{4222E248-B560-A04D-B81E-62EC8EC17B36}" destId="{76BAA992-B325-DF43-B815-24B54C3226D0}" srcOrd="1" destOrd="0" presId="urn:microsoft.com/office/officeart/2005/8/layout/radial4"/>
    <dgm:cxn modelId="{C129EA7C-F43B-A242-ACF4-4FAA15CE79A7}" type="presParOf" srcId="{4222E248-B560-A04D-B81E-62EC8EC17B36}" destId="{A834EDB9-42CF-D145-A169-A8D147FA054F}" srcOrd="2" destOrd="0" presId="urn:microsoft.com/office/officeart/2005/8/layout/radial4"/>
    <dgm:cxn modelId="{32EA4EFC-6C88-F941-BDA6-ED4E356DC092}" type="presParOf" srcId="{4222E248-B560-A04D-B81E-62EC8EC17B36}" destId="{5169702C-3637-FB40-91BB-14DD489B68B8}" srcOrd="3" destOrd="0" presId="urn:microsoft.com/office/officeart/2005/8/layout/radial4"/>
    <dgm:cxn modelId="{8D88352A-474E-CB49-BF94-E0E416DBFA42}" type="presParOf" srcId="{4222E248-B560-A04D-B81E-62EC8EC17B36}" destId="{D64720E6-4DFD-8749-8636-AA7B81645C96}" srcOrd="4" destOrd="0" presId="urn:microsoft.com/office/officeart/2005/8/layout/radial4"/>
    <dgm:cxn modelId="{9BB5A3B3-2CEA-6F4B-BB3F-94CF8E9F53AB}" type="presParOf" srcId="{4222E248-B560-A04D-B81E-62EC8EC17B36}" destId="{1F7AC2A5-50A5-A742-A00B-09CC294C2122}" srcOrd="5" destOrd="0" presId="urn:microsoft.com/office/officeart/2005/8/layout/radial4"/>
    <dgm:cxn modelId="{3E1BE3BE-D36C-D340-A384-259765B813F2}" type="presParOf" srcId="{4222E248-B560-A04D-B81E-62EC8EC17B36}" destId="{1E427915-E7A0-224D-BD86-6279B8749D67}"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98048" cy="461090"/>
          </a:xfrm>
          <a:prstGeom prst="rect">
            <a:avLst/>
          </a:prstGeom>
        </p:spPr>
        <p:txBody>
          <a:bodyPr vert="horz" lIns="91824" tIns="45912" rIns="91824" bIns="45912" rtlCol="0"/>
          <a:lstStyle>
            <a:lvl1pPr algn="l">
              <a:defRPr sz="1200"/>
            </a:lvl1pPr>
          </a:lstStyle>
          <a:p>
            <a:endParaRPr lang="en-US"/>
          </a:p>
        </p:txBody>
      </p:sp>
      <p:sp>
        <p:nvSpPr>
          <p:cNvPr id="3" name="Date Placeholder 2"/>
          <p:cNvSpPr>
            <a:spLocks noGrp="1"/>
          </p:cNvSpPr>
          <p:nvPr>
            <p:ph type="dt" sz="quarter" idx="1"/>
          </p:nvPr>
        </p:nvSpPr>
        <p:spPr>
          <a:xfrm>
            <a:off x="3918683" y="1"/>
            <a:ext cx="2998048" cy="461090"/>
          </a:xfrm>
          <a:prstGeom prst="rect">
            <a:avLst/>
          </a:prstGeom>
        </p:spPr>
        <p:txBody>
          <a:bodyPr vert="horz" lIns="91824" tIns="45912" rIns="91824" bIns="45912" rtlCol="0"/>
          <a:lstStyle>
            <a:lvl1pPr algn="r">
              <a:defRPr sz="1200"/>
            </a:lvl1pPr>
          </a:lstStyle>
          <a:p>
            <a:fld id="{A81613BD-F4C4-A846-8BE7-0616044A02EF}" type="datetimeFigureOut">
              <a:rPr lang="en-US" smtClean="0"/>
              <a:t>10/3/2016</a:t>
            </a:fld>
            <a:endParaRPr lang="en-US"/>
          </a:p>
        </p:txBody>
      </p:sp>
      <p:sp>
        <p:nvSpPr>
          <p:cNvPr id="4" name="Footer Placeholder 3"/>
          <p:cNvSpPr>
            <a:spLocks noGrp="1"/>
          </p:cNvSpPr>
          <p:nvPr>
            <p:ph type="ftr" sz="quarter" idx="2"/>
          </p:nvPr>
        </p:nvSpPr>
        <p:spPr>
          <a:xfrm>
            <a:off x="1" y="8760701"/>
            <a:ext cx="2998048" cy="461089"/>
          </a:xfrm>
          <a:prstGeom prst="rect">
            <a:avLst/>
          </a:prstGeom>
        </p:spPr>
        <p:txBody>
          <a:bodyPr vert="horz" lIns="91824" tIns="45912" rIns="91824" bIns="45912" rtlCol="0" anchor="b"/>
          <a:lstStyle>
            <a:lvl1pPr algn="l">
              <a:defRPr sz="1200"/>
            </a:lvl1pPr>
          </a:lstStyle>
          <a:p>
            <a:endParaRPr lang="en-US"/>
          </a:p>
        </p:txBody>
      </p:sp>
      <p:sp>
        <p:nvSpPr>
          <p:cNvPr id="5" name="Slide Number Placeholder 4"/>
          <p:cNvSpPr>
            <a:spLocks noGrp="1"/>
          </p:cNvSpPr>
          <p:nvPr>
            <p:ph type="sldNum" sz="quarter" idx="3"/>
          </p:nvPr>
        </p:nvSpPr>
        <p:spPr>
          <a:xfrm>
            <a:off x="3918683" y="8760701"/>
            <a:ext cx="2998048" cy="461089"/>
          </a:xfrm>
          <a:prstGeom prst="rect">
            <a:avLst/>
          </a:prstGeom>
        </p:spPr>
        <p:txBody>
          <a:bodyPr vert="horz" lIns="91824" tIns="45912" rIns="91824" bIns="45912" rtlCol="0" anchor="b"/>
          <a:lstStyle>
            <a:lvl1pPr algn="r">
              <a:defRPr sz="1200"/>
            </a:lvl1pPr>
          </a:lstStyle>
          <a:p>
            <a:fld id="{230A9EDA-E38F-4446-A44C-07850B909C1E}" type="slidenum">
              <a:rPr lang="en-US" smtClean="0"/>
              <a:t>‹#›</a:t>
            </a:fld>
            <a:endParaRPr lang="en-US"/>
          </a:p>
        </p:txBody>
      </p:sp>
    </p:spTree>
    <p:extLst>
      <p:ext uri="{BB962C8B-B14F-4D97-AF65-F5344CB8AC3E}">
        <p14:creationId xmlns:p14="http://schemas.microsoft.com/office/powerpoint/2010/main" val="339399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97940" cy="461169"/>
          </a:xfrm>
          <a:prstGeom prst="rect">
            <a:avLst/>
          </a:prstGeom>
        </p:spPr>
        <p:txBody>
          <a:bodyPr vert="horz" lIns="92510" tIns="46255" rIns="92510" bIns="46255" rtlCol="0"/>
          <a:lstStyle>
            <a:lvl1pPr algn="l">
              <a:defRPr sz="1200"/>
            </a:lvl1pPr>
          </a:lstStyle>
          <a:p>
            <a:endParaRPr lang="en-US"/>
          </a:p>
        </p:txBody>
      </p:sp>
      <p:sp>
        <p:nvSpPr>
          <p:cNvPr id="3" name="Date Placeholder 2"/>
          <p:cNvSpPr>
            <a:spLocks noGrp="1"/>
          </p:cNvSpPr>
          <p:nvPr>
            <p:ph type="dt" idx="1"/>
          </p:nvPr>
        </p:nvSpPr>
        <p:spPr>
          <a:xfrm>
            <a:off x="3918786" y="0"/>
            <a:ext cx="2997940" cy="461169"/>
          </a:xfrm>
          <a:prstGeom prst="rect">
            <a:avLst/>
          </a:prstGeom>
        </p:spPr>
        <p:txBody>
          <a:bodyPr vert="horz" lIns="92510" tIns="46255" rIns="92510" bIns="46255" rtlCol="0"/>
          <a:lstStyle>
            <a:lvl1pPr algn="r">
              <a:defRPr sz="1200"/>
            </a:lvl1pPr>
          </a:lstStyle>
          <a:p>
            <a:fld id="{254CD892-63A1-A742-BB20-0440D22BBBA6}" type="datetimeFigureOut">
              <a:rPr lang="en-US" smtClean="0"/>
              <a:t>10/3/2016</a:t>
            </a:fld>
            <a:endParaRPr lang="en-US"/>
          </a:p>
        </p:txBody>
      </p:sp>
      <p:sp>
        <p:nvSpPr>
          <p:cNvPr id="4" name="Slide Image Placeholder 3"/>
          <p:cNvSpPr>
            <a:spLocks noGrp="1" noRot="1" noChangeAspect="1"/>
          </p:cNvSpPr>
          <p:nvPr>
            <p:ph type="sldImg" idx="2"/>
          </p:nvPr>
        </p:nvSpPr>
        <p:spPr>
          <a:xfrm>
            <a:off x="1152525" y="692150"/>
            <a:ext cx="4613275" cy="3459163"/>
          </a:xfrm>
          <a:prstGeom prst="rect">
            <a:avLst/>
          </a:prstGeom>
          <a:noFill/>
          <a:ln w="12700">
            <a:solidFill>
              <a:prstClr val="black"/>
            </a:solidFill>
          </a:ln>
        </p:spPr>
        <p:txBody>
          <a:bodyPr vert="horz" lIns="92510" tIns="46255" rIns="92510" bIns="46255" rtlCol="0" anchor="ctr"/>
          <a:lstStyle/>
          <a:p>
            <a:endParaRPr lang="en-US"/>
          </a:p>
        </p:txBody>
      </p:sp>
      <p:sp>
        <p:nvSpPr>
          <p:cNvPr id="5" name="Notes Placeholder 4"/>
          <p:cNvSpPr>
            <a:spLocks noGrp="1"/>
          </p:cNvSpPr>
          <p:nvPr>
            <p:ph type="body" sz="quarter" idx="3"/>
          </p:nvPr>
        </p:nvSpPr>
        <p:spPr>
          <a:xfrm>
            <a:off x="691833" y="4381106"/>
            <a:ext cx="5534660" cy="4150519"/>
          </a:xfrm>
          <a:prstGeom prst="rect">
            <a:avLst/>
          </a:prstGeom>
        </p:spPr>
        <p:txBody>
          <a:bodyPr vert="horz" lIns="92510" tIns="46255" rIns="92510" bIns="4625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60606"/>
            <a:ext cx="2997940" cy="461169"/>
          </a:xfrm>
          <a:prstGeom prst="rect">
            <a:avLst/>
          </a:prstGeom>
        </p:spPr>
        <p:txBody>
          <a:bodyPr vert="horz" lIns="92510" tIns="46255" rIns="92510" bIns="46255" rtlCol="0" anchor="b"/>
          <a:lstStyle>
            <a:lvl1pPr algn="l">
              <a:defRPr sz="1200"/>
            </a:lvl1pPr>
          </a:lstStyle>
          <a:p>
            <a:endParaRPr lang="en-US"/>
          </a:p>
        </p:txBody>
      </p:sp>
      <p:sp>
        <p:nvSpPr>
          <p:cNvPr id="7" name="Slide Number Placeholder 6"/>
          <p:cNvSpPr>
            <a:spLocks noGrp="1"/>
          </p:cNvSpPr>
          <p:nvPr>
            <p:ph type="sldNum" sz="quarter" idx="5"/>
          </p:nvPr>
        </p:nvSpPr>
        <p:spPr>
          <a:xfrm>
            <a:off x="3918786" y="8760606"/>
            <a:ext cx="2997940" cy="461169"/>
          </a:xfrm>
          <a:prstGeom prst="rect">
            <a:avLst/>
          </a:prstGeom>
        </p:spPr>
        <p:txBody>
          <a:bodyPr vert="horz" lIns="92510" tIns="46255" rIns="92510" bIns="46255" rtlCol="0" anchor="b"/>
          <a:lstStyle>
            <a:lvl1pPr algn="r">
              <a:defRPr sz="1200"/>
            </a:lvl1pPr>
          </a:lstStyle>
          <a:p>
            <a:fld id="{9E97624F-FC90-2C4F-A1CA-E608E374ECCA}" type="slidenum">
              <a:rPr lang="en-US" smtClean="0"/>
              <a:t>‹#›</a:t>
            </a:fld>
            <a:endParaRPr lang="en-US"/>
          </a:p>
        </p:txBody>
      </p:sp>
    </p:spTree>
    <p:extLst>
      <p:ext uri="{BB962C8B-B14F-4D97-AF65-F5344CB8AC3E}">
        <p14:creationId xmlns:p14="http://schemas.microsoft.com/office/powerpoint/2010/main" val="779167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55" indent="-173455">
              <a:buFont typeface="Arial"/>
              <a:buChar char="•"/>
            </a:pPr>
            <a:r>
              <a:rPr lang="en-US" dirty="0" smtClean="0"/>
              <a:t>Total Water Prediction is NOAA’s comprehensive approach to improving the Nation’s resilience to water issues, whether too much, too little, or poor quality.</a:t>
            </a:r>
          </a:p>
          <a:p>
            <a:pPr marL="173455" indent="-173455">
              <a:buFont typeface="Arial"/>
              <a:buChar char="•"/>
            </a:pPr>
            <a:r>
              <a:rPr lang="en-US" dirty="0" smtClean="0"/>
              <a:t>It’s about providing actionable water intelligence</a:t>
            </a:r>
            <a:r>
              <a:rPr lang="en-US" baseline="0" dirty="0" smtClean="0"/>
              <a:t> that can help drive decision making across a spectrum of socio-economic sectors</a:t>
            </a:r>
          </a:p>
          <a:p>
            <a:pPr marL="173455" indent="-173455">
              <a:buFont typeface="Arial"/>
              <a:buChar char="•"/>
            </a:pPr>
            <a:r>
              <a:rPr lang="en-US" baseline="0" dirty="0" smtClean="0"/>
              <a:t>It leverages the new National Water Center and the state-of-the-art science and technology from NOAA, other federal partners, and the academic sector</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3</a:t>
            </a:fld>
            <a:endParaRPr lang="en-US"/>
          </a:p>
        </p:txBody>
      </p:sp>
    </p:spTree>
    <p:extLst>
      <p:ext uri="{BB962C8B-B14F-4D97-AF65-F5344CB8AC3E}">
        <p14:creationId xmlns:p14="http://schemas.microsoft.com/office/powerpoint/2010/main" val="4135210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36AD089-1B97-1148-B788-3DE278CAE531}"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31748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uFillTx/>
              </a:rPr>
              <a:t>BC</a:t>
            </a:r>
          </a:p>
          <a:p>
            <a:r>
              <a:rPr lang="en-US" dirty="0" smtClean="0">
                <a:uFillTx/>
              </a:rPr>
              <a:t>Note:  Forecast range of HRRR currently 15 hours – we list short-range forecast on this graphic as 0-18 hours based upon pending extension of HRRR forecast range to 18 hours (which</a:t>
            </a:r>
            <a:r>
              <a:rPr lang="en-US" baseline="0" dirty="0" smtClean="0">
                <a:uFillTx/>
              </a:rPr>
              <a:t> will occur </a:t>
            </a:r>
            <a:r>
              <a:rPr lang="en-US" dirty="0" smtClean="0">
                <a:uFillTx/>
              </a:rPr>
              <a:t>just before or just after NWM implementation)</a:t>
            </a:r>
          </a:p>
          <a:p>
            <a:endParaRPr lang="en-US" dirty="0" smtClean="0">
              <a:uFillTx/>
            </a:endParaRPr>
          </a:p>
          <a:p>
            <a:r>
              <a:rPr lang="en-US" dirty="0" smtClean="0">
                <a:uFillTx/>
              </a:rPr>
              <a:t>Utilizing direct</a:t>
            </a:r>
            <a:r>
              <a:rPr lang="en-US" baseline="0" dirty="0" smtClean="0">
                <a:uFillTx/>
              </a:rPr>
              <a:t> atmospheric model output to force the NWM underscores the need for accurate and unbiased forcing data, particularly QPF</a:t>
            </a:r>
            <a:endParaRPr lang="en-US" dirty="0">
              <a:uFillTx/>
            </a:endParaRPr>
          </a:p>
        </p:txBody>
      </p:sp>
      <p:sp>
        <p:nvSpPr>
          <p:cNvPr id="4" name="Slide Number Placeholder 3"/>
          <p:cNvSpPr>
            <a:spLocks noGrp="1"/>
          </p:cNvSpPr>
          <p:nvPr>
            <p:ph type="sldNum" sz="quarter" idx="10"/>
          </p:nvPr>
        </p:nvSpPr>
        <p:spPr/>
        <p:txBody>
          <a:bodyPr/>
          <a:lstStyle/>
          <a:p>
            <a:fld id="{3CC7ECE5-8BE2-44F0-A126-37455698955A}" type="slidenum">
              <a:rPr lang="en-US" smtClean="0">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1783059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36AD089-1B97-1148-B788-3DE278CAE531}"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71768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36AD089-1B97-1148-B788-3DE278CAE531}"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561052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38">
              <a:defRPr>
                <a:uFillTx/>
              </a:defRPr>
            </a:pPr>
            <a:r>
              <a:rPr lang="en-US" baseline="0" dirty="0" smtClean="0">
                <a:uFillTx/>
              </a:rPr>
              <a:t>BC</a:t>
            </a:r>
          </a:p>
        </p:txBody>
      </p:sp>
      <p:sp>
        <p:nvSpPr>
          <p:cNvPr id="4" name="Slide Number Placeholder 3"/>
          <p:cNvSpPr>
            <a:spLocks noGrp="1"/>
          </p:cNvSpPr>
          <p:nvPr>
            <p:ph type="sldNum" sz="quarter" idx="10"/>
          </p:nvPr>
        </p:nvSpPr>
        <p:spPr/>
        <p:txBody>
          <a:bodyPr/>
          <a:lstStyle/>
          <a:p>
            <a:fld id="{3CC7ECE5-8BE2-44F0-A126-37455698955A}" type="slidenum">
              <a:rPr lang="en-US" smtClean="0">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3956955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parameters, groundwater, reservoir operations,</a:t>
            </a:r>
            <a:r>
              <a:rPr lang="en-US" baseline="0" dirty="0" smtClean="0"/>
              <a:t> forecasts, diversions</a:t>
            </a:r>
            <a:endParaRPr lang="en-US" dirty="0"/>
          </a:p>
        </p:txBody>
      </p:sp>
      <p:sp>
        <p:nvSpPr>
          <p:cNvPr id="4" name="Slide Number Placeholder 3"/>
          <p:cNvSpPr>
            <a:spLocks noGrp="1"/>
          </p:cNvSpPr>
          <p:nvPr>
            <p:ph type="sldNum" sz="quarter" idx="10"/>
          </p:nvPr>
        </p:nvSpPr>
        <p:spPr/>
        <p:txBody>
          <a:bodyPr/>
          <a:lstStyle/>
          <a:p>
            <a:pPr>
              <a:defRPr/>
            </a:pPr>
            <a:fld id="{254B4A82-EA26-4965-839A-AC2588B183DE}"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80885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0" indent="-171430">
              <a:buFont typeface="Arial"/>
              <a:buChar char="•"/>
            </a:pPr>
            <a:r>
              <a:rPr lang="en-US" dirty="0" smtClean="0"/>
              <a:t>We asked stakeholders “What water issues keep you up at night?”</a:t>
            </a:r>
          </a:p>
          <a:p>
            <a:pPr marL="171430" indent="-171430">
              <a:buFont typeface="Arial"/>
              <a:buChar char="•"/>
            </a:pPr>
            <a:r>
              <a:rPr lang="en-US" dirty="0" smtClean="0"/>
              <a:t>Essentially, what are</a:t>
            </a:r>
            <a:r>
              <a:rPr lang="en-US" baseline="0" dirty="0" smtClean="0"/>
              <a:t> the </a:t>
            </a:r>
            <a:r>
              <a:rPr lang="en-US" dirty="0" smtClean="0"/>
              <a:t>fundamental information and service gaps that need to be addressed to adequately inform the water related decisions they need to make</a:t>
            </a:r>
          </a:p>
          <a:p>
            <a:pPr marL="171430" indent="-171430">
              <a:buFont typeface="Arial"/>
              <a:buChar char="•"/>
            </a:pPr>
            <a:r>
              <a:rPr lang="en-US" dirty="0" smtClean="0"/>
              <a:t>Once</a:t>
            </a:r>
            <a:r>
              <a:rPr lang="en-US" baseline="0" dirty="0" smtClean="0"/>
              <a:t> the feedback was distilled, 5 major themes emerged</a:t>
            </a:r>
          </a:p>
          <a:p>
            <a:pPr marL="171430" indent="-171430">
              <a:buFont typeface="Arial"/>
              <a:buChar char="•"/>
            </a:pPr>
            <a:r>
              <a:rPr lang="en-US" baseline="0" dirty="0" smtClean="0"/>
              <a:t>Fundamentally, stakeholders requested consistent, high fidelity water information for their entire domains of responsibility; and forecasts of more than just flow </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4</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42" indent="-172942">
              <a:buFont typeface="Arial"/>
              <a:buChar char="•"/>
            </a:pPr>
            <a:r>
              <a:rPr lang="en-US" dirty="0" smtClean="0"/>
              <a:t>The message was</a:t>
            </a:r>
            <a:r>
              <a:rPr lang="en-US" baseline="0" dirty="0" smtClean="0"/>
              <a:t> loud and clear:</a:t>
            </a:r>
          </a:p>
          <a:p>
            <a:pPr marL="634119" lvl="1" indent="-172942">
              <a:buFont typeface="Arial"/>
              <a:buChar char="•"/>
            </a:pPr>
            <a:r>
              <a:rPr lang="en-US" baseline="0" dirty="0" smtClean="0"/>
              <a:t>While flooding remains a high priority, most stakeholders are concerned about the full gamut of water</a:t>
            </a:r>
          </a:p>
          <a:p>
            <a:pPr marL="634119" lvl="1" indent="-172942">
              <a:buFont typeface="Arial"/>
              <a:buChar char="•"/>
            </a:pPr>
            <a:r>
              <a:rPr lang="en-US" baseline="0" dirty="0" smtClean="0"/>
              <a:t>They need more, and better integrated water prediction information</a:t>
            </a:r>
          </a:p>
          <a:p>
            <a:pPr marL="634119" lvl="1" indent="-172942">
              <a:buFont typeface="Arial"/>
              <a:buChar char="•"/>
            </a:pPr>
            <a:r>
              <a:rPr lang="en-US" baseline="0" dirty="0" smtClean="0"/>
              <a:t>They need actionable WATER INTELLIGENCE</a:t>
            </a:r>
          </a:p>
          <a:p>
            <a:pPr marL="634119" lvl="1" indent="-172942">
              <a:buFont typeface="Arial"/>
              <a:buChar char="•"/>
            </a:pPr>
            <a:endParaRPr lang="en-US" baseline="0" dirty="0" smtClean="0"/>
          </a:p>
          <a:p>
            <a:pPr marL="172942" indent="-172942">
              <a:buFont typeface="Arial"/>
              <a:buChar char="•"/>
            </a:pPr>
            <a:endParaRPr lang="en-US" baseline="0" dirty="0" smtClean="0"/>
          </a:p>
          <a:p>
            <a:r>
              <a:rPr lang="en-US" baseline="0" dirty="0" smtClean="0"/>
              <a:t>&lt;&lt; CLICK ONCE TO REVEAL LIST &gt;&gt;</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5</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97624F-FC90-2C4F-A1CA-E608E374ECCA}" type="slidenum">
              <a:rPr lang="en-US" smtClean="0"/>
              <a:t>6</a:t>
            </a:fld>
            <a:endParaRPr lang="en-US"/>
          </a:p>
        </p:txBody>
      </p:sp>
    </p:spTree>
    <p:extLst>
      <p:ext uri="{BB962C8B-B14F-4D97-AF65-F5344CB8AC3E}">
        <p14:creationId xmlns:p14="http://schemas.microsoft.com/office/powerpoint/2010/main" val="3882637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861" indent="-172861">
              <a:buFont typeface="Arial"/>
              <a:buChar char="•"/>
            </a:pPr>
            <a:r>
              <a:rPr lang="en-US" dirty="0" smtClean="0"/>
              <a:t>In summary, NWS water prediction</a:t>
            </a:r>
            <a:r>
              <a:rPr lang="en-US" baseline="0" dirty="0" smtClean="0"/>
              <a:t> today is done at 4000 locations</a:t>
            </a:r>
          </a:p>
          <a:p>
            <a:pPr marL="172861" indent="-172861">
              <a:buFont typeface="Arial"/>
              <a:buChar char="•"/>
            </a:pPr>
            <a:r>
              <a:rPr lang="en-US" baseline="0" dirty="0" smtClean="0"/>
              <a:t>These are all stream gage locations</a:t>
            </a:r>
          </a:p>
          <a:p>
            <a:pPr marL="172861" indent="-172861">
              <a:buFont typeface="Arial"/>
              <a:buChar char="•"/>
            </a:pPr>
            <a:r>
              <a:rPr lang="en-US" baseline="0" dirty="0" smtClean="0"/>
              <a:t>The modeling is done by averaging conditions over large catchments (what we call lumped modeling), and this is rooted in a legacy of when we didn’t have much data or sufficient computers to model the true hydrology explicitly</a:t>
            </a:r>
          </a:p>
          <a:p>
            <a:pPr marL="172861" indent="-172861">
              <a:buFont typeface="Arial"/>
              <a:buChar char="•"/>
            </a:pPr>
            <a:endParaRPr lang="en-US" baseline="0" dirty="0" smtClean="0"/>
          </a:p>
          <a:p>
            <a:pPr marL="172861" indent="-172861">
              <a:buFont typeface="Arial"/>
              <a:buChar char="•"/>
            </a:pPr>
            <a:r>
              <a:rPr lang="en-US" baseline="0" dirty="0" smtClean="0"/>
              <a:t>With the opening of the NWC, we are preparing to provide water predictions at all 2.7 million stream reaches across the CONUS, expanding to Alaska, Hawaii, and Puerto Rico.</a:t>
            </a:r>
          </a:p>
          <a:p>
            <a:pPr marL="172861" indent="-172861">
              <a:buFont typeface="Arial"/>
              <a:buChar char="•"/>
            </a:pPr>
            <a:r>
              <a:rPr lang="en-US" baseline="0" dirty="0" smtClean="0"/>
              <a:t>This is driven by access to big data, increased availability of supercomputing, and the latest scientific research and development</a:t>
            </a:r>
          </a:p>
          <a:p>
            <a:pPr marL="172861" indent="-172861">
              <a:buFont typeface="Arial"/>
              <a:buChar char="•"/>
            </a:pPr>
            <a:r>
              <a:rPr lang="en-US" baseline="0" dirty="0" smtClean="0"/>
              <a:t>The NWC is transforming water prediction into the realm of  Earth system modeling, and coupling this with comprehensive infrastructural and demographic information to provide water intelligence </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0789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97624F-FC90-2C4F-A1CA-E608E374ECCA}" type="slidenum">
              <a:rPr lang="en-US" smtClean="0"/>
              <a:t>8</a:t>
            </a:fld>
            <a:endParaRPr lang="en-US"/>
          </a:p>
        </p:txBody>
      </p:sp>
    </p:spTree>
    <p:extLst>
      <p:ext uri="{BB962C8B-B14F-4D97-AF65-F5344CB8AC3E}">
        <p14:creationId xmlns:p14="http://schemas.microsoft.com/office/powerpoint/2010/main" val="2267256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97624F-FC90-2C4F-A1CA-E608E374ECCA}" type="slidenum">
              <a:rPr lang="en-US" smtClean="0"/>
              <a:t>9</a:t>
            </a:fld>
            <a:endParaRPr lang="en-US"/>
          </a:p>
        </p:txBody>
      </p:sp>
    </p:spTree>
    <p:extLst>
      <p:ext uri="{BB962C8B-B14F-4D97-AF65-F5344CB8AC3E}">
        <p14:creationId xmlns:p14="http://schemas.microsoft.com/office/powerpoint/2010/main" val="79461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97624F-FC90-2C4F-A1CA-E608E374ECCA}" type="slidenum">
              <a:rPr lang="en-US" smtClean="0"/>
              <a:t>10</a:t>
            </a:fld>
            <a:endParaRPr lang="en-US"/>
          </a:p>
        </p:txBody>
      </p:sp>
    </p:spTree>
    <p:extLst>
      <p:ext uri="{BB962C8B-B14F-4D97-AF65-F5344CB8AC3E}">
        <p14:creationId xmlns:p14="http://schemas.microsoft.com/office/powerpoint/2010/main" val="2177187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solidFill>
                <a:srgbClr val="000000"/>
              </a:solidFill>
            </a:endParaRPr>
          </a:p>
        </p:txBody>
      </p:sp>
    </p:spTree>
    <p:extLst>
      <p:ext uri="{BB962C8B-B14F-4D97-AF65-F5344CB8AC3E}">
        <p14:creationId xmlns:p14="http://schemas.microsoft.com/office/powerpoint/2010/main" val="121565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slideMaster" Target="../slideMasters/slideMaster3.xml"/><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tags" Target="../tags/tag19.xml"/><Relationship Id="rId16" Type="http://schemas.openxmlformats.org/officeDocument/2006/relationships/image" Target="../media/image15.jpeg"/><Relationship Id="rId1" Type="http://schemas.openxmlformats.org/officeDocument/2006/relationships/vmlDrawing" Target="../drawings/vmlDrawing2.v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emf"/><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oleObject" Target="../embeddings/oleObject2.bin"/><Relationship Id="rId9" Type="http://schemas.openxmlformats.org/officeDocument/2006/relationships/image" Target="../media/image8.jpeg"/><Relationship Id="rId14" Type="http://schemas.openxmlformats.org/officeDocument/2006/relationships/image" Target="../media/image13.jpe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42A33A-4F56-0244-998D-C1D3ABAB3526}" type="datetimeFigureOut">
              <a:rPr lang="en-US" smtClean="0"/>
              <a:t>10/3/2016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321126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42A33A-4F56-0244-998D-C1D3ABAB3526}" type="datetimeFigureOut">
              <a:rPr lang="en-US" smtClean="0"/>
              <a:t>10/3/2016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38058004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458617853"/>
      </p:ext>
    </p:extLst>
  </p:cSld>
  <p:clrMapOvr>
    <a:masterClrMapping/>
  </p:clrMapOvr>
  <p:transition spd="med">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23157566"/>
      </p:ext>
    </p:extLst>
  </p:cSld>
  <p:clrMapOvr>
    <a:masterClrMapping/>
  </p:clrMapOvr>
  <p:transition spd="med">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4142786973"/>
      </p:ext>
    </p:extLst>
  </p:cSld>
  <p:clrMapOvr>
    <a:masterClrMapping/>
  </p:clrMapOvr>
  <p:transition spd="med">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Tree>
    <p:extLst>
      <p:ext uri="{BB962C8B-B14F-4D97-AF65-F5344CB8AC3E}">
        <p14:creationId xmlns:p14="http://schemas.microsoft.com/office/powerpoint/2010/main" val="3431215248"/>
      </p:ext>
    </p:extLst>
  </p:cSld>
  <p:clrMapOvr>
    <a:masterClrMapping/>
  </p:clrMapOvr>
  <p:transition spd="med">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47541720"/>
      </p:ext>
    </p:extLst>
  </p:cSld>
  <p:clrMapOvr>
    <a:masterClrMapping/>
  </p:clrMapOvr>
  <p:transition spd="med">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37000499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1380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5400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51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613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42A33A-4F56-0244-998D-C1D3ABAB3526}" type="datetimeFigureOut">
              <a:rPr lang="en-US" smtClean="0"/>
              <a:t>10/3/2016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23395668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1206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4648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6705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6895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892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92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65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BC009C-3CBF-5247-AF17-4C1938944F04}" type="datetime1">
              <a:rPr lang="en-US" smtClean="0">
                <a:solidFill>
                  <a:prstClr val="black">
                    <a:tint val="75000"/>
                  </a:prstClr>
                </a:solidFill>
                <a:latin typeface="Calibri"/>
              </a:rPr>
              <a:pPr/>
              <a:t>10/3/2016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590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5AAC2-72D4-7741-AEC6-C0D6F8F8F83A}" type="datetime1">
              <a:rPr lang="en-US" smtClean="0">
                <a:solidFill>
                  <a:prstClr val="black">
                    <a:tint val="75000"/>
                  </a:prstClr>
                </a:solidFill>
                <a:latin typeface="Calibri"/>
              </a:rPr>
              <a:pPr/>
              <a:t>10/3/2016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684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35BB0B-A469-684D-A0E4-B212875F0FBF}" type="datetime1">
              <a:rPr lang="en-US" smtClean="0">
                <a:solidFill>
                  <a:prstClr val="black">
                    <a:tint val="75000"/>
                  </a:prstClr>
                </a:solidFill>
                <a:latin typeface="Calibri"/>
              </a:rPr>
              <a:pPr/>
              <a:t>10/3/2016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09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995210-EFBA-EE40-971E-15DDDAA9C4D5}" type="datetime1">
              <a:rPr lang="en-US" smtClean="0">
                <a:solidFill>
                  <a:prstClr val="black">
                    <a:tint val="75000"/>
                  </a:prstClr>
                </a:solidFill>
                <a:latin typeface="Calibri"/>
              </a:rPr>
              <a:pPr/>
              <a:t>10/3/2016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575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62F8DD-B3B6-BB4C-8865-9A19E2E1E812}" type="datetime1">
              <a:rPr lang="en-US" smtClean="0">
                <a:solidFill>
                  <a:prstClr val="black">
                    <a:tint val="75000"/>
                  </a:prstClr>
                </a:solidFill>
                <a:latin typeface="Calibri"/>
              </a:rPr>
              <a:pPr/>
              <a:t>10/3/2016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00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46751D-F7F9-374E-841A-6861913C132E}" type="datetime1">
              <a:rPr lang="en-US" smtClean="0">
                <a:solidFill>
                  <a:prstClr val="black">
                    <a:tint val="75000"/>
                  </a:prstClr>
                </a:solidFill>
                <a:latin typeface="Calibri"/>
              </a:rPr>
              <a:pPr/>
              <a:t>10/3/2016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932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A004F-435F-2C4C-90A9-0B23A0251943}" type="datetime1">
              <a:rPr lang="en-US" smtClean="0">
                <a:solidFill>
                  <a:prstClr val="black">
                    <a:tint val="75000"/>
                  </a:prstClr>
                </a:solidFill>
                <a:latin typeface="Calibri"/>
              </a:rPr>
              <a:pPr/>
              <a:t>10/3/2016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5796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1D733-CFF9-1049-954F-19CF75C8800A}" type="datetime1">
              <a:rPr lang="en-US" smtClean="0">
                <a:solidFill>
                  <a:prstClr val="black">
                    <a:tint val="75000"/>
                  </a:prstClr>
                </a:solidFill>
                <a:latin typeface="Calibri"/>
              </a:rPr>
              <a:pPr/>
              <a:t>10/3/2016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60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42A33A-4F56-0244-998D-C1D3ABAB3526}" type="datetimeFigureOut">
              <a:rPr lang="en-US" smtClean="0"/>
              <a:t>10/3/2016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4159864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39E41B-F91F-4D4C-8C20-A105390F7275}" type="datetime1">
              <a:rPr lang="en-US" smtClean="0">
                <a:solidFill>
                  <a:prstClr val="black">
                    <a:tint val="75000"/>
                  </a:prstClr>
                </a:solidFill>
                <a:latin typeface="Calibri"/>
              </a:rPr>
              <a:pPr/>
              <a:t>10/3/2016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240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629C44-78DA-8C49-A3D9-34997ECD6A80}" type="datetime1">
              <a:rPr lang="en-US" smtClean="0">
                <a:solidFill>
                  <a:prstClr val="black">
                    <a:tint val="75000"/>
                  </a:prstClr>
                </a:solidFill>
                <a:latin typeface="Calibri"/>
              </a:rPr>
              <a:pPr/>
              <a:t>10/3/2016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468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47C7AC-17AD-3348-B1B5-7E93EE63A33B}" type="datetime1">
              <a:rPr lang="en-US" smtClean="0">
                <a:solidFill>
                  <a:prstClr val="black">
                    <a:tint val="75000"/>
                  </a:prstClr>
                </a:solidFill>
                <a:latin typeface="Calibri"/>
              </a:rPr>
              <a:pPr/>
              <a:t>10/3/2016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576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ltGray">
      <p:bgPr>
        <a:gradFill>
          <a:gsLst>
            <a:gs pos="79000">
              <a:schemeClr val="tx1"/>
            </a:gs>
            <a:gs pos="0">
              <a:schemeClr val="tx1">
                <a:lumMod val="50000"/>
                <a:lumOff val="50000"/>
              </a:schemeClr>
            </a:gs>
          </a:gsLst>
          <a:lin ang="1800000" scaled="0"/>
        </a:gradFill>
        <a:effectLst/>
      </p:bgPr>
    </p:bg>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308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31" name="Rectangle 30"/>
          <p:cNvSpPr/>
          <p:nvPr userDrawn="1"/>
        </p:nvSpPr>
        <p:spPr bwMode="auto">
          <a:xfrm>
            <a:off x="0" y="6685014"/>
            <a:ext cx="9144000" cy="171039"/>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lstStyle/>
          <a:p>
            <a:pPr algn="ctr" defTabSz="914400" fontAlgn="base">
              <a:spcBef>
                <a:spcPct val="0"/>
              </a:spcBef>
              <a:spcAft>
                <a:spcPct val="0"/>
              </a:spcAft>
            </a:pPr>
            <a:endParaRPr lang="en-US" sz="1600" dirty="0">
              <a:solidFill>
                <a:srgbClr val="000000"/>
              </a:solidFill>
            </a:endParaRPr>
          </a:p>
        </p:txBody>
      </p:sp>
      <p:sp>
        <p:nvSpPr>
          <p:cNvPr id="13314" name="Rectangle 1026"/>
          <p:cNvSpPr>
            <a:spLocks noGrp="1" noChangeArrowheads="1"/>
          </p:cNvSpPr>
          <p:nvPr>
            <p:ph type="ctrTitle"/>
          </p:nvPr>
        </p:nvSpPr>
        <p:spPr bwMode="auto">
          <a:xfrm>
            <a:off x="416440" y="845711"/>
            <a:ext cx="4770430" cy="1130501"/>
          </a:xfrm>
          <a:prstGeom prst="rect">
            <a:avLst/>
          </a:prstGeom>
        </p:spPr>
        <p:txBody>
          <a:bodyPr/>
          <a:lstStyle>
            <a:lvl1pPr>
              <a:defRPr sz="3700" b="0" baseline="0">
                <a:solidFill>
                  <a:schemeClr val="bg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hasCustomPrompt="1"/>
          </p:nvPr>
        </p:nvSpPr>
        <p:spPr bwMode="auto">
          <a:xfrm>
            <a:off x="416440" y="5043222"/>
            <a:ext cx="4770430" cy="314028"/>
          </a:xfrm>
          <a:ln>
            <a:noFill/>
          </a:ln>
        </p:spPr>
        <p:txBody>
          <a:bodyPr wrap="square">
            <a:spAutoFit/>
          </a:bodyPr>
          <a:lstStyle>
            <a:lvl1pPr>
              <a:defRPr sz="2000" b="0" baseline="0">
                <a:solidFill>
                  <a:schemeClr val="bg1"/>
                </a:solidFill>
                <a:latin typeface="+mn-lt"/>
                <a:ea typeface="+mn-ea"/>
              </a:defRPr>
            </a:lvl1pPr>
          </a:lstStyle>
          <a:p>
            <a:pPr lvl="0"/>
            <a:r>
              <a:rPr lang="en-US" noProof="0" dirty="0" smtClean="0"/>
              <a:t>Subtitle</a:t>
            </a:r>
          </a:p>
        </p:txBody>
      </p:sp>
      <p:grpSp>
        <p:nvGrpSpPr>
          <p:cNvPr id="29" name="McK Title Elements" hidden="1"/>
          <p:cNvGrpSpPr>
            <a:grpSpLocks/>
          </p:cNvGrpSpPr>
          <p:nvPr userDrawn="1"/>
        </p:nvGrpSpPr>
        <p:grpSpPr bwMode="auto">
          <a:xfrm>
            <a:off x="416440" y="5742461"/>
            <a:ext cx="4770430" cy="820745"/>
            <a:chOff x="537729" y="4983619"/>
            <a:chExt cx="5121275" cy="804406"/>
          </a:xfrm>
        </p:grpSpPr>
        <p:sp>
          <p:nvSpPr>
            <p:cNvPr id="30" name="McK Document type"/>
            <p:cNvSpPr txBox="1">
              <a:spLocks noChangeArrowheads="1"/>
            </p:cNvSpPr>
            <p:nvPr/>
          </p:nvSpPr>
          <p:spPr bwMode="auto">
            <a:xfrm>
              <a:off x="537729" y="4983619"/>
              <a:ext cx="493553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1400" dirty="0" smtClean="0">
                  <a:solidFill>
                    <a:srgbClr val="FFFFFF"/>
                  </a:solidFill>
                  <a:latin typeface="Arial"/>
                </a:rPr>
                <a:t>Document type</a:t>
              </a:r>
            </a:p>
          </p:txBody>
        </p:sp>
        <p:sp>
          <p:nvSpPr>
            <p:cNvPr id="45" name="McK Date"/>
            <p:cNvSpPr txBox="1">
              <a:spLocks noChangeArrowheads="1"/>
            </p:cNvSpPr>
            <p:nvPr/>
          </p:nvSpPr>
          <p:spPr bwMode="auto">
            <a:xfrm>
              <a:off x="537729" y="5251451"/>
              <a:ext cx="493553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1400" dirty="0" smtClean="0">
                  <a:solidFill>
                    <a:srgbClr val="FFFFFF"/>
                  </a:solidFill>
                  <a:latin typeface="Arial"/>
                </a:rPr>
                <a:t>Date</a:t>
              </a:r>
            </a:p>
          </p:txBody>
        </p:sp>
        <p:sp>
          <p:nvSpPr>
            <p:cNvPr id="46" name="McK Disclaimer"/>
            <p:cNvSpPr>
              <a:spLocks noChangeArrowheads="1"/>
            </p:cNvSpPr>
            <p:nvPr/>
          </p:nvSpPr>
          <p:spPr bwMode="auto">
            <a:xfrm>
              <a:off x="537729" y="5664914"/>
              <a:ext cx="5121275" cy="1231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1202" eaLnBrk="0" fontAlgn="base" hangingPunct="0">
                <a:spcBef>
                  <a:spcPct val="0"/>
                </a:spcBef>
                <a:spcAft>
                  <a:spcPct val="0"/>
                </a:spcAft>
              </a:pPr>
              <a:r>
                <a:rPr lang="en-US" sz="800" dirty="0">
                  <a:solidFill>
                    <a:srgbClr val="FFFFFF"/>
                  </a:solidFill>
                </a:rPr>
                <a:t>CONFIDENTIAL AND PROPRIETARY</a:t>
              </a:r>
            </a:p>
          </p:txBody>
        </p:sp>
      </p:grpSp>
      <p:pic>
        <p:nvPicPr>
          <p:cNvPr id="16787" name="Picture 40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ltGray">
          <a:xfrm>
            <a:off x="5186869" y="0"/>
            <a:ext cx="3957131" cy="71531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2" name="Group 31"/>
          <p:cNvGrpSpPr/>
          <p:nvPr userDrawn="1"/>
        </p:nvGrpSpPr>
        <p:grpSpPr bwMode="ltGray">
          <a:xfrm>
            <a:off x="69599" y="2885903"/>
            <a:ext cx="5606323" cy="1916704"/>
            <a:chOff x="0" y="2209800"/>
            <a:chExt cx="9144000" cy="2971800"/>
          </a:xfrm>
        </p:grpSpPr>
        <p:sp>
          <p:nvSpPr>
            <p:cNvPr id="33" name="Rectangle 32"/>
            <p:cNvSpPr/>
            <p:nvPr/>
          </p:nvSpPr>
          <p:spPr bwMode="ltGray">
            <a:xfrm>
              <a:off x="0" y="2209800"/>
              <a:ext cx="9144000" cy="2971800"/>
            </a:xfrm>
            <a:prstGeom prst="rect">
              <a:avLst/>
            </a:prstGeom>
            <a:solidFill>
              <a:schemeClr val="tx1">
                <a:alpha val="70000"/>
              </a:schemeClr>
            </a:solidFill>
            <a:effectLst>
              <a:innerShdw blurRad="114300">
                <a:prstClr val="black"/>
              </a:innerShdw>
            </a:effectLst>
          </p:spPr>
          <p:style>
            <a:lnRef idx="3">
              <a:schemeClr val="lt1"/>
            </a:lnRef>
            <a:fillRef idx="1">
              <a:schemeClr val="accent3"/>
            </a:fillRef>
            <a:effectRef idx="1">
              <a:schemeClr val="accent3"/>
            </a:effectRef>
            <a:fontRef idx="minor">
              <a:schemeClr val="lt1"/>
            </a:fontRef>
          </p:style>
          <p:txBody>
            <a:bodyPr anchor="ctr"/>
            <a:lstStyle/>
            <a:p>
              <a:pPr algn="ctr" defTabSz="914400" fontAlgn="base">
                <a:spcBef>
                  <a:spcPct val="0"/>
                </a:spcBef>
                <a:spcAft>
                  <a:spcPct val="0"/>
                </a:spcAft>
                <a:defRPr/>
              </a:pPr>
              <a:endParaRPr lang="en-US" sz="2000" dirty="0">
                <a:solidFill>
                  <a:prstClr val="white"/>
                </a:solidFill>
              </a:endParaRPr>
            </a:p>
          </p:txBody>
        </p:sp>
        <p:sp>
          <p:nvSpPr>
            <p:cNvPr id="34" name="Rectangle 22" descr="latest_MaxT_conus"/>
            <p:cNvSpPr>
              <a:spLocks noChangeArrowheads="1"/>
            </p:cNvSpPr>
            <p:nvPr userDrawn="1"/>
          </p:nvSpPr>
          <p:spPr bwMode="ltGray">
            <a:xfrm>
              <a:off x="129686" y="3700069"/>
              <a:ext cx="1673224" cy="1371600"/>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35" name="Rectangle 25" descr="Fire"/>
            <p:cNvSpPr>
              <a:spLocks noChangeArrowheads="1"/>
            </p:cNvSpPr>
            <p:nvPr userDrawn="1"/>
          </p:nvSpPr>
          <p:spPr bwMode="ltGray">
            <a:xfrm>
              <a:off x="1943100" y="3733800"/>
              <a:ext cx="1673225" cy="1371600"/>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36" name="Rectangle 26" descr="main_Katrina"/>
            <p:cNvSpPr>
              <a:spLocks noChangeArrowheads="1"/>
            </p:cNvSpPr>
            <p:nvPr userDrawn="1"/>
          </p:nvSpPr>
          <p:spPr bwMode="ltGray">
            <a:xfrm>
              <a:off x="3735388" y="3733800"/>
              <a:ext cx="1673225" cy="1371600"/>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37" name="Rectangle 27" descr="flood2"/>
            <p:cNvSpPr>
              <a:spLocks noChangeArrowheads="1"/>
            </p:cNvSpPr>
            <p:nvPr userDrawn="1"/>
          </p:nvSpPr>
          <p:spPr bwMode="ltGray">
            <a:xfrm>
              <a:off x="5526088" y="3733800"/>
              <a:ext cx="1673225" cy="1371600"/>
            </a:xfrm>
            <a:prstGeom prst="rect">
              <a:avLst/>
            </a:prstGeom>
            <a:blipFill dpi="0" rotWithShape="1">
              <a:blip r:embed="rId10" cstate="email">
                <a:lum bright="12000"/>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38" name="Rectangle 28" descr="Lightning3"/>
            <p:cNvSpPr>
              <a:spLocks noChangeArrowheads="1"/>
            </p:cNvSpPr>
            <p:nvPr userDrawn="1"/>
          </p:nvSpPr>
          <p:spPr bwMode="ltGray">
            <a:xfrm>
              <a:off x="7318375" y="3733800"/>
              <a:ext cx="1673225" cy="1371600"/>
            </a:xfrm>
            <a:prstGeom prst="rect">
              <a:avLst/>
            </a:prstGeom>
            <a:blipFill dpi="0" rotWithShape="1">
              <a:blip r:embed="rId11"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39" name="Rectangle 29" descr="drought"/>
            <p:cNvSpPr>
              <a:spLocks noChangeArrowheads="1"/>
            </p:cNvSpPr>
            <p:nvPr userDrawn="1"/>
          </p:nvSpPr>
          <p:spPr bwMode="ltGray">
            <a:xfrm>
              <a:off x="106325" y="2286000"/>
              <a:ext cx="1719301" cy="1371599"/>
            </a:xfrm>
            <a:prstGeom prst="rect">
              <a:avLst/>
            </a:prstGeom>
            <a:blipFill dpi="0" rotWithShape="1">
              <a:blip r:embed="rId12"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40" name="Rectangle 30" descr="d2d-sat"/>
            <p:cNvSpPr>
              <a:spLocks noChangeArrowheads="1"/>
            </p:cNvSpPr>
            <p:nvPr userDrawn="1"/>
          </p:nvSpPr>
          <p:spPr bwMode="ltGray">
            <a:xfrm>
              <a:off x="1941513" y="2286000"/>
              <a:ext cx="1673224" cy="1371600"/>
            </a:xfrm>
            <a:prstGeom prst="rect">
              <a:avLst/>
            </a:prstGeom>
            <a:blipFill dpi="0" rotWithShape="1">
              <a:blip r:embed="rId13"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41" name="Rectangle 31" descr="Tornadosm"/>
            <p:cNvSpPr>
              <a:spLocks noChangeArrowheads="1"/>
            </p:cNvSpPr>
            <p:nvPr userDrawn="1"/>
          </p:nvSpPr>
          <p:spPr bwMode="ltGray">
            <a:xfrm>
              <a:off x="3733800" y="2286000"/>
              <a:ext cx="1673225" cy="1371600"/>
            </a:xfrm>
            <a:prstGeom prst="rect">
              <a:avLst/>
            </a:prstGeom>
            <a:blipFill dpi="0" rotWithShape="1">
              <a:blip r:embed="rId14"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42" name="Rectangle 32" descr="spaceweather"/>
            <p:cNvSpPr>
              <a:spLocks noChangeArrowheads="1"/>
            </p:cNvSpPr>
            <p:nvPr userDrawn="1"/>
          </p:nvSpPr>
          <p:spPr bwMode="ltGray">
            <a:xfrm>
              <a:off x="5524500" y="2286000"/>
              <a:ext cx="1673225" cy="1371600"/>
            </a:xfrm>
            <a:prstGeom prst="rect">
              <a:avLst/>
            </a:prstGeom>
            <a:blipFill dpi="0" rotWithShape="1">
              <a:blip r:embed="rId15"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sp>
          <p:nvSpPr>
            <p:cNvPr id="43" name="Rectangle 33" descr="winter"/>
            <p:cNvSpPr>
              <a:spLocks noChangeArrowheads="1"/>
            </p:cNvSpPr>
            <p:nvPr userDrawn="1"/>
          </p:nvSpPr>
          <p:spPr bwMode="ltGray">
            <a:xfrm>
              <a:off x="7316788" y="2286000"/>
              <a:ext cx="1673224" cy="1371600"/>
            </a:xfrm>
            <a:prstGeom prst="rect">
              <a:avLst/>
            </a:prstGeom>
            <a:blipFill dpi="0" rotWithShape="1">
              <a:blip r:embed="rId16" cstate="email">
                <a:extLst>
                  <a:ext uri="{28A0092B-C50C-407E-A947-70E740481C1C}">
                    <a14:useLocalDpi xmlns:a14="http://schemas.microsoft.com/office/drawing/2010/main"/>
                  </a:ext>
                </a:extLst>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defTabSz="914400" fontAlgn="base">
                <a:spcBef>
                  <a:spcPct val="0"/>
                </a:spcBef>
                <a:spcAft>
                  <a:spcPct val="0"/>
                </a:spcAft>
              </a:pPr>
              <a:endParaRPr lang="en-US" sz="2000" dirty="0">
                <a:solidFill>
                  <a:srgbClr val="FFFFFF"/>
                </a:solidFill>
              </a:endParaRPr>
            </a:p>
          </p:txBody>
        </p:sp>
      </p:grpSp>
    </p:spTree>
    <p:extLst>
      <p:ext uri="{BB962C8B-B14F-4D97-AF65-F5344CB8AC3E}">
        <p14:creationId xmlns:p14="http://schemas.microsoft.com/office/powerpoint/2010/main" val="173529710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411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1" y="1621"/>
                        <a:ext cx="1619" cy="1619"/>
                      </a:xfrm>
                      <a:prstGeom prst="rect">
                        <a:avLst/>
                      </a:prstGeom>
                    </p:spPr>
                  </p:pic>
                </p:oleObj>
              </mc:Fallback>
            </mc:AlternateContent>
          </a:graphicData>
        </a:graphic>
      </p:graphicFrame>
      <p:sp>
        <p:nvSpPr>
          <p:cNvPr id="5" name="Title Placeholder 2"/>
          <p:cNvSpPr>
            <a:spLocks noGrp="1" noChangeArrowheads="1"/>
          </p:cNvSpPr>
          <p:nvPr>
            <p:ph type="title"/>
          </p:nvPr>
        </p:nvSpPr>
        <p:spPr bwMode="auto">
          <a:xfrm>
            <a:off x="1224600" y="339936"/>
            <a:ext cx="7744457" cy="298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US" noProof="0" smtClean="0"/>
              <a:t>Click to edit Master title style</a:t>
            </a:r>
            <a:endParaRPr lang="en-US" noProof="0" dirty="0" smtClean="0"/>
          </a:p>
        </p:txBody>
      </p:sp>
    </p:spTree>
    <p:extLst>
      <p:ext uri="{BB962C8B-B14F-4D97-AF65-F5344CB8AC3E}">
        <p14:creationId xmlns:p14="http://schemas.microsoft.com/office/powerpoint/2010/main" val="212673483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2190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8893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71714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uFillTx/>
              </a:defRPr>
            </a:lvl1pPr>
          </a:lstStyle>
          <a:p>
            <a:r>
              <a:rPr lang="en-US" smtClean="0">
                <a:uFillTx/>
              </a:rPr>
              <a:t>Click to edit Master title style</a:t>
            </a:r>
            <a:endParaRPr lang="en-US" dirty="0">
              <a:uFillTx/>
            </a:endParaRPr>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uFillTx/>
              </a:defRPr>
            </a:lvl1pPr>
            <a:lvl2pPr marL="457200" indent="0" algn="ctr">
              <a:buNone/>
              <a:defRPr>
                <a:solidFill>
                  <a:schemeClr val="tx1">
                    <a:tint val="75000"/>
                  </a:schemeClr>
                </a:solidFill>
                <a:uFillTx/>
              </a:defRPr>
            </a:lvl2pPr>
            <a:lvl3pPr marL="914400" indent="0" algn="ctr">
              <a:buNone/>
              <a:defRPr>
                <a:solidFill>
                  <a:schemeClr val="tx1">
                    <a:tint val="75000"/>
                  </a:schemeClr>
                </a:solidFill>
                <a:uFillTx/>
              </a:defRPr>
            </a:lvl3pPr>
            <a:lvl4pPr marL="1371600" indent="0" algn="ctr">
              <a:buNone/>
              <a:defRPr>
                <a:solidFill>
                  <a:schemeClr val="tx1">
                    <a:tint val="75000"/>
                  </a:schemeClr>
                </a:solidFill>
                <a:uFillTx/>
              </a:defRPr>
            </a:lvl4pPr>
            <a:lvl5pPr marL="1828800" indent="0" algn="ctr">
              <a:buNone/>
              <a:defRPr>
                <a:solidFill>
                  <a:schemeClr val="tx1">
                    <a:tint val="75000"/>
                  </a:schemeClr>
                </a:solidFill>
                <a:uFillTx/>
              </a:defRPr>
            </a:lvl5pPr>
            <a:lvl6pPr marL="2286000" indent="0" algn="ctr">
              <a:buNone/>
              <a:defRPr>
                <a:solidFill>
                  <a:schemeClr val="tx1">
                    <a:tint val="75000"/>
                  </a:schemeClr>
                </a:solidFill>
                <a:uFillTx/>
              </a:defRPr>
            </a:lvl6pPr>
            <a:lvl7pPr marL="2743200" indent="0" algn="ctr">
              <a:buNone/>
              <a:defRPr>
                <a:solidFill>
                  <a:schemeClr val="tx1">
                    <a:tint val="75000"/>
                  </a:schemeClr>
                </a:solidFill>
                <a:uFillTx/>
              </a:defRPr>
            </a:lvl7pPr>
            <a:lvl8pPr marL="3200400" indent="0" algn="ctr">
              <a:buNone/>
              <a:defRPr>
                <a:solidFill>
                  <a:schemeClr val="tx1">
                    <a:tint val="75000"/>
                  </a:schemeClr>
                </a:solidFill>
                <a:uFillTx/>
              </a:defRPr>
            </a:lvl8pPr>
            <a:lvl9pPr marL="3657600" indent="0" algn="ctr">
              <a:buNone/>
              <a:defRPr>
                <a:solidFill>
                  <a:schemeClr val="tx1">
                    <a:tint val="75000"/>
                  </a:schemeClr>
                </a:solidFill>
                <a:uFillTx/>
              </a:defRPr>
            </a:lvl9pPr>
          </a:lstStyle>
          <a:p>
            <a:r>
              <a:rPr lang="en-US" smtClean="0">
                <a:uFillTx/>
              </a:rPr>
              <a:t>Click to edit Master subtitle style</a:t>
            </a:r>
            <a:endParaRPr lang="en-US" dirty="0">
              <a:uFillTx/>
            </a:endParaRPr>
          </a:p>
        </p:txBody>
      </p:sp>
      <p:sp>
        <p:nvSpPr>
          <p:cNvPr id="4" name="Date Placeholder 3"/>
          <p:cNvSpPr>
            <a:spLocks noGrp="1"/>
          </p:cNvSpPr>
          <p:nvPr>
            <p:ph type="dt" sz="half" idx="10"/>
          </p:nvPr>
        </p:nvSpPr>
        <p:spPr/>
        <p:txBody>
          <a:bodyPr/>
          <a:lstStyle/>
          <a:p>
            <a:fld id="{9B76043F-1DD7-4B56-B92D-C2DFCF7E28C2}"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3679921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idx="1"/>
          </p:nvPr>
        </p:nvSpPr>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fld id="{FB59C8D9-60E0-41A0-889D-5E269C340357}"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016927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42A33A-4F56-0244-998D-C1D3ABAB3526}" type="datetimeFigureOut">
              <a:rPr lang="en-US" smtClean="0"/>
              <a:t>10/3/2016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539393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uFillTx/>
              </a:defRPr>
            </a:lvl1pPr>
          </a:lstStyle>
          <a:p>
            <a:r>
              <a:rPr lang="en-US" smtClean="0">
                <a:uFillTx/>
              </a:rPr>
              <a:t>Click to edit Master title style</a:t>
            </a:r>
            <a:endParaRPr lang="en-US" dirty="0">
              <a:uFillTx/>
            </a:endParaRPr>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uFillTx/>
              </a:defRPr>
            </a:lvl1pPr>
            <a:lvl2pPr marL="457200" indent="0">
              <a:buNone/>
              <a:defRPr sz="1800">
                <a:solidFill>
                  <a:schemeClr val="tx1">
                    <a:tint val="75000"/>
                  </a:schemeClr>
                </a:solidFill>
                <a:uFillTx/>
              </a:defRPr>
            </a:lvl2pPr>
            <a:lvl3pPr marL="914400" indent="0">
              <a:buNone/>
              <a:defRPr sz="1600">
                <a:solidFill>
                  <a:schemeClr val="tx1">
                    <a:tint val="75000"/>
                  </a:schemeClr>
                </a:solidFill>
                <a:uFillTx/>
              </a:defRPr>
            </a:lvl3pPr>
            <a:lvl4pPr marL="1371600" indent="0">
              <a:buNone/>
              <a:defRPr sz="1400">
                <a:solidFill>
                  <a:schemeClr val="tx1">
                    <a:tint val="75000"/>
                  </a:schemeClr>
                </a:solidFill>
                <a:uFillTx/>
              </a:defRPr>
            </a:lvl4pPr>
            <a:lvl5pPr marL="1828800" indent="0">
              <a:buNone/>
              <a:defRPr sz="1400">
                <a:solidFill>
                  <a:schemeClr val="tx1">
                    <a:tint val="75000"/>
                  </a:schemeClr>
                </a:solidFill>
                <a:uFillTx/>
              </a:defRPr>
            </a:lvl5pPr>
            <a:lvl6pPr marL="2286000" indent="0">
              <a:buNone/>
              <a:defRPr sz="1400">
                <a:solidFill>
                  <a:schemeClr val="tx1">
                    <a:tint val="75000"/>
                  </a:schemeClr>
                </a:solidFill>
                <a:uFillTx/>
              </a:defRPr>
            </a:lvl6pPr>
            <a:lvl7pPr marL="2743200" indent="0">
              <a:buNone/>
              <a:defRPr sz="1400">
                <a:solidFill>
                  <a:schemeClr val="tx1">
                    <a:tint val="75000"/>
                  </a:schemeClr>
                </a:solidFill>
                <a:uFillTx/>
              </a:defRPr>
            </a:lvl7pPr>
            <a:lvl8pPr marL="3200400" indent="0">
              <a:buNone/>
              <a:defRPr sz="1400">
                <a:solidFill>
                  <a:schemeClr val="tx1">
                    <a:tint val="75000"/>
                  </a:schemeClr>
                </a:solidFill>
                <a:uFillTx/>
              </a:defRPr>
            </a:lvl8pPr>
            <a:lvl9pPr marL="3657600" indent="0">
              <a:buNone/>
              <a:defRPr sz="1400">
                <a:solidFill>
                  <a:schemeClr val="tx1">
                    <a:tint val="75000"/>
                  </a:schemeClr>
                </a:solidFill>
                <a:uFillTx/>
              </a:defRPr>
            </a:lvl9pPr>
          </a:lstStyle>
          <a:p>
            <a:pPr lvl="0"/>
            <a:r>
              <a:rPr lang="en-US" smtClean="0">
                <a:uFillTx/>
              </a:rPr>
              <a:t>Click to edit Master text styles</a:t>
            </a:r>
          </a:p>
        </p:txBody>
      </p:sp>
      <p:sp>
        <p:nvSpPr>
          <p:cNvPr id="4" name="Date Placeholder 3"/>
          <p:cNvSpPr>
            <a:spLocks noGrp="1"/>
          </p:cNvSpPr>
          <p:nvPr>
            <p:ph type="dt" sz="half" idx="10"/>
          </p:nvPr>
        </p:nvSpPr>
        <p:spPr/>
        <p:txBody>
          <a:bodyPr/>
          <a:lstStyle/>
          <a:p>
            <a:fld id="{5AFFE69F-8CD8-458F-A29D-8B08C562A9F9}"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3688020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sz="half" idx="1"/>
          </p:nvPr>
        </p:nvSpPr>
        <p:spPr>
          <a:xfrm>
            <a:off x="457200" y="1536192"/>
            <a:ext cx="3657600" cy="4590288"/>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dirty="0">
              <a:uFillTx/>
            </a:endParaRPr>
          </a:p>
        </p:txBody>
      </p:sp>
      <p:sp>
        <p:nvSpPr>
          <p:cNvPr id="4" name="Content Placeholder 3"/>
          <p:cNvSpPr>
            <a:spLocks noGrp="1"/>
          </p:cNvSpPr>
          <p:nvPr>
            <p:ph sz="half" idx="2"/>
          </p:nvPr>
        </p:nvSpPr>
        <p:spPr>
          <a:xfrm>
            <a:off x="4419600" y="1536192"/>
            <a:ext cx="3657600" cy="4590288"/>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dirty="0">
              <a:uFillTx/>
            </a:endParaRPr>
          </a:p>
        </p:txBody>
      </p:sp>
      <p:sp>
        <p:nvSpPr>
          <p:cNvPr id="5" name="Date Placeholder 4"/>
          <p:cNvSpPr>
            <a:spLocks noGrp="1"/>
          </p:cNvSpPr>
          <p:nvPr>
            <p:ph type="dt" sz="half" idx="10"/>
          </p:nvPr>
        </p:nvSpPr>
        <p:spPr/>
        <p:txBody>
          <a:bodyPr/>
          <a:lstStyle/>
          <a:p>
            <a:fld id="{86C84482-96CF-442D-8217-531E47E3DBD9}" type="datetime1">
              <a:rPr lang="en-US" smtClean="0">
                <a:solidFill>
                  <a:srgbClr val="E4E9EF"/>
                </a:solidFill>
              </a:rPr>
              <a:pPr/>
              <a:t>10/3/2016</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966613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uFillTx/>
              </a:defRPr>
            </a:lvl1p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dirty="0">
              <a:uFillTx/>
            </a:endParaRPr>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7" name="Date Placeholder 6"/>
          <p:cNvSpPr>
            <a:spLocks noGrp="1"/>
          </p:cNvSpPr>
          <p:nvPr>
            <p:ph type="dt" sz="half" idx="10"/>
          </p:nvPr>
        </p:nvSpPr>
        <p:spPr/>
        <p:txBody>
          <a:bodyPr/>
          <a:lstStyle/>
          <a:p>
            <a:fld id="{2B5F84AF-CCD6-47F7-AB2F-AFBD9DFB8425}" type="datetime1">
              <a:rPr lang="en-US" smtClean="0">
                <a:solidFill>
                  <a:srgbClr val="E4E9EF"/>
                </a:solidFill>
              </a:rPr>
              <a:pPr/>
              <a:t>10/3/2016</a:t>
            </a:fld>
            <a:endParaRPr lang="en-US">
              <a:solidFill>
                <a:srgbClr val="E4E9EF"/>
              </a:solidFill>
            </a:endParaRPr>
          </a:p>
        </p:txBody>
      </p:sp>
      <p:sp>
        <p:nvSpPr>
          <p:cNvPr id="8" name="Footer Placeholder 7"/>
          <p:cNvSpPr>
            <a:spLocks noGrp="1"/>
          </p:cNvSpPr>
          <p:nvPr>
            <p:ph type="ftr" sz="quarter" idx="11"/>
          </p:nvPr>
        </p:nvSpPr>
        <p:spPr/>
        <p:txBody>
          <a:bodyPr/>
          <a:lstStyle/>
          <a:p>
            <a:endParaRPr lang="en-US">
              <a:solidFill>
                <a:srgbClr val="E4E9EF"/>
              </a:solidFill>
            </a:endParaRPr>
          </a:p>
        </p:txBody>
      </p:sp>
      <p:sp>
        <p:nvSpPr>
          <p:cNvPr id="9" name="Slide Number Placeholder 8"/>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101652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Date Placeholder 2"/>
          <p:cNvSpPr>
            <a:spLocks noGrp="1"/>
          </p:cNvSpPr>
          <p:nvPr>
            <p:ph type="dt" sz="half" idx="10"/>
          </p:nvPr>
        </p:nvSpPr>
        <p:spPr/>
        <p:txBody>
          <a:bodyPr/>
          <a:lstStyle/>
          <a:p>
            <a:fld id="{820EB53A-525A-4700-BC38-A5B334B7C283}" type="datetime1">
              <a:rPr lang="en-US" smtClean="0">
                <a:solidFill>
                  <a:srgbClr val="E4E9EF"/>
                </a:solidFill>
              </a:rPr>
              <a:pPr/>
              <a:t>10/3/2016</a:t>
            </a:fld>
            <a:endParaRPr lang="en-US">
              <a:solidFill>
                <a:srgbClr val="E4E9EF"/>
              </a:solidFill>
            </a:endParaRPr>
          </a:p>
        </p:txBody>
      </p:sp>
      <p:sp>
        <p:nvSpPr>
          <p:cNvPr id="4" name="Footer Placeholder 3"/>
          <p:cNvSpPr>
            <a:spLocks noGrp="1"/>
          </p:cNvSpPr>
          <p:nvPr>
            <p:ph type="ftr" sz="quarter" idx="11"/>
          </p:nvPr>
        </p:nvSpPr>
        <p:spPr/>
        <p:txBody>
          <a:bodyPr/>
          <a:lstStyle/>
          <a:p>
            <a:endParaRPr lang="en-US">
              <a:solidFill>
                <a:srgbClr val="E4E9EF"/>
              </a:solidFill>
            </a:endParaRPr>
          </a:p>
        </p:txBody>
      </p:sp>
      <p:sp>
        <p:nvSpPr>
          <p:cNvPr id="5" name="Slide Number Placeholder 4"/>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54346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5B157-CD99-4C67-A5EE-AC38E9E00714}" type="datetime1">
              <a:rPr lang="en-US" smtClean="0">
                <a:solidFill>
                  <a:srgbClr val="E4E9EF"/>
                </a:solidFill>
              </a:rPr>
              <a:pPr/>
              <a:t>10/3/2016</a:t>
            </a:fld>
            <a:endParaRPr lang="en-US">
              <a:solidFill>
                <a:srgbClr val="E4E9EF"/>
              </a:solidFill>
            </a:endParaRPr>
          </a:p>
        </p:txBody>
      </p:sp>
      <p:sp>
        <p:nvSpPr>
          <p:cNvPr id="3" name="Footer Placeholder 2"/>
          <p:cNvSpPr>
            <a:spLocks noGrp="1"/>
          </p:cNvSpPr>
          <p:nvPr>
            <p:ph type="ftr" sz="quarter" idx="11"/>
          </p:nvPr>
        </p:nvSpPr>
        <p:spPr/>
        <p:txBody>
          <a:bodyPr/>
          <a:lstStyle/>
          <a:p>
            <a:endParaRPr lang="en-US">
              <a:solidFill>
                <a:srgbClr val="E4E9EF"/>
              </a:solidFill>
            </a:endParaRPr>
          </a:p>
        </p:txBody>
      </p:sp>
      <p:sp>
        <p:nvSpPr>
          <p:cNvPr id="4" name="Slide Number Placeholder 3"/>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4273066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uFillTx/>
              </a:defRPr>
            </a:lvl1pPr>
          </a:lstStyle>
          <a:p>
            <a:r>
              <a:rPr lang="en-US" smtClean="0">
                <a:uFillTx/>
              </a:rPr>
              <a:t>Click to edit Master title style</a:t>
            </a:r>
            <a:endParaRPr lang="en-US" dirty="0">
              <a:uFillTx/>
            </a:endParaRPr>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5" name="Date Placeholder 4"/>
          <p:cNvSpPr>
            <a:spLocks noGrp="1"/>
          </p:cNvSpPr>
          <p:nvPr>
            <p:ph type="dt" sz="half" idx="10"/>
          </p:nvPr>
        </p:nvSpPr>
        <p:spPr/>
        <p:txBody>
          <a:bodyPr/>
          <a:lstStyle/>
          <a:p>
            <a:fld id="{DA527E67-186F-45BC-B5B6-1EBF0727B03D}" type="datetime1">
              <a:rPr lang="en-US" smtClean="0">
                <a:solidFill>
                  <a:srgbClr val="E4E9EF"/>
                </a:solidFill>
              </a:rPr>
              <a:pPr/>
              <a:t>10/3/2016</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Tree>
    <p:extLst>
      <p:ext uri="{BB962C8B-B14F-4D97-AF65-F5344CB8AC3E}">
        <p14:creationId xmlns:p14="http://schemas.microsoft.com/office/powerpoint/2010/main" val="1683787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uFillTx/>
              </a:defRPr>
            </a:lvl1pPr>
          </a:lstStyle>
          <a:p>
            <a:r>
              <a:rPr lang="en-US" smtClean="0">
                <a:uFillTx/>
              </a:rPr>
              <a:t>Click to edit Master title style</a:t>
            </a:r>
            <a:endParaRPr lang="en-US" dirty="0">
              <a:uFillTx/>
            </a:endParaRPr>
          </a:p>
        </p:txBody>
      </p:sp>
      <p:sp>
        <p:nvSpPr>
          <p:cNvPr id="3" name="Picture Placeholder 2"/>
          <p:cNvSpPr>
            <a:spLocks noGrp="1"/>
          </p:cNvSpPr>
          <p:nvPr>
            <p:ph type="pic" idx="1"/>
          </p:nvPr>
        </p:nvSpPr>
        <p:spPr>
          <a:xfrm>
            <a:off x="0" y="0"/>
            <a:ext cx="8458200" cy="5486400"/>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en-US" smtClean="0">
                <a:uFillTx/>
              </a:rPr>
              <a:t>Click icon to add picture</a:t>
            </a:r>
            <a:endParaRPr lang="en-US" dirty="0">
              <a:uFillTx/>
            </a:endParaRP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8" name="Date Placeholder 7"/>
          <p:cNvSpPr>
            <a:spLocks noGrp="1"/>
          </p:cNvSpPr>
          <p:nvPr>
            <p:ph type="dt" sz="half" idx="10"/>
          </p:nvPr>
        </p:nvSpPr>
        <p:spPr/>
        <p:txBody>
          <a:bodyPr/>
          <a:lstStyle/>
          <a:p>
            <a:fld id="{A05C4CC8-9459-4CFB-9E95-45279233B2C1}" type="datetime1">
              <a:rPr lang="en-US" smtClean="0">
                <a:solidFill>
                  <a:srgbClr val="E4E9EF"/>
                </a:solidFill>
              </a:rPr>
              <a:pPr/>
              <a:t>10/3/2016</a:t>
            </a:fld>
            <a:endParaRPr lang="en-US">
              <a:solidFill>
                <a:srgbClr val="E4E9EF"/>
              </a:solidFill>
            </a:endParaRPr>
          </a:p>
        </p:txBody>
      </p:sp>
      <p:sp>
        <p:nvSpPr>
          <p:cNvPr id="9" name="Slide Number Placeholder 8"/>
          <p:cNvSpPr>
            <a:spLocks noGrp="1"/>
          </p:cNvSpPr>
          <p:nvPr>
            <p:ph type="sldNum" sz="quarter" idx="11"/>
          </p:nvPr>
        </p:nvSpPr>
        <p:spPr/>
        <p:txBody>
          <a:bodyPr/>
          <a:lstStyle/>
          <a:p>
            <a:fld id="{C5BD8ECB-A4CA-48FB-AD2C-AFCB8B67C033}"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4E9EF"/>
              </a:solidFill>
            </a:endParaRPr>
          </a:p>
        </p:txBody>
      </p:sp>
    </p:spTree>
    <p:extLst>
      <p:ext uri="{BB962C8B-B14F-4D97-AF65-F5344CB8AC3E}">
        <p14:creationId xmlns:p14="http://schemas.microsoft.com/office/powerpoint/2010/main" val="2588919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Vertical Text Placeholder 2"/>
          <p:cNvSpPr>
            <a:spLocks noGrp="1"/>
          </p:cNvSpPr>
          <p:nvPr>
            <p:ph type="body" orient="vert" idx="1"/>
          </p:nvPr>
        </p:nvSpPr>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fld id="{29C891A0-665A-4B20-BE98-FC43995625AF}"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4019542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uFillTx/>
              </a:rPr>
              <a:t>Click to edit Master title style</a:t>
            </a:r>
            <a:endParaRPr lang="en-US" dirty="0">
              <a:uFillTx/>
            </a:endParaRP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fld id="{63019EC3-7FC8-4B78-BC20-80FACDDFC608}"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4293999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E62C09-E5A4-9A48-AC57-A3DFD08831C3}"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1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42A33A-4F56-0244-998D-C1D3ABAB3526}" type="datetimeFigureOut">
              <a:rPr lang="en-US" smtClean="0"/>
              <a:t>10/3/2016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3573162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62C09-E5A4-9A48-AC57-A3DFD08831C3}"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82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E62C09-E5A4-9A48-AC57-A3DFD08831C3}"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565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E62C09-E5A4-9A48-AC57-A3DFD08831C3}"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02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E62C09-E5A4-9A48-AC57-A3DFD08831C3}" type="datetimeFigureOut">
              <a:rPr lang="en-US" smtClean="0">
                <a:solidFill>
                  <a:prstClr val="black">
                    <a:tint val="75000"/>
                  </a:prstClr>
                </a:solidFill>
              </a:rPr>
              <a:pPr/>
              <a:t>10/3/2016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385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E62C09-E5A4-9A48-AC57-A3DFD08831C3}" type="datetimeFigureOut">
              <a:rPr lang="en-US" smtClean="0">
                <a:solidFill>
                  <a:prstClr val="black">
                    <a:tint val="75000"/>
                  </a:prstClr>
                </a:solidFill>
              </a:rPr>
              <a:pPr/>
              <a:t>10/3/2016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692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62C09-E5A4-9A48-AC57-A3DFD08831C3}" type="datetimeFigureOut">
              <a:rPr lang="en-US" smtClean="0">
                <a:solidFill>
                  <a:prstClr val="black">
                    <a:tint val="75000"/>
                  </a:prstClr>
                </a:solidFill>
              </a:rPr>
              <a:pPr/>
              <a:t>10/3/2016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986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62C09-E5A4-9A48-AC57-A3DFD08831C3}"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691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62C09-E5A4-9A48-AC57-A3DFD08831C3}"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421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62C09-E5A4-9A48-AC57-A3DFD08831C3}"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212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62C09-E5A4-9A48-AC57-A3DFD08831C3}"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6058CE-6B6C-1144-BA6B-D2C47C2B2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208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42A33A-4F56-0244-998D-C1D3ABAB3526}" type="datetimeFigureOut">
              <a:rPr lang="en-US" smtClean="0"/>
              <a:t>10/3/2016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1697595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76043F-1DD7-4B56-B92D-C2DFCF7E28C2}"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85080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59C8D9-60E0-41A0-889D-5E269C340357}"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582057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FFE69F-8CD8-458F-A29D-8B08C562A9F9}"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182021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C84482-96CF-442D-8217-531E47E3DBD9}" type="datetime1">
              <a:rPr lang="en-US" smtClean="0">
                <a:solidFill>
                  <a:srgbClr val="E4E9EF"/>
                </a:solidFill>
              </a:rPr>
              <a:pPr/>
              <a:t>10/3/2016</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94226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5F84AF-CCD6-47F7-AB2F-AFBD9DFB8425}" type="datetime1">
              <a:rPr lang="en-US" smtClean="0">
                <a:solidFill>
                  <a:srgbClr val="E4E9EF"/>
                </a:solidFill>
              </a:rPr>
              <a:pPr/>
              <a:t>10/3/2016</a:t>
            </a:fld>
            <a:endParaRPr lang="en-US">
              <a:solidFill>
                <a:srgbClr val="E4E9EF"/>
              </a:solidFill>
            </a:endParaRPr>
          </a:p>
        </p:txBody>
      </p:sp>
      <p:sp>
        <p:nvSpPr>
          <p:cNvPr id="8" name="Footer Placeholder 7"/>
          <p:cNvSpPr>
            <a:spLocks noGrp="1"/>
          </p:cNvSpPr>
          <p:nvPr>
            <p:ph type="ftr" sz="quarter" idx="11"/>
          </p:nvPr>
        </p:nvSpPr>
        <p:spPr/>
        <p:txBody>
          <a:bodyPr/>
          <a:lstStyle/>
          <a:p>
            <a:endParaRPr lang="en-US">
              <a:solidFill>
                <a:srgbClr val="E4E9EF"/>
              </a:solidFill>
            </a:endParaRPr>
          </a:p>
        </p:txBody>
      </p:sp>
      <p:sp>
        <p:nvSpPr>
          <p:cNvPr id="9" name="Slide Number Placeholder 8"/>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72980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0EB53A-525A-4700-BC38-A5B334B7C283}" type="datetime1">
              <a:rPr lang="en-US" smtClean="0">
                <a:solidFill>
                  <a:srgbClr val="E4E9EF"/>
                </a:solidFill>
              </a:rPr>
              <a:pPr/>
              <a:t>10/3/2016</a:t>
            </a:fld>
            <a:endParaRPr lang="en-US">
              <a:solidFill>
                <a:srgbClr val="E4E9EF"/>
              </a:solidFill>
            </a:endParaRPr>
          </a:p>
        </p:txBody>
      </p:sp>
      <p:sp>
        <p:nvSpPr>
          <p:cNvPr id="4" name="Footer Placeholder 3"/>
          <p:cNvSpPr>
            <a:spLocks noGrp="1"/>
          </p:cNvSpPr>
          <p:nvPr>
            <p:ph type="ftr" sz="quarter" idx="11"/>
          </p:nvPr>
        </p:nvSpPr>
        <p:spPr/>
        <p:txBody>
          <a:bodyPr/>
          <a:lstStyle/>
          <a:p>
            <a:endParaRPr lang="en-US">
              <a:solidFill>
                <a:srgbClr val="E4E9EF"/>
              </a:solidFill>
            </a:endParaRPr>
          </a:p>
        </p:txBody>
      </p:sp>
      <p:sp>
        <p:nvSpPr>
          <p:cNvPr id="5" name="Slide Number Placeholder 4"/>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088497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5B157-CD99-4C67-A5EE-AC38E9E00714}" type="datetime1">
              <a:rPr lang="en-US" smtClean="0">
                <a:solidFill>
                  <a:srgbClr val="E4E9EF"/>
                </a:solidFill>
              </a:rPr>
              <a:pPr/>
              <a:t>10/3/2016</a:t>
            </a:fld>
            <a:endParaRPr lang="en-US">
              <a:solidFill>
                <a:srgbClr val="E4E9EF"/>
              </a:solidFill>
            </a:endParaRPr>
          </a:p>
        </p:txBody>
      </p:sp>
      <p:sp>
        <p:nvSpPr>
          <p:cNvPr id="3" name="Footer Placeholder 2"/>
          <p:cNvSpPr>
            <a:spLocks noGrp="1"/>
          </p:cNvSpPr>
          <p:nvPr>
            <p:ph type="ftr" sz="quarter" idx="11"/>
          </p:nvPr>
        </p:nvSpPr>
        <p:spPr/>
        <p:txBody>
          <a:bodyPr/>
          <a:lstStyle/>
          <a:p>
            <a:endParaRPr lang="en-US">
              <a:solidFill>
                <a:srgbClr val="E4E9EF"/>
              </a:solidFill>
            </a:endParaRPr>
          </a:p>
        </p:txBody>
      </p:sp>
      <p:sp>
        <p:nvSpPr>
          <p:cNvPr id="4" name="Slide Number Placeholder 3"/>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4063616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527E67-186F-45BC-B5B6-1EBF0727B03D}" type="datetime1">
              <a:rPr lang="en-US" smtClean="0">
                <a:solidFill>
                  <a:srgbClr val="E4E9EF"/>
                </a:solidFill>
              </a:rPr>
              <a:pPr/>
              <a:t>10/3/2016</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4855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05C4CC8-9459-4CFB-9E95-45279233B2C1}" type="datetime1">
              <a:rPr lang="en-US" smtClean="0">
                <a:solidFill>
                  <a:srgbClr val="E4E9EF"/>
                </a:solidFill>
              </a:rPr>
              <a:pPr/>
              <a:t>10/3/2016</a:t>
            </a:fld>
            <a:endParaRPr lang="en-US">
              <a:solidFill>
                <a:srgbClr val="E4E9EF"/>
              </a:solidFill>
            </a:endParaRPr>
          </a:p>
        </p:txBody>
      </p:sp>
      <p:sp>
        <p:nvSpPr>
          <p:cNvPr id="9" name="Slide Number Placeholder 8"/>
          <p:cNvSpPr>
            <a:spLocks noGrp="1"/>
          </p:cNvSpPr>
          <p:nvPr>
            <p:ph type="sldNum" sz="quarter" idx="11"/>
          </p:nvPr>
        </p:nvSpPr>
        <p:spPr/>
        <p:txBody>
          <a:bodyPr/>
          <a:lstStyle/>
          <a:p>
            <a:fld id="{C5BD8ECB-A4CA-48FB-AD2C-AFCB8B67C033}"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4E9EF"/>
              </a:solidFill>
            </a:endParaRPr>
          </a:p>
        </p:txBody>
      </p:sp>
    </p:spTree>
    <p:extLst>
      <p:ext uri="{BB962C8B-B14F-4D97-AF65-F5344CB8AC3E}">
        <p14:creationId xmlns:p14="http://schemas.microsoft.com/office/powerpoint/2010/main" val="1014518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891A0-665A-4B20-BE98-FC43995625AF}"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820805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42A33A-4F56-0244-998D-C1D3ABAB3526}" type="datetimeFigureOut">
              <a:rPr lang="en-US" smtClean="0"/>
              <a:t>10/3/2016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1407797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19EC3-7FC8-4B78-BC20-80FACDDFC608}"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594533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1" y="593367"/>
            <a:ext cx="85205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732367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76043F-1DD7-4B56-B92D-C2DFCF7E28C2}"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83749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59C8D9-60E0-41A0-889D-5E269C340357}"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83929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FFE69F-8CD8-458F-A29D-8B08C562A9F9}"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913528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C84482-96CF-442D-8217-531E47E3DBD9}" type="datetime1">
              <a:rPr lang="en-US" smtClean="0">
                <a:solidFill>
                  <a:srgbClr val="E4E9EF"/>
                </a:solidFill>
              </a:rPr>
              <a:pPr/>
              <a:t>10/3/2016</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784314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5F84AF-CCD6-47F7-AB2F-AFBD9DFB8425}" type="datetime1">
              <a:rPr lang="en-US" smtClean="0">
                <a:solidFill>
                  <a:srgbClr val="E4E9EF"/>
                </a:solidFill>
              </a:rPr>
              <a:pPr/>
              <a:t>10/3/2016</a:t>
            </a:fld>
            <a:endParaRPr lang="en-US">
              <a:solidFill>
                <a:srgbClr val="E4E9EF"/>
              </a:solidFill>
            </a:endParaRPr>
          </a:p>
        </p:txBody>
      </p:sp>
      <p:sp>
        <p:nvSpPr>
          <p:cNvPr id="8" name="Footer Placeholder 7"/>
          <p:cNvSpPr>
            <a:spLocks noGrp="1"/>
          </p:cNvSpPr>
          <p:nvPr>
            <p:ph type="ftr" sz="quarter" idx="11"/>
          </p:nvPr>
        </p:nvSpPr>
        <p:spPr/>
        <p:txBody>
          <a:bodyPr/>
          <a:lstStyle/>
          <a:p>
            <a:endParaRPr lang="en-US">
              <a:solidFill>
                <a:srgbClr val="E4E9EF"/>
              </a:solidFill>
            </a:endParaRPr>
          </a:p>
        </p:txBody>
      </p:sp>
      <p:sp>
        <p:nvSpPr>
          <p:cNvPr id="9" name="Slide Number Placeholder 8"/>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3971511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0EB53A-525A-4700-BC38-A5B334B7C283}" type="datetime1">
              <a:rPr lang="en-US" smtClean="0">
                <a:solidFill>
                  <a:srgbClr val="E4E9EF"/>
                </a:solidFill>
              </a:rPr>
              <a:pPr/>
              <a:t>10/3/2016</a:t>
            </a:fld>
            <a:endParaRPr lang="en-US">
              <a:solidFill>
                <a:srgbClr val="E4E9EF"/>
              </a:solidFill>
            </a:endParaRPr>
          </a:p>
        </p:txBody>
      </p:sp>
      <p:sp>
        <p:nvSpPr>
          <p:cNvPr id="4" name="Footer Placeholder 3"/>
          <p:cNvSpPr>
            <a:spLocks noGrp="1"/>
          </p:cNvSpPr>
          <p:nvPr>
            <p:ph type="ftr" sz="quarter" idx="11"/>
          </p:nvPr>
        </p:nvSpPr>
        <p:spPr/>
        <p:txBody>
          <a:bodyPr/>
          <a:lstStyle/>
          <a:p>
            <a:endParaRPr lang="en-US">
              <a:solidFill>
                <a:srgbClr val="E4E9EF"/>
              </a:solidFill>
            </a:endParaRPr>
          </a:p>
        </p:txBody>
      </p:sp>
      <p:sp>
        <p:nvSpPr>
          <p:cNvPr id="5" name="Slide Number Placeholder 4"/>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289256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5B157-CD99-4C67-A5EE-AC38E9E00714}" type="datetime1">
              <a:rPr lang="en-US" smtClean="0">
                <a:solidFill>
                  <a:srgbClr val="E4E9EF"/>
                </a:solidFill>
              </a:rPr>
              <a:pPr/>
              <a:t>10/3/2016</a:t>
            </a:fld>
            <a:endParaRPr lang="en-US">
              <a:solidFill>
                <a:srgbClr val="E4E9EF"/>
              </a:solidFill>
            </a:endParaRPr>
          </a:p>
        </p:txBody>
      </p:sp>
      <p:sp>
        <p:nvSpPr>
          <p:cNvPr id="3" name="Footer Placeholder 2"/>
          <p:cNvSpPr>
            <a:spLocks noGrp="1"/>
          </p:cNvSpPr>
          <p:nvPr>
            <p:ph type="ftr" sz="quarter" idx="11"/>
          </p:nvPr>
        </p:nvSpPr>
        <p:spPr/>
        <p:txBody>
          <a:bodyPr/>
          <a:lstStyle/>
          <a:p>
            <a:endParaRPr lang="en-US">
              <a:solidFill>
                <a:srgbClr val="E4E9EF"/>
              </a:solidFill>
            </a:endParaRPr>
          </a:p>
        </p:txBody>
      </p:sp>
      <p:sp>
        <p:nvSpPr>
          <p:cNvPr id="4" name="Slide Number Placeholder 3"/>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3289721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527E67-186F-45BC-B5B6-1EBF0727B03D}" type="datetime1">
              <a:rPr lang="en-US" smtClean="0">
                <a:solidFill>
                  <a:srgbClr val="E4E9EF"/>
                </a:solidFill>
              </a:rPr>
              <a:pPr/>
              <a:t>10/3/2016</a:t>
            </a:fld>
            <a:endParaRPr lang="en-US">
              <a:solidFill>
                <a:srgbClr val="E4E9EF"/>
              </a:solidFill>
            </a:endParaRPr>
          </a:p>
        </p:txBody>
      </p:sp>
      <p:sp>
        <p:nvSpPr>
          <p:cNvPr id="6" name="Footer Placeholder 5"/>
          <p:cNvSpPr>
            <a:spLocks noGrp="1"/>
          </p:cNvSpPr>
          <p:nvPr>
            <p:ph type="ftr" sz="quarter" idx="11"/>
          </p:nvPr>
        </p:nvSpPr>
        <p:spPr/>
        <p:txBody>
          <a:bodyPr/>
          <a:lstStyle/>
          <a:p>
            <a:endParaRPr lang="en-US">
              <a:solidFill>
                <a:srgbClr val="E4E9EF"/>
              </a:solidFill>
            </a:endParaRPr>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7996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2A33A-4F56-0244-998D-C1D3ABAB3526}" type="datetimeFigureOut">
              <a:rPr lang="en-US" smtClean="0"/>
              <a:t>10/3/2016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3527927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05C4CC8-9459-4CFB-9E95-45279233B2C1}" type="datetime1">
              <a:rPr lang="en-US" smtClean="0">
                <a:solidFill>
                  <a:srgbClr val="E4E9EF"/>
                </a:solidFill>
              </a:rPr>
              <a:pPr/>
              <a:t>10/3/2016</a:t>
            </a:fld>
            <a:endParaRPr lang="en-US">
              <a:solidFill>
                <a:srgbClr val="E4E9EF"/>
              </a:solidFill>
            </a:endParaRPr>
          </a:p>
        </p:txBody>
      </p:sp>
      <p:sp>
        <p:nvSpPr>
          <p:cNvPr id="9" name="Slide Number Placeholder 8"/>
          <p:cNvSpPr>
            <a:spLocks noGrp="1"/>
          </p:cNvSpPr>
          <p:nvPr>
            <p:ph type="sldNum" sz="quarter" idx="11"/>
          </p:nvPr>
        </p:nvSpPr>
        <p:spPr/>
        <p:txBody>
          <a:bodyPr/>
          <a:lstStyle/>
          <a:p>
            <a:fld id="{C5BD8ECB-A4CA-48FB-AD2C-AFCB8B67C033}"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4E9EF"/>
              </a:solidFill>
            </a:endParaRPr>
          </a:p>
        </p:txBody>
      </p:sp>
    </p:spTree>
    <p:extLst>
      <p:ext uri="{BB962C8B-B14F-4D97-AF65-F5344CB8AC3E}">
        <p14:creationId xmlns:p14="http://schemas.microsoft.com/office/powerpoint/2010/main" val="1120823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891A0-665A-4B20-BE98-FC43995625AF}"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550314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19EC3-7FC8-4B78-BC20-80FACDDFC608}" type="datetime1">
              <a:rPr lang="en-US" smtClean="0">
                <a:solidFill>
                  <a:srgbClr val="E4E9EF"/>
                </a:solidFill>
              </a:rPr>
              <a:pPr/>
              <a:t>10/3/2016</a:t>
            </a:fld>
            <a:endParaRPr lang="en-US">
              <a:solidFill>
                <a:srgbClr val="E4E9EF"/>
              </a:solidFill>
            </a:endParaRPr>
          </a:p>
        </p:txBody>
      </p:sp>
      <p:sp>
        <p:nvSpPr>
          <p:cNvPr id="5" name="Footer Placeholder 4"/>
          <p:cNvSpPr>
            <a:spLocks noGrp="1"/>
          </p:cNvSpPr>
          <p:nvPr>
            <p:ph type="ftr" sz="quarter" idx="11"/>
          </p:nvPr>
        </p:nvSpPr>
        <p:spPr/>
        <p:txBody>
          <a:bodyPr/>
          <a:lstStyle/>
          <a:p>
            <a:endParaRPr lang="en-US">
              <a:solidFill>
                <a:srgbClr val="E4E9EF"/>
              </a:solidFill>
            </a:endParaRPr>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extLst>
      <p:ext uri="{BB962C8B-B14F-4D97-AF65-F5344CB8AC3E}">
        <p14:creationId xmlns:p14="http://schemas.microsoft.com/office/powerpoint/2010/main" val="1419399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1" y="593367"/>
            <a:ext cx="85205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8923621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347132919"/>
      </p:ext>
    </p:extLst>
  </p:cSld>
  <p:clrMapOvr>
    <a:masterClrMapping/>
  </p:clrMapOvr>
  <p:transition spd="med">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667520992"/>
      </p:ext>
    </p:extLst>
  </p:cSld>
  <p:clrMapOvr>
    <a:masterClrMapping/>
  </p:clrMapOvr>
  <p:transition spd="med">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6787960"/>
      </p:ext>
    </p:extLst>
  </p:cSld>
  <p:clrMapOvr>
    <a:masterClrMapping/>
  </p:clrMapOvr>
  <p:transition spd="med">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86172747"/>
      </p:ext>
    </p:extLst>
  </p:cSld>
  <p:clrMapOvr>
    <a:masterClrMapping/>
  </p:clrMapOvr>
  <p:transition spd="med">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458663782"/>
      </p:ext>
    </p:extLst>
  </p:cSld>
  <p:clrMapOvr>
    <a:masterClrMapping/>
  </p:clrMapOvr>
  <p:transition spd="med">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49905990"/>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42A33A-4F56-0244-998D-C1D3ABAB3526}" type="datetimeFigureOut">
              <a:rPr lang="en-US" smtClean="0"/>
              <a:t>10/3/2016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133901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1899772305"/>
      </p:ext>
    </p:extLst>
  </p:cSld>
  <p:clrMapOvr>
    <a:masterClrMapping/>
  </p:clrMapOvr>
  <p:transition spd="med">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Tree>
    <p:extLst>
      <p:ext uri="{BB962C8B-B14F-4D97-AF65-F5344CB8AC3E}">
        <p14:creationId xmlns:p14="http://schemas.microsoft.com/office/powerpoint/2010/main" val="702894693"/>
      </p:ext>
    </p:extLst>
  </p:cSld>
  <p:clrMapOvr>
    <a:masterClrMapping/>
  </p:clrMapOvr>
  <p:transition spd="med">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691421089"/>
      </p:ext>
    </p:extLst>
  </p:cSld>
  <p:clrMapOvr>
    <a:masterClrMapping/>
  </p:clrMapOvr>
  <p:transition spd="med">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87418623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pPr defTabSz="914400"/>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pPr defTabSz="914400"/>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pPr defTabSz="914400"/>
            <a:fld id="{527A5F68-4AF6-4D13-8A4C-F1F90296B2F0}" type="slidenum">
              <a:rPr lang="en-US">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12349269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8726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1775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8106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432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10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42A33A-4F56-0244-998D-C1D3ABAB3526}" type="datetimeFigureOut">
              <a:rPr lang="en-US" smtClean="0"/>
              <a:t>10/3/2016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E4D6E-1178-F743-BB8F-50999EA34840}" type="slidenum">
              <a:rPr lang="en-US" smtClean="0"/>
              <a:t>‹#›</a:t>
            </a:fld>
            <a:endParaRPr lang="en-US"/>
          </a:p>
        </p:txBody>
      </p:sp>
    </p:spTree>
    <p:extLst>
      <p:ext uri="{BB962C8B-B14F-4D97-AF65-F5344CB8AC3E}">
        <p14:creationId xmlns:p14="http://schemas.microsoft.com/office/powerpoint/2010/main" val="26011843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7284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2620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7144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5930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4989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10/3/2016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688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148041691"/>
      </p:ext>
    </p:extLst>
  </p:cSld>
  <p:clrMapOvr>
    <a:masterClrMapping/>
  </p:clrMapOvr>
  <p:transition spd="med">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09091555"/>
      </p:ext>
    </p:extLst>
  </p:cSld>
  <p:clrMapOvr>
    <a:masterClrMapping/>
  </p:clrMapOvr>
  <p:transition spd="med">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5310166"/>
      </p:ext>
    </p:extLst>
  </p:cSld>
  <p:clrMapOvr>
    <a:masterClrMapping/>
  </p:clrMapOvr>
  <p:transition spd="med">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314820223"/>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10.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gs" Target="../tags/tag6.xml"/><Relationship Id="rId18" Type="http://schemas.openxmlformats.org/officeDocument/2006/relationships/tags" Target="../tags/tag11.xml"/><Relationship Id="rId26" Type="http://schemas.openxmlformats.org/officeDocument/2006/relationships/oleObject" Target="../embeddings/oleObject1.bin"/><Relationship Id="rId3" Type="http://schemas.openxmlformats.org/officeDocument/2006/relationships/slideLayout" Target="../slideLayouts/slideLayout25.xml"/><Relationship Id="rId21" Type="http://schemas.openxmlformats.org/officeDocument/2006/relationships/tags" Target="../tags/tag14.xml"/><Relationship Id="rId7" Type="http://schemas.openxmlformats.org/officeDocument/2006/relationships/vmlDrawing" Target="../drawings/vmlDrawing1.vml"/><Relationship Id="rId12" Type="http://schemas.openxmlformats.org/officeDocument/2006/relationships/tags" Target="../tags/tag5.xml"/><Relationship Id="rId17" Type="http://schemas.openxmlformats.org/officeDocument/2006/relationships/tags" Target="../tags/tag10.xml"/><Relationship Id="rId25" Type="http://schemas.openxmlformats.org/officeDocument/2006/relationships/tags" Target="../tags/tag18.xml"/><Relationship Id="rId2" Type="http://schemas.openxmlformats.org/officeDocument/2006/relationships/slideLayout" Target="../slideLayouts/slideLayout24.xml"/><Relationship Id="rId16" Type="http://schemas.openxmlformats.org/officeDocument/2006/relationships/tags" Target="../tags/tag9.xml"/><Relationship Id="rId20" Type="http://schemas.openxmlformats.org/officeDocument/2006/relationships/tags" Target="../tags/tag13.xml"/><Relationship Id="rId1" Type="http://schemas.openxmlformats.org/officeDocument/2006/relationships/slideLayout" Target="../slideLayouts/slideLayout23.xml"/><Relationship Id="rId6" Type="http://schemas.openxmlformats.org/officeDocument/2006/relationships/theme" Target="../theme/theme3.xml"/><Relationship Id="rId11" Type="http://schemas.openxmlformats.org/officeDocument/2006/relationships/tags" Target="../tags/tag4.xml"/><Relationship Id="rId24" Type="http://schemas.openxmlformats.org/officeDocument/2006/relationships/tags" Target="../tags/tag17.xml"/><Relationship Id="rId5" Type="http://schemas.openxmlformats.org/officeDocument/2006/relationships/slideLayout" Target="../slideLayouts/slideLayout27.xml"/><Relationship Id="rId15" Type="http://schemas.openxmlformats.org/officeDocument/2006/relationships/tags" Target="../tags/tag8.xml"/><Relationship Id="rId23" Type="http://schemas.openxmlformats.org/officeDocument/2006/relationships/tags" Target="../tags/tag16.xml"/><Relationship Id="rId28" Type="http://schemas.openxmlformats.org/officeDocument/2006/relationships/image" Target="../media/image3.png"/><Relationship Id="rId10" Type="http://schemas.openxmlformats.org/officeDocument/2006/relationships/tags" Target="../tags/tag3.xml"/><Relationship Id="rId19" Type="http://schemas.openxmlformats.org/officeDocument/2006/relationships/tags" Target="../tags/tag12.xml"/><Relationship Id="rId4" Type="http://schemas.openxmlformats.org/officeDocument/2006/relationships/slideLayout" Target="../slideLayouts/slideLayout26.xml"/><Relationship Id="rId9" Type="http://schemas.openxmlformats.org/officeDocument/2006/relationships/tags" Target="../tags/tag2.xml"/><Relationship Id="rId14" Type="http://schemas.openxmlformats.org/officeDocument/2006/relationships/tags" Target="../tags/tag7.xml"/><Relationship Id="rId22" Type="http://schemas.openxmlformats.org/officeDocument/2006/relationships/tags" Target="../tags/tag15.xml"/><Relationship Id="rId27"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2A33A-4F56-0244-998D-C1D3ABAB3526}" type="datetimeFigureOut">
              <a:rPr lang="en-US" smtClean="0"/>
              <a:t>10/3/2016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E4D6E-1178-F743-BB8F-50999EA34840}" type="slidenum">
              <a:rPr lang="en-US" smtClean="0"/>
              <a:t>‹#›</a:t>
            </a:fld>
            <a:endParaRPr lang="en-US"/>
          </a:p>
        </p:txBody>
      </p:sp>
    </p:spTree>
    <p:extLst>
      <p:ext uri="{BB962C8B-B14F-4D97-AF65-F5344CB8AC3E}">
        <p14:creationId xmlns:p14="http://schemas.microsoft.com/office/powerpoint/2010/main" val="1046734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98424818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F43184C-A644-490B-B821-49F4A9989058}" type="datetimeFigureOut">
              <a:rPr lang="en-US" smtClean="0">
                <a:solidFill>
                  <a:prstClr val="black">
                    <a:tint val="75000"/>
                  </a:prstClr>
                </a:solidFill>
              </a:rPr>
              <a:pPr defTabSz="914400"/>
              <a:t>10/3/2016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A08398A-1E6C-4265-96EE-3BC58D81E2E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8979022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9C11F01-3804-F24B-BDF1-82CAB97F0D09}" type="datetime1">
              <a:rPr lang="en-US" smtClean="0">
                <a:solidFill>
                  <a:prstClr val="black">
                    <a:tint val="75000"/>
                  </a:prstClr>
                </a:solidFill>
                <a:latin typeface="Calibri"/>
              </a:rPr>
              <a:pPr defTabSz="914400"/>
              <a:t>10/3/2016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FED2D5C-7DEC-4016-9B3B-6FCD74A1F0F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344791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2065" name="think-cell Slide" r:id="rId26" imgW="270" imgH="270" progId="TCLayout.ActiveDocument.1">
                  <p:embed/>
                </p:oleObj>
              </mc:Choice>
              <mc:Fallback>
                <p:oleObj name="think-cell Slide" r:id="rId26" imgW="270" imgH="270" progId="TCLayout.ActiveDocument.1">
                  <p:embed/>
                  <p:pic>
                    <p:nvPicPr>
                      <p:cNvPr id="0" name=""/>
                      <p:cNvPicPr/>
                      <p:nvPr/>
                    </p:nvPicPr>
                    <p:blipFill>
                      <a:blip r:embed="rId27"/>
                      <a:stretch>
                        <a:fillRect/>
                      </a:stretch>
                    </p:blipFill>
                    <p:spPr>
                      <a:xfrm>
                        <a:off x="0" y="0"/>
                        <a:ext cx="161984" cy="161974"/>
                      </a:xfrm>
                      <a:prstGeom prst="rect">
                        <a:avLst/>
                      </a:prstGeom>
                    </p:spPr>
                  </p:pic>
                </p:oleObj>
              </mc:Fallback>
            </mc:AlternateContent>
          </a:graphicData>
        </a:graphic>
      </p:graphicFrame>
      <p:sp>
        <p:nvSpPr>
          <p:cNvPr id="72" name="Rectangle 71"/>
          <p:cNvSpPr/>
          <p:nvPr/>
        </p:nvSpPr>
        <p:spPr bwMode="ltGray">
          <a:xfrm>
            <a:off x="0" y="0"/>
            <a:ext cx="9144000" cy="978199"/>
          </a:xfrm>
          <a:prstGeom prst="rect">
            <a:avLst/>
          </a:prstGeom>
          <a:gradFill>
            <a:gsLst>
              <a:gs pos="0">
                <a:schemeClr val="tx1"/>
              </a:gs>
              <a:gs pos="67000">
                <a:schemeClr val="tx1">
                  <a:lumMod val="50000"/>
                  <a:lumOff val="50000"/>
                </a:schemeClr>
              </a:gs>
              <a:gs pos="100000">
                <a:schemeClr val="bg1">
                  <a:lumMod val="75000"/>
                </a:schemeClr>
              </a:gs>
            </a:gsLst>
            <a:lin ang="36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93296" tIns="46648" rIns="93296" bIns="46648" rtlCol="0" anchor="ctr"/>
          <a:lstStyle/>
          <a:p>
            <a:pPr algn="ctr" defTabSz="914400" fontAlgn="base">
              <a:spcBef>
                <a:spcPct val="0"/>
              </a:spcBef>
              <a:spcAft>
                <a:spcPct val="0"/>
              </a:spcAft>
            </a:pPr>
            <a:endParaRPr lang="en-US" sz="1600" dirty="0">
              <a:solidFill>
                <a:srgbClr val="000000"/>
              </a:solidFill>
            </a:endParaRPr>
          </a:p>
        </p:txBody>
      </p:sp>
      <p:pic>
        <p:nvPicPr>
          <p:cNvPr id="73" name="Picture 519"/>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40926" y="50021"/>
            <a:ext cx="878208" cy="8781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26" name="SlideBottomBar"/>
          <p:cNvSpPr>
            <a:spLocks noChangeArrowheads="1"/>
          </p:cNvSpPr>
          <p:nvPr/>
        </p:nvSpPr>
        <p:spPr bwMode="auto">
          <a:xfrm>
            <a:off x="0" y="6428769"/>
            <a:ext cx="9144000" cy="430852"/>
          </a:xfrm>
          <a:prstGeom prst="rect">
            <a:avLst/>
          </a:prstGeom>
          <a:solidFill>
            <a:srgbClr val="D0D0D0"/>
          </a:solidFill>
          <a:ln>
            <a:noFill/>
          </a:ln>
          <a:effectLst/>
          <a:extLst/>
        </p:spPr>
        <p:txBody>
          <a:bodyPr wrap="none" lIns="93296" tIns="46648" rIns="93296" bIns="46648" anchor="ctr"/>
          <a:lstStyle/>
          <a:p>
            <a:pPr defTabSz="914400" fontAlgn="base">
              <a:spcBef>
                <a:spcPct val="0"/>
              </a:spcBef>
              <a:spcAft>
                <a:spcPct val="0"/>
              </a:spcAft>
            </a:pPr>
            <a:endParaRPr lang="en-US" sz="1600" dirty="0">
              <a:solidFill>
                <a:srgbClr val="000000"/>
              </a:solidFill>
            </a:endParaRPr>
          </a:p>
        </p:txBody>
      </p:sp>
      <p:sp>
        <p:nvSpPr>
          <p:cNvPr id="1036" name="Rectangle 286"/>
          <p:cNvSpPr>
            <a:spLocks noGrp="1" noChangeArrowheads="1"/>
          </p:cNvSpPr>
          <p:nvPr>
            <p:ph type="body" idx="1"/>
          </p:nvPr>
        </p:nvSpPr>
        <p:spPr bwMode="auto">
          <a:xfrm>
            <a:off x="1482155" y="2884766"/>
            <a:ext cx="4389768" cy="1256112"/>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19" name="Title Placeholder 2"/>
          <p:cNvSpPr>
            <a:spLocks noGrp="1" noChangeArrowheads="1"/>
          </p:cNvSpPr>
          <p:nvPr>
            <p:ph type="title"/>
          </p:nvPr>
        </p:nvSpPr>
        <p:spPr bwMode="auto">
          <a:xfrm>
            <a:off x="1224600" y="339936"/>
            <a:ext cx="7744457" cy="298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p:nvSpPr>
        <p:spPr bwMode="auto">
          <a:xfrm>
            <a:off x="1224599" y="0"/>
            <a:ext cx="876714" cy="219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en-US" sz="1400" dirty="0">
                <a:solidFill>
                  <a:srgbClr val="FFFFFF"/>
                </a:solidFill>
              </a:rPr>
              <a:t>TRACKER</a:t>
            </a:r>
          </a:p>
        </p:txBody>
      </p:sp>
      <p:sp>
        <p:nvSpPr>
          <p:cNvPr id="11" name="McK 3. Unit of measure" hidden="1"/>
          <p:cNvSpPr txBox="1">
            <a:spLocks noChangeArrowheads="1"/>
          </p:cNvSpPr>
          <p:nvPr/>
        </p:nvSpPr>
        <p:spPr bwMode="auto">
          <a:xfrm>
            <a:off x="1224600" y="991159"/>
            <a:ext cx="7744457" cy="2512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600" dirty="0" smtClean="0">
                <a:solidFill>
                  <a:srgbClr val="808080"/>
                </a:solidFill>
                <a:latin typeface="Arial"/>
              </a:rPr>
              <a:t>Unit of measure</a:t>
            </a:r>
          </a:p>
        </p:txBody>
      </p:sp>
      <p:grpSp>
        <p:nvGrpSpPr>
          <p:cNvPr id="15" name="ACET" hidden="1"/>
          <p:cNvGrpSpPr>
            <a:grpSpLocks/>
          </p:cNvGrpSpPr>
          <p:nvPr/>
        </p:nvGrpSpPr>
        <p:grpSpPr bwMode="auto">
          <a:xfrm>
            <a:off x="1482155" y="2287080"/>
            <a:ext cx="4389768"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en-US" sz="1600" b="1" dirty="0">
                  <a:solidFill>
                    <a:srgbClr val="000000"/>
                  </a:solidFill>
                </a:rPr>
                <a:t>Title</a:t>
              </a:r>
            </a:p>
            <a:p>
              <a:pPr defTabSz="914400" fontAlgn="base">
                <a:spcBef>
                  <a:spcPct val="0"/>
                </a:spcBef>
                <a:spcAft>
                  <a:spcPct val="0"/>
                </a:spcAft>
              </a:pPr>
              <a:r>
                <a:rPr lang="en-US" sz="1600" dirty="0">
                  <a:solidFill>
                    <a:srgbClr val="808080"/>
                  </a:solidFill>
                </a:rPr>
                <a:t>Unit of measure</a:t>
              </a:r>
            </a:p>
          </p:txBody>
        </p:sp>
      </p:grpSp>
      <p:sp>
        <p:nvSpPr>
          <p:cNvPr id="25" name="Slide Number"/>
          <p:cNvSpPr txBox="1">
            <a:spLocks/>
          </p:cNvSpPr>
          <p:nvPr/>
        </p:nvSpPr>
        <p:spPr bwMode="auto">
          <a:xfrm>
            <a:off x="8808762" y="6565687"/>
            <a:ext cx="160294" cy="15701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defTabSz="914400" fontAlgn="base">
              <a:spcBef>
                <a:spcPct val="0"/>
              </a:spcBef>
              <a:spcAft>
                <a:spcPct val="0"/>
              </a:spcAft>
            </a:pPr>
            <a:fld id="{42C328C1-A84F-4A39-A664-DBA00541A8C6}" type="slidenum">
              <a:rPr lang="en-US" smtClean="0">
                <a:solidFill>
                  <a:srgbClr val="000000"/>
                </a:solidFill>
              </a:rPr>
              <a:pPr algn="r" defTabSz="914400" fontAlgn="base">
                <a:spcBef>
                  <a:spcPct val="0"/>
                </a:spcBef>
                <a:spcAft>
                  <a:spcPct val="0"/>
                </a:spcAft>
              </a:pPr>
              <a:t>‹#›</a:t>
            </a:fld>
            <a:endParaRPr lang="en-US" dirty="0">
              <a:solidFill>
                <a:srgbClr val="000000"/>
              </a:solidFill>
            </a:endParaRPr>
          </a:p>
        </p:txBody>
      </p:sp>
      <p:grpSp>
        <p:nvGrpSpPr>
          <p:cNvPr id="75" name="Group 74"/>
          <p:cNvGrpSpPr/>
          <p:nvPr/>
        </p:nvGrpSpPr>
        <p:grpSpPr bwMode="auto">
          <a:xfrm>
            <a:off x="6828494" y="6504456"/>
            <a:ext cx="1829116" cy="279476"/>
            <a:chOff x="6692161" y="6382052"/>
            <a:chExt cx="1792597" cy="273912"/>
          </a:xfrm>
        </p:grpSpPr>
        <p:sp>
          <p:nvSpPr>
            <p:cNvPr id="76" name="StickerRectangle"/>
            <p:cNvSpPr>
              <a:spLocks noChangeArrowheads="1"/>
            </p:cNvSpPr>
            <p:nvPr userDrawn="1"/>
          </p:nvSpPr>
          <p:spPr bwMode="auto">
            <a:xfrm>
              <a:off x="6692161" y="6382052"/>
              <a:ext cx="1792597" cy="27391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23" tIns="0" rIns="0" bIns="27423">
              <a:spAutoFit/>
            </a:bodyPr>
            <a:lstStyle/>
            <a:p>
              <a:pPr defTabSz="913235" fontAlgn="base">
                <a:spcBef>
                  <a:spcPct val="0"/>
                </a:spcBef>
                <a:spcAft>
                  <a:spcPct val="0"/>
                </a:spcAft>
                <a:buClr>
                  <a:srgbClr val="000000"/>
                </a:buClr>
              </a:pPr>
              <a:r>
                <a:rPr lang="en-US" sz="800" dirty="0">
                  <a:solidFill>
                    <a:srgbClr val="808080">
                      <a:lumMod val="50000"/>
                    </a:srgbClr>
                  </a:solidFill>
                </a:rPr>
                <a:t>DRAFT/PRE-DECISIONAL – </a:t>
              </a:r>
            </a:p>
            <a:p>
              <a:pPr defTabSz="913235" fontAlgn="base">
                <a:spcBef>
                  <a:spcPct val="0"/>
                </a:spcBef>
                <a:spcAft>
                  <a:spcPct val="0"/>
                </a:spcAft>
                <a:buClr>
                  <a:srgbClr val="000000"/>
                </a:buClr>
              </a:pPr>
              <a:r>
                <a:rPr lang="en-US" sz="800" dirty="0">
                  <a:solidFill>
                    <a:srgbClr val="808080">
                      <a:lumMod val="50000"/>
                    </a:srgbClr>
                  </a:solidFill>
                </a:rPr>
                <a:t>PROPRIETARY AND CONFIDENTIAL</a:t>
              </a:r>
            </a:p>
          </p:txBody>
        </p:sp>
        <p:cxnSp>
          <p:nvCxnSpPr>
            <p:cNvPr id="77" name="AutoShape 31"/>
            <p:cNvCxnSpPr>
              <a:cxnSpLocks noChangeShapeType="1"/>
              <a:stCxn id="76" idx="2"/>
              <a:endCxn id="76" idx="4"/>
            </p:cNvCxnSpPr>
            <p:nvPr userDrawn="1"/>
          </p:nvCxnSpPr>
          <p:spPr bwMode="auto">
            <a:xfrm>
              <a:off x="6692161" y="6382052"/>
              <a:ext cx="0" cy="273912"/>
            </a:xfrm>
            <a:prstGeom prst="straightConnector1">
              <a:avLst/>
            </a:prstGeom>
            <a:noFill/>
            <a:ln w="9525">
              <a:solidFill>
                <a:schemeClr val="accent6">
                  <a:lumMod val="75000"/>
                </a:schemeClr>
              </a:solidFill>
              <a:round/>
              <a:headEnd/>
              <a:tailEnd/>
            </a:ln>
            <a:extLst>
              <a:ext uri="{909E8E84-426E-40dd-AFC4-6F175D3DCCD1}">
                <a14:hiddenFill xmlns="" xmlns:a14="http://schemas.microsoft.com/office/drawing/2010/main">
                  <a:noFill/>
                </a14:hiddenFill>
              </a:ext>
            </a:extLst>
          </p:spPr>
        </p:cxnSp>
        <p:cxnSp>
          <p:nvCxnSpPr>
            <p:cNvPr id="78" name="AutoShape 32"/>
            <p:cNvCxnSpPr>
              <a:cxnSpLocks noChangeShapeType="1"/>
              <a:stCxn id="76" idx="4"/>
              <a:endCxn id="76" idx="6"/>
            </p:cNvCxnSpPr>
            <p:nvPr userDrawn="1"/>
          </p:nvCxnSpPr>
          <p:spPr bwMode="auto">
            <a:xfrm>
              <a:off x="6692161" y="6655964"/>
              <a:ext cx="1792597" cy="0"/>
            </a:xfrm>
            <a:prstGeom prst="straightConnector1">
              <a:avLst/>
            </a:prstGeom>
            <a:noFill/>
            <a:ln w="25400">
              <a:solidFill>
                <a:schemeClr val="accent6">
                  <a:lumMod val="75000"/>
                </a:schemeClr>
              </a:solidFill>
              <a:round/>
              <a:headEnd/>
              <a:tailEnd/>
            </a:ln>
            <a:extLst>
              <a:ext uri="{909E8E84-426E-40dd-AFC4-6F175D3DCCD1}">
                <a14:hiddenFill xmlns="" xmlns:a14="http://schemas.microsoft.com/office/drawing/2010/main">
                  <a:noFill/>
                </a14:hiddenFill>
              </a:ext>
            </a:extLst>
          </p:spPr>
        </p:cxnSp>
      </p:grpSp>
      <p:grpSp>
        <p:nvGrpSpPr>
          <p:cNvPr id="143" name="LegendBoxes" hidden="1"/>
          <p:cNvGrpSpPr>
            <a:grpSpLocks/>
          </p:cNvGrpSpPr>
          <p:nvPr/>
        </p:nvGrpSpPr>
        <p:grpSpPr bwMode="auto">
          <a:xfrm>
            <a:off x="8189912" y="1047161"/>
            <a:ext cx="779144" cy="1017201"/>
            <a:chOff x="4936" y="176"/>
            <a:chExt cx="481" cy="628"/>
          </a:xfrm>
        </p:grpSpPr>
        <p:sp>
          <p:nvSpPr>
            <p:cNvPr id="144" name="Legend1"/>
            <p:cNvSpPr>
              <a:spLocks noChangeArrowheads="1"/>
            </p:cNvSpPr>
            <p:nvPr/>
          </p:nvSpPr>
          <p:spPr bwMode="auto">
            <a:xfrm>
              <a:off x="5096" y="176"/>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45"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46" name="Legend2"/>
            <p:cNvSpPr>
              <a:spLocks noChangeArrowheads="1"/>
            </p:cNvSpPr>
            <p:nvPr/>
          </p:nvSpPr>
          <p:spPr bwMode="auto">
            <a:xfrm>
              <a:off x="5096" y="346"/>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47"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48" name="Legend3"/>
            <p:cNvSpPr>
              <a:spLocks noChangeArrowheads="1"/>
            </p:cNvSpPr>
            <p:nvPr/>
          </p:nvSpPr>
          <p:spPr bwMode="auto">
            <a:xfrm>
              <a:off x="5096" y="517"/>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49"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50" name="Legend4"/>
            <p:cNvSpPr>
              <a:spLocks noChangeArrowheads="1"/>
            </p:cNvSpPr>
            <p:nvPr/>
          </p:nvSpPr>
          <p:spPr bwMode="auto">
            <a:xfrm>
              <a:off x="5096" y="688"/>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51"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grpSp>
        <p:nvGrpSpPr>
          <p:cNvPr id="152" name="LegendLines" hidden="1"/>
          <p:cNvGrpSpPr>
            <a:grpSpLocks/>
          </p:cNvGrpSpPr>
          <p:nvPr/>
        </p:nvGrpSpPr>
        <p:grpSpPr bwMode="auto">
          <a:xfrm>
            <a:off x="7875664" y="1047161"/>
            <a:ext cx="1093393" cy="745084"/>
            <a:chOff x="4750" y="176"/>
            <a:chExt cx="675" cy="460"/>
          </a:xfrm>
        </p:grpSpPr>
        <p:sp>
          <p:nvSpPr>
            <p:cNvPr id="153"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dirty="0">
                <a:solidFill>
                  <a:srgbClr val="000000"/>
                </a:solidFill>
              </a:endParaRPr>
            </a:p>
          </p:txBody>
        </p:sp>
        <p:sp>
          <p:nvSpPr>
            <p:cNvPr id="154"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dirty="0">
                <a:solidFill>
                  <a:srgbClr val="000000"/>
                </a:solidFill>
              </a:endParaRPr>
            </a:p>
          </p:txBody>
        </p:sp>
        <p:sp>
          <p:nvSpPr>
            <p:cNvPr id="155"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dirty="0">
                <a:solidFill>
                  <a:srgbClr val="000000"/>
                </a:solidFill>
              </a:endParaRPr>
            </a:p>
          </p:txBody>
        </p:sp>
        <p:sp>
          <p:nvSpPr>
            <p:cNvPr id="156" name="Legend1"/>
            <p:cNvSpPr>
              <a:spLocks noChangeArrowheads="1"/>
            </p:cNvSpPr>
            <p:nvPr/>
          </p:nvSpPr>
          <p:spPr bwMode="auto">
            <a:xfrm>
              <a:off x="5104" y="176"/>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57" name="Legend2"/>
            <p:cNvSpPr>
              <a:spLocks noChangeArrowheads="1"/>
            </p:cNvSpPr>
            <p:nvPr/>
          </p:nvSpPr>
          <p:spPr bwMode="auto">
            <a:xfrm>
              <a:off x="5104" y="344"/>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58" name="Legend3"/>
            <p:cNvSpPr>
              <a:spLocks noChangeArrowheads="1"/>
            </p:cNvSpPr>
            <p:nvPr/>
          </p:nvSpPr>
          <p:spPr bwMode="auto">
            <a:xfrm>
              <a:off x="5104" y="520"/>
              <a:ext cx="32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grpSp>
      <p:grpSp>
        <p:nvGrpSpPr>
          <p:cNvPr id="159" name="McKSticker" hidden="1"/>
          <p:cNvGrpSpPr/>
          <p:nvPr/>
        </p:nvGrpSpPr>
        <p:grpSpPr bwMode="auto">
          <a:xfrm>
            <a:off x="7880427" y="1047160"/>
            <a:ext cx="1088630" cy="216680"/>
            <a:chOff x="7673880" y="285750"/>
            <a:chExt cx="1066895" cy="212366"/>
          </a:xfrm>
        </p:grpSpPr>
        <p:sp>
          <p:nvSpPr>
            <p:cNvPr id="160" name="StickerRectangle"/>
            <p:cNvSpPr>
              <a:spLocks noChangeArrowheads="1"/>
            </p:cNvSpPr>
            <p:nvPr/>
          </p:nvSpPr>
          <p:spPr bwMode="auto">
            <a:xfrm>
              <a:off x="7673880" y="285750"/>
              <a:ext cx="1066895"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3526" fontAlgn="base">
                <a:spcBef>
                  <a:spcPct val="0"/>
                </a:spcBef>
                <a:spcAft>
                  <a:spcPct val="0"/>
                </a:spcAft>
                <a:buClr>
                  <a:srgbClr val="000000"/>
                </a:buClr>
              </a:pPr>
              <a:r>
                <a:rPr lang="en-US" sz="1200" dirty="0">
                  <a:solidFill>
                    <a:srgbClr val="808080"/>
                  </a:solidFill>
                </a:rPr>
                <a:t>PRELIMINARY</a:t>
              </a:r>
            </a:p>
          </p:txBody>
        </p:sp>
        <p:cxnSp>
          <p:nvCxnSpPr>
            <p:cNvPr id="161" name="AutoShape 31"/>
            <p:cNvCxnSpPr>
              <a:cxnSpLocks noChangeShapeType="1"/>
              <a:stCxn id="160" idx="2"/>
              <a:endCxn id="160" idx="4"/>
            </p:cNvCxnSpPr>
            <p:nvPr/>
          </p:nvCxnSpPr>
          <p:spPr bwMode="auto">
            <a:xfrm>
              <a:off x="7673880"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162" name="AutoShape 32"/>
            <p:cNvCxnSpPr>
              <a:cxnSpLocks noChangeShapeType="1"/>
              <a:stCxn id="160" idx="4"/>
              <a:endCxn id="160" idx="6"/>
            </p:cNvCxnSpPr>
            <p:nvPr/>
          </p:nvCxnSpPr>
          <p:spPr bwMode="auto">
            <a:xfrm>
              <a:off x="7673880" y="498116"/>
              <a:ext cx="1066895"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163" name="LegendMoons" hidden="1"/>
          <p:cNvGrpSpPr/>
          <p:nvPr/>
        </p:nvGrpSpPr>
        <p:grpSpPr bwMode="auto">
          <a:xfrm>
            <a:off x="8121709" y="1047160"/>
            <a:ext cx="847347" cy="1333054"/>
            <a:chOff x="7875175" y="286625"/>
            <a:chExt cx="830430" cy="1306516"/>
          </a:xfrm>
        </p:grpSpPr>
        <p:grpSp>
          <p:nvGrpSpPr>
            <p:cNvPr id="164" name="MoonLegend2"/>
            <p:cNvGrpSpPr>
              <a:grpSpLocks noChangeAspect="1"/>
            </p:cNvGrpSpPr>
            <p:nvPr>
              <p:custDataLst>
                <p:tags r:id="rId11"/>
              </p:custDataLst>
            </p:nvPr>
          </p:nvGrpSpPr>
          <p:grpSpPr bwMode="auto">
            <a:xfrm>
              <a:off x="7875175" y="560866"/>
              <a:ext cx="209550" cy="209551"/>
              <a:chOff x="1694" y="2044"/>
              <a:chExt cx="160" cy="160"/>
            </a:xfrm>
          </p:grpSpPr>
          <p:sp>
            <p:nvSpPr>
              <p:cNvPr id="182" name="Oval 41"/>
              <p:cNvSpPr>
                <a:spLocks noChangeAspect="1" noChangeArrowheads="1"/>
              </p:cNvSpPr>
              <p:nvPr>
                <p:custDataLst>
                  <p:tags r:id="rId24"/>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83" name="Arc 42"/>
              <p:cNvSpPr>
                <a:spLocks noChangeAspect="1"/>
              </p:cNvSpPr>
              <p:nvPr>
                <p:custDataLst>
                  <p:tags r:id="rId25"/>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grpSp>
          <p:nvGrpSpPr>
            <p:cNvPr id="165" name="MoonLegend4"/>
            <p:cNvGrpSpPr>
              <a:grpSpLocks noChangeAspect="1"/>
            </p:cNvGrpSpPr>
            <p:nvPr>
              <p:custDataLst>
                <p:tags r:id="rId12"/>
              </p:custDataLst>
            </p:nvPr>
          </p:nvGrpSpPr>
          <p:grpSpPr bwMode="auto">
            <a:xfrm>
              <a:off x="7875175" y="1109348"/>
              <a:ext cx="209550" cy="209551"/>
              <a:chOff x="4495" y="1198"/>
              <a:chExt cx="160" cy="160"/>
            </a:xfrm>
          </p:grpSpPr>
          <p:sp>
            <p:nvSpPr>
              <p:cNvPr id="180" name="Oval 47"/>
              <p:cNvSpPr>
                <a:spLocks noChangeAspect="1" noChangeArrowheads="1"/>
              </p:cNvSpPr>
              <p:nvPr>
                <p:custDataLst>
                  <p:tags r:id="rId2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81" name="Arc 48"/>
              <p:cNvSpPr>
                <a:spLocks noChangeAspect="1"/>
              </p:cNvSpPr>
              <p:nvPr>
                <p:custDataLst>
                  <p:tags r:id="rId23"/>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grpSp>
          <p:nvGrpSpPr>
            <p:cNvPr id="166" name="MoonLegend5"/>
            <p:cNvGrpSpPr>
              <a:grpSpLocks noChangeAspect="1"/>
            </p:cNvGrpSpPr>
            <p:nvPr>
              <p:custDataLst>
                <p:tags r:id="rId13"/>
              </p:custDataLst>
            </p:nvPr>
          </p:nvGrpSpPr>
          <p:grpSpPr bwMode="auto">
            <a:xfrm>
              <a:off x="7875175" y="1383590"/>
              <a:ext cx="209550" cy="209551"/>
              <a:chOff x="4495" y="1440"/>
              <a:chExt cx="160" cy="160"/>
            </a:xfrm>
          </p:grpSpPr>
          <p:sp>
            <p:nvSpPr>
              <p:cNvPr id="178" name="Oval 50"/>
              <p:cNvSpPr>
                <a:spLocks noChangeAspect="1" noChangeArrowheads="1"/>
              </p:cNvSpPr>
              <p:nvPr>
                <p:custDataLst>
                  <p:tags r:id="rId20"/>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79" name="Oval 51"/>
              <p:cNvSpPr>
                <a:spLocks noChangeAspect="1" noChangeArrowheads="1"/>
              </p:cNvSpPr>
              <p:nvPr>
                <p:custDataLst>
                  <p:tags r:id="rId21"/>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sp>
          <p:nvSpPr>
            <p:cNvPr id="167" name="Legend1"/>
            <p:cNvSpPr>
              <a:spLocks noChangeArrowheads="1"/>
            </p:cNvSpPr>
            <p:nvPr/>
          </p:nvSpPr>
          <p:spPr bwMode="auto">
            <a:xfrm>
              <a:off x="8195850" y="299325"/>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68" name="Legend2"/>
            <p:cNvSpPr>
              <a:spLocks noChangeArrowheads="1"/>
            </p:cNvSpPr>
            <p:nvPr/>
          </p:nvSpPr>
          <p:spPr bwMode="auto">
            <a:xfrm>
              <a:off x="8195850" y="573963"/>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69" name="Legend3"/>
            <p:cNvSpPr>
              <a:spLocks noChangeArrowheads="1"/>
            </p:cNvSpPr>
            <p:nvPr/>
          </p:nvSpPr>
          <p:spPr bwMode="auto">
            <a:xfrm>
              <a:off x="8195850" y="848602"/>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70" name="Legend4"/>
            <p:cNvSpPr>
              <a:spLocks noChangeArrowheads="1"/>
            </p:cNvSpPr>
            <p:nvPr/>
          </p:nvSpPr>
          <p:spPr bwMode="auto">
            <a:xfrm>
              <a:off x="8195850" y="1120065"/>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sp>
          <p:nvSpPr>
            <p:cNvPr id="171" name="Legend5"/>
            <p:cNvSpPr>
              <a:spLocks noChangeArrowheads="1"/>
            </p:cNvSpPr>
            <p:nvPr/>
          </p:nvSpPr>
          <p:spPr bwMode="auto">
            <a:xfrm>
              <a:off x="8195850" y="1396290"/>
              <a:ext cx="50975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fontAlgn="base">
                <a:spcBef>
                  <a:spcPct val="0"/>
                </a:spcBef>
                <a:spcAft>
                  <a:spcPct val="0"/>
                </a:spcAft>
                <a:buClr>
                  <a:srgbClr val="000000"/>
                </a:buClr>
              </a:pPr>
              <a:r>
                <a:rPr lang="en-US" sz="1200" dirty="0">
                  <a:solidFill>
                    <a:srgbClr val="000000"/>
                  </a:solidFill>
                </a:rPr>
                <a:t>Legend</a:t>
              </a:r>
            </a:p>
          </p:txBody>
        </p:sp>
        <p:grpSp>
          <p:nvGrpSpPr>
            <p:cNvPr id="172" name="MoonLegend3"/>
            <p:cNvGrpSpPr>
              <a:grpSpLocks noChangeAspect="1"/>
            </p:cNvGrpSpPr>
            <p:nvPr>
              <p:custDataLst>
                <p:tags r:id="rId14"/>
              </p:custDataLst>
            </p:nvPr>
          </p:nvGrpSpPr>
          <p:grpSpPr bwMode="auto">
            <a:xfrm>
              <a:off x="7875175" y="835107"/>
              <a:ext cx="209550" cy="209551"/>
              <a:chOff x="4495" y="1198"/>
              <a:chExt cx="160" cy="160"/>
            </a:xfrm>
          </p:grpSpPr>
          <p:sp>
            <p:nvSpPr>
              <p:cNvPr id="176"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77" name="Arc 48"/>
              <p:cNvSpPr>
                <a:spLocks noChangeAspect="1"/>
              </p:cNvSpPr>
              <p:nvPr>
                <p:custDataLst>
                  <p:tags r:id="rId19"/>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grpSp>
          <p:nvGrpSpPr>
            <p:cNvPr id="173" name="MoonLegend1"/>
            <p:cNvGrpSpPr>
              <a:grpSpLocks noChangeAspect="1"/>
            </p:cNvGrpSpPr>
            <p:nvPr userDrawn="1">
              <p:custDataLst>
                <p:tags r:id="rId15"/>
              </p:custDataLst>
            </p:nvPr>
          </p:nvGrpSpPr>
          <p:grpSpPr bwMode="auto">
            <a:xfrm>
              <a:off x="7875175" y="286625"/>
              <a:ext cx="209550" cy="209551"/>
              <a:chOff x="1694" y="2044"/>
              <a:chExt cx="160" cy="160"/>
            </a:xfrm>
          </p:grpSpPr>
          <p:sp>
            <p:nvSpPr>
              <p:cNvPr id="174" name="Oval 41"/>
              <p:cNvSpPr>
                <a:spLocks noChangeAspect="1" noChangeArrowheads="1"/>
              </p:cNvSpPr>
              <p:nvPr>
                <p:custDataLst>
                  <p:tags r:id="rId16"/>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sp>
            <p:nvSpPr>
              <p:cNvPr id="175" name="Arc 42"/>
              <p:cNvSpPr>
                <a:spLocks noChangeAspect="1"/>
              </p:cNvSpPr>
              <p:nvPr>
                <p:custDataLst>
                  <p:tags r:id="rId17"/>
                </p:custDataLst>
              </p:nvPr>
            </p:nvSpPr>
            <p:spPr bwMode="auto">
              <a:xfrm>
                <a:off x="1694" y="2044"/>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1600" dirty="0">
                  <a:solidFill>
                    <a:srgbClr val="000000"/>
                  </a:solidFill>
                </a:endParaRPr>
              </a:p>
            </p:txBody>
          </p:sp>
        </p:grpSp>
      </p:grpSp>
      <p:grpSp>
        <p:nvGrpSpPr>
          <p:cNvPr id="6" name="Slide Elements" hidden="1"/>
          <p:cNvGrpSpPr/>
          <p:nvPr/>
        </p:nvGrpSpPr>
        <p:grpSpPr bwMode="auto">
          <a:xfrm>
            <a:off x="179803" y="6203623"/>
            <a:ext cx="8789253" cy="519077"/>
            <a:chOff x="176213" y="6080125"/>
            <a:chExt cx="8613774" cy="508744"/>
          </a:xfrm>
        </p:grpSpPr>
        <p:sp>
          <p:nvSpPr>
            <p:cNvPr id="185" name="4. Footnote"/>
            <p:cNvSpPr txBox="1">
              <a:spLocks noChangeArrowheads="1"/>
            </p:cNvSpPr>
            <p:nvPr>
              <p:custDataLst>
                <p:tags r:id="rId9"/>
              </p:custDataLst>
            </p:nvPr>
          </p:nvSpPr>
          <p:spPr bwMode="auto">
            <a:xfrm>
              <a:off x="176213" y="6080125"/>
              <a:ext cx="8613774"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00" dirty="0" smtClean="0">
                  <a:solidFill>
                    <a:srgbClr val="000000"/>
                  </a:solidFill>
                  <a:latin typeface="Arial"/>
                </a:rPr>
                <a:t>1 Footnote</a:t>
              </a:r>
            </a:p>
          </p:txBody>
        </p:sp>
        <p:sp>
          <p:nvSpPr>
            <p:cNvPr id="186" name="5. Source"/>
            <p:cNvSpPr>
              <a:spLocks noChangeArrowheads="1"/>
            </p:cNvSpPr>
            <p:nvPr>
              <p:custDataLst>
                <p:tags r:id="rId10"/>
              </p:custDataLst>
            </p:nvPr>
          </p:nvSpPr>
          <p:spPr bwMode="auto">
            <a:xfrm>
              <a:off x="176213" y="6434981"/>
              <a:ext cx="6136481"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975" indent="-621975" defTabSz="913526" fontAlgn="base">
                <a:spcBef>
                  <a:spcPct val="0"/>
                </a:spcBef>
                <a:spcAft>
                  <a:spcPct val="0"/>
                </a:spcAft>
                <a:tabLst>
                  <a:tab pos="621975" algn="l"/>
                </a:tabLst>
              </a:pPr>
              <a:r>
                <a:rPr lang="en-US" sz="1000" dirty="0">
                  <a:solidFill>
                    <a:srgbClr val="000000"/>
                  </a:solidFill>
                </a:rPr>
                <a:t>SOURCE: Source</a:t>
              </a:r>
            </a:p>
          </p:txBody>
        </p:sp>
      </p:grpSp>
    </p:spTree>
    <p:extLst>
      <p:ext uri="{BB962C8B-B14F-4D97-AF65-F5344CB8AC3E}">
        <p14:creationId xmlns:p14="http://schemas.microsoft.com/office/powerpoint/2010/main" val="20850826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iming>
    <p:tnLst>
      <p:par>
        <p:cTn id="1" dur="indefinite" restart="never" nodeType="tmRoot"/>
      </p:par>
    </p:tnLst>
  </p:timing>
  <p:hf hdr="0" ftr="0" dt="0"/>
  <p:txStyles>
    <p:titleStyle>
      <a:lvl1pPr algn="l" defTabSz="913526" rtl="0" eaLnBrk="1" fontAlgn="base" hangingPunct="1">
        <a:spcBef>
          <a:spcPct val="0"/>
        </a:spcBef>
        <a:spcAft>
          <a:spcPct val="0"/>
        </a:spcAft>
        <a:tabLst>
          <a:tab pos="275353" algn="l"/>
        </a:tabLst>
        <a:defRPr sz="1900" b="1" baseline="0">
          <a:solidFill>
            <a:schemeClr val="bg1"/>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uFillTx/>
              </a:rPr>
              <a:t>Click to edit Master title style</a:t>
            </a:r>
            <a:endParaRPr lang="en-US" dirty="0">
              <a:uFillTx/>
            </a:endParaRPr>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dirty="0">
              <a:uFillTx/>
            </a:endParaRPr>
          </a:p>
        </p:txBody>
      </p:sp>
      <p:sp>
        <p:nvSpPr>
          <p:cNvPr id="7" name="Rectangle 6"/>
          <p:cNvSpPr>
            <a:spLocks/>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Rectangle 7"/>
          <p:cNvSpPr>
            <a:spLocks/>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uFillTx/>
              </a:defRPr>
            </a:lvl1pPr>
          </a:lstStyle>
          <a:p>
            <a:pPr defTabSz="914400"/>
            <a:fld id="{C5BD8ECB-A4CA-48FB-AD2C-AFCB8B67C033}" type="slidenum">
              <a:rPr lang="en-US" smtClean="0"/>
              <a:pPr defTabSz="91440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uFillTx/>
              </a:defRPr>
            </a:lvl1pPr>
          </a:lstStyle>
          <a:p>
            <a:pPr defTabSz="914400"/>
            <a:endParaRPr lang="en-US">
              <a:solidFill>
                <a:srgbClr val="E4E9EF"/>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uFillTx/>
              </a:defRPr>
            </a:lvl1pPr>
          </a:lstStyle>
          <a:p>
            <a:pPr defTabSz="914400"/>
            <a:fld id="{D1286D8D-1082-4359-AC02-3D2EE2F55AE4}" type="datetime1">
              <a:rPr lang="en-US" smtClean="0">
                <a:solidFill>
                  <a:srgbClr val="E4E9EF"/>
                </a:solidFill>
              </a:rPr>
              <a:pPr defTabSz="914400"/>
              <a:t>10/3/2016</a:t>
            </a:fld>
            <a:endParaRPr lang="en-US">
              <a:solidFill>
                <a:srgbClr val="E4E9EF"/>
              </a:solidFill>
            </a:endParaRPr>
          </a:p>
        </p:txBody>
      </p:sp>
    </p:spTree>
    <p:extLst>
      <p:ext uri="{BB962C8B-B14F-4D97-AF65-F5344CB8AC3E}">
        <p14:creationId xmlns:p14="http://schemas.microsoft.com/office/powerpoint/2010/main" val="32467267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defTabSz="914400" rtl="0" eaLnBrk="1" latinLnBrk="0" hangingPunct="1">
        <a:spcBef>
          <a:spcPct val="0"/>
        </a:spcBef>
        <a:buNone/>
        <a:defRPr sz="4600" kern="1200" cap="none" spc="-100" baseline="0">
          <a:ln>
            <a:noFill/>
          </a:ln>
          <a:solidFill>
            <a:schemeClr val="tx2"/>
          </a:solidFill>
          <a:effectLst/>
          <a:uFillTx/>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uFillTx/>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uFillTx/>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uFillTx/>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uFillTx/>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uFillTx/>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uFillTx/>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uFillTx/>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uFillTx/>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Helvetica"/>
              </a:defRPr>
            </a:lvl1pPr>
          </a:lstStyle>
          <a:p>
            <a:fld id="{36E62C09-E5A4-9A48-AC57-A3DFD08831C3}" type="datetimeFigureOut">
              <a:rPr lang="en-US" smtClean="0">
                <a:solidFill>
                  <a:prstClr val="black">
                    <a:tint val="75000"/>
                  </a:prstClr>
                </a:solidFill>
              </a:rPr>
              <a:pPr/>
              <a:t>10/3/2016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Helvetica"/>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a:defRPr>
            </a:lvl1pPr>
          </a:lstStyle>
          <a:p>
            <a:fld id="{126058CE-6B6C-1144-BA6B-D2C47C2B255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846725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4400" kern="1200">
          <a:solidFill>
            <a:schemeClr val="tx1"/>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C5BD8ECB-A4CA-48FB-AD2C-AFCB8B67C033}" type="slidenum">
              <a:rPr lang="en-US" smtClean="0"/>
              <a:pPr defTabSz="91440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endParaRPr lang="en-US">
              <a:solidFill>
                <a:srgbClr val="E4E9EF"/>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fld id="{D1286D8D-1082-4359-AC02-3D2EE2F55AE4}" type="datetime1">
              <a:rPr lang="en-US" smtClean="0">
                <a:solidFill>
                  <a:srgbClr val="E4E9EF"/>
                </a:solidFill>
              </a:rPr>
              <a:pPr defTabSz="914400"/>
              <a:t>10/3/2016</a:t>
            </a:fld>
            <a:endParaRPr lang="en-US">
              <a:solidFill>
                <a:srgbClr val="E4E9EF"/>
              </a:solidFill>
            </a:endParaRPr>
          </a:p>
        </p:txBody>
      </p:sp>
    </p:spTree>
    <p:extLst>
      <p:ext uri="{BB962C8B-B14F-4D97-AF65-F5344CB8AC3E}">
        <p14:creationId xmlns:p14="http://schemas.microsoft.com/office/powerpoint/2010/main" val="5328712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C5BD8ECB-A4CA-48FB-AD2C-AFCB8B67C033}" type="slidenum">
              <a:rPr lang="en-US" smtClean="0"/>
              <a:pPr defTabSz="91440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endParaRPr lang="en-US">
              <a:solidFill>
                <a:srgbClr val="E4E9EF"/>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fld id="{D1286D8D-1082-4359-AC02-3D2EE2F55AE4}" type="datetime1">
              <a:rPr lang="en-US" smtClean="0">
                <a:solidFill>
                  <a:srgbClr val="E4E9EF"/>
                </a:solidFill>
              </a:rPr>
              <a:pPr defTabSz="914400"/>
              <a:t>10/3/2016</a:t>
            </a:fld>
            <a:endParaRPr lang="en-US">
              <a:solidFill>
                <a:srgbClr val="E4E9EF"/>
              </a:solidFill>
            </a:endParaRPr>
          </a:p>
        </p:txBody>
      </p:sp>
    </p:spTree>
    <p:extLst>
      <p:ext uri="{BB962C8B-B14F-4D97-AF65-F5344CB8AC3E}">
        <p14:creationId xmlns:p14="http://schemas.microsoft.com/office/powerpoint/2010/main" val="70841909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135296979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F43184C-A644-490B-B821-49F4A9989058}" type="datetimeFigureOut">
              <a:rPr lang="en-US" smtClean="0">
                <a:solidFill>
                  <a:prstClr val="black">
                    <a:tint val="75000"/>
                  </a:prstClr>
                </a:solidFill>
              </a:rPr>
              <a:pPr defTabSz="914400"/>
              <a:t>10/3/2016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A08398A-1E6C-4265-96EE-3BC58D81E2E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0588317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25.tif"/></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2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xml"/><Relationship Id="rId1" Type="http://schemas.openxmlformats.org/officeDocument/2006/relationships/tags" Target="../tags/tag2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2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gif"/><Relationship Id="rId1" Type="http://schemas.openxmlformats.org/officeDocument/2006/relationships/slideLayout" Target="../slideLayouts/slideLayout40.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gif"/><Relationship Id="rId1" Type="http://schemas.openxmlformats.org/officeDocument/2006/relationships/slideLayout" Target="../slideLayouts/slideLayout40.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hyperlink" Target="ftp://ftpprd.ncep.noaa.gov/pub/data/nccf/com/nwm/prod/" TargetMode="External"/><Relationship Id="rId2" Type="http://schemas.openxmlformats.org/officeDocument/2006/relationships/hyperlink" Target="http://water.noaa.gov/tools/nwm-image-viewer" TargetMode="External"/><Relationship Id="rId1" Type="http://schemas.openxmlformats.org/officeDocument/2006/relationships/slideLayout" Target="../slideLayouts/slideLayout112.xml"/><Relationship Id="rId5" Type="http://schemas.openxmlformats.org/officeDocument/2006/relationships/hyperlink" Target="https://www.hydroshare.org/" TargetMode="External"/><Relationship Id="rId4" Type="http://schemas.openxmlformats.org/officeDocument/2006/relationships/hyperlink" Target="http://arcg.is/1JW0DB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4.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hyperlink" Target="http://water.noaa.gov/tools/nwm-image-viewer" TargetMode="External"/><Relationship Id="rId2" Type="http://schemas.openxmlformats.org/officeDocument/2006/relationships/image" Target="../media/image65.png"/><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102.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2.xml"/><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02.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56" y="1329656"/>
            <a:ext cx="5894200" cy="3551051"/>
          </a:xfrm>
          <a:prstGeom prst="rect">
            <a:avLst/>
          </a:prstGeom>
        </p:spPr>
      </p:pic>
      <p:pic>
        <p:nvPicPr>
          <p:cNvPr id="9" name="Picture 8"/>
          <p:cNvPicPr>
            <a:picLocks noChangeAspect="1"/>
          </p:cNvPicPr>
          <p:nvPr/>
        </p:nvPicPr>
        <p:blipFill rotWithShape="1">
          <a:blip r:embed="rId3">
            <a:alphaModFix/>
            <a:extLst>
              <a:ext uri="{28A0092B-C50C-407E-A947-70E740481C1C}">
                <a14:useLocalDpi xmlns:a14="http://schemas.microsoft.com/office/drawing/2010/main" val="0"/>
              </a:ext>
            </a:extLst>
          </a:blip>
          <a:srcRect b="42205"/>
          <a:stretch/>
        </p:blipFill>
        <p:spPr>
          <a:xfrm>
            <a:off x="0" y="3023316"/>
            <a:ext cx="9144000" cy="3910751"/>
          </a:xfrm>
          <a:prstGeom prst="rect">
            <a:avLst/>
          </a:prstGeom>
        </p:spPr>
      </p:pic>
      <p:sp>
        <p:nvSpPr>
          <p:cNvPr id="3" name="TextBox 2"/>
          <p:cNvSpPr txBox="1"/>
          <p:nvPr/>
        </p:nvSpPr>
        <p:spPr>
          <a:xfrm>
            <a:off x="3198378" y="2901140"/>
            <a:ext cx="5715000" cy="1219200"/>
          </a:xfrm>
          <a:prstGeom prst="rect">
            <a:avLst/>
          </a:prstGeom>
          <a:noFill/>
          <a:effectLst/>
        </p:spPr>
        <p:txBody>
          <a:bodyPr wrap="none" lIns="0" tIns="0" rIns="0" bIns="0" rtlCol="0">
            <a:noAutofit/>
          </a:bodyPr>
          <a:lstStyle/>
          <a:p>
            <a:pPr algn="r" defTabSz="914400" eaLnBrk="0" hangingPunct="0"/>
            <a:r>
              <a:rPr lang="en-US" sz="2400" dirty="0">
                <a:solidFill>
                  <a:prstClr val="black"/>
                </a:solidFill>
              </a:rPr>
              <a:t>David R. Maidment </a:t>
            </a:r>
          </a:p>
          <a:p>
            <a:pPr algn="r" defTabSz="914400" eaLnBrk="0" hangingPunct="0"/>
            <a:r>
              <a:rPr lang="en-US" dirty="0">
                <a:solidFill>
                  <a:prstClr val="black"/>
                </a:solidFill>
              </a:rPr>
              <a:t>Center for Research in Water Resources</a:t>
            </a:r>
          </a:p>
          <a:p>
            <a:pPr algn="r" defTabSz="914400" eaLnBrk="0" hangingPunct="0"/>
            <a:r>
              <a:rPr lang="en-US" dirty="0">
                <a:solidFill>
                  <a:prstClr val="black"/>
                </a:solidFill>
              </a:rPr>
              <a:t>University of Texas at Austin</a:t>
            </a:r>
          </a:p>
        </p:txBody>
      </p:sp>
      <p:sp>
        <p:nvSpPr>
          <p:cNvPr id="8" name="Rectangle 7"/>
          <p:cNvSpPr/>
          <p:nvPr/>
        </p:nvSpPr>
        <p:spPr bwMode="auto">
          <a:xfrm>
            <a:off x="0" y="5431809"/>
            <a:ext cx="9144000" cy="1502258"/>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4" name="TextBox 3"/>
          <p:cNvSpPr txBox="1"/>
          <p:nvPr/>
        </p:nvSpPr>
        <p:spPr>
          <a:xfrm>
            <a:off x="101190" y="5568287"/>
            <a:ext cx="9042810" cy="1365780"/>
          </a:xfrm>
          <a:prstGeom prst="rect">
            <a:avLst/>
          </a:prstGeom>
          <a:noFill/>
          <a:ln>
            <a:noFill/>
          </a:ln>
          <a:effectLst/>
        </p:spPr>
        <p:txBody>
          <a:bodyPr wrap="none" lIns="0" tIns="0" rIns="0" bIns="0" rtlCol="0">
            <a:noAutofit/>
          </a:bodyPr>
          <a:lstStyle/>
          <a:p>
            <a:pPr defTabSz="914400" eaLnBrk="0" hangingPunct="0"/>
            <a:endParaRPr lang="en-US" sz="1600" dirty="0">
              <a:solidFill>
                <a:srgbClr val="5EB4E6">
                  <a:lumMod val="40000"/>
                  <a:lumOff val="60000"/>
                </a:srgbClr>
              </a:solidFill>
            </a:endParaRPr>
          </a:p>
          <a:p>
            <a:pPr defTabSz="914400" eaLnBrk="0" hangingPunct="0"/>
            <a:r>
              <a:rPr lang="en-US" sz="1600" dirty="0" smtClean="0">
                <a:solidFill>
                  <a:srgbClr val="5EB4E6">
                    <a:lumMod val="40000"/>
                    <a:lumOff val="60000"/>
                  </a:srgbClr>
                </a:solidFill>
              </a:rPr>
              <a:t>Acknowledgments</a:t>
            </a:r>
            <a:r>
              <a:rPr lang="en-US" sz="1600" dirty="0">
                <a:solidFill>
                  <a:srgbClr val="5EB4E6">
                    <a:lumMod val="40000"/>
                    <a:lumOff val="60000"/>
                  </a:srgbClr>
                </a:solidFill>
              </a:rPr>
              <a:t>: </a:t>
            </a:r>
            <a:r>
              <a:rPr lang="en-US" sz="1600" dirty="0" smtClean="0">
                <a:solidFill>
                  <a:srgbClr val="5EB4E6">
                    <a:lumMod val="40000"/>
                    <a:lumOff val="60000"/>
                  </a:srgbClr>
                </a:solidFill>
              </a:rPr>
              <a:t>Slides in this presentation come from Tom </a:t>
            </a:r>
            <a:r>
              <a:rPr lang="en-US" sz="1600" dirty="0" err="1" smtClean="0">
                <a:solidFill>
                  <a:srgbClr val="5EB4E6">
                    <a:lumMod val="40000"/>
                    <a:lumOff val="60000"/>
                  </a:srgbClr>
                </a:solidFill>
              </a:rPr>
              <a:t>Graziano</a:t>
            </a:r>
            <a:r>
              <a:rPr lang="en-US" sz="1600" dirty="0" smtClean="0">
                <a:solidFill>
                  <a:srgbClr val="5EB4E6">
                    <a:lumMod val="40000"/>
                    <a:lumOff val="60000"/>
                  </a:srgbClr>
                </a:solidFill>
              </a:rPr>
              <a:t> and Brian Cosgrove of </a:t>
            </a:r>
          </a:p>
          <a:p>
            <a:pPr defTabSz="914400" eaLnBrk="0" hangingPunct="0"/>
            <a:r>
              <a:rPr lang="en-US" sz="1600" dirty="0" smtClean="0">
                <a:solidFill>
                  <a:srgbClr val="5EB4E6">
                    <a:lumMod val="40000"/>
                    <a:lumOff val="60000"/>
                  </a:srgbClr>
                </a:solidFill>
              </a:rPr>
              <a:t>NWS and David Gochis of NCAR</a:t>
            </a:r>
            <a:endParaRPr lang="en-US" sz="1600" dirty="0">
              <a:solidFill>
                <a:srgbClr val="5EB4E6">
                  <a:lumMod val="40000"/>
                  <a:lumOff val="60000"/>
                </a:srgbClr>
              </a:solidFill>
            </a:endParaRPr>
          </a:p>
        </p:txBody>
      </p:sp>
      <p:sp>
        <p:nvSpPr>
          <p:cNvPr id="13" name="Title 1"/>
          <p:cNvSpPr txBox="1">
            <a:spLocks/>
          </p:cNvSpPr>
          <p:nvPr/>
        </p:nvSpPr>
        <p:spPr>
          <a:xfrm>
            <a:off x="374699" y="456963"/>
            <a:ext cx="8379456" cy="484632"/>
          </a:xfrm>
          <a:prstGeom prst="rect">
            <a:avLst/>
          </a:prstGeom>
        </p:spPr>
        <p:txBody>
          <a:bodyPr/>
          <a:lst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a:lstStyle>
          <a:p>
            <a:r>
              <a:rPr lang="en-US" dirty="0" smtClean="0">
                <a:solidFill>
                  <a:srgbClr val="001446">
                    <a:lumMod val="75000"/>
                    <a:lumOff val="25000"/>
                  </a:srgbClr>
                </a:solidFill>
              </a:rPr>
              <a:t>National Water Model</a:t>
            </a:r>
            <a:endParaRPr lang="en-US" dirty="0">
              <a:solidFill>
                <a:prstClr val="black"/>
              </a:solidFill>
            </a:endParaRPr>
          </a:p>
        </p:txBody>
      </p:sp>
    </p:spTree>
    <p:extLst>
      <p:ext uri="{BB962C8B-B14F-4D97-AF65-F5344CB8AC3E}">
        <p14:creationId xmlns:p14="http://schemas.microsoft.com/office/powerpoint/2010/main" val="62150954"/>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 y="33337"/>
            <a:ext cx="9144000" cy="1286265"/>
          </a:xfrm>
          <a:solidFill>
            <a:schemeClr val="tx1"/>
          </a:solidFill>
        </p:spPr>
        <p:txBody>
          <a:bodyPr>
            <a:noAutofit/>
          </a:bodyPr>
          <a:lstStyle/>
          <a:p>
            <a:pPr algn="ctr"/>
            <a:r>
              <a:rPr lang="en-US" sz="2400" b="1" dirty="0" smtClean="0">
                <a:solidFill>
                  <a:schemeClr val="bg1"/>
                </a:solidFill>
                <a:effectLst>
                  <a:outerShdw blurRad="38100" dist="38100" dir="2700000" algn="tl">
                    <a:srgbClr val="000000">
                      <a:alpha val="43137"/>
                    </a:srgbClr>
                  </a:outerShdw>
                </a:effectLst>
                <a:latin typeface="BlairMdITC TT-Medium"/>
                <a:cs typeface="BlairMdITC TT-Medium"/>
              </a:rPr>
              <a:t>National Flood Interoperability Experiment (NFIE) </a:t>
            </a:r>
            <a:r>
              <a:rPr lang="en-US" sz="2000" b="1" dirty="0" smtClean="0">
                <a:solidFill>
                  <a:schemeClr val="bg1"/>
                </a:solidFill>
                <a:effectLst>
                  <a:outerShdw blurRad="38100" dist="38100" dir="2700000" algn="tl">
                    <a:srgbClr val="000000">
                      <a:alpha val="43137"/>
                    </a:srgbClr>
                  </a:outerShdw>
                </a:effectLst>
                <a:latin typeface="BlairMdITC TT-Medium"/>
                <a:cs typeface="BlairMdITC TT-Medium"/>
              </a:rPr>
              <a:t/>
            </a:r>
            <a:br>
              <a:rPr lang="en-US" sz="2000" b="1" dirty="0" smtClean="0">
                <a:solidFill>
                  <a:schemeClr val="bg1"/>
                </a:solidFill>
                <a:effectLst>
                  <a:outerShdw blurRad="38100" dist="38100" dir="2700000" algn="tl">
                    <a:srgbClr val="000000">
                      <a:alpha val="43137"/>
                    </a:srgbClr>
                  </a:outerShdw>
                </a:effectLst>
                <a:latin typeface="BlairMdITC TT-Medium"/>
                <a:cs typeface="BlairMdITC TT-Medium"/>
              </a:rPr>
            </a:br>
            <a:r>
              <a:rPr lang="en-US" sz="1800" b="1" dirty="0" smtClean="0">
                <a:solidFill>
                  <a:schemeClr val="bg1"/>
                </a:solidFill>
                <a:effectLst>
                  <a:outerShdw blurRad="38100" dist="38100" dir="2700000" algn="tl">
                    <a:srgbClr val="000000">
                      <a:alpha val="43137"/>
                    </a:srgbClr>
                  </a:outerShdw>
                </a:effectLst>
                <a:latin typeface="BlairMdITC TT-Medium"/>
                <a:cs typeface="BlairMdITC TT-Medium"/>
              </a:rPr>
              <a:t>(Sept 2014 to August 2015)</a:t>
            </a:r>
            <a:endParaRPr lang="en-US" sz="1800" b="1" dirty="0">
              <a:solidFill>
                <a:schemeClr val="bg1"/>
              </a:solidFill>
              <a:effectLst>
                <a:outerShdw blurRad="38100" dist="38100" dir="2700000" algn="tl">
                  <a:srgbClr val="000000">
                    <a:alpha val="43137"/>
                  </a:srgbClr>
                </a:outerShdw>
              </a:effectLst>
              <a:latin typeface="BlairMdITC TT-Medium"/>
              <a:cs typeface="BlairMdITC TT-Medium"/>
            </a:endParaRPr>
          </a:p>
        </p:txBody>
      </p:sp>
      <p:sp>
        <p:nvSpPr>
          <p:cNvPr id="3" name="Content Placeholder 2"/>
          <p:cNvSpPr>
            <a:spLocks noGrp="1"/>
          </p:cNvSpPr>
          <p:nvPr>
            <p:ph idx="4294967295"/>
          </p:nvPr>
        </p:nvSpPr>
        <p:spPr>
          <a:xfrm>
            <a:off x="33927" y="1319603"/>
            <a:ext cx="8857943" cy="3179763"/>
          </a:xfrm>
        </p:spPr>
        <p:txBody>
          <a:bodyPr>
            <a:noAutofit/>
          </a:bodyPr>
          <a:lstStyle/>
          <a:p>
            <a:pPr marL="177800" indent="-177800">
              <a:lnSpc>
                <a:spcPct val="90000"/>
              </a:lnSpc>
              <a:spcBef>
                <a:spcPts val="1400"/>
              </a:spcBef>
            </a:pPr>
            <a:r>
              <a:rPr lang="en-US" sz="2200" dirty="0" smtClean="0"/>
              <a:t>First instance of the </a:t>
            </a:r>
            <a:r>
              <a:rPr lang="en-US" sz="2200" b="1" dirty="0" smtClean="0">
                <a:solidFill>
                  <a:srgbClr val="0000FF"/>
                </a:solidFill>
              </a:rPr>
              <a:t>NWC Innovators Program</a:t>
            </a:r>
          </a:p>
          <a:p>
            <a:pPr marL="177800" indent="-177800">
              <a:lnSpc>
                <a:spcPct val="90000"/>
              </a:lnSpc>
              <a:spcBef>
                <a:spcPts val="1400"/>
              </a:spcBef>
            </a:pPr>
            <a:r>
              <a:rPr lang="en-US" sz="2200" dirty="0" smtClean="0"/>
              <a:t>Included a </a:t>
            </a:r>
            <a:r>
              <a:rPr lang="en-US" sz="2200" b="1" dirty="0" smtClean="0">
                <a:solidFill>
                  <a:srgbClr val="0000FF"/>
                </a:solidFill>
              </a:rPr>
              <a:t>Summer Institute </a:t>
            </a:r>
            <a:r>
              <a:rPr lang="en-US" sz="2200" dirty="0" smtClean="0"/>
              <a:t>for 44 graduate students from 19 Universities at the National Water Center, June 1 to July 17, 2015 on the University of Alabama Campus and NWC</a:t>
            </a:r>
          </a:p>
          <a:p>
            <a:pPr marL="177800" indent="-177800">
              <a:lnSpc>
                <a:spcPct val="90000"/>
              </a:lnSpc>
              <a:spcBef>
                <a:spcPts val="1400"/>
              </a:spcBef>
            </a:pPr>
            <a:r>
              <a:rPr lang="en-US" sz="2200" dirty="0" smtClean="0"/>
              <a:t>Demonstrated ability to </a:t>
            </a:r>
            <a:r>
              <a:rPr lang="en-US" sz="2200" b="1" dirty="0" smtClean="0">
                <a:solidFill>
                  <a:srgbClr val="0000FF"/>
                </a:solidFill>
              </a:rPr>
              <a:t>simultaneously model </a:t>
            </a:r>
            <a:r>
              <a:rPr lang="en-US" sz="2200" b="1" dirty="0">
                <a:solidFill>
                  <a:srgbClr val="0000FF"/>
                </a:solidFill>
              </a:rPr>
              <a:t>the </a:t>
            </a:r>
            <a:r>
              <a:rPr lang="en-US" sz="2200" b="1" dirty="0" smtClean="0">
                <a:solidFill>
                  <a:srgbClr val="0000FF"/>
                </a:solidFill>
              </a:rPr>
              <a:t>entire continental </a:t>
            </a:r>
            <a:r>
              <a:rPr lang="en-US" sz="2200" b="1" dirty="0">
                <a:solidFill>
                  <a:srgbClr val="0000FF"/>
                </a:solidFill>
              </a:rPr>
              <a:t>United </a:t>
            </a:r>
            <a:r>
              <a:rPr lang="en-US" sz="2200" b="1" dirty="0" smtClean="0">
                <a:solidFill>
                  <a:srgbClr val="0000FF"/>
                </a:solidFill>
              </a:rPr>
              <a:t>States </a:t>
            </a:r>
            <a:r>
              <a:rPr lang="en-US" sz="2200" dirty="0" smtClean="0">
                <a:solidFill>
                  <a:srgbClr val="000000"/>
                </a:solidFill>
              </a:rPr>
              <a:t>river network </a:t>
            </a:r>
            <a:r>
              <a:rPr lang="en-US" sz="2200" dirty="0" smtClean="0"/>
              <a:t>at high </a:t>
            </a:r>
            <a:r>
              <a:rPr lang="en-US" sz="2200" dirty="0"/>
              <a:t>spatial resolution, </a:t>
            </a:r>
            <a:r>
              <a:rPr lang="en-US" sz="2200" dirty="0" smtClean="0"/>
              <a:t>in near </a:t>
            </a:r>
            <a:r>
              <a:rPr lang="en-US" sz="2200" dirty="0"/>
              <a:t>real-time </a:t>
            </a:r>
            <a:r>
              <a:rPr lang="en-US" sz="2200" dirty="0" smtClean="0"/>
              <a:t>for </a:t>
            </a:r>
            <a:r>
              <a:rPr lang="en-US" sz="2200" dirty="0"/>
              <a:t>2.7 million stream </a:t>
            </a:r>
            <a:r>
              <a:rPr lang="en-US" sz="2200" dirty="0" smtClean="0"/>
              <a:t>reaches</a:t>
            </a:r>
          </a:p>
          <a:p>
            <a:pPr marL="177800" indent="-177800">
              <a:lnSpc>
                <a:spcPct val="90000"/>
              </a:lnSpc>
              <a:spcBef>
                <a:spcPts val="1400"/>
              </a:spcBef>
            </a:pPr>
            <a:r>
              <a:rPr lang="en-US" sz="2200" dirty="0" smtClean="0"/>
              <a:t>A </a:t>
            </a:r>
            <a:r>
              <a:rPr lang="en-US" sz="2200" dirty="0"/>
              <a:t>more elaborate version of this prototype is being made operation as the </a:t>
            </a:r>
            <a:r>
              <a:rPr lang="en-US" sz="2200" b="1" dirty="0">
                <a:solidFill>
                  <a:srgbClr val="0000FF"/>
                </a:solidFill>
              </a:rPr>
              <a:t>National Water Model </a:t>
            </a:r>
            <a:r>
              <a:rPr lang="en-US" sz="2200" dirty="0"/>
              <a:t>in June 2016 at the National Water Center</a:t>
            </a:r>
          </a:p>
          <a:p>
            <a:pPr>
              <a:lnSpc>
                <a:spcPct val="90000"/>
              </a:lnSpc>
              <a:spcBef>
                <a:spcPts val="1776"/>
              </a:spcBef>
            </a:pPr>
            <a:endParaRPr lang="en-US" sz="2400" dirty="0"/>
          </a:p>
        </p:txBody>
      </p:sp>
      <p:pic>
        <p:nvPicPr>
          <p:cNvPr id="5" name="Picture 4"/>
          <p:cNvPicPr>
            <a:picLocks noChangeAspect="1"/>
          </p:cNvPicPr>
          <p:nvPr/>
        </p:nvPicPr>
        <p:blipFill>
          <a:blip r:embed="rId3"/>
          <a:stretch>
            <a:fillRect/>
          </a:stretch>
        </p:blipFill>
        <p:spPr>
          <a:xfrm>
            <a:off x="4878144" y="4682322"/>
            <a:ext cx="3402256" cy="2175678"/>
          </a:xfrm>
          <a:prstGeom prst="rect">
            <a:avLst/>
          </a:prstGeom>
          <a:scene3d>
            <a:camera prst="orthographicFront"/>
            <a:lightRig rig="threePt" dir="t"/>
          </a:scene3d>
          <a:sp3d>
            <a:bevelT/>
            <a:bevelB/>
          </a:sp3d>
        </p:spPr>
      </p:pic>
      <p:pic>
        <p:nvPicPr>
          <p:cNvPr id="8" name="Picture 7" descr="nsf1.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51" y="5733567"/>
            <a:ext cx="1093449" cy="1099770"/>
          </a:xfrm>
          <a:prstGeom prst="rect">
            <a:avLst/>
          </a:prstGeom>
        </p:spPr>
      </p:pic>
      <p:pic>
        <p:nvPicPr>
          <p:cNvPr id="9" name="Picture 8"/>
          <p:cNvPicPr>
            <a:picLocks noChangeAspect="1"/>
          </p:cNvPicPr>
          <p:nvPr/>
        </p:nvPicPr>
        <p:blipFill>
          <a:blip r:embed="rId5"/>
          <a:stretch>
            <a:fillRect/>
          </a:stretch>
        </p:blipFill>
        <p:spPr>
          <a:xfrm>
            <a:off x="511733" y="4744011"/>
            <a:ext cx="3526868" cy="900656"/>
          </a:xfrm>
          <a:prstGeom prst="rect">
            <a:avLst/>
          </a:prstGeom>
          <a:ln>
            <a:solidFill>
              <a:schemeClr val="accent1"/>
            </a:solidFill>
          </a:ln>
        </p:spPr>
      </p:pic>
      <p:sp>
        <p:nvSpPr>
          <p:cNvPr id="10" name="Shape 89"/>
          <p:cNvSpPr/>
          <p:nvPr/>
        </p:nvSpPr>
        <p:spPr>
          <a:xfrm>
            <a:off x="1647491" y="5778499"/>
            <a:ext cx="2238709" cy="965937"/>
          </a:xfrm>
          <a:prstGeom prst="rect">
            <a:avLst/>
          </a:prstGeom>
          <a:blipFill>
            <a:blip r:embed="rId6"/>
            <a:stretch>
              <a:fillRect/>
            </a:stretch>
          </a:blipFill>
        </p:spPr>
      </p:sp>
    </p:spTree>
    <p:extLst>
      <p:ext uri="{BB962C8B-B14F-4D97-AF65-F5344CB8AC3E}">
        <p14:creationId xmlns:p14="http://schemas.microsoft.com/office/powerpoint/2010/main" val="365173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85"/>
          <p:cNvSpPr txBox="1">
            <a:spLocks/>
          </p:cNvSpPr>
          <p:nvPr/>
        </p:nvSpPr>
        <p:spPr>
          <a:xfrm>
            <a:off x="67112" y="1426298"/>
            <a:ext cx="8614859" cy="1919167"/>
          </a:xfrm>
          <a:prstGeom prst="rect">
            <a:avLst/>
          </a:prstGeom>
          <a:noFill/>
          <a:ln>
            <a:noFill/>
          </a:ln>
          <a:effectLst/>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pPr defTabSz="914400">
              <a:buClr>
                <a:srgbClr val="FFFFFF"/>
              </a:buClr>
              <a:buSzPct val="25000"/>
            </a:pPr>
            <a:endParaRPr lang="en-US" sz="3000" b="1" dirty="0">
              <a:effectLst>
                <a:outerShdw blurRad="50800" dist="38100" dir="2700000" algn="tl" rotWithShape="0">
                  <a:srgbClr val="000000">
                    <a:alpha val="43000"/>
                  </a:srgbClr>
                </a:outerShdw>
              </a:effectLst>
            </a:endParaRPr>
          </a:p>
          <a:p>
            <a:pPr defTabSz="914400">
              <a:buClr>
                <a:srgbClr val="FFFFFF"/>
              </a:buClr>
              <a:buSzPct val="25000"/>
            </a:pPr>
            <a:r>
              <a:rPr lang="en-US" sz="3000" b="1" dirty="0" smtClean="0">
                <a:effectLst>
                  <a:outerShdw blurRad="50800" dist="38100" dir="2700000" algn="tl" rotWithShape="0">
                    <a:srgbClr val="000000">
                      <a:alpha val="43000"/>
                    </a:srgbClr>
                  </a:outerShdw>
                </a:effectLst>
              </a:rPr>
              <a:t>The National Water Model Version 1.0</a:t>
            </a:r>
          </a:p>
          <a:p>
            <a:pPr defTabSz="914400">
              <a:buClr>
                <a:srgbClr val="FFFFFF"/>
              </a:buClr>
              <a:buSzPct val="25000"/>
            </a:pPr>
            <a:r>
              <a:rPr lang="en-US" sz="3000" b="1" dirty="0" smtClean="0">
                <a:effectLst>
                  <a:outerShdw blurRad="50800" dist="38100" dir="2700000" algn="tl" rotWithShape="0">
                    <a:srgbClr val="000000">
                      <a:alpha val="43000"/>
                    </a:srgbClr>
                  </a:outerShdw>
                </a:effectLst>
                <a:ea typeface="Arial Narrow"/>
                <a:sym typeface="Arial Narrow"/>
              </a:rPr>
              <a:t>Operational and Technical Overview</a:t>
            </a:r>
            <a:endParaRPr lang="en-US" sz="3000" b="1" dirty="0">
              <a:effectLst>
                <a:outerShdw blurRad="50800" dist="38100" dir="2700000" algn="tl" rotWithShape="0">
                  <a:srgbClr val="000000">
                    <a:alpha val="43000"/>
                  </a:srgbClr>
                </a:outerShdw>
              </a:effectLst>
              <a:ea typeface="Arial Narrow"/>
              <a:sym typeface="Arial Narrow"/>
            </a:endParaRPr>
          </a:p>
        </p:txBody>
      </p:sp>
      <p:sp>
        <p:nvSpPr>
          <p:cNvPr id="8" name="Shape 86"/>
          <p:cNvSpPr txBox="1">
            <a:spLocks/>
          </p:cNvSpPr>
          <p:nvPr/>
        </p:nvSpPr>
        <p:spPr>
          <a:xfrm>
            <a:off x="355175" y="3810000"/>
            <a:ext cx="8103025" cy="16763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defTabSz="914400">
              <a:spcBef>
                <a:spcPts val="640"/>
              </a:spcBef>
              <a:buClr>
                <a:srgbClr val="D99593"/>
              </a:buClr>
              <a:buSzPct val="25000"/>
              <a:buFont typeface="Arial Narrow"/>
              <a:buNone/>
            </a:pPr>
            <a:r>
              <a:rPr lang="en-US" sz="2000" b="1" i="1" dirty="0" smtClean="0">
                <a:ea typeface="Arial Narrow"/>
                <a:sym typeface="Arial Narrow"/>
              </a:rPr>
              <a:t>Brian Cosgrove (NWC)</a:t>
            </a:r>
          </a:p>
          <a:p>
            <a:pPr defTabSz="914400">
              <a:spcBef>
                <a:spcPts val="640"/>
              </a:spcBef>
              <a:buClr>
                <a:srgbClr val="D99593"/>
              </a:buClr>
              <a:buSzPct val="25000"/>
            </a:pPr>
            <a:r>
              <a:rPr lang="en-US" sz="2000" b="1" i="1" dirty="0" smtClean="0">
                <a:ea typeface="Arial Narrow"/>
                <a:sym typeface="Arial Narrow"/>
              </a:rPr>
              <a:t>David </a:t>
            </a:r>
            <a:r>
              <a:rPr lang="en-US" sz="2000" b="1" i="1" dirty="0" err="1" smtClean="0">
                <a:ea typeface="Arial Narrow"/>
                <a:sym typeface="Arial Narrow"/>
              </a:rPr>
              <a:t>Gochis</a:t>
            </a:r>
            <a:r>
              <a:rPr lang="en-US" sz="2000" b="1" i="1" dirty="0" smtClean="0">
                <a:ea typeface="Arial Narrow"/>
                <a:sym typeface="Arial Narrow"/>
              </a:rPr>
              <a:t> (NCAR)</a:t>
            </a:r>
          </a:p>
          <a:p>
            <a:pPr defTabSz="914400">
              <a:spcBef>
                <a:spcPts val="640"/>
              </a:spcBef>
              <a:buClr>
                <a:srgbClr val="D99593"/>
              </a:buClr>
              <a:buSzPct val="25000"/>
              <a:buFont typeface="Arial Narrow"/>
              <a:buNone/>
            </a:pPr>
            <a:r>
              <a:rPr lang="en-US" sz="2000" b="1" i="1" dirty="0" smtClean="0">
                <a:ea typeface="Arial Narrow"/>
                <a:sym typeface="Arial Narrow"/>
              </a:rPr>
              <a:t>Large integrated NWC and NCAR team</a:t>
            </a:r>
          </a:p>
          <a:p>
            <a:pPr defTabSz="914400">
              <a:spcBef>
                <a:spcPts val="640"/>
              </a:spcBef>
              <a:buClr>
                <a:srgbClr val="D99593"/>
              </a:buClr>
              <a:buSzPct val="25000"/>
              <a:buFont typeface="Arial Narrow"/>
              <a:buNone/>
            </a:pPr>
            <a:endParaRPr lang="en-US" sz="1800" b="1" i="1" dirty="0" smtClean="0">
              <a:ea typeface="Arial Narrow"/>
              <a:sym typeface="Arial Narrow"/>
            </a:endParaRPr>
          </a:p>
          <a:p>
            <a:pPr defTabSz="914400">
              <a:spcBef>
                <a:spcPts val="640"/>
              </a:spcBef>
              <a:buClr>
                <a:srgbClr val="D99593"/>
              </a:buClr>
              <a:buSzPct val="25000"/>
              <a:buFont typeface="Arial Narrow"/>
              <a:buNone/>
            </a:pPr>
            <a:endParaRPr lang="en-US" sz="1800" b="1" i="1" dirty="0">
              <a:ea typeface="Arial Narrow"/>
              <a:sym typeface="Arial Narrow"/>
            </a:endParaRPr>
          </a:p>
        </p:txBody>
      </p:sp>
      <p:pic>
        <p:nvPicPr>
          <p:cNvPr id="32770" name="Picture 2" descr="https://wiki.ucar.edu/download/attachments/52004557/ncar-logo-lg.jpg?api=v2"/>
          <p:cNvPicPr>
            <a:picLocks noChangeAspect="1" noChangeArrowheads="1"/>
          </p:cNvPicPr>
          <p:nvPr/>
        </p:nvPicPr>
        <p:blipFill>
          <a:blip r:embed="rId3" cstate="print"/>
          <a:srcRect/>
          <a:stretch>
            <a:fillRect/>
          </a:stretch>
        </p:blipFill>
        <p:spPr bwMode="auto">
          <a:xfrm>
            <a:off x="5562600" y="5943600"/>
            <a:ext cx="2850512" cy="914400"/>
          </a:xfrm>
          <a:prstGeom prst="rect">
            <a:avLst/>
          </a:prstGeom>
          <a:noFill/>
        </p:spPr>
      </p:pic>
      <p:sp>
        <p:nvSpPr>
          <p:cNvPr id="32772" name="AutoShape 4" descr="http://www.swpc.noaa.gov/sites/all/themes/swx/nws_logo.svg"/>
          <p:cNvSpPr>
            <a:spLocks noChangeAspect="1" noChangeArrowheads="1"/>
          </p:cNvSpPr>
          <p:nvPr/>
        </p:nvSpPr>
        <p:spPr bwMode="auto">
          <a:xfrm>
            <a:off x="155576" y="-1927225"/>
            <a:ext cx="4029075" cy="4029075"/>
          </a:xfrm>
          <a:prstGeom prst="rect">
            <a:avLst/>
          </a:prstGeom>
          <a:noFill/>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32774" name="AutoShape 6" descr="http://www.swpc.noaa.gov/sites/all/themes/swx/nws_logo.svg"/>
          <p:cNvSpPr>
            <a:spLocks noChangeAspect="1" noChangeArrowheads="1"/>
          </p:cNvSpPr>
          <p:nvPr/>
        </p:nvSpPr>
        <p:spPr bwMode="auto">
          <a:xfrm>
            <a:off x="155576" y="-1927225"/>
            <a:ext cx="4029075" cy="4029075"/>
          </a:xfrm>
          <a:prstGeom prst="rect">
            <a:avLst/>
          </a:prstGeom>
          <a:noFill/>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pic>
        <p:nvPicPr>
          <p:cNvPr id="32776" name="Picture 8" descr="https://upload.wikimedia.org/wikipedia/commons/thumb/f/ff/US-NationalWeatherService-Logo.svg/2000px-US-NationalWeatherService-Logo.svg.png"/>
          <p:cNvPicPr>
            <a:picLocks noChangeAspect="1" noChangeArrowheads="1"/>
          </p:cNvPicPr>
          <p:nvPr/>
        </p:nvPicPr>
        <p:blipFill>
          <a:blip r:embed="rId4" cstate="print"/>
          <a:srcRect/>
          <a:stretch>
            <a:fillRect/>
          </a:stretch>
        </p:blipFill>
        <p:spPr bwMode="auto">
          <a:xfrm>
            <a:off x="6781800" y="31376"/>
            <a:ext cx="1524000" cy="1524000"/>
          </a:xfrm>
          <a:prstGeom prst="rect">
            <a:avLst/>
          </a:prstGeom>
          <a:noFill/>
        </p:spPr>
      </p:pic>
      <p:pic>
        <p:nvPicPr>
          <p:cNvPr id="14" name="Picture 2" descr="http://water.noaa.gov/assets/images/nwc-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6077440"/>
            <a:ext cx="3886201" cy="7521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oaa_roun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525621" cy="1524000"/>
          </a:xfrm>
          <a:prstGeom prst="rect">
            <a:avLst/>
          </a:prstGeom>
        </p:spPr>
      </p:pic>
    </p:spTree>
    <p:extLst>
      <p:ext uri="{BB962C8B-B14F-4D97-AF65-F5344CB8AC3E}">
        <p14:creationId xmlns:p14="http://schemas.microsoft.com/office/powerpoint/2010/main" val="381569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1"/>
          <p:cNvSpPr txBox="1">
            <a:spLocks noChangeArrowheads="1"/>
          </p:cNvSpPr>
          <p:nvPr>
            <p:custDataLst>
              <p:tags r:id="rId1"/>
            </p:custDataLst>
          </p:nvPr>
        </p:nvSpPr>
        <p:spPr>
          <a:xfrm>
            <a:off x="2824948" y="5482863"/>
            <a:ext cx="1292542" cy="27741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pPr>
            <a:endParaRPr lang="en-US" sz="1350" dirty="0">
              <a:solidFill>
                <a:srgbClr val="FF8000"/>
              </a:solidFill>
              <a:latin typeface="Verdana"/>
              <a:ea typeface="ＭＳ Ｐゴシック" charset="0"/>
              <a:cs typeface="Verdana"/>
            </a:endParaRPr>
          </a:p>
        </p:txBody>
      </p:sp>
      <p:sp>
        <p:nvSpPr>
          <p:cNvPr id="5" name="Title 4"/>
          <p:cNvSpPr>
            <a:spLocks noGrp="1"/>
          </p:cNvSpPr>
          <p:nvPr>
            <p:ph type="title"/>
          </p:nvPr>
        </p:nvSpPr>
        <p:spPr>
          <a:xfrm>
            <a:off x="0" y="152400"/>
            <a:ext cx="8458200" cy="1143000"/>
          </a:xfrm>
        </p:spPr>
        <p:txBody>
          <a:bodyPr/>
          <a:lstStyle/>
          <a:p>
            <a:r>
              <a:rPr lang="en-US" sz="3600" dirty="0" smtClean="0"/>
              <a:t>National Water Model Version 1.0</a:t>
            </a:r>
            <a:br>
              <a:rPr lang="en-US" sz="3600" dirty="0" smtClean="0"/>
            </a:br>
            <a:endParaRPr lang="en-US" sz="3600" dirty="0"/>
          </a:p>
        </p:txBody>
      </p:sp>
      <p:sp>
        <p:nvSpPr>
          <p:cNvPr id="6" name="Content Placeholder 5"/>
          <p:cNvSpPr>
            <a:spLocks noGrp="1"/>
          </p:cNvSpPr>
          <p:nvPr>
            <p:ph idx="1"/>
          </p:nvPr>
        </p:nvSpPr>
        <p:spPr>
          <a:xfrm>
            <a:off x="0" y="715962"/>
            <a:ext cx="8534400" cy="5562600"/>
          </a:xfrm>
        </p:spPr>
        <p:txBody>
          <a:bodyPr>
            <a:noAutofit/>
          </a:bodyPr>
          <a:lstStyle/>
          <a:p>
            <a:r>
              <a:rPr lang="en-US" sz="2600" dirty="0" smtClean="0"/>
              <a:t>National hydrologic model being put into NWS operations via NWC/NCAR/NCEP partnership, 6/28 implementation</a:t>
            </a:r>
          </a:p>
          <a:p>
            <a:r>
              <a:rPr lang="en-US" sz="2600" dirty="0" smtClean="0"/>
              <a:t>Utilizes community WRF-Hydro model as core</a:t>
            </a:r>
          </a:p>
          <a:p>
            <a:r>
              <a:rPr lang="en-US" sz="2600" dirty="0"/>
              <a:t>E</a:t>
            </a:r>
            <a:r>
              <a:rPr lang="en-US" sz="2600" dirty="0" smtClean="0"/>
              <a:t>stablishes a </a:t>
            </a:r>
            <a:r>
              <a:rPr lang="en-US" sz="2600" i="1" dirty="0" smtClean="0"/>
              <a:t>solid foundation supporting year-over-year growth</a:t>
            </a:r>
            <a:r>
              <a:rPr lang="en-US" sz="2600" dirty="0" smtClean="0"/>
              <a:t> in operational hydrologic forecasting capability</a:t>
            </a:r>
          </a:p>
          <a:p>
            <a:r>
              <a:rPr lang="en-US" sz="2600" dirty="0" smtClean="0"/>
              <a:t>Goals for version 1.0 </a:t>
            </a:r>
            <a:r>
              <a:rPr lang="en-US" sz="2000" dirty="0" smtClean="0"/>
              <a:t>(three year project accelerated into one year)</a:t>
            </a:r>
            <a:endParaRPr lang="en-US" sz="2700" dirty="0" smtClean="0"/>
          </a:p>
          <a:p>
            <a:pPr lvl="1"/>
            <a:r>
              <a:rPr lang="en-US" sz="2300" dirty="0" smtClean="0"/>
              <a:t>Provide forecast </a:t>
            </a:r>
            <a:r>
              <a:rPr lang="en-US" sz="2300" dirty="0"/>
              <a:t>streamflow guidance for </a:t>
            </a:r>
            <a:r>
              <a:rPr lang="en-US" sz="2300" dirty="0" smtClean="0"/>
              <a:t>underserved </a:t>
            </a:r>
            <a:r>
              <a:rPr lang="en-US" sz="2300" dirty="0"/>
              <a:t>locations</a:t>
            </a:r>
          </a:p>
          <a:p>
            <a:pPr lvl="1"/>
            <a:r>
              <a:rPr lang="en-US" sz="2300" dirty="0" smtClean="0"/>
              <a:t>Produce spatially </a:t>
            </a:r>
            <a:r>
              <a:rPr lang="en-US" sz="2300" dirty="0"/>
              <a:t>continuous </a:t>
            </a:r>
            <a:r>
              <a:rPr lang="en-US" sz="2300" dirty="0" smtClean="0"/>
              <a:t>national hydrologic states</a:t>
            </a:r>
            <a:endParaRPr lang="en-US" sz="2300" dirty="0"/>
          </a:p>
          <a:p>
            <a:pPr lvl="1"/>
            <a:r>
              <a:rPr lang="en-US" sz="2300" dirty="0" smtClean="0"/>
              <a:t>Implement a modeling </a:t>
            </a:r>
            <a:r>
              <a:rPr lang="en-US" sz="2300" dirty="0"/>
              <a:t>architecture that permits rapid </a:t>
            </a:r>
            <a:r>
              <a:rPr lang="en-US" sz="2300" dirty="0" smtClean="0"/>
              <a:t>infusion of </a:t>
            </a:r>
            <a:r>
              <a:rPr lang="en-US" sz="2300" dirty="0"/>
              <a:t>new </a:t>
            </a:r>
            <a:r>
              <a:rPr lang="en-US" sz="2300" dirty="0" smtClean="0"/>
              <a:t>data and science, allows for geointelligence linkages </a:t>
            </a:r>
            <a:endParaRPr lang="en-US" sz="2300" dirty="0"/>
          </a:p>
        </p:txBody>
      </p:sp>
      <p:pic>
        <p:nvPicPr>
          <p:cNvPr id="8" name="Picture 7" descr="CONUS_AHPSPoint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5225239"/>
            <a:ext cx="2895599" cy="1632761"/>
          </a:xfrm>
          <a:prstGeom prst="rect">
            <a:avLst/>
          </a:prstGeom>
        </p:spPr>
      </p:pic>
      <p:pic>
        <p:nvPicPr>
          <p:cNvPr id="9" name="Picture 8" descr="CONUS_NationalWaterModelPoint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5625" y="5193450"/>
            <a:ext cx="2951975" cy="1664550"/>
          </a:xfrm>
          <a:prstGeom prst="rect">
            <a:avLst/>
          </a:prstGeom>
        </p:spPr>
      </p:pic>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srgbClr val="000000"/>
                </a:solidFill>
              </a:rPr>
              <a:pPr algn="ctr" defTabSz="914400">
                <a:defRPr/>
              </a:pPr>
              <a:t>12</a:t>
            </a:fld>
            <a:endParaRPr lang="en-US" sz="900" dirty="0">
              <a:solidFill>
                <a:srgbClr val="000000"/>
              </a:solidFill>
            </a:endParaRPr>
          </a:p>
        </p:txBody>
      </p:sp>
      <p:sp>
        <p:nvSpPr>
          <p:cNvPr id="3" name="TextBox 2"/>
          <p:cNvSpPr txBox="1"/>
          <p:nvPr/>
        </p:nvSpPr>
        <p:spPr>
          <a:xfrm>
            <a:off x="1295400" y="5072390"/>
            <a:ext cx="2364750" cy="261610"/>
          </a:xfrm>
          <a:prstGeom prst="rect">
            <a:avLst/>
          </a:prstGeom>
          <a:noFill/>
        </p:spPr>
        <p:txBody>
          <a:bodyPr wrap="none" rtlCol="0">
            <a:spAutoFit/>
          </a:bodyPr>
          <a:lstStyle/>
          <a:p>
            <a:pPr defTabSz="914400"/>
            <a:r>
              <a:rPr lang="en-US" sz="1100" dirty="0" smtClean="0">
                <a:solidFill>
                  <a:srgbClr val="000000"/>
                </a:solidFill>
              </a:rPr>
              <a:t>Current River Forecast Points (~3,600)</a:t>
            </a:r>
            <a:endParaRPr lang="en-US" sz="1100" dirty="0">
              <a:solidFill>
                <a:srgbClr val="000000"/>
              </a:solidFill>
            </a:endParaRPr>
          </a:p>
        </p:txBody>
      </p:sp>
      <p:sp>
        <p:nvSpPr>
          <p:cNvPr id="11" name="TextBox 10"/>
          <p:cNvSpPr txBox="1"/>
          <p:nvPr/>
        </p:nvSpPr>
        <p:spPr>
          <a:xfrm>
            <a:off x="5029200" y="5072390"/>
            <a:ext cx="2000869" cy="261610"/>
          </a:xfrm>
          <a:prstGeom prst="rect">
            <a:avLst/>
          </a:prstGeom>
          <a:noFill/>
        </p:spPr>
        <p:txBody>
          <a:bodyPr wrap="none" rtlCol="0">
            <a:spAutoFit/>
          </a:bodyPr>
          <a:lstStyle/>
          <a:p>
            <a:pPr defTabSz="914400"/>
            <a:r>
              <a:rPr lang="en-US" sz="1100" dirty="0" smtClean="0">
                <a:solidFill>
                  <a:srgbClr val="000000"/>
                </a:solidFill>
              </a:rPr>
              <a:t>NWM Forecast Points (~2.7 mil)</a:t>
            </a:r>
            <a:endParaRPr lang="en-US" sz="1100" dirty="0">
              <a:solidFill>
                <a:srgbClr val="000000"/>
              </a:solidFill>
            </a:endParaRPr>
          </a:p>
        </p:txBody>
      </p:sp>
      <p:sp>
        <p:nvSpPr>
          <p:cNvPr id="12" name="TextBox 11"/>
          <p:cNvSpPr txBox="1"/>
          <p:nvPr/>
        </p:nvSpPr>
        <p:spPr>
          <a:xfrm>
            <a:off x="3852834" y="5524900"/>
            <a:ext cx="529312" cy="923330"/>
          </a:xfrm>
          <a:prstGeom prst="rect">
            <a:avLst/>
          </a:prstGeom>
          <a:noFill/>
        </p:spPr>
        <p:txBody>
          <a:bodyPr wrap="none" rtlCol="0">
            <a:spAutoFit/>
          </a:bodyPr>
          <a:lstStyle/>
          <a:p>
            <a:pPr defTabSz="914400"/>
            <a:r>
              <a:rPr lang="en-US" sz="5400" b="1" dirty="0" smtClean="0">
                <a:solidFill>
                  <a:srgbClr val="000000"/>
                </a:solidFill>
              </a:rPr>
              <a:t>+</a:t>
            </a:r>
            <a:endParaRPr lang="en-US" sz="5400" b="1" dirty="0">
              <a:solidFill>
                <a:srgbClr val="000000"/>
              </a:solidFill>
            </a:endParaRPr>
          </a:p>
        </p:txBody>
      </p:sp>
    </p:spTree>
    <p:extLst>
      <p:ext uri="{BB962C8B-B14F-4D97-AF65-F5344CB8AC3E}">
        <p14:creationId xmlns:p14="http://schemas.microsoft.com/office/powerpoint/2010/main" val="2648552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652"/>
            <a:ext cx="9144000" cy="924052"/>
          </a:xfrm>
          <a:solidFill>
            <a:schemeClr val="tx1"/>
          </a:solidFill>
        </p:spPr>
        <p:txBody>
          <a:bodyPr>
            <a:normAutofit/>
          </a:bodyPr>
          <a:lstStyle/>
          <a:p>
            <a:pPr algn="ctr"/>
            <a:r>
              <a:rPr lang="en-US" sz="3200" b="1" dirty="0" smtClean="0">
                <a:solidFill>
                  <a:schemeClr val="bg1"/>
                </a:solidFill>
                <a:effectLst>
                  <a:outerShdw blurRad="38100" dist="38100" dir="2700000" algn="tl">
                    <a:srgbClr val="000000">
                      <a:alpha val="43137"/>
                    </a:srgbClr>
                  </a:outerShdw>
                </a:effectLst>
                <a:uFillTx/>
              </a:rPr>
              <a:t>NWM V1.0 Operational Configuration</a:t>
            </a:r>
            <a:endParaRPr lang="en-US" sz="3200" b="1" dirty="0">
              <a:solidFill>
                <a:schemeClr val="bg1"/>
              </a:solidFill>
              <a:effectLst>
                <a:outerShdw blurRad="38100" dist="38100" dir="2700000" algn="tl">
                  <a:srgbClr val="000000">
                    <a:alpha val="43137"/>
                  </a:srgbClr>
                </a:outerShdw>
              </a:effectLst>
              <a:uFillTx/>
            </a:endParaRPr>
          </a:p>
        </p:txBody>
      </p:sp>
      <p:sp>
        <p:nvSpPr>
          <p:cNvPr id="37" name="Rectangle 36"/>
          <p:cNvSpPr>
            <a:spLocks/>
          </p:cNvSpPr>
          <p:nvPr/>
        </p:nvSpPr>
        <p:spPr>
          <a:xfrm>
            <a:off x="0" y="914400"/>
            <a:ext cx="9143999" cy="5943600"/>
          </a:xfrm>
          <a:prstGeom prst="rect">
            <a:avLst/>
          </a:prstGeom>
          <a:solidFill>
            <a:schemeClr val="tx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38" name="Rectangle 37"/>
          <p:cNvSpPr>
            <a:spLocks/>
          </p:cNvSpPr>
          <p:nvPr/>
        </p:nvSpPr>
        <p:spPr>
          <a:xfrm>
            <a:off x="2561118" y="1084496"/>
            <a:ext cx="1996226" cy="540913"/>
          </a:xfrm>
          <a:prstGeom prst="rect">
            <a:avLst/>
          </a:prstGeom>
          <a:solidFill>
            <a:srgbClr val="AD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Short-Range</a:t>
            </a:r>
            <a:endParaRPr lang="en-US" dirty="0">
              <a:solidFill>
                <a:srgbClr val="FFFFFF"/>
              </a:solidFill>
            </a:endParaRPr>
          </a:p>
        </p:txBody>
      </p:sp>
      <p:sp>
        <p:nvSpPr>
          <p:cNvPr id="39" name="Rectangle 38"/>
          <p:cNvSpPr>
            <a:spLocks/>
          </p:cNvSpPr>
          <p:nvPr/>
        </p:nvSpPr>
        <p:spPr>
          <a:xfrm>
            <a:off x="6823086" y="1066800"/>
            <a:ext cx="1996226" cy="540913"/>
          </a:xfrm>
          <a:prstGeom prst="rect">
            <a:avLst/>
          </a:prstGeom>
          <a:solidFill>
            <a:srgbClr val="AD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Long-Range</a:t>
            </a:r>
            <a:endParaRPr lang="en-US" dirty="0">
              <a:solidFill>
                <a:srgbClr val="FFFFFF"/>
              </a:solidFill>
            </a:endParaRPr>
          </a:p>
        </p:txBody>
      </p:sp>
      <p:sp>
        <p:nvSpPr>
          <p:cNvPr id="40" name="Rectangle 39"/>
          <p:cNvSpPr>
            <a:spLocks/>
          </p:cNvSpPr>
          <p:nvPr/>
        </p:nvSpPr>
        <p:spPr>
          <a:xfrm>
            <a:off x="411018" y="1084496"/>
            <a:ext cx="1996226" cy="540913"/>
          </a:xfrm>
          <a:prstGeom prst="rect">
            <a:avLst/>
          </a:prstGeom>
          <a:solidFill>
            <a:srgbClr val="AD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Analysis &amp; Assimilation</a:t>
            </a:r>
          </a:p>
        </p:txBody>
      </p:sp>
      <p:sp>
        <p:nvSpPr>
          <p:cNvPr id="41" name="Rectangle 40"/>
          <p:cNvSpPr>
            <a:spLocks/>
          </p:cNvSpPr>
          <p:nvPr/>
        </p:nvSpPr>
        <p:spPr>
          <a:xfrm>
            <a:off x="411018" y="2236159"/>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Hourly</a:t>
            </a:r>
          </a:p>
        </p:txBody>
      </p:sp>
      <p:sp>
        <p:nvSpPr>
          <p:cNvPr id="42" name="Rectangle 41"/>
          <p:cNvSpPr>
            <a:spLocks/>
          </p:cNvSpPr>
          <p:nvPr/>
        </p:nvSpPr>
        <p:spPr>
          <a:xfrm>
            <a:off x="2561118" y="2236159"/>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Hourly</a:t>
            </a:r>
            <a:endParaRPr lang="en-US" dirty="0">
              <a:solidFill>
                <a:srgbClr val="FFFFFF"/>
              </a:solidFill>
            </a:endParaRPr>
          </a:p>
        </p:txBody>
      </p:sp>
      <p:sp>
        <p:nvSpPr>
          <p:cNvPr id="43" name="Rectangle 42"/>
          <p:cNvSpPr>
            <a:spLocks/>
          </p:cNvSpPr>
          <p:nvPr/>
        </p:nvSpPr>
        <p:spPr>
          <a:xfrm>
            <a:off x="6823086" y="2218463"/>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Daily </a:t>
            </a:r>
            <a:r>
              <a:rPr lang="en-US" dirty="0" err="1" smtClean="0">
                <a:solidFill>
                  <a:srgbClr val="FFFFFF"/>
                </a:solidFill>
              </a:rPr>
              <a:t>Ens</a:t>
            </a:r>
            <a:r>
              <a:rPr lang="en-US" dirty="0" smtClean="0">
                <a:solidFill>
                  <a:srgbClr val="FFFFFF"/>
                </a:solidFill>
              </a:rPr>
              <a:t> (16 mem)</a:t>
            </a:r>
            <a:endParaRPr lang="en-US" dirty="0">
              <a:solidFill>
                <a:srgbClr val="FFFFFF"/>
              </a:solidFill>
            </a:endParaRPr>
          </a:p>
        </p:txBody>
      </p:sp>
      <p:sp>
        <p:nvSpPr>
          <p:cNvPr id="44" name="Rectangle 43"/>
          <p:cNvSpPr>
            <a:spLocks/>
          </p:cNvSpPr>
          <p:nvPr/>
        </p:nvSpPr>
        <p:spPr>
          <a:xfrm>
            <a:off x="425235" y="3238556"/>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 </a:t>
            </a:r>
            <a:r>
              <a:rPr lang="en-US" dirty="0" smtClean="0">
                <a:solidFill>
                  <a:srgbClr val="FFFFFF"/>
                </a:solidFill>
              </a:rPr>
              <a:t>3 </a:t>
            </a:r>
            <a:r>
              <a:rPr lang="en-US" dirty="0" err="1">
                <a:solidFill>
                  <a:srgbClr val="FFFFFF"/>
                </a:solidFill>
              </a:rPr>
              <a:t>hrs</a:t>
            </a:r>
            <a:endParaRPr lang="en-US" dirty="0">
              <a:solidFill>
                <a:srgbClr val="FFFFFF"/>
              </a:solidFill>
            </a:endParaRPr>
          </a:p>
        </p:txBody>
      </p:sp>
      <p:sp>
        <p:nvSpPr>
          <p:cNvPr id="45" name="TextBox 44"/>
          <p:cNvSpPr txBox="1">
            <a:spLocks/>
          </p:cNvSpPr>
          <p:nvPr/>
        </p:nvSpPr>
        <p:spPr>
          <a:xfrm>
            <a:off x="377214" y="1862910"/>
            <a:ext cx="1897571" cy="369332"/>
          </a:xfrm>
          <a:prstGeom prst="rect">
            <a:avLst/>
          </a:prstGeom>
          <a:noFill/>
        </p:spPr>
        <p:txBody>
          <a:bodyPr wrap="none" rtlCol="0">
            <a:spAutoFit/>
          </a:bodyPr>
          <a:lstStyle/>
          <a:p>
            <a:pPr defTabSz="914400"/>
            <a:r>
              <a:rPr lang="en-US" b="1" dirty="0">
                <a:solidFill>
                  <a:srgbClr val="FFFF00"/>
                </a:solidFill>
                <a:effectLst>
                  <a:outerShdw blurRad="38100" dist="38100" dir="2700000" algn="tl">
                    <a:srgbClr val="000000">
                      <a:alpha val="43137"/>
                    </a:srgbClr>
                  </a:outerShdw>
                </a:effectLst>
              </a:rPr>
              <a:t>Cycling Frequency</a:t>
            </a:r>
          </a:p>
        </p:txBody>
      </p:sp>
      <p:sp>
        <p:nvSpPr>
          <p:cNvPr id="47" name="Rectangle 46"/>
          <p:cNvSpPr>
            <a:spLocks/>
          </p:cNvSpPr>
          <p:nvPr/>
        </p:nvSpPr>
        <p:spPr>
          <a:xfrm>
            <a:off x="2561118" y="3238556"/>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0-15 hours</a:t>
            </a:r>
            <a:endParaRPr lang="en-US" dirty="0">
              <a:solidFill>
                <a:srgbClr val="FFFFFF"/>
              </a:solidFill>
            </a:endParaRPr>
          </a:p>
        </p:txBody>
      </p:sp>
      <p:sp>
        <p:nvSpPr>
          <p:cNvPr id="48" name="Rectangle 47"/>
          <p:cNvSpPr>
            <a:spLocks/>
          </p:cNvSpPr>
          <p:nvPr/>
        </p:nvSpPr>
        <p:spPr>
          <a:xfrm>
            <a:off x="6823086" y="3217834"/>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0-30 days</a:t>
            </a:r>
          </a:p>
        </p:txBody>
      </p:sp>
      <p:sp>
        <p:nvSpPr>
          <p:cNvPr id="49" name="TextBox 48"/>
          <p:cNvSpPr txBox="1">
            <a:spLocks/>
          </p:cNvSpPr>
          <p:nvPr/>
        </p:nvSpPr>
        <p:spPr>
          <a:xfrm>
            <a:off x="411021" y="2866190"/>
            <a:ext cx="1896297" cy="369332"/>
          </a:xfrm>
          <a:prstGeom prst="rect">
            <a:avLst/>
          </a:prstGeom>
          <a:noFill/>
        </p:spPr>
        <p:txBody>
          <a:bodyPr wrap="none" rtlCol="0">
            <a:spAutoFit/>
          </a:bodyPr>
          <a:lstStyle/>
          <a:p>
            <a:pPr defTabSz="914400"/>
            <a:r>
              <a:rPr lang="en-US" b="1" dirty="0">
                <a:solidFill>
                  <a:srgbClr val="FFFF00"/>
                </a:solidFill>
                <a:effectLst>
                  <a:outerShdw blurRad="38100" dist="38100" dir="2700000" algn="tl">
                    <a:srgbClr val="000000">
                      <a:alpha val="43137"/>
                    </a:srgbClr>
                  </a:outerShdw>
                </a:effectLst>
              </a:rPr>
              <a:t>Forecast Duration</a:t>
            </a:r>
          </a:p>
        </p:txBody>
      </p:sp>
      <p:sp>
        <p:nvSpPr>
          <p:cNvPr id="50" name="Rectangle 49"/>
          <p:cNvSpPr>
            <a:spLocks/>
          </p:cNvSpPr>
          <p:nvPr/>
        </p:nvSpPr>
        <p:spPr>
          <a:xfrm>
            <a:off x="391428" y="5250287"/>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srgbClr val="FFFFFF"/>
                </a:solidFill>
              </a:rPr>
              <a:t>1km/250m/</a:t>
            </a:r>
            <a:r>
              <a:rPr lang="en-US" sz="1600" dirty="0" err="1">
                <a:solidFill>
                  <a:srgbClr val="FFFFFF"/>
                </a:solidFill>
              </a:rPr>
              <a:t>NHDPlus</a:t>
            </a:r>
            <a:r>
              <a:rPr lang="en-US" sz="1600" dirty="0">
                <a:solidFill>
                  <a:srgbClr val="FFFFFF"/>
                </a:solidFill>
              </a:rPr>
              <a:t> Reach</a:t>
            </a:r>
          </a:p>
        </p:txBody>
      </p:sp>
      <p:sp>
        <p:nvSpPr>
          <p:cNvPr id="51" name="Rectangle 50"/>
          <p:cNvSpPr>
            <a:spLocks/>
          </p:cNvSpPr>
          <p:nvPr/>
        </p:nvSpPr>
        <p:spPr>
          <a:xfrm>
            <a:off x="2527308" y="5250287"/>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srgbClr val="FFFFFF"/>
                </a:solidFill>
              </a:rPr>
              <a:t>1km/250m/</a:t>
            </a:r>
            <a:r>
              <a:rPr lang="en-US" sz="1600" dirty="0" err="1">
                <a:solidFill>
                  <a:srgbClr val="FFFFFF"/>
                </a:solidFill>
              </a:rPr>
              <a:t>NHDPlus</a:t>
            </a:r>
            <a:r>
              <a:rPr lang="en-US" sz="1600" dirty="0">
                <a:solidFill>
                  <a:srgbClr val="FFFFFF"/>
                </a:solidFill>
              </a:rPr>
              <a:t> Reach</a:t>
            </a:r>
          </a:p>
        </p:txBody>
      </p:sp>
      <p:sp>
        <p:nvSpPr>
          <p:cNvPr id="52" name="Rectangle 51"/>
          <p:cNvSpPr>
            <a:spLocks/>
          </p:cNvSpPr>
          <p:nvPr/>
        </p:nvSpPr>
        <p:spPr>
          <a:xfrm>
            <a:off x="6789279" y="5229564"/>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srgbClr val="FFFFFF"/>
                </a:solidFill>
              </a:rPr>
              <a:t>1 </a:t>
            </a:r>
            <a:r>
              <a:rPr lang="en-US" sz="1600" dirty="0" smtClean="0">
                <a:solidFill>
                  <a:srgbClr val="FFFFFF"/>
                </a:solidFill>
              </a:rPr>
              <a:t>km/</a:t>
            </a:r>
            <a:r>
              <a:rPr lang="en-US" sz="1600" dirty="0" err="1" smtClean="0">
                <a:solidFill>
                  <a:srgbClr val="FFFFFF"/>
                </a:solidFill>
              </a:rPr>
              <a:t>NHDPlus</a:t>
            </a:r>
            <a:r>
              <a:rPr lang="en-US" sz="1600" dirty="0" smtClean="0">
                <a:solidFill>
                  <a:srgbClr val="FFFFFF"/>
                </a:solidFill>
              </a:rPr>
              <a:t> </a:t>
            </a:r>
            <a:r>
              <a:rPr lang="en-US" sz="1600" dirty="0">
                <a:solidFill>
                  <a:srgbClr val="FFFFFF"/>
                </a:solidFill>
              </a:rPr>
              <a:t>Reach</a:t>
            </a:r>
          </a:p>
        </p:txBody>
      </p:sp>
      <p:sp>
        <p:nvSpPr>
          <p:cNvPr id="53" name="TextBox 52"/>
          <p:cNvSpPr txBox="1">
            <a:spLocks/>
          </p:cNvSpPr>
          <p:nvPr/>
        </p:nvSpPr>
        <p:spPr>
          <a:xfrm>
            <a:off x="377213" y="4877917"/>
            <a:ext cx="3198953" cy="369332"/>
          </a:xfrm>
          <a:prstGeom prst="rect">
            <a:avLst/>
          </a:prstGeom>
          <a:noFill/>
        </p:spPr>
        <p:txBody>
          <a:bodyPr wrap="none" rtlCol="0">
            <a:spAutoFit/>
          </a:bodyPr>
          <a:lstStyle/>
          <a:p>
            <a:pPr defTabSz="914400"/>
            <a:r>
              <a:rPr lang="en-US" b="1" dirty="0">
                <a:solidFill>
                  <a:srgbClr val="FFFF00"/>
                </a:solidFill>
                <a:effectLst>
                  <a:outerShdw blurRad="38100" dist="38100" dir="2700000" algn="tl">
                    <a:srgbClr val="000000">
                      <a:alpha val="43137"/>
                    </a:srgbClr>
                  </a:outerShdw>
                </a:effectLst>
              </a:rPr>
              <a:t>Spatial Discretization &amp; Routing</a:t>
            </a:r>
          </a:p>
        </p:txBody>
      </p:sp>
      <p:sp>
        <p:nvSpPr>
          <p:cNvPr id="54" name="Rectangle 53"/>
          <p:cNvSpPr>
            <a:spLocks/>
          </p:cNvSpPr>
          <p:nvPr/>
        </p:nvSpPr>
        <p:spPr>
          <a:xfrm>
            <a:off x="442740" y="4259687"/>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MRMS blend/ </a:t>
            </a:r>
            <a:r>
              <a:rPr lang="en-US" dirty="0" smtClean="0">
                <a:solidFill>
                  <a:srgbClr val="FFFFFF"/>
                </a:solidFill>
              </a:rPr>
              <a:t>HRRR/RAP </a:t>
            </a:r>
            <a:r>
              <a:rPr lang="en-US" dirty="0" err="1">
                <a:solidFill>
                  <a:srgbClr val="FFFFFF"/>
                </a:solidFill>
              </a:rPr>
              <a:t>bkgnd</a:t>
            </a:r>
            <a:r>
              <a:rPr lang="en-US" dirty="0">
                <a:solidFill>
                  <a:srgbClr val="FFFFFF"/>
                </a:solidFill>
              </a:rPr>
              <a:t>.</a:t>
            </a:r>
          </a:p>
        </p:txBody>
      </p:sp>
      <p:sp>
        <p:nvSpPr>
          <p:cNvPr id="55" name="Rectangle 54"/>
          <p:cNvSpPr>
            <a:spLocks/>
          </p:cNvSpPr>
          <p:nvPr/>
        </p:nvSpPr>
        <p:spPr>
          <a:xfrm>
            <a:off x="2578620" y="4259687"/>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Downscaled </a:t>
            </a:r>
            <a:r>
              <a:rPr lang="en-US" dirty="0" smtClean="0">
                <a:solidFill>
                  <a:srgbClr val="FFFFFF"/>
                </a:solidFill>
              </a:rPr>
              <a:t>HRRR/RAP </a:t>
            </a:r>
            <a:r>
              <a:rPr lang="en-US" dirty="0">
                <a:solidFill>
                  <a:srgbClr val="FFFFFF"/>
                </a:solidFill>
              </a:rPr>
              <a:t>blend</a:t>
            </a:r>
          </a:p>
        </p:txBody>
      </p:sp>
      <p:sp>
        <p:nvSpPr>
          <p:cNvPr id="56" name="Rectangle 55"/>
          <p:cNvSpPr>
            <a:spLocks/>
          </p:cNvSpPr>
          <p:nvPr/>
        </p:nvSpPr>
        <p:spPr>
          <a:xfrm>
            <a:off x="6840591" y="4238964"/>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Downscaled &amp; bias-corrected CFS</a:t>
            </a:r>
          </a:p>
        </p:txBody>
      </p:sp>
      <p:sp>
        <p:nvSpPr>
          <p:cNvPr id="57" name="TextBox 56"/>
          <p:cNvSpPr txBox="1">
            <a:spLocks/>
          </p:cNvSpPr>
          <p:nvPr/>
        </p:nvSpPr>
        <p:spPr>
          <a:xfrm>
            <a:off x="428525" y="3887317"/>
            <a:ext cx="2403222" cy="369332"/>
          </a:xfrm>
          <a:prstGeom prst="rect">
            <a:avLst/>
          </a:prstGeom>
          <a:noFill/>
        </p:spPr>
        <p:txBody>
          <a:bodyPr wrap="none" rtlCol="0">
            <a:spAutoFit/>
          </a:bodyPr>
          <a:lstStyle/>
          <a:p>
            <a:pPr defTabSz="914400"/>
            <a:r>
              <a:rPr lang="en-US" b="1" dirty="0">
                <a:solidFill>
                  <a:srgbClr val="FFFF00"/>
                </a:solidFill>
                <a:effectLst>
                  <a:outerShdw blurRad="38100" dist="38100" dir="2700000" algn="tl">
                    <a:srgbClr val="000000">
                      <a:alpha val="43137"/>
                    </a:srgbClr>
                  </a:outerShdw>
                </a:effectLst>
              </a:rPr>
              <a:t>Meteorological Forcing</a:t>
            </a:r>
          </a:p>
        </p:txBody>
      </p:sp>
      <p:sp>
        <p:nvSpPr>
          <p:cNvPr id="58" name="Rectangle 57"/>
          <p:cNvSpPr>
            <a:spLocks/>
          </p:cNvSpPr>
          <p:nvPr/>
        </p:nvSpPr>
        <p:spPr>
          <a:xfrm>
            <a:off x="4672986" y="1070302"/>
            <a:ext cx="1996226" cy="540913"/>
          </a:xfrm>
          <a:prstGeom prst="rect">
            <a:avLst/>
          </a:prstGeom>
          <a:solidFill>
            <a:srgbClr val="AD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Medium-Range</a:t>
            </a:r>
            <a:endParaRPr lang="en-US" dirty="0">
              <a:solidFill>
                <a:srgbClr val="FFFFFF"/>
              </a:solidFill>
            </a:endParaRPr>
          </a:p>
        </p:txBody>
      </p:sp>
      <p:sp>
        <p:nvSpPr>
          <p:cNvPr id="59" name="Rectangle 58"/>
          <p:cNvSpPr>
            <a:spLocks/>
          </p:cNvSpPr>
          <p:nvPr/>
        </p:nvSpPr>
        <p:spPr>
          <a:xfrm>
            <a:off x="4672986" y="2221960"/>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Daily</a:t>
            </a:r>
          </a:p>
        </p:txBody>
      </p:sp>
      <p:sp>
        <p:nvSpPr>
          <p:cNvPr id="60" name="Rectangle 59"/>
          <p:cNvSpPr>
            <a:spLocks/>
          </p:cNvSpPr>
          <p:nvPr/>
        </p:nvSpPr>
        <p:spPr>
          <a:xfrm>
            <a:off x="4672986" y="3224358"/>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srgbClr val="FFFFFF"/>
                </a:solidFill>
              </a:rPr>
              <a:t>0-10 days</a:t>
            </a:r>
          </a:p>
        </p:txBody>
      </p:sp>
      <p:sp>
        <p:nvSpPr>
          <p:cNvPr id="61" name="Rectangle 60"/>
          <p:cNvSpPr>
            <a:spLocks/>
          </p:cNvSpPr>
          <p:nvPr/>
        </p:nvSpPr>
        <p:spPr>
          <a:xfrm>
            <a:off x="4639179" y="5236088"/>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srgbClr val="FFFFFF"/>
                </a:solidFill>
              </a:rPr>
              <a:t>1km/250m/</a:t>
            </a:r>
            <a:r>
              <a:rPr lang="en-US" sz="1600" dirty="0" err="1">
                <a:solidFill>
                  <a:srgbClr val="FFFFFF"/>
                </a:solidFill>
              </a:rPr>
              <a:t>NHDPlus</a:t>
            </a:r>
            <a:r>
              <a:rPr lang="en-US" sz="1600" dirty="0">
                <a:solidFill>
                  <a:srgbClr val="FFFFFF"/>
                </a:solidFill>
              </a:rPr>
              <a:t> Reach</a:t>
            </a:r>
          </a:p>
        </p:txBody>
      </p:sp>
      <p:sp>
        <p:nvSpPr>
          <p:cNvPr id="62" name="Rectangle 61"/>
          <p:cNvSpPr>
            <a:spLocks/>
          </p:cNvSpPr>
          <p:nvPr/>
        </p:nvSpPr>
        <p:spPr>
          <a:xfrm>
            <a:off x="4690491" y="4245488"/>
            <a:ext cx="1996226" cy="540913"/>
          </a:xfrm>
          <a:prstGeom prst="rect">
            <a:avLst/>
          </a:prstGeom>
          <a:solidFill>
            <a:srgbClr val="518A8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srgbClr val="FFFFFF"/>
                </a:solidFill>
              </a:rPr>
              <a:t>Downscaled </a:t>
            </a:r>
            <a:r>
              <a:rPr lang="en-US" dirty="0">
                <a:solidFill>
                  <a:srgbClr val="FFFFFF"/>
                </a:solidFill>
              </a:rPr>
              <a:t>GFS</a:t>
            </a:r>
          </a:p>
        </p:txBody>
      </p:sp>
      <p:sp>
        <p:nvSpPr>
          <p:cNvPr id="31" name="Rectangle 30"/>
          <p:cNvSpPr>
            <a:spLocks/>
          </p:cNvSpPr>
          <p:nvPr/>
        </p:nvSpPr>
        <p:spPr>
          <a:xfrm>
            <a:off x="381000" y="6422034"/>
            <a:ext cx="8408291" cy="408773"/>
          </a:xfrm>
          <a:prstGeom prst="rect">
            <a:avLst/>
          </a:prstGeom>
          <a:solidFill>
            <a:srgbClr val="340034"/>
          </a:solidFill>
          <a:scene3d>
            <a:camera prst="orthographicFront">
              <a:rot lat="0" lon="0" rev="0"/>
            </a:camera>
            <a:lightRig rig="brightRoom" dir="tl">
              <a:rot lat="0" lon="0" rev="1800000"/>
            </a:lightRig>
          </a:scene3d>
          <a:sp3d contourW="10160" prstMaterial="dkEdge">
            <a:bevelT/>
            <a:bevelB/>
            <a:contourClr>
              <a:schemeClr val="accent1">
                <a:shade val="40000"/>
                <a:satMod val="150000"/>
              </a:schemeClr>
            </a:contourClr>
          </a:sp3d>
        </p:spPr>
        <p:style>
          <a:lnRef idx="0">
            <a:schemeClr val="accent1"/>
          </a:lnRef>
          <a:fillRef idx="3">
            <a:schemeClr val="accent1"/>
          </a:fillRef>
          <a:effectRef idx="3">
            <a:schemeClr val="accent1"/>
          </a:effectRef>
          <a:fontRef idx="minor">
            <a:schemeClr val="lt1"/>
          </a:fontRef>
        </p:style>
        <p:txBody>
          <a:bodyPr rtlCol="0" anchor="ctr"/>
          <a:lstStyle/>
          <a:p>
            <a:pPr algn="ctr" defTabSz="914400"/>
            <a:r>
              <a:rPr lang="en-US" sz="1400" dirty="0" smtClean="0">
                <a:solidFill>
                  <a:srgbClr val="FFFFFF"/>
                </a:solidFill>
              </a:rPr>
              <a:t>Reservoirs (1240 water bodies parameterized with level pool scheme)</a:t>
            </a:r>
            <a:endParaRPr lang="en-US" sz="1400" dirty="0">
              <a:solidFill>
                <a:srgbClr val="FFFFFF"/>
              </a:solidFill>
            </a:endParaRPr>
          </a:p>
        </p:txBody>
      </p:sp>
      <p:sp>
        <p:nvSpPr>
          <p:cNvPr id="33" name="Rectangle 32"/>
          <p:cNvSpPr>
            <a:spLocks/>
          </p:cNvSpPr>
          <p:nvPr/>
        </p:nvSpPr>
        <p:spPr>
          <a:xfrm>
            <a:off x="381000" y="5943600"/>
            <a:ext cx="2011680" cy="377772"/>
          </a:xfrm>
          <a:prstGeom prst="rect">
            <a:avLst/>
          </a:prstGeom>
          <a:solidFill>
            <a:srgbClr val="340034"/>
          </a:solidFill>
          <a:scene3d>
            <a:camera prst="orthographicFront">
              <a:rot lat="0" lon="0" rev="0"/>
            </a:camera>
            <a:lightRig rig="brightRoom" dir="tl">
              <a:rot lat="0" lon="0" rev="1800000"/>
            </a:lightRig>
          </a:scene3d>
          <a:sp3d contourW="10160" prstMaterial="dkEdge">
            <a:bevelT/>
            <a:bevelB/>
            <a:contourClr>
              <a:schemeClr val="accent1">
                <a:shade val="40000"/>
                <a:satMod val="150000"/>
              </a:schemeClr>
            </a:contourClr>
          </a:sp3d>
        </p:spPr>
        <p:style>
          <a:lnRef idx="0">
            <a:schemeClr val="accent1"/>
          </a:lnRef>
          <a:fillRef idx="3">
            <a:schemeClr val="accent1"/>
          </a:fillRef>
          <a:effectRef idx="3">
            <a:schemeClr val="accent1"/>
          </a:effectRef>
          <a:fontRef idx="minor">
            <a:schemeClr val="lt1"/>
          </a:fontRef>
        </p:style>
        <p:txBody>
          <a:bodyPr rtlCol="0" anchor="ctr"/>
          <a:lstStyle/>
          <a:p>
            <a:pPr algn="ctr" defTabSz="914400"/>
            <a:r>
              <a:rPr lang="en-US" sz="1200" dirty="0" smtClean="0">
                <a:solidFill>
                  <a:srgbClr val="FFFFFF"/>
                </a:solidFill>
              </a:rPr>
              <a:t>Assimilation of 8k USGS Obs</a:t>
            </a:r>
            <a:endParaRPr lang="en-US" sz="1200" dirty="0">
              <a:solidFill>
                <a:srgbClr val="FFFFFF"/>
              </a:solidFill>
            </a:endParaRPr>
          </a:p>
        </p:txBody>
      </p:sp>
      <p:sp>
        <p:nvSpPr>
          <p:cNvPr id="32" name="Slide Number Placeholder 4"/>
          <p:cNvSpPr txBox="1">
            <a:spLocks/>
          </p:cNvSpPr>
          <p:nvPr/>
        </p:nvSpPr>
        <p:spPr>
          <a:xfrm>
            <a:off x="8915400" y="66294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uFillTx/>
              </a:defRPr>
            </a:pPr>
            <a:fld id="{C5BD8ECB-A4CA-48FB-AD2C-AFCB8B67C033}" type="slidenum">
              <a:rPr lang="en-US" sz="900" smtClean="0">
                <a:solidFill>
                  <a:srgbClr val="FFFFFF"/>
                </a:solidFill>
              </a:rPr>
              <a:pPr algn="ctr" defTabSz="914400">
                <a:defRPr>
                  <a:uFillTx/>
                </a:defRPr>
              </a:pPr>
              <a:t>13</a:t>
            </a:fld>
            <a:endParaRPr lang="en-US" sz="900" dirty="0">
              <a:solidFill>
                <a:srgbClr val="FFFFFF"/>
              </a:solidFill>
            </a:endParaRPr>
          </a:p>
        </p:txBody>
      </p:sp>
    </p:spTree>
    <p:extLst>
      <p:ext uri="{BB962C8B-B14F-4D97-AF65-F5344CB8AC3E}">
        <p14:creationId xmlns:p14="http://schemas.microsoft.com/office/powerpoint/2010/main" val="31946238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1"/>
          <p:cNvSpPr txBox="1">
            <a:spLocks noChangeArrowheads="1"/>
          </p:cNvSpPr>
          <p:nvPr>
            <p:custDataLst>
              <p:tags r:id="rId1"/>
            </p:custDataLst>
          </p:nvPr>
        </p:nvSpPr>
        <p:spPr>
          <a:xfrm>
            <a:off x="2824948" y="5482863"/>
            <a:ext cx="1292542" cy="27741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pPr>
            <a:endParaRPr lang="en-US" sz="1350" dirty="0">
              <a:solidFill>
                <a:srgbClr val="FF8000"/>
              </a:solidFill>
              <a:latin typeface="Verdana"/>
              <a:ea typeface="ＭＳ Ｐゴシック" charset="0"/>
              <a:cs typeface="Verdana"/>
            </a:endParaRPr>
          </a:p>
        </p:txBody>
      </p:sp>
      <p:sp>
        <p:nvSpPr>
          <p:cNvPr id="5" name="Title 4"/>
          <p:cNvSpPr>
            <a:spLocks noGrp="1"/>
          </p:cNvSpPr>
          <p:nvPr>
            <p:ph type="title"/>
          </p:nvPr>
        </p:nvSpPr>
        <p:spPr>
          <a:xfrm>
            <a:off x="0" y="152400"/>
            <a:ext cx="8458200" cy="1143000"/>
          </a:xfrm>
        </p:spPr>
        <p:txBody>
          <a:bodyPr/>
          <a:lstStyle/>
          <a:p>
            <a:r>
              <a:rPr lang="en-US" sz="3600" dirty="0" smtClean="0"/>
              <a:t>National Water Model Version 1.0:   Workflow</a:t>
            </a:r>
            <a:br>
              <a:rPr lang="en-US" sz="3600" dirty="0" smtClean="0"/>
            </a:br>
            <a:endParaRPr lang="en-US" sz="3600" dirty="0"/>
          </a:p>
        </p:txBody>
      </p:sp>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srgbClr val="000000"/>
                </a:solidFill>
              </a:rPr>
              <a:pPr algn="ctr" defTabSz="914400">
                <a:defRPr/>
              </a:pPr>
              <a:t>14</a:t>
            </a:fld>
            <a:endParaRPr lang="en-US" sz="900" dirty="0">
              <a:solidFill>
                <a:srgbClr val="000000"/>
              </a:solidFill>
            </a:endParaRPr>
          </a:p>
        </p:txBody>
      </p:sp>
      <p:pic>
        <p:nvPicPr>
          <p:cNvPr id="4" name="Picture 3"/>
          <p:cNvPicPr>
            <a:picLocks noChangeAspect="1"/>
          </p:cNvPicPr>
          <p:nvPr/>
        </p:nvPicPr>
        <p:blipFill>
          <a:blip r:embed="rId4"/>
          <a:stretch>
            <a:fillRect/>
          </a:stretch>
        </p:blipFill>
        <p:spPr>
          <a:xfrm>
            <a:off x="41909" y="1087575"/>
            <a:ext cx="8374382" cy="4962422"/>
          </a:xfrm>
          <a:prstGeom prst="rect">
            <a:avLst/>
          </a:prstGeom>
        </p:spPr>
      </p:pic>
    </p:spTree>
    <p:extLst>
      <p:ext uri="{BB962C8B-B14F-4D97-AF65-F5344CB8AC3E}">
        <p14:creationId xmlns:p14="http://schemas.microsoft.com/office/powerpoint/2010/main" val="1667818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1"/>
          <p:cNvSpPr txBox="1">
            <a:spLocks noChangeArrowheads="1"/>
          </p:cNvSpPr>
          <p:nvPr>
            <p:custDataLst>
              <p:tags r:id="rId1"/>
            </p:custDataLst>
          </p:nvPr>
        </p:nvSpPr>
        <p:spPr>
          <a:xfrm>
            <a:off x="2824948" y="5482863"/>
            <a:ext cx="1292542" cy="27741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pPr>
            <a:endParaRPr lang="en-US" sz="1350" dirty="0">
              <a:solidFill>
                <a:srgbClr val="FF8000"/>
              </a:solidFill>
              <a:latin typeface="Verdana"/>
              <a:ea typeface="ＭＳ Ｐゴシック" charset="0"/>
              <a:cs typeface="Verdana"/>
            </a:endParaRPr>
          </a:p>
        </p:txBody>
      </p:sp>
      <p:sp>
        <p:nvSpPr>
          <p:cNvPr id="5" name="Title 4"/>
          <p:cNvSpPr>
            <a:spLocks noGrp="1"/>
          </p:cNvSpPr>
          <p:nvPr>
            <p:ph type="title"/>
          </p:nvPr>
        </p:nvSpPr>
        <p:spPr>
          <a:xfrm>
            <a:off x="76200" y="304800"/>
            <a:ext cx="8458200" cy="1143000"/>
          </a:xfrm>
        </p:spPr>
        <p:txBody>
          <a:bodyPr/>
          <a:lstStyle/>
          <a:p>
            <a:r>
              <a:rPr lang="en-US" sz="3600" dirty="0" smtClean="0"/>
              <a:t>National Water Model Version 1.0:   </a:t>
            </a:r>
            <a:br>
              <a:rPr lang="en-US" sz="3600" dirty="0" smtClean="0"/>
            </a:br>
            <a:r>
              <a:rPr lang="en-US" sz="3600" dirty="0" smtClean="0"/>
              <a:t>Forcing Data</a:t>
            </a:r>
            <a:br>
              <a:rPr lang="en-US" sz="3600" dirty="0" smtClean="0"/>
            </a:br>
            <a:endParaRPr lang="en-US" sz="3600" dirty="0"/>
          </a:p>
        </p:txBody>
      </p:sp>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srgbClr val="000000"/>
                </a:solidFill>
              </a:rPr>
              <a:pPr algn="ctr" defTabSz="914400">
                <a:defRPr/>
              </a:pPr>
              <a:t>15</a:t>
            </a:fld>
            <a:endParaRPr lang="en-US" sz="900" dirty="0">
              <a:solidFill>
                <a:srgbClr val="000000"/>
              </a:solidFill>
            </a:endParaRPr>
          </a:p>
        </p:txBody>
      </p:sp>
      <p:grpSp>
        <p:nvGrpSpPr>
          <p:cNvPr id="15" name="Group 14"/>
          <p:cNvGrpSpPr/>
          <p:nvPr/>
        </p:nvGrpSpPr>
        <p:grpSpPr>
          <a:xfrm>
            <a:off x="456626" y="1219200"/>
            <a:ext cx="3905428" cy="3866496"/>
            <a:chOff x="456626" y="1219200"/>
            <a:chExt cx="3905428" cy="3866496"/>
          </a:xfrm>
        </p:grpSpPr>
        <p:pic>
          <p:nvPicPr>
            <p:cNvPr id="6" name="Picture 5"/>
            <p:cNvPicPr>
              <a:picLocks noChangeAspect="1"/>
            </p:cNvPicPr>
            <p:nvPr/>
          </p:nvPicPr>
          <p:blipFill>
            <a:blip r:embed="rId4"/>
            <a:stretch>
              <a:fillRect/>
            </a:stretch>
          </p:blipFill>
          <p:spPr>
            <a:xfrm>
              <a:off x="456626" y="1633953"/>
              <a:ext cx="3805895" cy="3451743"/>
            </a:xfrm>
            <a:prstGeom prst="rect">
              <a:avLst/>
            </a:prstGeom>
            <a:solidFill>
              <a:schemeClr val="bg1"/>
            </a:solidFill>
            <a:ln>
              <a:solidFill>
                <a:schemeClr val="tx1"/>
              </a:solidFill>
            </a:ln>
          </p:spPr>
        </p:pic>
        <p:sp>
          <p:nvSpPr>
            <p:cNvPr id="12" name="TextBox 11"/>
            <p:cNvSpPr txBox="1"/>
            <p:nvPr/>
          </p:nvSpPr>
          <p:spPr>
            <a:xfrm>
              <a:off x="456626" y="1219200"/>
              <a:ext cx="3905428" cy="369332"/>
            </a:xfrm>
            <a:prstGeom prst="rect">
              <a:avLst/>
            </a:prstGeom>
            <a:solidFill>
              <a:schemeClr val="bg1"/>
            </a:solidFill>
          </p:spPr>
          <p:txBody>
            <a:bodyPr wrap="none" rtlCol="0">
              <a:spAutoFit/>
            </a:bodyPr>
            <a:lstStyle/>
            <a:p>
              <a:pPr defTabSz="914400"/>
              <a:r>
                <a:rPr lang="en-US" dirty="0" smtClean="0">
                  <a:solidFill>
                    <a:srgbClr val="000000"/>
                  </a:solidFill>
                </a:rPr>
                <a:t>HRRR-RAP incoming longwave radiation</a:t>
              </a:r>
              <a:endParaRPr lang="en-US" dirty="0">
                <a:solidFill>
                  <a:srgbClr val="000000"/>
                </a:solidFill>
              </a:endParaRPr>
            </a:p>
          </p:txBody>
        </p:sp>
      </p:grpSp>
      <p:grpSp>
        <p:nvGrpSpPr>
          <p:cNvPr id="4" name="Group 3"/>
          <p:cNvGrpSpPr/>
          <p:nvPr/>
        </p:nvGrpSpPr>
        <p:grpSpPr>
          <a:xfrm>
            <a:off x="4396051" y="2895600"/>
            <a:ext cx="3932680" cy="3819603"/>
            <a:chOff x="2525843" y="1663260"/>
            <a:chExt cx="3932680" cy="3819603"/>
          </a:xfrm>
          <a:solidFill>
            <a:schemeClr val="bg1"/>
          </a:solidFill>
        </p:grpSpPr>
        <p:pic>
          <p:nvPicPr>
            <p:cNvPr id="8" name="Picture 7"/>
            <p:cNvPicPr>
              <a:picLocks noChangeAspect="1"/>
            </p:cNvPicPr>
            <p:nvPr/>
          </p:nvPicPr>
          <p:blipFill rotWithShape="1">
            <a:blip r:embed="rId5"/>
            <a:srcRect l="12207" t="17187" r="23779" b="6640"/>
            <a:stretch/>
          </p:blipFill>
          <p:spPr>
            <a:xfrm>
              <a:off x="2590800" y="2031120"/>
              <a:ext cx="3867723" cy="3451743"/>
            </a:xfrm>
            <a:prstGeom prst="rect">
              <a:avLst/>
            </a:prstGeom>
            <a:grpFill/>
            <a:ln>
              <a:solidFill>
                <a:schemeClr val="tx1"/>
              </a:solidFill>
            </a:ln>
          </p:spPr>
        </p:pic>
        <p:sp>
          <p:nvSpPr>
            <p:cNvPr id="3" name="TextBox 2"/>
            <p:cNvSpPr txBox="1"/>
            <p:nvPr/>
          </p:nvSpPr>
          <p:spPr>
            <a:xfrm>
              <a:off x="2525843" y="1663260"/>
              <a:ext cx="3932680" cy="338554"/>
            </a:xfrm>
            <a:prstGeom prst="rect">
              <a:avLst/>
            </a:prstGeom>
            <a:grpFill/>
          </p:spPr>
          <p:txBody>
            <a:bodyPr wrap="none" rtlCol="0">
              <a:spAutoFit/>
            </a:bodyPr>
            <a:lstStyle/>
            <a:p>
              <a:pPr defTabSz="914400"/>
              <a:r>
                <a:rPr lang="en-US" sz="1600" b="1" dirty="0" smtClean="0">
                  <a:solidFill>
                    <a:srgbClr val="000000"/>
                  </a:solidFill>
                </a:rPr>
                <a:t>GFS – derived incoming shortwave radiation</a:t>
              </a:r>
              <a:endParaRPr lang="en-US" sz="1600" b="1" dirty="0">
                <a:solidFill>
                  <a:srgbClr val="000000"/>
                </a:solidFill>
              </a:endParaRPr>
            </a:p>
          </p:txBody>
        </p:sp>
      </p:grpSp>
    </p:spTree>
    <p:extLst>
      <p:ext uri="{BB962C8B-B14F-4D97-AF65-F5344CB8AC3E}">
        <p14:creationId xmlns:p14="http://schemas.microsoft.com/office/powerpoint/2010/main" val="830986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wrapaper1.gif"/>
          <p:cNvPicPr>
            <a:picLocks noChangeAspect="1"/>
          </p:cNvPicPr>
          <p:nvPr/>
        </p:nvPicPr>
        <p:blipFill>
          <a:blip r:embed="rId2" cstate="print">
            <a:alphaModFix amt="60000"/>
            <a:extLst>
              <a:ext uri="{28A0092B-C50C-407E-A947-70E740481C1C}">
                <a14:useLocalDpi xmlns:a14="http://schemas.microsoft.com/office/drawing/2010/main" val="0"/>
              </a:ext>
            </a:extLst>
          </a:blip>
          <a:stretch>
            <a:fillRect/>
          </a:stretch>
        </p:blipFill>
        <p:spPr>
          <a:xfrm>
            <a:off x="7000720" y="5520265"/>
            <a:ext cx="1169605" cy="772404"/>
          </a:xfrm>
          <a:prstGeom prst="rect">
            <a:avLst/>
          </a:prstGeom>
        </p:spPr>
      </p:pic>
      <p:pic>
        <p:nvPicPr>
          <p:cNvPr id="52" name="Picture 51" descr="flood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859" y="4792131"/>
            <a:ext cx="1113366" cy="736813"/>
          </a:xfrm>
          <a:prstGeom prst="rect">
            <a:avLst/>
          </a:prstGeom>
          <a:ln>
            <a:solidFill>
              <a:schemeClr val="tx1"/>
            </a:solidFill>
          </a:ln>
        </p:spPr>
      </p:pic>
      <p:pic>
        <p:nvPicPr>
          <p:cNvPr id="31" name="Picture 30" descr="SNN-featured.jpg"/>
          <p:cNvPicPr>
            <a:picLocks noChangeAspect="1"/>
          </p:cNvPicPr>
          <p:nvPr/>
        </p:nvPicPr>
        <p:blipFill>
          <a:blip r:embed="rId4" cstate="print">
            <a:alphaModFix amt="57000"/>
            <a:extLst>
              <a:ext uri="{28A0092B-C50C-407E-A947-70E740481C1C}">
                <a14:useLocalDpi xmlns:a14="http://schemas.microsoft.com/office/drawing/2010/main" val="0"/>
              </a:ext>
            </a:extLst>
          </a:blip>
          <a:stretch>
            <a:fillRect/>
          </a:stretch>
        </p:blipFill>
        <p:spPr>
          <a:xfrm>
            <a:off x="1701799" y="4910988"/>
            <a:ext cx="1193707" cy="1362815"/>
          </a:xfrm>
          <a:prstGeom prst="rect">
            <a:avLst/>
          </a:prstGeom>
        </p:spPr>
      </p:pic>
      <p:pic>
        <p:nvPicPr>
          <p:cNvPr id="25" name="Picture 24" descr="noaa_nwp.jpg"/>
          <p:cNvPicPr>
            <a:picLocks noChangeAspect="1"/>
          </p:cNvPicPr>
          <p:nvPr/>
        </p:nvPicPr>
        <p:blipFill>
          <a:blip r:embed="rId5">
            <a:alphaModFix amt="48000"/>
            <a:extLst>
              <a:ext uri="{28A0092B-C50C-407E-A947-70E740481C1C}">
                <a14:useLocalDpi xmlns:a14="http://schemas.microsoft.com/office/drawing/2010/main" val="0"/>
              </a:ext>
            </a:extLst>
          </a:blip>
          <a:stretch>
            <a:fillRect/>
          </a:stretch>
        </p:blipFill>
        <p:spPr>
          <a:xfrm>
            <a:off x="1130300" y="622307"/>
            <a:ext cx="2019300" cy="1510268"/>
          </a:xfrm>
          <a:prstGeom prst="rect">
            <a:avLst/>
          </a:prstGeom>
        </p:spPr>
      </p:pic>
      <p:sp>
        <p:nvSpPr>
          <p:cNvPr id="3" name="TextBox 2"/>
          <p:cNvSpPr txBox="1"/>
          <p:nvPr/>
        </p:nvSpPr>
        <p:spPr>
          <a:xfrm>
            <a:off x="3890433" y="472354"/>
            <a:ext cx="4872567" cy="1877437"/>
          </a:xfrm>
          <a:prstGeom prst="rect">
            <a:avLst/>
          </a:prstGeom>
          <a:noFill/>
        </p:spPr>
        <p:txBody>
          <a:bodyPr wrap="square" rtlCol="0">
            <a:spAutoFit/>
          </a:bodyPr>
          <a:lstStyle/>
          <a:p>
            <a:pPr algn="r"/>
            <a:r>
              <a:rPr lang="en-US" sz="2400" b="1" dirty="0" smtClean="0">
                <a:solidFill>
                  <a:srgbClr val="12284C"/>
                </a:solidFill>
                <a:latin typeface="Helvetica"/>
                <a:cs typeface="Helvetica"/>
              </a:rPr>
              <a:t>National Water Model:</a:t>
            </a:r>
          </a:p>
          <a:p>
            <a:pPr algn="r">
              <a:spcBef>
                <a:spcPts val="1200"/>
              </a:spcBef>
            </a:pPr>
            <a:r>
              <a:rPr lang="en-US" sz="2400" b="1" dirty="0" smtClean="0">
                <a:solidFill>
                  <a:srgbClr val="12284C"/>
                </a:solidFill>
                <a:latin typeface="Helvetica"/>
                <a:cs typeface="Helvetica"/>
              </a:rPr>
              <a:t>Model Chain</a:t>
            </a:r>
          </a:p>
          <a:p>
            <a:pPr algn="r">
              <a:spcBef>
                <a:spcPts val="1200"/>
              </a:spcBef>
            </a:pPr>
            <a:r>
              <a:rPr lang="en-US" sz="2400" b="1" dirty="0" smtClean="0">
                <a:solidFill>
                  <a:srgbClr val="12284C"/>
                </a:solidFill>
                <a:latin typeface="Helvetica"/>
                <a:cs typeface="Helvetica"/>
              </a:rPr>
              <a:t>(Analysis, Short and Medium Range Configurations)</a:t>
            </a:r>
            <a:endParaRPr lang="en-US" sz="2400" b="1" dirty="0">
              <a:solidFill>
                <a:srgbClr val="12284C"/>
              </a:solidFill>
              <a:latin typeface="Helvetica"/>
              <a:cs typeface="Helvetica"/>
            </a:endParaRPr>
          </a:p>
        </p:txBody>
      </p:sp>
      <p:pic>
        <p:nvPicPr>
          <p:cNvPr id="2" name="Picture 1"/>
          <p:cNvPicPr>
            <a:picLocks noChangeAspect="1"/>
          </p:cNvPicPr>
          <p:nvPr/>
        </p:nvPicPr>
        <p:blipFill rotWithShape="1">
          <a:blip r:embed="rId6" cstate="print">
            <a:alphaModFix amt="80000"/>
          </a:blip>
          <a:srcRect b="10253"/>
          <a:stretch/>
        </p:blipFill>
        <p:spPr>
          <a:xfrm>
            <a:off x="1661736" y="2562143"/>
            <a:ext cx="1809848" cy="1536394"/>
          </a:xfrm>
          <a:prstGeom prst="rect">
            <a:avLst/>
          </a:prstGeom>
        </p:spPr>
      </p:pic>
      <p:pic>
        <p:nvPicPr>
          <p:cNvPr id="9" name="Picture 2"/>
          <p:cNvPicPr>
            <a:picLocks noChangeAspect="1" noChangeArrowheads="1"/>
          </p:cNvPicPr>
          <p:nvPr/>
        </p:nvPicPr>
        <p:blipFill rotWithShape="1">
          <a:blip r:embed="rId7" cstate="print">
            <a:alphaModFix amt="45000"/>
            <a:extLst>
              <a:ext uri="{28A0092B-C50C-407E-A947-70E740481C1C}">
                <a14:useLocalDpi xmlns:a14="http://schemas.microsoft.com/office/drawing/2010/main" val="0"/>
              </a:ext>
            </a:extLst>
          </a:blip>
          <a:srcRect t="19836"/>
          <a:stretch/>
        </p:blipFill>
        <p:spPr bwMode="auto">
          <a:xfrm>
            <a:off x="5395535" y="2599087"/>
            <a:ext cx="1928125" cy="16003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8" cstate="print">
            <a:alphaModFix amt="50000"/>
          </a:blip>
          <a:srcRect l="78188" t="8845" b="27136"/>
          <a:stretch/>
        </p:blipFill>
        <p:spPr>
          <a:xfrm>
            <a:off x="4308031" y="4983552"/>
            <a:ext cx="1508566" cy="1349515"/>
          </a:xfrm>
          <a:prstGeom prst="rect">
            <a:avLst/>
          </a:prstGeom>
        </p:spPr>
      </p:pic>
      <p:sp>
        <p:nvSpPr>
          <p:cNvPr id="15" name="TextBox 14"/>
          <p:cNvSpPr txBox="1"/>
          <p:nvPr/>
        </p:nvSpPr>
        <p:spPr>
          <a:xfrm>
            <a:off x="3655850" y="4782068"/>
            <a:ext cx="1959191" cy="1815882"/>
          </a:xfrm>
          <a:prstGeom prst="rect">
            <a:avLst/>
          </a:prstGeom>
          <a:noFill/>
        </p:spPr>
        <p:txBody>
          <a:bodyPr wrap="none" rtlCol="0">
            <a:spAutoFit/>
          </a:bodyPr>
          <a:lstStyle/>
          <a:p>
            <a:r>
              <a:rPr lang="en-US" sz="1400" b="1" dirty="0">
                <a:solidFill>
                  <a:prstClr val="black"/>
                </a:solidFill>
                <a:latin typeface="Helvetica"/>
                <a:cs typeface="Helvetica"/>
              </a:rPr>
              <a:t>5. Channel &amp; </a:t>
            </a:r>
            <a:endParaRPr lang="en-US" sz="1400" b="1" dirty="0" smtClean="0">
              <a:solidFill>
                <a:prstClr val="black"/>
              </a:solidFill>
              <a:latin typeface="Helvetica"/>
              <a:cs typeface="Helvetica"/>
            </a:endParaRP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Reservoir</a:t>
            </a:r>
          </a:p>
          <a:p>
            <a:r>
              <a:rPr lang="en-US" sz="1400" b="1" dirty="0" smtClean="0">
                <a:solidFill>
                  <a:prstClr val="black"/>
                </a:solidFill>
                <a:latin typeface="Helvetica"/>
                <a:cs typeface="Helvetica"/>
              </a:rPr>
              <a:t>    Routing</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Modules</a:t>
            </a:r>
          </a:p>
          <a:p>
            <a:endParaRPr lang="en-US" sz="1400" b="1" dirty="0" smtClean="0">
              <a:solidFill>
                <a:prstClr val="black"/>
              </a:solidFill>
              <a:latin typeface="Helvetica"/>
              <a:cs typeface="Helvetica"/>
            </a:endParaRP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a:t>
            </a:r>
            <a:r>
              <a:rPr lang="en-US" sz="1400" b="1" dirty="0">
                <a:solidFill>
                  <a:prstClr val="black"/>
                </a:solidFill>
                <a:latin typeface="Helvetica"/>
                <a:cs typeface="Helvetica"/>
              </a:rPr>
              <a:t>USGS Streamflow </a:t>
            </a:r>
          </a:p>
          <a:p>
            <a:r>
              <a:rPr lang="en-US" sz="1400" b="1" dirty="0">
                <a:solidFill>
                  <a:prstClr val="black"/>
                </a:solidFill>
                <a:latin typeface="Helvetica"/>
                <a:cs typeface="Helvetica"/>
              </a:rPr>
              <a:t>    Data Assimilation</a:t>
            </a:r>
          </a:p>
          <a:p>
            <a:endParaRPr lang="en-US" sz="1400" b="1" dirty="0">
              <a:solidFill>
                <a:prstClr val="black"/>
              </a:solidFill>
              <a:latin typeface="Helvetica"/>
              <a:cs typeface="Helvetica"/>
            </a:endParaRPr>
          </a:p>
        </p:txBody>
      </p:sp>
      <p:sp>
        <p:nvSpPr>
          <p:cNvPr id="5" name="TextBox 4"/>
          <p:cNvSpPr txBox="1"/>
          <p:nvPr/>
        </p:nvSpPr>
        <p:spPr>
          <a:xfrm>
            <a:off x="756502" y="4748202"/>
            <a:ext cx="2113697" cy="116955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prstClr val="black"/>
                </a:solidFill>
                <a:latin typeface="Helvetica"/>
                <a:cs typeface="Helvetica"/>
              </a:rPr>
              <a:t>4. </a:t>
            </a:r>
            <a:r>
              <a:rPr lang="en-US" sz="1400" b="1" dirty="0" err="1" smtClean="0">
                <a:solidFill>
                  <a:prstClr val="black"/>
                </a:solidFill>
                <a:latin typeface="Helvetica"/>
                <a:cs typeface="Helvetica"/>
              </a:rPr>
              <a:t>NHDPlus</a:t>
            </a:r>
            <a:r>
              <a:rPr lang="en-US" sz="1400" b="1" dirty="0">
                <a:solidFill>
                  <a:prstClr val="black"/>
                </a:solidFill>
                <a:latin typeface="Helvetica"/>
                <a:cs typeface="Helvetica"/>
              </a:rPr>
              <a:t> </a:t>
            </a:r>
            <a:r>
              <a:rPr lang="en-US" sz="1400" b="1" dirty="0" smtClean="0">
                <a:solidFill>
                  <a:prstClr val="black"/>
                </a:solidFill>
                <a:latin typeface="Helvetica"/>
                <a:cs typeface="Helvetica"/>
              </a:rPr>
              <a:t>Catchment</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Aggregation</a:t>
            </a:r>
          </a:p>
          <a:p>
            <a:r>
              <a:rPr lang="en-US" sz="1400" b="1" dirty="0" smtClean="0">
                <a:solidFill>
                  <a:prstClr val="black"/>
                </a:solidFill>
                <a:latin typeface="Helvetica"/>
                <a:cs typeface="Helvetica"/>
              </a:rPr>
              <a:t>    (2.6M unique</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catchments and</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river reaches)</a:t>
            </a:r>
            <a:endParaRPr lang="en-US" sz="1400" b="1" dirty="0">
              <a:solidFill>
                <a:prstClr val="black"/>
              </a:solidFill>
              <a:latin typeface="Helvetica"/>
              <a:cs typeface="Helvetica"/>
            </a:endParaRPr>
          </a:p>
        </p:txBody>
      </p:sp>
      <p:sp>
        <p:nvSpPr>
          <p:cNvPr id="20" name="TextBox 19"/>
          <p:cNvSpPr txBox="1"/>
          <p:nvPr/>
        </p:nvSpPr>
        <p:spPr>
          <a:xfrm>
            <a:off x="746310" y="2496316"/>
            <a:ext cx="1528120" cy="523220"/>
          </a:xfrm>
          <a:prstGeom prst="rect">
            <a:avLst/>
          </a:prstGeom>
          <a:noFill/>
        </p:spPr>
        <p:txBody>
          <a:bodyPr wrap="none" rtlCol="0">
            <a:spAutoFit/>
          </a:bodyPr>
          <a:lstStyle/>
          <a:p>
            <a:pPr algn="ctr"/>
            <a:r>
              <a:rPr lang="en-US" sz="1400" b="1" dirty="0" smtClean="0">
                <a:solidFill>
                  <a:prstClr val="black"/>
                </a:solidFill>
                <a:latin typeface="Helvetica"/>
                <a:cs typeface="Helvetica"/>
              </a:rPr>
              <a:t>2. </a:t>
            </a:r>
            <a:r>
              <a:rPr lang="en-US" sz="1400" b="1" dirty="0" err="1" smtClean="0">
                <a:solidFill>
                  <a:prstClr val="black"/>
                </a:solidFill>
                <a:latin typeface="Helvetica"/>
                <a:cs typeface="Helvetica"/>
              </a:rPr>
              <a:t>NoahMP</a:t>
            </a:r>
            <a:r>
              <a:rPr lang="en-US" sz="1400" b="1" dirty="0" smtClean="0">
                <a:solidFill>
                  <a:prstClr val="black"/>
                </a:solidFill>
                <a:latin typeface="Helvetica"/>
                <a:cs typeface="Helvetica"/>
              </a:rPr>
              <a:t> LSM </a:t>
            </a:r>
          </a:p>
          <a:p>
            <a:pPr algn="ctr"/>
            <a:r>
              <a:rPr lang="en-US" sz="1400" b="1" dirty="0" smtClean="0">
                <a:solidFill>
                  <a:prstClr val="black"/>
                </a:solidFill>
                <a:latin typeface="Helvetica"/>
                <a:cs typeface="Helvetica"/>
              </a:rPr>
              <a:t>(</a:t>
            </a:r>
            <a:r>
              <a:rPr lang="en-US" sz="1400" b="1" dirty="0">
                <a:solidFill>
                  <a:prstClr val="black"/>
                </a:solidFill>
                <a:latin typeface="Helvetica"/>
                <a:cs typeface="Helvetica"/>
              </a:rPr>
              <a:t>1 km grid)</a:t>
            </a:r>
          </a:p>
        </p:txBody>
      </p:sp>
      <p:sp>
        <p:nvSpPr>
          <p:cNvPr id="21" name="TextBox 20"/>
          <p:cNvSpPr txBox="1"/>
          <p:nvPr/>
        </p:nvSpPr>
        <p:spPr>
          <a:xfrm>
            <a:off x="684452" y="459644"/>
            <a:ext cx="2761481" cy="523220"/>
          </a:xfrm>
          <a:prstGeom prst="rect">
            <a:avLst/>
          </a:prstGeom>
          <a:noFill/>
        </p:spPr>
        <p:txBody>
          <a:bodyPr wrap="square" rtlCol="0">
            <a:spAutoFit/>
          </a:bodyPr>
          <a:lstStyle/>
          <a:p>
            <a:r>
              <a:rPr lang="en-US" sz="1400" b="1" dirty="0" smtClean="0">
                <a:solidFill>
                  <a:prstClr val="black"/>
                </a:solidFill>
                <a:latin typeface="Helvetica"/>
                <a:cs typeface="Helvetica"/>
              </a:rPr>
              <a:t>1. WRF</a:t>
            </a:r>
            <a:r>
              <a:rPr lang="en-US" sz="1400" b="1" dirty="0">
                <a:solidFill>
                  <a:prstClr val="black"/>
                </a:solidFill>
                <a:latin typeface="Helvetica"/>
                <a:cs typeface="Helvetica"/>
              </a:rPr>
              <a:t>-Hydro Forcing </a:t>
            </a:r>
            <a:r>
              <a:rPr lang="en-US" sz="1400" b="1" dirty="0" smtClean="0">
                <a:solidFill>
                  <a:prstClr val="black"/>
                </a:solidFill>
                <a:latin typeface="Helvetica"/>
                <a:cs typeface="Helvetica"/>
              </a:rPr>
              <a:t>Engine</a:t>
            </a:r>
          </a:p>
          <a:p>
            <a:r>
              <a:rPr lang="en-US" sz="1400" b="1" dirty="0" smtClean="0">
                <a:solidFill>
                  <a:prstClr val="black"/>
                </a:solidFill>
                <a:latin typeface="Helvetica"/>
                <a:cs typeface="Helvetica"/>
              </a:rPr>
              <a:t>    (</a:t>
            </a:r>
            <a:r>
              <a:rPr lang="en-US" sz="1400" b="1" dirty="0">
                <a:solidFill>
                  <a:prstClr val="black"/>
                </a:solidFill>
                <a:latin typeface="Helvetica"/>
                <a:cs typeface="Helvetica"/>
              </a:rPr>
              <a:t>1 km grid)</a:t>
            </a:r>
          </a:p>
        </p:txBody>
      </p:sp>
      <p:sp>
        <p:nvSpPr>
          <p:cNvPr id="27" name="Alternate Process 26"/>
          <p:cNvSpPr/>
          <p:nvPr/>
        </p:nvSpPr>
        <p:spPr>
          <a:xfrm>
            <a:off x="685800" y="419107"/>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Alternate Process 27"/>
          <p:cNvSpPr/>
          <p:nvPr/>
        </p:nvSpPr>
        <p:spPr>
          <a:xfrm>
            <a:off x="685800" y="2476502"/>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Alternate Process 28"/>
          <p:cNvSpPr/>
          <p:nvPr/>
        </p:nvSpPr>
        <p:spPr>
          <a:xfrm>
            <a:off x="5367860" y="2476502"/>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530707" y="2496316"/>
            <a:ext cx="1707354" cy="738664"/>
          </a:xfrm>
          <a:prstGeom prst="rect">
            <a:avLst/>
          </a:prstGeom>
          <a:noFill/>
        </p:spPr>
        <p:txBody>
          <a:bodyPr wrap="square" rtlCol="0">
            <a:spAutoFit/>
          </a:bodyPr>
          <a:lstStyle/>
          <a:p>
            <a:r>
              <a:rPr lang="en-US" sz="1400" b="1" dirty="0">
                <a:solidFill>
                  <a:prstClr val="black"/>
                </a:solidFill>
                <a:latin typeface="Helvetica"/>
                <a:cs typeface="Helvetica"/>
              </a:rPr>
              <a:t>3. Terrain </a:t>
            </a:r>
            <a:r>
              <a:rPr lang="en-US" sz="1400" b="1" dirty="0" smtClean="0">
                <a:solidFill>
                  <a:prstClr val="black"/>
                </a:solidFill>
                <a:latin typeface="Helvetica"/>
                <a:cs typeface="Helvetica"/>
              </a:rPr>
              <a:t>Routing</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Module</a:t>
            </a:r>
            <a:endParaRPr lang="en-US" sz="1400" b="1" dirty="0">
              <a:solidFill>
                <a:prstClr val="black"/>
              </a:solidFill>
              <a:latin typeface="Helvetica"/>
              <a:cs typeface="Helvetica"/>
            </a:endParaRP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a:t>
            </a:r>
            <a:r>
              <a:rPr lang="en-US" sz="1400" b="1" dirty="0">
                <a:solidFill>
                  <a:prstClr val="black"/>
                </a:solidFill>
                <a:latin typeface="Helvetica"/>
                <a:cs typeface="Helvetica"/>
              </a:rPr>
              <a:t>250 m grid)</a:t>
            </a:r>
          </a:p>
        </p:txBody>
      </p:sp>
      <p:sp>
        <p:nvSpPr>
          <p:cNvPr id="30" name="Alternate Process 29"/>
          <p:cNvSpPr/>
          <p:nvPr/>
        </p:nvSpPr>
        <p:spPr>
          <a:xfrm>
            <a:off x="685800" y="4686302"/>
            <a:ext cx="23368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Alternate Process 31"/>
          <p:cNvSpPr/>
          <p:nvPr/>
        </p:nvSpPr>
        <p:spPr>
          <a:xfrm>
            <a:off x="3623730" y="4686302"/>
            <a:ext cx="23368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34" name="Elbow Connector 33"/>
          <p:cNvCxnSpPr/>
          <p:nvPr/>
        </p:nvCxnSpPr>
        <p:spPr>
          <a:xfrm rot="5400000">
            <a:off x="3980870" y="1913413"/>
            <a:ext cx="692672" cy="5027709"/>
          </a:xfrm>
          <a:prstGeom prst="bentConnector3">
            <a:avLst/>
          </a:prstGeom>
          <a:ln w="101600" cap="flat">
            <a:round/>
            <a:headEnd type="none" w="sm" len="sm"/>
            <a:tailEnd type="triangle" w="med" len="sm"/>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159000" y="2040470"/>
            <a:ext cx="0" cy="474133"/>
          </a:xfrm>
          <a:prstGeom prst="straightConnector1">
            <a:avLst/>
          </a:prstGeom>
          <a:ln w="101600">
            <a:tailEnd type="triangle" w="med" len="sm"/>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3708398" y="3225804"/>
            <a:ext cx="1540933" cy="6350"/>
          </a:xfrm>
          <a:prstGeom prst="straightConnector1">
            <a:avLst/>
          </a:prstGeom>
          <a:ln w="101600">
            <a:headEnd type="triangle" w="med" len="sm"/>
            <a:tailEnd type="triangle" w="med"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2980265" y="5552018"/>
            <a:ext cx="685800" cy="0"/>
          </a:xfrm>
          <a:prstGeom prst="straightConnector1">
            <a:avLst/>
          </a:prstGeom>
          <a:ln w="101600">
            <a:tailEnd type="triangle" w="med" len="sm"/>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909728" y="5552018"/>
            <a:ext cx="685800" cy="0"/>
          </a:xfrm>
          <a:prstGeom prst="straightConnector1">
            <a:avLst/>
          </a:prstGeom>
          <a:ln w="101600">
            <a:prstDash val="sysDot"/>
            <a:tailEnd type="triangle" w="med" len="sm"/>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661912" y="2792375"/>
            <a:ext cx="1666264" cy="307777"/>
          </a:xfrm>
          <a:prstGeom prst="rect">
            <a:avLst/>
          </a:prstGeom>
          <a:noFill/>
        </p:spPr>
        <p:txBody>
          <a:bodyPr wrap="square" rtlCol="0">
            <a:spAutoFit/>
          </a:bodyPr>
          <a:lstStyle/>
          <a:p>
            <a:pPr algn="ctr"/>
            <a:r>
              <a:rPr lang="en-US" sz="1400" b="1" i="1" dirty="0">
                <a:solidFill>
                  <a:srgbClr val="4A70A8"/>
                </a:solidFill>
                <a:latin typeface="Helvetica"/>
                <a:cs typeface="Helvetica"/>
              </a:rPr>
              <a:t>2-way coupling</a:t>
            </a:r>
          </a:p>
        </p:txBody>
      </p:sp>
      <p:pic>
        <p:nvPicPr>
          <p:cNvPr id="51" name="Picture 50" descr="Screen Shot 2015-05-27 at 3.42.54 P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9195" y="4648200"/>
            <a:ext cx="713863" cy="948266"/>
          </a:xfrm>
          <a:prstGeom prst="rect">
            <a:avLst/>
          </a:prstGeom>
          <a:ln>
            <a:solidFill>
              <a:schemeClr val="tx1"/>
            </a:solidFill>
          </a:ln>
        </p:spPr>
      </p:pic>
      <p:pic>
        <p:nvPicPr>
          <p:cNvPr id="54" name="Picture 53" descr="flood.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2147" y="5122330"/>
            <a:ext cx="624272" cy="1016002"/>
          </a:xfrm>
          <a:prstGeom prst="rect">
            <a:avLst/>
          </a:prstGeom>
          <a:ln>
            <a:solidFill>
              <a:schemeClr val="tx1"/>
            </a:solidFill>
          </a:ln>
        </p:spPr>
      </p:pic>
      <p:pic>
        <p:nvPicPr>
          <p:cNvPr id="50" name="Picture 49" descr="Flash-flood-warning.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28075" y="5393265"/>
            <a:ext cx="689384" cy="1135544"/>
          </a:xfrm>
          <a:prstGeom prst="rect">
            <a:avLst/>
          </a:prstGeom>
          <a:ln>
            <a:solidFill>
              <a:schemeClr val="tx1"/>
            </a:solidFill>
          </a:ln>
        </p:spPr>
      </p:pic>
      <p:sp>
        <p:nvSpPr>
          <p:cNvPr id="11" name="TextBox 10"/>
          <p:cNvSpPr txBox="1"/>
          <p:nvPr/>
        </p:nvSpPr>
        <p:spPr>
          <a:xfrm>
            <a:off x="6587059" y="5352683"/>
            <a:ext cx="1964266" cy="523220"/>
          </a:xfrm>
          <a:prstGeom prst="rect">
            <a:avLst/>
          </a:prstGeom>
          <a:solidFill>
            <a:schemeClr val="bg1">
              <a:alpha val="80000"/>
            </a:schemeClr>
          </a:solidFill>
        </p:spPr>
        <p:txBody>
          <a:bodyPr wrap="square" rtlCol="0">
            <a:spAutoFit/>
          </a:bodyPr>
          <a:lstStyle/>
          <a:p>
            <a:pPr algn="ctr"/>
            <a:r>
              <a:rPr lang="en-US" sz="1400" b="1" dirty="0" smtClean="0">
                <a:solidFill>
                  <a:prstClr val="black"/>
                </a:solidFill>
                <a:latin typeface="Helvetica"/>
                <a:cs typeface="Helvetica"/>
              </a:rPr>
              <a:t>Forecast</a:t>
            </a:r>
          </a:p>
          <a:p>
            <a:pPr algn="ctr"/>
            <a:r>
              <a:rPr lang="en-US" sz="1400" b="1" dirty="0" smtClean="0">
                <a:solidFill>
                  <a:prstClr val="black"/>
                </a:solidFill>
                <a:latin typeface="Helvetica"/>
                <a:cs typeface="Helvetica"/>
              </a:rPr>
              <a:t>Products</a:t>
            </a:r>
            <a:endParaRPr lang="en-US" sz="1400" b="1" dirty="0">
              <a:solidFill>
                <a:prstClr val="black"/>
              </a:solidFill>
              <a:latin typeface="Helvetica"/>
              <a:cs typeface="Helvetica"/>
            </a:endParaRPr>
          </a:p>
        </p:txBody>
      </p:sp>
    </p:spTree>
    <p:extLst>
      <p:ext uri="{BB962C8B-B14F-4D97-AF65-F5344CB8AC3E}">
        <p14:creationId xmlns:p14="http://schemas.microsoft.com/office/powerpoint/2010/main" val="2376635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wrapaper1.gif"/>
          <p:cNvPicPr>
            <a:picLocks noChangeAspect="1"/>
          </p:cNvPicPr>
          <p:nvPr/>
        </p:nvPicPr>
        <p:blipFill>
          <a:blip r:embed="rId2" cstate="print">
            <a:alphaModFix amt="60000"/>
            <a:extLst>
              <a:ext uri="{28A0092B-C50C-407E-A947-70E740481C1C}">
                <a14:useLocalDpi xmlns:a14="http://schemas.microsoft.com/office/drawing/2010/main" val="0"/>
              </a:ext>
            </a:extLst>
          </a:blip>
          <a:stretch>
            <a:fillRect/>
          </a:stretch>
        </p:blipFill>
        <p:spPr>
          <a:xfrm>
            <a:off x="7000720" y="5520265"/>
            <a:ext cx="1169605" cy="772404"/>
          </a:xfrm>
          <a:prstGeom prst="rect">
            <a:avLst/>
          </a:prstGeom>
        </p:spPr>
      </p:pic>
      <p:pic>
        <p:nvPicPr>
          <p:cNvPr id="52" name="Picture 51" descr="flood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859" y="4792131"/>
            <a:ext cx="1113366" cy="736813"/>
          </a:xfrm>
          <a:prstGeom prst="rect">
            <a:avLst/>
          </a:prstGeom>
          <a:ln>
            <a:solidFill>
              <a:schemeClr val="tx1"/>
            </a:solidFill>
          </a:ln>
        </p:spPr>
      </p:pic>
      <p:pic>
        <p:nvPicPr>
          <p:cNvPr id="31" name="Picture 30" descr="SNN-featured.jpg"/>
          <p:cNvPicPr>
            <a:picLocks noChangeAspect="1"/>
          </p:cNvPicPr>
          <p:nvPr/>
        </p:nvPicPr>
        <p:blipFill>
          <a:blip r:embed="rId4" cstate="print">
            <a:alphaModFix amt="57000"/>
            <a:extLst>
              <a:ext uri="{28A0092B-C50C-407E-A947-70E740481C1C}">
                <a14:useLocalDpi xmlns:a14="http://schemas.microsoft.com/office/drawing/2010/main" val="0"/>
              </a:ext>
            </a:extLst>
          </a:blip>
          <a:stretch>
            <a:fillRect/>
          </a:stretch>
        </p:blipFill>
        <p:spPr>
          <a:xfrm>
            <a:off x="1701799" y="4910988"/>
            <a:ext cx="1193707" cy="1362815"/>
          </a:xfrm>
          <a:prstGeom prst="rect">
            <a:avLst/>
          </a:prstGeom>
        </p:spPr>
      </p:pic>
      <p:pic>
        <p:nvPicPr>
          <p:cNvPr id="25" name="Picture 24" descr="noaa_nwp.jpg"/>
          <p:cNvPicPr>
            <a:picLocks noChangeAspect="1"/>
          </p:cNvPicPr>
          <p:nvPr/>
        </p:nvPicPr>
        <p:blipFill>
          <a:blip r:embed="rId5">
            <a:alphaModFix amt="48000"/>
            <a:extLst>
              <a:ext uri="{28A0092B-C50C-407E-A947-70E740481C1C}">
                <a14:useLocalDpi xmlns:a14="http://schemas.microsoft.com/office/drawing/2010/main" val="0"/>
              </a:ext>
            </a:extLst>
          </a:blip>
          <a:stretch>
            <a:fillRect/>
          </a:stretch>
        </p:blipFill>
        <p:spPr>
          <a:xfrm>
            <a:off x="1130300" y="622307"/>
            <a:ext cx="2019300" cy="1510268"/>
          </a:xfrm>
          <a:prstGeom prst="rect">
            <a:avLst/>
          </a:prstGeom>
        </p:spPr>
      </p:pic>
      <p:sp>
        <p:nvSpPr>
          <p:cNvPr id="3" name="TextBox 2"/>
          <p:cNvSpPr txBox="1"/>
          <p:nvPr/>
        </p:nvSpPr>
        <p:spPr>
          <a:xfrm>
            <a:off x="3890433" y="472354"/>
            <a:ext cx="4872567" cy="1508105"/>
          </a:xfrm>
          <a:prstGeom prst="rect">
            <a:avLst/>
          </a:prstGeom>
          <a:noFill/>
        </p:spPr>
        <p:txBody>
          <a:bodyPr wrap="square" rtlCol="0">
            <a:spAutoFit/>
          </a:bodyPr>
          <a:lstStyle/>
          <a:p>
            <a:pPr algn="r"/>
            <a:r>
              <a:rPr lang="en-US" sz="2400" b="1" dirty="0" smtClean="0">
                <a:solidFill>
                  <a:srgbClr val="12284C"/>
                </a:solidFill>
                <a:latin typeface="Helvetica"/>
                <a:cs typeface="Helvetica"/>
              </a:rPr>
              <a:t>National Water Model:</a:t>
            </a:r>
          </a:p>
          <a:p>
            <a:pPr algn="r">
              <a:spcBef>
                <a:spcPts val="1200"/>
              </a:spcBef>
            </a:pPr>
            <a:r>
              <a:rPr lang="en-US" sz="2400" b="1" dirty="0" smtClean="0">
                <a:solidFill>
                  <a:srgbClr val="12284C"/>
                </a:solidFill>
                <a:latin typeface="Helvetica"/>
                <a:cs typeface="Helvetica"/>
              </a:rPr>
              <a:t>Model Chain</a:t>
            </a:r>
          </a:p>
          <a:p>
            <a:pPr algn="r">
              <a:spcBef>
                <a:spcPts val="1200"/>
              </a:spcBef>
            </a:pPr>
            <a:r>
              <a:rPr lang="en-US" sz="2400" b="1" dirty="0" smtClean="0">
                <a:solidFill>
                  <a:srgbClr val="12284C"/>
                </a:solidFill>
                <a:latin typeface="Helvetica"/>
                <a:cs typeface="Helvetica"/>
              </a:rPr>
              <a:t>(Long Range Configuration)</a:t>
            </a:r>
            <a:endParaRPr lang="en-US" sz="2400" b="1" dirty="0">
              <a:solidFill>
                <a:srgbClr val="12284C"/>
              </a:solidFill>
              <a:latin typeface="Helvetica"/>
              <a:cs typeface="Helvetica"/>
            </a:endParaRPr>
          </a:p>
        </p:txBody>
      </p:sp>
      <p:pic>
        <p:nvPicPr>
          <p:cNvPr id="2" name="Picture 1"/>
          <p:cNvPicPr>
            <a:picLocks noChangeAspect="1"/>
          </p:cNvPicPr>
          <p:nvPr/>
        </p:nvPicPr>
        <p:blipFill rotWithShape="1">
          <a:blip r:embed="rId6" cstate="print">
            <a:alphaModFix amt="80000"/>
          </a:blip>
          <a:srcRect b="10253"/>
          <a:stretch/>
        </p:blipFill>
        <p:spPr>
          <a:xfrm>
            <a:off x="1661736" y="2562143"/>
            <a:ext cx="1809848" cy="1536394"/>
          </a:xfrm>
          <a:prstGeom prst="rect">
            <a:avLst/>
          </a:prstGeom>
        </p:spPr>
      </p:pic>
      <p:pic>
        <p:nvPicPr>
          <p:cNvPr id="9" name="Picture 2"/>
          <p:cNvPicPr>
            <a:picLocks noChangeAspect="1" noChangeArrowheads="1"/>
          </p:cNvPicPr>
          <p:nvPr/>
        </p:nvPicPr>
        <p:blipFill rotWithShape="1">
          <a:blip r:embed="rId7" cstate="print">
            <a:alphaModFix amt="45000"/>
            <a:extLst>
              <a:ext uri="{28A0092B-C50C-407E-A947-70E740481C1C}">
                <a14:useLocalDpi xmlns:a14="http://schemas.microsoft.com/office/drawing/2010/main" val="0"/>
              </a:ext>
            </a:extLst>
          </a:blip>
          <a:srcRect t="19836"/>
          <a:stretch/>
        </p:blipFill>
        <p:spPr bwMode="auto">
          <a:xfrm>
            <a:off x="5395535" y="2599087"/>
            <a:ext cx="1928125" cy="16003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8" cstate="print">
            <a:alphaModFix amt="50000"/>
          </a:blip>
          <a:srcRect l="78188" t="8845" b="27136"/>
          <a:stretch/>
        </p:blipFill>
        <p:spPr>
          <a:xfrm>
            <a:off x="4308031" y="4983552"/>
            <a:ext cx="1508566" cy="1349515"/>
          </a:xfrm>
          <a:prstGeom prst="rect">
            <a:avLst/>
          </a:prstGeom>
        </p:spPr>
      </p:pic>
      <p:sp>
        <p:nvSpPr>
          <p:cNvPr id="15" name="TextBox 14"/>
          <p:cNvSpPr txBox="1"/>
          <p:nvPr/>
        </p:nvSpPr>
        <p:spPr>
          <a:xfrm>
            <a:off x="3655850" y="4782068"/>
            <a:ext cx="1317990" cy="954107"/>
          </a:xfrm>
          <a:prstGeom prst="rect">
            <a:avLst/>
          </a:prstGeom>
          <a:noFill/>
        </p:spPr>
        <p:txBody>
          <a:bodyPr wrap="none" rtlCol="0">
            <a:spAutoFit/>
          </a:bodyPr>
          <a:lstStyle/>
          <a:p>
            <a:r>
              <a:rPr lang="en-US" sz="1400" b="1" dirty="0">
                <a:solidFill>
                  <a:prstClr val="black"/>
                </a:solidFill>
                <a:latin typeface="Helvetica"/>
                <a:cs typeface="Helvetica"/>
              </a:rPr>
              <a:t>5. Channel &amp; </a:t>
            </a:r>
            <a:endParaRPr lang="en-US" sz="1400" b="1" dirty="0" smtClean="0">
              <a:solidFill>
                <a:prstClr val="black"/>
              </a:solidFill>
              <a:latin typeface="Helvetica"/>
              <a:cs typeface="Helvetica"/>
            </a:endParaRP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Reservoir</a:t>
            </a:r>
          </a:p>
          <a:p>
            <a:r>
              <a:rPr lang="en-US" sz="1400" b="1" dirty="0" smtClean="0">
                <a:solidFill>
                  <a:prstClr val="black"/>
                </a:solidFill>
                <a:latin typeface="Helvetica"/>
                <a:cs typeface="Helvetica"/>
              </a:rPr>
              <a:t>    Routing</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Modules</a:t>
            </a:r>
          </a:p>
        </p:txBody>
      </p:sp>
      <p:sp>
        <p:nvSpPr>
          <p:cNvPr id="5" name="TextBox 4"/>
          <p:cNvSpPr txBox="1"/>
          <p:nvPr/>
        </p:nvSpPr>
        <p:spPr>
          <a:xfrm>
            <a:off x="756502" y="4748202"/>
            <a:ext cx="2113697" cy="116955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solidFill>
                  <a:prstClr val="black"/>
                </a:solidFill>
                <a:latin typeface="Helvetica"/>
                <a:cs typeface="Helvetica"/>
              </a:rPr>
              <a:t>4. </a:t>
            </a:r>
            <a:r>
              <a:rPr lang="en-US" sz="1400" b="1" dirty="0" err="1" smtClean="0">
                <a:solidFill>
                  <a:prstClr val="black"/>
                </a:solidFill>
                <a:latin typeface="Helvetica"/>
                <a:cs typeface="Helvetica"/>
              </a:rPr>
              <a:t>NHDPlus</a:t>
            </a:r>
            <a:r>
              <a:rPr lang="en-US" sz="1400" b="1" dirty="0">
                <a:solidFill>
                  <a:prstClr val="black"/>
                </a:solidFill>
                <a:latin typeface="Helvetica"/>
                <a:cs typeface="Helvetica"/>
              </a:rPr>
              <a:t> </a:t>
            </a:r>
            <a:r>
              <a:rPr lang="en-US" sz="1400" b="1" dirty="0" smtClean="0">
                <a:solidFill>
                  <a:prstClr val="black"/>
                </a:solidFill>
                <a:latin typeface="Helvetica"/>
                <a:cs typeface="Helvetica"/>
              </a:rPr>
              <a:t>Catchment</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Aggregation</a:t>
            </a:r>
          </a:p>
          <a:p>
            <a:r>
              <a:rPr lang="en-US" sz="1400" b="1" dirty="0" smtClean="0">
                <a:solidFill>
                  <a:prstClr val="black"/>
                </a:solidFill>
                <a:latin typeface="Helvetica"/>
                <a:cs typeface="Helvetica"/>
              </a:rPr>
              <a:t>    (2.6M unique</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catchments and</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river reaches)</a:t>
            </a:r>
            <a:endParaRPr lang="en-US" sz="1400" b="1" dirty="0">
              <a:solidFill>
                <a:prstClr val="black"/>
              </a:solidFill>
              <a:latin typeface="Helvetica"/>
              <a:cs typeface="Helvetica"/>
            </a:endParaRPr>
          </a:p>
        </p:txBody>
      </p:sp>
      <p:sp>
        <p:nvSpPr>
          <p:cNvPr id="20" name="TextBox 19"/>
          <p:cNvSpPr txBox="1"/>
          <p:nvPr/>
        </p:nvSpPr>
        <p:spPr>
          <a:xfrm>
            <a:off x="746310" y="2496316"/>
            <a:ext cx="1528120" cy="523220"/>
          </a:xfrm>
          <a:prstGeom prst="rect">
            <a:avLst/>
          </a:prstGeom>
          <a:noFill/>
        </p:spPr>
        <p:txBody>
          <a:bodyPr wrap="none" rtlCol="0">
            <a:spAutoFit/>
          </a:bodyPr>
          <a:lstStyle/>
          <a:p>
            <a:pPr algn="ctr"/>
            <a:r>
              <a:rPr lang="en-US" sz="1400" b="1" dirty="0" smtClean="0">
                <a:solidFill>
                  <a:prstClr val="black"/>
                </a:solidFill>
                <a:latin typeface="Helvetica"/>
                <a:cs typeface="Helvetica"/>
              </a:rPr>
              <a:t>2. </a:t>
            </a:r>
            <a:r>
              <a:rPr lang="en-US" sz="1400" b="1" dirty="0" err="1" smtClean="0">
                <a:solidFill>
                  <a:prstClr val="black"/>
                </a:solidFill>
                <a:latin typeface="Helvetica"/>
                <a:cs typeface="Helvetica"/>
              </a:rPr>
              <a:t>NoahMP</a:t>
            </a:r>
            <a:r>
              <a:rPr lang="en-US" sz="1400" b="1" dirty="0" smtClean="0">
                <a:solidFill>
                  <a:prstClr val="black"/>
                </a:solidFill>
                <a:latin typeface="Helvetica"/>
                <a:cs typeface="Helvetica"/>
              </a:rPr>
              <a:t> LSM </a:t>
            </a:r>
          </a:p>
          <a:p>
            <a:pPr algn="ctr"/>
            <a:r>
              <a:rPr lang="en-US" sz="1400" b="1" dirty="0" smtClean="0">
                <a:solidFill>
                  <a:prstClr val="black"/>
                </a:solidFill>
                <a:latin typeface="Helvetica"/>
                <a:cs typeface="Helvetica"/>
              </a:rPr>
              <a:t>(</a:t>
            </a:r>
            <a:r>
              <a:rPr lang="en-US" sz="1400" b="1" dirty="0">
                <a:solidFill>
                  <a:prstClr val="black"/>
                </a:solidFill>
                <a:latin typeface="Helvetica"/>
                <a:cs typeface="Helvetica"/>
              </a:rPr>
              <a:t>1 km grid)</a:t>
            </a:r>
          </a:p>
        </p:txBody>
      </p:sp>
      <p:sp>
        <p:nvSpPr>
          <p:cNvPr id="21" name="TextBox 20"/>
          <p:cNvSpPr txBox="1"/>
          <p:nvPr/>
        </p:nvSpPr>
        <p:spPr>
          <a:xfrm>
            <a:off x="684452" y="459644"/>
            <a:ext cx="2761481" cy="523220"/>
          </a:xfrm>
          <a:prstGeom prst="rect">
            <a:avLst/>
          </a:prstGeom>
          <a:noFill/>
        </p:spPr>
        <p:txBody>
          <a:bodyPr wrap="square" rtlCol="0">
            <a:spAutoFit/>
          </a:bodyPr>
          <a:lstStyle/>
          <a:p>
            <a:r>
              <a:rPr lang="en-US" sz="1400" b="1" dirty="0" smtClean="0">
                <a:solidFill>
                  <a:prstClr val="black"/>
                </a:solidFill>
                <a:latin typeface="Helvetica"/>
                <a:cs typeface="Helvetica"/>
              </a:rPr>
              <a:t>1. WRF</a:t>
            </a:r>
            <a:r>
              <a:rPr lang="en-US" sz="1400" b="1" dirty="0">
                <a:solidFill>
                  <a:prstClr val="black"/>
                </a:solidFill>
                <a:latin typeface="Helvetica"/>
                <a:cs typeface="Helvetica"/>
              </a:rPr>
              <a:t>-Hydro Forcing </a:t>
            </a:r>
            <a:r>
              <a:rPr lang="en-US" sz="1400" b="1" dirty="0" smtClean="0">
                <a:solidFill>
                  <a:prstClr val="black"/>
                </a:solidFill>
                <a:latin typeface="Helvetica"/>
                <a:cs typeface="Helvetica"/>
              </a:rPr>
              <a:t>Engine</a:t>
            </a:r>
          </a:p>
          <a:p>
            <a:r>
              <a:rPr lang="en-US" sz="1400" b="1" dirty="0" smtClean="0">
                <a:solidFill>
                  <a:prstClr val="black"/>
                </a:solidFill>
                <a:latin typeface="Helvetica"/>
                <a:cs typeface="Helvetica"/>
              </a:rPr>
              <a:t>    (</a:t>
            </a:r>
            <a:r>
              <a:rPr lang="en-US" sz="1400" b="1" dirty="0">
                <a:solidFill>
                  <a:prstClr val="black"/>
                </a:solidFill>
                <a:latin typeface="Helvetica"/>
                <a:cs typeface="Helvetica"/>
              </a:rPr>
              <a:t>1 km grid)</a:t>
            </a:r>
          </a:p>
        </p:txBody>
      </p:sp>
      <p:sp>
        <p:nvSpPr>
          <p:cNvPr id="27" name="Alternate Process 26"/>
          <p:cNvSpPr/>
          <p:nvPr/>
        </p:nvSpPr>
        <p:spPr>
          <a:xfrm>
            <a:off x="685800" y="419107"/>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Alternate Process 27"/>
          <p:cNvSpPr/>
          <p:nvPr/>
        </p:nvSpPr>
        <p:spPr>
          <a:xfrm>
            <a:off x="685800" y="2476502"/>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Alternate Process 28"/>
          <p:cNvSpPr/>
          <p:nvPr/>
        </p:nvSpPr>
        <p:spPr>
          <a:xfrm>
            <a:off x="5367860" y="2476502"/>
            <a:ext cx="29464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530707" y="2496316"/>
            <a:ext cx="1707354" cy="738664"/>
          </a:xfrm>
          <a:prstGeom prst="rect">
            <a:avLst/>
          </a:prstGeom>
          <a:noFill/>
        </p:spPr>
        <p:txBody>
          <a:bodyPr wrap="square" rtlCol="0">
            <a:spAutoFit/>
          </a:bodyPr>
          <a:lstStyle/>
          <a:p>
            <a:r>
              <a:rPr lang="en-US" sz="1400" b="1" dirty="0">
                <a:solidFill>
                  <a:prstClr val="black"/>
                </a:solidFill>
                <a:latin typeface="Helvetica"/>
                <a:cs typeface="Helvetica"/>
              </a:rPr>
              <a:t>3. Terrain </a:t>
            </a:r>
            <a:r>
              <a:rPr lang="en-US" sz="1400" b="1" dirty="0" smtClean="0">
                <a:solidFill>
                  <a:prstClr val="black"/>
                </a:solidFill>
                <a:latin typeface="Helvetica"/>
                <a:cs typeface="Helvetica"/>
              </a:rPr>
              <a:t>Routing</a:t>
            </a: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Module</a:t>
            </a:r>
            <a:endParaRPr lang="en-US" sz="1400" b="1" dirty="0">
              <a:solidFill>
                <a:prstClr val="black"/>
              </a:solidFill>
              <a:latin typeface="Helvetica"/>
              <a:cs typeface="Helvetica"/>
            </a:endParaRPr>
          </a:p>
          <a:p>
            <a:r>
              <a:rPr lang="en-US" sz="1400" b="1" dirty="0">
                <a:solidFill>
                  <a:prstClr val="black"/>
                </a:solidFill>
                <a:latin typeface="Helvetica"/>
                <a:cs typeface="Helvetica"/>
              </a:rPr>
              <a:t> </a:t>
            </a:r>
            <a:r>
              <a:rPr lang="en-US" sz="1400" b="1" dirty="0" smtClean="0">
                <a:solidFill>
                  <a:prstClr val="black"/>
                </a:solidFill>
                <a:latin typeface="Helvetica"/>
                <a:cs typeface="Helvetica"/>
              </a:rPr>
              <a:t>   (</a:t>
            </a:r>
            <a:r>
              <a:rPr lang="en-US" sz="1400" b="1" dirty="0">
                <a:solidFill>
                  <a:prstClr val="black"/>
                </a:solidFill>
                <a:latin typeface="Helvetica"/>
                <a:cs typeface="Helvetica"/>
              </a:rPr>
              <a:t>250 m grid)</a:t>
            </a:r>
          </a:p>
        </p:txBody>
      </p:sp>
      <p:sp>
        <p:nvSpPr>
          <p:cNvPr id="30" name="Alternate Process 29"/>
          <p:cNvSpPr/>
          <p:nvPr/>
        </p:nvSpPr>
        <p:spPr>
          <a:xfrm>
            <a:off x="685800" y="4686302"/>
            <a:ext cx="23368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Alternate Process 31"/>
          <p:cNvSpPr/>
          <p:nvPr/>
        </p:nvSpPr>
        <p:spPr>
          <a:xfrm>
            <a:off x="3623730" y="4686302"/>
            <a:ext cx="2336800" cy="1714500"/>
          </a:xfrm>
          <a:prstGeom prst="flowChartAlternate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34" name="Elbow Connector 33"/>
          <p:cNvCxnSpPr>
            <a:stCxn id="28" idx="2"/>
          </p:cNvCxnSpPr>
          <p:nvPr/>
        </p:nvCxnSpPr>
        <p:spPr>
          <a:xfrm rot="5400000">
            <a:off x="1694875" y="4309479"/>
            <a:ext cx="582602" cy="345648"/>
          </a:xfrm>
          <a:prstGeom prst="bentConnector3">
            <a:avLst/>
          </a:prstGeom>
          <a:ln w="101600" cap="flat">
            <a:round/>
            <a:headEnd type="none" w="sm" len="sm"/>
            <a:tailEnd type="triangle" w="med" len="sm"/>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159000" y="2040470"/>
            <a:ext cx="0" cy="474133"/>
          </a:xfrm>
          <a:prstGeom prst="straightConnector1">
            <a:avLst/>
          </a:prstGeom>
          <a:ln w="101600">
            <a:tailEnd type="triangle" w="med"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2980265" y="5552018"/>
            <a:ext cx="685800" cy="0"/>
          </a:xfrm>
          <a:prstGeom prst="straightConnector1">
            <a:avLst/>
          </a:prstGeom>
          <a:ln w="101600">
            <a:tailEnd type="triangle" w="med" len="sm"/>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909728" y="5552018"/>
            <a:ext cx="685800" cy="0"/>
          </a:xfrm>
          <a:prstGeom prst="straightConnector1">
            <a:avLst/>
          </a:prstGeom>
          <a:ln w="101600">
            <a:prstDash val="sysDot"/>
            <a:tailEnd type="triangle" w="med" len="sm"/>
          </a:ln>
        </p:spPr>
        <p:style>
          <a:lnRef idx="2">
            <a:schemeClr val="accent1"/>
          </a:lnRef>
          <a:fillRef idx="0">
            <a:schemeClr val="accent1"/>
          </a:fillRef>
          <a:effectRef idx="1">
            <a:schemeClr val="accent1"/>
          </a:effectRef>
          <a:fontRef idx="minor">
            <a:schemeClr val="tx1"/>
          </a:fontRef>
        </p:style>
      </p:cxnSp>
      <p:pic>
        <p:nvPicPr>
          <p:cNvPr id="51" name="Picture 50" descr="Screen Shot 2015-05-27 at 3.42.54 P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9195" y="4648200"/>
            <a:ext cx="713863" cy="948266"/>
          </a:xfrm>
          <a:prstGeom prst="rect">
            <a:avLst/>
          </a:prstGeom>
          <a:ln>
            <a:solidFill>
              <a:schemeClr val="tx1"/>
            </a:solidFill>
          </a:ln>
        </p:spPr>
      </p:pic>
      <p:pic>
        <p:nvPicPr>
          <p:cNvPr id="54" name="Picture 53" descr="flood.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2147" y="5122330"/>
            <a:ext cx="624272" cy="1016002"/>
          </a:xfrm>
          <a:prstGeom prst="rect">
            <a:avLst/>
          </a:prstGeom>
          <a:ln>
            <a:solidFill>
              <a:schemeClr val="tx1"/>
            </a:solidFill>
          </a:ln>
        </p:spPr>
      </p:pic>
      <p:pic>
        <p:nvPicPr>
          <p:cNvPr id="50" name="Picture 49" descr="Flash-flood-warning.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28075" y="5393265"/>
            <a:ext cx="689384" cy="1135544"/>
          </a:xfrm>
          <a:prstGeom prst="rect">
            <a:avLst/>
          </a:prstGeom>
          <a:ln>
            <a:solidFill>
              <a:schemeClr val="tx1"/>
            </a:solidFill>
          </a:ln>
        </p:spPr>
      </p:pic>
      <p:sp>
        <p:nvSpPr>
          <p:cNvPr id="11" name="TextBox 10"/>
          <p:cNvSpPr txBox="1"/>
          <p:nvPr/>
        </p:nvSpPr>
        <p:spPr>
          <a:xfrm>
            <a:off x="6587059" y="5352683"/>
            <a:ext cx="1964266" cy="523220"/>
          </a:xfrm>
          <a:prstGeom prst="rect">
            <a:avLst/>
          </a:prstGeom>
          <a:solidFill>
            <a:schemeClr val="bg1">
              <a:alpha val="80000"/>
            </a:schemeClr>
          </a:solidFill>
        </p:spPr>
        <p:txBody>
          <a:bodyPr wrap="square" rtlCol="0">
            <a:spAutoFit/>
          </a:bodyPr>
          <a:lstStyle/>
          <a:p>
            <a:pPr algn="ctr"/>
            <a:r>
              <a:rPr lang="en-US" sz="1400" b="1" dirty="0" smtClean="0">
                <a:solidFill>
                  <a:prstClr val="black"/>
                </a:solidFill>
                <a:latin typeface="Helvetica"/>
                <a:cs typeface="Helvetica"/>
              </a:rPr>
              <a:t>Forecast</a:t>
            </a:r>
          </a:p>
          <a:p>
            <a:pPr algn="ctr"/>
            <a:r>
              <a:rPr lang="en-US" sz="1400" b="1" dirty="0" smtClean="0">
                <a:solidFill>
                  <a:prstClr val="black"/>
                </a:solidFill>
                <a:latin typeface="Helvetica"/>
                <a:cs typeface="Helvetica"/>
              </a:rPr>
              <a:t>Products</a:t>
            </a:r>
            <a:endParaRPr lang="en-US" sz="1400" b="1" dirty="0">
              <a:solidFill>
                <a:prstClr val="black"/>
              </a:solidFill>
              <a:latin typeface="Helvetica"/>
              <a:cs typeface="Helvetica"/>
            </a:endParaRPr>
          </a:p>
        </p:txBody>
      </p:sp>
      <p:sp>
        <p:nvSpPr>
          <p:cNvPr id="6" name="&quot;No&quot; Symbol 5"/>
          <p:cNvSpPr/>
          <p:nvPr/>
        </p:nvSpPr>
        <p:spPr>
          <a:xfrm>
            <a:off x="5777710" y="2286000"/>
            <a:ext cx="2223289" cy="2110318"/>
          </a:xfrm>
          <a:prstGeom prst="noSmoking">
            <a:avLst>
              <a:gd name="adj" fmla="val 7061"/>
            </a:avLst>
          </a:prstGeom>
          <a:gradFill>
            <a:gsLst>
              <a:gs pos="0">
                <a:schemeClr val="accent2">
                  <a:tint val="100000"/>
                  <a:shade val="100000"/>
                  <a:satMod val="130000"/>
                  <a:alpha val="16000"/>
                </a:schemeClr>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defTabSz="914400"/>
            <a:endParaRPr lang="en-US">
              <a:ln>
                <a:solidFill>
                  <a:srgbClr val="FF0000"/>
                </a:solidFill>
              </a:ln>
              <a:solidFill>
                <a:srgbClr val="FF0000"/>
              </a:solidFill>
            </a:endParaRPr>
          </a:p>
        </p:txBody>
      </p:sp>
    </p:spTree>
    <p:extLst>
      <p:ext uri="{BB962C8B-B14F-4D97-AF65-F5344CB8AC3E}">
        <p14:creationId xmlns:p14="http://schemas.microsoft.com/office/powerpoint/2010/main" val="4195711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128587"/>
            <a:ext cx="9143999" cy="857250"/>
          </a:xfrm>
        </p:spPr>
        <p:txBody>
          <a:bodyPr>
            <a:noAutofit/>
          </a:bodyPr>
          <a:lstStyle/>
          <a:p>
            <a:pPr algn="l">
              <a:lnSpc>
                <a:spcPct val="80000"/>
              </a:lnSpc>
              <a:spcBef>
                <a:spcPts val="800"/>
              </a:spcBef>
            </a:pPr>
            <a:r>
              <a:rPr lang="en-US" sz="3200" dirty="0"/>
              <a:t>National Water Model Version 1.0:   </a:t>
            </a:r>
            <a:br>
              <a:rPr lang="en-US" sz="3200" dirty="0"/>
            </a:br>
            <a:r>
              <a:rPr lang="en-US" sz="3200" dirty="0" smtClean="0"/>
              <a:t>Reservoirs</a:t>
            </a:r>
            <a:endParaRPr lang="en-US" sz="3600" dirty="0"/>
          </a:p>
        </p:txBody>
      </p:sp>
      <p:sp>
        <p:nvSpPr>
          <p:cNvPr id="5" name="Rectangle 3"/>
          <p:cNvSpPr txBox="1">
            <a:spLocks noChangeArrowheads="1"/>
          </p:cNvSpPr>
          <p:nvPr/>
        </p:nvSpPr>
        <p:spPr>
          <a:xfrm>
            <a:off x="309435" y="1142611"/>
            <a:ext cx="8525128" cy="455817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spcBef>
                <a:spcPts val="800"/>
              </a:spcBef>
            </a:pPr>
            <a:r>
              <a:rPr lang="en-US" sz="2400" dirty="0" smtClean="0">
                <a:solidFill>
                  <a:srgbClr val="1F497D">
                    <a:lumMod val="75000"/>
                  </a:srgbClr>
                </a:solidFill>
              </a:rPr>
              <a:t>1,260 </a:t>
            </a:r>
            <a:r>
              <a:rPr lang="en-US" sz="2400" dirty="0" err="1" smtClean="0">
                <a:solidFill>
                  <a:srgbClr val="1F497D">
                    <a:lumMod val="75000"/>
                  </a:srgbClr>
                </a:solidFill>
              </a:rPr>
              <a:t>NHDPlus</a:t>
            </a:r>
            <a:r>
              <a:rPr lang="en-US" sz="2400" dirty="0" smtClean="0">
                <a:solidFill>
                  <a:srgbClr val="1F497D">
                    <a:lumMod val="75000"/>
                  </a:srgbClr>
                </a:solidFill>
              </a:rPr>
              <a:t> water bodies</a:t>
            </a:r>
          </a:p>
          <a:p>
            <a:pPr>
              <a:lnSpc>
                <a:spcPct val="80000"/>
              </a:lnSpc>
              <a:spcBef>
                <a:spcPts val="800"/>
              </a:spcBef>
            </a:pPr>
            <a:r>
              <a:rPr lang="en-US" sz="2400" dirty="0" smtClean="0">
                <a:solidFill>
                  <a:srgbClr val="1F497D">
                    <a:lumMod val="75000"/>
                  </a:srgbClr>
                </a:solidFill>
              </a:rPr>
              <a:t>Specified spillway characteristics (length, height)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83" t="28564" r="1977" b="17369"/>
          <a:stretch/>
        </p:blipFill>
        <p:spPr>
          <a:xfrm>
            <a:off x="80831" y="2722240"/>
            <a:ext cx="5697944" cy="2478720"/>
          </a:xfrm>
          <a:prstGeom prst="rect">
            <a:avLst/>
          </a:prstGeom>
        </p:spPr>
      </p:pic>
      <p:pic>
        <p:nvPicPr>
          <p:cNvPr id="6" name="Picture 5"/>
          <p:cNvPicPr>
            <a:picLocks noChangeAspect="1"/>
          </p:cNvPicPr>
          <p:nvPr/>
        </p:nvPicPr>
        <p:blipFill>
          <a:blip r:embed="rId3"/>
          <a:stretch>
            <a:fillRect/>
          </a:stretch>
        </p:blipFill>
        <p:spPr>
          <a:xfrm>
            <a:off x="5098689" y="4295874"/>
            <a:ext cx="3735874" cy="2486054"/>
          </a:xfrm>
          <a:prstGeom prst="rect">
            <a:avLst/>
          </a:prstGeom>
        </p:spPr>
      </p:pic>
      <p:pic>
        <p:nvPicPr>
          <p:cNvPr id="8" name="Picture 7"/>
          <p:cNvPicPr>
            <a:picLocks noChangeAspect="1"/>
          </p:cNvPicPr>
          <p:nvPr/>
        </p:nvPicPr>
        <p:blipFill rotWithShape="1">
          <a:blip r:embed="rId4"/>
          <a:srcRect b="49251"/>
          <a:stretch/>
        </p:blipFill>
        <p:spPr>
          <a:xfrm>
            <a:off x="5703138" y="1953116"/>
            <a:ext cx="3919554" cy="2221573"/>
          </a:xfrm>
          <a:prstGeom prst="rect">
            <a:avLst/>
          </a:prstGeom>
        </p:spPr>
      </p:pic>
    </p:spTree>
    <p:extLst>
      <p:ext uri="{BB962C8B-B14F-4D97-AF65-F5344CB8AC3E}">
        <p14:creationId xmlns:p14="http://schemas.microsoft.com/office/powerpoint/2010/main" val="1588608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500" y="20725"/>
            <a:ext cx="8330437" cy="523220"/>
          </a:xfrm>
          <a:prstGeom prst="rect">
            <a:avLst/>
          </a:prstGeom>
          <a:noFill/>
        </p:spPr>
        <p:txBody>
          <a:bodyPr wrap="square" rtlCol="0">
            <a:spAutoFit/>
          </a:bodyPr>
          <a:lstStyle/>
          <a:p>
            <a:r>
              <a:rPr lang="en-US" sz="2800" b="1" dirty="0" smtClean="0">
                <a:solidFill>
                  <a:prstClr val="black"/>
                </a:solidFill>
              </a:rPr>
              <a:t>WRF-Hydro IOC System: Land Surface Model Outputs</a:t>
            </a:r>
            <a:endParaRPr lang="en-US" sz="2800" b="1" dirty="0">
              <a:solidFill>
                <a:srgbClr val="17375E"/>
              </a:solidFill>
            </a:endParaRPr>
          </a:p>
        </p:txBody>
      </p:sp>
      <p:pic>
        <p:nvPicPr>
          <p:cNvPr id="24" name="Picture 23"/>
          <p:cNvPicPr>
            <a:picLocks noChangeAspect="1"/>
          </p:cNvPicPr>
          <p:nvPr/>
        </p:nvPicPr>
        <p:blipFill rotWithShape="1">
          <a:blip r:embed="rId2"/>
          <a:srcRect l="18506" t="14648" r="17480" b="9961"/>
          <a:stretch/>
        </p:blipFill>
        <p:spPr>
          <a:xfrm>
            <a:off x="685800" y="1006845"/>
            <a:ext cx="6397117" cy="5650545"/>
          </a:xfrm>
          <a:prstGeom prst="rect">
            <a:avLst/>
          </a:prstGeom>
          <a:ln>
            <a:solidFill>
              <a:schemeClr val="tx1"/>
            </a:solidFill>
          </a:ln>
        </p:spPr>
      </p:pic>
      <p:sp>
        <p:nvSpPr>
          <p:cNvPr id="25" name="TextBox 24"/>
          <p:cNvSpPr txBox="1"/>
          <p:nvPr/>
        </p:nvSpPr>
        <p:spPr>
          <a:xfrm>
            <a:off x="174500" y="590729"/>
            <a:ext cx="5250605" cy="369332"/>
          </a:xfrm>
          <a:prstGeom prst="rect">
            <a:avLst/>
          </a:prstGeom>
          <a:noFill/>
        </p:spPr>
        <p:txBody>
          <a:bodyPr wrap="none" rtlCol="0">
            <a:spAutoFit/>
          </a:bodyPr>
          <a:lstStyle/>
          <a:p>
            <a:r>
              <a:rPr lang="en-US" dirty="0" smtClean="0">
                <a:solidFill>
                  <a:prstClr val="black"/>
                </a:solidFill>
              </a:rPr>
              <a:t>Total Column % </a:t>
            </a:r>
            <a:r>
              <a:rPr lang="en-US" dirty="0">
                <a:solidFill>
                  <a:prstClr val="black"/>
                </a:solidFill>
              </a:rPr>
              <a:t>Saturation (“SOILSAT”): </a:t>
            </a:r>
            <a:r>
              <a:rPr lang="en-US" dirty="0" smtClean="0">
                <a:solidFill>
                  <a:prstClr val="black"/>
                </a:solidFill>
              </a:rPr>
              <a:t>Sept. 13, 2013</a:t>
            </a:r>
            <a:endParaRPr lang="en-US" dirty="0">
              <a:solidFill>
                <a:prstClr val="black"/>
              </a:solidFill>
            </a:endParaRPr>
          </a:p>
        </p:txBody>
      </p:sp>
    </p:spTree>
    <p:extLst>
      <p:ext uri="{BB962C8B-B14F-4D97-AF65-F5344CB8AC3E}">
        <p14:creationId xmlns:p14="http://schemas.microsoft.com/office/powerpoint/2010/main" val="464351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7135" y="630195"/>
            <a:ext cx="7858897" cy="484188"/>
          </a:xfrm>
        </p:spPr>
        <p:txBody>
          <a:bodyPr>
            <a:noAutofit/>
          </a:bodyPr>
          <a:lstStyle/>
          <a:p>
            <a:pPr>
              <a:lnSpc>
                <a:spcPct val="107000"/>
              </a:lnSpc>
              <a:spcAft>
                <a:spcPts val="800"/>
              </a:spcAft>
            </a:pPr>
            <a:r>
              <a:rPr lang="en-US" sz="3600" dirty="0">
                <a:latin typeface="Calibri" panose="020F0502020204030204" pitchFamily="34" charset="0"/>
                <a:ea typeface="Calibri" panose="020F0502020204030204" pitchFamily="34" charset="0"/>
                <a:cs typeface="Times New Roman" panose="02020603050405020304" pitchFamily="18" charset="0"/>
              </a:rPr>
              <a:t>Web Links for the National Water Model</a:t>
            </a:r>
          </a:p>
        </p:txBody>
      </p:sp>
      <p:sp>
        <p:nvSpPr>
          <p:cNvPr id="3" name="Rectangle 2"/>
          <p:cNvSpPr/>
          <p:nvPr/>
        </p:nvSpPr>
        <p:spPr>
          <a:xfrm>
            <a:off x="247135" y="1281127"/>
            <a:ext cx="8204886" cy="4992713"/>
          </a:xfrm>
          <a:prstGeom prst="rect">
            <a:avLst/>
          </a:prstGeom>
        </p:spPr>
        <p:txBody>
          <a:bodyPr wrap="square">
            <a:spAutoFit/>
          </a:bodyPr>
          <a:lstStyle/>
          <a:p>
            <a:pPr defTabSz="914400">
              <a:lnSpc>
                <a:spcPct val="107000"/>
              </a:lnSpc>
              <a:spcAft>
                <a:spcPts val="800"/>
              </a:spcAft>
            </a:pPr>
            <a:r>
              <a:rPr lang="en-US" sz="1400" dirty="0">
                <a:solidFill>
                  <a:prstClr val="black"/>
                </a:solidFill>
                <a:ea typeface="Calibri" panose="020F0502020204030204" pitchFamily="34" charset="0"/>
                <a:cs typeface="Times New Roman" panose="02020603050405020304" pitchFamily="18" charset="0"/>
              </a:rPr>
              <a:t> </a:t>
            </a:r>
          </a:p>
          <a:p>
            <a:pPr defTabSz="914400">
              <a:lnSpc>
                <a:spcPct val="107000"/>
              </a:lnSpc>
              <a:spcAft>
                <a:spcPts val="800"/>
              </a:spcAft>
            </a:pPr>
            <a:r>
              <a:rPr lang="en-US" sz="2400" dirty="0">
                <a:solidFill>
                  <a:prstClr val="black"/>
                </a:solidFill>
                <a:ea typeface="Calibri" panose="020F0502020204030204" pitchFamily="34" charset="0"/>
                <a:cs typeface="Times New Roman" panose="02020603050405020304" pitchFamily="18" charset="0"/>
              </a:rPr>
              <a:t>National Water Model Viewer: </a:t>
            </a:r>
            <a:br>
              <a:rPr lang="en-US" sz="2400" dirty="0">
                <a:solidFill>
                  <a:prstClr val="black"/>
                </a:solidFill>
                <a:ea typeface="Calibri" panose="020F0502020204030204" pitchFamily="34" charset="0"/>
                <a:cs typeface="Times New Roman" panose="02020603050405020304" pitchFamily="18" charset="0"/>
              </a:rPr>
            </a:br>
            <a:r>
              <a:rPr lang="en-US" sz="2400" u="sng" dirty="0">
                <a:solidFill>
                  <a:srgbClr val="0563C1"/>
                </a:solidFill>
                <a:ea typeface="Calibri" panose="020F0502020204030204" pitchFamily="34" charset="0"/>
                <a:cs typeface="Times New Roman" panose="02020603050405020304" pitchFamily="18" charset="0"/>
                <a:hlinkClick r:id="rId2"/>
              </a:rPr>
              <a:t>http://water.noaa.gov/tools/nwm-image-viewer</a:t>
            </a:r>
            <a:r>
              <a:rPr lang="en-US" sz="2400" dirty="0">
                <a:solidFill>
                  <a:prstClr val="black"/>
                </a:solidFill>
                <a:ea typeface="Calibri" panose="020F0502020204030204" pitchFamily="34" charset="0"/>
                <a:cs typeface="Times New Roman" panose="02020603050405020304" pitchFamily="18" charset="0"/>
              </a:rPr>
              <a:t>  </a:t>
            </a:r>
          </a:p>
          <a:p>
            <a:pPr defTabSz="914400">
              <a:lnSpc>
                <a:spcPct val="107000"/>
              </a:lnSpc>
              <a:spcAft>
                <a:spcPts val="800"/>
              </a:spcAft>
            </a:pPr>
            <a:r>
              <a:rPr lang="en-US" sz="2400" dirty="0">
                <a:solidFill>
                  <a:prstClr val="black"/>
                </a:solidFill>
                <a:ea typeface="Calibri" panose="020F0502020204030204" pitchFamily="34" charset="0"/>
                <a:cs typeface="Times New Roman" panose="02020603050405020304" pitchFamily="18" charset="0"/>
              </a:rPr>
              <a:t> </a:t>
            </a:r>
          </a:p>
          <a:p>
            <a:pPr defTabSz="914400">
              <a:lnSpc>
                <a:spcPct val="107000"/>
              </a:lnSpc>
              <a:spcAft>
                <a:spcPts val="800"/>
              </a:spcAft>
            </a:pPr>
            <a:r>
              <a:rPr lang="en-US" sz="2400" dirty="0">
                <a:solidFill>
                  <a:prstClr val="black"/>
                </a:solidFill>
                <a:ea typeface="Calibri" panose="020F0502020204030204" pitchFamily="34" charset="0"/>
                <a:cs typeface="Times New Roman" panose="02020603050405020304" pitchFamily="18" charset="0"/>
              </a:rPr>
              <a:t>Ftp site for National Water Model Results: </a:t>
            </a:r>
            <a:r>
              <a:rPr lang="en-US" sz="2400" u="sng" dirty="0">
                <a:solidFill>
                  <a:srgbClr val="0563C1"/>
                </a:solidFill>
                <a:ea typeface="Calibri" panose="020F0502020204030204" pitchFamily="34" charset="0"/>
                <a:cs typeface="Times New Roman" panose="02020603050405020304" pitchFamily="18" charset="0"/>
                <a:hlinkClick r:id="rId3"/>
              </a:rPr>
              <a:t>ftp://ftpprd.ncep.noaa.gov/pub/data/nccf/com/nwm/prod/</a:t>
            </a:r>
            <a:endParaRPr lang="en-US" sz="2400" dirty="0">
              <a:solidFill>
                <a:prstClr val="black"/>
              </a:solidFill>
              <a:ea typeface="Calibri" panose="020F0502020204030204" pitchFamily="34" charset="0"/>
              <a:cs typeface="Times New Roman" panose="02020603050405020304" pitchFamily="18" charset="0"/>
            </a:endParaRPr>
          </a:p>
          <a:p>
            <a:pPr defTabSz="914400">
              <a:lnSpc>
                <a:spcPct val="107000"/>
              </a:lnSpc>
              <a:spcAft>
                <a:spcPts val="800"/>
              </a:spcAft>
            </a:pPr>
            <a:r>
              <a:rPr lang="en-US" sz="2400" dirty="0">
                <a:solidFill>
                  <a:prstClr val="black"/>
                </a:solidFill>
                <a:ea typeface="Calibri" panose="020F0502020204030204" pitchFamily="34" charset="0"/>
                <a:cs typeface="Times New Roman" panose="02020603050405020304" pitchFamily="18" charset="0"/>
              </a:rPr>
              <a:t> </a:t>
            </a:r>
          </a:p>
          <a:p>
            <a:pPr defTabSz="914400">
              <a:lnSpc>
                <a:spcPct val="107000"/>
              </a:lnSpc>
              <a:spcAft>
                <a:spcPts val="800"/>
              </a:spcAft>
            </a:pPr>
            <a:r>
              <a:rPr lang="en-US" sz="2400" dirty="0" err="1">
                <a:solidFill>
                  <a:prstClr val="black"/>
                </a:solidFill>
                <a:ea typeface="Calibri" panose="020F0502020204030204" pitchFamily="34" charset="0"/>
                <a:cs typeface="Times New Roman" panose="02020603050405020304" pitchFamily="18" charset="0"/>
              </a:rPr>
              <a:t>Hydroshare</a:t>
            </a:r>
            <a:r>
              <a:rPr lang="en-US" sz="2400" dirty="0">
                <a:solidFill>
                  <a:prstClr val="black"/>
                </a:solidFill>
                <a:ea typeface="Calibri" panose="020F0502020204030204" pitchFamily="34" charset="0"/>
                <a:cs typeface="Times New Roman" panose="02020603050405020304" pitchFamily="18" charset="0"/>
              </a:rPr>
              <a:t> Map for Geospatial Data: </a:t>
            </a:r>
            <a:r>
              <a:rPr lang="en-US" sz="2400" u="sng" dirty="0">
                <a:solidFill>
                  <a:srgbClr val="0563C1"/>
                </a:solidFill>
                <a:ea typeface="Calibri" panose="020F0502020204030204" pitchFamily="34" charset="0"/>
                <a:cs typeface="Times New Roman" panose="02020603050405020304" pitchFamily="18" charset="0"/>
                <a:hlinkClick r:id="rId4"/>
              </a:rPr>
              <a:t>http://arcg.is/1JW0DBm</a:t>
            </a:r>
            <a:r>
              <a:rPr lang="en-US" sz="2400" dirty="0">
                <a:solidFill>
                  <a:prstClr val="black"/>
                </a:solidFill>
                <a:ea typeface="Calibri" panose="020F0502020204030204" pitchFamily="34" charset="0"/>
                <a:cs typeface="Times New Roman" panose="02020603050405020304" pitchFamily="18" charset="0"/>
              </a:rPr>
              <a:t> </a:t>
            </a:r>
          </a:p>
          <a:p>
            <a:pPr defTabSz="914400">
              <a:lnSpc>
                <a:spcPct val="107000"/>
              </a:lnSpc>
              <a:spcAft>
                <a:spcPts val="800"/>
              </a:spcAft>
            </a:pPr>
            <a:r>
              <a:rPr lang="en-US" sz="2400" dirty="0">
                <a:solidFill>
                  <a:prstClr val="black"/>
                </a:solidFill>
                <a:ea typeface="Calibri" panose="020F0502020204030204" pitchFamily="34" charset="0"/>
                <a:cs typeface="Times New Roman" panose="02020603050405020304" pitchFamily="18" charset="0"/>
              </a:rPr>
              <a:t> </a:t>
            </a:r>
          </a:p>
          <a:p>
            <a:pPr defTabSz="914400">
              <a:lnSpc>
                <a:spcPct val="107000"/>
              </a:lnSpc>
              <a:spcAft>
                <a:spcPts val="800"/>
              </a:spcAft>
            </a:pPr>
            <a:r>
              <a:rPr lang="en-US" sz="2400" dirty="0" err="1">
                <a:solidFill>
                  <a:prstClr val="black"/>
                </a:solidFill>
                <a:ea typeface="Calibri" panose="020F0502020204030204" pitchFamily="34" charset="0"/>
                <a:cs typeface="Times New Roman" panose="02020603050405020304" pitchFamily="18" charset="0"/>
              </a:rPr>
              <a:t>Hydroshare</a:t>
            </a:r>
            <a:r>
              <a:rPr lang="en-US" sz="2400" dirty="0">
                <a:solidFill>
                  <a:prstClr val="black"/>
                </a:solidFill>
                <a:ea typeface="Calibri" panose="020F0502020204030204" pitchFamily="34" charset="0"/>
                <a:cs typeface="Times New Roman" panose="02020603050405020304" pitchFamily="18" charset="0"/>
              </a:rPr>
              <a:t> App for Results for Individual Reaches: </a:t>
            </a:r>
            <a:r>
              <a:rPr lang="en-US" sz="2400" u="sng" dirty="0">
                <a:solidFill>
                  <a:srgbClr val="0563C1"/>
                </a:solidFill>
                <a:ea typeface="Calibri" panose="020F0502020204030204" pitchFamily="34" charset="0"/>
                <a:cs typeface="Times New Roman" panose="02020603050405020304" pitchFamily="18" charset="0"/>
                <a:hlinkClick r:id="rId5"/>
              </a:rPr>
              <a:t>https://www.hydroshare.org/</a:t>
            </a:r>
            <a:r>
              <a:rPr lang="en-US" sz="2400" dirty="0">
                <a:solidFill>
                  <a:prstClr val="black"/>
                </a:solidFill>
                <a:ea typeface="Calibri" panose="020F0502020204030204" pitchFamily="34" charset="0"/>
                <a:cs typeface="Times New Roman" panose="02020603050405020304" pitchFamily="18" charset="0"/>
              </a:rPr>
              <a:t> (establish a login and go to Apps)</a:t>
            </a:r>
          </a:p>
        </p:txBody>
      </p:sp>
    </p:spTree>
    <p:extLst>
      <p:ext uri="{BB962C8B-B14F-4D97-AF65-F5344CB8AC3E}">
        <p14:creationId xmlns:p14="http://schemas.microsoft.com/office/powerpoint/2010/main" val="4230126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500" y="20725"/>
            <a:ext cx="8330437" cy="523220"/>
          </a:xfrm>
          <a:prstGeom prst="rect">
            <a:avLst/>
          </a:prstGeom>
          <a:noFill/>
        </p:spPr>
        <p:txBody>
          <a:bodyPr wrap="square" rtlCol="0">
            <a:spAutoFit/>
          </a:bodyPr>
          <a:lstStyle/>
          <a:p>
            <a:r>
              <a:rPr lang="en-US" sz="2800" b="1" dirty="0" smtClean="0">
                <a:solidFill>
                  <a:prstClr val="black"/>
                </a:solidFill>
              </a:rPr>
              <a:t>WRF-Hydro IOC System: Land Surface Model Outputs</a:t>
            </a:r>
            <a:endParaRPr lang="en-US" sz="2800" b="1" dirty="0">
              <a:solidFill>
                <a:srgbClr val="17375E"/>
              </a:solidFill>
            </a:endParaRPr>
          </a:p>
        </p:txBody>
      </p:sp>
      <p:sp>
        <p:nvSpPr>
          <p:cNvPr id="25" name="TextBox 24"/>
          <p:cNvSpPr txBox="1"/>
          <p:nvPr/>
        </p:nvSpPr>
        <p:spPr>
          <a:xfrm>
            <a:off x="174500" y="590729"/>
            <a:ext cx="4724178" cy="369332"/>
          </a:xfrm>
          <a:prstGeom prst="rect">
            <a:avLst/>
          </a:prstGeom>
          <a:noFill/>
        </p:spPr>
        <p:txBody>
          <a:bodyPr wrap="none" rtlCol="0">
            <a:spAutoFit/>
          </a:bodyPr>
          <a:lstStyle/>
          <a:p>
            <a:r>
              <a:rPr lang="en-US" dirty="0" smtClean="0">
                <a:solidFill>
                  <a:prstClr val="black"/>
                </a:solidFill>
              </a:rPr>
              <a:t>Snow Water Equivalent (SNEQV): March 1, 2015</a:t>
            </a:r>
            <a:endParaRPr lang="en-US" dirty="0">
              <a:solidFill>
                <a:prstClr val="black"/>
              </a:solidFill>
            </a:endParaRPr>
          </a:p>
        </p:txBody>
      </p:sp>
      <p:pic>
        <p:nvPicPr>
          <p:cNvPr id="2" name="Picture 1"/>
          <p:cNvPicPr>
            <a:picLocks noChangeAspect="1"/>
          </p:cNvPicPr>
          <p:nvPr/>
        </p:nvPicPr>
        <p:blipFill rotWithShape="1">
          <a:blip r:embed="rId2"/>
          <a:srcRect l="24131" t="17470" r="11760" b="5586"/>
          <a:stretch/>
        </p:blipFill>
        <p:spPr>
          <a:xfrm>
            <a:off x="685800" y="960061"/>
            <a:ext cx="6456363" cy="5811420"/>
          </a:xfrm>
          <a:prstGeom prst="rect">
            <a:avLst/>
          </a:prstGeom>
          <a:ln>
            <a:solidFill>
              <a:schemeClr val="tx1"/>
            </a:solidFill>
          </a:ln>
        </p:spPr>
      </p:pic>
    </p:spTree>
    <p:extLst>
      <p:ext uri="{BB962C8B-B14F-4D97-AF65-F5344CB8AC3E}">
        <p14:creationId xmlns:p14="http://schemas.microsoft.com/office/powerpoint/2010/main" val="1527183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500" y="20725"/>
            <a:ext cx="8330437" cy="523220"/>
          </a:xfrm>
          <a:prstGeom prst="rect">
            <a:avLst/>
          </a:prstGeom>
          <a:noFill/>
        </p:spPr>
        <p:txBody>
          <a:bodyPr wrap="square" rtlCol="0">
            <a:spAutoFit/>
          </a:bodyPr>
          <a:lstStyle/>
          <a:p>
            <a:r>
              <a:rPr lang="en-US" sz="2800" b="1" dirty="0" smtClean="0">
                <a:solidFill>
                  <a:prstClr val="black"/>
                </a:solidFill>
              </a:rPr>
              <a:t>WRF-Hydro IOC System: Land Surface Model Outputs</a:t>
            </a:r>
            <a:endParaRPr lang="en-US" sz="2800" b="1" dirty="0">
              <a:solidFill>
                <a:srgbClr val="17375E"/>
              </a:solidFill>
            </a:endParaRPr>
          </a:p>
        </p:txBody>
      </p:sp>
      <p:sp>
        <p:nvSpPr>
          <p:cNvPr id="25" name="TextBox 24"/>
          <p:cNvSpPr txBox="1"/>
          <p:nvPr/>
        </p:nvSpPr>
        <p:spPr>
          <a:xfrm>
            <a:off x="174500" y="590729"/>
            <a:ext cx="4665508" cy="369332"/>
          </a:xfrm>
          <a:prstGeom prst="rect">
            <a:avLst/>
          </a:prstGeom>
          <a:noFill/>
        </p:spPr>
        <p:txBody>
          <a:bodyPr wrap="none" rtlCol="0">
            <a:spAutoFit/>
          </a:bodyPr>
          <a:lstStyle/>
          <a:p>
            <a:r>
              <a:rPr lang="en-US" dirty="0" smtClean="0">
                <a:solidFill>
                  <a:prstClr val="black"/>
                </a:solidFill>
              </a:rPr>
              <a:t>Depth to Shallow Water Table (m): Apr 18, 2016</a:t>
            </a:r>
            <a:endParaRPr lang="en-US" dirty="0">
              <a:solidFill>
                <a:prstClr val="black"/>
              </a:solidFill>
            </a:endParaRPr>
          </a:p>
        </p:txBody>
      </p:sp>
      <p:pic>
        <p:nvPicPr>
          <p:cNvPr id="5" name="Picture 4"/>
          <p:cNvPicPr>
            <a:picLocks noChangeAspect="1"/>
          </p:cNvPicPr>
          <p:nvPr/>
        </p:nvPicPr>
        <p:blipFill rotWithShape="1">
          <a:blip r:embed="rId2"/>
          <a:srcRect l="32031" t="39584" r="36719" b="26042"/>
          <a:stretch/>
        </p:blipFill>
        <p:spPr>
          <a:xfrm>
            <a:off x="914400" y="1219200"/>
            <a:ext cx="6373091" cy="5257800"/>
          </a:xfrm>
          <a:prstGeom prst="rect">
            <a:avLst/>
          </a:prstGeom>
          <a:ln>
            <a:solidFill>
              <a:schemeClr val="tx1"/>
            </a:solidFill>
          </a:ln>
        </p:spPr>
      </p:pic>
    </p:spTree>
    <p:extLst>
      <p:ext uri="{BB962C8B-B14F-4D97-AF65-F5344CB8AC3E}">
        <p14:creationId xmlns:p14="http://schemas.microsoft.com/office/powerpoint/2010/main" val="50322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838200" y="776500"/>
            <a:ext cx="3712683" cy="276999"/>
          </a:xfrm>
          <a:prstGeom prst="rect">
            <a:avLst/>
          </a:prstGeom>
          <a:solidFill>
            <a:schemeClr val="bg1"/>
          </a:solidFill>
        </p:spPr>
        <p:txBody>
          <a:bodyPr wrap="none" rtlCol="0">
            <a:spAutoFit/>
          </a:bodyPr>
          <a:lstStyle/>
          <a:p>
            <a:pPr defTabSz="914400"/>
            <a:r>
              <a:rPr lang="en-US" sz="1200" dirty="0" smtClean="0">
                <a:solidFill>
                  <a:prstClr val="black"/>
                </a:solidFill>
              </a:rPr>
              <a:t>Observed USGS Gauge Anomalies May 24, 2015 19:30ET</a:t>
            </a:r>
            <a:endParaRPr lang="en-US" sz="1200" dirty="0">
              <a:solidFill>
                <a:prstClr val="black"/>
              </a:solidFill>
            </a:endParaRPr>
          </a:p>
        </p:txBody>
      </p:sp>
      <p:sp>
        <p:nvSpPr>
          <p:cNvPr id="2" name="Title 1"/>
          <p:cNvSpPr>
            <a:spLocks noGrp="1"/>
          </p:cNvSpPr>
          <p:nvPr>
            <p:ph type="title"/>
          </p:nvPr>
        </p:nvSpPr>
        <p:spPr>
          <a:xfrm>
            <a:off x="0" y="0"/>
            <a:ext cx="8534400" cy="838200"/>
          </a:xfrm>
        </p:spPr>
        <p:txBody>
          <a:bodyPr/>
          <a:lstStyle/>
          <a:p>
            <a:r>
              <a:rPr lang="en-US" sz="2400" dirty="0" smtClean="0"/>
              <a:t>Initial NWM CONUS Evaluations:  Streamflow Percentile Anomalies</a:t>
            </a:r>
            <a:endParaRPr lang="en-US" sz="2400" dirty="0"/>
          </a:p>
        </p:txBody>
      </p:sp>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prstClr val="black"/>
                </a:solidFill>
              </a:rPr>
              <a:pPr algn="ctr" defTabSz="914400">
                <a:defRPr/>
              </a:pPr>
              <a:t>22</a:t>
            </a:fld>
            <a:endParaRPr lang="en-US" sz="900" dirty="0">
              <a:solidFill>
                <a:prstClr val="black"/>
              </a:solidFill>
            </a:endParaRPr>
          </a:p>
        </p:txBody>
      </p:sp>
      <p:pic>
        <p:nvPicPr>
          <p:cNvPr id="2050" name="Picture 2" descr="C:\Users\BRIAN~1.COS\AppData\Local\Temp\20150524_waterwatch.png"/>
          <p:cNvPicPr>
            <a:picLocks noChangeAspect="1" noChangeArrowheads="1"/>
          </p:cNvPicPr>
          <p:nvPr/>
        </p:nvPicPr>
        <p:blipFill rotWithShape="1">
          <a:blip r:embed="rId2">
            <a:extLst>
              <a:ext uri="{28A0092B-C50C-407E-A947-70E740481C1C}">
                <a14:useLocalDpi xmlns:a14="http://schemas.microsoft.com/office/drawing/2010/main" val="0"/>
              </a:ext>
            </a:extLst>
          </a:blip>
          <a:srcRect t="7105"/>
          <a:stretch/>
        </p:blipFill>
        <p:spPr bwMode="auto">
          <a:xfrm>
            <a:off x="152400" y="1048624"/>
            <a:ext cx="4939742" cy="293808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RIAN~1.COS\AppData\Local\Temp\2015052400_ana_anomal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66" t="24053" r="3389" b="19697"/>
          <a:stretch/>
        </p:blipFill>
        <p:spPr bwMode="auto">
          <a:xfrm>
            <a:off x="4210018" y="3986707"/>
            <a:ext cx="4933982" cy="287129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017" y="1828800"/>
            <a:ext cx="3786187" cy="774700"/>
          </a:xfrm>
          <a:prstGeom prst="rect">
            <a:avLst/>
          </a:prstGeom>
          <a:solidFill>
            <a:schemeClr val="bg1"/>
          </a:solidFill>
          <a:ln>
            <a:noFill/>
          </a:ln>
          <a:effectLst/>
        </p:spPr>
      </p:pic>
      <p:sp>
        <p:nvSpPr>
          <p:cNvPr id="18" name="Content Placeholder 2"/>
          <p:cNvSpPr txBox="1">
            <a:spLocks/>
          </p:cNvSpPr>
          <p:nvPr/>
        </p:nvSpPr>
        <p:spPr>
          <a:xfrm>
            <a:off x="21794" y="4299466"/>
            <a:ext cx="4021756" cy="2558534"/>
          </a:xfrm>
          <a:prstGeom prst="rect">
            <a:avLst/>
          </a:prstGeom>
        </p:spPr>
        <p:txBody>
          <a:bodyPr>
            <a:normAutofit fontScale="92500"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6076B4"/>
              </a:buClr>
              <a:buFont typeface="Arial" pitchFamily="34" charset="0"/>
              <a:buNone/>
            </a:pPr>
            <a:r>
              <a:rPr lang="en-US" sz="2000" dirty="0" smtClean="0">
                <a:solidFill>
                  <a:prstClr val="black"/>
                </a:solidFill>
              </a:rPr>
              <a:t>Key Points</a:t>
            </a:r>
          </a:p>
          <a:p>
            <a:pPr>
              <a:buClr>
                <a:srgbClr val="6076B4"/>
              </a:buClr>
            </a:pPr>
            <a:r>
              <a:rPr lang="en-US" sz="2000" dirty="0" smtClean="0">
                <a:solidFill>
                  <a:prstClr val="black"/>
                </a:solidFill>
              </a:rPr>
              <a:t>Pattern of NWM simulated anomaly values broadly matches USGS observations</a:t>
            </a:r>
          </a:p>
          <a:p>
            <a:pPr>
              <a:buClr>
                <a:srgbClr val="6076B4"/>
              </a:buClr>
            </a:pPr>
            <a:r>
              <a:rPr lang="en-US" sz="2000" dirty="0" smtClean="0">
                <a:solidFill>
                  <a:prstClr val="black"/>
                </a:solidFill>
              </a:rPr>
              <a:t>NWM Anomaly computation not self-referencing, produces artifacts</a:t>
            </a:r>
          </a:p>
          <a:p>
            <a:pPr>
              <a:buClr>
                <a:srgbClr val="6076B4"/>
              </a:buClr>
            </a:pPr>
            <a:r>
              <a:rPr lang="en-US" sz="2000" dirty="0" smtClean="0">
                <a:solidFill>
                  <a:prstClr val="black"/>
                </a:solidFill>
              </a:rPr>
              <a:t>NWM analysis fills in “gaps” in hydrologic situational awareness </a:t>
            </a:r>
          </a:p>
          <a:p>
            <a:pPr lvl="1">
              <a:buClr>
                <a:srgbClr val="9C5252"/>
              </a:buClr>
            </a:pPr>
            <a:endParaRPr lang="en-US" sz="1800" dirty="0" smtClean="0">
              <a:solidFill>
                <a:prstClr val="black"/>
              </a:solidFill>
            </a:endParaRPr>
          </a:p>
          <a:p>
            <a:pPr>
              <a:buClr>
                <a:srgbClr val="6076B4"/>
              </a:buClr>
            </a:pPr>
            <a:endParaRPr lang="en-US" sz="2000" dirty="0">
              <a:solidFill>
                <a:prstClr val="black"/>
              </a:solidFill>
            </a:endParaRPr>
          </a:p>
        </p:txBody>
      </p:sp>
      <p:sp>
        <p:nvSpPr>
          <p:cNvPr id="19" name="TextBox 18"/>
          <p:cNvSpPr txBox="1"/>
          <p:nvPr/>
        </p:nvSpPr>
        <p:spPr>
          <a:xfrm>
            <a:off x="4184851" y="3969139"/>
            <a:ext cx="5062220" cy="276999"/>
          </a:xfrm>
          <a:prstGeom prst="rect">
            <a:avLst/>
          </a:prstGeom>
          <a:noFill/>
        </p:spPr>
        <p:txBody>
          <a:bodyPr wrap="none" rtlCol="0">
            <a:spAutoFit/>
          </a:bodyPr>
          <a:lstStyle/>
          <a:p>
            <a:pPr defTabSz="914400"/>
            <a:r>
              <a:rPr lang="en-US" sz="1200" b="1" dirty="0" smtClean="0">
                <a:solidFill>
                  <a:prstClr val="white"/>
                </a:solidFill>
              </a:rPr>
              <a:t>NWM Analysis and Assimilation (Simulated) Anomalies May 24, 2015 00:00Z</a:t>
            </a:r>
            <a:endParaRPr lang="en-US" sz="1200" b="1" dirty="0">
              <a:solidFill>
                <a:prstClr val="white"/>
              </a:solidFill>
            </a:endParaRPr>
          </a:p>
        </p:txBody>
      </p:sp>
      <p:sp>
        <p:nvSpPr>
          <p:cNvPr id="20" name="Slide Number Placeholder 4"/>
          <p:cNvSpPr txBox="1">
            <a:spLocks/>
          </p:cNvSpPr>
          <p:nvPr/>
        </p:nvSpPr>
        <p:spPr>
          <a:xfrm>
            <a:off x="8839200" y="59436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prstClr val="black"/>
                </a:solidFill>
              </a:rPr>
              <a:pPr algn="ctr" defTabSz="914400">
                <a:defRPr/>
              </a:pPr>
              <a:t>22</a:t>
            </a:fld>
            <a:endParaRPr lang="en-US" sz="900" dirty="0">
              <a:solidFill>
                <a:prstClr val="black"/>
              </a:solidFill>
            </a:endParaRPr>
          </a:p>
        </p:txBody>
      </p:sp>
    </p:spTree>
    <p:extLst>
      <p:ext uri="{BB962C8B-B14F-4D97-AF65-F5344CB8AC3E}">
        <p14:creationId xmlns:p14="http://schemas.microsoft.com/office/powerpoint/2010/main" val="2546424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4648200" cy="4267200"/>
          </a:xfrm>
        </p:spPr>
        <p:txBody>
          <a:bodyPr>
            <a:noAutofit/>
          </a:bodyPr>
          <a:lstStyle/>
          <a:p>
            <a:pPr marL="171450" indent="-171450">
              <a:lnSpc>
                <a:spcPct val="90000"/>
              </a:lnSpc>
              <a:spcBef>
                <a:spcPts val="0"/>
              </a:spcBef>
              <a:buFont typeface="Arial" panose="020B0604020202020204" pitchFamily="34" charset="0"/>
              <a:buChar char="•"/>
            </a:pPr>
            <a:r>
              <a:rPr lang="en-US" sz="2400" b="1" dirty="0" smtClean="0">
                <a:uFillTx/>
              </a:rPr>
              <a:t>Hydrologic Output</a:t>
            </a:r>
          </a:p>
          <a:p>
            <a:pPr marL="457200" lvl="1" indent="-171450">
              <a:lnSpc>
                <a:spcPct val="90000"/>
              </a:lnSpc>
              <a:spcBef>
                <a:spcPts val="0"/>
              </a:spcBef>
            </a:pPr>
            <a:r>
              <a:rPr lang="en-US" dirty="0" smtClean="0">
                <a:uFillTx/>
              </a:rPr>
              <a:t>River channel discharge and velocity at 2.7 million river reaches</a:t>
            </a:r>
          </a:p>
          <a:p>
            <a:pPr marL="457200" lvl="1" indent="-171450">
              <a:lnSpc>
                <a:spcPct val="90000"/>
              </a:lnSpc>
              <a:spcBef>
                <a:spcPts val="0"/>
              </a:spcBef>
            </a:pPr>
            <a:r>
              <a:rPr lang="en-US" dirty="0" smtClean="0">
                <a:uFillTx/>
              </a:rPr>
              <a:t>Reservoir inflow, outflow, elevation</a:t>
            </a:r>
          </a:p>
          <a:p>
            <a:pPr marL="457200" lvl="1" indent="-171450">
              <a:lnSpc>
                <a:spcPct val="90000"/>
              </a:lnSpc>
              <a:spcBef>
                <a:spcPts val="0"/>
              </a:spcBef>
            </a:pPr>
            <a:r>
              <a:rPr lang="en-US" dirty="0" smtClean="0">
                <a:uFillTx/>
              </a:rPr>
              <a:t>Surface water depth and subsurface flow (250 m CONUS+ grid)</a:t>
            </a:r>
          </a:p>
          <a:p>
            <a:pPr marL="285750" lvl="1" indent="0">
              <a:lnSpc>
                <a:spcPct val="90000"/>
              </a:lnSpc>
              <a:spcBef>
                <a:spcPts val="0"/>
              </a:spcBef>
              <a:buNone/>
            </a:pPr>
            <a:endParaRPr lang="en-US" dirty="0" smtClean="0">
              <a:uFillTx/>
            </a:endParaRPr>
          </a:p>
          <a:p>
            <a:pPr marL="171450" indent="-171450">
              <a:lnSpc>
                <a:spcPct val="90000"/>
              </a:lnSpc>
              <a:spcBef>
                <a:spcPts val="0"/>
              </a:spcBef>
              <a:buFont typeface="Arial" pitchFamily="34" charset="0"/>
              <a:buChar char="•"/>
            </a:pPr>
            <a:r>
              <a:rPr lang="en-US" sz="2400" b="1" dirty="0" smtClean="0">
                <a:uFillTx/>
              </a:rPr>
              <a:t>Land Surface Output</a:t>
            </a:r>
          </a:p>
          <a:p>
            <a:pPr marL="457200" lvl="1" indent="-171450">
              <a:lnSpc>
                <a:spcPct val="90000"/>
              </a:lnSpc>
              <a:spcBef>
                <a:spcPts val="0"/>
              </a:spcBef>
            </a:pPr>
            <a:r>
              <a:rPr lang="en-US" dirty="0" smtClean="0">
                <a:uFillTx/>
              </a:rPr>
              <a:t>1km CONUS+ grid</a:t>
            </a:r>
          </a:p>
          <a:p>
            <a:pPr marL="457200" lvl="1" indent="-171450">
              <a:lnSpc>
                <a:spcPct val="90000"/>
              </a:lnSpc>
              <a:spcBef>
                <a:spcPts val="0"/>
              </a:spcBef>
            </a:pPr>
            <a:r>
              <a:rPr lang="en-US" dirty="0" smtClean="0">
                <a:uFillTx/>
              </a:rPr>
              <a:t>Soil and snow pack states</a:t>
            </a:r>
          </a:p>
          <a:p>
            <a:pPr marL="457200" lvl="1" indent="-171450">
              <a:lnSpc>
                <a:spcPct val="90000"/>
              </a:lnSpc>
              <a:spcBef>
                <a:spcPts val="0"/>
              </a:spcBef>
            </a:pPr>
            <a:r>
              <a:rPr lang="en-US" dirty="0" smtClean="0">
                <a:uFillTx/>
              </a:rPr>
              <a:t>Energy and water fluxes</a:t>
            </a:r>
          </a:p>
          <a:p>
            <a:pPr marL="285750" lvl="1" indent="0">
              <a:lnSpc>
                <a:spcPct val="90000"/>
              </a:lnSpc>
              <a:spcBef>
                <a:spcPts val="0"/>
              </a:spcBef>
              <a:buNone/>
            </a:pPr>
            <a:endParaRPr lang="en-US" dirty="0" smtClean="0">
              <a:uFillTx/>
            </a:endParaRPr>
          </a:p>
          <a:p>
            <a:pPr marL="171450" indent="-171450">
              <a:lnSpc>
                <a:spcPct val="90000"/>
              </a:lnSpc>
              <a:spcBef>
                <a:spcPts val="0"/>
              </a:spcBef>
              <a:buFont typeface="Arial" pitchFamily="34" charset="0"/>
              <a:buChar char="•"/>
            </a:pPr>
            <a:r>
              <a:rPr lang="en-US" sz="2400" b="1" dirty="0" smtClean="0">
                <a:uFillTx/>
              </a:rPr>
              <a:t>Direct-output and derived products </a:t>
            </a:r>
            <a:r>
              <a:rPr lang="en-US" sz="2000" dirty="0" smtClean="0">
                <a:uFillTx/>
              </a:rPr>
              <a:t>(e.g. stream flow anomalies)</a:t>
            </a:r>
          </a:p>
          <a:p>
            <a:pPr marL="0" indent="0">
              <a:lnSpc>
                <a:spcPct val="90000"/>
              </a:lnSpc>
              <a:spcBef>
                <a:spcPts val="0"/>
              </a:spcBef>
              <a:buNone/>
            </a:pPr>
            <a:endParaRPr lang="en-US" sz="2400" dirty="0" smtClean="0">
              <a:uFillTx/>
            </a:endParaRPr>
          </a:p>
          <a:p>
            <a:pPr marL="342900" indent="-342900"/>
            <a:endParaRPr lang="en-US" sz="2400" dirty="0" smtClean="0">
              <a:uFillTx/>
            </a:endParaRPr>
          </a:p>
          <a:p>
            <a:pPr marL="800100" lvl="1" indent="-342900"/>
            <a:endParaRPr lang="en-US" dirty="0" smtClean="0">
              <a:uFillTx/>
            </a:endParaRPr>
          </a:p>
          <a:p>
            <a:pPr marL="800100" lvl="1" indent="-342900"/>
            <a:endParaRPr lang="en-US" dirty="0" smtClean="0">
              <a:uFillTx/>
            </a:endParaRPr>
          </a:p>
        </p:txBody>
      </p:sp>
      <p:sp>
        <p:nvSpPr>
          <p:cNvPr id="10" name="Slide Number Placeholder 4"/>
          <p:cNvSpPr>
            <a:spLocks noGrp="1"/>
          </p:cNvSpPr>
          <p:nvPr>
            <p:ph type="sldNum" sz="quarter" idx="12"/>
          </p:nvPr>
        </p:nvSpPr>
        <p:spPr>
          <a:xfrm>
            <a:off x="8670991" y="618530"/>
            <a:ext cx="118533" cy="152400"/>
          </a:xfrm>
        </p:spPr>
        <p:txBody>
          <a:bodyPr lIns="0" tIns="0" rIns="0" bIns="0"/>
          <a:lstStyle/>
          <a:p>
            <a:fld id="{C5BD8ECB-A4CA-48FB-AD2C-AFCB8B67C033}" type="slidenum">
              <a:rPr lang="en-US" sz="900" smtClean="0"/>
              <a:pPr/>
              <a:t>23</a:t>
            </a:fld>
            <a:endParaRPr lang="en-US" sz="900" dirty="0"/>
          </a:p>
        </p:txBody>
      </p:sp>
      <p:sp>
        <p:nvSpPr>
          <p:cNvPr id="9" name="Title 1"/>
          <p:cNvSpPr txBox="1">
            <a:spLocks/>
          </p:cNvSpPr>
          <p:nvPr/>
        </p:nvSpPr>
        <p:spPr>
          <a:xfrm>
            <a:off x="0" y="0"/>
            <a:ext cx="9144000" cy="609600"/>
          </a:xfrm>
          <a:prstGeom prst="rect">
            <a:avLst/>
          </a:prstGeom>
          <a:solidFill>
            <a:schemeClr val="tx1"/>
          </a:solidFill>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uFillTx/>
                <a:latin typeface="+mj-lt"/>
                <a:ea typeface="+mj-ea"/>
                <a:cs typeface="+mj-cs"/>
              </a:defRPr>
            </a:lvl1pPr>
          </a:lstStyle>
          <a:p>
            <a:pPr algn="ctr"/>
            <a:r>
              <a:rPr lang="en-US" sz="3100" b="1" dirty="0" smtClean="0">
                <a:solidFill>
                  <a:srgbClr val="FFFFFF"/>
                </a:solidFill>
                <a:effectLst>
                  <a:outerShdw blurRad="38100" dist="38100" dir="2700000" algn="tl">
                    <a:srgbClr val="000000">
                      <a:alpha val="43137"/>
                    </a:srgbClr>
                  </a:outerShdw>
                </a:effectLst>
              </a:rPr>
              <a:t>NWM V1.0  Experimental Output</a:t>
            </a:r>
            <a:endParaRPr lang="en-US" sz="3100" b="1" dirty="0">
              <a:solidFill>
                <a:srgbClr val="FFFFFF"/>
              </a:solidFill>
              <a:effectLst>
                <a:outerShdw blurRad="38100" dist="38100" dir="2700000" algn="tl">
                  <a:srgbClr val="000000">
                    <a:alpha val="43137"/>
                  </a:srgbClr>
                </a:outerShdw>
              </a:effectLst>
            </a:endParaRPr>
          </a:p>
        </p:txBody>
      </p:sp>
      <p:sp>
        <p:nvSpPr>
          <p:cNvPr id="1030" name="AutoShape 6"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032" name="AutoShape 8"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034" name="AutoShape 10"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pic>
        <p:nvPicPr>
          <p:cNvPr id="11" name="Picture 10" descr="CONUS4.png"/>
          <p:cNvPicPr/>
          <p:nvPr/>
        </p:nvPicPr>
        <p:blipFill rotWithShape="1">
          <a:blip r:embed="rId3" cstate="print"/>
          <a:srcRect l="12348" t="3892" r="11457" b="6780"/>
          <a:stretch/>
        </p:blipFill>
        <p:spPr>
          <a:xfrm>
            <a:off x="5105399" y="609600"/>
            <a:ext cx="4038601" cy="2556599"/>
          </a:xfrm>
          <a:prstGeom prst="rect">
            <a:avLst/>
          </a:prstGeom>
        </p:spPr>
      </p:pic>
      <p:pic>
        <p:nvPicPr>
          <p:cNvPr id="14" name="Picture 2"/>
          <p:cNvPicPr>
            <a:picLocks noChangeAspect="1" noChangeArrowheads="1"/>
          </p:cNvPicPr>
          <p:nvPr/>
        </p:nvPicPr>
        <p:blipFill rotWithShape="1">
          <a:blip r:embed="rId4" cstate="print"/>
          <a:srcRect l="16875" t="10481" r="2000" b="4513"/>
          <a:stretch/>
        </p:blipFill>
        <p:spPr bwMode="auto">
          <a:xfrm>
            <a:off x="5105400" y="3799003"/>
            <a:ext cx="4038600" cy="2292233"/>
          </a:xfrm>
          <a:prstGeom prst="rect">
            <a:avLst/>
          </a:prstGeom>
          <a:noFill/>
          <a:ln w="9525">
            <a:solidFill>
              <a:schemeClr val="tx1"/>
            </a:solidFill>
            <a:miter lim="800000"/>
          </a:ln>
        </p:spPr>
      </p:pic>
      <p:sp>
        <p:nvSpPr>
          <p:cNvPr id="19" name="TextBox 18"/>
          <p:cNvSpPr txBox="1">
            <a:spLocks/>
          </p:cNvSpPr>
          <p:nvPr/>
        </p:nvSpPr>
        <p:spPr>
          <a:xfrm>
            <a:off x="5375800" y="3087469"/>
            <a:ext cx="3192990" cy="646331"/>
          </a:xfrm>
          <a:prstGeom prst="rect">
            <a:avLst/>
          </a:prstGeom>
          <a:noFill/>
        </p:spPr>
        <p:txBody>
          <a:bodyPr wrap="none" rtlCol="0">
            <a:spAutoFit/>
          </a:bodyPr>
          <a:lstStyle/>
          <a:p>
            <a:pPr algn="ctr" defTabSz="914400"/>
            <a:r>
              <a:rPr lang="en-US" b="1" dirty="0" smtClean="0">
                <a:solidFill>
                  <a:srgbClr val="000000"/>
                </a:solidFill>
              </a:rPr>
              <a:t>Current NWS AHPS points (</a:t>
            </a:r>
            <a:r>
              <a:rPr lang="en-US" b="1" dirty="0" smtClean="0">
                <a:solidFill>
                  <a:srgbClr val="FF0000"/>
                </a:solidFill>
              </a:rPr>
              <a:t>red</a:t>
            </a:r>
            <a:r>
              <a:rPr lang="en-US" b="1" dirty="0" smtClean="0">
                <a:solidFill>
                  <a:srgbClr val="000000"/>
                </a:solidFill>
              </a:rPr>
              <a:t>)</a:t>
            </a:r>
          </a:p>
          <a:p>
            <a:pPr algn="ctr" defTabSz="914400"/>
            <a:r>
              <a:rPr lang="en-US" b="1" dirty="0" smtClean="0">
                <a:solidFill>
                  <a:srgbClr val="000000"/>
                </a:solidFill>
              </a:rPr>
              <a:t>NWM output points (</a:t>
            </a:r>
            <a:r>
              <a:rPr lang="en-US" b="1" dirty="0" smtClean="0">
                <a:solidFill>
                  <a:srgbClr val="2F5897">
                    <a:lumMod val="75000"/>
                  </a:srgbClr>
                </a:solidFill>
              </a:rPr>
              <a:t>blue</a:t>
            </a:r>
            <a:r>
              <a:rPr lang="en-US" b="1" dirty="0" smtClean="0">
                <a:solidFill>
                  <a:srgbClr val="000000"/>
                </a:solidFill>
              </a:rPr>
              <a:t>)</a:t>
            </a:r>
            <a:endParaRPr lang="en-US" b="1" dirty="0">
              <a:solidFill>
                <a:srgbClr val="000000"/>
              </a:solidFill>
            </a:endParaRPr>
          </a:p>
        </p:txBody>
      </p:sp>
      <p:sp>
        <p:nvSpPr>
          <p:cNvPr id="13" name="Slide Number Placeholder 4"/>
          <p:cNvSpPr txBox="1">
            <a:spLocks/>
          </p:cNvSpPr>
          <p:nvPr/>
        </p:nvSpPr>
        <p:spPr>
          <a:xfrm>
            <a:off x="8961120" y="4868919"/>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uFillTx/>
              </a:defRPr>
            </a:pPr>
            <a:fld id="{C5BD8ECB-A4CA-48FB-AD2C-AFCB8B67C033}" type="slidenum">
              <a:rPr lang="en-US" sz="900" smtClean="0">
                <a:solidFill>
                  <a:srgbClr val="000000"/>
                </a:solidFill>
              </a:rPr>
              <a:pPr algn="ctr" defTabSz="914400">
                <a:defRPr>
                  <a:uFillTx/>
                </a:defRPr>
              </a:pPr>
              <a:t>23</a:t>
            </a:fld>
            <a:endParaRPr lang="en-US" sz="900" dirty="0">
              <a:solidFill>
                <a:srgbClr val="000000"/>
              </a:solidFill>
            </a:endParaRPr>
          </a:p>
        </p:txBody>
      </p:sp>
      <p:pic>
        <p:nvPicPr>
          <p:cNvPr id="15" name="Picture 3"/>
          <p:cNvPicPr>
            <a:picLocks noChangeAspect="1" noChangeArrowheads="1"/>
          </p:cNvPicPr>
          <p:nvPr/>
        </p:nvPicPr>
        <p:blipFill>
          <a:blip r:embed="rId5" cstate="print"/>
          <a:srcRect/>
          <a:stretch>
            <a:fillRect/>
          </a:stretch>
        </p:blipFill>
        <p:spPr bwMode="auto">
          <a:xfrm>
            <a:off x="5105400" y="3773269"/>
            <a:ext cx="4038600" cy="2343700"/>
          </a:xfrm>
          <a:prstGeom prst="rect">
            <a:avLst/>
          </a:prstGeom>
          <a:noFill/>
          <a:ln w="9525">
            <a:noFill/>
            <a:miter lim="800000"/>
          </a:ln>
        </p:spPr>
      </p:pic>
      <p:pic>
        <p:nvPicPr>
          <p:cNvPr id="18" name="Picture 4"/>
          <p:cNvPicPr>
            <a:picLocks noChangeAspect="1" noChangeArrowheads="1"/>
          </p:cNvPicPr>
          <p:nvPr/>
        </p:nvPicPr>
        <p:blipFill>
          <a:blip r:embed="rId6" cstate="print"/>
          <a:srcRect/>
          <a:stretch>
            <a:fillRect/>
          </a:stretch>
        </p:blipFill>
        <p:spPr bwMode="auto">
          <a:xfrm>
            <a:off x="5105400" y="3783930"/>
            <a:ext cx="4038600" cy="2322378"/>
          </a:xfrm>
          <a:prstGeom prst="rect">
            <a:avLst/>
          </a:prstGeom>
          <a:noFill/>
          <a:ln w="9525">
            <a:noFill/>
            <a:miter lim="800000"/>
          </a:ln>
        </p:spPr>
      </p:pic>
      <p:sp>
        <p:nvSpPr>
          <p:cNvPr id="20" name="TextBox 19"/>
          <p:cNvSpPr txBox="1">
            <a:spLocks/>
          </p:cNvSpPr>
          <p:nvPr/>
        </p:nvSpPr>
        <p:spPr>
          <a:xfrm>
            <a:off x="4919912" y="6059269"/>
            <a:ext cx="4257191" cy="646331"/>
          </a:xfrm>
          <a:prstGeom prst="rect">
            <a:avLst/>
          </a:prstGeom>
          <a:noFill/>
        </p:spPr>
        <p:txBody>
          <a:bodyPr wrap="none" rtlCol="0">
            <a:spAutoFit/>
          </a:bodyPr>
          <a:lstStyle/>
          <a:p>
            <a:pPr algn="ctr" defTabSz="914400"/>
            <a:r>
              <a:rPr lang="en-US" b="1" dirty="0" smtClean="0">
                <a:solidFill>
                  <a:srgbClr val="000000"/>
                </a:solidFill>
              </a:rPr>
              <a:t>Current NWS River Forecast Points (circles)</a:t>
            </a:r>
          </a:p>
          <a:p>
            <a:pPr algn="ctr" defTabSz="914400"/>
            <a:r>
              <a:rPr lang="en-US" b="1" dirty="0" smtClean="0">
                <a:solidFill>
                  <a:srgbClr val="000000"/>
                </a:solidFill>
              </a:rPr>
              <a:t>Overlaid with NWM Stream Reaches</a:t>
            </a:r>
            <a:endParaRPr lang="en-US" b="1" dirty="0">
              <a:solidFill>
                <a:srgbClr val="000000"/>
              </a:solidFill>
            </a:endParaRPr>
          </a:p>
        </p:txBody>
      </p:sp>
      <p:sp>
        <p:nvSpPr>
          <p:cNvPr id="16" name="Slide Number Placeholder 4"/>
          <p:cNvSpPr txBox="1">
            <a:spLocks/>
          </p:cNvSpPr>
          <p:nvPr/>
        </p:nvSpPr>
        <p:spPr>
          <a:xfrm>
            <a:off x="8961120" y="67056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uFillTx/>
              </a:defRPr>
            </a:pPr>
            <a:fld id="{C5BD8ECB-A4CA-48FB-AD2C-AFCB8B67C033}" type="slidenum">
              <a:rPr lang="en-US" sz="900" smtClean="0">
                <a:solidFill>
                  <a:srgbClr val="000000"/>
                </a:solidFill>
              </a:rPr>
              <a:pPr algn="ctr" defTabSz="914400">
                <a:defRPr>
                  <a:uFillTx/>
                </a:defRPr>
              </a:pPr>
              <a:t>23</a:t>
            </a:fld>
            <a:endParaRPr lang="en-US" sz="900" dirty="0">
              <a:solidFill>
                <a:srgbClr val="000000"/>
              </a:solidFill>
            </a:endParaRP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4957" t="10314" r="19633" b="4477"/>
          <a:stretch/>
        </p:blipFill>
        <p:spPr>
          <a:xfrm>
            <a:off x="914400" y="4898222"/>
            <a:ext cx="2514600" cy="1883578"/>
          </a:xfrm>
          <a:prstGeom prst="roundRect">
            <a:avLst>
              <a:gd name="adj" fmla="val 8594"/>
            </a:avLst>
          </a:prstGeom>
          <a:solidFill>
            <a:srgbClr val="FFFFFF">
              <a:shade val="85000"/>
            </a:srgbClr>
          </a:solidFill>
          <a:ln>
            <a:noFill/>
          </a:ln>
          <a:effectLst/>
        </p:spPr>
      </p:pic>
      <p:sp>
        <p:nvSpPr>
          <p:cNvPr id="21" name="TextBox 20"/>
          <p:cNvSpPr txBox="1"/>
          <p:nvPr/>
        </p:nvSpPr>
        <p:spPr>
          <a:xfrm>
            <a:off x="990600" y="5507822"/>
            <a:ext cx="2435282" cy="369332"/>
          </a:xfrm>
          <a:prstGeom prst="rect">
            <a:avLst/>
          </a:prstGeom>
          <a:noFill/>
        </p:spPr>
        <p:txBody>
          <a:bodyPr wrap="none" rtlCol="0">
            <a:spAutoFit/>
          </a:bodyPr>
          <a:lstStyle/>
          <a:p>
            <a:pPr defTabSz="914400"/>
            <a:r>
              <a:rPr lang="en-US" dirty="0" smtClean="0">
                <a:solidFill>
                  <a:srgbClr val="FFFFFF"/>
                </a:solidFill>
              </a:rPr>
              <a:t>NWM 1km LSM Domain</a:t>
            </a:r>
            <a:endParaRPr lang="en-US" dirty="0">
              <a:solidFill>
                <a:srgbClr val="FFFFFF"/>
              </a:solidFill>
            </a:endParaRPr>
          </a:p>
        </p:txBody>
      </p:sp>
    </p:spTree>
    <p:extLst>
      <p:ext uri="{BB962C8B-B14F-4D97-AF65-F5344CB8AC3E}">
        <p14:creationId xmlns:p14="http://schemas.microsoft.com/office/powerpoint/2010/main" val="108742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31788" y="5429652"/>
            <a:ext cx="548640" cy="396240"/>
          </a:xfrm>
        </p:spPr>
        <p:txBody>
          <a:bodyPr/>
          <a:lstStyle/>
          <a:p>
            <a:fld id="{C5BD8ECB-A4CA-48FB-AD2C-AFCB8B67C033}" type="slidenum">
              <a:rPr lang="en-US" smtClean="0"/>
              <a:pPr/>
              <a:t>24</a:t>
            </a:fld>
            <a:endParaRPr lang="en-US"/>
          </a:p>
        </p:txBody>
      </p:sp>
      <p:pic>
        <p:nvPicPr>
          <p:cNvPr id="87043" name="Picture 3"/>
          <p:cNvPicPr>
            <a:picLocks noChangeAspect="1" noChangeArrowheads="1"/>
          </p:cNvPicPr>
          <p:nvPr/>
        </p:nvPicPr>
        <p:blipFill>
          <a:blip r:embed="rId2" cstate="print"/>
          <a:srcRect l="18000" t="11163" b="2872"/>
          <a:stretch>
            <a:fillRect/>
          </a:stretch>
        </p:blipFill>
        <p:spPr bwMode="auto">
          <a:xfrm>
            <a:off x="0" y="999892"/>
            <a:ext cx="9144000" cy="5152552"/>
          </a:xfrm>
          <a:prstGeom prst="rect">
            <a:avLst/>
          </a:prstGeom>
          <a:noFill/>
          <a:ln w="9525">
            <a:noFill/>
            <a:miter lim="800000"/>
            <a:headEnd/>
            <a:tailEnd/>
          </a:ln>
        </p:spPr>
      </p:pic>
      <p:pic>
        <p:nvPicPr>
          <p:cNvPr id="87044" name="Picture 4"/>
          <p:cNvPicPr>
            <a:picLocks noChangeAspect="1" noChangeArrowheads="1"/>
          </p:cNvPicPr>
          <p:nvPr/>
        </p:nvPicPr>
        <p:blipFill>
          <a:blip r:embed="rId3" cstate="print"/>
          <a:srcRect l="18000" t="11573" b="2872"/>
          <a:stretch>
            <a:fillRect/>
          </a:stretch>
        </p:blipFill>
        <p:spPr bwMode="auto">
          <a:xfrm>
            <a:off x="0" y="1024467"/>
            <a:ext cx="9144000" cy="5127977"/>
          </a:xfrm>
          <a:prstGeom prst="rect">
            <a:avLst/>
          </a:prstGeom>
          <a:noFill/>
          <a:ln w="9525">
            <a:noFill/>
            <a:miter lim="800000"/>
            <a:headEnd/>
            <a:tailEnd/>
          </a:ln>
        </p:spPr>
      </p:pic>
      <p:pic>
        <p:nvPicPr>
          <p:cNvPr id="7" name="Picture 6" descr="nwm.t2016051400z.analysis_assim.channel_rt.tm00.conus.streamflow_anomaly.png"/>
          <p:cNvPicPr>
            <a:picLocks noChangeAspect="1"/>
          </p:cNvPicPr>
          <p:nvPr/>
        </p:nvPicPr>
        <p:blipFill>
          <a:blip r:embed="rId4" cstate="print"/>
          <a:srcRect l="21667" t="85221" r="21667" b="4917"/>
          <a:stretch>
            <a:fillRect/>
          </a:stretch>
        </p:blipFill>
        <p:spPr>
          <a:xfrm>
            <a:off x="1981200" y="6324600"/>
            <a:ext cx="5181600" cy="533400"/>
          </a:xfrm>
          <a:prstGeom prst="rect">
            <a:avLst/>
          </a:prstGeom>
        </p:spPr>
      </p:pic>
      <p:sp>
        <p:nvSpPr>
          <p:cNvPr id="8" name="Title 1"/>
          <p:cNvSpPr txBox="1">
            <a:spLocks/>
          </p:cNvSpPr>
          <p:nvPr/>
        </p:nvSpPr>
        <p:spPr>
          <a:xfrm>
            <a:off x="0" y="0"/>
            <a:ext cx="9144000" cy="762000"/>
          </a:xfrm>
          <a:prstGeom prst="rect">
            <a:avLst/>
          </a:prstGeom>
        </p:spPr>
        <p:txBody>
          <a:bodyPr vert="horz" lIns="91440" tIns="45720" rIns="91440" bIns="45720" rtlCol="0" anchor="b">
            <a:normAutofit fontScale="85000" lnSpcReduction="2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sz="3200" dirty="0" smtClean="0">
                <a:solidFill>
                  <a:srgbClr val="2F5897"/>
                </a:solidFill>
              </a:rPr>
              <a:t>Real-time Output:  Streamflow Anomaly 00Z 5/14/16 Streamlines = NWM     circles = USGS</a:t>
            </a:r>
            <a:endParaRPr lang="en-US" sz="3200" dirty="0">
              <a:solidFill>
                <a:srgbClr val="2F5897"/>
              </a:solidFill>
            </a:endParaRPr>
          </a:p>
        </p:txBody>
      </p:sp>
    </p:spTree>
    <p:extLst>
      <p:ext uri="{BB962C8B-B14F-4D97-AF65-F5344CB8AC3E}">
        <p14:creationId xmlns:p14="http://schemas.microsoft.com/office/powerpoint/2010/main" val="30357768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fade">
                                      <p:cBhvr>
                                        <p:cTn id="7"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671"/>
            <a:ext cx="9144000" cy="1325563"/>
          </a:xfrm>
        </p:spPr>
        <p:txBody>
          <a:bodyPr>
            <a:normAutofit/>
          </a:bodyPr>
          <a:lstStyle/>
          <a:p>
            <a:r>
              <a:rPr lang="en-US" sz="2800" b="1" dirty="0" smtClean="0"/>
              <a:t>National Water Prediction Model Configurations</a:t>
            </a:r>
            <a:endParaRPr lang="en-US" sz="2800" b="1" dirty="0"/>
          </a:p>
        </p:txBody>
      </p:sp>
      <p:sp>
        <p:nvSpPr>
          <p:cNvPr id="37" name="Rectangle 36"/>
          <p:cNvSpPr/>
          <p:nvPr/>
        </p:nvSpPr>
        <p:spPr>
          <a:xfrm>
            <a:off x="263947" y="633340"/>
            <a:ext cx="8667482" cy="600876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endParaRPr>
          </a:p>
        </p:txBody>
      </p:sp>
      <p:sp>
        <p:nvSpPr>
          <p:cNvPr id="38" name="Rectangle 37"/>
          <p:cNvSpPr/>
          <p:nvPr/>
        </p:nvSpPr>
        <p:spPr>
          <a:xfrm>
            <a:off x="2563499" y="1514524"/>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Short-Range</a:t>
            </a:r>
          </a:p>
          <a:p>
            <a:pPr algn="ctr" defTabSz="914400">
              <a:defRPr/>
            </a:pPr>
            <a:r>
              <a:rPr lang="en-US" dirty="0">
                <a:solidFill>
                  <a:prstClr val="white"/>
                </a:solidFill>
              </a:rPr>
              <a:t>‘Flood Prediction’</a:t>
            </a:r>
          </a:p>
        </p:txBody>
      </p:sp>
      <p:sp>
        <p:nvSpPr>
          <p:cNvPr id="39" name="Rectangle 38"/>
          <p:cNvSpPr/>
          <p:nvPr/>
        </p:nvSpPr>
        <p:spPr>
          <a:xfrm>
            <a:off x="6825469" y="1496829"/>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Long Range</a:t>
            </a:r>
          </a:p>
          <a:p>
            <a:pPr algn="ctr" defTabSz="914400">
              <a:defRPr/>
            </a:pPr>
            <a:r>
              <a:rPr lang="en-US" dirty="0">
                <a:solidFill>
                  <a:prstClr val="white"/>
                </a:solidFill>
              </a:rPr>
              <a:t>‘Water Resources’</a:t>
            </a:r>
          </a:p>
        </p:txBody>
      </p:sp>
      <p:sp>
        <p:nvSpPr>
          <p:cNvPr id="40" name="Rectangle 39"/>
          <p:cNvSpPr/>
          <p:nvPr/>
        </p:nvSpPr>
        <p:spPr>
          <a:xfrm>
            <a:off x="413399" y="1514524"/>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Analysis &amp; Assimilation</a:t>
            </a:r>
          </a:p>
        </p:txBody>
      </p:sp>
      <p:sp>
        <p:nvSpPr>
          <p:cNvPr id="41" name="Rectangle 40"/>
          <p:cNvSpPr/>
          <p:nvPr/>
        </p:nvSpPr>
        <p:spPr>
          <a:xfrm>
            <a:off x="413399" y="2769551"/>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Hourly</a:t>
            </a:r>
          </a:p>
        </p:txBody>
      </p:sp>
      <p:sp>
        <p:nvSpPr>
          <p:cNvPr id="42" name="Rectangle 41"/>
          <p:cNvSpPr/>
          <p:nvPr/>
        </p:nvSpPr>
        <p:spPr>
          <a:xfrm>
            <a:off x="2563499" y="2769551"/>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3-Hourly</a:t>
            </a:r>
          </a:p>
        </p:txBody>
      </p:sp>
      <p:sp>
        <p:nvSpPr>
          <p:cNvPr id="43" name="Rectangle 42"/>
          <p:cNvSpPr/>
          <p:nvPr/>
        </p:nvSpPr>
        <p:spPr>
          <a:xfrm>
            <a:off x="6825469" y="2751855"/>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~Daily (x16)</a:t>
            </a:r>
          </a:p>
        </p:txBody>
      </p:sp>
      <p:sp>
        <p:nvSpPr>
          <p:cNvPr id="44" name="Rectangle 43"/>
          <p:cNvSpPr/>
          <p:nvPr/>
        </p:nvSpPr>
        <p:spPr>
          <a:xfrm>
            <a:off x="427618" y="377195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- 3 </a:t>
            </a:r>
            <a:r>
              <a:rPr lang="en-US" dirty="0" err="1">
                <a:solidFill>
                  <a:prstClr val="white"/>
                </a:solidFill>
              </a:rPr>
              <a:t>hrs</a:t>
            </a:r>
            <a:endParaRPr lang="en-US" dirty="0">
              <a:solidFill>
                <a:prstClr val="white"/>
              </a:solidFill>
            </a:endParaRPr>
          </a:p>
        </p:txBody>
      </p:sp>
      <p:sp>
        <p:nvSpPr>
          <p:cNvPr id="45" name="TextBox 44"/>
          <p:cNvSpPr txBox="1"/>
          <p:nvPr/>
        </p:nvSpPr>
        <p:spPr>
          <a:xfrm>
            <a:off x="379593" y="2396310"/>
            <a:ext cx="1897571" cy="369332"/>
          </a:xfrm>
          <a:prstGeom prst="rect">
            <a:avLst/>
          </a:prstGeom>
          <a:noFill/>
        </p:spPr>
        <p:txBody>
          <a:bodyPr wrap="none" rtlCol="0">
            <a:spAutoFit/>
          </a:bodyPr>
          <a:lstStyle/>
          <a:p>
            <a:pPr defTabSz="914400">
              <a:defRPr/>
            </a:pPr>
            <a:r>
              <a:rPr lang="en-US" b="1" dirty="0">
                <a:solidFill>
                  <a:prstClr val="white">
                    <a:lumMod val="95000"/>
                  </a:prstClr>
                </a:solidFill>
                <a:effectLst>
                  <a:outerShdw blurRad="38100" dist="38100" dir="2700000" algn="tl">
                    <a:srgbClr val="000000">
                      <a:alpha val="43137"/>
                    </a:srgbClr>
                  </a:outerShdw>
                </a:effectLst>
              </a:rPr>
              <a:t>Cycling Frequency</a:t>
            </a:r>
          </a:p>
        </p:txBody>
      </p:sp>
      <p:sp>
        <p:nvSpPr>
          <p:cNvPr id="46" name="TextBox 45"/>
          <p:cNvSpPr txBox="1"/>
          <p:nvPr/>
        </p:nvSpPr>
        <p:spPr>
          <a:xfrm>
            <a:off x="379592" y="825667"/>
            <a:ext cx="6819111" cy="461665"/>
          </a:xfrm>
          <a:prstGeom prst="rect">
            <a:avLst/>
          </a:prstGeom>
          <a:noFill/>
        </p:spPr>
        <p:txBody>
          <a:bodyPr wrap="none" rtlCol="0">
            <a:spAutoFit/>
          </a:bodyPr>
          <a:lstStyle/>
          <a:p>
            <a:pPr defTabSz="914400">
              <a:defRPr/>
            </a:pPr>
            <a:r>
              <a:rPr lang="en-US" sz="2400" b="1" dirty="0">
                <a:solidFill>
                  <a:prstClr val="white">
                    <a:lumMod val="95000"/>
                  </a:prstClr>
                </a:solidFill>
                <a:effectLst>
                  <a:outerShdw blurRad="38100" dist="38100" dir="2700000" algn="tl">
                    <a:srgbClr val="000000">
                      <a:alpha val="43137"/>
                    </a:srgbClr>
                  </a:outerShdw>
                </a:effectLst>
              </a:rPr>
              <a:t>Four Forecasting Horizons for National Water Model</a:t>
            </a:r>
          </a:p>
        </p:txBody>
      </p:sp>
      <p:sp>
        <p:nvSpPr>
          <p:cNvPr id="47" name="Rectangle 46"/>
          <p:cNvSpPr/>
          <p:nvPr/>
        </p:nvSpPr>
        <p:spPr>
          <a:xfrm>
            <a:off x="2563499" y="377195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0-2 days</a:t>
            </a:r>
          </a:p>
        </p:txBody>
      </p:sp>
      <p:sp>
        <p:nvSpPr>
          <p:cNvPr id="48" name="Rectangle 47"/>
          <p:cNvSpPr/>
          <p:nvPr/>
        </p:nvSpPr>
        <p:spPr>
          <a:xfrm>
            <a:off x="6825469" y="3751229"/>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0-30 days</a:t>
            </a:r>
          </a:p>
        </p:txBody>
      </p:sp>
      <p:sp>
        <p:nvSpPr>
          <p:cNvPr id="49" name="TextBox 48"/>
          <p:cNvSpPr txBox="1"/>
          <p:nvPr/>
        </p:nvSpPr>
        <p:spPr>
          <a:xfrm>
            <a:off x="413400" y="3399590"/>
            <a:ext cx="1876989" cy="369332"/>
          </a:xfrm>
          <a:prstGeom prst="rect">
            <a:avLst/>
          </a:prstGeom>
          <a:noFill/>
        </p:spPr>
        <p:txBody>
          <a:bodyPr wrap="none" rtlCol="0">
            <a:spAutoFit/>
          </a:bodyPr>
          <a:lstStyle/>
          <a:p>
            <a:pPr defTabSz="914400">
              <a:defRPr/>
            </a:pPr>
            <a:r>
              <a:rPr lang="en-US" b="1" dirty="0">
                <a:solidFill>
                  <a:prstClr val="white">
                    <a:lumMod val="95000"/>
                  </a:prstClr>
                </a:solidFill>
                <a:effectLst>
                  <a:outerShdw blurRad="38100" dist="38100" dir="2700000" algn="tl">
                    <a:srgbClr val="000000">
                      <a:alpha val="43137"/>
                    </a:srgbClr>
                  </a:outerShdw>
                </a:effectLst>
              </a:rPr>
              <a:t>Forecast Duration</a:t>
            </a:r>
          </a:p>
        </p:txBody>
      </p:sp>
      <p:sp>
        <p:nvSpPr>
          <p:cNvPr id="50" name="Rectangle 49"/>
          <p:cNvSpPr/>
          <p:nvPr/>
        </p:nvSpPr>
        <p:spPr>
          <a:xfrm>
            <a:off x="393810" y="4795435"/>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dirty="0">
                <a:solidFill>
                  <a:prstClr val="white"/>
                </a:solidFill>
              </a:rPr>
              <a:t>1km/250m/</a:t>
            </a:r>
            <a:r>
              <a:rPr lang="en-US" sz="1600" dirty="0" err="1">
                <a:solidFill>
                  <a:srgbClr val="FF0000"/>
                </a:solidFill>
              </a:rPr>
              <a:t>NHDPlus</a:t>
            </a:r>
            <a:r>
              <a:rPr lang="en-US" sz="1600" dirty="0">
                <a:solidFill>
                  <a:prstClr val="white"/>
                </a:solidFill>
              </a:rPr>
              <a:t> Reach</a:t>
            </a:r>
          </a:p>
        </p:txBody>
      </p:sp>
      <p:sp>
        <p:nvSpPr>
          <p:cNvPr id="51" name="Rectangle 50"/>
          <p:cNvSpPr/>
          <p:nvPr/>
        </p:nvSpPr>
        <p:spPr>
          <a:xfrm>
            <a:off x="2529691" y="4795435"/>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dirty="0">
                <a:solidFill>
                  <a:prstClr val="white"/>
                </a:solidFill>
              </a:rPr>
              <a:t>1km/250m/</a:t>
            </a:r>
            <a:r>
              <a:rPr lang="en-US" sz="1600" dirty="0" err="1">
                <a:solidFill>
                  <a:srgbClr val="FF0000"/>
                </a:solidFill>
              </a:rPr>
              <a:t>NHDPlus</a:t>
            </a:r>
            <a:r>
              <a:rPr lang="en-US" sz="1600" dirty="0">
                <a:solidFill>
                  <a:prstClr val="white"/>
                </a:solidFill>
              </a:rPr>
              <a:t> Reach</a:t>
            </a:r>
          </a:p>
        </p:txBody>
      </p:sp>
      <p:sp>
        <p:nvSpPr>
          <p:cNvPr id="52" name="Rectangle 51"/>
          <p:cNvSpPr/>
          <p:nvPr/>
        </p:nvSpPr>
        <p:spPr>
          <a:xfrm>
            <a:off x="6791661" y="477471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1 km/catchment /</a:t>
            </a:r>
            <a:r>
              <a:rPr lang="en-US" dirty="0" err="1">
                <a:solidFill>
                  <a:srgbClr val="FF0000"/>
                </a:solidFill>
              </a:rPr>
              <a:t>NHDPlus</a:t>
            </a:r>
            <a:r>
              <a:rPr lang="en-US" dirty="0">
                <a:solidFill>
                  <a:prstClr val="white"/>
                </a:solidFill>
              </a:rPr>
              <a:t> Reach</a:t>
            </a:r>
          </a:p>
        </p:txBody>
      </p:sp>
      <p:sp>
        <p:nvSpPr>
          <p:cNvPr id="53" name="TextBox 52"/>
          <p:cNvSpPr txBox="1"/>
          <p:nvPr/>
        </p:nvSpPr>
        <p:spPr>
          <a:xfrm>
            <a:off x="379592" y="4423073"/>
            <a:ext cx="3198953" cy="369332"/>
          </a:xfrm>
          <a:prstGeom prst="rect">
            <a:avLst/>
          </a:prstGeom>
          <a:noFill/>
        </p:spPr>
        <p:txBody>
          <a:bodyPr wrap="none" rtlCol="0">
            <a:spAutoFit/>
          </a:bodyPr>
          <a:lstStyle/>
          <a:p>
            <a:pPr defTabSz="914400">
              <a:defRPr/>
            </a:pPr>
            <a:r>
              <a:rPr lang="en-US" b="1" dirty="0">
                <a:solidFill>
                  <a:prstClr val="white">
                    <a:lumMod val="95000"/>
                  </a:prstClr>
                </a:solidFill>
                <a:effectLst>
                  <a:outerShdw blurRad="38100" dist="38100" dir="2700000" algn="tl">
                    <a:srgbClr val="000000">
                      <a:alpha val="43137"/>
                    </a:srgbClr>
                  </a:outerShdw>
                </a:effectLst>
              </a:rPr>
              <a:t>Spatial Discretization &amp; Routing</a:t>
            </a:r>
          </a:p>
        </p:txBody>
      </p:sp>
      <p:sp>
        <p:nvSpPr>
          <p:cNvPr id="54" name="Rectangle 53"/>
          <p:cNvSpPr/>
          <p:nvPr/>
        </p:nvSpPr>
        <p:spPr>
          <a:xfrm>
            <a:off x="393810" y="573348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MRMS blend/ HRRR-NAM </a:t>
            </a:r>
            <a:r>
              <a:rPr lang="en-US" dirty="0" err="1">
                <a:solidFill>
                  <a:prstClr val="white"/>
                </a:solidFill>
              </a:rPr>
              <a:t>bkgnd</a:t>
            </a:r>
            <a:r>
              <a:rPr lang="en-US" dirty="0">
                <a:solidFill>
                  <a:prstClr val="white"/>
                </a:solidFill>
              </a:rPr>
              <a:t>.</a:t>
            </a:r>
          </a:p>
        </p:txBody>
      </p:sp>
      <p:sp>
        <p:nvSpPr>
          <p:cNvPr id="55" name="Rectangle 54"/>
          <p:cNvSpPr/>
          <p:nvPr/>
        </p:nvSpPr>
        <p:spPr>
          <a:xfrm>
            <a:off x="2529691" y="573348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dirty="0">
                <a:solidFill>
                  <a:prstClr val="white"/>
                </a:solidFill>
              </a:rPr>
              <a:t>Downscaled HRRR /RAP/NAM blend</a:t>
            </a:r>
          </a:p>
        </p:txBody>
      </p:sp>
      <p:sp>
        <p:nvSpPr>
          <p:cNvPr id="56" name="Rectangle 55"/>
          <p:cNvSpPr/>
          <p:nvPr/>
        </p:nvSpPr>
        <p:spPr>
          <a:xfrm>
            <a:off x="6791661" y="5712759"/>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Downscaled &amp; bias-corrected CFS</a:t>
            </a:r>
          </a:p>
        </p:txBody>
      </p:sp>
      <p:sp>
        <p:nvSpPr>
          <p:cNvPr id="57" name="TextBox 56"/>
          <p:cNvSpPr txBox="1"/>
          <p:nvPr/>
        </p:nvSpPr>
        <p:spPr>
          <a:xfrm>
            <a:off x="379592" y="5361120"/>
            <a:ext cx="2370905" cy="369332"/>
          </a:xfrm>
          <a:prstGeom prst="rect">
            <a:avLst/>
          </a:prstGeom>
          <a:noFill/>
        </p:spPr>
        <p:txBody>
          <a:bodyPr wrap="none" rtlCol="0">
            <a:spAutoFit/>
          </a:bodyPr>
          <a:lstStyle/>
          <a:p>
            <a:pPr defTabSz="914400">
              <a:defRPr/>
            </a:pPr>
            <a:r>
              <a:rPr lang="en-US" b="1" dirty="0">
                <a:solidFill>
                  <a:prstClr val="white">
                    <a:lumMod val="95000"/>
                  </a:prstClr>
                </a:solidFill>
                <a:effectLst>
                  <a:outerShdw blurRad="38100" dist="38100" dir="2700000" algn="tl">
                    <a:srgbClr val="000000">
                      <a:alpha val="43137"/>
                    </a:srgbClr>
                  </a:outerShdw>
                </a:effectLst>
              </a:rPr>
              <a:t>Meteorological Forcing</a:t>
            </a:r>
          </a:p>
        </p:txBody>
      </p:sp>
      <p:sp>
        <p:nvSpPr>
          <p:cNvPr id="58" name="Rectangle 57"/>
          <p:cNvSpPr/>
          <p:nvPr/>
        </p:nvSpPr>
        <p:spPr>
          <a:xfrm>
            <a:off x="4675369" y="1500325"/>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Medium Range</a:t>
            </a:r>
          </a:p>
          <a:p>
            <a:pPr algn="ctr" defTabSz="914400">
              <a:defRPr/>
            </a:pPr>
            <a:r>
              <a:rPr lang="en-US" dirty="0">
                <a:solidFill>
                  <a:prstClr val="white"/>
                </a:solidFill>
              </a:rPr>
              <a:t>‘Flow Prediction’</a:t>
            </a:r>
          </a:p>
        </p:txBody>
      </p:sp>
      <p:sp>
        <p:nvSpPr>
          <p:cNvPr id="59" name="Rectangle 58"/>
          <p:cNvSpPr/>
          <p:nvPr/>
        </p:nvSpPr>
        <p:spPr>
          <a:xfrm>
            <a:off x="4675369" y="2755352"/>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Daily</a:t>
            </a:r>
          </a:p>
        </p:txBody>
      </p:sp>
      <p:sp>
        <p:nvSpPr>
          <p:cNvPr id="60" name="Rectangle 59"/>
          <p:cNvSpPr/>
          <p:nvPr/>
        </p:nvSpPr>
        <p:spPr>
          <a:xfrm>
            <a:off x="4675369" y="3757753"/>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0-10 days</a:t>
            </a:r>
          </a:p>
        </p:txBody>
      </p:sp>
      <p:sp>
        <p:nvSpPr>
          <p:cNvPr id="61" name="Rectangle 60"/>
          <p:cNvSpPr/>
          <p:nvPr/>
        </p:nvSpPr>
        <p:spPr>
          <a:xfrm>
            <a:off x="4641561" y="4781236"/>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dirty="0">
                <a:solidFill>
                  <a:prstClr val="white"/>
                </a:solidFill>
              </a:rPr>
              <a:t>1km/250m/</a:t>
            </a:r>
            <a:r>
              <a:rPr lang="en-US" sz="1600" dirty="0" err="1">
                <a:solidFill>
                  <a:srgbClr val="FF0000"/>
                </a:solidFill>
              </a:rPr>
              <a:t>NHDPlus</a:t>
            </a:r>
            <a:r>
              <a:rPr lang="en-US" sz="1600" dirty="0">
                <a:solidFill>
                  <a:prstClr val="white"/>
                </a:solidFill>
              </a:rPr>
              <a:t> Reach</a:t>
            </a:r>
          </a:p>
        </p:txBody>
      </p:sp>
      <p:sp>
        <p:nvSpPr>
          <p:cNvPr id="62" name="Rectangle 61"/>
          <p:cNvSpPr/>
          <p:nvPr/>
        </p:nvSpPr>
        <p:spPr>
          <a:xfrm>
            <a:off x="4641561" y="5719283"/>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prstClr val="white"/>
                </a:solidFill>
              </a:rPr>
              <a:t>Short-range + Downscaled GFS</a:t>
            </a:r>
          </a:p>
        </p:txBody>
      </p:sp>
      <p:pic>
        <p:nvPicPr>
          <p:cNvPr id="29" name="MJJ15_absFlow_con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75160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Water Model Viewer</a:t>
            </a:r>
            <a:endParaRPr lang="en-US" dirty="0"/>
          </a:p>
        </p:txBody>
      </p:sp>
      <p:pic>
        <p:nvPicPr>
          <p:cNvPr id="3" name="Picture 2"/>
          <p:cNvPicPr>
            <a:picLocks noChangeAspect="1"/>
          </p:cNvPicPr>
          <p:nvPr/>
        </p:nvPicPr>
        <p:blipFill>
          <a:blip r:embed="rId2"/>
          <a:stretch>
            <a:fillRect/>
          </a:stretch>
        </p:blipFill>
        <p:spPr>
          <a:xfrm>
            <a:off x="793718" y="1435778"/>
            <a:ext cx="6615342" cy="4931707"/>
          </a:xfrm>
          <a:prstGeom prst="rect">
            <a:avLst/>
          </a:prstGeom>
        </p:spPr>
      </p:pic>
      <p:sp>
        <p:nvSpPr>
          <p:cNvPr id="4" name="Rectangle 3"/>
          <p:cNvSpPr/>
          <p:nvPr/>
        </p:nvSpPr>
        <p:spPr>
          <a:xfrm>
            <a:off x="1713975" y="6377834"/>
            <a:ext cx="5256639" cy="369332"/>
          </a:xfrm>
          <a:prstGeom prst="rect">
            <a:avLst/>
          </a:prstGeom>
        </p:spPr>
        <p:txBody>
          <a:bodyPr wrap="square">
            <a:spAutoFit/>
          </a:bodyPr>
          <a:lstStyle/>
          <a:p>
            <a:pPr defTabSz="914400"/>
            <a:r>
              <a:rPr lang="en-US" dirty="0">
                <a:solidFill>
                  <a:prstClr val="black"/>
                </a:solidFill>
                <a:hlinkClick r:id="rId3"/>
              </a:rPr>
              <a:t>http://</a:t>
            </a:r>
            <a:r>
              <a:rPr lang="en-US" dirty="0" smtClean="0">
                <a:solidFill>
                  <a:prstClr val="black"/>
                </a:solidFill>
                <a:hlinkClick r:id="rId3"/>
              </a:rPr>
              <a:t>water.noaa.gov/tools/nwm-image-viewer</a:t>
            </a:r>
            <a:r>
              <a:rPr lang="en-US" dirty="0" smtClean="0">
                <a:solidFill>
                  <a:prstClr val="black"/>
                </a:solidFill>
              </a:rPr>
              <a:t> </a:t>
            </a:r>
            <a:endParaRPr lang="en-US" dirty="0">
              <a:solidFill>
                <a:prstClr val="black"/>
              </a:solidFill>
            </a:endParaRPr>
          </a:p>
        </p:txBody>
      </p:sp>
      <p:sp>
        <p:nvSpPr>
          <p:cNvPr id="5" name="Rectangle 4"/>
          <p:cNvSpPr/>
          <p:nvPr/>
        </p:nvSpPr>
        <p:spPr>
          <a:xfrm>
            <a:off x="685799" y="1004139"/>
            <a:ext cx="5408653" cy="369332"/>
          </a:xfrm>
          <a:prstGeom prst="rect">
            <a:avLst/>
          </a:prstGeom>
        </p:spPr>
        <p:txBody>
          <a:bodyPr wrap="square">
            <a:spAutoFit/>
          </a:bodyPr>
          <a:lstStyle/>
          <a:p>
            <a:pPr defTabSz="914400"/>
            <a:r>
              <a:rPr lang="en-US" dirty="0">
                <a:solidFill>
                  <a:prstClr val="black"/>
                </a:solidFill>
              </a:rPr>
              <a:t>http://water.noaa.gov/tools/nwm-image-viewer</a:t>
            </a:r>
          </a:p>
        </p:txBody>
      </p:sp>
    </p:spTree>
    <p:extLst>
      <p:ext uri="{BB962C8B-B14F-4D97-AF65-F5344CB8AC3E}">
        <p14:creationId xmlns:p14="http://schemas.microsoft.com/office/powerpoint/2010/main" val="1964090304"/>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Streamflow Anomaly</a:t>
            </a:r>
            <a:endParaRPr lang="en-US" dirty="0"/>
          </a:p>
        </p:txBody>
      </p:sp>
      <p:pic>
        <p:nvPicPr>
          <p:cNvPr id="4" name="Picture 3"/>
          <p:cNvPicPr>
            <a:picLocks noChangeAspect="1"/>
          </p:cNvPicPr>
          <p:nvPr/>
        </p:nvPicPr>
        <p:blipFill>
          <a:blip r:embed="rId2"/>
          <a:stretch>
            <a:fillRect/>
          </a:stretch>
        </p:blipFill>
        <p:spPr>
          <a:xfrm>
            <a:off x="621978" y="1266096"/>
            <a:ext cx="8258618" cy="4916339"/>
          </a:xfrm>
          <a:prstGeom prst="rect">
            <a:avLst/>
          </a:prstGeom>
        </p:spPr>
      </p:pic>
    </p:spTree>
    <p:extLst>
      <p:ext uri="{BB962C8B-B14F-4D97-AF65-F5344CB8AC3E}">
        <p14:creationId xmlns:p14="http://schemas.microsoft.com/office/powerpoint/2010/main" val="1841074808"/>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Moisture</a:t>
            </a:r>
            <a:endParaRPr lang="en-US" dirty="0"/>
          </a:p>
        </p:txBody>
      </p:sp>
      <p:pic>
        <p:nvPicPr>
          <p:cNvPr id="3" name="Picture 2"/>
          <p:cNvPicPr>
            <a:picLocks noChangeAspect="1"/>
          </p:cNvPicPr>
          <p:nvPr/>
        </p:nvPicPr>
        <p:blipFill>
          <a:blip r:embed="rId2"/>
          <a:stretch>
            <a:fillRect/>
          </a:stretch>
        </p:blipFill>
        <p:spPr>
          <a:xfrm>
            <a:off x="685800" y="1217285"/>
            <a:ext cx="7700169" cy="5056135"/>
          </a:xfrm>
          <a:prstGeom prst="rect">
            <a:avLst/>
          </a:prstGeom>
        </p:spPr>
      </p:pic>
    </p:spTree>
    <p:extLst>
      <p:ext uri="{BB962C8B-B14F-4D97-AF65-F5344CB8AC3E}">
        <p14:creationId xmlns:p14="http://schemas.microsoft.com/office/powerpoint/2010/main" val="3342178678"/>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Forecasts</a:t>
            </a:r>
            <a:endParaRPr lang="en-US" dirty="0"/>
          </a:p>
        </p:txBody>
      </p:sp>
      <p:cxnSp>
        <p:nvCxnSpPr>
          <p:cNvPr id="4" name="Straight Arrow Connector 3"/>
          <p:cNvCxnSpPr/>
          <p:nvPr/>
        </p:nvCxnSpPr>
        <p:spPr bwMode="auto">
          <a:xfrm flipV="1">
            <a:off x="2124502" y="2793242"/>
            <a:ext cx="1624083" cy="1"/>
          </a:xfrm>
          <a:prstGeom prst="straightConnector1">
            <a:avLst/>
          </a:prstGeom>
          <a:noFill/>
          <a:ln w="19050" cap="flat" cmpd="sng" algn="ctr">
            <a:solidFill>
              <a:schemeClr val="tx2"/>
            </a:solidFill>
            <a:prstDash val="solid"/>
            <a:round/>
            <a:headEnd type="none" w="med" len="med"/>
            <a:tailEnd type="triangle"/>
          </a:ln>
          <a:effectLst/>
        </p:spPr>
      </p:cxnSp>
      <p:cxnSp>
        <p:nvCxnSpPr>
          <p:cNvPr id="6" name="Straight Connector 5"/>
          <p:cNvCxnSpPr/>
          <p:nvPr/>
        </p:nvCxnSpPr>
        <p:spPr bwMode="auto">
          <a:xfrm flipH="1">
            <a:off x="2124502" y="1637732"/>
            <a:ext cx="4549" cy="3493827"/>
          </a:xfrm>
          <a:prstGeom prst="line">
            <a:avLst/>
          </a:prstGeom>
          <a:noFill/>
          <a:ln w="19050" cap="flat" cmpd="sng" algn="ctr">
            <a:solidFill>
              <a:schemeClr val="tx2"/>
            </a:solidFill>
            <a:prstDash val="solid"/>
            <a:round/>
            <a:headEnd type="none" w="med" len="med"/>
            <a:tailEnd type="none" w="med" len="med"/>
          </a:ln>
          <a:effectLst/>
        </p:spPr>
      </p:cxnSp>
      <p:sp>
        <p:nvSpPr>
          <p:cNvPr id="8" name="TextBox 7"/>
          <p:cNvSpPr txBox="1"/>
          <p:nvPr/>
        </p:nvSpPr>
        <p:spPr>
          <a:xfrm>
            <a:off x="1960728" y="1364776"/>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Now</a:t>
            </a:r>
          </a:p>
        </p:txBody>
      </p:sp>
      <p:sp>
        <p:nvSpPr>
          <p:cNvPr id="9" name="Oval 8"/>
          <p:cNvSpPr/>
          <p:nvPr/>
        </p:nvSpPr>
        <p:spPr bwMode="auto">
          <a:xfrm>
            <a:off x="2069910" y="1878842"/>
            <a:ext cx="118281" cy="12283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10" name="TextBox 9"/>
          <p:cNvSpPr txBox="1"/>
          <p:nvPr/>
        </p:nvSpPr>
        <p:spPr>
          <a:xfrm>
            <a:off x="1273791" y="1803642"/>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a:solidFill>
                  <a:srgbClr val="001446">
                    <a:lumMod val="50000"/>
                    <a:lumOff val="50000"/>
                  </a:srgbClr>
                </a:solidFill>
              </a:rPr>
              <a:t>Analysis</a:t>
            </a:r>
          </a:p>
        </p:txBody>
      </p:sp>
      <p:sp>
        <p:nvSpPr>
          <p:cNvPr id="11" name="TextBox 10"/>
          <p:cNvSpPr txBox="1"/>
          <p:nvPr/>
        </p:nvSpPr>
        <p:spPr>
          <a:xfrm>
            <a:off x="2272352" y="1812877"/>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Best estimate of current conditions</a:t>
            </a:r>
          </a:p>
        </p:txBody>
      </p:sp>
      <p:sp>
        <p:nvSpPr>
          <p:cNvPr id="13" name="TextBox 12"/>
          <p:cNvSpPr txBox="1"/>
          <p:nvPr/>
        </p:nvSpPr>
        <p:spPr>
          <a:xfrm>
            <a:off x="980365" y="2665452"/>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srgbClr val="001446">
                    <a:lumMod val="50000"/>
                    <a:lumOff val="50000"/>
                  </a:srgbClr>
                </a:solidFill>
              </a:rPr>
              <a:t>Short Range</a:t>
            </a:r>
            <a:endParaRPr lang="en-US" sz="1400" b="1" dirty="0">
              <a:solidFill>
                <a:srgbClr val="001446">
                  <a:lumMod val="50000"/>
                  <a:lumOff val="50000"/>
                </a:srgbClr>
              </a:solidFill>
            </a:endParaRPr>
          </a:p>
        </p:txBody>
      </p:sp>
      <p:sp>
        <p:nvSpPr>
          <p:cNvPr id="14" name="TextBox 13"/>
          <p:cNvSpPr txBox="1"/>
          <p:nvPr/>
        </p:nvSpPr>
        <p:spPr>
          <a:xfrm>
            <a:off x="2272352" y="2565779"/>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Hourly for 15 hours ahead (15 time steps)</a:t>
            </a:r>
          </a:p>
        </p:txBody>
      </p:sp>
      <p:cxnSp>
        <p:nvCxnSpPr>
          <p:cNvPr id="15" name="Straight Arrow Connector 14"/>
          <p:cNvCxnSpPr/>
          <p:nvPr/>
        </p:nvCxnSpPr>
        <p:spPr bwMode="auto">
          <a:xfrm>
            <a:off x="2124502" y="3630032"/>
            <a:ext cx="3916907" cy="9371"/>
          </a:xfrm>
          <a:prstGeom prst="straightConnector1">
            <a:avLst/>
          </a:prstGeom>
          <a:noFill/>
          <a:ln w="19050" cap="flat" cmpd="sng" algn="ctr">
            <a:solidFill>
              <a:schemeClr val="tx2"/>
            </a:solidFill>
            <a:prstDash val="solid"/>
            <a:round/>
            <a:headEnd type="none" w="med" len="med"/>
            <a:tailEnd type="triangle"/>
          </a:ln>
          <a:effectLst/>
        </p:spPr>
      </p:cxnSp>
      <p:sp>
        <p:nvSpPr>
          <p:cNvPr id="16" name="TextBox 15"/>
          <p:cNvSpPr txBox="1"/>
          <p:nvPr/>
        </p:nvSpPr>
        <p:spPr>
          <a:xfrm>
            <a:off x="791570" y="3480179"/>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srgbClr val="001446">
                    <a:lumMod val="50000"/>
                    <a:lumOff val="50000"/>
                  </a:srgbClr>
                </a:solidFill>
              </a:rPr>
              <a:t>Medium Range</a:t>
            </a:r>
            <a:endParaRPr lang="en-US" sz="1400" b="1" dirty="0">
              <a:solidFill>
                <a:srgbClr val="001446">
                  <a:lumMod val="50000"/>
                  <a:lumOff val="50000"/>
                </a:srgbClr>
              </a:solidFill>
            </a:endParaRPr>
          </a:p>
        </p:txBody>
      </p:sp>
      <p:sp>
        <p:nvSpPr>
          <p:cNvPr id="17" name="TextBox 16"/>
          <p:cNvSpPr txBox="1"/>
          <p:nvPr/>
        </p:nvSpPr>
        <p:spPr>
          <a:xfrm>
            <a:off x="2272352" y="3402567"/>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3 Hourly for 10 days ahead (80 time steps)</a:t>
            </a:r>
          </a:p>
        </p:txBody>
      </p:sp>
      <p:cxnSp>
        <p:nvCxnSpPr>
          <p:cNvPr id="19" name="Straight Arrow Connector 18"/>
          <p:cNvCxnSpPr/>
          <p:nvPr/>
        </p:nvCxnSpPr>
        <p:spPr bwMode="auto">
          <a:xfrm>
            <a:off x="2124502" y="4501077"/>
            <a:ext cx="3916907" cy="9371"/>
          </a:xfrm>
          <a:prstGeom prst="straightConnector1">
            <a:avLst/>
          </a:prstGeom>
          <a:noFill/>
          <a:ln w="19050" cap="flat" cmpd="sng" algn="ctr">
            <a:solidFill>
              <a:schemeClr val="tx2"/>
            </a:solidFill>
            <a:prstDash val="solid"/>
            <a:round/>
            <a:headEnd type="none" w="med" len="med"/>
            <a:tailEnd type="triangle"/>
          </a:ln>
          <a:effectLst/>
        </p:spPr>
      </p:cxnSp>
      <p:sp>
        <p:nvSpPr>
          <p:cNvPr id="20" name="TextBox 19"/>
          <p:cNvSpPr txBox="1"/>
          <p:nvPr/>
        </p:nvSpPr>
        <p:spPr>
          <a:xfrm>
            <a:off x="912126" y="4341989"/>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srgbClr val="001446">
                    <a:lumMod val="50000"/>
                    <a:lumOff val="50000"/>
                  </a:srgbClr>
                </a:solidFill>
              </a:rPr>
              <a:t>Long Range</a:t>
            </a:r>
            <a:endParaRPr lang="en-US" sz="1400" b="1" dirty="0">
              <a:solidFill>
                <a:srgbClr val="001446">
                  <a:lumMod val="50000"/>
                  <a:lumOff val="50000"/>
                </a:srgbClr>
              </a:solidFill>
            </a:endParaRPr>
          </a:p>
        </p:txBody>
      </p:sp>
      <p:sp>
        <p:nvSpPr>
          <p:cNvPr id="21" name="TextBox 20"/>
          <p:cNvSpPr txBox="1"/>
          <p:nvPr/>
        </p:nvSpPr>
        <p:spPr>
          <a:xfrm>
            <a:off x="2272352" y="4273612"/>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b="1" dirty="0" smtClean="0">
                <a:solidFill>
                  <a:prstClr val="black"/>
                </a:solidFill>
              </a:rPr>
              <a:t>Daily for 30 days ahead (30 time steps)</a:t>
            </a:r>
          </a:p>
          <a:p>
            <a:pPr defTabSz="914400" eaLnBrk="0" hangingPunct="0">
              <a:lnSpc>
                <a:spcPts val="1800"/>
              </a:lnSpc>
            </a:pPr>
            <a:r>
              <a:rPr lang="en-US" sz="1400" b="1" dirty="0" smtClean="0">
                <a:solidFill>
                  <a:prstClr val="black"/>
                </a:solidFill>
              </a:rPr>
              <a:t>Ensemble of 4 forecasts each 6 hours (24 forecasts total)</a:t>
            </a:r>
          </a:p>
        </p:txBody>
      </p:sp>
    </p:spTree>
    <p:extLst>
      <p:ext uri="{BB962C8B-B14F-4D97-AF65-F5344CB8AC3E}">
        <p14:creationId xmlns:p14="http://schemas.microsoft.com/office/powerpoint/2010/main" val="2228410655"/>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08081" y="2411895"/>
            <a:ext cx="8601318" cy="525934"/>
          </a:xfrm>
        </p:spPr>
        <p:txBody>
          <a:bodyPr>
            <a:noAutofit/>
          </a:bodyPr>
          <a:lstStyle/>
          <a:p>
            <a:r>
              <a:rPr lang="en-US" sz="3200" b="1" i="1" dirty="0" smtClean="0">
                <a:solidFill>
                  <a:schemeClr val="tx1"/>
                </a:solidFill>
                <a:effectLst>
                  <a:outerShdw blurRad="38100" dist="38100" dir="2700000" algn="tl">
                    <a:srgbClr val="000000">
                      <a:alpha val="43137"/>
                    </a:srgbClr>
                  </a:outerShdw>
                </a:effectLst>
              </a:rPr>
              <a:t>Informing Decisions for a Water-Prepared Nation</a:t>
            </a:r>
            <a:endParaRPr lang="en-US" sz="3200" b="1" i="1" dirty="0">
              <a:solidFill>
                <a:schemeClr val="tx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FED2D5C-7DEC-4016-9B3B-6FCD74A1F0F1}" type="slidenum">
              <a:rPr lang="en-US" smtClean="0"/>
              <a:t>3</a:t>
            </a:fld>
            <a:endParaRPr lang="en-US"/>
          </a:p>
        </p:txBody>
      </p:sp>
      <p:sp>
        <p:nvSpPr>
          <p:cNvPr id="6" name="Title 1"/>
          <p:cNvSpPr txBox="1">
            <a:spLocks/>
          </p:cNvSpPr>
          <p:nvPr/>
        </p:nvSpPr>
        <p:spPr>
          <a:xfrm>
            <a:off x="273480" y="308114"/>
            <a:ext cx="8735919" cy="2763078"/>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dirty="0" smtClean="0">
                <a:solidFill>
                  <a:srgbClr val="376092"/>
                </a:solidFill>
                <a:effectLst>
                  <a:outerShdw blurRad="38100" dist="38100" dir="2700000" algn="tl">
                    <a:srgbClr val="000000">
                      <a:alpha val="43137"/>
                    </a:srgbClr>
                  </a:outerShdw>
                </a:effectLst>
                <a:latin typeface="BlairMdITC TT-Medium"/>
                <a:cs typeface="BlairMdITC TT-Medium"/>
              </a:rPr>
              <a:t>TRANSFORMING </a:t>
            </a:r>
          </a:p>
          <a:p>
            <a:r>
              <a:rPr lang="en-US" dirty="0" smtClean="0">
                <a:solidFill>
                  <a:srgbClr val="376092"/>
                </a:solidFill>
                <a:effectLst>
                  <a:outerShdw blurRad="38100" dist="38100" dir="2700000" algn="tl">
                    <a:srgbClr val="000000">
                      <a:alpha val="43137"/>
                    </a:srgbClr>
                  </a:outerShdw>
                </a:effectLst>
                <a:latin typeface="BlairMdITC TT-Medium"/>
                <a:cs typeface="BlairMdITC TT-Medium"/>
              </a:rPr>
              <a:t>NOAA Water</a:t>
            </a:r>
          </a:p>
          <a:p>
            <a:r>
              <a:rPr lang="en-US" dirty="0" smtClean="0">
                <a:solidFill>
                  <a:srgbClr val="376092"/>
                </a:solidFill>
                <a:effectLst>
                  <a:outerShdw blurRad="38100" dist="38100" dir="2700000" algn="tl">
                    <a:srgbClr val="000000">
                      <a:alpha val="43137"/>
                    </a:srgbClr>
                  </a:outerShdw>
                </a:effectLst>
                <a:latin typeface="BlairMdITC TT-Medium"/>
                <a:cs typeface="BlairMdITC TT-Medium"/>
              </a:rPr>
              <a:t>Prediction</a:t>
            </a:r>
            <a:endParaRPr lang="en-US" dirty="0">
              <a:solidFill>
                <a:srgbClr val="376092"/>
              </a:solidFill>
              <a:effectLst>
                <a:outerShdw blurRad="38100" dist="38100" dir="2700000" algn="tl">
                  <a:srgbClr val="000000">
                    <a:alpha val="43137"/>
                  </a:srgbClr>
                </a:outerShdw>
              </a:effectLst>
              <a:latin typeface="BlairMdITC TT-Medium"/>
              <a:cs typeface="BlairMdITC TT-Medium"/>
            </a:endParaRPr>
          </a:p>
        </p:txBody>
      </p:sp>
      <p:sp>
        <p:nvSpPr>
          <p:cNvPr id="7" name="Shape 89"/>
          <p:cNvSpPr/>
          <p:nvPr/>
        </p:nvSpPr>
        <p:spPr>
          <a:xfrm>
            <a:off x="6355762" y="194521"/>
            <a:ext cx="2653637" cy="1193354"/>
          </a:xfrm>
          <a:prstGeom prst="rect">
            <a:avLst/>
          </a:prstGeom>
          <a:blipFill>
            <a:blip r:embed="rId3"/>
            <a:stretch>
              <a:fillRect/>
            </a:stretch>
          </a:blipFill>
        </p:spPr>
      </p:sp>
      <p:sp>
        <p:nvSpPr>
          <p:cNvPr id="8" name="Text Placeholder 4"/>
          <p:cNvSpPr txBox="1">
            <a:spLocks/>
          </p:cNvSpPr>
          <p:nvPr/>
        </p:nvSpPr>
        <p:spPr>
          <a:xfrm>
            <a:off x="-134601" y="3269974"/>
            <a:ext cx="9144000" cy="335954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2400" b="1" dirty="0">
                <a:solidFill>
                  <a:schemeClr val="tx2">
                    <a:lumMod val="75000"/>
                  </a:schemeClr>
                </a:solidFill>
              </a:rPr>
              <a:t>National Water Model (NWM)­ </a:t>
            </a:r>
            <a:r>
              <a:rPr lang="en-US" sz="2400" b="1" dirty="0" err="1">
                <a:solidFill>
                  <a:schemeClr val="tx2">
                    <a:lumMod val="75000"/>
                  </a:schemeClr>
                </a:solidFill>
              </a:rPr>
              <a:t>Outyear</a:t>
            </a:r>
            <a:r>
              <a:rPr lang="en-US" sz="2400" b="1" dirty="0">
                <a:solidFill>
                  <a:schemeClr val="tx2">
                    <a:lumMod val="75000"/>
                  </a:schemeClr>
                </a:solidFill>
              </a:rPr>
              <a:t> Enhancements and Upgrade Planning Meeting </a:t>
            </a:r>
            <a:endParaRPr lang="en-US" sz="2400" dirty="0">
              <a:solidFill>
                <a:schemeClr val="tx2">
                  <a:lumMod val="75000"/>
                </a:schemeClr>
              </a:solidFill>
            </a:endParaRPr>
          </a:p>
          <a:p>
            <a:pPr algn="ctr">
              <a:lnSpc>
                <a:spcPct val="90000"/>
              </a:lnSpc>
              <a:spcBef>
                <a:spcPts val="0"/>
              </a:spcBef>
            </a:pPr>
            <a:r>
              <a:rPr lang="en-US" b="1" dirty="0" smtClean="0">
                <a:solidFill>
                  <a:srgbClr val="002060"/>
                </a:solidFill>
                <a:effectLst>
                  <a:outerShdw blurRad="38100" dist="38100" dir="2700000" algn="tl">
                    <a:srgbClr val="000000">
                      <a:alpha val="43137"/>
                    </a:srgbClr>
                  </a:outerShdw>
                </a:effectLst>
              </a:rPr>
              <a:t>May 16, 2016</a:t>
            </a:r>
          </a:p>
          <a:p>
            <a:pPr algn="ctr">
              <a:lnSpc>
                <a:spcPct val="90000"/>
              </a:lnSpc>
              <a:spcBef>
                <a:spcPts val="0"/>
              </a:spcBef>
            </a:pPr>
            <a:endParaRPr lang="en-US" b="1" dirty="0">
              <a:solidFill>
                <a:schemeClr val="accent1">
                  <a:lumMod val="75000"/>
                </a:schemeClr>
              </a:solidFill>
              <a:effectLst>
                <a:outerShdw blurRad="38100" dist="38100" dir="2700000" algn="tl">
                  <a:srgbClr val="000000">
                    <a:alpha val="43137"/>
                  </a:srgbClr>
                </a:outerShdw>
              </a:effectLst>
            </a:endParaRPr>
          </a:p>
          <a:p>
            <a:pPr algn="ctr">
              <a:lnSpc>
                <a:spcPct val="90000"/>
              </a:lnSpc>
              <a:spcBef>
                <a:spcPts val="0"/>
              </a:spcBef>
            </a:pPr>
            <a:endParaRPr lang="en-US" b="1" dirty="0" smtClean="0">
              <a:solidFill>
                <a:schemeClr val="accent1">
                  <a:lumMod val="75000"/>
                </a:schemeClr>
              </a:solidFill>
              <a:effectLst>
                <a:outerShdw blurRad="38100" dist="38100" dir="2700000" algn="tl">
                  <a:srgbClr val="000000">
                    <a:alpha val="43137"/>
                  </a:srgbClr>
                </a:outerShdw>
              </a:effectLst>
            </a:endParaRPr>
          </a:p>
          <a:p>
            <a:pPr algn="ctr">
              <a:lnSpc>
                <a:spcPts val="2960"/>
              </a:lnSpc>
              <a:spcBef>
                <a:spcPts val="0"/>
              </a:spcBef>
            </a:pPr>
            <a:r>
              <a:rPr lang="en-US" sz="2400" b="1" dirty="0" smtClean="0">
                <a:solidFill>
                  <a:schemeClr val="accent1">
                    <a:lumMod val="75000"/>
                  </a:schemeClr>
                </a:solidFill>
                <a:effectLst>
                  <a:outerShdw blurRad="38100" dist="38100" dir="2700000" algn="tl">
                    <a:srgbClr val="000000">
                      <a:alpha val="43137"/>
                    </a:srgbClr>
                  </a:outerShdw>
                </a:effectLst>
              </a:rPr>
              <a:t>Tom Graziano</a:t>
            </a:r>
          </a:p>
          <a:p>
            <a:pPr algn="ctr">
              <a:lnSpc>
                <a:spcPts val="2960"/>
              </a:lnSpc>
              <a:spcBef>
                <a:spcPts val="0"/>
              </a:spcBef>
            </a:pPr>
            <a:r>
              <a:rPr lang="en-US" b="1" dirty="0" smtClean="0">
                <a:solidFill>
                  <a:schemeClr val="accent1">
                    <a:lumMod val="75000"/>
                  </a:schemeClr>
                </a:solidFill>
                <a:effectLst>
                  <a:outerShdw blurRad="38100" dist="38100" dir="2700000" algn="tl">
                    <a:srgbClr val="000000">
                      <a:alpha val="43137"/>
                    </a:srgbClr>
                  </a:outerShdw>
                </a:effectLst>
              </a:rPr>
              <a:t>Acting Director, National Water Center</a:t>
            </a:r>
          </a:p>
          <a:p>
            <a:pPr algn="ctr">
              <a:lnSpc>
                <a:spcPts val="2960"/>
              </a:lnSpc>
              <a:spcBef>
                <a:spcPts val="0"/>
              </a:spcBef>
            </a:pPr>
            <a:r>
              <a:rPr lang="en-US" b="1" dirty="0" smtClean="0">
                <a:solidFill>
                  <a:schemeClr val="accent1">
                    <a:lumMod val="75000"/>
                  </a:schemeClr>
                </a:solidFill>
                <a:effectLst>
                  <a:outerShdw blurRad="38100" dist="38100" dir="2700000" algn="tl">
                    <a:srgbClr val="000000">
                      <a:alpha val="43137"/>
                    </a:srgbClr>
                  </a:outerShdw>
                </a:effectLst>
              </a:rPr>
              <a:t>National Weather Service, NOAA</a:t>
            </a:r>
            <a:endParaRPr lang="en-US" b="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113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66700" y="0"/>
            <a:ext cx="9677400" cy="1524000"/>
          </a:xfrm>
          <a:prstGeom prst="rect">
            <a:avLst/>
          </a:prstGeom>
          <a:solidFill>
            <a:schemeClr val="tx2"/>
          </a:solidFill>
          <a:ln w="28575">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b="1" spc="200" dirty="0">
              <a:solidFill>
                <a:prstClr val="black"/>
              </a:solidFill>
              <a:latin typeface="PMingLiU" panose="02020500000000000000" pitchFamily="18" charset="-120"/>
              <a:ea typeface="PMingLiU" panose="02020500000000000000" pitchFamily="18" charset="-120"/>
            </a:endParaRPr>
          </a:p>
        </p:txBody>
      </p:sp>
      <p:sp>
        <p:nvSpPr>
          <p:cNvPr id="7" name="Title 1"/>
          <p:cNvSpPr txBox="1">
            <a:spLocks/>
          </p:cNvSpPr>
          <p:nvPr/>
        </p:nvSpPr>
        <p:spPr>
          <a:xfrm>
            <a:off x="-266700" y="-9525"/>
            <a:ext cx="9677400" cy="1524000"/>
          </a:xfrm>
          <a:prstGeom prst="rect">
            <a:avLst/>
          </a:prstGeom>
          <a:blipFill dpi="0" rotWithShape="1">
            <a:blip r:embed="rId2">
              <a:alphaModFix amt="46000"/>
            </a:blip>
            <a:srcRect/>
            <a:tile tx="0" ty="0" sx="100000" sy="100000" flip="none" algn="tl"/>
          </a:blipFill>
          <a:ln w="28575">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b="1" spc="200" dirty="0">
              <a:solidFill>
                <a:prstClr val="black"/>
              </a:solidFill>
              <a:latin typeface="PMingLiU" panose="02020500000000000000" pitchFamily="18" charset="-120"/>
              <a:ea typeface="PMingLiU" panose="02020500000000000000" pitchFamily="18" charset="-120"/>
            </a:endParaRPr>
          </a:p>
        </p:txBody>
      </p:sp>
      <p:sp>
        <p:nvSpPr>
          <p:cNvPr id="6" name="Title 1"/>
          <p:cNvSpPr>
            <a:spLocks noGrp="1"/>
          </p:cNvSpPr>
          <p:nvPr>
            <p:ph type="title"/>
          </p:nvPr>
        </p:nvSpPr>
        <p:spPr>
          <a:xfrm>
            <a:off x="457200" y="274639"/>
            <a:ext cx="8229600" cy="1143000"/>
          </a:xfrm>
        </p:spPr>
        <p:txBody>
          <a:bodyPr>
            <a:normAutofit/>
          </a:bodyPr>
          <a:lstStyle/>
          <a:p>
            <a:r>
              <a:rPr lang="en-US" b="1" spc="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rPr>
              <a:t>ArcGIS Online </a:t>
            </a:r>
            <a:r>
              <a:rPr lang="en-US" b="1" spc="200" dirty="0" smtClean="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rPr>
              <a:t>Web </a:t>
            </a:r>
            <a:r>
              <a:rPr lang="en-US" b="1" spc="200" dirty="0">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rPr>
              <a:t>App</a:t>
            </a:r>
          </a:p>
        </p:txBody>
      </p:sp>
      <p:pic>
        <p:nvPicPr>
          <p:cNvPr id="2" name="Picture 1"/>
          <p:cNvPicPr>
            <a:picLocks noChangeAspect="1"/>
          </p:cNvPicPr>
          <p:nvPr/>
        </p:nvPicPr>
        <p:blipFill>
          <a:blip r:embed="rId3"/>
          <a:stretch>
            <a:fillRect/>
          </a:stretch>
        </p:blipFill>
        <p:spPr>
          <a:xfrm>
            <a:off x="365928" y="1925334"/>
            <a:ext cx="8421990" cy="4402677"/>
          </a:xfrm>
          <a:prstGeom prst="rect">
            <a:avLst/>
          </a:prstGeom>
          <a:ln w="3175">
            <a:solidFill>
              <a:schemeClr val="bg1">
                <a:lumMod val="65000"/>
              </a:schemeClr>
            </a:solidFill>
          </a:ln>
        </p:spPr>
      </p:pic>
    </p:spTree>
    <p:extLst>
      <p:ext uri="{BB962C8B-B14F-4D97-AF65-F5344CB8AC3E}">
        <p14:creationId xmlns:p14="http://schemas.microsoft.com/office/powerpoint/2010/main" val="23602171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66700" y="-333375"/>
            <a:ext cx="9677400" cy="1524000"/>
          </a:xfrm>
          <a:prstGeom prst="rect">
            <a:avLst/>
          </a:prstGeom>
          <a:solidFill>
            <a:srgbClr val="FFFFFF"/>
          </a:solidFill>
          <a:ln w="28575">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b="1" spc="200" dirty="0">
              <a:solidFill>
                <a:prstClr val="black"/>
              </a:solidFill>
              <a:latin typeface="PMingLiU" panose="02020500000000000000" pitchFamily="18" charset="-120"/>
              <a:ea typeface="PMingLiU" panose="02020500000000000000" pitchFamily="18" charset="-120"/>
            </a:endParaRPr>
          </a:p>
        </p:txBody>
      </p:sp>
      <p:sp>
        <p:nvSpPr>
          <p:cNvPr id="12" name="Title 1"/>
          <p:cNvSpPr txBox="1">
            <a:spLocks/>
          </p:cNvSpPr>
          <p:nvPr/>
        </p:nvSpPr>
        <p:spPr>
          <a:xfrm>
            <a:off x="-266700" y="-333375"/>
            <a:ext cx="9677400" cy="1524000"/>
          </a:xfrm>
          <a:prstGeom prst="rect">
            <a:avLst/>
          </a:prstGeom>
          <a:blipFill dpi="0" rotWithShape="1">
            <a:blip r:embed="rId3">
              <a:alphaModFix amt="21000"/>
            </a:blip>
            <a:srcRect/>
            <a:tile tx="0" ty="0" sx="100000" sy="100000" flip="none" algn="tl"/>
          </a:blipFill>
          <a:ln w="28575">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b="1" spc="200" dirty="0">
              <a:solidFill>
                <a:prstClr val="black"/>
              </a:solidFill>
              <a:latin typeface="PMingLiU" panose="02020500000000000000" pitchFamily="18" charset="-120"/>
              <a:ea typeface="PMingLiU" panose="02020500000000000000" pitchFamily="18" charset="-120"/>
            </a:endParaRPr>
          </a:p>
        </p:txBody>
      </p:sp>
      <p:sp>
        <p:nvSpPr>
          <p:cNvPr id="6" name="Title 1"/>
          <p:cNvSpPr>
            <a:spLocks noGrp="1"/>
          </p:cNvSpPr>
          <p:nvPr>
            <p:ph type="title"/>
          </p:nvPr>
        </p:nvSpPr>
        <p:spPr/>
        <p:txBody>
          <a:bodyPr>
            <a:normAutofit/>
          </a:bodyPr>
          <a:lstStyle/>
          <a:p>
            <a:r>
              <a:rPr lang="en-US" b="1" spc="200" dirty="0" smtClean="0">
                <a:latin typeface="PMingLiU" panose="02020500000000000000" pitchFamily="18" charset="-120"/>
                <a:ea typeface="PMingLiU" panose="02020500000000000000" pitchFamily="18" charset="-120"/>
              </a:rPr>
              <a:t>What Does NWM Give Us?</a:t>
            </a:r>
            <a:endParaRPr lang="en-US" b="1" spc="200" dirty="0">
              <a:latin typeface="PMingLiU" panose="02020500000000000000" pitchFamily="18" charset="-120"/>
              <a:ea typeface="PMingLiU" panose="02020500000000000000" pitchFamily="18" charset="-120"/>
            </a:endParaRPr>
          </a:p>
        </p:txBody>
      </p:sp>
      <p:sp>
        <p:nvSpPr>
          <p:cNvPr id="2" name="TextBox 1"/>
          <p:cNvSpPr txBox="1"/>
          <p:nvPr/>
        </p:nvSpPr>
        <p:spPr>
          <a:xfrm>
            <a:off x="838200" y="1828800"/>
            <a:ext cx="3313728" cy="1569660"/>
          </a:xfrm>
          <a:prstGeom prst="rect">
            <a:avLst/>
          </a:prstGeom>
          <a:noFill/>
        </p:spPr>
        <p:txBody>
          <a:bodyPr wrap="none" rtlCol="0">
            <a:spAutoFit/>
          </a:bodyPr>
          <a:lstStyle/>
          <a:p>
            <a:pPr defTabSz="914400">
              <a:defRPr/>
            </a:pPr>
            <a:r>
              <a:rPr lang="en-US" sz="2400" u="sng" dirty="0" smtClean="0">
                <a:solidFill>
                  <a:prstClr val="black"/>
                </a:solidFill>
                <a:latin typeface="Calibri"/>
              </a:rPr>
              <a:t>4 Forecast Products:</a:t>
            </a:r>
          </a:p>
          <a:p>
            <a:pPr defTabSz="914400">
              <a:defRPr/>
            </a:pPr>
            <a:r>
              <a:rPr lang="en-US" dirty="0" smtClean="0">
                <a:solidFill>
                  <a:prstClr val="black">
                    <a:lumMod val="50000"/>
                    <a:lumOff val="50000"/>
                  </a:prstClr>
                </a:solidFill>
                <a:latin typeface="Calibri"/>
              </a:rPr>
              <a:t>Analysis and assimilation (“now”)</a:t>
            </a:r>
          </a:p>
          <a:p>
            <a:pPr defTabSz="914400">
              <a:defRPr/>
            </a:pPr>
            <a:r>
              <a:rPr lang="en-US" dirty="0" smtClean="0">
                <a:solidFill>
                  <a:prstClr val="black">
                    <a:lumMod val="50000"/>
                    <a:lumOff val="50000"/>
                  </a:prstClr>
                </a:solidFill>
                <a:latin typeface="Calibri"/>
              </a:rPr>
              <a:t>Short range (18 </a:t>
            </a:r>
            <a:r>
              <a:rPr lang="en-US" dirty="0" err="1" smtClean="0">
                <a:solidFill>
                  <a:prstClr val="black">
                    <a:lumMod val="50000"/>
                    <a:lumOff val="50000"/>
                  </a:prstClr>
                </a:solidFill>
                <a:latin typeface="Calibri"/>
              </a:rPr>
              <a:t>hr</a:t>
            </a:r>
            <a:r>
              <a:rPr lang="en-US" dirty="0" smtClean="0">
                <a:solidFill>
                  <a:prstClr val="black">
                    <a:lumMod val="50000"/>
                    <a:lumOff val="50000"/>
                  </a:prstClr>
                </a:solidFill>
                <a:latin typeface="Calibri"/>
              </a:rPr>
              <a:t>)</a:t>
            </a:r>
          </a:p>
          <a:p>
            <a:pPr defTabSz="914400">
              <a:defRPr/>
            </a:pPr>
            <a:r>
              <a:rPr lang="en-US" dirty="0" smtClean="0">
                <a:solidFill>
                  <a:prstClr val="black">
                    <a:lumMod val="50000"/>
                    <a:lumOff val="50000"/>
                  </a:prstClr>
                </a:solidFill>
                <a:latin typeface="Calibri"/>
              </a:rPr>
              <a:t>Medium range (10 day)</a:t>
            </a:r>
          </a:p>
          <a:p>
            <a:pPr defTabSz="914400">
              <a:defRPr/>
            </a:pPr>
            <a:r>
              <a:rPr lang="en-US" dirty="0" smtClean="0">
                <a:solidFill>
                  <a:prstClr val="black">
                    <a:lumMod val="50000"/>
                    <a:lumOff val="50000"/>
                  </a:prstClr>
                </a:solidFill>
                <a:latin typeface="Calibri"/>
              </a:rPr>
              <a:t>Long range (30 day ensemble)</a:t>
            </a:r>
          </a:p>
        </p:txBody>
      </p:sp>
      <p:sp>
        <p:nvSpPr>
          <p:cNvPr id="16" name="TextBox 15"/>
          <p:cNvSpPr txBox="1"/>
          <p:nvPr/>
        </p:nvSpPr>
        <p:spPr>
          <a:xfrm>
            <a:off x="4572000" y="1828800"/>
            <a:ext cx="3836243" cy="1569660"/>
          </a:xfrm>
          <a:prstGeom prst="rect">
            <a:avLst/>
          </a:prstGeom>
          <a:noFill/>
        </p:spPr>
        <p:txBody>
          <a:bodyPr wrap="none" rtlCol="0">
            <a:spAutoFit/>
          </a:bodyPr>
          <a:lstStyle/>
          <a:p>
            <a:pPr defTabSz="914400">
              <a:defRPr/>
            </a:pPr>
            <a:r>
              <a:rPr lang="en-US" sz="2400" u="sng" dirty="0" smtClean="0">
                <a:solidFill>
                  <a:prstClr val="black"/>
                </a:solidFill>
                <a:latin typeface="Calibri"/>
              </a:rPr>
              <a:t>4 File Types for Each Product:</a:t>
            </a:r>
          </a:p>
          <a:p>
            <a:pPr defTabSz="914400">
              <a:defRPr/>
            </a:pPr>
            <a:r>
              <a:rPr lang="en-US" b="1" dirty="0" smtClean="0">
                <a:solidFill>
                  <a:prstClr val="black">
                    <a:lumMod val="50000"/>
                    <a:lumOff val="50000"/>
                  </a:prstClr>
                </a:solidFill>
                <a:latin typeface="Calibri"/>
              </a:rPr>
              <a:t>channel – stream routing</a:t>
            </a:r>
          </a:p>
          <a:p>
            <a:pPr defTabSz="914400">
              <a:defRPr/>
            </a:pPr>
            <a:r>
              <a:rPr lang="en-US" dirty="0" smtClean="0">
                <a:solidFill>
                  <a:prstClr val="black">
                    <a:lumMod val="50000"/>
                    <a:lumOff val="50000"/>
                  </a:prstClr>
                </a:solidFill>
                <a:latin typeface="Calibri"/>
              </a:rPr>
              <a:t>land – land surface and forcing</a:t>
            </a:r>
          </a:p>
          <a:p>
            <a:pPr defTabSz="914400">
              <a:defRPr/>
            </a:pPr>
            <a:r>
              <a:rPr lang="en-US" dirty="0" smtClean="0">
                <a:solidFill>
                  <a:prstClr val="black">
                    <a:lumMod val="50000"/>
                    <a:lumOff val="50000"/>
                  </a:prstClr>
                </a:solidFill>
                <a:latin typeface="Calibri"/>
              </a:rPr>
              <a:t>reservoir – reservoir outflows</a:t>
            </a:r>
          </a:p>
          <a:p>
            <a:pPr defTabSz="914400">
              <a:defRPr/>
            </a:pPr>
            <a:r>
              <a:rPr lang="en-US" dirty="0" smtClean="0">
                <a:solidFill>
                  <a:prstClr val="black">
                    <a:lumMod val="50000"/>
                    <a:lumOff val="50000"/>
                  </a:prstClr>
                </a:solidFill>
                <a:latin typeface="Calibri"/>
              </a:rPr>
              <a:t>terrain – runoff </a:t>
            </a:r>
          </a:p>
        </p:txBody>
      </p:sp>
      <p:sp>
        <p:nvSpPr>
          <p:cNvPr id="3" name="TextBox 2"/>
          <p:cNvSpPr txBox="1"/>
          <p:nvPr/>
        </p:nvSpPr>
        <p:spPr>
          <a:xfrm>
            <a:off x="838200" y="3733800"/>
            <a:ext cx="4352345" cy="461665"/>
          </a:xfrm>
          <a:prstGeom prst="rect">
            <a:avLst/>
          </a:prstGeom>
          <a:noFill/>
        </p:spPr>
        <p:txBody>
          <a:bodyPr wrap="none" rtlCol="0">
            <a:spAutoFit/>
          </a:bodyPr>
          <a:lstStyle/>
          <a:p>
            <a:pPr defTabSz="914400">
              <a:defRPr/>
            </a:pPr>
            <a:r>
              <a:rPr lang="en-US" sz="2400" dirty="0" smtClean="0">
                <a:solidFill>
                  <a:prstClr val="black"/>
                </a:solidFill>
                <a:latin typeface="Calibri"/>
              </a:rPr>
              <a:t>Files represent a single time step:</a:t>
            </a:r>
            <a:endParaRPr lang="en-US" sz="2400" dirty="0">
              <a:solidFill>
                <a:prstClr val="black"/>
              </a:solidFill>
              <a:latin typeface="Calibri"/>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3" y="4267200"/>
            <a:ext cx="776287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38200" y="5638800"/>
            <a:ext cx="7315200" cy="830997"/>
          </a:xfrm>
          <a:prstGeom prst="rect">
            <a:avLst/>
          </a:prstGeom>
          <a:noFill/>
        </p:spPr>
        <p:txBody>
          <a:bodyPr wrap="square" rtlCol="0">
            <a:spAutoFit/>
          </a:bodyPr>
          <a:lstStyle/>
          <a:p>
            <a:pPr defTabSz="914400">
              <a:defRPr/>
            </a:pPr>
            <a:r>
              <a:rPr lang="en-US" sz="2400" dirty="0" smtClean="0">
                <a:solidFill>
                  <a:prstClr val="black"/>
                </a:solidFill>
                <a:latin typeface="Calibri"/>
              </a:rPr>
              <a:t>Each channel file has a single value for each NHD river feature (~2.7 million of them)</a:t>
            </a:r>
            <a:endParaRPr lang="en-US" sz="2400" dirty="0">
              <a:solidFill>
                <a:prstClr val="black"/>
              </a:solidFill>
              <a:latin typeface="Calibri"/>
            </a:endParaRPr>
          </a:p>
        </p:txBody>
      </p:sp>
      <p:sp>
        <p:nvSpPr>
          <p:cNvPr id="4" name="TextBox 3"/>
          <p:cNvSpPr txBox="1"/>
          <p:nvPr/>
        </p:nvSpPr>
        <p:spPr>
          <a:xfrm>
            <a:off x="3296234" y="1371600"/>
            <a:ext cx="2551532" cy="369332"/>
          </a:xfrm>
          <a:prstGeom prst="rect">
            <a:avLst/>
          </a:prstGeom>
          <a:noFill/>
        </p:spPr>
        <p:txBody>
          <a:bodyPr wrap="none" rtlCol="0">
            <a:spAutoFit/>
          </a:bodyPr>
          <a:lstStyle/>
          <a:p>
            <a:pPr defTabSz="914400">
              <a:defRPr/>
            </a:pPr>
            <a:r>
              <a:rPr lang="en-US" dirty="0" smtClean="0">
                <a:solidFill>
                  <a:prstClr val="black"/>
                </a:solidFill>
                <a:latin typeface="Calibri"/>
              </a:rPr>
              <a:t>released August 16, 2016</a:t>
            </a:r>
            <a:endParaRPr lang="en-US" dirty="0">
              <a:solidFill>
                <a:prstClr val="black"/>
              </a:solidFill>
              <a:latin typeface="Calibri"/>
            </a:endParaRPr>
          </a:p>
        </p:txBody>
      </p:sp>
    </p:spTree>
    <p:extLst>
      <p:ext uri="{BB962C8B-B14F-4D97-AF65-F5344CB8AC3E}">
        <p14:creationId xmlns:p14="http://schemas.microsoft.com/office/powerpoint/2010/main" val="343471428"/>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29497"/>
            <a:ext cx="2971800" cy="511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How I Get NWM Results</a:t>
            </a:r>
            <a:endParaRPr lang="en-US" dirty="0"/>
          </a:p>
        </p:txBody>
      </p:sp>
      <p:sp>
        <p:nvSpPr>
          <p:cNvPr id="4" name="Text Placeholder 3"/>
          <p:cNvSpPr>
            <a:spLocks noGrp="1"/>
          </p:cNvSpPr>
          <p:nvPr>
            <p:ph type="body" idx="4294967295"/>
          </p:nvPr>
        </p:nvSpPr>
        <p:spPr>
          <a:xfrm>
            <a:off x="0" y="1535113"/>
            <a:ext cx="4040188" cy="639762"/>
          </a:xfrm>
          <a:solidFill>
            <a:schemeClr val="bg1"/>
          </a:solidFill>
        </p:spPr>
        <p:txBody>
          <a:bodyPr/>
          <a:lstStyle/>
          <a:p>
            <a:pPr algn="ctr"/>
            <a:r>
              <a:rPr lang="en-US" dirty="0" smtClean="0"/>
              <a:t>From NOAA FTP </a:t>
            </a:r>
            <a:endParaRPr lang="en-US" dirty="0"/>
          </a:p>
        </p:txBody>
      </p:sp>
      <p:sp>
        <p:nvSpPr>
          <p:cNvPr id="6" name="Text Placeholder 5"/>
          <p:cNvSpPr>
            <a:spLocks noGrp="1"/>
          </p:cNvSpPr>
          <p:nvPr>
            <p:ph type="body" sz="quarter" idx="4294967295"/>
          </p:nvPr>
        </p:nvSpPr>
        <p:spPr>
          <a:xfrm>
            <a:off x="5102225" y="1535113"/>
            <a:ext cx="4041775" cy="639762"/>
          </a:xfrm>
          <a:solidFill>
            <a:schemeClr val="bg1"/>
          </a:solidFill>
        </p:spPr>
        <p:txBody>
          <a:bodyPr/>
          <a:lstStyle/>
          <a:p>
            <a:pPr algn="ctr"/>
            <a:r>
              <a:rPr lang="en-US" dirty="0" smtClean="0"/>
              <a:t>From HydroShare</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90" y="2209800"/>
            <a:ext cx="4753658"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 y="5562600"/>
            <a:ext cx="3642216" cy="369332"/>
          </a:xfrm>
          <a:prstGeom prst="rect">
            <a:avLst/>
          </a:prstGeom>
          <a:noFill/>
        </p:spPr>
        <p:txBody>
          <a:bodyPr wrap="none" rtlCol="0">
            <a:spAutoFit/>
          </a:bodyPr>
          <a:lstStyle/>
          <a:p>
            <a:pPr defTabSz="914400">
              <a:defRPr/>
            </a:pPr>
            <a:r>
              <a:rPr lang="en-US" dirty="0" smtClean="0">
                <a:solidFill>
                  <a:prstClr val="black"/>
                </a:solidFill>
                <a:latin typeface="Calibri"/>
              </a:rPr>
              <a:t>One time step per file for 2.7m rivers</a:t>
            </a:r>
            <a:endParaRPr lang="en-US" dirty="0">
              <a:solidFill>
                <a:prstClr val="black"/>
              </a:solidFill>
              <a:latin typeface="Calibri"/>
            </a:endParaRPr>
          </a:p>
        </p:txBody>
      </p:sp>
      <p:sp>
        <p:nvSpPr>
          <p:cNvPr id="12" name="TextBox 11"/>
          <p:cNvSpPr txBox="1"/>
          <p:nvPr/>
        </p:nvSpPr>
        <p:spPr>
          <a:xfrm>
            <a:off x="5410200" y="6324600"/>
            <a:ext cx="3083345" cy="369332"/>
          </a:xfrm>
          <a:prstGeom prst="rect">
            <a:avLst/>
          </a:prstGeom>
          <a:solidFill>
            <a:schemeClr val="bg1"/>
          </a:solidFill>
          <a:ln w="3175">
            <a:solidFill>
              <a:schemeClr val="tx1"/>
            </a:solidFill>
          </a:ln>
        </p:spPr>
        <p:txBody>
          <a:bodyPr wrap="none" rtlCol="0">
            <a:spAutoFit/>
          </a:bodyPr>
          <a:lstStyle/>
          <a:p>
            <a:pPr defTabSz="914400">
              <a:defRPr/>
            </a:pPr>
            <a:r>
              <a:rPr lang="en-US" dirty="0" smtClean="0">
                <a:solidFill>
                  <a:prstClr val="black"/>
                </a:solidFill>
                <a:latin typeface="Calibri"/>
              </a:rPr>
              <a:t>Time series, one river at a time</a:t>
            </a:r>
            <a:endParaRPr lang="en-US" dirty="0">
              <a:solidFill>
                <a:prstClr val="black"/>
              </a:solidFill>
              <a:latin typeface="Calibri"/>
            </a:endParaRPr>
          </a:p>
        </p:txBody>
      </p:sp>
      <p:pic>
        <p:nvPicPr>
          <p:cNvPr id="2053" name="Picture 5" descr="C:\Users\whiteatl\AppData\Local\Microsoft\Windows\Temporary Internet Files\Content.IE5\FUERGNWT\768px-Red_X.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55626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whiteatl\AppData\Local\Microsoft\Windows\Temporary Internet Files\Content.IE5\2JPKBNVY\1024px-Check-green.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1479" y="6055879"/>
            <a:ext cx="537441" cy="5374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41127" y="989457"/>
            <a:ext cx="6704149" cy="369332"/>
          </a:xfrm>
          <a:prstGeom prst="rect">
            <a:avLst/>
          </a:prstGeom>
        </p:spPr>
        <p:txBody>
          <a:bodyPr wrap="square">
            <a:spAutoFit/>
          </a:bodyPr>
          <a:lstStyle/>
          <a:p>
            <a:pPr defTabSz="914400"/>
            <a:r>
              <a:rPr lang="en-US" dirty="0">
                <a:solidFill>
                  <a:prstClr val="black"/>
                </a:solidFill>
              </a:rPr>
              <a:t>ftp://ftpprd.ncep.noaa.gov/pub/data/nccf/com/nwm/prod/</a:t>
            </a:r>
          </a:p>
        </p:txBody>
      </p:sp>
    </p:spTree>
    <p:extLst>
      <p:ext uri="{BB962C8B-B14F-4D97-AF65-F5344CB8AC3E}">
        <p14:creationId xmlns:p14="http://schemas.microsoft.com/office/powerpoint/2010/main" val="2369760445"/>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372" y="690635"/>
            <a:ext cx="442912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err="1" smtClean="0"/>
              <a:t>Subsetting</a:t>
            </a:r>
            <a:r>
              <a:rPr lang="en-US" dirty="0" smtClean="0"/>
              <a:t> for Texas</a:t>
            </a:r>
            <a:endParaRPr lang="en-US" dirty="0"/>
          </a:p>
        </p:txBody>
      </p:sp>
      <p:sp>
        <p:nvSpPr>
          <p:cNvPr id="5" name="Content Placeholder 4"/>
          <p:cNvSpPr>
            <a:spLocks noGrp="1"/>
          </p:cNvSpPr>
          <p:nvPr>
            <p:ph idx="4294967295"/>
          </p:nvPr>
        </p:nvSpPr>
        <p:spPr>
          <a:xfrm>
            <a:off x="457200" y="1524505"/>
            <a:ext cx="8229600" cy="4525963"/>
          </a:xfrm>
        </p:spPr>
        <p:txBody>
          <a:bodyPr>
            <a:normAutofit/>
          </a:bodyPr>
          <a:lstStyle/>
          <a:p>
            <a:r>
              <a:rPr lang="en-US" dirty="0" smtClean="0"/>
              <a:t>NWM files</a:t>
            </a:r>
          </a:p>
          <a:p>
            <a:pPr lvl="1"/>
            <a:r>
              <a:rPr lang="en-US" dirty="0" smtClean="0"/>
              <a:t>2.7 million reaches</a:t>
            </a:r>
          </a:p>
          <a:p>
            <a:pPr lvl="1"/>
            <a:r>
              <a:rPr lang="en-US" dirty="0" smtClean="0"/>
              <a:t>1 time step</a:t>
            </a:r>
          </a:p>
          <a:p>
            <a:pPr lvl="1"/>
            <a:r>
              <a:rPr lang="en-US" dirty="0" smtClean="0"/>
              <a:t>Example size 34 MB</a:t>
            </a:r>
          </a:p>
          <a:p>
            <a:r>
              <a:rPr lang="en-US" dirty="0"/>
              <a:t>Just TX, Just Streamflow</a:t>
            </a:r>
          </a:p>
          <a:p>
            <a:pPr lvl="1"/>
            <a:r>
              <a:rPr lang="en-US" dirty="0"/>
              <a:t>98,991 reaches</a:t>
            </a:r>
          </a:p>
          <a:p>
            <a:pPr lvl="1"/>
            <a:r>
              <a:rPr lang="en-US" dirty="0"/>
              <a:t>1 time step</a:t>
            </a:r>
          </a:p>
          <a:p>
            <a:pPr lvl="1"/>
            <a:r>
              <a:rPr lang="en-US" dirty="0" smtClean="0"/>
              <a:t>Example size 399 KB</a:t>
            </a:r>
            <a:br>
              <a:rPr lang="en-US" dirty="0" smtClean="0"/>
            </a:br>
            <a:r>
              <a:rPr lang="en-US" dirty="0" smtClean="0"/>
              <a:t> </a:t>
            </a:r>
            <a:r>
              <a:rPr lang="en-US" dirty="0"/>
              <a:t>or </a:t>
            </a:r>
            <a:r>
              <a:rPr lang="en-US" dirty="0">
                <a:solidFill>
                  <a:schemeClr val="tx2">
                    <a:lumMod val="50000"/>
                    <a:lumOff val="50000"/>
                  </a:schemeClr>
                </a:solidFill>
              </a:rPr>
              <a:t>1% of </a:t>
            </a:r>
            <a:r>
              <a:rPr lang="en-US" dirty="0" smtClean="0">
                <a:solidFill>
                  <a:schemeClr val="tx2">
                    <a:lumMod val="50000"/>
                    <a:lumOff val="50000"/>
                  </a:schemeClr>
                </a:solidFill>
              </a:rPr>
              <a:t>original</a:t>
            </a:r>
            <a:endParaRPr lang="en-US" dirty="0">
              <a:solidFill>
                <a:schemeClr val="tx2">
                  <a:lumMod val="50000"/>
                  <a:lumOff val="50000"/>
                </a:schemeClr>
              </a:solidFill>
            </a:endParaRPr>
          </a:p>
        </p:txBody>
      </p:sp>
      <p:pic>
        <p:nvPicPr>
          <p:cNvPr id="13" name="Picture 6"/>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5504058" y="5505450"/>
            <a:ext cx="1257300" cy="1200150"/>
          </a:xfrm>
          <a:prstGeom prst="rect">
            <a:avLst/>
          </a:prstGeom>
          <a:noFill/>
          <a:ln>
            <a:noFill/>
          </a:ln>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5468989" y="3363990"/>
            <a:ext cx="1257300" cy="1200150"/>
          </a:xfrm>
          <a:prstGeom prst="rect">
            <a:avLst/>
          </a:prstGeom>
          <a:noFill/>
          <a:ln>
            <a:noFill/>
          </a:ln>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5485431" y="4178944"/>
            <a:ext cx="1257300" cy="1200150"/>
          </a:xfrm>
          <a:prstGeom prst="rect">
            <a:avLst/>
          </a:prstGeom>
          <a:noFill/>
          <a:ln>
            <a:noFill/>
          </a:ln>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956550" y="5242498"/>
            <a:ext cx="1601592" cy="461665"/>
          </a:xfrm>
          <a:prstGeom prst="rect">
            <a:avLst/>
          </a:prstGeom>
          <a:noFill/>
        </p:spPr>
        <p:txBody>
          <a:bodyPr wrap="none" rtlCol="0">
            <a:spAutoFit/>
          </a:bodyPr>
          <a:lstStyle/>
          <a:p>
            <a:pPr defTabSz="914400">
              <a:defRPr/>
            </a:pPr>
            <a:r>
              <a:rPr lang="en-US" sz="2400" i="1" dirty="0" smtClean="0">
                <a:solidFill>
                  <a:prstClr val="black"/>
                </a:solidFill>
                <a:latin typeface="Calibri"/>
              </a:rPr>
              <a:t>streamflow</a:t>
            </a:r>
            <a:endParaRPr lang="en-US" sz="2400" i="1" dirty="0">
              <a:solidFill>
                <a:prstClr val="black"/>
              </a:solidFill>
              <a:latin typeface="Calibri"/>
            </a:endParaRPr>
          </a:p>
        </p:txBody>
      </p:sp>
      <p:pic>
        <p:nvPicPr>
          <p:cNvPr id="1029" name="Picture 5"/>
          <p:cNvPicPr>
            <a:picLocks noChangeAspect="1" noChangeArrowheads="1"/>
          </p:cNvPicPr>
          <p:nvPr/>
        </p:nvPicPr>
        <p:blipFill>
          <a:blip r:embed="rId4">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5504058" y="4896868"/>
            <a:ext cx="1190625" cy="1162050"/>
          </a:xfrm>
          <a:prstGeom prst="rect">
            <a:avLst/>
          </a:prstGeom>
          <a:noFill/>
          <a:ln>
            <a:noFill/>
          </a:ln>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6921357" y="3771169"/>
            <a:ext cx="1308243" cy="461665"/>
          </a:xfrm>
          <a:prstGeom prst="rect">
            <a:avLst/>
          </a:prstGeom>
          <a:noFill/>
        </p:spPr>
        <p:txBody>
          <a:bodyPr wrap="none" rtlCol="0">
            <a:spAutoFit/>
          </a:bodyPr>
          <a:lstStyle/>
          <a:p>
            <a:pPr defTabSz="914400">
              <a:defRPr/>
            </a:pPr>
            <a:r>
              <a:rPr lang="en-US" sz="2400" i="1" dirty="0" err="1" smtClean="0">
                <a:solidFill>
                  <a:prstClr val="white">
                    <a:lumMod val="50000"/>
                  </a:prstClr>
                </a:solidFill>
                <a:latin typeface="Calibri"/>
              </a:rPr>
              <a:t>q_lateral</a:t>
            </a:r>
            <a:endParaRPr lang="en-US" sz="2400" i="1" dirty="0">
              <a:solidFill>
                <a:prstClr val="white">
                  <a:lumMod val="50000"/>
                </a:prstClr>
              </a:solidFill>
              <a:latin typeface="Calibri"/>
            </a:endParaRPr>
          </a:p>
        </p:txBody>
      </p:sp>
      <p:sp>
        <p:nvSpPr>
          <p:cNvPr id="19" name="TextBox 18"/>
          <p:cNvSpPr txBox="1"/>
          <p:nvPr/>
        </p:nvSpPr>
        <p:spPr>
          <a:xfrm>
            <a:off x="6956550" y="4576533"/>
            <a:ext cx="1138453" cy="461665"/>
          </a:xfrm>
          <a:prstGeom prst="rect">
            <a:avLst/>
          </a:prstGeom>
          <a:noFill/>
        </p:spPr>
        <p:txBody>
          <a:bodyPr wrap="none" rtlCol="0">
            <a:spAutoFit/>
          </a:bodyPr>
          <a:lstStyle/>
          <a:p>
            <a:pPr defTabSz="914400">
              <a:defRPr/>
            </a:pPr>
            <a:r>
              <a:rPr lang="en-US" sz="2400" i="1" dirty="0" smtClean="0">
                <a:solidFill>
                  <a:prstClr val="white">
                    <a:lumMod val="50000"/>
                  </a:prstClr>
                </a:solidFill>
                <a:latin typeface="Calibri"/>
              </a:rPr>
              <a:t>velocity</a:t>
            </a:r>
            <a:endParaRPr lang="en-US" sz="2400" i="1" dirty="0">
              <a:solidFill>
                <a:prstClr val="white">
                  <a:lumMod val="50000"/>
                </a:prstClr>
              </a:solidFill>
              <a:latin typeface="Calibri"/>
            </a:endParaRPr>
          </a:p>
        </p:txBody>
      </p:sp>
      <p:sp>
        <p:nvSpPr>
          <p:cNvPr id="20" name="TextBox 19"/>
          <p:cNvSpPr txBox="1"/>
          <p:nvPr/>
        </p:nvSpPr>
        <p:spPr>
          <a:xfrm>
            <a:off x="6921357" y="5908463"/>
            <a:ext cx="966931" cy="461665"/>
          </a:xfrm>
          <a:prstGeom prst="rect">
            <a:avLst/>
          </a:prstGeom>
          <a:noFill/>
        </p:spPr>
        <p:txBody>
          <a:bodyPr wrap="none" rtlCol="0">
            <a:spAutoFit/>
          </a:bodyPr>
          <a:lstStyle/>
          <a:p>
            <a:pPr defTabSz="914400">
              <a:defRPr/>
            </a:pPr>
            <a:r>
              <a:rPr lang="en-US" sz="2400" i="1" dirty="0" smtClean="0">
                <a:solidFill>
                  <a:prstClr val="white">
                    <a:lumMod val="50000"/>
                  </a:prstClr>
                </a:solidFill>
                <a:latin typeface="Calibri"/>
              </a:rPr>
              <a:t>nudge</a:t>
            </a:r>
            <a:endParaRPr lang="en-US" sz="2400" i="1" dirty="0">
              <a:solidFill>
                <a:prstClr val="white">
                  <a:lumMod val="50000"/>
                </a:prstClr>
              </a:solidFill>
              <a:latin typeface="Calibri"/>
            </a:endParaRPr>
          </a:p>
        </p:txBody>
      </p:sp>
    </p:spTree>
    <p:extLst>
      <p:ext uri="{BB962C8B-B14F-4D97-AF65-F5344CB8AC3E}">
        <p14:creationId xmlns:p14="http://schemas.microsoft.com/office/powerpoint/2010/main" val="1609018232"/>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Assemble Time Steps into a Cube</a:t>
            </a:r>
            <a:endParaRPr lang="en-US" dirty="0"/>
          </a:p>
        </p:txBody>
      </p:sp>
      <p:sp>
        <p:nvSpPr>
          <p:cNvPr id="19" name="Content Placeholder 18"/>
          <p:cNvSpPr>
            <a:spLocks noGrp="1"/>
          </p:cNvSpPr>
          <p:nvPr>
            <p:ph idx="4294967295"/>
          </p:nvPr>
        </p:nvSpPr>
        <p:spPr>
          <a:xfrm>
            <a:off x="5105400" y="1600200"/>
            <a:ext cx="4038600" cy="4525963"/>
          </a:xfrm>
        </p:spPr>
        <p:txBody>
          <a:bodyPr/>
          <a:lstStyle/>
          <a:p>
            <a:r>
              <a:rPr lang="en-US" dirty="0" smtClean="0"/>
              <a:t>Time series query</a:t>
            </a:r>
          </a:p>
          <a:p>
            <a:r>
              <a:rPr lang="en-US" dirty="0" smtClean="0"/>
              <a:t>Spatial snapshot in time</a:t>
            </a:r>
          </a:p>
          <a:p>
            <a:r>
              <a:rPr lang="en-US" dirty="0" smtClean="0"/>
              <a:t>One file per forecast</a:t>
            </a:r>
          </a:p>
          <a:p>
            <a:r>
              <a:rPr lang="en-US" dirty="0" smtClean="0"/>
              <a:t>Per day:</a:t>
            </a:r>
          </a:p>
          <a:p>
            <a:pPr lvl="1"/>
            <a:r>
              <a:rPr lang="en-US" dirty="0" smtClean="0"/>
              <a:t>24 short range files</a:t>
            </a:r>
          </a:p>
          <a:p>
            <a:pPr lvl="1"/>
            <a:r>
              <a:rPr lang="en-US" dirty="0" smtClean="0"/>
              <a:t>1 medium range file</a:t>
            </a:r>
          </a:p>
          <a:p>
            <a:pPr lvl="1"/>
            <a:r>
              <a:rPr lang="en-US" dirty="0" smtClean="0"/>
              <a:t>16 long range files</a:t>
            </a:r>
            <a:endParaRPr lang="en-US" dirty="0"/>
          </a:p>
        </p:txBody>
      </p:sp>
      <p:pic>
        <p:nvPicPr>
          <p:cNvPr id="4" name="Picture 5"/>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1552575" y="2270760"/>
            <a:ext cx="1190625" cy="1162050"/>
          </a:xfrm>
          <a:prstGeom prst="rect">
            <a:avLst/>
          </a:prstGeom>
          <a:noFill/>
          <a:ln>
            <a:noFill/>
          </a:ln>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1552575" y="3017520"/>
            <a:ext cx="1190625" cy="1162050"/>
          </a:xfrm>
          <a:prstGeom prst="rect">
            <a:avLst/>
          </a:prstGeom>
          <a:noFill/>
          <a:ln>
            <a:noFill/>
          </a:ln>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1552575" y="3764280"/>
            <a:ext cx="1190625" cy="1162050"/>
          </a:xfrm>
          <a:prstGeom prst="rect">
            <a:avLst/>
          </a:prstGeom>
          <a:noFill/>
          <a:ln>
            <a:noFill/>
          </a:ln>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1552575" y="1524000"/>
            <a:ext cx="1190625" cy="1162050"/>
          </a:xfrm>
          <a:prstGeom prst="rect">
            <a:avLst/>
          </a:prstGeom>
          <a:noFill/>
          <a:ln>
            <a:noFill/>
          </a:ln>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1552575" y="4511040"/>
            <a:ext cx="1190625" cy="1162050"/>
          </a:xfrm>
          <a:prstGeom prst="rect">
            <a:avLst/>
          </a:prstGeom>
          <a:noFill/>
          <a:ln>
            <a:noFill/>
          </a:ln>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1552575" y="5257800"/>
            <a:ext cx="1190625" cy="1162050"/>
          </a:xfrm>
          <a:prstGeom prst="rect">
            <a:avLst/>
          </a:prstGeom>
          <a:noFill/>
          <a:ln>
            <a:noFill/>
          </a:ln>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651000" y="1752600"/>
            <a:ext cx="1066800" cy="44958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2" name="TextBox 11"/>
          <p:cNvSpPr txBox="1"/>
          <p:nvPr/>
        </p:nvSpPr>
        <p:spPr>
          <a:xfrm>
            <a:off x="2966720" y="1828800"/>
            <a:ext cx="426720" cy="523220"/>
          </a:xfrm>
          <a:prstGeom prst="rect">
            <a:avLst/>
          </a:prstGeom>
          <a:noFill/>
        </p:spPr>
        <p:txBody>
          <a:bodyPr wrap="none" rtlCol="0">
            <a:spAutoFit/>
          </a:bodyPr>
          <a:lstStyle/>
          <a:p>
            <a:pPr defTabSz="914400">
              <a:defRPr/>
            </a:pPr>
            <a:r>
              <a:rPr lang="en-US" sz="2800" dirty="0" smtClean="0">
                <a:solidFill>
                  <a:prstClr val="black"/>
                </a:solidFill>
                <a:latin typeface="Calibri"/>
              </a:rPr>
              <a:t>t</a:t>
            </a:r>
            <a:r>
              <a:rPr lang="en-US" sz="2800" baseline="-25000" dirty="0" smtClean="0">
                <a:solidFill>
                  <a:prstClr val="black"/>
                </a:solidFill>
                <a:latin typeface="Calibri"/>
              </a:rPr>
              <a:t>1</a:t>
            </a:r>
            <a:endParaRPr lang="en-US" sz="2800" dirty="0">
              <a:solidFill>
                <a:prstClr val="black"/>
              </a:solidFill>
              <a:latin typeface="Calibri"/>
            </a:endParaRPr>
          </a:p>
        </p:txBody>
      </p:sp>
      <p:sp>
        <p:nvSpPr>
          <p:cNvPr id="13" name="TextBox 12"/>
          <p:cNvSpPr txBox="1"/>
          <p:nvPr/>
        </p:nvSpPr>
        <p:spPr>
          <a:xfrm>
            <a:off x="2966720" y="2590800"/>
            <a:ext cx="426720" cy="523220"/>
          </a:xfrm>
          <a:prstGeom prst="rect">
            <a:avLst/>
          </a:prstGeom>
          <a:noFill/>
        </p:spPr>
        <p:txBody>
          <a:bodyPr wrap="none" rtlCol="0">
            <a:spAutoFit/>
          </a:bodyPr>
          <a:lstStyle/>
          <a:p>
            <a:pPr defTabSz="914400">
              <a:defRPr/>
            </a:pPr>
            <a:r>
              <a:rPr lang="en-US" sz="2800" dirty="0" smtClean="0">
                <a:solidFill>
                  <a:prstClr val="black"/>
                </a:solidFill>
                <a:latin typeface="Calibri"/>
              </a:rPr>
              <a:t>t</a:t>
            </a:r>
            <a:r>
              <a:rPr lang="en-US" sz="2800" baseline="-25000" dirty="0">
                <a:solidFill>
                  <a:prstClr val="black"/>
                </a:solidFill>
                <a:latin typeface="Calibri"/>
              </a:rPr>
              <a:t>2</a:t>
            </a:r>
            <a:endParaRPr lang="en-US" sz="2800" dirty="0">
              <a:solidFill>
                <a:prstClr val="black"/>
              </a:solidFill>
              <a:latin typeface="Calibri"/>
            </a:endParaRPr>
          </a:p>
        </p:txBody>
      </p:sp>
      <p:sp>
        <p:nvSpPr>
          <p:cNvPr id="14" name="TextBox 13"/>
          <p:cNvSpPr txBox="1"/>
          <p:nvPr/>
        </p:nvSpPr>
        <p:spPr>
          <a:xfrm>
            <a:off x="2966720" y="5673090"/>
            <a:ext cx="429926" cy="523220"/>
          </a:xfrm>
          <a:prstGeom prst="rect">
            <a:avLst/>
          </a:prstGeom>
          <a:noFill/>
        </p:spPr>
        <p:txBody>
          <a:bodyPr wrap="none" rtlCol="0">
            <a:spAutoFit/>
          </a:bodyPr>
          <a:lstStyle/>
          <a:p>
            <a:pPr defTabSz="914400">
              <a:defRPr/>
            </a:pPr>
            <a:r>
              <a:rPr lang="en-US" sz="2800" dirty="0" err="1" smtClean="0">
                <a:solidFill>
                  <a:prstClr val="black"/>
                </a:solidFill>
                <a:latin typeface="Calibri"/>
              </a:rPr>
              <a:t>t</a:t>
            </a:r>
            <a:r>
              <a:rPr lang="en-US" sz="2800" baseline="-25000" dirty="0" err="1">
                <a:solidFill>
                  <a:prstClr val="black"/>
                </a:solidFill>
                <a:latin typeface="Calibri"/>
              </a:rPr>
              <a:t>n</a:t>
            </a:r>
            <a:endParaRPr lang="en-US" sz="2800" dirty="0">
              <a:solidFill>
                <a:prstClr val="black"/>
              </a:solidFill>
              <a:latin typeface="Calibri"/>
            </a:endParaRPr>
          </a:p>
        </p:txBody>
      </p:sp>
      <p:sp>
        <p:nvSpPr>
          <p:cNvPr id="15" name="TextBox 14"/>
          <p:cNvSpPr txBox="1"/>
          <p:nvPr/>
        </p:nvSpPr>
        <p:spPr>
          <a:xfrm>
            <a:off x="3048000" y="3429000"/>
            <a:ext cx="242374" cy="369332"/>
          </a:xfrm>
          <a:prstGeom prst="rect">
            <a:avLst/>
          </a:prstGeom>
          <a:noFill/>
        </p:spPr>
        <p:txBody>
          <a:bodyPr wrap="none" rtlCol="0">
            <a:spAutoFit/>
          </a:bodyPr>
          <a:lstStyle/>
          <a:p>
            <a:pPr defTabSz="914400">
              <a:defRPr/>
            </a:pPr>
            <a:r>
              <a:rPr lang="en-US" dirty="0" smtClean="0">
                <a:solidFill>
                  <a:prstClr val="black"/>
                </a:solidFill>
                <a:latin typeface="Calibri"/>
              </a:rPr>
              <a:t>.</a:t>
            </a:r>
            <a:endParaRPr lang="en-US" dirty="0">
              <a:solidFill>
                <a:prstClr val="black"/>
              </a:solidFill>
              <a:latin typeface="Calibri"/>
            </a:endParaRPr>
          </a:p>
        </p:txBody>
      </p:sp>
      <p:sp>
        <p:nvSpPr>
          <p:cNvPr id="16" name="TextBox 15"/>
          <p:cNvSpPr txBox="1"/>
          <p:nvPr/>
        </p:nvSpPr>
        <p:spPr>
          <a:xfrm>
            <a:off x="3048000" y="4126468"/>
            <a:ext cx="242374" cy="369332"/>
          </a:xfrm>
          <a:prstGeom prst="rect">
            <a:avLst/>
          </a:prstGeom>
          <a:noFill/>
        </p:spPr>
        <p:txBody>
          <a:bodyPr wrap="none" rtlCol="0">
            <a:spAutoFit/>
          </a:bodyPr>
          <a:lstStyle/>
          <a:p>
            <a:pPr defTabSz="914400">
              <a:defRPr/>
            </a:pPr>
            <a:r>
              <a:rPr lang="en-US" dirty="0" smtClean="0">
                <a:solidFill>
                  <a:prstClr val="black"/>
                </a:solidFill>
                <a:latin typeface="Calibri"/>
              </a:rPr>
              <a:t>.</a:t>
            </a:r>
            <a:endParaRPr lang="en-US" dirty="0">
              <a:solidFill>
                <a:prstClr val="black"/>
              </a:solidFill>
              <a:latin typeface="Calibri"/>
            </a:endParaRPr>
          </a:p>
        </p:txBody>
      </p:sp>
      <p:sp>
        <p:nvSpPr>
          <p:cNvPr id="17" name="TextBox 16"/>
          <p:cNvSpPr txBox="1"/>
          <p:nvPr/>
        </p:nvSpPr>
        <p:spPr>
          <a:xfrm>
            <a:off x="3048000" y="4812268"/>
            <a:ext cx="242374" cy="369332"/>
          </a:xfrm>
          <a:prstGeom prst="rect">
            <a:avLst/>
          </a:prstGeom>
          <a:noFill/>
        </p:spPr>
        <p:txBody>
          <a:bodyPr wrap="none" rtlCol="0">
            <a:spAutoFit/>
          </a:bodyPr>
          <a:lstStyle/>
          <a:p>
            <a:pPr defTabSz="914400">
              <a:defRPr/>
            </a:pPr>
            <a:r>
              <a:rPr lang="en-US" dirty="0" smtClean="0">
                <a:solidFill>
                  <a:prstClr val="black"/>
                </a:solidFill>
                <a:latin typeface="Calibri"/>
              </a:rPr>
              <a:t>.</a:t>
            </a:r>
            <a:endParaRPr lang="en-US" dirty="0">
              <a:solidFill>
                <a:prstClr val="black"/>
              </a:solidFill>
              <a:latin typeface="Calibri"/>
            </a:endParaRPr>
          </a:p>
        </p:txBody>
      </p:sp>
    </p:spTree>
    <p:extLst>
      <p:ext uri="{BB962C8B-B14F-4D97-AF65-F5344CB8AC3E}">
        <p14:creationId xmlns:p14="http://schemas.microsoft.com/office/powerpoint/2010/main" val="3709147268"/>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TextBox 2"/>
          <p:cNvSpPr txBox="1"/>
          <p:nvPr/>
        </p:nvSpPr>
        <p:spPr>
          <a:xfrm>
            <a:off x="1050324" y="1507524"/>
            <a:ext cx="914400" cy="914400"/>
          </a:xfrm>
          <a:prstGeom prst="rect">
            <a:avLst/>
          </a:prstGeom>
          <a:noFill/>
          <a:effectLst/>
        </p:spPr>
        <p:txBody>
          <a:bodyPr wrap="none" lIns="0" tIns="0" rIns="0" bIns="0" rtlCol="0">
            <a:noAutofit/>
          </a:bodyPr>
          <a:lstStyle/>
          <a:p>
            <a:pPr algn="l" eaLnBrk="0" hangingPunct="0">
              <a:lnSpc>
                <a:spcPts val="1800"/>
              </a:lnSpc>
            </a:pPr>
            <a:r>
              <a:rPr lang="en-US" sz="2800" b="1" dirty="0" smtClean="0"/>
              <a:t>National Water Model is now operational </a:t>
            </a:r>
          </a:p>
          <a:p>
            <a:pPr algn="l" eaLnBrk="0" hangingPunct="0">
              <a:lnSpc>
                <a:spcPts val="1800"/>
              </a:lnSpc>
            </a:pPr>
            <a:endParaRPr lang="en-US" sz="2800" b="1" dirty="0"/>
          </a:p>
          <a:p>
            <a:pPr algn="l" eaLnBrk="0" hangingPunct="0">
              <a:lnSpc>
                <a:spcPts val="1800"/>
              </a:lnSpc>
            </a:pPr>
            <a:r>
              <a:rPr lang="en-US" sz="2800" b="1" dirty="0" smtClean="0"/>
              <a:t>	– water is being forecast like weather</a:t>
            </a:r>
          </a:p>
          <a:p>
            <a:pPr algn="l" eaLnBrk="0" hangingPunct="0">
              <a:lnSpc>
                <a:spcPts val="1800"/>
              </a:lnSpc>
            </a:pPr>
            <a:endParaRPr lang="en-US" sz="2800" b="1" dirty="0" smtClean="0"/>
          </a:p>
          <a:p>
            <a:pPr algn="l" eaLnBrk="0" hangingPunct="0">
              <a:lnSpc>
                <a:spcPts val="1800"/>
              </a:lnSpc>
            </a:pPr>
            <a:endParaRPr lang="en-US" sz="2800" b="1" dirty="0"/>
          </a:p>
          <a:p>
            <a:pPr eaLnBrk="0" hangingPunct="0">
              <a:lnSpc>
                <a:spcPts val="1800"/>
              </a:lnSpc>
            </a:pPr>
            <a:r>
              <a:rPr lang="en-US" sz="2800" b="1" dirty="0" smtClean="0"/>
              <a:t>This </a:t>
            </a:r>
            <a:r>
              <a:rPr lang="en-US" sz="2800" b="1" dirty="0"/>
              <a:t>is a large complex enterprise that </a:t>
            </a:r>
            <a:endParaRPr lang="en-US" sz="2800" b="1" dirty="0" smtClean="0"/>
          </a:p>
          <a:p>
            <a:pPr eaLnBrk="0" hangingPunct="0">
              <a:lnSpc>
                <a:spcPts val="1800"/>
              </a:lnSpc>
            </a:pPr>
            <a:endParaRPr lang="en-US" sz="2800" b="1" dirty="0"/>
          </a:p>
          <a:p>
            <a:pPr eaLnBrk="0" hangingPunct="0">
              <a:lnSpc>
                <a:spcPts val="1800"/>
              </a:lnSpc>
            </a:pPr>
            <a:r>
              <a:rPr lang="en-US" sz="2800" b="1" dirty="0" smtClean="0"/>
              <a:t>will </a:t>
            </a:r>
            <a:r>
              <a:rPr lang="en-US" sz="2800" b="1" dirty="0"/>
              <a:t>take time to become </a:t>
            </a:r>
            <a:r>
              <a:rPr lang="en-US" sz="2800" b="1" dirty="0" smtClean="0"/>
              <a:t>routine</a:t>
            </a:r>
          </a:p>
          <a:p>
            <a:pPr eaLnBrk="0" hangingPunct="0">
              <a:lnSpc>
                <a:spcPts val="1800"/>
              </a:lnSpc>
            </a:pPr>
            <a:endParaRPr lang="en-US" sz="2800" b="1" dirty="0"/>
          </a:p>
          <a:p>
            <a:pPr eaLnBrk="0" hangingPunct="0">
              <a:lnSpc>
                <a:spcPts val="1800"/>
              </a:lnSpc>
            </a:pPr>
            <a:endParaRPr lang="en-US" sz="2800" b="1" dirty="0" smtClean="0"/>
          </a:p>
          <a:p>
            <a:pPr eaLnBrk="0" hangingPunct="0">
              <a:lnSpc>
                <a:spcPts val="1800"/>
              </a:lnSpc>
            </a:pPr>
            <a:r>
              <a:rPr lang="en-US" sz="2800" b="1" i="1" dirty="0" smtClean="0">
                <a:solidFill>
                  <a:srgbClr val="FF0000"/>
                </a:solidFill>
              </a:rPr>
              <a:t>How will this affect the future of </a:t>
            </a:r>
          </a:p>
          <a:p>
            <a:pPr eaLnBrk="0" hangingPunct="0">
              <a:lnSpc>
                <a:spcPts val="1800"/>
              </a:lnSpc>
            </a:pPr>
            <a:endParaRPr lang="en-US" sz="2800" b="1" i="1" dirty="0">
              <a:solidFill>
                <a:srgbClr val="FF0000"/>
              </a:solidFill>
            </a:endParaRPr>
          </a:p>
          <a:p>
            <a:pPr eaLnBrk="0" hangingPunct="0">
              <a:lnSpc>
                <a:spcPts val="1800"/>
              </a:lnSpc>
            </a:pPr>
            <a:r>
              <a:rPr lang="en-US" sz="2800" b="1" i="1" dirty="0" smtClean="0">
                <a:solidFill>
                  <a:srgbClr val="FF0000"/>
                </a:solidFill>
              </a:rPr>
              <a:t>water science and engineering?</a:t>
            </a:r>
            <a:endParaRPr lang="en-US" sz="2800" b="1" i="1" dirty="0">
              <a:solidFill>
                <a:srgbClr val="FF0000"/>
              </a:solidFill>
            </a:endParaRPr>
          </a:p>
          <a:p>
            <a:pPr algn="l" eaLnBrk="0" hangingPunct="0">
              <a:lnSpc>
                <a:spcPts val="1800"/>
              </a:lnSpc>
            </a:pPr>
            <a:endParaRPr lang="en-US" sz="1400" b="1" dirty="0" smtClean="0">
              <a:ea typeface="+mn-ea"/>
              <a:cs typeface="+mn-cs"/>
            </a:endParaRPr>
          </a:p>
        </p:txBody>
      </p:sp>
    </p:spTree>
    <p:extLst>
      <p:ext uri="{BB962C8B-B14F-4D97-AF65-F5344CB8AC3E}">
        <p14:creationId xmlns:p14="http://schemas.microsoft.com/office/powerpoint/2010/main" val="45323261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47059"/>
          </a:xfrm>
          <a:solidFill>
            <a:schemeClr val="tx1"/>
          </a:solidFill>
          <a:effectLst/>
        </p:spPr>
        <p:txBody>
          <a:bodyPr>
            <a:noAutofit/>
          </a:bodyPr>
          <a:lstStyle/>
          <a:p>
            <a:r>
              <a:rPr lang="en-US" sz="2800" b="1" dirty="0" smtClean="0">
                <a:solidFill>
                  <a:srgbClr val="FFFFFF"/>
                </a:solidFill>
                <a:effectLst>
                  <a:outerShdw blurRad="38100" dist="38100" dir="2700000" algn="tl">
                    <a:srgbClr val="000000">
                      <a:alpha val="43137"/>
                    </a:srgbClr>
                  </a:outerShdw>
                </a:effectLst>
                <a:latin typeface="BlairMdITC TT-Medium"/>
                <a:cs typeface="BlairMdITC TT-Medium"/>
              </a:rPr>
              <a:t>Initial Stakeholder Priorities</a:t>
            </a:r>
            <a:endParaRPr lang="en-US" sz="2800" b="1" dirty="0">
              <a:solidFill>
                <a:srgbClr val="FFFFFF"/>
              </a:solidFill>
              <a:effectLst>
                <a:outerShdw blurRad="38100" dist="38100" dir="2700000" algn="tl">
                  <a:srgbClr val="000000">
                    <a:alpha val="43137"/>
                  </a:srgbClr>
                </a:outerShdw>
              </a:effectLst>
              <a:latin typeface="BlairMdITC TT-Medium"/>
              <a:cs typeface="BlairMdITC TT-Medium"/>
            </a:endParaRPr>
          </a:p>
        </p:txBody>
      </p:sp>
      <p:sp>
        <p:nvSpPr>
          <p:cNvPr id="2" name="Slide Number Placeholder 1"/>
          <p:cNvSpPr>
            <a:spLocks noGrp="1"/>
          </p:cNvSpPr>
          <p:nvPr>
            <p:ph type="sldNum" sz="quarter" idx="12"/>
          </p:nvPr>
        </p:nvSpPr>
        <p:spPr/>
        <p:txBody>
          <a:bodyPr/>
          <a:lstStyle/>
          <a:p>
            <a:fld id="{DFED2D5C-7DEC-4016-9B3B-6FCD74A1F0F1}" type="slidenum">
              <a:rPr lang="en-US" smtClean="0"/>
              <a:t>4</a:t>
            </a:fld>
            <a:endParaRPr lang="en-US" dirty="0"/>
          </a:p>
        </p:txBody>
      </p:sp>
      <p:graphicFrame>
        <p:nvGraphicFramePr>
          <p:cNvPr id="8" name="Diagram 7"/>
          <p:cNvGraphicFramePr/>
          <p:nvPr>
            <p:extLst>
              <p:ext uri="{D42A27DB-BD31-4B8C-83A1-F6EECF244321}">
                <p14:modId xmlns:p14="http://schemas.microsoft.com/office/powerpoint/2010/main" val="1578253119"/>
              </p:ext>
            </p:extLst>
          </p:nvPr>
        </p:nvGraphicFramePr>
        <p:xfrm>
          <a:off x="169333" y="979137"/>
          <a:ext cx="886177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522111" y="4408928"/>
            <a:ext cx="8128000" cy="369332"/>
          </a:xfrm>
          <a:prstGeom prst="rect">
            <a:avLst/>
          </a:prstGeom>
          <a:noFill/>
          <a:scene3d>
            <a:camera prst="orthographicFront"/>
            <a:lightRig rig="threePt" dir="t"/>
          </a:scene3d>
          <a:sp3d>
            <a:bevelT w="152400" h="50800" prst="softRound"/>
            <a:bevelB w="152400" h="50800" prst="softRound"/>
          </a:sp3d>
        </p:spPr>
        <p:txBody>
          <a:bodyPr wrap="square" rtlCol="0">
            <a:noAutofit/>
          </a:bodyPr>
          <a:lstStyle/>
          <a:p>
            <a:pPr algn="ctr"/>
            <a:r>
              <a:rPr lang="en-US" b="1" dirty="0" smtClean="0">
                <a:latin typeface="Arial"/>
                <a:cs typeface="Arial"/>
              </a:rPr>
              <a:t>Need integrated understanding of near- and long-term outlook and </a:t>
            </a:r>
            <a:r>
              <a:rPr lang="en-US" b="1" dirty="0">
                <a:latin typeface="Arial"/>
                <a:cs typeface="Arial"/>
              </a:rPr>
              <a:t>r</a:t>
            </a:r>
            <a:r>
              <a:rPr lang="en-US" b="1" dirty="0" smtClean="0">
                <a:latin typeface="Arial"/>
                <a:cs typeface="Arial"/>
              </a:rPr>
              <a:t>isks</a:t>
            </a:r>
            <a:endParaRPr lang="en-US" b="1" dirty="0">
              <a:latin typeface="Arial"/>
              <a:cs typeface="Arial"/>
            </a:endParaRPr>
          </a:p>
        </p:txBody>
      </p:sp>
      <p:sp>
        <p:nvSpPr>
          <p:cNvPr id="11" name="TextBox 10"/>
          <p:cNvSpPr txBox="1"/>
          <p:nvPr/>
        </p:nvSpPr>
        <p:spPr>
          <a:xfrm>
            <a:off x="0" y="5048985"/>
            <a:ext cx="9144000" cy="966418"/>
          </a:xfrm>
          <a:prstGeom prst="rect">
            <a:avLst/>
          </a:prstGeom>
          <a:noFill/>
        </p:spPr>
        <p:txBody>
          <a:bodyPr wrap="square" rtlCol="0">
            <a:spAutoFit/>
          </a:bodyPr>
          <a:lstStyle/>
          <a:p>
            <a:pPr algn="ctr">
              <a:lnSpc>
                <a:spcPct val="120000"/>
              </a:lnSpc>
              <a:buSzPct val="25000"/>
            </a:pPr>
            <a:r>
              <a:rPr lang="en-US" sz="2400" b="1" kern="0" dirty="0">
                <a:solidFill>
                  <a:srgbClr val="000000"/>
                </a:solidFill>
                <a:effectLst>
                  <a:outerShdw blurRad="38100" dist="38100" dir="2700000" algn="tl">
                    <a:srgbClr val="000000">
                      <a:alpha val="43137"/>
                    </a:srgbClr>
                  </a:outerShdw>
                </a:effectLst>
                <a:latin typeface="BlairMdITC TT-Medium"/>
                <a:ea typeface="Arial"/>
                <a:cs typeface="BlairMdITC TT-Medium"/>
                <a:sym typeface="Arial"/>
              </a:rPr>
              <a:t>Actionable Water Intelligence</a:t>
            </a:r>
          </a:p>
          <a:p>
            <a:pPr algn="ctr">
              <a:lnSpc>
                <a:spcPct val="120000"/>
              </a:lnSpc>
              <a:buSzPct val="25000"/>
            </a:pPr>
            <a:r>
              <a:rPr lang="en-US" sz="2400" b="1" kern="0" dirty="0">
                <a:solidFill>
                  <a:srgbClr val="000000"/>
                </a:solidFill>
                <a:effectLst>
                  <a:outerShdw blurRad="38100" dist="38100" dir="2700000" algn="tl">
                    <a:srgbClr val="000000">
                      <a:alpha val="43137"/>
                    </a:srgbClr>
                  </a:outerShdw>
                </a:effectLst>
                <a:ea typeface="Arial"/>
                <a:cs typeface="Arial"/>
                <a:sym typeface="Arial"/>
              </a:rPr>
              <a:t>High Resolution, Integrated Water Analyses, Predictions and Data</a:t>
            </a:r>
          </a:p>
        </p:txBody>
      </p:sp>
      <p:sp>
        <p:nvSpPr>
          <p:cNvPr id="10" name="Shape 350"/>
          <p:cNvSpPr txBox="1"/>
          <p:nvPr/>
        </p:nvSpPr>
        <p:spPr>
          <a:xfrm>
            <a:off x="522111" y="6030760"/>
            <a:ext cx="8385810" cy="651180"/>
          </a:xfrm>
          <a:prstGeom prst="rect">
            <a:avLst/>
          </a:prstGeom>
          <a:noFill/>
          <a:ln>
            <a:noFill/>
          </a:ln>
        </p:spPr>
        <p:txBody>
          <a:bodyPr lIns="91425" tIns="45700" rIns="91425" bIns="45700" anchor="t" anchorCtr="0">
            <a:noAutofit/>
          </a:bodyPr>
          <a:lstStyle/>
          <a:p>
            <a:pPr algn="ctr">
              <a:buSzPct val="25000"/>
            </a:pPr>
            <a:r>
              <a:rPr lang="en-US" sz="2000" b="1" kern="0" dirty="0" smtClean="0">
                <a:solidFill>
                  <a:srgbClr val="0000FF"/>
                </a:solidFill>
                <a:effectLst>
                  <a:outerShdw blurRad="38100" dist="38100" dir="2700000" algn="tl">
                    <a:srgbClr val="000000">
                      <a:alpha val="43137"/>
                    </a:srgbClr>
                  </a:outerShdw>
                </a:effectLst>
                <a:ea typeface="Arial"/>
                <a:cs typeface="Arial"/>
                <a:sym typeface="Arial"/>
              </a:rPr>
              <a:t>Transform information into intelligence by linking hydrologic, infrastructural, economic, demographic, environmental, and political data</a:t>
            </a:r>
            <a:endParaRPr lang="en-US" sz="2000" b="1" kern="0" dirty="0">
              <a:solidFill>
                <a:srgbClr val="0000FF"/>
              </a:solidFill>
              <a:effectLst>
                <a:outerShdw blurRad="38100" dist="38100" dir="2700000" algn="tl">
                  <a:srgbClr val="000000">
                    <a:alpha val="43137"/>
                  </a:srgbClr>
                </a:outerShdw>
              </a:effectLst>
              <a:ea typeface="Arial"/>
              <a:cs typeface="Arial"/>
              <a:sym typeface="Arial"/>
            </a:endParaRPr>
          </a:p>
        </p:txBody>
      </p:sp>
    </p:spTree>
    <p:extLst>
      <p:ext uri="{BB962C8B-B14F-4D97-AF65-F5344CB8AC3E}">
        <p14:creationId xmlns:p14="http://schemas.microsoft.com/office/powerpoint/2010/main" val="35845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717176"/>
          </a:xfrm>
          <a:solidFill>
            <a:schemeClr val="tx1"/>
          </a:solidFill>
          <a:effectLst/>
        </p:spPr>
        <p:txBody>
          <a:bodyPr>
            <a:normAutofit/>
          </a:bodyPr>
          <a:lstStyle/>
          <a:p>
            <a:r>
              <a:rPr lang="en-US" sz="3200" b="1" dirty="0" smtClean="0">
                <a:solidFill>
                  <a:srgbClr val="FFFFFF"/>
                </a:solidFill>
                <a:effectLst>
                  <a:outerShdw blurRad="38100" dist="38100" dir="2700000" algn="tl">
                    <a:srgbClr val="000000">
                      <a:alpha val="43137"/>
                    </a:srgbClr>
                  </a:outerShdw>
                </a:effectLst>
                <a:latin typeface="BlairMdITC TT-Medium"/>
                <a:cs typeface="BlairMdITC TT-Medium"/>
              </a:rPr>
              <a:t>Stakeholder Priorities</a:t>
            </a:r>
            <a:endParaRPr lang="en-US" sz="3200" b="1" dirty="0">
              <a:solidFill>
                <a:srgbClr val="FFFFFF"/>
              </a:solidFill>
              <a:effectLst>
                <a:outerShdw blurRad="38100" dist="38100" dir="2700000" algn="tl">
                  <a:srgbClr val="000000">
                    <a:alpha val="43137"/>
                  </a:srgbClr>
                </a:outerShdw>
              </a:effectLst>
              <a:latin typeface="BlairMdITC TT-Medium"/>
              <a:cs typeface="BlairMdITC TT-Medium"/>
            </a:endParaRPr>
          </a:p>
        </p:txBody>
      </p:sp>
      <p:sp>
        <p:nvSpPr>
          <p:cNvPr id="2" name="Slide Number Placeholder 1"/>
          <p:cNvSpPr>
            <a:spLocks noGrp="1"/>
          </p:cNvSpPr>
          <p:nvPr>
            <p:ph type="sldNum" sz="quarter" idx="12"/>
          </p:nvPr>
        </p:nvSpPr>
        <p:spPr/>
        <p:txBody>
          <a:bodyPr/>
          <a:lstStyle/>
          <a:p>
            <a:fld id="{DFED2D5C-7DEC-4016-9B3B-6FCD74A1F0F1}" type="slidenum">
              <a:rPr lang="en-US" smtClean="0"/>
              <a:t>5</a:t>
            </a:fld>
            <a:endParaRPr lang="en-US" dirty="0"/>
          </a:p>
        </p:txBody>
      </p:sp>
      <p:graphicFrame>
        <p:nvGraphicFramePr>
          <p:cNvPr id="3" name="Diagram 2"/>
          <p:cNvGraphicFramePr/>
          <p:nvPr>
            <p:extLst>
              <p:ext uri="{D42A27DB-BD31-4B8C-83A1-F6EECF244321}">
                <p14:modId xmlns:p14="http://schemas.microsoft.com/office/powerpoint/2010/main" val="1392821232"/>
              </p:ext>
            </p:extLst>
          </p:nvPr>
        </p:nvGraphicFramePr>
        <p:xfrm>
          <a:off x="122405" y="1628588"/>
          <a:ext cx="9021595" cy="4384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6"/>
          <p:cNvSpPr txBox="1">
            <a:spLocks/>
          </p:cNvSpPr>
          <p:nvPr/>
        </p:nvSpPr>
        <p:spPr>
          <a:xfrm>
            <a:off x="0" y="4090897"/>
            <a:ext cx="3242235" cy="248880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smtClean="0">
                <a:solidFill>
                  <a:srgbClr val="000000"/>
                </a:solidFill>
              </a:rPr>
              <a:t>    Examples</a:t>
            </a:r>
          </a:p>
          <a:p>
            <a:pPr marL="520700" lvl="1" indent="-228600">
              <a:lnSpc>
                <a:spcPct val="85000"/>
              </a:lnSpc>
              <a:spcBef>
                <a:spcPts val="1000"/>
              </a:spcBef>
              <a:buFont typeface="Wingdings" charset="2"/>
              <a:buChar char="Ø"/>
            </a:pPr>
            <a:r>
              <a:rPr lang="en-US" sz="1800" b="1" dirty="0" smtClean="0">
                <a:solidFill>
                  <a:srgbClr val="000000"/>
                </a:solidFill>
              </a:rPr>
              <a:t>Total Water Level along Nation’s coasts</a:t>
            </a:r>
          </a:p>
          <a:p>
            <a:pPr marL="520700" lvl="1" indent="-228600">
              <a:lnSpc>
                <a:spcPct val="85000"/>
              </a:lnSpc>
              <a:spcBef>
                <a:spcPts val="1000"/>
              </a:spcBef>
              <a:buFont typeface="Wingdings" charset="2"/>
              <a:buChar char="Ø"/>
            </a:pPr>
            <a:r>
              <a:rPr lang="en-US" sz="1800" b="1" dirty="0" smtClean="0">
                <a:solidFill>
                  <a:srgbClr val="000000"/>
                </a:solidFill>
              </a:rPr>
              <a:t>Climate Change</a:t>
            </a:r>
          </a:p>
          <a:p>
            <a:pPr marL="520700" lvl="1" indent="-228600">
              <a:lnSpc>
                <a:spcPct val="85000"/>
              </a:lnSpc>
              <a:spcBef>
                <a:spcPts val="1000"/>
              </a:spcBef>
              <a:buFont typeface="Wingdings" charset="2"/>
              <a:buChar char="Ø"/>
            </a:pPr>
            <a:r>
              <a:rPr lang="en-US" sz="1800" b="1" dirty="0" smtClean="0">
                <a:solidFill>
                  <a:srgbClr val="000000"/>
                </a:solidFill>
              </a:rPr>
              <a:t>Low Flows, Droughts</a:t>
            </a:r>
          </a:p>
          <a:p>
            <a:pPr marL="520700" lvl="1" indent="-228600">
              <a:lnSpc>
                <a:spcPct val="85000"/>
              </a:lnSpc>
              <a:spcBef>
                <a:spcPts val="1000"/>
              </a:spcBef>
              <a:buFont typeface="Wingdings" charset="2"/>
              <a:buChar char="Ø"/>
            </a:pPr>
            <a:r>
              <a:rPr lang="en-US" sz="1800" b="1" dirty="0" smtClean="0">
                <a:solidFill>
                  <a:srgbClr val="000000"/>
                </a:solidFill>
              </a:rPr>
              <a:t>Prediction Uncertainty</a:t>
            </a:r>
          </a:p>
          <a:p>
            <a:pPr marL="520700" lvl="1" indent="-228600">
              <a:lnSpc>
                <a:spcPct val="85000"/>
              </a:lnSpc>
              <a:spcBef>
                <a:spcPts val="1000"/>
              </a:spcBef>
              <a:buFont typeface="Wingdings" charset="2"/>
              <a:buChar char="Ø"/>
            </a:pPr>
            <a:r>
              <a:rPr lang="en-US" sz="1800" b="1" dirty="0" smtClean="0">
                <a:solidFill>
                  <a:srgbClr val="000000"/>
                </a:solidFill>
              </a:rPr>
              <a:t>Risk-informed</a:t>
            </a:r>
            <a:endParaRPr lang="en-US" sz="1800" b="1" dirty="0">
              <a:solidFill>
                <a:srgbClr val="000000"/>
              </a:solidFill>
            </a:endParaRPr>
          </a:p>
        </p:txBody>
      </p:sp>
      <p:sp>
        <p:nvSpPr>
          <p:cNvPr id="12" name="Content Placeholder 6"/>
          <p:cNvSpPr txBox="1">
            <a:spLocks/>
          </p:cNvSpPr>
          <p:nvPr/>
        </p:nvSpPr>
        <p:spPr>
          <a:xfrm>
            <a:off x="5837937" y="836704"/>
            <a:ext cx="2999517" cy="188527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5000"/>
              </a:lnSpc>
              <a:spcBef>
                <a:spcPts val="800"/>
              </a:spcBef>
              <a:buFont typeface="Wingdings" charset="2"/>
              <a:buChar char="Ø"/>
            </a:pPr>
            <a:r>
              <a:rPr lang="en-US" sz="1800" b="1" dirty="0" smtClean="0"/>
              <a:t>Relevant to scales of local decision making and infrastructure</a:t>
            </a:r>
          </a:p>
          <a:p>
            <a:pPr>
              <a:lnSpc>
                <a:spcPct val="85000"/>
              </a:lnSpc>
              <a:spcBef>
                <a:spcPts val="800"/>
              </a:spcBef>
              <a:buFont typeface="Wingdings" charset="2"/>
              <a:buChar char="Ø"/>
            </a:pPr>
            <a:r>
              <a:rPr lang="en-US" sz="1800" b="1" dirty="0" smtClean="0"/>
              <a:t>Forecast inundation maps depicting street level impacts</a:t>
            </a:r>
            <a:endParaRPr lang="en-US" sz="1800" b="1" dirty="0"/>
          </a:p>
        </p:txBody>
      </p:sp>
      <p:sp>
        <p:nvSpPr>
          <p:cNvPr id="13" name="Content Placeholder 6"/>
          <p:cNvSpPr txBox="1">
            <a:spLocks/>
          </p:cNvSpPr>
          <p:nvPr/>
        </p:nvSpPr>
        <p:spPr>
          <a:xfrm>
            <a:off x="6245412" y="4227048"/>
            <a:ext cx="2898588" cy="171642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5000"/>
              </a:lnSpc>
              <a:spcBef>
                <a:spcPts val="1000"/>
              </a:spcBef>
              <a:buFont typeface="Wingdings" charset="2"/>
              <a:buChar char="Ø"/>
            </a:pPr>
            <a:r>
              <a:rPr lang="en-US" sz="1800" b="1" dirty="0" smtClean="0">
                <a:solidFill>
                  <a:srgbClr val="000000"/>
                </a:solidFill>
              </a:rPr>
              <a:t>Relevant to integrated water resource management</a:t>
            </a:r>
          </a:p>
          <a:p>
            <a:pPr>
              <a:lnSpc>
                <a:spcPct val="85000"/>
              </a:lnSpc>
              <a:spcBef>
                <a:spcPts val="1000"/>
              </a:spcBef>
              <a:buFont typeface="Wingdings" charset="2"/>
              <a:buChar char="Ø"/>
            </a:pPr>
            <a:r>
              <a:rPr lang="en-US" sz="1800" b="1" dirty="0" smtClean="0">
                <a:solidFill>
                  <a:srgbClr val="000000"/>
                </a:solidFill>
              </a:rPr>
              <a:t>Need the same type of information consistently throughout domain</a:t>
            </a:r>
          </a:p>
          <a:p>
            <a:pPr>
              <a:lnSpc>
                <a:spcPct val="85000"/>
              </a:lnSpc>
              <a:spcBef>
                <a:spcPts val="1000"/>
              </a:spcBef>
              <a:buFont typeface="Wingdings" charset="2"/>
              <a:buChar char="Ø"/>
            </a:pPr>
            <a:r>
              <a:rPr lang="en-US" sz="1800" b="1" dirty="0" smtClean="0">
                <a:solidFill>
                  <a:srgbClr val="000000"/>
                </a:solidFill>
              </a:rPr>
              <a:t>Forecasts of full range of hydrologic parameters</a:t>
            </a:r>
            <a:endParaRPr lang="en-US" sz="1800" b="1" dirty="0">
              <a:solidFill>
                <a:srgbClr val="000000"/>
              </a:solidFill>
            </a:endParaRPr>
          </a:p>
        </p:txBody>
      </p:sp>
    </p:spTree>
    <p:extLst>
      <p:ext uri="{BB962C8B-B14F-4D97-AF65-F5344CB8AC3E}">
        <p14:creationId xmlns:p14="http://schemas.microsoft.com/office/powerpoint/2010/main" val="12820500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6</a:t>
            </a:fld>
            <a:endParaRPr lang="en-US" dirty="0">
              <a:solidFill>
                <a:prstClr val="black">
                  <a:tint val="75000"/>
                </a:prstClr>
              </a:solidFill>
              <a:latin typeface="Calibri"/>
            </a:endParaRPr>
          </a:p>
        </p:txBody>
      </p:sp>
      <p:sp>
        <p:nvSpPr>
          <p:cNvPr id="4" name="L-Shape 3"/>
          <p:cNvSpPr/>
          <p:nvPr/>
        </p:nvSpPr>
        <p:spPr>
          <a:xfrm rot="5400000">
            <a:off x="112277" y="3195482"/>
            <a:ext cx="1751645" cy="1788518"/>
          </a:xfrm>
          <a:prstGeom prst="corner">
            <a:avLst>
              <a:gd name="adj1" fmla="val 12132"/>
              <a:gd name="adj2" fmla="val 12867"/>
            </a:avLst>
          </a:prstGeom>
          <a:gradFill flip="none" rotWithShape="1">
            <a:gsLst>
              <a:gs pos="0">
                <a:schemeClr val="tx2">
                  <a:lumMod val="50000"/>
                </a:schemeClr>
              </a:gs>
              <a:gs pos="100000">
                <a:srgbClr val="FFFFFF"/>
              </a:gs>
              <a:gs pos="99000">
                <a:schemeClr val="accent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0" y="5634"/>
            <a:ext cx="9144000" cy="498260"/>
          </a:xfrm>
          <a:prstGeom prst="rect">
            <a:avLst/>
          </a:prstGeom>
          <a:solidFill>
            <a:schemeClr val="tx1"/>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chemeClr val="bg1"/>
                </a:solidFill>
                <a:effectLst>
                  <a:outerShdw blurRad="38100" dist="38100" dir="2700000" algn="tl">
                    <a:srgbClr val="000000">
                      <a:alpha val="43137"/>
                    </a:srgbClr>
                  </a:outerShdw>
                </a:effectLst>
                <a:latin typeface="BlairMdITC TT-Medium"/>
                <a:cs typeface="BlairMdITC TT-Medium"/>
              </a:rPr>
              <a:t>Multi-Year Strategic Science and Services Plan</a:t>
            </a:r>
          </a:p>
        </p:txBody>
      </p:sp>
      <p:sp>
        <p:nvSpPr>
          <p:cNvPr id="10" name="TextBox 9"/>
          <p:cNvSpPr txBox="1"/>
          <p:nvPr/>
        </p:nvSpPr>
        <p:spPr>
          <a:xfrm>
            <a:off x="406643" y="2844586"/>
            <a:ext cx="1129974" cy="369332"/>
          </a:xfrm>
          <a:prstGeom prst="rect">
            <a:avLst/>
          </a:prstGeom>
          <a:noFill/>
        </p:spPr>
        <p:txBody>
          <a:bodyPr wrap="none" rtlCol="0">
            <a:spAutoFit/>
          </a:bodyPr>
          <a:lstStyle/>
          <a:p>
            <a:pPr algn="ctr"/>
            <a:r>
              <a:rPr lang="en-US" b="1" dirty="0" smtClean="0">
                <a:latin typeface="Arial"/>
                <a:cs typeface="Arial"/>
              </a:rPr>
              <a:t>FY 15-19</a:t>
            </a:r>
            <a:endParaRPr lang="en-US" b="1" dirty="0">
              <a:latin typeface="Arial"/>
              <a:cs typeface="Arial"/>
            </a:endParaRPr>
          </a:p>
        </p:txBody>
      </p:sp>
      <p:sp>
        <p:nvSpPr>
          <p:cNvPr id="11" name="TextBox 10"/>
          <p:cNvSpPr txBox="1"/>
          <p:nvPr/>
        </p:nvSpPr>
        <p:spPr>
          <a:xfrm>
            <a:off x="2260688" y="2303052"/>
            <a:ext cx="1129974" cy="369332"/>
          </a:xfrm>
          <a:prstGeom prst="rect">
            <a:avLst/>
          </a:prstGeom>
          <a:noFill/>
        </p:spPr>
        <p:txBody>
          <a:bodyPr wrap="none" rtlCol="0">
            <a:spAutoFit/>
          </a:bodyPr>
          <a:lstStyle/>
          <a:p>
            <a:r>
              <a:rPr lang="en-US" b="1" dirty="0" smtClean="0">
                <a:latin typeface="Arial"/>
                <a:cs typeface="Arial"/>
              </a:rPr>
              <a:t>FY 16-20</a:t>
            </a:r>
            <a:endParaRPr lang="en-US" b="1" dirty="0">
              <a:latin typeface="Arial"/>
              <a:cs typeface="Arial"/>
            </a:endParaRPr>
          </a:p>
        </p:txBody>
      </p:sp>
      <p:sp>
        <p:nvSpPr>
          <p:cNvPr id="12" name="TextBox 11"/>
          <p:cNvSpPr txBox="1"/>
          <p:nvPr/>
        </p:nvSpPr>
        <p:spPr>
          <a:xfrm>
            <a:off x="4077198" y="1749619"/>
            <a:ext cx="1129974" cy="369332"/>
          </a:xfrm>
          <a:prstGeom prst="rect">
            <a:avLst/>
          </a:prstGeom>
          <a:noFill/>
        </p:spPr>
        <p:txBody>
          <a:bodyPr wrap="none" rtlCol="0">
            <a:spAutoFit/>
          </a:bodyPr>
          <a:lstStyle/>
          <a:p>
            <a:r>
              <a:rPr lang="en-US" b="1" dirty="0" smtClean="0">
                <a:latin typeface="Arial"/>
                <a:cs typeface="Arial"/>
              </a:rPr>
              <a:t>FY 17-21</a:t>
            </a:r>
            <a:endParaRPr lang="en-US" b="1" dirty="0">
              <a:latin typeface="Arial"/>
              <a:cs typeface="Arial"/>
            </a:endParaRPr>
          </a:p>
        </p:txBody>
      </p:sp>
      <p:sp>
        <p:nvSpPr>
          <p:cNvPr id="13" name="TextBox 12"/>
          <p:cNvSpPr txBox="1"/>
          <p:nvPr/>
        </p:nvSpPr>
        <p:spPr>
          <a:xfrm>
            <a:off x="5843659" y="1188379"/>
            <a:ext cx="1129974" cy="369332"/>
          </a:xfrm>
          <a:prstGeom prst="rect">
            <a:avLst/>
          </a:prstGeom>
          <a:noFill/>
        </p:spPr>
        <p:txBody>
          <a:bodyPr wrap="none" rtlCol="0">
            <a:spAutoFit/>
          </a:bodyPr>
          <a:lstStyle/>
          <a:p>
            <a:r>
              <a:rPr lang="en-US" b="1" dirty="0" smtClean="0">
                <a:latin typeface="Arial"/>
                <a:cs typeface="Arial"/>
              </a:rPr>
              <a:t>FY 18-22</a:t>
            </a:r>
            <a:endParaRPr lang="en-US" b="1" dirty="0">
              <a:latin typeface="Arial"/>
              <a:cs typeface="Arial"/>
            </a:endParaRPr>
          </a:p>
        </p:txBody>
      </p:sp>
      <p:sp>
        <p:nvSpPr>
          <p:cNvPr id="14" name="TextBox 13"/>
          <p:cNvSpPr txBox="1"/>
          <p:nvPr/>
        </p:nvSpPr>
        <p:spPr>
          <a:xfrm>
            <a:off x="7610120" y="654654"/>
            <a:ext cx="1129974" cy="369332"/>
          </a:xfrm>
          <a:prstGeom prst="rect">
            <a:avLst/>
          </a:prstGeom>
          <a:noFill/>
        </p:spPr>
        <p:txBody>
          <a:bodyPr wrap="none" rtlCol="0">
            <a:spAutoFit/>
          </a:bodyPr>
          <a:lstStyle/>
          <a:p>
            <a:r>
              <a:rPr lang="en-US" b="1" dirty="0" smtClean="0">
                <a:latin typeface="Arial"/>
                <a:cs typeface="Arial"/>
              </a:rPr>
              <a:t>FY 19-23</a:t>
            </a:r>
            <a:endParaRPr lang="en-US" b="1" dirty="0">
              <a:latin typeface="Arial"/>
              <a:cs typeface="Arial"/>
            </a:endParaRPr>
          </a:p>
        </p:txBody>
      </p:sp>
      <p:sp>
        <p:nvSpPr>
          <p:cNvPr id="15" name="L-Shape 14"/>
          <p:cNvSpPr/>
          <p:nvPr/>
        </p:nvSpPr>
        <p:spPr>
          <a:xfrm rot="5400000">
            <a:off x="1900795" y="2647999"/>
            <a:ext cx="1751645" cy="1788518"/>
          </a:xfrm>
          <a:prstGeom prst="corner">
            <a:avLst>
              <a:gd name="adj1" fmla="val 12132"/>
              <a:gd name="adj2" fmla="val 12867"/>
            </a:avLst>
          </a:prstGeom>
          <a:gradFill flip="none" rotWithShape="1">
            <a:gsLst>
              <a:gs pos="0">
                <a:schemeClr val="tx2">
                  <a:lumMod val="50000"/>
                </a:schemeClr>
              </a:gs>
              <a:gs pos="100000">
                <a:srgbClr val="FFFFFF"/>
              </a:gs>
              <a:gs pos="99000">
                <a:schemeClr val="accent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L-Shape 15"/>
          <p:cNvSpPr/>
          <p:nvPr/>
        </p:nvSpPr>
        <p:spPr>
          <a:xfrm rot="5400000">
            <a:off x="3689313" y="2100516"/>
            <a:ext cx="1751645" cy="1788518"/>
          </a:xfrm>
          <a:prstGeom prst="corner">
            <a:avLst>
              <a:gd name="adj1" fmla="val 12132"/>
              <a:gd name="adj2" fmla="val 12867"/>
            </a:avLst>
          </a:prstGeom>
          <a:gradFill flip="none" rotWithShape="1">
            <a:gsLst>
              <a:gs pos="0">
                <a:schemeClr val="tx2">
                  <a:lumMod val="50000"/>
                </a:schemeClr>
              </a:gs>
              <a:gs pos="100000">
                <a:srgbClr val="FFFFFF"/>
              </a:gs>
              <a:gs pos="99000">
                <a:schemeClr val="accent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L-Shape 16"/>
          <p:cNvSpPr/>
          <p:nvPr/>
        </p:nvSpPr>
        <p:spPr>
          <a:xfrm rot="5400000">
            <a:off x="5477831" y="1553033"/>
            <a:ext cx="1751645" cy="1788518"/>
          </a:xfrm>
          <a:prstGeom prst="corner">
            <a:avLst>
              <a:gd name="adj1" fmla="val 12132"/>
              <a:gd name="adj2" fmla="val 12867"/>
            </a:avLst>
          </a:prstGeom>
          <a:gradFill flip="none" rotWithShape="1">
            <a:gsLst>
              <a:gs pos="0">
                <a:schemeClr val="tx2">
                  <a:lumMod val="50000"/>
                </a:schemeClr>
              </a:gs>
              <a:gs pos="100000">
                <a:srgbClr val="FFFFFF"/>
              </a:gs>
              <a:gs pos="99000">
                <a:schemeClr val="accent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L-Shape 17"/>
          <p:cNvSpPr/>
          <p:nvPr/>
        </p:nvSpPr>
        <p:spPr>
          <a:xfrm rot="5400000">
            <a:off x="7266350" y="1005550"/>
            <a:ext cx="1751645" cy="1788518"/>
          </a:xfrm>
          <a:prstGeom prst="corner">
            <a:avLst>
              <a:gd name="adj1" fmla="val 12132"/>
              <a:gd name="adj2" fmla="val 12867"/>
            </a:avLst>
          </a:prstGeom>
          <a:gradFill flip="none" rotWithShape="1">
            <a:gsLst>
              <a:gs pos="0">
                <a:schemeClr val="tx2">
                  <a:lumMod val="50000"/>
                </a:schemeClr>
              </a:gs>
              <a:gs pos="100000">
                <a:srgbClr val="FFFFFF"/>
              </a:gs>
              <a:gs pos="99000">
                <a:schemeClr val="accent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312802" y="3413881"/>
            <a:ext cx="1569555" cy="923330"/>
          </a:xfrm>
          <a:prstGeom prst="rect">
            <a:avLst/>
          </a:prstGeom>
          <a:noFill/>
        </p:spPr>
        <p:txBody>
          <a:bodyPr wrap="square" rtlCol="0">
            <a:spAutoFit/>
          </a:bodyPr>
          <a:lstStyle/>
          <a:p>
            <a:r>
              <a:rPr lang="en-US" b="1" dirty="0" smtClean="0">
                <a:latin typeface="Arial"/>
                <a:cs typeface="Arial"/>
              </a:rPr>
              <a:t>Centralized Water Forecasting</a:t>
            </a:r>
            <a:endParaRPr lang="en-US" b="1" dirty="0">
              <a:latin typeface="Arial"/>
              <a:cs typeface="Arial"/>
            </a:endParaRPr>
          </a:p>
        </p:txBody>
      </p:sp>
      <p:sp>
        <p:nvSpPr>
          <p:cNvPr id="20" name="TextBox 19"/>
          <p:cNvSpPr txBox="1"/>
          <p:nvPr/>
        </p:nvSpPr>
        <p:spPr>
          <a:xfrm>
            <a:off x="2101321" y="2900468"/>
            <a:ext cx="1569555" cy="923330"/>
          </a:xfrm>
          <a:prstGeom prst="rect">
            <a:avLst/>
          </a:prstGeom>
          <a:noFill/>
        </p:spPr>
        <p:txBody>
          <a:bodyPr wrap="square" rtlCol="0">
            <a:spAutoFit/>
          </a:bodyPr>
          <a:lstStyle/>
          <a:p>
            <a:r>
              <a:rPr lang="en-US" b="1" dirty="0" smtClean="0">
                <a:latin typeface="Arial"/>
                <a:cs typeface="Arial"/>
              </a:rPr>
              <a:t>Flash Flood and Urban Hydrology</a:t>
            </a:r>
            <a:endParaRPr lang="en-US" b="1" dirty="0">
              <a:latin typeface="Arial"/>
              <a:cs typeface="Arial"/>
            </a:endParaRPr>
          </a:p>
        </p:txBody>
      </p:sp>
      <p:sp>
        <p:nvSpPr>
          <p:cNvPr id="21" name="TextBox 20"/>
          <p:cNvSpPr txBox="1"/>
          <p:nvPr/>
        </p:nvSpPr>
        <p:spPr>
          <a:xfrm>
            <a:off x="3889839" y="2305900"/>
            <a:ext cx="1569555" cy="923330"/>
          </a:xfrm>
          <a:prstGeom prst="rect">
            <a:avLst/>
          </a:prstGeom>
          <a:noFill/>
        </p:spPr>
        <p:txBody>
          <a:bodyPr wrap="square" rtlCol="0">
            <a:spAutoFit/>
          </a:bodyPr>
          <a:lstStyle/>
          <a:p>
            <a:r>
              <a:rPr lang="en-US" b="1" dirty="0" smtClean="0">
                <a:latin typeface="Arial"/>
                <a:cs typeface="Arial"/>
              </a:rPr>
              <a:t>Coastal Total Water Level</a:t>
            </a:r>
            <a:endParaRPr lang="en-US" b="1" dirty="0">
              <a:latin typeface="Arial"/>
              <a:cs typeface="Arial"/>
            </a:endParaRPr>
          </a:p>
        </p:txBody>
      </p:sp>
      <p:sp>
        <p:nvSpPr>
          <p:cNvPr id="22" name="TextBox 21"/>
          <p:cNvSpPr txBox="1"/>
          <p:nvPr/>
        </p:nvSpPr>
        <p:spPr>
          <a:xfrm>
            <a:off x="5686750" y="1810107"/>
            <a:ext cx="1569555" cy="923330"/>
          </a:xfrm>
          <a:prstGeom prst="rect">
            <a:avLst/>
          </a:prstGeom>
          <a:noFill/>
        </p:spPr>
        <p:txBody>
          <a:bodyPr wrap="square" rtlCol="0">
            <a:spAutoFit/>
          </a:bodyPr>
          <a:lstStyle/>
          <a:p>
            <a:r>
              <a:rPr lang="en-US" b="1" dirty="0" smtClean="0">
                <a:latin typeface="Arial"/>
                <a:cs typeface="Arial"/>
              </a:rPr>
              <a:t>Dry Side: Drought and Post-Fire</a:t>
            </a:r>
            <a:endParaRPr lang="en-US" b="1" dirty="0">
              <a:latin typeface="Arial"/>
              <a:cs typeface="Arial"/>
            </a:endParaRPr>
          </a:p>
        </p:txBody>
      </p:sp>
      <p:sp>
        <p:nvSpPr>
          <p:cNvPr id="23" name="TextBox 22"/>
          <p:cNvSpPr txBox="1"/>
          <p:nvPr/>
        </p:nvSpPr>
        <p:spPr>
          <a:xfrm>
            <a:off x="7466877" y="1260677"/>
            <a:ext cx="1677123" cy="369332"/>
          </a:xfrm>
          <a:prstGeom prst="rect">
            <a:avLst/>
          </a:prstGeom>
          <a:noFill/>
        </p:spPr>
        <p:txBody>
          <a:bodyPr wrap="square" rtlCol="0">
            <a:spAutoFit/>
          </a:bodyPr>
          <a:lstStyle/>
          <a:p>
            <a:r>
              <a:rPr lang="en-US" b="1" dirty="0" smtClean="0">
                <a:latin typeface="Arial"/>
                <a:cs typeface="Arial"/>
              </a:rPr>
              <a:t>Water Quality</a:t>
            </a:r>
            <a:endParaRPr lang="en-US" b="1" dirty="0">
              <a:latin typeface="Arial"/>
              <a:cs typeface="Arial"/>
            </a:endParaRPr>
          </a:p>
        </p:txBody>
      </p:sp>
      <p:sp>
        <p:nvSpPr>
          <p:cNvPr id="24" name="TextBox 23"/>
          <p:cNvSpPr txBox="1"/>
          <p:nvPr/>
        </p:nvSpPr>
        <p:spPr>
          <a:xfrm>
            <a:off x="223902" y="4267522"/>
            <a:ext cx="1788519" cy="2595583"/>
          </a:xfrm>
          <a:prstGeom prst="rect">
            <a:avLst/>
          </a:prstGeom>
          <a:noFill/>
        </p:spPr>
        <p:txBody>
          <a:bodyPr wrap="square" rtlCol="0">
            <a:spAutoFit/>
          </a:bodyPr>
          <a:lstStyle/>
          <a:p>
            <a:pPr marL="63500">
              <a:spcAft>
                <a:spcPts val="600"/>
              </a:spcAft>
            </a:pPr>
            <a:r>
              <a:rPr lang="en-US" sz="1100" b="1" dirty="0" smtClean="0">
                <a:latin typeface="Arial"/>
                <a:cs typeface="Arial"/>
              </a:rPr>
              <a:t>National Water Model  (NWM) operational [V1.0 July 2016]</a:t>
            </a:r>
          </a:p>
          <a:p>
            <a:pPr marL="177800" lvl="1" indent="-177800">
              <a:lnSpc>
                <a:spcPct val="90000"/>
              </a:lnSpc>
              <a:spcAft>
                <a:spcPts val="300"/>
              </a:spcAft>
              <a:buFont typeface="Wingdings" charset="2"/>
              <a:buChar char="²"/>
            </a:pPr>
            <a:r>
              <a:rPr lang="en-US" sz="1000" i="1" dirty="0" smtClean="0">
                <a:latin typeface="Arial"/>
                <a:cs typeface="Arial"/>
              </a:rPr>
              <a:t>Water forecasts for 2.7 million stream reaches</a:t>
            </a:r>
          </a:p>
          <a:p>
            <a:pPr marL="177800" lvl="1" indent="-177800">
              <a:lnSpc>
                <a:spcPct val="90000"/>
              </a:lnSpc>
              <a:spcAft>
                <a:spcPts val="300"/>
              </a:spcAft>
              <a:buFont typeface="Wingdings" charset="2"/>
              <a:buChar char="²"/>
            </a:pPr>
            <a:r>
              <a:rPr lang="en-US" sz="1000" i="1" dirty="0" smtClean="0">
                <a:latin typeface="Arial"/>
                <a:cs typeface="Arial"/>
              </a:rPr>
              <a:t>Expand from only flow/stage forecasts to forecasts of </a:t>
            </a:r>
            <a:r>
              <a:rPr lang="en-US" sz="1000" b="1" i="1" dirty="0" smtClean="0">
                <a:latin typeface="Arial"/>
                <a:cs typeface="Arial"/>
              </a:rPr>
              <a:t>full water budget</a:t>
            </a:r>
          </a:p>
          <a:p>
            <a:pPr marL="177800" lvl="1" indent="-177800">
              <a:lnSpc>
                <a:spcPct val="90000"/>
              </a:lnSpc>
              <a:spcAft>
                <a:spcPts val="300"/>
              </a:spcAft>
              <a:buFont typeface="Wingdings" charset="2"/>
              <a:buChar char="²"/>
            </a:pPr>
            <a:r>
              <a:rPr lang="en-US" sz="1000" b="1" i="1" dirty="0" smtClean="0">
                <a:latin typeface="Arial"/>
                <a:cs typeface="Arial"/>
              </a:rPr>
              <a:t>100 million people get a terrestrial water forecast for first time</a:t>
            </a:r>
          </a:p>
          <a:p>
            <a:pPr marL="177800" lvl="1" indent="-177800">
              <a:lnSpc>
                <a:spcPct val="90000"/>
              </a:lnSpc>
              <a:spcAft>
                <a:spcPts val="300"/>
              </a:spcAft>
              <a:buFont typeface="Wingdings" charset="2"/>
              <a:buChar char="²"/>
            </a:pPr>
            <a:r>
              <a:rPr lang="en-US" sz="1000" i="1" dirty="0" smtClean="0">
                <a:latin typeface="Arial"/>
                <a:cs typeface="Arial"/>
              </a:rPr>
              <a:t>Forecasts linked to geospatial informational to </a:t>
            </a:r>
            <a:r>
              <a:rPr lang="en-US" sz="1000" b="1" i="1" dirty="0" smtClean="0">
                <a:latin typeface="Arial"/>
                <a:cs typeface="Arial"/>
              </a:rPr>
              <a:t>provide water intelligence</a:t>
            </a:r>
            <a:endParaRPr lang="en-US" sz="1000" b="1" i="1" dirty="0">
              <a:latin typeface="Arial"/>
              <a:cs typeface="Arial"/>
            </a:endParaRPr>
          </a:p>
        </p:txBody>
      </p:sp>
      <p:sp>
        <p:nvSpPr>
          <p:cNvPr id="25" name="TextBox 24"/>
          <p:cNvSpPr txBox="1"/>
          <p:nvPr/>
        </p:nvSpPr>
        <p:spPr>
          <a:xfrm>
            <a:off x="2048901" y="3805406"/>
            <a:ext cx="1796316" cy="3016210"/>
          </a:xfrm>
          <a:prstGeom prst="rect">
            <a:avLst/>
          </a:prstGeom>
          <a:noFill/>
        </p:spPr>
        <p:txBody>
          <a:bodyPr wrap="square" rtlCol="0">
            <a:spAutoFit/>
          </a:bodyPr>
          <a:lstStyle/>
          <a:p>
            <a:pPr>
              <a:spcAft>
                <a:spcPts val="600"/>
              </a:spcAft>
            </a:pPr>
            <a:r>
              <a:rPr lang="en-US" sz="1100" b="1" dirty="0" smtClean="0">
                <a:latin typeface="Arial"/>
                <a:cs typeface="Arial"/>
              </a:rPr>
              <a:t>Enhance NWM with nested hyper- resolution zoom capability and urban hydrologic processes</a:t>
            </a:r>
          </a:p>
          <a:p>
            <a:pPr marL="177800" lvl="1" indent="-177800">
              <a:spcAft>
                <a:spcPts val="600"/>
              </a:spcAft>
              <a:buFont typeface="Wingdings" charset="2"/>
              <a:buChar char="²"/>
            </a:pPr>
            <a:r>
              <a:rPr lang="en-US" sz="1000" i="1" dirty="0" smtClean="0">
                <a:latin typeface="Arial"/>
                <a:cs typeface="Arial"/>
              </a:rPr>
              <a:t>Heightened focus on regions of interests (e.g. follow storms)</a:t>
            </a:r>
          </a:p>
          <a:p>
            <a:pPr marL="177800" lvl="1" indent="-177800">
              <a:spcAft>
                <a:spcPts val="600"/>
              </a:spcAft>
              <a:buFont typeface="Wingdings" charset="2"/>
              <a:buChar char="²"/>
            </a:pPr>
            <a:r>
              <a:rPr lang="en-US" sz="1000" b="1" i="1" dirty="0" smtClean="0">
                <a:latin typeface="Arial"/>
                <a:cs typeface="Arial"/>
              </a:rPr>
              <a:t>Street level flood inundation forecasts </a:t>
            </a:r>
            <a:r>
              <a:rPr lang="en-US" sz="1000" i="1" dirty="0" smtClean="0">
                <a:latin typeface="Arial"/>
                <a:cs typeface="Arial"/>
              </a:rPr>
              <a:t>for selected urban demonstration areas</a:t>
            </a:r>
          </a:p>
          <a:p>
            <a:pPr marL="177800" lvl="1" indent="-177800">
              <a:spcAft>
                <a:spcPts val="600"/>
              </a:spcAft>
              <a:buFont typeface="Wingdings" charset="2"/>
              <a:buChar char="²"/>
            </a:pPr>
            <a:r>
              <a:rPr lang="en-US" sz="1000" i="1" dirty="0" smtClean="0">
                <a:latin typeface="Arial"/>
                <a:cs typeface="Arial"/>
              </a:rPr>
              <a:t>NWC increases guidance to NWS field offices to </a:t>
            </a:r>
            <a:r>
              <a:rPr lang="en-US" sz="1000" b="1" i="1" dirty="0" smtClean="0">
                <a:latin typeface="Arial"/>
                <a:cs typeface="Arial"/>
              </a:rPr>
              <a:t>improve consistency and services for flash floods </a:t>
            </a:r>
            <a:endParaRPr lang="en-US" sz="1000" b="1" i="1" dirty="0">
              <a:latin typeface="Arial"/>
              <a:cs typeface="Arial"/>
            </a:endParaRPr>
          </a:p>
        </p:txBody>
      </p:sp>
      <p:sp>
        <p:nvSpPr>
          <p:cNvPr id="26" name="TextBox 25"/>
          <p:cNvSpPr txBox="1"/>
          <p:nvPr/>
        </p:nvSpPr>
        <p:spPr>
          <a:xfrm>
            <a:off x="400387" y="3176244"/>
            <a:ext cx="1313430" cy="276999"/>
          </a:xfrm>
          <a:prstGeom prst="rect">
            <a:avLst/>
          </a:prstGeom>
          <a:noFill/>
        </p:spPr>
        <p:txBody>
          <a:bodyPr wrap="none" rtlCol="0">
            <a:spAutoFit/>
          </a:bodyPr>
          <a:lstStyle/>
          <a:p>
            <a:pPr algn="ctr"/>
            <a:r>
              <a:rPr lang="en-US" sz="1200" b="1" dirty="0" smtClean="0">
                <a:solidFill>
                  <a:schemeClr val="bg1"/>
                </a:solidFill>
                <a:effectLst>
                  <a:outerShdw blurRad="50800" dist="38100" dir="2700000" algn="tl" rotWithShape="0">
                    <a:prstClr val="black">
                      <a:alpha val="40000"/>
                    </a:prstClr>
                  </a:outerShdw>
                </a:effectLst>
                <a:latin typeface="Arial"/>
                <a:cs typeface="Arial"/>
              </a:rPr>
              <a:t>Core Capability</a:t>
            </a:r>
            <a:endParaRPr lang="en-US" sz="1200" b="1" dirty="0">
              <a:solidFill>
                <a:schemeClr val="bg1"/>
              </a:solidFill>
              <a:effectLst>
                <a:outerShdw blurRad="50800" dist="38100" dir="2700000" algn="tl" rotWithShape="0">
                  <a:prstClr val="black">
                    <a:alpha val="40000"/>
                  </a:prstClr>
                </a:outerShdw>
              </a:effectLst>
              <a:latin typeface="Arial"/>
              <a:cs typeface="Arial"/>
            </a:endParaRPr>
          </a:p>
        </p:txBody>
      </p:sp>
      <p:sp>
        <p:nvSpPr>
          <p:cNvPr id="27" name="TextBox 26"/>
          <p:cNvSpPr txBox="1"/>
          <p:nvPr/>
        </p:nvSpPr>
        <p:spPr>
          <a:xfrm>
            <a:off x="2095455" y="2637132"/>
            <a:ext cx="1518790" cy="276999"/>
          </a:xfrm>
          <a:prstGeom prst="rect">
            <a:avLst/>
          </a:prstGeom>
          <a:noFill/>
        </p:spPr>
        <p:txBody>
          <a:bodyPr wrap="none" rtlCol="0">
            <a:spAutoFit/>
          </a:bodyPr>
          <a:lstStyle/>
          <a:p>
            <a:pPr algn="ctr"/>
            <a:r>
              <a:rPr lang="en-US" sz="1200" b="1" dirty="0" smtClean="0">
                <a:solidFill>
                  <a:schemeClr val="bg1"/>
                </a:solidFill>
                <a:effectLst>
                  <a:outerShdw blurRad="50800" dist="38100" dir="2700000" algn="tl" rotWithShape="0">
                    <a:prstClr val="black">
                      <a:alpha val="40000"/>
                    </a:prstClr>
                  </a:outerShdw>
                </a:effectLst>
                <a:latin typeface="Arial"/>
                <a:cs typeface="Arial"/>
              </a:rPr>
              <a:t>Key Enhancement</a:t>
            </a:r>
            <a:endParaRPr lang="en-US" sz="1200" b="1" dirty="0">
              <a:solidFill>
                <a:schemeClr val="bg1"/>
              </a:solidFill>
              <a:effectLst>
                <a:outerShdw blurRad="50800" dist="38100" dir="2700000" algn="tl" rotWithShape="0">
                  <a:prstClr val="black">
                    <a:alpha val="40000"/>
                  </a:prstClr>
                </a:outerShdw>
              </a:effectLst>
              <a:latin typeface="Arial"/>
              <a:cs typeface="Arial"/>
            </a:endParaRPr>
          </a:p>
        </p:txBody>
      </p:sp>
      <p:sp>
        <p:nvSpPr>
          <p:cNvPr id="28" name="TextBox 27"/>
          <p:cNvSpPr txBox="1"/>
          <p:nvPr/>
        </p:nvSpPr>
        <p:spPr>
          <a:xfrm>
            <a:off x="3910299" y="2079701"/>
            <a:ext cx="1432904" cy="276999"/>
          </a:xfrm>
          <a:prstGeom prst="rect">
            <a:avLst/>
          </a:prstGeom>
          <a:noFill/>
        </p:spPr>
        <p:txBody>
          <a:bodyPr wrap="none" rtlCol="0">
            <a:spAutoFit/>
          </a:bodyPr>
          <a:lstStyle/>
          <a:p>
            <a:pPr algn="ctr"/>
            <a:r>
              <a:rPr lang="en-US" sz="1200" b="1" dirty="0" smtClean="0">
                <a:solidFill>
                  <a:schemeClr val="bg1"/>
                </a:solidFill>
                <a:effectLst>
                  <a:outerShdw blurRad="50800" dist="38100" dir="2700000" algn="tl" rotWithShape="0">
                    <a:prstClr val="black">
                      <a:alpha val="40000"/>
                    </a:prstClr>
                  </a:outerShdw>
                </a:effectLst>
                <a:latin typeface="Arial"/>
                <a:cs typeface="Arial"/>
              </a:rPr>
              <a:t>Major Integration</a:t>
            </a:r>
            <a:endParaRPr lang="en-US" sz="1200" b="1" dirty="0">
              <a:solidFill>
                <a:schemeClr val="bg1"/>
              </a:solidFill>
              <a:effectLst>
                <a:outerShdw blurRad="50800" dist="38100" dir="2700000" algn="tl" rotWithShape="0">
                  <a:prstClr val="black">
                    <a:alpha val="40000"/>
                  </a:prstClr>
                </a:outerShdw>
              </a:effectLst>
              <a:latin typeface="Arial"/>
              <a:cs typeface="Arial"/>
            </a:endParaRPr>
          </a:p>
        </p:txBody>
      </p:sp>
      <p:sp>
        <p:nvSpPr>
          <p:cNvPr id="29" name="TextBox 28"/>
          <p:cNvSpPr txBox="1"/>
          <p:nvPr/>
        </p:nvSpPr>
        <p:spPr>
          <a:xfrm>
            <a:off x="3845217" y="3179964"/>
            <a:ext cx="1841533" cy="3693318"/>
          </a:xfrm>
          <a:prstGeom prst="rect">
            <a:avLst/>
          </a:prstGeom>
          <a:noFill/>
        </p:spPr>
        <p:txBody>
          <a:bodyPr wrap="square" rtlCol="0">
            <a:spAutoFit/>
          </a:bodyPr>
          <a:lstStyle/>
          <a:p>
            <a:pPr>
              <a:spcAft>
                <a:spcPts val="600"/>
              </a:spcAft>
            </a:pPr>
            <a:r>
              <a:rPr lang="en-US" sz="1100" b="1" dirty="0" smtClean="0">
                <a:latin typeface="Arial"/>
                <a:cs typeface="Arial"/>
              </a:rPr>
              <a:t>Couple NWM with marine models to predict combined storm surge, tide, and riverine effects</a:t>
            </a:r>
          </a:p>
          <a:p>
            <a:pPr marL="177800" lvl="1" indent="-177800">
              <a:spcAft>
                <a:spcPts val="600"/>
              </a:spcAft>
              <a:buFont typeface="Wingdings" charset="2"/>
              <a:buChar char="²"/>
            </a:pPr>
            <a:r>
              <a:rPr lang="en-US" sz="1000" b="1" i="1" dirty="0" smtClean="0">
                <a:latin typeface="Arial"/>
                <a:cs typeface="Arial"/>
              </a:rPr>
              <a:t>More complete picture of coastal storm impacts</a:t>
            </a:r>
          </a:p>
          <a:p>
            <a:pPr marL="177800" lvl="1" indent="-177800">
              <a:spcAft>
                <a:spcPts val="600"/>
              </a:spcAft>
              <a:buFont typeface="Wingdings" charset="2"/>
              <a:buChar char="²"/>
            </a:pPr>
            <a:r>
              <a:rPr lang="en-US" sz="1000" b="1" i="1" dirty="0" smtClean="0">
                <a:latin typeface="Arial"/>
                <a:cs typeface="Arial"/>
              </a:rPr>
              <a:t>Summit-to-sea </a:t>
            </a:r>
            <a:r>
              <a:rPr lang="en-US" sz="1000" i="1" dirty="0" smtClean="0">
                <a:latin typeface="Arial"/>
                <a:cs typeface="Arial"/>
              </a:rPr>
              <a:t>water prediction information linked to geospatial risk and vulnerability</a:t>
            </a:r>
          </a:p>
          <a:p>
            <a:pPr marL="177800" lvl="1" indent="-177800">
              <a:spcAft>
                <a:spcPts val="600"/>
              </a:spcAft>
              <a:buFont typeface="Wingdings" charset="2"/>
              <a:buChar char="²"/>
            </a:pPr>
            <a:r>
              <a:rPr lang="en-US" sz="1000" b="1" i="1" dirty="0" smtClean="0">
                <a:latin typeface="Arial"/>
                <a:cs typeface="Arial"/>
              </a:rPr>
              <a:t>New service delivery model implemented </a:t>
            </a:r>
            <a:r>
              <a:rPr lang="en-US" sz="1000" i="1" dirty="0" smtClean="0">
                <a:latin typeface="Arial"/>
                <a:cs typeface="Arial"/>
              </a:rPr>
              <a:t>– increased stakeholder engagement and integrated information</a:t>
            </a:r>
          </a:p>
          <a:p>
            <a:pPr marL="177800" lvl="1" indent="-177800">
              <a:spcAft>
                <a:spcPts val="600"/>
              </a:spcAft>
              <a:buFont typeface="Wingdings" charset="2"/>
              <a:buChar char="²"/>
            </a:pPr>
            <a:r>
              <a:rPr lang="en-US" sz="1000" b="1" i="1" dirty="0" smtClean="0">
                <a:latin typeface="Arial"/>
                <a:cs typeface="Arial"/>
              </a:rPr>
              <a:t>NWC operations center opens and provides national decision support services and situational awareness</a:t>
            </a:r>
            <a:endParaRPr lang="en-US" sz="1000" b="1" i="1" dirty="0">
              <a:latin typeface="Arial"/>
              <a:cs typeface="Arial"/>
            </a:endParaRPr>
          </a:p>
        </p:txBody>
      </p:sp>
      <p:sp>
        <p:nvSpPr>
          <p:cNvPr id="30" name="TextBox 29"/>
          <p:cNvSpPr txBox="1"/>
          <p:nvPr/>
        </p:nvSpPr>
        <p:spPr>
          <a:xfrm>
            <a:off x="5636702" y="2786684"/>
            <a:ext cx="1858582" cy="4016484"/>
          </a:xfrm>
          <a:prstGeom prst="rect">
            <a:avLst/>
          </a:prstGeom>
          <a:noFill/>
        </p:spPr>
        <p:txBody>
          <a:bodyPr wrap="square" rtlCol="0">
            <a:spAutoFit/>
          </a:bodyPr>
          <a:lstStyle/>
          <a:p>
            <a:pPr>
              <a:spcAft>
                <a:spcPts val="600"/>
              </a:spcAft>
            </a:pPr>
            <a:r>
              <a:rPr lang="en-US" sz="1100" b="1" dirty="0" smtClean="0">
                <a:latin typeface="Arial"/>
                <a:cs typeface="Arial"/>
              </a:rPr>
              <a:t>Couple NWM with groundwater and transport models to predict low flows, drought and fire impacts</a:t>
            </a:r>
          </a:p>
          <a:p>
            <a:pPr marL="177800" lvl="1" indent="-177800">
              <a:spcAft>
                <a:spcPts val="600"/>
              </a:spcAft>
              <a:buFont typeface="Wingdings" charset="2"/>
              <a:buChar char="²"/>
            </a:pPr>
            <a:r>
              <a:rPr lang="en-US" sz="1000" i="1" dirty="0" smtClean="0">
                <a:latin typeface="Arial"/>
                <a:cs typeface="Arial"/>
              </a:rPr>
              <a:t>Add NWM processes that capture subsurface water movement and storage during dry conditions</a:t>
            </a:r>
          </a:p>
          <a:p>
            <a:pPr marL="177800" lvl="1" indent="-177800">
              <a:spcAft>
                <a:spcPts val="600"/>
              </a:spcAft>
              <a:buFont typeface="Wingdings" charset="2"/>
              <a:buChar char="²"/>
            </a:pPr>
            <a:r>
              <a:rPr lang="en-US" sz="1000" i="1" dirty="0" smtClean="0">
                <a:latin typeface="Arial"/>
                <a:cs typeface="Arial"/>
              </a:rPr>
              <a:t>Add NWM ability to track constituents (e.g. sediment, contaminants, nutrients) through stream network</a:t>
            </a:r>
          </a:p>
          <a:p>
            <a:pPr marL="177800" lvl="1" indent="-177800">
              <a:spcAft>
                <a:spcPts val="600"/>
              </a:spcAft>
              <a:buFont typeface="Wingdings" charset="2"/>
              <a:buChar char="²"/>
            </a:pPr>
            <a:r>
              <a:rPr lang="en-US" sz="1000" i="1" dirty="0" smtClean="0">
                <a:latin typeface="Arial"/>
                <a:cs typeface="Arial"/>
              </a:rPr>
              <a:t>New decision support services for water shortage situations and waterborne transport</a:t>
            </a:r>
          </a:p>
          <a:p>
            <a:pPr marL="177800" lvl="1" indent="-177800">
              <a:spcAft>
                <a:spcPts val="600"/>
              </a:spcAft>
              <a:buFont typeface="Wingdings" charset="2"/>
              <a:buChar char="²"/>
            </a:pPr>
            <a:r>
              <a:rPr lang="en-US" sz="1000" b="1" i="1" dirty="0" smtClean="0">
                <a:latin typeface="Arial"/>
                <a:cs typeface="Arial"/>
              </a:rPr>
              <a:t>NWC operations center expands to include drought and post-fire decision support services</a:t>
            </a:r>
            <a:endParaRPr lang="en-US" sz="1000" b="1" i="1" dirty="0">
              <a:latin typeface="Arial"/>
              <a:cs typeface="Arial"/>
            </a:endParaRPr>
          </a:p>
        </p:txBody>
      </p:sp>
      <p:sp>
        <p:nvSpPr>
          <p:cNvPr id="31" name="TextBox 30"/>
          <p:cNvSpPr txBox="1"/>
          <p:nvPr/>
        </p:nvSpPr>
        <p:spPr>
          <a:xfrm>
            <a:off x="5667982" y="1536968"/>
            <a:ext cx="1518790" cy="276999"/>
          </a:xfrm>
          <a:prstGeom prst="rect">
            <a:avLst/>
          </a:prstGeom>
          <a:noFill/>
        </p:spPr>
        <p:txBody>
          <a:bodyPr wrap="none" rtlCol="0">
            <a:spAutoFit/>
          </a:bodyPr>
          <a:lstStyle/>
          <a:p>
            <a:pPr algn="ctr"/>
            <a:r>
              <a:rPr lang="en-US" sz="1200" b="1" dirty="0" smtClean="0">
                <a:solidFill>
                  <a:schemeClr val="bg1"/>
                </a:solidFill>
                <a:effectLst>
                  <a:outerShdw blurRad="50800" dist="38100" dir="2700000" algn="tl" rotWithShape="0">
                    <a:prstClr val="black">
                      <a:alpha val="40000"/>
                    </a:prstClr>
                  </a:outerShdw>
                </a:effectLst>
                <a:latin typeface="Arial"/>
                <a:cs typeface="Arial"/>
              </a:rPr>
              <a:t>Key Enhancement</a:t>
            </a:r>
            <a:endParaRPr lang="en-US" sz="1200" b="1" dirty="0">
              <a:solidFill>
                <a:schemeClr val="bg1"/>
              </a:solidFill>
              <a:effectLst>
                <a:outerShdw blurRad="50800" dist="38100" dir="2700000" algn="tl" rotWithShape="0">
                  <a:prstClr val="black">
                    <a:alpha val="40000"/>
                  </a:prstClr>
                </a:outerShdw>
              </a:effectLst>
              <a:latin typeface="Arial"/>
              <a:cs typeface="Arial"/>
            </a:endParaRPr>
          </a:p>
        </p:txBody>
      </p:sp>
      <p:sp>
        <p:nvSpPr>
          <p:cNvPr id="32" name="TextBox 31"/>
          <p:cNvSpPr txBox="1"/>
          <p:nvPr/>
        </p:nvSpPr>
        <p:spPr>
          <a:xfrm>
            <a:off x="7495284" y="985205"/>
            <a:ext cx="1432904" cy="276999"/>
          </a:xfrm>
          <a:prstGeom prst="rect">
            <a:avLst/>
          </a:prstGeom>
          <a:noFill/>
        </p:spPr>
        <p:txBody>
          <a:bodyPr wrap="none" rtlCol="0">
            <a:spAutoFit/>
          </a:bodyPr>
          <a:lstStyle/>
          <a:p>
            <a:pPr algn="ctr"/>
            <a:r>
              <a:rPr lang="en-US" sz="1200" b="1" dirty="0" smtClean="0">
                <a:solidFill>
                  <a:schemeClr val="bg1"/>
                </a:solidFill>
                <a:effectLst>
                  <a:outerShdw blurRad="50800" dist="38100" dir="2700000" algn="tl" rotWithShape="0">
                    <a:prstClr val="black">
                      <a:alpha val="40000"/>
                    </a:prstClr>
                  </a:outerShdw>
                </a:effectLst>
                <a:latin typeface="Arial"/>
                <a:cs typeface="Arial"/>
              </a:rPr>
              <a:t>Major Integration</a:t>
            </a:r>
            <a:endParaRPr lang="en-US" sz="1200" b="1" dirty="0">
              <a:solidFill>
                <a:schemeClr val="bg1"/>
              </a:solidFill>
              <a:effectLst>
                <a:outerShdw blurRad="50800" dist="38100" dir="2700000" algn="tl" rotWithShape="0">
                  <a:prstClr val="black">
                    <a:alpha val="40000"/>
                  </a:prstClr>
                </a:outerShdw>
              </a:effectLst>
              <a:latin typeface="Arial"/>
              <a:cs typeface="Arial"/>
            </a:endParaRPr>
          </a:p>
        </p:txBody>
      </p:sp>
      <p:sp>
        <p:nvSpPr>
          <p:cNvPr id="33" name="TextBox 32"/>
          <p:cNvSpPr txBox="1"/>
          <p:nvPr/>
        </p:nvSpPr>
        <p:spPr>
          <a:xfrm>
            <a:off x="7466877" y="1704674"/>
            <a:ext cx="1569555" cy="5032147"/>
          </a:xfrm>
          <a:prstGeom prst="rect">
            <a:avLst/>
          </a:prstGeom>
          <a:noFill/>
        </p:spPr>
        <p:txBody>
          <a:bodyPr wrap="square" rtlCol="0">
            <a:spAutoFit/>
          </a:bodyPr>
          <a:lstStyle/>
          <a:p>
            <a:pPr>
              <a:spcAft>
                <a:spcPts val="600"/>
              </a:spcAft>
            </a:pPr>
            <a:r>
              <a:rPr lang="en-US" sz="1100" b="1" dirty="0" smtClean="0">
                <a:latin typeface="Arial"/>
                <a:cs typeface="Arial"/>
              </a:rPr>
              <a:t>Integrate enhanced NWM with key water quality data sets, models and tools to begin water quality prediction</a:t>
            </a:r>
          </a:p>
          <a:p>
            <a:pPr marL="228600" lvl="1" indent="-228600">
              <a:spcAft>
                <a:spcPts val="600"/>
              </a:spcAft>
              <a:buFont typeface="Wingdings" charset="2"/>
              <a:buChar char="²"/>
            </a:pPr>
            <a:r>
              <a:rPr lang="en-US" sz="1000" i="1" dirty="0" smtClean="0">
                <a:latin typeface="Arial"/>
                <a:cs typeface="Arial"/>
              </a:rPr>
              <a:t>Incorporate water quality data from federal and State partners into NWM</a:t>
            </a:r>
          </a:p>
          <a:p>
            <a:pPr marL="228600" lvl="1" indent="-228600">
              <a:spcAft>
                <a:spcPts val="600"/>
              </a:spcAft>
              <a:buFont typeface="Wingdings" charset="2"/>
              <a:buChar char="²"/>
            </a:pPr>
            <a:r>
              <a:rPr lang="en-US" sz="1000" i="1" dirty="0" smtClean="0">
                <a:latin typeface="Arial"/>
                <a:cs typeface="Arial"/>
              </a:rPr>
              <a:t>Link NWM output to NOAA ecological forecasting operations</a:t>
            </a:r>
          </a:p>
          <a:p>
            <a:pPr marL="228600" lvl="1" indent="-228600">
              <a:spcAft>
                <a:spcPts val="600"/>
              </a:spcAft>
              <a:buFont typeface="Wingdings" charset="2"/>
              <a:buChar char="²"/>
            </a:pPr>
            <a:r>
              <a:rPr lang="en-US" sz="1000" i="1" dirty="0" smtClean="0">
                <a:latin typeface="Arial"/>
                <a:cs typeface="Arial"/>
              </a:rPr>
              <a:t>New decision support services for predicting water quality issues such as Harmful Algal Blooms</a:t>
            </a:r>
          </a:p>
          <a:p>
            <a:pPr marL="228600" lvl="1" indent="-228600">
              <a:spcAft>
                <a:spcPts val="600"/>
              </a:spcAft>
              <a:buFont typeface="Wingdings" charset="2"/>
              <a:buChar char="²"/>
            </a:pPr>
            <a:r>
              <a:rPr lang="en-US" sz="1000" i="1" dirty="0" smtClean="0">
                <a:latin typeface="Arial"/>
                <a:cs typeface="Arial"/>
              </a:rPr>
              <a:t>New decision support services for emergencies such as chemical spills</a:t>
            </a:r>
          </a:p>
          <a:p>
            <a:pPr marL="228600" lvl="1" indent="-228600">
              <a:spcAft>
                <a:spcPts val="600"/>
              </a:spcAft>
              <a:buFont typeface="Wingdings" charset="2"/>
              <a:buChar char="²"/>
            </a:pPr>
            <a:r>
              <a:rPr lang="en-US" sz="1000" b="1" i="1" dirty="0" smtClean="0">
                <a:latin typeface="Arial"/>
                <a:cs typeface="Arial"/>
              </a:rPr>
              <a:t>NWC operations center expands to include water quality decision support services</a:t>
            </a:r>
            <a:endParaRPr lang="en-US" sz="1000" b="1" i="1" dirty="0">
              <a:latin typeface="Arial"/>
              <a:cs typeface="Arial"/>
            </a:endParaRPr>
          </a:p>
        </p:txBody>
      </p:sp>
      <p:sp>
        <p:nvSpPr>
          <p:cNvPr id="3" name="TextBox 2"/>
          <p:cNvSpPr txBox="1"/>
          <p:nvPr/>
        </p:nvSpPr>
        <p:spPr>
          <a:xfrm>
            <a:off x="57132" y="633717"/>
            <a:ext cx="4173362" cy="1323439"/>
          </a:xfrm>
          <a:prstGeom prst="rect">
            <a:avLst/>
          </a:prstGeom>
          <a:noFill/>
        </p:spPr>
        <p:txBody>
          <a:bodyPr wrap="square" rtlCol="0">
            <a:spAutoFit/>
          </a:bodyPr>
          <a:lstStyle/>
          <a:p>
            <a:r>
              <a:rPr lang="en-US" b="1" dirty="0">
                <a:latin typeface="BlairMdITC TT-Medium"/>
                <a:cs typeface="BlairMdITC TT-Medium"/>
              </a:rPr>
              <a:t>I</a:t>
            </a:r>
            <a:r>
              <a:rPr lang="en-US" sz="2000" b="1" dirty="0">
                <a:latin typeface="BlairMdITC TT-Medium"/>
                <a:cs typeface="BlairMdITC TT-Medium"/>
              </a:rPr>
              <a:t>ntegrated Water Prediction </a:t>
            </a:r>
            <a:r>
              <a:rPr lang="en-US" sz="2000" b="1" dirty="0" smtClean="0">
                <a:latin typeface="BlairMdITC TT-Medium"/>
                <a:cs typeface="BlairMdITC TT-Medium"/>
              </a:rPr>
              <a:t>and the </a:t>
            </a:r>
            <a:r>
              <a:rPr lang="en-US" sz="2000" b="1" dirty="0">
                <a:latin typeface="BlairMdITC TT-Medium"/>
                <a:cs typeface="BlairMdITC TT-Medium"/>
              </a:rPr>
              <a:t>National Water </a:t>
            </a:r>
            <a:r>
              <a:rPr lang="en-US" sz="2000" b="1" dirty="0" smtClean="0">
                <a:latin typeface="BlairMdITC TT-Medium"/>
                <a:cs typeface="BlairMdITC TT-Medium"/>
              </a:rPr>
              <a:t>Center (NWC)</a:t>
            </a:r>
            <a:endParaRPr lang="en-US" sz="2000" b="1" dirty="0">
              <a:latin typeface="BlairMdITC TT-Medium"/>
              <a:cs typeface="BlairMdITC TT-Medium"/>
            </a:endParaRPr>
          </a:p>
        </p:txBody>
      </p:sp>
    </p:spTree>
    <p:extLst>
      <p:ext uri="{BB962C8B-B14F-4D97-AF65-F5344CB8AC3E}">
        <p14:creationId xmlns:p14="http://schemas.microsoft.com/office/powerpoint/2010/main" val="16442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09600"/>
          </a:xfrm>
          <a:solidFill>
            <a:schemeClr val="tx1">
              <a:alpha val="90000"/>
            </a:schemeClr>
          </a:solidFill>
        </p:spPr>
        <p:txBody>
          <a:bodyPr>
            <a:normAutofit/>
          </a:bodyPr>
          <a:lstStyle/>
          <a:p>
            <a:pPr algn="ctr"/>
            <a:r>
              <a:rPr lang="en-US" sz="2800" b="1" dirty="0" smtClean="0">
                <a:solidFill>
                  <a:srgbClr val="FFFFFF"/>
                </a:solidFill>
                <a:effectLst>
                  <a:outerShdw blurRad="38100" dist="38100" dir="2700000" algn="tl">
                    <a:srgbClr val="000000">
                      <a:alpha val="43137"/>
                    </a:srgbClr>
                  </a:outerShdw>
                </a:effectLst>
                <a:latin typeface="BlairMdITC TT-Medium"/>
                <a:cs typeface="BlairMdITC TT-Medium"/>
              </a:rPr>
              <a:t>Transforming NOAA Water Prediction</a:t>
            </a:r>
            <a:endParaRPr lang="en-US" sz="2800" b="1" dirty="0">
              <a:solidFill>
                <a:srgbClr val="FFFFFF"/>
              </a:solidFill>
              <a:effectLst>
                <a:outerShdw blurRad="38100" dist="38100" dir="2700000" algn="tl">
                  <a:srgbClr val="000000">
                    <a:alpha val="43137"/>
                  </a:srgbClr>
                </a:outerShdw>
              </a:effectLst>
              <a:latin typeface="BlairMdITC TT-Medium"/>
              <a:cs typeface="BlairMdITC TT-Medium"/>
            </a:endParaRPr>
          </a:p>
        </p:txBody>
      </p:sp>
      <p:graphicFrame>
        <p:nvGraphicFramePr>
          <p:cNvPr id="8" name="Table 7"/>
          <p:cNvGraphicFramePr>
            <a:graphicFrameLocks noGrp="1"/>
          </p:cNvGraphicFramePr>
          <p:nvPr>
            <p:extLst>
              <p:ext uri="{D42A27DB-BD31-4B8C-83A1-F6EECF244321}">
                <p14:modId xmlns:p14="http://schemas.microsoft.com/office/powerpoint/2010/main" val="1267663180"/>
              </p:ext>
            </p:extLst>
          </p:nvPr>
        </p:nvGraphicFramePr>
        <p:xfrm>
          <a:off x="0" y="609598"/>
          <a:ext cx="9144000" cy="5412642"/>
        </p:xfrm>
        <a:graphic>
          <a:graphicData uri="http://schemas.openxmlformats.org/drawingml/2006/table">
            <a:tbl>
              <a:tblPr firstRow="1" bandRow="1">
                <a:tableStyleId>{6E25E649-3F16-4E02-A733-19D2CDBF48F0}</a:tableStyleId>
              </a:tblPr>
              <a:tblGrid>
                <a:gridCol w="4347881"/>
                <a:gridCol w="4796119"/>
              </a:tblGrid>
              <a:tr h="383531">
                <a:tc>
                  <a:txBody>
                    <a:bodyPr/>
                    <a:lstStyle/>
                    <a:p>
                      <a:pPr algn="ctr"/>
                      <a:r>
                        <a:rPr lang="en-US" sz="2000" dirty="0" smtClean="0">
                          <a:solidFill>
                            <a:srgbClr val="FFFF00"/>
                          </a:solidFill>
                          <a:effectLst>
                            <a:outerShdw blurRad="38100" dist="38100" dir="2700000" algn="tl">
                              <a:srgbClr val="000000">
                                <a:alpha val="43137"/>
                              </a:srgbClr>
                            </a:outerShdw>
                          </a:effectLst>
                          <a:latin typeface="BlairMdITC TT-Medium"/>
                          <a:cs typeface="BlairMdITC TT-Medium"/>
                        </a:rPr>
                        <a:t>TODAY</a:t>
                      </a:r>
                      <a:endParaRPr lang="en-US" sz="2000" dirty="0">
                        <a:solidFill>
                          <a:srgbClr val="FFFF00"/>
                        </a:solidFill>
                        <a:effectLst>
                          <a:outerShdw blurRad="38100" dist="38100" dir="2700000" algn="tl">
                            <a:srgbClr val="000000">
                              <a:alpha val="43137"/>
                            </a:srgbClr>
                          </a:outerShdw>
                        </a:effectLst>
                        <a:latin typeface="BlairMdITC TT-Medium"/>
                        <a:cs typeface="BlairMdITC TT-Medium"/>
                      </a:endParaRPr>
                    </a:p>
                  </a:txBody>
                  <a:tcPr>
                    <a:solidFill>
                      <a:schemeClr val="tx1">
                        <a:lumMod val="85000"/>
                        <a:lumOff val="15000"/>
                      </a:schemeClr>
                    </a:solidFill>
                  </a:tcPr>
                </a:tc>
                <a:tc>
                  <a:txBody>
                    <a:bodyPr/>
                    <a:lstStyle/>
                    <a:p>
                      <a:pPr algn="ctr"/>
                      <a:r>
                        <a:rPr lang="en-US" sz="2000" dirty="0" smtClean="0">
                          <a:solidFill>
                            <a:srgbClr val="FFFF00"/>
                          </a:solidFill>
                          <a:effectLst>
                            <a:outerShdw blurRad="38100" dist="38100" dir="2700000" algn="tl">
                              <a:srgbClr val="000000">
                                <a:alpha val="43137"/>
                              </a:srgbClr>
                            </a:outerShdw>
                          </a:effectLst>
                          <a:latin typeface="BlairMdITC TT-Medium"/>
                          <a:cs typeface="BlairMdITC TT-Medium"/>
                        </a:rPr>
                        <a:t>THE FUTURE</a:t>
                      </a:r>
                      <a:endParaRPr lang="en-US" sz="2000" dirty="0">
                        <a:solidFill>
                          <a:srgbClr val="FFFF00"/>
                        </a:solidFill>
                        <a:effectLst>
                          <a:outerShdw blurRad="38100" dist="38100" dir="2700000" algn="tl">
                            <a:srgbClr val="000000">
                              <a:alpha val="43137"/>
                            </a:srgbClr>
                          </a:outerShdw>
                        </a:effectLst>
                        <a:latin typeface="BlairMdITC TT-Medium"/>
                        <a:cs typeface="BlairMdITC TT-Medium"/>
                      </a:endParaRPr>
                    </a:p>
                  </a:txBody>
                  <a:tcPr>
                    <a:solidFill>
                      <a:schemeClr val="tx1">
                        <a:lumMod val="85000"/>
                        <a:lumOff val="15000"/>
                      </a:schemeClr>
                    </a:solidFill>
                  </a:tcPr>
                </a:tc>
              </a:tr>
              <a:tr h="574932">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Approximately 4000 forecast locations at points</a:t>
                      </a:r>
                      <a:endParaRPr lang="en-US" sz="1800" b="1" dirty="0" smtClean="0">
                        <a:solidFill>
                          <a:srgbClr val="000000"/>
                        </a:solidFill>
                      </a:endParaRPr>
                    </a:p>
                  </a:txBody>
                  <a:tcPr>
                    <a:solidFill>
                      <a:srgbClr val="DBFFD7"/>
                    </a:solidFill>
                  </a:tcPr>
                </a:tc>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Approximately 2,700,000 forecast stream reaches</a:t>
                      </a:r>
                      <a:endParaRPr lang="en-US" sz="1800" b="1" dirty="0" smtClean="0">
                        <a:solidFill>
                          <a:srgbClr val="000000"/>
                        </a:solidFill>
                      </a:endParaRPr>
                    </a:p>
                  </a:txBody>
                  <a:tcPr>
                    <a:solidFill>
                      <a:srgbClr val="DBFFD7"/>
                    </a:solidFill>
                  </a:tcPr>
                </a:tc>
              </a:tr>
              <a:tr h="558674">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Forecast river flow/stage, from summit to coastal zone</a:t>
                      </a:r>
                      <a:endParaRPr lang="en-US" sz="1800" b="1" dirty="0" smtClean="0">
                        <a:solidFill>
                          <a:srgbClr val="000000"/>
                        </a:solidFill>
                      </a:endParaRPr>
                    </a:p>
                  </a:txBody>
                  <a:tcPr/>
                </a:tc>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Forecast all hydrologic parameters which define the water budget, from summit-to-sea</a:t>
                      </a:r>
                      <a:endParaRPr lang="en-US" sz="1800" b="1" dirty="0" smtClean="0">
                        <a:solidFill>
                          <a:srgbClr val="000000"/>
                        </a:solidFill>
                      </a:endParaRPr>
                    </a:p>
                  </a:txBody>
                  <a:tcPr/>
                </a:tc>
              </a:tr>
              <a:tr h="758568">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Driven by large catchment “lumped” modeling</a:t>
                      </a:r>
                      <a:endParaRPr lang="en-US" sz="1800" b="1" dirty="0" smtClean="0">
                        <a:solidFill>
                          <a:srgbClr val="000000"/>
                        </a:solidFill>
                      </a:endParaRPr>
                    </a:p>
                  </a:txBody>
                  <a:tcPr>
                    <a:solidFill>
                      <a:srgbClr val="DBFFD7"/>
                    </a:solidFill>
                  </a:tcPr>
                </a:tc>
                <a:tc>
                  <a:txBody>
                    <a:bodyPr/>
                    <a:lstStyle/>
                    <a:p>
                      <a:pPr marL="0" marR="0" lvl="1" indent="0" algn="l" defTabSz="457200" rtl="0" eaLnBrk="1" fontAlgn="auto" latinLnBrk="0" hangingPunct="1">
                        <a:lnSpc>
                          <a:spcPct val="85000"/>
                        </a:lnSpc>
                        <a:spcBef>
                          <a:spcPts val="0"/>
                        </a:spcBef>
                        <a:spcAft>
                          <a:spcPts val="0"/>
                        </a:spcAft>
                        <a:buClrTx/>
                        <a:buSzTx/>
                        <a:buFontTx/>
                        <a:buNone/>
                        <a:tabLst/>
                        <a:defRPr/>
                      </a:pPr>
                      <a:r>
                        <a:rPr lang="en-US" sz="1800" dirty="0" smtClean="0"/>
                        <a:t>Driven by high</a:t>
                      </a:r>
                      <a:r>
                        <a:rPr lang="en-US" sz="1800" baseline="0" dirty="0" smtClean="0"/>
                        <a:t> </a:t>
                      </a:r>
                      <a:r>
                        <a:rPr lang="en-US" sz="1800" dirty="0" smtClean="0"/>
                        <a:t>resolution Earth System modeling</a:t>
                      </a:r>
                    </a:p>
                  </a:txBody>
                  <a:tcPr>
                    <a:solidFill>
                      <a:srgbClr val="DBFFD7"/>
                    </a:solidFill>
                  </a:tcPr>
                </a:tc>
              </a:tr>
              <a:tr h="567164">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Forecaster “</a:t>
                      </a:r>
                      <a:r>
                        <a:rPr lang="en-US" sz="1800" i="1" dirty="0" smtClean="0"/>
                        <a:t>in the loop</a:t>
                      </a:r>
                      <a:r>
                        <a:rPr lang="en-US" sz="1800" dirty="0" smtClean="0"/>
                        <a:t>” –</a:t>
                      </a:r>
                      <a:r>
                        <a:rPr lang="en-US" sz="1800" baseline="0" dirty="0" smtClean="0"/>
                        <a:t> </a:t>
                      </a:r>
                      <a:r>
                        <a:rPr lang="en-US" sz="1800" dirty="0" smtClean="0"/>
                        <a:t>serial, basin to basin, modeling of flow through the river network</a:t>
                      </a:r>
                      <a:endParaRPr lang="en-US" sz="1800" b="1" dirty="0" smtClean="0">
                        <a:solidFill>
                          <a:srgbClr val="000000"/>
                        </a:solidFill>
                      </a:endParaRPr>
                    </a:p>
                  </a:txBody>
                  <a:tcPr/>
                </a:tc>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Forecaster “</a:t>
                      </a:r>
                      <a:r>
                        <a:rPr lang="en-US" sz="1800" i="1" dirty="0" smtClean="0"/>
                        <a:t>over the loop</a:t>
                      </a:r>
                      <a:r>
                        <a:rPr lang="en-US" sz="1800" dirty="0" smtClean="0"/>
                        <a:t>” –</a:t>
                      </a:r>
                      <a:r>
                        <a:rPr lang="en-US" sz="1800" baseline="0" dirty="0" smtClean="0"/>
                        <a:t> </a:t>
                      </a:r>
                      <a:r>
                        <a:rPr lang="en-US" sz="1800" dirty="0" smtClean="0"/>
                        <a:t>simultaneous modeling of the nation’s entire river network</a:t>
                      </a:r>
                      <a:endParaRPr lang="en-US" sz="1800" b="1" dirty="0" smtClean="0">
                        <a:solidFill>
                          <a:srgbClr val="000000"/>
                        </a:solidFill>
                      </a:endParaRPr>
                    </a:p>
                  </a:txBody>
                  <a:tcPr/>
                </a:tc>
              </a:tr>
              <a:tr h="443260">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Average basin size greater than 420 square miles</a:t>
                      </a:r>
                      <a:endParaRPr lang="en-US" sz="1800" b="1" dirty="0" smtClean="0">
                        <a:solidFill>
                          <a:srgbClr val="000000"/>
                        </a:solidFill>
                      </a:endParaRPr>
                    </a:p>
                  </a:txBody>
                  <a:tcPr>
                    <a:solidFill>
                      <a:srgbClr val="DBFFD7"/>
                    </a:solidFill>
                  </a:tcPr>
                </a:tc>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Average basin size ~1 square mile</a:t>
                      </a:r>
                      <a:endParaRPr lang="en-US" sz="1800" b="1" dirty="0" smtClean="0">
                        <a:solidFill>
                          <a:srgbClr val="000000"/>
                        </a:solidFill>
                      </a:endParaRPr>
                    </a:p>
                  </a:txBody>
                  <a:tcPr>
                    <a:solidFill>
                      <a:srgbClr val="DBFFD7"/>
                    </a:solidFill>
                  </a:tcPr>
                </a:tc>
              </a:tr>
              <a:tr h="760375">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13 River Forecast Centers developing separate versions of the same regional model</a:t>
                      </a:r>
                      <a:endParaRPr lang="en-US" sz="1800" b="1" dirty="0" smtClean="0">
                        <a:solidFill>
                          <a:srgbClr val="000000"/>
                        </a:solidFill>
                      </a:endParaRPr>
                    </a:p>
                  </a:txBody>
                  <a:tcPr/>
                </a:tc>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NOAA, academia, and federal partners developing/evolving same national, community-based model</a:t>
                      </a:r>
                      <a:endParaRPr lang="en-US" sz="1800" b="1" dirty="0" smtClean="0">
                        <a:solidFill>
                          <a:srgbClr val="000000"/>
                        </a:solidFill>
                      </a:endParaRPr>
                    </a:p>
                  </a:txBody>
                  <a:tcPr/>
                </a:tc>
              </a:tr>
              <a:tr h="984532">
                <a:tc>
                  <a:txBody>
                    <a:bodyPr/>
                    <a:lstStyle/>
                    <a:p>
                      <a:pPr marL="0" marR="0" indent="0" algn="l" defTabSz="457200" rtl="0" eaLnBrk="1" fontAlgn="auto" latinLnBrk="0" hangingPunct="1">
                        <a:lnSpc>
                          <a:spcPct val="85000"/>
                        </a:lnSpc>
                        <a:spcBef>
                          <a:spcPts val="0"/>
                        </a:spcBef>
                        <a:spcAft>
                          <a:spcPts val="0"/>
                        </a:spcAft>
                        <a:buClrTx/>
                        <a:buSzTx/>
                        <a:buFontTx/>
                        <a:buNone/>
                        <a:tabLst/>
                        <a:defRPr/>
                      </a:pPr>
                      <a:r>
                        <a:rPr lang="en-US" sz="1800" dirty="0" smtClean="0"/>
                        <a:t>Impact-based forecasts at selected points</a:t>
                      </a:r>
                      <a:endParaRPr lang="en-US" sz="1800" b="1" dirty="0" smtClean="0">
                        <a:solidFill>
                          <a:srgbClr val="000000"/>
                        </a:solidFill>
                      </a:endParaRPr>
                    </a:p>
                  </a:txBody>
                  <a:tcPr>
                    <a:solidFill>
                      <a:srgbClr val="DBFFD7"/>
                    </a:solidFill>
                  </a:tcPr>
                </a:tc>
                <a:tc>
                  <a:txBody>
                    <a:bodyPr/>
                    <a:lstStyle/>
                    <a:p>
                      <a:pPr marL="0" indent="0">
                        <a:lnSpc>
                          <a:spcPct val="85000"/>
                        </a:lnSpc>
                        <a:spcBef>
                          <a:spcPts val="900"/>
                        </a:spcBef>
                      </a:pPr>
                      <a:r>
                        <a:rPr lang="en-US" sz="1800" dirty="0" smtClean="0"/>
                        <a:t>Predictions linked with detailed local infrastructure data to communicate street level impacts </a:t>
                      </a:r>
                      <a:endParaRPr lang="en-US" sz="1800" b="1" dirty="0" smtClean="0">
                        <a:solidFill>
                          <a:srgbClr val="000000"/>
                        </a:solidFill>
                      </a:endParaRPr>
                    </a:p>
                  </a:txBody>
                  <a:tcPr>
                    <a:solidFill>
                      <a:srgbClr val="DBFFD7"/>
                    </a:solidFill>
                  </a:tcPr>
                </a:tc>
              </a:tr>
            </a:tbl>
          </a:graphicData>
        </a:graphic>
      </p:graphicFrame>
      <p:cxnSp>
        <p:nvCxnSpPr>
          <p:cNvPr id="5" name="Straight Connector 4"/>
          <p:cNvCxnSpPr/>
          <p:nvPr/>
        </p:nvCxnSpPr>
        <p:spPr>
          <a:xfrm>
            <a:off x="4343400" y="609600"/>
            <a:ext cx="0" cy="5486400"/>
          </a:xfrm>
          <a:prstGeom prst="line">
            <a:avLst/>
          </a:prstGeom>
          <a:ln w="28575" cap="rnd">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0" y="5887059"/>
            <a:ext cx="9144000" cy="997709"/>
          </a:xfrm>
          <a:prstGeom prst="rect">
            <a:avLst/>
          </a:prstGeom>
          <a:solidFill>
            <a:srgbClr val="0D1F36"/>
          </a:solidFill>
        </p:spPr>
        <p:txBody>
          <a:bodyPr wrap="square" rtlCol="0">
            <a:spAutoFit/>
          </a:bodyPr>
          <a:lstStyle/>
          <a:p>
            <a:pPr algn="ctr" defTabSz="914400">
              <a:lnSpc>
                <a:spcPts val="1800"/>
              </a:lnSpc>
            </a:pPr>
            <a:r>
              <a:rPr lang="en-US" b="1" dirty="0" smtClean="0">
                <a:solidFill>
                  <a:prstClr val="white"/>
                </a:solidFill>
              </a:rPr>
              <a:t>For the hydrology community, the implementation of the NWM and the leap ahead capability it provides parallels the implementation of mesoscale atmospheric models in the 1970s (i.e., model resolution substantially greater than available observational network)</a:t>
            </a:r>
          </a:p>
          <a:p>
            <a:pPr algn="ctr" defTabSz="914400">
              <a:lnSpc>
                <a:spcPts val="1800"/>
              </a:lnSpc>
            </a:pPr>
            <a:endParaRPr lang="en-US" sz="800" b="1" dirty="0">
              <a:solidFill>
                <a:prstClr val="white"/>
              </a:solidFill>
            </a:endParaRPr>
          </a:p>
        </p:txBody>
      </p:sp>
      <p:sp>
        <p:nvSpPr>
          <p:cNvPr id="7" name="Slide Number Placeholder 4"/>
          <p:cNvSpPr txBox="1">
            <a:spLocks/>
          </p:cNvSpPr>
          <p:nvPr/>
        </p:nvSpPr>
        <p:spPr>
          <a:xfrm>
            <a:off x="8961120" y="6705600"/>
            <a:ext cx="182880" cy="152400"/>
          </a:xfrm>
          <a:prstGeom prst="bracketPair">
            <a:avLst>
              <a:gd name="adj" fmla="val 17949"/>
            </a:avLst>
          </a:prstGeom>
          <a:ln w="19050">
            <a:solidFill>
              <a:schemeClr val="tx1"/>
            </a:solidFill>
          </a:ln>
        </p:spPr>
        <p:txBody>
          <a:bodyPr vert="horz" lIns="0" tIns="0" rIns="0" bIns="0" rtlCol="0" anchor="ctr"/>
          <a:lstStyle/>
          <a:p>
            <a:pPr algn="ctr" defTabSz="914400">
              <a:defRPr/>
            </a:pPr>
            <a:fld id="{C5BD8ECB-A4CA-48FB-AD2C-AFCB8B67C033}" type="slidenum">
              <a:rPr lang="en-US" sz="900" smtClean="0">
                <a:solidFill>
                  <a:prstClr val="black"/>
                </a:solidFill>
              </a:rPr>
              <a:pPr algn="ctr" defTabSz="914400">
                <a:defRPr/>
              </a:pPr>
              <a:t>7</a:t>
            </a:fld>
            <a:endParaRPr lang="en-US" sz="900" dirty="0">
              <a:solidFill>
                <a:prstClr val="black"/>
              </a:solidFill>
            </a:endParaRPr>
          </a:p>
        </p:txBody>
      </p:sp>
      <p:cxnSp>
        <p:nvCxnSpPr>
          <p:cNvPr id="9" name="Straight Connector 8"/>
          <p:cNvCxnSpPr/>
          <p:nvPr/>
        </p:nvCxnSpPr>
        <p:spPr>
          <a:xfrm>
            <a:off x="0" y="1591613"/>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2118716"/>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0" y="2910900"/>
            <a:ext cx="9144000"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713602"/>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269059"/>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61499"/>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94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745763"/>
          </a:xfrm>
          <a:solidFill>
            <a:schemeClr val="tx1"/>
          </a:solidFill>
        </p:spPr>
        <p:txBody>
          <a:bodyPr>
            <a:noAutofit/>
          </a:bodyPr>
          <a:lstStyle/>
          <a:p>
            <a:r>
              <a:rPr lang="en-US" sz="2000" b="1" dirty="0" smtClean="0">
                <a:solidFill>
                  <a:schemeClr val="bg1"/>
                </a:solidFill>
                <a:effectLst>
                  <a:outerShdw blurRad="50800" dist="38100" dir="2700000" algn="tl" rotWithShape="0">
                    <a:srgbClr val="000000">
                      <a:alpha val="43000"/>
                    </a:srgbClr>
                  </a:outerShdw>
                </a:effectLst>
                <a:latin typeface="BlairMdITC TT-Medium"/>
                <a:cs typeface="BlairMdITC TT-Medium"/>
              </a:rPr>
              <a:t>Key Elements of the FY15, FY16 and FY17 NOAA </a:t>
            </a:r>
            <a:r>
              <a:rPr lang="en-US" sz="2000" b="1" dirty="0">
                <a:solidFill>
                  <a:schemeClr val="bg1"/>
                </a:solidFill>
                <a:effectLst>
                  <a:outerShdw blurRad="50800" dist="38100" dir="2700000" algn="tl" rotWithShape="0">
                    <a:srgbClr val="000000">
                      <a:alpha val="43000"/>
                    </a:srgbClr>
                  </a:outerShdw>
                </a:effectLst>
                <a:latin typeface="BlairMdITC TT-Medium"/>
                <a:cs typeface="BlairMdITC TT-Medium"/>
              </a:rPr>
              <a:t>Water </a:t>
            </a:r>
            <a:r>
              <a:rPr lang="en-US" sz="2000" b="1" dirty="0" smtClean="0">
                <a:solidFill>
                  <a:schemeClr val="bg1"/>
                </a:solidFill>
                <a:effectLst>
                  <a:outerShdw blurRad="50800" dist="38100" dir="2700000" algn="tl" rotWithShape="0">
                    <a:srgbClr val="000000">
                      <a:alpha val="43000"/>
                    </a:srgbClr>
                  </a:outerShdw>
                </a:effectLst>
                <a:latin typeface="BlairMdITC TT-Medium"/>
                <a:cs typeface="BlairMdITC TT-Medium"/>
              </a:rPr>
              <a:t>Initiatives</a:t>
            </a:r>
            <a:endParaRPr lang="en-US" sz="2400" dirty="0">
              <a:solidFill>
                <a:schemeClr val="bg1"/>
              </a:solidFill>
              <a:effectLst>
                <a:outerShdw blurRad="50800" dist="38100" dir="2700000" algn="tl" rotWithShape="0">
                  <a:srgbClr val="000000">
                    <a:alpha val="43000"/>
                  </a:srgbClr>
                </a:outerShdw>
              </a:effectLst>
              <a:latin typeface="BlairMdITC TT-Medium"/>
              <a:cs typeface="BlairMdITC TT-Medium"/>
            </a:endParaRPr>
          </a:p>
        </p:txBody>
      </p:sp>
      <p:sp>
        <p:nvSpPr>
          <p:cNvPr id="7" name="Content Placeholder 6"/>
          <p:cNvSpPr>
            <a:spLocks noGrp="1"/>
          </p:cNvSpPr>
          <p:nvPr>
            <p:ph sz="half" idx="2"/>
          </p:nvPr>
        </p:nvSpPr>
        <p:spPr>
          <a:xfrm>
            <a:off x="0" y="745762"/>
            <a:ext cx="9144000" cy="6112238"/>
          </a:xfrm>
          <a:gradFill flip="none" rotWithShape="1">
            <a:gsLst>
              <a:gs pos="0">
                <a:schemeClr val="accent4">
                  <a:lumMod val="60000"/>
                  <a:lumOff val="40000"/>
                  <a:alpha val="90000"/>
                </a:schemeClr>
              </a:gs>
              <a:gs pos="100000">
                <a:srgbClr val="FFFFFF">
                  <a:alpha val="70000"/>
                </a:srgbClr>
              </a:gs>
            </a:gsLst>
            <a:path path="circle">
              <a:fillToRect l="100000" t="100000"/>
            </a:path>
            <a:tileRect r="-100000" b="-100000"/>
          </a:gradFill>
          <a:scene3d>
            <a:camera prst="orthographicFront"/>
            <a:lightRig rig="threePt" dir="t"/>
          </a:scene3d>
          <a:sp3d>
            <a:bevelT/>
            <a:bevelB/>
          </a:sp3d>
        </p:spPr>
        <p:txBody>
          <a:bodyPr>
            <a:normAutofit lnSpcReduction="10000"/>
          </a:bodyPr>
          <a:lstStyle/>
          <a:p>
            <a:pPr marL="0" indent="0">
              <a:spcBef>
                <a:spcPts val="600"/>
              </a:spcBef>
              <a:buNone/>
            </a:pPr>
            <a:endParaRPr lang="en-US" sz="800" b="1" dirty="0">
              <a:latin typeface="Arial" panose="020B0604020202020204" pitchFamily="34" charset="0"/>
              <a:cs typeface="Arial" panose="020B0604020202020204" pitchFamily="34" charset="0"/>
            </a:endParaRPr>
          </a:p>
          <a:p>
            <a:pPr marL="0" indent="0">
              <a:spcBef>
                <a:spcPts val="600"/>
              </a:spcBef>
              <a:buNone/>
            </a:pPr>
            <a:r>
              <a:rPr lang="en-US" sz="2400" b="1" dirty="0" smtClean="0">
                <a:solidFill>
                  <a:srgbClr val="000000"/>
                </a:solidFill>
                <a:latin typeface="Arial" panose="020B0604020202020204" pitchFamily="34" charset="0"/>
                <a:cs typeface="Arial" panose="020B0604020202020204" pitchFamily="34" charset="0"/>
              </a:rPr>
              <a:t> Enhanced Water Prediction Capability (FY16-20):</a:t>
            </a:r>
            <a:br>
              <a:rPr lang="en-US" sz="2400" b="1" dirty="0" smtClean="0">
                <a:solidFill>
                  <a:srgbClr val="000000"/>
                </a:solidFill>
                <a:latin typeface="Arial" panose="020B0604020202020204" pitchFamily="34" charset="0"/>
                <a:cs typeface="Arial" panose="020B0604020202020204" pitchFamily="34" charset="0"/>
              </a:rPr>
            </a:br>
            <a:endParaRPr lang="en-US" sz="2400" b="1" dirty="0" smtClean="0">
              <a:solidFill>
                <a:srgbClr val="000000"/>
              </a:solidFill>
              <a:latin typeface="Arial" panose="020B0604020202020204" pitchFamily="34" charset="0"/>
              <a:cs typeface="Arial" panose="020B0604020202020204" pitchFamily="34" charset="0"/>
            </a:endParaRPr>
          </a:p>
          <a:p>
            <a:pPr marL="342900" lvl="1" indent="-171450">
              <a:spcBef>
                <a:spcPts val="600"/>
              </a:spcBef>
            </a:pPr>
            <a:r>
              <a:rPr lang="en-US" sz="2000" b="1" dirty="0" smtClean="0">
                <a:solidFill>
                  <a:srgbClr val="000000"/>
                </a:solidFill>
                <a:latin typeface="Arial" panose="020B0604020202020204" pitchFamily="34" charset="0"/>
                <a:ea typeface="Arial"/>
                <a:cs typeface="Arial" panose="020B0604020202020204" pitchFamily="34" charset="0"/>
              </a:rPr>
              <a:t>Hyper-Resolution Modeling</a:t>
            </a:r>
          </a:p>
          <a:p>
            <a:pPr marL="457200" lvl="2" indent="-114300">
              <a:spcBef>
                <a:spcPts val="600"/>
              </a:spcBef>
            </a:pPr>
            <a:r>
              <a:rPr lang="en-US" sz="1800" dirty="0" smtClean="0">
                <a:latin typeface="Arial" panose="020B0604020202020204" pitchFamily="34" charset="0"/>
                <a:cs typeface="Arial" panose="020B0604020202020204" pitchFamily="34" charset="0"/>
              </a:rPr>
              <a:t>Enhance NWM with nested hyper-</a:t>
            </a:r>
            <a:r>
              <a:rPr lang="en-US" sz="1800" dirty="0" smtClean="0">
                <a:solidFill>
                  <a:srgbClr val="000000"/>
                </a:solidFill>
                <a:latin typeface="Arial" panose="020B0604020202020204" pitchFamily="34" charset="0"/>
                <a:cs typeface="Arial" panose="020B0604020202020204" pitchFamily="34" charset="0"/>
              </a:rPr>
              <a:t>resolution zoom capability to capture urban and other fine-scale hydrologic processes</a:t>
            </a:r>
          </a:p>
          <a:p>
            <a:pPr marL="457200" lvl="2" indent="-114300">
              <a:spcBef>
                <a:spcPts val="600"/>
              </a:spcBef>
            </a:pPr>
            <a:r>
              <a:rPr lang="en-US" sz="1800" dirty="0" smtClean="0">
                <a:solidFill>
                  <a:srgbClr val="000000"/>
                </a:solidFill>
                <a:latin typeface="Arial" panose="020B0604020202020204" pitchFamily="34" charset="0"/>
                <a:cs typeface="Arial" panose="020B0604020202020204" pitchFamily="34" charset="0"/>
              </a:rPr>
              <a:t>Heighten focus on regions of interest (e.g. follow storms/issue of the day)</a:t>
            </a:r>
          </a:p>
          <a:p>
            <a:pPr marL="342900" lvl="2" indent="0">
              <a:spcBef>
                <a:spcPts val="600"/>
              </a:spcBef>
              <a:buNone/>
            </a:pPr>
            <a:endParaRPr lang="en-US" sz="1800" dirty="0" smtClean="0">
              <a:solidFill>
                <a:srgbClr val="000000"/>
              </a:solidFill>
              <a:latin typeface="Arial" panose="020B0604020202020204" pitchFamily="34" charset="0"/>
              <a:ea typeface="Arial"/>
              <a:cs typeface="Arial" panose="020B0604020202020204" pitchFamily="34" charset="0"/>
            </a:endParaRPr>
          </a:p>
          <a:p>
            <a:pPr marL="342900" lvl="1" indent="-171450" defTabSz="342900">
              <a:spcBef>
                <a:spcPts val="600"/>
              </a:spcBef>
            </a:pPr>
            <a:r>
              <a:rPr lang="en-US" sz="2000" b="1" dirty="0" smtClean="0">
                <a:solidFill>
                  <a:srgbClr val="000000"/>
                </a:solidFill>
                <a:latin typeface="Arial" panose="020B0604020202020204" pitchFamily="34" charset="0"/>
                <a:ea typeface="Arial"/>
                <a:cs typeface="Arial" panose="020B0604020202020204" pitchFamily="34" charset="0"/>
              </a:rPr>
              <a:t>Real-Time Flood Forecast Inundation Mapping</a:t>
            </a:r>
          </a:p>
          <a:p>
            <a:pPr marL="457200" lvl="2" indent="-114300">
              <a:spcBef>
                <a:spcPts val="600"/>
              </a:spcBef>
            </a:pPr>
            <a:r>
              <a:rPr lang="en-US" sz="1800" dirty="0" smtClean="0">
                <a:solidFill>
                  <a:srgbClr val="000000"/>
                </a:solidFill>
                <a:latin typeface="Arial" panose="020B0604020202020204" pitchFamily="34" charset="0"/>
                <a:ea typeface="Arial"/>
                <a:cs typeface="Arial" panose="020B0604020202020204" pitchFamily="34" charset="0"/>
              </a:rPr>
              <a:t>Develop, demonstrate and implement real-time street-level </a:t>
            </a:r>
            <a:r>
              <a:rPr lang="en-US" sz="1800" dirty="0">
                <a:solidFill>
                  <a:srgbClr val="000000"/>
                </a:solidFill>
                <a:latin typeface="Arial" panose="020B0604020202020204" pitchFamily="34" charset="0"/>
                <a:ea typeface="Arial"/>
                <a:cs typeface="Arial" panose="020B0604020202020204" pitchFamily="34" charset="0"/>
              </a:rPr>
              <a:t>flood inundation </a:t>
            </a:r>
            <a:r>
              <a:rPr lang="en-US" sz="1800" dirty="0" smtClean="0">
                <a:solidFill>
                  <a:srgbClr val="000000"/>
                </a:solidFill>
                <a:latin typeface="Arial" panose="020B0604020202020204" pitchFamily="34" charset="0"/>
                <a:ea typeface="Arial"/>
                <a:cs typeface="Arial" panose="020B0604020202020204" pitchFamily="34" charset="0"/>
              </a:rPr>
              <a:t>forecasts</a:t>
            </a:r>
          </a:p>
          <a:p>
            <a:pPr marL="457200" lvl="2" indent="-114300">
              <a:spcBef>
                <a:spcPts val="600"/>
              </a:spcBef>
            </a:pPr>
            <a:r>
              <a:rPr lang="en-US" sz="1800" dirty="0" smtClean="0">
                <a:solidFill>
                  <a:srgbClr val="000000"/>
                </a:solidFill>
                <a:latin typeface="Arial" panose="020B0604020202020204" pitchFamily="34" charset="0"/>
                <a:ea typeface="Arial"/>
                <a:cs typeface="Arial" panose="020B0604020202020204" pitchFamily="34" charset="0"/>
              </a:rPr>
              <a:t>Provide critical information on areal extent, depth and timing of flood waters</a:t>
            </a:r>
          </a:p>
          <a:p>
            <a:pPr marL="342900" lvl="2" indent="0">
              <a:spcBef>
                <a:spcPts val="600"/>
              </a:spcBef>
              <a:buNone/>
            </a:pPr>
            <a:r>
              <a:rPr lang="en-US" sz="1800" dirty="0" smtClean="0">
                <a:solidFill>
                  <a:srgbClr val="000000"/>
                </a:solidFill>
                <a:latin typeface="Arial" panose="020B0604020202020204" pitchFamily="34" charset="0"/>
                <a:ea typeface="Arial"/>
                <a:cs typeface="Arial" panose="020B0604020202020204" pitchFamily="34" charset="0"/>
              </a:rPr>
              <a:t> </a:t>
            </a:r>
          </a:p>
          <a:p>
            <a:pPr marL="342900" lvl="1" indent="-171450">
              <a:spcBef>
                <a:spcPts val="600"/>
              </a:spcBef>
            </a:pPr>
            <a:r>
              <a:rPr lang="en-US" sz="2000" b="1" dirty="0" smtClean="0">
                <a:solidFill>
                  <a:srgbClr val="000000"/>
                </a:solidFill>
                <a:latin typeface="Arial" panose="020B0604020202020204" pitchFamily="34" charset="0"/>
                <a:ea typeface="Arial"/>
                <a:cs typeface="Arial" panose="020B0604020202020204" pitchFamily="34" charset="0"/>
              </a:rPr>
              <a:t>Enhance Impact-Based Water Resources Decision Support Services</a:t>
            </a:r>
          </a:p>
          <a:p>
            <a:pPr marL="457200" lvl="2" indent="-114300">
              <a:spcBef>
                <a:spcPts val="600"/>
              </a:spcBef>
            </a:pPr>
            <a:r>
              <a:rPr lang="en-US" sz="1800" dirty="0" smtClean="0">
                <a:solidFill>
                  <a:srgbClr val="000000"/>
                </a:solidFill>
                <a:latin typeface="Arial" panose="020B0604020202020204" pitchFamily="34" charset="0"/>
                <a:cs typeface="Arial" panose="020B0604020202020204" pitchFamily="34" charset="0"/>
              </a:rPr>
              <a:t>Evolve NWM-based guidance </a:t>
            </a:r>
            <a:r>
              <a:rPr lang="en-US" sz="1800" dirty="0">
                <a:solidFill>
                  <a:srgbClr val="000000"/>
                </a:solidFill>
                <a:latin typeface="Arial" panose="020B0604020202020204" pitchFamily="34" charset="0"/>
                <a:cs typeface="Arial" panose="020B0604020202020204" pitchFamily="34" charset="0"/>
              </a:rPr>
              <a:t>to NWS field offices to improve consistency and </a:t>
            </a:r>
            <a:r>
              <a:rPr lang="en-US" sz="1800" dirty="0" smtClean="0">
                <a:solidFill>
                  <a:srgbClr val="000000"/>
                </a:solidFill>
                <a:latin typeface="Arial" panose="020B0604020202020204" pitchFamily="34" charset="0"/>
                <a:cs typeface="Arial" panose="020B0604020202020204" pitchFamily="34" charset="0"/>
              </a:rPr>
              <a:t>services for </a:t>
            </a:r>
            <a:r>
              <a:rPr lang="en-US" sz="1800" dirty="0">
                <a:solidFill>
                  <a:srgbClr val="000000"/>
                </a:solidFill>
                <a:latin typeface="Arial" panose="020B0604020202020204" pitchFamily="34" charset="0"/>
                <a:cs typeface="Arial" panose="020B0604020202020204" pitchFamily="34" charset="0"/>
              </a:rPr>
              <a:t>flash </a:t>
            </a:r>
            <a:r>
              <a:rPr lang="en-US" sz="1800" dirty="0" smtClean="0">
                <a:solidFill>
                  <a:srgbClr val="000000"/>
                </a:solidFill>
                <a:latin typeface="Arial" panose="020B0604020202020204" pitchFamily="34" charset="0"/>
                <a:cs typeface="Arial" panose="020B0604020202020204" pitchFamily="34" charset="0"/>
              </a:rPr>
              <a:t>floods</a:t>
            </a:r>
          </a:p>
          <a:p>
            <a:pPr marL="457200" lvl="2" indent="-114300">
              <a:spcBef>
                <a:spcPts val="600"/>
              </a:spcBef>
            </a:pPr>
            <a:r>
              <a:rPr lang="en-US" sz="1800" dirty="0">
                <a:solidFill>
                  <a:srgbClr val="000000"/>
                </a:solidFill>
                <a:latin typeface="Arial" panose="020B0604020202020204" pitchFamily="34" charset="0"/>
                <a:cs typeface="Arial" panose="020B0604020202020204" pitchFamily="34" charset="0"/>
              </a:rPr>
              <a:t>Forecasts linked to geospatial information to assess </a:t>
            </a:r>
            <a:r>
              <a:rPr lang="en-US" sz="1800" dirty="0" smtClean="0">
                <a:solidFill>
                  <a:srgbClr val="000000"/>
                </a:solidFill>
                <a:latin typeface="Arial" panose="020B0604020202020204" pitchFamily="34" charset="0"/>
                <a:cs typeface="Arial" panose="020B0604020202020204" pitchFamily="34" charset="0"/>
              </a:rPr>
              <a:t>impacts/risks</a:t>
            </a:r>
          </a:p>
          <a:p>
            <a:pPr marL="457200" lvl="2" indent="-114300">
              <a:spcBef>
                <a:spcPts val="600"/>
              </a:spcBef>
            </a:pPr>
            <a:r>
              <a:rPr lang="en-US" sz="1800" dirty="0" smtClean="0">
                <a:solidFill>
                  <a:srgbClr val="000000"/>
                </a:solidFill>
                <a:latin typeface="Arial" panose="020B0604020202020204" pitchFamily="34" charset="0"/>
                <a:cs typeface="Arial" panose="020B0604020202020204" pitchFamily="34" charset="0"/>
              </a:rPr>
              <a:t>NWC and NWS field offices generate actionable water intelligence to provide enhanced IDSS at appropriate scales </a:t>
            </a:r>
            <a:endParaRPr lang="en-US" sz="1800" dirty="0">
              <a:solidFill>
                <a:srgbClr val="000000"/>
              </a:solidFill>
              <a:latin typeface="Arial" panose="020B0604020202020204" pitchFamily="34" charset="0"/>
              <a:cs typeface="Arial" panose="020B0604020202020204" pitchFamily="34" charset="0"/>
            </a:endParaRPr>
          </a:p>
          <a:p>
            <a:pPr marL="457200" lvl="2" indent="-114300">
              <a:spcBef>
                <a:spcPts val="600"/>
              </a:spcBef>
            </a:pPr>
            <a:endParaRPr lang="en-US" sz="1800" dirty="0" smtClean="0">
              <a:solidFill>
                <a:srgbClr val="000000"/>
              </a:solidFill>
              <a:latin typeface="Arial" panose="020B0604020202020204" pitchFamily="34" charset="0"/>
              <a:cs typeface="Arial" panose="020B0604020202020204" pitchFamily="34" charset="0"/>
            </a:endParaRPr>
          </a:p>
          <a:p>
            <a:pPr marL="457200" lvl="2" indent="-114300">
              <a:spcBef>
                <a:spcPts val="600"/>
              </a:spcBef>
            </a:pPr>
            <a:endParaRPr lang="en-US" sz="1800" dirty="0" smtClean="0">
              <a:solidFill>
                <a:srgbClr val="000000"/>
              </a:solidFill>
              <a:latin typeface="Arial" panose="020B0604020202020204" pitchFamily="34" charset="0"/>
              <a:cs typeface="Arial" panose="020B0604020202020204" pitchFamily="34" charset="0"/>
            </a:endParaRPr>
          </a:p>
          <a:p>
            <a:pPr marL="457200" lvl="2" indent="-114300">
              <a:spcBef>
                <a:spcPts val="600"/>
              </a:spcBef>
            </a:pPr>
            <a:endParaRPr lang="en-US" sz="1800" dirty="0">
              <a:solidFill>
                <a:srgbClr val="000000"/>
              </a:solidFill>
              <a:latin typeface="Arial" panose="020B0604020202020204" pitchFamily="34" charset="0"/>
              <a:cs typeface="Arial" panose="020B0604020202020204" pitchFamily="34" charset="0"/>
            </a:endParaRPr>
          </a:p>
          <a:p>
            <a:pPr marL="457200" lvl="2" indent="-114300">
              <a:spcBef>
                <a:spcPts val="600"/>
              </a:spcBef>
            </a:pPr>
            <a:endParaRPr lang="en-US" sz="1200" b="1" dirty="0" smtClean="0">
              <a:solidFill>
                <a:srgbClr val="000000"/>
              </a:solidFill>
              <a:latin typeface="Arial" panose="020B0604020202020204" pitchFamily="34" charset="0"/>
              <a:cs typeface="Arial" panose="020B0604020202020204" pitchFamily="34" charset="0"/>
            </a:endParaRPr>
          </a:p>
          <a:p>
            <a:pPr lvl="1">
              <a:spcBef>
                <a:spcPts val="600"/>
              </a:spcBef>
            </a:pPr>
            <a:endParaRPr lang="en-US" sz="3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8</a:t>
            </a:fld>
            <a:endParaRPr lang="en-US">
              <a:solidFill>
                <a:prstClr val="black">
                  <a:tint val="75000"/>
                </a:prstClr>
              </a:solidFill>
              <a:latin typeface="Calibri"/>
            </a:endParaRPr>
          </a:p>
        </p:txBody>
      </p:sp>
    </p:spTree>
    <p:extLst>
      <p:ext uri="{BB962C8B-B14F-4D97-AF65-F5344CB8AC3E}">
        <p14:creationId xmlns:p14="http://schemas.microsoft.com/office/powerpoint/2010/main" val="339968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867330"/>
          </a:xfrm>
          <a:solidFill>
            <a:schemeClr val="tx1"/>
          </a:solidFill>
        </p:spPr>
        <p:txBody>
          <a:bodyPr>
            <a:normAutofit/>
          </a:bodyPr>
          <a:lstStyle/>
          <a:p>
            <a:r>
              <a:rPr lang="en-US" sz="3200" b="1" dirty="0" smtClean="0">
                <a:solidFill>
                  <a:schemeClr val="bg1"/>
                </a:solidFill>
                <a:effectLst>
                  <a:outerShdw blurRad="38100" dist="38100" dir="2700000" algn="tl">
                    <a:srgbClr val="000000">
                      <a:alpha val="43137"/>
                    </a:srgbClr>
                  </a:outerShdw>
                </a:effectLst>
                <a:latin typeface="BlairMdITC TT-Medium"/>
                <a:cs typeface="BlairMdITC TT-Medium"/>
              </a:rPr>
              <a:t>NWC Innovators Program</a:t>
            </a:r>
            <a:endParaRPr lang="en-US" sz="3200" b="1" dirty="0">
              <a:solidFill>
                <a:schemeClr val="bg1"/>
              </a:solidFill>
              <a:effectLst>
                <a:outerShdw blurRad="38100" dist="38100" dir="2700000" algn="tl">
                  <a:srgbClr val="000000">
                    <a:alpha val="43137"/>
                  </a:srgbClr>
                </a:outerShdw>
              </a:effectLst>
              <a:latin typeface="BlairMdITC TT-Medium"/>
              <a:cs typeface="BlairMdITC TT-Medium"/>
            </a:endParaRPr>
          </a:p>
        </p:txBody>
      </p:sp>
      <p:sp>
        <p:nvSpPr>
          <p:cNvPr id="4" name="Slide Number Placeholder 3"/>
          <p:cNvSpPr>
            <a:spLocks noGrp="1"/>
          </p:cNvSpPr>
          <p:nvPr>
            <p:ph type="sldNum" sz="quarter" idx="12"/>
          </p:nvPr>
        </p:nvSpPr>
        <p:spPr/>
        <p:txBody>
          <a:bodyPr/>
          <a:lstStyle/>
          <a:p>
            <a:fld id="{DFED2D5C-7DEC-4016-9B3B-6FCD74A1F0F1}"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sp>
        <p:nvSpPr>
          <p:cNvPr id="5" name="TextBox 4"/>
          <p:cNvSpPr txBox="1"/>
          <p:nvPr/>
        </p:nvSpPr>
        <p:spPr>
          <a:xfrm>
            <a:off x="126999" y="1091168"/>
            <a:ext cx="8813801" cy="5364544"/>
          </a:xfrm>
          <a:prstGeom prst="rect">
            <a:avLst/>
          </a:prstGeom>
          <a:noFill/>
        </p:spPr>
        <p:txBody>
          <a:bodyPr wrap="square" rtlCol="0">
            <a:spAutoFit/>
          </a:bodyPr>
          <a:lstStyle/>
          <a:p>
            <a:pPr marL="342900" indent="-342900">
              <a:lnSpc>
                <a:spcPct val="85000"/>
              </a:lnSpc>
              <a:spcBef>
                <a:spcPts val="1800"/>
              </a:spcBef>
              <a:buFont typeface="Arial"/>
              <a:buChar char="•"/>
            </a:pPr>
            <a:r>
              <a:rPr lang="en-US" sz="2800" dirty="0"/>
              <a:t>Partnership between </a:t>
            </a:r>
            <a:r>
              <a:rPr lang="en-US" sz="2800" b="1" dirty="0">
                <a:solidFill>
                  <a:srgbClr val="000090"/>
                </a:solidFill>
              </a:rPr>
              <a:t>NWS and the academic community </a:t>
            </a:r>
            <a:r>
              <a:rPr lang="en-US" sz="2800" dirty="0"/>
              <a:t>(Interagency Agreement between NSF and NOAA) </a:t>
            </a:r>
            <a:endParaRPr lang="en-US" sz="2800" dirty="0" smtClean="0"/>
          </a:p>
          <a:p>
            <a:pPr marL="342900" indent="-342900">
              <a:lnSpc>
                <a:spcPct val="90000"/>
              </a:lnSpc>
              <a:spcBef>
                <a:spcPts val="1800"/>
              </a:spcBef>
              <a:buFont typeface="Arial"/>
              <a:buChar char="•"/>
            </a:pPr>
            <a:r>
              <a:rPr lang="en-US" sz="2800" dirty="0" smtClean="0"/>
              <a:t>Two </a:t>
            </a:r>
            <a:r>
              <a:rPr lang="en-US" sz="2800" dirty="0"/>
              <a:t>Thematic </a:t>
            </a:r>
            <a:r>
              <a:rPr lang="en-US" sz="2800" dirty="0" smtClean="0"/>
              <a:t>Goals</a:t>
            </a:r>
          </a:p>
          <a:p>
            <a:pPr marL="685800" lvl="1" indent="-228600">
              <a:lnSpc>
                <a:spcPct val="90000"/>
              </a:lnSpc>
              <a:spcBef>
                <a:spcPts val="1800"/>
              </a:spcBef>
              <a:buFont typeface="Arial"/>
              <a:buChar char="•"/>
            </a:pPr>
            <a:r>
              <a:rPr lang="en-US" sz="2400" dirty="0"/>
              <a:t>Provide a </a:t>
            </a:r>
            <a:r>
              <a:rPr lang="en-US" sz="2400" b="1" dirty="0">
                <a:solidFill>
                  <a:srgbClr val="000090"/>
                </a:solidFill>
              </a:rPr>
              <a:t>framework for collaboration </a:t>
            </a:r>
            <a:r>
              <a:rPr lang="en-US" sz="2400" dirty="0"/>
              <a:t>between the federal and academic communities that fosters innovation and creativity, and enables a pathway for that innovation to </a:t>
            </a:r>
            <a:r>
              <a:rPr lang="en-US" sz="2400" dirty="0" smtClean="0"/>
              <a:t>transition </a:t>
            </a:r>
            <a:r>
              <a:rPr lang="en-US" sz="2400" dirty="0"/>
              <a:t>into operational water </a:t>
            </a:r>
            <a:r>
              <a:rPr lang="en-US" sz="2400" dirty="0" smtClean="0"/>
              <a:t>prediction</a:t>
            </a:r>
          </a:p>
          <a:p>
            <a:pPr marL="685800" lvl="1" indent="-228600">
              <a:lnSpc>
                <a:spcPct val="90000"/>
              </a:lnSpc>
              <a:spcBef>
                <a:spcPts val="1800"/>
              </a:spcBef>
              <a:buFont typeface="Arial"/>
              <a:buChar char="•"/>
            </a:pPr>
            <a:r>
              <a:rPr lang="en-US" sz="2400" b="1" dirty="0" smtClean="0">
                <a:solidFill>
                  <a:srgbClr val="000090"/>
                </a:solidFill>
              </a:rPr>
              <a:t>Target emerging technologies </a:t>
            </a:r>
            <a:r>
              <a:rPr lang="en-US" sz="2400" dirty="0" smtClean="0"/>
              <a:t>such </a:t>
            </a:r>
            <a:r>
              <a:rPr lang="en-US" sz="2400" dirty="0"/>
              <a:t>as advanced water resources modeling capabilities, cutting edge data and interoperability services, or interdisciplinary techniques aligned with NOAA and the NWC’s strategic Science and Service</a:t>
            </a:r>
          </a:p>
          <a:p>
            <a:pPr marL="800100" lvl="1" indent="-342900">
              <a:buFont typeface="Arial"/>
              <a:buChar char="•"/>
            </a:pPr>
            <a:endParaRPr lang="en-US" sz="2400" dirty="0"/>
          </a:p>
          <a:p>
            <a:pPr marL="342900" indent="-342900">
              <a:buFont typeface="Arial"/>
              <a:buChar char="•"/>
            </a:pPr>
            <a:endParaRPr lang="en-US" sz="2800" dirty="0"/>
          </a:p>
        </p:txBody>
      </p:sp>
      <p:pic>
        <p:nvPicPr>
          <p:cNvPr id="6" name="Picture 5" descr="nsf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648" y="5805079"/>
            <a:ext cx="985424" cy="991121"/>
          </a:xfrm>
          <a:prstGeom prst="rect">
            <a:avLst/>
          </a:prstGeom>
        </p:spPr>
      </p:pic>
      <p:pic>
        <p:nvPicPr>
          <p:cNvPr id="7" name="Picture 6"/>
          <p:cNvPicPr>
            <a:picLocks noChangeAspect="1"/>
          </p:cNvPicPr>
          <p:nvPr/>
        </p:nvPicPr>
        <p:blipFill>
          <a:blip r:embed="rId4"/>
          <a:stretch>
            <a:fillRect/>
          </a:stretch>
        </p:blipFill>
        <p:spPr>
          <a:xfrm>
            <a:off x="1" y="5922946"/>
            <a:ext cx="3419571" cy="873255"/>
          </a:xfrm>
          <a:prstGeom prst="rect">
            <a:avLst/>
          </a:prstGeom>
          <a:ln>
            <a:solidFill>
              <a:schemeClr val="accent1"/>
            </a:solidFill>
          </a:ln>
        </p:spPr>
      </p:pic>
      <p:sp>
        <p:nvSpPr>
          <p:cNvPr id="8" name="Shape 89"/>
          <p:cNvSpPr/>
          <p:nvPr/>
        </p:nvSpPr>
        <p:spPr>
          <a:xfrm>
            <a:off x="4786787" y="5879806"/>
            <a:ext cx="2160113" cy="916395"/>
          </a:xfrm>
          <a:prstGeom prst="rect">
            <a:avLst/>
          </a:prstGeom>
          <a:blipFill>
            <a:blip r:embed="rId5"/>
            <a:stretch>
              <a:fillRect/>
            </a:stretch>
          </a:blipFill>
        </p:spPr>
      </p:sp>
    </p:spTree>
    <p:extLst>
      <p:ext uri="{BB962C8B-B14F-4D97-AF65-F5344CB8AC3E}">
        <p14:creationId xmlns:p14="http://schemas.microsoft.com/office/powerpoint/2010/main" val="212341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A7H4jGZzFk.9HaZFcpPVi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RESIZE" val="Yes"/>
</p:tagLst>
</file>

<file path=ppt/tags/tag22.xml><?xml version="1.0" encoding="utf-8"?>
<p:tagLst xmlns:a="http://schemas.openxmlformats.org/drawingml/2006/main" xmlns:r="http://schemas.openxmlformats.org/officeDocument/2006/relationships" xmlns:p="http://schemas.openxmlformats.org/presentationml/2006/main">
  <p:tag name="RESIZE" val="Yes"/>
</p:tagLst>
</file>

<file path=ppt/tags/tag23.xml><?xml version="1.0" encoding="utf-8"?>
<p:tagLst xmlns:a="http://schemas.openxmlformats.org/drawingml/2006/main" xmlns:r="http://schemas.openxmlformats.org/officeDocument/2006/relationships" xmlns:p="http://schemas.openxmlformats.org/presentationml/2006/main">
  <p:tag name="RESIZE" val="Yes"/>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vwsK2kBd0GtTDu_lGrIUQ"/>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heme/_rels/theme4.xml.rels><?xml version="1.0" encoding="UTF-8" standalone="yes"?>
<Relationships xmlns="http://schemas.openxmlformats.org/package/2006/relationships"><Relationship Id="rId1" Type="http://schemas.openxmlformats.org/officeDocument/2006/relationships/image" Target="../media/image16.jpeg"/></Relationships>
</file>

<file path=ppt/theme/_rels/theme6.xml.rels><?xml version="1.0" encoding="UTF-8" standalone="yes"?>
<Relationships xmlns="http://schemas.openxmlformats.org/package/2006/relationships"><Relationship Id="rId1" Type="http://schemas.openxmlformats.org/officeDocument/2006/relationships/image" Target="../media/image16.jpeg"/></Relationships>
</file>

<file path=ppt/theme/_rels/theme7.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ptional_Corporate_PPT_Template-Arial">
  <a:themeElements>
    <a:clrScheme name="Custom 4">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2361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CM013 Template">
  <a:themeElements>
    <a:clrScheme name="Current">
      <a:dk1>
        <a:srgbClr val="000000"/>
      </a:dk1>
      <a:lt1>
        <a:srgbClr val="FFFFFF"/>
      </a:lt1>
      <a:dk2>
        <a:srgbClr val="000000"/>
      </a:dk2>
      <a:lt2>
        <a:srgbClr val="E2E0CB"/>
      </a:lt2>
      <a:accent1>
        <a:srgbClr val="C7E0FB"/>
      </a:accent1>
      <a:accent2>
        <a:srgbClr val="91B0FF"/>
      </a:accent2>
      <a:accent3>
        <a:srgbClr val="0066CC"/>
      </a:accent3>
      <a:accent4>
        <a:srgbClr val="002960"/>
      </a:accent4>
      <a:accent5>
        <a:srgbClr val="4FB3CB"/>
      </a:accent5>
      <a:accent6>
        <a:srgbClr val="808080"/>
      </a:accent6>
      <a:hlink>
        <a:srgbClr val="0066CC"/>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E2E0CB"/>
        </a:lt2>
        <a:accent1>
          <a:srgbClr val="C7E0FB"/>
        </a:accent1>
        <a:accent2>
          <a:srgbClr val="91B0FF"/>
        </a:accent2>
        <a:accent3>
          <a:srgbClr val="0066CC"/>
        </a:accent3>
        <a:accent4>
          <a:srgbClr val="002960"/>
        </a:accent4>
        <a:accent5>
          <a:srgbClr val="4FB3CB"/>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djacency">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Adjacenc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7.xml><?xml version="1.0" encoding="utf-8"?>
<a:theme xmlns:a="http://schemas.openxmlformats.org/drawingml/2006/main" name="2_Adjacenc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8.xml><?xml version="1.0" encoding="utf-8"?>
<a:theme xmlns:a="http://schemas.openxmlformats.org/drawingml/2006/main" name="1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37922</TotalTime>
  <Words>2374</Words>
  <Application>Microsoft Office PowerPoint</Application>
  <PresentationFormat>On-screen Show (4:3)</PresentationFormat>
  <Paragraphs>437</Paragraphs>
  <Slides>35</Slides>
  <Notes>15</Notes>
  <HiddenSlides>0</HiddenSlides>
  <MMClips>1</MMClips>
  <ScaleCrop>false</ScaleCrop>
  <HeadingPairs>
    <vt:vector size="8" baseType="variant">
      <vt:variant>
        <vt:lpstr>Fonts Used</vt:lpstr>
      </vt:variant>
      <vt:variant>
        <vt:i4>14</vt:i4>
      </vt:variant>
      <vt:variant>
        <vt:lpstr>Theme</vt:lpstr>
      </vt:variant>
      <vt:variant>
        <vt:i4>11</vt:i4>
      </vt:variant>
      <vt:variant>
        <vt:lpstr>Embedded OLE Servers</vt:lpstr>
      </vt:variant>
      <vt:variant>
        <vt:i4>1</vt:i4>
      </vt:variant>
      <vt:variant>
        <vt:lpstr>Slide Titles</vt:lpstr>
      </vt:variant>
      <vt:variant>
        <vt:i4>35</vt:i4>
      </vt:variant>
    </vt:vector>
  </HeadingPairs>
  <TitlesOfParts>
    <vt:vector size="61" baseType="lpstr">
      <vt:lpstr>ＭＳ Ｐゴシック</vt:lpstr>
      <vt:lpstr>Arial</vt:lpstr>
      <vt:lpstr>Arial Narrow</vt:lpstr>
      <vt:lpstr>Avenir LT Std 55 Roman</vt:lpstr>
      <vt:lpstr>Avenir LT Std 65 Medium</vt:lpstr>
      <vt:lpstr>Avenir LT Std 85 Heavy</vt:lpstr>
      <vt:lpstr>BlairMdITC TT-Medium</vt:lpstr>
      <vt:lpstr>Calibri</vt:lpstr>
      <vt:lpstr>Helvetica</vt:lpstr>
      <vt:lpstr>Lucida Grande</vt:lpstr>
      <vt:lpstr>PMingLiU</vt:lpstr>
      <vt:lpstr>Times New Roman</vt:lpstr>
      <vt:lpstr>Verdana</vt:lpstr>
      <vt:lpstr>Wingdings</vt:lpstr>
      <vt:lpstr>Office Theme</vt:lpstr>
      <vt:lpstr>1_Office Theme</vt:lpstr>
      <vt:lpstr>DCM013 Template</vt:lpstr>
      <vt:lpstr>Adjacency</vt:lpstr>
      <vt:lpstr>6_Office Theme</vt:lpstr>
      <vt:lpstr>1_Adjacency</vt:lpstr>
      <vt:lpstr>2_Adjacency</vt:lpstr>
      <vt:lpstr>1_Optional_Corporate_PPT_Template-Arial</vt:lpstr>
      <vt:lpstr>2_Office Theme</vt:lpstr>
      <vt:lpstr>Optional_Corporate_PPT_Template-Arial</vt:lpstr>
      <vt:lpstr>3_Office Theme</vt:lpstr>
      <vt:lpstr>think-cell Slide</vt:lpstr>
      <vt:lpstr>PowerPoint Presentation</vt:lpstr>
      <vt:lpstr>Web Links for the National Water Model</vt:lpstr>
      <vt:lpstr>PowerPoint Presentation</vt:lpstr>
      <vt:lpstr>Initial Stakeholder Priorities</vt:lpstr>
      <vt:lpstr>Stakeholder Priorities</vt:lpstr>
      <vt:lpstr>PowerPoint Presentation</vt:lpstr>
      <vt:lpstr>Transforming NOAA Water Prediction</vt:lpstr>
      <vt:lpstr>Key Elements of the FY15, FY16 and FY17 NOAA Water Initiatives</vt:lpstr>
      <vt:lpstr>NWC Innovators Program</vt:lpstr>
      <vt:lpstr>National Flood Interoperability Experiment (NFIE)  (Sept 2014 to August 2015)</vt:lpstr>
      <vt:lpstr>PowerPoint Presentation</vt:lpstr>
      <vt:lpstr>National Water Model Version 1.0 </vt:lpstr>
      <vt:lpstr>NWM V1.0 Operational Configuration</vt:lpstr>
      <vt:lpstr>National Water Model Version 1.0:   Workflow </vt:lpstr>
      <vt:lpstr>National Water Model Version 1.0:    Forcing Data </vt:lpstr>
      <vt:lpstr>PowerPoint Presentation</vt:lpstr>
      <vt:lpstr>PowerPoint Presentation</vt:lpstr>
      <vt:lpstr>National Water Model Version 1.0:    Reservoirs</vt:lpstr>
      <vt:lpstr>PowerPoint Presentation</vt:lpstr>
      <vt:lpstr>PowerPoint Presentation</vt:lpstr>
      <vt:lpstr>PowerPoint Presentation</vt:lpstr>
      <vt:lpstr>Initial NWM CONUS Evaluations:  Streamflow Percentile Anomalies</vt:lpstr>
      <vt:lpstr>PowerPoint Presentation</vt:lpstr>
      <vt:lpstr>PowerPoint Presentation</vt:lpstr>
      <vt:lpstr>National Water Prediction Model Configurations</vt:lpstr>
      <vt:lpstr>National Water Model Viewer</vt:lpstr>
      <vt:lpstr>Streamflow Anomaly</vt:lpstr>
      <vt:lpstr>Soil Moisture</vt:lpstr>
      <vt:lpstr>Forecasts</vt:lpstr>
      <vt:lpstr>ArcGIS Online Web App</vt:lpstr>
      <vt:lpstr>What Does NWM Give Us?</vt:lpstr>
      <vt:lpstr>How I Get NWM Results</vt:lpstr>
      <vt:lpstr>Subsetting for Texas</vt:lpstr>
      <vt:lpstr>Assemble Time Steps into a Cube</vt:lpstr>
      <vt:lpstr>Conclusions</vt:lpstr>
    </vt:vector>
  </TitlesOfParts>
  <Company>NOAA/NWS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IWP</dc:title>
  <dc:creator>Graziano</dc:creator>
  <cp:lastModifiedBy>CAEE-maidment</cp:lastModifiedBy>
  <cp:revision>286</cp:revision>
  <cp:lastPrinted>2016-02-08T17:45:21Z</cp:lastPrinted>
  <dcterms:created xsi:type="dcterms:W3CDTF">2015-05-26T00:25:07Z</dcterms:created>
  <dcterms:modified xsi:type="dcterms:W3CDTF">2016-10-04T02:00:54Z</dcterms:modified>
</cp:coreProperties>
</file>