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11" r:id="rId3"/>
    <p:sldMasterId id="2147483735" r:id="rId4"/>
    <p:sldMasterId id="2147483783" r:id="rId5"/>
    <p:sldMasterId id="2147483795" r:id="rId6"/>
    <p:sldMasterId id="2147483807" r:id="rId7"/>
  </p:sldMasterIdLst>
  <p:notesMasterIdLst>
    <p:notesMasterId r:id="rId32"/>
  </p:notesMasterIdLst>
  <p:sldIdLst>
    <p:sldId id="259" r:id="rId8"/>
    <p:sldId id="256" r:id="rId9"/>
    <p:sldId id="258" r:id="rId10"/>
    <p:sldId id="341" r:id="rId11"/>
    <p:sldId id="260" r:id="rId12"/>
    <p:sldId id="351" r:id="rId13"/>
    <p:sldId id="355" r:id="rId14"/>
    <p:sldId id="359" r:id="rId15"/>
    <p:sldId id="343" r:id="rId16"/>
    <p:sldId id="335" r:id="rId17"/>
    <p:sldId id="356" r:id="rId18"/>
    <p:sldId id="357" r:id="rId19"/>
    <p:sldId id="358" r:id="rId20"/>
    <p:sldId id="344" r:id="rId21"/>
    <p:sldId id="337" r:id="rId22"/>
    <p:sldId id="340" r:id="rId23"/>
    <p:sldId id="350" r:id="rId24"/>
    <p:sldId id="298" r:id="rId25"/>
    <p:sldId id="299" r:id="rId26"/>
    <p:sldId id="300" r:id="rId27"/>
    <p:sldId id="301" r:id="rId28"/>
    <p:sldId id="302" r:id="rId29"/>
    <p:sldId id="303" r:id="rId30"/>
    <p:sldId id="31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0F77-8B4F-48AC-957D-2BA11AD6917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5BFB-7E7A-4EAF-9C8C-E38017A54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2BD6595-6DF6-4956-A6CC-ACCE821A987A}" type="datetime1">
              <a:rPr lang="en-US" sz="1000">
                <a:solidFill>
                  <a:srgbClr val="EEECE1"/>
                </a:solidFill>
              </a:rPr>
              <a:pPr/>
              <a:t>11/4/2016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10447C9-EB66-4932-BE6E-723C8C027004}" type="slidenum">
              <a:rPr lang="en-US" sz="1000">
                <a:solidFill>
                  <a:srgbClr val="EEECE1"/>
                </a:solidFill>
              </a:rPr>
              <a:pPr/>
              <a:t>10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266" y="4316398"/>
            <a:ext cx="5140625" cy="4028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8" tIns="46279" rIns="92558" bIns="46279"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887C-62D0-48F1-B82A-83FAF052E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76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FC070-B467-43E3-9A17-5D6B6FE54E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0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2859A-E27E-4DA5-BFCB-35B2A558A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41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E140-C2A3-445F-A18B-433E6537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3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CF13-C028-4BD1-8EC6-DC58AE7A7A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7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1587-4BE9-40C5-87A7-D929C17C3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82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1D5D-6584-4844-9950-C7DE075F3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26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69BA-E5DF-4B2E-9052-53266410B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4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3811-5361-46A8-AED6-9CED58D23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1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E56FB-3DC7-4D8E-BB33-50E1A2342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2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2249-2E5E-497F-8274-67454987D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83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1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77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27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64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55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1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04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91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80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36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25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9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73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17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7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6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08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39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30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26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46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32644-903F-4E4A-95FE-62581509F4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4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FFD9B-7827-49DA-A5E9-98A14444BA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77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F8166-6E67-435C-9740-6CD1459207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46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35BAC-D573-47F2-BBB9-4A68ADEC039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42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BEB47-7487-4E06-9088-5F5C480086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4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0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58977-BFA5-447F-AD8C-1EFAC735A2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14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0DFC2-5272-4BA4-8A18-D6E8C53F4D5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84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B05F0-9FE7-495D-8034-4BA8751FD1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59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D826F-633D-4A70-8C40-63FE7CD005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91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EE20B-4775-44A8-B8BF-DFD011681E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03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03697-9D52-46EE-9C12-BB94691C01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13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1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6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03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3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0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0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50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12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24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27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6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57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4AD2A69-682A-4BB9-A0FB-EB567EA91938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07F3C57-9906-4069-87EB-45A6A4ADD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306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027DB23-79D9-4EC4-A054-AEDCD5F262D6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EC3F221-B2B1-4237-97FB-B77AA8659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202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ADAB90A-51BD-45B1-B214-90BE6947F3C0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DC47A4C-CD7D-4744-97A0-C19F9AFD9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7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7CA82A7-152A-4B85-93EF-084FAAD6E47A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A26CDC4-1C81-4778-8407-A27E23D91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94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FD23C4C-9348-4BCF-A20B-FF7150D4448F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4313A05-DD3A-401A-9189-943FBC24A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1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F281F32-20E7-4C07-8C45-E99A932214EF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FD7BF3C-ADF1-4ED3-8F6B-0BB8084D1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66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51B8116-4DE3-4CC6-B841-AF2A24ED033D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3F9792E-0F3F-4DE5-B8F8-3BB6B1556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1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63EFE56-F203-4205-AD14-518B0D3CBA25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B5E682E-6F69-4FE7-93A5-3D02F6BDC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36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7DB5EE5-5FCC-4BBC-A6E3-35F9F35D26BA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503A8D0-246C-4532-8425-EE717B94B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61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7BE792B-E6C7-4E84-9A71-2A5A1DD80B3C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2DDE2F4-064F-431D-9474-15BC066E7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22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CF03241-1811-465F-B002-48525EE34ADF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BBAE25C-9236-4A48-AC3D-DC7E21859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6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FF0-6EEC-4001-B346-1462353988B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C9039F-B1EB-4EC9-8D31-55DE7FCD183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9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9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9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9CA12D-85FE-451D-B8DF-882CB3A2EC4C}" type="slidenum">
              <a:rPr lang="en-US" smtClean="0">
                <a:solidFill>
                  <a:srgbClr val="00999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8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0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5A6457-424D-4829-AC8F-E2BBAE86EFF8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6FB3FC-647D-42D9-BBE5-F9F33694B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7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taude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.arcgis.com/en/pro-app/help/analysis/geoprocessing/basics/what-is-geoprocessing-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pycharm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pro.arcgis.com/en/pro-app/arcpy/get-started/python-windo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Extending ArcGIS using programming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Tarboton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6572" y="6488668"/>
            <a:ext cx="36304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  <a:hlinkClick r:id="rId3"/>
              </a:rPr>
              <a:t>http://hydrology.usu.edu/taudem/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460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623560" cy="64770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800" dirty="0" err="1" smtClean="0"/>
              <a:t>TauDEM</a:t>
            </a:r>
            <a:r>
              <a:rPr lang="en-US" sz="4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0" y="-2150"/>
            <a:ext cx="3520441" cy="6871777"/>
          </a:xfrm>
          <a:prstGeom prst="rect">
            <a:avLst/>
          </a:prstGeom>
        </p:spPr>
      </p:pic>
      <p:pic>
        <p:nvPicPr>
          <p:cNvPr id="14" name="Picture 64"/>
          <p:cNvPicPr>
            <a:picLocks noChangeAspect="1" noChangeArrowheads="1"/>
          </p:cNvPicPr>
          <p:nvPr/>
        </p:nvPicPr>
        <p:blipFill rotWithShape="1">
          <a:blip r:embed="rId5" cstate="print"/>
          <a:srcRect l="58510" t="2966" r="11377" b="58350"/>
          <a:stretch/>
        </p:blipFill>
        <p:spPr bwMode="auto">
          <a:xfrm>
            <a:off x="3394709" y="3438265"/>
            <a:ext cx="2311177" cy="30996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56774" y="641662"/>
            <a:ext cx="5110012" cy="25430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Stream and watershed delineation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Multiple flow direction flow field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Calculation of flow based derivative surfaces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MPI Parallel Implementation for speed up and large problems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Open source platform independent C++ command line executables for each function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Deployed as an ArcGIS Toolbox with python scripts that drive command line </a:t>
            </a:r>
            <a:r>
              <a:rPr lang="en-US" sz="1600" dirty="0" smtClean="0">
                <a:solidFill>
                  <a:prstClr val="black"/>
                </a:solidFill>
              </a:rPr>
              <a:t>executables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158" r="22729" b="41282"/>
          <a:stretch/>
        </p:blipFill>
        <p:spPr bwMode="auto">
          <a:xfrm>
            <a:off x="248879" y="3438264"/>
            <a:ext cx="3305851" cy="309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0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Improved runtime efficiency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Capability to run larger problems</a:t>
            </a:r>
          </a:p>
          <a:p>
            <a:pPr eaLnBrk="1" hangingPunct="1">
              <a:buClr>
                <a:srgbClr val="000000"/>
              </a:buClr>
            </a:pPr>
            <a:endParaRPr lang="en-US" sz="2800" dirty="0" smtClean="0"/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1"/>
          <p:cNvSpPr>
            <a:spLocks noChangeArrowheads="1"/>
          </p:cNvSpPr>
          <p:nvPr/>
        </p:nvSpPr>
        <p:spPr bwMode="auto">
          <a:xfrm>
            <a:off x="304800" y="1295400"/>
            <a:ext cx="8458200" cy="4419600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525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Some Algorithm Details</a:t>
            </a:r>
            <a:br>
              <a:rPr lang="en-US" dirty="0" smtClean="0"/>
            </a:br>
            <a:r>
              <a:rPr lang="en-US" dirty="0" smtClean="0"/>
              <a:t>Pit Removal: </a:t>
            </a:r>
            <a:r>
              <a:rPr lang="en-US" dirty="0" err="1" smtClean="0"/>
              <a:t>Planchon</a:t>
            </a:r>
            <a:r>
              <a:rPr lang="en-US" dirty="0" smtClean="0"/>
              <a:t> Fill Algorithm</a:t>
            </a:r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457200" y="3735388"/>
            <a:ext cx="2209800" cy="1370012"/>
          </a:xfrm>
          <a:custGeom>
            <a:avLst/>
            <a:gdLst>
              <a:gd name="T0" fmla="*/ 0 w 1392"/>
              <a:gd name="T1" fmla="*/ 2147483647 h 863"/>
              <a:gd name="T2" fmla="*/ 2147483647 w 1392"/>
              <a:gd name="T3" fmla="*/ 2147483647 h 863"/>
              <a:gd name="T4" fmla="*/ 2147483647 w 1392"/>
              <a:gd name="T5" fmla="*/ 2147483647 h 863"/>
              <a:gd name="T6" fmla="*/ 2147483647 w 1392"/>
              <a:gd name="T7" fmla="*/ 2147483647 h 863"/>
              <a:gd name="T8" fmla="*/ 2147483647 w 1392"/>
              <a:gd name="T9" fmla="*/ 2147483647 h 863"/>
              <a:gd name="T10" fmla="*/ 2147483647 w 1392"/>
              <a:gd name="T11" fmla="*/ 2147483647 h 863"/>
              <a:gd name="T12" fmla="*/ 2147483647 w 1392"/>
              <a:gd name="T13" fmla="*/ 2147483647 h 863"/>
              <a:gd name="T14" fmla="*/ 2147483647 w 1392"/>
              <a:gd name="T15" fmla="*/ 2147483647 h 863"/>
              <a:gd name="T16" fmla="*/ 2147483647 w 1392"/>
              <a:gd name="T17" fmla="*/ 2147483647 h 863"/>
              <a:gd name="T18" fmla="*/ 2147483647 w 1392"/>
              <a:gd name="T19" fmla="*/ 2147483647 h 8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2"/>
              <a:gd name="T31" fmla="*/ 0 h 863"/>
              <a:gd name="T32" fmla="*/ 1392 w 1392"/>
              <a:gd name="T33" fmla="*/ 863 h 8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2" h="863">
                <a:moveTo>
                  <a:pt x="0" y="863"/>
                </a:moveTo>
                <a:cubicBezTo>
                  <a:pt x="40" y="635"/>
                  <a:pt x="96" y="404"/>
                  <a:pt x="144" y="287"/>
                </a:cubicBezTo>
                <a:cubicBezTo>
                  <a:pt x="192" y="170"/>
                  <a:pt x="232" y="161"/>
                  <a:pt x="288" y="161"/>
                </a:cubicBezTo>
                <a:cubicBezTo>
                  <a:pt x="344" y="161"/>
                  <a:pt x="425" y="299"/>
                  <a:pt x="480" y="287"/>
                </a:cubicBezTo>
                <a:cubicBezTo>
                  <a:pt x="535" y="275"/>
                  <a:pt x="571" y="130"/>
                  <a:pt x="618" y="89"/>
                </a:cubicBezTo>
                <a:cubicBezTo>
                  <a:pt x="665" y="48"/>
                  <a:pt x="721" y="0"/>
                  <a:pt x="762" y="41"/>
                </a:cubicBezTo>
                <a:cubicBezTo>
                  <a:pt x="803" y="82"/>
                  <a:pt x="823" y="246"/>
                  <a:pt x="864" y="335"/>
                </a:cubicBezTo>
                <a:cubicBezTo>
                  <a:pt x="905" y="424"/>
                  <a:pt x="952" y="559"/>
                  <a:pt x="1008" y="575"/>
                </a:cubicBezTo>
                <a:cubicBezTo>
                  <a:pt x="1064" y="591"/>
                  <a:pt x="1136" y="391"/>
                  <a:pt x="1200" y="431"/>
                </a:cubicBezTo>
                <a:cubicBezTo>
                  <a:pt x="1264" y="471"/>
                  <a:pt x="1328" y="643"/>
                  <a:pt x="1392" y="8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 flipH="1" flipV="1">
            <a:off x="2590800" y="2819400"/>
            <a:ext cx="76200" cy="2209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 flipH="1">
            <a:off x="533400" y="2819400"/>
            <a:ext cx="2057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51" name="Line 10"/>
          <p:cNvSpPr>
            <a:spLocks noChangeShapeType="1"/>
          </p:cNvSpPr>
          <p:nvPr/>
        </p:nvSpPr>
        <p:spPr bwMode="auto">
          <a:xfrm flipV="1">
            <a:off x="457200" y="2819400"/>
            <a:ext cx="76200" cy="2286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52" name="Freeform 11"/>
          <p:cNvSpPr>
            <a:spLocks/>
          </p:cNvSpPr>
          <p:nvPr/>
        </p:nvSpPr>
        <p:spPr bwMode="auto">
          <a:xfrm>
            <a:off x="5149850" y="4398963"/>
            <a:ext cx="336550" cy="630237"/>
          </a:xfrm>
          <a:custGeom>
            <a:avLst/>
            <a:gdLst>
              <a:gd name="T0" fmla="*/ 2147483647 w 212"/>
              <a:gd name="T1" fmla="*/ 2147483647 h 397"/>
              <a:gd name="T2" fmla="*/ 2147483647 w 212"/>
              <a:gd name="T3" fmla="*/ 2147483647 h 397"/>
              <a:gd name="T4" fmla="*/ 0 w 212"/>
              <a:gd name="T5" fmla="*/ 0 h 397"/>
              <a:gd name="T6" fmla="*/ 0 60000 65536"/>
              <a:gd name="T7" fmla="*/ 0 60000 65536"/>
              <a:gd name="T8" fmla="*/ 0 60000 65536"/>
              <a:gd name="T9" fmla="*/ 0 w 212"/>
              <a:gd name="T10" fmla="*/ 0 h 397"/>
              <a:gd name="T11" fmla="*/ 212 w 212"/>
              <a:gd name="T12" fmla="*/ 397 h 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397">
                <a:moveTo>
                  <a:pt x="212" y="397"/>
                </a:moveTo>
                <a:cubicBezTo>
                  <a:pt x="193" y="348"/>
                  <a:pt x="132" y="169"/>
                  <a:pt x="97" y="103"/>
                </a:cubicBezTo>
                <a:cubicBezTo>
                  <a:pt x="62" y="37"/>
                  <a:pt x="20" y="21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53" name="Freeform 13"/>
          <p:cNvSpPr>
            <a:spLocks/>
          </p:cNvSpPr>
          <p:nvPr/>
        </p:nvSpPr>
        <p:spPr bwMode="auto">
          <a:xfrm>
            <a:off x="4725988" y="4398963"/>
            <a:ext cx="427037" cy="1587"/>
          </a:xfrm>
          <a:custGeom>
            <a:avLst/>
            <a:gdLst>
              <a:gd name="T0" fmla="*/ 2147483647 w 269"/>
              <a:gd name="T1" fmla="*/ 2147483647 h 1"/>
              <a:gd name="T2" fmla="*/ 0 w 269"/>
              <a:gd name="T3" fmla="*/ 0 h 1"/>
              <a:gd name="T4" fmla="*/ 0 60000 65536"/>
              <a:gd name="T5" fmla="*/ 0 60000 65536"/>
              <a:gd name="T6" fmla="*/ 0 w 269"/>
              <a:gd name="T7" fmla="*/ 0 h 1"/>
              <a:gd name="T8" fmla="*/ 269 w 2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1">
                <a:moveTo>
                  <a:pt x="269" y="1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54" name="Freeform 14"/>
          <p:cNvSpPr>
            <a:spLocks/>
          </p:cNvSpPr>
          <p:nvPr/>
        </p:nvSpPr>
        <p:spPr bwMode="auto">
          <a:xfrm>
            <a:off x="4429125" y="3771900"/>
            <a:ext cx="295275" cy="647700"/>
          </a:xfrm>
          <a:custGeom>
            <a:avLst/>
            <a:gdLst>
              <a:gd name="T0" fmla="*/ 2147483647 w 186"/>
              <a:gd name="T1" fmla="*/ 2147483647 h 408"/>
              <a:gd name="T2" fmla="*/ 2147483647 w 186"/>
              <a:gd name="T3" fmla="*/ 2147483647 h 408"/>
              <a:gd name="T4" fmla="*/ 2147483647 w 186"/>
              <a:gd name="T5" fmla="*/ 2147483647 h 408"/>
              <a:gd name="T6" fmla="*/ 0 w 186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186"/>
              <a:gd name="T13" fmla="*/ 0 h 408"/>
              <a:gd name="T14" fmla="*/ 186 w 186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" h="408">
                <a:moveTo>
                  <a:pt x="186" y="408"/>
                </a:moveTo>
                <a:cubicBezTo>
                  <a:pt x="175" y="382"/>
                  <a:pt x="139" y="309"/>
                  <a:pt x="120" y="252"/>
                </a:cubicBezTo>
                <a:cubicBezTo>
                  <a:pt x="101" y="195"/>
                  <a:pt x="92" y="108"/>
                  <a:pt x="72" y="66"/>
                </a:cubicBezTo>
                <a:cubicBezTo>
                  <a:pt x="52" y="24"/>
                  <a:pt x="15" y="14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55" name="Freeform 15"/>
          <p:cNvSpPr>
            <a:spLocks/>
          </p:cNvSpPr>
          <p:nvPr/>
        </p:nvSpPr>
        <p:spPr bwMode="auto">
          <a:xfrm>
            <a:off x="3352800" y="3781425"/>
            <a:ext cx="1085850" cy="1588"/>
          </a:xfrm>
          <a:custGeom>
            <a:avLst/>
            <a:gdLst>
              <a:gd name="T0" fmla="*/ 2147483647 w 684"/>
              <a:gd name="T1" fmla="*/ 0 h 1"/>
              <a:gd name="T2" fmla="*/ 0 w 684"/>
              <a:gd name="T3" fmla="*/ 0 h 1"/>
              <a:gd name="T4" fmla="*/ 0 60000 65536"/>
              <a:gd name="T5" fmla="*/ 0 60000 65536"/>
              <a:gd name="T6" fmla="*/ 0 w 684"/>
              <a:gd name="T7" fmla="*/ 0 h 1"/>
              <a:gd name="T8" fmla="*/ 684 w 68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4" h="1">
                <a:moveTo>
                  <a:pt x="684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56" name="Freeform 16"/>
          <p:cNvSpPr>
            <a:spLocks/>
          </p:cNvSpPr>
          <p:nvPr/>
        </p:nvSpPr>
        <p:spPr bwMode="auto">
          <a:xfrm>
            <a:off x="3276600" y="3771900"/>
            <a:ext cx="85725" cy="1333500"/>
          </a:xfrm>
          <a:custGeom>
            <a:avLst/>
            <a:gdLst>
              <a:gd name="T0" fmla="*/ 0 w 54"/>
              <a:gd name="T1" fmla="*/ 2147483647 h 840"/>
              <a:gd name="T2" fmla="*/ 2147483647 w 54"/>
              <a:gd name="T3" fmla="*/ 0 h 840"/>
              <a:gd name="T4" fmla="*/ 0 60000 65536"/>
              <a:gd name="T5" fmla="*/ 0 60000 65536"/>
              <a:gd name="T6" fmla="*/ 0 w 54"/>
              <a:gd name="T7" fmla="*/ 0 h 840"/>
              <a:gd name="T8" fmla="*/ 54 w 54"/>
              <a:gd name="T9" fmla="*/ 840 h 8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" h="840">
                <a:moveTo>
                  <a:pt x="0" y="840"/>
                </a:moveTo>
                <a:lnTo>
                  <a:pt x="54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1629" name="Text Box 26"/>
          <p:cNvSpPr txBox="1">
            <a:spLocks noChangeArrowheads="1"/>
          </p:cNvSpPr>
          <p:nvPr/>
        </p:nvSpPr>
        <p:spPr bwMode="auto">
          <a:xfrm>
            <a:off x="533400" y="1933575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Initialization</a:t>
            </a:r>
          </a:p>
        </p:txBody>
      </p:sp>
      <p:sp>
        <p:nvSpPr>
          <p:cNvPr id="111630" name="Text Box 27"/>
          <p:cNvSpPr txBox="1">
            <a:spLocks noChangeArrowheads="1"/>
          </p:cNvSpPr>
          <p:nvPr/>
        </p:nvSpPr>
        <p:spPr bwMode="auto">
          <a:xfrm>
            <a:off x="3124200" y="18573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1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Pass</a:t>
            </a:r>
          </a:p>
        </p:txBody>
      </p:sp>
      <p:sp>
        <p:nvSpPr>
          <p:cNvPr id="111631" name="Text Box 28"/>
          <p:cNvSpPr txBox="1">
            <a:spLocks noChangeArrowheads="1"/>
          </p:cNvSpPr>
          <p:nvPr/>
        </p:nvSpPr>
        <p:spPr bwMode="auto">
          <a:xfrm>
            <a:off x="6324600" y="1828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1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Pass</a:t>
            </a:r>
          </a:p>
        </p:txBody>
      </p:sp>
      <p:sp>
        <p:nvSpPr>
          <p:cNvPr id="31760" name="Line 29"/>
          <p:cNvSpPr>
            <a:spLocks noChangeShapeType="1"/>
          </p:cNvSpPr>
          <p:nvPr/>
        </p:nvSpPr>
        <p:spPr bwMode="auto">
          <a:xfrm flipH="1">
            <a:off x="3733800" y="2895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61" name="Line 30"/>
          <p:cNvSpPr>
            <a:spLocks noChangeShapeType="1"/>
          </p:cNvSpPr>
          <p:nvPr/>
        </p:nvSpPr>
        <p:spPr bwMode="auto">
          <a:xfrm>
            <a:off x="6477000" y="2895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62" name="Freeform 33"/>
          <p:cNvSpPr>
            <a:spLocks/>
          </p:cNvSpPr>
          <p:nvPr/>
        </p:nvSpPr>
        <p:spPr bwMode="auto">
          <a:xfrm>
            <a:off x="3276600" y="3733800"/>
            <a:ext cx="2209800" cy="1370013"/>
          </a:xfrm>
          <a:custGeom>
            <a:avLst/>
            <a:gdLst>
              <a:gd name="T0" fmla="*/ 0 w 1392"/>
              <a:gd name="T1" fmla="*/ 2147483647 h 863"/>
              <a:gd name="T2" fmla="*/ 2147483647 w 1392"/>
              <a:gd name="T3" fmla="*/ 2147483647 h 863"/>
              <a:gd name="T4" fmla="*/ 2147483647 w 1392"/>
              <a:gd name="T5" fmla="*/ 2147483647 h 863"/>
              <a:gd name="T6" fmla="*/ 2147483647 w 1392"/>
              <a:gd name="T7" fmla="*/ 2147483647 h 863"/>
              <a:gd name="T8" fmla="*/ 2147483647 w 1392"/>
              <a:gd name="T9" fmla="*/ 2147483647 h 863"/>
              <a:gd name="T10" fmla="*/ 2147483647 w 1392"/>
              <a:gd name="T11" fmla="*/ 2147483647 h 863"/>
              <a:gd name="T12" fmla="*/ 2147483647 w 1392"/>
              <a:gd name="T13" fmla="*/ 2147483647 h 863"/>
              <a:gd name="T14" fmla="*/ 2147483647 w 1392"/>
              <a:gd name="T15" fmla="*/ 2147483647 h 863"/>
              <a:gd name="T16" fmla="*/ 2147483647 w 1392"/>
              <a:gd name="T17" fmla="*/ 2147483647 h 863"/>
              <a:gd name="T18" fmla="*/ 2147483647 w 1392"/>
              <a:gd name="T19" fmla="*/ 2147483647 h 8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2"/>
              <a:gd name="T31" fmla="*/ 0 h 863"/>
              <a:gd name="T32" fmla="*/ 1392 w 1392"/>
              <a:gd name="T33" fmla="*/ 863 h 8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2" h="863">
                <a:moveTo>
                  <a:pt x="0" y="863"/>
                </a:moveTo>
                <a:cubicBezTo>
                  <a:pt x="40" y="635"/>
                  <a:pt x="96" y="404"/>
                  <a:pt x="144" y="287"/>
                </a:cubicBezTo>
                <a:cubicBezTo>
                  <a:pt x="192" y="170"/>
                  <a:pt x="232" y="161"/>
                  <a:pt x="288" y="161"/>
                </a:cubicBezTo>
                <a:cubicBezTo>
                  <a:pt x="344" y="161"/>
                  <a:pt x="425" y="299"/>
                  <a:pt x="480" y="287"/>
                </a:cubicBezTo>
                <a:cubicBezTo>
                  <a:pt x="535" y="275"/>
                  <a:pt x="571" y="130"/>
                  <a:pt x="618" y="89"/>
                </a:cubicBezTo>
                <a:cubicBezTo>
                  <a:pt x="665" y="48"/>
                  <a:pt x="721" y="0"/>
                  <a:pt x="762" y="41"/>
                </a:cubicBezTo>
                <a:cubicBezTo>
                  <a:pt x="803" y="82"/>
                  <a:pt x="823" y="246"/>
                  <a:pt x="864" y="335"/>
                </a:cubicBezTo>
                <a:cubicBezTo>
                  <a:pt x="905" y="424"/>
                  <a:pt x="952" y="559"/>
                  <a:pt x="1008" y="575"/>
                </a:cubicBezTo>
                <a:cubicBezTo>
                  <a:pt x="1064" y="591"/>
                  <a:pt x="1136" y="391"/>
                  <a:pt x="1200" y="431"/>
                </a:cubicBezTo>
                <a:cubicBezTo>
                  <a:pt x="1264" y="471"/>
                  <a:pt x="1328" y="643"/>
                  <a:pt x="1392" y="8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63" name="Freeform 34"/>
          <p:cNvSpPr>
            <a:spLocks/>
          </p:cNvSpPr>
          <p:nvPr/>
        </p:nvSpPr>
        <p:spPr bwMode="auto">
          <a:xfrm>
            <a:off x="8197850" y="4398963"/>
            <a:ext cx="336550" cy="630237"/>
          </a:xfrm>
          <a:custGeom>
            <a:avLst/>
            <a:gdLst>
              <a:gd name="T0" fmla="*/ 2147483647 w 212"/>
              <a:gd name="T1" fmla="*/ 2147483647 h 397"/>
              <a:gd name="T2" fmla="*/ 2147483647 w 212"/>
              <a:gd name="T3" fmla="*/ 2147483647 h 397"/>
              <a:gd name="T4" fmla="*/ 0 w 212"/>
              <a:gd name="T5" fmla="*/ 0 h 397"/>
              <a:gd name="T6" fmla="*/ 0 60000 65536"/>
              <a:gd name="T7" fmla="*/ 0 60000 65536"/>
              <a:gd name="T8" fmla="*/ 0 60000 65536"/>
              <a:gd name="T9" fmla="*/ 0 w 212"/>
              <a:gd name="T10" fmla="*/ 0 h 397"/>
              <a:gd name="T11" fmla="*/ 212 w 212"/>
              <a:gd name="T12" fmla="*/ 397 h 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397">
                <a:moveTo>
                  <a:pt x="212" y="397"/>
                </a:moveTo>
                <a:cubicBezTo>
                  <a:pt x="193" y="348"/>
                  <a:pt x="132" y="169"/>
                  <a:pt x="97" y="103"/>
                </a:cubicBezTo>
                <a:cubicBezTo>
                  <a:pt x="62" y="37"/>
                  <a:pt x="20" y="21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64" name="Freeform 35"/>
          <p:cNvSpPr>
            <a:spLocks/>
          </p:cNvSpPr>
          <p:nvPr/>
        </p:nvSpPr>
        <p:spPr bwMode="auto">
          <a:xfrm>
            <a:off x="7773988" y="4398963"/>
            <a:ext cx="427037" cy="1587"/>
          </a:xfrm>
          <a:custGeom>
            <a:avLst/>
            <a:gdLst>
              <a:gd name="T0" fmla="*/ 2147483647 w 269"/>
              <a:gd name="T1" fmla="*/ 2147483647 h 1"/>
              <a:gd name="T2" fmla="*/ 0 w 269"/>
              <a:gd name="T3" fmla="*/ 0 h 1"/>
              <a:gd name="T4" fmla="*/ 0 60000 65536"/>
              <a:gd name="T5" fmla="*/ 0 60000 65536"/>
              <a:gd name="T6" fmla="*/ 0 w 269"/>
              <a:gd name="T7" fmla="*/ 0 h 1"/>
              <a:gd name="T8" fmla="*/ 269 w 2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1">
                <a:moveTo>
                  <a:pt x="269" y="1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65" name="Freeform 36"/>
          <p:cNvSpPr>
            <a:spLocks/>
          </p:cNvSpPr>
          <p:nvPr/>
        </p:nvSpPr>
        <p:spPr bwMode="auto">
          <a:xfrm>
            <a:off x="7477125" y="3771900"/>
            <a:ext cx="295275" cy="647700"/>
          </a:xfrm>
          <a:custGeom>
            <a:avLst/>
            <a:gdLst>
              <a:gd name="T0" fmla="*/ 2147483647 w 186"/>
              <a:gd name="T1" fmla="*/ 2147483647 h 408"/>
              <a:gd name="T2" fmla="*/ 2147483647 w 186"/>
              <a:gd name="T3" fmla="*/ 2147483647 h 408"/>
              <a:gd name="T4" fmla="*/ 2147483647 w 186"/>
              <a:gd name="T5" fmla="*/ 2147483647 h 408"/>
              <a:gd name="T6" fmla="*/ 0 w 186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186"/>
              <a:gd name="T13" fmla="*/ 0 h 408"/>
              <a:gd name="T14" fmla="*/ 186 w 186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" h="408">
                <a:moveTo>
                  <a:pt x="186" y="408"/>
                </a:moveTo>
                <a:cubicBezTo>
                  <a:pt x="175" y="382"/>
                  <a:pt x="139" y="309"/>
                  <a:pt x="120" y="252"/>
                </a:cubicBezTo>
                <a:cubicBezTo>
                  <a:pt x="101" y="195"/>
                  <a:pt x="92" y="108"/>
                  <a:pt x="72" y="66"/>
                </a:cubicBezTo>
                <a:cubicBezTo>
                  <a:pt x="52" y="24"/>
                  <a:pt x="15" y="14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66" name="Freeform 37"/>
          <p:cNvSpPr>
            <a:spLocks/>
          </p:cNvSpPr>
          <p:nvPr/>
        </p:nvSpPr>
        <p:spPr bwMode="auto">
          <a:xfrm>
            <a:off x="7239000" y="3767138"/>
            <a:ext cx="242888" cy="214312"/>
          </a:xfrm>
          <a:custGeom>
            <a:avLst/>
            <a:gdLst>
              <a:gd name="T0" fmla="*/ 2147483647 w 153"/>
              <a:gd name="T1" fmla="*/ 0 h 135"/>
              <a:gd name="T2" fmla="*/ 2147483647 w 153"/>
              <a:gd name="T3" fmla="*/ 2147483647 h 135"/>
              <a:gd name="T4" fmla="*/ 0 w 153"/>
              <a:gd name="T5" fmla="*/ 2147483647 h 135"/>
              <a:gd name="T6" fmla="*/ 0 60000 65536"/>
              <a:gd name="T7" fmla="*/ 0 60000 65536"/>
              <a:gd name="T8" fmla="*/ 0 60000 65536"/>
              <a:gd name="T9" fmla="*/ 0 w 153"/>
              <a:gd name="T10" fmla="*/ 0 h 135"/>
              <a:gd name="T11" fmla="*/ 153 w 153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35">
                <a:moveTo>
                  <a:pt x="153" y="0"/>
                </a:moveTo>
                <a:cubicBezTo>
                  <a:pt x="139" y="6"/>
                  <a:pt x="91" y="17"/>
                  <a:pt x="66" y="39"/>
                </a:cubicBezTo>
                <a:cubicBezTo>
                  <a:pt x="41" y="61"/>
                  <a:pt x="14" y="115"/>
                  <a:pt x="0" y="13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67" name="Freeform 38"/>
          <p:cNvSpPr>
            <a:spLocks/>
          </p:cNvSpPr>
          <p:nvPr/>
        </p:nvSpPr>
        <p:spPr bwMode="auto">
          <a:xfrm>
            <a:off x="6324600" y="3989388"/>
            <a:ext cx="409575" cy="1116012"/>
          </a:xfrm>
          <a:custGeom>
            <a:avLst/>
            <a:gdLst>
              <a:gd name="T0" fmla="*/ 0 w 258"/>
              <a:gd name="T1" fmla="*/ 2147483647 h 703"/>
              <a:gd name="T2" fmla="*/ 2147483647 w 258"/>
              <a:gd name="T3" fmla="*/ 2147483647 h 703"/>
              <a:gd name="T4" fmla="*/ 2147483647 w 258"/>
              <a:gd name="T5" fmla="*/ 2147483647 h 703"/>
              <a:gd name="T6" fmla="*/ 2147483647 w 258"/>
              <a:gd name="T7" fmla="*/ 2147483647 h 703"/>
              <a:gd name="T8" fmla="*/ 2147483647 w 258"/>
              <a:gd name="T9" fmla="*/ 2147483647 h 7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"/>
              <a:gd name="T16" fmla="*/ 0 h 703"/>
              <a:gd name="T17" fmla="*/ 258 w 258"/>
              <a:gd name="T18" fmla="*/ 703 h 7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" h="703">
                <a:moveTo>
                  <a:pt x="0" y="703"/>
                </a:moveTo>
                <a:lnTo>
                  <a:pt x="66" y="358"/>
                </a:lnTo>
                <a:cubicBezTo>
                  <a:pt x="92" y="254"/>
                  <a:pt x="134" y="136"/>
                  <a:pt x="159" y="79"/>
                </a:cubicBezTo>
                <a:cubicBezTo>
                  <a:pt x="184" y="23"/>
                  <a:pt x="202" y="26"/>
                  <a:pt x="219" y="13"/>
                </a:cubicBezTo>
                <a:cubicBezTo>
                  <a:pt x="236" y="0"/>
                  <a:pt x="250" y="3"/>
                  <a:pt x="258" y="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68" name="Line 40"/>
          <p:cNvSpPr>
            <a:spLocks noChangeShapeType="1"/>
          </p:cNvSpPr>
          <p:nvPr/>
        </p:nvSpPr>
        <p:spPr bwMode="auto">
          <a:xfrm>
            <a:off x="6715125" y="3990975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69" name="Freeform 39"/>
          <p:cNvSpPr>
            <a:spLocks/>
          </p:cNvSpPr>
          <p:nvPr/>
        </p:nvSpPr>
        <p:spPr bwMode="auto">
          <a:xfrm>
            <a:off x="6324600" y="3733800"/>
            <a:ext cx="2209800" cy="1370013"/>
          </a:xfrm>
          <a:custGeom>
            <a:avLst/>
            <a:gdLst>
              <a:gd name="T0" fmla="*/ 0 w 1392"/>
              <a:gd name="T1" fmla="*/ 2147483647 h 863"/>
              <a:gd name="T2" fmla="*/ 2147483647 w 1392"/>
              <a:gd name="T3" fmla="*/ 2147483647 h 863"/>
              <a:gd name="T4" fmla="*/ 2147483647 w 1392"/>
              <a:gd name="T5" fmla="*/ 2147483647 h 863"/>
              <a:gd name="T6" fmla="*/ 2147483647 w 1392"/>
              <a:gd name="T7" fmla="*/ 2147483647 h 863"/>
              <a:gd name="T8" fmla="*/ 2147483647 w 1392"/>
              <a:gd name="T9" fmla="*/ 2147483647 h 863"/>
              <a:gd name="T10" fmla="*/ 2147483647 w 1392"/>
              <a:gd name="T11" fmla="*/ 2147483647 h 863"/>
              <a:gd name="T12" fmla="*/ 2147483647 w 1392"/>
              <a:gd name="T13" fmla="*/ 2147483647 h 863"/>
              <a:gd name="T14" fmla="*/ 2147483647 w 1392"/>
              <a:gd name="T15" fmla="*/ 2147483647 h 863"/>
              <a:gd name="T16" fmla="*/ 2147483647 w 1392"/>
              <a:gd name="T17" fmla="*/ 2147483647 h 863"/>
              <a:gd name="T18" fmla="*/ 2147483647 w 1392"/>
              <a:gd name="T19" fmla="*/ 2147483647 h 8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2"/>
              <a:gd name="T31" fmla="*/ 0 h 863"/>
              <a:gd name="T32" fmla="*/ 1392 w 1392"/>
              <a:gd name="T33" fmla="*/ 863 h 8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2" h="863">
                <a:moveTo>
                  <a:pt x="0" y="863"/>
                </a:moveTo>
                <a:cubicBezTo>
                  <a:pt x="40" y="635"/>
                  <a:pt x="96" y="404"/>
                  <a:pt x="144" y="287"/>
                </a:cubicBezTo>
                <a:cubicBezTo>
                  <a:pt x="192" y="170"/>
                  <a:pt x="232" y="161"/>
                  <a:pt x="288" y="161"/>
                </a:cubicBezTo>
                <a:cubicBezTo>
                  <a:pt x="344" y="161"/>
                  <a:pt x="425" y="299"/>
                  <a:pt x="480" y="287"/>
                </a:cubicBezTo>
                <a:cubicBezTo>
                  <a:pt x="535" y="275"/>
                  <a:pt x="571" y="130"/>
                  <a:pt x="618" y="89"/>
                </a:cubicBezTo>
                <a:cubicBezTo>
                  <a:pt x="665" y="48"/>
                  <a:pt x="721" y="0"/>
                  <a:pt x="762" y="41"/>
                </a:cubicBezTo>
                <a:cubicBezTo>
                  <a:pt x="803" y="82"/>
                  <a:pt x="823" y="246"/>
                  <a:pt x="864" y="335"/>
                </a:cubicBezTo>
                <a:cubicBezTo>
                  <a:pt x="905" y="424"/>
                  <a:pt x="952" y="559"/>
                  <a:pt x="1008" y="575"/>
                </a:cubicBezTo>
                <a:cubicBezTo>
                  <a:pt x="1064" y="591"/>
                  <a:pt x="1136" y="391"/>
                  <a:pt x="1200" y="431"/>
                </a:cubicBezTo>
                <a:cubicBezTo>
                  <a:pt x="1264" y="471"/>
                  <a:pt x="1328" y="643"/>
                  <a:pt x="1392" y="8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1642" name="Text Box 41"/>
          <p:cNvSpPr txBox="1">
            <a:spLocks noChangeArrowheads="1"/>
          </p:cNvSpPr>
          <p:nvPr/>
        </p:nvSpPr>
        <p:spPr bwMode="auto">
          <a:xfrm>
            <a:off x="673100" y="5791200"/>
            <a:ext cx="7878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Planchon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O., and F. </a:t>
            </a:r>
            <a:r>
              <a:rPr kumimoji="1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Darboux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(2001), A fast, simple and versatile algorithm to fill the depressions of digital elevation models, </a:t>
            </a:r>
            <a:r>
              <a:rPr kumimoji="1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Catena</a:t>
            </a: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(46), 159-176.</a:t>
            </a:r>
          </a:p>
        </p:txBody>
      </p:sp>
    </p:spTree>
    <p:extLst>
      <p:ext uri="{BB962C8B-B14F-4D97-AF65-F5344CB8AC3E}">
        <p14:creationId xmlns:p14="http://schemas.microsoft.com/office/powerpoint/2010/main" val="27885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873125"/>
          </a:xfrm>
        </p:spPr>
        <p:txBody>
          <a:bodyPr/>
          <a:lstStyle/>
          <a:p>
            <a:pPr eaLnBrk="1" hangingPunct="1"/>
            <a:r>
              <a:rPr lang="en-US" smtClean="0"/>
              <a:t>Parallel Scheme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392238" y="982663"/>
            <a:ext cx="6100762" cy="2241550"/>
            <a:chOff x="457200" y="1022350"/>
            <a:chExt cx="3318163" cy="121920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57200" y="1022350"/>
              <a:ext cx="1981200" cy="1219200"/>
              <a:chOff x="432" y="1056"/>
              <a:chExt cx="1584" cy="1008"/>
            </a:xfrm>
          </p:grpSpPr>
          <p:pic>
            <p:nvPicPr>
              <p:cNvPr id="3279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793" name="Line 5"/>
              <p:cNvSpPr>
                <a:spLocks noChangeShapeType="1"/>
              </p:cNvSpPr>
              <p:nvPr/>
            </p:nvSpPr>
            <p:spPr bwMode="auto">
              <a:xfrm>
                <a:off x="1464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794" name="Text Box 6"/>
              <p:cNvSpPr txBox="1">
                <a:spLocks noChangeArrowheads="1"/>
              </p:cNvSpPr>
              <p:nvPr/>
            </p:nvSpPr>
            <p:spPr bwMode="auto">
              <a:xfrm rot="5400000">
                <a:off x="1249" y="1473"/>
                <a:ext cx="100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Communicate</a:t>
                </a:r>
              </a:p>
            </p:txBody>
          </p:sp>
          <p:sp>
            <p:nvSpPr>
              <p:cNvPr id="32795" name="Freeform 7"/>
              <p:cNvSpPr>
                <a:spLocks/>
              </p:cNvSpPr>
              <p:nvPr/>
            </p:nvSpPr>
            <p:spPr bwMode="auto">
              <a:xfrm>
                <a:off x="43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796" name="Freeform 8"/>
              <p:cNvSpPr>
                <a:spLocks/>
              </p:cNvSpPr>
              <p:nvPr/>
            </p:nvSpPr>
            <p:spPr bwMode="auto">
              <a:xfrm>
                <a:off x="43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797" name="Line 9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514600" y="1022350"/>
              <a:ext cx="1260763" cy="1219200"/>
              <a:chOff x="432" y="1056"/>
              <a:chExt cx="1008" cy="1008"/>
            </a:xfrm>
          </p:grpSpPr>
          <p:pic>
            <p:nvPicPr>
              <p:cNvPr id="32789" name="Picture 2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790" name="Freeform 29"/>
              <p:cNvSpPr>
                <a:spLocks/>
              </p:cNvSpPr>
              <p:nvPr/>
            </p:nvSpPr>
            <p:spPr bwMode="auto">
              <a:xfrm>
                <a:off x="43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791" name="Freeform 30"/>
              <p:cNvSpPr>
                <a:spLocks/>
              </p:cNvSpPr>
              <p:nvPr/>
            </p:nvSpPr>
            <p:spPr bwMode="auto">
              <a:xfrm>
                <a:off x="43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783" name="Line 74"/>
            <p:cNvSpPr>
              <a:spLocks noChangeShapeType="1"/>
            </p:cNvSpPr>
            <p:nvPr/>
          </p:nvSpPr>
          <p:spPr bwMode="auto">
            <a:xfrm>
              <a:off x="485775" y="10414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4" name="Line 75"/>
            <p:cNvSpPr>
              <a:spLocks noChangeShapeType="1"/>
            </p:cNvSpPr>
            <p:nvPr/>
          </p:nvSpPr>
          <p:spPr bwMode="auto">
            <a:xfrm>
              <a:off x="476250" y="147002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5" name="Line 76"/>
            <p:cNvSpPr>
              <a:spLocks noChangeShapeType="1"/>
            </p:cNvSpPr>
            <p:nvPr/>
          </p:nvSpPr>
          <p:spPr bwMode="auto">
            <a:xfrm>
              <a:off x="485775" y="18700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6" name="Line 77"/>
            <p:cNvSpPr>
              <a:spLocks noChangeShapeType="1"/>
            </p:cNvSpPr>
            <p:nvPr/>
          </p:nvSpPr>
          <p:spPr bwMode="auto">
            <a:xfrm flipH="1">
              <a:off x="3276600" y="22129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7" name="Line 78"/>
            <p:cNvSpPr>
              <a:spLocks noChangeShapeType="1"/>
            </p:cNvSpPr>
            <p:nvPr/>
          </p:nvSpPr>
          <p:spPr bwMode="auto">
            <a:xfrm flipH="1">
              <a:off x="3276600" y="18034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788" name="Line 79"/>
            <p:cNvSpPr>
              <a:spLocks noChangeShapeType="1"/>
            </p:cNvSpPr>
            <p:nvPr/>
          </p:nvSpPr>
          <p:spPr bwMode="auto">
            <a:xfrm flipH="1">
              <a:off x="3276600" y="140335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433388" y="3335338"/>
          <a:ext cx="3654518" cy="3429000"/>
        </p:xfrm>
        <a:graphic>
          <a:graphicData uri="http://schemas.openxmlformats.org/drawingml/2006/table">
            <a:tbl>
              <a:tblPr/>
              <a:tblGrid>
                <a:gridCol w="3654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Initialize( Z,F)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</a:p>
                    <a:p>
                      <a:pPr lvl="1"/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all grid cells 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60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Z(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&gt; n   </a:t>
                      </a:r>
                    </a:p>
                    <a:p>
                      <a:pPr marL="1371600" lvl="3" indent="-228600"/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F(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← Z(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2"/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Else   </a:t>
                      </a:r>
                    </a:p>
                    <a:p>
                      <a:pPr marL="914400" lvl="2" indent="228600"/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F(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← n</a:t>
                      </a:r>
                    </a:p>
                    <a:p>
                      <a:pPr marL="914400" lvl="2" indent="228600"/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 stack for next pass</a:t>
                      </a:r>
                    </a:p>
                    <a:p>
                      <a:pPr lvl="1"/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endfor</a:t>
                      </a:r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Send( 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topRow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rank-1 )</a:t>
                      </a:r>
                    </a:p>
                    <a:p>
                      <a:pPr lvl="1"/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Send( 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bottomRow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rank+1 )</a:t>
                      </a:r>
                    </a:p>
                    <a:p>
                      <a:pPr lvl="1"/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Recv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rowBelow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rank+1 )</a:t>
                      </a:r>
                    </a:p>
                    <a:p>
                      <a:pPr lvl="1"/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Recv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n-US" sz="16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rowAbove</a:t>
                      </a:r>
                      <a:r>
                        <a:rPr lang="en-US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rank-1 )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Until F is not modified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5546" name="Rectangle 83"/>
          <p:cNvSpPr>
            <a:spLocks noChangeArrowheads="1"/>
          </p:cNvSpPr>
          <p:nvPr/>
        </p:nvSpPr>
        <p:spPr bwMode="auto">
          <a:xfrm>
            <a:off x="4175125" y="3883025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 denotes the original elevation.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denotes the pit filled elevation.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denotes lowest neighboring elevation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denotes the cell being evaluated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Iterate only over stack of changeable cells  </a:t>
            </a:r>
          </a:p>
        </p:txBody>
      </p:sp>
      <p:sp>
        <p:nvSpPr>
          <p:cNvPr id="32779" name="Line 5"/>
          <p:cNvSpPr>
            <a:spLocks noChangeShapeType="1"/>
          </p:cNvSpPr>
          <p:nvPr/>
        </p:nvSpPr>
        <p:spPr bwMode="auto">
          <a:xfrm>
            <a:off x="3752850" y="2265363"/>
            <a:ext cx="441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80" name="Line 9"/>
          <p:cNvSpPr>
            <a:spLocks noChangeShapeType="1"/>
          </p:cNvSpPr>
          <p:nvPr/>
        </p:nvSpPr>
        <p:spPr bwMode="auto">
          <a:xfrm>
            <a:off x="4579938" y="2265363"/>
            <a:ext cx="44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Pseudocode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for Recursive Flow Accumulation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534988" y="1736180"/>
          <a:ext cx="5373687" cy="4389438"/>
        </p:xfrm>
        <a:graphic>
          <a:graphicData uri="http://schemas.openxmlformats.org/drawingml/2006/table">
            <a:tbl>
              <a:tblPr/>
              <a:tblGrid>
                <a:gridCol w="5373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89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Global </a:t>
                      </a:r>
                      <a:r>
                        <a:rPr lang="en-US" sz="32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w, A, 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  <a:sym typeface="Symbol"/>
                        </a:rPr>
                        <a:t></a:t>
                      </a:r>
                      <a:endParaRPr lang="en-US" sz="3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FlowAccumulation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</a:t>
                      </a: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for all k neighbors of </a:t>
                      </a: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</a:t>
                      </a:r>
                      <a:endParaRPr lang="en-US" sz="3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743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if </a:t>
                      </a: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en-US" sz="3200" baseline="-250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ki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&gt;0</a:t>
                      </a:r>
                    </a:p>
                    <a:p>
                      <a:pPr marL="5029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FlowAccumulation</a:t>
                      </a: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(k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next </a:t>
                      </a: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return</a:t>
                      </a:r>
                      <a:endParaRPr lang="en-US" sz="3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098" name="Object 21"/>
          <p:cNvGraphicFramePr>
            <a:graphicFrameLocks noChangeAspect="1"/>
          </p:cNvGraphicFramePr>
          <p:nvPr>
            <p:extLst/>
          </p:nvPr>
        </p:nvGraphicFramePr>
        <p:xfrm>
          <a:off x="484852" y="4745426"/>
          <a:ext cx="38544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3" imgW="1231366" imgH="330057" progId="Equation.3">
                  <p:embed/>
                </p:oleObj>
              </mc:Choice>
              <mc:Fallback>
                <p:oleObj name="Equation" r:id="rId3" imgW="123136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52" y="4745426"/>
                        <a:ext cx="38544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770999" y="2114067"/>
            <a:ext cx="2809875" cy="2757487"/>
            <a:chOff x="5834063" y="1814513"/>
            <a:chExt cx="2809875" cy="2757487"/>
          </a:xfrm>
        </p:grpSpPr>
        <p:grpSp>
          <p:nvGrpSpPr>
            <p:cNvPr id="4100" name="Group 42"/>
            <p:cNvGrpSpPr>
              <a:grpSpLocks/>
            </p:cNvGrpSpPr>
            <p:nvPr/>
          </p:nvGrpSpPr>
          <p:grpSpPr bwMode="auto">
            <a:xfrm>
              <a:off x="5834063" y="1814513"/>
              <a:ext cx="2809875" cy="2757487"/>
              <a:chOff x="4123" y="1143"/>
              <a:chExt cx="1322" cy="1297"/>
            </a:xfrm>
          </p:grpSpPr>
          <p:grpSp>
            <p:nvGrpSpPr>
              <p:cNvPr id="4105" name="Group 34"/>
              <p:cNvGrpSpPr>
                <a:grpSpLocks/>
              </p:cNvGrpSpPr>
              <p:nvPr/>
            </p:nvGrpSpPr>
            <p:grpSpPr bwMode="auto">
              <a:xfrm>
                <a:off x="4123" y="1143"/>
                <a:ext cx="1322" cy="1297"/>
                <a:chOff x="3940" y="1405"/>
                <a:chExt cx="1002" cy="983"/>
              </a:xfrm>
            </p:grpSpPr>
            <p:sp>
              <p:nvSpPr>
                <p:cNvPr id="4112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1405"/>
                  <a:ext cx="335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3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1405"/>
                  <a:ext cx="334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4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1405"/>
                  <a:ext cx="333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5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1732"/>
                  <a:ext cx="335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6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1732"/>
                  <a:ext cx="334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7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1732"/>
                  <a:ext cx="333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2061"/>
                  <a:ext cx="335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2061"/>
                  <a:ext cx="334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2061"/>
                  <a:ext cx="333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06" name="Line 35"/>
              <p:cNvSpPr>
                <a:spLocks noChangeShapeType="1"/>
              </p:cNvSpPr>
              <p:nvPr/>
            </p:nvSpPr>
            <p:spPr bwMode="auto">
              <a:xfrm>
                <a:off x="4450" y="1475"/>
                <a:ext cx="219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07" name="Line 36"/>
              <p:cNvSpPr>
                <a:spLocks noChangeShapeType="1"/>
              </p:cNvSpPr>
              <p:nvPr/>
            </p:nvSpPr>
            <p:spPr bwMode="auto">
              <a:xfrm>
                <a:off x="4791" y="1884"/>
                <a:ext cx="10" cy="2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08" name="Line 38"/>
              <p:cNvSpPr>
                <a:spLocks noChangeShapeType="1"/>
              </p:cNvSpPr>
              <p:nvPr/>
            </p:nvSpPr>
            <p:spPr bwMode="auto">
              <a:xfrm flipH="1">
                <a:off x="4903" y="1422"/>
                <a:ext cx="235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09" name="Line 39"/>
              <p:cNvSpPr>
                <a:spLocks noChangeShapeType="1"/>
              </p:cNvSpPr>
              <p:nvPr/>
            </p:nvSpPr>
            <p:spPr bwMode="auto">
              <a:xfrm>
                <a:off x="5201" y="1884"/>
                <a:ext cx="10" cy="2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10" name="Line 40"/>
              <p:cNvSpPr>
                <a:spLocks noChangeShapeType="1"/>
              </p:cNvSpPr>
              <p:nvPr/>
            </p:nvSpPr>
            <p:spPr bwMode="auto">
              <a:xfrm>
                <a:off x="4791" y="1413"/>
                <a:ext cx="10" cy="2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11" name="Line 41"/>
              <p:cNvSpPr>
                <a:spLocks noChangeShapeType="1"/>
              </p:cNvSpPr>
              <p:nvPr/>
            </p:nvSpPr>
            <p:spPr bwMode="auto">
              <a:xfrm>
                <a:off x="4450" y="1893"/>
                <a:ext cx="254" cy="2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</p:grpSp>
        <p:sp>
          <p:nvSpPr>
            <p:cNvPr id="4103" name="Rectangle 23"/>
            <p:cNvSpPr>
              <a:spLocks noChangeArrowheads="1"/>
            </p:cNvSpPr>
            <p:nvPr/>
          </p:nvSpPr>
          <p:spPr bwMode="auto">
            <a:xfrm>
              <a:off x="6037263" y="1946275"/>
              <a:ext cx="571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800" smtClean="0">
                  <a:solidFill>
                    <a:srgbClr val="000000"/>
                  </a:solidFill>
                  <a:ea typeface="Times New Roman" pitchFamily="18" charset="0"/>
                </a:rPr>
                <a:t>P</a:t>
              </a:r>
              <a:r>
                <a:rPr kumimoji="1" lang="en-US" sz="2800" baseline="-25000" smtClean="0">
                  <a:solidFill>
                    <a:srgbClr val="000000"/>
                  </a:solidFill>
                  <a:ea typeface="Times New Roman" pitchFamily="18" charset="0"/>
                </a:rPr>
                <a:t>ki</a:t>
              </a:r>
              <a:endParaRPr kumimoji="1" lang="en-US" sz="2800" smtClean="0">
                <a:solidFill>
                  <a:srgbClr val="000000"/>
                </a:solidFill>
                <a:ea typeface="Times New Roman" pitchFamily="18" charset="0"/>
              </a:endParaRPr>
            </a:p>
          </p:txBody>
        </p:sp>
        <p:sp>
          <p:nvSpPr>
            <p:cNvPr id="4104" name="Line 39"/>
            <p:cNvSpPr>
              <a:spLocks noChangeShapeType="1"/>
            </p:cNvSpPr>
            <p:nvPr/>
          </p:nvSpPr>
          <p:spPr bwMode="auto">
            <a:xfrm flipH="1">
              <a:off x="6267450" y="2493963"/>
              <a:ext cx="14288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6400800" y="3019425"/>
            <a:ext cx="1166813" cy="11747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Generalization to Flow Algebra</a:t>
            </a:r>
          </a:p>
        </p:txBody>
      </p:sp>
      <p:graphicFrame>
        <p:nvGraphicFramePr>
          <p:cNvPr id="6146" name="Object 21"/>
          <p:cNvGraphicFramePr>
            <a:graphicFrameLocks noChangeAspect="1"/>
          </p:cNvGraphicFramePr>
          <p:nvPr>
            <p:extLst/>
          </p:nvPr>
        </p:nvGraphicFramePr>
        <p:xfrm>
          <a:off x="680955" y="4489257"/>
          <a:ext cx="40528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3" imgW="1295280" imgH="241200" progId="Equation.3">
                  <p:embed/>
                </p:oleObj>
              </mc:Choice>
              <mc:Fallback>
                <p:oleObj name="Equation" r:id="rId3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55" y="4489257"/>
                        <a:ext cx="40528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23"/>
          <p:cNvSpPr>
            <a:spLocks noChangeArrowheads="1"/>
          </p:cNvSpPr>
          <p:nvPr/>
        </p:nvSpPr>
        <p:spPr bwMode="auto">
          <a:xfrm>
            <a:off x="5895975" y="229235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5189538" y="1862138"/>
            <a:ext cx="3595687" cy="3529012"/>
            <a:chOff x="5834063" y="1814513"/>
            <a:chExt cx="2809875" cy="2757487"/>
          </a:xfrm>
        </p:grpSpPr>
        <p:grpSp>
          <p:nvGrpSpPr>
            <p:cNvPr id="6156" name="Group 34"/>
            <p:cNvGrpSpPr>
              <a:grpSpLocks/>
            </p:cNvGrpSpPr>
            <p:nvPr/>
          </p:nvGrpSpPr>
          <p:grpSpPr bwMode="auto">
            <a:xfrm>
              <a:off x="5834063" y="1814513"/>
              <a:ext cx="2809875" cy="2757487"/>
              <a:chOff x="3940" y="1405"/>
              <a:chExt cx="1002" cy="983"/>
            </a:xfrm>
          </p:grpSpPr>
          <p:sp>
            <p:nvSpPr>
              <p:cNvPr id="6164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5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7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57" name="Line 35"/>
            <p:cNvSpPr>
              <a:spLocks noChangeShapeType="1"/>
            </p:cNvSpPr>
            <p:nvPr/>
          </p:nvSpPr>
          <p:spPr bwMode="auto">
            <a:xfrm>
              <a:off x="6529093" y="2520362"/>
              <a:ext cx="465479" cy="482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8" name="Line 36"/>
            <p:cNvSpPr>
              <a:spLocks noChangeShapeType="1"/>
            </p:cNvSpPr>
            <p:nvPr/>
          </p:nvSpPr>
          <p:spPr bwMode="auto">
            <a:xfrm>
              <a:off x="7253879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9" name="Line 38"/>
            <p:cNvSpPr>
              <a:spLocks noChangeShapeType="1"/>
            </p:cNvSpPr>
            <p:nvPr/>
          </p:nvSpPr>
          <p:spPr bwMode="auto">
            <a:xfrm flipH="1">
              <a:off x="7491932" y="2407681"/>
              <a:ext cx="499486" cy="578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0" name="Line 39"/>
            <p:cNvSpPr>
              <a:spLocks noChangeShapeType="1"/>
            </p:cNvSpPr>
            <p:nvPr/>
          </p:nvSpPr>
          <p:spPr bwMode="auto">
            <a:xfrm>
              <a:off x="8125323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1" name="Line 40"/>
            <p:cNvSpPr>
              <a:spLocks noChangeShapeType="1"/>
            </p:cNvSpPr>
            <p:nvPr/>
          </p:nvSpPr>
          <p:spPr bwMode="auto">
            <a:xfrm>
              <a:off x="7253879" y="2388547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2" name="Line 41"/>
            <p:cNvSpPr>
              <a:spLocks noChangeShapeType="1"/>
            </p:cNvSpPr>
            <p:nvPr/>
          </p:nvSpPr>
          <p:spPr bwMode="auto">
            <a:xfrm>
              <a:off x="6529093" y="3409051"/>
              <a:ext cx="539870" cy="559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3" name="Line 39"/>
            <p:cNvSpPr>
              <a:spLocks noChangeShapeType="1"/>
            </p:cNvSpPr>
            <p:nvPr/>
          </p:nvSpPr>
          <p:spPr bwMode="auto">
            <a:xfrm flipH="1">
              <a:off x="6267450" y="2493963"/>
              <a:ext cx="14288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153" name="Rectangle 23"/>
          <p:cNvSpPr>
            <a:spLocks noChangeArrowheads="1"/>
          </p:cNvSpPr>
          <p:nvPr/>
        </p:nvSpPr>
        <p:spPr bwMode="auto">
          <a:xfrm>
            <a:off x="6978650" y="2333625"/>
            <a:ext cx="57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154" name="Rectangle 23"/>
          <p:cNvSpPr>
            <a:spLocks noChangeArrowheads="1"/>
          </p:cNvSpPr>
          <p:nvPr/>
        </p:nvSpPr>
        <p:spPr bwMode="auto">
          <a:xfrm>
            <a:off x="7923213" y="2366963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155" name="Rectangle 23"/>
          <p:cNvSpPr>
            <a:spLocks noChangeArrowheads="1"/>
          </p:cNvSpPr>
          <p:nvPr/>
        </p:nvSpPr>
        <p:spPr bwMode="auto">
          <a:xfrm>
            <a:off x="6867525" y="3390900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912" y="1621714"/>
            <a:ext cx="164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Replace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1"/>
          <p:cNvGraphicFramePr>
            <a:graphicFrameLocks noChangeAspect="1"/>
          </p:cNvGraphicFramePr>
          <p:nvPr>
            <p:extLst/>
          </p:nvPr>
        </p:nvGraphicFramePr>
        <p:xfrm>
          <a:off x="565564" y="2364690"/>
          <a:ext cx="429101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5" imgW="1371600" imgH="368280" progId="Equation.3">
                  <p:embed/>
                </p:oleObj>
              </mc:Choice>
              <mc:Fallback>
                <p:oleObj name="Equation" r:id="rId5" imgW="1371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64" y="2364690"/>
                        <a:ext cx="4291012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1912" y="3606800"/>
            <a:ext cx="379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by general function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sz="3200" dirty="0" smtClean="0"/>
              <a:t>Parallelization of Flow Algebra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69875" y="1657347"/>
          <a:ext cx="3629585" cy="3048000"/>
        </p:xfrm>
        <a:graphic>
          <a:graphicData uri="http://schemas.openxmlformats.org/drawingml/2006/table">
            <a:tbl>
              <a:tblPr/>
              <a:tblGrid>
                <a:gridCol w="3629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29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0" y="1646553"/>
          <a:ext cx="4241800" cy="4267200"/>
        </p:xfrm>
        <a:graphic>
          <a:graphicData uri="http://schemas.openxmlformats.org/drawingml/2006/table">
            <a:tbl>
              <a:tblPr/>
              <a:tblGrid>
                <a:gridCol w="424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21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59" marR="93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5734" name="Rectangle 9"/>
          <p:cNvSpPr>
            <a:spLocks noChangeArrowheads="1"/>
          </p:cNvSpPr>
          <p:nvPr/>
        </p:nvSpPr>
        <p:spPr bwMode="auto">
          <a:xfrm>
            <a:off x="309563" y="977895"/>
            <a:ext cx="3357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1. Dependency grid</a:t>
            </a:r>
          </a:p>
        </p:txBody>
      </p:sp>
      <p:sp>
        <p:nvSpPr>
          <p:cNvPr id="115735" name="Rectangle 10"/>
          <p:cNvSpPr>
            <a:spLocks noChangeArrowheads="1"/>
          </p:cNvSpPr>
          <p:nvPr/>
        </p:nvSpPr>
        <p:spPr bwMode="auto">
          <a:xfrm>
            <a:off x="4571999" y="977895"/>
            <a:ext cx="4157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2. Flow algebra function</a:t>
            </a:r>
          </a:p>
        </p:txBody>
      </p:sp>
      <p:grpSp>
        <p:nvGrpSpPr>
          <p:cNvPr id="409" name="Group 84"/>
          <p:cNvGrpSpPr>
            <a:grpSpLocks/>
          </p:cNvGrpSpPr>
          <p:nvPr/>
        </p:nvGrpSpPr>
        <p:grpSpPr bwMode="auto">
          <a:xfrm>
            <a:off x="409579" y="5072061"/>
            <a:ext cx="3358730" cy="1403350"/>
            <a:chOff x="457200" y="1022350"/>
            <a:chExt cx="2917910" cy="1219200"/>
          </a:xfrm>
        </p:grpSpPr>
        <p:grpSp>
          <p:nvGrpSpPr>
            <p:cNvPr id="410" name="Group 10"/>
            <p:cNvGrpSpPr>
              <a:grpSpLocks/>
            </p:cNvGrpSpPr>
            <p:nvPr/>
          </p:nvGrpSpPr>
          <p:grpSpPr bwMode="auto">
            <a:xfrm>
              <a:off x="457200" y="1022350"/>
              <a:ext cx="1578449" cy="1219200"/>
              <a:chOff x="432" y="1056"/>
              <a:chExt cx="1262" cy="1008"/>
            </a:xfrm>
          </p:grpSpPr>
          <p:pic>
            <p:nvPicPr>
              <p:cNvPr id="42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2" name="Freeform 7"/>
              <p:cNvSpPr>
                <a:spLocks/>
              </p:cNvSpPr>
              <p:nvPr/>
            </p:nvSpPr>
            <p:spPr bwMode="auto">
              <a:xfrm>
                <a:off x="43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43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Line 9"/>
              <p:cNvSpPr>
                <a:spLocks noChangeShapeType="1"/>
              </p:cNvSpPr>
              <p:nvPr/>
            </p:nvSpPr>
            <p:spPr bwMode="auto">
              <a:xfrm>
                <a:off x="1502" y="1401"/>
                <a:ext cx="192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11" name="Group 25"/>
            <p:cNvGrpSpPr>
              <a:grpSpLocks/>
            </p:cNvGrpSpPr>
            <p:nvPr/>
          </p:nvGrpSpPr>
          <p:grpSpPr bwMode="auto">
            <a:xfrm>
              <a:off x="2114343" y="1022350"/>
              <a:ext cx="1260767" cy="1219200"/>
              <a:chOff x="112" y="1056"/>
              <a:chExt cx="1008" cy="1008"/>
            </a:xfrm>
          </p:grpSpPr>
          <p:pic>
            <p:nvPicPr>
              <p:cNvPr id="418" name="Picture 2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" name="Freeform 29"/>
              <p:cNvSpPr>
                <a:spLocks/>
              </p:cNvSpPr>
              <p:nvPr/>
            </p:nvSpPr>
            <p:spPr bwMode="auto">
              <a:xfrm>
                <a:off x="11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Freeform 30"/>
              <p:cNvSpPr>
                <a:spLocks/>
              </p:cNvSpPr>
              <p:nvPr/>
            </p:nvSpPr>
            <p:spPr bwMode="auto">
              <a:xfrm>
                <a:off x="11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36" name="Line 9"/>
          <p:cNvSpPr>
            <a:spLocks noChangeShapeType="1"/>
          </p:cNvSpPr>
          <p:nvPr/>
        </p:nvSpPr>
        <p:spPr bwMode="auto">
          <a:xfrm>
            <a:off x="1950066" y="6020158"/>
            <a:ext cx="276424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algn="ctr" eaLnBrk="0" hangingPunct="0">
              <a:defRPr/>
            </a:pPr>
            <a:endParaRPr kumimoji="1" lang="en-US" sz="2000" kern="0" smtClean="0">
              <a:solidFill>
                <a:srgbClr val="EEECE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8"/>
          <p:cNvGrpSpPr>
            <a:grpSpLocks/>
          </p:cNvGrpSpPr>
          <p:nvPr/>
        </p:nvGrpSpPr>
        <p:grpSpPr bwMode="auto">
          <a:xfrm>
            <a:off x="4562475" y="963613"/>
            <a:ext cx="4114800" cy="5273675"/>
            <a:chOff x="4845171" y="7838537"/>
            <a:chExt cx="4114800" cy="5273079"/>
          </a:xfrm>
        </p:grpSpPr>
        <p:grpSp>
          <p:nvGrpSpPr>
            <p:cNvPr id="3" name="Group 451"/>
            <p:cNvGrpSpPr>
              <a:grpSpLocks/>
            </p:cNvGrpSpPr>
            <p:nvPr/>
          </p:nvGrpSpPr>
          <p:grpSpPr bwMode="auto">
            <a:xfrm>
              <a:off x="4845171" y="7838537"/>
              <a:ext cx="4114800" cy="5273079"/>
              <a:chOff x="3545458" y="7297948"/>
              <a:chExt cx="4114800" cy="5273079"/>
            </a:xfrm>
          </p:grpSpPr>
          <p:grpSp>
            <p:nvGrpSpPr>
              <p:cNvPr id="4" name="Group 405"/>
              <p:cNvGrpSpPr>
                <a:grpSpLocks/>
              </p:cNvGrpSpPr>
              <p:nvPr/>
            </p:nvGrpSpPr>
            <p:grpSpPr bwMode="auto">
              <a:xfrm>
                <a:off x="3545458" y="7640493"/>
                <a:ext cx="4114800" cy="4930534"/>
                <a:chOff x="0" y="7200547"/>
                <a:chExt cx="4114800" cy="4930534"/>
              </a:xfrm>
            </p:grpSpPr>
            <p:grpSp>
              <p:nvGrpSpPr>
                <p:cNvPr id="5" name="Group 317"/>
                <p:cNvGrpSpPr>
                  <a:grpSpLocks/>
                </p:cNvGrpSpPr>
                <p:nvPr/>
              </p:nvGrpSpPr>
              <p:grpSpPr bwMode="auto">
                <a:xfrm>
                  <a:off x="0" y="7200547"/>
                  <a:ext cx="4114800" cy="4930534"/>
                  <a:chOff x="0" y="7200547"/>
                  <a:chExt cx="4114800" cy="4930534"/>
                </a:xfrm>
              </p:grpSpPr>
              <p:sp>
                <p:nvSpPr>
                  <p:cNvPr id="37253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1941" y="9551134"/>
                    <a:ext cx="1194974" cy="118106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0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8913" y="8378655"/>
                    <a:ext cx="1193800" cy="118096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61938" y="10727890"/>
                    <a:ext cx="1200150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algn="ctr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2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7200863"/>
                    <a:ext cx="120173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3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7325" y="7200863"/>
                    <a:ext cx="1198563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4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5888" y="7200863"/>
                    <a:ext cx="119538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5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8373892"/>
                    <a:ext cx="1201737" cy="118255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6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5888" y="8373892"/>
                    <a:ext cx="1195387" cy="118255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7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9556447"/>
                    <a:ext cx="120173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2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6394" y="9555490"/>
                    <a:ext cx="1194974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3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915" y="10729862"/>
                    <a:ext cx="1202151" cy="1173881"/>
                  </a:xfrm>
                  <a:prstGeom prst="rect">
                    <a:avLst/>
                  </a:prstGeom>
                  <a:noFill/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4" name="Rectangl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7864" y="10729862"/>
                    <a:ext cx="1203013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5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0876" y="10729862"/>
                    <a:ext cx="1187267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cxnSp>
                <p:nvCxnSpPr>
                  <p:cNvPr id="482" name="Straight Connector 481"/>
                  <p:cNvCxnSpPr/>
                  <p:nvPr/>
                </p:nvCxnSpPr>
                <p:spPr>
                  <a:xfrm>
                    <a:off x="0" y="9559621"/>
                    <a:ext cx="4114800" cy="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26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235907" y="8170884"/>
                    <a:ext cx="439387" cy="42751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346387" y="9394168"/>
                    <a:ext cx="0" cy="43132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9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3440" y="8122343"/>
                    <a:ext cx="454230" cy="52355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110198" y="9346541"/>
                    <a:ext cx="11875" cy="52251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090932" y="8123382"/>
                    <a:ext cx="11875" cy="5700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24033" y="9299041"/>
                    <a:ext cx="510640" cy="5343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832148" y="8123383"/>
                    <a:ext cx="11875" cy="5343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23683" y="10489017"/>
                    <a:ext cx="484095" cy="5109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5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24700" y="11343735"/>
                    <a:ext cx="526461" cy="3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06604" y="10526568"/>
                    <a:ext cx="439948" cy="4140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15230" y="11691133"/>
                    <a:ext cx="439948" cy="40544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8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2476" y="11627534"/>
                    <a:ext cx="3891" cy="50354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66945" y="8114889"/>
                    <a:ext cx="11519" cy="60226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8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462611" y="10520395"/>
                    <a:ext cx="495743" cy="5065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8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096980" y="10500689"/>
                    <a:ext cx="763" cy="553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37241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2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3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4" name="Rectangle 23"/>
                <p:cNvSpPr>
                  <a:spLocks noChangeArrowheads="1"/>
                </p:cNvSpPr>
                <p:nvPr/>
              </p:nvSpPr>
              <p:spPr bwMode="auto">
                <a:xfrm>
                  <a:off x="2814125" y="8718210"/>
                  <a:ext cx="83548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A=1.5</a:t>
                  </a:r>
                </a:p>
              </p:txBody>
            </p:sp>
            <p:sp>
              <p:nvSpPr>
                <p:cNvPr id="37245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8718210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A=3</a:t>
                  </a:r>
                </a:p>
              </p:txBody>
            </p:sp>
            <p:sp>
              <p:nvSpPr>
                <p:cNvPr id="37246" name="Rectangle 23"/>
                <p:cNvSpPr>
                  <a:spLocks noChangeArrowheads="1"/>
                </p:cNvSpPr>
                <p:nvPr/>
              </p:nvSpPr>
              <p:spPr bwMode="auto">
                <a:xfrm>
                  <a:off x="451586" y="8718210"/>
                  <a:ext cx="83548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A=1.5</a:t>
                  </a:r>
                </a:p>
              </p:txBody>
            </p:sp>
            <p:sp>
              <p:nvSpPr>
                <p:cNvPr id="37247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8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D=2</a:t>
                  </a:r>
                </a:p>
              </p:txBody>
            </p:sp>
            <p:sp>
              <p:nvSpPr>
                <p:cNvPr id="37249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  <p:sp>
              <p:nvSpPr>
                <p:cNvPr id="37250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51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  <p:sp>
              <p:nvSpPr>
                <p:cNvPr id="37252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</p:grpSp>
          <p:sp>
            <p:nvSpPr>
              <p:cNvPr id="37238" name="Rectangle 23"/>
              <p:cNvSpPr>
                <a:spLocks noChangeArrowheads="1"/>
              </p:cNvSpPr>
              <p:nvPr/>
            </p:nvSpPr>
            <p:spPr bwMode="auto">
              <a:xfrm>
                <a:off x="5220836" y="9966170"/>
                <a:ext cx="71365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B=-2</a:t>
                </a:r>
              </a:p>
            </p:txBody>
          </p:sp>
          <p:sp>
            <p:nvSpPr>
              <p:cNvPr id="37239" name="TextBox 454"/>
              <p:cNvSpPr txBox="1">
                <a:spLocks noChangeArrowheads="1"/>
              </p:cNvSpPr>
              <p:nvPr/>
            </p:nvSpPr>
            <p:spPr bwMode="auto">
              <a:xfrm>
                <a:off x="3593083" y="7297948"/>
                <a:ext cx="4019549" cy="3692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>
                    <a:solidFill>
                      <a:srgbClr val="FF0000"/>
                    </a:solidFill>
                    <a:latin typeface="Times New Roman" pitchFamily="18" charset="0"/>
                  </a:rPr>
                  <a:t>Queue’s empty so exchange border info.</a:t>
                </a:r>
              </a:p>
            </p:txBody>
          </p:sp>
        </p:grpSp>
        <p:sp>
          <p:nvSpPr>
            <p:cNvPr id="37236" name="Rectangle 23"/>
            <p:cNvSpPr>
              <a:spLocks noChangeArrowheads="1"/>
            </p:cNvSpPr>
            <p:nvPr/>
          </p:nvSpPr>
          <p:spPr bwMode="auto">
            <a:xfrm>
              <a:off x="7975537" y="10512514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B=-1</a:t>
              </a:r>
            </a:p>
          </p:txBody>
        </p:sp>
      </p:grpSp>
      <p:grpSp>
        <p:nvGrpSpPr>
          <p:cNvPr id="6" name="Group 451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3545458" y="7640493"/>
            <a:chExt cx="4114800" cy="4930534"/>
          </a:xfrm>
        </p:grpSpPr>
        <p:grpSp>
          <p:nvGrpSpPr>
            <p:cNvPr id="7" name="Group 405"/>
            <p:cNvGrpSpPr>
              <a:grpSpLocks/>
            </p:cNvGrpSpPr>
            <p:nvPr/>
          </p:nvGrpSpPr>
          <p:grpSpPr bwMode="auto">
            <a:xfrm>
              <a:off x="3545458" y="7640493"/>
              <a:ext cx="4114800" cy="4930534"/>
              <a:chOff x="0" y="7200547"/>
              <a:chExt cx="4114800" cy="4930534"/>
            </a:xfrm>
          </p:grpSpPr>
          <p:grpSp>
            <p:nvGrpSpPr>
              <p:cNvPr id="10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3720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1941" y="9551134"/>
                  <a:ext cx="1194974" cy="11810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414"/>
                  <a:ext cx="1193800" cy="11810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800"/>
                  <a:ext cx="1200150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547"/>
                  <a:ext cx="120173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547"/>
                  <a:ext cx="1198563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547"/>
                  <a:ext cx="119538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652"/>
                  <a:ext cx="1201737" cy="11826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652"/>
                  <a:ext cx="1195387" cy="118263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282"/>
                  <a:ext cx="120173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5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6394" y="9555490"/>
                  <a:ext cx="1194974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668" name="Straight Connector 667"/>
                <p:cNvCxnSpPr/>
                <p:nvPr/>
              </p:nvCxnSpPr>
              <p:spPr>
                <a:xfrm>
                  <a:off x="0" y="9559457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220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1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3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4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5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6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7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9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0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2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3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4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94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5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6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7" name="Rectangle 23"/>
              <p:cNvSpPr>
                <a:spLocks noChangeArrowheads="1"/>
              </p:cNvSpPr>
              <p:nvPr/>
            </p:nvSpPr>
            <p:spPr bwMode="auto">
              <a:xfrm>
                <a:off x="2910305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98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99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200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201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D=2</a:t>
                </a:r>
              </a:p>
            </p:txBody>
          </p:sp>
          <p:sp>
            <p:nvSpPr>
              <p:cNvPr id="37202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203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204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205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7192" name="Rectangle 23"/>
            <p:cNvSpPr>
              <a:spLocks noChangeArrowheads="1"/>
            </p:cNvSpPr>
            <p:nvPr/>
          </p:nvSpPr>
          <p:spPr bwMode="auto">
            <a:xfrm>
              <a:off x="5220836" y="9966170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B=-2</a:t>
              </a:r>
            </a:p>
          </p:txBody>
        </p:sp>
      </p:grpSp>
      <p:grpSp>
        <p:nvGrpSpPr>
          <p:cNvPr id="11" name="Group 684"/>
          <p:cNvGrpSpPr>
            <a:grpSpLocks/>
          </p:cNvGrpSpPr>
          <p:nvPr/>
        </p:nvGrpSpPr>
        <p:grpSpPr bwMode="auto">
          <a:xfrm>
            <a:off x="4562475" y="960438"/>
            <a:ext cx="4114800" cy="5276850"/>
            <a:chOff x="5029200" y="821122"/>
            <a:chExt cx="4114800" cy="5277039"/>
          </a:xfrm>
        </p:grpSpPr>
        <p:grpSp>
          <p:nvGrpSpPr>
            <p:cNvPr id="12" name="Group 405"/>
            <p:cNvGrpSpPr>
              <a:grpSpLocks/>
            </p:cNvGrpSpPr>
            <p:nvPr/>
          </p:nvGrpSpPr>
          <p:grpSpPr bwMode="auto">
            <a:xfrm>
              <a:off x="5029200" y="1167627"/>
              <a:ext cx="4114800" cy="4930534"/>
              <a:chOff x="0" y="7200547"/>
              <a:chExt cx="4114800" cy="4930534"/>
            </a:xfrm>
          </p:grpSpPr>
          <p:grpSp>
            <p:nvGrpSpPr>
              <p:cNvPr id="13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519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2088" y="9551300"/>
                  <a:ext cx="1195387" cy="118114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0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096"/>
                  <a:ext cx="1193800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1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681"/>
                  <a:ext cx="1200150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2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129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3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129"/>
                  <a:ext cx="1198563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4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129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5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333"/>
                  <a:ext cx="120173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333"/>
                  <a:ext cx="119538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7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064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9556064"/>
                  <a:ext cx="1195387" cy="117320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2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3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4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532" name="Straight Connector 531"/>
                <p:cNvCxnSpPr/>
                <p:nvPr/>
              </p:nvCxnSpPr>
              <p:spPr>
                <a:xfrm>
                  <a:off x="0" y="9559239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76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7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9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0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1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2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3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5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6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8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9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90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50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1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2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3" name="Rectangle 23"/>
              <p:cNvSpPr>
                <a:spLocks noChangeArrowheads="1"/>
              </p:cNvSpPr>
              <p:nvPr/>
            </p:nvSpPr>
            <p:spPr bwMode="auto">
              <a:xfrm>
                <a:off x="2814125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54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55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56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7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58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59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60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161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7148" name="TextBox 683"/>
            <p:cNvSpPr txBox="1">
              <a:spLocks noChangeArrowheads="1"/>
            </p:cNvSpPr>
            <p:nvPr/>
          </p:nvSpPr>
          <p:spPr bwMode="auto">
            <a:xfrm>
              <a:off x="5114740" y="821122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resulting in new D=0 cells on queue</a:t>
              </a:r>
            </a:p>
          </p:txBody>
        </p:sp>
      </p:grpSp>
      <p:grpSp>
        <p:nvGrpSpPr>
          <p:cNvPr id="14" name="Group 591"/>
          <p:cNvGrpSpPr>
            <a:grpSpLocks/>
          </p:cNvGrpSpPr>
          <p:nvPr/>
        </p:nvGrpSpPr>
        <p:grpSpPr bwMode="auto">
          <a:xfrm>
            <a:off x="4562475" y="941388"/>
            <a:ext cx="4114800" cy="5295900"/>
            <a:chOff x="5149971" y="8120327"/>
            <a:chExt cx="4114800" cy="5296089"/>
          </a:xfrm>
        </p:grpSpPr>
        <p:grpSp>
          <p:nvGrpSpPr>
            <p:cNvPr id="15" name="Group 405"/>
            <p:cNvGrpSpPr>
              <a:grpSpLocks/>
            </p:cNvGrpSpPr>
            <p:nvPr/>
          </p:nvGrpSpPr>
          <p:grpSpPr bwMode="auto">
            <a:xfrm>
              <a:off x="5149971" y="8485882"/>
              <a:ext cx="4114800" cy="4930534"/>
              <a:chOff x="0" y="7200547"/>
              <a:chExt cx="4114800" cy="4930534"/>
            </a:xfrm>
          </p:grpSpPr>
          <p:grpSp>
            <p:nvGrpSpPr>
              <p:cNvPr id="16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56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2088" y="9551301"/>
                  <a:ext cx="1195387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3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097"/>
                  <a:ext cx="1193800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4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681"/>
                  <a:ext cx="1200150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5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130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6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130"/>
                  <a:ext cx="1198563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7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130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8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334"/>
                  <a:ext cx="120173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9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334"/>
                  <a:ext cx="119538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0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064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1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9556064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2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3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10729268"/>
                  <a:ext cx="1203325" cy="11747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4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650" y="10729268"/>
                  <a:ext cx="1187450" cy="11747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575" name="Straight Connector 574"/>
                <p:cNvCxnSpPr/>
                <p:nvPr/>
              </p:nvCxnSpPr>
              <p:spPr>
                <a:xfrm>
                  <a:off x="0" y="9559239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32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3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5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6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7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8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9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1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2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4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5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6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06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7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8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9" name="Rectangle 23"/>
              <p:cNvSpPr>
                <a:spLocks noChangeArrowheads="1"/>
              </p:cNvSpPr>
              <p:nvPr/>
            </p:nvSpPr>
            <p:spPr bwMode="auto">
              <a:xfrm>
                <a:off x="2814125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10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11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12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13" name="Rectangle 23"/>
              <p:cNvSpPr>
                <a:spLocks noChangeArrowheads="1"/>
              </p:cNvSpPr>
              <p:nvPr/>
            </p:nvSpPr>
            <p:spPr bwMode="auto">
              <a:xfrm>
                <a:off x="1617336" y="9946309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A=5.5</a:t>
                </a:r>
              </a:p>
            </p:txBody>
          </p:sp>
          <p:sp>
            <p:nvSpPr>
              <p:cNvPr id="37114" name="Rectangle 23"/>
              <p:cNvSpPr>
                <a:spLocks noChangeArrowheads="1"/>
              </p:cNvSpPr>
              <p:nvPr/>
            </p:nvSpPr>
            <p:spPr bwMode="auto">
              <a:xfrm>
                <a:off x="2814125" y="9946309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A=2.5</a:t>
                </a:r>
              </a:p>
            </p:txBody>
          </p:sp>
          <p:sp>
            <p:nvSpPr>
              <p:cNvPr id="37115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16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A=6</a:t>
                </a:r>
              </a:p>
            </p:txBody>
          </p:sp>
          <p:sp>
            <p:nvSpPr>
              <p:cNvPr id="37117" name="Rectangle 23"/>
              <p:cNvSpPr>
                <a:spLocks noChangeArrowheads="1"/>
              </p:cNvSpPr>
              <p:nvPr/>
            </p:nvSpPr>
            <p:spPr bwMode="auto">
              <a:xfrm>
                <a:off x="2814125" y="11116621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A=3.5</a:t>
                </a:r>
              </a:p>
            </p:txBody>
          </p:sp>
        </p:grpSp>
        <p:sp>
          <p:nvSpPr>
            <p:cNvPr id="37104" name="TextBox 590"/>
            <p:cNvSpPr txBox="1">
              <a:spLocks noChangeArrowheads="1"/>
            </p:cNvSpPr>
            <p:nvPr/>
          </p:nvSpPr>
          <p:spPr bwMode="auto">
            <a:xfrm>
              <a:off x="5273611" y="8120327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and so on until completion</a:t>
              </a:r>
            </a:p>
          </p:txBody>
        </p:sp>
      </p:grpSp>
      <p:grpSp>
        <p:nvGrpSpPr>
          <p:cNvPr id="17" name="Group 592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18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707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913" y="8378414"/>
                <a:ext cx="1193800" cy="11810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5888" y="8373652"/>
                <a:ext cx="119538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4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5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6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620" name="Straight Connector 61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88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9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0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1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2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3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4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5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6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7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8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9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0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1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2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062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3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4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5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6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7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8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9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7070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71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72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73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19" name="Group 318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0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7032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403" y="8377966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1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681" y="8374428"/>
                <a:ext cx="1202151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6394" y="8374428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1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2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3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4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46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7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8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9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0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1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2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3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4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5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6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7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8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9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60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020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1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2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3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4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D=3</a:t>
              </a:r>
            </a:p>
          </p:txBody>
        </p:sp>
        <p:sp>
          <p:nvSpPr>
            <p:cNvPr id="37025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6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7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7028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9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30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D=3</a:t>
              </a:r>
            </a:p>
          </p:txBody>
        </p:sp>
        <p:sp>
          <p:nvSpPr>
            <p:cNvPr id="37031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1" name="Group 319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2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6990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1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403" y="8377966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9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7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6394" y="8374428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2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9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347" name="Straight Connector 346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04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5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6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7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8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9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0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1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2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3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4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5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6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7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8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6978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79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0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1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82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3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4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85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6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87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8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9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3" name="Group 362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4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694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4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913" y="8378414"/>
                <a:ext cx="1193800" cy="11810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5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5888" y="8373652"/>
                <a:ext cx="1195387" cy="11826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7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8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9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0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62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3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4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5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6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7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8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9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0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1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2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3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4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5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6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6936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37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38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39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0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1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42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43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44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5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46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7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5" name="Group 450"/>
          <p:cNvGrpSpPr>
            <a:grpSpLocks/>
          </p:cNvGrpSpPr>
          <p:nvPr/>
        </p:nvGrpSpPr>
        <p:grpSpPr bwMode="auto">
          <a:xfrm>
            <a:off x="4562475" y="963613"/>
            <a:ext cx="4114800" cy="5273675"/>
            <a:chOff x="3545458" y="7297948"/>
            <a:chExt cx="4114800" cy="5273079"/>
          </a:xfrm>
        </p:grpSpPr>
        <p:grpSp>
          <p:nvGrpSpPr>
            <p:cNvPr id="26" name="Group 405"/>
            <p:cNvGrpSpPr>
              <a:grpSpLocks/>
            </p:cNvGrpSpPr>
            <p:nvPr/>
          </p:nvGrpSpPr>
          <p:grpSpPr bwMode="auto">
            <a:xfrm>
              <a:off x="3545458" y="7640493"/>
              <a:ext cx="4114800" cy="4930534"/>
              <a:chOff x="0" y="7200547"/>
              <a:chExt cx="4114800" cy="4930534"/>
            </a:xfrm>
          </p:grpSpPr>
          <p:grpSp>
            <p:nvGrpSpPr>
              <p:cNvPr id="27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3690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1941" y="9551134"/>
                  <a:ext cx="1194974" cy="11810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1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655"/>
                  <a:ext cx="1193800" cy="118096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2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890"/>
                  <a:ext cx="1200150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3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863"/>
                  <a:ext cx="120173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4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863"/>
                  <a:ext cx="1198563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5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863"/>
                  <a:ext cx="119538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6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892"/>
                  <a:ext cx="1201737" cy="118255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7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892"/>
                  <a:ext cx="1195387" cy="118255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447"/>
                  <a:ext cx="120173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5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6394" y="9555490"/>
                  <a:ext cx="1194974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0" y="9559621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920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1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3" name="Line 39"/>
                <p:cNvSpPr>
                  <a:spLocks noChangeShapeType="1"/>
                </p:cNvSpPr>
                <p:nvPr/>
              </p:nvSpPr>
              <p:spPr bwMode="auto">
                <a:xfrm>
                  <a:off x="3230962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4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5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6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7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9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0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2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3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4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6894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5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6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7" name="Rectangle 23"/>
              <p:cNvSpPr>
                <a:spLocks noChangeArrowheads="1"/>
              </p:cNvSpPr>
              <p:nvPr/>
            </p:nvSpPr>
            <p:spPr bwMode="auto">
              <a:xfrm>
                <a:off x="2910305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898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6899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6900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901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D=2</a:t>
                </a:r>
              </a:p>
            </p:txBody>
          </p:sp>
          <p:sp>
            <p:nvSpPr>
              <p:cNvPr id="36902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903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904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905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6891" name="Rectangle 23"/>
            <p:cNvSpPr>
              <a:spLocks noChangeArrowheads="1"/>
            </p:cNvSpPr>
            <p:nvPr/>
          </p:nvSpPr>
          <p:spPr bwMode="auto">
            <a:xfrm>
              <a:off x="5220836" y="9966170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B=-1</a:t>
              </a:r>
            </a:p>
          </p:txBody>
        </p:sp>
        <p:sp>
          <p:nvSpPr>
            <p:cNvPr id="36892" name="TextBox 449"/>
            <p:cNvSpPr txBox="1">
              <a:spLocks noChangeArrowheads="1"/>
            </p:cNvSpPr>
            <p:nvPr/>
          </p:nvSpPr>
          <p:spPr bwMode="auto">
            <a:xfrm>
              <a:off x="3709360" y="7297948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Decrease cross partition dependency</a:t>
              </a:r>
            </a:p>
          </p:txBody>
        </p:sp>
      </p:grpSp>
      <p:sp>
        <p:nvSpPr>
          <p:cNvPr id="368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sz="3200" smtClean="0"/>
              <a:t>Parallelization of Contributing Area/Flow Algebra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9875" y="1190625"/>
          <a:ext cx="3629585" cy="2010173"/>
        </p:xfrm>
        <a:graphic>
          <a:graphicData uri="http://schemas.openxmlformats.org/drawingml/2006/table">
            <a:tbl>
              <a:tblPr/>
              <a:tblGrid>
                <a:gridCol w="3629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10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4475" y="3687763"/>
          <a:ext cx="3627905" cy="2987040"/>
        </p:xfrm>
        <a:graphic>
          <a:graphicData uri="http://schemas.openxmlformats.org/drawingml/2006/table">
            <a:tbl>
              <a:tblPr/>
              <a:tblGrid>
                <a:gridCol w="3627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21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59" marR="93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5734" name="Rectangle 9"/>
          <p:cNvSpPr>
            <a:spLocks noChangeArrowheads="1"/>
          </p:cNvSpPr>
          <p:nvPr/>
        </p:nvSpPr>
        <p:spPr bwMode="auto">
          <a:xfrm>
            <a:off x="366713" y="763588"/>
            <a:ext cx="335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prstClr val="black"/>
                </a:solidFill>
              </a:rPr>
              <a:t>1. Dependency grid</a:t>
            </a:r>
          </a:p>
        </p:txBody>
      </p:sp>
      <p:sp>
        <p:nvSpPr>
          <p:cNvPr id="115735" name="Rectangle 10"/>
          <p:cNvSpPr>
            <a:spLocks noChangeArrowheads="1"/>
          </p:cNvSpPr>
          <p:nvPr/>
        </p:nvSpPr>
        <p:spPr bwMode="auto">
          <a:xfrm>
            <a:off x="304800" y="3268663"/>
            <a:ext cx="323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prstClr val="black"/>
                </a:solidFill>
              </a:rPr>
              <a:t>2. Flow algebra function</a:t>
            </a:r>
          </a:p>
        </p:txBody>
      </p:sp>
    </p:spTree>
    <p:extLst>
      <p:ext uri="{BB962C8B-B14F-4D97-AF65-F5344CB8AC3E}">
        <p14:creationId xmlns:p14="http://schemas.microsoft.com/office/powerpoint/2010/main" val="73161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3" y="1079756"/>
            <a:ext cx="7025148" cy="5498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C++ Command Line Executables that use MPI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Use GDAL/OGR library to read and write datasets in open standard formats for exchange with other programs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ArcGIS Python Script Tools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Python validation code to provide file name defaults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Shared as ArcGIS Toolbox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9666" y="2225516"/>
            <a:ext cx="141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computer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39665" y="4969944"/>
            <a:ext cx="141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Requires ArcGIS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6951408" y="1160206"/>
            <a:ext cx="688258" cy="295557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951408" y="4328300"/>
            <a:ext cx="688258" cy="211428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9056" y="742476"/>
            <a:ext cx="5965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next node with no contributing neighbors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temp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que.front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que.pop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j 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float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.;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initialize the result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For each neighbor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 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j+d2[k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(k+4)%8);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))con=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in,jn,tempFloat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Local inputs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areares+dx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&amp;&amp;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contcheck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==1)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setToNodata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i,j,areares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	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END FLOW ALGEBRA EXPRESSION EVALUATION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Q based block of code to evaluate any “flow algebra expression”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56" y="1295400"/>
            <a:ext cx="3755034" cy="208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525963"/>
          </a:xfrm>
        </p:spPr>
        <p:txBody>
          <a:bodyPr/>
          <a:lstStyle/>
          <a:p>
            <a:r>
              <a:rPr lang="en-US" dirty="0" smtClean="0"/>
              <a:t>Automation of repetitive tasks (workflows)</a:t>
            </a:r>
          </a:p>
          <a:p>
            <a:r>
              <a:rPr lang="en-US" dirty="0" smtClean="0"/>
              <a:t>Implementation of functionality not available (programming new behavior)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36742"/>
              </p:ext>
            </p:extLst>
          </p:nvPr>
        </p:nvGraphicFramePr>
        <p:xfrm>
          <a:off x="5943600" y="3413722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icture" r:id="rId4" imgW="2790720" imgH="3095640" progId="Word.Picture.8">
                  <p:embed/>
                </p:oleObj>
              </mc:Choice>
              <mc:Fallback>
                <p:oleObj name="Picture" r:id="rId4" imgW="2790720" imgH="3095640" progId="Word.Pictur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13722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24162" y="4419600"/>
            <a:ext cx="2814638" cy="2176463"/>
            <a:chOff x="2667000" y="4572000"/>
            <a:chExt cx="2814638" cy="2176463"/>
          </a:xfrm>
        </p:grpSpPr>
        <p:pic>
          <p:nvPicPr>
            <p:cNvPr id="5" name="Picture 65" descr="din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2667000" y="4572000"/>
              <a:ext cx="2814638" cy="217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66"/>
            <p:cNvSpPr>
              <a:spLocks noChangeShapeType="1"/>
            </p:cNvSpPr>
            <p:nvPr/>
          </p:nvSpPr>
          <p:spPr bwMode="auto">
            <a:xfrm rot="5400000" flipV="1">
              <a:off x="3264017" y="5346055"/>
              <a:ext cx="1415519" cy="6283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9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686" y="1170098"/>
            <a:ext cx="82078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(!finished)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//Loop within partition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{ ....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Decrement neighbor dependence of downslope cell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{		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k);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(p&gt;0.0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i+d1[k]; 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j+d2[k];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Decrement the number of contributing neighbors in neighbor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addToData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,(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)-1);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Check if neighbor needs to be added to </a:t>
            </a:r>
            <a:r>
              <a:rPr lang="en-U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&amp;&amp; neighbor-&gt;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(in,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== 0 ){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=in;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que.push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(temp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Pass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information across partitions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&gt;share();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addBorders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/>
          <a:lstStyle/>
          <a:p>
            <a:r>
              <a:rPr lang="en-US" sz="2800" dirty="0" smtClean="0"/>
              <a:t>Maintaining to do Q and partition sharing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95"/>
            <a:ext cx="8229600" cy="6941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Python Script to Call Command 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39" y="4248186"/>
            <a:ext cx="8229600" cy="5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mpiexec</a:t>
            </a:r>
            <a:r>
              <a:rPr lang="en-US" sz="2800" dirty="0" smtClean="0"/>
              <a:t> –n 8 </a:t>
            </a:r>
            <a:r>
              <a:rPr lang="en-US" sz="2800" dirty="0" err="1" smtClean="0"/>
              <a:t>pitremove</a:t>
            </a:r>
            <a:r>
              <a:rPr lang="en-US" sz="2800" dirty="0" smtClean="0"/>
              <a:t> –z </a:t>
            </a:r>
            <a:r>
              <a:rPr lang="en-US" sz="2800" dirty="0" err="1" smtClean="0"/>
              <a:t>Logan.tif</a:t>
            </a:r>
            <a:r>
              <a:rPr lang="en-US" sz="2800" dirty="0" smtClean="0"/>
              <a:t> –</a:t>
            </a:r>
            <a:r>
              <a:rPr lang="en-US" sz="2800" dirty="0" err="1" smtClean="0"/>
              <a:t>fel</a:t>
            </a:r>
            <a:r>
              <a:rPr lang="en-US" sz="2800" dirty="0" smtClean="0"/>
              <a:t> </a:t>
            </a:r>
            <a:r>
              <a:rPr lang="en-US" sz="2800" dirty="0" err="1" smtClean="0"/>
              <a:t>Loganfel.tif</a:t>
            </a:r>
            <a:endParaRPr lang="en-US" sz="2800" dirty="0"/>
          </a:p>
        </p:txBody>
      </p:sp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53" y="1291354"/>
            <a:ext cx="6762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05000" y="1483214"/>
            <a:ext cx="1175657" cy="29173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75114" y="1940414"/>
            <a:ext cx="2950029" cy="2460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37857" y="2669757"/>
            <a:ext cx="3624943" cy="1730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56114" y="2299643"/>
            <a:ext cx="2846614" cy="2100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8" y="340075"/>
            <a:ext cx="7580539" cy="65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3" y="568552"/>
            <a:ext cx="5268685" cy="1143000"/>
          </a:xfrm>
        </p:spPr>
        <p:txBody>
          <a:bodyPr/>
          <a:lstStyle/>
          <a:p>
            <a:r>
              <a:rPr lang="en-US" dirty="0" err="1" smtClean="0"/>
              <a:t>PitRemove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0468" y="203812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Validation code to add default file names</a:t>
            </a:r>
            <a:endParaRPr lang="en-US" sz="3600" dirty="0"/>
          </a:p>
        </p:txBody>
      </p:sp>
      <p:pic>
        <p:nvPicPr>
          <p:cNvPr id="136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4" y="983117"/>
            <a:ext cx="4506005" cy="58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467" y="3385457"/>
            <a:ext cx="3624943" cy="206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9146" y="312879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3" y="228600"/>
            <a:ext cx="7609114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5"/>
            <a:ext cx="8065546" cy="4984737"/>
          </a:xfrm>
        </p:spPr>
        <p:txBody>
          <a:bodyPr>
            <a:noAutofit/>
          </a:bodyPr>
          <a:lstStyle/>
          <a:p>
            <a:r>
              <a:rPr lang="en-US" sz="2400" dirty="0" smtClean="0"/>
              <a:t>GIS and Water Resources analysis capabilities are readily </a:t>
            </a:r>
            <a:r>
              <a:rPr lang="en-US" sz="2400" dirty="0" smtClean="0">
                <a:solidFill>
                  <a:srgbClr val="FF0000"/>
                </a:solidFill>
              </a:rPr>
              <a:t>extensible</a:t>
            </a:r>
            <a:r>
              <a:rPr lang="en-US" sz="2400" dirty="0" smtClean="0"/>
              <a:t> with programming</a:t>
            </a:r>
          </a:p>
          <a:p>
            <a:r>
              <a:rPr lang="en-US" sz="2400" dirty="0" smtClean="0"/>
              <a:t>to do something </a:t>
            </a:r>
            <a:r>
              <a:rPr lang="en-US" sz="24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r>
              <a:rPr lang="en-US" sz="2400" dirty="0" smtClean="0"/>
              <a:t> something needed frequently</a:t>
            </a:r>
          </a:p>
          <a:p>
            <a:r>
              <a:rPr lang="en-US" sz="2400" dirty="0" smtClean="0"/>
              <a:t>Model builder provides </a:t>
            </a:r>
            <a:r>
              <a:rPr lang="en-US" sz="2400" dirty="0" smtClean="0">
                <a:solidFill>
                  <a:srgbClr val="FF0000"/>
                </a:solidFill>
              </a:rPr>
              <a:t>visual programming </a:t>
            </a:r>
            <a:r>
              <a:rPr lang="en-US" sz="2400" dirty="0" smtClean="0"/>
              <a:t>and helps learn ArcGIS python commands</a:t>
            </a:r>
          </a:p>
          <a:p>
            <a:r>
              <a:rPr lang="en-US" sz="2400" dirty="0" smtClean="0"/>
              <a:t>Python – cross platform, powerful and easy to use is a good programming language to start with </a:t>
            </a:r>
            <a:r>
              <a:rPr lang="en-US" sz="2400" dirty="0" smtClean="0">
                <a:solidFill>
                  <a:srgbClr val="FF0000"/>
                </a:solidFill>
              </a:rPr>
              <a:t>(when your time is valuable)</a:t>
            </a:r>
          </a:p>
          <a:p>
            <a:r>
              <a:rPr lang="en-US" sz="2400" dirty="0" smtClean="0"/>
              <a:t>Compiled language programming for developers (C++) to achieve optimal efficiency </a:t>
            </a:r>
            <a:r>
              <a:rPr lang="en-US" sz="2400" dirty="0">
                <a:solidFill>
                  <a:srgbClr val="FF0000"/>
                </a:solidFill>
              </a:rPr>
              <a:t>(when </a:t>
            </a:r>
            <a:r>
              <a:rPr lang="en-US" sz="2400" dirty="0" smtClean="0">
                <a:solidFill>
                  <a:srgbClr val="FF0000"/>
                </a:solidFill>
              </a:rPr>
              <a:t>the computers time </a:t>
            </a:r>
            <a:r>
              <a:rPr lang="en-US" sz="2400" dirty="0">
                <a:solidFill>
                  <a:srgbClr val="FF0000"/>
                </a:solidFill>
              </a:rPr>
              <a:t>is valuable)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1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4459288" y="4500563"/>
            <a:ext cx="4519612" cy="1530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9141" name="Picture 5" descr="gisasp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19238"/>
            <a:ext cx="4217988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541838" y="1091099"/>
            <a:ext cx="460216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Geodatabase</a:t>
            </a:r>
            <a:r>
              <a:rPr lang="en-US" sz="2000" b="1" dirty="0"/>
              <a:t> view:</a:t>
            </a:r>
            <a:r>
              <a:rPr lang="en-US" sz="2000" dirty="0"/>
              <a:t> Structured data sets that represent geographic information in terms of a generic GIS data model. </a:t>
            </a:r>
          </a:p>
          <a:p>
            <a:endParaRPr lang="en-US" sz="2000" dirty="0"/>
          </a:p>
          <a:p>
            <a:r>
              <a:rPr lang="en-US" sz="2000" b="1" dirty="0" err="1"/>
              <a:t>Geovisualization</a:t>
            </a:r>
            <a:r>
              <a:rPr lang="en-US" sz="2000" b="1" dirty="0"/>
              <a:t> view:</a:t>
            </a:r>
            <a:r>
              <a:rPr lang="en-US" sz="2000" dirty="0"/>
              <a:t> A GIS is a set of intelligent maps and other views that shows features and feature relationships on the earth's surface. "Windows into the database" to support queries, analysis, and editing of the information. </a:t>
            </a:r>
          </a:p>
          <a:p>
            <a:endParaRPr lang="en-US" sz="2000" dirty="0"/>
          </a:p>
          <a:p>
            <a:r>
              <a:rPr lang="en-US" sz="2400" b="1" dirty="0" err="1"/>
              <a:t>Geoprocessing</a:t>
            </a:r>
            <a:r>
              <a:rPr lang="en-US" sz="2400" b="1" dirty="0"/>
              <a:t> view:</a:t>
            </a:r>
            <a:r>
              <a:rPr lang="en-US" sz="2400" dirty="0"/>
              <a:t> Information transformation tools that </a:t>
            </a:r>
            <a:r>
              <a:rPr lang="en-US" sz="2400" dirty="0" smtClean="0"/>
              <a:t>derive </a:t>
            </a:r>
            <a:r>
              <a:rPr lang="en-US" sz="2400" dirty="0"/>
              <a:t>new geographic data sets from existing data sets.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2125663" y="219075"/>
            <a:ext cx="4265612" cy="720725"/>
          </a:xfrm>
        </p:spPr>
        <p:txBody>
          <a:bodyPr/>
          <a:lstStyle/>
          <a:p>
            <a:r>
              <a:rPr lang="en-US" sz="3600"/>
              <a:t>Three Views of GIS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34988" y="6394450"/>
            <a:ext cx="250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adapted from www.esri.com</a:t>
            </a:r>
          </a:p>
        </p:txBody>
      </p:sp>
    </p:spTree>
    <p:extLst>
      <p:ext uri="{BB962C8B-B14F-4D97-AF65-F5344CB8AC3E}">
        <p14:creationId xmlns:p14="http://schemas.microsoft.com/office/powerpoint/2010/main" val="6213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23" y="753156"/>
            <a:ext cx="6650554" cy="5684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314"/>
            <a:ext cx="82296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ArcGIS Pro Geoprocessing Help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230" y="1244543"/>
            <a:ext cx="1638848" cy="2763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7742" y="6337828"/>
            <a:ext cx="8865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http://pro.arcgis.com/en/pro-app/help/analysis/geoprocessing/basics/what-is-geoprocessing-.</a:t>
            </a:r>
            <a:r>
              <a:rPr lang="en-US" sz="1600" dirty="0" smtClean="0">
                <a:hlinkClick r:id="rId3"/>
              </a:rPr>
              <a:t>htm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3918857" y="961053"/>
            <a:ext cx="587829" cy="4216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21698" y="5924758"/>
            <a:ext cx="4404049" cy="4216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230" y="4488024"/>
            <a:ext cx="1107003" cy="2705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0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programming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builder</a:t>
            </a:r>
          </a:p>
          <a:p>
            <a:r>
              <a:rPr lang="en-US" dirty="0" smtClean="0"/>
              <a:t>Python scripting environment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ArcObjects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library (for system language like C++,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.Net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AML</a:t>
            </a:r>
          </a:p>
          <a:p>
            <a:r>
              <a:rPr lang="en-US" dirty="0" smtClean="0"/>
              <a:t>Open standard data formats that anyone can use in programs (e.g. </a:t>
            </a:r>
            <a:r>
              <a:rPr lang="en-US" dirty="0" err="1" smtClean="0"/>
              <a:t>shapefiles</a:t>
            </a:r>
            <a:r>
              <a:rPr lang="en-US" dirty="0" smtClean="0"/>
              <a:t>, </a:t>
            </a:r>
            <a:r>
              <a:rPr lang="en-US" dirty="0" err="1" smtClean="0"/>
              <a:t>geoTIFF</a:t>
            </a:r>
            <a:r>
              <a:rPr lang="en-US" dirty="0" smtClean="0"/>
              <a:t>, </a:t>
            </a:r>
            <a:r>
              <a:rPr lang="en-US" dirty="0" err="1" smtClean="0"/>
              <a:t>netCDF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184"/>
            <a:ext cx="8229600" cy="955851"/>
          </a:xfrm>
        </p:spPr>
        <p:txBody>
          <a:bodyPr/>
          <a:lstStyle/>
          <a:p>
            <a:r>
              <a:rPr lang="en-US" dirty="0" smtClean="0"/>
              <a:t>Python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57" y="684794"/>
            <a:ext cx="6488772" cy="60113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Python Window built into ArcGIS Pro</a:t>
            </a:r>
          </a:p>
          <a:p>
            <a:pPr marL="400050" lvl="1" indent="0">
              <a:buNone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pro.arcgis.com/en/pro-app/arcpy/get-started/python-window.htm</a:t>
            </a:r>
            <a:r>
              <a:rPr lang="en-US" sz="16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Idle: Simple editor that is part of Python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PyCharm</a:t>
            </a:r>
            <a:r>
              <a:rPr lang="en-US" sz="2400" dirty="0" smtClean="0"/>
              <a:t>: Powerful professional </a:t>
            </a:r>
            <a:r>
              <a:rPr lang="en-US" sz="2400" dirty="0"/>
              <a:t>development environment, </a:t>
            </a:r>
            <a:r>
              <a:rPr lang="en-US" sz="2400" dirty="0">
                <a:hlinkClick r:id="rId3"/>
              </a:rPr>
              <a:t>https://www.jetbrains.com/pycharm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545"/>
          <a:stretch/>
        </p:blipFill>
        <p:spPr>
          <a:xfrm>
            <a:off x="5362935" y="3751474"/>
            <a:ext cx="2714625" cy="662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500" y="846667"/>
            <a:ext cx="1932039" cy="2199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855" y="1786444"/>
            <a:ext cx="2619375" cy="1209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38" y="3473435"/>
            <a:ext cx="4191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15" y="6416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Each </a:t>
            </a:r>
            <a:r>
              <a:rPr lang="en-US" sz="3200" dirty="0" err="1" smtClean="0"/>
              <a:t>Geoprocessing</a:t>
            </a:r>
            <a:r>
              <a:rPr lang="en-US" sz="3200" dirty="0" smtClean="0"/>
              <a:t> tool has it’s own Python Command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78" y="1502185"/>
            <a:ext cx="2800350" cy="3067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13" y="1502185"/>
            <a:ext cx="4200525" cy="39433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2741" y="4707382"/>
            <a:ext cx="1887793" cy="422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23" y="5543858"/>
            <a:ext cx="8679662" cy="9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4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code from </a:t>
            </a:r>
            <a:r>
              <a:rPr lang="en-US" dirty="0" err="1" smtClean="0"/>
              <a:t>Geoprocessing</a:t>
            </a:r>
            <a:r>
              <a:rPr lang="en-US" dirty="0" smtClean="0"/>
              <a:t> History</a:t>
            </a:r>
          </a:p>
          <a:p>
            <a:r>
              <a:rPr lang="en-US" dirty="0" smtClean="0"/>
              <a:t>Use of Python Window</a:t>
            </a:r>
          </a:p>
          <a:p>
            <a:r>
              <a:rPr lang="en-US" dirty="0" smtClean="0"/>
              <a:t>Python code from online help</a:t>
            </a:r>
          </a:p>
          <a:p>
            <a:r>
              <a:rPr lang="en-US" dirty="0" smtClean="0"/>
              <a:t>Sequencing code into a script</a:t>
            </a:r>
          </a:p>
          <a:p>
            <a:r>
              <a:rPr lang="en-US" dirty="0" smtClean="0"/>
              <a:t>Editing and running </a:t>
            </a:r>
            <a:r>
              <a:rPr lang="en-US" smtClean="0"/>
              <a:t>with Idle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0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5" y="587019"/>
            <a:ext cx="5593620" cy="625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49300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– Watershed delineation using Python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35769" y="1581897"/>
            <a:ext cx="294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DEM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Outlet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Threshold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workspace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Direction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</a:t>
            </a:r>
            <a:r>
              <a:rPr lang="en-US" sz="2000" dirty="0" err="1" smtClean="0"/>
              <a:t>Acumulation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Snap Outlet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Watershed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Raster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Catchment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Vector Conversion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172178" y="2291644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13897" y="3002839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52563" y="3349978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59801" y="3712852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80280" y="4092751"/>
            <a:ext cx="338666" cy="321742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90468" y="4414493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41511" y="4716408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09194" y="5070071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70528" y="5371986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93589" y="5745341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79895" y="6224540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3573" y="905438"/>
            <a:ext cx="23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(Steps from Exercise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2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1134</Words>
  <Application>Microsoft Office PowerPoint</Application>
  <PresentationFormat>On-screen Show (4:3)</PresentationFormat>
  <Paragraphs>365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Office Theme</vt:lpstr>
      <vt:lpstr>9_Blank Presentation</vt:lpstr>
      <vt:lpstr>3_Office Theme</vt:lpstr>
      <vt:lpstr>4_Office Theme</vt:lpstr>
      <vt:lpstr>5_Office Theme</vt:lpstr>
      <vt:lpstr>6_Office Theme</vt:lpstr>
      <vt:lpstr>7_Office Theme</vt:lpstr>
      <vt:lpstr>Picture</vt:lpstr>
      <vt:lpstr>Equation</vt:lpstr>
      <vt:lpstr>Extending ArcGIS using programming</vt:lpstr>
      <vt:lpstr>Why Programming</vt:lpstr>
      <vt:lpstr>Three Views of GIS</vt:lpstr>
      <vt:lpstr>ArcGIS Pro Geoprocessing Help</vt:lpstr>
      <vt:lpstr>ArcGIS programming options</vt:lpstr>
      <vt:lpstr>Python Environments</vt:lpstr>
      <vt:lpstr>Each Geoprocessing tool has it’s own Python Command </vt:lpstr>
      <vt:lpstr>Demo</vt:lpstr>
      <vt:lpstr>Example – Watershed delineation using Python</vt:lpstr>
      <vt:lpstr>TauDEM </vt:lpstr>
      <vt:lpstr>TauDEM Parallel Approach</vt:lpstr>
      <vt:lpstr>Some Algorithm Details Pit Removal: Planchon Fill Algorithm</vt:lpstr>
      <vt:lpstr>Parallel Scheme</vt:lpstr>
      <vt:lpstr>Pseudocode for Recursive Flow Accumulation</vt:lpstr>
      <vt:lpstr>Generalization to Flow Algebra</vt:lpstr>
      <vt:lpstr>Parallelization of Flow Algebra</vt:lpstr>
      <vt:lpstr>Parallelization of Contributing Area/Flow Algebra</vt:lpstr>
      <vt:lpstr>Programming</vt:lpstr>
      <vt:lpstr>Q based block of code to evaluate any “flow algebra expression”</vt:lpstr>
      <vt:lpstr>Maintaining to do Q and partition sharing</vt:lpstr>
      <vt:lpstr>Python Script to Call Command Line</vt:lpstr>
      <vt:lpstr>PitRemove</vt:lpstr>
      <vt:lpstr>Validation code to add default file names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Tarboton</dc:creator>
  <cp:lastModifiedBy>CAEE-maidment</cp:lastModifiedBy>
  <cp:revision>53</cp:revision>
  <dcterms:created xsi:type="dcterms:W3CDTF">2012-11-04T22:59:10Z</dcterms:created>
  <dcterms:modified xsi:type="dcterms:W3CDTF">2016-11-05T00:06:36Z</dcterms:modified>
</cp:coreProperties>
</file>