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61" r:id="rId5"/>
    <p:sldId id="262" r:id="rId6"/>
    <p:sldId id="264" r:id="rId7"/>
    <p:sldId id="263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67" autoAdjust="0"/>
  </p:normalViewPr>
  <p:slideViewPr>
    <p:cSldViewPr snapToGrid="0">
      <p:cViewPr>
        <p:scale>
          <a:sx n="63" d="100"/>
          <a:sy n="63" d="100"/>
        </p:scale>
        <p:origin x="804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CA5D8-AAE5-4E9B-A652-27C555C0458B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5B03B-29C8-433B-B68D-1294B853D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3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B03B-29C8-433B-B68D-1294B853DF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93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B03B-29C8-433B-B68D-1294B853DF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76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to 1.5 million AF in 2002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B03B-29C8-433B-B68D-1294B853DF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76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Chihuahua</a:t>
            </a:r>
          </a:p>
          <a:p>
            <a:r>
              <a:rPr lang="en-US" dirty="0"/>
              <a:t>Durango</a:t>
            </a:r>
          </a:p>
          <a:p>
            <a:r>
              <a:rPr lang="en-US" dirty="0"/>
              <a:t>Coahuila</a:t>
            </a:r>
          </a:p>
          <a:p>
            <a:r>
              <a:rPr lang="en-US" dirty="0"/>
              <a:t>Nuevo Leon</a:t>
            </a:r>
          </a:p>
          <a:p>
            <a:r>
              <a:rPr lang="en-US" dirty="0"/>
              <a:t>Tamaulipas</a:t>
            </a:r>
          </a:p>
          <a:p>
            <a:endParaRPr lang="en-US" dirty="0"/>
          </a:p>
          <a:p>
            <a:r>
              <a:rPr lang="en-US" dirty="0"/>
              <a:t>560 km</a:t>
            </a:r>
          </a:p>
          <a:p>
            <a:r>
              <a:rPr lang="en-US" dirty="0"/>
              <a:t>68,000 km2</a:t>
            </a:r>
          </a:p>
          <a:p>
            <a:r>
              <a:rPr lang="en-US" dirty="0"/>
              <a:t>Average 850 </a:t>
            </a:r>
            <a:r>
              <a:rPr lang="en-US" dirty="0" err="1"/>
              <a:t>cfs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B03B-29C8-433B-B68D-1294B853DF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64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 Surface Temp 15-20C</a:t>
            </a:r>
          </a:p>
          <a:p>
            <a:endParaRPr lang="en-US" dirty="0"/>
          </a:p>
          <a:p>
            <a:r>
              <a:rPr lang="en-US" dirty="0"/>
              <a:t>2 +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B03B-29C8-433B-B68D-1294B853DF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88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are the regional (basin-wide) institutional players that will facilitate management </a:t>
            </a:r>
          </a:p>
          <a:p>
            <a:r>
              <a:rPr lang="en-US" dirty="0"/>
              <a:t>800,000 + in Chihuahua MX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B03B-29C8-433B-B68D-1294B853D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21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Centralized Water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B03B-29C8-433B-B68D-1294B853DF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54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are the regional (basin-wide) institutional players that will facilitate management </a:t>
            </a:r>
          </a:p>
          <a:p>
            <a:r>
              <a:rPr lang="en-US" dirty="0"/>
              <a:t>800,000 + in Chihuahua MX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B03B-29C8-433B-B68D-1294B853DF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08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B03B-29C8-433B-B68D-1294B853DF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1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7EC7-D6F7-480F-BD50-5CB28F49D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BDFE28-0412-4E67-98C6-41C43DCE4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3D432-F88D-4582-BA80-0AB0C4E7F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11B-EF90-4C9D-B8F3-5D020814E4CA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144AD-908B-4155-BBF0-99F23F00C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52553-05F0-4676-85FC-2DFED944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DEC6-188C-4EAB-ABDE-720030E1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73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0AF34-7CD5-47F1-AB8F-59BC7A9FC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D2A63-C563-4062-928A-678BB9783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95BC4-4303-4CB4-8B71-46B8D6D3F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11B-EF90-4C9D-B8F3-5D020814E4CA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C3F1D-8462-433D-817D-87CBBDB5D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8B32E-1EA6-4ED5-9A70-C84B4A14E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DEC6-188C-4EAB-ABDE-720030E1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8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989181-0BBF-4784-ADA7-6157B05EFC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77606-D07E-4DCF-B4E0-671354353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884D9-32DE-4825-B906-27E598514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11B-EF90-4C9D-B8F3-5D020814E4CA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B99A2-D75C-4DF0-85A1-0AC4DC8F0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669AC-04C8-411E-9198-68162B35A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DEC6-188C-4EAB-ABDE-720030E1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54A3E-9E71-4CAE-B8F2-D606AFE1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3F3C3-BDA7-4145-8827-302BDEEC1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8AB00-33CC-45EA-806C-4F31650C9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11B-EF90-4C9D-B8F3-5D020814E4CA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99320-7490-483C-A4EB-7F2D2CD54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41DC7-7F27-4F1A-A411-04EDA614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DEC6-188C-4EAB-ABDE-720030E1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7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65E43-B814-4C58-9211-90421033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3B24E-7C4D-4550-9A68-C05149B70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FE738-F5C1-495F-914F-2ABBC911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11B-EF90-4C9D-B8F3-5D020814E4CA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1C768-E447-4DBA-A790-1289CC1E6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D7C43-84EB-4D4F-9ECB-C2593AE2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DEC6-188C-4EAB-ABDE-720030E1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0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93A05-B399-40BA-95C6-844685D39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C7E7F-2529-4EDA-92B6-BD1DB2D803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FB3A09-C42C-4C8C-886E-91EC1A6CB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77129-AD61-4DE3-9659-975BD82C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11B-EF90-4C9D-B8F3-5D020814E4CA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3DAAC-E7C6-4B1F-891C-B05BB5AF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94E27-39EA-487F-81D1-87F05B72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DEC6-188C-4EAB-ABDE-720030E1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5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4C61E-C70F-4D64-B321-1F71C73A0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811D5-8BF7-4845-AB77-ECB867B92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6D03B-E4A0-44DA-8FA5-EBEB2E424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51F166-F39C-4C79-9D21-B2E9778F4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78D11B-B887-460E-BD18-33954FD2E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3FEF3F-1868-483D-A056-8A2B105C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11B-EF90-4C9D-B8F3-5D020814E4CA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09539F-1144-4AC2-BC92-13D457A5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4E713D-BDC6-43C4-A1CC-16555561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DEC6-188C-4EAB-ABDE-720030E1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30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5B704-3E1C-4E21-BAD5-5003EA132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71BFE-6E78-477D-9ED3-45B735651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11B-EF90-4C9D-B8F3-5D020814E4CA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57E9E-E6D0-498F-A9B4-8B21CA0A4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A01ED-17BD-4044-8743-D5153C3FE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DEC6-188C-4EAB-ABDE-720030E1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61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244283-EF4E-4AE2-AA21-324F9202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11B-EF90-4C9D-B8F3-5D020814E4CA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E4C01-93E7-4EE7-A376-8D6A450D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3D56C-417D-4319-9267-7330FE94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DEC6-188C-4EAB-ABDE-720030E1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4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9EF39-7034-466E-9A77-2513CB9C1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8BE66-EBC6-452D-9B0D-EAF335A1A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0E115-0BEA-4E58-AD21-A1DF2911C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A6407-E6C5-4BAA-AB51-D158A49F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11B-EF90-4C9D-B8F3-5D020814E4CA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296FF-A327-4063-B032-911350F7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7A1DF-AF9F-4108-96EA-9E4BB11C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DEC6-188C-4EAB-ABDE-720030E1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50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32410-1E7A-4D8E-BCCD-45CDCBB5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5CE83B-BC67-4A64-A631-7BDCF19F24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83B80-823E-4D07-91E6-F128FB8B3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C4246-03C5-43D9-A837-B18C6E8F2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111B-EF90-4C9D-B8F3-5D020814E4CA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EE14B-B47A-4EBE-A4A1-9B7B928B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CF6EA-41E1-4C82-AAD1-DD4DEC0C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DEC6-188C-4EAB-ABDE-720030E1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4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6FA7C8-0385-4513-B66E-DB07E080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86E3F-8586-44F0-9EC0-D26A7562F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4125B-CC96-47A2-BF3B-5B506014CA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A111B-EF90-4C9D-B8F3-5D020814E4CA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5AB34-8EDF-4766-893C-225B6BC8B4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8E43C-74A3-44BC-8FFE-9F2D869EA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2DEC6-188C-4EAB-ABDE-720030E1B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5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microsoft.com/office/2007/relationships/hdphoto" Target="../media/hdphoto1.wdp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microsoft.com/office/2007/relationships/hdphoto" Target="../media/hdphoto1.wdp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3672-26AB-4ED7-81E0-764BE2A881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ABE33-4BC2-4F8F-B2D0-1F0A0D8B26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BC78D4-6D90-4A77-9751-C2EE913CE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34" y="0"/>
            <a:ext cx="976716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C4F1C9-DE1F-41A6-86B6-D7655685999F}"/>
              </a:ext>
            </a:extLst>
          </p:cNvPr>
          <p:cNvSpPr/>
          <p:nvPr/>
        </p:nvSpPr>
        <p:spPr>
          <a:xfrm>
            <a:off x="-10160" y="-182880"/>
            <a:ext cx="3058160" cy="7223760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glow rad="2032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43664E-65F3-44A6-BF81-0555C8A7E066}"/>
              </a:ext>
            </a:extLst>
          </p:cNvPr>
          <p:cNvSpPr txBox="1"/>
          <p:nvPr/>
        </p:nvSpPr>
        <p:spPr>
          <a:xfrm>
            <a:off x="-116840" y="325120"/>
            <a:ext cx="29870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4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Assessing Basin-wide Water </a:t>
            </a:r>
          </a:p>
          <a:p>
            <a:pPr algn="r"/>
            <a:r>
              <a:rPr lang="en-US" sz="34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Availability to Meet Treaty Obligations: </a:t>
            </a:r>
          </a:p>
          <a:p>
            <a:pPr algn="r"/>
            <a:endParaRPr lang="en-US" sz="28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800" i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Rio Conchos, Mexico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F4C57-0E98-4813-8DE3-E4DAC7E860F4}"/>
              </a:ext>
            </a:extLst>
          </p:cNvPr>
          <p:cNvSpPr txBox="1"/>
          <p:nvPr/>
        </p:nvSpPr>
        <p:spPr>
          <a:xfrm>
            <a:off x="147320" y="584220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Jake T. Ward</a:t>
            </a:r>
          </a:p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Fall 2017</a:t>
            </a:r>
          </a:p>
        </p:txBody>
      </p:sp>
    </p:spTree>
    <p:extLst>
      <p:ext uri="{BB962C8B-B14F-4D97-AF65-F5344CB8AC3E}">
        <p14:creationId xmlns:p14="http://schemas.microsoft.com/office/powerpoint/2010/main" val="3270947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0172C-EEB7-4512-B103-755CE9AE4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154" y="0"/>
            <a:ext cx="9767166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2F7B60-1015-4A3C-A80A-FEEEA29E2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12514" y="429230"/>
            <a:ext cx="5181600" cy="5890290"/>
          </a:xfrm>
          <a:solidFill>
            <a:schemeClr val="bg1">
              <a:lumMod val="50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glow rad="1778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Cross-disciplinary study: linking international policy to hydrological sciences/engineering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Mexico has treaty arrangements with U.S. to deliver water to Lower Rio Grande from Rio Conchos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Regional surface and groundwater water availability assessments are limited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Use: Engage stakeholders through visual platform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8550CB-DDBE-40AA-B58E-BDC6DCFE562A}"/>
              </a:ext>
            </a:extLst>
          </p:cNvPr>
          <p:cNvSpPr/>
          <p:nvPr/>
        </p:nvSpPr>
        <p:spPr>
          <a:xfrm>
            <a:off x="20320" y="-182880"/>
            <a:ext cx="2424834" cy="7223760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glow rad="190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0D78A6-9603-4063-96BE-8F3BFE861305}"/>
              </a:ext>
            </a:extLst>
          </p:cNvPr>
          <p:cNvSpPr txBox="1"/>
          <p:nvPr/>
        </p:nvSpPr>
        <p:spPr>
          <a:xfrm>
            <a:off x="71120" y="5853797"/>
            <a:ext cx="232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Jake T. Ward</a:t>
            </a:r>
          </a:p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Fall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309B62-56B3-4A2E-AA6E-E7A160F6B15B}"/>
              </a:ext>
            </a:extLst>
          </p:cNvPr>
          <p:cNvSpPr txBox="1"/>
          <p:nvPr/>
        </p:nvSpPr>
        <p:spPr>
          <a:xfrm>
            <a:off x="0" y="325120"/>
            <a:ext cx="2424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400" i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Project Motivation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917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0172C-EEB7-4512-B103-755CE9AE4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34" y="0"/>
            <a:ext cx="9767166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2F7B60-1015-4A3C-A80A-FEEEA29E2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29305" y="449550"/>
            <a:ext cx="5181600" cy="5839490"/>
          </a:xfrm>
          <a:solidFill>
            <a:schemeClr val="bg1">
              <a:lumMod val="50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glow rad="1778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Mexico-U.S. treaties extending back to 1848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on Lower Rio Grande and need for shared water use on Colorado River results in Treaty of 1944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Article 4: 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Mexico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2/3 of Rio Conchos Flow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United States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1/3 of Rio Conchos Flow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(350,000 AF/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Renames Int’l Management Institution, IBWC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Mexico accrues “water debts”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8550CB-DDBE-40AA-B58E-BDC6DCFE562A}"/>
              </a:ext>
            </a:extLst>
          </p:cNvPr>
          <p:cNvSpPr/>
          <p:nvPr/>
        </p:nvSpPr>
        <p:spPr>
          <a:xfrm>
            <a:off x="-10160" y="-182880"/>
            <a:ext cx="2540000" cy="7223760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glow rad="190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0D78A6-9603-4063-96BE-8F3BFE861305}"/>
              </a:ext>
            </a:extLst>
          </p:cNvPr>
          <p:cNvSpPr txBox="1"/>
          <p:nvPr/>
        </p:nvSpPr>
        <p:spPr>
          <a:xfrm>
            <a:off x="155157" y="5853797"/>
            <a:ext cx="232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Jake T. Ward</a:t>
            </a:r>
          </a:p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Fall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309B62-56B3-4A2E-AA6E-E7A160F6B15B}"/>
              </a:ext>
            </a:extLst>
          </p:cNvPr>
          <p:cNvSpPr txBox="1"/>
          <p:nvPr/>
        </p:nvSpPr>
        <p:spPr>
          <a:xfrm>
            <a:off x="30480" y="325120"/>
            <a:ext cx="242483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400" i="1" dirty="0" err="1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Background:Treaty</a:t>
            </a:r>
            <a:r>
              <a:rPr lang="en-US" sz="3400" i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1944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F0E72-7E71-4469-8047-32FFB9B57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371" y="449550"/>
            <a:ext cx="3180513" cy="583949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00862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0172C-EEB7-4512-B103-755CE9AE4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34" y="0"/>
            <a:ext cx="976716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8550CB-DDBE-40AA-B58E-BDC6DCFE562A}"/>
              </a:ext>
            </a:extLst>
          </p:cNvPr>
          <p:cNvSpPr/>
          <p:nvPr/>
        </p:nvSpPr>
        <p:spPr>
          <a:xfrm>
            <a:off x="-10160" y="-182880"/>
            <a:ext cx="2540000" cy="7223760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glow rad="190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0D78A6-9603-4063-96BE-8F3BFE861305}"/>
              </a:ext>
            </a:extLst>
          </p:cNvPr>
          <p:cNvSpPr txBox="1"/>
          <p:nvPr/>
        </p:nvSpPr>
        <p:spPr>
          <a:xfrm>
            <a:off x="155157" y="5853797"/>
            <a:ext cx="232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Jake T. Ward</a:t>
            </a:r>
          </a:p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Fall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309B62-56B3-4A2E-AA6E-E7A160F6B15B}"/>
              </a:ext>
            </a:extLst>
          </p:cNvPr>
          <p:cNvSpPr txBox="1"/>
          <p:nvPr/>
        </p:nvSpPr>
        <p:spPr>
          <a:xfrm>
            <a:off x="30480" y="325120"/>
            <a:ext cx="2424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400" i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Regional</a:t>
            </a:r>
          </a:p>
          <a:p>
            <a:pPr algn="r"/>
            <a:r>
              <a:rPr lang="en-US" sz="3400" i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EBA7AF-B729-43FD-BBC8-5ECD47AF4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97" y="338878"/>
            <a:ext cx="5704840" cy="61802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07B5F9-14E2-46C1-BA5E-BEADCF55A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668" y="325119"/>
            <a:ext cx="6803497" cy="6194001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98F714B-76A2-495D-97BD-D79FF455081B}"/>
              </a:ext>
            </a:extLst>
          </p:cNvPr>
          <p:cNvSpPr/>
          <p:nvPr/>
        </p:nvSpPr>
        <p:spPr>
          <a:xfrm>
            <a:off x="5506721" y="3429000"/>
            <a:ext cx="1442720" cy="14427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8459ED-31CB-4AAA-B255-FFE28E346C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50" y="325118"/>
            <a:ext cx="5338932" cy="6192106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E0BC137-3304-4210-9B55-F3D01C2EFE11}"/>
              </a:ext>
            </a:extLst>
          </p:cNvPr>
          <p:cNvSpPr/>
          <p:nvPr/>
        </p:nvSpPr>
        <p:spPr>
          <a:xfrm>
            <a:off x="7640320" y="1056640"/>
            <a:ext cx="1239520" cy="1239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59030B-9EED-4631-AD82-ACA596F21F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99" y="2291080"/>
            <a:ext cx="5623637" cy="4382135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07B73C-28C8-4981-9413-7CF747DEAB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902" y="124131"/>
            <a:ext cx="5623638" cy="4373256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649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0172C-EEB7-4512-B103-755CE9AE4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34" y="0"/>
            <a:ext cx="976716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8550CB-DDBE-40AA-B58E-BDC6DCFE562A}"/>
              </a:ext>
            </a:extLst>
          </p:cNvPr>
          <p:cNvSpPr/>
          <p:nvPr/>
        </p:nvSpPr>
        <p:spPr>
          <a:xfrm>
            <a:off x="-10160" y="-182880"/>
            <a:ext cx="2540000" cy="7223760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glow rad="190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0D78A6-9603-4063-96BE-8F3BFE861305}"/>
              </a:ext>
            </a:extLst>
          </p:cNvPr>
          <p:cNvSpPr txBox="1"/>
          <p:nvPr/>
        </p:nvSpPr>
        <p:spPr>
          <a:xfrm>
            <a:off x="155157" y="5853797"/>
            <a:ext cx="232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Jake T. Ward</a:t>
            </a:r>
          </a:p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Fall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309B62-56B3-4A2E-AA6E-E7A160F6B15B}"/>
              </a:ext>
            </a:extLst>
          </p:cNvPr>
          <p:cNvSpPr txBox="1"/>
          <p:nvPr/>
        </p:nvSpPr>
        <p:spPr>
          <a:xfrm>
            <a:off x="30480" y="325120"/>
            <a:ext cx="2424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400" i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Regional</a:t>
            </a:r>
          </a:p>
          <a:p>
            <a:pPr algn="r"/>
            <a:r>
              <a:rPr lang="en-US" sz="3400" i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A342F4-CEC4-4925-907D-852134C93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90" y="460057"/>
            <a:ext cx="6614253" cy="59378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78DCF-AC98-494D-B658-78EA814873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90" y="460057"/>
            <a:ext cx="6614252" cy="59934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6E0DE4-4557-46E9-89D4-76918D1789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88" y="460057"/>
            <a:ext cx="6614251" cy="603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8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0172C-EEB7-4512-B103-755CE9AE4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34" y="0"/>
            <a:ext cx="976716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8550CB-DDBE-40AA-B58E-BDC6DCFE562A}"/>
              </a:ext>
            </a:extLst>
          </p:cNvPr>
          <p:cNvSpPr/>
          <p:nvPr/>
        </p:nvSpPr>
        <p:spPr>
          <a:xfrm>
            <a:off x="-10160" y="-182880"/>
            <a:ext cx="2540000" cy="7223760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glow rad="190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0D78A6-9603-4063-96BE-8F3BFE861305}"/>
              </a:ext>
            </a:extLst>
          </p:cNvPr>
          <p:cNvSpPr txBox="1"/>
          <p:nvPr/>
        </p:nvSpPr>
        <p:spPr>
          <a:xfrm>
            <a:off x="155157" y="5853797"/>
            <a:ext cx="232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Jake T. Ward</a:t>
            </a:r>
          </a:p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Fall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309B62-56B3-4A2E-AA6E-E7A160F6B15B}"/>
              </a:ext>
            </a:extLst>
          </p:cNvPr>
          <p:cNvSpPr txBox="1"/>
          <p:nvPr/>
        </p:nvSpPr>
        <p:spPr>
          <a:xfrm>
            <a:off x="30480" y="325120"/>
            <a:ext cx="24248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Rio Concho</a:t>
            </a:r>
          </a:p>
          <a:p>
            <a:pPr algn="r"/>
            <a:r>
              <a:rPr lang="en-US" sz="2800" i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Institutional</a:t>
            </a:r>
          </a:p>
          <a:p>
            <a:pPr algn="r"/>
            <a:r>
              <a:rPr lang="en-US" sz="2800" i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Setting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3C41F-FD35-4E34-B33D-E2839192A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4" y="364828"/>
            <a:ext cx="6746875" cy="6128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ED47A3-747A-43F2-A752-A9F23AA00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3" y="339727"/>
            <a:ext cx="6746875" cy="6178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3816BF-04F6-4E5B-B429-E2D0BBBEDA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1" y="402710"/>
            <a:ext cx="6746875" cy="611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3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0172C-EEB7-4512-B103-755CE9AE4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34" y="0"/>
            <a:ext cx="976716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8550CB-DDBE-40AA-B58E-BDC6DCFE562A}"/>
              </a:ext>
            </a:extLst>
          </p:cNvPr>
          <p:cNvSpPr/>
          <p:nvPr/>
        </p:nvSpPr>
        <p:spPr>
          <a:xfrm>
            <a:off x="-10160" y="-182880"/>
            <a:ext cx="2540000" cy="7223760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glow rad="190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0D78A6-9603-4063-96BE-8F3BFE861305}"/>
              </a:ext>
            </a:extLst>
          </p:cNvPr>
          <p:cNvSpPr txBox="1"/>
          <p:nvPr/>
        </p:nvSpPr>
        <p:spPr>
          <a:xfrm>
            <a:off x="155157" y="5853797"/>
            <a:ext cx="232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Jake T. Ward</a:t>
            </a:r>
          </a:p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Fall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309B62-56B3-4A2E-AA6E-E7A160F6B15B}"/>
              </a:ext>
            </a:extLst>
          </p:cNvPr>
          <p:cNvSpPr txBox="1"/>
          <p:nvPr/>
        </p:nvSpPr>
        <p:spPr>
          <a:xfrm>
            <a:off x="30480" y="325120"/>
            <a:ext cx="24248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  <a:p>
            <a:pPr algn="r"/>
            <a:r>
              <a:rPr lang="en-US" sz="2800" i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Water or Groundwater?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A20E1-63FA-478B-8247-2D1B3682B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854" y="325120"/>
            <a:ext cx="6461125" cy="6106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4F2965-1027-42BA-A2AE-C365B685D7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94" y="426762"/>
            <a:ext cx="6640244" cy="6004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0C8A43-B92B-4811-8264-6669076E02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27" y="325120"/>
            <a:ext cx="6926578" cy="61061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43D19F-808F-4432-B954-EB6EB8AE1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487" y="346041"/>
            <a:ext cx="6926578" cy="61061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C4ABF-BAF4-4614-917E-8952EE9727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21" y="-16946"/>
            <a:ext cx="4143795" cy="3710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FFDF0F-01D3-4FF9-A19E-3A4DC3EC5F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960" y="0"/>
            <a:ext cx="4328160" cy="3965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5CDAA1-D3F1-4630-91AF-539862C680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72" y="3004259"/>
            <a:ext cx="4143795" cy="38955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47BF9D-8363-421A-B983-D674A38D43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09" y="3004259"/>
            <a:ext cx="4292092" cy="38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0172C-EEB7-4512-B103-755CE9AE4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34" y="0"/>
            <a:ext cx="976716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5E4F65-6E88-41CD-9F97-708A9C0E8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60" y="325120"/>
            <a:ext cx="7106920" cy="6243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8550CB-DDBE-40AA-B58E-BDC6DCFE562A}"/>
              </a:ext>
            </a:extLst>
          </p:cNvPr>
          <p:cNvSpPr/>
          <p:nvPr/>
        </p:nvSpPr>
        <p:spPr>
          <a:xfrm>
            <a:off x="-10160" y="-182880"/>
            <a:ext cx="2540000" cy="7223760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glow rad="190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0D78A6-9603-4063-96BE-8F3BFE861305}"/>
              </a:ext>
            </a:extLst>
          </p:cNvPr>
          <p:cNvSpPr txBox="1"/>
          <p:nvPr/>
        </p:nvSpPr>
        <p:spPr>
          <a:xfrm>
            <a:off x="155157" y="5853797"/>
            <a:ext cx="232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Jake T. Ward</a:t>
            </a:r>
          </a:p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Fall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309B62-56B3-4A2E-AA6E-E7A160F6B15B}"/>
              </a:ext>
            </a:extLst>
          </p:cNvPr>
          <p:cNvSpPr txBox="1"/>
          <p:nvPr/>
        </p:nvSpPr>
        <p:spPr>
          <a:xfrm>
            <a:off x="30480" y="325120"/>
            <a:ext cx="24248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Sustainable Water Management</a:t>
            </a:r>
          </a:p>
          <a:p>
            <a:pPr algn="r"/>
            <a:r>
              <a:rPr lang="en-US" sz="2800" i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Meet Int’l Obligations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D800EA-A229-4C1F-A5C6-522FF2361822}"/>
              </a:ext>
            </a:extLst>
          </p:cNvPr>
          <p:cNvGrpSpPr/>
          <p:nvPr/>
        </p:nvGrpSpPr>
        <p:grpSpPr>
          <a:xfrm>
            <a:off x="3747308" y="325120"/>
            <a:ext cx="7103572" cy="6271586"/>
            <a:chOff x="3747308" y="325120"/>
            <a:chExt cx="7103572" cy="62715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4510EEF-CDED-4D6A-92A1-218DB469BF50}"/>
                </a:ext>
              </a:extLst>
            </p:cNvPr>
            <p:cNvSpPr/>
            <p:nvPr/>
          </p:nvSpPr>
          <p:spPr>
            <a:xfrm>
              <a:off x="3747308" y="325120"/>
              <a:ext cx="7103572" cy="62715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03FEF5-B948-4A87-87B9-43015DD54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317" y="325120"/>
              <a:ext cx="6023206" cy="6271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773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3672-26AB-4ED7-81E0-764BE2A881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ABE33-4BC2-4F8F-B2D0-1F0A0D8B26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BC78D4-6D90-4A77-9751-C2EE913CE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34" y="0"/>
            <a:ext cx="976716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C4F1C9-DE1F-41A6-86B6-D7655685999F}"/>
              </a:ext>
            </a:extLst>
          </p:cNvPr>
          <p:cNvSpPr/>
          <p:nvPr/>
        </p:nvSpPr>
        <p:spPr>
          <a:xfrm>
            <a:off x="-10160" y="-182880"/>
            <a:ext cx="3058160" cy="7223760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>
                <a:lumMod val="65000"/>
              </a:schemeClr>
            </a:solidFill>
          </a:ln>
          <a:effectLst>
            <a:glow rad="2032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43664E-65F3-44A6-BF81-0555C8A7E066}"/>
              </a:ext>
            </a:extLst>
          </p:cNvPr>
          <p:cNvSpPr txBox="1"/>
          <p:nvPr/>
        </p:nvSpPr>
        <p:spPr>
          <a:xfrm>
            <a:off x="-116840" y="2771364"/>
            <a:ext cx="29870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4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i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uestions?</a:t>
            </a:r>
            <a:endParaRPr lang="en-US" sz="34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F4C57-0E98-4813-8DE3-E4DAC7E860F4}"/>
              </a:ext>
            </a:extLst>
          </p:cNvPr>
          <p:cNvSpPr txBox="1"/>
          <p:nvPr/>
        </p:nvSpPr>
        <p:spPr>
          <a:xfrm>
            <a:off x="147320" y="584220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Jake T. Ward</a:t>
            </a:r>
          </a:p>
          <a:p>
            <a:pPr algn="r"/>
            <a:r>
              <a:rPr lang="en-US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Fall 2017</a:t>
            </a:r>
          </a:p>
        </p:txBody>
      </p:sp>
    </p:spTree>
    <p:extLst>
      <p:ext uri="{BB962C8B-B14F-4D97-AF65-F5344CB8AC3E}">
        <p14:creationId xmlns:p14="http://schemas.microsoft.com/office/powerpoint/2010/main" val="1339677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252</Words>
  <Application>Microsoft Office PowerPoint</Application>
  <PresentationFormat>Widescreen</PresentationFormat>
  <Paragraphs>83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Jake Ward</dc:creator>
  <cp:lastModifiedBy>Jake Ward</cp:lastModifiedBy>
  <cp:revision>13</cp:revision>
  <dcterms:created xsi:type="dcterms:W3CDTF">2017-12-07T15:21:27Z</dcterms:created>
  <dcterms:modified xsi:type="dcterms:W3CDTF">2017-12-07T17:02:11Z</dcterms:modified>
</cp:coreProperties>
</file>