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9" r:id="rId1"/>
    <p:sldMasterId id="2147483659" r:id="rId2"/>
    <p:sldMasterId id="2147483669" r:id="rId3"/>
  </p:sldMasterIdLst>
  <p:notesMasterIdLst>
    <p:notesMasterId r:id="rId19"/>
  </p:notesMasterIdLst>
  <p:sldIdLst>
    <p:sldId id="713" r:id="rId4"/>
    <p:sldId id="709" r:id="rId5"/>
    <p:sldId id="726" r:id="rId6"/>
    <p:sldId id="727" r:id="rId7"/>
    <p:sldId id="728" r:id="rId8"/>
    <p:sldId id="737" r:id="rId9"/>
    <p:sldId id="729" r:id="rId10"/>
    <p:sldId id="736" r:id="rId11"/>
    <p:sldId id="730" r:id="rId12"/>
    <p:sldId id="731" r:id="rId13"/>
    <p:sldId id="740" r:id="rId14"/>
    <p:sldId id="735" r:id="rId15"/>
    <p:sldId id="738" r:id="rId16"/>
    <p:sldId id="739" r:id="rId17"/>
    <p:sldId id="741" r:id="rId18"/>
  </p:sldIdLst>
  <p:sldSz cx="9144000" cy="5143500" type="screen16x9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Untitled Section" id="{3540F3E4-3A56-594D-A98C-62123F4F527F}">
          <p14:sldIdLst>
            <p14:sldId id="713"/>
            <p14:sldId id="709"/>
            <p14:sldId id="726"/>
            <p14:sldId id="727"/>
            <p14:sldId id="728"/>
            <p14:sldId id="737"/>
            <p14:sldId id="729"/>
            <p14:sldId id="736"/>
            <p14:sldId id="730"/>
            <p14:sldId id="731"/>
            <p14:sldId id="740"/>
            <p14:sldId id="735"/>
            <p14:sldId id="738"/>
            <p14:sldId id="739"/>
            <p14:sldId id="7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700"/>
    <a:srgbClr val="C6531F"/>
    <a:srgbClr val="C01338"/>
    <a:srgbClr val="C00000"/>
    <a:srgbClr val="79C82A"/>
    <a:srgbClr val="DE7E7A"/>
    <a:srgbClr val="D6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5" autoAdjust="0"/>
    <p:restoredTop sz="90990" autoAdjust="0"/>
  </p:normalViewPr>
  <p:slideViewPr>
    <p:cSldViewPr>
      <p:cViewPr varScale="1">
        <p:scale>
          <a:sx n="107" d="100"/>
          <a:sy n="107" d="100"/>
        </p:scale>
        <p:origin x="486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Ex5\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Stage Height vs. Discharge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Sheet2!$J$2:$M$2</c:f>
              <c:numCache>
                <c:formatCode>General</c:formatCode>
                <c:ptCount val="4"/>
                <c:pt idx="0">
                  <c:v>1530.8603559782709</c:v>
                </c:pt>
                <c:pt idx="1">
                  <c:v>23336.700521162209</c:v>
                </c:pt>
                <c:pt idx="2">
                  <c:v>89144.050919243062</c:v>
                </c:pt>
                <c:pt idx="3">
                  <c:v>246709.54250031759</c:v>
                </c:pt>
              </c:numCache>
            </c:numRef>
          </c:xVal>
          <c:yVal>
            <c:numRef>
              <c:f>Sheet2!$J$1:$M$1</c:f>
              <c:numCache>
                <c:formatCode>General</c:formatCode>
                <c:ptCount val="4"/>
                <c:pt idx="0">
                  <c:v>3.28084</c:v>
                </c:pt>
                <c:pt idx="1">
                  <c:v>16.404199999999999</c:v>
                </c:pt>
                <c:pt idx="2">
                  <c:v>32.808400000000013</c:v>
                </c:pt>
                <c:pt idx="3">
                  <c:v>49.212600000000002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1A-4B83-B03A-2DAA785ED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012912"/>
        <c:axId val="29016032"/>
      </c:scatterChart>
      <c:valAx>
        <c:axId val="29012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Discharge</a:t>
                </a:r>
                <a:r>
                  <a:rPr lang="en-US" baseline="0"/>
                  <a:t> (ft^3/s)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16032"/>
        <c:crosses val="autoZero"/>
        <c:crossBetween val="midCat"/>
      </c:valAx>
      <c:valAx>
        <c:axId val="2901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Stage</a:t>
                </a:r>
                <a:r>
                  <a:rPr lang="en-US" baseline="0"/>
                  <a:t> Height (ft)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12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11/14/2017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" y="700088"/>
            <a:ext cx="62039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0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343"/>
            <a:ext cx="7772400" cy="110299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33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021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70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8229600" cy="294894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78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98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4470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4470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5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96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13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08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7478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29600" cy="2914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0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15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95300" y="1200150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dirty="0" smtClean="0"/>
              <a:t>Insert your</a:t>
            </a:r>
            <a:br>
              <a:rPr lang="en-US" dirty="0" smtClean="0"/>
            </a:br>
            <a:r>
              <a:rPr lang="en-US" dirty="0" smtClean="0"/>
              <a:t>headline here</a:t>
            </a:r>
            <a:br>
              <a:rPr lang="en-US" dirty="0" smtClean="0"/>
            </a:br>
            <a:r>
              <a:rPr lang="en-US" dirty="0" smtClean="0"/>
              <a:t>up to 3 lines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95300" y="33337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Insert your subtitle or any additional description text here up to</a:t>
            </a:r>
            <a:br>
              <a:rPr lang="en-US" dirty="0" smtClean="0"/>
            </a:br>
            <a:r>
              <a:rPr lang="en-US" dirty="0" smtClean="0"/>
              <a:t>two lines of text or you can delete this text box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 txBox="1">
            <a:spLocks/>
          </p:cNvSpPr>
          <p:nvPr userDrawn="1"/>
        </p:nvSpPr>
        <p:spPr>
          <a:xfrm>
            <a:off x="490384" y="41719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050" b="0" i="0" cap="all" baseline="0" dirty="0" smtClean="0">
                <a:latin typeface="Arial Black" charset="0"/>
              </a:rPr>
              <a:t>Presenter or speaker name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050" dirty="0" smtClean="0"/>
              <a:t>Position/Role,</a:t>
            </a:r>
            <a:r>
              <a:rPr lang="en-US" sz="1050" baseline="0" dirty="0" smtClean="0"/>
              <a:t> The University of Texas at Austin</a:t>
            </a:r>
            <a:endParaRPr lang="en-US" sz="1050" dirty="0" smtClean="0"/>
          </a:p>
        </p:txBody>
      </p:sp>
      <p:sp>
        <p:nvSpPr>
          <p:cNvPr id="16" name="Text Placeholder 9"/>
          <p:cNvSpPr txBox="1">
            <a:spLocks/>
          </p:cNvSpPr>
          <p:nvPr userDrawn="1"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b="0" i="0" cap="all" baseline="0" dirty="0" smtClean="0">
                <a:latin typeface="Arial Black" charset="0"/>
              </a:rPr>
              <a:t>Month 20xx</a:t>
            </a:r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150332291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800" b="1" i="0" kern="800" cap="all" normalizeH="0" baseline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400" b="0" i="0" kern="1200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80210"/>
            <a:ext cx="82296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2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7" r:id="rId5"/>
    <p:sldLayoutId id="2147483668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9972"/>
            <a:ext cx="822960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3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7" r:id="rId5"/>
    <p:sldLayoutId id="2147483678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5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9"/>
          <p:cNvSpPr txBox="1">
            <a:spLocks/>
          </p:cNvSpPr>
          <p:nvPr/>
        </p:nvSpPr>
        <p:spPr>
          <a:xfrm>
            <a:off x="548640" y="4114800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050" cap="all" dirty="0">
                <a:latin typeface="Arial Black" charset="0"/>
              </a:rPr>
              <a:t>Sam Brodfuehrer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050" dirty="0"/>
              <a:t>Graduate Research Assistant, The University of Texas at Austin</a:t>
            </a:r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b="0" i="0" cap="all" baseline="0" dirty="0" smtClean="0">
                <a:latin typeface="Arial Black" charset="0"/>
              </a:rPr>
              <a:t>November 2016</a:t>
            </a:r>
            <a:endParaRPr lang="en-US" sz="1200" b="0" dirty="0" smtClean="0"/>
          </a:p>
        </p:txBody>
      </p:sp>
      <p:sp>
        <p:nvSpPr>
          <p:cNvPr id="13" name="Title Placeholder 7"/>
          <p:cNvSpPr txBox="1">
            <a:spLocks/>
          </p:cNvSpPr>
          <p:nvPr/>
        </p:nvSpPr>
        <p:spPr>
          <a:xfrm>
            <a:off x="502920" y="1200150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800" b="1" i="0" kern="800" cap="all" normalizeH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/>
              <a:t>Flooding in </a:t>
            </a:r>
            <a:r>
              <a:rPr lang="en-US" sz="3600" dirty="0" err="1"/>
              <a:t>Manayunk</a:t>
            </a:r>
            <a:r>
              <a:rPr lang="en-US" sz="3600" dirty="0"/>
              <a:t> Neighborhood of Philadelphia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99" y="320040"/>
            <a:ext cx="18773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0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Gage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06" y="785322"/>
            <a:ext cx="2921794" cy="389572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09750"/>
            <a:ext cx="5191850" cy="21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13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Gage Data Continued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85950"/>
            <a:ext cx="3771710" cy="2737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90750"/>
            <a:ext cx="4114800" cy="198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46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01" y="1634728"/>
            <a:ext cx="4365699" cy="318284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7747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Bars Flooded during Major Floods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506" y="3333750"/>
            <a:ext cx="1161494" cy="840812"/>
          </a:xfrm>
        </p:spPr>
      </p:pic>
      <p:cxnSp>
        <p:nvCxnSpPr>
          <p:cNvPr id="15" name="Straight Arrow Connector 14"/>
          <p:cNvCxnSpPr/>
          <p:nvPr/>
        </p:nvCxnSpPr>
        <p:spPr>
          <a:xfrm flipH="1">
            <a:off x="5747858" y="3562350"/>
            <a:ext cx="1186342" cy="1918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737360"/>
            <a:ext cx="82296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4 locations flooded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Flooding concentrated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dirty="0" smtClean="0"/>
              <a:t>  around </a:t>
            </a:r>
            <a:r>
              <a:rPr lang="en-US" dirty="0" err="1" smtClean="0"/>
              <a:t>Manayunk</a:t>
            </a:r>
            <a:r>
              <a:rPr lang="en-US" dirty="0" smtClean="0"/>
              <a:t>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dirty="0" smtClean="0"/>
              <a:t>  Brewery</a:t>
            </a:r>
          </a:p>
          <a:p>
            <a:pPr lvl="1"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63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Bars Flooded at 42.5 </a:t>
            </a:r>
            <a:r>
              <a:rPr lang="en-US" sz="3600" dirty="0" err="1" smtClean="0"/>
              <a:t>ft</a:t>
            </a:r>
            <a:r>
              <a:rPr lang="en-US" sz="3600" dirty="0" smtClean="0"/>
              <a:t> Stage Height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354" y="1809750"/>
            <a:ext cx="4236858" cy="306842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737360"/>
            <a:ext cx="82296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12 locations flooded</a:t>
            </a:r>
          </a:p>
          <a:p>
            <a:pPr fontAlgn="auto">
              <a:spcAft>
                <a:spcPts val="0"/>
              </a:spcAft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Flooding all along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dirty="0" smtClean="0"/>
              <a:t>   Main Street</a:t>
            </a:r>
          </a:p>
          <a:p>
            <a:pPr lvl="1"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38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Flooding is concentrated around </a:t>
            </a:r>
            <a:r>
              <a:rPr lang="en-US" sz="2400" dirty="0" err="1" smtClean="0"/>
              <a:t>Manayunk</a:t>
            </a:r>
            <a:r>
              <a:rPr lang="en-US" sz="2400" dirty="0" smtClean="0"/>
              <a:t> Brewery (including Ben’s Apartment)</a:t>
            </a:r>
          </a:p>
          <a:p>
            <a:r>
              <a:rPr lang="en-US" sz="2400" dirty="0" smtClean="0"/>
              <a:t>Based on HAND and unofficial gage, significant flooding occurs around 25 </a:t>
            </a:r>
            <a:r>
              <a:rPr lang="en-US" sz="2400" dirty="0" err="1" smtClean="0"/>
              <a:t>ft</a:t>
            </a:r>
            <a:r>
              <a:rPr lang="en-US" sz="2400" dirty="0" smtClean="0"/>
              <a:t> stage height</a:t>
            </a:r>
          </a:p>
          <a:p>
            <a:r>
              <a:rPr lang="en-US" sz="2400" dirty="0" smtClean="0"/>
              <a:t>Rating curve was able to calculate reasonable discharge flows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6084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82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Philadelphia Geography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34728"/>
            <a:ext cx="4753707" cy="34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6858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err="1" smtClean="0"/>
              <a:t>Manayunk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49" y="685800"/>
            <a:ext cx="4343400" cy="2117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883425"/>
            <a:ext cx="4062949" cy="2031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190750"/>
            <a:ext cx="411679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1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</p:spPr>
        <p:txBody>
          <a:bodyPr/>
          <a:lstStyle/>
          <a:p>
            <a:r>
              <a:rPr lang="en-US" dirty="0" err="1" smtClean="0"/>
              <a:t>Manayunk</a:t>
            </a:r>
            <a:r>
              <a:rPr lang="en-US" dirty="0" smtClean="0"/>
              <a:t> Floods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8229600" cy="2948940"/>
          </a:xfrm>
        </p:spPr>
        <p:txBody>
          <a:bodyPr/>
          <a:lstStyle/>
          <a:p>
            <a:r>
              <a:rPr lang="en-US" dirty="0" smtClean="0"/>
              <a:t>Three Major Floods</a:t>
            </a:r>
          </a:p>
          <a:p>
            <a:pPr lvl="1"/>
            <a:r>
              <a:rPr lang="en-US" dirty="0" smtClean="0"/>
              <a:t>Hurricane Floyd, 1999</a:t>
            </a:r>
          </a:p>
          <a:p>
            <a:pPr lvl="1"/>
            <a:r>
              <a:rPr lang="en-US" dirty="0" smtClean="0"/>
              <a:t>Hurricane Irene, 2011</a:t>
            </a:r>
          </a:p>
          <a:p>
            <a:pPr lvl="1"/>
            <a:r>
              <a:rPr lang="en-US" dirty="0" smtClean="0"/>
              <a:t>Flash Flood 2014</a:t>
            </a:r>
          </a:p>
          <a:p>
            <a:pPr lvl="1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7145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24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</p:spPr>
        <p:txBody>
          <a:bodyPr/>
          <a:lstStyle/>
          <a:p>
            <a:r>
              <a:rPr lang="en-US" dirty="0" err="1" smtClean="0"/>
              <a:t>Manayunk</a:t>
            </a:r>
            <a:r>
              <a:rPr lang="en-US" dirty="0" smtClean="0"/>
              <a:t> Brewery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1733549"/>
            <a:ext cx="2232664" cy="29495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33549"/>
            <a:ext cx="2212181" cy="2949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720644"/>
            <a:ext cx="2220563" cy="296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4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r>
              <a:rPr lang="en-US" dirty="0" smtClean="0"/>
              <a:t>Map of </a:t>
            </a:r>
            <a:r>
              <a:rPr lang="en-US" dirty="0" err="1" smtClean="0"/>
              <a:t>Manayunk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40" y="1036909"/>
            <a:ext cx="5490660" cy="397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77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</a:t>
            </a:r>
            <a:r>
              <a:rPr lang="en-US" dirty="0" smtClean="0"/>
              <a:t>Raster: HUC 020402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25952"/>
            <a:ext cx="4631393" cy="337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61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 Raster: </a:t>
            </a:r>
            <a:r>
              <a:rPr lang="en-US" dirty="0" err="1" smtClean="0"/>
              <a:t>Manayunk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34728"/>
            <a:ext cx="4746866" cy="34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2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Rating Curve for Schuylkill River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3666322"/>
              </p:ext>
            </p:extLst>
          </p:nvPr>
        </p:nvGraphicFramePr>
        <p:xfrm>
          <a:off x="457200" y="1634728"/>
          <a:ext cx="46482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875" y="2038350"/>
            <a:ext cx="3256450" cy="236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6452"/>
      </p:ext>
    </p:extLst>
  </p:cSld>
  <p:clrMapOvr>
    <a:masterClrMapping/>
  </p:clrMapOvr>
</p:sld>
</file>

<file path=ppt/theme/theme1.xml><?xml version="1.0" encoding="utf-8"?>
<a:theme xmlns:a="http://schemas.openxmlformats.org/drawingml/2006/main" name="16-9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-9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6-9 White Backgr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6216</TotalTime>
  <Words>144</Words>
  <Application>Microsoft Office PowerPoint</Application>
  <PresentationFormat>On-screen Show (16:9)</PresentationFormat>
  <Paragraphs>38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ヒラギノ角ゴ Pro W3</vt:lpstr>
      <vt:lpstr>16-9 Cover</vt:lpstr>
      <vt:lpstr>16-9 Light Background</vt:lpstr>
      <vt:lpstr>16-9 White Backgroud</vt:lpstr>
      <vt:lpstr>PowerPoint Presentation</vt:lpstr>
      <vt:lpstr>Philadelphia Geography</vt:lpstr>
      <vt:lpstr>PowerPoint Presentation</vt:lpstr>
      <vt:lpstr>Manayunk Floods</vt:lpstr>
      <vt:lpstr>Manayunk Brewery</vt:lpstr>
      <vt:lpstr>Map of Manayunk</vt:lpstr>
      <vt:lpstr>HAND Raster: HUC 020402</vt:lpstr>
      <vt:lpstr>HAND Raster: Manayunk</vt:lpstr>
      <vt:lpstr>Rating Curve for Schuylkill River</vt:lpstr>
      <vt:lpstr>Gage Data</vt:lpstr>
      <vt:lpstr>Gage Data Continued</vt:lpstr>
      <vt:lpstr>Bars Flooded during Major Floods</vt:lpstr>
      <vt:lpstr>Bars Flooded at 42.5 ft Stage Height</vt:lpstr>
      <vt:lpstr>Conclusions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/>
  <dc:creator>University Marketing and Creative Services</dc:creator>
  <cp:keywords/>
  <dc:description/>
  <cp:lastModifiedBy>Maidment, David R</cp:lastModifiedBy>
  <cp:revision>425</cp:revision>
  <cp:lastPrinted>2011-01-24T02:49:42Z</cp:lastPrinted>
  <dcterms:created xsi:type="dcterms:W3CDTF">2011-06-30T15:04:08Z</dcterms:created>
  <dcterms:modified xsi:type="dcterms:W3CDTF">2017-11-14T17:06:00Z</dcterms:modified>
  <cp:category/>
</cp:coreProperties>
</file>