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9" r:id="rId4"/>
    <p:sldId id="257" r:id="rId5"/>
    <p:sldId id="265" r:id="rId6"/>
    <p:sldId id="262" r:id="rId7"/>
    <p:sldId id="263" r:id="rId8"/>
    <p:sldId id="264" r:id="rId9"/>
    <p:sldId id="266" r:id="rId10"/>
    <p:sldId id="267" r:id="rId11"/>
    <p:sldId id="268" r:id="rId12"/>
    <p:sldId id="270" r:id="rId13"/>
    <p:sldId id="269" r:id="rId14"/>
    <p:sldId id="26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35"/>
    <p:restoredTop sz="66900"/>
  </p:normalViewPr>
  <p:slideViewPr>
    <p:cSldViewPr snapToGrid="0" snapToObjects="1">
      <p:cViewPr varScale="1">
        <p:scale>
          <a:sx n="59" d="100"/>
          <a:sy n="59" d="100"/>
        </p:scale>
        <p:origin x="145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3D6D62-5856-684A-873B-77ADD2AF9668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404061-E111-AA4E-9B37-56C9311035E3}">
      <dgm:prSet phldrT="[Text]" custT="1"/>
      <dgm:spPr/>
      <dgm:t>
        <a:bodyPr/>
        <a:lstStyle/>
        <a:p>
          <a:r>
            <a:rPr lang="en-US" sz="1100" dirty="0" smtClean="0"/>
            <a:t>Human-environment interactions in  tropical watersheds are poorly understood</a:t>
          </a:r>
          <a:endParaRPr lang="en-US" sz="1100" dirty="0"/>
        </a:p>
      </dgm:t>
    </dgm:pt>
    <dgm:pt modelId="{B2B23D40-385A-AF4F-846E-9CF0C331F21F}" type="parTrans" cxnId="{959A021F-8958-2E40-9F0D-684C580F3A1D}">
      <dgm:prSet/>
      <dgm:spPr/>
      <dgm:t>
        <a:bodyPr/>
        <a:lstStyle/>
        <a:p>
          <a:endParaRPr lang="en-US"/>
        </a:p>
      </dgm:t>
    </dgm:pt>
    <dgm:pt modelId="{344D2EE6-20C1-A145-A2C5-92FAFD9A88AA}" type="sibTrans" cxnId="{959A021F-8958-2E40-9F0D-684C580F3A1D}">
      <dgm:prSet/>
      <dgm:spPr/>
      <dgm:t>
        <a:bodyPr/>
        <a:lstStyle/>
        <a:p>
          <a:endParaRPr lang="en-US"/>
        </a:p>
      </dgm:t>
    </dgm:pt>
    <dgm:pt modelId="{34F08203-0176-5043-BB56-9CCB0F52F4A1}">
      <dgm:prSet phldrT="[Text]"/>
      <dgm:spPr/>
      <dgm:t>
        <a:bodyPr/>
        <a:lstStyle/>
        <a:p>
          <a:r>
            <a:rPr lang="en-US" smtClean="0"/>
            <a:t>Understanding human influence on floodplains can  help make predictions for the future</a:t>
          </a:r>
          <a:endParaRPr lang="en-US" dirty="0"/>
        </a:p>
      </dgm:t>
    </dgm:pt>
    <dgm:pt modelId="{685BBE61-41EC-2545-8705-5BFF9FEFABD1}" type="parTrans" cxnId="{8C8D354C-99A3-A24C-9F9E-2E84E7F53D2F}">
      <dgm:prSet/>
      <dgm:spPr/>
      <dgm:t>
        <a:bodyPr/>
        <a:lstStyle/>
        <a:p>
          <a:endParaRPr lang="en-US"/>
        </a:p>
      </dgm:t>
    </dgm:pt>
    <dgm:pt modelId="{22BF3083-2FB9-B449-B17A-B48798E2AAE8}" type="sibTrans" cxnId="{8C8D354C-99A3-A24C-9F9E-2E84E7F53D2F}">
      <dgm:prSet/>
      <dgm:spPr/>
      <dgm:t>
        <a:bodyPr/>
        <a:lstStyle/>
        <a:p>
          <a:endParaRPr lang="en-US"/>
        </a:p>
      </dgm:t>
    </dgm:pt>
    <dgm:pt modelId="{8B8E7825-A120-B64E-9F49-C074D7DB5472}" type="asst">
      <dgm:prSet phldrT="[Text]"/>
      <dgm:spPr/>
      <dgm:t>
        <a:bodyPr/>
        <a:lstStyle/>
        <a:p>
          <a:r>
            <a:rPr lang="en-US" dirty="0" smtClean="0"/>
            <a:t>By 2050,  over half the world’s population will live in the tropics (Roberts et al. 2017)</a:t>
          </a:r>
          <a:endParaRPr lang="en-US" dirty="0"/>
        </a:p>
      </dgm:t>
    </dgm:pt>
    <dgm:pt modelId="{7969431C-F45E-B149-A08D-8A5BE26E42E4}" type="sibTrans" cxnId="{7F4FA27A-C0B1-3648-9989-AD99F36072EB}">
      <dgm:prSet/>
      <dgm:spPr/>
      <dgm:t>
        <a:bodyPr/>
        <a:lstStyle/>
        <a:p>
          <a:endParaRPr lang="en-US"/>
        </a:p>
      </dgm:t>
    </dgm:pt>
    <dgm:pt modelId="{1870D7AC-19CE-EA4B-B9BA-0F6C1A7EEFC8}" type="parTrans" cxnId="{7F4FA27A-C0B1-3648-9989-AD99F36072EB}">
      <dgm:prSet/>
      <dgm:spPr/>
      <dgm:t>
        <a:bodyPr/>
        <a:lstStyle/>
        <a:p>
          <a:endParaRPr lang="en-US"/>
        </a:p>
      </dgm:t>
    </dgm:pt>
    <dgm:pt modelId="{6ACBFD65-C3E4-AF46-A500-BA4AF1EBEED9}" type="asst">
      <dgm:prSet/>
      <dgm:spPr/>
      <dgm:t>
        <a:bodyPr/>
        <a:lstStyle/>
        <a:p>
          <a:endParaRPr lang="en-US" dirty="0" smtClean="0">
            <a:solidFill>
              <a:schemeClr val="tx1"/>
            </a:solidFill>
            <a:effectLst/>
            <a:latin typeface="+mn-lt"/>
            <a:ea typeface="+mn-ea"/>
            <a:cs typeface="+mn-cs"/>
          </a:endParaRPr>
        </a:p>
        <a:p>
          <a:pPr rtl="0"/>
          <a:r>
            <a:rPr lang="en-US" dirty="0" smtClean="0"/>
            <a:t>Belize River Valley offers a 4ky + record of human-environment interaction</a:t>
          </a:r>
          <a:endParaRPr lang="en-US" dirty="0"/>
        </a:p>
      </dgm:t>
    </dgm:pt>
    <dgm:pt modelId="{030F600F-96EC-FB43-BBC1-59D39A4AD4B4}" type="parTrans" cxnId="{D996C9DB-C9D4-7848-A2BA-ECDF4A6DA285}">
      <dgm:prSet/>
      <dgm:spPr/>
      <dgm:t>
        <a:bodyPr/>
        <a:lstStyle/>
        <a:p>
          <a:endParaRPr lang="en-US"/>
        </a:p>
      </dgm:t>
    </dgm:pt>
    <dgm:pt modelId="{7FE5021A-DA20-784F-8628-242DE9F460E7}" type="sibTrans" cxnId="{D996C9DB-C9D4-7848-A2BA-ECDF4A6DA285}">
      <dgm:prSet/>
      <dgm:spPr/>
      <dgm:t>
        <a:bodyPr/>
        <a:lstStyle/>
        <a:p>
          <a:endParaRPr lang="en-US"/>
        </a:p>
      </dgm:t>
    </dgm:pt>
    <dgm:pt modelId="{625EFB36-FBBE-F647-A755-4090D8144434}" type="pres">
      <dgm:prSet presAssocID="{383D6D62-5856-684A-873B-77ADD2AF966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E78A5A9-DA79-5C46-8B9C-9FC6DD94B1F5}" type="pres">
      <dgm:prSet presAssocID="{50404061-E111-AA4E-9B37-56C9311035E3}" presName="hierRoot1" presStyleCnt="0">
        <dgm:presLayoutVars>
          <dgm:hierBranch val="init"/>
        </dgm:presLayoutVars>
      </dgm:prSet>
      <dgm:spPr/>
    </dgm:pt>
    <dgm:pt modelId="{BEA40E84-9087-C149-84AD-70EFD10632FC}" type="pres">
      <dgm:prSet presAssocID="{50404061-E111-AA4E-9B37-56C9311035E3}" presName="rootComposite1" presStyleCnt="0"/>
      <dgm:spPr/>
    </dgm:pt>
    <dgm:pt modelId="{F61459FE-DD43-4943-9A3D-F26C42EE7497}" type="pres">
      <dgm:prSet presAssocID="{50404061-E111-AA4E-9B37-56C9311035E3}" presName="rootText1" presStyleLbl="node0" presStyleIdx="0" presStyleCnt="1" custLinFactX="-100000" custLinFactNeighborX="-172044" custLinFactNeighborY="161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2E3DDDB-B428-594E-A2B6-15896C43D12E}" type="pres">
      <dgm:prSet presAssocID="{50404061-E111-AA4E-9B37-56C9311035E3}" presName="rootConnector1" presStyleLbl="node1" presStyleIdx="0" presStyleCnt="0"/>
      <dgm:spPr/>
      <dgm:t>
        <a:bodyPr/>
        <a:lstStyle/>
        <a:p>
          <a:endParaRPr lang="en-US"/>
        </a:p>
      </dgm:t>
    </dgm:pt>
    <dgm:pt modelId="{B6CA1AE1-ED68-E34A-B78D-1B0F1A023C01}" type="pres">
      <dgm:prSet presAssocID="{50404061-E111-AA4E-9B37-56C9311035E3}" presName="hierChild2" presStyleCnt="0"/>
      <dgm:spPr/>
    </dgm:pt>
    <dgm:pt modelId="{5D9D6736-5743-AC45-9F63-B9B0F2458335}" type="pres">
      <dgm:prSet presAssocID="{50404061-E111-AA4E-9B37-56C9311035E3}" presName="hierChild3" presStyleCnt="0"/>
      <dgm:spPr/>
    </dgm:pt>
    <dgm:pt modelId="{3A115455-F3EB-CE41-A75B-512DDEA82D86}" type="pres">
      <dgm:prSet presAssocID="{1870D7AC-19CE-EA4B-B9BA-0F6C1A7EEFC8}" presName="Name111" presStyleLbl="parChTrans1D2" presStyleIdx="0" presStyleCnt="1"/>
      <dgm:spPr/>
      <dgm:t>
        <a:bodyPr/>
        <a:lstStyle/>
        <a:p>
          <a:endParaRPr lang="en-US"/>
        </a:p>
      </dgm:t>
    </dgm:pt>
    <dgm:pt modelId="{2277D5EE-D236-0548-A711-FCCD52CF1E8A}" type="pres">
      <dgm:prSet presAssocID="{8B8E7825-A120-B64E-9F49-C074D7DB5472}" presName="hierRoot3" presStyleCnt="0">
        <dgm:presLayoutVars>
          <dgm:hierBranch val="init"/>
        </dgm:presLayoutVars>
      </dgm:prSet>
      <dgm:spPr/>
    </dgm:pt>
    <dgm:pt modelId="{072FD515-99F4-F547-B4EB-BEFFC1B8648F}" type="pres">
      <dgm:prSet presAssocID="{8B8E7825-A120-B64E-9F49-C074D7DB5472}" presName="rootComposite3" presStyleCnt="0"/>
      <dgm:spPr/>
    </dgm:pt>
    <dgm:pt modelId="{8D4E61BE-2E7C-9742-94B3-FF9491D5CCBA}" type="pres">
      <dgm:prSet presAssocID="{8B8E7825-A120-B64E-9F49-C074D7DB5472}" presName="rootText3" presStyleLbl="asst1" presStyleIdx="0" presStyleCnt="2" custLinFactNeighborX="-68664" custLinFactNeighborY="-448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1D246A5-4FEC-B44C-9B59-3398CFDE76DB}" type="pres">
      <dgm:prSet presAssocID="{8B8E7825-A120-B64E-9F49-C074D7DB5472}" presName="rootConnector3" presStyleLbl="asst1" presStyleIdx="0" presStyleCnt="2"/>
      <dgm:spPr/>
      <dgm:t>
        <a:bodyPr/>
        <a:lstStyle/>
        <a:p>
          <a:endParaRPr lang="en-US"/>
        </a:p>
      </dgm:t>
    </dgm:pt>
    <dgm:pt modelId="{B0BF97E9-ED73-5B4C-8EF7-64FD62707A23}" type="pres">
      <dgm:prSet presAssocID="{8B8E7825-A120-B64E-9F49-C074D7DB5472}" presName="hierChild6" presStyleCnt="0"/>
      <dgm:spPr/>
    </dgm:pt>
    <dgm:pt modelId="{94902584-B4FB-4145-9781-91BDCAF2F78A}" type="pres">
      <dgm:prSet presAssocID="{8B8E7825-A120-B64E-9F49-C074D7DB5472}" presName="hierChild7" presStyleCnt="0"/>
      <dgm:spPr/>
    </dgm:pt>
    <dgm:pt modelId="{8BE02FAD-213E-9447-9284-9C1252885254}" type="pres">
      <dgm:prSet presAssocID="{030F600F-96EC-FB43-BBC1-59D39A4AD4B4}" presName="Name111" presStyleLbl="parChTrans1D3" presStyleIdx="0" presStyleCnt="1"/>
      <dgm:spPr/>
      <dgm:t>
        <a:bodyPr/>
        <a:lstStyle/>
        <a:p>
          <a:endParaRPr lang="en-US"/>
        </a:p>
      </dgm:t>
    </dgm:pt>
    <dgm:pt modelId="{7B0F0704-DB28-5347-B6EE-77594501AD74}" type="pres">
      <dgm:prSet presAssocID="{6ACBFD65-C3E4-AF46-A500-BA4AF1EBEED9}" presName="hierRoot3" presStyleCnt="0">
        <dgm:presLayoutVars>
          <dgm:hierBranch val="init"/>
        </dgm:presLayoutVars>
      </dgm:prSet>
      <dgm:spPr/>
    </dgm:pt>
    <dgm:pt modelId="{A3A1558A-2B97-E249-B8D8-F177FBA577D2}" type="pres">
      <dgm:prSet presAssocID="{6ACBFD65-C3E4-AF46-A500-BA4AF1EBEED9}" presName="rootComposite3" presStyleCnt="0"/>
      <dgm:spPr/>
    </dgm:pt>
    <dgm:pt modelId="{3641753F-A885-DB41-A509-575C13F9C11D}" type="pres">
      <dgm:prSet presAssocID="{6ACBFD65-C3E4-AF46-A500-BA4AF1EBEED9}" presName="rootText3" presStyleLbl="asst1" presStyleIdx="1" presStyleCnt="2" custScaleX="108249" custScaleY="83261" custLinFactX="87648" custLinFactNeighborX="100000" custLinFactNeighborY="-754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35A5563-2582-B04A-9690-C58238E520F3}" type="pres">
      <dgm:prSet presAssocID="{6ACBFD65-C3E4-AF46-A500-BA4AF1EBEED9}" presName="rootConnector3" presStyleLbl="asst1" presStyleIdx="1" presStyleCnt="2"/>
      <dgm:spPr/>
      <dgm:t>
        <a:bodyPr/>
        <a:lstStyle/>
        <a:p>
          <a:endParaRPr lang="en-US"/>
        </a:p>
      </dgm:t>
    </dgm:pt>
    <dgm:pt modelId="{73E27197-5A3E-3A45-9E96-FCB54F183A91}" type="pres">
      <dgm:prSet presAssocID="{6ACBFD65-C3E4-AF46-A500-BA4AF1EBEED9}" presName="hierChild6" presStyleCnt="0"/>
      <dgm:spPr/>
    </dgm:pt>
    <dgm:pt modelId="{0194B35C-DE41-F442-801F-6AC92E1E87E9}" type="pres">
      <dgm:prSet presAssocID="{685BBE61-41EC-2545-8705-5BFF9FEFABD1}" presName="Name37" presStyleLbl="parChTrans1D4" presStyleIdx="0" presStyleCnt="1"/>
      <dgm:spPr/>
      <dgm:t>
        <a:bodyPr/>
        <a:lstStyle/>
        <a:p>
          <a:endParaRPr lang="en-US"/>
        </a:p>
      </dgm:t>
    </dgm:pt>
    <dgm:pt modelId="{28648C75-946A-5A4D-834E-BE405C095AB5}" type="pres">
      <dgm:prSet presAssocID="{34F08203-0176-5043-BB56-9CCB0F52F4A1}" presName="hierRoot2" presStyleCnt="0">
        <dgm:presLayoutVars>
          <dgm:hierBranch val="init"/>
        </dgm:presLayoutVars>
      </dgm:prSet>
      <dgm:spPr/>
    </dgm:pt>
    <dgm:pt modelId="{FFF05867-C394-EA41-BC5B-BBD0DE125DA9}" type="pres">
      <dgm:prSet presAssocID="{34F08203-0176-5043-BB56-9CCB0F52F4A1}" presName="rootComposite" presStyleCnt="0"/>
      <dgm:spPr/>
    </dgm:pt>
    <dgm:pt modelId="{9863923A-216D-F84C-8B19-018EB28C80F4}" type="pres">
      <dgm:prSet presAssocID="{34F08203-0176-5043-BB56-9CCB0F52F4A1}" presName="rootText" presStyleLbl="node4" presStyleIdx="0" presStyleCnt="1" custLinFactX="100000" custLinFactNeighborX="113685" custLinFactNeighborY="-8260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F57DE87-89A0-2949-B73B-8641979F7B36}" type="pres">
      <dgm:prSet presAssocID="{34F08203-0176-5043-BB56-9CCB0F52F4A1}" presName="rootConnector" presStyleLbl="node4" presStyleIdx="0" presStyleCnt="1"/>
      <dgm:spPr/>
      <dgm:t>
        <a:bodyPr/>
        <a:lstStyle/>
        <a:p>
          <a:endParaRPr lang="en-US"/>
        </a:p>
      </dgm:t>
    </dgm:pt>
    <dgm:pt modelId="{FFF13D07-41E3-214E-8255-05FB1A9D8F79}" type="pres">
      <dgm:prSet presAssocID="{34F08203-0176-5043-BB56-9CCB0F52F4A1}" presName="hierChild4" presStyleCnt="0"/>
      <dgm:spPr/>
    </dgm:pt>
    <dgm:pt modelId="{40AC42AB-9E49-244B-87CC-9996B483256C}" type="pres">
      <dgm:prSet presAssocID="{34F08203-0176-5043-BB56-9CCB0F52F4A1}" presName="hierChild5" presStyleCnt="0"/>
      <dgm:spPr/>
    </dgm:pt>
    <dgm:pt modelId="{9F9EBA3D-B2B8-644A-B878-4D5F4B0C8183}" type="pres">
      <dgm:prSet presAssocID="{6ACBFD65-C3E4-AF46-A500-BA4AF1EBEED9}" presName="hierChild7" presStyleCnt="0"/>
      <dgm:spPr/>
    </dgm:pt>
  </dgm:ptLst>
  <dgm:cxnLst>
    <dgm:cxn modelId="{7D1D80EA-6BB6-2C45-AFE3-490245D6A81B}" type="presOf" srcId="{685BBE61-41EC-2545-8705-5BFF9FEFABD1}" destId="{0194B35C-DE41-F442-801F-6AC92E1E87E9}" srcOrd="0" destOrd="0" presId="urn:microsoft.com/office/officeart/2005/8/layout/orgChart1"/>
    <dgm:cxn modelId="{145736F7-1215-8C49-B2AB-31DE7D74E1C5}" type="presOf" srcId="{383D6D62-5856-684A-873B-77ADD2AF9668}" destId="{625EFB36-FBBE-F647-A755-4090D8144434}" srcOrd="0" destOrd="0" presId="urn:microsoft.com/office/officeart/2005/8/layout/orgChart1"/>
    <dgm:cxn modelId="{7041D11C-0E78-AF49-829D-E8BAC059781B}" type="presOf" srcId="{8B8E7825-A120-B64E-9F49-C074D7DB5472}" destId="{8D4E61BE-2E7C-9742-94B3-FF9491D5CCBA}" srcOrd="0" destOrd="0" presId="urn:microsoft.com/office/officeart/2005/8/layout/orgChart1"/>
    <dgm:cxn modelId="{51FC0B7C-DF0C-CB42-9527-812EEC6116A7}" type="presOf" srcId="{6ACBFD65-C3E4-AF46-A500-BA4AF1EBEED9}" destId="{3641753F-A885-DB41-A509-575C13F9C11D}" srcOrd="0" destOrd="0" presId="urn:microsoft.com/office/officeart/2005/8/layout/orgChart1"/>
    <dgm:cxn modelId="{B1900955-4DC9-3043-B545-C468592986E0}" type="presOf" srcId="{34F08203-0176-5043-BB56-9CCB0F52F4A1}" destId="{9863923A-216D-F84C-8B19-018EB28C80F4}" srcOrd="0" destOrd="0" presId="urn:microsoft.com/office/officeart/2005/8/layout/orgChart1"/>
    <dgm:cxn modelId="{D996C9DB-C9D4-7848-A2BA-ECDF4A6DA285}" srcId="{8B8E7825-A120-B64E-9F49-C074D7DB5472}" destId="{6ACBFD65-C3E4-AF46-A500-BA4AF1EBEED9}" srcOrd="0" destOrd="0" parTransId="{030F600F-96EC-FB43-BBC1-59D39A4AD4B4}" sibTransId="{7FE5021A-DA20-784F-8628-242DE9F460E7}"/>
    <dgm:cxn modelId="{8C8D354C-99A3-A24C-9F9E-2E84E7F53D2F}" srcId="{6ACBFD65-C3E4-AF46-A500-BA4AF1EBEED9}" destId="{34F08203-0176-5043-BB56-9CCB0F52F4A1}" srcOrd="0" destOrd="0" parTransId="{685BBE61-41EC-2545-8705-5BFF9FEFABD1}" sibTransId="{22BF3083-2FB9-B449-B17A-B48798E2AAE8}"/>
    <dgm:cxn modelId="{FA93FEF0-D960-1F44-B4ED-17C0D5B5ED35}" type="presOf" srcId="{030F600F-96EC-FB43-BBC1-59D39A4AD4B4}" destId="{8BE02FAD-213E-9447-9284-9C1252885254}" srcOrd="0" destOrd="0" presId="urn:microsoft.com/office/officeart/2005/8/layout/orgChart1"/>
    <dgm:cxn modelId="{B5188D69-81AC-874D-87E8-A2A2A90651E0}" type="presOf" srcId="{50404061-E111-AA4E-9B37-56C9311035E3}" destId="{F61459FE-DD43-4943-9A3D-F26C42EE7497}" srcOrd="0" destOrd="0" presId="urn:microsoft.com/office/officeart/2005/8/layout/orgChart1"/>
    <dgm:cxn modelId="{FDEE3C34-4F7A-E644-B208-F1FC92C92162}" type="presOf" srcId="{8B8E7825-A120-B64E-9F49-C074D7DB5472}" destId="{61D246A5-4FEC-B44C-9B59-3398CFDE76DB}" srcOrd="1" destOrd="0" presId="urn:microsoft.com/office/officeart/2005/8/layout/orgChart1"/>
    <dgm:cxn modelId="{96AD6E5F-2370-984C-9170-A095F5839709}" type="presOf" srcId="{6ACBFD65-C3E4-AF46-A500-BA4AF1EBEED9}" destId="{435A5563-2582-B04A-9690-C58238E520F3}" srcOrd="1" destOrd="0" presId="urn:microsoft.com/office/officeart/2005/8/layout/orgChart1"/>
    <dgm:cxn modelId="{AF12420B-9E0F-D84B-96E4-686E3220FD96}" type="presOf" srcId="{50404061-E111-AA4E-9B37-56C9311035E3}" destId="{52E3DDDB-B428-594E-A2B6-15896C43D12E}" srcOrd="1" destOrd="0" presId="urn:microsoft.com/office/officeart/2005/8/layout/orgChart1"/>
    <dgm:cxn modelId="{959A021F-8958-2E40-9F0D-684C580F3A1D}" srcId="{383D6D62-5856-684A-873B-77ADD2AF9668}" destId="{50404061-E111-AA4E-9B37-56C9311035E3}" srcOrd="0" destOrd="0" parTransId="{B2B23D40-385A-AF4F-846E-9CF0C331F21F}" sibTransId="{344D2EE6-20C1-A145-A2C5-92FAFD9A88AA}"/>
    <dgm:cxn modelId="{7F4FA27A-C0B1-3648-9989-AD99F36072EB}" srcId="{50404061-E111-AA4E-9B37-56C9311035E3}" destId="{8B8E7825-A120-B64E-9F49-C074D7DB5472}" srcOrd="0" destOrd="0" parTransId="{1870D7AC-19CE-EA4B-B9BA-0F6C1A7EEFC8}" sibTransId="{7969431C-F45E-B149-A08D-8A5BE26E42E4}"/>
    <dgm:cxn modelId="{2A24552B-C024-5346-98EF-6A3660F9B33B}" type="presOf" srcId="{34F08203-0176-5043-BB56-9CCB0F52F4A1}" destId="{0F57DE87-89A0-2949-B73B-8641979F7B36}" srcOrd="1" destOrd="0" presId="urn:microsoft.com/office/officeart/2005/8/layout/orgChart1"/>
    <dgm:cxn modelId="{5615796D-D876-594D-8750-97DF78295FBD}" type="presOf" srcId="{1870D7AC-19CE-EA4B-B9BA-0F6C1A7EEFC8}" destId="{3A115455-F3EB-CE41-A75B-512DDEA82D86}" srcOrd="0" destOrd="0" presId="urn:microsoft.com/office/officeart/2005/8/layout/orgChart1"/>
    <dgm:cxn modelId="{2AF308C8-9A7F-1345-A4EB-0C1559478C45}" type="presParOf" srcId="{625EFB36-FBBE-F647-A755-4090D8144434}" destId="{5E78A5A9-DA79-5C46-8B9C-9FC6DD94B1F5}" srcOrd="0" destOrd="0" presId="urn:microsoft.com/office/officeart/2005/8/layout/orgChart1"/>
    <dgm:cxn modelId="{F2D5DA8B-E9EA-BC43-A28D-8303BDB564C9}" type="presParOf" srcId="{5E78A5A9-DA79-5C46-8B9C-9FC6DD94B1F5}" destId="{BEA40E84-9087-C149-84AD-70EFD10632FC}" srcOrd="0" destOrd="0" presId="urn:microsoft.com/office/officeart/2005/8/layout/orgChart1"/>
    <dgm:cxn modelId="{631E8B3E-7391-1B42-8E0C-C1C546AA8051}" type="presParOf" srcId="{BEA40E84-9087-C149-84AD-70EFD10632FC}" destId="{F61459FE-DD43-4943-9A3D-F26C42EE7497}" srcOrd="0" destOrd="0" presId="urn:microsoft.com/office/officeart/2005/8/layout/orgChart1"/>
    <dgm:cxn modelId="{D213306C-48A9-A44F-B78B-4A7BDD54DDB0}" type="presParOf" srcId="{BEA40E84-9087-C149-84AD-70EFD10632FC}" destId="{52E3DDDB-B428-594E-A2B6-15896C43D12E}" srcOrd="1" destOrd="0" presId="urn:microsoft.com/office/officeart/2005/8/layout/orgChart1"/>
    <dgm:cxn modelId="{F36CB809-D662-FE45-9EFF-8CFCCED33B43}" type="presParOf" srcId="{5E78A5A9-DA79-5C46-8B9C-9FC6DD94B1F5}" destId="{B6CA1AE1-ED68-E34A-B78D-1B0F1A023C01}" srcOrd="1" destOrd="0" presId="urn:microsoft.com/office/officeart/2005/8/layout/orgChart1"/>
    <dgm:cxn modelId="{7324095B-A8F8-A442-ABBE-BA429D5079FB}" type="presParOf" srcId="{5E78A5A9-DA79-5C46-8B9C-9FC6DD94B1F5}" destId="{5D9D6736-5743-AC45-9F63-B9B0F2458335}" srcOrd="2" destOrd="0" presId="urn:microsoft.com/office/officeart/2005/8/layout/orgChart1"/>
    <dgm:cxn modelId="{E501FB59-6199-1344-9ED2-0ABB9AE67DA4}" type="presParOf" srcId="{5D9D6736-5743-AC45-9F63-B9B0F2458335}" destId="{3A115455-F3EB-CE41-A75B-512DDEA82D86}" srcOrd="0" destOrd="0" presId="urn:microsoft.com/office/officeart/2005/8/layout/orgChart1"/>
    <dgm:cxn modelId="{58BF99CD-2F69-F641-8104-F31B71936D6C}" type="presParOf" srcId="{5D9D6736-5743-AC45-9F63-B9B0F2458335}" destId="{2277D5EE-D236-0548-A711-FCCD52CF1E8A}" srcOrd="1" destOrd="0" presId="urn:microsoft.com/office/officeart/2005/8/layout/orgChart1"/>
    <dgm:cxn modelId="{EADEB897-410B-5243-9A33-C71329174FE7}" type="presParOf" srcId="{2277D5EE-D236-0548-A711-FCCD52CF1E8A}" destId="{072FD515-99F4-F547-B4EB-BEFFC1B8648F}" srcOrd="0" destOrd="0" presId="urn:microsoft.com/office/officeart/2005/8/layout/orgChart1"/>
    <dgm:cxn modelId="{45F2D030-18F7-1F41-9EED-F173A93E21F8}" type="presParOf" srcId="{072FD515-99F4-F547-B4EB-BEFFC1B8648F}" destId="{8D4E61BE-2E7C-9742-94B3-FF9491D5CCBA}" srcOrd="0" destOrd="0" presId="urn:microsoft.com/office/officeart/2005/8/layout/orgChart1"/>
    <dgm:cxn modelId="{A62EA224-7CFE-3A4D-8DD4-7902E558BBBC}" type="presParOf" srcId="{072FD515-99F4-F547-B4EB-BEFFC1B8648F}" destId="{61D246A5-4FEC-B44C-9B59-3398CFDE76DB}" srcOrd="1" destOrd="0" presId="urn:microsoft.com/office/officeart/2005/8/layout/orgChart1"/>
    <dgm:cxn modelId="{326DCE78-5E73-6546-B2C0-80F0C7C932D0}" type="presParOf" srcId="{2277D5EE-D236-0548-A711-FCCD52CF1E8A}" destId="{B0BF97E9-ED73-5B4C-8EF7-64FD62707A23}" srcOrd="1" destOrd="0" presId="urn:microsoft.com/office/officeart/2005/8/layout/orgChart1"/>
    <dgm:cxn modelId="{FE14E893-2E26-5C4C-83EE-F5193E5439CE}" type="presParOf" srcId="{2277D5EE-D236-0548-A711-FCCD52CF1E8A}" destId="{94902584-B4FB-4145-9781-91BDCAF2F78A}" srcOrd="2" destOrd="0" presId="urn:microsoft.com/office/officeart/2005/8/layout/orgChart1"/>
    <dgm:cxn modelId="{798341E2-1D82-F644-829D-A591768442C0}" type="presParOf" srcId="{94902584-B4FB-4145-9781-91BDCAF2F78A}" destId="{8BE02FAD-213E-9447-9284-9C1252885254}" srcOrd="0" destOrd="0" presId="urn:microsoft.com/office/officeart/2005/8/layout/orgChart1"/>
    <dgm:cxn modelId="{CF579609-78C6-4540-ADDC-3E02657AD646}" type="presParOf" srcId="{94902584-B4FB-4145-9781-91BDCAF2F78A}" destId="{7B0F0704-DB28-5347-B6EE-77594501AD74}" srcOrd="1" destOrd="0" presId="urn:microsoft.com/office/officeart/2005/8/layout/orgChart1"/>
    <dgm:cxn modelId="{695B52D8-353E-764B-A001-B80F45D22D61}" type="presParOf" srcId="{7B0F0704-DB28-5347-B6EE-77594501AD74}" destId="{A3A1558A-2B97-E249-B8D8-F177FBA577D2}" srcOrd="0" destOrd="0" presId="urn:microsoft.com/office/officeart/2005/8/layout/orgChart1"/>
    <dgm:cxn modelId="{69D40A8F-5EA2-2543-8446-767ED0DF4C9B}" type="presParOf" srcId="{A3A1558A-2B97-E249-B8D8-F177FBA577D2}" destId="{3641753F-A885-DB41-A509-575C13F9C11D}" srcOrd="0" destOrd="0" presId="urn:microsoft.com/office/officeart/2005/8/layout/orgChart1"/>
    <dgm:cxn modelId="{52A1AEB1-F932-E341-8D39-B9566A570A1A}" type="presParOf" srcId="{A3A1558A-2B97-E249-B8D8-F177FBA577D2}" destId="{435A5563-2582-B04A-9690-C58238E520F3}" srcOrd="1" destOrd="0" presId="urn:microsoft.com/office/officeart/2005/8/layout/orgChart1"/>
    <dgm:cxn modelId="{32EA07B2-0072-D940-9FF5-33B7AF00589C}" type="presParOf" srcId="{7B0F0704-DB28-5347-B6EE-77594501AD74}" destId="{73E27197-5A3E-3A45-9E96-FCB54F183A91}" srcOrd="1" destOrd="0" presId="urn:microsoft.com/office/officeart/2005/8/layout/orgChart1"/>
    <dgm:cxn modelId="{3A5AE6B7-4F1B-2E4B-A483-A3BFB8BA79A7}" type="presParOf" srcId="{73E27197-5A3E-3A45-9E96-FCB54F183A91}" destId="{0194B35C-DE41-F442-801F-6AC92E1E87E9}" srcOrd="0" destOrd="0" presId="urn:microsoft.com/office/officeart/2005/8/layout/orgChart1"/>
    <dgm:cxn modelId="{A882E466-DE6F-1048-A7BE-6F49CB630E83}" type="presParOf" srcId="{73E27197-5A3E-3A45-9E96-FCB54F183A91}" destId="{28648C75-946A-5A4D-834E-BE405C095AB5}" srcOrd="1" destOrd="0" presId="urn:microsoft.com/office/officeart/2005/8/layout/orgChart1"/>
    <dgm:cxn modelId="{BBB9E158-3545-AE47-A78D-C25C1A929C2C}" type="presParOf" srcId="{28648C75-946A-5A4D-834E-BE405C095AB5}" destId="{FFF05867-C394-EA41-BC5B-BBD0DE125DA9}" srcOrd="0" destOrd="0" presId="urn:microsoft.com/office/officeart/2005/8/layout/orgChart1"/>
    <dgm:cxn modelId="{BEFB0891-E4E0-3949-9EC0-E71494837848}" type="presParOf" srcId="{FFF05867-C394-EA41-BC5B-BBD0DE125DA9}" destId="{9863923A-216D-F84C-8B19-018EB28C80F4}" srcOrd="0" destOrd="0" presId="urn:microsoft.com/office/officeart/2005/8/layout/orgChart1"/>
    <dgm:cxn modelId="{7BB5F5C6-02B3-5C46-8E8E-16EC593CD6B1}" type="presParOf" srcId="{FFF05867-C394-EA41-BC5B-BBD0DE125DA9}" destId="{0F57DE87-89A0-2949-B73B-8641979F7B36}" srcOrd="1" destOrd="0" presId="urn:microsoft.com/office/officeart/2005/8/layout/orgChart1"/>
    <dgm:cxn modelId="{D4C4E3DC-320C-944D-884D-9503CC75E5F4}" type="presParOf" srcId="{28648C75-946A-5A4D-834E-BE405C095AB5}" destId="{FFF13D07-41E3-214E-8255-05FB1A9D8F79}" srcOrd="1" destOrd="0" presId="urn:microsoft.com/office/officeart/2005/8/layout/orgChart1"/>
    <dgm:cxn modelId="{15E807C3-2423-5E43-AC93-0FEDDBD114F1}" type="presParOf" srcId="{28648C75-946A-5A4D-834E-BE405C095AB5}" destId="{40AC42AB-9E49-244B-87CC-9996B483256C}" srcOrd="2" destOrd="0" presId="urn:microsoft.com/office/officeart/2005/8/layout/orgChart1"/>
    <dgm:cxn modelId="{DFEFB258-502D-A84C-B46E-D86C55762D9A}" type="presParOf" srcId="{7B0F0704-DB28-5347-B6EE-77594501AD74}" destId="{9F9EBA3D-B2B8-644A-B878-4D5F4B0C818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94B35C-DE41-F442-801F-6AC92E1E87E9}">
      <dsp:nvSpPr>
        <dsp:cNvPr id="0" name=""/>
        <dsp:cNvSpPr/>
      </dsp:nvSpPr>
      <dsp:spPr>
        <a:xfrm>
          <a:off x="7265276" y="3139300"/>
          <a:ext cx="883165" cy="9733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73392"/>
              </a:lnTo>
              <a:lnTo>
                <a:pt x="883165" y="973392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E02FAD-213E-9447-9284-9C1252885254}">
      <dsp:nvSpPr>
        <dsp:cNvPr id="0" name=""/>
        <dsp:cNvSpPr/>
      </dsp:nvSpPr>
      <dsp:spPr>
        <a:xfrm>
          <a:off x="4558295" y="2062307"/>
          <a:ext cx="1576250" cy="6421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2135"/>
              </a:lnTo>
              <a:lnTo>
                <a:pt x="1576250" y="642135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115455-F3EB-CE41-A75B-512DDEA82D86}">
      <dsp:nvSpPr>
        <dsp:cNvPr id="0" name=""/>
        <dsp:cNvSpPr/>
      </dsp:nvSpPr>
      <dsp:spPr>
        <a:xfrm>
          <a:off x="1573349" y="1216764"/>
          <a:ext cx="1940382" cy="3232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3261"/>
              </a:lnTo>
              <a:lnTo>
                <a:pt x="1940382" y="32326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1459FE-DD43-4943-9A3D-F26C42EE7497}">
      <dsp:nvSpPr>
        <dsp:cNvPr id="0" name=""/>
        <dsp:cNvSpPr/>
      </dsp:nvSpPr>
      <dsp:spPr>
        <a:xfrm>
          <a:off x="528784" y="172200"/>
          <a:ext cx="2089128" cy="104456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Human-environment interactions in  tropical watersheds are poorly understood</a:t>
          </a:r>
          <a:endParaRPr lang="en-US" sz="1100" kern="1200" dirty="0"/>
        </a:p>
      </dsp:txBody>
      <dsp:txXfrm>
        <a:off x="528784" y="172200"/>
        <a:ext cx="2089128" cy="1044564"/>
      </dsp:txXfrm>
    </dsp:sp>
    <dsp:sp modelId="{8D4E61BE-2E7C-9742-94B3-FF9491D5CCBA}">
      <dsp:nvSpPr>
        <dsp:cNvPr id="0" name=""/>
        <dsp:cNvSpPr/>
      </dsp:nvSpPr>
      <dsp:spPr>
        <a:xfrm>
          <a:off x="3513731" y="1017743"/>
          <a:ext cx="2089128" cy="104456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By 2050,  over half the world’s population will live in the tropics (Roberts et al. 2017)</a:t>
          </a:r>
          <a:endParaRPr lang="en-US" sz="1300" kern="1200" dirty="0"/>
        </a:p>
      </dsp:txBody>
      <dsp:txXfrm>
        <a:off x="3513731" y="1017743"/>
        <a:ext cx="2089128" cy="1044564"/>
      </dsp:txXfrm>
    </dsp:sp>
    <dsp:sp modelId="{3641753F-A885-DB41-A509-575C13F9C11D}">
      <dsp:nvSpPr>
        <dsp:cNvPr id="0" name=""/>
        <dsp:cNvSpPr/>
      </dsp:nvSpPr>
      <dsp:spPr>
        <a:xfrm>
          <a:off x="6134546" y="2269585"/>
          <a:ext cx="2261460" cy="86971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 smtClean="0">
            <a:solidFill>
              <a:schemeClr val="tx1"/>
            </a:solidFill>
            <a:effectLst/>
            <a:latin typeface="+mn-lt"/>
            <a:ea typeface="+mn-ea"/>
            <a:cs typeface="+mn-cs"/>
          </a:endParaRPr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Belize River Valley offers a 4ky + record of human-environment interaction</a:t>
          </a:r>
          <a:endParaRPr lang="en-US" sz="1300" kern="1200" dirty="0"/>
        </a:p>
      </dsp:txBody>
      <dsp:txXfrm>
        <a:off x="6134546" y="2269585"/>
        <a:ext cx="2261460" cy="869714"/>
      </dsp:txXfrm>
    </dsp:sp>
    <dsp:sp modelId="{9863923A-216D-F84C-8B19-018EB28C80F4}">
      <dsp:nvSpPr>
        <dsp:cNvPr id="0" name=""/>
        <dsp:cNvSpPr/>
      </dsp:nvSpPr>
      <dsp:spPr>
        <a:xfrm>
          <a:off x="8148441" y="3590411"/>
          <a:ext cx="2089128" cy="104456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smtClean="0"/>
            <a:t>Understanding human influence on floodplains can  help make predictions for the future</a:t>
          </a:r>
          <a:endParaRPr lang="en-US" sz="1300" kern="1200" dirty="0"/>
        </a:p>
      </dsp:txBody>
      <dsp:txXfrm>
        <a:off x="8148441" y="3590411"/>
        <a:ext cx="2089128" cy="10445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71C46-6F18-4F4A-9839-7841CC8C6E7C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E442D-24BB-F44F-8C0A-1BA4124A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64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Tropical watersheds are poorly understood</a:t>
            </a:r>
          </a:p>
          <a:p>
            <a:pPr lvl="0"/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2050 half of world’s population will live in tropics</a:t>
            </a:r>
          </a:p>
          <a:p>
            <a:pPr lvl="0"/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 histories of human use</a:t>
            </a:r>
          </a:p>
          <a:p>
            <a:pPr lvl="0"/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Belize River Valley has long record of humanization, from Maya Archaic to present</a:t>
            </a:r>
          </a:p>
          <a:p>
            <a:pPr lvl="0"/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Currently active agricultural area</a:t>
            </a:r>
          </a:p>
          <a:p>
            <a:pPr lvl="0"/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need to understand our impacts over time</a:t>
            </a:r>
          </a:p>
          <a:p>
            <a:r>
              <a:rPr lang="en-US" sz="9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9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Thesis</a:t>
            </a:r>
          </a:p>
          <a:p>
            <a:r>
              <a:rPr lang="en-US" sz="9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9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Conceptual model of river valley formation and influence of human v. natural drivers</a:t>
            </a:r>
          </a:p>
          <a:p>
            <a:pPr lvl="0"/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get at these questions need to understand linkages between climate, geomorphology, flood regimes, and human activity through time</a:t>
            </a:r>
          </a:p>
          <a:p>
            <a:pPr lvl="0"/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Beginning with 3-mile stretch of river with known archaeological sites</a:t>
            </a:r>
          </a:p>
          <a:p>
            <a:pPr lvl="0"/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GIS and LiDAR, fieldwork, </a:t>
            </a:r>
            <a:r>
              <a:rPr lang="en-US" sz="9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labwork</a:t>
            </a:r>
            <a:endParaRPr lang="en-US" sz="9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Methods from geography, geoscience and </a:t>
            </a:r>
            <a:r>
              <a:rPr lang="en-US" sz="9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geoarchaeology</a:t>
            </a:r>
            <a:endParaRPr lang="en-US" sz="9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include flood regimes</a:t>
            </a:r>
          </a:p>
          <a:p>
            <a:pPr lvl="0"/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 flood management systems and resource use today</a:t>
            </a: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2E7E5-A2DE-7542-AD17-F166D7B526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45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will be part of expanding my flood mapping to the Belize River Valley watershed: dissertation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E442D-24BB-F44F-8C0A-1BA4124AB65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2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important to understand how human-environment interactions drive landscape change as an analogy to how we may be changing our landscape. </a:t>
            </a:r>
          </a:p>
          <a:p>
            <a:pPr lvl="0"/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includes alterations to flooding recurrence caused by changes to erosion and sedimentation patterns. </a:t>
            </a:r>
          </a:p>
          <a:p>
            <a:pPr lvl="0"/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particularly important in the tropics, which are under increasing environmental stress due to larger populations and changing climate. </a:t>
            </a:r>
          </a:p>
          <a:p>
            <a:pPr lvl="0"/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 rivers are beautiful. We love to see them. </a:t>
            </a:r>
          </a:p>
          <a:p>
            <a:pPr lvl="0"/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add value to our landscapes – both those that we call home and those that we choose to visit. They can be economic drivers through tourism, and certainly are in the Belize River Valley. </a:t>
            </a:r>
          </a:p>
          <a:p>
            <a:pPr lvl="0"/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so it’s important that we know how we may be changing them over time.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2E7E5-A2DE-7542-AD17-F166D7B526E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77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Spring 2017 used LiDAR (acquired by UTSA) to conduct preliminary study of geomorphology</a:t>
            </a:r>
          </a:p>
          <a:p>
            <a:pPr lvl="0"/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 mapped valley geomorphology and areas of probable sediment aggradation with stratigraphic exposures, near to Maya sites</a:t>
            </a:r>
          </a:p>
          <a:p>
            <a:pPr lvl="0"/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Summer 2017 I opportunistically sampled and described accessible exposures</a:t>
            </a:r>
          </a:p>
          <a:p>
            <a:pPr lvl="0"/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 characterization included </a:t>
            </a:r>
            <a:r>
              <a:rPr lang="en-US" sz="9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Munsell</a:t>
            </a:r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profile description, magnetic susceptibility (ID buried soils, fire)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Shipped to UT Austin for lab analysis</a:t>
            </a:r>
          </a:p>
          <a:p>
            <a:pPr lvl="0"/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2E7E5-A2DE-7542-AD17-F166D7B526E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22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I’ll use LiDAR imagery, ground-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truthed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flood deposit locations + ArcGIS to create flood potential maps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 will map modern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river system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will build flood potential maps using HAND method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 insight into landscape formation through aggradation and/or erosion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correlated with presence of Maya sites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help differentiate between human v. natural flood drivers through relationship between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landesque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capital, known flood sediment, and mapped probability of inundation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Basis for larger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study, including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flood map for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paleofloodplain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meters below current floodplain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Master’s phase will help create more targeted sampling plan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Focus on areas with excellent, long-term flood records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Compare range of humanized profiles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E442D-24BB-F44F-8C0A-1BA4124AB6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51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great stuff available online. Working on</a:t>
            </a:r>
            <a:r>
              <a:rPr lang="en-US" baseline="0" dirty="0" smtClean="0"/>
              <a:t> it, but running into lots of little problems.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E442D-24BB-F44F-8C0A-1BA4124AB6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133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Shuttle Radar Topography</a:t>
            </a:r>
            <a:r>
              <a:rPr lang="en-US" baseline="0" dirty="0" smtClean="0"/>
              <a:t> Mission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E442D-24BB-F44F-8C0A-1BA4124AB6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56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Interested in assessing morphometrics to get at relationships</a:t>
            </a:r>
            <a:r>
              <a:rPr lang="en-US" baseline="0" dirty="0" smtClean="0"/>
              <a:t> between sinuosity, rate of meander migration and humanization of landscape.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E442D-24BB-F44F-8C0A-1BA4124AB6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12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Hmmm the rivers don’t match exactly.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E442D-24BB-F44F-8C0A-1BA4124AB65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36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get through this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E442D-24BB-F44F-8C0A-1BA4124AB65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46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AAR is average annual rainfall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E442D-24BB-F44F-8C0A-1BA4124AB65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525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3B201-5C19-554C-9E81-6C7F9CA9560A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33E18-0622-624B-8E7E-A497F8A52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0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3B201-5C19-554C-9E81-6C7F9CA9560A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33E18-0622-624B-8E7E-A497F8A52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66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3B201-5C19-554C-9E81-6C7F9CA9560A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33E18-0622-624B-8E7E-A497F8A52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16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3B201-5C19-554C-9E81-6C7F9CA9560A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33E18-0622-624B-8E7E-A497F8A52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9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3B201-5C19-554C-9E81-6C7F9CA9560A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33E18-0622-624B-8E7E-A497F8A52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41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3B201-5C19-554C-9E81-6C7F9CA9560A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33E18-0622-624B-8E7E-A497F8A52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505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3B201-5C19-554C-9E81-6C7F9CA9560A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33E18-0622-624B-8E7E-A497F8A52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32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3B201-5C19-554C-9E81-6C7F9CA9560A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33E18-0622-624B-8E7E-A497F8A52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8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3B201-5C19-554C-9E81-6C7F9CA9560A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33E18-0622-624B-8E7E-A497F8A52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76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3B201-5C19-554C-9E81-6C7F9CA9560A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33E18-0622-624B-8E7E-A497F8A52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14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3B201-5C19-554C-9E81-6C7F9CA9560A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33E18-0622-624B-8E7E-A497F8A52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48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00B0F0"/>
          </a:fgClr>
          <a:bgClr>
            <a:schemeClr val="accent6">
              <a:lumMod val="5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3B201-5C19-554C-9E81-6C7F9CA9560A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33E18-0622-624B-8E7E-A497F8A52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75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-310601"/>
            <a:ext cx="12192000" cy="3244229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B0F0"/>
                </a:solidFill>
              </a:rPr>
              <a:t>Long-Term Human Impact on a Neotropical Watershed in the Belize-Guatemala Transboundary </a:t>
            </a:r>
            <a:r>
              <a:rPr lang="en-US" sz="4000" b="1" dirty="0" smtClean="0">
                <a:solidFill>
                  <a:srgbClr val="00B0F0"/>
                </a:solidFill>
              </a:rPr>
              <a:t>Area:</a:t>
            </a:r>
            <a:r>
              <a:rPr lang="en-US" dirty="0">
                <a:solidFill>
                  <a:srgbClr val="00B0F0"/>
                </a:solidFill>
              </a:rPr>
              <a:t/>
            </a:r>
            <a:br>
              <a:rPr lang="en-US" dirty="0">
                <a:solidFill>
                  <a:srgbClr val="00B0F0"/>
                </a:solidFill>
              </a:rPr>
            </a:b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7131" y="5859740"/>
            <a:ext cx="6824870" cy="998260"/>
          </a:xfrm>
        </p:spPr>
        <p:txBody>
          <a:bodyPr>
            <a:normAutofit/>
          </a:bodyPr>
          <a:lstStyle/>
          <a:p>
            <a:pPr algn="r"/>
            <a:r>
              <a:rPr lang="en-US" sz="2800" dirty="0" smtClean="0">
                <a:solidFill>
                  <a:srgbClr val="00B0F0"/>
                </a:solidFill>
              </a:rPr>
              <a:t>LEILA DONN | DEPT. OF GEOGRAPHY AND THE ENVIRONMENT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676400" y="246626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smtClean="0">
                <a:solidFill>
                  <a:srgbClr val="00B0F0"/>
                </a:solidFill>
              </a:rPr>
              <a:t>Assessing relationship between humanization of landscape and flood </a:t>
            </a:r>
            <a:r>
              <a:rPr lang="en-US" sz="4800" b="1" dirty="0">
                <a:solidFill>
                  <a:srgbClr val="00B0F0"/>
                </a:solidFill>
              </a:rPr>
              <a:t>p</a:t>
            </a:r>
            <a:r>
              <a:rPr lang="en-US" sz="4800" b="1" dirty="0" smtClean="0">
                <a:solidFill>
                  <a:srgbClr val="00B0F0"/>
                </a:solidFill>
              </a:rPr>
              <a:t>otential</a:t>
            </a:r>
            <a:endParaRPr lang="en-US" sz="4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20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633" y="247650"/>
            <a:ext cx="5693230" cy="1325563"/>
          </a:xfrm>
        </p:spPr>
        <p:txBody>
          <a:bodyPr/>
          <a:lstStyle/>
          <a:p>
            <a:r>
              <a:rPr lang="en-US" smtClean="0">
                <a:solidFill>
                  <a:srgbClr val="00B0F0"/>
                </a:solidFill>
              </a:rPr>
              <a:t>Begin HAND with LiDAR DEM</a:t>
            </a:r>
            <a:endParaRPr lang="en-US">
              <a:solidFill>
                <a:srgbClr val="00B0F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65" y="2185534"/>
            <a:ext cx="7593412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5"/>
          <a:stretch/>
        </p:blipFill>
        <p:spPr>
          <a:xfrm>
            <a:off x="6226630" y="910432"/>
            <a:ext cx="5660570" cy="34507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72601" y="5187427"/>
            <a:ext cx="2223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B0F0"/>
                </a:solidFill>
              </a:rPr>
              <a:t>Not perfect</a:t>
            </a:r>
            <a:endParaRPr lang="en-US" sz="2800">
              <a:solidFill>
                <a:srgbClr val="00B0F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7169690" y="3014047"/>
            <a:ext cx="2369165" cy="217338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50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Currently</a:t>
            </a:r>
            <a:r>
              <a:rPr lang="is-IS" dirty="0" smtClean="0">
                <a:solidFill>
                  <a:srgbClr val="00B0F0"/>
                </a:solidFill>
              </a:rPr>
              <a:t>…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906" y="1825625"/>
            <a:ext cx="9404188" cy="4351338"/>
          </a:xfrm>
        </p:spPr>
      </p:pic>
      <p:sp>
        <p:nvSpPr>
          <p:cNvPr id="5" name="TextBox 4"/>
          <p:cNvSpPr txBox="1"/>
          <p:nvPr/>
        </p:nvSpPr>
        <p:spPr>
          <a:xfrm>
            <a:off x="8873836" y="736581"/>
            <a:ext cx="28332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Start Flag? Field with value of 1.</a:t>
            </a:r>
            <a:endParaRPr lang="en-US" sz="2800" dirty="0">
              <a:solidFill>
                <a:srgbClr val="00B0F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9247909" y="1690688"/>
            <a:ext cx="457678" cy="948603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031673" y="1690688"/>
            <a:ext cx="5673915" cy="329694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60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1594"/>
            <a:ext cx="11927840" cy="1325563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Next: Determine channel hydraulic characteristics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H="1">
            <a:off x="218901" y="2624786"/>
            <a:ext cx="4228408" cy="469041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Width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Upstream flow accumulating at each width measured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Interpolate all width values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Estimate river depth based on RFFA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618" y="3750725"/>
            <a:ext cx="4529474" cy="28970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353" y="1062207"/>
            <a:ext cx="4177665" cy="2502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039" y="4426528"/>
            <a:ext cx="2764697" cy="197992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2788706" y="5899274"/>
            <a:ext cx="1169752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447309" y="4010891"/>
            <a:ext cx="2244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00B0F0"/>
                </a:solidFill>
              </a:rPr>
              <a:t>Manning’s Equation</a:t>
            </a:r>
            <a:endParaRPr lang="en-US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25594" y="3195833"/>
            <a:ext cx="1869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Smith et al. 2014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36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" y="164592"/>
            <a:ext cx="75163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Future problem</a:t>
            </a:r>
            <a:r>
              <a:rPr lang="en-US" sz="2600" smtClean="0"/>
              <a:t>: Delineation of Belize River Watershed</a:t>
            </a:r>
            <a:endParaRPr lang="en-US" sz="2600"/>
          </a:p>
        </p:txBody>
      </p:sp>
    </p:spTree>
    <p:extLst>
      <p:ext uri="{BB962C8B-B14F-4D97-AF65-F5344CB8AC3E}">
        <p14:creationId xmlns:p14="http://schemas.microsoft.com/office/powerpoint/2010/main" val="398226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7419" y="5532437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Conclusion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6075680" cy="3908762"/>
          </a:xfrm>
          <a:prstGeom prst="rect">
            <a:avLst/>
          </a:prstGeom>
          <a:solidFill>
            <a:schemeClr val="accent1">
              <a:lumMod val="40000"/>
              <a:lumOff val="60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Human-environment interactions drive landscape change</a:t>
            </a:r>
          </a:p>
          <a:p>
            <a:endParaRPr lang="en-US" sz="3200" dirty="0">
              <a:solidFill>
                <a:schemeClr val="tx2"/>
              </a:solidFill>
            </a:endParaRPr>
          </a:p>
          <a:p>
            <a:r>
              <a:rPr lang="en-US" sz="3200" dirty="0">
                <a:solidFill>
                  <a:schemeClr val="tx2"/>
                </a:solidFill>
              </a:rPr>
              <a:t>Flooding affects much of the world</a:t>
            </a:r>
          </a:p>
          <a:p>
            <a:endParaRPr lang="en-US" sz="3200" dirty="0">
              <a:solidFill>
                <a:schemeClr val="tx2"/>
              </a:solidFill>
            </a:endParaRPr>
          </a:p>
          <a:p>
            <a:r>
              <a:rPr lang="en-US" sz="3200" dirty="0">
                <a:solidFill>
                  <a:schemeClr val="tx2"/>
                </a:solidFill>
              </a:rPr>
              <a:t>Rivers add value to the landscape, and contribute to tourism</a:t>
            </a:r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tx2"/>
                </a:solidFill>
              </a:rPr>
              <a:t>leiladonn@utexas.edu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1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5931" y="0"/>
            <a:ext cx="4997971" cy="1020789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Research Overview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675249"/>
          <a:ext cx="10515600" cy="5501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Bent Arrow 15"/>
          <p:cNvSpPr/>
          <p:nvPr/>
        </p:nvSpPr>
        <p:spPr>
          <a:xfrm rot="12374309">
            <a:off x="6079016" y="4786418"/>
            <a:ext cx="2453305" cy="2150244"/>
          </a:xfrm>
          <a:prstGeom prst="bentArrow">
            <a:avLst>
              <a:gd name="adj1" fmla="val 10200"/>
              <a:gd name="adj2" fmla="val 20527"/>
              <a:gd name="adj3" fmla="val 39195"/>
              <a:gd name="adj4" fmla="val 38537"/>
            </a:avLst>
          </a:prstGeom>
          <a:solidFill>
            <a:schemeClr val="accent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8923" y="5541208"/>
            <a:ext cx="5125549" cy="1200329"/>
          </a:xfrm>
          <a:prstGeom prst="rect">
            <a:avLst/>
          </a:prstGeom>
          <a:solidFill>
            <a:schemeClr val="bg2">
              <a:alpha val="6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Conceptually model linkages between climate change, human activity, flood regimes, settlement patterns</a:t>
            </a:r>
          </a:p>
        </p:txBody>
      </p:sp>
    </p:spTree>
    <p:extLst>
      <p:ext uri="{BB962C8B-B14F-4D97-AF65-F5344CB8AC3E}">
        <p14:creationId xmlns:p14="http://schemas.microsoft.com/office/powerpoint/2010/main" val="27065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35" y="108717"/>
            <a:ext cx="3313860" cy="13255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Study Site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9" r="10011" b="8184"/>
          <a:stretch/>
        </p:blipFill>
        <p:spPr>
          <a:xfrm>
            <a:off x="3106480" y="393715"/>
            <a:ext cx="4695216" cy="615578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516" y="393715"/>
            <a:ext cx="3386115" cy="25403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14" y="4280727"/>
            <a:ext cx="3048586" cy="22857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458" y="4123360"/>
            <a:ext cx="3139452" cy="2356856"/>
          </a:xfrm>
          <a:prstGeom prst="rect">
            <a:avLst/>
          </a:prstGeom>
        </p:spPr>
      </p:pic>
      <p:sp>
        <p:nvSpPr>
          <p:cNvPr id="11" name="Rectangular Callout 10"/>
          <p:cNvSpPr/>
          <p:nvPr/>
        </p:nvSpPr>
        <p:spPr>
          <a:xfrm>
            <a:off x="8274795" y="374510"/>
            <a:ext cx="3386115" cy="2540396"/>
          </a:xfrm>
          <a:prstGeom prst="wedgeRectCallout">
            <a:avLst>
              <a:gd name="adj1" fmla="val -93611"/>
              <a:gd name="adj2" fmla="val -4894"/>
            </a:avLst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ectangular Callout 11"/>
          <p:cNvSpPr/>
          <p:nvPr/>
        </p:nvSpPr>
        <p:spPr>
          <a:xfrm>
            <a:off x="116215" y="4212536"/>
            <a:ext cx="3321435" cy="2495584"/>
          </a:xfrm>
          <a:prstGeom prst="wedgeRectCallout">
            <a:avLst>
              <a:gd name="adj1" fmla="val 83240"/>
              <a:gd name="adj2" fmla="val -18795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ular Callout 12"/>
          <p:cNvSpPr/>
          <p:nvPr/>
        </p:nvSpPr>
        <p:spPr>
          <a:xfrm>
            <a:off x="8521458" y="4110869"/>
            <a:ext cx="3125593" cy="2356856"/>
          </a:xfrm>
          <a:prstGeom prst="wedgeRectCallout">
            <a:avLst>
              <a:gd name="adj1" fmla="val -150303"/>
              <a:gd name="adj2" fmla="val 3388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114" y="1434281"/>
            <a:ext cx="2544737" cy="2626697"/>
          </a:xfrm>
          <a:prstGeom prst="rect">
            <a:avLst/>
          </a:prstGeom>
        </p:spPr>
      </p:pic>
      <p:sp>
        <p:nvSpPr>
          <p:cNvPr id="4" name="Rectangular Callout 3"/>
          <p:cNvSpPr/>
          <p:nvPr/>
        </p:nvSpPr>
        <p:spPr>
          <a:xfrm>
            <a:off x="3768818" y="1049079"/>
            <a:ext cx="4057599" cy="5498661"/>
          </a:xfrm>
          <a:prstGeom prst="wedgeRectCallout">
            <a:avLst>
              <a:gd name="adj1" fmla="val -96301"/>
              <a:gd name="adj2" fmla="val -1728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1819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7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FLOOD MAPPING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16" y="3256705"/>
            <a:ext cx="4917341" cy="3274724"/>
          </a:xfrm>
        </p:spPr>
        <p:txBody>
          <a:bodyPr anchor="ctr">
            <a:noAutofit/>
          </a:bodyPr>
          <a:lstStyle/>
          <a:p>
            <a:r>
              <a:rPr lang="en-US" sz="2400" dirty="0"/>
              <a:t>HAND inundation maps for </a:t>
            </a:r>
            <a:r>
              <a:rPr lang="en-US" sz="2400" dirty="0" smtClean="0"/>
              <a:t>modern floodplain</a:t>
            </a:r>
            <a:endParaRPr lang="en-US" sz="2400" dirty="0"/>
          </a:p>
          <a:p>
            <a:pPr lvl="1"/>
            <a:r>
              <a:rPr lang="en-US" dirty="0"/>
              <a:t>Based on LiDAR and ground-</a:t>
            </a:r>
            <a:r>
              <a:rPr lang="en-US" dirty="0" err="1"/>
              <a:t>truthed</a:t>
            </a:r>
            <a:r>
              <a:rPr lang="en-US" dirty="0"/>
              <a:t> flood deposits</a:t>
            </a:r>
          </a:p>
          <a:p>
            <a:pPr lvl="1"/>
            <a:endParaRPr lang="en-US" dirty="0"/>
          </a:p>
          <a:p>
            <a:pPr marL="228600" lvl="1">
              <a:spcBef>
                <a:spcPts val="1000"/>
              </a:spcBef>
            </a:pPr>
            <a:r>
              <a:rPr lang="en-US" dirty="0"/>
              <a:t>Then, expand study area based on </a:t>
            </a:r>
            <a:r>
              <a:rPr lang="en-US" dirty="0" smtClean="0"/>
              <a:t>maps</a:t>
            </a:r>
          </a:p>
          <a:p>
            <a:pPr marL="685800" lvl="2">
              <a:spcBef>
                <a:spcPts val="1000"/>
              </a:spcBef>
            </a:pPr>
            <a:r>
              <a:rPr lang="en-US" dirty="0" smtClean="0"/>
              <a:t>Generate </a:t>
            </a:r>
            <a:r>
              <a:rPr lang="en-US" dirty="0" err="1" smtClean="0"/>
              <a:t>paleoflood</a:t>
            </a:r>
            <a:r>
              <a:rPr lang="en-US" dirty="0" smtClean="0"/>
              <a:t> map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69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94"/>
          <a:stretch/>
        </p:blipFill>
        <p:spPr>
          <a:xfrm>
            <a:off x="1" y="1"/>
            <a:ext cx="7402286" cy="6858000"/>
          </a:xfrm>
        </p:spPr>
      </p:pic>
      <p:sp>
        <p:nvSpPr>
          <p:cNvPr id="5" name="TextBox 4"/>
          <p:cNvSpPr txBox="1"/>
          <p:nvPr/>
        </p:nvSpPr>
        <p:spPr>
          <a:xfrm>
            <a:off x="9622971" y="2459504"/>
            <a:ext cx="25690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B0F0"/>
                </a:solidFill>
              </a:rPr>
              <a:t>Currently available online</a:t>
            </a:r>
            <a:endParaRPr lang="en-US" sz="4000" dirty="0">
              <a:solidFill>
                <a:srgbClr val="00B0F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2422" y="0"/>
            <a:ext cx="4599578" cy="132556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B0F0"/>
                </a:solidFill>
              </a:rPr>
              <a:t>Step 1: Stream Delineation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0" y="0"/>
            <a:ext cx="7402287" cy="6858000"/>
          </a:xfrm>
          <a:prstGeom prst="wedgeRectCallout">
            <a:avLst>
              <a:gd name="adj1" fmla="val 78575"/>
              <a:gd name="adj2" fmla="val 3452"/>
            </a:avLst>
          </a:prstGeom>
          <a:noFill/>
          <a:ln w="222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5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Watershed Generation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43339"/>
            <a:ext cx="4436391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619" y="1580016"/>
            <a:ext cx="4905575" cy="481466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5511124" y="3987346"/>
            <a:ext cx="1169752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82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SRTM DEM from </a:t>
            </a:r>
            <a:r>
              <a:rPr lang="en-US" dirty="0" err="1" smtClean="0">
                <a:solidFill>
                  <a:srgbClr val="00B0F0"/>
                </a:solidFill>
              </a:rPr>
              <a:t>HydroSHEDS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4461498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49" y="1690688"/>
            <a:ext cx="4907401" cy="476794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5511124" y="3987346"/>
            <a:ext cx="1169752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496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772" y="381907"/>
            <a:ext cx="2340429" cy="1325563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Stream Network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685" y="381907"/>
            <a:ext cx="7873454" cy="6084033"/>
          </a:xfrm>
        </p:spPr>
      </p:pic>
    </p:spTree>
    <p:extLst>
      <p:ext uri="{BB962C8B-B14F-4D97-AF65-F5344CB8AC3E}">
        <p14:creationId xmlns:p14="http://schemas.microsoft.com/office/powerpoint/2010/main" val="89533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365125"/>
            <a:ext cx="4953000" cy="1325563"/>
          </a:xfrm>
        </p:spPr>
        <p:txBody>
          <a:bodyPr/>
          <a:lstStyle/>
          <a:p>
            <a:pPr algn="r"/>
            <a:r>
              <a:rPr lang="en-US" smtClean="0">
                <a:solidFill>
                  <a:srgbClr val="00B0F0"/>
                </a:solidFill>
              </a:rPr>
              <a:t>Stream Order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29" y="404019"/>
            <a:ext cx="5631143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88922"/>
            <a:ext cx="5867400" cy="2755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1690688"/>
            <a:ext cx="3962400" cy="177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73462" y="2719365"/>
            <a:ext cx="62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81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</TotalTime>
  <Words>625</Words>
  <Application>Microsoft Office PowerPoint</Application>
  <PresentationFormat>Widescreen</PresentationFormat>
  <Paragraphs>100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Long-Term Human Impact on a Neotropical Watershed in the Belize-Guatemala Transboundary Area: </vt:lpstr>
      <vt:lpstr>Research Overview</vt:lpstr>
      <vt:lpstr>Study Site</vt:lpstr>
      <vt:lpstr>FLOOD MAPPING</vt:lpstr>
      <vt:lpstr>Step 1: Stream Delineation</vt:lpstr>
      <vt:lpstr>Watershed Generation</vt:lpstr>
      <vt:lpstr>SRTM DEM from HydroSHEDS</vt:lpstr>
      <vt:lpstr>Stream Network</vt:lpstr>
      <vt:lpstr>Stream Order</vt:lpstr>
      <vt:lpstr>Begin HAND with LiDAR DEM</vt:lpstr>
      <vt:lpstr>Currently…</vt:lpstr>
      <vt:lpstr>Next: Determine channel hydraulic characteristics</vt:lpstr>
      <vt:lpstr>PowerPoint Presentation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Long-Term Human Impact on a Neotropical Watershed in the Belize-Guatemala Transboundary Area</dc:title>
  <dc:creator>Donn, Leila D</dc:creator>
  <cp:lastModifiedBy>Maidment, David R</cp:lastModifiedBy>
  <cp:revision>43</cp:revision>
  <dcterms:created xsi:type="dcterms:W3CDTF">2017-11-14T04:07:39Z</dcterms:created>
  <dcterms:modified xsi:type="dcterms:W3CDTF">2017-11-14T17:06:38Z</dcterms:modified>
</cp:coreProperties>
</file>