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59" r:id="rId3"/>
    <p:sldId id="260" r:id="rId4"/>
    <p:sldId id="261" r:id="rId5"/>
    <p:sldId id="269" r:id="rId6"/>
    <p:sldId id="264" r:id="rId7"/>
    <p:sldId id="268" r:id="rId8"/>
    <p:sldId id="265" r:id="rId9"/>
    <p:sldId id="266" r:id="rId10"/>
    <p:sldId id="267" r:id="rId11"/>
    <p:sldId id="270" r:id="rId12"/>
    <p:sldId id="271" r:id="rId13"/>
    <p:sldId id="273" r:id="rId14"/>
    <p:sldId id="272" r:id="rId15"/>
    <p:sldId id="26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9" d="100"/>
          <a:sy n="89" d="100"/>
        </p:scale>
        <p:origin x="20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1077F3-9D47-4E26-95A8-CD35086A2DB3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4FA407-14A0-42AA-B820-C4306F334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806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</a:t>
            </a:r>
            <a:r>
              <a:rPr lang="en-US" dirty="0" err="1"/>
              <a:t>Hvita</a:t>
            </a:r>
            <a:r>
              <a:rPr lang="en-US" dirty="0"/>
              <a:t> = </a:t>
            </a:r>
            <a:r>
              <a:rPr lang="en-US" dirty="0" err="1"/>
              <a:t>Kvit</a:t>
            </a:r>
            <a:r>
              <a:rPr lang="en-US" dirty="0"/>
              <a:t>-au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3CCB6-0B32-4E83-8D9B-609D5AB5C5B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740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Keep in mind, </a:t>
            </a:r>
            <a:r>
              <a:rPr lang="en-US" dirty="0" err="1"/>
              <a:t>Eyjafjallajokull</a:t>
            </a:r>
            <a:r>
              <a:rPr lang="en-US" dirty="0"/>
              <a:t> (2010) </a:t>
            </a:r>
            <a:r>
              <a:rPr lang="en-US" dirty="0" err="1"/>
              <a:t>jokulhlaup</a:t>
            </a:r>
            <a:r>
              <a:rPr lang="en-US" dirty="0"/>
              <a:t> didn’t exceed peak discharge of 15,000 m</a:t>
            </a:r>
            <a:r>
              <a:rPr lang="en-US" baseline="30000" dirty="0"/>
              <a:t>3 </a:t>
            </a:r>
            <a:r>
              <a:rPr lang="en-US" baseline="0" dirty="0"/>
              <a:t>s</a:t>
            </a:r>
            <a:r>
              <a:rPr lang="en-US" baseline="30000" dirty="0"/>
              <a:t>-1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3CCB6-0B32-4E83-8D9B-609D5AB5C5B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43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 ice caps- 10% is ice-covered </a:t>
            </a:r>
          </a:p>
          <a:p>
            <a:r>
              <a:rPr lang="en-US" dirty="0"/>
              <a:t>Active arm of MAR, plus plenty of geothermal activity (hot springs, steam vents, mud pots, geothermally-altered clay in a rainbow of colors), BUT no Holocene eruptions beneath L or H </a:t>
            </a:r>
          </a:p>
          <a:p>
            <a:r>
              <a:rPr lang="en-US" dirty="0"/>
              <a:t>Most research has been on </a:t>
            </a:r>
            <a:r>
              <a:rPr lang="en-US" dirty="0" err="1"/>
              <a:t>jokulhlaups</a:t>
            </a:r>
            <a:r>
              <a:rPr lang="en-US" dirty="0"/>
              <a:t> from southern ice caps (volcanically active, frequent floods)… BUT have there been any </a:t>
            </a:r>
            <a:r>
              <a:rPr lang="en-US" dirty="0" err="1"/>
              <a:t>jokulhlaups</a:t>
            </a:r>
            <a:r>
              <a:rPr lang="en-US" dirty="0"/>
              <a:t> draining from </a:t>
            </a:r>
            <a:r>
              <a:rPr lang="en-US" dirty="0" err="1"/>
              <a:t>Langjokull</a:t>
            </a:r>
            <a:r>
              <a:rPr lang="en-US" dirty="0"/>
              <a:t> or </a:t>
            </a:r>
            <a:r>
              <a:rPr lang="en-US" dirty="0" err="1"/>
              <a:t>Hofsjokull</a:t>
            </a:r>
            <a:r>
              <a:rPr lang="en-US" dirty="0"/>
              <a:t>?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3CCB6-0B32-4E83-8D9B-609D5AB5C5B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646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*Note: articles are still being translated!  This is (obviously) a key (and missing) piece to the puzzle.  </a:t>
            </a:r>
          </a:p>
          <a:p>
            <a:r>
              <a:rPr lang="en-US" dirty="0"/>
              <a:t>Try to fill in research gaps </a:t>
            </a:r>
          </a:p>
          <a:p>
            <a:r>
              <a:rPr lang="en-US" dirty="0"/>
              <a:t>How can you figure out number of flood events?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3CCB6-0B32-4E83-8D9B-609D5AB5C5B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928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6B458-5866-49E2-9DF4-AFBC4FCAF3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C7370A-D400-4543-AC92-3028102176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1F9C8-A02D-4B86-9DF8-3D3E8C2F4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2CFC3-C514-4F8B-A9B0-EA85191F9F00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E65DAA-F0B9-4800-8FE9-47D74ADF9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0FFE1-EA6F-4163-8599-39065CF18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B261-5F18-4277-84F2-48051DF04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208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C349F-D1C2-47D0-800C-2981CD66C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B0840C-BDDE-4D1D-B955-D33BFAE3F8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620CF3-5274-4FF0-9DE7-A929BC1A4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2CFC3-C514-4F8B-A9B0-EA85191F9F00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E728E-25F4-4DD8-9200-CED8BD2C7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52ADFC-90AC-48F8-AF61-2447CC5E1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B261-5F18-4277-84F2-48051DF04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3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1FEEB1-7F7D-4EC8-A3F4-32342A7117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1DC52E-DAE8-4EC6-B8A6-DAE4B82A13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1131D-F3FC-46C4-BEEC-F4778E1CA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2CFC3-C514-4F8B-A9B0-EA85191F9F00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DD075F-0765-4BD5-846B-2404531F0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FA93E5-9229-42BD-AB00-FEB593E06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B261-5F18-4277-84F2-48051DF04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823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242B7-13DA-498F-A97A-305D1BEEB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631EC-D023-4DD7-AC4D-A2D55CC5C8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FDBF84-88EA-4AF8-8B8D-354FF7D66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2CFC3-C514-4F8B-A9B0-EA85191F9F00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F6F4A5-0C84-467A-AEAD-32394328F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C680CE-BDAF-469C-86B8-285B90520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B261-5F18-4277-84F2-48051DF04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357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82457-86AE-429E-BBD3-23DC52083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431540-7826-40AE-957C-754BE7DE54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79889-9906-4A7D-A9AD-D96188F13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2CFC3-C514-4F8B-A9B0-EA85191F9F00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AA0C1D-CEEC-4833-B611-A64C2F576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CE2E79-849E-4A34-B249-A4E704545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B261-5F18-4277-84F2-48051DF04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71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E59D4-4183-4D14-ACC8-A0D66D265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97948-4199-48AF-AEE8-39E460FD33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4DF6BC-E599-4AF1-8464-CE7FB2399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B6495F-CBF4-43F5-AD28-4E9C88609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2CFC3-C514-4F8B-A9B0-EA85191F9F00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2A97B6-8386-4B86-B311-EB51F2C54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2A82AF-D6DD-4718-9C27-491466D6C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B261-5F18-4277-84F2-48051DF04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981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9C2F-60CC-4855-B83D-2C72EC237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B3E05F-390D-4CBE-87CF-8D5E39EF4B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8BE943-E152-49DC-8C68-D3EBAB564D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A602DE-33F3-4708-A5B6-09B32C6C99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F6D5E4-3C71-46DE-99E9-5D62DA1DD2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CBC332-D29B-4AE2-8EE3-1F0E2D4D7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2CFC3-C514-4F8B-A9B0-EA85191F9F00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162508-B772-4206-9AD8-6B3873974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133D65-8A59-444F-A58B-10FD488CA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B261-5F18-4277-84F2-48051DF04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053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75640-BB56-4069-8693-84BAAE322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910722-554B-4B8C-A3B6-02638E435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2CFC3-C514-4F8B-A9B0-EA85191F9F00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926302-05CE-4AD5-8DA2-A53AAD545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5BDFBB-33B0-4139-96C7-BBF664A5A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B261-5F18-4277-84F2-48051DF04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902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64A6A3-3C46-4D03-8FF1-9F0C1E4BA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2CFC3-C514-4F8B-A9B0-EA85191F9F00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9DDBE3-7DB7-4C19-A425-83FC759DA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123BC8-4AFE-4919-BCE4-2E31605C2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B261-5F18-4277-84F2-48051DF04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448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E8986-D84B-4D31-84C0-0C03AF7D8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BAAAA-F67A-4F85-8654-F0AEB785D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99CE37-3E30-460F-86C7-A93A65CC7F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5A2E7A-8BE8-40D8-A8E5-5815969EC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2CFC3-C514-4F8B-A9B0-EA85191F9F00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51D670-0219-4E7F-A343-44C2AA6B5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0D7036-264E-487A-B012-101784D44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B261-5F18-4277-84F2-48051DF04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153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D58E6-2707-44FF-A3B7-73AADA670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2F4D1A-B7B0-470B-BF4F-6978939269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E7F491-1940-4112-A5CB-72E395F640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CB62CF-6737-42D6-B88B-E0F0A552D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2CFC3-C514-4F8B-A9B0-EA85191F9F00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C4D7C7-0AA3-470C-A014-A0B8042D6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7060F0-A986-42CE-BE2C-2E6C3888F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B261-5F18-4277-84F2-48051DF04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240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22F551-8195-42FB-94D9-3A4A7D240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45AA1C-FB10-449F-B0DB-2EEA3EE6F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BE6ED-9B9E-4F4A-BF7F-1B4C421A32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2CFC3-C514-4F8B-A9B0-EA85191F9F00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EF0EC1-EFFE-4910-AFF0-199DBE7B59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B1A18A-703F-43C4-8343-267BC71679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7B261-5F18-4277-84F2-48051DF04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772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C1278-9DCF-4C7B-B0CA-5E4DDE7ED2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6977" y="349342"/>
            <a:ext cx="10832121" cy="1925847"/>
          </a:xfrm>
        </p:spPr>
        <p:txBody>
          <a:bodyPr>
            <a:noAutofit/>
          </a:bodyPr>
          <a:lstStyle/>
          <a:p>
            <a:r>
              <a:rPr lang="en-US" sz="4000" b="1" dirty="0"/>
              <a:t>Holocene Jökulhlaups along the Hvítá River and Gullfoss, Iceland</a:t>
            </a:r>
            <a:br>
              <a:rPr lang="en-US" sz="4000" b="1" dirty="0"/>
            </a:br>
            <a:endParaRPr lang="en-US" sz="40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DFB82B-D677-431E-BE18-CE3E894534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0110" y="1879260"/>
            <a:ext cx="9144000" cy="165576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Greta Wells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14 November 2017</a:t>
            </a:r>
          </a:p>
        </p:txBody>
      </p:sp>
    </p:spTree>
    <p:extLst>
      <p:ext uri="{BB962C8B-B14F-4D97-AF65-F5344CB8AC3E}">
        <p14:creationId xmlns:p14="http://schemas.microsoft.com/office/powerpoint/2010/main" val="4249886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AFD4A-10D6-4DDF-B8B2-FDC2116EC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0713" y="282025"/>
            <a:ext cx="574813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DEM + hydrology  </a:t>
            </a:r>
          </a:p>
        </p:txBody>
      </p:sp>
      <p:pic>
        <p:nvPicPr>
          <p:cNvPr id="4" name="Picture 3" descr="C:\Users\Greta\AppData\Local\Microsoft\Windows\INetCache\Content.Word\Wells_Iceland_2.tif">
            <a:extLst>
              <a:ext uri="{FF2B5EF4-FFF2-40B4-BE49-F238E27FC236}">
                <a16:creationId xmlns:a16="http://schemas.microsoft.com/office/drawing/2014/main" id="{821FA320-E16A-46A5-B7E7-826515BDA5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9" t="2672" r="9015" b="12907"/>
          <a:stretch/>
        </p:blipFill>
        <p:spPr bwMode="auto">
          <a:xfrm>
            <a:off x="126610" y="182562"/>
            <a:ext cx="4768947" cy="6492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:\Users\Greta\AppData\Local\Microsoft\Windows\INetCache\Content.Word\Wells_Iceland_2.tif">
            <a:extLst>
              <a:ext uri="{FF2B5EF4-FFF2-40B4-BE49-F238E27FC236}">
                <a16:creationId xmlns:a16="http://schemas.microsoft.com/office/drawing/2014/main" id="{C19D7501-A069-40CF-BEA7-5CF81F62AF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" t="85729" r="11153"/>
          <a:stretch/>
        </p:blipFill>
        <p:spPr bwMode="auto">
          <a:xfrm>
            <a:off x="5027454" y="2261699"/>
            <a:ext cx="7037936" cy="15462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1007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97D281-2523-474B-920F-A8CC8ACAF6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5"/>
          <a:stretch/>
        </p:blipFill>
        <p:spPr>
          <a:xfrm>
            <a:off x="1660750" y="1153554"/>
            <a:ext cx="10358878" cy="55075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A2793B-80B5-449F-9F8F-FF422EA71259}"/>
              </a:ext>
            </a:extLst>
          </p:cNvPr>
          <p:cNvSpPr txBox="1"/>
          <p:nvPr/>
        </p:nvSpPr>
        <p:spPr>
          <a:xfrm>
            <a:off x="289363" y="309488"/>
            <a:ext cx="11203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Join “surface water” (polygon) to “drainage features” (line) to create one feature class </a:t>
            </a:r>
          </a:p>
        </p:txBody>
      </p:sp>
    </p:spTree>
    <p:extLst>
      <p:ext uri="{BB962C8B-B14F-4D97-AF65-F5344CB8AC3E}">
        <p14:creationId xmlns:p14="http://schemas.microsoft.com/office/powerpoint/2010/main" val="2245804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92FF5B-2F5B-4299-983E-99F6CFEBAA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8"/>
          <a:stretch/>
        </p:blipFill>
        <p:spPr>
          <a:xfrm>
            <a:off x="1227449" y="1027906"/>
            <a:ext cx="10814910" cy="568652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ABA2E7-8C0A-486B-9387-ED2D00DE904C}"/>
              </a:ext>
            </a:extLst>
          </p:cNvPr>
          <p:cNvSpPr txBox="1"/>
          <p:nvPr/>
        </p:nvSpPr>
        <p:spPr>
          <a:xfrm>
            <a:off x="289364" y="295420"/>
            <a:ext cx="8545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Geoprocessing: Flow Direction </a:t>
            </a:r>
          </a:p>
        </p:txBody>
      </p:sp>
    </p:spTree>
    <p:extLst>
      <p:ext uri="{BB962C8B-B14F-4D97-AF65-F5344CB8AC3E}">
        <p14:creationId xmlns:p14="http://schemas.microsoft.com/office/powerpoint/2010/main" val="14088069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6ECD7D0-49AE-4C88-B1AC-8EDD2A1456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8"/>
          <a:stretch/>
        </p:blipFill>
        <p:spPr>
          <a:xfrm>
            <a:off x="1368126" y="990525"/>
            <a:ext cx="10616798" cy="5619967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C91A66-C11C-48FA-B6D2-116A51A8327F}"/>
              </a:ext>
            </a:extLst>
          </p:cNvPr>
          <p:cNvSpPr txBox="1"/>
          <p:nvPr/>
        </p:nvSpPr>
        <p:spPr>
          <a:xfrm>
            <a:off x="317499" y="219372"/>
            <a:ext cx="8545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Geoprocessing: Watershed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B51242C-368E-4ACE-A715-F1F006DCF97D}"/>
              </a:ext>
            </a:extLst>
          </p:cNvPr>
          <p:cNvSpPr/>
          <p:nvPr/>
        </p:nvSpPr>
        <p:spPr>
          <a:xfrm>
            <a:off x="10016197" y="5908429"/>
            <a:ext cx="1968727" cy="87923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9673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35666-FFE0-4F13-8BEF-26FFE1E83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32D08-DB8D-448F-B7D5-3C19BE9D9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050" y="2141537"/>
            <a:ext cx="10515600" cy="4351338"/>
          </a:xfrm>
        </p:spPr>
        <p:txBody>
          <a:bodyPr/>
          <a:lstStyle/>
          <a:p>
            <a:r>
              <a:rPr lang="en-US" dirty="0"/>
              <a:t>Delineate drainage basin </a:t>
            </a:r>
          </a:p>
          <a:p>
            <a:r>
              <a:rPr lang="en-US" dirty="0"/>
              <a:t>Calculate drainage basin area </a:t>
            </a:r>
          </a:p>
          <a:p>
            <a:r>
              <a:rPr lang="en-US" dirty="0"/>
              <a:t>Look for gaging station datasets </a:t>
            </a:r>
            <a:r>
              <a:rPr lang="en-US" dirty="0">
                <a:sym typeface="Wingdings" panose="05000000000000000000" pitchFamily="2" charset="2"/>
              </a:rPr>
              <a:t> need stream discharge values </a:t>
            </a:r>
            <a:endParaRPr lang="en-US" dirty="0"/>
          </a:p>
          <a:p>
            <a:r>
              <a:rPr lang="en-US" dirty="0"/>
              <a:t>Calculate HAND to map flood inundation </a:t>
            </a:r>
          </a:p>
          <a:p>
            <a:r>
              <a:rPr lang="en-US" dirty="0"/>
              <a:t>Compare flood maps to geomorphologic field evidence </a:t>
            </a:r>
          </a:p>
        </p:txBody>
      </p:sp>
    </p:spTree>
    <p:extLst>
      <p:ext uri="{BB962C8B-B14F-4D97-AF65-F5344CB8AC3E}">
        <p14:creationId xmlns:p14="http://schemas.microsoft.com/office/powerpoint/2010/main" val="9249353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477685-0B6C-45C5-8179-3F82131B3715}"/>
              </a:ext>
            </a:extLst>
          </p:cNvPr>
          <p:cNvSpPr txBox="1"/>
          <p:nvPr/>
        </p:nvSpPr>
        <p:spPr>
          <a:xfrm>
            <a:off x="406026" y="2558894"/>
            <a:ext cx="31511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>
                    <a:lumMod val="85000"/>
                  </a:schemeClr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947652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BE3B8-3BDD-4BA2-B6B6-6387A7D96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216" y="17442"/>
            <a:ext cx="10515600" cy="1325563"/>
          </a:xfrm>
        </p:spPr>
        <p:txBody>
          <a:bodyPr/>
          <a:lstStyle/>
          <a:p>
            <a:r>
              <a:rPr lang="en-US" dirty="0"/>
              <a:t>Icelandic </a:t>
            </a:r>
            <a:r>
              <a:rPr lang="en-US" dirty="0" err="1"/>
              <a:t>Jökulhlaups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E82E0-39BA-4B5A-808A-CE3550563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26" y="1521823"/>
            <a:ext cx="5459990" cy="5199056"/>
          </a:xfrm>
        </p:spPr>
        <p:txBody>
          <a:bodyPr>
            <a:normAutofit lnSpcReduction="10000"/>
          </a:bodyPr>
          <a:lstStyle/>
          <a:p>
            <a:r>
              <a:rPr lang="en-US" i="1" dirty="0" err="1"/>
              <a:t>Jökull</a:t>
            </a:r>
            <a:r>
              <a:rPr lang="en-US" dirty="0"/>
              <a:t> + </a:t>
            </a:r>
            <a:r>
              <a:rPr lang="en-US" i="1" dirty="0" err="1"/>
              <a:t>laup</a:t>
            </a:r>
            <a:r>
              <a:rPr lang="en-US" i="1" dirty="0"/>
              <a:t> </a:t>
            </a:r>
            <a:r>
              <a:rPr lang="en-US" dirty="0"/>
              <a:t>(“glacier leap”)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Glacial lake outburst floods (GLOFs)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Generated in two ways: </a:t>
            </a:r>
          </a:p>
          <a:p>
            <a:pPr marL="0" indent="0">
              <a:buNone/>
            </a:pPr>
            <a:r>
              <a:rPr lang="en-US" dirty="0">
                <a:cs typeface="Arial" panose="020B0604020202020204" pitchFamily="34" charset="0"/>
              </a:rPr>
              <a:t>	</a:t>
            </a:r>
            <a:r>
              <a:rPr lang="en-US" sz="2400" dirty="0">
                <a:cs typeface="Arial" panose="020B0604020202020204" pitchFamily="34" charset="0"/>
              </a:rPr>
              <a:t>1) Geothermal and volcanic 	activity generates meltwater, 	which accumulates in subglacial 	lakes	</a:t>
            </a:r>
          </a:p>
          <a:p>
            <a:pPr marL="0" indent="0">
              <a:buNone/>
            </a:pPr>
            <a:endParaRPr lang="en-US" sz="24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cs typeface="Arial" panose="020B0604020202020204" pitchFamily="34" charset="0"/>
              </a:rPr>
              <a:t>	2) Ice-dammed proglacial lake  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25DB67-6553-4006-92E2-963AE513E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567" y="154472"/>
            <a:ext cx="3960235" cy="263603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6177E19-4B9A-410C-ABF2-3B998AFCD0DF}"/>
              </a:ext>
            </a:extLst>
          </p:cNvPr>
          <p:cNvSpPr/>
          <p:nvPr/>
        </p:nvSpPr>
        <p:spPr>
          <a:xfrm>
            <a:off x="9714740" y="2746916"/>
            <a:ext cx="24772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http://www.jokulhlaup.org.uk</a:t>
            </a:r>
          </a:p>
        </p:txBody>
      </p:sp>
      <p:pic>
        <p:nvPicPr>
          <p:cNvPr id="10" name="Picture 2" descr="http://en.ni.is/media/midlunogthjonusta/utgafa/utgafa_kort/ni600r_Hoggunarkort_2009_200px_800x555.jpg">
            <a:extLst>
              <a:ext uri="{FF2B5EF4-FFF2-40B4-BE49-F238E27FC236}">
                <a16:creationId xmlns:a16="http://schemas.microsoft.com/office/drawing/2014/main" id="{4AC8E849-DDA8-453A-B04B-3F81D7D39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772" y="2054087"/>
            <a:ext cx="3355598" cy="2327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AC2C1BC-8F74-4E63-9D32-FF39A12453A9}"/>
              </a:ext>
            </a:extLst>
          </p:cNvPr>
          <p:cNvSpPr txBox="1"/>
          <p:nvPr/>
        </p:nvSpPr>
        <p:spPr>
          <a:xfrm>
            <a:off x="4854199" y="4382033"/>
            <a:ext cx="2994744" cy="309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Jóhannesson</a:t>
            </a:r>
            <a:r>
              <a:rPr lang="en-US" sz="1400" dirty="0"/>
              <a:t> and </a:t>
            </a:r>
            <a:r>
              <a:rPr lang="en-US" sz="1400" dirty="0" err="1"/>
              <a:t>Sæmundsson</a:t>
            </a:r>
            <a:r>
              <a:rPr lang="en-US" sz="1400" dirty="0"/>
              <a:t> (2009)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1DB0C5-2A41-42D6-89A8-2C7A51D8170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708" y="3803308"/>
            <a:ext cx="3890094" cy="291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153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466DFA8-27CE-45B7-AEDA-8D47B9F218DB}"/>
              </a:ext>
            </a:extLst>
          </p:cNvPr>
          <p:cNvSpPr txBox="1"/>
          <p:nvPr/>
        </p:nvSpPr>
        <p:spPr>
          <a:xfrm>
            <a:off x="3711556" y="211392"/>
            <a:ext cx="83424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Most research is on volcanogenic </a:t>
            </a:r>
            <a:r>
              <a:rPr lang="en-US" sz="2800" dirty="0" err="1"/>
              <a:t>jökulhlaups</a:t>
            </a:r>
            <a:r>
              <a:rPr lang="en-US" sz="2800" dirty="0"/>
              <a:t> from southern ice caps... </a:t>
            </a:r>
          </a:p>
          <a:p>
            <a:pPr algn="ctr"/>
            <a:r>
              <a:rPr lang="en-US" sz="2800" b="1" dirty="0"/>
              <a:t>Any floods from </a:t>
            </a:r>
            <a:r>
              <a:rPr lang="en-US" sz="2800" b="1" dirty="0" err="1"/>
              <a:t>Langjökull</a:t>
            </a:r>
            <a:r>
              <a:rPr lang="en-US" sz="2800" b="1" dirty="0"/>
              <a:t> or </a:t>
            </a:r>
            <a:r>
              <a:rPr lang="en-US" sz="2800" b="1" dirty="0" err="1"/>
              <a:t>Hofsjökull</a:t>
            </a:r>
            <a:r>
              <a:rPr lang="en-US" sz="2800" b="1" dirty="0"/>
              <a:t>?  </a:t>
            </a:r>
          </a:p>
          <a:p>
            <a:endParaRPr lang="en-US" sz="28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E2CFBC3-A62F-4B81-91BD-2928BF360CF4}"/>
              </a:ext>
            </a:extLst>
          </p:cNvPr>
          <p:cNvGrpSpPr/>
          <p:nvPr/>
        </p:nvGrpSpPr>
        <p:grpSpPr>
          <a:xfrm>
            <a:off x="267261" y="225767"/>
            <a:ext cx="3182314" cy="2215662"/>
            <a:chOff x="98449" y="77373"/>
            <a:chExt cx="3182314" cy="2215662"/>
          </a:xfrm>
        </p:grpSpPr>
        <p:pic>
          <p:nvPicPr>
            <p:cNvPr id="5" name="Content Placeholder 4">
              <a:extLst>
                <a:ext uri="{FF2B5EF4-FFF2-40B4-BE49-F238E27FC236}">
                  <a16:creationId xmlns:a16="http://schemas.microsoft.com/office/drawing/2014/main" id="{65272006-281E-4AB0-8EB3-2F95BED3C9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00" t="11712" r="15163" b="17159"/>
            <a:stretch/>
          </p:blipFill>
          <p:spPr>
            <a:xfrm>
              <a:off x="98449" y="77373"/>
              <a:ext cx="3182314" cy="2215662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D8C8D4C-258F-42D3-B75B-432FDCCDB97B}"/>
                </a:ext>
              </a:extLst>
            </p:cNvPr>
            <p:cNvSpPr/>
            <p:nvPr/>
          </p:nvSpPr>
          <p:spPr>
            <a:xfrm>
              <a:off x="1406769" y="1350497"/>
              <a:ext cx="337626" cy="37211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6F23633F-6291-416E-A04E-30EA05C1C3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6" t="8623" r="30601" b="11164"/>
          <a:stretch/>
        </p:blipFill>
        <p:spPr>
          <a:xfrm rot="5400000">
            <a:off x="7059733" y="1458127"/>
            <a:ext cx="4712677" cy="528521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9C206BC-44AB-447A-8F92-EDF21DD6985A}"/>
              </a:ext>
            </a:extLst>
          </p:cNvPr>
          <p:cNvSpPr txBox="1"/>
          <p:nvPr/>
        </p:nvSpPr>
        <p:spPr>
          <a:xfrm>
            <a:off x="10280306" y="6488668"/>
            <a:ext cx="1778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Tómasson</a:t>
            </a:r>
            <a:r>
              <a:rPr lang="en-US" dirty="0"/>
              <a:t> (1993)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D6C7CD4-01D9-4A9F-82E4-DC09EC2A1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052" y="3144127"/>
            <a:ext cx="4979963" cy="3280605"/>
          </a:xfrm>
        </p:spPr>
        <p:txBody>
          <a:bodyPr>
            <a:normAutofit/>
          </a:bodyPr>
          <a:lstStyle/>
          <a:p>
            <a:r>
              <a:rPr lang="en-US" dirty="0"/>
              <a:t>Series of floods drained glacial lake </a:t>
            </a:r>
            <a:r>
              <a:rPr lang="en-US" dirty="0" err="1"/>
              <a:t>Kjölur</a:t>
            </a:r>
            <a:r>
              <a:rPr lang="en-US" dirty="0"/>
              <a:t> ~9500 BP over a period of 100-200 years </a:t>
            </a:r>
          </a:p>
          <a:p>
            <a:r>
              <a:rPr lang="en-US" dirty="0"/>
              <a:t>Maximum peak discharge = ~2—3 x 10</a:t>
            </a:r>
            <a:r>
              <a:rPr lang="en-US" baseline="30000" dirty="0"/>
              <a:t>5</a:t>
            </a:r>
            <a:r>
              <a:rPr lang="en-US" dirty="0"/>
              <a:t> m</a:t>
            </a:r>
            <a:r>
              <a:rPr lang="en-US" baseline="30000" dirty="0"/>
              <a:t>3</a:t>
            </a:r>
            <a:r>
              <a:rPr lang="en-US" dirty="0"/>
              <a:t> s</a:t>
            </a:r>
            <a:r>
              <a:rPr lang="en-US" baseline="30000" dirty="0"/>
              <a:t>-1</a:t>
            </a:r>
          </a:p>
          <a:p>
            <a:r>
              <a:rPr lang="en-US" dirty="0"/>
              <a:t>Maximum lake volume =    ~25—30 km</a:t>
            </a:r>
            <a:r>
              <a:rPr lang="en-US" baseline="30000" dirty="0"/>
              <a:t>3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645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16FA4-AE6C-4C25-A60D-A74E4ABF3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16167"/>
            <a:ext cx="10650416" cy="833194"/>
          </a:xfrm>
        </p:spPr>
        <p:txBody>
          <a:bodyPr/>
          <a:lstStyle/>
          <a:p>
            <a:r>
              <a:rPr lang="en-US" dirty="0"/>
              <a:t>Research Objectives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CCC75-A638-48A2-875A-7FA4AC893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189" y="1167617"/>
            <a:ext cx="3820506" cy="59840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Build on </a:t>
            </a:r>
            <a:r>
              <a:rPr lang="en-US" dirty="0" err="1"/>
              <a:t>Tómasson’s</a:t>
            </a:r>
            <a:r>
              <a:rPr lang="en-US" dirty="0"/>
              <a:t> research to reconstruct a Holocene timeline of the </a:t>
            </a:r>
            <a:r>
              <a:rPr lang="en-US" dirty="0" err="1"/>
              <a:t>Kjölur</a:t>
            </a:r>
            <a:r>
              <a:rPr lang="en-US" dirty="0"/>
              <a:t> </a:t>
            </a:r>
            <a:r>
              <a:rPr lang="en-US" dirty="0" err="1"/>
              <a:t>jökulhlaups</a:t>
            </a:r>
            <a:r>
              <a:rPr lang="en-US" dirty="0"/>
              <a:t> </a:t>
            </a:r>
          </a:p>
          <a:p>
            <a:pPr marL="0" indent="0" algn="ctr">
              <a:buNone/>
            </a:pPr>
            <a:endParaRPr lang="en-US" dirty="0"/>
          </a:p>
          <a:p>
            <a:pPr lvl="1"/>
            <a:r>
              <a:rPr lang="en-US" dirty="0"/>
              <a:t>Timing</a:t>
            </a:r>
          </a:p>
          <a:p>
            <a:pPr lvl="1"/>
            <a:r>
              <a:rPr lang="en-US" dirty="0"/>
              <a:t>Routing </a:t>
            </a:r>
          </a:p>
          <a:p>
            <a:pPr lvl="1"/>
            <a:r>
              <a:rPr lang="en-US" dirty="0"/>
              <a:t>Magnitude </a:t>
            </a:r>
          </a:p>
          <a:p>
            <a:pPr lvl="1"/>
            <a:r>
              <a:rPr lang="en-US" dirty="0"/>
              <a:t>Frequency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27F95AF-0ED9-404B-AB76-6EC6BED5CAA8}"/>
              </a:ext>
            </a:extLst>
          </p:cNvPr>
          <p:cNvGrpSpPr>
            <a:grpSpLocks noChangeAspect="1"/>
          </p:cNvGrpSpPr>
          <p:nvPr/>
        </p:nvGrpSpPr>
        <p:grpSpPr>
          <a:xfrm>
            <a:off x="4236091" y="730537"/>
            <a:ext cx="7773029" cy="5950372"/>
            <a:chOff x="2016588" y="42204"/>
            <a:chExt cx="8958672" cy="6858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2828D3A-A856-46F9-B1CC-BDF596F1C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16588" y="42204"/>
              <a:ext cx="8958672" cy="6858000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892DA3A-58D0-4330-994E-CDFA6F9E2D5C}"/>
                </a:ext>
              </a:extLst>
            </p:cNvPr>
            <p:cNvCxnSpPr>
              <a:cxnSpLocks/>
            </p:cNvCxnSpPr>
            <p:nvPr/>
          </p:nvCxnSpPr>
          <p:spPr>
            <a:xfrm>
              <a:off x="4262511" y="1448972"/>
              <a:ext cx="2011680" cy="15474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5BBFF71-59F3-437E-A6E1-221C421B07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62511" y="2025748"/>
              <a:ext cx="1828800" cy="112161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6018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91BAA-0747-4FFB-B177-18586698A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154" y="153192"/>
            <a:ext cx="10515600" cy="1325563"/>
          </a:xfrm>
        </p:spPr>
        <p:txBody>
          <a:bodyPr/>
          <a:lstStyle/>
          <a:p>
            <a:r>
              <a:rPr lang="en-US" dirty="0" err="1"/>
              <a:t>Hvítá</a:t>
            </a:r>
            <a:r>
              <a:rPr lang="en-US" dirty="0"/>
              <a:t> River Watershed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24DED-7C87-4642-AF43-B508C34FA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4809" y="1295875"/>
            <a:ext cx="12441701" cy="4907060"/>
          </a:xfrm>
        </p:spPr>
        <p:txBody>
          <a:bodyPr/>
          <a:lstStyle/>
          <a:p>
            <a:r>
              <a:rPr lang="en-US" dirty="0"/>
              <a:t>“White River” </a:t>
            </a:r>
          </a:p>
          <a:p>
            <a:r>
              <a:rPr lang="en-US" dirty="0" err="1"/>
              <a:t>Hvítá</a:t>
            </a:r>
            <a:r>
              <a:rPr lang="en-US" dirty="0"/>
              <a:t> (185 km) and </a:t>
            </a:r>
            <a:r>
              <a:rPr lang="en-US" dirty="0" err="1"/>
              <a:t>Sog</a:t>
            </a:r>
            <a:r>
              <a:rPr lang="en-US" dirty="0"/>
              <a:t> (22 km) join to form </a:t>
            </a:r>
            <a:r>
              <a:rPr lang="en-US" dirty="0" err="1"/>
              <a:t>Ölfusá</a:t>
            </a:r>
            <a:r>
              <a:rPr lang="en-US" dirty="0"/>
              <a:t> (25 km) </a:t>
            </a:r>
          </a:p>
          <a:p>
            <a:r>
              <a:rPr lang="en-US" dirty="0" err="1"/>
              <a:t>Hvítá</a:t>
            </a:r>
            <a:r>
              <a:rPr lang="en-US" dirty="0"/>
              <a:t>- </a:t>
            </a:r>
            <a:r>
              <a:rPr lang="en-US" dirty="0" err="1"/>
              <a:t>Ölfusá</a:t>
            </a:r>
            <a:r>
              <a:rPr lang="en-US" dirty="0"/>
              <a:t> drainage basin = 6190 km</a:t>
            </a:r>
            <a:r>
              <a:rPr lang="en-US" baseline="30000" dirty="0"/>
              <a:t>2 </a:t>
            </a:r>
            <a:r>
              <a:rPr lang="en-US" dirty="0"/>
              <a:t>(</a:t>
            </a:r>
            <a:r>
              <a:rPr lang="en-US" dirty="0" err="1"/>
              <a:t>Pagneux</a:t>
            </a:r>
            <a:r>
              <a:rPr lang="en-US" dirty="0"/>
              <a:t> et al., 2010)</a:t>
            </a:r>
          </a:p>
          <a:p>
            <a:r>
              <a:rPr lang="en-US" dirty="0"/>
              <a:t>Periodic winter ice jams </a:t>
            </a:r>
          </a:p>
          <a:p>
            <a:r>
              <a:rPr lang="en-US" dirty="0"/>
              <a:t>Popular rafting destination 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72C43E-8C4D-4E63-9162-85FDE50ED25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08" y="4003081"/>
            <a:ext cx="3579055" cy="26842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142334-E902-4459-A501-823E449485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1" t="30555" r="29615" b="26963"/>
          <a:stretch/>
        </p:blipFill>
        <p:spPr>
          <a:xfrm>
            <a:off x="4487590" y="4162138"/>
            <a:ext cx="4072468" cy="23351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1D5B9A-7A4D-4BC3-9F3D-8B509B97ABAC}"/>
              </a:ext>
            </a:extLst>
          </p:cNvPr>
          <p:cNvSpPr txBox="1"/>
          <p:nvPr/>
        </p:nvSpPr>
        <p:spPr>
          <a:xfrm>
            <a:off x="4632184" y="6488668"/>
            <a:ext cx="3783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Ice-jam flood in 2001 (</a:t>
            </a:r>
            <a:r>
              <a:rPr lang="en-US" dirty="0" err="1"/>
              <a:t>Pagneux</a:t>
            </a:r>
            <a:r>
              <a:rPr lang="en-US" dirty="0"/>
              <a:t>, 2011)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AFC764-4C38-4D21-B96B-E9FADB4A70B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68194" y="3710072"/>
            <a:ext cx="3396473" cy="254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679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3B453BD-3C51-4C16-98B1-6F7FF78C65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645" y="116566"/>
            <a:ext cx="2919461" cy="2189596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4AC975-2590-443B-8FC8-2F2ED6096FB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82" y="2362244"/>
            <a:ext cx="2919460" cy="21895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7E01AA-CB4D-4839-9883-89B405DC81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8" t="10647" r="30077" b="6864"/>
          <a:stretch/>
        </p:blipFill>
        <p:spPr>
          <a:xfrm>
            <a:off x="0" y="6086"/>
            <a:ext cx="6096000" cy="67128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0FE974-06C1-4C35-B91C-01577607DA2E}"/>
              </a:ext>
            </a:extLst>
          </p:cNvPr>
          <p:cNvSpPr txBox="1"/>
          <p:nvPr/>
        </p:nvSpPr>
        <p:spPr>
          <a:xfrm>
            <a:off x="4799034" y="1781867"/>
            <a:ext cx="687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>
                    <a:lumMod val="95000"/>
                  </a:schemeClr>
                </a:solidFill>
              </a:rPr>
              <a:t>Hvítá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F49C57-C945-4633-BD02-C695F062BDD1}"/>
              </a:ext>
            </a:extLst>
          </p:cNvPr>
          <p:cNvSpPr txBox="1"/>
          <p:nvPr/>
        </p:nvSpPr>
        <p:spPr>
          <a:xfrm>
            <a:off x="1567573" y="4509444"/>
            <a:ext cx="687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>
                    <a:lumMod val="95000"/>
                  </a:schemeClr>
                </a:solidFill>
              </a:rPr>
              <a:t>Sog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2DE4C3-5A07-4FFD-9022-DF9FAF284EA5}"/>
              </a:ext>
            </a:extLst>
          </p:cNvPr>
          <p:cNvSpPr txBox="1"/>
          <p:nvPr/>
        </p:nvSpPr>
        <p:spPr>
          <a:xfrm>
            <a:off x="948594" y="5903437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>
                    <a:lumMod val="95000"/>
                  </a:schemeClr>
                </a:solidFill>
              </a:rPr>
              <a:t>Ölfusá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26" name="Picture 2" descr="https://c1.staticflickr.com/6/5831/20637960374_461d4f5185_b.jpg">
            <a:extLst>
              <a:ext uri="{FF2B5EF4-FFF2-40B4-BE49-F238E27FC236}">
                <a16:creationId xmlns:a16="http://schemas.microsoft.com/office/drawing/2014/main" id="{1C5F98A1-3429-4778-8C54-62B89D9BD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711" y="4633037"/>
            <a:ext cx="3193366" cy="212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3DA8184-B409-4D09-9400-4BBDC55275D9}"/>
              </a:ext>
            </a:extLst>
          </p:cNvPr>
          <p:cNvCxnSpPr>
            <a:cxnSpLocks/>
          </p:cNvCxnSpPr>
          <p:nvPr/>
        </p:nvCxnSpPr>
        <p:spPr>
          <a:xfrm flipH="1" flipV="1">
            <a:off x="5486402" y="745588"/>
            <a:ext cx="1052243" cy="84406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2478EB1-C329-48A6-94B7-950728044346}"/>
              </a:ext>
            </a:extLst>
          </p:cNvPr>
          <p:cNvCxnSpPr>
            <a:cxnSpLocks/>
          </p:cNvCxnSpPr>
          <p:nvPr/>
        </p:nvCxnSpPr>
        <p:spPr>
          <a:xfrm flipH="1" flipV="1">
            <a:off x="4457510" y="2646852"/>
            <a:ext cx="3695972" cy="11212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8BCC930-7984-49C5-8A70-FCAED0A4C14A}"/>
              </a:ext>
            </a:extLst>
          </p:cNvPr>
          <p:cNvCxnSpPr>
            <a:cxnSpLocks/>
          </p:cNvCxnSpPr>
          <p:nvPr/>
        </p:nvCxnSpPr>
        <p:spPr>
          <a:xfrm flipH="1">
            <a:off x="948595" y="5556738"/>
            <a:ext cx="5725116" cy="81196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A2E923A-B29A-4F9D-874E-220CF4BD2A2D}"/>
              </a:ext>
            </a:extLst>
          </p:cNvPr>
          <p:cNvSpPr txBox="1"/>
          <p:nvPr/>
        </p:nvSpPr>
        <p:spPr>
          <a:xfrm>
            <a:off x="4932078" y="29075"/>
            <a:ext cx="1192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>
                    <a:lumMod val="95000"/>
                  </a:schemeClr>
                </a:solidFill>
              </a:rPr>
              <a:t>Hvítárvatn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60F3A7B-43FE-4106-B16E-B29E0E55EC60}"/>
              </a:ext>
            </a:extLst>
          </p:cNvPr>
          <p:cNvSpPr txBox="1"/>
          <p:nvPr/>
        </p:nvSpPr>
        <p:spPr>
          <a:xfrm>
            <a:off x="3144822" y="116566"/>
            <a:ext cx="1332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Langjökull</a:t>
            </a:r>
            <a:endParaRPr lang="en-US" b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94CD699-1A97-4A06-BFC9-43B212FBB5D1}"/>
              </a:ext>
            </a:extLst>
          </p:cNvPr>
          <p:cNvSpPr txBox="1"/>
          <p:nvPr/>
        </p:nvSpPr>
        <p:spPr>
          <a:xfrm>
            <a:off x="3513277" y="2319882"/>
            <a:ext cx="944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>
                    <a:lumMod val="95000"/>
                  </a:schemeClr>
                </a:solidFill>
              </a:rPr>
              <a:t>Gullfoss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062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3FCA7-C1E7-4C1F-95AF-DADDC48FD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DF1AA-7A3A-4CBD-A96F-15BBE8769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arenR"/>
            </a:pPr>
            <a:r>
              <a:rPr lang="en-US" dirty="0"/>
              <a:t>Map the </a:t>
            </a:r>
            <a:r>
              <a:rPr lang="en-US" dirty="0" err="1"/>
              <a:t>Hvítá</a:t>
            </a:r>
            <a:r>
              <a:rPr lang="en-US" dirty="0"/>
              <a:t> drainage basin</a:t>
            </a:r>
          </a:p>
          <a:p>
            <a:pPr lvl="1"/>
            <a:r>
              <a:rPr lang="en-US" dirty="0"/>
              <a:t>Drainage area </a:t>
            </a:r>
          </a:p>
          <a:p>
            <a:pPr lvl="1"/>
            <a:r>
              <a:rPr lang="en-US" dirty="0"/>
              <a:t>Stream discharge </a:t>
            </a:r>
          </a:p>
          <a:p>
            <a:pPr lvl="1"/>
            <a:r>
              <a:rPr lang="en-US" dirty="0"/>
              <a:t>Flow direction/watershed delineation</a:t>
            </a:r>
          </a:p>
          <a:p>
            <a:pPr marL="514350" indent="-514350">
              <a:buAutoNum type="arabicParenR"/>
            </a:pPr>
            <a:r>
              <a:rPr lang="en-US" dirty="0"/>
              <a:t>HAND calculations </a:t>
            </a:r>
            <a:r>
              <a:rPr lang="en-US" dirty="0">
                <a:sym typeface="Wingdings" panose="05000000000000000000" pitchFamily="2" charset="2"/>
              </a:rPr>
              <a:t> estimate flood routes and inundation area for different peak discharges </a:t>
            </a:r>
          </a:p>
          <a:p>
            <a:pPr marL="514350" indent="-514350">
              <a:buAutoNum type="arabicParenR"/>
            </a:pPr>
            <a:r>
              <a:rPr lang="en-US" dirty="0">
                <a:sym typeface="Wingdings" panose="05000000000000000000" pitchFamily="2" charset="2"/>
              </a:rPr>
              <a:t>Compare modeled inundation area with geomorphologic field observations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	E.g. Do erosional landforms occur in zones of greater flow velocity or 			topographic constriction?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7244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3AFB7-3BDB-4042-A659-DA3A04A85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Sets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C3F36-6ECF-41C0-AFFC-613D2E8443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524" y="1853761"/>
            <a:ext cx="10515600" cy="4351338"/>
          </a:xfrm>
        </p:spPr>
        <p:txBody>
          <a:bodyPr>
            <a:normAutofit/>
          </a:bodyPr>
          <a:lstStyle/>
          <a:p>
            <a:r>
              <a:rPr lang="en-US" sz="3200" dirty="0" err="1"/>
              <a:t>Landmælingar</a:t>
            </a:r>
            <a:r>
              <a:rPr lang="en-US" sz="3200" dirty="0"/>
              <a:t> </a:t>
            </a:r>
            <a:r>
              <a:rPr lang="en-US" sz="3200" dirty="0" err="1"/>
              <a:t>Íslands</a:t>
            </a:r>
            <a:r>
              <a:rPr lang="en-US" sz="3200" dirty="0"/>
              <a:t> (National Land Survey of Iceland)</a:t>
            </a:r>
          </a:p>
          <a:p>
            <a:pPr lvl="1"/>
            <a:r>
              <a:rPr lang="en-US" sz="2800" dirty="0"/>
              <a:t>DEM </a:t>
            </a:r>
          </a:p>
          <a:p>
            <a:pPr lvl="1"/>
            <a:r>
              <a:rPr lang="en-US" sz="2800" dirty="0"/>
              <a:t>Hydrology 	</a:t>
            </a:r>
          </a:p>
          <a:p>
            <a:pPr lvl="2"/>
            <a:r>
              <a:rPr lang="en-US" sz="2400" dirty="0"/>
              <a:t>Glaciers </a:t>
            </a:r>
          </a:p>
          <a:p>
            <a:pPr lvl="2"/>
            <a:r>
              <a:rPr lang="en-US" sz="2400" dirty="0"/>
              <a:t>Streams/rivers</a:t>
            </a:r>
          </a:p>
          <a:p>
            <a:pPr lvl="2"/>
            <a:r>
              <a:rPr lang="en-US" sz="2400" dirty="0"/>
              <a:t>Ponds/lakes </a:t>
            </a:r>
          </a:p>
          <a:p>
            <a:pPr lvl="2"/>
            <a:r>
              <a:rPr lang="en-US" sz="2400" dirty="0"/>
              <a:t>Drainage canals/ditches </a:t>
            </a:r>
          </a:p>
          <a:p>
            <a:r>
              <a:rPr lang="en-US" sz="3200" dirty="0"/>
              <a:t> Gaging station data? </a:t>
            </a:r>
          </a:p>
          <a:p>
            <a:endParaRPr lang="en-US" sz="3200" dirty="0"/>
          </a:p>
        </p:txBody>
      </p:sp>
      <p:pic>
        <p:nvPicPr>
          <p:cNvPr id="1026" name="Picture 2" descr="National Land Survey of Iceland">
            <a:extLst>
              <a:ext uri="{FF2B5EF4-FFF2-40B4-BE49-F238E27FC236}">
                <a16:creationId xmlns:a16="http://schemas.microsoft.com/office/drawing/2014/main" id="{56D0AA34-0604-441B-A922-CE4B78E91C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06"/>
          <a:stretch/>
        </p:blipFill>
        <p:spPr bwMode="auto">
          <a:xfrm>
            <a:off x="9273853" y="365125"/>
            <a:ext cx="2601402" cy="1112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995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Greta\AppData\Local\Microsoft\Windows\INetCache\Content.Word\Wells_Iceland_3.tif">
            <a:extLst>
              <a:ext uri="{FF2B5EF4-FFF2-40B4-BE49-F238E27FC236}">
                <a16:creationId xmlns:a16="http://schemas.microsoft.com/office/drawing/2014/main" id="{BF9E7902-68B6-431B-8AF9-4788FA00C7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4" t="7932" r="24213" b="17886"/>
          <a:stretch/>
        </p:blipFill>
        <p:spPr bwMode="auto">
          <a:xfrm>
            <a:off x="140677" y="180668"/>
            <a:ext cx="4489887" cy="64874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C:\Users\Greta\AppData\Local\Microsoft\Windows\INetCache\Content.Word\Wells_Iceland_3.tif">
            <a:extLst>
              <a:ext uri="{FF2B5EF4-FFF2-40B4-BE49-F238E27FC236}">
                <a16:creationId xmlns:a16="http://schemas.microsoft.com/office/drawing/2014/main" id="{448D8C93-05D0-464D-9AC8-C8614B3FD0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20" r="19276" b="3315"/>
          <a:stretch/>
        </p:blipFill>
        <p:spPr bwMode="auto">
          <a:xfrm>
            <a:off x="5206850" y="1632743"/>
            <a:ext cx="6282299" cy="14569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5399801-54A9-4C12-A8AA-DA4BBD82D3A0}"/>
              </a:ext>
            </a:extLst>
          </p:cNvPr>
          <p:cNvSpPr/>
          <p:nvPr/>
        </p:nvSpPr>
        <p:spPr>
          <a:xfrm>
            <a:off x="5393151" y="3772349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</a:rPr>
              <a:t>yfirbordsvatn</a:t>
            </a:r>
            <a:r>
              <a:rPr lang="en-US" sz="2000" dirty="0">
                <a:latin typeface="Times New Roman" panose="02020603050405020304" pitchFamily="18" charset="0"/>
              </a:rPr>
              <a:t> = water surfaces</a:t>
            </a:r>
          </a:p>
          <a:p>
            <a:r>
              <a:rPr lang="en-US" sz="2000" b="1" dirty="0" err="1">
                <a:latin typeface="Times New Roman" panose="02020603050405020304" pitchFamily="18" charset="0"/>
              </a:rPr>
              <a:t>skurður</a:t>
            </a:r>
            <a:r>
              <a:rPr lang="en-US" sz="2000" b="1" dirty="0">
                <a:latin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</a:rPr>
              <a:t>veitugöng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</a:rPr>
              <a:t>= canal/ditch, tunnel</a:t>
            </a:r>
          </a:p>
          <a:p>
            <a:r>
              <a:rPr lang="en-US" sz="2000" b="1" dirty="0" err="1">
                <a:latin typeface="Times New Roman" panose="02020603050405020304" pitchFamily="18" charset="0"/>
              </a:rPr>
              <a:t>jökull</a:t>
            </a:r>
            <a:r>
              <a:rPr lang="en-US" sz="2000" b="1" dirty="0">
                <a:latin typeface="Times New Roman" panose="02020603050405020304" pitchFamily="18" charset="0"/>
              </a:rPr>
              <a:t> = </a:t>
            </a:r>
            <a:r>
              <a:rPr lang="en-US" sz="2000" dirty="0">
                <a:latin typeface="Times New Roman" panose="02020603050405020304" pitchFamily="18" charset="0"/>
              </a:rPr>
              <a:t>glacier</a:t>
            </a:r>
          </a:p>
          <a:p>
            <a:r>
              <a:rPr lang="en-US" sz="2000" b="1" dirty="0" err="1">
                <a:latin typeface="Times New Roman" panose="02020603050405020304" pitchFamily="18" charset="0"/>
              </a:rPr>
              <a:t>stöðuvatn</a:t>
            </a:r>
            <a:r>
              <a:rPr lang="en-US" sz="2000" b="1" dirty="0">
                <a:latin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</a:rPr>
              <a:t>tjörn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</a:rPr>
              <a:t>= lake, pond </a:t>
            </a:r>
          </a:p>
          <a:p>
            <a:r>
              <a:rPr lang="en-US" sz="2000" b="1" dirty="0">
                <a:latin typeface="Times New Roman" panose="02020603050405020304" pitchFamily="18" charset="0"/>
              </a:rPr>
              <a:t>á </a:t>
            </a:r>
            <a:r>
              <a:rPr lang="en-US" sz="2000" b="1" dirty="0" err="1">
                <a:latin typeface="Times New Roman" panose="02020603050405020304" pitchFamily="18" charset="0"/>
              </a:rPr>
              <a:t>ekki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</a:rPr>
              <a:t>við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</a:rPr>
              <a:t>= not applicable </a:t>
            </a:r>
          </a:p>
          <a:p>
            <a:r>
              <a:rPr lang="en-US" sz="2000" b="1" dirty="0">
                <a:latin typeface="Times New Roman" panose="02020603050405020304" pitchFamily="18" charset="0"/>
              </a:rPr>
              <a:t>á, </a:t>
            </a:r>
            <a:r>
              <a:rPr lang="en-US" sz="2000" b="1" dirty="0" err="1">
                <a:latin typeface="Times New Roman" panose="02020603050405020304" pitchFamily="18" charset="0"/>
              </a:rPr>
              <a:t>lækur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</a:rPr>
              <a:t>= brook).  </a:t>
            </a:r>
            <a:endParaRPr lang="en-US" sz="2000" dirty="0">
              <a:effectLst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8A04C9-0FEC-4893-AE49-E7E2DB263081}"/>
              </a:ext>
            </a:extLst>
          </p:cNvPr>
          <p:cNvSpPr txBox="1"/>
          <p:nvPr/>
        </p:nvSpPr>
        <p:spPr>
          <a:xfrm>
            <a:off x="7090124" y="180668"/>
            <a:ext cx="25157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Hydrology</a:t>
            </a:r>
          </a:p>
        </p:txBody>
      </p:sp>
    </p:spTree>
    <p:extLst>
      <p:ext uri="{BB962C8B-B14F-4D97-AF65-F5344CB8AC3E}">
        <p14:creationId xmlns:p14="http://schemas.microsoft.com/office/powerpoint/2010/main" val="18773001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465</Words>
  <Application>Microsoft Office PowerPoint</Application>
  <PresentationFormat>Widescreen</PresentationFormat>
  <Paragraphs>87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Wingdings</vt:lpstr>
      <vt:lpstr>Office Theme</vt:lpstr>
      <vt:lpstr>Holocene Jökulhlaups along the Hvítá River and Gullfoss, Iceland </vt:lpstr>
      <vt:lpstr>Icelandic Jökulhlaups </vt:lpstr>
      <vt:lpstr>PowerPoint Presentation</vt:lpstr>
      <vt:lpstr>Research Objectives </vt:lpstr>
      <vt:lpstr>Hvítá River Watershed</vt:lpstr>
      <vt:lpstr>PowerPoint Presentation</vt:lpstr>
      <vt:lpstr>Objectives </vt:lpstr>
      <vt:lpstr>Data Sets </vt:lpstr>
      <vt:lpstr>PowerPoint Presentation</vt:lpstr>
      <vt:lpstr>DEM + hydrology  </vt:lpstr>
      <vt:lpstr>PowerPoint Presentation</vt:lpstr>
      <vt:lpstr>PowerPoint Presentation</vt:lpstr>
      <vt:lpstr>PowerPoint Presentation</vt:lpstr>
      <vt:lpstr>Next Steps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Holocene Jökulhlaups along the Hvítá River and Gullfoss, Iceland</dc:title>
  <dc:creator>Wells, Greta H</dc:creator>
  <cp:lastModifiedBy>Maidment, David R</cp:lastModifiedBy>
  <cp:revision>26</cp:revision>
  <dcterms:created xsi:type="dcterms:W3CDTF">2017-11-13T23:33:49Z</dcterms:created>
  <dcterms:modified xsi:type="dcterms:W3CDTF">2017-11-14T17:38:49Z</dcterms:modified>
</cp:coreProperties>
</file>