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68" r:id="rId3"/>
    <p:sldMasterId id="2147483677" r:id="rId4"/>
  </p:sldMasterIdLst>
  <p:notesMasterIdLst>
    <p:notesMasterId r:id="rId17"/>
  </p:notesMasterIdLst>
  <p:sldIdLst>
    <p:sldId id="256" r:id="rId5"/>
    <p:sldId id="257" r:id="rId6"/>
    <p:sldId id="258" r:id="rId7"/>
    <p:sldId id="260" r:id="rId8"/>
    <p:sldId id="261" r:id="rId9"/>
    <p:sldId id="262" r:id="rId10"/>
    <p:sldId id="263" r:id="rId11"/>
    <p:sldId id="268" r:id="rId12"/>
    <p:sldId id="267" r:id="rId13"/>
    <p:sldId id="264" r:id="rId14"/>
    <p:sldId id="266" r:id="rId15"/>
    <p:sldId id="269" r:id="rId1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384" autoAdjust="0"/>
  </p:normalViewPr>
  <p:slideViewPr>
    <p:cSldViewPr snapToGrid="0">
      <p:cViewPr varScale="1">
        <p:scale>
          <a:sx n="78" d="100"/>
          <a:sy n="78" d="100"/>
        </p:scale>
        <p:origin x="6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3F52D0-9EBC-4439-ADE3-27821DD30D7B}" type="doc">
      <dgm:prSet loTypeId="urn:microsoft.com/office/officeart/2005/8/layout/chevron1" loCatId="process" qsTypeId="urn:microsoft.com/office/officeart/2005/8/quickstyle/simple1" qsCatId="simple" csTypeId="urn:microsoft.com/office/officeart/2005/8/colors/colorful2" csCatId="colorful" phldr="1"/>
      <dgm:spPr/>
    </dgm:pt>
    <dgm:pt modelId="{D36FC673-86D0-448A-9A54-2B3986EEA1E9}">
      <dgm:prSet phldrT="[Text]"/>
      <dgm:spPr/>
      <dgm:t>
        <a:bodyPr/>
        <a:lstStyle/>
        <a:p>
          <a:r>
            <a:rPr lang="en-US" dirty="0"/>
            <a:t>Google Form</a:t>
          </a:r>
        </a:p>
      </dgm:t>
    </dgm:pt>
    <dgm:pt modelId="{9038614B-0D1F-4791-AAC4-DFD2BD1C5C74}" type="parTrans" cxnId="{C91670DE-CEA9-4391-B677-2CAA4B310AA4}">
      <dgm:prSet/>
      <dgm:spPr/>
      <dgm:t>
        <a:bodyPr/>
        <a:lstStyle/>
        <a:p>
          <a:endParaRPr lang="en-US"/>
        </a:p>
      </dgm:t>
    </dgm:pt>
    <dgm:pt modelId="{B8FCAA5E-95D2-427F-8BDD-652F430055AB}" type="sibTrans" cxnId="{C91670DE-CEA9-4391-B677-2CAA4B310AA4}">
      <dgm:prSet/>
      <dgm:spPr/>
      <dgm:t>
        <a:bodyPr/>
        <a:lstStyle/>
        <a:p>
          <a:endParaRPr lang="en-US"/>
        </a:p>
      </dgm:t>
    </dgm:pt>
    <dgm:pt modelId="{0C3E3504-9A09-4645-9051-BE424115D7BE}">
      <dgm:prSet phldrT="[Text]"/>
      <dgm:spPr/>
      <dgm:t>
        <a:bodyPr/>
        <a:lstStyle/>
        <a:p>
          <a:r>
            <a:rPr lang="en-US" dirty="0"/>
            <a:t>Google Sheet</a:t>
          </a:r>
        </a:p>
      </dgm:t>
    </dgm:pt>
    <dgm:pt modelId="{0C2FC466-F152-440F-A44B-46364F112887}" type="parTrans" cxnId="{01949E99-131E-4BCC-BEDE-561F4ACFC6EB}">
      <dgm:prSet/>
      <dgm:spPr/>
      <dgm:t>
        <a:bodyPr/>
        <a:lstStyle/>
        <a:p>
          <a:endParaRPr lang="en-US"/>
        </a:p>
      </dgm:t>
    </dgm:pt>
    <dgm:pt modelId="{921FBC91-7B89-47E5-8B4E-42A3C9CAFC88}" type="sibTrans" cxnId="{01949E99-131E-4BCC-BEDE-561F4ACFC6EB}">
      <dgm:prSet/>
      <dgm:spPr/>
      <dgm:t>
        <a:bodyPr/>
        <a:lstStyle/>
        <a:p>
          <a:endParaRPr lang="en-US"/>
        </a:p>
      </dgm:t>
    </dgm:pt>
    <dgm:pt modelId="{CC87AA05-B453-49FB-9531-F741E1F94346}">
      <dgm:prSet phldrT="[Text]"/>
      <dgm:spPr/>
      <dgm:t>
        <a:bodyPr/>
        <a:lstStyle/>
        <a:p>
          <a:r>
            <a:rPr lang="en-US" dirty="0"/>
            <a:t>Google </a:t>
          </a:r>
          <a:r>
            <a:rPr lang="en-US" dirty="0" err="1"/>
            <a:t>MyMaps</a:t>
          </a:r>
          <a:r>
            <a:rPr lang="en-US" dirty="0"/>
            <a:t> App</a:t>
          </a:r>
        </a:p>
      </dgm:t>
    </dgm:pt>
    <dgm:pt modelId="{748A1F90-62E9-4575-A3F1-C70109468B3B}" type="parTrans" cxnId="{EFB1680F-C950-46FD-BA50-722E120DA8C2}">
      <dgm:prSet/>
      <dgm:spPr/>
      <dgm:t>
        <a:bodyPr/>
        <a:lstStyle/>
        <a:p>
          <a:endParaRPr lang="en-US"/>
        </a:p>
      </dgm:t>
    </dgm:pt>
    <dgm:pt modelId="{F2692345-0AD5-4017-81B6-696CF0712B54}" type="sibTrans" cxnId="{EFB1680F-C950-46FD-BA50-722E120DA8C2}">
      <dgm:prSet/>
      <dgm:spPr/>
      <dgm:t>
        <a:bodyPr/>
        <a:lstStyle/>
        <a:p>
          <a:endParaRPr lang="en-US"/>
        </a:p>
      </dgm:t>
    </dgm:pt>
    <dgm:pt modelId="{AB6BE879-1BAC-4455-B248-7832B77CC5C4}">
      <dgm:prSet phldrT="[Text]"/>
      <dgm:spPr/>
      <dgm:t>
        <a:bodyPr/>
        <a:lstStyle/>
        <a:p>
          <a:pPr>
            <a:buNone/>
          </a:pPr>
          <a:r>
            <a:rPr lang="en-US" dirty="0"/>
            <a:t>Victims gave basic information, asking for help</a:t>
          </a:r>
        </a:p>
      </dgm:t>
    </dgm:pt>
    <dgm:pt modelId="{26A1F158-F903-493D-AA72-007408AF03F3}" type="parTrans" cxnId="{83C6F2C8-BD81-40DE-A278-B6F9EBC51895}">
      <dgm:prSet/>
      <dgm:spPr/>
      <dgm:t>
        <a:bodyPr/>
        <a:lstStyle/>
        <a:p>
          <a:endParaRPr lang="en-US"/>
        </a:p>
      </dgm:t>
    </dgm:pt>
    <dgm:pt modelId="{3497884F-CCE8-42CB-8517-F0A24E211880}" type="sibTrans" cxnId="{83C6F2C8-BD81-40DE-A278-B6F9EBC51895}">
      <dgm:prSet/>
      <dgm:spPr/>
      <dgm:t>
        <a:bodyPr/>
        <a:lstStyle/>
        <a:p>
          <a:endParaRPr lang="en-US"/>
        </a:p>
      </dgm:t>
    </dgm:pt>
    <dgm:pt modelId="{FFD18C1F-5770-4531-B51E-284A0C347FFE}">
      <dgm:prSet phldrT="[Text]"/>
      <dgm:spPr/>
      <dgm:t>
        <a:bodyPr/>
        <a:lstStyle/>
        <a:p>
          <a:pPr>
            <a:buNone/>
          </a:pPr>
          <a:r>
            <a:rPr lang="en-US" dirty="0"/>
            <a:t>Compilation of request information</a:t>
          </a:r>
        </a:p>
      </dgm:t>
    </dgm:pt>
    <dgm:pt modelId="{39FAD1E3-215F-4208-A432-2009F6ADAB89}" type="parTrans" cxnId="{3C63860D-BF28-43F9-885A-0946072229B1}">
      <dgm:prSet/>
      <dgm:spPr/>
      <dgm:t>
        <a:bodyPr/>
        <a:lstStyle/>
        <a:p>
          <a:endParaRPr lang="en-US"/>
        </a:p>
      </dgm:t>
    </dgm:pt>
    <dgm:pt modelId="{BC088FB4-3814-4DFF-8239-CB8926366FD5}" type="sibTrans" cxnId="{3C63860D-BF28-43F9-885A-0946072229B1}">
      <dgm:prSet/>
      <dgm:spPr/>
      <dgm:t>
        <a:bodyPr/>
        <a:lstStyle/>
        <a:p>
          <a:endParaRPr lang="en-US"/>
        </a:p>
      </dgm:t>
    </dgm:pt>
    <dgm:pt modelId="{E99429B1-23FA-40DF-8D2D-BD4F19EC8500}">
      <dgm:prSet phldrT="[Text]"/>
      <dgm:spPr/>
      <dgm:t>
        <a:bodyPr/>
        <a:lstStyle/>
        <a:p>
          <a:pPr>
            <a:buNone/>
          </a:pPr>
          <a:r>
            <a:rPr lang="en-US" dirty="0"/>
            <a:t>Plotted requests on a map so able citizens conduct rescues</a:t>
          </a:r>
        </a:p>
      </dgm:t>
    </dgm:pt>
    <dgm:pt modelId="{F8E26A45-83C8-43E8-A2F1-248FF859D1CE}" type="parTrans" cxnId="{0AFA09CE-7B38-458B-AD0D-1B3D7B37AC4D}">
      <dgm:prSet/>
      <dgm:spPr/>
      <dgm:t>
        <a:bodyPr/>
        <a:lstStyle/>
        <a:p>
          <a:endParaRPr lang="en-US"/>
        </a:p>
      </dgm:t>
    </dgm:pt>
    <dgm:pt modelId="{F0ACBA9F-B8AB-439B-B319-2E3F8B6C560B}" type="sibTrans" cxnId="{0AFA09CE-7B38-458B-AD0D-1B3D7B37AC4D}">
      <dgm:prSet/>
      <dgm:spPr/>
      <dgm:t>
        <a:bodyPr/>
        <a:lstStyle/>
        <a:p>
          <a:endParaRPr lang="en-US"/>
        </a:p>
      </dgm:t>
    </dgm:pt>
    <dgm:pt modelId="{A05E6630-E8FE-4772-8265-7C1C4DCE47F0}" type="pres">
      <dgm:prSet presAssocID="{9D3F52D0-9EBC-4439-ADE3-27821DD30D7B}" presName="Name0" presStyleCnt="0">
        <dgm:presLayoutVars>
          <dgm:dir/>
          <dgm:animLvl val="lvl"/>
          <dgm:resizeHandles val="exact"/>
        </dgm:presLayoutVars>
      </dgm:prSet>
      <dgm:spPr/>
    </dgm:pt>
    <dgm:pt modelId="{0FB6978C-16D3-403A-8D52-A5336808277B}" type="pres">
      <dgm:prSet presAssocID="{D36FC673-86D0-448A-9A54-2B3986EEA1E9}" presName="composite" presStyleCnt="0"/>
      <dgm:spPr/>
    </dgm:pt>
    <dgm:pt modelId="{61D51705-7977-4132-B105-B949ACA60CB2}" type="pres">
      <dgm:prSet presAssocID="{D36FC673-86D0-448A-9A54-2B3986EEA1E9}" presName="parTx" presStyleLbl="node1" presStyleIdx="0" presStyleCnt="3">
        <dgm:presLayoutVars>
          <dgm:chMax val="0"/>
          <dgm:chPref val="0"/>
          <dgm:bulletEnabled val="1"/>
        </dgm:presLayoutVars>
      </dgm:prSet>
      <dgm:spPr/>
      <dgm:t>
        <a:bodyPr/>
        <a:lstStyle/>
        <a:p>
          <a:endParaRPr lang="en-US"/>
        </a:p>
      </dgm:t>
    </dgm:pt>
    <dgm:pt modelId="{F29D1D2C-5A03-42B1-A4DD-4DB6AC933E59}" type="pres">
      <dgm:prSet presAssocID="{D36FC673-86D0-448A-9A54-2B3986EEA1E9}" presName="desTx" presStyleLbl="revTx" presStyleIdx="0" presStyleCnt="3">
        <dgm:presLayoutVars>
          <dgm:bulletEnabled val="1"/>
        </dgm:presLayoutVars>
      </dgm:prSet>
      <dgm:spPr/>
      <dgm:t>
        <a:bodyPr/>
        <a:lstStyle/>
        <a:p>
          <a:endParaRPr lang="en-US"/>
        </a:p>
      </dgm:t>
    </dgm:pt>
    <dgm:pt modelId="{0C8FE17F-53B8-4D3D-939F-8DDCAA4C1FF4}" type="pres">
      <dgm:prSet presAssocID="{B8FCAA5E-95D2-427F-8BDD-652F430055AB}" presName="space" presStyleCnt="0"/>
      <dgm:spPr/>
    </dgm:pt>
    <dgm:pt modelId="{401FB351-13BB-477A-AED9-BB9DC5E93F80}" type="pres">
      <dgm:prSet presAssocID="{0C3E3504-9A09-4645-9051-BE424115D7BE}" presName="composite" presStyleCnt="0"/>
      <dgm:spPr/>
    </dgm:pt>
    <dgm:pt modelId="{C8F893A0-F5D9-4ED6-AC6F-345EDD8FDD21}" type="pres">
      <dgm:prSet presAssocID="{0C3E3504-9A09-4645-9051-BE424115D7BE}" presName="parTx" presStyleLbl="node1" presStyleIdx="1" presStyleCnt="3">
        <dgm:presLayoutVars>
          <dgm:chMax val="0"/>
          <dgm:chPref val="0"/>
          <dgm:bulletEnabled val="1"/>
        </dgm:presLayoutVars>
      </dgm:prSet>
      <dgm:spPr/>
      <dgm:t>
        <a:bodyPr/>
        <a:lstStyle/>
        <a:p>
          <a:endParaRPr lang="en-US"/>
        </a:p>
      </dgm:t>
    </dgm:pt>
    <dgm:pt modelId="{EC703581-8766-4840-BD75-56E3E29ECEBF}" type="pres">
      <dgm:prSet presAssocID="{0C3E3504-9A09-4645-9051-BE424115D7BE}" presName="desTx" presStyleLbl="revTx" presStyleIdx="1" presStyleCnt="3">
        <dgm:presLayoutVars>
          <dgm:bulletEnabled val="1"/>
        </dgm:presLayoutVars>
      </dgm:prSet>
      <dgm:spPr/>
      <dgm:t>
        <a:bodyPr/>
        <a:lstStyle/>
        <a:p>
          <a:endParaRPr lang="en-US"/>
        </a:p>
      </dgm:t>
    </dgm:pt>
    <dgm:pt modelId="{73F99147-8BA6-430F-A021-002DF5DEAB4D}" type="pres">
      <dgm:prSet presAssocID="{921FBC91-7B89-47E5-8B4E-42A3C9CAFC88}" presName="space" presStyleCnt="0"/>
      <dgm:spPr/>
    </dgm:pt>
    <dgm:pt modelId="{816AA9C5-2C62-49E4-B04E-5A3799DB30E3}" type="pres">
      <dgm:prSet presAssocID="{CC87AA05-B453-49FB-9531-F741E1F94346}" presName="composite" presStyleCnt="0"/>
      <dgm:spPr/>
    </dgm:pt>
    <dgm:pt modelId="{DC37DD1D-756F-4225-AAF5-1AC08F581FD6}" type="pres">
      <dgm:prSet presAssocID="{CC87AA05-B453-49FB-9531-F741E1F94346}" presName="parTx" presStyleLbl="node1" presStyleIdx="2" presStyleCnt="3">
        <dgm:presLayoutVars>
          <dgm:chMax val="0"/>
          <dgm:chPref val="0"/>
          <dgm:bulletEnabled val="1"/>
        </dgm:presLayoutVars>
      </dgm:prSet>
      <dgm:spPr/>
      <dgm:t>
        <a:bodyPr/>
        <a:lstStyle/>
        <a:p>
          <a:endParaRPr lang="en-US"/>
        </a:p>
      </dgm:t>
    </dgm:pt>
    <dgm:pt modelId="{5319010D-AAA6-4373-9ACF-C34D61683689}" type="pres">
      <dgm:prSet presAssocID="{CC87AA05-B453-49FB-9531-F741E1F94346}" presName="desTx" presStyleLbl="revTx" presStyleIdx="2" presStyleCnt="3">
        <dgm:presLayoutVars>
          <dgm:bulletEnabled val="1"/>
        </dgm:presLayoutVars>
      </dgm:prSet>
      <dgm:spPr/>
      <dgm:t>
        <a:bodyPr/>
        <a:lstStyle/>
        <a:p>
          <a:endParaRPr lang="en-US"/>
        </a:p>
      </dgm:t>
    </dgm:pt>
  </dgm:ptLst>
  <dgm:cxnLst>
    <dgm:cxn modelId="{3C63860D-BF28-43F9-885A-0946072229B1}" srcId="{0C3E3504-9A09-4645-9051-BE424115D7BE}" destId="{FFD18C1F-5770-4531-B51E-284A0C347FFE}" srcOrd="0" destOrd="0" parTransId="{39FAD1E3-215F-4208-A432-2009F6ADAB89}" sibTransId="{BC088FB4-3814-4DFF-8239-CB8926366FD5}"/>
    <dgm:cxn modelId="{0D6259EF-8C89-431F-AB0C-462CABEE3D06}" type="presOf" srcId="{D36FC673-86D0-448A-9A54-2B3986EEA1E9}" destId="{61D51705-7977-4132-B105-B949ACA60CB2}" srcOrd="0" destOrd="0" presId="urn:microsoft.com/office/officeart/2005/8/layout/chevron1"/>
    <dgm:cxn modelId="{0EB350D7-D246-401B-9E6E-146250104F55}" type="presOf" srcId="{CC87AA05-B453-49FB-9531-F741E1F94346}" destId="{DC37DD1D-756F-4225-AAF5-1AC08F581FD6}" srcOrd="0" destOrd="0" presId="urn:microsoft.com/office/officeart/2005/8/layout/chevron1"/>
    <dgm:cxn modelId="{F75F81C3-3B1C-4905-9009-4A97274D28A7}" type="presOf" srcId="{9D3F52D0-9EBC-4439-ADE3-27821DD30D7B}" destId="{A05E6630-E8FE-4772-8265-7C1C4DCE47F0}" srcOrd="0" destOrd="0" presId="urn:microsoft.com/office/officeart/2005/8/layout/chevron1"/>
    <dgm:cxn modelId="{83C6F2C8-BD81-40DE-A278-B6F9EBC51895}" srcId="{D36FC673-86D0-448A-9A54-2B3986EEA1E9}" destId="{AB6BE879-1BAC-4455-B248-7832B77CC5C4}" srcOrd="0" destOrd="0" parTransId="{26A1F158-F903-493D-AA72-007408AF03F3}" sibTransId="{3497884F-CCE8-42CB-8517-F0A24E211880}"/>
    <dgm:cxn modelId="{8FDAFF9E-06B1-45BF-9E66-838D799E5A4B}" type="presOf" srcId="{0C3E3504-9A09-4645-9051-BE424115D7BE}" destId="{C8F893A0-F5D9-4ED6-AC6F-345EDD8FDD21}" srcOrd="0" destOrd="0" presId="urn:microsoft.com/office/officeart/2005/8/layout/chevron1"/>
    <dgm:cxn modelId="{EFB1680F-C950-46FD-BA50-722E120DA8C2}" srcId="{9D3F52D0-9EBC-4439-ADE3-27821DD30D7B}" destId="{CC87AA05-B453-49FB-9531-F741E1F94346}" srcOrd="2" destOrd="0" parTransId="{748A1F90-62E9-4575-A3F1-C70109468B3B}" sibTransId="{F2692345-0AD5-4017-81B6-696CF0712B54}"/>
    <dgm:cxn modelId="{CBD1AC53-32D8-45A2-8C92-C0ADA5BCB622}" type="presOf" srcId="{E99429B1-23FA-40DF-8D2D-BD4F19EC8500}" destId="{5319010D-AAA6-4373-9ACF-C34D61683689}" srcOrd="0" destOrd="0" presId="urn:microsoft.com/office/officeart/2005/8/layout/chevron1"/>
    <dgm:cxn modelId="{C91670DE-CEA9-4391-B677-2CAA4B310AA4}" srcId="{9D3F52D0-9EBC-4439-ADE3-27821DD30D7B}" destId="{D36FC673-86D0-448A-9A54-2B3986EEA1E9}" srcOrd="0" destOrd="0" parTransId="{9038614B-0D1F-4791-AAC4-DFD2BD1C5C74}" sibTransId="{B8FCAA5E-95D2-427F-8BDD-652F430055AB}"/>
    <dgm:cxn modelId="{0AFA09CE-7B38-458B-AD0D-1B3D7B37AC4D}" srcId="{CC87AA05-B453-49FB-9531-F741E1F94346}" destId="{E99429B1-23FA-40DF-8D2D-BD4F19EC8500}" srcOrd="0" destOrd="0" parTransId="{F8E26A45-83C8-43E8-A2F1-248FF859D1CE}" sibTransId="{F0ACBA9F-B8AB-439B-B319-2E3F8B6C560B}"/>
    <dgm:cxn modelId="{01949E99-131E-4BCC-BEDE-561F4ACFC6EB}" srcId="{9D3F52D0-9EBC-4439-ADE3-27821DD30D7B}" destId="{0C3E3504-9A09-4645-9051-BE424115D7BE}" srcOrd="1" destOrd="0" parTransId="{0C2FC466-F152-440F-A44B-46364F112887}" sibTransId="{921FBC91-7B89-47E5-8B4E-42A3C9CAFC88}"/>
    <dgm:cxn modelId="{1FDF6AA2-7B0E-4C12-8789-AF3D88D872D5}" type="presOf" srcId="{AB6BE879-1BAC-4455-B248-7832B77CC5C4}" destId="{F29D1D2C-5A03-42B1-A4DD-4DB6AC933E59}" srcOrd="0" destOrd="0" presId="urn:microsoft.com/office/officeart/2005/8/layout/chevron1"/>
    <dgm:cxn modelId="{88259A54-70FD-438A-983E-AF695A61133E}" type="presOf" srcId="{FFD18C1F-5770-4531-B51E-284A0C347FFE}" destId="{EC703581-8766-4840-BD75-56E3E29ECEBF}" srcOrd="0" destOrd="0" presId="urn:microsoft.com/office/officeart/2005/8/layout/chevron1"/>
    <dgm:cxn modelId="{ED22DBA6-F1CA-4128-BB99-0DBBBF5B4535}" type="presParOf" srcId="{A05E6630-E8FE-4772-8265-7C1C4DCE47F0}" destId="{0FB6978C-16D3-403A-8D52-A5336808277B}" srcOrd="0" destOrd="0" presId="urn:microsoft.com/office/officeart/2005/8/layout/chevron1"/>
    <dgm:cxn modelId="{847FAC6F-5BCD-483D-9E65-9EA4567B4453}" type="presParOf" srcId="{0FB6978C-16D3-403A-8D52-A5336808277B}" destId="{61D51705-7977-4132-B105-B949ACA60CB2}" srcOrd="0" destOrd="0" presId="urn:microsoft.com/office/officeart/2005/8/layout/chevron1"/>
    <dgm:cxn modelId="{E880342E-CF3B-4FFC-9E88-C9CC68B330A2}" type="presParOf" srcId="{0FB6978C-16D3-403A-8D52-A5336808277B}" destId="{F29D1D2C-5A03-42B1-A4DD-4DB6AC933E59}" srcOrd="1" destOrd="0" presId="urn:microsoft.com/office/officeart/2005/8/layout/chevron1"/>
    <dgm:cxn modelId="{64A40AA2-1C08-4BB7-8C20-B0BCA92D0E0F}" type="presParOf" srcId="{A05E6630-E8FE-4772-8265-7C1C4DCE47F0}" destId="{0C8FE17F-53B8-4D3D-939F-8DDCAA4C1FF4}" srcOrd="1" destOrd="0" presId="urn:microsoft.com/office/officeart/2005/8/layout/chevron1"/>
    <dgm:cxn modelId="{962223B7-AA87-4F0C-833D-054B96FEEAFF}" type="presParOf" srcId="{A05E6630-E8FE-4772-8265-7C1C4DCE47F0}" destId="{401FB351-13BB-477A-AED9-BB9DC5E93F80}" srcOrd="2" destOrd="0" presId="urn:microsoft.com/office/officeart/2005/8/layout/chevron1"/>
    <dgm:cxn modelId="{CC081FE0-5A61-4B61-8800-6B96F1FAC8A3}" type="presParOf" srcId="{401FB351-13BB-477A-AED9-BB9DC5E93F80}" destId="{C8F893A0-F5D9-4ED6-AC6F-345EDD8FDD21}" srcOrd="0" destOrd="0" presId="urn:microsoft.com/office/officeart/2005/8/layout/chevron1"/>
    <dgm:cxn modelId="{B318898F-56A4-4236-93AD-A823FF816C2E}" type="presParOf" srcId="{401FB351-13BB-477A-AED9-BB9DC5E93F80}" destId="{EC703581-8766-4840-BD75-56E3E29ECEBF}" srcOrd="1" destOrd="0" presId="urn:microsoft.com/office/officeart/2005/8/layout/chevron1"/>
    <dgm:cxn modelId="{6368C13E-F4FF-4298-BBC0-1803FE580CD4}" type="presParOf" srcId="{A05E6630-E8FE-4772-8265-7C1C4DCE47F0}" destId="{73F99147-8BA6-430F-A021-002DF5DEAB4D}" srcOrd="3" destOrd="0" presId="urn:microsoft.com/office/officeart/2005/8/layout/chevron1"/>
    <dgm:cxn modelId="{6494E2A3-4344-48C9-80AF-F18787CCF122}" type="presParOf" srcId="{A05E6630-E8FE-4772-8265-7C1C4DCE47F0}" destId="{816AA9C5-2C62-49E4-B04E-5A3799DB30E3}" srcOrd="4" destOrd="0" presId="urn:microsoft.com/office/officeart/2005/8/layout/chevron1"/>
    <dgm:cxn modelId="{07F065D3-7414-482E-9AFD-5F3EAEC4E2AE}" type="presParOf" srcId="{816AA9C5-2C62-49E4-B04E-5A3799DB30E3}" destId="{DC37DD1D-756F-4225-AAF5-1AC08F581FD6}" srcOrd="0" destOrd="0" presId="urn:microsoft.com/office/officeart/2005/8/layout/chevron1"/>
    <dgm:cxn modelId="{0C338638-0B80-443F-ACCD-CA7F038045FE}" type="presParOf" srcId="{816AA9C5-2C62-49E4-B04E-5A3799DB30E3}" destId="{5319010D-AAA6-4373-9ACF-C34D61683689}"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51705-7977-4132-B105-B949ACA60CB2}">
      <dsp:nvSpPr>
        <dsp:cNvPr id="0" name=""/>
        <dsp:cNvSpPr/>
      </dsp:nvSpPr>
      <dsp:spPr>
        <a:xfrm>
          <a:off x="2107" y="1244450"/>
          <a:ext cx="3249340" cy="1299736"/>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kern="1200" dirty="0"/>
            <a:t>Google Form</a:t>
          </a:r>
        </a:p>
      </dsp:txBody>
      <dsp:txXfrm>
        <a:off x="651975" y="1244450"/>
        <a:ext cx="1949604" cy="1299736"/>
      </dsp:txXfrm>
    </dsp:sp>
    <dsp:sp modelId="{F29D1D2C-5A03-42B1-A4DD-4DB6AC933E59}">
      <dsp:nvSpPr>
        <dsp:cNvPr id="0" name=""/>
        <dsp:cNvSpPr/>
      </dsp:nvSpPr>
      <dsp:spPr>
        <a:xfrm>
          <a:off x="2107" y="2706653"/>
          <a:ext cx="2599472" cy="203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Victims gave basic information, asking for help</a:t>
          </a:r>
        </a:p>
      </dsp:txBody>
      <dsp:txXfrm>
        <a:off x="2107" y="2706653"/>
        <a:ext cx="2599472" cy="2039062"/>
      </dsp:txXfrm>
    </dsp:sp>
    <dsp:sp modelId="{C8F893A0-F5D9-4ED6-AC6F-345EDD8FDD21}">
      <dsp:nvSpPr>
        <dsp:cNvPr id="0" name=""/>
        <dsp:cNvSpPr/>
      </dsp:nvSpPr>
      <dsp:spPr>
        <a:xfrm>
          <a:off x="3035448" y="1244450"/>
          <a:ext cx="3249340" cy="1299736"/>
        </a:xfrm>
        <a:prstGeom prst="chevron">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kern="1200" dirty="0"/>
            <a:t>Google Sheet</a:t>
          </a:r>
        </a:p>
      </dsp:txBody>
      <dsp:txXfrm>
        <a:off x="3685316" y="1244450"/>
        <a:ext cx="1949604" cy="1299736"/>
      </dsp:txXfrm>
    </dsp:sp>
    <dsp:sp modelId="{EC703581-8766-4840-BD75-56E3E29ECEBF}">
      <dsp:nvSpPr>
        <dsp:cNvPr id="0" name=""/>
        <dsp:cNvSpPr/>
      </dsp:nvSpPr>
      <dsp:spPr>
        <a:xfrm>
          <a:off x="3035448" y="2706653"/>
          <a:ext cx="2599472" cy="203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Compilation of request information</a:t>
          </a:r>
        </a:p>
      </dsp:txBody>
      <dsp:txXfrm>
        <a:off x="3035448" y="2706653"/>
        <a:ext cx="2599472" cy="2039062"/>
      </dsp:txXfrm>
    </dsp:sp>
    <dsp:sp modelId="{DC37DD1D-756F-4225-AAF5-1AC08F581FD6}">
      <dsp:nvSpPr>
        <dsp:cNvPr id="0" name=""/>
        <dsp:cNvSpPr/>
      </dsp:nvSpPr>
      <dsp:spPr>
        <a:xfrm>
          <a:off x="6068788" y="1244450"/>
          <a:ext cx="3249340" cy="1299736"/>
        </a:xfrm>
        <a:prstGeom prst="chevr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kern="1200" dirty="0"/>
            <a:t>Google </a:t>
          </a:r>
          <a:r>
            <a:rPr lang="en-US" sz="2900" kern="1200" dirty="0" err="1"/>
            <a:t>MyMaps</a:t>
          </a:r>
          <a:r>
            <a:rPr lang="en-US" sz="2900" kern="1200" dirty="0"/>
            <a:t> App</a:t>
          </a:r>
        </a:p>
      </dsp:txBody>
      <dsp:txXfrm>
        <a:off x="6718656" y="1244450"/>
        <a:ext cx="1949604" cy="1299736"/>
      </dsp:txXfrm>
    </dsp:sp>
    <dsp:sp modelId="{5319010D-AAA6-4373-9ACF-C34D61683689}">
      <dsp:nvSpPr>
        <dsp:cNvPr id="0" name=""/>
        <dsp:cNvSpPr/>
      </dsp:nvSpPr>
      <dsp:spPr>
        <a:xfrm>
          <a:off x="6068788" y="2706653"/>
          <a:ext cx="2599472" cy="203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Plotted requests on a map so able citizens conduct rescues</a:t>
          </a:r>
        </a:p>
      </dsp:txBody>
      <dsp:txXfrm>
        <a:off x="6068788" y="2706653"/>
        <a:ext cx="2599472" cy="20390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C2A14-A7C8-41A8-8B54-A9748E50B35B}" type="datetimeFigureOut">
              <a:rPr lang="en-US" smtClean="0"/>
              <a:t>11/21/2017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3E7F8-D849-4CB4-8DD3-35DE187078CE}" type="slidenum">
              <a:rPr lang="en-US" smtClean="0"/>
              <a:t>‹#›</a:t>
            </a:fld>
            <a:endParaRPr lang="en-US"/>
          </a:p>
        </p:txBody>
      </p:sp>
    </p:spTree>
    <p:extLst>
      <p:ext uri="{BB962C8B-B14F-4D97-AF65-F5344CB8AC3E}">
        <p14:creationId xmlns:p14="http://schemas.microsoft.com/office/powerpoint/2010/main" val="2110504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this picture serves as an introduction to the severity of the flooding problem in Houston during and after Hurricane Harvey. Although generally susceptible to flooding, Houston’s experience during Harvey were catastrophic and alarming. It is critical that a repeat event can not be prevented immediately, engineers, city planners, and emergency management need tools to understand the complicated processes causing such damage.</a:t>
            </a:r>
          </a:p>
        </p:txBody>
      </p:sp>
      <p:sp>
        <p:nvSpPr>
          <p:cNvPr id="4" name="Slide Number Placeholder 3"/>
          <p:cNvSpPr>
            <a:spLocks noGrp="1"/>
          </p:cNvSpPr>
          <p:nvPr>
            <p:ph type="sldNum" sz="quarter" idx="10"/>
          </p:nvPr>
        </p:nvSpPr>
        <p:spPr/>
        <p:txBody>
          <a:bodyPr/>
          <a:lstStyle/>
          <a:p>
            <a:fld id="{E2F3E7F8-D849-4CB4-8DD3-35DE187078CE}" type="slidenum">
              <a:rPr lang="en-US" smtClean="0"/>
              <a:t>1</a:t>
            </a:fld>
            <a:endParaRPr lang="en-US"/>
          </a:p>
        </p:txBody>
      </p:sp>
    </p:spTree>
    <p:extLst>
      <p:ext uri="{BB962C8B-B14F-4D97-AF65-F5344CB8AC3E}">
        <p14:creationId xmlns:p14="http://schemas.microsoft.com/office/powerpoint/2010/main" val="2062871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floodplain maps consider only fluvial flooding i.e. when a channel overtops its banks into the floodplain</a:t>
            </a:r>
          </a:p>
          <a:p>
            <a:r>
              <a:rPr lang="en-US" dirty="0"/>
              <a:t>Pluvial vs fluvial flooding</a:t>
            </a:r>
          </a:p>
          <a:p>
            <a:endParaRPr lang="en-US" dirty="0"/>
          </a:p>
        </p:txBody>
      </p:sp>
      <p:sp>
        <p:nvSpPr>
          <p:cNvPr id="4" name="Slide Number Placeholder 3"/>
          <p:cNvSpPr>
            <a:spLocks noGrp="1"/>
          </p:cNvSpPr>
          <p:nvPr>
            <p:ph type="sldNum" sz="quarter" idx="10"/>
          </p:nvPr>
        </p:nvSpPr>
        <p:spPr/>
        <p:txBody>
          <a:bodyPr/>
          <a:lstStyle/>
          <a:p>
            <a:fld id="{E2F3E7F8-D849-4CB4-8DD3-35DE187078CE}" type="slidenum">
              <a:rPr lang="en-US" smtClean="0"/>
              <a:t>10</a:t>
            </a:fld>
            <a:endParaRPr lang="en-US"/>
          </a:p>
        </p:txBody>
      </p:sp>
    </p:spTree>
    <p:extLst>
      <p:ext uri="{BB962C8B-B14F-4D97-AF65-F5344CB8AC3E}">
        <p14:creationId xmlns:p14="http://schemas.microsoft.com/office/powerpoint/2010/main" val="1265239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F3E7F8-D849-4CB4-8DD3-35DE187078CE}" type="slidenum">
              <a:rPr lang="en-US" smtClean="0"/>
              <a:t>11</a:t>
            </a:fld>
            <a:endParaRPr lang="en-US"/>
          </a:p>
        </p:txBody>
      </p:sp>
    </p:spTree>
    <p:extLst>
      <p:ext uri="{BB962C8B-B14F-4D97-AF65-F5344CB8AC3E}">
        <p14:creationId xmlns:p14="http://schemas.microsoft.com/office/powerpoint/2010/main" val="228333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floodplain maps consider only fluvial flooding i.e. when a channel overtops its banks into the floodplain</a:t>
            </a:r>
          </a:p>
          <a:p>
            <a:r>
              <a:rPr lang="en-US" dirty="0"/>
              <a:t>Pluvial vs fluvial flooding</a:t>
            </a:r>
          </a:p>
          <a:p>
            <a:endParaRPr lang="en-US" dirty="0"/>
          </a:p>
        </p:txBody>
      </p:sp>
      <p:sp>
        <p:nvSpPr>
          <p:cNvPr id="4" name="Slide Number Placeholder 3"/>
          <p:cNvSpPr>
            <a:spLocks noGrp="1"/>
          </p:cNvSpPr>
          <p:nvPr>
            <p:ph type="sldNum" sz="quarter" idx="10"/>
          </p:nvPr>
        </p:nvSpPr>
        <p:spPr/>
        <p:txBody>
          <a:bodyPr/>
          <a:lstStyle/>
          <a:p>
            <a:fld id="{E2F3E7F8-D849-4CB4-8DD3-35DE187078CE}" type="slidenum">
              <a:rPr lang="en-US" smtClean="0"/>
              <a:t>12</a:t>
            </a:fld>
            <a:endParaRPr lang="en-US"/>
          </a:p>
        </p:txBody>
      </p:sp>
    </p:spTree>
    <p:extLst>
      <p:ext uri="{BB962C8B-B14F-4D97-AF65-F5344CB8AC3E}">
        <p14:creationId xmlns:p14="http://schemas.microsoft.com/office/powerpoint/2010/main" val="103695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floodplain maps consider only fluvial flooding i.e. when a channel overtops its banks into the floodplain</a:t>
            </a:r>
          </a:p>
          <a:p>
            <a:r>
              <a:rPr lang="en-US" dirty="0"/>
              <a:t>Pluvial vs fluvial flooding</a:t>
            </a:r>
          </a:p>
          <a:p>
            <a:endParaRPr lang="en-US" dirty="0"/>
          </a:p>
        </p:txBody>
      </p:sp>
      <p:sp>
        <p:nvSpPr>
          <p:cNvPr id="4" name="Slide Number Placeholder 3"/>
          <p:cNvSpPr>
            <a:spLocks noGrp="1"/>
          </p:cNvSpPr>
          <p:nvPr>
            <p:ph type="sldNum" sz="quarter" idx="10"/>
          </p:nvPr>
        </p:nvSpPr>
        <p:spPr/>
        <p:txBody>
          <a:bodyPr/>
          <a:lstStyle/>
          <a:p>
            <a:fld id="{E2F3E7F8-D849-4CB4-8DD3-35DE187078CE}" type="slidenum">
              <a:rPr lang="en-US" smtClean="0"/>
              <a:t>2</a:t>
            </a:fld>
            <a:endParaRPr lang="en-US"/>
          </a:p>
        </p:txBody>
      </p:sp>
    </p:spTree>
    <p:extLst>
      <p:ext uri="{BB962C8B-B14F-4D97-AF65-F5344CB8AC3E}">
        <p14:creationId xmlns:p14="http://schemas.microsoft.com/office/powerpoint/2010/main" val="1445570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F3E7F8-D849-4CB4-8DD3-35DE187078CE}" type="slidenum">
              <a:rPr lang="en-US" smtClean="0"/>
              <a:t>3</a:t>
            </a:fld>
            <a:endParaRPr lang="en-US"/>
          </a:p>
        </p:txBody>
      </p:sp>
    </p:spTree>
    <p:extLst>
      <p:ext uri="{BB962C8B-B14F-4D97-AF65-F5344CB8AC3E}">
        <p14:creationId xmlns:p14="http://schemas.microsoft.com/office/powerpoint/2010/main" val="184421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F3E7F8-D849-4CB4-8DD3-35DE187078CE}" type="slidenum">
              <a:rPr lang="en-US" smtClean="0"/>
              <a:t>4</a:t>
            </a:fld>
            <a:endParaRPr lang="en-US"/>
          </a:p>
        </p:txBody>
      </p:sp>
    </p:spTree>
    <p:extLst>
      <p:ext uri="{BB962C8B-B14F-4D97-AF65-F5344CB8AC3E}">
        <p14:creationId xmlns:p14="http://schemas.microsoft.com/office/powerpoint/2010/main" val="133356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F3E7F8-D849-4CB4-8DD3-35DE187078CE}" type="slidenum">
              <a:rPr lang="en-US" smtClean="0"/>
              <a:t>5</a:t>
            </a:fld>
            <a:endParaRPr lang="en-US"/>
          </a:p>
        </p:txBody>
      </p:sp>
    </p:spTree>
    <p:extLst>
      <p:ext uri="{BB962C8B-B14F-4D97-AF65-F5344CB8AC3E}">
        <p14:creationId xmlns:p14="http://schemas.microsoft.com/office/powerpoint/2010/main" val="68668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F3E7F8-D849-4CB4-8DD3-35DE187078CE}" type="slidenum">
              <a:rPr lang="en-US" smtClean="0"/>
              <a:t>6</a:t>
            </a:fld>
            <a:endParaRPr lang="en-US"/>
          </a:p>
        </p:txBody>
      </p:sp>
    </p:spTree>
    <p:extLst>
      <p:ext uri="{BB962C8B-B14F-4D97-AF65-F5344CB8AC3E}">
        <p14:creationId xmlns:p14="http://schemas.microsoft.com/office/powerpoint/2010/main" val="220115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F3E7F8-D849-4CB4-8DD3-35DE187078CE}" type="slidenum">
              <a:rPr lang="en-US" smtClean="0"/>
              <a:t>7</a:t>
            </a:fld>
            <a:endParaRPr lang="en-US"/>
          </a:p>
        </p:txBody>
      </p:sp>
    </p:spTree>
    <p:extLst>
      <p:ext uri="{BB962C8B-B14F-4D97-AF65-F5344CB8AC3E}">
        <p14:creationId xmlns:p14="http://schemas.microsoft.com/office/powerpoint/2010/main" val="99923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F3E7F8-D849-4CB4-8DD3-35DE187078CE}" type="slidenum">
              <a:rPr lang="en-US" smtClean="0"/>
              <a:t>8</a:t>
            </a:fld>
            <a:endParaRPr lang="en-US"/>
          </a:p>
        </p:txBody>
      </p:sp>
    </p:spTree>
    <p:extLst>
      <p:ext uri="{BB962C8B-B14F-4D97-AF65-F5344CB8AC3E}">
        <p14:creationId xmlns:p14="http://schemas.microsoft.com/office/powerpoint/2010/main" val="2048088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F3E7F8-D849-4CB4-8DD3-35DE187078CE}" type="slidenum">
              <a:rPr lang="en-US" smtClean="0"/>
              <a:t>9</a:t>
            </a:fld>
            <a:endParaRPr lang="en-US"/>
          </a:p>
        </p:txBody>
      </p:sp>
    </p:spTree>
    <p:extLst>
      <p:ext uri="{BB962C8B-B14F-4D97-AF65-F5344CB8AC3E}">
        <p14:creationId xmlns:p14="http://schemas.microsoft.com/office/powerpoint/2010/main" val="2728837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35542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311400"/>
            <a:ext cx="5384800" cy="42672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311400"/>
            <a:ext cx="5384800" cy="42672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272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092200"/>
            <a:ext cx="109728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4101409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1219200"/>
            <a:ext cx="4011084" cy="1162051"/>
          </a:xfrm>
        </p:spPr>
        <p:txBody>
          <a:bodyPr anchor="b"/>
          <a:lstStyle>
            <a:lvl1pPr algn="l">
              <a:defRPr sz="2667" b="1"/>
            </a:lvl1pPr>
          </a:lstStyle>
          <a:p>
            <a:r>
              <a:rPr lang="en-US"/>
              <a:t>Click to edit Master title style</a:t>
            </a:r>
            <a:endParaRPr lang="en-US" dirty="0"/>
          </a:p>
        </p:txBody>
      </p:sp>
      <p:sp>
        <p:nvSpPr>
          <p:cNvPr id="3" name="Content Placeholder 2"/>
          <p:cNvSpPr>
            <a:spLocks noGrp="1"/>
          </p:cNvSpPr>
          <p:nvPr>
            <p:ph idx="1"/>
          </p:nvPr>
        </p:nvSpPr>
        <p:spPr>
          <a:xfrm>
            <a:off x="4766733" y="1219202"/>
            <a:ext cx="6815667" cy="525780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6" y="2471739"/>
            <a:ext cx="4011084" cy="40052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196672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2070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10191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2389717" y="5773739"/>
            <a:ext cx="7315200" cy="804863"/>
          </a:xfrm>
        </p:spPr>
        <p:txBody>
          <a:bodyPr/>
          <a:lstStyle>
            <a:lvl1pPr marL="0" indent="0">
              <a:buNone/>
              <a:defRPr sz="1867">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313877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5382157" y="-175152"/>
            <a:ext cx="3429000" cy="91133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09600" y="1092200"/>
            <a:ext cx="109728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1334566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29791"/>
            <a:ext cx="10363200" cy="1470660"/>
          </a:xfr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85000"/>
                    <a:lumOff val="15000"/>
                  </a:schemeClr>
                </a:solidFill>
                <a:latin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93585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2316480"/>
            <a:ext cx="10972800" cy="39319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2378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963084" y="4406901"/>
            <a:ext cx="10363200" cy="1362075"/>
          </a:xfrm>
        </p:spPr>
        <p:txBody>
          <a:bodyPr anchor="t"/>
          <a:lstStyle>
            <a:lvl1pPr algn="l">
              <a:defRPr sz="5333" b="1" cap="all">
                <a:latin typeface="Arial"/>
              </a:defRPr>
            </a:lvl1pPr>
          </a:lstStyle>
          <a:p>
            <a:r>
              <a:rPr lang="en-US"/>
              <a:t>Click to edit Master title style</a:t>
            </a:r>
            <a:endParaRPr lang="en-US" dirty="0"/>
          </a:p>
        </p:txBody>
      </p:sp>
      <p:sp>
        <p:nvSpPr>
          <p:cNvPr id="5" name="Text Placeholder 2"/>
          <p:cNvSpPr>
            <a:spLocks noGrp="1"/>
          </p:cNvSpPr>
          <p:nvPr>
            <p:ph type="body" idx="1"/>
          </p:nvPr>
        </p:nvSpPr>
        <p:spPr>
          <a:xfrm>
            <a:off x="963084" y="2906713"/>
            <a:ext cx="10363200" cy="1500187"/>
          </a:xfrm>
        </p:spPr>
        <p:txBody>
          <a:bodyPr anchor="b"/>
          <a:lstStyle>
            <a:lvl1pPr marL="0" indent="0">
              <a:buNone/>
              <a:defRPr sz="2667">
                <a:solidFill>
                  <a:schemeClr val="tx1">
                    <a:lumMod val="75000"/>
                    <a:lumOff val="25000"/>
                  </a:schemeClr>
                </a:solidFill>
                <a:latin typeface="Aria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46919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65960"/>
            <a:ext cx="5384800" cy="402336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965960"/>
            <a:ext cx="5384800" cy="402336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8735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918" y="855347"/>
            <a:ext cx="4011084" cy="1162051"/>
          </a:xfrm>
        </p:spPr>
        <p:txBody>
          <a:bodyPr anchor="b"/>
          <a:lstStyle>
            <a:lvl1pPr algn="l">
              <a:defRPr sz="2667" b="1"/>
            </a:lvl1pPr>
          </a:lstStyle>
          <a:p>
            <a:r>
              <a:rPr lang="en-US"/>
              <a:t>Click to edit Master title style</a:t>
            </a:r>
            <a:endParaRPr lang="en-US" dirty="0"/>
          </a:p>
        </p:txBody>
      </p:sp>
      <p:sp>
        <p:nvSpPr>
          <p:cNvPr id="3" name="Content Placeholder 2"/>
          <p:cNvSpPr>
            <a:spLocks noGrp="1"/>
          </p:cNvSpPr>
          <p:nvPr>
            <p:ph idx="1"/>
          </p:nvPr>
        </p:nvSpPr>
        <p:spPr>
          <a:xfrm>
            <a:off x="4766733" y="1227845"/>
            <a:ext cx="6815667" cy="540155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0918" y="2135506"/>
            <a:ext cx="4011084" cy="418909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159604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36637"/>
            <a:ext cx="10972800" cy="1143000"/>
          </a:xfrm>
        </p:spPr>
        <p:txBody>
          <a:bodyPr/>
          <a:lstStyle/>
          <a:p>
            <a:r>
              <a:rPr lang="en-US"/>
              <a:t>Click to edit Master title style</a:t>
            </a:r>
          </a:p>
        </p:txBody>
      </p:sp>
      <p:sp>
        <p:nvSpPr>
          <p:cNvPr id="3" name="Content Placeholder 2"/>
          <p:cNvSpPr>
            <a:spLocks noGrp="1"/>
          </p:cNvSpPr>
          <p:nvPr>
            <p:ph idx="1"/>
          </p:nvPr>
        </p:nvSpPr>
        <p:spPr>
          <a:xfrm>
            <a:off x="609600" y="2362200"/>
            <a:ext cx="10972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3022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105400"/>
            <a:ext cx="7315200" cy="567691"/>
          </a:xfrm>
        </p:spPr>
        <p:txBody>
          <a:bodyPr anchor="b"/>
          <a:lstStyle>
            <a:lvl1pPr algn="l">
              <a:defRPr sz="2667" b="1"/>
            </a:lvl1pPr>
          </a:lstStyle>
          <a:p>
            <a:r>
              <a:rPr lang="en-US"/>
              <a:t>Click to edit Master title style</a:t>
            </a:r>
            <a:endParaRPr lang="en-US" dirty="0"/>
          </a:p>
        </p:txBody>
      </p:sp>
      <p:sp>
        <p:nvSpPr>
          <p:cNvPr id="3" name="Picture Placeholder 2"/>
          <p:cNvSpPr>
            <a:spLocks noGrp="1"/>
          </p:cNvSpPr>
          <p:nvPr>
            <p:ph type="pic" idx="1"/>
          </p:nvPr>
        </p:nvSpPr>
        <p:spPr>
          <a:xfrm>
            <a:off x="2389717" y="914400"/>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2389717" y="5673090"/>
            <a:ext cx="7315200" cy="80391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106181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atin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latin typeface="Aria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3644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332037"/>
            <a:ext cx="5384800" cy="4144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332037"/>
            <a:ext cx="5384800" cy="4144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503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560918" y="855347"/>
            <a:ext cx="4011084" cy="1162051"/>
          </a:xfrm>
        </p:spPr>
        <p:txBody>
          <a:bodyPr anchor="b"/>
          <a:lstStyle>
            <a:lvl1pPr algn="l">
              <a:defRPr sz="2667" b="1"/>
            </a:lvl1pPr>
          </a:lstStyle>
          <a:p>
            <a:r>
              <a:rPr lang="en-US"/>
              <a:t>Click to edit Master title style</a:t>
            </a:r>
            <a:endParaRPr lang="en-US" dirty="0"/>
          </a:p>
        </p:txBody>
      </p:sp>
      <p:sp>
        <p:nvSpPr>
          <p:cNvPr id="6" name="Content Placeholder 2"/>
          <p:cNvSpPr>
            <a:spLocks noGrp="1"/>
          </p:cNvSpPr>
          <p:nvPr>
            <p:ph idx="1"/>
          </p:nvPr>
        </p:nvSpPr>
        <p:spPr>
          <a:xfrm>
            <a:off x="4766733" y="1227845"/>
            <a:ext cx="6815667" cy="540155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half" idx="2"/>
          </p:nvPr>
        </p:nvSpPr>
        <p:spPr>
          <a:xfrm>
            <a:off x="560918" y="2135506"/>
            <a:ext cx="4011084" cy="418909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360363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2389717" y="5105400"/>
            <a:ext cx="7315200" cy="567691"/>
          </a:xfrm>
        </p:spPr>
        <p:txBody>
          <a:bodyPr anchor="b"/>
          <a:lstStyle>
            <a:lvl1pPr algn="l">
              <a:defRPr sz="2667" b="1"/>
            </a:lvl1pPr>
          </a:lstStyle>
          <a:p>
            <a:r>
              <a:rPr lang="en-US"/>
              <a:t>Click to edit Master title style</a:t>
            </a:r>
            <a:endParaRPr lang="en-US" dirty="0"/>
          </a:p>
        </p:txBody>
      </p:sp>
      <p:sp>
        <p:nvSpPr>
          <p:cNvPr id="6" name="Picture Placeholder 2"/>
          <p:cNvSpPr>
            <a:spLocks noGrp="1"/>
          </p:cNvSpPr>
          <p:nvPr>
            <p:ph type="pic" idx="1"/>
          </p:nvPr>
        </p:nvSpPr>
        <p:spPr>
          <a:xfrm>
            <a:off x="2389717" y="914400"/>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7" name="Text Placeholder 3"/>
          <p:cNvSpPr>
            <a:spLocks noGrp="1"/>
          </p:cNvSpPr>
          <p:nvPr>
            <p:ph type="body" sz="half" idx="2"/>
          </p:nvPr>
        </p:nvSpPr>
        <p:spPr>
          <a:xfrm>
            <a:off x="2389717" y="5673090"/>
            <a:ext cx="7315200" cy="80391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420064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4879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6666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663699"/>
          </a:xfrm>
        </p:spPr>
        <p:txBody>
          <a:bodyPr anchor="t"/>
          <a:lstStyle>
            <a:lvl1pPr algn="l">
              <a:defRPr sz="5333"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0368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jpg"/><Relationship Id="rId4" Type="http://schemas.openxmlformats.org/officeDocument/2006/relationships/slideLayout" Target="../slideLayouts/slideLayout1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144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239963"/>
            <a:ext cx="109728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0397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609585" rtl="0" eaLnBrk="1" latinLnBrk="0" hangingPunct="1">
        <a:spcBef>
          <a:spcPct val="0"/>
        </a:spcBef>
        <a:buNone/>
        <a:defRPr sz="5867" kern="1200">
          <a:solidFill>
            <a:schemeClr val="tx1">
              <a:lumMod val="75000"/>
              <a:lumOff val="25000"/>
            </a:schemeClr>
          </a:solidFill>
          <a:latin typeface=""/>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lumMod val="75000"/>
              <a:lumOff val="25000"/>
            </a:schemeClr>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lumMod val="75000"/>
              <a:lumOff val="25000"/>
            </a:schemeClr>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lumMod val="75000"/>
              <a:lumOff val="25000"/>
            </a:schemeClr>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660400" y="1600200"/>
            <a:ext cx="10515600" cy="23368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sp>
        <p:nvSpPr>
          <p:cNvPr id="10" name="Text Placeholder 9"/>
          <p:cNvSpPr>
            <a:spLocks noGrp="1"/>
          </p:cNvSpPr>
          <p:nvPr>
            <p:ph type="body" idx="1"/>
          </p:nvPr>
        </p:nvSpPr>
        <p:spPr>
          <a:xfrm>
            <a:off x="660400" y="4445000"/>
            <a:ext cx="10515600" cy="609601"/>
          </a:xfrm>
          <a:prstGeom prst="rect">
            <a:avLst/>
          </a:prstGeom>
        </p:spPr>
        <p:txBody>
          <a:bodyPr vert="horz" lIns="91440" tIns="45720" rIns="91440" bIns="45720" rtlCol="0">
            <a:noAutofit/>
          </a:bodyPr>
          <a:lstStyle/>
          <a:p>
            <a:pPr lvl="0"/>
            <a:r>
              <a:rPr lang="en-US" dirty="0"/>
              <a:t>Insert your subtitle or any additional description text here up to</a:t>
            </a:r>
            <a:br>
              <a:rPr lang="en-US" dirty="0"/>
            </a:br>
            <a:r>
              <a:rPr lang="en-US" dirty="0"/>
              <a:t>two lines of text or you can delete this text box</a:t>
            </a:r>
          </a:p>
        </p:txBody>
      </p:sp>
      <p:cxnSp>
        <p:nvCxnSpPr>
          <p:cNvPr id="14" name="Straight Connector 13"/>
          <p:cNvCxnSpPr/>
          <p:nvPr/>
        </p:nvCxnSpPr>
        <p:spPr>
          <a:xfrm>
            <a:off x="838200" y="4140200"/>
            <a:ext cx="7493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p:nvSpPr>
        <p:spPr>
          <a:xfrm>
            <a:off x="653845" y="5562600"/>
            <a:ext cx="10515600" cy="609601"/>
          </a:xfrm>
          <a:prstGeom prst="rect">
            <a:avLst/>
          </a:prstGeom>
        </p:spPr>
        <p:txBody>
          <a:bodyPr vert="horz" lIns="121920" tIns="60960" rIns="121920" bIns="6096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400" b="0" i="0" cap="all" baseline="0" dirty="0">
                <a:latin typeface="Arial Black" charset="0"/>
              </a:rPr>
              <a:t>Presenter or speaker name</a:t>
            </a:r>
          </a:p>
          <a:p>
            <a:pPr fontAlgn="auto">
              <a:lnSpc>
                <a:spcPct val="30000"/>
              </a:lnSpc>
              <a:spcAft>
                <a:spcPts val="0"/>
              </a:spcAft>
            </a:pPr>
            <a:r>
              <a:rPr lang="en-US" sz="1400" dirty="0"/>
              <a:t>Position/Role,</a:t>
            </a:r>
            <a:r>
              <a:rPr lang="en-US" sz="1400" baseline="0" dirty="0"/>
              <a:t> The University of Texas at Austin</a:t>
            </a:r>
            <a:endParaRPr lang="en-US" sz="1400" dirty="0"/>
          </a:p>
        </p:txBody>
      </p:sp>
      <p:sp>
        <p:nvSpPr>
          <p:cNvPr id="16" name="Text Placeholder 9"/>
          <p:cNvSpPr txBox="1">
            <a:spLocks/>
          </p:cNvSpPr>
          <p:nvPr/>
        </p:nvSpPr>
        <p:spPr>
          <a:xfrm>
            <a:off x="731520" y="609600"/>
            <a:ext cx="10437925" cy="519061"/>
          </a:xfrm>
          <a:prstGeom prst="rect">
            <a:avLst/>
          </a:prstGeom>
        </p:spPr>
        <p:txBody>
          <a:bodyPr vert="horz" lIns="121920" tIns="60960" rIns="121920" bIns="6096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600" b="0" i="0" cap="all" baseline="0" dirty="0">
                <a:latin typeface="Arial Black" charset="0"/>
              </a:rPr>
              <a:t>Month 20xx</a:t>
            </a:r>
            <a:endParaRPr lang="en-US" sz="1600" b="0" dirty="0"/>
          </a:p>
        </p:txBody>
      </p:sp>
    </p:spTree>
    <p:extLst>
      <p:ext uri="{BB962C8B-B14F-4D97-AF65-F5344CB8AC3E}">
        <p14:creationId xmlns:p14="http://schemas.microsoft.com/office/powerpoint/2010/main" val="4243808189"/>
      </p:ext>
    </p:extLst>
  </p:cSld>
  <p:clrMap bg1="lt1" tx1="dk1" bg2="lt2" tx2="dk2" accent1="accent1" accent2="accent2" accent3="accent3" accent4="accent4" accent5="accent5" accent6="accent6" hlink="hlink" folHlink="folHlink"/>
  <p:txStyles>
    <p:titleStyle>
      <a:lvl1pPr algn="l" defTabSz="1219170" rtl="0" eaLnBrk="1" latinLnBrk="0" hangingPunct="1">
        <a:lnSpc>
          <a:spcPts val="5333"/>
        </a:lnSpc>
        <a:spcBef>
          <a:spcPct val="0"/>
        </a:spcBef>
        <a:buNone/>
        <a:defRPr sz="6400" b="1" i="0" kern="800" cap="all" normalizeH="0" baseline="0">
          <a:solidFill>
            <a:schemeClr val="bg1"/>
          </a:solidFill>
          <a:latin typeface="Arial Black" charset="0"/>
          <a:ea typeface="Arial Black" charset="0"/>
          <a:cs typeface="Arial Black" charset="0"/>
        </a:defRPr>
      </a:lvl1pPr>
    </p:titleStyle>
    <p:bodyStyle>
      <a:lvl1pPr marL="0" indent="0" algn="l" defTabSz="1219170" rtl="0" eaLnBrk="1" latinLnBrk="0" hangingPunct="1">
        <a:lnSpc>
          <a:spcPct val="90000"/>
        </a:lnSpc>
        <a:spcBef>
          <a:spcPts val="1333"/>
        </a:spcBef>
        <a:buFont typeface="Arial"/>
        <a:buNone/>
        <a:defRPr sz="1867" b="0" i="0" kern="1200" baseline="0">
          <a:solidFill>
            <a:schemeClr val="bg1"/>
          </a:solidFill>
          <a:latin typeface="Arial" charset="0"/>
          <a:ea typeface="Arial" charset="0"/>
          <a:cs typeface="Arial" charset="0"/>
        </a:defRPr>
      </a:lvl1pPr>
      <a:lvl2pPr marL="914377" indent="-304792" algn="l" defTabSz="1219170" rtl="0" eaLnBrk="1" latinLnBrk="0" hangingPunct="1">
        <a:lnSpc>
          <a:spcPct val="90000"/>
        </a:lnSpc>
        <a:spcBef>
          <a:spcPts val="667"/>
        </a:spcBef>
        <a:buFont typeface="Arial"/>
        <a:buChar char="•"/>
        <a:defRPr sz="3200" b="0" i="0" kern="1200">
          <a:solidFill>
            <a:schemeClr val="bg1"/>
          </a:solidFill>
          <a:latin typeface="Arial" charset="0"/>
          <a:ea typeface="Arial" charset="0"/>
          <a:cs typeface="Arial" charset="0"/>
        </a:defRPr>
      </a:lvl2pPr>
      <a:lvl3pPr marL="1523962" indent="-304792" algn="l" defTabSz="1219170" rtl="0" eaLnBrk="1" latinLnBrk="0" hangingPunct="1">
        <a:lnSpc>
          <a:spcPct val="90000"/>
        </a:lnSpc>
        <a:spcBef>
          <a:spcPts val="667"/>
        </a:spcBef>
        <a:buFont typeface="Arial"/>
        <a:buChar char="•"/>
        <a:defRPr sz="2667" b="0" i="0" kern="1200">
          <a:solidFill>
            <a:schemeClr val="bg1"/>
          </a:solidFill>
          <a:latin typeface="Arial" charset="0"/>
          <a:ea typeface="Arial" charset="0"/>
          <a:cs typeface="Arial" charset="0"/>
        </a:defRPr>
      </a:lvl3pPr>
      <a:lvl4pPr marL="2133547" indent="-304792" algn="l" defTabSz="1219170" rtl="0" eaLnBrk="1" latinLnBrk="0" hangingPunct="1">
        <a:lnSpc>
          <a:spcPct val="90000"/>
        </a:lnSpc>
        <a:spcBef>
          <a:spcPts val="667"/>
        </a:spcBef>
        <a:buFont typeface="Arial"/>
        <a:buChar char="•"/>
        <a:defRPr sz="2400" b="0" i="0" kern="1200">
          <a:solidFill>
            <a:schemeClr val="bg1"/>
          </a:solidFill>
          <a:latin typeface="Arial" charset="0"/>
          <a:ea typeface="Arial" charset="0"/>
          <a:cs typeface="Arial" charset="0"/>
        </a:defRPr>
      </a:lvl4pPr>
      <a:lvl5pPr marL="2743131" indent="-304792" algn="l" defTabSz="1219170" rtl="0" eaLnBrk="1" latinLnBrk="0" hangingPunct="1">
        <a:lnSpc>
          <a:spcPct val="90000"/>
        </a:lnSpc>
        <a:spcBef>
          <a:spcPts val="667"/>
        </a:spcBef>
        <a:buFont typeface="Arial"/>
        <a:buChar char="•"/>
        <a:defRPr sz="2400" b="0" i="0" kern="1200">
          <a:solidFill>
            <a:schemeClr val="bg1"/>
          </a:solidFill>
          <a:latin typeface="Arial" charset="0"/>
          <a:ea typeface="Arial" charset="0"/>
          <a:cs typeface="Arial"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922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205037"/>
            <a:ext cx="10972800" cy="4373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134959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xStyles>
    <p:titleStyle>
      <a:lvl1pPr algn="l" defTabSz="609585" rtl="0" eaLnBrk="1" latinLnBrk="0" hangingPunct="1">
        <a:spcBef>
          <a:spcPct val="0"/>
        </a:spcBef>
        <a:buNone/>
        <a:defRPr sz="5867" kern="1200">
          <a:solidFill>
            <a:schemeClr val="bg1"/>
          </a:solidFill>
          <a:latin typeface="Arial"/>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bg1"/>
          </a:solidFill>
          <a:latin typeface="Arial"/>
          <a:ea typeface="+mn-ea"/>
          <a:cs typeface="+mn-cs"/>
        </a:defRPr>
      </a:lvl1pPr>
      <a:lvl2pPr marL="990575" indent="-380990" algn="l" defTabSz="609585" rtl="0" eaLnBrk="1" latinLnBrk="0" hangingPunct="1">
        <a:spcBef>
          <a:spcPct val="20000"/>
        </a:spcBef>
        <a:buFont typeface="Arial"/>
        <a:buChar char="–"/>
        <a:defRPr sz="3733" kern="1200">
          <a:solidFill>
            <a:schemeClr val="bg1"/>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bg1"/>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bg1"/>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bg1"/>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382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240280"/>
            <a:ext cx="109728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57573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xStyles>
    <p:titleStyle>
      <a:lvl1pPr algn="l" defTabSz="609585" rtl="0" eaLnBrk="1" latinLnBrk="0" hangingPunct="1">
        <a:spcBef>
          <a:spcPct val="0"/>
        </a:spcBef>
        <a:buNone/>
        <a:defRPr sz="5867" kern="1200">
          <a:solidFill>
            <a:schemeClr val="tx1">
              <a:lumMod val="85000"/>
              <a:lumOff val="15000"/>
            </a:schemeClr>
          </a:solidFill>
          <a:latin typeface="Arial"/>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lumMod val="85000"/>
              <a:lumOff val="15000"/>
            </a:schemeClr>
          </a:solidFill>
          <a:latin typeface="Arial"/>
          <a:ea typeface="+mn-ea"/>
          <a:cs typeface="+mn-cs"/>
        </a:defRPr>
      </a:lvl1pPr>
      <a:lvl2pPr marL="990575" indent="-380990" algn="l" defTabSz="609585" rtl="0" eaLnBrk="1" latinLnBrk="0" hangingPunct="1">
        <a:spcBef>
          <a:spcPct val="20000"/>
        </a:spcBef>
        <a:buFont typeface="Arial"/>
        <a:buChar char="–"/>
        <a:defRPr sz="3733" kern="1200">
          <a:solidFill>
            <a:schemeClr val="tx1">
              <a:lumMod val="85000"/>
              <a:lumOff val="15000"/>
            </a:schemeClr>
          </a:solidFill>
          <a:latin typeface="Arial"/>
          <a:ea typeface="+mn-ea"/>
          <a:cs typeface="+mn-cs"/>
        </a:defRPr>
      </a:lvl2pPr>
      <a:lvl3pPr marL="1523962" indent="-304792" algn="l" defTabSz="609585" rtl="0" eaLnBrk="1" latinLnBrk="0" hangingPunct="1">
        <a:spcBef>
          <a:spcPct val="20000"/>
        </a:spcBef>
        <a:buFont typeface="Arial"/>
        <a:buChar char="•"/>
        <a:defRPr sz="3200" kern="1200">
          <a:solidFill>
            <a:schemeClr val="tx1">
              <a:lumMod val="85000"/>
              <a:lumOff val="15000"/>
            </a:schemeClr>
          </a:solidFill>
          <a:latin typeface="Arial"/>
          <a:ea typeface="+mn-ea"/>
          <a:cs typeface="+mn-cs"/>
        </a:defRPr>
      </a:lvl3pPr>
      <a:lvl4pPr marL="2133547" indent="-304792" algn="l" defTabSz="609585" rtl="0" eaLnBrk="1" latinLnBrk="0" hangingPunct="1">
        <a:spcBef>
          <a:spcPct val="20000"/>
        </a:spcBef>
        <a:buFont typeface="Arial"/>
        <a:buChar char="–"/>
        <a:defRPr sz="2667" kern="1200">
          <a:solidFill>
            <a:schemeClr val="tx1">
              <a:lumMod val="85000"/>
              <a:lumOff val="15000"/>
            </a:schemeClr>
          </a:solidFill>
          <a:latin typeface="Arial"/>
          <a:ea typeface="+mn-ea"/>
          <a:cs typeface="+mn-cs"/>
        </a:defRPr>
      </a:lvl4pPr>
      <a:lvl5pPr marL="2743131" indent="-304792" algn="l" defTabSz="609585" rtl="0" eaLnBrk="1" latinLnBrk="0" hangingPunct="1">
        <a:spcBef>
          <a:spcPct val="20000"/>
        </a:spcBef>
        <a:buFont typeface="Arial"/>
        <a:buChar char="»"/>
        <a:defRPr sz="2667" kern="1200">
          <a:solidFill>
            <a:schemeClr val="tx1">
              <a:lumMod val="85000"/>
              <a:lumOff val="15000"/>
            </a:schemeClr>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cohgis-mycity.opendata.arcgis.com/datasets/public-311-location" TargetMode="External"/><Relationship Id="rId7" Type="http://schemas.openxmlformats.org/officeDocument/2006/relationships/hyperlink" Target="http://www.arcgis.com/home/item.html?id=f9b77bef062645a79ad6dab00ae6fa87"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hyperlink" Target="http://www.arcgis.com/home/item.html?id=ace9cbd6e03e48998cc51f295ba4af72" TargetMode="External"/><Relationship Id="rId5" Type="http://schemas.openxmlformats.org/officeDocument/2006/relationships/hyperlink" Target="https://www.google.com/maps/d/u/0/viewer?mid=1qmepB5HrFSthl1DyK7lG9slEabY&amp;ll=29.690950934799677,-95.29091127744147&amp;z=11" TargetMode="External"/><Relationship Id="rId4" Type="http://schemas.openxmlformats.org/officeDocument/2006/relationships/hyperlink" Target="https://www.facebook.com/groups/198299777527126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AD81B-6FE7-4559-A8B0-F22EA5A9ADBA}"/>
              </a:ext>
            </a:extLst>
          </p:cNvPr>
          <p:cNvSpPr>
            <a:spLocks noGrp="1"/>
          </p:cNvSpPr>
          <p:nvPr>
            <p:ph type="ctrTitle"/>
          </p:nvPr>
        </p:nvSpPr>
        <p:spPr/>
        <p:txBody>
          <a:bodyPr>
            <a:normAutofit fontScale="90000"/>
          </a:bodyPr>
          <a:lstStyle/>
          <a:p>
            <a:pPr algn="ctr"/>
            <a:r>
              <a:rPr lang="en-US" b="1" dirty="0">
                <a:solidFill>
                  <a:schemeClr val="bg1"/>
                </a:solidFill>
                <a:effectLst>
                  <a:outerShdw blurRad="38100" dist="38100" dir="2700000" algn="tl">
                    <a:srgbClr val="000000">
                      <a:alpha val="43137"/>
                    </a:srgbClr>
                  </a:outerShdw>
                </a:effectLst>
                <a:latin typeface="+mj-lt"/>
              </a:rPr>
              <a:t>Reported Flood Inundation due to Hurricane Harvey in Houston, TX</a:t>
            </a:r>
          </a:p>
        </p:txBody>
      </p:sp>
      <p:sp>
        <p:nvSpPr>
          <p:cNvPr id="3" name="Subtitle 2">
            <a:extLst>
              <a:ext uri="{FF2B5EF4-FFF2-40B4-BE49-F238E27FC236}">
                <a16:creationId xmlns:a16="http://schemas.microsoft.com/office/drawing/2014/main" id="{A5FB4C11-2611-4231-A1ED-D447BD9072A5}"/>
              </a:ext>
            </a:extLst>
          </p:cNvPr>
          <p:cNvSpPr>
            <a:spLocks noGrp="1"/>
          </p:cNvSpPr>
          <p:nvPr>
            <p:ph type="subTitle" idx="1"/>
          </p:nvPr>
        </p:nvSpPr>
        <p:spPr/>
        <p:txBody>
          <a:bodyPr>
            <a:normAutofit/>
          </a:bodyPr>
          <a:lstStyle/>
          <a:p>
            <a:r>
              <a:rPr lang="en-US" sz="2800" dirty="0">
                <a:solidFill>
                  <a:schemeClr val="bg1"/>
                </a:solidFill>
                <a:latin typeface="+mj-lt"/>
              </a:rPr>
              <a:t>Isha Deo</a:t>
            </a:r>
          </a:p>
          <a:p>
            <a:r>
              <a:rPr lang="en-US" sz="2800" dirty="0">
                <a:solidFill>
                  <a:schemeClr val="bg1"/>
                </a:solidFill>
                <a:latin typeface="+mj-lt"/>
              </a:rPr>
              <a:t>November 21, 2017</a:t>
            </a:r>
          </a:p>
        </p:txBody>
      </p:sp>
    </p:spTree>
    <p:extLst>
      <p:ext uri="{BB962C8B-B14F-4D97-AF65-F5344CB8AC3E}">
        <p14:creationId xmlns:p14="http://schemas.microsoft.com/office/powerpoint/2010/main" val="101318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7DE1-D7DF-4CD5-9CA4-D4F3C309BC8D}"/>
              </a:ext>
            </a:extLst>
          </p:cNvPr>
          <p:cNvSpPr>
            <a:spLocks noGrp="1"/>
          </p:cNvSpPr>
          <p:nvPr>
            <p:ph type="title"/>
          </p:nvPr>
        </p:nvSpPr>
        <p:spPr>
          <a:xfrm>
            <a:off x="609600" y="609600"/>
            <a:ext cx="10972800" cy="1143000"/>
          </a:xfrm>
        </p:spPr>
        <p:txBody>
          <a:bodyPr>
            <a:normAutofit/>
          </a:bodyPr>
          <a:lstStyle/>
          <a:p>
            <a:r>
              <a:rPr lang="en-US" sz="4800" b="1" dirty="0">
                <a:effectLst>
                  <a:outerShdw blurRad="38100" dist="38100" dir="2700000" algn="tl">
                    <a:srgbClr val="000000">
                      <a:alpha val="43137"/>
                    </a:srgbClr>
                  </a:outerShdw>
                </a:effectLst>
                <a:latin typeface="+mj-lt"/>
              </a:rPr>
              <a:t>Future Plans</a:t>
            </a:r>
          </a:p>
        </p:txBody>
      </p:sp>
      <p:sp>
        <p:nvSpPr>
          <p:cNvPr id="3" name="Content Placeholder 2">
            <a:extLst>
              <a:ext uri="{FF2B5EF4-FFF2-40B4-BE49-F238E27FC236}">
                <a16:creationId xmlns:a16="http://schemas.microsoft.com/office/drawing/2014/main" id="{E1AE490D-900A-48B6-B6DD-29E4904FF80C}"/>
              </a:ext>
            </a:extLst>
          </p:cNvPr>
          <p:cNvSpPr>
            <a:spLocks noGrp="1"/>
          </p:cNvSpPr>
          <p:nvPr>
            <p:ph idx="1"/>
          </p:nvPr>
        </p:nvSpPr>
        <p:spPr>
          <a:xfrm>
            <a:off x="609600" y="1924050"/>
            <a:ext cx="10972800" cy="4324350"/>
          </a:xfrm>
        </p:spPr>
        <p:txBody>
          <a:bodyPr>
            <a:normAutofit/>
          </a:bodyPr>
          <a:lstStyle/>
          <a:p>
            <a:r>
              <a:rPr lang="en-US" sz="2400" dirty="0">
                <a:solidFill>
                  <a:schemeClr val="tx1"/>
                </a:solidFill>
                <a:latin typeface="+mn-lt"/>
              </a:rPr>
              <a:t>Use </a:t>
            </a:r>
            <a:r>
              <a:rPr lang="en-US" sz="2400" dirty="0">
                <a:solidFill>
                  <a:schemeClr val="accent2"/>
                </a:solidFill>
                <a:latin typeface="+mn-lt"/>
              </a:rPr>
              <a:t>time slider function </a:t>
            </a:r>
            <a:r>
              <a:rPr lang="en-US" sz="2400" dirty="0">
                <a:solidFill>
                  <a:schemeClr val="tx1"/>
                </a:solidFill>
                <a:latin typeface="+mn-lt"/>
              </a:rPr>
              <a:t>to create a visual trend of storm progression and reported flooding</a:t>
            </a:r>
          </a:p>
          <a:p>
            <a:pPr lvl="1"/>
            <a:r>
              <a:rPr lang="en-US" sz="1866" dirty="0">
                <a:solidFill>
                  <a:schemeClr val="tx1"/>
                </a:solidFill>
                <a:latin typeface="+mn-lt"/>
              </a:rPr>
              <a:t>Attempts have failed thus far</a:t>
            </a:r>
          </a:p>
          <a:p>
            <a:r>
              <a:rPr lang="en-US" sz="2400" dirty="0">
                <a:solidFill>
                  <a:schemeClr val="tx1"/>
                </a:solidFill>
                <a:latin typeface="+mn-lt"/>
              </a:rPr>
              <a:t>Manually </a:t>
            </a:r>
            <a:r>
              <a:rPr lang="en-US" sz="2400" dirty="0">
                <a:solidFill>
                  <a:schemeClr val="accent2"/>
                </a:solidFill>
                <a:latin typeface="+mn-lt"/>
              </a:rPr>
              <a:t>sort</a:t>
            </a:r>
            <a:r>
              <a:rPr lang="en-US" sz="2400" dirty="0">
                <a:solidFill>
                  <a:schemeClr val="tx1"/>
                </a:solidFill>
                <a:latin typeface="+mn-lt"/>
              </a:rPr>
              <a:t> Facebook rescue request data</a:t>
            </a:r>
          </a:p>
          <a:p>
            <a:r>
              <a:rPr lang="en-US" sz="2400" dirty="0">
                <a:solidFill>
                  <a:schemeClr val="accent2"/>
                </a:solidFill>
                <a:latin typeface="+mn-lt"/>
              </a:rPr>
              <a:t>Combine 311 and Facebook data</a:t>
            </a:r>
            <a:r>
              <a:rPr lang="en-US" sz="2400" dirty="0">
                <a:solidFill>
                  <a:schemeClr val="tx1"/>
                </a:solidFill>
                <a:latin typeface="+mn-lt"/>
              </a:rPr>
              <a:t>, in order to analyze together</a:t>
            </a:r>
          </a:p>
          <a:p>
            <a:pPr lvl="1"/>
            <a:r>
              <a:rPr lang="en-US" sz="1866" dirty="0">
                <a:solidFill>
                  <a:schemeClr val="tx1"/>
                </a:solidFill>
                <a:latin typeface="+mn-lt"/>
              </a:rPr>
              <a:t>Point density</a:t>
            </a:r>
          </a:p>
          <a:p>
            <a:pPr lvl="1"/>
            <a:r>
              <a:rPr lang="en-US" sz="1866" dirty="0">
                <a:solidFill>
                  <a:schemeClr val="tx1"/>
                </a:solidFill>
                <a:latin typeface="+mn-lt"/>
              </a:rPr>
              <a:t>Time slider</a:t>
            </a:r>
          </a:p>
          <a:p>
            <a:pPr marL="609585" lvl="1" indent="0">
              <a:buNone/>
            </a:pPr>
            <a:endParaRPr lang="en-US" sz="1866" dirty="0">
              <a:solidFill>
                <a:schemeClr val="tx1"/>
              </a:solidFill>
              <a:latin typeface="+mn-lt"/>
            </a:endParaRPr>
          </a:p>
        </p:txBody>
      </p:sp>
    </p:spTree>
    <p:extLst>
      <p:ext uri="{BB962C8B-B14F-4D97-AF65-F5344CB8AC3E}">
        <p14:creationId xmlns:p14="http://schemas.microsoft.com/office/powerpoint/2010/main" val="348788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7DE1-D7DF-4CD5-9CA4-D4F3C309BC8D}"/>
              </a:ext>
            </a:extLst>
          </p:cNvPr>
          <p:cNvSpPr>
            <a:spLocks noGrp="1"/>
          </p:cNvSpPr>
          <p:nvPr>
            <p:ph type="title"/>
          </p:nvPr>
        </p:nvSpPr>
        <p:spPr/>
        <p:txBody>
          <a:bodyPr>
            <a:normAutofit/>
          </a:bodyPr>
          <a:lstStyle/>
          <a:p>
            <a:r>
              <a:rPr lang="en-US" sz="4800" b="1" dirty="0">
                <a:effectLst>
                  <a:outerShdw blurRad="38100" dist="38100" dir="2700000" algn="tl">
                    <a:srgbClr val="000000">
                      <a:alpha val="43137"/>
                    </a:srgbClr>
                  </a:outerShdw>
                </a:effectLst>
                <a:latin typeface="+mj-lt"/>
              </a:rPr>
              <a:t>In the public eye…</a:t>
            </a:r>
          </a:p>
        </p:txBody>
      </p:sp>
      <p:pic>
        <p:nvPicPr>
          <p:cNvPr id="8" name="Content Placeholder 7">
            <a:extLst>
              <a:ext uri="{FF2B5EF4-FFF2-40B4-BE49-F238E27FC236}">
                <a16:creationId xmlns:a16="http://schemas.microsoft.com/office/drawing/2014/main" id="{E234164A-C720-44F0-ADDF-044E0CFE0906}"/>
              </a:ext>
            </a:extLst>
          </p:cNvPr>
          <p:cNvPicPr>
            <a:picLocks noGrp="1" noChangeAspect="1"/>
          </p:cNvPicPr>
          <p:nvPr>
            <p:ph sz="half" idx="1"/>
          </p:nvPr>
        </p:nvPicPr>
        <p:blipFill>
          <a:blip r:embed="rId3"/>
          <a:stretch>
            <a:fillRect/>
          </a:stretch>
        </p:blipFill>
        <p:spPr>
          <a:xfrm>
            <a:off x="1101271" y="1965960"/>
            <a:ext cx="4893129" cy="4770441"/>
          </a:xfrm>
          <a:prstGeom prst="rect">
            <a:avLst/>
          </a:prstGeom>
        </p:spPr>
      </p:pic>
      <p:pic>
        <p:nvPicPr>
          <p:cNvPr id="9" name="Content Placeholder 8">
            <a:extLst>
              <a:ext uri="{FF2B5EF4-FFF2-40B4-BE49-F238E27FC236}">
                <a16:creationId xmlns:a16="http://schemas.microsoft.com/office/drawing/2014/main" id="{0A6C3BE8-E4F8-4759-AF54-89C8D310E997}"/>
              </a:ext>
            </a:extLst>
          </p:cNvPr>
          <p:cNvPicPr>
            <a:picLocks noGrp="1" noChangeAspect="1"/>
          </p:cNvPicPr>
          <p:nvPr>
            <p:ph sz="half" idx="2"/>
          </p:nvPr>
        </p:nvPicPr>
        <p:blipFill>
          <a:blip r:embed="rId4"/>
          <a:stretch>
            <a:fillRect/>
          </a:stretch>
        </p:blipFill>
        <p:spPr>
          <a:xfrm>
            <a:off x="6197601" y="1981200"/>
            <a:ext cx="4976550" cy="4755201"/>
          </a:xfrm>
          <a:prstGeom prst="rect">
            <a:avLst/>
          </a:prstGeom>
        </p:spPr>
      </p:pic>
    </p:spTree>
    <p:extLst>
      <p:ext uri="{BB962C8B-B14F-4D97-AF65-F5344CB8AC3E}">
        <p14:creationId xmlns:p14="http://schemas.microsoft.com/office/powerpoint/2010/main" val="3142533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7DE1-D7DF-4CD5-9CA4-D4F3C309BC8D}"/>
              </a:ext>
            </a:extLst>
          </p:cNvPr>
          <p:cNvSpPr>
            <a:spLocks noGrp="1"/>
          </p:cNvSpPr>
          <p:nvPr>
            <p:ph type="title"/>
          </p:nvPr>
        </p:nvSpPr>
        <p:spPr>
          <a:xfrm>
            <a:off x="609600" y="609600"/>
            <a:ext cx="10972800" cy="1143000"/>
          </a:xfrm>
        </p:spPr>
        <p:txBody>
          <a:bodyPr>
            <a:normAutofit/>
          </a:bodyPr>
          <a:lstStyle/>
          <a:p>
            <a:r>
              <a:rPr lang="en-US" sz="4800" b="1" dirty="0">
                <a:effectLst>
                  <a:outerShdw blurRad="38100" dist="38100" dir="2700000" algn="tl">
                    <a:srgbClr val="000000">
                      <a:alpha val="43137"/>
                    </a:srgbClr>
                  </a:outerShdw>
                </a:effectLst>
                <a:latin typeface="+mj-lt"/>
              </a:rPr>
              <a:t>References</a:t>
            </a:r>
          </a:p>
        </p:txBody>
      </p:sp>
      <p:sp>
        <p:nvSpPr>
          <p:cNvPr id="3" name="Content Placeholder 2">
            <a:extLst>
              <a:ext uri="{FF2B5EF4-FFF2-40B4-BE49-F238E27FC236}">
                <a16:creationId xmlns:a16="http://schemas.microsoft.com/office/drawing/2014/main" id="{E1AE490D-900A-48B6-B6DD-29E4904FF80C}"/>
              </a:ext>
            </a:extLst>
          </p:cNvPr>
          <p:cNvSpPr>
            <a:spLocks noGrp="1"/>
          </p:cNvSpPr>
          <p:nvPr>
            <p:ph idx="1"/>
          </p:nvPr>
        </p:nvSpPr>
        <p:spPr>
          <a:xfrm>
            <a:off x="609600" y="1924050"/>
            <a:ext cx="10972800" cy="4324350"/>
          </a:xfrm>
        </p:spPr>
        <p:txBody>
          <a:bodyPr>
            <a:normAutofit/>
          </a:bodyPr>
          <a:lstStyle/>
          <a:p>
            <a:r>
              <a:rPr lang="en-US" sz="2000" dirty="0">
                <a:solidFill>
                  <a:schemeClr val="tx1"/>
                </a:solidFill>
                <a:latin typeface="+mn-lt"/>
              </a:rPr>
              <a:t>311 Flood Report Data: City of Houston Open Data Portal</a:t>
            </a:r>
          </a:p>
          <a:p>
            <a:pPr marL="0" indent="0">
              <a:buNone/>
            </a:pPr>
            <a:r>
              <a:rPr lang="en-US" sz="2000" dirty="0">
                <a:solidFill>
                  <a:schemeClr val="tx1"/>
                </a:solidFill>
                <a:latin typeface="+mn-lt"/>
              </a:rPr>
              <a:t>	</a:t>
            </a:r>
            <a:r>
              <a:rPr lang="en-US" sz="2000" dirty="0">
                <a:solidFill>
                  <a:schemeClr val="tx1"/>
                </a:solidFill>
                <a:latin typeface="+mn-lt"/>
                <a:hlinkClick r:id="rId3"/>
              </a:rPr>
              <a:t>http://cohgis-mycity.opendata.arcgis.com/datasets/public-311-location</a:t>
            </a:r>
            <a:endParaRPr lang="en-US" sz="2000" dirty="0">
              <a:solidFill>
                <a:schemeClr val="tx1"/>
              </a:solidFill>
              <a:latin typeface="+mn-lt"/>
            </a:endParaRPr>
          </a:p>
          <a:p>
            <a:r>
              <a:rPr lang="en-US" sz="2000" dirty="0">
                <a:solidFill>
                  <a:schemeClr val="tx1"/>
                </a:solidFill>
                <a:latin typeface="+mn-lt"/>
              </a:rPr>
              <a:t>Facebook group: Hurricane Harvey 2017 - Together We Will Make It; TOGETHER WE WILL REBUILD 	</a:t>
            </a:r>
            <a:r>
              <a:rPr lang="en-US" sz="2000" dirty="0">
                <a:solidFill>
                  <a:schemeClr val="tx1"/>
                </a:solidFill>
                <a:latin typeface="+mn-lt"/>
                <a:hlinkClick r:id="rId4"/>
              </a:rPr>
              <a:t>https://www.facebook.com/groups/1982997775271266/</a:t>
            </a:r>
            <a:endParaRPr lang="en-US" sz="2000" dirty="0">
              <a:solidFill>
                <a:schemeClr val="tx1"/>
              </a:solidFill>
              <a:latin typeface="+mn-lt"/>
            </a:endParaRPr>
          </a:p>
          <a:p>
            <a:r>
              <a:rPr lang="en-US" sz="2000" dirty="0" err="1">
                <a:solidFill>
                  <a:schemeClr val="tx1"/>
                </a:solidFill>
                <a:latin typeface="+mn-lt"/>
              </a:rPr>
              <a:t>MyMaps</a:t>
            </a:r>
            <a:r>
              <a:rPr lang="en-US" sz="2000" dirty="0">
                <a:solidFill>
                  <a:schemeClr val="tx1"/>
                </a:solidFill>
                <a:latin typeface="+mn-lt"/>
              </a:rPr>
              <a:t> application for rescue calls: 	</a:t>
            </a:r>
            <a:r>
              <a:rPr lang="en-US" sz="2000" dirty="0">
                <a:solidFill>
                  <a:schemeClr val="tx1"/>
                </a:solidFill>
                <a:latin typeface="+mn-lt"/>
                <a:hlinkClick r:id="rId5"/>
              </a:rPr>
              <a:t>https://www.google.com/maps/d/u/0/viewer?mid=1qmepB5HrFSthl1DyK7lG9slEabY&amp;ll=29.69095	0934799677%2C-95.29091127744147&amp;z=11</a:t>
            </a:r>
            <a:endParaRPr lang="en-US" sz="2000" dirty="0">
              <a:solidFill>
                <a:schemeClr val="tx1"/>
              </a:solidFill>
              <a:latin typeface="+mn-lt"/>
            </a:endParaRPr>
          </a:p>
          <a:p>
            <a:r>
              <a:rPr lang="en-US" sz="2000" dirty="0">
                <a:solidFill>
                  <a:schemeClr val="tx1"/>
                </a:solidFill>
                <a:latin typeface="+mn-lt"/>
              </a:rPr>
              <a:t>Public Utility Data (</a:t>
            </a:r>
            <a:r>
              <a:rPr lang="en-US" sz="2000" dirty="0" err="1">
                <a:solidFill>
                  <a:schemeClr val="tx1"/>
                </a:solidFill>
                <a:latin typeface="+mn-lt"/>
              </a:rPr>
              <a:t>Stormwater</a:t>
            </a:r>
            <a:r>
              <a:rPr lang="en-US" sz="2000" dirty="0">
                <a:solidFill>
                  <a:schemeClr val="tx1"/>
                </a:solidFill>
                <a:latin typeface="+mn-lt"/>
              </a:rPr>
              <a:t>): </a:t>
            </a:r>
            <a:r>
              <a:rPr lang="en-US" sz="2000" dirty="0" err="1">
                <a:solidFill>
                  <a:schemeClr val="tx1"/>
                </a:solidFill>
                <a:latin typeface="+mn-lt"/>
              </a:rPr>
              <a:t>MyCityHouston</a:t>
            </a:r>
            <a:r>
              <a:rPr lang="en-US" sz="2000" dirty="0">
                <a:solidFill>
                  <a:schemeClr val="tx1"/>
                </a:solidFill>
                <a:latin typeface="+mn-lt"/>
              </a:rPr>
              <a:t> on ArcGIS Online Portal</a:t>
            </a:r>
          </a:p>
          <a:p>
            <a:pPr marL="0" indent="0">
              <a:buNone/>
            </a:pPr>
            <a:r>
              <a:rPr lang="en-US" sz="2000" dirty="0">
                <a:solidFill>
                  <a:schemeClr val="tx1"/>
                </a:solidFill>
                <a:latin typeface="+mn-lt"/>
              </a:rPr>
              <a:t>	</a:t>
            </a:r>
            <a:r>
              <a:rPr lang="en-US" sz="2000" dirty="0">
                <a:solidFill>
                  <a:schemeClr val="tx1"/>
                </a:solidFill>
                <a:latin typeface="+mn-lt"/>
                <a:hlinkClick r:id="rId6"/>
              </a:rPr>
              <a:t>http://www.arcgis.com/home/item.html?id=ace9cbd6e03e48998cc51f295ba4af72</a:t>
            </a:r>
            <a:endParaRPr lang="en-US" sz="2000" dirty="0">
              <a:solidFill>
                <a:schemeClr val="tx1"/>
              </a:solidFill>
              <a:latin typeface="+mn-lt"/>
            </a:endParaRPr>
          </a:p>
          <a:p>
            <a:r>
              <a:rPr lang="en-US" sz="2000" dirty="0">
                <a:solidFill>
                  <a:schemeClr val="tx1"/>
                </a:solidFill>
                <a:latin typeface="+mn-lt"/>
              </a:rPr>
              <a:t>Floodplain for Harris County (2012): ArcGIS Online Portal</a:t>
            </a:r>
          </a:p>
          <a:p>
            <a:pPr marL="0" indent="0">
              <a:buNone/>
            </a:pPr>
            <a:r>
              <a:rPr lang="en-US" sz="2000" dirty="0">
                <a:solidFill>
                  <a:schemeClr val="tx1"/>
                </a:solidFill>
                <a:latin typeface="+mn-lt"/>
              </a:rPr>
              <a:t>	</a:t>
            </a:r>
            <a:r>
              <a:rPr lang="en-US" sz="2000" dirty="0">
                <a:solidFill>
                  <a:schemeClr val="tx1"/>
                </a:solidFill>
                <a:latin typeface="+mn-lt"/>
                <a:hlinkClick r:id="rId7"/>
              </a:rPr>
              <a:t>http://www.arcgis.com/home/item.html?id=f9b77bef062645a79ad6dab00ae6fa87</a:t>
            </a:r>
            <a:endParaRPr lang="en-US" sz="2000" dirty="0">
              <a:solidFill>
                <a:schemeClr val="tx1"/>
              </a:solidFill>
              <a:latin typeface="+mn-lt"/>
            </a:endParaRPr>
          </a:p>
        </p:txBody>
      </p:sp>
    </p:spTree>
    <p:extLst>
      <p:ext uri="{BB962C8B-B14F-4D97-AF65-F5344CB8AC3E}">
        <p14:creationId xmlns:p14="http://schemas.microsoft.com/office/powerpoint/2010/main" val="38559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7DE1-D7DF-4CD5-9CA4-D4F3C309BC8D}"/>
              </a:ext>
            </a:extLst>
          </p:cNvPr>
          <p:cNvSpPr>
            <a:spLocks noGrp="1"/>
          </p:cNvSpPr>
          <p:nvPr>
            <p:ph type="title"/>
          </p:nvPr>
        </p:nvSpPr>
        <p:spPr>
          <a:xfrm>
            <a:off x="609600" y="609600"/>
            <a:ext cx="10972800" cy="1143000"/>
          </a:xfrm>
        </p:spPr>
        <p:txBody>
          <a:bodyPr>
            <a:normAutofit/>
          </a:bodyPr>
          <a:lstStyle/>
          <a:p>
            <a:r>
              <a:rPr lang="en-US" sz="4800" b="1" dirty="0">
                <a:effectLst>
                  <a:outerShdw blurRad="38100" dist="38100" dir="2700000" algn="tl">
                    <a:srgbClr val="000000">
                      <a:alpha val="43137"/>
                    </a:srgbClr>
                  </a:outerShdw>
                </a:effectLst>
                <a:latin typeface="+mj-lt"/>
              </a:rPr>
              <a:t>Specific Issues during Harvey</a:t>
            </a:r>
          </a:p>
        </p:txBody>
      </p:sp>
      <p:sp>
        <p:nvSpPr>
          <p:cNvPr id="3" name="Content Placeholder 2">
            <a:extLst>
              <a:ext uri="{FF2B5EF4-FFF2-40B4-BE49-F238E27FC236}">
                <a16:creationId xmlns:a16="http://schemas.microsoft.com/office/drawing/2014/main" id="{E1AE490D-900A-48B6-B6DD-29E4904FF80C}"/>
              </a:ext>
            </a:extLst>
          </p:cNvPr>
          <p:cNvSpPr>
            <a:spLocks noGrp="1"/>
          </p:cNvSpPr>
          <p:nvPr>
            <p:ph idx="1"/>
          </p:nvPr>
        </p:nvSpPr>
        <p:spPr>
          <a:xfrm>
            <a:off x="609600" y="1924050"/>
            <a:ext cx="10972800" cy="4324350"/>
          </a:xfrm>
        </p:spPr>
        <p:txBody>
          <a:bodyPr>
            <a:normAutofit/>
          </a:bodyPr>
          <a:lstStyle/>
          <a:p>
            <a:r>
              <a:rPr lang="en-US" sz="2400" dirty="0">
                <a:solidFill>
                  <a:schemeClr val="accent2"/>
                </a:solidFill>
                <a:latin typeface="+mn-lt"/>
              </a:rPr>
              <a:t>Fluvial inundation</a:t>
            </a:r>
            <a:r>
              <a:rPr lang="en-US" sz="2400" dirty="0">
                <a:latin typeface="+mn-lt"/>
              </a:rPr>
              <a:t>: flooding caused by </a:t>
            </a:r>
            <a:r>
              <a:rPr lang="en-US" sz="2400" dirty="0">
                <a:solidFill>
                  <a:schemeClr val="accent2"/>
                </a:solidFill>
                <a:latin typeface="+mn-lt"/>
              </a:rPr>
              <a:t>channels overtopping</a:t>
            </a:r>
            <a:r>
              <a:rPr lang="en-US" sz="2400" dirty="0">
                <a:latin typeface="+mn-lt"/>
              </a:rPr>
              <a:t> </a:t>
            </a:r>
            <a:r>
              <a:rPr lang="en-US" sz="2400" dirty="0">
                <a:solidFill>
                  <a:schemeClr val="accent2"/>
                </a:solidFill>
                <a:latin typeface="+mn-lt"/>
              </a:rPr>
              <a:t>their banks </a:t>
            </a:r>
            <a:r>
              <a:rPr lang="en-US" sz="2400" dirty="0">
                <a:latin typeface="+mn-lt"/>
              </a:rPr>
              <a:t>during/after a storm event</a:t>
            </a:r>
          </a:p>
          <a:p>
            <a:r>
              <a:rPr lang="en-US" sz="2400" dirty="0">
                <a:solidFill>
                  <a:schemeClr val="accent2"/>
                </a:solidFill>
                <a:latin typeface="+mn-lt"/>
              </a:rPr>
              <a:t>Pluvial inundation: </a:t>
            </a:r>
            <a:r>
              <a:rPr lang="en-US" sz="2400" dirty="0">
                <a:solidFill>
                  <a:schemeClr val="tx1"/>
                </a:solidFill>
                <a:latin typeface="+mn-lt"/>
              </a:rPr>
              <a:t>flooding </a:t>
            </a:r>
            <a:r>
              <a:rPr lang="en-US" sz="2400" dirty="0">
                <a:solidFill>
                  <a:schemeClr val="accent2"/>
                </a:solidFill>
                <a:latin typeface="+mn-lt"/>
              </a:rPr>
              <a:t>in local depressions </a:t>
            </a:r>
            <a:r>
              <a:rPr lang="en-US" sz="2400" dirty="0">
                <a:solidFill>
                  <a:schemeClr val="tx1"/>
                </a:solidFill>
                <a:latin typeface="+mn-lt"/>
              </a:rPr>
              <a:t>caused directly by </a:t>
            </a:r>
            <a:r>
              <a:rPr lang="en-US" sz="2400" dirty="0">
                <a:solidFill>
                  <a:schemeClr val="accent2"/>
                </a:solidFill>
                <a:latin typeface="+mn-lt"/>
              </a:rPr>
              <a:t>rainfall</a:t>
            </a:r>
          </a:p>
          <a:p>
            <a:r>
              <a:rPr lang="en-US" sz="2400" dirty="0">
                <a:latin typeface="+mn-lt"/>
              </a:rPr>
              <a:t>Established </a:t>
            </a:r>
            <a:r>
              <a:rPr lang="en-US" sz="2400" dirty="0">
                <a:solidFill>
                  <a:schemeClr val="accent2"/>
                </a:solidFill>
                <a:latin typeface="+mn-lt"/>
              </a:rPr>
              <a:t>floodplain maps </a:t>
            </a:r>
            <a:r>
              <a:rPr lang="en-US" sz="2400" dirty="0">
                <a:latin typeface="+mn-lt"/>
              </a:rPr>
              <a:t>model flood-danger zones using </a:t>
            </a:r>
            <a:r>
              <a:rPr lang="en-US" sz="2400" dirty="0">
                <a:solidFill>
                  <a:schemeClr val="accent2"/>
                </a:solidFill>
                <a:latin typeface="+mn-lt"/>
              </a:rPr>
              <a:t>fluvial inundation</a:t>
            </a:r>
          </a:p>
          <a:p>
            <a:r>
              <a:rPr lang="en-US" sz="2400" dirty="0">
                <a:solidFill>
                  <a:schemeClr val="tx1"/>
                </a:solidFill>
                <a:latin typeface="+mn-lt"/>
              </a:rPr>
              <a:t>Most of the </a:t>
            </a:r>
            <a:r>
              <a:rPr lang="en-US" sz="2400" dirty="0">
                <a:solidFill>
                  <a:schemeClr val="accent2"/>
                </a:solidFill>
                <a:latin typeface="+mn-lt"/>
              </a:rPr>
              <a:t>flooding during Harvey was pluvial </a:t>
            </a:r>
            <a:r>
              <a:rPr lang="en-US" sz="2400" dirty="0">
                <a:solidFill>
                  <a:schemeClr val="tx1"/>
                </a:solidFill>
                <a:latin typeface="+mn-lt"/>
              </a:rPr>
              <a:t>– the fluvial predictions were inaccurate and caused “safe” areas to flood</a:t>
            </a:r>
          </a:p>
          <a:p>
            <a:r>
              <a:rPr lang="en-US" sz="2400" dirty="0">
                <a:solidFill>
                  <a:schemeClr val="tx1"/>
                </a:solidFill>
                <a:latin typeface="+mn-lt"/>
              </a:rPr>
              <a:t>In the recovery phase, there is </a:t>
            </a:r>
            <a:r>
              <a:rPr lang="en-US" sz="2400" dirty="0">
                <a:solidFill>
                  <a:schemeClr val="accent2"/>
                </a:solidFill>
                <a:latin typeface="+mn-lt"/>
              </a:rPr>
              <a:t>a lack of comprehensive</a:t>
            </a:r>
            <a:r>
              <a:rPr lang="en-US" sz="2400" dirty="0">
                <a:solidFill>
                  <a:schemeClr val="tx1"/>
                </a:solidFill>
                <a:latin typeface="+mn-lt"/>
              </a:rPr>
              <a:t> </a:t>
            </a:r>
            <a:r>
              <a:rPr lang="en-US" sz="2400" dirty="0">
                <a:solidFill>
                  <a:schemeClr val="accent2"/>
                </a:solidFill>
                <a:latin typeface="+mn-lt"/>
              </a:rPr>
              <a:t>information</a:t>
            </a:r>
            <a:r>
              <a:rPr lang="en-US" sz="2400" dirty="0">
                <a:solidFill>
                  <a:schemeClr val="tx1"/>
                </a:solidFill>
                <a:latin typeface="+mn-lt"/>
              </a:rPr>
              <a:t> about which neighborhoods/streets experienced pluvial flooding</a:t>
            </a:r>
          </a:p>
        </p:txBody>
      </p:sp>
    </p:spTree>
    <p:extLst>
      <p:ext uri="{BB962C8B-B14F-4D97-AF65-F5344CB8AC3E}">
        <p14:creationId xmlns:p14="http://schemas.microsoft.com/office/powerpoint/2010/main" val="1073822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7DE1-D7DF-4CD5-9CA4-D4F3C309BC8D}"/>
              </a:ext>
            </a:extLst>
          </p:cNvPr>
          <p:cNvSpPr>
            <a:spLocks noGrp="1"/>
          </p:cNvSpPr>
          <p:nvPr>
            <p:ph type="title"/>
          </p:nvPr>
        </p:nvSpPr>
        <p:spPr>
          <a:xfrm>
            <a:off x="609600" y="609600"/>
            <a:ext cx="10972800" cy="1143000"/>
          </a:xfrm>
        </p:spPr>
        <p:txBody>
          <a:bodyPr>
            <a:normAutofit/>
          </a:bodyPr>
          <a:lstStyle/>
          <a:p>
            <a:r>
              <a:rPr lang="en-US" sz="4800" b="1" dirty="0">
                <a:effectLst>
                  <a:outerShdw blurRad="38100" dist="38100" dir="2700000" algn="tl">
                    <a:srgbClr val="000000">
                      <a:alpha val="43137"/>
                    </a:srgbClr>
                  </a:outerShdw>
                </a:effectLst>
                <a:latin typeface="+mj-lt"/>
              </a:rPr>
              <a:t>Crowd-Sourced Flood Inundation Metrics</a:t>
            </a:r>
          </a:p>
        </p:txBody>
      </p:sp>
      <p:sp>
        <p:nvSpPr>
          <p:cNvPr id="3" name="Content Placeholder 2">
            <a:extLst>
              <a:ext uri="{FF2B5EF4-FFF2-40B4-BE49-F238E27FC236}">
                <a16:creationId xmlns:a16="http://schemas.microsoft.com/office/drawing/2014/main" id="{E1AE490D-900A-48B6-B6DD-29E4904FF80C}"/>
              </a:ext>
            </a:extLst>
          </p:cNvPr>
          <p:cNvSpPr>
            <a:spLocks noGrp="1"/>
          </p:cNvSpPr>
          <p:nvPr>
            <p:ph idx="1"/>
          </p:nvPr>
        </p:nvSpPr>
        <p:spPr>
          <a:xfrm>
            <a:off x="609600" y="1924050"/>
            <a:ext cx="10972800" cy="2381250"/>
          </a:xfrm>
        </p:spPr>
        <p:txBody>
          <a:bodyPr>
            <a:normAutofit/>
          </a:bodyPr>
          <a:lstStyle/>
          <a:p>
            <a:r>
              <a:rPr lang="en-US" sz="2400" dirty="0">
                <a:solidFill>
                  <a:schemeClr val="tx1"/>
                </a:solidFill>
                <a:latin typeface="+mn-lt"/>
              </a:rPr>
              <a:t>Although official inundation data is not readily available on a broad spatial and temporal scale, data collected from </a:t>
            </a:r>
            <a:r>
              <a:rPr lang="en-US" sz="2400" dirty="0">
                <a:solidFill>
                  <a:schemeClr val="accent2"/>
                </a:solidFill>
                <a:latin typeface="+mn-lt"/>
              </a:rPr>
              <a:t>social media </a:t>
            </a:r>
            <a:r>
              <a:rPr lang="en-US" sz="2400" dirty="0">
                <a:solidFill>
                  <a:schemeClr val="tx1"/>
                </a:solidFill>
                <a:latin typeface="+mn-lt"/>
              </a:rPr>
              <a:t>and </a:t>
            </a:r>
            <a:r>
              <a:rPr lang="en-US" sz="2400" dirty="0">
                <a:solidFill>
                  <a:schemeClr val="accent2"/>
                </a:solidFill>
                <a:latin typeface="+mn-lt"/>
              </a:rPr>
              <a:t>existing city response</a:t>
            </a:r>
            <a:r>
              <a:rPr lang="en-US" sz="2400" dirty="0">
                <a:solidFill>
                  <a:schemeClr val="tx1"/>
                </a:solidFill>
                <a:latin typeface="+mn-lt"/>
              </a:rPr>
              <a:t> systems can serve as proxy data to gain a broad understanding</a:t>
            </a:r>
          </a:p>
          <a:p>
            <a:r>
              <a:rPr lang="en-US" sz="2400" dirty="0">
                <a:solidFill>
                  <a:schemeClr val="tx1"/>
                </a:solidFill>
                <a:latin typeface="+mn-lt"/>
              </a:rPr>
              <a:t>Data is collected from </a:t>
            </a:r>
            <a:r>
              <a:rPr lang="en-US" sz="2400" dirty="0">
                <a:solidFill>
                  <a:schemeClr val="accent2"/>
                </a:solidFill>
                <a:latin typeface="+mn-lt"/>
              </a:rPr>
              <a:t>two sources</a:t>
            </a:r>
          </a:p>
          <a:p>
            <a:pPr lvl="1"/>
            <a:r>
              <a:rPr lang="en-US" sz="1866" dirty="0">
                <a:solidFill>
                  <a:schemeClr val="tx1"/>
                </a:solidFill>
                <a:latin typeface="+mn-lt"/>
              </a:rPr>
              <a:t>Official City of Houston 311 Flooding Reports from 8/24/2017 -  9/7/2017</a:t>
            </a:r>
          </a:p>
          <a:p>
            <a:pPr lvl="1"/>
            <a:r>
              <a:rPr lang="en-US" sz="1866" dirty="0">
                <a:solidFill>
                  <a:schemeClr val="tx1"/>
                </a:solidFill>
                <a:latin typeface="+mn-lt"/>
              </a:rPr>
              <a:t>Citizen-led Facebook group for rescue requests </a:t>
            </a:r>
          </a:p>
          <a:p>
            <a:pPr lvl="1"/>
            <a:endParaRPr lang="en-US" sz="1866" dirty="0">
              <a:solidFill>
                <a:schemeClr val="tx1"/>
              </a:solidFill>
              <a:latin typeface="+mn-lt"/>
            </a:endParaRPr>
          </a:p>
        </p:txBody>
      </p:sp>
      <p:pic>
        <p:nvPicPr>
          <p:cNvPr id="4" name="Picture 3">
            <a:extLst>
              <a:ext uri="{FF2B5EF4-FFF2-40B4-BE49-F238E27FC236}">
                <a16:creationId xmlns:a16="http://schemas.microsoft.com/office/drawing/2014/main" id="{243019D3-0F4B-4B9B-999A-65D50D490A17}"/>
              </a:ext>
            </a:extLst>
          </p:cNvPr>
          <p:cNvPicPr>
            <a:picLocks noChangeAspect="1"/>
          </p:cNvPicPr>
          <p:nvPr/>
        </p:nvPicPr>
        <p:blipFill>
          <a:blip r:embed="rId3"/>
          <a:stretch>
            <a:fillRect/>
          </a:stretch>
        </p:blipFill>
        <p:spPr>
          <a:xfrm>
            <a:off x="866775" y="4305300"/>
            <a:ext cx="10458450" cy="2390775"/>
          </a:xfrm>
          <a:prstGeom prst="rect">
            <a:avLst/>
          </a:prstGeom>
        </p:spPr>
      </p:pic>
    </p:spTree>
    <p:extLst>
      <p:ext uri="{BB962C8B-B14F-4D97-AF65-F5344CB8AC3E}">
        <p14:creationId xmlns:p14="http://schemas.microsoft.com/office/powerpoint/2010/main" val="2977422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7DE1-D7DF-4CD5-9CA4-D4F3C309BC8D}"/>
              </a:ext>
            </a:extLst>
          </p:cNvPr>
          <p:cNvSpPr>
            <a:spLocks noGrp="1"/>
          </p:cNvSpPr>
          <p:nvPr>
            <p:ph type="title"/>
          </p:nvPr>
        </p:nvSpPr>
        <p:spPr/>
        <p:txBody>
          <a:bodyPr>
            <a:normAutofit/>
          </a:bodyPr>
          <a:lstStyle/>
          <a:p>
            <a:r>
              <a:rPr lang="en-US" sz="4800" b="1" dirty="0">
                <a:effectLst>
                  <a:outerShdw blurRad="38100" dist="38100" dir="2700000" algn="tl">
                    <a:srgbClr val="000000">
                      <a:alpha val="43137"/>
                    </a:srgbClr>
                  </a:outerShdw>
                </a:effectLst>
                <a:latin typeface="+mj-lt"/>
              </a:rPr>
              <a:t>Crowd-Sourced Flood Inundation Metrics</a:t>
            </a:r>
          </a:p>
        </p:txBody>
      </p:sp>
      <p:sp>
        <p:nvSpPr>
          <p:cNvPr id="3" name="Content Placeholder 2">
            <a:extLst>
              <a:ext uri="{FF2B5EF4-FFF2-40B4-BE49-F238E27FC236}">
                <a16:creationId xmlns:a16="http://schemas.microsoft.com/office/drawing/2014/main" id="{E1AE490D-900A-48B6-B6DD-29E4904FF80C}"/>
              </a:ext>
            </a:extLst>
          </p:cNvPr>
          <p:cNvSpPr>
            <a:spLocks noGrp="1"/>
          </p:cNvSpPr>
          <p:nvPr>
            <p:ph sz="half" idx="1"/>
          </p:nvPr>
        </p:nvSpPr>
        <p:spPr/>
        <p:txBody>
          <a:bodyPr>
            <a:normAutofit/>
          </a:bodyPr>
          <a:lstStyle/>
          <a:p>
            <a:r>
              <a:rPr lang="en-US" sz="2399" dirty="0">
                <a:solidFill>
                  <a:schemeClr val="tx1"/>
                </a:solidFill>
                <a:latin typeface="+mn-lt"/>
              </a:rPr>
              <a:t>The combined data represent about </a:t>
            </a:r>
            <a:r>
              <a:rPr lang="en-US" sz="2399" dirty="0">
                <a:solidFill>
                  <a:schemeClr val="accent2"/>
                </a:solidFill>
                <a:latin typeface="+mn-lt"/>
              </a:rPr>
              <a:t>5300 Facebook rescue requests </a:t>
            </a:r>
            <a:r>
              <a:rPr lang="en-US" sz="2399" dirty="0">
                <a:solidFill>
                  <a:schemeClr val="tx1"/>
                </a:solidFill>
                <a:latin typeface="+mn-lt"/>
              </a:rPr>
              <a:t>and </a:t>
            </a:r>
            <a:r>
              <a:rPr lang="en-US" sz="2399" dirty="0">
                <a:solidFill>
                  <a:schemeClr val="accent2"/>
                </a:solidFill>
                <a:latin typeface="+mn-lt"/>
              </a:rPr>
              <a:t>1300 Houston 311 calls</a:t>
            </a:r>
          </a:p>
          <a:p>
            <a:r>
              <a:rPr lang="en-US" sz="2399" dirty="0">
                <a:solidFill>
                  <a:schemeClr val="tx1"/>
                </a:solidFill>
                <a:latin typeface="+mn-lt"/>
              </a:rPr>
              <a:t>All the Houston 311 call data is time-stamped, while most of the Facebook data is time stamped</a:t>
            </a:r>
            <a:endParaRPr lang="en-US" sz="2399" dirty="0">
              <a:solidFill>
                <a:schemeClr val="accent2"/>
              </a:solidFill>
              <a:latin typeface="+mn-lt"/>
            </a:endParaRPr>
          </a:p>
          <a:p>
            <a:r>
              <a:rPr lang="en-US" sz="2399" dirty="0">
                <a:solidFill>
                  <a:schemeClr val="tx1"/>
                </a:solidFill>
                <a:latin typeface="+mn-lt"/>
              </a:rPr>
              <a:t>Together, these data provide a picture of flooded residential areas on a broad spatial and temporal scale</a:t>
            </a:r>
          </a:p>
          <a:p>
            <a:endParaRPr lang="en-US" sz="2399" dirty="0">
              <a:solidFill>
                <a:schemeClr val="tx1"/>
              </a:solidFill>
              <a:latin typeface="+mn-lt"/>
            </a:endParaRPr>
          </a:p>
        </p:txBody>
      </p:sp>
      <p:pic>
        <p:nvPicPr>
          <p:cNvPr id="6" name="Content Placeholder 5">
            <a:extLst>
              <a:ext uri="{FF2B5EF4-FFF2-40B4-BE49-F238E27FC236}">
                <a16:creationId xmlns:a16="http://schemas.microsoft.com/office/drawing/2014/main" id="{163AB5EA-7B3A-4319-ABF5-5D3205D19C7F}"/>
              </a:ext>
            </a:extLst>
          </p:cNvPr>
          <p:cNvPicPr>
            <a:picLocks noGrp="1" noChangeAspect="1"/>
          </p:cNvPicPr>
          <p:nvPr>
            <p:ph sz="half" idx="2"/>
          </p:nvPr>
        </p:nvPicPr>
        <p:blipFill rotWithShape="1">
          <a:blip r:embed="rId3"/>
          <a:srcRect l="9886" t="11756" r="9276" b="12505"/>
          <a:stretch/>
        </p:blipFill>
        <p:spPr>
          <a:xfrm>
            <a:off x="5994400" y="1981200"/>
            <a:ext cx="5578318" cy="4038600"/>
          </a:xfrm>
          <a:prstGeom prst="rect">
            <a:avLst/>
          </a:prstGeom>
          <a:ln w="28575">
            <a:solidFill>
              <a:schemeClr val="tx1"/>
            </a:solidFill>
          </a:ln>
        </p:spPr>
      </p:pic>
      <p:pic>
        <p:nvPicPr>
          <p:cNvPr id="7" name="Picture 6">
            <a:extLst>
              <a:ext uri="{FF2B5EF4-FFF2-40B4-BE49-F238E27FC236}">
                <a16:creationId xmlns:a16="http://schemas.microsoft.com/office/drawing/2014/main" id="{03B08794-E5F1-4B00-BC58-5AA77CD6B75E}"/>
              </a:ext>
            </a:extLst>
          </p:cNvPr>
          <p:cNvPicPr>
            <a:picLocks noChangeAspect="1"/>
          </p:cNvPicPr>
          <p:nvPr/>
        </p:nvPicPr>
        <p:blipFill rotWithShape="1">
          <a:blip r:embed="rId4"/>
          <a:srcRect l="9520" t="9381" r="8900" b="15508"/>
          <a:stretch/>
        </p:blipFill>
        <p:spPr>
          <a:xfrm>
            <a:off x="5994400" y="1993445"/>
            <a:ext cx="5637894" cy="4011115"/>
          </a:xfrm>
          <a:prstGeom prst="rect">
            <a:avLst/>
          </a:prstGeom>
          <a:ln w="28575">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7715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7DE1-D7DF-4CD5-9CA4-D4F3C309BC8D}"/>
              </a:ext>
            </a:extLst>
          </p:cNvPr>
          <p:cNvSpPr>
            <a:spLocks noGrp="1"/>
          </p:cNvSpPr>
          <p:nvPr>
            <p:ph type="title"/>
          </p:nvPr>
        </p:nvSpPr>
        <p:spPr>
          <a:xfrm>
            <a:off x="609600" y="609600"/>
            <a:ext cx="10972800" cy="1143000"/>
          </a:xfrm>
        </p:spPr>
        <p:txBody>
          <a:bodyPr>
            <a:normAutofit/>
          </a:bodyPr>
          <a:lstStyle/>
          <a:p>
            <a:r>
              <a:rPr lang="en-US" sz="4800" b="1" dirty="0">
                <a:effectLst>
                  <a:outerShdw blurRad="38100" dist="38100" dir="2700000" algn="tl">
                    <a:srgbClr val="000000">
                      <a:alpha val="43137"/>
                    </a:srgbClr>
                  </a:outerShdw>
                </a:effectLst>
                <a:latin typeface="+mj-lt"/>
              </a:rPr>
              <a:t>Facebook Rescue Request Data</a:t>
            </a:r>
          </a:p>
        </p:txBody>
      </p:sp>
      <p:graphicFrame>
        <p:nvGraphicFramePr>
          <p:cNvPr id="6" name="Diagram 5">
            <a:extLst>
              <a:ext uri="{FF2B5EF4-FFF2-40B4-BE49-F238E27FC236}">
                <a16:creationId xmlns:a16="http://schemas.microsoft.com/office/drawing/2014/main" id="{E8389E0A-E89A-4265-A90E-D3A431549A6F}"/>
              </a:ext>
            </a:extLst>
          </p:cNvPr>
          <p:cNvGraphicFramePr/>
          <p:nvPr>
            <p:extLst>
              <p:ext uri="{D42A27DB-BD31-4B8C-83A1-F6EECF244321}">
                <p14:modId xmlns:p14="http://schemas.microsoft.com/office/powerpoint/2010/main" val="3058182945"/>
              </p:ext>
            </p:extLst>
          </p:nvPr>
        </p:nvGraphicFramePr>
        <p:xfrm>
          <a:off x="1435881" y="729521"/>
          <a:ext cx="9320237" cy="5990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val 10">
            <a:extLst>
              <a:ext uri="{FF2B5EF4-FFF2-40B4-BE49-F238E27FC236}">
                <a16:creationId xmlns:a16="http://schemas.microsoft.com/office/drawing/2014/main" id="{B7A64A6C-E278-430E-B93E-2A15DE154152}"/>
              </a:ext>
            </a:extLst>
          </p:cNvPr>
          <p:cNvSpPr/>
          <p:nvPr/>
        </p:nvSpPr>
        <p:spPr>
          <a:xfrm>
            <a:off x="4102307" y="1491069"/>
            <a:ext cx="3987384" cy="2233535"/>
          </a:xfrm>
          <a:prstGeom prst="ellipse">
            <a:avLst/>
          </a:prstGeom>
          <a:noFill/>
          <a:ln w="28575">
            <a:solidFill>
              <a:schemeClr val="accent2">
                <a:lumMod val="50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64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61D51705-7977-4132-B105-B949ACA60CB2}"/>
                                            </p:graphicEl>
                                          </p:spTgt>
                                        </p:tgtEl>
                                        <p:attrNameLst>
                                          <p:attrName>style.visibility</p:attrName>
                                        </p:attrNameLst>
                                      </p:cBhvr>
                                      <p:to>
                                        <p:strVal val="visible"/>
                                      </p:to>
                                    </p:set>
                                    <p:animEffect transition="in" filter="fade">
                                      <p:cBhvr>
                                        <p:cTn id="7" dur="500"/>
                                        <p:tgtEl>
                                          <p:spTgt spid="6">
                                            <p:graphicEl>
                                              <a:dgm id="{61D51705-7977-4132-B105-B949ACA60CB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F29D1D2C-5A03-42B1-A4DD-4DB6AC933E59}"/>
                                            </p:graphicEl>
                                          </p:spTgt>
                                        </p:tgtEl>
                                        <p:attrNameLst>
                                          <p:attrName>style.visibility</p:attrName>
                                        </p:attrNameLst>
                                      </p:cBhvr>
                                      <p:to>
                                        <p:strVal val="visible"/>
                                      </p:to>
                                    </p:set>
                                    <p:animEffect transition="in" filter="fade">
                                      <p:cBhvr>
                                        <p:cTn id="12" dur="500"/>
                                        <p:tgtEl>
                                          <p:spTgt spid="6">
                                            <p:graphicEl>
                                              <a:dgm id="{F29D1D2C-5A03-42B1-A4DD-4DB6AC933E5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C8F893A0-F5D9-4ED6-AC6F-345EDD8FDD21}"/>
                                            </p:graphicEl>
                                          </p:spTgt>
                                        </p:tgtEl>
                                        <p:attrNameLst>
                                          <p:attrName>style.visibility</p:attrName>
                                        </p:attrNameLst>
                                      </p:cBhvr>
                                      <p:to>
                                        <p:strVal val="visible"/>
                                      </p:to>
                                    </p:set>
                                    <p:animEffect transition="in" filter="fade">
                                      <p:cBhvr>
                                        <p:cTn id="17" dur="500"/>
                                        <p:tgtEl>
                                          <p:spTgt spid="6">
                                            <p:graphicEl>
                                              <a:dgm id="{C8F893A0-F5D9-4ED6-AC6F-345EDD8FDD2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EC703581-8766-4840-BD75-56E3E29ECEBF}"/>
                                            </p:graphicEl>
                                          </p:spTgt>
                                        </p:tgtEl>
                                        <p:attrNameLst>
                                          <p:attrName>style.visibility</p:attrName>
                                        </p:attrNameLst>
                                      </p:cBhvr>
                                      <p:to>
                                        <p:strVal val="visible"/>
                                      </p:to>
                                    </p:set>
                                    <p:animEffect transition="in" filter="fade">
                                      <p:cBhvr>
                                        <p:cTn id="22" dur="500"/>
                                        <p:tgtEl>
                                          <p:spTgt spid="6">
                                            <p:graphicEl>
                                              <a:dgm id="{EC703581-8766-4840-BD75-56E3E29ECEB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DC37DD1D-756F-4225-AAF5-1AC08F581FD6}"/>
                                            </p:graphicEl>
                                          </p:spTgt>
                                        </p:tgtEl>
                                        <p:attrNameLst>
                                          <p:attrName>style.visibility</p:attrName>
                                        </p:attrNameLst>
                                      </p:cBhvr>
                                      <p:to>
                                        <p:strVal val="visible"/>
                                      </p:to>
                                    </p:set>
                                    <p:animEffect transition="in" filter="fade">
                                      <p:cBhvr>
                                        <p:cTn id="27" dur="500"/>
                                        <p:tgtEl>
                                          <p:spTgt spid="6">
                                            <p:graphicEl>
                                              <a:dgm id="{DC37DD1D-756F-4225-AAF5-1AC08F581FD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5319010D-AAA6-4373-9ACF-C34D61683689}"/>
                                            </p:graphicEl>
                                          </p:spTgt>
                                        </p:tgtEl>
                                        <p:attrNameLst>
                                          <p:attrName>style.visibility</p:attrName>
                                        </p:attrNameLst>
                                      </p:cBhvr>
                                      <p:to>
                                        <p:strVal val="visible"/>
                                      </p:to>
                                    </p:set>
                                    <p:animEffect transition="in" filter="fade">
                                      <p:cBhvr>
                                        <p:cTn id="32" dur="500"/>
                                        <p:tgtEl>
                                          <p:spTgt spid="6">
                                            <p:graphicEl>
                                              <a:dgm id="{5319010D-AAA6-4373-9ACF-C34D6168368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7DE1-D7DF-4CD5-9CA4-D4F3C309BC8D}"/>
              </a:ext>
            </a:extLst>
          </p:cNvPr>
          <p:cNvSpPr>
            <a:spLocks noGrp="1"/>
          </p:cNvSpPr>
          <p:nvPr>
            <p:ph type="title"/>
          </p:nvPr>
        </p:nvSpPr>
        <p:spPr>
          <a:xfrm>
            <a:off x="609600" y="609600"/>
            <a:ext cx="10972800" cy="1143000"/>
          </a:xfrm>
        </p:spPr>
        <p:txBody>
          <a:bodyPr>
            <a:normAutofit/>
          </a:bodyPr>
          <a:lstStyle/>
          <a:p>
            <a:r>
              <a:rPr lang="en-US" sz="4800" b="1" dirty="0">
                <a:effectLst>
                  <a:outerShdw blurRad="38100" dist="38100" dir="2700000" algn="tl">
                    <a:srgbClr val="000000">
                      <a:alpha val="43137"/>
                    </a:srgbClr>
                  </a:outerShdw>
                </a:effectLst>
                <a:latin typeface="+mj-lt"/>
              </a:rPr>
              <a:t>Facebook Rescue Request Data</a:t>
            </a:r>
          </a:p>
        </p:txBody>
      </p:sp>
      <p:sp>
        <p:nvSpPr>
          <p:cNvPr id="3" name="Content Placeholder 2">
            <a:extLst>
              <a:ext uri="{FF2B5EF4-FFF2-40B4-BE49-F238E27FC236}">
                <a16:creationId xmlns:a16="http://schemas.microsoft.com/office/drawing/2014/main" id="{E1AE490D-900A-48B6-B6DD-29E4904FF80C}"/>
              </a:ext>
            </a:extLst>
          </p:cNvPr>
          <p:cNvSpPr>
            <a:spLocks noGrp="1"/>
          </p:cNvSpPr>
          <p:nvPr>
            <p:ph idx="1"/>
          </p:nvPr>
        </p:nvSpPr>
        <p:spPr>
          <a:xfrm>
            <a:off x="504669" y="1455918"/>
            <a:ext cx="10972800" cy="593363"/>
          </a:xfrm>
        </p:spPr>
        <p:txBody>
          <a:bodyPr>
            <a:normAutofit/>
          </a:bodyPr>
          <a:lstStyle/>
          <a:p>
            <a:pPr marL="0" indent="0">
              <a:buNone/>
            </a:pPr>
            <a:r>
              <a:rPr lang="en-US" sz="2400" dirty="0">
                <a:solidFill>
                  <a:schemeClr val="tx1"/>
                </a:solidFill>
                <a:latin typeface="+mn-lt"/>
              </a:rPr>
              <a:t>Spreadsheet was </a:t>
            </a:r>
            <a:r>
              <a:rPr lang="en-US" sz="2400" dirty="0">
                <a:solidFill>
                  <a:schemeClr val="accent2"/>
                </a:solidFill>
                <a:latin typeface="+mn-lt"/>
              </a:rPr>
              <a:t>manually edited </a:t>
            </a:r>
            <a:r>
              <a:rPr lang="en-US" sz="2400" dirty="0">
                <a:solidFill>
                  <a:schemeClr val="tx1"/>
                </a:solidFill>
                <a:latin typeface="+mn-lt"/>
              </a:rPr>
              <a:t>and updated and </a:t>
            </a:r>
            <a:r>
              <a:rPr lang="en-US" sz="2400" dirty="0">
                <a:solidFill>
                  <a:schemeClr val="accent2"/>
                </a:solidFill>
                <a:latin typeface="+mn-lt"/>
              </a:rPr>
              <a:t>requires manual sorting</a:t>
            </a:r>
            <a:r>
              <a:rPr lang="en-US" sz="2400" dirty="0">
                <a:solidFill>
                  <a:schemeClr val="tx1"/>
                </a:solidFill>
                <a:latin typeface="+mn-lt"/>
              </a:rPr>
              <a:t> of data</a:t>
            </a:r>
          </a:p>
        </p:txBody>
      </p:sp>
      <p:pic>
        <p:nvPicPr>
          <p:cNvPr id="5" name="Picture 4">
            <a:extLst>
              <a:ext uri="{FF2B5EF4-FFF2-40B4-BE49-F238E27FC236}">
                <a16:creationId xmlns:a16="http://schemas.microsoft.com/office/drawing/2014/main" id="{1EAEF8E5-7B18-499B-BD66-5E218D58062B}"/>
              </a:ext>
            </a:extLst>
          </p:cNvPr>
          <p:cNvPicPr>
            <a:picLocks noChangeAspect="1"/>
          </p:cNvPicPr>
          <p:nvPr/>
        </p:nvPicPr>
        <p:blipFill>
          <a:blip r:embed="rId3"/>
          <a:stretch>
            <a:fillRect/>
          </a:stretch>
        </p:blipFill>
        <p:spPr>
          <a:xfrm>
            <a:off x="273947" y="1858154"/>
            <a:ext cx="11644106" cy="4390246"/>
          </a:xfrm>
          <a:prstGeom prst="rect">
            <a:avLst/>
          </a:prstGeom>
          <a:ln w="28575">
            <a:solidFill>
              <a:schemeClr val="tx1"/>
            </a:solidFill>
          </a:ln>
          <a:effectLst/>
        </p:spPr>
      </p:pic>
    </p:spTree>
    <p:extLst>
      <p:ext uri="{BB962C8B-B14F-4D97-AF65-F5344CB8AC3E}">
        <p14:creationId xmlns:p14="http://schemas.microsoft.com/office/powerpoint/2010/main" val="317805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FE17366-8C08-46C3-9655-35D99F48A21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9416" t="12279" r="9380" b="12505"/>
          <a:stretch/>
        </p:blipFill>
        <p:spPr>
          <a:xfrm>
            <a:off x="5400597" y="1828799"/>
            <a:ext cx="6775606" cy="4849585"/>
          </a:xfrm>
          <a:ln w="28575">
            <a:solidFill>
              <a:schemeClr val="tx1"/>
            </a:solidFill>
          </a:ln>
        </p:spPr>
      </p:pic>
      <p:sp>
        <p:nvSpPr>
          <p:cNvPr id="2" name="Title 1">
            <a:extLst>
              <a:ext uri="{FF2B5EF4-FFF2-40B4-BE49-F238E27FC236}">
                <a16:creationId xmlns:a16="http://schemas.microsoft.com/office/drawing/2014/main" id="{731D7DE1-D7DF-4CD5-9CA4-D4F3C309BC8D}"/>
              </a:ext>
            </a:extLst>
          </p:cNvPr>
          <p:cNvSpPr>
            <a:spLocks noGrp="1"/>
          </p:cNvSpPr>
          <p:nvPr>
            <p:ph type="title"/>
          </p:nvPr>
        </p:nvSpPr>
        <p:spPr/>
        <p:txBody>
          <a:bodyPr>
            <a:normAutofit/>
          </a:bodyPr>
          <a:lstStyle/>
          <a:p>
            <a:r>
              <a:rPr lang="en-US" sz="4800" b="1" dirty="0" err="1">
                <a:effectLst>
                  <a:outerShdw blurRad="38100" dist="38100" dir="2700000" algn="tl">
                    <a:srgbClr val="000000">
                      <a:alpha val="43137"/>
                    </a:srgbClr>
                  </a:outerShdw>
                </a:effectLst>
                <a:latin typeface="+mj-lt"/>
              </a:rPr>
              <a:t>CoH</a:t>
            </a:r>
            <a:r>
              <a:rPr lang="en-US" sz="4800" b="1" dirty="0">
                <a:effectLst>
                  <a:outerShdw blurRad="38100" dist="38100" dir="2700000" algn="tl">
                    <a:srgbClr val="000000">
                      <a:alpha val="43137"/>
                    </a:srgbClr>
                  </a:outerShdw>
                </a:effectLst>
                <a:latin typeface="+mj-lt"/>
              </a:rPr>
              <a:t> 311 Flood Reports</a:t>
            </a:r>
          </a:p>
        </p:txBody>
      </p:sp>
      <p:sp>
        <p:nvSpPr>
          <p:cNvPr id="3" name="Content Placeholder 2">
            <a:extLst>
              <a:ext uri="{FF2B5EF4-FFF2-40B4-BE49-F238E27FC236}">
                <a16:creationId xmlns:a16="http://schemas.microsoft.com/office/drawing/2014/main" id="{E1AE490D-900A-48B6-B6DD-29E4904FF80C}"/>
              </a:ext>
            </a:extLst>
          </p:cNvPr>
          <p:cNvSpPr>
            <a:spLocks noGrp="1"/>
          </p:cNvSpPr>
          <p:nvPr>
            <p:ph sz="half" idx="1"/>
          </p:nvPr>
        </p:nvSpPr>
        <p:spPr>
          <a:xfrm>
            <a:off x="609600" y="1965960"/>
            <a:ext cx="4790997" cy="4023360"/>
          </a:xfrm>
        </p:spPr>
        <p:txBody>
          <a:bodyPr>
            <a:normAutofit/>
          </a:bodyPr>
          <a:lstStyle/>
          <a:p>
            <a:r>
              <a:rPr lang="en-US" sz="2399" dirty="0">
                <a:solidFill>
                  <a:schemeClr val="tx1"/>
                </a:solidFill>
                <a:latin typeface="+mn-lt"/>
              </a:rPr>
              <a:t>Point density analysis to identify </a:t>
            </a:r>
            <a:r>
              <a:rPr lang="en-US" sz="2399" dirty="0">
                <a:solidFill>
                  <a:schemeClr val="accent2"/>
                </a:solidFill>
                <a:latin typeface="+mn-lt"/>
              </a:rPr>
              <a:t>areas of severe inundation</a:t>
            </a:r>
          </a:p>
          <a:p>
            <a:r>
              <a:rPr lang="en-US" sz="2399" dirty="0">
                <a:solidFill>
                  <a:schemeClr val="tx1"/>
                </a:solidFill>
                <a:latin typeface="+mn-lt"/>
              </a:rPr>
              <a:t>These areas can be </a:t>
            </a:r>
            <a:r>
              <a:rPr lang="en-US" sz="2399" dirty="0">
                <a:solidFill>
                  <a:schemeClr val="accent2"/>
                </a:solidFill>
                <a:latin typeface="+mn-lt"/>
              </a:rPr>
              <a:t>visually and quantitatively compared </a:t>
            </a:r>
            <a:r>
              <a:rPr lang="en-US" sz="2399" dirty="0">
                <a:solidFill>
                  <a:schemeClr val="tx1"/>
                </a:solidFill>
                <a:latin typeface="+mn-lt"/>
              </a:rPr>
              <a:t>to other parameters such as:</a:t>
            </a:r>
          </a:p>
          <a:p>
            <a:pPr lvl="1"/>
            <a:r>
              <a:rPr lang="en-US" sz="1866" dirty="0">
                <a:solidFill>
                  <a:schemeClr val="tx1"/>
                </a:solidFill>
                <a:latin typeface="+mn-lt"/>
              </a:rPr>
              <a:t>Official flood hazard maps</a:t>
            </a:r>
          </a:p>
          <a:p>
            <a:pPr lvl="1"/>
            <a:r>
              <a:rPr lang="en-US" sz="1866" dirty="0">
                <a:solidFill>
                  <a:schemeClr val="tx1"/>
                </a:solidFill>
                <a:latin typeface="+mn-lt"/>
              </a:rPr>
              <a:t>Transportation networks</a:t>
            </a:r>
          </a:p>
          <a:p>
            <a:pPr lvl="1"/>
            <a:r>
              <a:rPr lang="en-US" sz="1866" dirty="0" err="1">
                <a:solidFill>
                  <a:schemeClr val="tx1"/>
                </a:solidFill>
                <a:latin typeface="+mn-lt"/>
              </a:rPr>
              <a:t>Stormwater</a:t>
            </a:r>
            <a:r>
              <a:rPr lang="en-US" sz="1866" dirty="0">
                <a:solidFill>
                  <a:schemeClr val="tx1"/>
                </a:solidFill>
                <a:latin typeface="+mn-lt"/>
              </a:rPr>
              <a:t> drainage networks</a:t>
            </a:r>
          </a:p>
          <a:p>
            <a:pPr lvl="1"/>
            <a:r>
              <a:rPr lang="en-US" sz="1866" dirty="0">
                <a:solidFill>
                  <a:schemeClr val="tx1"/>
                </a:solidFill>
                <a:latin typeface="+mn-lt"/>
              </a:rPr>
              <a:t>Land use</a:t>
            </a:r>
          </a:p>
          <a:p>
            <a:endParaRPr lang="en-US" sz="2399" dirty="0">
              <a:solidFill>
                <a:schemeClr val="tx1"/>
              </a:solidFill>
              <a:latin typeface="+mn-lt"/>
            </a:endParaRPr>
          </a:p>
        </p:txBody>
      </p:sp>
    </p:spTree>
    <p:extLst>
      <p:ext uri="{BB962C8B-B14F-4D97-AF65-F5344CB8AC3E}">
        <p14:creationId xmlns:p14="http://schemas.microsoft.com/office/powerpoint/2010/main" val="340971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7DE1-D7DF-4CD5-9CA4-D4F3C309BC8D}"/>
              </a:ext>
            </a:extLst>
          </p:cNvPr>
          <p:cNvSpPr>
            <a:spLocks noGrp="1"/>
          </p:cNvSpPr>
          <p:nvPr>
            <p:ph type="title"/>
          </p:nvPr>
        </p:nvSpPr>
        <p:spPr/>
        <p:txBody>
          <a:bodyPr>
            <a:normAutofit fontScale="90000"/>
          </a:bodyPr>
          <a:lstStyle/>
          <a:p>
            <a:r>
              <a:rPr lang="en-US" sz="4800" b="1" dirty="0" err="1">
                <a:effectLst>
                  <a:outerShdw blurRad="38100" dist="38100" dir="2700000" algn="tl">
                    <a:srgbClr val="000000">
                      <a:alpha val="43137"/>
                    </a:srgbClr>
                  </a:outerShdw>
                </a:effectLst>
                <a:latin typeface="+mj-lt"/>
              </a:rPr>
              <a:t>CoH</a:t>
            </a:r>
            <a:r>
              <a:rPr lang="en-US" sz="4800" b="1" dirty="0">
                <a:effectLst>
                  <a:outerShdw blurRad="38100" dist="38100" dir="2700000" algn="tl">
                    <a:srgbClr val="000000">
                      <a:alpha val="43137"/>
                    </a:srgbClr>
                  </a:outerShdw>
                </a:effectLst>
                <a:latin typeface="+mj-lt"/>
              </a:rPr>
              <a:t> 311 Flood Reports – </a:t>
            </a:r>
            <a:r>
              <a:rPr lang="en-US" sz="4800" b="1" dirty="0" err="1">
                <a:effectLst>
                  <a:outerShdw blurRad="38100" dist="38100" dir="2700000" algn="tl">
                    <a:srgbClr val="000000">
                      <a:alpha val="43137"/>
                    </a:srgbClr>
                  </a:outerShdw>
                </a:effectLst>
                <a:latin typeface="+mj-lt"/>
              </a:rPr>
              <a:t>Stormwater</a:t>
            </a:r>
            <a:r>
              <a:rPr lang="en-US" sz="4800" b="1" dirty="0">
                <a:effectLst>
                  <a:outerShdw blurRad="38100" dist="38100" dir="2700000" algn="tl">
                    <a:srgbClr val="000000">
                      <a:alpha val="43137"/>
                    </a:srgbClr>
                  </a:outerShdw>
                </a:effectLst>
                <a:latin typeface="+mj-lt"/>
              </a:rPr>
              <a:t> Network</a:t>
            </a:r>
          </a:p>
        </p:txBody>
      </p:sp>
      <p:pic>
        <p:nvPicPr>
          <p:cNvPr id="4" name="Picture 3">
            <a:extLst>
              <a:ext uri="{FF2B5EF4-FFF2-40B4-BE49-F238E27FC236}">
                <a16:creationId xmlns:a16="http://schemas.microsoft.com/office/drawing/2014/main" id="{F43C9AFD-0C11-4260-AB6E-3E860FC72FB0}"/>
              </a:ext>
            </a:extLst>
          </p:cNvPr>
          <p:cNvPicPr>
            <a:picLocks noChangeAspect="1"/>
          </p:cNvPicPr>
          <p:nvPr/>
        </p:nvPicPr>
        <p:blipFill>
          <a:blip r:embed="rId3"/>
          <a:stretch>
            <a:fillRect/>
          </a:stretch>
        </p:blipFill>
        <p:spPr>
          <a:xfrm>
            <a:off x="5439665" y="2289605"/>
            <a:ext cx="6585421" cy="3376070"/>
          </a:xfrm>
          <a:prstGeom prst="rect">
            <a:avLst/>
          </a:prstGeom>
          <a:ln w="28575">
            <a:solidFill>
              <a:schemeClr val="tx1"/>
            </a:solidFill>
          </a:ln>
          <a:effectLst>
            <a:outerShdw blurRad="63500" sx="102000" sy="102000" algn="ctr" rotWithShape="0">
              <a:prstClr val="black">
                <a:alpha val="40000"/>
              </a:prstClr>
            </a:outerShdw>
          </a:effectLst>
        </p:spPr>
      </p:pic>
      <p:sp>
        <p:nvSpPr>
          <p:cNvPr id="3" name="Content Placeholder 2">
            <a:extLst>
              <a:ext uri="{FF2B5EF4-FFF2-40B4-BE49-F238E27FC236}">
                <a16:creationId xmlns:a16="http://schemas.microsoft.com/office/drawing/2014/main" id="{E1AE490D-900A-48B6-B6DD-29E4904FF80C}"/>
              </a:ext>
            </a:extLst>
          </p:cNvPr>
          <p:cNvSpPr>
            <a:spLocks noGrp="1"/>
          </p:cNvSpPr>
          <p:nvPr>
            <p:ph sz="half" idx="1"/>
          </p:nvPr>
        </p:nvSpPr>
        <p:spPr>
          <a:xfrm>
            <a:off x="609600" y="2348048"/>
            <a:ext cx="4487165" cy="3259183"/>
          </a:xfrm>
        </p:spPr>
        <p:txBody>
          <a:bodyPr>
            <a:normAutofit/>
          </a:bodyPr>
          <a:lstStyle/>
          <a:p>
            <a:r>
              <a:rPr lang="en-US" sz="2399" dirty="0">
                <a:solidFill>
                  <a:schemeClr val="tx1"/>
                </a:solidFill>
                <a:latin typeface="+mn-lt"/>
              </a:rPr>
              <a:t>Comparison to </a:t>
            </a:r>
            <a:r>
              <a:rPr lang="en-US" sz="2399" dirty="0" err="1">
                <a:solidFill>
                  <a:schemeClr val="accent2"/>
                </a:solidFill>
                <a:latin typeface="+mn-lt"/>
              </a:rPr>
              <a:t>stormwater</a:t>
            </a:r>
            <a:r>
              <a:rPr lang="en-US" sz="2399" dirty="0">
                <a:solidFill>
                  <a:schemeClr val="accent2"/>
                </a:solidFill>
                <a:latin typeface="+mn-lt"/>
              </a:rPr>
              <a:t> network in Houston</a:t>
            </a:r>
            <a:r>
              <a:rPr lang="en-US" sz="2399" dirty="0">
                <a:solidFill>
                  <a:schemeClr val="tx1"/>
                </a:solidFill>
                <a:latin typeface="+mn-lt"/>
              </a:rPr>
              <a:t> </a:t>
            </a:r>
          </a:p>
          <a:p>
            <a:r>
              <a:rPr lang="en-US" sz="2399" dirty="0">
                <a:solidFill>
                  <a:schemeClr val="tx1"/>
                </a:solidFill>
                <a:latin typeface="+mn-lt"/>
              </a:rPr>
              <a:t>Picture is zoomed in because </a:t>
            </a:r>
            <a:r>
              <a:rPr lang="en-US" sz="2399" dirty="0" err="1">
                <a:solidFill>
                  <a:schemeClr val="tx1"/>
                </a:solidFill>
                <a:latin typeface="+mn-lt"/>
              </a:rPr>
              <a:t>stormwater</a:t>
            </a:r>
            <a:r>
              <a:rPr lang="en-US" sz="2399" dirty="0">
                <a:solidFill>
                  <a:schemeClr val="tx1"/>
                </a:solidFill>
                <a:latin typeface="+mn-lt"/>
              </a:rPr>
              <a:t> network cannot be seen at wide extent</a:t>
            </a:r>
          </a:p>
          <a:p>
            <a:r>
              <a:rPr lang="en-US" sz="2399" dirty="0">
                <a:solidFill>
                  <a:schemeClr val="tx1"/>
                </a:solidFill>
                <a:latin typeface="+mn-lt"/>
              </a:rPr>
              <a:t>Unsure about how to </a:t>
            </a:r>
            <a:r>
              <a:rPr lang="en-US" sz="2399" dirty="0">
                <a:solidFill>
                  <a:schemeClr val="accent2"/>
                </a:solidFill>
                <a:latin typeface="+mn-lt"/>
              </a:rPr>
              <a:t>quantify</a:t>
            </a:r>
            <a:r>
              <a:rPr lang="en-US" sz="2399" dirty="0">
                <a:solidFill>
                  <a:schemeClr val="tx1"/>
                </a:solidFill>
                <a:latin typeface="+mn-lt"/>
              </a:rPr>
              <a:t> such a complicated network system</a:t>
            </a:r>
          </a:p>
          <a:p>
            <a:endParaRPr lang="en-US" sz="2399" dirty="0">
              <a:solidFill>
                <a:schemeClr val="tx1"/>
              </a:solidFill>
              <a:latin typeface="+mn-lt"/>
            </a:endParaRPr>
          </a:p>
          <a:p>
            <a:endParaRPr lang="en-US" sz="2399" dirty="0">
              <a:solidFill>
                <a:schemeClr val="tx1"/>
              </a:solidFill>
              <a:latin typeface="+mn-lt"/>
            </a:endParaRPr>
          </a:p>
        </p:txBody>
      </p:sp>
    </p:spTree>
    <p:extLst>
      <p:ext uri="{BB962C8B-B14F-4D97-AF65-F5344CB8AC3E}">
        <p14:creationId xmlns:p14="http://schemas.microsoft.com/office/powerpoint/2010/main" val="177884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AE490D-900A-48B6-B6DD-29E4904FF80C}"/>
              </a:ext>
            </a:extLst>
          </p:cNvPr>
          <p:cNvSpPr>
            <a:spLocks noGrp="1"/>
          </p:cNvSpPr>
          <p:nvPr>
            <p:ph sz="half" idx="1"/>
          </p:nvPr>
        </p:nvSpPr>
        <p:spPr>
          <a:xfrm>
            <a:off x="609600" y="1965960"/>
            <a:ext cx="4272643" cy="4023360"/>
          </a:xfrm>
        </p:spPr>
        <p:txBody>
          <a:bodyPr>
            <a:normAutofit/>
          </a:bodyPr>
          <a:lstStyle/>
          <a:p>
            <a:r>
              <a:rPr lang="en-US" sz="2399" dirty="0">
                <a:solidFill>
                  <a:schemeClr val="accent2"/>
                </a:solidFill>
                <a:latin typeface="+mn-lt"/>
              </a:rPr>
              <a:t>Visual comparison </a:t>
            </a:r>
            <a:r>
              <a:rPr lang="en-US" sz="2399" dirty="0">
                <a:solidFill>
                  <a:schemeClr val="tx1"/>
                </a:solidFill>
                <a:latin typeface="+mn-lt"/>
              </a:rPr>
              <a:t>to official floodplain maps</a:t>
            </a:r>
            <a:endParaRPr lang="en-US" sz="1866" dirty="0">
              <a:solidFill>
                <a:schemeClr val="tx1"/>
              </a:solidFill>
              <a:latin typeface="+mn-lt"/>
            </a:endParaRPr>
          </a:p>
          <a:p>
            <a:r>
              <a:rPr lang="en-US" sz="2399" dirty="0">
                <a:solidFill>
                  <a:schemeClr val="tx1"/>
                </a:solidFill>
                <a:latin typeface="+mn-lt"/>
              </a:rPr>
              <a:t>Areas </a:t>
            </a:r>
            <a:r>
              <a:rPr lang="en-US" sz="2399" dirty="0">
                <a:solidFill>
                  <a:schemeClr val="accent2"/>
                </a:solidFill>
                <a:latin typeface="+mn-lt"/>
              </a:rPr>
              <a:t>reporting flooding </a:t>
            </a:r>
            <a:r>
              <a:rPr lang="en-US" sz="2399" dirty="0">
                <a:solidFill>
                  <a:schemeClr val="tx1"/>
                </a:solidFill>
                <a:latin typeface="+mn-lt"/>
              </a:rPr>
              <a:t>lay </a:t>
            </a:r>
            <a:r>
              <a:rPr lang="en-US" sz="2399" dirty="0">
                <a:solidFill>
                  <a:schemeClr val="accent2"/>
                </a:solidFill>
                <a:latin typeface="+mn-lt"/>
              </a:rPr>
              <a:t>outside the official floodplain</a:t>
            </a:r>
          </a:p>
        </p:txBody>
      </p:sp>
      <p:pic>
        <p:nvPicPr>
          <p:cNvPr id="4" name="Picture 3">
            <a:extLst>
              <a:ext uri="{FF2B5EF4-FFF2-40B4-BE49-F238E27FC236}">
                <a16:creationId xmlns:a16="http://schemas.microsoft.com/office/drawing/2014/main" id="{F43C9AFD-0C11-4260-AB6E-3E860FC72FB0}"/>
              </a:ext>
            </a:extLst>
          </p:cNvPr>
          <p:cNvPicPr>
            <a:picLocks noChangeAspect="1"/>
          </p:cNvPicPr>
          <p:nvPr/>
        </p:nvPicPr>
        <p:blipFill>
          <a:blip r:embed="rId3"/>
          <a:stretch>
            <a:fillRect/>
          </a:stretch>
        </p:blipFill>
        <p:spPr>
          <a:xfrm>
            <a:off x="5142700" y="3108960"/>
            <a:ext cx="6439700" cy="3301365"/>
          </a:xfrm>
          <a:prstGeom prst="rect">
            <a:avLst/>
          </a:prstGeom>
          <a:ln w="28575">
            <a:solidFill>
              <a:schemeClr val="tx1"/>
            </a:solidFill>
          </a:ln>
          <a:effectLst>
            <a:outerShdw blurRad="63500" sx="102000" sy="102000" algn="ctr" rotWithShape="0">
              <a:prstClr val="black">
                <a:alpha val="40000"/>
              </a:prstClr>
            </a:outerShdw>
          </a:effectLst>
        </p:spPr>
      </p:pic>
      <p:pic>
        <p:nvPicPr>
          <p:cNvPr id="8" name="Content Placeholder 7">
            <a:extLst>
              <a:ext uri="{FF2B5EF4-FFF2-40B4-BE49-F238E27FC236}">
                <a16:creationId xmlns:a16="http://schemas.microsoft.com/office/drawing/2014/main" id="{0E88B631-74FB-4524-8B16-77A3FB0A2D73}"/>
              </a:ext>
            </a:extLst>
          </p:cNvPr>
          <p:cNvPicPr>
            <a:picLocks noGrp="1" noChangeAspect="1"/>
          </p:cNvPicPr>
          <p:nvPr>
            <p:ph sz="half" idx="2"/>
          </p:nvPr>
        </p:nvPicPr>
        <p:blipFill rotWithShape="1">
          <a:blip r:embed="rId4"/>
          <a:srcRect l="8971" t="11753" r="9197" b="11966"/>
          <a:stretch/>
        </p:blipFill>
        <p:spPr>
          <a:xfrm>
            <a:off x="5056413" y="1718193"/>
            <a:ext cx="7135587" cy="5139807"/>
          </a:xfrm>
          <a:prstGeom prst="rect">
            <a:avLst/>
          </a:prstGeom>
          <a:ln w="28575">
            <a:solidFill>
              <a:schemeClr val="tx1"/>
            </a:solidFill>
          </a:ln>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731D7DE1-D7DF-4CD5-9CA4-D4F3C309BC8D}"/>
              </a:ext>
            </a:extLst>
          </p:cNvPr>
          <p:cNvSpPr>
            <a:spLocks noGrp="1"/>
          </p:cNvSpPr>
          <p:nvPr>
            <p:ph type="title"/>
          </p:nvPr>
        </p:nvSpPr>
        <p:spPr>
          <a:xfrm>
            <a:off x="609600" y="718671"/>
            <a:ext cx="10972800" cy="1143000"/>
          </a:xfrm>
        </p:spPr>
        <p:txBody>
          <a:bodyPr>
            <a:normAutofit/>
          </a:bodyPr>
          <a:lstStyle/>
          <a:p>
            <a:r>
              <a:rPr lang="en-US" sz="4800" b="1" dirty="0" err="1">
                <a:effectLst>
                  <a:outerShdw blurRad="38100" dist="38100" dir="2700000" algn="tl">
                    <a:srgbClr val="000000">
                      <a:alpha val="43137"/>
                    </a:srgbClr>
                  </a:outerShdw>
                </a:effectLst>
                <a:latin typeface="+mj-lt"/>
              </a:rPr>
              <a:t>CoH</a:t>
            </a:r>
            <a:r>
              <a:rPr lang="en-US" sz="4800" b="1" dirty="0">
                <a:effectLst>
                  <a:outerShdw blurRad="38100" dist="38100" dir="2700000" algn="tl">
                    <a:srgbClr val="000000">
                      <a:alpha val="43137"/>
                    </a:srgbClr>
                  </a:outerShdw>
                </a:effectLst>
                <a:latin typeface="+mj-lt"/>
              </a:rPr>
              <a:t> 311 Flood Reports – Floodplain Map</a:t>
            </a:r>
          </a:p>
        </p:txBody>
      </p:sp>
    </p:spTree>
    <p:extLst>
      <p:ext uri="{BB962C8B-B14F-4D97-AF65-F5344CB8AC3E}">
        <p14:creationId xmlns:p14="http://schemas.microsoft.com/office/powerpoint/2010/main" val="4132368614"/>
      </p:ext>
    </p:extLst>
  </p:cSld>
  <p:clrMapOvr>
    <a:masterClrMapping/>
  </p:clrMapOvr>
</p:sld>
</file>

<file path=ppt/theme/theme1.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6-9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9 Dark Background">
  <a:themeElements>
    <a:clrScheme name="Custom 1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0403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6-9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09-17-V01-WSH_PowerPoint_16-9_TEMPLATE</Template>
  <TotalTime>2024</TotalTime>
  <Words>564</Words>
  <Application>Microsoft Office PowerPoint</Application>
  <PresentationFormat>Widescreen</PresentationFormat>
  <Paragraphs>77</Paragraphs>
  <Slides>12</Slides>
  <Notes>12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Arial</vt:lpstr>
      <vt:lpstr>Arial Black</vt:lpstr>
      <vt:lpstr>Calibri</vt:lpstr>
      <vt:lpstr>ヒラギノ角ゴ Pro W3</vt:lpstr>
      <vt:lpstr>16-9 White Backgroud</vt:lpstr>
      <vt:lpstr>16-9 Cover</vt:lpstr>
      <vt:lpstr>16-9 Dark Background</vt:lpstr>
      <vt:lpstr>16-9 Light Background</vt:lpstr>
      <vt:lpstr>Reported Flood Inundation due to Hurricane Harvey in Houston, TX</vt:lpstr>
      <vt:lpstr>Specific Issues during Harvey</vt:lpstr>
      <vt:lpstr>Crowd-Sourced Flood Inundation Metrics</vt:lpstr>
      <vt:lpstr>Crowd-Sourced Flood Inundation Metrics</vt:lpstr>
      <vt:lpstr>Facebook Rescue Request Data</vt:lpstr>
      <vt:lpstr>Facebook Rescue Request Data</vt:lpstr>
      <vt:lpstr>CoH 311 Flood Reports</vt:lpstr>
      <vt:lpstr>CoH 311 Flood Reports – Stormwater Network</vt:lpstr>
      <vt:lpstr>CoH 311 Flood Reports – Floodplain Map</vt:lpstr>
      <vt:lpstr>Future Plans</vt:lpstr>
      <vt:lpstr>In the public eye…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Reported Flood Inundation in Harris County, Texas</dc:title>
  <dc:creator>Isha Deo</dc:creator>
  <cp:lastModifiedBy>Maidment, David R</cp:lastModifiedBy>
  <cp:revision>27</cp:revision>
  <dcterms:created xsi:type="dcterms:W3CDTF">2017-11-16T18:47:13Z</dcterms:created>
  <dcterms:modified xsi:type="dcterms:W3CDTF">2017-11-21T17:36:57Z</dcterms:modified>
</cp:coreProperties>
</file>