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9" r:id="rId4"/>
    <p:sldId id="261" r:id="rId5"/>
    <p:sldId id="262" r:id="rId6"/>
    <p:sldId id="269" r:id="rId7"/>
    <p:sldId id="267" r:id="rId8"/>
    <p:sldId id="270" r:id="rId9"/>
    <p:sldId id="264" r:id="rId10"/>
    <p:sldId id="27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70E7"/>
    <a:srgbClr val="FF8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4"/>
  </p:normalViewPr>
  <p:slideViewPr>
    <p:cSldViewPr snapToGrid="0" snapToObjects="1">
      <p:cViewPr varScale="1">
        <p:scale>
          <a:sx n="85" d="100"/>
          <a:sy n="85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Different</a:t>
            </a:r>
            <a:r>
              <a:rPr lang="en-US" baseline="0" dirty="0" smtClean="0"/>
              <a:t> Variables to Consider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solidFill>
                <a:srgbClr val="FF826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0AC3-4445-886B-E7EA62E13E7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0AC3-4445-886B-E7EA62E13E7B}"/>
              </c:ext>
            </c:extLst>
          </c:dPt>
          <c:dPt>
            <c:idx val="2"/>
            <c:bubble3D val="0"/>
            <c:spPr>
              <a:solidFill>
                <a:srgbClr val="DA70E7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0AC3-4445-886B-E7EA62E13E7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0AC3-4445-886B-E7EA62E13E7B}"/>
              </c:ext>
            </c:extLst>
          </c:dPt>
          <c:dPt>
            <c:idx val="4"/>
            <c:bubble3D val="0"/>
            <c:explosion val="8"/>
            <c:spPr>
              <a:solidFill>
                <a:srgbClr val="00B0F0"/>
              </a:solidFill>
              <a:ln>
                <a:noFill/>
              </a:ln>
              <a:effectLst>
                <a:glow rad="152400">
                  <a:srgbClr val="00B0F0">
                    <a:alpha val="27000"/>
                  </a:srgbClr>
                </a:glo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0AC3-4445-886B-E7EA62E13E7B}"/>
              </c:ext>
            </c:extLst>
          </c:dPt>
          <c:dLbls>
            <c:dLbl>
              <c:idx val="0"/>
              <c:layout>
                <c:manualLayout>
                  <c:x val="-0.15884575988991301"/>
                  <c:y val="0.20783592773670101"/>
                </c:manualLayout>
              </c:layout>
              <c:tx>
                <c:rich>
                  <a:bodyPr/>
                  <a:lstStyle/>
                  <a:p>
                    <a:fld id="{F94D3880-1A3B-1D4D-9E7F-7AC609B55C72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AC3-4445-886B-E7EA62E13E7B}"/>
                </c:ext>
              </c:extLst>
            </c:dLbl>
            <c:dLbl>
              <c:idx val="1"/>
              <c:layout>
                <c:manualLayout>
                  <c:x val="-0.17148659567189101"/>
                  <c:y val="-7.3814526424429802E-2"/>
                </c:manualLayout>
              </c:layout>
              <c:tx>
                <c:rich>
                  <a:bodyPr/>
                  <a:lstStyle/>
                  <a:p>
                    <a:fld id="{B1D76E07-1509-B141-AA0C-955C957726E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AC3-4445-886B-E7EA62E13E7B}"/>
                </c:ext>
              </c:extLst>
            </c:dLbl>
            <c:dLbl>
              <c:idx val="2"/>
              <c:layout>
                <c:manualLayout>
                  <c:x val="-9.8344300142468293E-3"/>
                  <c:y val="-0.175365745810031"/>
                </c:manualLayout>
              </c:layout>
              <c:tx>
                <c:rich>
                  <a:bodyPr/>
                  <a:lstStyle/>
                  <a:p>
                    <a:fld id="{00EB9130-3DA3-DE41-9144-6243136E263E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AC3-4445-886B-E7EA62E13E7B}"/>
                </c:ext>
              </c:extLst>
            </c:dLbl>
            <c:dLbl>
              <c:idx val="3"/>
              <c:layout>
                <c:manualLayout>
                  <c:x val="0.16194332673523101"/>
                  <c:y val="-6.8530538789467896E-2"/>
                </c:manualLayout>
              </c:layout>
              <c:tx>
                <c:rich>
                  <a:bodyPr/>
                  <a:lstStyle/>
                  <a:p>
                    <a:fld id="{D7FDB13A-A7DF-7E45-9E60-0E5FFBD54CC5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AC3-4445-886B-E7EA62E13E7B}"/>
                </c:ext>
              </c:extLst>
            </c:dLbl>
            <c:dLbl>
              <c:idx val="4"/>
              <c:layout>
                <c:manualLayout>
                  <c:x val="0.115613367739062"/>
                  <c:y val="0.163473077636995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Climate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C3-4445-886B-E7EA62E13E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Rock and Soil Type</c:v>
                </c:pt>
                <c:pt idx="1">
                  <c:v>Land Use</c:v>
                </c:pt>
                <c:pt idx="2">
                  <c:v>Precipitation </c:v>
                </c:pt>
                <c:pt idx="3">
                  <c:v>Relief </c:v>
                </c:pt>
                <c:pt idx="4">
                  <c:v>Weather Conditions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C3-4445-886B-E7EA62E13E7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19511-2A41-4343-8AD1-6DDF60044C60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EEC98-C465-8F4A-AE2E-D82BD6D3A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9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lpdaac.usgs.gov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 b="6540"/>
          <a:stretch/>
        </p:blipFill>
        <p:spPr>
          <a:xfrm>
            <a:off x="8289878" y="4076698"/>
            <a:ext cx="3792940" cy="2207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Analyzing the relationship between latitudinal position &amp; stream discharge in glacial-fed river systems. 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Kevin Strybos 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Maidment’s</a:t>
            </a:r>
            <a:r>
              <a:rPr lang="en-US" dirty="0" smtClean="0"/>
              <a:t> Fall, 2017 WR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2ABB703-2B0E-4C3B-B4A2-F3973548E5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A73093-4B9D-420D-B17E-52293703A1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5DA498-D9A2-4DA9-B9DA-B3776E08CF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21570E-E159-49A6-9891-FA397B7A92D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1224619"/>
            <a:ext cx="5451627" cy="408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US" dirty="0"/>
              <a:t>Incoming solar radiation shows a positive correlation with stream discharge, especially in regions further from the </a:t>
            </a:r>
            <a:r>
              <a:rPr lang="en-US" dirty="0" smtClean="0"/>
              <a:t>equator.</a:t>
            </a:r>
            <a:endParaRPr lang="en-US" dirty="0"/>
          </a:p>
          <a:p>
            <a:r>
              <a:rPr lang="en-US" dirty="0"/>
              <a:t>Further studies should incorporate data on </a:t>
            </a:r>
            <a:r>
              <a:rPr lang="en-US" dirty="0" smtClean="0"/>
              <a:t>precipitation and groundwater measurements. </a:t>
            </a:r>
            <a:endParaRPr lang="en-US" dirty="0"/>
          </a:p>
          <a:p>
            <a:pPr lvl="1"/>
            <a:r>
              <a:rPr lang="en-US" dirty="0"/>
              <a:t>This will help better understand the relationship of glacial runoff to stream discharge.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192" y="5379823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Pastoruri</a:t>
            </a:r>
            <a:r>
              <a:rPr lang="en-US" sz="1100" dirty="0" smtClean="0"/>
              <a:t> Glacier in Peru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743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Baraer</a:t>
            </a:r>
            <a:r>
              <a:rPr lang="en-US" dirty="0"/>
              <a:t>, Michel, et al. “Glacier recession and water resources in Peru’s Cordillera Blanca.” </a:t>
            </a:r>
            <a:r>
              <a:rPr lang="en-US" i="1" dirty="0"/>
              <a:t>Journal of Glaciology </a:t>
            </a:r>
            <a:r>
              <a:rPr lang="en-US" dirty="0"/>
              <a:t>, vol. 58, no. 207, 28 Nov. 2011, pp. 134–150.</a:t>
            </a:r>
            <a:endParaRPr lang="en-US" dirty="0" smtClean="0"/>
          </a:p>
          <a:p>
            <a:r>
              <a:rPr lang="en-US" dirty="0" smtClean="0"/>
              <a:t>NASA </a:t>
            </a:r>
            <a:r>
              <a:rPr lang="en-US" dirty="0"/>
              <a:t>LP DAAC, 2015, ASTER Level 1</a:t>
            </a:r>
            <a:r>
              <a:rPr lang="en-US" dirty="0" smtClean="0"/>
              <a:t> </a:t>
            </a:r>
            <a:r>
              <a:rPr lang="en-US" dirty="0"/>
              <a:t>Precision Terrain Corrected Registered At-Sensor Radiance. Version </a:t>
            </a:r>
            <a:r>
              <a:rPr lang="en-US" dirty="0" smtClean="0"/>
              <a:t>2. </a:t>
            </a:r>
            <a:r>
              <a:rPr lang="en-US" dirty="0"/>
              <a:t>NASA EOSDIS Land Processes DAAC, USGS Earth Resources Observation and Science (EROS) Center, Sioux Falls, South Dakota (</a:t>
            </a:r>
            <a:r>
              <a:rPr lang="en-US" dirty="0">
                <a:hlinkClick r:id="rId2"/>
              </a:rPr>
              <a:t>https://lpdaac.usgs.gov</a:t>
            </a:r>
            <a:r>
              <a:rPr lang="en-US" dirty="0"/>
              <a:t>), accessed </a:t>
            </a:r>
            <a:r>
              <a:rPr lang="en-US" dirty="0" smtClean="0"/>
              <a:t>September, 2017, </a:t>
            </a:r>
            <a:r>
              <a:rPr lang="en-US" dirty="0"/>
              <a:t>at https://</a:t>
            </a:r>
            <a:r>
              <a:rPr lang="en-US" dirty="0" err="1"/>
              <a:t>asterweb.jpl.nasa.gov</a:t>
            </a:r>
            <a:r>
              <a:rPr lang="en-US" dirty="0"/>
              <a:t>/</a:t>
            </a:r>
            <a:r>
              <a:rPr lang="en-US" dirty="0" err="1"/>
              <a:t>gdem.asp</a:t>
            </a:r>
            <a:r>
              <a:rPr lang="en-US" dirty="0" smtClean="0"/>
              <a:t>.</a:t>
            </a:r>
          </a:p>
          <a:p>
            <a:r>
              <a:rPr lang="en-US" dirty="0" err="1"/>
              <a:t>Raup</a:t>
            </a:r>
            <a:r>
              <a:rPr lang="en-US" dirty="0"/>
              <a:t>, Bruce H. “GLIMS: Global Land Ice Measurements from Space.” </a:t>
            </a:r>
            <a:r>
              <a:rPr lang="en-US" i="1" dirty="0"/>
              <a:t>GLIMS: Global Land Ice Measurements from Space</a:t>
            </a:r>
            <a:r>
              <a:rPr lang="en-US" dirty="0"/>
              <a:t>, </a:t>
            </a:r>
            <a:r>
              <a:rPr lang="en-US" dirty="0" err="1"/>
              <a:t>www.glims.org</a:t>
            </a:r>
            <a:r>
              <a:rPr lang="en-US" dirty="0"/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12807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2649"/>
          </a:xfrm>
        </p:spPr>
        <p:txBody>
          <a:bodyPr/>
          <a:lstStyle/>
          <a:p>
            <a:r>
              <a:rPr lang="en-US" dirty="0" smtClean="0"/>
              <a:t>Focus areas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38" y="1472549"/>
            <a:ext cx="3747523" cy="484973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14" y="1468255"/>
            <a:ext cx="3746567" cy="4848498"/>
          </a:xfrm>
        </p:spPr>
      </p:pic>
      <p:sp>
        <p:nvSpPr>
          <p:cNvPr id="3" name="TextBox 2"/>
          <p:cNvSpPr txBox="1"/>
          <p:nvPr/>
        </p:nvSpPr>
        <p:spPr>
          <a:xfrm>
            <a:off x="0" y="5281684"/>
            <a:ext cx="1531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elevation</a:t>
            </a:r>
          </a:p>
          <a:p>
            <a:r>
              <a:rPr lang="en-US" dirty="0" smtClean="0"/>
              <a:t>Low latitude </a:t>
            </a:r>
          </a:p>
          <a:p>
            <a:r>
              <a:rPr lang="en-US" dirty="0" smtClean="0"/>
              <a:t>(</a:t>
            </a:r>
            <a:r>
              <a:rPr lang="it-IT" dirty="0"/>
              <a:t>9.5261° </a:t>
            </a:r>
            <a:r>
              <a:rPr lang="it-IT" dirty="0" err="1" smtClean="0"/>
              <a:t>S</a:t>
            </a:r>
            <a:r>
              <a:rPr lang="it-IT" dirty="0" smtClean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81481" y="5281684"/>
            <a:ext cx="1540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elevation </a:t>
            </a:r>
          </a:p>
          <a:p>
            <a:r>
              <a:rPr lang="en-US" dirty="0" smtClean="0"/>
              <a:t>High latitude </a:t>
            </a:r>
          </a:p>
          <a:p>
            <a:r>
              <a:rPr lang="en-US" dirty="0" smtClean="0"/>
              <a:t>(</a:t>
            </a:r>
            <a:r>
              <a:rPr lang="it-IT" dirty="0"/>
              <a:t>58.3019° </a:t>
            </a:r>
            <a:r>
              <a:rPr lang="it-IT" dirty="0" err="1" smtClean="0"/>
              <a:t>N</a:t>
            </a:r>
            <a:r>
              <a:rPr lang="it-IT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Santa River Basin </a:t>
            </a:r>
          </a:p>
          <a:p>
            <a:r>
              <a:rPr lang="en-US" dirty="0" smtClean="0"/>
              <a:t>Located in Ancash, Peru</a:t>
            </a:r>
          </a:p>
          <a:p>
            <a:r>
              <a:rPr lang="en-US" dirty="0"/>
              <a:t>R</a:t>
            </a:r>
            <a:r>
              <a:rPr lang="en-US" dirty="0" smtClean="0"/>
              <a:t>elies heavily on glacial runoff during dry season. (~40% streamflow comes from glacial runoff during dry season)</a:t>
            </a:r>
          </a:p>
          <a:p>
            <a:r>
              <a:rPr lang="en-US" dirty="0" smtClean="0"/>
              <a:t>1.4 million people depend on water coming from glaciers in the Santa. </a:t>
            </a:r>
          </a:p>
          <a:p>
            <a:r>
              <a:rPr lang="en-US" dirty="0" smtClean="0"/>
              <a:t>World’s </a:t>
            </a:r>
            <a:r>
              <a:rPr lang="en-US" b="1" dirty="0" smtClean="0"/>
              <a:t>highest tropical mountain range </a:t>
            </a:r>
            <a:r>
              <a:rPr lang="en-US" dirty="0" smtClean="0"/>
              <a:t>and the </a:t>
            </a:r>
            <a:r>
              <a:rPr lang="en-US" b="1" dirty="0" smtClean="0"/>
              <a:t>largest glaciated area in the tropics</a:t>
            </a:r>
            <a:r>
              <a:rPr lang="en-US" dirty="0" smtClean="0"/>
              <a:t>.</a:t>
            </a:r>
          </a:p>
          <a:p>
            <a:r>
              <a:rPr lang="en-US" dirty="0" smtClean="0"/>
              <a:t>Glaciers are rapidly melting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 smtClean="0"/>
              <a:t>Taku</a:t>
            </a:r>
            <a:r>
              <a:rPr lang="en-US" b="1" dirty="0" smtClean="0"/>
              <a:t> River Basin </a:t>
            </a:r>
          </a:p>
          <a:p>
            <a:r>
              <a:rPr lang="en-US" dirty="0" smtClean="0"/>
              <a:t>Runs from British Columbia, Canada to the capital of Juneau in southeast Alaska.</a:t>
            </a:r>
          </a:p>
          <a:p>
            <a:r>
              <a:rPr lang="en-US" dirty="0" smtClean="0"/>
              <a:t>Depending on the time of the year, the Juneau area only receives </a:t>
            </a:r>
            <a:r>
              <a:rPr lang="en-US" b="1" dirty="0" smtClean="0"/>
              <a:t>~6 hours of sunlight or darkness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32,800 people rely on the </a:t>
            </a:r>
            <a:r>
              <a:rPr lang="en-US" dirty="0" err="1" smtClean="0"/>
              <a:t>Taku</a:t>
            </a:r>
            <a:r>
              <a:rPr lang="en-US" dirty="0" smtClean="0"/>
              <a:t> River for various resources. </a:t>
            </a:r>
          </a:p>
          <a:p>
            <a:r>
              <a:rPr lang="en-US" dirty="0" smtClean="0"/>
              <a:t>~35% of Alaska’s overall runoff is provided by glacial melt during the warmer months</a:t>
            </a:r>
            <a:endParaRPr lang="en-US" dirty="0"/>
          </a:p>
          <a:p>
            <a:r>
              <a:rPr lang="en-US" dirty="0" err="1" smtClean="0"/>
              <a:t>Taku</a:t>
            </a:r>
            <a:r>
              <a:rPr lang="en-US" dirty="0" smtClean="0"/>
              <a:t> </a:t>
            </a:r>
            <a:r>
              <a:rPr lang="en-US" dirty="0"/>
              <a:t>Glacier was one of the only advancing glaciers in Alaska until </a:t>
            </a:r>
            <a:r>
              <a:rPr lang="en-US" dirty="0" smtClean="0"/>
              <a:t>recently (2005) </a:t>
            </a:r>
            <a:r>
              <a:rPr lang="en-US" dirty="0"/>
              <a:t>where it </a:t>
            </a:r>
            <a:r>
              <a:rPr lang="en-US" dirty="0" smtClean="0"/>
              <a:t>came </a:t>
            </a:r>
            <a:r>
              <a:rPr lang="en-US" dirty="0"/>
              <a:t>to a halt and may begin receding.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variation in stream discharge?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334529" cy="4023360"/>
          </a:xfrm>
        </p:spPr>
        <p:txBody>
          <a:bodyPr/>
          <a:lstStyle/>
          <a:p>
            <a:r>
              <a:rPr lang="en-US" dirty="0" smtClean="0"/>
              <a:t>Although all of these are important factors to consider, my project is mostly focused on climate with respect to incoming solar radiation throughout the year 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95920129"/>
              </p:ext>
            </p:extLst>
          </p:nvPr>
        </p:nvGraphicFramePr>
        <p:xfrm>
          <a:off x="5431809" y="1845734"/>
          <a:ext cx="5909481" cy="4110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319628"/>
            <a:ext cx="27813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1809" y="5746636"/>
            <a:ext cx="3416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*Pie chart not representative of actual proportion for each variable*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302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Data collection</a:t>
            </a:r>
          </a:p>
          <a:p>
            <a:pPr marL="749808" lvl="1" indent="-457200"/>
            <a:r>
              <a:rPr lang="en-US" dirty="0" smtClean="0"/>
              <a:t>DEMs (ASTER GDEM Version 2), stream data (USGS &amp; Dr. </a:t>
            </a:r>
            <a:r>
              <a:rPr lang="en-US" dirty="0" err="1" smtClean="0"/>
              <a:t>Baraer</a:t>
            </a:r>
            <a:r>
              <a:rPr lang="en-US" dirty="0" smtClean="0"/>
              <a:t> of University of Quebec), and glacier shapefiles from GLIMS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Delineated river basins, streams and catchments </a:t>
            </a:r>
          </a:p>
          <a:p>
            <a:pPr marL="749808" lvl="1" indent="-457200"/>
            <a:r>
              <a:rPr lang="en-US" dirty="0"/>
              <a:t>M</a:t>
            </a:r>
            <a:r>
              <a:rPr lang="en-US" dirty="0" smtClean="0"/>
              <a:t>ostly just visualizing the river basin—not a significant part of my data analysis.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070C0"/>
                </a:solidFill>
              </a:rPr>
              <a:t>Clipped</a:t>
            </a:r>
            <a:r>
              <a:rPr lang="en-US" b="1" dirty="0" smtClean="0"/>
              <a:t> the DEM by the glacier shapefiles and applied the </a:t>
            </a:r>
            <a:r>
              <a:rPr lang="en-US" b="1" dirty="0" smtClean="0">
                <a:solidFill>
                  <a:srgbClr val="0070C0"/>
                </a:solidFill>
              </a:rPr>
              <a:t>Area Solar Radiation </a:t>
            </a:r>
            <a:r>
              <a:rPr lang="en-US" b="1" dirty="0" smtClean="0"/>
              <a:t>tool on the output glacier DEM. </a:t>
            </a:r>
          </a:p>
          <a:p>
            <a:pPr marL="749808" lvl="1" indent="-457200"/>
            <a:r>
              <a:rPr lang="en-US" dirty="0"/>
              <a:t>S</a:t>
            </a:r>
            <a:r>
              <a:rPr lang="en-US" dirty="0" smtClean="0"/>
              <a:t>ignificantly decrease processing time of the ASR tool. </a:t>
            </a:r>
          </a:p>
          <a:p>
            <a:pPr marL="749808" lvl="1" indent="-457200"/>
            <a:r>
              <a:rPr lang="en-US" dirty="0" smtClean="0"/>
              <a:t>12 outputs created, which provide incoming solar radiation values for each month of the year.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Ran the </a:t>
            </a:r>
            <a:r>
              <a:rPr lang="en-US" b="1" dirty="0" smtClean="0">
                <a:solidFill>
                  <a:srgbClr val="0070C0"/>
                </a:solidFill>
              </a:rPr>
              <a:t>Zonal Statistics</a:t>
            </a:r>
            <a:r>
              <a:rPr lang="en-US" b="1" dirty="0" smtClean="0"/>
              <a:t> tool to find the average incoming solar radiation hitting glaciers for each month of the year. </a:t>
            </a:r>
          </a:p>
          <a:p>
            <a:pPr marL="749808" lvl="1" indent="-457200"/>
            <a:r>
              <a:rPr lang="en-US" dirty="0" smtClean="0"/>
              <a:t>These values were then compared to the monthly stream discharge data to identify any sort of relationships.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C5A9E5-0F35-4AA6-AF26-B90A2D47BC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50" y="643467"/>
            <a:ext cx="3901298" cy="5050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68" y="642046"/>
            <a:ext cx="3901298" cy="5050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6BF69C-4724-4F8D-8EA6-1487E9C9C4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DB69D-7E48-4FDF-806E-F0B4BF0053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0" y="6629400"/>
            <a:ext cx="3343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ASTER GDEM is a product of METI and NASA.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2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B2B8762-61F0-4F1B-9364-D633EE9D6A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7675C8-1328-460C-9EBF-6B446B67EA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4EE78B-AF71-4195-A01B-F1165D9233B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6417104-D4C1-4710-9982-2154A7F484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BDDC51-8BB2-42BE-8EA8-39B3E9AC1E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52A394-10F4-4AA5-90E4-634D1E919D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733B62-1719-4677-A612-CA0AC0AD748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26" y="58860"/>
            <a:ext cx="3472483" cy="449674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0" y="58860"/>
            <a:ext cx="3461238" cy="448218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26F1402-2DEC-4071-84AF-350C7BF00D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479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" y="3247599"/>
            <a:ext cx="4584192" cy="2755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" y="354614"/>
            <a:ext cx="4584192" cy="2749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68" y="324134"/>
            <a:ext cx="4584192" cy="277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68" y="3247599"/>
            <a:ext cx="4584192" cy="275539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6086901" y="275366"/>
            <a:ext cx="0" cy="572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5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A73093-4B9D-420D-B17E-52293703A1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21570E-E159-49A6-9891-FA397B7A92D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1292764"/>
            <a:ext cx="5451627" cy="395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Interpretation of results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Although the </a:t>
            </a:r>
            <a:r>
              <a:rPr lang="en-US" sz="1400" dirty="0"/>
              <a:t>Santa River Basin </a:t>
            </a:r>
            <a:r>
              <a:rPr lang="en-US" sz="1400" dirty="0" smtClean="0"/>
              <a:t>doesn’t see high </a:t>
            </a:r>
            <a:r>
              <a:rPr lang="en-US" sz="1400" dirty="0"/>
              <a:t>variation in incoming solar radiation throughout the year due to its close proximity to the </a:t>
            </a:r>
            <a:r>
              <a:rPr lang="en-US" sz="1400" dirty="0" smtClean="0"/>
              <a:t>equator, it does have high seasonality in stream discharge. </a:t>
            </a:r>
            <a:endParaRPr lang="en-US" sz="1400" dirty="0"/>
          </a:p>
          <a:p>
            <a:pPr lvl="1"/>
            <a:r>
              <a:rPr lang="en-US" sz="1400" dirty="0"/>
              <a:t>S</a:t>
            </a:r>
            <a:r>
              <a:rPr lang="en-US" sz="1400" dirty="0" smtClean="0"/>
              <a:t>easonality </a:t>
            </a:r>
            <a:r>
              <a:rPr lang="en-US" sz="1400" dirty="0"/>
              <a:t>in precipitation values and </a:t>
            </a:r>
            <a:r>
              <a:rPr lang="en-US" sz="1400" dirty="0" smtClean="0"/>
              <a:t>other </a:t>
            </a:r>
            <a:r>
              <a:rPr lang="en-US" sz="1400" dirty="0"/>
              <a:t>variables may have a more significant direct impact than incoming solar radiation on stream discharge variation.</a:t>
            </a:r>
          </a:p>
          <a:p>
            <a:pPr marL="201168" lvl="1" indent="0">
              <a:buNone/>
            </a:pPr>
            <a:endParaRPr lang="en-US" sz="1400" dirty="0"/>
          </a:p>
          <a:p>
            <a:pPr marL="201168" lvl="1" indent="0">
              <a:buNone/>
            </a:pPr>
            <a:r>
              <a:rPr lang="en-US" sz="1400" dirty="0"/>
              <a:t>The </a:t>
            </a:r>
            <a:r>
              <a:rPr lang="en-US" sz="1400" dirty="0" err="1"/>
              <a:t>Taku</a:t>
            </a:r>
            <a:r>
              <a:rPr lang="en-US" sz="1400" dirty="0"/>
              <a:t> River Basin has a more </a:t>
            </a:r>
            <a:r>
              <a:rPr lang="en-US" sz="1400" dirty="0" smtClean="0"/>
              <a:t>obvious </a:t>
            </a:r>
            <a:r>
              <a:rPr lang="en-US" sz="1400" dirty="0"/>
              <a:t>relationship between stream discharge and incoming solar radiation due to the extreme seasonality of sunlight and temperatures in Alaska. </a:t>
            </a:r>
          </a:p>
          <a:p>
            <a:pPr lvl="1"/>
            <a:r>
              <a:rPr lang="en-US" sz="1400" dirty="0" smtClean="0"/>
              <a:t>Runoff </a:t>
            </a:r>
            <a:r>
              <a:rPr lang="en-US" sz="1400" dirty="0"/>
              <a:t>from glaciers is almost completely restricted to the warmer months since there is little to </a:t>
            </a:r>
            <a:r>
              <a:rPr lang="en-US" sz="1400" dirty="0" smtClean="0"/>
              <a:t>no </a:t>
            </a:r>
            <a:r>
              <a:rPr lang="en-US" sz="1400" dirty="0"/>
              <a:t>sunlight to melt it during winter months.</a:t>
            </a:r>
          </a:p>
          <a:p>
            <a:pPr marL="201168" lvl="1" indent="0">
              <a:buNone/>
            </a:pPr>
            <a:r>
              <a:rPr lang="en-US" sz="1400" dirty="0"/>
              <a:t>	</a:t>
            </a:r>
          </a:p>
          <a:p>
            <a:pPr marL="201168" lvl="1" indent="0">
              <a:buNone/>
            </a:pPr>
            <a:endParaRPr lang="en-US" sz="1400" dirty="0"/>
          </a:p>
          <a:p>
            <a:pPr marL="201168" lvl="1" indent="0">
              <a:buNone/>
            </a:pP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9458" y="3288890"/>
            <a:ext cx="398207" cy="147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002890" y="1976284"/>
            <a:ext cx="383458" cy="222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11161" y="2198914"/>
            <a:ext cx="585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Alaska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2421" y="3054118"/>
            <a:ext cx="57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Peru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7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1427</TotalTime>
  <Words>583</Words>
  <Application>Microsoft Office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Retrospect</vt:lpstr>
      <vt:lpstr>Analyzing the relationship between latitudinal position &amp; stream discharge in glacial-fed river systems. </vt:lpstr>
      <vt:lpstr>Focus areas</vt:lpstr>
      <vt:lpstr>Background and history</vt:lpstr>
      <vt:lpstr>What causes variation in stream discharge?</vt:lpstr>
      <vt:lpstr>Methods</vt:lpstr>
      <vt:lpstr>PowerPoint Presentation</vt:lpstr>
      <vt:lpstr>Results</vt:lpstr>
      <vt:lpstr>PowerPoint Presentation</vt:lpstr>
      <vt:lpstr>Interpretation of results </vt:lpstr>
      <vt:lpstr>Conclusion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 Discharge &amp; Its Relationship to Incoming Solar Radiation on Glaciers</dc:title>
  <dc:creator>Kevin Strybos</dc:creator>
  <cp:lastModifiedBy>Maidment, David R</cp:lastModifiedBy>
  <cp:revision>79</cp:revision>
  <dcterms:created xsi:type="dcterms:W3CDTF">2017-11-17T01:51:31Z</dcterms:created>
  <dcterms:modified xsi:type="dcterms:W3CDTF">2017-11-21T17:38:36Z</dcterms:modified>
</cp:coreProperties>
</file>