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256" r:id="rId2"/>
    <p:sldId id="279" r:id="rId3"/>
    <p:sldId id="275" r:id="rId4"/>
    <p:sldId id="272" r:id="rId5"/>
    <p:sldId id="273" r:id="rId6"/>
    <p:sldId id="269" r:id="rId7"/>
    <p:sldId id="27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5910" autoAdjust="0"/>
  </p:normalViewPr>
  <p:slideViewPr>
    <p:cSldViewPr snapToGrid="0">
      <p:cViewPr varScale="1">
        <p:scale>
          <a:sx n="77" d="100"/>
          <a:sy n="77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9AF11-F6D5-44BD-97CE-E4BAB98DF8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D89-4451-4B0C-9DD8-47BEA0E0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D89-4451-4B0C-9DD8-47BEA0E06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4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D89-4451-4B0C-9DD8-47BEA0E06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2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4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15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2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9219-4484-43DE-BF9C-62E04905010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22AE47-9712-4027-B232-1646771C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rjPleZ0gTZ75O5HNP_bCmX9C-LvHtwS540xi2zQscS_u82eeYds748HRmMMIaXTcvnnfLEl3dA3HLRo5oncPIGbLgTWezsdvz89fmeeD9aiH9r_2_h1UQl-ZT7aoqpYIBzzhx1xP21hvRUB4suogqRk2MQnaAd3inZjxYg0Rgj7Gxsn59xiNUr835ehhG_H34HgrUUdWw7XNDtCJunzuhZ-vYTmOCEvNUTlv6Z4BV1kHXfyZ0pTjhFZOkWkr7aQhYtC2GWGhmwfrgDhB-ZkgDzpct5QP2hhozIvKfXROGFHyorC8PPRbL9NH_64utQj12v8f-fRX8gLfAQ37DparxUN6RUuG7T154maO26F9kRRfbM1j09-6HudKzFkbNBbi0Vx5OrgWsHFpPcRxNxiG_MUlDJurQoYt4XbTG20uf8gp9IaWs9da28GO2RPpB_7jwySqrjMQhmPrv3aNossyO0kZtTwSmosnz4MWzooj_PcnQlejFsdU-CRxFcYYrQUKQY9DRDDgCmcXlYLkUJqB5aH5tnDBx77Dl5qdSr_hxkZLdnyZ_vyKKAPUZUrWpMw8kgF194hmlw-75hk-x_frK4Eaccl6x-1E4rnrmW9T9Q=w1688-h949-no">
            <a:extLst>
              <a:ext uri="{FF2B5EF4-FFF2-40B4-BE49-F238E27FC236}">
                <a16:creationId xmlns:a16="http://schemas.microsoft.com/office/drawing/2014/main" id="{1F265321-017A-4C58-8824-A00D38BF2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4DC5F81A-AB66-427C-B973-546BE1B7ED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46C810-9BC7-4BEB-A44C-B70C5B3DC9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ADF6C1-FC3E-4CEF-ACAA-1E533A9279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BE11B7D3-FC4D-4157-827F-D418D4AF3C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9CA2FB3-69C5-4A17-880A-34C260DF3C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3B42260-CA72-429A-AEFF-A2778C7BC6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29C3C96-CB51-440C-B12F-E880D73862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17070EE5-FA55-4C41-AD18-785E5F0234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726DD974-2DC0-457D-B797-BFB5EB6F4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F9AFB1C-D978-4634-9E2D-78B7F70F52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FF9F10B-8764-4B6C-9EBC-4FBE9AC1AC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47E19-5AFD-4032-982C-87F295280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Combined Sewer Overflows in Seattle, 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E24ED-4B86-4BC4-BB44-380D92582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GIS in Water Resources</a:t>
            </a:r>
          </a:p>
          <a:p>
            <a:pPr>
              <a:lnSpc>
                <a:spcPct val="90000"/>
              </a:lnSpc>
            </a:pPr>
            <a:r>
              <a:rPr lang="en-US"/>
              <a:t>Lisa Thompson</a:t>
            </a:r>
          </a:p>
          <a:p>
            <a:pPr>
              <a:lnSpc>
                <a:spcPct val="90000"/>
              </a:lnSpc>
            </a:pPr>
            <a:r>
              <a:rPr lang="en-US"/>
              <a:t>11/21/2017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">
            <a:extLst>
              <a:ext uri="{FF2B5EF4-FFF2-40B4-BE49-F238E27FC236}">
                <a16:creationId xmlns:a16="http://schemas.microsoft.com/office/drawing/2014/main" id="{82E8E93F-5A94-4955-A006-DD66B9E77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>
            <a:off x="349954" y="2368409"/>
            <a:ext cx="5749507" cy="31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1CE9E-E5E9-4A24-B81C-6C1316E7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What are combined sewer overflows (CSOs)?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042D-55A6-46EE-9DF3-A2FC74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545" y="2368410"/>
            <a:ext cx="4177144" cy="27670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Relief points in older systems that carry sewage and stormwater in the same pipe.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When heavy rains fill the pipes, CSOs release sewage and stormwater directly into rivers, lakes, or Puget Sound.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Annually, more than 300 sewage overflows discharges millions of gallons of raw sewage and stormwater into Seattle’s waterways creating health and environmental risks.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91632-D71E-436F-A084-BE4D32B513A3}"/>
              </a:ext>
            </a:extLst>
          </p:cNvPr>
          <p:cNvSpPr txBox="1"/>
          <p:nvPr/>
        </p:nvSpPr>
        <p:spPr>
          <a:xfrm>
            <a:off x="292870" y="5455644"/>
            <a:ext cx="426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http://kingcounty.gov/services/environment/wastewater/cso.aspx</a:t>
            </a:r>
          </a:p>
        </p:txBody>
      </p:sp>
    </p:spTree>
    <p:extLst>
      <p:ext uri="{BB962C8B-B14F-4D97-AF65-F5344CB8AC3E}">
        <p14:creationId xmlns:p14="http://schemas.microsoft.com/office/powerpoint/2010/main" val="40825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5AE7F-9CDB-42E3-82C7-EAFB84914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" t="3613" r="4375" b="4342"/>
          <a:stretch/>
        </p:blipFill>
        <p:spPr>
          <a:xfrm>
            <a:off x="6535880" y="1410649"/>
            <a:ext cx="4572001" cy="4499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38C26-BC13-45CC-9560-C9634655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King County/Seattle</a:t>
            </a:r>
            <a:br>
              <a:rPr lang="en-US" dirty="0"/>
            </a:br>
            <a:r>
              <a:rPr lang="en-US" dirty="0"/>
              <a:t>Regulatory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A417-EE20-49B0-BDEF-8B9DEFC8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9331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Almost 860 municipalities across the U.S. have combined sewer systems.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Regulated through the National Pollutant Discharge Elimination System (NPDES) permit program.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Seattle is required to reduce overflows to an average of no more than one overflow per outfall per year.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Actions Seattle is taking: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Reducing CSOs through operation and maintenance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Maximizing flow to treatment plants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Notifying the public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Monitoring CSO outfalls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Executing capital improvement projects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King County is required to control all of its CSOs by 2030.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Main method to reduce CSOs is to store stormwater during heavy rainstorms and slowly release it to the treatment plant. 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889BA-5002-4CB5-8514-1BC3F2716B5E}"/>
              </a:ext>
            </a:extLst>
          </p:cNvPr>
          <p:cNvSpPr txBox="1"/>
          <p:nvPr/>
        </p:nvSpPr>
        <p:spPr>
          <a:xfrm>
            <a:off x="6457176" y="5847566"/>
            <a:ext cx="4812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http://www.kingcounty.gov/services/environment/wastewater/cso-status.aspx</a:t>
            </a:r>
          </a:p>
        </p:txBody>
      </p:sp>
    </p:spTree>
    <p:extLst>
      <p:ext uri="{BB962C8B-B14F-4D97-AF65-F5344CB8AC3E}">
        <p14:creationId xmlns:p14="http://schemas.microsoft.com/office/powerpoint/2010/main" val="307360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0C8F8A-EFBC-4C4D-842B-683C50CF1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5" b="-4"/>
          <a:stretch/>
        </p:blipFill>
        <p:spPr bwMode="auto">
          <a:xfrm>
            <a:off x="4857451" y="2159331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ECEA4-E040-41F4-95B1-54949AD0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7292-ABD6-4A14-954A-E0D4D1F9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en-US" dirty="0"/>
              <a:t>Use GIS to determine a method of prioritizing CSO improvements.</a:t>
            </a:r>
          </a:p>
          <a:p>
            <a:pPr lvl="1"/>
            <a:r>
              <a:rPr lang="en-US" dirty="0"/>
              <a:t>Create catchment areas associated to specific CSO locations</a:t>
            </a:r>
          </a:p>
          <a:p>
            <a:pPr lvl="1"/>
            <a:r>
              <a:rPr lang="en-US" dirty="0"/>
              <a:t>Relate precipitation in a catchment with the volume of the overflow</a:t>
            </a:r>
          </a:p>
          <a:p>
            <a:pPr lvl="1"/>
            <a:r>
              <a:rPr lang="en-US" dirty="0"/>
              <a:t>Create maps with volumes and frequencies of overflows at a subset of CSOs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B6107-8728-4378-B2AC-FA972AFFA7A1}"/>
              </a:ext>
            </a:extLst>
          </p:cNvPr>
          <p:cNvSpPr txBox="1"/>
          <p:nvPr/>
        </p:nvSpPr>
        <p:spPr>
          <a:xfrm>
            <a:off x="4645074" y="5981397"/>
            <a:ext cx="4812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http://www.kingcounty.gov/services/environment/wastewater/cso-status.aspx</a:t>
            </a:r>
          </a:p>
        </p:txBody>
      </p:sp>
    </p:spTree>
    <p:extLst>
      <p:ext uri="{BB962C8B-B14F-4D97-AF65-F5344CB8AC3E}">
        <p14:creationId xmlns:p14="http://schemas.microsoft.com/office/powerpoint/2010/main" val="121014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315CC483-4634-4E42-BEAB-FA95782AA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2" t="9218" b="4546"/>
          <a:stretch/>
        </p:blipFill>
        <p:spPr>
          <a:xfrm>
            <a:off x="1037888" y="804672"/>
            <a:ext cx="3393885" cy="5085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0C49A-5AE5-4FB1-8011-DF6F702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Map of CSOs </a:t>
            </a:r>
            <a:br>
              <a:rPr lang="en-US" dirty="0"/>
            </a:br>
            <a:r>
              <a:rPr lang="en-US" dirty="0"/>
              <a:t>in Seattle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E7E45-4A89-4C84-AB50-E917DC57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2" y="2160589"/>
            <a:ext cx="4501077" cy="3768573"/>
          </a:xfrm>
        </p:spPr>
        <p:txBody>
          <a:bodyPr>
            <a:normAutofit/>
          </a:bodyPr>
          <a:lstStyle/>
          <a:p>
            <a:r>
              <a:rPr lang="en-US" dirty="0"/>
              <a:t>Managed by King County (red) and the City of Seattle (orange)</a:t>
            </a:r>
          </a:p>
          <a:p>
            <a:pPr lvl="1"/>
            <a:r>
              <a:rPr lang="en-US" dirty="0"/>
              <a:t>King County – 38 outfalls</a:t>
            </a:r>
          </a:p>
          <a:p>
            <a:pPr lvl="1"/>
            <a:r>
              <a:rPr lang="en-US" dirty="0"/>
              <a:t>City of Seattle – about 90 outfalls</a:t>
            </a:r>
          </a:p>
          <a:p>
            <a:r>
              <a:rPr lang="en-US" dirty="0"/>
              <a:t>King County manages CSOs that serve areas greater than 1000 acres</a:t>
            </a:r>
          </a:p>
          <a:p>
            <a:pPr lvl="1"/>
            <a:r>
              <a:rPr lang="en-US" dirty="0"/>
              <a:t>Focus on the larger CSOs</a:t>
            </a:r>
          </a:p>
          <a:p>
            <a:r>
              <a:rPr lang="en-US" dirty="0"/>
              <a:t>Outfall locations extracted from NPDES permits for King County (WA0029181) and Seattle (WA0031682)</a:t>
            </a:r>
          </a:p>
        </p:txBody>
      </p:sp>
    </p:spTree>
    <p:extLst>
      <p:ext uri="{BB962C8B-B14F-4D97-AF65-F5344CB8AC3E}">
        <p14:creationId xmlns:p14="http://schemas.microsoft.com/office/powerpoint/2010/main" val="266210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99A0-EE9F-4BD9-8C85-152203F5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Compilation</a:t>
            </a:r>
            <a:br>
              <a:rPr lang="en-US" dirty="0"/>
            </a:br>
            <a:r>
              <a:rPr lang="en-US" dirty="0"/>
              <a:t>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9FA5-02BB-4424-ADA3-48C281E0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8962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Sources</a:t>
            </a:r>
          </a:p>
          <a:p>
            <a:pPr lvl="1"/>
            <a:r>
              <a:rPr lang="en-US" dirty="0"/>
              <a:t>NED 30-meter DEM</a:t>
            </a:r>
          </a:p>
          <a:p>
            <a:pPr lvl="1"/>
            <a:r>
              <a:rPr lang="en-US" dirty="0"/>
              <a:t>NHDPlus Catchment Boundaries</a:t>
            </a:r>
          </a:p>
          <a:p>
            <a:pPr lvl="1"/>
            <a:r>
              <a:rPr lang="en-US" dirty="0"/>
              <a:t>Washington Department of Ecology Permit and Reporting Information System (PARIS)</a:t>
            </a:r>
          </a:p>
          <a:p>
            <a:pPr lvl="2"/>
            <a:r>
              <a:rPr lang="en-US" dirty="0"/>
              <a:t>NPDES Permit</a:t>
            </a:r>
          </a:p>
          <a:p>
            <a:pPr lvl="2"/>
            <a:r>
              <a:rPr lang="en-US" dirty="0"/>
              <a:t>CSO Outfall locations</a:t>
            </a:r>
          </a:p>
          <a:p>
            <a:pPr lvl="2"/>
            <a:r>
              <a:rPr lang="en-US" dirty="0"/>
              <a:t>Discharge data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Map Outfalls</a:t>
            </a:r>
          </a:p>
          <a:p>
            <a:pPr lvl="1"/>
            <a:r>
              <a:rPr lang="en-US" dirty="0"/>
              <a:t>Flow Direction, Flow Accumulation, Stream Delineation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895FB-425C-4173-85B4-A4DEB140E8D2}"/>
              </a:ext>
            </a:extLst>
          </p:cNvPr>
          <p:cNvSpPr txBox="1"/>
          <p:nvPr/>
        </p:nvSpPr>
        <p:spPr>
          <a:xfrm>
            <a:off x="6021580" y="5597189"/>
            <a:ext cx="467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Stream delineation at a 100 cell threshold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42BF2-57B1-45DA-93D5-5F9FEF384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2" b="4224"/>
          <a:stretch/>
        </p:blipFill>
        <p:spPr>
          <a:xfrm>
            <a:off x="6108075" y="543362"/>
            <a:ext cx="4970617" cy="50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05E645-AD94-458B-88D7-DC6B263B8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"/>
          <a:stretch/>
        </p:blipFill>
        <p:spPr>
          <a:xfrm>
            <a:off x="4654035" y="924791"/>
            <a:ext cx="4602747" cy="4582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599A0-EE9F-4BD9-8C85-152203F5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October 13, 2016 Rain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9FA5-02BB-4424-ADA3-48C281E0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Over the month of October:</a:t>
            </a:r>
          </a:p>
          <a:p>
            <a:pPr lvl="1"/>
            <a:r>
              <a:rPr lang="en-US" dirty="0"/>
              <a:t>10.1 inches of rain</a:t>
            </a:r>
          </a:p>
          <a:p>
            <a:pPr lvl="1"/>
            <a:r>
              <a:rPr lang="en-US" dirty="0"/>
              <a:t>56 untreated overflow events</a:t>
            </a:r>
          </a:p>
          <a:p>
            <a:pPr lvl="1"/>
            <a:r>
              <a:rPr lang="en-US" dirty="0"/>
              <a:t>321 million gallons discharged</a:t>
            </a:r>
          </a:p>
          <a:p>
            <a:r>
              <a:rPr lang="en-US" dirty="0"/>
              <a:t>October 13, 2016:</a:t>
            </a:r>
          </a:p>
          <a:p>
            <a:pPr lvl="1"/>
            <a:r>
              <a:rPr lang="en-US" dirty="0"/>
              <a:t>2.9 inches of rain</a:t>
            </a:r>
          </a:p>
          <a:p>
            <a:pPr lvl="1"/>
            <a:r>
              <a:rPr lang="en-US" dirty="0"/>
              <a:t>15 untreated overflow events</a:t>
            </a:r>
          </a:p>
          <a:p>
            <a:pPr lvl="1"/>
            <a:r>
              <a:rPr lang="en-US" dirty="0"/>
              <a:t>157 million gallons discharged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41003-BD1A-4F18-A1FD-50C996E4E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" r="27555" b="17846"/>
          <a:stretch/>
        </p:blipFill>
        <p:spPr>
          <a:xfrm>
            <a:off x="8202521" y="3018819"/>
            <a:ext cx="2254827" cy="2488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9F6612-716A-4B3A-9348-5433496FE5CF}"/>
              </a:ext>
            </a:extLst>
          </p:cNvPr>
          <p:cNvSpPr txBox="1"/>
          <p:nvPr/>
        </p:nvSpPr>
        <p:spPr>
          <a:xfrm>
            <a:off x="4595247" y="5513065"/>
            <a:ext cx="5224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Untreated discharge volumes from the October 13, 2016 rain event.</a:t>
            </a:r>
          </a:p>
        </p:txBody>
      </p:sp>
    </p:spTree>
    <p:extLst>
      <p:ext uri="{BB962C8B-B14F-4D97-AF65-F5344CB8AC3E}">
        <p14:creationId xmlns:p14="http://schemas.microsoft.com/office/powerpoint/2010/main" val="343264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5444-D4BE-4715-A1A3-5C51CC2C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D447B-A193-4E86-AB30-9FAA4F480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catchment areas that relate to specific outfalls.</a:t>
            </a:r>
          </a:p>
          <a:p>
            <a:r>
              <a:rPr lang="en-US" dirty="0"/>
              <a:t>Interpolate rain gage data and relate it to overflow volumes to predict when a sewer </a:t>
            </a:r>
            <a:r>
              <a:rPr lang="en-US"/>
              <a:t>overflow may </a:t>
            </a:r>
            <a:r>
              <a:rPr lang="en-US" dirty="0"/>
              <a:t>occur.</a:t>
            </a:r>
          </a:p>
          <a:p>
            <a:r>
              <a:rPr lang="en-US" dirty="0"/>
              <a:t>Create maps with the volumes and frequencies of overflows at a subset of CSOs.</a:t>
            </a:r>
          </a:p>
          <a:p>
            <a:r>
              <a:rPr lang="en-US" dirty="0"/>
              <a:t>Look at water quality data to determine if there is a correlation to sewer overflows.</a:t>
            </a:r>
          </a:p>
        </p:txBody>
      </p:sp>
    </p:spTree>
    <p:extLst>
      <p:ext uri="{BB962C8B-B14F-4D97-AF65-F5344CB8AC3E}">
        <p14:creationId xmlns:p14="http://schemas.microsoft.com/office/powerpoint/2010/main" val="89379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57CF6F-4B25-4FFF-85E1-789BF4A7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3" r="2" b="2"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480E9-F366-4249-9F61-B44423FC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3922509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FDB4-82B5-4F2E-AE4E-F7BB15BE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00" dirty="0"/>
              <a:t>http://www.kingcounty.gov</a:t>
            </a:r>
          </a:p>
          <a:p>
            <a:r>
              <a:rPr lang="en-US" sz="900" dirty="0"/>
              <a:t>http://www.seattle.gov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73195-6311-4368-AAFC-348A083E3829}"/>
              </a:ext>
            </a:extLst>
          </p:cNvPr>
          <p:cNvSpPr txBox="1"/>
          <p:nvPr/>
        </p:nvSpPr>
        <p:spPr>
          <a:xfrm>
            <a:off x="677334" y="4062082"/>
            <a:ext cx="8274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http://komonews.com</a:t>
            </a:r>
          </a:p>
        </p:txBody>
      </p:sp>
    </p:spTree>
    <p:extLst>
      <p:ext uri="{BB962C8B-B14F-4D97-AF65-F5344CB8AC3E}">
        <p14:creationId xmlns:p14="http://schemas.microsoft.com/office/powerpoint/2010/main" val="31102118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2421</TotalTime>
  <Words>482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Combined Sewer Overflows in Seattle, WA</vt:lpstr>
      <vt:lpstr>What are combined sewer overflows (CSOs)?</vt:lpstr>
      <vt:lpstr>King County/Seattle Regulatory Requirements</vt:lpstr>
      <vt:lpstr>Project Objectives</vt:lpstr>
      <vt:lpstr>Map of CSOs  in Seattle</vt:lpstr>
      <vt:lpstr>Data Compilation and Analysis</vt:lpstr>
      <vt:lpstr>October 13, 2016 Rain Event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Sewer Overflows in Seattle, WA</dc:title>
  <dc:creator>Thompson, Lisa</dc:creator>
  <cp:lastModifiedBy>Maidment, David R</cp:lastModifiedBy>
  <cp:revision>110</cp:revision>
  <dcterms:created xsi:type="dcterms:W3CDTF">2017-10-29T17:50:03Z</dcterms:created>
  <dcterms:modified xsi:type="dcterms:W3CDTF">2017-11-21T17:39:21Z</dcterms:modified>
</cp:coreProperties>
</file>