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7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5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AE82-006A-457D-82C5-84372C7C3C1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303F-FDF5-4CB6-856C-C157E10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83" y="1030254"/>
            <a:ext cx="8366234" cy="1768349"/>
          </a:xfrm>
          <a:solidFill>
            <a:schemeClr val="bg1">
              <a:alpha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Vegetation coverage and change in the Wax Lake Delta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6420" y="3009997"/>
            <a:ext cx="3871161" cy="1761700"/>
          </a:xfrm>
          <a:solidFill>
            <a:schemeClr val="bg1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Kyle Wright</a:t>
            </a:r>
          </a:p>
          <a:p>
            <a:r>
              <a:rPr lang="en-US" sz="1600" dirty="0">
                <a:latin typeface="+mj-lt"/>
              </a:rPr>
              <a:t>Environmental &amp; Water Resources Engineering</a:t>
            </a:r>
          </a:p>
          <a:p>
            <a:r>
              <a:rPr lang="en-US" sz="1600" dirty="0">
                <a:latin typeface="+mj-lt"/>
              </a:rPr>
              <a:t>Masters Student / NSF Research Fellow</a:t>
            </a:r>
          </a:p>
          <a:p>
            <a:r>
              <a:rPr lang="en-US" sz="1600" dirty="0">
                <a:latin typeface="+mj-lt"/>
              </a:rPr>
              <a:t>Passalacqua Group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A44D1A02-DD5F-4B41-A681-A06206D2303B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3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7690" r="1432" b="2420"/>
          <a:stretch/>
        </p:blipFill>
        <p:spPr>
          <a:xfrm>
            <a:off x="1183631" y="1782127"/>
            <a:ext cx="6699851" cy="4427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(Surface – Ground)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∝</a:t>
            </a:r>
            <a:r>
              <a:rPr lang="en-US" dirty="0"/>
              <a:t> Vegetation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4818274E-3CE9-4C6E-9C98-C5EF7469BBC8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"/>
          <a:stretch/>
        </p:blipFill>
        <p:spPr>
          <a:xfrm>
            <a:off x="4347314" y="2061475"/>
            <a:ext cx="4796687" cy="425985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/>
          <a:stretch/>
        </p:blipFill>
        <p:spPr>
          <a:xfrm>
            <a:off x="0" y="2061476"/>
            <a:ext cx="4374533" cy="4259858"/>
          </a:xfrm>
        </p:spPr>
      </p:pic>
      <p:sp>
        <p:nvSpPr>
          <p:cNvPr id="11" name="TextBox 10"/>
          <p:cNvSpPr txBox="1"/>
          <p:nvPr/>
        </p:nvSpPr>
        <p:spPr>
          <a:xfrm>
            <a:off x="1714184" y="1582942"/>
            <a:ext cx="91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1449" y="158294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8AB877-B089-4E2D-8DA0-63BF15500006}"/>
              </a:ext>
            </a:extLst>
          </p:cNvPr>
          <p:cNvSpPr txBox="1"/>
          <p:nvPr/>
        </p:nvSpPr>
        <p:spPr>
          <a:xfrm>
            <a:off x="1183631" y="1748075"/>
            <a:ext cx="2612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[Image Source: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OpenTopography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204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4818274E-3CE9-4C6E-9C98-C5EF7469BBC8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9" r="83326" b="8684"/>
          <a:stretch/>
        </p:blipFill>
        <p:spPr>
          <a:xfrm>
            <a:off x="0" y="1198179"/>
            <a:ext cx="1388275" cy="23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3888" y="3571167"/>
            <a:ext cx="7886700" cy="1610295"/>
          </a:xfrm>
          <a:solidFill>
            <a:schemeClr val="bg1">
              <a:alpha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344F-1C36-4E3B-9372-ED4075C6E887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AC76A1-D92F-4385-A8E6-BF8F10C5B1EF}"/>
              </a:ext>
            </a:extLst>
          </p:cNvPr>
          <p:cNvSpPr txBox="1"/>
          <p:nvPr/>
        </p:nvSpPr>
        <p:spPr>
          <a:xfrm>
            <a:off x="0" y="6004083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[Image credit: Phillip Russo]</a:t>
            </a:r>
          </a:p>
        </p:txBody>
      </p:sp>
    </p:spTree>
    <p:extLst>
      <p:ext uri="{BB962C8B-B14F-4D97-AF65-F5344CB8AC3E}">
        <p14:creationId xmlns:p14="http://schemas.microsoft.com/office/powerpoint/2010/main" val="19509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connectivity in river deltas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A0C31E54-A9F5-4896-804F-2A6385E92863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34" y="1151009"/>
            <a:ext cx="4402096" cy="4840000"/>
          </a:xfrm>
          <a:prstGeom prst="rect">
            <a:avLst/>
          </a:prstGeom>
        </p:spPr>
      </p:pic>
      <p:pic>
        <p:nvPicPr>
          <p:cNvPr id="4" name="Picture 3" descr="C:\Users\mrh2778\Desktop\Writing_Manuscripts\WRR-Connectivity\Drafts\Fig_Louisiana_rivers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091128"/>
            <a:ext cx="2888936" cy="22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5087007" y="3427371"/>
            <a:ext cx="1030014" cy="1198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85186" y="3571009"/>
            <a:ext cx="210207" cy="150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992" y="4625550"/>
            <a:ext cx="3575256" cy="1200329"/>
          </a:xfrm>
          <a:prstGeom prst="rect">
            <a:avLst/>
          </a:prstGeom>
          <a:solidFill>
            <a:srgbClr val="0070C0">
              <a:alpha val="10000"/>
            </a:srgb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23% - 54% of channel flow is lost to interdistributary islands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0262" y="5852221"/>
            <a:ext cx="396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[Hiatt &amp; Passalacqua, 2015, 2017; Shaw et al., 2016]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8450689" y="5589474"/>
            <a:ext cx="117211" cy="26274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57293" y="528140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959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Island vegetation controls degree of connectivity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29763"/>
            <a:ext cx="4969924" cy="3955762"/>
          </a:xfrm>
        </p:spPr>
      </p:pic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CD45F110-3E36-4A5E-B511-7A62C1EDD674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4" y="1371254"/>
            <a:ext cx="3924748" cy="2821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1035" y="3640572"/>
            <a:ext cx="16816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More vegetative roughness in islands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8924" y="2412450"/>
            <a:ext cx="153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Confined Flow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72" y="5962055"/>
            <a:ext cx="2217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[Hiatt &amp; Passalacqua, 2017]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A16D1-D40D-4D50-A999-3FF705F9CB6D}"/>
              </a:ext>
            </a:extLst>
          </p:cNvPr>
          <p:cNvSpPr txBox="1"/>
          <p:nvPr/>
        </p:nvSpPr>
        <p:spPr>
          <a:xfrm>
            <a:off x="5375167" y="4531384"/>
            <a:ext cx="341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hydrodynamic models, vegetation often treated as uniform (or ignored)</a:t>
            </a:r>
          </a:p>
        </p:txBody>
      </p:sp>
    </p:spTree>
    <p:extLst>
      <p:ext uri="{BB962C8B-B14F-4D97-AF65-F5344CB8AC3E}">
        <p14:creationId xmlns:p14="http://schemas.microsoft.com/office/powerpoint/2010/main" val="33443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Vegetation far from homogeneous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1E5F2D35-E89B-4A67-A9B8-48FD6440B259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4447"/>
            <a:ext cx="9144000" cy="462844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D7D532-0EAB-46D7-9617-126ADFB43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29" y="1743655"/>
            <a:ext cx="2693571" cy="2185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A51BEA-3C3F-494F-83AE-FDE8220AE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02" y="4062599"/>
            <a:ext cx="2703298" cy="21851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22D234-24B1-41C7-B5DB-4EC20F491D8A}"/>
              </a:ext>
            </a:extLst>
          </p:cNvPr>
          <p:cNvSpPr txBox="1"/>
          <p:nvPr/>
        </p:nvSpPr>
        <p:spPr>
          <a:xfrm>
            <a:off x="7061442" y="1382912"/>
            <a:ext cx="2082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[Olliver &amp; Edmonds, 2017]</a:t>
            </a:r>
          </a:p>
        </p:txBody>
      </p:sp>
    </p:spTree>
    <p:extLst>
      <p:ext uri="{BB962C8B-B14F-4D97-AF65-F5344CB8AC3E}">
        <p14:creationId xmlns:p14="http://schemas.microsoft.com/office/powerpoint/2010/main" val="21231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r="7666"/>
          <a:stretch/>
        </p:blipFill>
        <p:spPr>
          <a:xfrm>
            <a:off x="5532831" y="3115283"/>
            <a:ext cx="3611169" cy="320931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Data </a:t>
            </a:r>
            <a:br>
              <a:rPr lang="en-US" dirty="0"/>
            </a:br>
            <a:r>
              <a:rPr lang="en-US" dirty="0"/>
              <a:t>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54244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Data from two Lidar campaigns available on </a:t>
            </a:r>
            <a:r>
              <a:rPr lang="en-US" dirty="0" err="1">
                <a:latin typeface="+mj-lt"/>
              </a:rPr>
              <a:t>OpenTopography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Jan 14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, 2009 (NCALM)</a:t>
            </a:r>
          </a:p>
          <a:p>
            <a:pPr lvl="2"/>
            <a:r>
              <a:rPr lang="en-US" dirty="0">
                <a:latin typeface="+mj-lt"/>
              </a:rPr>
              <a:t>228.87 km</a:t>
            </a:r>
            <a:r>
              <a:rPr lang="en-US" baseline="30000" dirty="0">
                <a:latin typeface="+mj-lt"/>
              </a:rPr>
              <a:t>2</a:t>
            </a:r>
          </a:p>
          <a:p>
            <a:pPr lvl="2"/>
            <a:r>
              <a:rPr lang="en-US" dirty="0">
                <a:latin typeface="+mj-lt"/>
              </a:rPr>
              <a:t>1.69 pts/m</a:t>
            </a:r>
            <a:r>
              <a:rPr lang="en-US" baseline="30000" dirty="0">
                <a:latin typeface="+mj-lt"/>
              </a:rPr>
              <a:t>2</a:t>
            </a:r>
          </a:p>
          <a:p>
            <a:pPr lvl="1"/>
            <a:r>
              <a:rPr lang="en-US" dirty="0">
                <a:latin typeface="+mj-lt"/>
              </a:rPr>
              <a:t>Feb 13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-14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, 2013 (UT JSG)</a:t>
            </a:r>
          </a:p>
          <a:p>
            <a:pPr lvl="2"/>
            <a:r>
              <a:rPr lang="en-US" dirty="0">
                <a:latin typeface="+mj-lt"/>
              </a:rPr>
              <a:t>30.98 km</a:t>
            </a:r>
            <a:r>
              <a:rPr lang="en-US" baseline="30000" dirty="0">
                <a:latin typeface="+mj-lt"/>
              </a:rPr>
              <a:t>2</a:t>
            </a:r>
          </a:p>
          <a:p>
            <a:pPr lvl="2"/>
            <a:r>
              <a:rPr lang="en-US" dirty="0">
                <a:latin typeface="+mj-lt"/>
              </a:rPr>
              <a:t>14.27 pts/m</a:t>
            </a:r>
            <a:r>
              <a:rPr lang="en-US" baseline="30000" dirty="0">
                <a:latin typeface="+mj-lt"/>
              </a:rPr>
              <a:t>2</a:t>
            </a:r>
          </a:p>
          <a:p>
            <a:r>
              <a:rPr lang="en-US" dirty="0">
                <a:latin typeface="+mj-lt"/>
              </a:rPr>
              <a:t>Used in </a:t>
            </a:r>
            <a:r>
              <a:rPr lang="en-US" i="1" dirty="0">
                <a:latin typeface="+mj-lt"/>
              </a:rPr>
              <a:t>Wagner et al., 2016</a:t>
            </a:r>
            <a:r>
              <a:rPr lang="en-US" dirty="0">
                <a:latin typeface="+mj-lt"/>
              </a:rPr>
              <a:t> to look at elevation change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B5046849-7370-42E2-9E93-0AAD651111D5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31" y="0"/>
            <a:ext cx="3611169" cy="3116667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31" y="2553669"/>
            <a:ext cx="1674802" cy="56542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31" y="5678747"/>
            <a:ext cx="2211597" cy="62984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72BFAD-0D63-4BAD-8C35-F8E5550674E3}"/>
              </a:ext>
            </a:extLst>
          </p:cNvPr>
          <p:cNvSpPr txBox="1"/>
          <p:nvPr/>
        </p:nvSpPr>
        <p:spPr>
          <a:xfrm>
            <a:off x="5532831" y="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CD590-8DF4-480E-BBA8-05CC99EC4F78}"/>
              </a:ext>
            </a:extLst>
          </p:cNvPr>
          <p:cNvSpPr txBox="1"/>
          <p:nvPr/>
        </p:nvSpPr>
        <p:spPr>
          <a:xfrm>
            <a:off x="5532831" y="308287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02596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9" y="-11709"/>
            <a:ext cx="7726122" cy="6324599"/>
          </a:xfrm>
        </p:spPr>
      </p:pic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E5307177-4141-4497-8D7F-2DE85C01E50C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483" y="261977"/>
            <a:ext cx="1223412" cy="707886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13560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2" y="-11709"/>
            <a:ext cx="7713356" cy="6324599"/>
          </a:xfrm>
        </p:spPr>
      </p:pic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0F72F6B6-CA0F-4162-B659-65F0C654167A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483" y="261977"/>
            <a:ext cx="1223412" cy="707886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3569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elevations (post-cleaning)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/>
          <a:stretch/>
        </p:blipFill>
        <p:spPr>
          <a:xfrm>
            <a:off x="-1" y="2193955"/>
            <a:ext cx="4189326" cy="4070207"/>
          </a:xfrm>
        </p:spPr>
      </p:pic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3D83FBB7-43C7-438E-B730-0C4DF42B7CD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25" y="2201556"/>
            <a:ext cx="4954675" cy="40626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6844" y="172667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8844" y="172667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35853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50000">
                  <a:schemeClr val="bg1">
                    <a:lumMod val="95000"/>
                    <a:alpha val="51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324600"/>
              <a:ext cx="9144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7748"/>
              <a:ext cx="2750574" cy="327103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4200" y="6416039"/>
            <a:ext cx="2133600" cy="365125"/>
          </a:xfrm>
        </p:spPr>
        <p:txBody>
          <a:bodyPr/>
          <a:lstStyle/>
          <a:p>
            <a:fld id="{935326C1-5EDC-43F5-9405-96CE028F2015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61" y="0"/>
            <a:ext cx="7754839" cy="6339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59" y="261977"/>
            <a:ext cx="3048000" cy="1200329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Elevation Change</a:t>
            </a:r>
          </a:p>
          <a:p>
            <a:pPr algn="r"/>
            <a:r>
              <a:rPr lang="en-US" sz="4000" dirty="0"/>
              <a:t>2013 – 2009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5" t="960" r="7786" b="8769"/>
          <a:stretch/>
        </p:blipFill>
        <p:spPr>
          <a:xfrm>
            <a:off x="1795" y="2392560"/>
            <a:ext cx="3941379" cy="392794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77626" r="84942" b="8621"/>
          <a:stretch/>
        </p:blipFill>
        <p:spPr>
          <a:xfrm>
            <a:off x="51340" y="5661411"/>
            <a:ext cx="911695" cy="610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7B54-9F9F-471D-AC89-F3B1D00934AD}"/>
              </a:ext>
            </a:extLst>
          </p:cNvPr>
          <p:cNvSpPr txBox="1"/>
          <p:nvPr/>
        </p:nvSpPr>
        <p:spPr>
          <a:xfrm>
            <a:off x="2266028" y="6031426"/>
            <a:ext cx="172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[Wagner et al., 2017]</a:t>
            </a:r>
          </a:p>
        </p:txBody>
      </p:sp>
    </p:spTree>
    <p:extLst>
      <p:ext uri="{BB962C8B-B14F-4D97-AF65-F5344CB8AC3E}">
        <p14:creationId xmlns:p14="http://schemas.microsoft.com/office/powerpoint/2010/main" val="42429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209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Vegetation coverage and change in the Wax Lake Delta</vt:lpstr>
      <vt:lpstr>The importance of connectivity in river deltas</vt:lpstr>
      <vt:lpstr>Island vegetation controls degree of connectivity</vt:lpstr>
      <vt:lpstr>Vegetation far from homogeneous</vt:lpstr>
      <vt:lpstr>Methods &amp; Data  Sources:</vt:lpstr>
      <vt:lpstr>PowerPoint Presentation</vt:lpstr>
      <vt:lpstr>PowerPoint Presentation</vt:lpstr>
      <vt:lpstr>Ground elevations (post-cleaning)</vt:lpstr>
      <vt:lpstr>PowerPoint Presentation</vt:lpstr>
      <vt:lpstr>(Surface – Ground) ∝ Vegetation</vt:lpstr>
      <vt:lpstr>PowerPoint Presentation</vt:lpstr>
      <vt:lpstr>Questions?</vt:lpstr>
    </vt:vector>
  </TitlesOfParts>
  <Company>Cockrell School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Kyle A</dc:creator>
  <cp:lastModifiedBy>Maidment, David R</cp:lastModifiedBy>
  <cp:revision>22</cp:revision>
  <dcterms:created xsi:type="dcterms:W3CDTF">2017-11-21T04:02:32Z</dcterms:created>
  <dcterms:modified xsi:type="dcterms:W3CDTF">2017-11-21T17:39:53Z</dcterms:modified>
</cp:coreProperties>
</file>