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8" r:id="rId10"/>
    <p:sldId id="265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Sag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Sheet4!$B$1:$M$1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Sheet4!$B$2:$M$2</c:f>
              <c:numCache>
                <c:formatCode>General</c:formatCode>
                <c:ptCount val="12"/>
                <c:pt idx="0">
                  <c:v>194.5</c:v>
                </c:pt>
                <c:pt idx="1">
                  <c:v>160</c:v>
                </c:pt>
                <c:pt idx="2">
                  <c:v>164.2</c:v>
                </c:pt>
                <c:pt idx="3">
                  <c:v>191.3</c:v>
                </c:pt>
                <c:pt idx="4" formatCode="#,##0">
                  <c:v>2518</c:v>
                </c:pt>
                <c:pt idx="5" formatCode="#,##0">
                  <c:v>5757</c:v>
                </c:pt>
                <c:pt idx="6" formatCode="#,##0">
                  <c:v>5489</c:v>
                </c:pt>
                <c:pt idx="7" formatCode="#,##0">
                  <c:v>3983</c:v>
                </c:pt>
                <c:pt idx="8" formatCode="#,##0">
                  <c:v>2364</c:v>
                </c:pt>
                <c:pt idx="9">
                  <c:v>789.4</c:v>
                </c:pt>
                <c:pt idx="10">
                  <c:v>242.7</c:v>
                </c:pt>
                <c:pt idx="11">
                  <c:v>193.9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0C-436E-A970-A1C28F8D795D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Colville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Sheet4!$B$1:$M$1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Sheet4!$B$3:$M$3</c:f>
              <c:numCache>
                <c:formatCode>General</c:formatCode>
                <c:ptCount val="12"/>
                <c:pt idx="0">
                  <c:v>24.4</c:v>
                </c:pt>
                <c:pt idx="1">
                  <c:v>10.1</c:v>
                </c:pt>
                <c:pt idx="2">
                  <c:v>5.71</c:v>
                </c:pt>
                <c:pt idx="3">
                  <c:v>2.75</c:v>
                </c:pt>
                <c:pt idx="4" formatCode="#,##0">
                  <c:v>47460</c:v>
                </c:pt>
                <c:pt idx="5" formatCode="#,##0">
                  <c:v>32660</c:v>
                </c:pt>
                <c:pt idx="6" formatCode="#,##0">
                  <c:v>14540</c:v>
                </c:pt>
                <c:pt idx="7" formatCode="#,##0">
                  <c:v>27290</c:v>
                </c:pt>
                <c:pt idx="8" formatCode="#,##0">
                  <c:v>15310</c:v>
                </c:pt>
                <c:pt idx="9" formatCode="#,##0">
                  <c:v>4868</c:v>
                </c:pt>
                <c:pt idx="10">
                  <c:v>404.7</c:v>
                </c:pt>
                <c:pt idx="11">
                  <c:v>64.400000000000006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0C-436E-A970-A1C28F8D795D}"/>
            </c:ext>
          </c:extLst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Kuparuk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Sheet4!$B$1:$M$1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Sheet4!$B$4:$M$4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">
                  <c:v>8145</c:v>
                </c:pt>
                <c:pt idx="5" formatCode="#,##0">
                  <c:v>7876</c:v>
                </c:pt>
                <c:pt idx="6" formatCode="#,##0">
                  <c:v>1207</c:v>
                </c:pt>
                <c:pt idx="7" formatCode="#,##0">
                  <c:v>2835</c:v>
                </c:pt>
                <c:pt idx="8" formatCode="#,##0">
                  <c:v>4284</c:v>
                </c:pt>
                <c:pt idx="9">
                  <c:v>908.1</c:v>
                </c:pt>
                <c:pt idx="10">
                  <c:v>51.3</c:v>
                </c:pt>
                <c:pt idx="11">
                  <c:v>2.74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0C-436E-A970-A1C28F8D7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585784"/>
        <c:axId val="646580208"/>
      </c:lineChart>
      <c:catAx>
        <c:axId val="64658578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6580208"/>
        <c:crosses val="autoZero"/>
        <c:auto val="1"/>
        <c:lblAlgn val="ctr"/>
        <c:lblOffset val="100"/>
        <c:noMultiLvlLbl val="0"/>
      </c:catAx>
      <c:valAx>
        <c:axId val="646580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/>
                  <a:t>Mean Discharge (thousands of ft</a:t>
                </a:r>
                <a:r>
                  <a:rPr lang="en-US" sz="1600" baseline="30000" dirty="0"/>
                  <a:t>3</a:t>
                </a:r>
                <a:r>
                  <a:rPr lang="en-US" sz="1600" dirty="0"/>
                  <a:t>·s</a:t>
                </a:r>
                <a:r>
                  <a:rPr lang="en-US" sz="1600" baseline="30000" dirty="0"/>
                  <a:t>-1</a:t>
                </a:r>
                <a:r>
                  <a:rPr lang="en-US" sz="160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6585784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Sag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Sheet4!$B$1:$M$1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Sheet4!$B$2:$M$2</c:f>
              <c:numCache>
                <c:formatCode>General</c:formatCode>
                <c:ptCount val="12"/>
                <c:pt idx="0">
                  <c:v>194.5</c:v>
                </c:pt>
                <c:pt idx="1">
                  <c:v>160</c:v>
                </c:pt>
                <c:pt idx="2">
                  <c:v>164.2</c:v>
                </c:pt>
                <c:pt idx="3">
                  <c:v>191.3</c:v>
                </c:pt>
                <c:pt idx="4" formatCode="#,##0">
                  <c:v>2518</c:v>
                </c:pt>
                <c:pt idx="5" formatCode="#,##0">
                  <c:v>5757</c:v>
                </c:pt>
                <c:pt idx="6" formatCode="#,##0">
                  <c:v>5489</c:v>
                </c:pt>
                <c:pt idx="7" formatCode="#,##0">
                  <c:v>3983</c:v>
                </c:pt>
                <c:pt idx="8" formatCode="#,##0">
                  <c:v>2364</c:v>
                </c:pt>
                <c:pt idx="9">
                  <c:v>789.4</c:v>
                </c:pt>
                <c:pt idx="10">
                  <c:v>242.7</c:v>
                </c:pt>
                <c:pt idx="11">
                  <c:v>193.9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0C-436E-A970-A1C28F8D795D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Colville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Sheet4!$B$1:$M$1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Sheet4!$B$3:$M$3</c:f>
              <c:numCache>
                <c:formatCode>General</c:formatCode>
                <c:ptCount val="12"/>
                <c:pt idx="0">
                  <c:v>24.4</c:v>
                </c:pt>
                <c:pt idx="1">
                  <c:v>10.1</c:v>
                </c:pt>
                <c:pt idx="2">
                  <c:v>5.71</c:v>
                </c:pt>
                <c:pt idx="3">
                  <c:v>2.75</c:v>
                </c:pt>
                <c:pt idx="4" formatCode="#,##0">
                  <c:v>47460</c:v>
                </c:pt>
                <c:pt idx="5" formatCode="#,##0">
                  <c:v>32660</c:v>
                </c:pt>
                <c:pt idx="6" formatCode="#,##0">
                  <c:v>14540</c:v>
                </c:pt>
                <c:pt idx="7" formatCode="#,##0">
                  <c:v>27290</c:v>
                </c:pt>
                <c:pt idx="8" formatCode="#,##0">
                  <c:v>15310</c:v>
                </c:pt>
                <c:pt idx="9" formatCode="#,##0">
                  <c:v>4868</c:v>
                </c:pt>
                <c:pt idx="10">
                  <c:v>404.7</c:v>
                </c:pt>
                <c:pt idx="11">
                  <c:v>64.400000000000006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0C-436E-A970-A1C28F8D795D}"/>
            </c:ext>
          </c:extLst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Kuparuk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Sheet4!$B$1:$M$1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Sheet4!$B$4:$M$4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">
                  <c:v>8145</c:v>
                </c:pt>
                <c:pt idx="5" formatCode="#,##0">
                  <c:v>7876</c:v>
                </c:pt>
                <c:pt idx="6" formatCode="#,##0">
                  <c:v>1207</c:v>
                </c:pt>
                <c:pt idx="7" formatCode="#,##0">
                  <c:v>2835</c:v>
                </c:pt>
                <c:pt idx="8" formatCode="#,##0">
                  <c:v>4284</c:v>
                </c:pt>
                <c:pt idx="9">
                  <c:v>908.1</c:v>
                </c:pt>
                <c:pt idx="10">
                  <c:v>51.3</c:v>
                </c:pt>
                <c:pt idx="11">
                  <c:v>2.74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0C-436E-A970-A1C28F8D7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585784"/>
        <c:axId val="646580208"/>
      </c:lineChart>
      <c:catAx>
        <c:axId val="64658578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6580208"/>
        <c:crosses val="autoZero"/>
        <c:auto val="1"/>
        <c:lblAlgn val="ctr"/>
        <c:lblOffset val="100"/>
        <c:noMultiLvlLbl val="0"/>
      </c:catAx>
      <c:valAx>
        <c:axId val="646580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/>
                  <a:t>Mean Discharge (thousands of ft</a:t>
                </a:r>
                <a:r>
                  <a:rPr lang="en-US" sz="1600" baseline="30000" dirty="0"/>
                  <a:t>3</a:t>
                </a:r>
                <a:r>
                  <a:rPr lang="en-US" sz="1600" dirty="0"/>
                  <a:t>·s</a:t>
                </a:r>
                <a:r>
                  <a:rPr lang="en-US" sz="1600" baseline="30000" dirty="0"/>
                  <a:t>-1</a:t>
                </a:r>
                <a:r>
                  <a:rPr lang="en-US" sz="160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6585784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8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1439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6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3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34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9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3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5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5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0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0F1073-BBBB-45ED-8509-85E1A16E0B5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C99CDE-5290-4C8C-929C-C3170F5D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1ECF9-ACCB-4FD8-BF8D-3DBF04FA4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48" y="410333"/>
            <a:ext cx="9056550" cy="3143571"/>
          </a:xfrm>
        </p:spPr>
        <p:txBody>
          <a:bodyPr>
            <a:normAutofit/>
          </a:bodyPr>
          <a:lstStyle/>
          <a:p>
            <a:r>
              <a:rPr lang="en-US" sz="4100" dirty="0"/>
              <a:t>Indirect changes in fish assemblages due to increases in arctic river discharge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F9056-6CF4-4421-8ECA-A57694C39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931" y="3834352"/>
            <a:ext cx="6891185" cy="13715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cap="none" dirty="0">
                <a:solidFill>
                  <a:schemeClr val="tx1"/>
                </a:solidFill>
              </a:rPr>
              <a:t>Cody Dawson</a:t>
            </a:r>
          </a:p>
          <a:p>
            <a:pPr>
              <a:lnSpc>
                <a:spcPct val="110000"/>
              </a:lnSpc>
            </a:pPr>
            <a:r>
              <a:rPr lang="en-US" sz="2000" cap="none" dirty="0">
                <a:solidFill>
                  <a:schemeClr val="tx1"/>
                </a:solidFill>
              </a:rPr>
              <a:t>28 November 2017</a:t>
            </a:r>
          </a:p>
          <a:p>
            <a:pPr>
              <a:lnSpc>
                <a:spcPct val="110000"/>
              </a:lnSpc>
            </a:pPr>
            <a:r>
              <a:rPr lang="en-US" sz="2000" cap="none" dirty="0">
                <a:solidFill>
                  <a:schemeClr val="tx1"/>
                </a:solidFill>
              </a:rPr>
              <a:t>Marine Science</a:t>
            </a:r>
          </a:p>
        </p:txBody>
      </p:sp>
    </p:spTree>
    <p:extLst>
      <p:ext uri="{BB962C8B-B14F-4D97-AF65-F5344CB8AC3E}">
        <p14:creationId xmlns:p14="http://schemas.microsoft.com/office/powerpoint/2010/main" val="1339588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0" name="Picture 1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2" name="Picture 21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931F4AAD-A42D-425B-9A21-72E89AAB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7" y="231494"/>
            <a:ext cx="9172233" cy="8598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cap="none" dirty="0"/>
              <a:t>What’s Left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9FF283-87B3-45C6-AA26-7A402DFA74A5}"/>
              </a:ext>
            </a:extLst>
          </p:cNvPr>
          <p:cNvSpPr txBox="1"/>
          <p:nvPr/>
        </p:nvSpPr>
        <p:spPr>
          <a:xfrm>
            <a:off x="-128913" y="1514526"/>
            <a:ext cx="9052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Project: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/>
              <a:t>Find more resolute DEM for discharge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/>
              <a:t>Identify stream outlets with potential for nutrient loading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Future Endeavors: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/>
              <a:t>Add catch data from summer sampling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/>
              <a:t>Try and develop model using GIS to predict where fish might move to (Joy &amp; Death 2004)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56EFA-2BC0-49EF-9A8A-3B0A37EC22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12" b="89619" l="7747" r="92111">
                        <a14:foregroundMark x1="10590" y1="59516" x2="7889" y2="52249"/>
                        <a14:foregroundMark x1="91329" y1="24913" x2="92537" y2="52076"/>
                        <a14:foregroundMark x1="92537" y1="52076" x2="91898" y2="24740"/>
                        <a14:foregroundMark x1="91898" y1="24740" x2="92111" y2="51384"/>
                        <a14:foregroundMark x1="92111" y1="51384" x2="88984" y2="25087"/>
                        <a14:foregroundMark x1="88984" y1="25087" x2="89837" y2="29239"/>
                        <a14:foregroundMark x1="88984" y1="25606" x2="88984" y2="25606"/>
                        <a14:foregroundMark x1="46340" y1="8304" x2="47264" y2="7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7941" y="18734"/>
            <a:ext cx="4614057" cy="1895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C9D64-968E-4EED-8AFA-E98BAD956E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10" b="89744" l="7000" r="91000">
                        <a14:foregroundMark x1="10750" y1="73718" x2="10750" y2="71154"/>
                        <a14:foregroundMark x1="7250" y1="69872" x2="11500" y2="63462"/>
                        <a14:foregroundMark x1="48000" y1="7692" x2="47750" y2="7692"/>
                        <a14:foregroundMark x1="90250" y1="25000" x2="90750" y2="25641"/>
                        <a14:foregroundMark x1="91000" y1="61538" x2="90750" y2="63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916" y="4854164"/>
            <a:ext cx="3810000" cy="1485900"/>
          </a:xfrm>
          <a:prstGeom prst="rect">
            <a:avLst/>
          </a:prstGeom>
        </p:spPr>
      </p:pic>
      <p:pic>
        <p:nvPicPr>
          <p:cNvPr id="2050" name="Picture 2" descr="Image result for arctic grayling">
            <a:extLst>
              <a:ext uri="{FF2B5EF4-FFF2-40B4-BE49-F238E27FC236}">
                <a16:creationId xmlns:a16="http://schemas.microsoft.com/office/drawing/2014/main" id="{55978093-069F-4D9D-9629-60ED4C4F2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41" y="4226218"/>
            <a:ext cx="4483614" cy="21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0DC4F4-B68F-487C-AC02-AD3278E0F983}"/>
              </a:ext>
            </a:extLst>
          </p:cNvPr>
          <p:cNvSpPr txBox="1"/>
          <p:nvPr/>
        </p:nvSpPr>
        <p:spPr>
          <a:xfrm>
            <a:off x="8673473" y="1729537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</a:t>
            </a:r>
            <a:r>
              <a:rPr lang="en-US" dirty="0" err="1"/>
              <a:t>Varden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A28C0-130D-43DE-A4B3-182DFDE177F8}"/>
              </a:ext>
            </a:extLst>
          </p:cNvPr>
          <p:cNvSpPr txBox="1"/>
          <p:nvPr/>
        </p:nvSpPr>
        <p:spPr>
          <a:xfrm>
            <a:off x="9028178" y="6375211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Arctic Grayling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5D8BD0-041C-4DDF-929E-3E7876C22E8C}"/>
              </a:ext>
            </a:extLst>
          </p:cNvPr>
          <p:cNvSpPr txBox="1"/>
          <p:nvPr/>
        </p:nvSpPr>
        <p:spPr>
          <a:xfrm>
            <a:off x="917212" y="6265519"/>
            <a:ext cx="171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 Whitefish</a:t>
            </a:r>
          </a:p>
        </p:txBody>
      </p:sp>
    </p:spTree>
    <p:extLst>
      <p:ext uri="{BB962C8B-B14F-4D97-AF65-F5344CB8AC3E}">
        <p14:creationId xmlns:p14="http://schemas.microsoft.com/office/powerpoint/2010/main" val="2699177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0" name="Picture 1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2" name="Picture 21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5B6176-D17A-4A5A-94D7-6588185C9B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4158" y="1091303"/>
            <a:ext cx="5455263" cy="5255393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4F6AFABE-F300-4E18-B602-229E1175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7" y="231494"/>
            <a:ext cx="9172233" cy="8598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Story map?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826E42-AB2E-49C8-97BA-E7CAEDDFD933}"/>
              </a:ext>
            </a:extLst>
          </p:cNvPr>
          <p:cNvCxnSpPr/>
          <p:nvPr/>
        </p:nvCxnSpPr>
        <p:spPr>
          <a:xfrm flipH="1">
            <a:off x="4271749" y="3807725"/>
            <a:ext cx="573206" cy="1637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829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0" name="Picture 1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2" name="Picture 21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3" name="Picture 2" descr="A group of people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982B6B5C-B869-4A7F-ACBE-4B55CA5D85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"/>
          <a:stretch/>
        </p:blipFill>
        <p:spPr>
          <a:xfrm>
            <a:off x="790467" y="1299305"/>
            <a:ext cx="10611064" cy="4509197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8A879CB8-8A46-4060-8B87-A7BE3EE3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882" y="439495"/>
            <a:ext cx="9172233" cy="8598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cap="none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69068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0" name="Picture 1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2" name="Picture 21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DA483-75F4-426E-8E25-1052BEF0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86809"/>
            <a:ext cx="9274543" cy="15514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none" dirty="0"/>
              <a:t>The Arctic Is Being Impacted By Climate Change</a:t>
            </a:r>
          </a:p>
        </p:txBody>
      </p:sp>
      <p:pic>
        <p:nvPicPr>
          <p:cNvPr id="5" name="Picture 4" descr="A map of a sign&#10;&#10;Description generated with high confidence">
            <a:extLst>
              <a:ext uri="{FF2B5EF4-FFF2-40B4-BE49-F238E27FC236}">
                <a16:creationId xmlns:a16="http://schemas.microsoft.com/office/drawing/2014/main" id="{0BA3F1E5-4A0E-4DFF-A8B7-2768AAED36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1" y="1638301"/>
            <a:ext cx="9063184" cy="4984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9727B-E642-41AA-92EE-7CA0C0D26723}"/>
              </a:ext>
            </a:extLst>
          </p:cNvPr>
          <p:cNvSpPr txBox="1"/>
          <p:nvPr/>
        </p:nvSpPr>
        <p:spPr>
          <a:xfrm>
            <a:off x="8525242" y="657106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405869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0" name="Picture 1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2" name="Picture 21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DA483-75F4-426E-8E25-1052BEF0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74" y="363492"/>
            <a:ext cx="8978899" cy="14476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none" dirty="0"/>
              <a:t>Arctic River Discharge Has Increased</a:t>
            </a:r>
          </a:p>
        </p:txBody>
      </p:sp>
      <p:pic>
        <p:nvPicPr>
          <p:cNvPr id="1026" name="Picture 2" descr="http://www.airphotona.com/stockimg/images/12127.jpg">
            <a:extLst>
              <a:ext uri="{FF2B5EF4-FFF2-40B4-BE49-F238E27FC236}">
                <a16:creationId xmlns:a16="http://schemas.microsoft.com/office/drawing/2014/main" id="{BD509632-6E07-44BD-8CAB-41D2D8A1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8" y="2219241"/>
            <a:ext cx="6354577" cy="409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575D96-FA9E-48A0-B10B-89445F3799FE}"/>
              </a:ext>
            </a:extLst>
          </p:cNvPr>
          <p:cNvSpPr txBox="1"/>
          <p:nvPr/>
        </p:nvSpPr>
        <p:spPr>
          <a:xfrm>
            <a:off x="9553239" y="1849909"/>
            <a:ext cx="203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Sagavanirktok River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0FBE4-3D85-475A-BF57-D820F882C8A4}"/>
              </a:ext>
            </a:extLst>
          </p:cNvPr>
          <p:cNvSpPr txBox="1"/>
          <p:nvPr/>
        </p:nvSpPr>
        <p:spPr>
          <a:xfrm>
            <a:off x="517872" y="2174615"/>
            <a:ext cx="4953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Eurasian rivers most heavily impacted (Peterson et al 2002)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North American rivers seeing more pronounced effects recently (McClelland et al.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Combination of pluvial and glacial water sources</a:t>
            </a:r>
          </a:p>
        </p:txBody>
      </p:sp>
    </p:spTree>
    <p:extLst>
      <p:ext uri="{BB962C8B-B14F-4D97-AF65-F5344CB8AC3E}">
        <p14:creationId xmlns:p14="http://schemas.microsoft.com/office/powerpoint/2010/main" val="608708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0" name="Picture 1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2" name="Picture 21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E2CABE-616C-49A8-BE7B-48275C39853C}"/>
              </a:ext>
            </a:extLst>
          </p:cNvPr>
          <p:cNvSpPr txBox="1">
            <a:spLocks/>
          </p:cNvSpPr>
          <p:nvPr/>
        </p:nvSpPr>
        <p:spPr>
          <a:xfrm>
            <a:off x="243074" y="363492"/>
            <a:ext cx="8978899" cy="1447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cap="none" dirty="0"/>
              <a:t>Arctic River Discharge Has Increased</a:t>
            </a:r>
          </a:p>
        </p:txBody>
      </p:sp>
      <p:pic>
        <p:nvPicPr>
          <p:cNvPr id="4" name="Picture 3" descr="A picture containing nature&#10;&#10;Description generated with very high confidence">
            <a:extLst>
              <a:ext uri="{FF2B5EF4-FFF2-40B4-BE49-F238E27FC236}">
                <a16:creationId xmlns:a16="http://schemas.microsoft.com/office/drawing/2014/main" id="{4184B176-A019-41AA-A87F-535CAEA00F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0297" y="2358576"/>
            <a:ext cx="5046877" cy="3785158"/>
          </a:xfrm>
          <a:prstGeom prst="rect">
            <a:avLst/>
          </a:prstGeom>
        </p:spPr>
      </p:pic>
      <p:pic>
        <p:nvPicPr>
          <p:cNvPr id="6" name="Picture 5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84719E93-4CDA-435F-886F-D64C455BF5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5" y="1727716"/>
            <a:ext cx="6729171" cy="50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3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9B5B61-1A3E-42D5-A803-9BFB1DCA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7" y="231494"/>
            <a:ext cx="9172233" cy="14608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cap="none" dirty="0"/>
              <a:t>Increased River Discharge Could Switch Trophic Balance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5FA12-F7B7-4CE9-8ED1-A98D9A6B48D1}"/>
              </a:ext>
            </a:extLst>
          </p:cNvPr>
          <p:cNvSpPr txBox="1"/>
          <p:nvPr/>
        </p:nvSpPr>
        <p:spPr>
          <a:xfrm>
            <a:off x="146406" y="1881485"/>
            <a:ext cx="4799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Brings organic and inorganic nutrients to coastal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 areas have seen doubling in phytoplankton productivity (</a:t>
            </a:r>
            <a:r>
              <a:rPr lang="en-US" sz="2800" dirty="0" err="1"/>
              <a:t>Wikner</a:t>
            </a:r>
            <a:r>
              <a:rPr lang="en-US" sz="2800" dirty="0"/>
              <a:t> &amp; Andersson 2012)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FA187-EC9B-45A0-B9D3-7B284A06A1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5839" y="1692322"/>
            <a:ext cx="5286375" cy="4781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83594-B667-416C-B10D-E9066B6E0234}"/>
              </a:ext>
            </a:extLst>
          </p:cNvPr>
          <p:cNvSpPr txBox="1"/>
          <p:nvPr/>
        </p:nvSpPr>
        <p:spPr>
          <a:xfrm>
            <a:off x="8024379" y="6441840"/>
            <a:ext cx="252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McClelland et al. 2014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AF5AAF-6444-409B-BF70-A06CFF539BDF}"/>
              </a:ext>
            </a:extLst>
          </p:cNvPr>
          <p:cNvSpPr/>
          <p:nvPr/>
        </p:nvSpPr>
        <p:spPr>
          <a:xfrm>
            <a:off x="5262215" y="1719619"/>
            <a:ext cx="4929055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1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0" name="Picture 1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2" name="Picture 21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B34E937-1B93-4B3A-BB5E-07631972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7" y="231494"/>
            <a:ext cx="9172233" cy="8598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cap="none" dirty="0"/>
              <a:t>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D7828-EA3C-4577-A32B-4BA773EC72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056" y="-3"/>
            <a:ext cx="4511943" cy="68535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B5C1E3-18EE-4138-9E48-12CB60F47B96}"/>
              </a:ext>
            </a:extLst>
          </p:cNvPr>
          <p:cNvSpPr txBox="1"/>
          <p:nvPr/>
        </p:nvSpPr>
        <p:spPr>
          <a:xfrm>
            <a:off x="146406" y="1881485"/>
            <a:ext cx="90521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2800" dirty="0"/>
              <a:t>Delineate Sag, Lower Colville, and Kuparuk watersheds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/>
              <a:t>Identify streams and major rivers in watersheds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/>
              <a:t>Identify streams containing known anadromous fish populations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/>
              <a:t>Calculate accurate river discharge to locate areas of coastal nutrient loading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E17EE-9B89-4A7E-B77E-0E4DF480537B}"/>
              </a:ext>
            </a:extLst>
          </p:cNvPr>
          <p:cNvSpPr txBox="1"/>
          <p:nvPr/>
        </p:nvSpPr>
        <p:spPr>
          <a:xfrm>
            <a:off x="10624276" y="6484250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Colville River</a:t>
            </a:r>
          </a:p>
        </p:txBody>
      </p:sp>
    </p:spTree>
    <p:extLst>
      <p:ext uri="{BB962C8B-B14F-4D97-AF65-F5344CB8AC3E}">
        <p14:creationId xmlns:p14="http://schemas.microsoft.com/office/powerpoint/2010/main" val="137121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0" name="Picture 1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2" name="Picture 21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9F5DB-8175-4955-AF4C-623EE0320B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616" y="695658"/>
            <a:ext cx="8055686" cy="5716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682FEF-6DF8-405E-830C-013723252BD7}"/>
              </a:ext>
            </a:extLst>
          </p:cNvPr>
          <p:cNvSpPr txBox="1"/>
          <p:nvPr/>
        </p:nvSpPr>
        <p:spPr>
          <a:xfrm>
            <a:off x="6491785" y="6412150"/>
            <a:ext cx="272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McClelland et al. 2014</a:t>
            </a:r>
          </a:p>
        </p:txBody>
      </p:sp>
    </p:spTree>
    <p:extLst>
      <p:ext uri="{BB962C8B-B14F-4D97-AF65-F5344CB8AC3E}">
        <p14:creationId xmlns:p14="http://schemas.microsoft.com/office/powerpoint/2010/main" val="2224089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0" name="Picture 1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2" name="Picture 21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0EEA99E3-4D46-49E7-81EF-3C9BA0CE29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9154" r="12278" b="9253"/>
          <a:stretch/>
        </p:blipFill>
        <p:spPr>
          <a:xfrm>
            <a:off x="0" y="-15038"/>
            <a:ext cx="4967785" cy="6877824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DC88ED9-9151-4D1D-A3A8-B99D34FB7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504497"/>
              </p:ext>
            </p:extLst>
          </p:nvPr>
        </p:nvGraphicFramePr>
        <p:xfrm>
          <a:off x="5210596" y="1372988"/>
          <a:ext cx="6738591" cy="458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7C07F7-4A3A-4BB6-9C85-8A178D936F32}"/>
              </a:ext>
            </a:extLst>
          </p:cNvPr>
          <p:cNvSpPr txBox="1"/>
          <p:nvPr/>
        </p:nvSpPr>
        <p:spPr>
          <a:xfrm>
            <a:off x="5210593" y="5962048"/>
            <a:ext cx="379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Discharge from USGS gages in 2016</a:t>
            </a:r>
          </a:p>
        </p:txBody>
      </p:sp>
    </p:spTree>
    <p:extLst>
      <p:ext uri="{BB962C8B-B14F-4D97-AF65-F5344CB8AC3E}">
        <p14:creationId xmlns:p14="http://schemas.microsoft.com/office/powerpoint/2010/main" val="113735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1AA009-40AD-4098-8AE7-680CA35C6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26DDCA-6D09-4690-86AE-A65700C4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D94113-B99D-4827-8468-42C0869DD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7E19A-F48B-4D56-A949-3A826CF00A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9CDFDB7-75F8-4CF5-A2D6-59A1D8623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0" name="Picture 19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E5B1C489-3520-454E-BCE4-DE06A472F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2" name="Picture 21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68FD3076-E852-4125-BBED-3FB3159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A1EE895C-73D3-4A38-BD82-6A056D253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DC88ED9-9151-4D1D-A3A8-B99D34FB7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654430"/>
              </p:ext>
            </p:extLst>
          </p:nvPr>
        </p:nvGraphicFramePr>
        <p:xfrm>
          <a:off x="5210596" y="1372988"/>
          <a:ext cx="6738591" cy="458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7C07F7-4A3A-4BB6-9C85-8A178D936F32}"/>
              </a:ext>
            </a:extLst>
          </p:cNvPr>
          <p:cNvSpPr txBox="1"/>
          <p:nvPr/>
        </p:nvSpPr>
        <p:spPr>
          <a:xfrm>
            <a:off x="5210593" y="5962048"/>
            <a:ext cx="379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Discharge from USGS gages in 2016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4A5AB3F8-147A-4C4C-BFC8-BD8DEC9F75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t="9553" r="12278" b="9254"/>
          <a:stretch/>
        </p:blipFill>
        <p:spPr>
          <a:xfrm>
            <a:off x="-31756" y="-2"/>
            <a:ext cx="4940808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43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ALWAY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233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Droplet</vt:lpstr>
      <vt:lpstr>Indirect changes in fish assemblages due to increases in arctic river discharge</vt:lpstr>
      <vt:lpstr>The Arctic Is Being Impacted By Climate Change</vt:lpstr>
      <vt:lpstr>Arctic River Discharge Has Increased</vt:lpstr>
      <vt:lpstr>PowerPoint Presentation</vt:lpstr>
      <vt:lpstr>Increased River Discharge Could Switch Trophic Balance</vt:lpstr>
      <vt:lpstr>Objectives</vt:lpstr>
      <vt:lpstr>PowerPoint Presentation</vt:lpstr>
      <vt:lpstr>PowerPoint Presentation</vt:lpstr>
      <vt:lpstr>PowerPoint Presentation</vt:lpstr>
      <vt:lpstr>What’s Left</vt:lpstr>
      <vt:lpstr>Story map?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2017-11-28T03:54:56Z</dcterms:created>
  <dcterms:modified xsi:type="dcterms:W3CDTF">2017-11-28T17:38:48Z</dcterms:modified>
</cp:coreProperties>
</file>