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70" r:id="rId10"/>
    <p:sldId id="271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C9A4E4"/>
    <a:srgbClr val="9FE6FF"/>
    <a:srgbClr val="9FFFDF"/>
    <a:srgbClr val="88D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 varScale="1">
        <p:scale>
          <a:sx n="84" d="100"/>
          <a:sy n="84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2471B-6EC6-47E7-9CE8-C3F5C9241611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AEED0-17A0-4133-86B1-569B5591A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8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74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5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9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0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58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75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2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23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30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4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4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1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1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EED0-17A0-4133-86B1-569B5591A9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8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0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1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1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3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3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3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3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8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9DDAD-C0BF-4139-B769-4FC7C041B896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81851-07C7-4ADE-B6B1-61ADAD91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2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3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9.jp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7408"/>
          <a:stretch/>
        </p:blipFill>
        <p:spPr>
          <a:xfrm>
            <a:off x="0" y="0"/>
            <a:ext cx="12187451" cy="4670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843" y="4996544"/>
            <a:ext cx="5334172" cy="1117596"/>
          </a:xfrm>
        </p:spPr>
        <p:txBody>
          <a:bodyPr>
            <a:noAutofit/>
          </a:bodyPr>
          <a:lstStyle/>
          <a:p>
            <a:pPr algn="r"/>
            <a:r>
              <a:rPr lang="en-US" sz="6600" b="1" dirty="0">
                <a:latin typeface="Tw Cen MT Condensed (Headings)"/>
              </a:rPr>
              <a:t>Lake Tahoe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4972" y="5380454"/>
            <a:ext cx="5356294" cy="542261"/>
          </a:xfrm>
        </p:spPr>
        <p:txBody>
          <a:bodyPr>
            <a:noAutofit/>
          </a:bodyPr>
          <a:lstStyle/>
          <a:p>
            <a:pPr algn="l"/>
            <a:r>
              <a:rPr lang="en-US" sz="3200" i="1" dirty="0">
                <a:latin typeface="Tw Cen MT Condensed (Headings)"/>
              </a:rPr>
              <a:t>Response to 2016-2017 Winter Rain Events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670444"/>
            <a:ext cx="12187451" cy="21875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290706" y="5238750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/>
        </p:nvSpPr>
        <p:spPr>
          <a:xfrm>
            <a:off x="6554972" y="6154715"/>
            <a:ext cx="4683642" cy="328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Tw Cen MT Condensed (Headings)"/>
              </a:rPr>
              <a:t>Joel Lagade Jr., EIT |MS, Graduate Research Assistant - CAEE-EWRE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66998" y="4361993"/>
            <a:ext cx="3148802" cy="246221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https://www.enviroaccounting.com/TahoeTMDL</a:t>
            </a:r>
          </a:p>
        </p:txBody>
      </p:sp>
    </p:spTree>
    <p:extLst>
      <p:ext uri="{BB962C8B-B14F-4D97-AF65-F5344CB8AC3E}">
        <p14:creationId xmlns:p14="http://schemas.microsoft.com/office/powerpoint/2010/main" val="67703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849BC1-C09A-4D25-921F-A656A4654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5" b="28073"/>
          <a:stretch/>
        </p:blipFill>
        <p:spPr>
          <a:xfrm>
            <a:off x="838200" y="352425"/>
            <a:ext cx="10515600" cy="134302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37E9130-2176-4477-B861-E3408D29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California Drought (2011-2016)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90234-912C-4426-A8B0-A725D7497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49" y="1831824"/>
            <a:ext cx="7894101" cy="4528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6747A-831E-497F-B8EA-8BD551A37004}"/>
              </a:ext>
            </a:extLst>
          </p:cNvPr>
          <p:cNvSpPr txBox="1"/>
          <p:nvPr/>
        </p:nvSpPr>
        <p:spPr>
          <a:xfrm>
            <a:off x="2083983" y="6031468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United States Drought 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5654B-AC25-4F2E-B288-753CC2806224}"/>
              </a:ext>
            </a:extLst>
          </p:cNvPr>
          <p:cNvSpPr txBox="1"/>
          <p:nvPr/>
        </p:nvSpPr>
        <p:spPr>
          <a:xfrm>
            <a:off x="3823922" y="2602072"/>
            <a:ext cx="1245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22 Nov 2016</a:t>
            </a:r>
          </a:p>
          <a:p>
            <a:endParaRPr 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44695-DDEA-4BFB-BA96-BE6423D59420}"/>
              </a:ext>
            </a:extLst>
          </p:cNvPr>
          <p:cNvSpPr txBox="1"/>
          <p:nvPr/>
        </p:nvSpPr>
        <p:spPr>
          <a:xfrm>
            <a:off x="8058733" y="2602072"/>
            <a:ext cx="1245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21 Nov 2017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704046-4F8C-42B8-AEEB-E3B05D33DB1A}"/>
              </a:ext>
            </a:extLst>
          </p:cNvPr>
          <p:cNvSpPr txBox="1"/>
          <p:nvPr/>
        </p:nvSpPr>
        <p:spPr>
          <a:xfrm>
            <a:off x="9264282" y="1457784"/>
            <a:ext cx="223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http://www.gettyimages.com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29A694-F7B5-4A25-A8FA-64E6BC2830B5}"/>
              </a:ext>
            </a:extLst>
          </p:cNvPr>
          <p:cNvSpPr txBox="1"/>
          <p:nvPr/>
        </p:nvSpPr>
        <p:spPr>
          <a:xfrm>
            <a:off x="3840169" y="3623869"/>
            <a:ext cx="1004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Lake Tahoe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3DCFD6-E533-4B0B-AB41-85E8911EA5A2}"/>
              </a:ext>
            </a:extLst>
          </p:cNvPr>
          <p:cNvSpPr txBox="1"/>
          <p:nvPr/>
        </p:nvSpPr>
        <p:spPr>
          <a:xfrm>
            <a:off x="8058733" y="3623869"/>
            <a:ext cx="1004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Lake Tahoe</a:t>
            </a:r>
          </a:p>
        </p:txBody>
      </p:sp>
    </p:spTree>
    <p:extLst>
      <p:ext uri="{BB962C8B-B14F-4D97-AF65-F5344CB8AC3E}">
        <p14:creationId xmlns:p14="http://schemas.microsoft.com/office/powerpoint/2010/main" val="321161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 b="60376"/>
          <a:stretch/>
        </p:blipFill>
        <p:spPr>
          <a:xfrm flipH="1">
            <a:off x="836388" y="361950"/>
            <a:ext cx="10517412" cy="1336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3972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389" y="1825625"/>
            <a:ext cx="105078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To analyze how the recent rain events of the winter season of 2016-2017 impacted Lake Tahoe, the Lake Tahoe Watershed, and surrounding snow packs against California’s drought severity level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25691" y="1457784"/>
            <a:ext cx="2828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http://www.laketahoehumanesociety.org/</a:t>
            </a:r>
          </a:p>
        </p:txBody>
      </p:sp>
    </p:spTree>
    <p:extLst>
      <p:ext uri="{BB962C8B-B14F-4D97-AF65-F5344CB8AC3E}">
        <p14:creationId xmlns:p14="http://schemas.microsoft.com/office/powerpoint/2010/main" val="205572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 b="60376"/>
          <a:stretch/>
        </p:blipFill>
        <p:spPr>
          <a:xfrm flipH="1">
            <a:off x="836388" y="361950"/>
            <a:ext cx="10517412" cy="1336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3972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389" y="1825625"/>
            <a:ext cx="10507886" cy="1238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To analyze how the recent rain events of the winter season of 2016-2017 impacted Lake Tahoe, the Lake Tahoe Watershed, and surrounding snow packs against California’s drought severity level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25691" y="1457784"/>
            <a:ext cx="2828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http://www.laketahoehumanesociety.org/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6E8809-6C62-4101-A156-11CE72F4A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32" y="2791983"/>
            <a:ext cx="4185637" cy="368804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E320665-A7E5-430D-AD5D-428036BB9A49}"/>
              </a:ext>
            </a:extLst>
          </p:cNvPr>
          <p:cNvSpPr txBox="1">
            <a:spLocks/>
          </p:cNvSpPr>
          <p:nvPr/>
        </p:nvSpPr>
        <p:spPr>
          <a:xfrm>
            <a:off x="836388" y="3091680"/>
            <a:ext cx="4976583" cy="3388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2200" i="1" dirty="0"/>
              <a:t>Precipitation / Snow Accumulation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2200" i="1" dirty="0"/>
              <a:t>Snow Water Equivalence / Depth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2200" i="1" dirty="0"/>
              <a:t>Surface / Snowmelt Runoff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2200" i="1" dirty="0"/>
              <a:t>Lake Tahoe Water Level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z="2200" i="1" dirty="0"/>
              <a:t>Drought Severity</a:t>
            </a:r>
          </a:p>
          <a:p>
            <a:pPr marL="457200" indent="-457200">
              <a:buClr>
                <a:schemeClr val="accent2">
                  <a:lumMod val="60000"/>
                  <a:lumOff val="40000"/>
                </a:schemeClr>
              </a:buClr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EDD89-E522-445A-8F4F-E5469ADFD7EC}"/>
              </a:ext>
            </a:extLst>
          </p:cNvPr>
          <p:cNvSpPr txBox="1"/>
          <p:nvPr/>
        </p:nvSpPr>
        <p:spPr>
          <a:xfrm>
            <a:off x="7070650" y="6258663"/>
            <a:ext cx="3489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http://www.srh.noaa.gov/jetstream/atmos/hydro.html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DEF6DD-D1B6-47BD-987C-8196655E9A0E}"/>
              </a:ext>
            </a:extLst>
          </p:cNvPr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134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 b="60376"/>
          <a:stretch/>
        </p:blipFill>
        <p:spPr>
          <a:xfrm flipH="1">
            <a:off x="836388" y="361950"/>
            <a:ext cx="10517412" cy="1336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3972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389" y="1825625"/>
            <a:ext cx="105078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To analyze how the recent rain events of the winter season of 2016-2017 impacted Lake Tahoe, the Lake Tahoe Watershed, and surrounding snow packs against California’s drought severity level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25691" y="1457784"/>
            <a:ext cx="2828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http://www.laketahoehumanesociety.org/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79259"/>
            <a:ext cx="1936750" cy="290512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90601" y="5721727"/>
            <a:ext cx="193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Source: </a:t>
            </a:r>
            <a:r>
              <a:rPr lang="en-US" sz="800" i="1" dirty="0">
                <a:solidFill>
                  <a:schemeClr val="bg2"/>
                </a:solidFill>
              </a:rPr>
              <a:t>https://www.pinterest.com/villagehatshop/cats-in-hats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r="30258"/>
          <a:stretch/>
        </p:blipFill>
        <p:spPr>
          <a:xfrm>
            <a:off x="3081561" y="3364241"/>
            <a:ext cx="3248025" cy="187729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935212" y="5023886"/>
            <a:ext cx="150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https://ltwc.org/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2" b="16961"/>
          <a:stretch/>
        </p:blipFill>
        <p:spPr>
          <a:xfrm>
            <a:off x="6454968" y="4737675"/>
            <a:ext cx="3127182" cy="164038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694584" y="6197650"/>
            <a:ext cx="32045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Source: </a:t>
            </a:r>
            <a:r>
              <a:rPr lang="en-US" sz="700" i="1" dirty="0">
                <a:solidFill>
                  <a:schemeClr val="bg2"/>
                </a:solidFill>
              </a:rPr>
              <a:t>https://www.pinterest.com/tahoesouth/wildlife-in-south-lake-tahoe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0" b="24374"/>
          <a:stretch/>
        </p:blipFill>
        <p:spPr>
          <a:xfrm>
            <a:off x="8666048" y="3364241"/>
            <a:ext cx="2454772" cy="12096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35241" y="4410166"/>
            <a:ext cx="28281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Source: </a:t>
            </a:r>
            <a:r>
              <a:rPr lang="en-US" sz="700" i="1" dirty="0">
                <a:solidFill>
                  <a:schemeClr val="bg2"/>
                </a:solidFill>
              </a:rPr>
              <a:t>http://www.mickeysbigmack.com/lake-tahoe-fishing</a:t>
            </a:r>
          </a:p>
        </p:txBody>
      </p:sp>
      <p:sp>
        <p:nvSpPr>
          <p:cNvPr id="19" name="Smiley Face 18"/>
          <p:cNvSpPr/>
          <p:nvPr/>
        </p:nvSpPr>
        <p:spPr>
          <a:xfrm>
            <a:off x="9521959" y="3430350"/>
            <a:ext cx="428625" cy="421016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7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C17E4EB-8903-47CE-BA2C-D707271B8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8" y="1823040"/>
            <a:ext cx="3251537" cy="449833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E1324-E1B2-4297-9DC8-C4A24BF6D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4" b="41965"/>
          <a:stretch/>
        </p:blipFill>
        <p:spPr>
          <a:xfrm>
            <a:off x="836388" y="361950"/>
            <a:ext cx="10517412" cy="1336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64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Data Focus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9506" y="1457784"/>
            <a:ext cx="2260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http://www.skilaketahoe.com/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21B6A8-2CB2-4A49-A0DE-F3DB062E5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1" y="4640319"/>
            <a:ext cx="934068" cy="1446819"/>
          </a:xfrm>
          <a:prstGeom prst="rect">
            <a:avLst/>
          </a:prstGeom>
        </p:spPr>
      </p:pic>
      <p:sp>
        <p:nvSpPr>
          <p:cNvPr id="22" name="Diamond 21">
            <a:extLst>
              <a:ext uri="{FF2B5EF4-FFF2-40B4-BE49-F238E27FC236}">
                <a16:creationId xmlns:a16="http://schemas.microsoft.com/office/drawing/2014/main" id="{EA59C6D2-F108-4E37-9DFD-80E2369C8B91}"/>
              </a:ext>
            </a:extLst>
          </p:cNvPr>
          <p:cNvSpPr/>
          <p:nvPr/>
        </p:nvSpPr>
        <p:spPr>
          <a:xfrm>
            <a:off x="1965278" y="2668138"/>
            <a:ext cx="170597" cy="170597"/>
          </a:xfrm>
          <a:prstGeom prst="diamond">
            <a:avLst/>
          </a:prstGeom>
          <a:solidFill>
            <a:srgbClr val="C9A4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D577B-7E82-487B-857D-DDFE74330EB7}"/>
              </a:ext>
            </a:extLst>
          </p:cNvPr>
          <p:cNvSpPr txBox="1"/>
          <p:nvPr/>
        </p:nvSpPr>
        <p:spPr>
          <a:xfrm>
            <a:off x="2050576" y="266813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710B33-FAC8-45BE-9DFC-10BAB3E33978}"/>
              </a:ext>
            </a:extLst>
          </p:cNvPr>
          <p:cNvSpPr/>
          <p:nvPr/>
        </p:nvSpPr>
        <p:spPr>
          <a:xfrm>
            <a:off x="1810529" y="2761790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48891E-2B02-4EA0-9990-3F52CEEDA365}"/>
              </a:ext>
            </a:extLst>
          </p:cNvPr>
          <p:cNvSpPr txBox="1"/>
          <p:nvPr/>
        </p:nvSpPr>
        <p:spPr>
          <a:xfrm>
            <a:off x="1870771" y="289110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245FDB-1F0A-46BF-9C14-3040B2C12F13}"/>
              </a:ext>
            </a:extLst>
          </p:cNvPr>
          <p:cNvSpPr txBox="1"/>
          <p:nvPr/>
        </p:nvSpPr>
        <p:spPr>
          <a:xfrm>
            <a:off x="1496328" y="260790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975A30-5105-497A-98DB-B4C6553A2058}"/>
              </a:ext>
            </a:extLst>
          </p:cNvPr>
          <p:cNvSpPr/>
          <p:nvPr/>
        </p:nvSpPr>
        <p:spPr>
          <a:xfrm>
            <a:off x="1912602" y="2814157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E6E1933-A0E6-4D98-BA50-6CA908F3D95A}"/>
              </a:ext>
            </a:extLst>
          </p:cNvPr>
          <p:cNvSpPr/>
          <p:nvPr/>
        </p:nvSpPr>
        <p:spPr>
          <a:xfrm>
            <a:off x="2750802" y="2280757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18A0A0-9B90-44E3-8C1C-58A9D59B7FF5}"/>
              </a:ext>
            </a:extLst>
          </p:cNvPr>
          <p:cNvSpPr/>
          <p:nvPr/>
        </p:nvSpPr>
        <p:spPr>
          <a:xfrm>
            <a:off x="2819788" y="2320563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FDFCB9-C911-4F2C-AFE1-696E9ED79528}"/>
              </a:ext>
            </a:extLst>
          </p:cNvPr>
          <p:cNvSpPr txBox="1"/>
          <p:nvPr/>
        </p:nvSpPr>
        <p:spPr>
          <a:xfrm>
            <a:off x="2543750" y="210586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C3F13D-A637-45F3-B28A-FA6CE4036A5D}"/>
              </a:ext>
            </a:extLst>
          </p:cNvPr>
          <p:cNvSpPr txBox="1"/>
          <p:nvPr/>
        </p:nvSpPr>
        <p:spPr>
          <a:xfrm>
            <a:off x="2879891" y="23703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0433DD-7035-4EF3-A5F0-E4D7E429DE9A}"/>
              </a:ext>
            </a:extLst>
          </p:cNvPr>
          <p:cNvSpPr txBox="1"/>
          <p:nvPr/>
        </p:nvSpPr>
        <p:spPr>
          <a:xfrm>
            <a:off x="3119485" y="268484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60AD5F1-FCB5-4569-80A1-DBFB7058499B}"/>
              </a:ext>
            </a:extLst>
          </p:cNvPr>
          <p:cNvSpPr/>
          <p:nvPr/>
        </p:nvSpPr>
        <p:spPr>
          <a:xfrm>
            <a:off x="3014498" y="2761790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E03F1A3-C773-40A6-9412-2C3E265515EC}"/>
              </a:ext>
            </a:extLst>
          </p:cNvPr>
          <p:cNvSpPr/>
          <p:nvPr/>
        </p:nvSpPr>
        <p:spPr>
          <a:xfrm>
            <a:off x="2953299" y="4276862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3FE489-F346-4FCC-A6FA-F2CD05A5BBB1}"/>
              </a:ext>
            </a:extLst>
          </p:cNvPr>
          <p:cNvSpPr txBox="1"/>
          <p:nvPr/>
        </p:nvSpPr>
        <p:spPr>
          <a:xfrm>
            <a:off x="3048254" y="411991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62A21B-1A0D-42C6-9A9B-C42D35EFA4B6}"/>
              </a:ext>
            </a:extLst>
          </p:cNvPr>
          <p:cNvSpPr/>
          <p:nvPr/>
        </p:nvSpPr>
        <p:spPr>
          <a:xfrm>
            <a:off x="2859749" y="4726101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12BE92-9D9D-4D3D-9E37-1423412AA5CB}"/>
              </a:ext>
            </a:extLst>
          </p:cNvPr>
          <p:cNvSpPr txBox="1"/>
          <p:nvPr/>
        </p:nvSpPr>
        <p:spPr>
          <a:xfrm>
            <a:off x="2676045" y="480283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34790F-AA08-4D55-BADC-02531ABD7BCC}"/>
              </a:ext>
            </a:extLst>
          </p:cNvPr>
          <p:cNvSpPr/>
          <p:nvPr/>
        </p:nvSpPr>
        <p:spPr>
          <a:xfrm>
            <a:off x="2308674" y="4226821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2A9BCF-8036-43FF-9F9B-E572EC78EB7E}"/>
              </a:ext>
            </a:extLst>
          </p:cNvPr>
          <p:cNvSpPr txBox="1"/>
          <p:nvPr/>
        </p:nvSpPr>
        <p:spPr>
          <a:xfrm>
            <a:off x="2044724" y="422682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D54E83F-EDAA-4E2D-97D7-C83FF7737583}"/>
              </a:ext>
            </a:extLst>
          </p:cNvPr>
          <p:cNvSpPr/>
          <p:nvPr/>
        </p:nvSpPr>
        <p:spPr>
          <a:xfrm>
            <a:off x="2705000" y="4303765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7FE0258-15C1-460F-A053-7E52BC9B9E47}"/>
              </a:ext>
            </a:extLst>
          </p:cNvPr>
          <p:cNvSpPr/>
          <p:nvPr/>
        </p:nvSpPr>
        <p:spPr>
          <a:xfrm>
            <a:off x="2567027" y="4273801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DD0B74-F66E-4CA7-ACAA-DF1EBF10DD36}"/>
              </a:ext>
            </a:extLst>
          </p:cNvPr>
          <p:cNvSpPr txBox="1"/>
          <p:nvPr/>
        </p:nvSpPr>
        <p:spPr>
          <a:xfrm>
            <a:off x="2738460" y="43583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979698-73CC-4C7D-8B4C-B4A0609EF4E2}"/>
              </a:ext>
            </a:extLst>
          </p:cNvPr>
          <p:cNvSpPr txBox="1"/>
          <p:nvPr/>
        </p:nvSpPr>
        <p:spPr>
          <a:xfrm>
            <a:off x="2425888" y="402616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FC8A9BB-FD6D-47A8-ABC0-2D0EDBEFD822}"/>
              </a:ext>
            </a:extLst>
          </p:cNvPr>
          <p:cNvSpPr/>
          <p:nvPr/>
        </p:nvSpPr>
        <p:spPr>
          <a:xfrm>
            <a:off x="1981126" y="3467645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EE19FF8-F658-4E06-9F51-95250990F476}"/>
              </a:ext>
            </a:extLst>
          </p:cNvPr>
          <p:cNvSpPr/>
          <p:nvPr/>
        </p:nvSpPr>
        <p:spPr>
          <a:xfrm>
            <a:off x="1757993" y="3121934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8DFD9E9-E0F6-4915-97B6-6C4F514C5F34}"/>
              </a:ext>
            </a:extLst>
          </p:cNvPr>
          <p:cNvSpPr/>
          <p:nvPr/>
        </p:nvSpPr>
        <p:spPr>
          <a:xfrm>
            <a:off x="1767374" y="2974377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3C723F-961D-4C30-98B4-87F68F29DE7B}"/>
              </a:ext>
            </a:extLst>
          </p:cNvPr>
          <p:cNvSpPr txBox="1"/>
          <p:nvPr/>
        </p:nvSpPr>
        <p:spPr>
          <a:xfrm>
            <a:off x="1767051" y="335474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E6F28D-0433-4104-8319-9C67E1909793}"/>
              </a:ext>
            </a:extLst>
          </p:cNvPr>
          <p:cNvSpPr txBox="1"/>
          <p:nvPr/>
        </p:nvSpPr>
        <p:spPr>
          <a:xfrm>
            <a:off x="1587698" y="31821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AD7772-A303-4D3D-A7F3-38E4BC010559}"/>
              </a:ext>
            </a:extLst>
          </p:cNvPr>
          <p:cNvSpPr txBox="1"/>
          <p:nvPr/>
        </p:nvSpPr>
        <p:spPr>
          <a:xfrm>
            <a:off x="1538344" y="29778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4EA5F0-368C-4D69-8517-C2EBA239C81D}"/>
              </a:ext>
            </a:extLst>
          </p:cNvPr>
          <p:cNvSpPr txBox="1"/>
          <p:nvPr/>
        </p:nvSpPr>
        <p:spPr>
          <a:xfrm>
            <a:off x="4235767" y="1802127"/>
            <a:ext cx="2669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LIST OF GAGING STATIONS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0A4670A7-D0B3-4A85-9CF1-62F20A1F3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747445"/>
              </p:ext>
            </p:extLst>
          </p:nvPr>
        </p:nvGraphicFramePr>
        <p:xfrm>
          <a:off x="4228658" y="2147526"/>
          <a:ext cx="7125143" cy="301801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46981">
                  <a:extLst>
                    <a:ext uri="{9D8B030D-6E8A-4147-A177-3AD203B41FA5}">
                      <a16:colId xmlns:a16="http://schemas.microsoft.com/office/drawing/2014/main" val="2512534198"/>
                    </a:ext>
                  </a:extLst>
                </a:gridCol>
                <a:gridCol w="820471">
                  <a:extLst>
                    <a:ext uri="{9D8B030D-6E8A-4147-A177-3AD203B41FA5}">
                      <a16:colId xmlns:a16="http://schemas.microsoft.com/office/drawing/2014/main" val="3396008999"/>
                    </a:ext>
                  </a:extLst>
                </a:gridCol>
                <a:gridCol w="2763691">
                  <a:extLst>
                    <a:ext uri="{9D8B030D-6E8A-4147-A177-3AD203B41FA5}">
                      <a16:colId xmlns:a16="http://schemas.microsoft.com/office/drawing/2014/main" val="3216240310"/>
                    </a:ext>
                  </a:extLst>
                </a:gridCol>
                <a:gridCol w="978808">
                  <a:extLst>
                    <a:ext uri="{9D8B030D-6E8A-4147-A177-3AD203B41FA5}">
                      <a16:colId xmlns:a16="http://schemas.microsoft.com/office/drawing/2014/main" val="1705187388"/>
                    </a:ext>
                  </a:extLst>
                </a:gridCol>
                <a:gridCol w="950019">
                  <a:extLst>
                    <a:ext uri="{9D8B030D-6E8A-4147-A177-3AD203B41FA5}">
                      <a16:colId xmlns:a16="http://schemas.microsoft.com/office/drawing/2014/main" val="4037962740"/>
                    </a:ext>
                  </a:extLst>
                </a:gridCol>
                <a:gridCol w="1065173">
                  <a:extLst>
                    <a:ext uri="{9D8B030D-6E8A-4147-A177-3AD203B41FA5}">
                      <a16:colId xmlns:a16="http://schemas.microsoft.com/office/drawing/2014/main" val="2131699257"/>
                    </a:ext>
                  </a:extLst>
                </a:gridCol>
              </a:tblGrid>
              <a:tr h="2344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effectLst/>
                          <a:latin typeface="+mn-lt"/>
                        </a:rPr>
                        <a:t>Site #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Name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Agency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Latitute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Longtitude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119263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dirty="0">
                        <a:solidFill>
                          <a:srgbClr val="7030A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10337000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Lake Tahoe at Tahoe City,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39.180740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-120.119358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867937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10337500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Truckee River, CA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USGS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39.166389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-120.143333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654417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10336698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Third Creek near Crystal Bay, NV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USGS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39.240463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-119.946577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1043029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10336700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Incline Creek near Crystal Bay, NV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39.240186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-119.944911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614284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10336780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Trout Creek near Tahoe Valley, CA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USGS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38.919908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-119.972404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128304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10336610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Upper Truckee River at South Lake Tahoe,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38.922408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-119.991571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5065042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10336645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General Creek near Meeks Bay,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39.051852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-120.118521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0949961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10336660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Blackwood Creek near Tahoe City,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39.107407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-120.162135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649915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10336676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Ward Creek at Hwy 89 near Tahoe Pines, CA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39.132129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-120.157691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903496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809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Tahoe City Cross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39.166667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-120.150000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277498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615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Marlette Lake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39.166667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-119.900000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6652546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effectLst/>
                          <a:latin typeface="+mn-lt"/>
                        </a:rPr>
                        <a:t>12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518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Heavenly Valley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NRCS-SNOTEL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38.916667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-119.916667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2345887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effectLst/>
                          <a:latin typeface="+mn-lt"/>
                        </a:rPr>
                        <a:t>13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508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Hagans Meadow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38.850000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-119.933333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2649150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473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Fallen Leaf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38.933333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-120.050000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350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52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63311-3E11-4A8C-AFC4-EC07C1D7D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"/>
          <a:stretch/>
        </p:blipFill>
        <p:spPr>
          <a:xfrm>
            <a:off x="837344" y="1837756"/>
            <a:ext cx="3257980" cy="448074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E1324-E1B2-4297-9DC8-C4A24BF6D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4" b="41965"/>
          <a:stretch/>
        </p:blipFill>
        <p:spPr>
          <a:xfrm>
            <a:off x="836388" y="361950"/>
            <a:ext cx="10517412" cy="1336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64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Data Focus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9506" y="1457784"/>
            <a:ext cx="2260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http://www.skilaketahoe.com/</a:t>
            </a: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EA59C6D2-F108-4E37-9DFD-80E2369C8B91}"/>
              </a:ext>
            </a:extLst>
          </p:cNvPr>
          <p:cNvSpPr/>
          <p:nvPr/>
        </p:nvSpPr>
        <p:spPr>
          <a:xfrm>
            <a:off x="1965278" y="2668138"/>
            <a:ext cx="170597" cy="170597"/>
          </a:xfrm>
          <a:prstGeom prst="diamond">
            <a:avLst/>
          </a:prstGeom>
          <a:solidFill>
            <a:srgbClr val="C9A4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D577B-7E82-487B-857D-DDFE74330EB7}"/>
              </a:ext>
            </a:extLst>
          </p:cNvPr>
          <p:cNvSpPr txBox="1"/>
          <p:nvPr/>
        </p:nvSpPr>
        <p:spPr>
          <a:xfrm>
            <a:off x="2050576" y="266813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9A4E4"/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710B33-FAC8-45BE-9DFC-10BAB3E33978}"/>
              </a:ext>
            </a:extLst>
          </p:cNvPr>
          <p:cNvSpPr/>
          <p:nvPr/>
        </p:nvSpPr>
        <p:spPr>
          <a:xfrm>
            <a:off x="1810529" y="2761790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48891E-2B02-4EA0-9990-3F52CEEDA365}"/>
              </a:ext>
            </a:extLst>
          </p:cNvPr>
          <p:cNvSpPr txBox="1"/>
          <p:nvPr/>
        </p:nvSpPr>
        <p:spPr>
          <a:xfrm>
            <a:off x="1870771" y="289110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245FDB-1F0A-46BF-9C14-3040B2C12F13}"/>
              </a:ext>
            </a:extLst>
          </p:cNvPr>
          <p:cNvSpPr txBox="1"/>
          <p:nvPr/>
        </p:nvSpPr>
        <p:spPr>
          <a:xfrm>
            <a:off x="1496328" y="260790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975A30-5105-497A-98DB-B4C6553A2058}"/>
              </a:ext>
            </a:extLst>
          </p:cNvPr>
          <p:cNvSpPr/>
          <p:nvPr/>
        </p:nvSpPr>
        <p:spPr>
          <a:xfrm>
            <a:off x="1912602" y="2814157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E6E1933-A0E6-4D98-BA50-6CA908F3D95A}"/>
              </a:ext>
            </a:extLst>
          </p:cNvPr>
          <p:cNvSpPr/>
          <p:nvPr/>
        </p:nvSpPr>
        <p:spPr>
          <a:xfrm>
            <a:off x="2750802" y="2280757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18A0A0-9B90-44E3-8C1C-58A9D59B7FF5}"/>
              </a:ext>
            </a:extLst>
          </p:cNvPr>
          <p:cNvSpPr/>
          <p:nvPr/>
        </p:nvSpPr>
        <p:spPr>
          <a:xfrm>
            <a:off x="2819788" y="2320563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FDFCB9-C911-4F2C-AFE1-696E9ED79528}"/>
              </a:ext>
            </a:extLst>
          </p:cNvPr>
          <p:cNvSpPr txBox="1"/>
          <p:nvPr/>
        </p:nvSpPr>
        <p:spPr>
          <a:xfrm>
            <a:off x="2543750" y="210586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C3F13D-A637-45F3-B28A-FA6CE4036A5D}"/>
              </a:ext>
            </a:extLst>
          </p:cNvPr>
          <p:cNvSpPr txBox="1"/>
          <p:nvPr/>
        </p:nvSpPr>
        <p:spPr>
          <a:xfrm>
            <a:off x="2879891" y="23703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0433DD-7035-4EF3-A5F0-E4D7E429DE9A}"/>
              </a:ext>
            </a:extLst>
          </p:cNvPr>
          <p:cNvSpPr txBox="1"/>
          <p:nvPr/>
        </p:nvSpPr>
        <p:spPr>
          <a:xfrm>
            <a:off x="3119485" y="268484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60AD5F1-FCB5-4569-80A1-DBFB7058499B}"/>
              </a:ext>
            </a:extLst>
          </p:cNvPr>
          <p:cNvSpPr/>
          <p:nvPr/>
        </p:nvSpPr>
        <p:spPr>
          <a:xfrm>
            <a:off x="3014498" y="2761790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E03F1A3-C773-40A6-9412-2C3E265515EC}"/>
              </a:ext>
            </a:extLst>
          </p:cNvPr>
          <p:cNvSpPr/>
          <p:nvPr/>
        </p:nvSpPr>
        <p:spPr>
          <a:xfrm>
            <a:off x="2953299" y="4276862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3FE489-F346-4FCC-A6FA-F2CD05A5BBB1}"/>
              </a:ext>
            </a:extLst>
          </p:cNvPr>
          <p:cNvSpPr txBox="1"/>
          <p:nvPr/>
        </p:nvSpPr>
        <p:spPr>
          <a:xfrm>
            <a:off x="3048254" y="411991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62A21B-1A0D-42C6-9A9B-C42D35EFA4B6}"/>
              </a:ext>
            </a:extLst>
          </p:cNvPr>
          <p:cNvSpPr/>
          <p:nvPr/>
        </p:nvSpPr>
        <p:spPr>
          <a:xfrm>
            <a:off x="2859749" y="4726101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12BE92-9D9D-4D3D-9E37-1423412AA5CB}"/>
              </a:ext>
            </a:extLst>
          </p:cNvPr>
          <p:cNvSpPr txBox="1"/>
          <p:nvPr/>
        </p:nvSpPr>
        <p:spPr>
          <a:xfrm>
            <a:off x="2676045" y="480283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34790F-AA08-4D55-BADC-02531ABD7BCC}"/>
              </a:ext>
            </a:extLst>
          </p:cNvPr>
          <p:cNvSpPr/>
          <p:nvPr/>
        </p:nvSpPr>
        <p:spPr>
          <a:xfrm>
            <a:off x="2308674" y="4226821"/>
            <a:ext cx="154749" cy="15388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2A9BCF-8036-43FF-9F9B-E572EC78EB7E}"/>
              </a:ext>
            </a:extLst>
          </p:cNvPr>
          <p:cNvSpPr txBox="1"/>
          <p:nvPr/>
        </p:nvSpPr>
        <p:spPr>
          <a:xfrm>
            <a:off x="2044724" y="422682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D54E83F-EDAA-4E2D-97D7-C83FF7737583}"/>
              </a:ext>
            </a:extLst>
          </p:cNvPr>
          <p:cNvSpPr/>
          <p:nvPr/>
        </p:nvSpPr>
        <p:spPr>
          <a:xfrm>
            <a:off x="2705000" y="4303765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7FE0258-15C1-460F-A053-7E52BC9B9E47}"/>
              </a:ext>
            </a:extLst>
          </p:cNvPr>
          <p:cNvSpPr/>
          <p:nvPr/>
        </p:nvSpPr>
        <p:spPr>
          <a:xfrm>
            <a:off x="2567027" y="4273801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DD0B74-F66E-4CA7-ACAA-DF1EBF10DD36}"/>
              </a:ext>
            </a:extLst>
          </p:cNvPr>
          <p:cNvSpPr txBox="1"/>
          <p:nvPr/>
        </p:nvSpPr>
        <p:spPr>
          <a:xfrm>
            <a:off x="2738460" y="435839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979698-73CC-4C7D-8B4C-B4A0609EF4E2}"/>
              </a:ext>
            </a:extLst>
          </p:cNvPr>
          <p:cNvSpPr txBox="1"/>
          <p:nvPr/>
        </p:nvSpPr>
        <p:spPr>
          <a:xfrm>
            <a:off x="2425888" y="402616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FC8A9BB-FD6D-47A8-ABC0-2D0EDBEFD822}"/>
              </a:ext>
            </a:extLst>
          </p:cNvPr>
          <p:cNvSpPr/>
          <p:nvPr/>
        </p:nvSpPr>
        <p:spPr>
          <a:xfrm>
            <a:off x="1981126" y="3467645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EE19FF8-F658-4E06-9F51-95250990F476}"/>
              </a:ext>
            </a:extLst>
          </p:cNvPr>
          <p:cNvSpPr/>
          <p:nvPr/>
        </p:nvSpPr>
        <p:spPr>
          <a:xfrm>
            <a:off x="1757993" y="3121934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8DFD9E9-E0F6-4915-97B6-6C4F514C5F34}"/>
              </a:ext>
            </a:extLst>
          </p:cNvPr>
          <p:cNvSpPr/>
          <p:nvPr/>
        </p:nvSpPr>
        <p:spPr>
          <a:xfrm>
            <a:off x="1767374" y="2974377"/>
            <a:ext cx="154749" cy="16175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3C723F-961D-4C30-98B4-87F68F29DE7B}"/>
              </a:ext>
            </a:extLst>
          </p:cNvPr>
          <p:cNvSpPr txBox="1"/>
          <p:nvPr/>
        </p:nvSpPr>
        <p:spPr>
          <a:xfrm>
            <a:off x="1767051" y="335474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E6F28D-0433-4104-8319-9C67E1909793}"/>
              </a:ext>
            </a:extLst>
          </p:cNvPr>
          <p:cNvSpPr txBox="1"/>
          <p:nvPr/>
        </p:nvSpPr>
        <p:spPr>
          <a:xfrm>
            <a:off x="1587698" y="31821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AD7772-A303-4D3D-A7F3-38E4BC010559}"/>
              </a:ext>
            </a:extLst>
          </p:cNvPr>
          <p:cNvSpPr txBox="1"/>
          <p:nvPr/>
        </p:nvSpPr>
        <p:spPr>
          <a:xfrm>
            <a:off x="1538344" y="297789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FE6FF"/>
                </a:solidFill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9B768-C40F-4217-B976-E56E3038EB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1" y="4026169"/>
            <a:ext cx="878304" cy="20980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33EA6E-BE21-42FE-B4F3-AFC5ED8BE193}"/>
              </a:ext>
            </a:extLst>
          </p:cNvPr>
          <p:cNvSpPr txBox="1"/>
          <p:nvPr/>
        </p:nvSpPr>
        <p:spPr>
          <a:xfrm>
            <a:off x="4235767" y="1802127"/>
            <a:ext cx="2669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LIST OF GAGING STATIONS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9F9F1891-8249-4A3B-8074-04AD3C101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906724"/>
              </p:ext>
            </p:extLst>
          </p:nvPr>
        </p:nvGraphicFramePr>
        <p:xfrm>
          <a:off x="4228658" y="2147526"/>
          <a:ext cx="7125143" cy="301801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46981">
                  <a:extLst>
                    <a:ext uri="{9D8B030D-6E8A-4147-A177-3AD203B41FA5}">
                      <a16:colId xmlns:a16="http://schemas.microsoft.com/office/drawing/2014/main" val="2512534198"/>
                    </a:ext>
                  </a:extLst>
                </a:gridCol>
                <a:gridCol w="820471">
                  <a:extLst>
                    <a:ext uri="{9D8B030D-6E8A-4147-A177-3AD203B41FA5}">
                      <a16:colId xmlns:a16="http://schemas.microsoft.com/office/drawing/2014/main" val="3396008999"/>
                    </a:ext>
                  </a:extLst>
                </a:gridCol>
                <a:gridCol w="2763691">
                  <a:extLst>
                    <a:ext uri="{9D8B030D-6E8A-4147-A177-3AD203B41FA5}">
                      <a16:colId xmlns:a16="http://schemas.microsoft.com/office/drawing/2014/main" val="3216240310"/>
                    </a:ext>
                  </a:extLst>
                </a:gridCol>
                <a:gridCol w="978808">
                  <a:extLst>
                    <a:ext uri="{9D8B030D-6E8A-4147-A177-3AD203B41FA5}">
                      <a16:colId xmlns:a16="http://schemas.microsoft.com/office/drawing/2014/main" val="1705187388"/>
                    </a:ext>
                  </a:extLst>
                </a:gridCol>
                <a:gridCol w="950019">
                  <a:extLst>
                    <a:ext uri="{9D8B030D-6E8A-4147-A177-3AD203B41FA5}">
                      <a16:colId xmlns:a16="http://schemas.microsoft.com/office/drawing/2014/main" val="4037962740"/>
                    </a:ext>
                  </a:extLst>
                </a:gridCol>
                <a:gridCol w="1065173">
                  <a:extLst>
                    <a:ext uri="{9D8B030D-6E8A-4147-A177-3AD203B41FA5}">
                      <a16:colId xmlns:a16="http://schemas.microsoft.com/office/drawing/2014/main" val="2131699257"/>
                    </a:ext>
                  </a:extLst>
                </a:gridCol>
              </a:tblGrid>
              <a:tr h="2344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effectLst/>
                          <a:latin typeface="+mn-lt"/>
                        </a:rPr>
                        <a:t>Site #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Name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Agency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Latitute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>
                          <a:effectLst/>
                          <a:latin typeface="+mn-lt"/>
                        </a:rPr>
                        <a:t>Longtitude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119263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dirty="0">
                        <a:solidFill>
                          <a:srgbClr val="7030A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10337000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Lake Tahoe at Tahoe City,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39.180740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-120.119358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867937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10337500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Truckee River, CA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USGS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39.166389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-120.143333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654417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10336698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Third Creek near Crystal Bay, NV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USGS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39.240463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-119.946577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1043029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10336700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Incline Creek near Crystal Bay, NV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39.240186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-119.944911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614284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10336780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Trout Creek near Tahoe Valley, CA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USGS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38.919908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-119.972404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128304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10336610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Upper Truckee River at South Lake Tahoe,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38.922408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-119.991571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5065042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10336645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General Creek near Meeks Bay,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39.051852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-120.118521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0949961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10336660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Blackwood Creek near Tahoe City, CA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39.107407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-120.162135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649915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en-US" sz="1100" dirty="0">
                        <a:solidFill>
                          <a:srgbClr val="00B0F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10336676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Ward Creek at Hwy 89 near Tahoe Pines, CA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USGS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39.132129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-120.157691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903496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809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Tahoe City Cross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39.166667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-120.150000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277498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615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Marlette Lake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39.166667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-119.900000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6652546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effectLst/>
                          <a:latin typeface="+mn-lt"/>
                        </a:rPr>
                        <a:t>12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518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Heavenly Valley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NRCS-SNOTEL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38.916667</a:t>
                      </a:r>
                      <a:endParaRPr lang="en-US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-119.916667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2345887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effectLst/>
                          <a:latin typeface="+mn-lt"/>
                        </a:rPr>
                        <a:t>13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508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Hagans Meadow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38.850000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-119.933333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2649150"/>
                  </a:ext>
                </a:extLst>
              </a:tr>
              <a:tr h="1988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473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Fallen Leaf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NRCS-SNOTEL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38.933333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-120.050000</a:t>
                      </a:r>
                      <a:endParaRPr lang="en-US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350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86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4085ADAD-E376-4C62-A53B-246AA7931D93}"/>
              </a:ext>
            </a:extLst>
          </p:cNvPr>
          <p:cNvSpPr txBox="1"/>
          <p:nvPr/>
        </p:nvSpPr>
        <p:spPr>
          <a:xfrm>
            <a:off x="6235598" y="1718639"/>
            <a:ext cx="445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Discharge (</a:t>
            </a:r>
            <a:r>
              <a:rPr lang="en-US" dirty="0" err="1"/>
              <a:t>cfs</a:t>
            </a:r>
            <a:r>
              <a:rPr lang="en-US" dirty="0"/>
              <a:t>) | Lake Gage Height (feet)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66534C-A290-4138-9A78-45CA4C306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98" y="2087971"/>
            <a:ext cx="5118202" cy="3703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E0EE4-03D0-4A6E-8F5B-80EB9862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5" b="39251"/>
          <a:stretch/>
        </p:blipFill>
        <p:spPr>
          <a:xfrm>
            <a:off x="836387" y="386044"/>
            <a:ext cx="10522405" cy="1317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04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Historical Trends 2004-2011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2425" y="1500096"/>
            <a:ext cx="3957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https://ltwc.org/about/news/news-features/merganser-release/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B3877E-6943-4781-A639-0BB81A266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7" y="2090997"/>
            <a:ext cx="5086691" cy="3686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BCDF47-72D4-4BBE-BFE8-5DA672D57ADF}"/>
              </a:ext>
            </a:extLst>
          </p:cNvPr>
          <p:cNvSpPr txBox="1"/>
          <p:nvPr/>
        </p:nvSpPr>
        <p:spPr>
          <a:xfrm>
            <a:off x="831395" y="1723795"/>
            <a:ext cx="414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Rain and Snow Accumulation (in.)</a:t>
            </a:r>
          </a:p>
        </p:txBody>
      </p:sp>
    </p:spTree>
    <p:extLst>
      <p:ext uri="{BB962C8B-B14F-4D97-AF65-F5344CB8AC3E}">
        <p14:creationId xmlns:p14="http://schemas.microsoft.com/office/powerpoint/2010/main" val="222114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71C5655-7B51-43EF-B7F3-BDA36D095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8" y="2097259"/>
            <a:ext cx="5118202" cy="3688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1A001D-AB11-4789-B29F-2DF1EF8C000D}"/>
              </a:ext>
            </a:extLst>
          </p:cNvPr>
          <p:cNvSpPr txBox="1"/>
          <p:nvPr/>
        </p:nvSpPr>
        <p:spPr>
          <a:xfrm>
            <a:off x="833208" y="1726796"/>
            <a:ext cx="501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Soil Moisture Content (2-, 8-, &amp; 20-inch; %)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2E0EE4-03D0-4A6E-8F5B-80EB9862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5" b="39251"/>
          <a:stretch/>
        </p:blipFill>
        <p:spPr>
          <a:xfrm>
            <a:off x="836387" y="386044"/>
            <a:ext cx="10522405" cy="1317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04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Historical Trends 2004-2011 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2425" y="1500096"/>
            <a:ext cx="3957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https://ltwc.org/about/news/news-features/merganser-release/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CDF47-72D4-4BBE-BFE8-5DA672D57ADF}"/>
              </a:ext>
            </a:extLst>
          </p:cNvPr>
          <p:cNvSpPr txBox="1"/>
          <p:nvPr/>
        </p:nvSpPr>
        <p:spPr>
          <a:xfrm>
            <a:off x="6247103" y="1727619"/>
            <a:ext cx="300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Soil Temperature (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○</a:t>
            </a:r>
            <a:r>
              <a:rPr lang="en-US" dirty="0"/>
              <a:t>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4EA60-7142-490E-869A-0E893D664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03" y="2091795"/>
            <a:ext cx="5106697" cy="36975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663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2E0EE4-03D0-4A6E-8F5B-80EB98627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5" b="39251"/>
          <a:stretch/>
        </p:blipFill>
        <p:spPr>
          <a:xfrm>
            <a:off x="836387" y="386044"/>
            <a:ext cx="10522405" cy="1317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04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Historical Trends 2004-2011 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2425" y="1500096"/>
            <a:ext cx="3957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https://ltwc.org/about/news/news-features/merganser-release/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CDF47-72D4-4BBE-BFE8-5DA672D57ADF}"/>
              </a:ext>
            </a:extLst>
          </p:cNvPr>
          <p:cNvSpPr txBox="1"/>
          <p:nvPr/>
        </p:nvSpPr>
        <p:spPr>
          <a:xfrm>
            <a:off x="1680481" y="1746317"/>
            <a:ext cx="427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 Drought Oct. 2004 to Oct. 2011 (% Area)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0F613-CA20-4552-BC51-E0B3348A9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9" t="7860" r="33246"/>
          <a:stretch/>
        </p:blipFill>
        <p:spPr>
          <a:xfrm>
            <a:off x="1774371" y="2135439"/>
            <a:ext cx="3912782" cy="2632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212B2C-AC28-4542-B42B-3B98F04E078E}"/>
              </a:ext>
            </a:extLst>
          </p:cNvPr>
          <p:cNvSpPr txBox="1"/>
          <p:nvPr/>
        </p:nvSpPr>
        <p:spPr>
          <a:xfrm>
            <a:off x="1723771" y="2084961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US Drought Monitor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CAD07C-ECE4-45A4-8847-BFA1237E0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5" y="2093127"/>
            <a:ext cx="3230735" cy="4457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B66CAC-94E7-4625-B034-71657543367A}"/>
              </a:ext>
            </a:extLst>
          </p:cNvPr>
          <p:cNvSpPr txBox="1"/>
          <p:nvPr/>
        </p:nvSpPr>
        <p:spPr>
          <a:xfrm>
            <a:off x="6628056" y="1735056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Drought Severity Map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009087-4E27-472E-A8FD-94DD5270B4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83" y="2115649"/>
            <a:ext cx="1168128" cy="2790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217093-4FA6-46CB-AE33-FC549C920D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62" y="4905996"/>
            <a:ext cx="413545" cy="1844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9D5BCCF-CF17-47A0-A88F-1BF465C5C630}"/>
              </a:ext>
            </a:extLst>
          </p:cNvPr>
          <p:cNvSpPr txBox="1"/>
          <p:nvPr/>
        </p:nvSpPr>
        <p:spPr>
          <a:xfrm>
            <a:off x="4644907" y="4865298"/>
            <a:ext cx="692818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endParaRPr lang="en-US" dirty="0"/>
          </a:p>
          <a:p>
            <a:pPr>
              <a:spcAft>
                <a:spcPts val="300"/>
              </a:spcAft>
            </a:pPr>
            <a:r>
              <a:rPr lang="en-US" dirty="0"/>
              <a:t>RDS0</a:t>
            </a:r>
          </a:p>
          <a:p>
            <a:pPr>
              <a:spcAft>
                <a:spcPts val="300"/>
              </a:spcAft>
            </a:pPr>
            <a:r>
              <a:rPr lang="en-US" dirty="0"/>
              <a:t>RDS1</a:t>
            </a:r>
          </a:p>
          <a:p>
            <a:pPr>
              <a:spcAft>
                <a:spcPts val="300"/>
              </a:spcAft>
            </a:pPr>
            <a:r>
              <a:rPr lang="en-US" dirty="0"/>
              <a:t>RDS2</a:t>
            </a:r>
          </a:p>
          <a:p>
            <a:pPr>
              <a:spcAft>
                <a:spcPts val="300"/>
              </a:spcAft>
            </a:pPr>
            <a:r>
              <a:rPr lang="en-US" dirty="0"/>
              <a:t>RDS3</a:t>
            </a:r>
          </a:p>
          <a:p>
            <a:pPr>
              <a:spcAft>
                <a:spcPts val="300"/>
              </a:spcAft>
            </a:pPr>
            <a:r>
              <a:rPr lang="en-US" dirty="0"/>
              <a:t>RDS4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4167A0-18F6-4430-85FC-C242D9A091FC}"/>
              </a:ext>
            </a:extLst>
          </p:cNvPr>
          <p:cNvSpPr txBox="1"/>
          <p:nvPr/>
        </p:nvSpPr>
        <p:spPr>
          <a:xfrm>
            <a:off x="1691116" y="4865298"/>
            <a:ext cx="2540246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dirty="0"/>
              <a:t>None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(Abnormally Dry) </a:t>
            </a:r>
            <a:r>
              <a:rPr lang="en-US" b="1" dirty="0"/>
              <a:t>D0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(Moderate Drought) </a:t>
            </a:r>
            <a:r>
              <a:rPr lang="en-US" b="1" dirty="0"/>
              <a:t>D1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(Severe Drought) </a:t>
            </a:r>
            <a:r>
              <a:rPr lang="en-US" b="1" dirty="0"/>
              <a:t>D2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(Extreme Drought) </a:t>
            </a:r>
            <a:r>
              <a:rPr lang="en-US" b="1" dirty="0"/>
              <a:t>D3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(Exceptional Drought) </a:t>
            </a:r>
            <a:r>
              <a:rPr lang="en-US" b="1" dirty="0"/>
              <a:t>D4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3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7F491D2-0BC2-41CE-AC9C-EE022A845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99" y="2087972"/>
            <a:ext cx="5118202" cy="3696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3521EA-7CFD-4837-B100-17E3162BB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5" y="2087971"/>
            <a:ext cx="5091683" cy="3685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C688E3-6FD8-430B-9D1D-F4FD4079B5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7" b="49160"/>
          <a:stretch/>
        </p:blipFill>
        <p:spPr>
          <a:xfrm>
            <a:off x="840013" y="384913"/>
            <a:ext cx="10520592" cy="1304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6236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Status During the Drought 2011-2016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07056" y="1500096"/>
            <a:ext cx="2862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http://www.laketahoehumanesociety.org/</a:t>
            </a:r>
            <a:endParaRPr lang="en-US" sz="1000" i="1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CDF47-72D4-4BBE-BFE8-5DA672D57ADF}"/>
              </a:ext>
            </a:extLst>
          </p:cNvPr>
          <p:cNvSpPr txBox="1"/>
          <p:nvPr/>
        </p:nvSpPr>
        <p:spPr>
          <a:xfrm>
            <a:off x="831395" y="1723795"/>
            <a:ext cx="414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Rain and Snow Accumulation (in.)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5ABB4-CE45-4DF3-B6CD-DD07D9835945}"/>
              </a:ext>
            </a:extLst>
          </p:cNvPr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7A464-B0B4-47B0-904F-1F076976C27E}"/>
              </a:ext>
            </a:extLst>
          </p:cNvPr>
          <p:cNvSpPr txBox="1"/>
          <p:nvPr/>
        </p:nvSpPr>
        <p:spPr>
          <a:xfrm>
            <a:off x="6235598" y="1718639"/>
            <a:ext cx="445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Discharge (</a:t>
            </a:r>
            <a:r>
              <a:rPr lang="en-US" dirty="0" err="1"/>
              <a:t>cfs</a:t>
            </a:r>
            <a:r>
              <a:rPr lang="en-US" dirty="0"/>
              <a:t>) | Lake Gage Height (feet)</a:t>
            </a:r>
          </a:p>
        </p:txBody>
      </p:sp>
    </p:spTree>
    <p:extLst>
      <p:ext uri="{BB962C8B-B14F-4D97-AF65-F5344CB8AC3E}">
        <p14:creationId xmlns:p14="http://schemas.microsoft.com/office/powerpoint/2010/main" val="2509508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8" b="63341"/>
          <a:stretch/>
        </p:blipFill>
        <p:spPr>
          <a:xfrm>
            <a:off x="838200" y="348915"/>
            <a:ext cx="10515600" cy="1335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9330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Background</a:t>
            </a:r>
          </a:p>
          <a:p>
            <a:r>
              <a:rPr lang="en-US" sz="3200" dirty="0"/>
              <a:t>California Drought 2011-2016</a:t>
            </a:r>
          </a:p>
          <a:p>
            <a:r>
              <a:rPr lang="en-US" sz="3200" dirty="0"/>
              <a:t>Objective</a:t>
            </a:r>
          </a:p>
          <a:p>
            <a:r>
              <a:rPr lang="en-US" sz="3200" dirty="0"/>
              <a:t>Data Focus</a:t>
            </a:r>
          </a:p>
          <a:p>
            <a:r>
              <a:rPr lang="en-US" sz="3200" dirty="0"/>
              <a:t>Historical Trends 2004-2011</a:t>
            </a:r>
          </a:p>
          <a:p>
            <a:r>
              <a:rPr lang="en-US" sz="3200" dirty="0"/>
              <a:t>Status During Drought</a:t>
            </a:r>
          </a:p>
          <a:p>
            <a:r>
              <a:rPr lang="en-US" sz="3200" dirty="0"/>
              <a:t>Response to the Rain Events</a:t>
            </a:r>
          </a:p>
          <a:p>
            <a:r>
              <a:rPr lang="en-US" sz="3200" dirty="0"/>
              <a:t>Summary / Future Work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57498" y="1457784"/>
            <a:ext cx="2196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https://wall.alphacoders.com/</a:t>
            </a:r>
          </a:p>
        </p:txBody>
      </p: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429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8B06FCF-2EF8-468A-A102-7354B7E48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04" y="2091795"/>
            <a:ext cx="5098394" cy="3697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B46FC1-41D6-47FD-BE89-C3062E3C0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8" y="2091795"/>
            <a:ext cx="5118202" cy="3701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1A001D-AB11-4789-B29F-2DF1EF8C000D}"/>
              </a:ext>
            </a:extLst>
          </p:cNvPr>
          <p:cNvSpPr txBox="1"/>
          <p:nvPr/>
        </p:nvSpPr>
        <p:spPr>
          <a:xfrm>
            <a:off x="833208" y="1726796"/>
            <a:ext cx="501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Soil Moisture Content (2-, 8-, &amp; 20-inch; %)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CDF47-72D4-4BBE-BFE8-5DA672D57ADF}"/>
              </a:ext>
            </a:extLst>
          </p:cNvPr>
          <p:cNvSpPr txBox="1"/>
          <p:nvPr/>
        </p:nvSpPr>
        <p:spPr>
          <a:xfrm>
            <a:off x="6247103" y="1727619"/>
            <a:ext cx="300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Soil Temperature (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○</a:t>
            </a:r>
            <a:r>
              <a:rPr lang="en-US" dirty="0"/>
              <a:t>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4D2C4-4B85-4998-8F31-FE6C10A7CBD6}"/>
              </a:ext>
            </a:extLst>
          </p:cNvPr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B26178-78A6-4D77-8627-3779F27C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3B62C6-A326-4ED6-A5DB-553F975DF3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7" b="49160"/>
          <a:stretch/>
        </p:blipFill>
        <p:spPr>
          <a:xfrm>
            <a:off x="840013" y="384913"/>
            <a:ext cx="10520592" cy="13045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989F2EA-E687-4410-AC11-3A7861C216F2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Status During the Drought 2011-2016 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58AE8-37AA-4CB2-B056-1B8DF500A0F5}"/>
              </a:ext>
            </a:extLst>
          </p:cNvPr>
          <p:cNvSpPr txBox="1"/>
          <p:nvPr/>
        </p:nvSpPr>
        <p:spPr>
          <a:xfrm>
            <a:off x="8607056" y="1500096"/>
            <a:ext cx="2862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http://www.laketahoehumanesociety.org/</a:t>
            </a:r>
            <a:endParaRPr lang="en-US" sz="10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99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5F676AA-0536-40C5-8972-E5B30AFAA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5" y="2093128"/>
            <a:ext cx="3230735" cy="44679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0F613-CA20-4552-BC51-E0B3348A9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3" t="7365" r="7746" b="93"/>
          <a:stretch/>
        </p:blipFill>
        <p:spPr>
          <a:xfrm>
            <a:off x="2488272" y="2159416"/>
            <a:ext cx="2725271" cy="26443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103E6C-B7D3-4474-A1E8-4F3938C9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32712-B009-44FE-9237-10FDCF8460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7" b="49160"/>
          <a:stretch/>
        </p:blipFill>
        <p:spPr>
          <a:xfrm>
            <a:off x="840013" y="384913"/>
            <a:ext cx="10520592" cy="13045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B8D322F-18E8-4FEB-80ED-B60D642D23EC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Status During the Drought 2011-2016 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AB0E5-0B01-4AAB-97F1-02FFD86FA1C8}"/>
              </a:ext>
            </a:extLst>
          </p:cNvPr>
          <p:cNvSpPr txBox="1"/>
          <p:nvPr/>
        </p:nvSpPr>
        <p:spPr>
          <a:xfrm>
            <a:off x="1680481" y="1746317"/>
            <a:ext cx="427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 Drought Oct. 2011 to Oct. 2016 (% Area)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53741B-6FCF-48AE-8729-D99414395EE4}"/>
              </a:ext>
            </a:extLst>
          </p:cNvPr>
          <p:cNvSpPr txBox="1"/>
          <p:nvPr/>
        </p:nvSpPr>
        <p:spPr>
          <a:xfrm>
            <a:off x="2431137" y="2115649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US Drought Monitor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FF43E-FD73-4B92-BCCD-4C1552B1613F}"/>
              </a:ext>
            </a:extLst>
          </p:cNvPr>
          <p:cNvSpPr txBox="1"/>
          <p:nvPr/>
        </p:nvSpPr>
        <p:spPr>
          <a:xfrm>
            <a:off x="6628056" y="1735056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Drought Severity Map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CB7400-812F-467C-B957-F59D8CE12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83" y="2115649"/>
            <a:ext cx="1168128" cy="2790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3FA475-9EDA-4C91-8EB5-8C37082C06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62" y="4905996"/>
            <a:ext cx="413545" cy="18444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F99B22-B340-4125-9425-3943D7914702}"/>
              </a:ext>
            </a:extLst>
          </p:cNvPr>
          <p:cNvSpPr txBox="1"/>
          <p:nvPr/>
        </p:nvSpPr>
        <p:spPr>
          <a:xfrm>
            <a:off x="4644907" y="4865298"/>
            <a:ext cx="692818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endParaRPr lang="en-US" dirty="0"/>
          </a:p>
          <a:p>
            <a:pPr>
              <a:spcAft>
                <a:spcPts val="300"/>
              </a:spcAft>
            </a:pPr>
            <a:r>
              <a:rPr lang="en-US" dirty="0"/>
              <a:t>RDS0</a:t>
            </a:r>
          </a:p>
          <a:p>
            <a:pPr>
              <a:spcAft>
                <a:spcPts val="300"/>
              </a:spcAft>
            </a:pPr>
            <a:r>
              <a:rPr lang="en-US" dirty="0"/>
              <a:t>RDS1</a:t>
            </a:r>
          </a:p>
          <a:p>
            <a:pPr>
              <a:spcAft>
                <a:spcPts val="300"/>
              </a:spcAft>
            </a:pPr>
            <a:r>
              <a:rPr lang="en-US" dirty="0"/>
              <a:t>RDS2</a:t>
            </a:r>
          </a:p>
          <a:p>
            <a:pPr>
              <a:spcAft>
                <a:spcPts val="300"/>
              </a:spcAft>
            </a:pPr>
            <a:r>
              <a:rPr lang="en-US" dirty="0"/>
              <a:t>RDS3</a:t>
            </a:r>
          </a:p>
          <a:p>
            <a:pPr>
              <a:spcAft>
                <a:spcPts val="300"/>
              </a:spcAft>
            </a:pPr>
            <a:r>
              <a:rPr lang="en-US" dirty="0"/>
              <a:t>RDS4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B0E3D0-B5E3-40B8-9E41-DDA6EEA9BF0D}"/>
              </a:ext>
            </a:extLst>
          </p:cNvPr>
          <p:cNvSpPr txBox="1"/>
          <p:nvPr/>
        </p:nvSpPr>
        <p:spPr>
          <a:xfrm>
            <a:off x="1691116" y="4865298"/>
            <a:ext cx="2540246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dirty="0"/>
              <a:t>None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(Abnormally Dry) </a:t>
            </a:r>
            <a:r>
              <a:rPr lang="en-US" b="1" dirty="0"/>
              <a:t>D0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(Moderate Drought) </a:t>
            </a:r>
            <a:r>
              <a:rPr lang="en-US" b="1" dirty="0"/>
              <a:t>D1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(Severe Drought) </a:t>
            </a:r>
            <a:r>
              <a:rPr lang="en-US" b="1" dirty="0"/>
              <a:t>D2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(Extreme Drought) </a:t>
            </a:r>
            <a:r>
              <a:rPr lang="en-US" b="1" dirty="0"/>
              <a:t>D3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(Exceptional Drought) </a:t>
            </a:r>
            <a:r>
              <a:rPr lang="en-US" b="1" dirty="0"/>
              <a:t>D4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00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4BCC420-0F24-41A2-B09A-B256F31CE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97" y="2087971"/>
            <a:ext cx="5118203" cy="3712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7AE93-A2F1-45F5-9C76-1C5DEF78EE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5" y="2087972"/>
            <a:ext cx="5091683" cy="3688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88F2D-5102-4F18-9764-1FA116EF9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4" b="45316"/>
          <a:stretch/>
        </p:blipFill>
        <p:spPr>
          <a:xfrm>
            <a:off x="838200" y="384911"/>
            <a:ext cx="10546510" cy="12923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D393843-600E-4E7F-8BED-60368B973A88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Response to Rain Events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20842" y="1500096"/>
            <a:ext cx="2548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http://www.ridgetahoeresort.com</a:t>
            </a:r>
            <a:endParaRPr lang="en-US" sz="1000" i="1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CDF47-72D4-4BBE-BFE8-5DA672D57ADF}"/>
              </a:ext>
            </a:extLst>
          </p:cNvPr>
          <p:cNvSpPr txBox="1"/>
          <p:nvPr/>
        </p:nvSpPr>
        <p:spPr>
          <a:xfrm>
            <a:off x="831395" y="1723795"/>
            <a:ext cx="414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Rain and Snow Accumulation (in.)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5ABB4-CE45-4DF3-B6CD-DD07D9835945}"/>
              </a:ext>
            </a:extLst>
          </p:cNvPr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7A464-B0B4-47B0-904F-1F076976C27E}"/>
              </a:ext>
            </a:extLst>
          </p:cNvPr>
          <p:cNvSpPr txBox="1"/>
          <p:nvPr/>
        </p:nvSpPr>
        <p:spPr>
          <a:xfrm>
            <a:off x="6235598" y="1718639"/>
            <a:ext cx="445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Discharge (</a:t>
            </a:r>
            <a:r>
              <a:rPr lang="en-US" dirty="0" err="1"/>
              <a:t>cfs</a:t>
            </a:r>
            <a:r>
              <a:rPr lang="en-US" dirty="0"/>
              <a:t>) | Lake Gage Height (feet)</a:t>
            </a:r>
          </a:p>
        </p:txBody>
      </p:sp>
    </p:spTree>
    <p:extLst>
      <p:ext uri="{BB962C8B-B14F-4D97-AF65-F5344CB8AC3E}">
        <p14:creationId xmlns:p14="http://schemas.microsoft.com/office/powerpoint/2010/main" val="2618837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60BA9C-C460-4290-B618-B6389A1FD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03" y="2077204"/>
            <a:ext cx="5137607" cy="3710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46F0CE-2DCF-4279-BAA3-0F67D26B6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9" y="2091795"/>
            <a:ext cx="5118202" cy="3705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1A001D-AB11-4789-B29F-2DF1EF8C000D}"/>
              </a:ext>
            </a:extLst>
          </p:cNvPr>
          <p:cNvSpPr txBox="1"/>
          <p:nvPr/>
        </p:nvSpPr>
        <p:spPr>
          <a:xfrm>
            <a:off x="833208" y="1726796"/>
            <a:ext cx="501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Soil Moisture Content (2-, 8-, &amp; 20-inch; %)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CDF47-72D4-4BBE-BFE8-5DA672D57ADF}"/>
              </a:ext>
            </a:extLst>
          </p:cNvPr>
          <p:cNvSpPr txBox="1"/>
          <p:nvPr/>
        </p:nvSpPr>
        <p:spPr>
          <a:xfrm>
            <a:off x="6247103" y="1727619"/>
            <a:ext cx="300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Soil Temperature (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○</a:t>
            </a:r>
            <a:r>
              <a:rPr lang="en-US" dirty="0"/>
              <a:t>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4D2C4-4B85-4998-8F31-FE6C10A7CBD6}"/>
              </a:ext>
            </a:extLst>
          </p:cNvPr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18046-8592-44FB-9A26-5A0DF09A46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4" b="45316"/>
          <a:stretch/>
        </p:blipFill>
        <p:spPr>
          <a:xfrm>
            <a:off x="838200" y="384911"/>
            <a:ext cx="10546510" cy="12923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42C6486-F182-4F93-92FB-D1128854F13D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Response to Rain Events (cont.)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1EF11E-BD46-4596-8F6B-71E7ED11D526}"/>
              </a:ext>
            </a:extLst>
          </p:cNvPr>
          <p:cNvSpPr txBox="1"/>
          <p:nvPr/>
        </p:nvSpPr>
        <p:spPr>
          <a:xfrm>
            <a:off x="8920842" y="1500096"/>
            <a:ext cx="2548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http://www.ridgetahoeresort.com</a:t>
            </a:r>
            <a:endParaRPr lang="en-US" sz="10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6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13B92-6BB1-46A8-9C2F-BAA591E40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5" y="2071175"/>
            <a:ext cx="3230735" cy="445661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0F613-CA20-4552-BC51-E0B3348A9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7" t="7365" r="193" b="93"/>
          <a:stretch/>
        </p:blipFill>
        <p:spPr>
          <a:xfrm>
            <a:off x="2035338" y="2104388"/>
            <a:ext cx="3567545" cy="2644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FC454B-9AC3-4589-A8B5-951B63C8E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4" b="45316"/>
          <a:stretch/>
        </p:blipFill>
        <p:spPr>
          <a:xfrm>
            <a:off x="838200" y="384911"/>
            <a:ext cx="10546510" cy="129239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D238C4-6BA8-4EA2-BEDD-4EC686EBAF8C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Response to Rain Events (cont.)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3D218-11DE-4D10-8B70-506304E23F1C}"/>
              </a:ext>
            </a:extLst>
          </p:cNvPr>
          <p:cNvSpPr txBox="1"/>
          <p:nvPr/>
        </p:nvSpPr>
        <p:spPr>
          <a:xfrm>
            <a:off x="8920842" y="1500096"/>
            <a:ext cx="2548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http://www.ridgetahoeresort.com</a:t>
            </a:r>
            <a:endParaRPr lang="en-US" sz="1000" i="1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44A88-08F9-4E55-A3B5-0EFB202BDC41}"/>
              </a:ext>
            </a:extLst>
          </p:cNvPr>
          <p:cNvSpPr txBox="1"/>
          <p:nvPr/>
        </p:nvSpPr>
        <p:spPr>
          <a:xfrm>
            <a:off x="1680481" y="1746317"/>
            <a:ext cx="430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 Drought Oct. 2016 to Nov. 2017 (% Area)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A933A7-A56B-4691-841B-F885FBE94FF8}"/>
              </a:ext>
            </a:extLst>
          </p:cNvPr>
          <p:cNvSpPr txBox="1"/>
          <p:nvPr/>
        </p:nvSpPr>
        <p:spPr>
          <a:xfrm>
            <a:off x="2035338" y="2071175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US Drought Monitor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457CDF-AE8F-4B53-8FCD-36F22DDB2305}"/>
              </a:ext>
            </a:extLst>
          </p:cNvPr>
          <p:cNvSpPr txBox="1"/>
          <p:nvPr/>
        </p:nvSpPr>
        <p:spPr>
          <a:xfrm>
            <a:off x="6628056" y="1735056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Drought Severity Map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52BD08-55D0-42F6-83B8-A18923805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83" y="2115649"/>
            <a:ext cx="1168128" cy="2790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22ADA6-E042-4644-A5F9-D07302ECF2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62" y="4905996"/>
            <a:ext cx="413545" cy="18444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6BB26C-D6BE-419C-A980-04E06F78024B}"/>
              </a:ext>
            </a:extLst>
          </p:cNvPr>
          <p:cNvSpPr txBox="1"/>
          <p:nvPr/>
        </p:nvSpPr>
        <p:spPr>
          <a:xfrm>
            <a:off x="4644907" y="4865298"/>
            <a:ext cx="692818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endParaRPr lang="en-US" dirty="0"/>
          </a:p>
          <a:p>
            <a:pPr>
              <a:spcAft>
                <a:spcPts val="300"/>
              </a:spcAft>
            </a:pPr>
            <a:r>
              <a:rPr lang="en-US" dirty="0"/>
              <a:t>RDS0</a:t>
            </a:r>
          </a:p>
          <a:p>
            <a:pPr>
              <a:spcAft>
                <a:spcPts val="300"/>
              </a:spcAft>
            </a:pPr>
            <a:r>
              <a:rPr lang="en-US" dirty="0"/>
              <a:t>RDS1</a:t>
            </a:r>
          </a:p>
          <a:p>
            <a:pPr>
              <a:spcAft>
                <a:spcPts val="300"/>
              </a:spcAft>
            </a:pPr>
            <a:r>
              <a:rPr lang="en-US" dirty="0"/>
              <a:t>RDS2</a:t>
            </a:r>
          </a:p>
          <a:p>
            <a:pPr>
              <a:spcAft>
                <a:spcPts val="300"/>
              </a:spcAft>
            </a:pPr>
            <a:r>
              <a:rPr lang="en-US" dirty="0"/>
              <a:t>RDS3</a:t>
            </a:r>
          </a:p>
          <a:p>
            <a:pPr>
              <a:spcAft>
                <a:spcPts val="300"/>
              </a:spcAft>
            </a:pPr>
            <a:r>
              <a:rPr lang="en-US" dirty="0"/>
              <a:t>RDS4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C9DD39-5BF0-4120-B3A1-42B4058FE57E}"/>
              </a:ext>
            </a:extLst>
          </p:cNvPr>
          <p:cNvSpPr txBox="1"/>
          <p:nvPr/>
        </p:nvSpPr>
        <p:spPr>
          <a:xfrm>
            <a:off x="1691116" y="4865298"/>
            <a:ext cx="2540246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dirty="0"/>
              <a:t>None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(Abnormally Dry) </a:t>
            </a:r>
            <a:r>
              <a:rPr lang="en-US" b="1" dirty="0"/>
              <a:t>D0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(Moderate Drought) </a:t>
            </a:r>
            <a:r>
              <a:rPr lang="en-US" b="1" dirty="0"/>
              <a:t>D1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(Severe Drought) </a:t>
            </a:r>
            <a:r>
              <a:rPr lang="en-US" b="1" dirty="0"/>
              <a:t>D2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(Extreme Drought) </a:t>
            </a:r>
            <a:r>
              <a:rPr lang="en-US" b="1" dirty="0"/>
              <a:t>D3</a:t>
            </a:r>
          </a:p>
          <a:p>
            <a:pPr algn="r">
              <a:spcAft>
                <a:spcPts val="300"/>
              </a:spcAft>
            </a:pPr>
            <a:r>
              <a:rPr lang="en-US" dirty="0"/>
              <a:t>(Exceptional Drought) </a:t>
            </a:r>
            <a:r>
              <a:rPr lang="en-US" b="1" dirty="0"/>
              <a:t>D4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99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FA42F-80E1-4EF5-B641-E9AE3447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842" r="6622" b="35121"/>
          <a:stretch/>
        </p:blipFill>
        <p:spPr>
          <a:xfrm>
            <a:off x="838200" y="356236"/>
            <a:ext cx="10546510" cy="134177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D238C4-6BA8-4EA2-BEDD-4EC686EBAF8C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Summary / Future Work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3D218-11DE-4D10-8B70-506304E23F1C}"/>
              </a:ext>
            </a:extLst>
          </p:cNvPr>
          <p:cNvSpPr txBox="1"/>
          <p:nvPr/>
        </p:nvSpPr>
        <p:spPr>
          <a:xfrm>
            <a:off x="8270544" y="1500096"/>
            <a:ext cx="3199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https://www.enviroaccounting.com/TahoeTMDL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5B9CF7-EDCD-4906-A2DF-49488E925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Lake Tahoe experienced a total of </a:t>
            </a:r>
            <a:r>
              <a:rPr lang="en-US" i="1" u="sng" dirty="0"/>
              <a:t>~17,576-in avg. precipitation</a:t>
            </a:r>
            <a:r>
              <a:rPr lang="en-US" dirty="0"/>
              <a:t> &amp; </a:t>
            </a:r>
            <a:r>
              <a:rPr lang="en-US" i="1" u="sng" dirty="0"/>
              <a:t>~10,217-in avg. snow</a:t>
            </a:r>
            <a:r>
              <a:rPr lang="en-US" i="1" dirty="0"/>
              <a:t> </a:t>
            </a:r>
            <a:r>
              <a:rPr lang="en-US" dirty="0"/>
              <a:t>from the 2016-2017 rain events to fill Lake Tahoe to a </a:t>
            </a:r>
            <a:r>
              <a:rPr lang="en-US" i="1" u="sng" dirty="0"/>
              <a:t>max gage height of 8.71 feet</a:t>
            </a:r>
            <a:r>
              <a:rPr lang="en-US" dirty="0"/>
              <a:t> (legal max @ 9.1 feet)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60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FA42F-80E1-4EF5-B641-E9AE3447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842" r="6622" b="35121"/>
          <a:stretch/>
        </p:blipFill>
        <p:spPr>
          <a:xfrm>
            <a:off x="838200" y="356236"/>
            <a:ext cx="10546510" cy="134177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D238C4-6BA8-4EA2-BEDD-4EC686EBAF8C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Summary / Future Work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3D218-11DE-4D10-8B70-506304E23F1C}"/>
              </a:ext>
            </a:extLst>
          </p:cNvPr>
          <p:cNvSpPr txBox="1"/>
          <p:nvPr/>
        </p:nvSpPr>
        <p:spPr>
          <a:xfrm>
            <a:off x="8270544" y="1500096"/>
            <a:ext cx="3199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https://www.enviroaccounting.com/TahoeTMDL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5B9CF7-EDCD-4906-A2DF-49488E925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Lake Tahoe experienced a total of </a:t>
            </a:r>
            <a:r>
              <a:rPr lang="en-US" i="1" u="sng" dirty="0">
                <a:solidFill>
                  <a:schemeClr val="bg2">
                    <a:lumMod val="75000"/>
                  </a:schemeClr>
                </a:solidFill>
              </a:rPr>
              <a:t>~17,576-in avg. precipitation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&amp; </a:t>
            </a:r>
            <a:r>
              <a:rPr lang="en-US" i="1" u="sng" dirty="0">
                <a:solidFill>
                  <a:schemeClr val="bg2">
                    <a:lumMod val="75000"/>
                  </a:schemeClr>
                </a:solidFill>
              </a:rPr>
              <a:t>~10,217-in avg. snow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from the 2016-2017 rain events to fill Lake Tahoe to a </a:t>
            </a:r>
            <a:r>
              <a:rPr lang="en-US" i="1" u="sng" dirty="0">
                <a:solidFill>
                  <a:schemeClr val="bg2">
                    <a:lumMod val="75000"/>
                  </a:schemeClr>
                </a:solidFill>
              </a:rPr>
              <a:t>max gage height of 8.71 feet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(legal max @ 9.1 feet)</a:t>
            </a:r>
            <a:endParaRPr lang="en-US" i="1" u="sng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dirty="0"/>
              <a:t>Lake Tahoe </a:t>
            </a:r>
            <a:r>
              <a:rPr lang="en-US" sz="2400" dirty="0" err="1"/>
              <a:t>avg’d</a:t>
            </a:r>
            <a:r>
              <a:rPr lang="en-US" sz="2400" dirty="0"/>
              <a:t>. in a drought since at least 2004</a:t>
            </a:r>
          </a:p>
          <a:p>
            <a:r>
              <a:rPr lang="en-US" sz="2400" dirty="0"/>
              <a:t>Drought for Lake Tahoe (and CA) can be around the corner</a:t>
            </a:r>
          </a:p>
          <a:p>
            <a:r>
              <a:rPr lang="en-US" sz="2400" dirty="0"/>
              <a:t>Hydrologic parameters </a:t>
            </a:r>
            <a:r>
              <a:rPr lang="en-US" sz="2400" b="1" dirty="0"/>
              <a:t>will</a:t>
            </a:r>
            <a:r>
              <a:rPr lang="en-US" sz="2400" dirty="0"/>
              <a:t> average out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36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FA42F-80E1-4EF5-B641-E9AE3447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842" r="6622" b="35121"/>
          <a:stretch/>
        </p:blipFill>
        <p:spPr>
          <a:xfrm>
            <a:off x="838200" y="356236"/>
            <a:ext cx="10546510" cy="134177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D238C4-6BA8-4EA2-BEDD-4EC686EBAF8C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Summary / Future Work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3D218-11DE-4D10-8B70-506304E23F1C}"/>
              </a:ext>
            </a:extLst>
          </p:cNvPr>
          <p:cNvSpPr txBox="1"/>
          <p:nvPr/>
        </p:nvSpPr>
        <p:spPr>
          <a:xfrm>
            <a:off x="8270544" y="1500096"/>
            <a:ext cx="3199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https://www.enviroaccounting.com/TahoeTMDL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5B9CF7-EDCD-4906-A2DF-49488E925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Future Work</a:t>
            </a:r>
          </a:p>
          <a:p>
            <a:r>
              <a:rPr lang="en-US" dirty="0"/>
              <a:t>Compile and analyze data thoroughly</a:t>
            </a:r>
          </a:p>
          <a:p>
            <a:r>
              <a:rPr lang="en-US" dirty="0"/>
              <a:t>Prepare snow-pack maps</a:t>
            </a:r>
          </a:p>
          <a:p>
            <a:r>
              <a:rPr lang="en-US" dirty="0"/>
              <a:t>Evaluate amount of water received by Truckee </a:t>
            </a:r>
            <a:r>
              <a:rPr lang="en-US" dirty="0">
                <a:sym typeface="Wingdings" panose="05000000000000000000" pitchFamily="2" charset="2"/>
              </a:rPr>
              <a:t> Pyramid Lake</a:t>
            </a:r>
            <a:endParaRPr lang="en-US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FA42F-80E1-4EF5-B641-E9AE3447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842" r="6622" b="35121"/>
          <a:stretch/>
        </p:blipFill>
        <p:spPr>
          <a:xfrm>
            <a:off x="838200" y="356236"/>
            <a:ext cx="10546510" cy="134177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D238C4-6BA8-4EA2-BEDD-4EC686EBAF8C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Summary / Future Work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3D218-11DE-4D10-8B70-506304E23F1C}"/>
              </a:ext>
            </a:extLst>
          </p:cNvPr>
          <p:cNvSpPr txBox="1"/>
          <p:nvPr/>
        </p:nvSpPr>
        <p:spPr>
          <a:xfrm>
            <a:off x="8270544" y="1500096"/>
            <a:ext cx="3199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https://www.enviroaccounting.com/TahoeTMDL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5B9CF7-EDCD-4906-A2DF-49488E925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Future Work</a:t>
            </a:r>
          </a:p>
          <a:p>
            <a:r>
              <a:rPr lang="en-US" dirty="0"/>
              <a:t>Compile and analyze data thoroughly</a:t>
            </a:r>
          </a:p>
          <a:p>
            <a:r>
              <a:rPr lang="en-US" dirty="0"/>
              <a:t>Prepare snow-pack maps</a:t>
            </a:r>
          </a:p>
          <a:p>
            <a:r>
              <a:rPr lang="en-US" dirty="0"/>
              <a:t>Evaluate amount of water received by Truckee </a:t>
            </a:r>
            <a:r>
              <a:rPr lang="en-US" dirty="0">
                <a:sym typeface="Wingdings" panose="05000000000000000000" pitchFamily="2" charset="2"/>
              </a:rPr>
              <a:t> Pyramid Lake</a:t>
            </a:r>
          </a:p>
          <a:p>
            <a:r>
              <a:rPr lang="en-US" b="1" i="1" u="sng" dirty="0">
                <a:sym typeface="Wingdings" panose="05000000000000000000" pitchFamily="2" charset="2"/>
              </a:rPr>
              <a:t>Go to Lake Tahoe</a:t>
            </a:r>
            <a:endParaRPr lang="en-US" b="1" i="1" u="sng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06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FA42F-80E1-4EF5-B641-E9AE3447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842" r="6622" b="35121"/>
          <a:stretch/>
        </p:blipFill>
        <p:spPr>
          <a:xfrm>
            <a:off x="838200" y="356236"/>
            <a:ext cx="10546510" cy="134177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D238C4-6BA8-4EA2-BEDD-4EC686EBAF8C}"/>
              </a:ext>
            </a:extLst>
          </p:cNvPr>
          <p:cNvSpPr txBox="1">
            <a:spLocks/>
          </p:cNvSpPr>
          <p:nvPr/>
        </p:nvSpPr>
        <p:spPr>
          <a:xfrm>
            <a:off x="838200" y="356236"/>
            <a:ext cx="10515600" cy="1341774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Summary / Future Work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67174" y="6216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3D218-11DE-4D10-8B70-506304E23F1C}"/>
              </a:ext>
            </a:extLst>
          </p:cNvPr>
          <p:cNvSpPr txBox="1"/>
          <p:nvPr/>
        </p:nvSpPr>
        <p:spPr>
          <a:xfrm>
            <a:off x="8270544" y="1500096"/>
            <a:ext cx="3199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https://www.enviroaccounting.com/TahoeTMDL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63E067-6C1A-4BA0-8828-0AAE3CA30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8689"/>
            <a:ext cx="3297211" cy="185468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954D28-33EE-4B1A-BF02-FE4920FCB6C4}"/>
              </a:ext>
            </a:extLst>
          </p:cNvPr>
          <p:cNvSpPr txBox="1"/>
          <p:nvPr/>
        </p:nvSpPr>
        <p:spPr>
          <a:xfrm>
            <a:off x="1476238" y="3616813"/>
            <a:ext cx="2713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https://ltwc.org/wildlife/our-animals-2/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7F1DE-1ECF-4C2F-9B35-267FB8EF9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99" y="4148920"/>
            <a:ext cx="3251414" cy="230647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6A3B7F-DDE2-46BF-B0DF-6EB76E251DEC}"/>
              </a:ext>
            </a:extLst>
          </p:cNvPr>
          <p:cNvSpPr txBox="1"/>
          <p:nvPr/>
        </p:nvSpPr>
        <p:spPr>
          <a:xfrm>
            <a:off x="2442699" y="5901394"/>
            <a:ext cx="3251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http://latimesblogs.latimes.com/greenspace/2011/06/bear-hunt-lake-tahoe-nevada.html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9C5FFB-49D9-4C8F-9141-297DEC5D2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0" y="2181333"/>
            <a:ext cx="2211185" cy="182464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F265A6-9BFF-40D1-85D2-4171D09847F4}"/>
              </a:ext>
            </a:extLst>
          </p:cNvPr>
          <p:cNvSpPr txBox="1"/>
          <p:nvPr/>
        </p:nvSpPr>
        <p:spPr>
          <a:xfrm>
            <a:off x="4494668" y="3523451"/>
            <a:ext cx="2305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http://www.realtordeb.com/living-among-bandits-wild-animals-lake-tahoe/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A396C1-32FB-4B0F-AD04-16E3E4901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64" y="4424170"/>
            <a:ext cx="2466975" cy="184785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C4D95A-5BFA-4F05-A2B5-4A56C6F3B757}"/>
              </a:ext>
            </a:extLst>
          </p:cNvPr>
          <p:cNvSpPr txBox="1"/>
          <p:nvPr/>
        </p:nvSpPr>
        <p:spPr>
          <a:xfrm>
            <a:off x="6220464" y="6093023"/>
            <a:ext cx="27136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http://www.tahoeparadiserealty.com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BFA6B6-18AE-4887-AB01-C6C746450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70" y="2054808"/>
            <a:ext cx="3045237" cy="222302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06FA73-5151-4027-AED3-D7DD2BDDF300}"/>
              </a:ext>
            </a:extLst>
          </p:cNvPr>
          <p:cNvSpPr txBox="1"/>
          <p:nvPr/>
        </p:nvSpPr>
        <p:spPr>
          <a:xfrm>
            <a:off x="7675078" y="3783355"/>
            <a:ext cx="3254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http://corvidblog.tumblr.com/post/35433656791/human-interaction-honorable-mention-stellers</a:t>
            </a:r>
          </a:p>
        </p:txBody>
      </p:sp>
    </p:spTree>
    <p:extLst>
      <p:ext uri="{BB962C8B-B14F-4D97-AF65-F5344CB8AC3E}">
        <p14:creationId xmlns:p14="http://schemas.microsoft.com/office/powerpoint/2010/main" val="226794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9" r="90" b="52276"/>
          <a:stretch/>
        </p:blipFill>
        <p:spPr>
          <a:xfrm>
            <a:off x="838200" y="352425"/>
            <a:ext cx="10506075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35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Location:</a:t>
            </a:r>
            <a:r>
              <a:rPr lang="en-US" sz="2000" dirty="0"/>
              <a:t> Straddles CA/NV State lines in Sierra Nevada between the main Sierra and the Carson Range </a:t>
            </a:r>
          </a:p>
          <a:p>
            <a:r>
              <a:rPr lang="en-US" sz="2000" dirty="0"/>
              <a:t>Sixth largest lake in the U.S.</a:t>
            </a:r>
          </a:p>
          <a:p>
            <a:r>
              <a:rPr lang="en-US" sz="2000" dirty="0"/>
              <a:t>Lake Tahoe Watershed ≈ 314 mi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Lake Tahoe Surface Area ≈ 192 mi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Avg. depth of 1,000 feet with max depth of 1,645 feet</a:t>
            </a:r>
          </a:p>
          <a:p>
            <a:r>
              <a:rPr lang="en-US" sz="2000" dirty="0"/>
              <a:t>Hold about 39 trillion gallons of water</a:t>
            </a:r>
          </a:p>
          <a:p>
            <a:r>
              <a:rPr lang="en-US" sz="2000" i="1" dirty="0"/>
              <a:t>Regulated</a:t>
            </a:r>
            <a:r>
              <a:rPr lang="en-US" sz="2000" dirty="0"/>
              <a:t> variation of 243 billion gallons</a:t>
            </a:r>
            <a:endParaRPr lang="en-US" sz="2000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5425" y="1457784"/>
            <a:ext cx="2238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http://www.uhdwallpapers.org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77" y="1825625"/>
            <a:ext cx="3260696" cy="451920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5547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9" r="90" b="52276"/>
          <a:stretch/>
        </p:blipFill>
        <p:spPr>
          <a:xfrm>
            <a:off x="838200" y="352425"/>
            <a:ext cx="10506075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35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Location:</a:t>
            </a:r>
            <a:r>
              <a:rPr lang="en-US" sz="2000" dirty="0"/>
              <a:t> Straddles CA/NV State lines in Sierra Nevada between the main Sierra and the Carson Range </a:t>
            </a:r>
          </a:p>
          <a:p>
            <a:r>
              <a:rPr lang="en-US" sz="2000" dirty="0"/>
              <a:t>Sixth largest lake in the U.S.</a:t>
            </a:r>
          </a:p>
          <a:p>
            <a:r>
              <a:rPr lang="en-US" sz="2000" dirty="0"/>
              <a:t>Lake Tahoe Watershed ≈ 314 mi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Lake Tahoe Surface Area ≈ 192 mi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Avg. depth of 1,000 feet with max depth of 1,645 feet</a:t>
            </a:r>
          </a:p>
          <a:p>
            <a:r>
              <a:rPr lang="en-US" sz="2000" dirty="0"/>
              <a:t>Hold about 39 trillion gallons of water</a:t>
            </a:r>
          </a:p>
          <a:p>
            <a:r>
              <a:rPr lang="en-US" sz="2000" i="1" dirty="0"/>
              <a:t>Regulated</a:t>
            </a:r>
            <a:r>
              <a:rPr lang="en-US" sz="2000" dirty="0"/>
              <a:t> variation of 243 billion gallons</a:t>
            </a:r>
            <a:endParaRPr lang="en-US" sz="2000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5425" y="1457784"/>
            <a:ext cx="2238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http://www.uhdwallpapers.org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25" y="1834180"/>
            <a:ext cx="3254523" cy="451065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359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9" r="90" b="52276"/>
          <a:stretch/>
        </p:blipFill>
        <p:spPr>
          <a:xfrm>
            <a:off x="838200" y="352425"/>
            <a:ext cx="10506075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Background 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3599" cy="4351338"/>
          </a:xfrm>
        </p:spPr>
        <p:txBody>
          <a:bodyPr>
            <a:normAutofit/>
          </a:bodyPr>
          <a:lstStyle/>
          <a:p>
            <a:r>
              <a:rPr lang="en-US" sz="2000" dirty="0"/>
              <a:t>Four </a:t>
            </a:r>
            <a:r>
              <a:rPr lang="en-US" sz="2000" dirty="0" err="1"/>
              <a:t>Subwatersheds</a:t>
            </a:r>
            <a:endParaRPr lang="en-US" sz="2000" dirty="0"/>
          </a:p>
          <a:p>
            <a:r>
              <a:rPr lang="en-US" sz="2000" dirty="0"/>
              <a:t>Eight Main Reaches</a:t>
            </a:r>
          </a:p>
          <a:p>
            <a:pPr lvl="1"/>
            <a:r>
              <a:rPr lang="en-US" sz="1600" dirty="0"/>
              <a:t>Truckee River, CA</a:t>
            </a:r>
          </a:p>
          <a:p>
            <a:pPr lvl="1"/>
            <a:r>
              <a:rPr lang="en-US" sz="1600" dirty="0"/>
              <a:t>Third Creek of Crystal Bay, NV</a:t>
            </a:r>
          </a:p>
          <a:p>
            <a:pPr lvl="1"/>
            <a:r>
              <a:rPr lang="en-US" sz="1600" dirty="0"/>
              <a:t>Incline Creek of Crystal Bay, NV</a:t>
            </a:r>
          </a:p>
          <a:p>
            <a:pPr lvl="1"/>
            <a:r>
              <a:rPr lang="en-US" sz="1600" dirty="0"/>
              <a:t>Trout Creek of Tahoe Valley, CA</a:t>
            </a:r>
          </a:p>
          <a:p>
            <a:pPr lvl="1"/>
            <a:r>
              <a:rPr lang="en-US" sz="1600" dirty="0"/>
              <a:t>Upper Truckee River of South Lake Tahoe, CA</a:t>
            </a:r>
          </a:p>
          <a:p>
            <a:pPr lvl="1"/>
            <a:r>
              <a:rPr lang="en-US" sz="1600" dirty="0"/>
              <a:t>Taylor Creek, CA</a:t>
            </a:r>
          </a:p>
          <a:p>
            <a:pPr lvl="1"/>
            <a:r>
              <a:rPr lang="en-US" sz="1600" dirty="0"/>
              <a:t>General Creek of Meeks Bay, CA</a:t>
            </a:r>
          </a:p>
          <a:p>
            <a:pPr lvl="1"/>
            <a:r>
              <a:rPr lang="en-US" sz="1600" dirty="0"/>
              <a:t>Blackwood Creek of Tahoe City, CA</a:t>
            </a:r>
          </a:p>
          <a:p>
            <a:pPr lvl="1"/>
            <a:r>
              <a:rPr lang="en-US" sz="1600" dirty="0"/>
              <a:t>Ward Creek of Tahoe Pines, CA</a:t>
            </a:r>
          </a:p>
          <a:p>
            <a:r>
              <a:rPr lang="en-US" sz="2000" dirty="0"/>
              <a:t>One dam outlet at Tahoe City </a:t>
            </a:r>
            <a:r>
              <a:rPr lang="en-US" sz="2000" dirty="0">
                <a:sym typeface="Wingdings" panose="05000000000000000000" pitchFamily="2" charset="2"/>
              </a:rPr>
              <a:t> Truckee River</a:t>
            </a:r>
            <a:endParaRPr lang="en-US" sz="20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5425" y="1457784"/>
            <a:ext cx="2238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http://www.uhdwallpapers.org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035861-6C47-45EF-B23D-8D2EACA15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25" y="1828737"/>
            <a:ext cx="3254523" cy="451065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382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7" y="1816100"/>
            <a:ext cx="2394729" cy="179476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9" r="90" b="52276"/>
          <a:stretch/>
        </p:blipFill>
        <p:spPr>
          <a:xfrm>
            <a:off x="838200" y="352425"/>
            <a:ext cx="10506075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Background 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545" y="1825625"/>
            <a:ext cx="63167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Lake Water</a:t>
            </a:r>
          </a:p>
          <a:p>
            <a:r>
              <a:rPr lang="en-US" sz="2000" dirty="0"/>
              <a:t>Approx. 65% of entering water is rain and snow melt</a:t>
            </a:r>
          </a:p>
          <a:p>
            <a:r>
              <a:rPr lang="en-US" sz="2000" dirty="0"/>
              <a:t>Approx. 35% is precipitation = 212 billion gal/</a:t>
            </a:r>
            <a:r>
              <a:rPr lang="en-US" sz="2000" dirty="0" err="1"/>
              <a:t>yr</a:t>
            </a: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Lake Flow</a:t>
            </a:r>
          </a:p>
          <a:p>
            <a:r>
              <a:rPr lang="en-US" sz="2000" dirty="0"/>
              <a:t>Normal year, one-third of water flows into Truckee River</a:t>
            </a:r>
          </a:p>
          <a:p>
            <a:r>
              <a:rPr lang="en-US" sz="2000" dirty="0"/>
              <a:t>Water ultimately flows to Pyramid Lake, NV</a:t>
            </a:r>
          </a:p>
          <a:p>
            <a:r>
              <a:rPr lang="en-US" sz="2000" dirty="0"/>
              <a:t>No water directly goes to the ocean</a:t>
            </a:r>
          </a:p>
          <a:p>
            <a:pPr marL="0" indent="0">
              <a:buNone/>
            </a:pPr>
            <a:r>
              <a:rPr lang="en-US" sz="2000" u="sng" dirty="0"/>
              <a:t>Lake Evaporation</a:t>
            </a:r>
          </a:p>
          <a:p>
            <a:r>
              <a:rPr lang="en-US" sz="2000" dirty="0"/>
              <a:t>Annual </a:t>
            </a:r>
            <a:r>
              <a:rPr lang="en-US" sz="2000" dirty="0" err="1"/>
              <a:t>avg</a:t>
            </a:r>
            <a:r>
              <a:rPr lang="en-US" sz="2000" dirty="0"/>
              <a:t> rate of 0.1 inch per day or 36 inches per year</a:t>
            </a:r>
          </a:p>
          <a:p>
            <a:r>
              <a:rPr lang="en-US" sz="2000" dirty="0"/>
              <a:t>1.4 million tons of water every 24 hours</a:t>
            </a:r>
          </a:p>
          <a:p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5425" y="1457784"/>
            <a:ext cx="2238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http://www.uhdwallpapers.org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389" y="3397311"/>
            <a:ext cx="227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https://www.mercurynews.com</a:t>
            </a:r>
          </a:p>
        </p:txBody>
      </p:sp>
    </p:spTree>
    <p:extLst>
      <p:ext uri="{BB962C8B-B14F-4D97-AF65-F5344CB8AC3E}">
        <p14:creationId xmlns:p14="http://schemas.microsoft.com/office/powerpoint/2010/main" val="29086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7" y="1816100"/>
            <a:ext cx="2394729" cy="179476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9" r="90" b="52276"/>
          <a:stretch/>
        </p:blipFill>
        <p:spPr>
          <a:xfrm>
            <a:off x="838200" y="352425"/>
            <a:ext cx="10506075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Background 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545" y="1825625"/>
            <a:ext cx="63167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Lake Water</a:t>
            </a:r>
          </a:p>
          <a:p>
            <a:r>
              <a:rPr lang="en-US" sz="2000" dirty="0"/>
              <a:t>Approx. 65% of entering water is rain and snow melt</a:t>
            </a:r>
          </a:p>
          <a:p>
            <a:r>
              <a:rPr lang="en-US" sz="2000" dirty="0"/>
              <a:t>Approx. 35% is precipitation = 212 billion gal/</a:t>
            </a:r>
            <a:r>
              <a:rPr lang="en-US" sz="2000" dirty="0" err="1"/>
              <a:t>yr</a:t>
            </a: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Lake Flow</a:t>
            </a:r>
          </a:p>
          <a:p>
            <a:r>
              <a:rPr lang="en-US" sz="2000" dirty="0"/>
              <a:t>Normal year, one-third of water flows into Truckee River</a:t>
            </a:r>
          </a:p>
          <a:p>
            <a:r>
              <a:rPr lang="en-US" sz="2000" dirty="0"/>
              <a:t>Water ultimately flows to Pyramid Lake, NV</a:t>
            </a:r>
          </a:p>
          <a:p>
            <a:r>
              <a:rPr lang="en-US" sz="2000" dirty="0"/>
              <a:t>No water directly goes to the ocean</a:t>
            </a:r>
          </a:p>
          <a:p>
            <a:pPr marL="0" indent="0">
              <a:buNone/>
            </a:pPr>
            <a:r>
              <a:rPr lang="en-US" sz="2000" u="sng" dirty="0"/>
              <a:t>Lake Evaporation</a:t>
            </a:r>
          </a:p>
          <a:p>
            <a:r>
              <a:rPr lang="en-US" sz="2000" dirty="0"/>
              <a:t>Annual </a:t>
            </a:r>
            <a:r>
              <a:rPr lang="en-US" sz="2000" dirty="0" err="1"/>
              <a:t>avg</a:t>
            </a:r>
            <a:r>
              <a:rPr lang="en-US" sz="2000" dirty="0"/>
              <a:t> rate of 0.1 inch per day or 36 inches per year</a:t>
            </a:r>
          </a:p>
          <a:p>
            <a:r>
              <a:rPr lang="en-US" sz="2000" dirty="0"/>
              <a:t>1.4 million tons of water every 24 hours</a:t>
            </a:r>
          </a:p>
          <a:p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5425" y="1457784"/>
            <a:ext cx="2238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http://www.uhdwallpapers.org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389" y="3397311"/>
            <a:ext cx="227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https://www.mercurynews.com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73" y="3201979"/>
            <a:ext cx="2325000" cy="154125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554152" y="4516593"/>
            <a:ext cx="24733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http://www.tahoedailytribune.com</a:t>
            </a:r>
          </a:p>
        </p:txBody>
      </p:sp>
    </p:spTree>
    <p:extLst>
      <p:ext uri="{BB962C8B-B14F-4D97-AF65-F5344CB8AC3E}">
        <p14:creationId xmlns:p14="http://schemas.microsoft.com/office/powerpoint/2010/main" val="42924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7" y="1816100"/>
            <a:ext cx="2394729" cy="179476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9" r="90" b="52276"/>
          <a:stretch/>
        </p:blipFill>
        <p:spPr>
          <a:xfrm>
            <a:off x="838200" y="352425"/>
            <a:ext cx="10506075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/>
              <a:t>Background </a:t>
            </a:r>
            <a:r>
              <a:rPr lang="en-US" b="1" dirty="0"/>
              <a:t>(</a:t>
            </a:r>
            <a:r>
              <a:rPr lang="en-US" b="1" i="1" dirty="0"/>
              <a:t>cont.</a:t>
            </a:r>
            <a:r>
              <a:rPr lang="en-US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545" y="1825625"/>
            <a:ext cx="63167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Lake Water</a:t>
            </a:r>
          </a:p>
          <a:p>
            <a:r>
              <a:rPr lang="en-US" sz="2000" dirty="0"/>
              <a:t>Approx. 65% of entering water is rain and snow melt</a:t>
            </a:r>
          </a:p>
          <a:p>
            <a:r>
              <a:rPr lang="en-US" sz="2000" dirty="0"/>
              <a:t>Approx. 35% is precipitation = 212 billion gal/</a:t>
            </a:r>
            <a:r>
              <a:rPr lang="en-US" sz="2000" dirty="0" err="1"/>
              <a:t>yr</a:t>
            </a: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Lake Flow</a:t>
            </a:r>
          </a:p>
          <a:p>
            <a:r>
              <a:rPr lang="en-US" sz="2000" dirty="0"/>
              <a:t>Normal year, one-third of water flows into Truckee River</a:t>
            </a:r>
          </a:p>
          <a:p>
            <a:r>
              <a:rPr lang="en-US" sz="2000" dirty="0"/>
              <a:t>Water ultimately flows to Pyramid Lake, NV</a:t>
            </a:r>
          </a:p>
          <a:p>
            <a:r>
              <a:rPr lang="en-US" sz="2000" dirty="0"/>
              <a:t>No water directly goes to the ocean</a:t>
            </a:r>
          </a:p>
          <a:p>
            <a:pPr marL="0" indent="0">
              <a:buNone/>
            </a:pPr>
            <a:r>
              <a:rPr lang="en-US" sz="2000" u="sng" dirty="0"/>
              <a:t>Lake Evaporation</a:t>
            </a:r>
          </a:p>
          <a:p>
            <a:r>
              <a:rPr lang="en-US" sz="2000" dirty="0"/>
              <a:t>Annual </a:t>
            </a:r>
            <a:r>
              <a:rPr lang="en-US" sz="2000" dirty="0" err="1"/>
              <a:t>avg</a:t>
            </a:r>
            <a:r>
              <a:rPr lang="en-US" sz="2000" dirty="0"/>
              <a:t> rate of 0.1 inch per day or 36 inches per year</a:t>
            </a:r>
          </a:p>
          <a:p>
            <a:r>
              <a:rPr lang="en-US" sz="2000" dirty="0"/>
              <a:t>1.4 million tons of water every 24 hours</a:t>
            </a:r>
          </a:p>
          <a:p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5425" y="1457784"/>
            <a:ext cx="2238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http://www.uhdwallpapers.org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389" y="3397311"/>
            <a:ext cx="227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https://www.mercurynews.com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73" y="3201979"/>
            <a:ext cx="2325000" cy="154125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554152" y="4516593"/>
            <a:ext cx="24733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http://www.tahoedailytribune.com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8" y="4303143"/>
            <a:ext cx="2442752" cy="162850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36284" y="5685424"/>
            <a:ext cx="25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http://www.tahoeparadiserealty.com</a:t>
            </a:r>
          </a:p>
        </p:txBody>
      </p:sp>
    </p:spTree>
    <p:extLst>
      <p:ext uri="{BB962C8B-B14F-4D97-AF65-F5344CB8AC3E}">
        <p14:creationId xmlns:p14="http://schemas.microsoft.com/office/powerpoint/2010/main" val="277364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849BC1-C09A-4D25-921F-A656A4654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5" b="28073"/>
          <a:stretch/>
        </p:blipFill>
        <p:spPr>
          <a:xfrm>
            <a:off x="838200" y="352425"/>
            <a:ext cx="10515600" cy="134302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37E9130-2176-4477-B861-E3408D29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915"/>
            <a:ext cx="10515600" cy="1341774"/>
          </a:xfrm>
          <a:solidFill>
            <a:schemeClr val="bg1">
              <a:alpha val="40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/>
              <a:t>California Drought (2011-2016)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0075" y="578972"/>
            <a:ext cx="8522" cy="875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11010900" y="6176963"/>
            <a:ext cx="552450" cy="447675"/>
          </a:xfrm>
          <a:prstGeom prst="cloud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36282" y="6216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3F51B55-0768-4C1E-99E4-EE1B19CF3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1696"/>
            <a:ext cx="4351338" cy="4351338"/>
          </a:xfr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ABC0134-39F5-4975-A257-C478218B0E6E}"/>
              </a:ext>
            </a:extLst>
          </p:cNvPr>
          <p:cNvSpPr txBox="1">
            <a:spLocks/>
          </p:cNvSpPr>
          <p:nvPr/>
        </p:nvSpPr>
        <p:spPr>
          <a:xfrm>
            <a:off x="5592726" y="2277509"/>
            <a:ext cx="5751548" cy="3697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General Non-Alternative Facts</a:t>
            </a:r>
          </a:p>
          <a:p>
            <a:r>
              <a:rPr lang="en-US" sz="2000" dirty="0"/>
              <a:t>January 2011 – Drought Begins</a:t>
            </a:r>
          </a:p>
          <a:p>
            <a:r>
              <a:rPr lang="en-US" sz="2000" dirty="0"/>
              <a:t>January 2014 – State Govt. Drought Emergency</a:t>
            </a:r>
          </a:p>
          <a:p>
            <a:r>
              <a:rPr lang="en-US" sz="2000" dirty="0"/>
              <a:t>April 2017 – Declaration of End of Drought</a:t>
            </a:r>
          </a:p>
          <a:p>
            <a:r>
              <a:rPr lang="en-US" sz="2000" dirty="0"/>
              <a:t>Recent prolonged drought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/>
              <a:t>1987-1992</a:t>
            </a:r>
          </a:p>
          <a:p>
            <a:r>
              <a:rPr lang="en-US" sz="2000" dirty="0"/>
              <a:t>Drought still continues in central California</a:t>
            </a:r>
          </a:p>
          <a:p>
            <a:r>
              <a:rPr lang="en-US" sz="2000" dirty="0"/>
              <a:t>2011-2014 driest on record</a:t>
            </a:r>
          </a:p>
          <a:p>
            <a:r>
              <a:rPr lang="en-US" sz="2000" dirty="0"/>
              <a:t>2014 warmest recorded year</a:t>
            </a:r>
          </a:p>
          <a:p>
            <a:r>
              <a:rPr lang="en-US" sz="2000" dirty="0"/>
              <a:t>Major shift to groundwater usage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64282" y="1457784"/>
            <a:ext cx="223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i="1" dirty="0">
                <a:solidFill>
                  <a:schemeClr val="bg2"/>
                </a:solidFill>
              </a:rPr>
              <a:t>http://www.gettyimages.com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B4180-AF4D-4A05-94DF-20AE1F1822A6}"/>
              </a:ext>
            </a:extLst>
          </p:cNvPr>
          <p:cNvSpPr txBox="1"/>
          <p:nvPr/>
        </p:nvSpPr>
        <p:spPr>
          <a:xfrm rot="2349509">
            <a:off x="2787606" y="3635886"/>
            <a:ext cx="1004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70C0"/>
                </a:solidFill>
              </a:rPr>
              <a:t>Lake Tahoe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1EBA59-5E93-4B7F-8360-3182C6D38A9E}"/>
              </a:ext>
            </a:extLst>
          </p:cNvPr>
          <p:cNvCxnSpPr>
            <a:cxnSpLocks/>
          </p:cNvCxnSpPr>
          <p:nvPr/>
        </p:nvCxnSpPr>
        <p:spPr>
          <a:xfrm flipH="1" flipV="1">
            <a:off x="2683328" y="3423560"/>
            <a:ext cx="239814" cy="120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98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1820</Words>
  <Application>Microsoft Office PowerPoint</Application>
  <PresentationFormat>Widescreen</PresentationFormat>
  <Paragraphs>491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Tw Cen MT Condensed (Headings)</vt:lpstr>
      <vt:lpstr>Wingdings</vt:lpstr>
      <vt:lpstr>Office Theme</vt:lpstr>
      <vt:lpstr>Lake Tahoe</vt:lpstr>
      <vt:lpstr>Overview</vt:lpstr>
      <vt:lpstr>Background</vt:lpstr>
      <vt:lpstr>Background</vt:lpstr>
      <vt:lpstr>Background (cont.)</vt:lpstr>
      <vt:lpstr>Background (cont.)</vt:lpstr>
      <vt:lpstr>Background (cont.)</vt:lpstr>
      <vt:lpstr>Background (cont.)</vt:lpstr>
      <vt:lpstr>California Drought (2011-2016)</vt:lpstr>
      <vt:lpstr>California Drought (2011-2016)</vt:lpstr>
      <vt:lpstr>Objective</vt:lpstr>
      <vt:lpstr>Objective</vt:lpstr>
      <vt:lpstr>Objective</vt:lpstr>
      <vt:lpstr>Data Focus</vt:lpstr>
      <vt:lpstr>Data Focus</vt:lpstr>
      <vt:lpstr>Historical Trends 2004-2011</vt:lpstr>
      <vt:lpstr>Historical Trends 2004-2011 (cont.)</vt:lpstr>
      <vt:lpstr>Historical Trends 2004-2011 (cont.)</vt:lpstr>
      <vt:lpstr>Status During the Drought 2011-2016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Tahoe</dc:title>
  <dc:creator>Lagade, Joel A</dc:creator>
  <cp:lastModifiedBy>Maidment, David R</cp:lastModifiedBy>
  <cp:revision>144</cp:revision>
  <dcterms:created xsi:type="dcterms:W3CDTF">2017-11-20T19:41:56Z</dcterms:created>
  <dcterms:modified xsi:type="dcterms:W3CDTF">2017-11-28T17:39:28Z</dcterms:modified>
</cp:coreProperties>
</file>