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7125-2D73-4F1D-8851-FEB540E8B493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41CE-8987-4BB9-AD54-AFDF7DC9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0"/>
            <a:ext cx="9192322" cy="68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0"/>
            <a:ext cx="9144000" cy="1524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Determining Subsurface Discharge to Streams in an Arctic Basin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682" y="4180114"/>
            <a:ext cx="9144000" cy="112340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Kindra Nicholaides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Jackson School of Geosciences</a:t>
            </a:r>
          </a:p>
        </p:txBody>
      </p:sp>
    </p:spTree>
    <p:extLst>
      <p:ext uri="{BB962C8B-B14F-4D97-AF65-F5344CB8AC3E}">
        <p14:creationId xmlns:p14="http://schemas.microsoft.com/office/powerpoint/2010/main" val="196032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45" y="0"/>
            <a:ext cx="9148762" cy="68605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997982"/>
            <a:ext cx="5588726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390" y="618257"/>
            <a:ext cx="5902693" cy="404309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Climate Change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0" y="2545455"/>
            <a:ext cx="6553823" cy="39322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1" y="2453481"/>
            <a:ext cx="4633912" cy="4162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8467" y="6339250"/>
            <a:ext cx="191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 1998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732477" y="1208760"/>
            <a:ext cx="3827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 Permafrost Map: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16% of landmass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~50% of world’s soil organic carbon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9692" y="1485758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Keeling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9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826791"/>
            <a:ext cx="3019425" cy="977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Active Layer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33863" cy="17033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Shallow groundwater aquifer</a:t>
            </a:r>
          </a:p>
          <a:p>
            <a:r>
              <a:rPr lang="en-US" sz="1800" dirty="0" smtClean="0"/>
              <a:t>Thaws in the summer, freezes in the winter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005" y="1166813"/>
            <a:ext cx="6680200" cy="501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0831" y="6176963"/>
            <a:ext cx="3966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www.polartrec.com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85825" y="3917393"/>
            <a:ext cx="3824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/>
              <a:t>Objective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ArcGIS to determine flow rate through the active layer and determine discharge into surface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2" y="476346"/>
            <a:ext cx="9948863" cy="68270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Study Site: Imnavait Creek, North Slope of Alaska</a:t>
            </a:r>
            <a:br>
              <a:rPr lang="en-US" sz="2800" dirty="0" smtClean="0"/>
            </a:br>
            <a:r>
              <a:rPr lang="en-US" sz="2800" dirty="0" smtClean="0"/>
              <a:t>68.616°N, 149.318°W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30" y="-1340413"/>
            <a:ext cx="4380840" cy="675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84" t="5306" r="35989" b="3290"/>
          <a:stretch/>
        </p:blipFill>
        <p:spPr>
          <a:xfrm>
            <a:off x="-467424" y="1667833"/>
            <a:ext cx="4781857" cy="5129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841" y="1667833"/>
            <a:ext cx="3889163" cy="5190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31752" y="2043113"/>
            <a:ext cx="200025" cy="64293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04" y="1231339"/>
            <a:ext cx="1721286" cy="318122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3356110" y="2210991"/>
            <a:ext cx="846425" cy="30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78728" y="3790381"/>
            <a:ext cx="422013" cy="3800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5038586" y="3790381"/>
            <a:ext cx="770938" cy="249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48618" y="4218437"/>
            <a:ext cx="145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www.ArcticAtlas.org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9201150" y="1490535"/>
            <a:ext cx="28432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August 2015</a:t>
            </a:r>
          </a:p>
          <a:p>
            <a:r>
              <a:rPr lang="en-US" dirty="0" smtClean="0"/>
              <a:t>80 piezometers installed on hillslope normal to stream</a:t>
            </a:r>
          </a:p>
          <a:p>
            <a:endParaRPr lang="en-US" dirty="0" smtClean="0"/>
          </a:p>
          <a:p>
            <a:r>
              <a:rPr lang="en-US" dirty="0" smtClean="0"/>
              <a:t>Measurements: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Depth to ice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Depth to water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 coordinates of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Distance to Stream</a:t>
            </a:r>
          </a:p>
          <a:p>
            <a:endParaRPr lang="en-US" dirty="0"/>
          </a:p>
          <a:p>
            <a:r>
              <a:rPr lang="en-US" dirty="0" smtClean="0"/>
              <a:t>Cores extracted and soil taken to lab to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Hydraulic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Wetting/drying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401" y="5900738"/>
            <a:ext cx="201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LTER site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888" y="309163"/>
            <a:ext cx="2947988" cy="1325563"/>
          </a:xfrm>
        </p:spPr>
        <p:txBody>
          <a:bodyPr/>
          <a:lstStyle/>
          <a:p>
            <a:r>
              <a:rPr lang="en-US" sz="2800" dirty="0" smtClean="0"/>
              <a:t>DEM</a:t>
            </a:r>
            <a:r>
              <a:rPr lang="en-US" dirty="0" smtClean="0"/>
              <a:t> </a:t>
            </a:r>
            <a:r>
              <a:rPr lang="en-US" sz="2800" dirty="0" smtClean="0"/>
              <a:t>processing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305" y="762822"/>
            <a:ext cx="4533900" cy="2974975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5m resolution DEM from Polar Geospatial Center at University of Michigan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Imported XY data for wells</a:t>
            </a:r>
          </a:p>
          <a:p>
            <a:r>
              <a:rPr lang="en-US" sz="1800" dirty="0" smtClean="0"/>
              <a:t>Delineated watershed and stream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05" y="142875"/>
            <a:ext cx="5019596" cy="6621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14166" r="7447" b="9792"/>
          <a:stretch/>
        </p:blipFill>
        <p:spPr>
          <a:xfrm>
            <a:off x="1252537" y="3421885"/>
            <a:ext cx="4643437" cy="33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57" y="322922"/>
            <a:ext cx="3860409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Darcy Velocity tool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0397" y="1392702"/>
                <a:ext cx="2749062" cy="475612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Based on </a:t>
                </a:r>
                <a:r>
                  <a:rPr lang="en-US" sz="2000" b="1" dirty="0" smtClean="0"/>
                  <a:t>Darcy’s Law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𝑞</m:t>
                    </m:r>
                    <m:r>
                      <a:rPr lang="en-US" sz="1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charset="0"/>
                          </a:rPr>
                          <m:t>𝑄</m:t>
                        </m:r>
                      </m:num>
                      <m:den>
                        <m:r>
                          <a:rPr lang="en-US" sz="1800" i="1">
                            <a:latin typeface="Cambria Math" charset="0"/>
                          </a:rPr>
                          <m:t>𝐴</m:t>
                        </m:r>
                      </m:den>
                    </m:f>
                    <m:r>
                      <a:rPr lang="en-US" sz="1800" i="1">
                        <a:latin typeface="Cambria Math" charset="0"/>
                      </a:rPr>
                      <m:t>=−</m:t>
                    </m:r>
                    <m:r>
                      <a:rPr lang="en-US" sz="1800" i="1">
                        <a:latin typeface="Cambria Math" charset="0"/>
                      </a:rPr>
                      <m:t>𝐾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  <m:r>
                      <a:rPr lang="en-US" sz="1800">
                        <a:latin typeface="Cambria Math" charset="0"/>
                      </a:rPr>
                      <m:t>𝛻</m:t>
                    </m:r>
                    <m:r>
                      <a:rPr lang="en-US" sz="1800" i="1">
                        <a:latin typeface="Cambria Math" charset="0"/>
                      </a:rPr>
                      <m:t>h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K= hydraulic conductivity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h = hydraulic head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Q = discharge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 = cross sectional area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2000" b="1" dirty="0" smtClean="0"/>
                  <a:t>Seepage velocity </a:t>
                </a:r>
                <a:r>
                  <a:rPr lang="en-US" sz="1800" dirty="0" smtClean="0"/>
                  <a:t>:</a:t>
                </a:r>
                <a:endParaRPr lang="en-US" sz="1800" i="1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𝑣</m:t>
                    </m:r>
                    <m:r>
                      <a:rPr lang="en-US" sz="1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charset="0"/>
                          </a:rPr>
                          <m:t>𝑞</m:t>
                        </m:r>
                      </m:num>
                      <m:den>
                        <m:r>
                          <a:rPr lang="en-US" sz="1800" i="1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US" sz="1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charset="0"/>
                          </a:rPr>
                          <m:t>−</m:t>
                        </m:r>
                        <m:r>
                          <a:rPr lang="en-US" sz="1800" i="1">
                            <a:latin typeface="Cambria Math" charset="0"/>
                          </a:rPr>
                          <m:t>𝑇</m:t>
                        </m:r>
                        <m:r>
                          <a:rPr lang="en-US" sz="1800">
                            <a:latin typeface="Cambria Math" charset="0"/>
                          </a:rPr>
                          <m:t>𝛻</m:t>
                        </m:r>
                        <m:r>
                          <a:rPr lang="en-US" sz="1800" i="1">
                            <a:latin typeface="Cambria Math" charset="0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 charset="0"/>
                          </a:rPr>
                          <m:t>𝑏𝑛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 = transmissivity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b = saturated thickness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n = porosity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0397" y="1392702"/>
                <a:ext cx="2749062" cy="4756126"/>
              </a:xfrm>
              <a:blipFill>
                <a:blip r:embed="rId2"/>
                <a:stretch>
                  <a:fillRect l="-1996" t="-1280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16" y="1265725"/>
            <a:ext cx="3895725" cy="44672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56805" y="4433229"/>
            <a:ext cx="745589" cy="7033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32360" y="2625072"/>
            <a:ext cx="1615953" cy="2079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 flipV="1">
            <a:off x="4202394" y="3082731"/>
            <a:ext cx="1736187" cy="170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34375" y="3418449"/>
            <a:ext cx="1702191" cy="139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</p:cNvCxnSpPr>
          <p:nvPr/>
        </p:nvCxnSpPr>
        <p:spPr>
          <a:xfrm flipV="1">
            <a:off x="4202394" y="3784209"/>
            <a:ext cx="1645919" cy="100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8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1" y="694929"/>
            <a:ext cx="2890838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Interpolation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819" y="1868487"/>
            <a:ext cx="270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Inverse distance weighting to create hillslope </a:t>
            </a:r>
            <a:r>
              <a:rPr lang="en-US" sz="1800" dirty="0" err="1" smtClean="0"/>
              <a:t>rasters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Porosity</a:t>
            </a:r>
          </a:p>
          <a:p>
            <a:r>
              <a:rPr lang="en-US" sz="1800" dirty="0" smtClean="0"/>
              <a:t>Transmissivity </a:t>
            </a:r>
          </a:p>
          <a:p>
            <a:r>
              <a:rPr lang="en-US" sz="1800" dirty="0" smtClean="0"/>
              <a:t>Saturated Thickness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DEM - Depth to water Raster =</a:t>
            </a:r>
            <a:r>
              <a:rPr lang="en-US" sz="1800" dirty="0"/>
              <a:t> </a:t>
            </a:r>
            <a:r>
              <a:rPr lang="en-US" sz="1800" dirty="0" smtClean="0"/>
              <a:t>Hydraulic head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31875" r="8734" b="32083"/>
          <a:stretch/>
        </p:blipFill>
        <p:spPr>
          <a:xfrm>
            <a:off x="4114799" y="2557065"/>
            <a:ext cx="5429250" cy="199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32141" r="9056" b="31609"/>
          <a:stretch/>
        </p:blipFill>
        <p:spPr>
          <a:xfrm>
            <a:off x="4114799" y="365125"/>
            <a:ext cx="5373653" cy="198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2292" r="8412" b="32709"/>
          <a:stretch/>
        </p:blipFill>
        <p:spPr>
          <a:xfrm>
            <a:off x="4114799" y="4750066"/>
            <a:ext cx="5429250" cy="19242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44049" y="1017120"/>
            <a:ext cx="1504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Porosity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Transmissivity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Saturated Thickness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5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Result of Darcy tool and some Raster Calculations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40" y="2086174"/>
            <a:ext cx="6649378" cy="32675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595364"/>
                <a:ext cx="3394166" cy="409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Output of Darcy Velocity</a:t>
                </a:r>
              </a:p>
              <a:p>
                <a:pPr algn="ctr"/>
                <a:r>
                  <a:rPr lang="en-US" dirty="0"/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Porosity</a:t>
                </a:r>
              </a:p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Area </a:t>
                </a:r>
              </a:p>
              <a:p>
                <a:pPr algn="ctr"/>
                <a:r>
                  <a:rPr lang="en-US" dirty="0" smtClean="0"/>
                  <a:t>= </a:t>
                </a:r>
              </a:p>
              <a:p>
                <a:pPr algn="ctr"/>
                <a:r>
                  <a:rPr lang="en-US" dirty="0" smtClean="0"/>
                  <a:t>Discharge, Q (cm3/day)</a:t>
                </a:r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/>
                  <a:t>Zonal Statistics: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dirty="0" smtClean="0"/>
                  <a:t>um all cells where stream intersects</a:t>
                </a: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b="1" dirty="0" smtClean="0"/>
                  <a:t>Final Answer = 1325 cm3/day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95364"/>
                <a:ext cx="3394166" cy="4092274"/>
              </a:xfrm>
              <a:prstGeom prst="rect">
                <a:avLst/>
              </a:prstGeom>
              <a:blipFill rotWithShape="0">
                <a:blip r:embed="rId3"/>
                <a:stretch>
                  <a:fillRect t="-894" b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643" y="4220788"/>
            <a:ext cx="1171575" cy="14668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20710080">
            <a:off x="4514850" y="3868255"/>
            <a:ext cx="471488" cy="1042987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00488" y="4500563"/>
            <a:ext cx="488721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487" y="516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2813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Upscale to entire Imnavait Basin</a:t>
            </a:r>
          </a:p>
          <a:p>
            <a:r>
              <a:rPr lang="en-US" sz="1800" dirty="0" smtClean="0"/>
              <a:t>Interpolate values based on slope raster</a:t>
            </a:r>
          </a:p>
          <a:p>
            <a:r>
              <a:rPr lang="en-US" sz="1800" dirty="0" smtClean="0"/>
              <a:t>Compare to Hydrograph to see if discharge is reasonable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5033"/>
            <a:ext cx="5801094" cy="2694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1690688"/>
            <a:ext cx="5224272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5593</TotalTime>
  <Words>209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Determining Subsurface Discharge to Streams in an Arctic Basin</vt:lpstr>
      <vt:lpstr>Climate Change</vt:lpstr>
      <vt:lpstr>Active Layer</vt:lpstr>
      <vt:lpstr>Study Site: Imnavait Creek, North Slope of Alaska 68.616°N, 149.318°W</vt:lpstr>
      <vt:lpstr>DEM processing</vt:lpstr>
      <vt:lpstr>Darcy Velocity tool</vt:lpstr>
      <vt:lpstr>Interpolation</vt:lpstr>
      <vt:lpstr>Result of Darcy tool and some Raster Calculations</vt:lpstr>
      <vt:lpstr>Next Steps</vt:lpstr>
      <vt:lpstr>Questions?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Nicholaides, Kindra</dc:creator>
  <cp:lastModifiedBy>Maidment, David R</cp:lastModifiedBy>
  <cp:revision>62</cp:revision>
  <dcterms:created xsi:type="dcterms:W3CDTF">2017-11-21T20:56:46Z</dcterms:created>
  <dcterms:modified xsi:type="dcterms:W3CDTF">2017-11-28T17:40:04Z</dcterms:modified>
</cp:coreProperties>
</file>