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6" r:id="rId4"/>
    <p:sldId id="267" r:id="rId5"/>
    <p:sldId id="268" r:id="rId6"/>
    <p:sldId id="263" r:id="rId7"/>
    <p:sldId id="258" r:id="rId8"/>
    <p:sldId id="269" r:id="rId9"/>
    <p:sldId id="270" r:id="rId10"/>
    <p:sldId id="259" r:id="rId11"/>
    <p:sldId id="260" r:id="rId12"/>
    <p:sldId id="262" r:id="rId13"/>
    <p:sldId id="261" r:id="rId14"/>
    <p:sldId id="271" r:id="rId15"/>
    <p:sldId id="272" r:id="rId16"/>
    <p:sldId id="265" r:id="rId17"/>
    <p:sldId id="26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ha Deo" initials="ID" lastIdx="5" clrIdx="0">
    <p:extLst>
      <p:ext uri="{19B8F6BF-5375-455C-9EA6-DF929625EA0E}">
        <p15:presenceInfo xmlns:p15="http://schemas.microsoft.com/office/powerpoint/2012/main" userId="956a252c23105aa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13" autoAdjust="0"/>
    <p:restoredTop sz="80930" autoAdjust="0"/>
  </p:normalViewPr>
  <p:slideViewPr>
    <p:cSldViewPr snapToGrid="0">
      <p:cViewPr varScale="1">
        <p:scale>
          <a:sx n="72" d="100"/>
          <a:sy n="72" d="100"/>
        </p:scale>
        <p:origin x="11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1-29T12:17:25.332" idx="5">
    <p:pos x="10" y="10"/>
    <p:text>Can you highlight the buyout area using a selection in GIS? don't bother if it's too much work, but might be clearer that way</p:text>
    <p:extLst>
      <p:ext uri="{C676402C-5697-4E1C-873F-D02D1690AC5C}">
        <p15:threadingInfo xmlns:p15="http://schemas.microsoft.com/office/powerpoint/2012/main" timeZoneBias="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22659-89F2-4E51-879E-639B31785C20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FC815-0FF5-487B-9DC2-37D96442B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06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FC815-0FF5-487B-9DC2-37D96442B0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99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Right photo--Dark</a:t>
            </a:r>
            <a:r>
              <a:rPr lang="en-US" baseline="0" dirty="0"/>
              <a:t> blue: 25 </a:t>
            </a:r>
            <a:r>
              <a:rPr lang="en-US" baseline="0" dirty="0" err="1"/>
              <a:t>yr</a:t>
            </a:r>
            <a:r>
              <a:rPr lang="en-US" baseline="0" dirty="0"/>
              <a:t> flood plain; Light Blue: 100 </a:t>
            </a:r>
            <a:r>
              <a:rPr lang="en-US" baseline="0" dirty="0" err="1"/>
              <a:t>yr</a:t>
            </a:r>
            <a:r>
              <a:rPr lang="en-US" baseline="0" dirty="0"/>
              <a:t> flood plain</a:t>
            </a:r>
          </a:p>
          <a:p>
            <a:r>
              <a:rPr lang="en-US" baseline="0" dirty="0"/>
              <a:t>These homes were built before the area was in the 25-year floodplain</a:t>
            </a:r>
          </a:p>
          <a:p>
            <a:r>
              <a:rPr lang="en-US" baseline="0" dirty="0"/>
              <a:t>Climate change can be causing floodplain models to change drastically!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FC815-0FF5-487B-9DC2-37D96442B0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326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of the homes shown with the completed buyouts</a:t>
            </a:r>
            <a:r>
              <a:rPr lang="en-US" baseline="0" dirty="0" smtClean="0"/>
              <a:t> were also the ones that were shown to be inundated in the HAND exercise.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FC815-0FF5-487B-9DC2-37D96442B0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329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11/30/2017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11/30/2017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11/30/2017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ustintexas.gov/department/onion-creek" TargetMode="External"/><Relationship Id="rId3" Type="http://schemas.openxmlformats.org/officeDocument/2006/relationships/hyperlink" Target="https://www.weather.gov/media/ewx/wxevents/ewx-20131031.pdf" TargetMode="External"/><Relationship Id="rId7" Type="http://schemas.openxmlformats.org/officeDocument/2006/relationships/hyperlink" Target="https://ut-austin.maps.arcgis.com/home/webmap/viewer.html?webmap=5bd0c03150854bf28cab333a9a1c196b" TargetMode="External"/><Relationship Id="rId2" Type="http://schemas.openxmlformats.org/officeDocument/2006/relationships/hyperlink" Target="https://www.weather.gov/media/ewx/wxevents/ewx-20150524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reggklar.wordpress.com/2015/10/30/austin-flooding/" TargetMode="External"/><Relationship Id="rId5" Type="http://schemas.openxmlformats.org/officeDocument/2006/relationships/hyperlink" Target="http://www.breakingnews.com/item/2013/10/13/photo-flooding-in-onion-creek-at-old-san-antonio/" TargetMode="External"/><Relationship Id="rId4" Type="http://schemas.openxmlformats.org/officeDocument/2006/relationships/hyperlink" Target="http://nhd.usgs.gov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flooding and housing buyouts in onion creek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/>
              <a:t>Rachel Piner</a:t>
            </a:r>
          </a:p>
          <a:p>
            <a:r>
              <a:rPr lang="en-US" dirty="0"/>
              <a:t>GIS in Water Resources</a:t>
            </a:r>
          </a:p>
          <a:p>
            <a:r>
              <a:rPr lang="en-US" dirty="0"/>
              <a:t>Dr. </a:t>
            </a:r>
            <a:r>
              <a:rPr lang="en-US" dirty="0" err="1"/>
              <a:t>Maidment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490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370" y="121576"/>
            <a:ext cx="9720072" cy="1499616"/>
          </a:xfrm>
        </p:spPr>
        <p:txBody>
          <a:bodyPr/>
          <a:lstStyle/>
          <a:p>
            <a:r>
              <a:rPr lang="en-US" dirty="0"/>
              <a:t>City of Austin floodplain models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69" y="1173056"/>
            <a:ext cx="9072909" cy="561075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413679" y="3889420"/>
            <a:ext cx="1687132" cy="135228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668315" y="2432140"/>
            <a:ext cx="2524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Onion Creek Watershed in Travis County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6413679" y="1854558"/>
            <a:ext cx="2717442" cy="203486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131121" y="1854558"/>
            <a:ext cx="940157" cy="72121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8087932" y="3657600"/>
            <a:ext cx="1983346" cy="159698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079605" y="187404"/>
            <a:ext cx="2886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extracted from: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Austintexas.gov/</a:t>
            </a:r>
            <a:r>
              <a:rPr lang="en-US" dirty="0" err="1" smtClean="0"/>
              <a:t>floodpro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NHDPlus</a:t>
            </a:r>
            <a:r>
              <a:rPr lang="en-US" dirty="0" smtClean="0"/>
              <a:t> </a:t>
            </a:r>
            <a:r>
              <a:rPr lang="en-US" dirty="0" err="1" smtClean="0"/>
              <a:t>Flowlines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924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08" y="0"/>
            <a:ext cx="9720072" cy="1499616"/>
          </a:xfrm>
        </p:spPr>
        <p:txBody>
          <a:bodyPr/>
          <a:lstStyle/>
          <a:p>
            <a:r>
              <a:rPr lang="en-US" dirty="0"/>
              <a:t>City of Austin floodplain Models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889" y="1094705"/>
            <a:ext cx="9029075" cy="5589429"/>
          </a:xfrm>
        </p:spPr>
      </p:pic>
      <p:sp>
        <p:nvSpPr>
          <p:cNvPr id="5" name="Oval 4"/>
          <p:cNvSpPr/>
          <p:nvPr/>
        </p:nvSpPr>
        <p:spPr>
          <a:xfrm>
            <a:off x="5155039" y="3889419"/>
            <a:ext cx="497305" cy="449179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endCxn id="5" idx="0"/>
          </p:cNvCxnSpPr>
          <p:nvPr/>
        </p:nvCxnSpPr>
        <p:spPr>
          <a:xfrm>
            <a:off x="5155039" y="3336758"/>
            <a:ext cx="248653" cy="5526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28344" y="2505761"/>
            <a:ext cx="2053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Buyout Neighborhood</a:t>
            </a:r>
          </a:p>
        </p:txBody>
      </p:sp>
    </p:spTree>
    <p:extLst>
      <p:ext uri="{BB962C8B-B14F-4D97-AF65-F5344CB8AC3E}">
        <p14:creationId xmlns:p14="http://schemas.microsoft.com/office/powerpoint/2010/main" val="1063172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Fema’s</a:t>
            </a:r>
            <a:r>
              <a:rPr lang="en-US" dirty="0"/>
              <a:t> national flood hazard layer</a:t>
            </a:r>
          </a:p>
        </p:txBody>
      </p:sp>
      <p:pic>
        <p:nvPicPr>
          <p:cNvPr id="4" name="Content Placeholder 3" descr="C:\Users\rlp2582\Desktop\FEMA map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627" y="1540042"/>
            <a:ext cx="8823158" cy="51254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4"/>
          <p:cNvSpPr/>
          <p:nvPr/>
        </p:nvSpPr>
        <p:spPr>
          <a:xfrm rot="1429282">
            <a:off x="5014827" y="3188068"/>
            <a:ext cx="2890927" cy="23940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28344" y="2505761"/>
            <a:ext cx="2053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Buyout Neighborhood</a:t>
            </a:r>
          </a:p>
        </p:txBody>
      </p:sp>
    </p:spTree>
    <p:extLst>
      <p:ext uri="{BB962C8B-B14F-4D97-AF65-F5344CB8AC3E}">
        <p14:creationId xmlns:p14="http://schemas.microsoft.com/office/powerpoint/2010/main" val="4015423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338" y="264373"/>
            <a:ext cx="4077261" cy="1612553"/>
          </a:xfrm>
        </p:spPr>
        <p:txBody>
          <a:bodyPr/>
          <a:lstStyle/>
          <a:p>
            <a:r>
              <a:rPr lang="en-US" dirty="0"/>
              <a:t>Socioeconomic impacts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220" y="119994"/>
            <a:ext cx="6529137" cy="6600984"/>
          </a:xfrm>
        </p:spPr>
      </p:pic>
      <p:sp>
        <p:nvSpPr>
          <p:cNvPr id="5" name="Oval 4"/>
          <p:cNvSpPr/>
          <p:nvPr/>
        </p:nvSpPr>
        <p:spPr>
          <a:xfrm>
            <a:off x="10531011" y="2502568"/>
            <a:ext cx="482886" cy="4152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721517" y="3224462"/>
            <a:ext cx="1844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Buyout Neighborhood</a:t>
            </a:r>
          </a:p>
        </p:txBody>
      </p:sp>
      <p:sp>
        <p:nvSpPr>
          <p:cNvPr id="9" name="Rectangle 8"/>
          <p:cNvSpPr/>
          <p:nvPr/>
        </p:nvSpPr>
        <p:spPr>
          <a:xfrm>
            <a:off x="5839326" y="3208420"/>
            <a:ext cx="1363579" cy="707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36886" y="2021304"/>
            <a:ext cx="4844713" cy="4582695"/>
          </a:xfrm>
          <a:prstGeom prst="rect">
            <a:avLst/>
          </a:prstGeom>
        </p:spPr>
        <p:txBody>
          <a:bodyPr vert="horz" lIns="45720" tIns="45720" rIns="4572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Strong correlation between: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Low median household income and 25-year floodplain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Neighborhood is mostly in </a:t>
            </a:r>
            <a:r>
              <a:rPr lang="en-US" sz="2800" b="1" i="1" dirty="0"/>
              <a:t>$24,001 to $39,000 </a:t>
            </a:r>
            <a:r>
              <a:rPr lang="en-US" sz="2800" dirty="0" smtClean="0"/>
              <a:t>range for median household income </a:t>
            </a:r>
            <a:r>
              <a:rPr lang="en-US" sz="2000" dirty="0" smtClean="0"/>
              <a:t>(2012)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National Average: </a:t>
            </a:r>
            <a:r>
              <a:rPr lang="en-US" sz="2800" b="1" dirty="0" smtClean="0"/>
              <a:t>$50,157 </a:t>
            </a:r>
            <a:r>
              <a:rPr lang="en-US" sz="2000" dirty="0" smtClean="0"/>
              <a:t>(2012)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i="1" dirty="0" smtClean="0"/>
              <a:t>Source: US 2010 Census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565862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415865"/>
            <a:ext cx="4680157" cy="1499616"/>
          </a:xfrm>
        </p:spPr>
        <p:txBody>
          <a:bodyPr/>
          <a:lstStyle/>
          <a:p>
            <a:r>
              <a:rPr lang="en-US" dirty="0"/>
              <a:t>Socioeconomic impacts (cont.)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52" y="2099822"/>
            <a:ext cx="5479433" cy="3889097"/>
          </a:xfr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103" y="2065391"/>
            <a:ext cx="6081046" cy="3776322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4243227" y="4946757"/>
            <a:ext cx="359595" cy="323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0060898" y="3747542"/>
            <a:ext cx="522158" cy="5265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750276" y="489841"/>
            <a:ext cx="700201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Conclusion: </a:t>
            </a:r>
            <a:r>
              <a:rPr lang="en-US" sz="2400" dirty="0"/>
              <a:t>high flood risk </a:t>
            </a:r>
            <a:r>
              <a:rPr lang="en-US" sz="2400" dirty="0" smtClean="0"/>
              <a:t>homes are </a:t>
            </a:r>
            <a:r>
              <a:rPr lang="en-US" sz="2400" dirty="0"/>
              <a:t>more affordable 	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3000" dirty="0">
                <a:sym typeface="Wingdings" panose="05000000000000000000" pitchFamily="2" charset="2"/>
              </a:rPr>
              <a:t> </a:t>
            </a:r>
            <a:r>
              <a:rPr lang="en-US" sz="2400" dirty="0"/>
              <a:t>Catastrophic </a:t>
            </a:r>
            <a:r>
              <a:rPr lang="en-US" sz="2400" dirty="0" smtClean="0"/>
              <a:t>flooding often </a:t>
            </a:r>
            <a:r>
              <a:rPr lang="en-US" sz="2400" dirty="0"/>
              <a:t>disproportionately </a:t>
            </a:r>
            <a:r>
              <a:rPr lang="en-US" sz="2400" dirty="0" smtClean="0"/>
              <a:t>		effects </a:t>
            </a:r>
            <a:r>
              <a:rPr lang="en-US" sz="2400" dirty="0"/>
              <a:t>	</a:t>
            </a:r>
            <a:r>
              <a:rPr lang="en-US" sz="2400" dirty="0" smtClean="0"/>
              <a:t>lower-income </a:t>
            </a:r>
            <a:r>
              <a:rPr lang="en-US" sz="2400" dirty="0"/>
              <a:t>households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4852" y="5983438"/>
            <a:ext cx="5871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Percent Hispanic Population by Block </a:t>
            </a:r>
            <a:r>
              <a:rPr lang="en-US" dirty="0" smtClean="0"/>
              <a:t>Group (2010): </a:t>
            </a:r>
            <a:r>
              <a:rPr lang="en-US" sz="2400" b="1" dirty="0"/>
              <a:t>&gt;30</a:t>
            </a:r>
            <a:r>
              <a:rPr lang="en-US" sz="2400" b="1" dirty="0" smtClean="0"/>
              <a:t>%</a:t>
            </a:r>
          </a:p>
          <a:p>
            <a:r>
              <a:rPr lang="en-US" sz="1600" b="1" dirty="0" smtClean="0"/>
              <a:t>Source: </a:t>
            </a:r>
            <a:r>
              <a:rPr lang="en-US" sz="1600" dirty="0" smtClean="0"/>
              <a:t>US Census Bureau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154436" y="5841713"/>
            <a:ext cx="5805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Social Vulnerability Score (2010): </a:t>
            </a:r>
            <a:r>
              <a:rPr lang="en-US" sz="2400" b="1" dirty="0" smtClean="0"/>
              <a:t>Highest</a:t>
            </a:r>
          </a:p>
          <a:p>
            <a:r>
              <a:rPr lang="en-US" sz="1600" b="1" dirty="0"/>
              <a:t>Source</a:t>
            </a:r>
            <a:r>
              <a:rPr lang="en-US" sz="1600" dirty="0"/>
              <a:t>: http://artsandsciences.sc.edu/geog/hvri/sovi%C2%AE-0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5411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84832"/>
            <a:ext cx="9720073" cy="422452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Obtain data from </a:t>
            </a:r>
            <a:r>
              <a:rPr lang="en-US" sz="2800" dirty="0"/>
              <a:t>the COA and/or FEMA to </a:t>
            </a:r>
            <a:r>
              <a:rPr lang="en-US" sz="2800" dirty="0" smtClean="0"/>
              <a:t>examine </a:t>
            </a:r>
            <a:r>
              <a:rPr lang="en-US" sz="2800" dirty="0"/>
              <a:t>how floodplain maps have changed over time (</a:t>
            </a:r>
            <a:r>
              <a:rPr lang="en-US" sz="2800" dirty="0" smtClean="0"/>
              <a:t>1970s </a:t>
            </a:r>
            <a:r>
              <a:rPr lang="en-US" sz="2800" dirty="0">
                <a:sym typeface="Wingdings" panose="05000000000000000000" pitchFamily="2" charset="2"/>
              </a:rPr>
              <a:t> Now)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ym typeface="Wingdings" panose="05000000000000000000" pitchFamily="2" charset="2"/>
              </a:rPr>
              <a:t>Understand </a:t>
            </a:r>
            <a:r>
              <a:rPr lang="en-US" sz="2800" dirty="0">
                <a:sym typeface="Wingdings" panose="05000000000000000000" pitchFamily="2" charset="2"/>
              </a:rPr>
              <a:t>how future floodplain maps could impact communities and future buyouts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26965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472" y="2084832"/>
            <a:ext cx="11744528" cy="422452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Memorial Day Flood: </a:t>
            </a:r>
            <a:r>
              <a:rPr lang="en-US" sz="2000" dirty="0">
                <a:hlinkClick r:id="rId2"/>
              </a:rPr>
              <a:t>https://www.weather.gov/media/ewx/wxevents/ewx-20150524.pdf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Halloween flood: </a:t>
            </a:r>
            <a:r>
              <a:rPr lang="en-US" sz="2000" dirty="0">
                <a:hlinkClick r:id="rId3"/>
              </a:rPr>
              <a:t>https://www.weather.gov/media/ewx/wxevents/ewx-20131031.pdf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NHD Data: </a:t>
            </a:r>
            <a:r>
              <a:rPr lang="en-US" sz="2000" dirty="0">
                <a:hlinkClick r:id="rId4"/>
              </a:rPr>
              <a:t>http://nhd.usgs.gov/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2000" dirty="0"/>
              <a:t>Photos: </a:t>
            </a:r>
            <a:r>
              <a:rPr lang="en-US" sz="2000" dirty="0">
                <a:solidFill>
                  <a:schemeClr val="accent2"/>
                </a:solidFill>
                <a:hlinkClick r:id="rId5"/>
              </a:rPr>
              <a:t>http://www.breakingnews.com/item/2013/10/13/photo-flooding-in-onion-creek-at-old-san-antonio/</a:t>
            </a:r>
            <a:endParaRPr lang="en-US" sz="20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hlinkClick r:id="rId6"/>
              </a:rPr>
              <a:t>https://greggklar.wordpress.com/2015/10/30/austin-flooding/</a:t>
            </a:r>
            <a:endParaRPr lang="en-US" sz="20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000" dirty="0"/>
              <a:t>Demographic data: </a:t>
            </a:r>
            <a:r>
              <a:rPr lang="en-US" sz="2000" dirty="0">
                <a:solidFill>
                  <a:schemeClr val="accent2"/>
                </a:solidFill>
                <a:hlinkClick r:id="rId7"/>
              </a:rPr>
              <a:t>https://ut-austin.maps.arcgis.com/home/webmap/viewer.html?webmap=5bd0c03150854bf28cab333a9a1c196b</a:t>
            </a:r>
            <a:endParaRPr lang="en-US" sz="20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000" dirty="0"/>
              <a:t>Lower Onion Creek Buyout Program</a:t>
            </a:r>
            <a:r>
              <a:rPr lang="en-US" sz="2000" dirty="0">
                <a:solidFill>
                  <a:schemeClr val="accent2"/>
                </a:solidFill>
              </a:rPr>
              <a:t>: </a:t>
            </a:r>
            <a:r>
              <a:rPr lang="en-US" sz="2000" dirty="0">
                <a:solidFill>
                  <a:schemeClr val="accent2"/>
                </a:solidFill>
                <a:hlinkClick r:id="rId8"/>
              </a:rPr>
              <a:t>http://www.austintexas.gov/department/onion-creek</a:t>
            </a:r>
            <a:endParaRPr lang="en-US" sz="20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236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city of austin flood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/>
              <a:t>Thank you!</a:t>
            </a:r>
            <a:br>
              <a:rPr lang="en-US" sz="6000" dirty="0"/>
            </a:br>
            <a:r>
              <a:rPr lang="en-US" sz="6000" b="1" dirty="0">
                <a:solidFill>
                  <a:schemeClr val="tx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220290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758" y="1780674"/>
            <a:ext cx="6085584" cy="45720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/>
              <a:t>The Lower Onion Creek Watershed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183 </a:t>
            </a:r>
            <a:r>
              <a:rPr lang="en-US" sz="2800" dirty="0" err="1"/>
              <a:t>subbasins</a:t>
            </a:r>
            <a:endParaRPr lang="en-US" sz="2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Majority in Travis and Hays counties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Prone to immense flooding: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Halloween Floods of 2013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Memorial Day Floods of 2015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/>
              <a:t>Total Area = 211 square miles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Neighborhoods constructed in </a:t>
            </a:r>
            <a:r>
              <a:rPr lang="en-US" sz="2800" dirty="0" smtClean="0"/>
              <a:t>the 1970s</a:t>
            </a:r>
            <a:r>
              <a:rPr lang="en-US" sz="2800" dirty="0"/>
              <a:t>, prior to being designated as a floodplain zone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342" y="1201141"/>
            <a:ext cx="5469199" cy="43670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143067" y="2505394"/>
            <a:ext cx="1456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Austin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56052" y="3894667"/>
            <a:ext cx="2302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Onion Creek Watershed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229475" y="2505394"/>
            <a:ext cx="3514725" cy="27143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715250" y="2505394"/>
            <a:ext cx="1895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Travis County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34132" y="3199984"/>
            <a:ext cx="135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Hays County</a:t>
            </a:r>
          </a:p>
        </p:txBody>
      </p:sp>
    </p:spTree>
    <p:extLst>
      <p:ext uri="{BB962C8B-B14F-4D97-AF65-F5344CB8AC3E}">
        <p14:creationId xmlns:p14="http://schemas.microsoft.com/office/powerpoint/2010/main" val="4263782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976" y="348639"/>
            <a:ext cx="9720072" cy="1499616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26" y="1848255"/>
            <a:ext cx="7534140" cy="43638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b="1" dirty="0"/>
              <a:t>Investigate</a:t>
            </a:r>
            <a:r>
              <a:rPr lang="en-US" sz="2800" dirty="0"/>
              <a:t> effects of flood events on Onion Creek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Lower Onion Creek Housing Buyout Program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800" b="1" dirty="0"/>
              <a:t>Understand</a:t>
            </a:r>
            <a:r>
              <a:rPr lang="en-US" sz="2800" dirty="0"/>
              <a:t> how it lowers the risk from flooding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800" b="1" dirty="0"/>
              <a:t>See</a:t>
            </a:r>
            <a:r>
              <a:rPr lang="en-US" sz="2800" dirty="0"/>
              <a:t> progress and future plans for buyouts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/>
              <a:t>Look at </a:t>
            </a:r>
            <a:r>
              <a:rPr lang="en-US" sz="2800" dirty="0"/>
              <a:t>floodplain maps from the City of Austin and FEMA &amp; see how it correlates with buyouts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/>
              <a:t>Investigate</a:t>
            </a:r>
            <a:r>
              <a:rPr lang="en-US" sz="2800" dirty="0"/>
              <a:t> the relationship between socioeconomic status and risk of flooding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982" y="839324"/>
            <a:ext cx="4206509" cy="50170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84577" y="469992"/>
            <a:ext cx="3438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Before Memorial Day Flood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84578" y="5814312"/>
            <a:ext cx="3438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Memorial Day Flood</a:t>
            </a:r>
          </a:p>
        </p:txBody>
      </p:sp>
    </p:spTree>
    <p:extLst>
      <p:ext uri="{BB962C8B-B14F-4D97-AF65-F5344CB8AC3E}">
        <p14:creationId xmlns:p14="http://schemas.microsoft.com/office/powerpoint/2010/main" val="1363664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 flood events</a:t>
            </a:r>
          </a:p>
        </p:txBody>
      </p:sp>
      <p:pic>
        <p:nvPicPr>
          <p:cNvPr id="4" name="Picture 2" descr="Image result for onion cree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2"/>
          <a:stretch/>
        </p:blipFill>
        <p:spPr bwMode="auto">
          <a:xfrm>
            <a:off x="6186782" y="115659"/>
            <a:ext cx="5524500" cy="278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onion creek floo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99" y="2359839"/>
            <a:ext cx="4729061" cy="353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onion creek flood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782" y="2977780"/>
            <a:ext cx="5524500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24782" y="6371938"/>
            <a:ext cx="4006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Memorial Day Floods of </a:t>
            </a:r>
            <a:r>
              <a:rPr lang="en-US" sz="2400" dirty="0" smtClean="0"/>
              <a:t>2015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380605" y="5892781"/>
            <a:ext cx="3432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Halloween Floods of </a:t>
            </a:r>
            <a:r>
              <a:rPr lang="en-US" sz="2400" dirty="0" smtClean="0"/>
              <a:t>2013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2324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131" y="206978"/>
            <a:ext cx="5766435" cy="763096"/>
          </a:xfrm>
        </p:spPr>
        <p:txBody>
          <a:bodyPr/>
          <a:lstStyle/>
          <a:p>
            <a:r>
              <a:rPr lang="en-US" dirty="0"/>
              <a:t>Past flood events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" t="636" r="808" b="1073"/>
          <a:stretch/>
        </p:blipFill>
        <p:spPr>
          <a:xfrm>
            <a:off x="6000108" y="1432360"/>
            <a:ext cx="5712431" cy="4382813"/>
          </a:xfrm>
        </p:spPr>
      </p:pic>
      <p:sp>
        <p:nvSpPr>
          <p:cNvPr id="6" name="Oval 5"/>
          <p:cNvSpPr/>
          <p:nvPr/>
        </p:nvSpPr>
        <p:spPr>
          <a:xfrm>
            <a:off x="8283595" y="2234478"/>
            <a:ext cx="571536" cy="54163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29991" y="746135"/>
            <a:ext cx="446335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2013 Flood </a:t>
            </a:r>
            <a:r>
              <a:rPr lang="en-US" sz="2400" dirty="0"/>
              <a:t>Stage height: </a:t>
            </a:r>
            <a:r>
              <a:rPr lang="en-US" sz="2400" b="1" dirty="0"/>
              <a:t>35.58 </a:t>
            </a:r>
            <a:r>
              <a:rPr lang="en-US" sz="2400" b="1" dirty="0" err="1"/>
              <a:t>ft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058400" y="6364036"/>
            <a:ext cx="2568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Weather.gov</a:t>
            </a:r>
          </a:p>
        </p:txBody>
      </p:sp>
      <p:sp>
        <p:nvSpPr>
          <p:cNvPr id="10" name="Oval 9"/>
          <p:cNvSpPr/>
          <p:nvPr/>
        </p:nvSpPr>
        <p:spPr>
          <a:xfrm>
            <a:off x="3443592" y="2796523"/>
            <a:ext cx="1361872" cy="75875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91109" y="933678"/>
            <a:ext cx="445898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2015 Flood Stage height: </a:t>
            </a:r>
            <a:r>
              <a:rPr lang="en-US" sz="2400" b="1" dirty="0" smtClean="0"/>
              <a:t>22.69 </a:t>
            </a:r>
            <a:r>
              <a:rPr lang="en-US" sz="2400" b="1" dirty="0" err="1" smtClean="0"/>
              <a:t>ft</a:t>
            </a:r>
            <a:endParaRPr lang="en-US" sz="2400" b="1" dirty="0"/>
          </a:p>
        </p:txBody>
      </p:sp>
      <p:cxnSp>
        <p:nvCxnSpPr>
          <p:cNvPr id="15" name="Straight Connector 14"/>
          <p:cNvCxnSpPr>
            <a:stCxn id="6" idx="7"/>
          </p:cNvCxnSpPr>
          <p:nvPr/>
        </p:nvCxnSpPr>
        <p:spPr>
          <a:xfrm flipV="1">
            <a:off x="8771431" y="1207800"/>
            <a:ext cx="413667" cy="110599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72165" y="5916048"/>
            <a:ext cx="5383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May 2015 Memorial Day Flood Stage Height vs. Time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768566" y="5887159"/>
            <a:ext cx="4867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2013 Halloween Flood Stage Height vs. Time</a:t>
            </a:r>
            <a:endParaRPr lang="en-US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30" y="1441088"/>
            <a:ext cx="5665254" cy="4387518"/>
          </a:xfrm>
          <a:prstGeom prst="rect">
            <a:avLst/>
          </a:prstGeom>
        </p:spPr>
      </p:pic>
      <p:cxnSp>
        <p:nvCxnSpPr>
          <p:cNvPr id="12" name="Straight Connector 11"/>
          <p:cNvCxnSpPr>
            <a:stCxn id="13" idx="2"/>
            <a:endCxn id="22" idx="0"/>
          </p:cNvCxnSpPr>
          <p:nvPr/>
        </p:nvCxnSpPr>
        <p:spPr>
          <a:xfrm flipH="1">
            <a:off x="2760719" y="1395343"/>
            <a:ext cx="259882" cy="118959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474951" y="2584936"/>
            <a:ext cx="571536" cy="54163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4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147" y="0"/>
            <a:ext cx="10182727" cy="1499616"/>
          </a:xfrm>
        </p:spPr>
        <p:txBody>
          <a:bodyPr/>
          <a:lstStyle/>
          <a:p>
            <a:r>
              <a:rPr lang="en-US" dirty="0"/>
              <a:t>Height above nearest drainage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"/>
          <a:stretch/>
        </p:blipFill>
        <p:spPr>
          <a:xfrm>
            <a:off x="1587419" y="2743200"/>
            <a:ext cx="5920236" cy="3966496"/>
          </a:xfr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524" y="424795"/>
            <a:ext cx="3816725" cy="525826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0610670" y="1989340"/>
            <a:ext cx="573506" cy="5133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70818" y="4437089"/>
            <a:ext cx="224852" cy="2612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603164" y="424795"/>
            <a:ext cx="1619360" cy="40122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618154" y="4698334"/>
            <a:ext cx="1619360" cy="9847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818148" y="1032864"/>
            <a:ext cx="6937940" cy="202106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HAND exercise 5: </a:t>
            </a:r>
            <a:r>
              <a:rPr lang="en-US" sz="2400" dirty="0" smtClean="0"/>
              <a:t>modeled Lower Onion Creek Buyout neighborhood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Storm </a:t>
            </a:r>
            <a:r>
              <a:rPr lang="en-US" sz="2400" dirty="0" smtClean="0"/>
              <a:t>reach in 2013 Halloween floods: </a:t>
            </a:r>
            <a:r>
              <a:rPr lang="en-US" sz="2400" dirty="0"/>
              <a:t>36 feet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 smtClean="0">
                <a:sym typeface="Wingdings" panose="05000000000000000000" pitchFamily="2" charset="2"/>
              </a:rPr>
              <a:t>neighborhood flooded</a:t>
            </a:r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(HAND&lt;water depth)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131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419" y="325906"/>
            <a:ext cx="11077575" cy="1499616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Lower Onion Creek Housing Buyout Program</a:t>
            </a:r>
            <a:r>
              <a:rPr lang="en-US" sz="5400" dirty="0"/>
              <a:t/>
            </a:r>
            <a:br>
              <a:rPr lang="en-US" sz="54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613" y="1187356"/>
            <a:ext cx="10875417" cy="439848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i="1" dirty="0"/>
              <a:t>Army Corps of Engineers Project</a:t>
            </a:r>
            <a:r>
              <a:rPr lang="en-US" sz="2400" dirty="0"/>
              <a:t> Buyouts and </a:t>
            </a:r>
            <a:r>
              <a:rPr lang="en-US" sz="2400" i="1" dirty="0"/>
              <a:t>COA-WPD</a:t>
            </a:r>
            <a:r>
              <a:rPr lang="en-US" sz="2400" dirty="0"/>
              <a:t> Housing buyouts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Goal</a:t>
            </a:r>
            <a:r>
              <a:rPr lang="en-US" sz="2400" dirty="0"/>
              <a:t>: To purchase homes at high risk of structural flooding in the 25- and 100-year floodplain with federal funding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Area of main concern: SE corner of William Cannon Dr. and S. Pleasant Valley Dr.</a:t>
            </a:r>
          </a:p>
        </p:txBody>
      </p:sp>
      <p:pic>
        <p:nvPicPr>
          <p:cNvPr id="2050" name="Picture 2" descr="Image result for onion creek floo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127" y="2972168"/>
            <a:ext cx="4931391" cy="379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rlp2582\Desktop\buyouts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62" y="2985816"/>
            <a:ext cx="5154446" cy="37971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2846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808481" cy="1499616"/>
          </a:xfrm>
        </p:spPr>
        <p:txBody>
          <a:bodyPr>
            <a:normAutofit/>
          </a:bodyPr>
          <a:lstStyle/>
          <a:p>
            <a:r>
              <a:rPr lang="en-US" sz="5400" dirty="0"/>
              <a:t>Lower Onion Creek Housing Buyout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5" y="1876926"/>
            <a:ext cx="6063915" cy="443243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000" b="1" dirty="0"/>
              <a:t>Corps Buyout Project Progress: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Authorized by US Congress in 2007 &amp; funded by March 2014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483 buyouts completed by May 2017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b="1" dirty="0"/>
              <a:t>COA Watershed Protection Department Progress: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133/137 properties in 25-year floodplain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187/203 properties in 100-year floodplain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Funded by City Council</a:t>
            </a:r>
            <a:r>
              <a:rPr lang="en-US" sz="2400" dirty="0"/>
              <a:t>~ </a:t>
            </a:r>
            <a:r>
              <a:rPr lang="en-US" sz="2400" b="1" dirty="0"/>
              <a:t>$100 million </a:t>
            </a:r>
            <a:r>
              <a:rPr lang="en-US" sz="2400" dirty="0"/>
              <a:t>spent</a:t>
            </a: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500" dirty="0"/>
          </a:p>
        </p:txBody>
      </p:sp>
      <p:pic>
        <p:nvPicPr>
          <p:cNvPr id="4" name="Picture 3" descr="C:\Users\rlp2582\Desktop\damaged homes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096" y="2084832"/>
            <a:ext cx="5473483" cy="42245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5358063" y="3031958"/>
            <a:ext cx="3031958" cy="34458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883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for buyout 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84832"/>
            <a:ext cx="4828674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Rezoning from single-family to public designation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100 acres will become a recreational area to be completed by 2019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Remaining 190 acres will undergo ecological restoration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2 flood studies conducted for Wild Dunes and Pinehurst neighborhoods in Onion Creek Watershed—possible buyouts soon</a:t>
            </a:r>
          </a:p>
        </p:txBody>
      </p:sp>
      <p:pic>
        <p:nvPicPr>
          <p:cNvPr id="5" name="Picture 4" descr="C:\Users\rlp2582\Desktop\pinehurst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698" y="424795"/>
            <a:ext cx="3611797" cy="2799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rlp2582\Desktop\wilddunes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698" y="3288632"/>
            <a:ext cx="3018239" cy="3192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rlp2582\Desktop\legend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5072" y="3288632"/>
            <a:ext cx="2038625" cy="208547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7170821" y="32084"/>
            <a:ext cx="33046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Pinehurst Neighborhood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63698" y="6427113"/>
            <a:ext cx="32738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Wild Dunes Neighborhood</a:t>
            </a:r>
          </a:p>
        </p:txBody>
      </p:sp>
    </p:spTree>
    <p:extLst>
      <p:ext uri="{BB962C8B-B14F-4D97-AF65-F5344CB8AC3E}">
        <p14:creationId xmlns:p14="http://schemas.microsoft.com/office/powerpoint/2010/main" val="21584531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C1C93EF2-4785-427F-84A5-F1666490E9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772</TotalTime>
  <Words>647</Words>
  <Application>Microsoft Office PowerPoint</Application>
  <PresentationFormat>Widescreen</PresentationFormat>
  <Paragraphs>103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Tw Cen MT</vt:lpstr>
      <vt:lpstr>Tw Cen MT Condensed</vt:lpstr>
      <vt:lpstr>Wingdings</vt:lpstr>
      <vt:lpstr>Wingdings 3</vt:lpstr>
      <vt:lpstr>Integral</vt:lpstr>
      <vt:lpstr>flooding and housing buyouts in onion creek</vt:lpstr>
      <vt:lpstr>Background</vt:lpstr>
      <vt:lpstr>Objectives</vt:lpstr>
      <vt:lpstr>Past flood events</vt:lpstr>
      <vt:lpstr>Past flood events</vt:lpstr>
      <vt:lpstr>Height above nearest drainage</vt:lpstr>
      <vt:lpstr>Lower Onion Creek Housing Buyout Program </vt:lpstr>
      <vt:lpstr>Lower Onion Creek Housing Buyout Program</vt:lpstr>
      <vt:lpstr>Future for buyout land</vt:lpstr>
      <vt:lpstr>City of Austin floodplain models</vt:lpstr>
      <vt:lpstr>City of Austin floodplain Models</vt:lpstr>
      <vt:lpstr>Fema’s national flood hazard layer</vt:lpstr>
      <vt:lpstr>Socioeconomic impacts</vt:lpstr>
      <vt:lpstr>Socioeconomic impacts (cont.)</vt:lpstr>
      <vt:lpstr>Future work</vt:lpstr>
      <vt:lpstr>Sources </vt:lpstr>
      <vt:lpstr>Thank you!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flooding and housing buyouts in onion creek</dc:title>
  <dc:creator>Piner, Rachel L</dc:creator>
  <cp:lastModifiedBy>Maidment, David R</cp:lastModifiedBy>
  <cp:revision>53</cp:revision>
  <dcterms:created xsi:type="dcterms:W3CDTF">2017-11-28T02:42:50Z</dcterms:created>
  <dcterms:modified xsi:type="dcterms:W3CDTF">2017-11-30T18:01:52Z</dcterms:modified>
</cp:coreProperties>
</file>