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9" r:id="rId1"/>
    <p:sldMasterId id="2147483659" r:id="rId2"/>
    <p:sldMasterId id="2147483669" r:id="rId3"/>
  </p:sldMasterIdLst>
  <p:notesMasterIdLst>
    <p:notesMasterId r:id="rId16"/>
  </p:notesMasterIdLst>
  <p:sldIdLst>
    <p:sldId id="713" r:id="rId4"/>
    <p:sldId id="709" r:id="rId5"/>
    <p:sldId id="716" r:id="rId6"/>
    <p:sldId id="714" r:id="rId7"/>
    <p:sldId id="715" r:id="rId8"/>
    <p:sldId id="718" r:id="rId9"/>
    <p:sldId id="719" r:id="rId10"/>
    <p:sldId id="720" r:id="rId11"/>
    <p:sldId id="721" r:id="rId12"/>
    <p:sldId id="722" r:id="rId13"/>
    <p:sldId id="723" r:id="rId14"/>
    <p:sldId id="717" r:id="rId15"/>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3"/>
            <p14:sldId id="709"/>
            <p14:sldId id="716"/>
            <p14:sldId id="714"/>
            <p14:sldId id="715"/>
            <p14:sldId id="718"/>
            <p14:sldId id="719"/>
            <p14:sldId id="720"/>
            <p14:sldId id="721"/>
            <p14:sldId id="722"/>
            <p14:sldId id="723"/>
            <p14:sldId id="71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59075" autoAdjust="0"/>
  </p:normalViewPr>
  <p:slideViewPr>
    <p:cSldViewPr>
      <p:cViewPr varScale="1">
        <p:scale>
          <a:sx n="69" d="100"/>
          <a:sy n="69" d="100"/>
        </p:scale>
        <p:origin x="159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dirty="0"/>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11/30/2017</a:t>
            </a:fld>
            <a:endParaRPr lang="en-US" dirty="0"/>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dirty="0"/>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dirty="0"/>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dirty="0"/>
          </a:p>
        </p:txBody>
      </p:sp>
    </p:spTree>
    <p:extLst>
      <p:ext uri="{BB962C8B-B14F-4D97-AF65-F5344CB8AC3E}">
        <p14:creationId xmlns:p14="http://schemas.microsoft.com/office/powerpoint/2010/main" val="121770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selects area of interest.</a:t>
            </a:r>
            <a:r>
              <a:rPr lang="en-US" baseline="0" dirty="0"/>
              <a:t> Only has to add applicable state park file and NLCD raster</a:t>
            </a:r>
          </a:p>
          <a:p>
            <a:r>
              <a:rPr lang="en-US" baseline="0" dirty="0"/>
              <a:t>Has data for the whole of the USA</a:t>
            </a:r>
          </a:p>
          <a:p>
            <a:r>
              <a:rPr lang="en-US" baseline="0" dirty="0"/>
              <a:t>Generates the least cost path between each source and sink. Where these overlay it creates </a:t>
            </a:r>
            <a:r>
              <a:rPr lang="en-US" baseline="0" dirty="0" err="1"/>
              <a:t>trunklines</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dirty="0"/>
          </a:p>
        </p:txBody>
      </p:sp>
    </p:spTree>
    <p:extLst>
      <p:ext uri="{BB962C8B-B14F-4D97-AF65-F5344CB8AC3E}">
        <p14:creationId xmlns:p14="http://schemas.microsoft.com/office/powerpoint/2010/main" val="196686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existing pipelines affect overall cost – cheaper because ROW</a:t>
            </a:r>
            <a:r>
              <a:rPr lang="en-US" baseline="0" dirty="0"/>
              <a:t> issues already resolved?</a:t>
            </a:r>
          </a:p>
          <a:p>
            <a:r>
              <a:rPr lang="en-US" dirty="0"/>
              <a:t>Do you build the cheapest network</a:t>
            </a:r>
            <a:r>
              <a:rPr lang="en-US" baseline="0" dirty="0"/>
              <a:t> now – everything close to sinks and operating at capacity. Or do you build in redundancy – larger pipes further sources given potential future CCS goals </a:t>
            </a:r>
            <a:r>
              <a:rPr lang="en-US" baseline="0" dirty="0">
                <a:sym typeface="Wingdings" panose="05000000000000000000" pitchFamily="2" charset="2"/>
              </a:rPr>
              <a:t> there not be any.</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11</a:t>
            </a:fld>
            <a:endParaRPr lang="en-US" dirty="0"/>
          </a:p>
        </p:txBody>
      </p:sp>
    </p:spTree>
    <p:extLst>
      <p:ext uri="{BB962C8B-B14F-4D97-AF65-F5344CB8AC3E}">
        <p14:creationId xmlns:p14="http://schemas.microsoft.com/office/powerpoint/2010/main" val="163282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dirty="0"/>
          </a:p>
        </p:txBody>
      </p:sp>
    </p:spTree>
    <p:extLst>
      <p:ext uri="{BB962C8B-B14F-4D97-AF65-F5344CB8AC3E}">
        <p14:creationId xmlns:p14="http://schemas.microsoft.com/office/powerpoint/2010/main" val="24660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itchFamily="34" charset="0"/>
                <a:ea typeface="+mn-ea"/>
                <a:cs typeface="+mn-cs"/>
              </a:rPr>
              <a:t>Intergovernmental Panel on Climate Change (IPCC, 2014) describes the need for CO</a:t>
            </a:r>
            <a:r>
              <a:rPr lang="en-US" sz="1200" kern="1200" baseline="-25000" dirty="0">
                <a:solidFill>
                  <a:schemeClr val="tx1"/>
                </a:solidFill>
                <a:effectLst/>
                <a:latin typeface="Calibri" pitchFamily="34" charset="0"/>
                <a:ea typeface="+mn-ea"/>
                <a:cs typeface="+mn-cs"/>
              </a:rPr>
              <a:t>2</a:t>
            </a:r>
            <a:r>
              <a:rPr lang="en-US" sz="1200" kern="1200" dirty="0">
                <a:solidFill>
                  <a:schemeClr val="tx1"/>
                </a:solidFill>
                <a:effectLst/>
                <a:latin typeface="Calibri" pitchFamily="34" charset="0"/>
                <a:ea typeface="+mn-ea"/>
                <a:cs typeface="+mn-cs"/>
              </a:rPr>
              <a:t> Capture and Storage as part of the many possible global mitigation models if the 2</a:t>
            </a:r>
            <a:r>
              <a:rPr lang="en-US" sz="1200" kern="1200" baseline="30000" dirty="0">
                <a:solidFill>
                  <a:schemeClr val="tx1"/>
                </a:solidFill>
                <a:effectLst/>
                <a:latin typeface="Calibri" pitchFamily="34" charset="0"/>
                <a:ea typeface="+mn-ea"/>
                <a:cs typeface="+mn-cs"/>
              </a:rPr>
              <a:t>o</a:t>
            </a:r>
            <a:r>
              <a:rPr lang="en-US" sz="1200" kern="1200" dirty="0">
                <a:solidFill>
                  <a:schemeClr val="tx1"/>
                </a:solidFill>
                <a:effectLst/>
                <a:latin typeface="Calibri" pitchFamily="34" charset="0"/>
                <a:ea typeface="+mn-ea"/>
                <a:cs typeface="+mn-cs"/>
              </a:rPr>
              <a:t>C target is to be met. Without this technology, the IPCC estimates the costs of reaching this goal could be 138% higher.</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dirty="0"/>
          </a:p>
        </p:txBody>
      </p:sp>
    </p:spTree>
    <p:extLst>
      <p:ext uri="{BB962C8B-B14F-4D97-AF65-F5344CB8AC3E}">
        <p14:creationId xmlns:p14="http://schemas.microsoft.com/office/powerpoint/2010/main" val="41272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Prevalent</a:t>
            </a:r>
            <a:r>
              <a:rPr lang="en-US" baseline="0" dirty="0"/>
              <a:t> in the Gulf Coast region due to the oil and gas industry. High purity/concentration streams reduce capture costs. </a:t>
            </a:r>
            <a:endParaRPr lang="en-US" dirty="0"/>
          </a:p>
          <a:p>
            <a:endParaRPr lang="en-US" dirty="0"/>
          </a:p>
          <a:p>
            <a:r>
              <a:rPr lang="en-US" dirty="0"/>
              <a:t>Determined</a:t>
            </a:r>
            <a:r>
              <a:rPr lang="en-US" baseline="0" dirty="0"/>
              <a:t> large scale sources. Sorted by production type, developed a macro to mine all the information and leave me with certain types of sources. Then manually went into TCEQ and reviewed the permits for the top sources and determined if they had separation technology and whether the carbon dioxide was already being used.</a:t>
            </a:r>
          </a:p>
          <a:p>
            <a:r>
              <a:rPr lang="en-US" baseline="0" dirty="0"/>
              <a:t>MDEA, MEA, KCO3, Rectisol etc.</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dirty="0"/>
          </a:p>
        </p:txBody>
      </p:sp>
    </p:spTree>
    <p:extLst>
      <p:ext uri="{BB962C8B-B14F-4D97-AF65-F5344CB8AC3E}">
        <p14:creationId xmlns:p14="http://schemas.microsoft.com/office/powerpoint/2010/main" val="244714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Storage is technically ready – need to store for geologically significant time periods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a:t>Traps, permeability, porosity, extent are well mapped in the Gulf</a:t>
            </a:r>
            <a:r>
              <a:rPr lang="en-US" sz="2000" baseline="0" dirty="0"/>
              <a:t> Coast – CarbonSAFE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aseline="0" dirty="0"/>
              <a:t>Texas General Land Office is single surface owner up to 3 marine leagues (about 10 miles) off the coast of Texas.</a:t>
            </a:r>
            <a:endParaRPr lang="en-US" sz="2000" dirty="0"/>
          </a:p>
          <a:p>
            <a:r>
              <a:rPr lang="en-US" dirty="0"/>
              <a:t>Many areas have very few/negligible</a:t>
            </a:r>
            <a:r>
              <a:rPr lang="en-US" baseline="0" dirty="0"/>
              <a:t> onshore carbon sink options</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dirty="0"/>
          </a:p>
        </p:txBody>
      </p:sp>
    </p:spTree>
    <p:extLst>
      <p:ext uri="{BB962C8B-B14F-4D97-AF65-F5344CB8AC3E}">
        <p14:creationId xmlns:p14="http://schemas.microsoft.com/office/powerpoint/2010/main" val="417985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all the feature</a:t>
            </a:r>
            <a:r>
              <a:rPr lang="en-US" baseline="0" dirty="0"/>
              <a:t> classes to the geodatabase and the rasters in folders. Made iterating in model easier.</a:t>
            </a:r>
            <a:endParaRPr lang="en-US" dirty="0"/>
          </a:p>
          <a:p>
            <a:endParaRPr lang="en-US" dirty="0"/>
          </a:p>
          <a:p>
            <a:r>
              <a:rPr lang="en-US" dirty="0"/>
              <a:t>Rasters</a:t>
            </a:r>
          </a:p>
          <a:p>
            <a:r>
              <a:rPr lang="en-US" dirty="0"/>
              <a:t>NLCD - </a:t>
            </a:r>
            <a:r>
              <a:rPr lang="en-US" sz="1200" b="0" i="0" u="none" strike="noStrike" kern="1200" dirty="0">
                <a:solidFill>
                  <a:schemeClr val="tx1"/>
                </a:solidFill>
                <a:effectLst/>
                <a:latin typeface="Calibri" pitchFamily="34" charset="0"/>
                <a:ea typeface="+mn-ea"/>
                <a:cs typeface="+mn-cs"/>
              </a:rPr>
              <a:t>https://viewer.nationalmap.gov/basic/#productGroupSearch</a:t>
            </a:r>
            <a:r>
              <a:rPr lang="en-US" dirty="0"/>
              <a:t> </a:t>
            </a:r>
          </a:p>
          <a:p>
            <a:r>
              <a:rPr lang="en-US" dirty="0"/>
              <a:t>NED - </a:t>
            </a:r>
            <a:r>
              <a:rPr lang="en-US" sz="1200" b="0" i="0" u="none" strike="noStrike" kern="1200" baseline="0" dirty="0">
                <a:solidFill>
                  <a:schemeClr val="tx1"/>
                </a:solidFill>
                <a:latin typeface="Calibri" pitchFamily="34" charset="0"/>
                <a:ea typeface="+mn-ea"/>
                <a:cs typeface="+mn-cs"/>
              </a:rPr>
              <a:t>http://elevation.arcgis.com/arcgis</a:t>
            </a:r>
            <a:endParaRPr lang="en-US" dirty="0"/>
          </a:p>
          <a:p>
            <a:endParaRPr lang="en-US" dirty="0"/>
          </a:p>
          <a:p>
            <a:r>
              <a:rPr lang="en-US" dirty="0"/>
              <a:t>Feature Classes</a:t>
            </a:r>
          </a:p>
          <a:p>
            <a:r>
              <a:rPr lang="en-US" dirty="0"/>
              <a:t>National Parks - https://irma.nps.gov/DataStore/Reference/Profile/2224545?lnv=True</a:t>
            </a:r>
          </a:p>
          <a:p>
            <a:r>
              <a:rPr lang="en-US" dirty="0"/>
              <a:t>NHD - </a:t>
            </a:r>
            <a:r>
              <a:rPr lang="en-US" sz="1200" b="0" i="0" u="none" strike="noStrike" kern="1200" baseline="0" dirty="0">
                <a:solidFill>
                  <a:schemeClr val="tx1"/>
                </a:solidFill>
                <a:latin typeface="Calibri" pitchFamily="34" charset="0"/>
                <a:ea typeface="+mn-ea"/>
                <a:cs typeface="+mn-cs"/>
              </a:rPr>
              <a:t>http://www.horizon-systems.com/NHDPlus/V2NationalData.php</a:t>
            </a:r>
          </a:p>
          <a:p>
            <a:r>
              <a:rPr lang="en-US" sz="1200" b="0" i="0" u="none" strike="noStrike" kern="1200" baseline="0" dirty="0">
                <a:solidFill>
                  <a:schemeClr val="tx1"/>
                </a:solidFill>
                <a:latin typeface="Calibri" pitchFamily="34" charset="0"/>
                <a:ea typeface="+mn-ea"/>
                <a:cs typeface="+mn-cs"/>
              </a:rPr>
              <a:t>Roads - https://catalog.data.gov/dataset/2015-roads-national-geodatabase</a:t>
            </a:r>
          </a:p>
          <a:p>
            <a:r>
              <a:rPr lang="en-US" sz="1200" b="0" i="0" u="none" strike="noStrike" kern="1200" baseline="0" dirty="0">
                <a:solidFill>
                  <a:schemeClr val="tx1"/>
                </a:solidFill>
                <a:latin typeface="Calibri" pitchFamily="34" charset="0"/>
                <a:ea typeface="+mn-ea"/>
                <a:cs typeface="+mn-cs"/>
              </a:rPr>
              <a:t>Railroads - http://osav-usdot.opendata.arcgis.com/datasets?keyword=Rail</a:t>
            </a:r>
            <a:endParaRPr lang="en-US" dirty="0"/>
          </a:p>
          <a:p>
            <a:r>
              <a:rPr lang="en-US" dirty="0"/>
              <a:t>State Parks - http://tpwd.texas.gov/gis/#data</a:t>
            </a: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dirty="0"/>
          </a:p>
        </p:txBody>
      </p:sp>
    </p:spTree>
    <p:extLst>
      <p:ext uri="{BB962C8B-B14F-4D97-AF65-F5344CB8AC3E}">
        <p14:creationId xmlns:p14="http://schemas.microsoft.com/office/powerpoint/2010/main" val="26907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Defined</a:t>
            </a:r>
          </a:p>
          <a:p>
            <a:pPr lvl="1"/>
            <a:r>
              <a:rPr lang="en-US" dirty="0"/>
              <a:t>Coordinate System</a:t>
            </a:r>
          </a:p>
          <a:p>
            <a:pPr lvl="1"/>
            <a:r>
              <a:rPr lang="en-US" dirty="0"/>
              <a:t>Extent</a:t>
            </a:r>
          </a:p>
          <a:p>
            <a:pPr lvl="1"/>
            <a:r>
              <a:rPr lang="en-US" dirty="0"/>
              <a:t>Resolution</a:t>
            </a:r>
          </a:p>
          <a:p>
            <a:r>
              <a:rPr lang="en-US" dirty="0"/>
              <a:t>Cost Paths – CO2 Pipeline Transport Cost Estimation NETL Study</a:t>
            </a:r>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dirty="0"/>
          </a:p>
        </p:txBody>
      </p:sp>
    </p:spTree>
    <p:extLst>
      <p:ext uri="{BB962C8B-B14F-4D97-AF65-F5344CB8AC3E}">
        <p14:creationId xmlns:p14="http://schemas.microsoft.com/office/powerpoint/2010/main" val="37088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only have one iterator per model so use sub-models to run loops within loops</a:t>
            </a:r>
          </a:p>
          <a:p>
            <a:r>
              <a:rPr lang="en-US" dirty="0"/>
              <a:t>As a result need to parametrize inputs/outputs to pass from one model to another</a:t>
            </a:r>
          </a:p>
          <a:p>
            <a:r>
              <a:rPr lang="en-US" dirty="0"/>
              <a:t>Environments can</a:t>
            </a:r>
            <a:r>
              <a:rPr lang="en-US" baseline="0" dirty="0"/>
              <a:t> be create for each tool – allows user to define or create variables to determine processing options such as extent</a:t>
            </a:r>
          </a:p>
          <a:p>
            <a:r>
              <a:rPr lang="en-US" baseline="0" dirty="0"/>
              <a:t>If-else: calculate value </a:t>
            </a:r>
            <a:r>
              <a:rPr lang="en-US" baseline="0" dirty="0">
                <a:sym typeface="Wingdings" panose="05000000000000000000" pitchFamily="2" charset="2"/>
              </a:rPr>
              <a:t> Boolean  raster calculator</a:t>
            </a:r>
          </a:p>
          <a:p>
            <a:r>
              <a:rPr lang="en-US" baseline="0" dirty="0">
                <a:sym typeface="Wingdings" panose="05000000000000000000" pitchFamily="2" charset="2"/>
              </a:rPr>
              <a:t>In-line: can use percent sign to use variables that have not yet been created in tools/naming</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dirty="0"/>
          </a:p>
        </p:txBody>
      </p:sp>
    </p:spTree>
    <p:extLst>
      <p:ext uri="{BB962C8B-B14F-4D97-AF65-F5344CB8AC3E}">
        <p14:creationId xmlns:p14="http://schemas.microsoft.com/office/powerpoint/2010/main" val="405365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dirty="0"/>
          </a:p>
        </p:txBody>
      </p:sp>
    </p:spTree>
    <p:extLst>
      <p:ext uri="{BB962C8B-B14F-4D97-AF65-F5344CB8AC3E}">
        <p14:creationId xmlns:p14="http://schemas.microsoft.com/office/powerpoint/2010/main" val="123422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0"/>
          </p:nvPr>
        </p:nvSpPr>
        <p:spPr/>
        <p:txBody>
          <a:bodyPr/>
          <a:lstStyle/>
          <a:p>
            <a:fld id="{59B6823F-5700-4CAF-BBE7-6DCF5F0CFF8B}" type="slidenum">
              <a:rPr lang="en-US" smtClean="0"/>
              <a:t>‹#›</a:t>
            </a:fld>
            <a:endParaRPr lang="en-US"/>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37360"/>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59B6823F-5700-4CAF-BBE7-6DCF5F0CFF8B}" type="slidenum">
              <a:rPr lang="en-US" smtClean="0"/>
              <a:t>‹#›</a:t>
            </a:fld>
            <a:endParaRPr lang="en-US"/>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9B6823F-5700-4CAF-BBE7-6DCF5F0CFF8B}" type="slidenum">
              <a:rPr lang="en-US" smtClean="0"/>
              <a:t>‹#›</a:t>
            </a:fld>
            <a:endParaRPr lang="en-US"/>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hf hdr="0" ftr="0" dt="0"/>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4324350" y="4758676"/>
            <a:ext cx="4953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B6823F-5700-4CAF-BBE7-6DCF5F0CFF8B}" type="slidenum">
              <a:rPr lang="en-US" smtClean="0"/>
              <a:t>‹#›</a:t>
            </a:fld>
            <a:endParaRPr lang="en-US" dirty="0"/>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hf hdr="0" ftr="0" dt="0"/>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5700"/>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411480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Peter Tutton</a:t>
            </a:r>
          </a:p>
          <a:p>
            <a:pPr fontAlgn="auto">
              <a:lnSpc>
                <a:spcPct val="30000"/>
              </a:lnSpc>
              <a:spcAft>
                <a:spcPts val="0"/>
              </a:spcAft>
            </a:pPr>
            <a:r>
              <a:rPr lang="en-US" sz="1050" dirty="0"/>
              <a:t>Energy and Earth Resources,</a:t>
            </a:r>
            <a:r>
              <a:rPr lang="en-US" sz="1050" baseline="0" dirty="0"/>
              <a:t> The University of Texas at Austin</a:t>
            </a:r>
            <a:endParaRPr lang="en-US" sz="1050" dirty="0"/>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November 2017</a:t>
            </a:r>
            <a:endParaRPr lang="en-US" sz="1200" b="0" dirty="0"/>
          </a:p>
        </p:txBody>
      </p:sp>
      <p:sp>
        <p:nvSpPr>
          <p:cNvPr id="13" name="Title Placeholder 7"/>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a:t>CCS: Source-Sink Pairing</a:t>
            </a:r>
          </a:p>
        </p:txBody>
      </p:sp>
      <p:sp>
        <p:nvSpPr>
          <p:cNvPr id="15" name="Text Placeholder 9"/>
          <p:cNvSpPr txBox="1">
            <a:spLocks/>
          </p:cNvSpPr>
          <p:nvPr/>
        </p:nvSpPr>
        <p:spPr>
          <a:xfrm>
            <a:off x="548640" y="3333749"/>
            <a:ext cx="7886700"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a:t>A model for generating a network of low cost paths for source-sink pairs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77910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568"/>
            <a:ext cx="8229600" cy="857250"/>
          </a:xfrm>
        </p:spPr>
        <p:txBody>
          <a:bodyPr/>
          <a:lstStyle/>
          <a:p>
            <a:r>
              <a:rPr lang="en-US" dirty="0"/>
              <a:t>Output</a:t>
            </a:r>
          </a:p>
        </p:txBody>
      </p:sp>
      <p:sp>
        <p:nvSpPr>
          <p:cNvPr id="4" name="Slide Number Placeholder 3"/>
          <p:cNvSpPr>
            <a:spLocks noGrp="1"/>
          </p:cNvSpPr>
          <p:nvPr>
            <p:ph type="sldNum" sz="quarter" idx="10"/>
          </p:nvPr>
        </p:nvSpPr>
        <p:spPr/>
        <p:txBody>
          <a:bodyPr/>
          <a:lstStyle/>
          <a:p>
            <a:fld id="{59B6823F-5700-4CAF-BBE7-6DCF5F0CFF8B}" type="slidenum">
              <a:rPr lang="en-US" smtClean="0"/>
              <a:t>10</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149" t="12963" r="9149" b="12963"/>
          <a:stretch/>
        </p:blipFill>
        <p:spPr>
          <a:xfrm>
            <a:off x="4292287" y="1432818"/>
            <a:ext cx="4796534" cy="3074701"/>
          </a:xfrm>
          <a:prstGeom prst="rect">
            <a:avLst/>
          </a:prstGeom>
        </p:spPr>
      </p:pic>
      <p:sp>
        <p:nvSpPr>
          <p:cNvPr id="7" name="Content Placeholder 2"/>
          <p:cNvSpPr>
            <a:spLocks noGrp="1"/>
          </p:cNvSpPr>
          <p:nvPr>
            <p:ph idx="1"/>
          </p:nvPr>
        </p:nvSpPr>
        <p:spPr>
          <a:xfrm>
            <a:off x="457200" y="1586382"/>
            <a:ext cx="8229600" cy="3172294"/>
          </a:xfrm>
        </p:spPr>
        <p:txBody>
          <a:bodyPr>
            <a:normAutofit lnSpcReduction="10000"/>
          </a:bodyPr>
          <a:lstStyle/>
          <a:p>
            <a:r>
              <a:rPr lang="en-US" dirty="0"/>
              <a:t>User Friendly Model</a:t>
            </a:r>
          </a:p>
          <a:p>
            <a:pPr lvl="1"/>
            <a:r>
              <a:rPr lang="en-US" dirty="0"/>
              <a:t>Draw Extent</a:t>
            </a:r>
          </a:p>
          <a:p>
            <a:pPr lvl="1"/>
            <a:r>
              <a:rPr lang="en-US" dirty="0"/>
              <a:t>USA Data</a:t>
            </a:r>
          </a:p>
          <a:p>
            <a:r>
              <a:rPr lang="en-US" dirty="0"/>
              <a:t>Least Cost Path</a:t>
            </a:r>
          </a:p>
          <a:p>
            <a:pPr lvl="1"/>
            <a:r>
              <a:rPr lang="en-US" dirty="0"/>
              <a:t>Sources-sinks</a:t>
            </a:r>
          </a:p>
          <a:p>
            <a:pPr lvl="1"/>
            <a:r>
              <a:rPr lang="en-US" dirty="0"/>
              <a:t>Aggregated</a:t>
            </a:r>
          </a:p>
        </p:txBody>
      </p:sp>
    </p:spTree>
    <p:extLst>
      <p:ext uri="{BB962C8B-B14F-4D97-AF65-F5344CB8AC3E}">
        <p14:creationId xmlns:p14="http://schemas.microsoft.com/office/powerpoint/2010/main" val="183018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lstStyle/>
          <a:p>
            <a:r>
              <a:rPr lang="en-US" dirty="0"/>
              <a:t>Incorporate Existing Pipelines</a:t>
            </a:r>
          </a:p>
          <a:p>
            <a:r>
              <a:rPr lang="en-US" dirty="0"/>
              <a:t>Output</a:t>
            </a:r>
          </a:p>
          <a:p>
            <a:pPr lvl="1"/>
            <a:r>
              <a:rPr lang="en-US" dirty="0"/>
              <a:t>Nodes</a:t>
            </a:r>
          </a:p>
          <a:p>
            <a:pPr lvl="1"/>
            <a:r>
              <a:rPr lang="en-US" dirty="0"/>
              <a:t>Arc ‘weights’</a:t>
            </a:r>
          </a:p>
          <a:p>
            <a:r>
              <a:rPr lang="en-US" dirty="0"/>
              <a:t>Perform 2-stage optimization</a:t>
            </a:r>
          </a:p>
        </p:txBody>
      </p:sp>
      <p:sp>
        <p:nvSpPr>
          <p:cNvPr id="4" name="Slide Number Placeholder 3"/>
          <p:cNvSpPr>
            <a:spLocks noGrp="1"/>
          </p:cNvSpPr>
          <p:nvPr>
            <p:ph type="sldNum" sz="quarter" idx="10"/>
          </p:nvPr>
        </p:nvSpPr>
        <p:spPr/>
        <p:txBody>
          <a:bodyPr/>
          <a:lstStyle/>
          <a:p>
            <a:fld id="{59B6823F-5700-4CAF-BBE7-6DCF5F0CFF8B}" type="slidenum">
              <a:rPr lang="en-US" smtClean="0"/>
              <a:t>11</a:t>
            </a:fld>
            <a:endParaRPr lang="en-US"/>
          </a:p>
        </p:txBody>
      </p:sp>
    </p:spTree>
    <p:extLst>
      <p:ext uri="{BB962C8B-B14F-4D97-AF65-F5344CB8AC3E}">
        <p14:creationId xmlns:p14="http://schemas.microsoft.com/office/powerpoint/2010/main" val="388736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1400" i="1" dirty="0"/>
              <a:t>Global CCS Institute, 2015, CCS features at European Sustainable Energy Week, 	</a:t>
            </a:r>
            <a:r>
              <a:rPr lang="en-US" sz="1400" dirty="0"/>
              <a:t>http://www.globalccsinstitute.com/insights/authors/SilviaVaghi/2015/06/23/ccs-features-	european-sustainable-energy-week</a:t>
            </a:r>
          </a:p>
          <a:p>
            <a:pPr marL="514350" indent="-514350">
              <a:buFont typeface="+mj-lt"/>
              <a:buAutoNum type="arabicPeriod"/>
            </a:pPr>
            <a:r>
              <a:rPr lang="en-US" sz="1400" i="1" dirty="0"/>
              <a:t>Gulf Coast Carbon Center, Offshore Storage Source-Sink Synergies,</a:t>
            </a:r>
          </a:p>
          <a:p>
            <a:pPr marL="0" lvl="1" indent="0">
              <a:buNone/>
            </a:pPr>
            <a:r>
              <a:rPr lang="en-US" sz="1400" dirty="0"/>
              <a:t>		http://www.beg.utexas.edu/gccc/themes/themeE.php</a:t>
            </a:r>
          </a:p>
          <a:p>
            <a:pPr marL="514350" indent="-514350">
              <a:buFont typeface="+mj-lt"/>
              <a:buAutoNum type="arabicPeriod"/>
            </a:pPr>
            <a:r>
              <a:rPr lang="en-US" sz="1400" i="1" dirty="0"/>
              <a:t>National Energy Technology Laboratory, 2009, CO</a:t>
            </a:r>
            <a:r>
              <a:rPr lang="en-US" sz="1400" i="1" baseline="-25000" dirty="0"/>
              <a:t>2</a:t>
            </a:r>
            <a:r>
              <a:rPr lang="en-US" sz="1400" i="1" dirty="0"/>
              <a:t> Pipeline Transport Cost Estimation</a:t>
            </a:r>
          </a:p>
          <a:p>
            <a:pPr marL="0" lvl="1" indent="0">
              <a:buNone/>
            </a:pPr>
            <a:r>
              <a:rPr lang="en-US" sz="1400" dirty="0"/>
              <a:t>		http://www.canadiancleanpowercoalition.com/pdf/CTS12%20-%20Transport.pdf</a:t>
            </a:r>
          </a:p>
          <a:p>
            <a:pPr marL="0" lvl="1" indent="0">
              <a:buNone/>
            </a:pPr>
            <a:endParaRPr lang="en-US" sz="1400" dirty="0"/>
          </a:p>
          <a:p>
            <a:pPr marL="0" lvl="1" indent="0">
              <a:buNone/>
            </a:pPr>
            <a:endParaRPr lang="en-US" sz="1400" dirty="0"/>
          </a:p>
        </p:txBody>
      </p:sp>
      <p:sp>
        <p:nvSpPr>
          <p:cNvPr id="4" name="Slide Number Placeholder 3"/>
          <p:cNvSpPr>
            <a:spLocks noGrp="1"/>
          </p:cNvSpPr>
          <p:nvPr>
            <p:ph type="sldNum" sz="quarter" idx="10"/>
          </p:nvPr>
        </p:nvSpPr>
        <p:spPr/>
        <p:txBody>
          <a:bodyPr/>
          <a:lstStyle/>
          <a:p>
            <a:fld id="{59B6823F-5700-4CAF-BBE7-6DCF5F0CFF8B}" type="slidenum">
              <a:rPr lang="en-US" smtClean="0"/>
              <a:t>12</a:t>
            </a:fld>
            <a:endParaRPr lang="en-US" dirty="0"/>
          </a:p>
        </p:txBody>
      </p:sp>
    </p:spTree>
    <p:extLst>
      <p:ext uri="{BB962C8B-B14F-4D97-AF65-F5344CB8AC3E}">
        <p14:creationId xmlns:p14="http://schemas.microsoft.com/office/powerpoint/2010/main" val="207379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normAutofit fontScale="85000" lnSpcReduction="20000"/>
          </a:bodyPr>
          <a:lstStyle/>
          <a:p>
            <a:r>
              <a:rPr lang="en-US" dirty="0"/>
              <a:t>CCS Overview</a:t>
            </a:r>
          </a:p>
          <a:p>
            <a:r>
              <a:rPr lang="en-US" dirty="0"/>
              <a:t>Sources</a:t>
            </a:r>
          </a:p>
          <a:p>
            <a:r>
              <a:rPr lang="en-US" dirty="0"/>
              <a:t>Sinks</a:t>
            </a:r>
          </a:p>
          <a:p>
            <a:r>
              <a:rPr lang="en-US" dirty="0"/>
              <a:t>Data</a:t>
            </a:r>
          </a:p>
          <a:p>
            <a:r>
              <a:rPr lang="en-US" dirty="0"/>
              <a:t>Model</a:t>
            </a:r>
          </a:p>
          <a:p>
            <a:r>
              <a:rPr lang="en-US" dirty="0"/>
              <a:t>Output</a:t>
            </a:r>
          </a:p>
          <a:p>
            <a:r>
              <a:rPr lang="en-US" dirty="0"/>
              <a:t>Future Work</a:t>
            </a:r>
          </a:p>
          <a:p>
            <a:endParaRPr lang="en-US" dirty="0"/>
          </a:p>
        </p:txBody>
      </p:sp>
      <p:sp>
        <p:nvSpPr>
          <p:cNvPr id="4" name="Slide Number Placeholder 3"/>
          <p:cNvSpPr>
            <a:spLocks noGrp="1"/>
          </p:cNvSpPr>
          <p:nvPr>
            <p:ph type="sldNum" sz="quarter" idx="10"/>
          </p:nvPr>
        </p:nvSpPr>
        <p:spPr/>
        <p:txBody>
          <a:bodyPr/>
          <a:lstStyle/>
          <a:p>
            <a:fld id="{59B6823F-5700-4CAF-BBE7-6DCF5F0CFF8B}" type="slidenum">
              <a:rPr lang="en-US" smtClean="0"/>
              <a:t>2</a:t>
            </a:fld>
            <a:endParaRPr lang="en-US" dirty="0"/>
          </a:p>
        </p:txBody>
      </p:sp>
    </p:spTree>
    <p:extLst>
      <p:ext uri="{BB962C8B-B14F-4D97-AF65-F5344CB8AC3E}">
        <p14:creationId xmlns:p14="http://schemas.microsoft.com/office/powerpoint/2010/main" val="8670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
            </a:r>
            <a:r>
              <a:rPr lang="en-US" dirty="0"/>
              <a:t>arbon </a:t>
            </a:r>
            <a:r>
              <a:rPr lang="en-US" b="1" dirty="0"/>
              <a:t>C</a:t>
            </a:r>
            <a:r>
              <a:rPr lang="en-US" dirty="0"/>
              <a:t>apture and </a:t>
            </a:r>
            <a:r>
              <a:rPr lang="en-US" b="1" dirty="0"/>
              <a:t>S</a:t>
            </a:r>
            <a:r>
              <a:rPr lang="en-US" dirty="0"/>
              <a:t>torage</a:t>
            </a:r>
          </a:p>
        </p:txBody>
      </p:sp>
      <p:sp>
        <p:nvSpPr>
          <p:cNvPr id="3" name="Content Placeholder 2"/>
          <p:cNvSpPr>
            <a:spLocks noGrp="1"/>
          </p:cNvSpPr>
          <p:nvPr>
            <p:ph idx="1"/>
          </p:nvPr>
        </p:nvSpPr>
        <p:spPr/>
        <p:txBody>
          <a:bodyPr>
            <a:normAutofit fontScale="92500" lnSpcReduction="10000"/>
          </a:bodyPr>
          <a:lstStyle/>
          <a:p>
            <a:r>
              <a:rPr lang="en-US" dirty="0"/>
              <a:t>Capture</a:t>
            </a:r>
          </a:p>
          <a:p>
            <a:pPr lvl="1"/>
            <a:r>
              <a:rPr lang="en-US" dirty="0"/>
              <a:t>Concentrate</a:t>
            </a:r>
          </a:p>
          <a:p>
            <a:r>
              <a:rPr lang="en-US" dirty="0"/>
              <a:t>Compress</a:t>
            </a:r>
          </a:p>
          <a:p>
            <a:pPr lvl="1"/>
            <a:r>
              <a:rPr lang="en-US" dirty="0"/>
              <a:t>Supercritical</a:t>
            </a:r>
          </a:p>
          <a:p>
            <a:r>
              <a:rPr lang="en-US" dirty="0"/>
              <a:t>Store Geologically</a:t>
            </a:r>
          </a:p>
          <a:p>
            <a:r>
              <a:rPr lang="en-US" dirty="0"/>
              <a:t>IPCC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343150"/>
            <a:ext cx="5264434" cy="1868533"/>
          </a:xfrm>
          <a:prstGeom prst="rect">
            <a:avLst/>
          </a:prstGeom>
        </p:spPr>
      </p:pic>
      <p:sp>
        <p:nvSpPr>
          <p:cNvPr id="5" name="Slide Number Placeholder 4"/>
          <p:cNvSpPr>
            <a:spLocks noGrp="1"/>
          </p:cNvSpPr>
          <p:nvPr>
            <p:ph type="sldNum" sz="quarter" idx="10"/>
          </p:nvPr>
        </p:nvSpPr>
        <p:spPr/>
        <p:txBody>
          <a:bodyPr/>
          <a:lstStyle/>
          <a:p>
            <a:fld id="{59B6823F-5700-4CAF-BBE7-6DCF5F0CFF8B}" type="slidenum">
              <a:rPr lang="en-US" smtClean="0"/>
              <a:t>3</a:t>
            </a:fld>
            <a:endParaRPr lang="en-US" dirty="0"/>
          </a:p>
        </p:txBody>
      </p:sp>
      <p:sp>
        <p:nvSpPr>
          <p:cNvPr id="6" name="TextBox 5"/>
          <p:cNvSpPr txBox="1"/>
          <p:nvPr/>
        </p:nvSpPr>
        <p:spPr>
          <a:xfrm>
            <a:off x="8764554" y="4238353"/>
            <a:ext cx="304800" cy="215444"/>
          </a:xfrm>
          <a:prstGeom prst="rect">
            <a:avLst/>
          </a:prstGeom>
          <a:noFill/>
        </p:spPr>
        <p:txBody>
          <a:bodyPr wrap="square" rtlCol="0">
            <a:spAutoFit/>
          </a:bodyPr>
          <a:lstStyle/>
          <a:p>
            <a:r>
              <a:rPr lang="en-US" sz="800" dirty="0"/>
              <a:t>[1]</a:t>
            </a:r>
          </a:p>
        </p:txBody>
      </p:sp>
    </p:spTree>
    <p:extLst>
      <p:ext uri="{BB962C8B-B14F-4D97-AF65-F5344CB8AC3E}">
        <p14:creationId xmlns:p14="http://schemas.microsoft.com/office/powerpoint/2010/main" val="213414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457200" y="1771650"/>
            <a:ext cx="5105400" cy="2914650"/>
          </a:xfrm>
        </p:spPr>
        <p:txBody>
          <a:bodyPr>
            <a:normAutofit/>
          </a:bodyPr>
          <a:lstStyle/>
          <a:p>
            <a:r>
              <a:rPr lang="en-US" dirty="0"/>
              <a:t>High concentration streams</a:t>
            </a:r>
          </a:p>
          <a:p>
            <a:pPr lvl="1"/>
            <a:r>
              <a:rPr lang="en-US" dirty="0"/>
              <a:t>Hydrogen, ethylene oxide, ethanol, LNG</a:t>
            </a:r>
          </a:p>
          <a:p>
            <a:r>
              <a:rPr lang="en-US" dirty="0"/>
              <a:t>EPA GHG Reporting</a:t>
            </a:r>
          </a:p>
          <a:p>
            <a:r>
              <a:rPr lang="en-US" dirty="0"/>
              <a:t>TCEQ Permit Database</a:t>
            </a:r>
          </a:p>
          <a:p>
            <a:pPr marL="457200" lvl="1"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739" t="7037" r="9739" b="7037"/>
          <a:stretch/>
        </p:blipFill>
        <p:spPr>
          <a:xfrm>
            <a:off x="5562600" y="485321"/>
            <a:ext cx="3276601" cy="4524829"/>
          </a:xfrm>
          <a:prstGeom prst="rect">
            <a:avLst/>
          </a:prstGeom>
        </p:spPr>
      </p:pic>
      <p:sp>
        <p:nvSpPr>
          <p:cNvPr id="5" name="Slide Number Placeholder 4"/>
          <p:cNvSpPr>
            <a:spLocks noGrp="1"/>
          </p:cNvSpPr>
          <p:nvPr>
            <p:ph type="sldNum" sz="quarter" idx="10"/>
          </p:nvPr>
        </p:nvSpPr>
        <p:spPr/>
        <p:txBody>
          <a:bodyPr/>
          <a:lstStyle/>
          <a:p>
            <a:fld id="{59B6823F-5700-4CAF-BBE7-6DCF5F0CFF8B}" type="slidenum">
              <a:rPr lang="en-US" smtClean="0"/>
              <a:t>4</a:t>
            </a:fld>
            <a:endParaRPr lang="en-US" dirty="0"/>
          </a:p>
        </p:txBody>
      </p:sp>
    </p:spTree>
    <p:extLst>
      <p:ext uri="{BB962C8B-B14F-4D97-AF65-F5344CB8AC3E}">
        <p14:creationId xmlns:p14="http://schemas.microsoft.com/office/powerpoint/2010/main" val="396666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Sinks</a:t>
            </a:r>
          </a:p>
        </p:txBody>
      </p:sp>
      <p:sp>
        <p:nvSpPr>
          <p:cNvPr id="3" name="Content Placeholder 2"/>
          <p:cNvSpPr>
            <a:spLocks noGrp="1"/>
          </p:cNvSpPr>
          <p:nvPr>
            <p:ph idx="1"/>
          </p:nvPr>
        </p:nvSpPr>
        <p:spPr>
          <a:xfrm>
            <a:off x="457200" y="1771650"/>
            <a:ext cx="4006850" cy="2914650"/>
          </a:xfrm>
        </p:spPr>
        <p:txBody>
          <a:bodyPr>
            <a:normAutofit fontScale="85000" lnSpcReduction="20000"/>
          </a:bodyPr>
          <a:lstStyle/>
          <a:p>
            <a:r>
              <a:rPr lang="en-US" sz="2400" dirty="0"/>
              <a:t>Suitable formation</a:t>
            </a:r>
          </a:p>
          <a:p>
            <a:pPr lvl="1"/>
            <a:r>
              <a:rPr lang="en-US" sz="2000" dirty="0"/>
              <a:t>Permeable, porous, impermeable cap rock</a:t>
            </a:r>
          </a:p>
          <a:p>
            <a:r>
              <a:rPr lang="en-US" sz="2400" dirty="0"/>
              <a:t>Offshore</a:t>
            </a:r>
          </a:p>
          <a:p>
            <a:pPr lvl="1"/>
            <a:r>
              <a:rPr lang="en-US" sz="2000" dirty="0"/>
              <a:t>Reduced opposition</a:t>
            </a:r>
          </a:p>
          <a:p>
            <a:pPr lvl="1"/>
            <a:r>
              <a:rPr lang="en-US" sz="2000" dirty="0"/>
              <a:t>Thick sandstones</a:t>
            </a:r>
          </a:p>
          <a:p>
            <a:pPr lvl="1"/>
            <a:r>
              <a:rPr lang="en-US" sz="2000" dirty="0"/>
              <a:t>Limited onshore storage</a:t>
            </a:r>
          </a:p>
          <a:p>
            <a:r>
              <a:rPr lang="en-US" sz="2400" dirty="0"/>
              <a:t>Gulf Coast</a:t>
            </a:r>
          </a:p>
          <a:p>
            <a:pPr lvl="1"/>
            <a:r>
              <a:rPr lang="en-US" sz="2000" dirty="0"/>
              <a:t>Extensively characterized</a:t>
            </a:r>
          </a:p>
          <a:p>
            <a:pPr lvl="1"/>
            <a:r>
              <a:rPr lang="en-US" sz="2000" dirty="0"/>
              <a:t>State waters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50" y="1743934"/>
            <a:ext cx="4558392" cy="2552700"/>
          </a:xfrm>
          <a:prstGeom prst="rect">
            <a:avLst/>
          </a:prstGeom>
        </p:spPr>
      </p:pic>
      <p:sp>
        <p:nvSpPr>
          <p:cNvPr id="5" name="Slide Number Placeholder 4"/>
          <p:cNvSpPr>
            <a:spLocks noGrp="1"/>
          </p:cNvSpPr>
          <p:nvPr>
            <p:ph type="sldNum" sz="quarter" idx="10"/>
          </p:nvPr>
        </p:nvSpPr>
        <p:spPr/>
        <p:txBody>
          <a:bodyPr/>
          <a:lstStyle/>
          <a:p>
            <a:fld id="{59B6823F-5700-4CAF-BBE7-6DCF5F0CFF8B}" type="slidenum">
              <a:rPr lang="en-US" smtClean="0"/>
              <a:t>5</a:t>
            </a:fld>
            <a:endParaRPr lang="en-US" dirty="0"/>
          </a:p>
        </p:txBody>
      </p:sp>
      <p:sp>
        <p:nvSpPr>
          <p:cNvPr id="6" name="TextBox 5"/>
          <p:cNvSpPr txBox="1"/>
          <p:nvPr/>
        </p:nvSpPr>
        <p:spPr>
          <a:xfrm>
            <a:off x="8717642" y="4296634"/>
            <a:ext cx="304800" cy="215444"/>
          </a:xfrm>
          <a:prstGeom prst="rect">
            <a:avLst/>
          </a:prstGeom>
          <a:noFill/>
        </p:spPr>
        <p:txBody>
          <a:bodyPr wrap="square" rtlCol="0">
            <a:spAutoFit/>
          </a:bodyPr>
          <a:lstStyle/>
          <a:p>
            <a:r>
              <a:rPr lang="en-US" sz="800" dirty="0"/>
              <a:t>[2]</a:t>
            </a:r>
          </a:p>
        </p:txBody>
      </p:sp>
    </p:spTree>
    <p:extLst>
      <p:ext uri="{BB962C8B-B14F-4D97-AF65-F5344CB8AC3E}">
        <p14:creationId xmlns:p14="http://schemas.microsoft.com/office/powerpoint/2010/main" val="263048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a:xfrm>
            <a:off x="457200" y="1771650"/>
            <a:ext cx="3200400" cy="2914650"/>
          </a:xfrm>
        </p:spPr>
        <p:txBody>
          <a:bodyPr>
            <a:normAutofit fontScale="55000" lnSpcReduction="20000"/>
          </a:bodyPr>
          <a:lstStyle/>
          <a:p>
            <a:r>
              <a:rPr lang="en-US" sz="3800" dirty="0"/>
              <a:t>NLCD </a:t>
            </a:r>
          </a:p>
          <a:p>
            <a:r>
              <a:rPr lang="en-US" sz="3800" dirty="0"/>
              <a:t>NED</a:t>
            </a:r>
          </a:p>
          <a:p>
            <a:pPr marL="0" indent="0">
              <a:buNone/>
            </a:pPr>
            <a:endParaRPr lang="en-US" sz="3800" dirty="0"/>
          </a:p>
          <a:p>
            <a:r>
              <a:rPr lang="en-US" sz="3800" dirty="0"/>
              <a:t>National Parks </a:t>
            </a:r>
          </a:p>
          <a:p>
            <a:r>
              <a:rPr lang="en-US" sz="3800" dirty="0"/>
              <a:t>NHD</a:t>
            </a:r>
          </a:p>
          <a:p>
            <a:r>
              <a:rPr lang="en-US" sz="3800" dirty="0"/>
              <a:t>Roads</a:t>
            </a:r>
          </a:p>
          <a:p>
            <a:r>
              <a:rPr lang="en-US" sz="3800" dirty="0"/>
              <a:t>Railroads</a:t>
            </a:r>
          </a:p>
          <a:p>
            <a:r>
              <a:rPr lang="en-US" sz="3800" dirty="0"/>
              <a:t>State Parks</a:t>
            </a:r>
          </a:p>
        </p:txBody>
      </p:sp>
      <p:sp>
        <p:nvSpPr>
          <p:cNvPr id="4" name="Slide Number Placeholder 3"/>
          <p:cNvSpPr>
            <a:spLocks noGrp="1"/>
          </p:cNvSpPr>
          <p:nvPr>
            <p:ph type="sldNum" sz="quarter" idx="10"/>
          </p:nvPr>
        </p:nvSpPr>
        <p:spPr/>
        <p:txBody>
          <a:bodyPr/>
          <a:lstStyle/>
          <a:p>
            <a:fld id="{59B6823F-5700-4CAF-BBE7-6DCF5F0CFF8B}" type="slidenum">
              <a:rPr lang="en-US" smtClean="0"/>
              <a:t>6</a:t>
            </a:fld>
            <a:endParaRPr lang="en-US" dirty="0"/>
          </a:p>
        </p:txBody>
      </p:sp>
      <p:pic>
        <p:nvPicPr>
          <p:cNvPr id="6" name="Picture 5"/>
          <p:cNvPicPr>
            <a:picLocks noChangeAspect="1"/>
          </p:cNvPicPr>
          <p:nvPr/>
        </p:nvPicPr>
        <p:blipFill>
          <a:blip r:embed="rId3"/>
          <a:stretch>
            <a:fillRect/>
          </a:stretch>
        </p:blipFill>
        <p:spPr>
          <a:xfrm>
            <a:off x="4038600" y="621545"/>
            <a:ext cx="4487701" cy="4137131"/>
          </a:xfrm>
          <a:prstGeom prst="rect">
            <a:avLst/>
          </a:prstGeom>
        </p:spPr>
      </p:pic>
    </p:spTree>
    <p:extLst>
      <p:ext uri="{BB962C8B-B14F-4D97-AF65-F5344CB8AC3E}">
        <p14:creationId xmlns:p14="http://schemas.microsoft.com/office/powerpoint/2010/main" val="329005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p:sp>
        <p:nvSpPr>
          <p:cNvPr id="3" name="Content Placeholder 2"/>
          <p:cNvSpPr>
            <a:spLocks noGrp="1"/>
          </p:cNvSpPr>
          <p:nvPr>
            <p:ph idx="1"/>
          </p:nvPr>
        </p:nvSpPr>
        <p:spPr>
          <a:xfrm>
            <a:off x="457200" y="1771650"/>
            <a:ext cx="3867150" cy="2914650"/>
          </a:xfrm>
        </p:spPr>
        <p:txBody>
          <a:bodyPr>
            <a:normAutofit/>
          </a:bodyPr>
          <a:lstStyle/>
          <a:p>
            <a:r>
              <a:rPr lang="en-US" dirty="0"/>
              <a:t>User Defined</a:t>
            </a:r>
          </a:p>
          <a:p>
            <a:r>
              <a:rPr lang="en-US" dirty="0"/>
              <a:t>Top Level </a:t>
            </a:r>
          </a:p>
          <a:p>
            <a:pPr lvl="1"/>
            <a:r>
              <a:rPr lang="en-US" dirty="0"/>
              <a:t>8 Sub-Models</a:t>
            </a:r>
          </a:p>
          <a:p>
            <a:r>
              <a:rPr lang="en-US" dirty="0"/>
              <a:t>Least Cost Paths [3]</a:t>
            </a:r>
          </a:p>
        </p:txBody>
      </p:sp>
      <p:sp>
        <p:nvSpPr>
          <p:cNvPr id="4" name="Slide Number Placeholder 3"/>
          <p:cNvSpPr>
            <a:spLocks noGrp="1"/>
          </p:cNvSpPr>
          <p:nvPr>
            <p:ph type="sldNum" sz="quarter" idx="10"/>
          </p:nvPr>
        </p:nvSpPr>
        <p:spPr/>
        <p:txBody>
          <a:bodyPr/>
          <a:lstStyle/>
          <a:p>
            <a:fld id="{59B6823F-5700-4CAF-BBE7-6DCF5F0CFF8B}" type="slidenum">
              <a:rPr lang="en-US" smtClean="0"/>
              <a:t>7</a:t>
            </a:fld>
            <a:endParaRPr lang="en-US" dirty="0"/>
          </a:p>
        </p:txBody>
      </p:sp>
      <p:pic>
        <p:nvPicPr>
          <p:cNvPr id="5" name="Picture 4"/>
          <p:cNvPicPr>
            <a:picLocks noChangeAspect="1"/>
          </p:cNvPicPr>
          <p:nvPr/>
        </p:nvPicPr>
        <p:blipFill rotWithShape="1">
          <a:blip r:embed="rId3"/>
          <a:srcRect t="18535" b="6283"/>
          <a:stretch/>
        </p:blipFill>
        <p:spPr>
          <a:xfrm>
            <a:off x="3429000" y="1634728"/>
            <a:ext cx="5645612" cy="1851422"/>
          </a:xfrm>
          <a:prstGeom prst="rect">
            <a:avLst/>
          </a:prstGeom>
        </p:spPr>
      </p:pic>
    </p:spTree>
    <p:extLst>
      <p:ext uri="{BB962C8B-B14F-4D97-AF65-F5344CB8AC3E}">
        <p14:creationId xmlns:p14="http://schemas.microsoft.com/office/powerpoint/2010/main" val="266221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 Lessons Learned</a:t>
            </a:r>
          </a:p>
        </p:txBody>
      </p:sp>
      <p:sp>
        <p:nvSpPr>
          <p:cNvPr id="3" name="Content Placeholder 2"/>
          <p:cNvSpPr>
            <a:spLocks noGrp="1"/>
          </p:cNvSpPr>
          <p:nvPr>
            <p:ph idx="1"/>
          </p:nvPr>
        </p:nvSpPr>
        <p:spPr>
          <a:xfrm>
            <a:off x="457200" y="1586382"/>
            <a:ext cx="8229600" cy="3172294"/>
          </a:xfrm>
        </p:spPr>
        <p:txBody>
          <a:bodyPr>
            <a:normAutofit fontScale="92500" lnSpcReduction="20000"/>
          </a:bodyPr>
          <a:lstStyle/>
          <a:p>
            <a:r>
              <a:rPr lang="en-US" dirty="0"/>
              <a:t>Iterators</a:t>
            </a:r>
          </a:p>
          <a:p>
            <a:pPr lvl="1"/>
            <a:r>
              <a:rPr lang="en-US" dirty="0"/>
              <a:t>One per model</a:t>
            </a:r>
          </a:p>
          <a:p>
            <a:r>
              <a:rPr lang="en-US" dirty="0"/>
              <a:t>Parameters</a:t>
            </a:r>
          </a:p>
          <a:p>
            <a:r>
              <a:rPr lang="en-US" dirty="0"/>
              <a:t>If-Else</a:t>
            </a:r>
          </a:p>
          <a:p>
            <a:pPr lvl="1"/>
            <a:r>
              <a:rPr lang="en-US" dirty="0"/>
              <a:t>Calculator</a:t>
            </a:r>
          </a:p>
          <a:p>
            <a:r>
              <a:rPr lang="en-US" dirty="0"/>
              <a:t>In-line variables</a:t>
            </a:r>
          </a:p>
          <a:p>
            <a:pPr lvl="1"/>
            <a:r>
              <a:rPr lang="en-US" dirty="0"/>
              <a:t>%</a:t>
            </a:r>
          </a:p>
        </p:txBody>
      </p:sp>
      <p:sp>
        <p:nvSpPr>
          <p:cNvPr id="4" name="Slide Number Placeholder 3"/>
          <p:cNvSpPr>
            <a:spLocks noGrp="1"/>
          </p:cNvSpPr>
          <p:nvPr>
            <p:ph type="sldNum" sz="quarter" idx="10"/>
          </p:nvPr>
        </p:nvSpPr>
        <p:spPr/>
        <p:txBody>
          <a:bodyPr/>
          <a:lstStyle/>
          <a:p>
            <a:fld id="{59B6823F-5700-4CAF-BBE7-6DCF5F0CFF8B}" type="slidenum">
              <a:rPr lang="en-US" smtClean="0"/>
              <a:t>8</a:t>
            </a:fld>
            <a:endParaRPr lang="en-US" dirty="0"/>
          </a:p>
        </p:txBody>
      </p:sp>
      <p:pic>
        <p:nvPicPr>
          <p:cNvPr id="7" name="Picture 6"/>
          <p:cNvPicPr>
            <a:picLocks noChangeAspect="1"/>
          </p:cNvPicPr>
          <p:nvPr/>
        </p:nvPicPr>
        <p:blipFill>
          <a:blip r:embed="rId3"/>
          <a:stretch>
            <a:fillRect/>
          </a:stretch>
        </p:blipFill>
        <p:spPr>
          <a:xfrm>
            <a:off x="4632694" y="1551018"/>
            <a:ext cx="3971925" cy="3176203"/>
          </a:xfrm>
          <a:prstGeom prst="rect">
            <a:avLst/>
          </a:prstGeom>
        </p:spPr>
      </p:pic>
    </p:spTree>
    <p:extLst>
      <p:ext uri="{BB962C8B-B14F-4D97-AF65-F5344CB8AC3E}">
        <p14:creationId xmlns:p14="http://schemas.microsoft.com/office/powerpoint/2010/main" val="49728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 Lessons Learned</a:t>
            </a:r>
          </a:p>
        </p:txBody>
      </p:sp>
      <p:sp>
        <p:nvSpPr>
          <p:cNvPr id="3" name="Content Placeholder 2"/>
          <p:cNvSpPr>
            <a:spLocks noGrp="1"/>
          </p:cNvSpPr>
          <p:nvPr>
            <p:ph idx="1"/>
          </p:nvPr>
        </p:nvSpPr>
        <p:spPr>
          <a:xfrm>
            <a:off x="457200" y="1586382"/>
            <a:ext cx="8229600" cy="3172294"/>
          </a:xfrm>
        </p:spPr>
        <p:txBody>
          <a:bodyPr>
            <a:normAutofit/>
          </a:bodyPr>
          <a:lstStyle/>
          <a:p>
            <a:endParaRPr lang="en-US" dirty="0"/>
          </a:p>
          <a:p>
            <a:endParaRPr lang="en-US" dirty="0"/>
          </a:p>
          <a:p>
            <a:pPr marL="0" indent="0">
              <a:buNone/>
            </a:pPr>
            <a:r>
              <a:rPr lang="en-US" dirty="0"/>
              <a:t>Patience!</a:t>
            </a:r>
          </a:p>
        </p:txBody>
      </p:sp>
      <p:sp>
        <p:nvSpPr>
          <p:cNvPr id="4" name="Slide Number Placeholder 3"/>
          <p:cNvSpPr>
            <a:spLocks noGrp="1"/>
          </p:cNvSpPr>
          <p:nvPr>
            <p:ph type="sldNum" sz="quarter" idx="10"/>
          </p:nvPr>
        </p:nvSpPr>
        <p:spPr/>
        <p:txBody>
          <a:bodyPr/>
          <a:lstStyle/>
          <a:p>
            <a:fld id="{59B6823F-5700-4CAF-BBE7-6DCF5F0CFF8B}" type="slidenum">
              <a:rPr lang="en-US" smtClean="0"/>
              <a:t>9</a:t>
            </a:fld>
            <a:endParaRPr lang="en-US" dirty="0"/>
          </a:p>
        </p:txBody>
      </p:sp>
      <p:pic>
        <p:nvPicPr>
          <p:cNvPr id="5" name="Picture 4"/>
          <p:cNvPicPr>
            <a:picLocks noChangeAspect="1"/>
          </p:cNvPicPr>
          <p:nvPr/>
        </p:nvPicPr>
        <p:blipFill rotWithShape="1">
          <a:blip r:embed="rId3"/>
          <a:srcRect b="3355"/>
          <a:stretch/>
        </p:blipFill>
        <p:spPr>
          <a:xfrm>
            <a:off x="4819650" y="2266950"/>
            <a:ext cx="3328736" cy="1807802"/>
          </a:xfrm>
          <a:prstGeom prst="rect">
            <a:avLst/>
          </a:prstGeom>
        </p:spPr>
      </p:pic>
    </p:spTree>
    <p:extLst>
      <p:ext uri="{BB962C8B-B14F-4D97-AF65-F5344CB8AC3E}">
        <p14:creationId xmlns:p14="http://schemas.microsoft.com/office/powerpoint/2010/main" val="266483764"/>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5819</TotalTime>
  <Words>666</Words>
  <Application>Microsoft Office PowerPoint</Application>
  <PresentationFormat>On-screen Show (16:9)</PresentationFormat>
  <Paragraphs>140</Paragraphs>
  <Slides>12</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Arial Black</vt:lpstr>
      <vt:lpstr>Calibri</vt:lpstr>
      <vt:lpstr>Wingdings</vt:lpstr>
      <vt:lpstr>ヒラギノ角ゴ Pro W3</vt:lpstr>
      <vt:lpstr>16-9 Cover</vt:lpstr>
      <vt:lpstr>16-9 Light Background</vt:lpstr>
      <vt:lpstr>16-9 White Backgroud</vt:lpstr>
      <vt:lpstr>PowerPoint Presentation</vt:lpstr>
      <vt:lpstr>Contents</vt:lpstr>
      <vt:lpstr>Carbon Capture and Storage</vt:lpstr>
      <vt:lpstr>Sources</vt:lpstr>
      <vt:lpstr>Sinks</vt:lpstr>
      <vt:lpstr>Data</vt:lpstr>
      <vt:lpstr>Model</vt:lpstr>
      <vt:lpstr>Model – Lessons Learned</vt:lpstr>
      <vt:lpstr>Model – Lessons Learned</vt:lpstr>
      <vt:lpstr>Output</vt:lpstr>
      <vt:lpstr>Future Work</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Maidment, David R</cp:lastModifiedBy>
  <cp:revision>405</cp:revision>
  <cp:lastPrinted>2011-01-24T02:49:42Z</cp:lastPrinted>
  <dcterms:created xsi:type="dcterms:W3CDTF">2011-06-30T15:04:08Z</dcterms:created>
  <dcterms:modified xsi:type="dcterms:W3CDTF">2017-11-30T18:02:24Z</dcterms:modified>
  <cp:category/>
</cp:coreProperties>
</file>