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3F0B79-8AF0-4E6E-8961-9FCDF3B463F6}">
          <p14:sldIdLst>
            <p14:sldId id="256"/>
            <p14:sldId id="258"/>
            <p14:sldId id="257"/>
            <p14:sldId id="259"/>
            <p14:sldId id="260"/>
            <p14:sldId id="262"/>
            <p14:sldId id="263"/>
            <p14:sldId id="268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B827-120A-4813-AE56-19797BB3194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656F-7171-4324-9C19-31ED8B03D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2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0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0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656F-7171-4324-9C19-31ED8B03DA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3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C86B-B027-4B32-BE6E-288D17ED9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E9F5B-10A7-48C4-8B81-AF7C5E876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81FE2-47E6-40BA-BFE5-53C8C3F3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E0DE-8A9F-4BDB-9855-3054D6B2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8B255-9CC7-4AAA-8F35-EAF70270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1928-461A-4FD5-92DE-70C14097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5BAAA-1887-42F5-9AAC-D653568C5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E963F-A116-41F0-82A0-B7BC0AB1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AF36E-8164-4925-BA13-50F0731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17FB2-6C07-4591-A5CB-1A9589D1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EEEF6-6B62-4638-9C4A-B1D1F20FB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EE5AF-CE90-4148-9100-F71CA0BB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A31DF-2E88-4D03-A58F-558E2418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B5A52-4506-4F61-8E81-FCD8D9A5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B7CF-6B24-45D2-B39A-20E5FDFF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B9C6-B124-420E-9552-32815885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9C89-C5FF-4A7B-8368-D16B088F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9635F-F566-4ABF-BF39-9E79EB81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0200-20D2-403C-81CE-F81C4BAA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9C9A-B7AA-4B98-93EE-6F9F1DF4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C3AE-58B0-4313-A4CF-118AA32E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39C2-19CD-405D-9C6D-717A8CE9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F53D8-BFA6-4C4D-8186-88BE5F8E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6EAEF-E75F-4DAF-9446-456C1CA6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A35F-8DE5-46B0-8C6A-D98D127F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2D9E-C736-4821-95E6-C04EF4AC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0DE4-AD3D-4B3D-9F0D-C127E68FF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5BC73-FF28-449D-A0E1-74C66AEB8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06F28-E00F-41D5-8B22-D549E580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C80E-A44F-439C-8B20-4A807F17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3F191-141D-4373-B299-3F4135F1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9EBF-6522-4DAE-84ED-9D0A0F87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E5EFC-B002-4170-A685-3AFAC797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89593-6EEA-4922-8F79-91BD46A7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723D5-7DAE-416F-8E60-794E8943F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B7ADA-0935-4256-8128-F583CF6BE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CCC95-A048-4957-AC82-A0EBAD9D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1DE82-4A23-4BEC-88AD-9C7A283E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ED66-0453-45C5-A94E-510EBB90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757A-B26C-4FEF-B468-F66D0891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4F859-FCCC-4770-901C-67AA77D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F8CEF-A81B-4315-A989-4C0D45CA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184EC-C7F4-4C93-8F15-95633127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54875-E37C-474F-8709-7C728016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09EA1-7E4B-4BD5-BA11-3BE3926F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A2DA9-0C1C-4F6E-BE01-3A108D48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2841-65FA-4C83-96BB-B80B7EBA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007E7-B146-4C60-81F8-9926364C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F4F4A-3D37-48CC-B768-7E84B0467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1AC4-7164-4C83-AB3B-0656A0EB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18ACE-E5D3-49C4-B0ED-9628A251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2A09E-82E5-480A-9345-173B41F1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69C9-EBB4-4EF7-B0D6-194233CF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A917D-92CB-4BCF-8159-4D26A42BF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05EE-3349-49CC-860D-25A81DC6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5F97-643B-4766-82A8-1E28450F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D774F-111E-427A-A80D-6F60D204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95FA-DF41-48AB-9D6E-C9E5632D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706EF-0B7E-4B52-9559-3720D6CC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306B-17B2-4AA7-A770-195D32643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7A8B-5D5A-489D-9E9D-8CE22C625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AB87-3147-4348-B38C-FF5AD77A1B1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33DF-2A25-425A-955D-E132CCCE8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141-DB0A-4D1E-BD00-01FF79BD3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07A9-4B2E-4FEF-BEB1-7B1A05F8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D1F9F0B-BCD4-4F67-8329-92230E474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20" y="2"/>
            <a:ext cx="11989838" cy="675231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dist="50800" dir="5400000" algn="ctr" rotWithShape="0">
              <a:srgbClr val="A1A1A1"/>
            </a:outerShdw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F8C865-1F77-4C76-BF64-9367EFB1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1" y="1978740"/>
            <a:ext cx="9144000" cy="290051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TEXAS DROUGHT PLANNING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6C94B-F7E4-4D8E-AAB0-9A4C441F3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50" y="184219"/>
            <a:ext cx="2389119" cy="1163638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2A674CF-97A8-4A3B-8DE1-E333366B54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8912" y="4972759"/>
            <a:ext cx="5135218" cy="1221599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cap="all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Arial Black" charset="0"/>
              </a:rPr>
              <a:t>Elbin A. Collado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b="1" i="0" cap="all" baseline="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.SC. Energy &amp; Earth Resources | 2018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Jackson school of geosciences</a:t>
            </a:r>
            <a:endParaRPr lang="en-US" b="1" i="0" cap="all" baseline="0" dirty="0">
              <a:solidFill>
                <a:schemeClr val="accent2">
                  <a:lumMod val="75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CE394k GIS in Water Resources, Fall 2017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b="1" baseline="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The University of Texas at Austin</a:t>
            </a:r>
            <a:endParaRPr lang="en-US" b="1" dirty="0">
              <a:solidFill>
                <a:schemeClr val="accent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BC903-51CE-4507-AEAB-DC4C31769DF4}"/>
              </a:ext>
            </a:extLst>
          </p:cNvPr>
          <p:cNvSpPr/>
          <p:nvPr/>
        </p:nvSpPr>
        <p:spPr>
          <a:xfrm>
            <a:off x="424668" y="435373"/>
            <a:ext cx="2888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Black" charset="0"/>
              </a:rPr>
              <a:t>November 9</a:t>
            </a:r>
            <a:r>
              <a:rPr lang="en-US" cap="all" baseline="30000" dirty="0">
                <a:solidFill>
                  <a:schemeClr val="accent2">
                    <a:lumMod val="75000"/>
                  </a:schemeClr>
                </a:solidFill>
                <a:latin typeface="Arial Black" charset="0"/>
              </a:rPr>
              <a:t>th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Black" charset="0"/>
              </a:rPr>
              <a:t>, 2017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8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8AF4E-673E-4588-9D7A-1E059218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62" y="3263705"/>
            <a:ext cx="3543745" cy="2954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A1E13-4EB8-43BD-9EE3-9664275C7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762" y="306908"/>
            <a:ext cx="3543745" cy="2749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B5F88-E564-4945-82DA-BD14EAB7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478898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Future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11DB-D632-42C9-8295-A3357492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528550"/>
            <a:ext cx="6204984" cy="434563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State’s population is projected to grow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46.3 million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fifty years.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use in TX power plants will increase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120% by 2060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demand is estimated to be 22 million acre-feet a year (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more than current demand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Drought are expected to be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frequent and more severe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availability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expected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Possible solutions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DCP to include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restriction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stages of drought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 plants can use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non-potable water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(ex: sewage effluent)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salinity groundwater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46B2-8EAA-4B3F-85D6-3FB5B898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496" y="719967"/>
            <a:ext cx="331185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End…</a:t>
            </a:r>
          </a:p>
        </p:txBody>
      </p:sp>
    </p:spTree>
    <p:extLst>
      <p:ext uri="{BB962C8B-B14F-4D97-AF65-F5344CB8AC3E}">
        <p14:creationId xmlns:p14="http://schemas.microsoft.com/office/powerpoint/2010/main" val="18499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C0ECF78-CB2E-4A1A-AD91-2B3FBF7F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596096"/>
            <a:ext cx="4042410" cy="243621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0F5FE63-B9F0-47D9-9743-75DE9866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2" y="640264"/>
            <a:ext cx="4042409" cy="241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3A196-8ABB-4887-8AF5-3FAD82B7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Arial"/>
              </a:rPr>
              <a:t>Drought Prone Texas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3D29-E623-4869-8879-59C9BA6F3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Parts of Texas have been in drought conditions for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the time since 1990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Texas is the most exposed state for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heat, drought and wildfire</a:t>
            </a:r>
            <a:endParaRPr lang="en-US" sz="1800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defRPr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Texas gets an overall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grade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for preparedness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9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E0AFE-704B-4CB8-AB9D-D447278759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6D3D74-D802-4131-9B88-9B61E777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12" y="3824044"/>
            <a:ext cx="3996668" cy="2421171"/>
          </a:xfrm>
          <a:prstGeom prst="rect">
            <a:avLst/>
          </a:prstGeom>
        </p:spPr>
      </p:pic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9E92DE28-7817-4578-BE1D-D47D9F886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346" y="751724"/>
            <a:ext cx="2706164" cy="2740076"/>
          </a:xfrm>
          <a:prstGeom prst="rect">
            <a:avLst/>
          </a:prstGeom>
        </p:spPr>
      </p:pic>
      <p:pic>
        <p:nvPicPr>
          <p:cNvPr id="4" name="Picture 2" descr="Image result for drought category">
            <a:extLst>
              <a:ext uri="{FF2B5EF4-FFF2-40B4-BE49-F238E27FC236}">
                <a16:creationId xmlns:a16="http://schemas.microsoft.com/office/drawing/2014/main" id="{8DC0F16F-75E4-4487-A410-E738906FE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51" y="529471"/>
            <a:ext cx="2526789" cy="30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E3545-7160-4F05-9349-0303EEAE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5" y="640263"/>
            <a:ext cx="5047021" cy="13449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prstClr val="black"/>
                </a:solidFill>
                <a:latin typeface="Arial"/>
              </a:rPr>
              <a:t>Current Conditions:  Texas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32A9-99E4-49B6-B961-56759F60D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portions of the state is considered to be under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drought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Areas under abnormal dryness across southwestern, west-central and southern Texas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Severe drought in Texas is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affecting 2,000 people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moderate drought is affecting another 9,177,000 (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of population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2E0AFE-704B-4CB8-AB9D-D447278759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ADCDC0-BAC3-4267-92B8-F61B1B29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506" y="3727937"/>
            <a:ext cx="4245680" cy="2489981"/>
          </a:xfrm>
          <a:prstGeom prst="rect">
            <a:avLst/>
          </a:prstGeom>
        </p:spPr>
      </p:pic>
      <p:pic>
        <p:nvPicPr>
          <p:cNvPr id="8" name="Content Placeholder 3" descr="A close up of a map&#10;&#10;Description generated with high confidence">
            <a:extLst>
              <a:ext uri="{FF2B5EF4-FFF2-40B4-BE49-F238E27FC236}">
                <a16:creationId xmlns:a16="http://schemas.microsoft.com/office/drawing/2014/main" id="{0B533BB9-AEC7-4ECB-B1FA-B167CE24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709" y="321176"/>
            <a:ext cx="2337231" cy="2900326"/>
          </a:xfrm>
          <a:prstGeom prst="rect">
            <a:avLst/>
          </a:prstGeom>
        </p:spPr>
      </p:pic>
      <p:pic>
        <p:nvPicPr>
          <p:cNvPr id="9" name="Picture 8" descr="A picture containing screenshot, vector graphics&#10;&#10;Description generated with high confidence">
            <a:extLst>
              <a:ext uri="{FF2B5EF4-FFF2-40B4-BE49-F238E27FC236}">
                <a16:creationId xmlns:a16="http://schemas.microsoft.com/office/drawing/2014/main" id="{692880DE-29DE-433C-A6F2-4E37C3502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499" y="684159"/>
            <a:ext cx="2679326" cy="2284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80251-B354-4BE5-83F6-ACB2E6B2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prstClr val="black"/>
                </a:solidFill>
                <a:latin typeface="Arial"/>
              </a:rPr>
              <a:t>Current Conditions: Utah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9257-328C-4FF1-9379-75F1959C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Salt Lake City is 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drought riskiest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metro area in the country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Utah has experienced abnormally dry to extreme drought conditions.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26.8% of Utah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in drought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Affecting an estimated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million people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3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C5139D3E-8CE0-4A1C-BBD8-7D794CCB2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257" y="1152939"/>
            <a:ext cx="4282731" cy="4225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102D4-9282-4E23-97CE-A25D01CD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Regional Water Planning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A801-EF16-433D-92BA-33EBD2DE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Texas Water Development Board (TWDB) creates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plans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State’s water resources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regional planning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Water Planning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provide for the orderly development, management of water resources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and response to drought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conditions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16 planning regions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(A-P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14A0-DC0A-4766-AA66-869363CC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 1950s Drought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E7020F33-8989-41C8-B117-C7E149FA1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202" y="4024181"/>
            <a:ext cx="3893551" cy="24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8D7E35-745A-4DB8-B8F9-B86FB3AC772C}"/>
              </a:ext>
            </a:extLst>
          </p:cNvPr>
          <p:cNvSpPr/>
          <p:nvPr/>
        </p:nvSpPr>
        <p:spPr>
          <a:xfrm>
            <a:off x="419100" y="1690688"/>
            <a:ext cx="5681449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Of Record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(DOR) = the worst drought to occur for a particular area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planning focuses on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 drought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frequency and severity of hydrological drought is defined on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 or river basin scale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1956:  244 of 254 of the state’s counties are listed as 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disaster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Losses from 1950 to 1957 were estimated 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 billion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statesman.com/rf/image_large/Pub/p2/Statesman/2011/08/04/Images/photos.medleyphoto.2482861.jpg?uuid=aAXzkgFoTgyq5c_f4dFybw">
            <a:extLst>
              <a:ext uri="{FF2B5EF4-FFF2-40B4-BE49-F238E27FC236}">
                <a16:creationId xmlns:a16="http://schemas.microsoft.com/office/drawing/2014/main" id="{418D5C45-F5E1-4A58-869D-460A0242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02" y="1027906"/>
            <a:ext cx="3893552" cy="26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2E0AFE-704B-4CB8-AB9D-D447278759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D190B68-B3FD-43B9-BE2E-B48522B4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31" y="3935220"/>
            <a:ext cx="5433229" cy="2132542"/>
          </a:xfrm>
          <a:prstGeom prst="rect">
            <a:avLst/>
          </a:prstGeom>
        </p:spPr>
      </p:pic>
      <p:pic>
        <p:nvPicPr>
          <p:cNvPr id="4" name="Content Placeholder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2757ED8-064D-484F-9FD7-50625247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74" y="750163"/>
            <a:ext cx="2670431" cy="2470150"/>
          </a:xfrm>
          <a:prstGeom prst="rect">
            <a:avLst/>
          </a:prstGeom>
        </p:spPr>
      </p:pic>
      <p:pic>
        <p:nvPicPr>
          <p:cNvPr id="5" name="Picture 2" descr="Image result for 2011 texas drought">
            <a:extLst>
              <a:ext uri="{FF2B5EF4-FFF2-40B4-BE49-F238E27FC236}">
                <a16:creationId xmlns:a16="http://schemas.microsoft.com/office/drawing/2014/main" id="{695C292A-851A-45B2-A2DD-C5597BB59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0379" y="1221204"/>
            <a:ext cx="2994920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4E575-1289-4B8E-8E9B-C23AEE22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 2011 Drought: Driest Year 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AD4D-6975-4F58-9FFD-B7F2A5FC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 fontScale="92500"/>
          </a:bodyPr>
          <a:lstStyle/>
          <a:p>
            <a:pPr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2010-2011: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Most current severe drought</a:t>
            </a:r>
          </a:p>
          <a:p>
            <a:pPr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Rainfall averaged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inches</a:t>
            </a:r>
          </a:p>
          <a:p>
            <a:pPr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Agricultural losses are estimated at over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$5.2 billion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2011, Lake Meredith recorded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historical inflow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approximately 6,300 acre‐feet.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9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0FC1-3F94-4080-8838-2EE08335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649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Drought Contingency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BC6AFE-29EE-47B5-A58D-67F942EA4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64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3,300 connections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submit drought contingency plans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Strategies for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supply and demand management responses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supply shortages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Regional Water Planning mandate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restrictions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contained in Drought Contingency Plans.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DCPs include:</a:t>
            </a:r>
            <a:endParaRPr lang="en-US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targets for water use reductions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Drought response stages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Triggers to begin and end each stage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Supply management measures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Demand management measures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Descriptions of drought indicators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Notification procedures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5F087D-34F0-4EC4-9F61-92DF62C7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7878" y="4146701"/>
            <a:ext cx="3056021" cy="22786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Enforcement procedures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Coordination with regional water planning group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Adoption of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Ongoing public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Public input to the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Procedures for granting exceptions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0FCF6C0-9512-4F35-AB45-FA696268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99" y="3881540"/>
            <a:ext cx="3407924" cy="2543808"/>
          </a:xfrm>
          <a:prstGeom prst="rect">
            <a:avLst/>
          </a:prstGeom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5D11A09C-64BA-4408-B302-60871814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899" y="1245704"/>
            <a:ext cx="3407924" cy="25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generated with high confidence">
            <a:extLst>
              <a:ext uri="{FF2B5EF4-FFF2-40B4-BE49-F238E27FC236}">
                <a16:creationId xmlns:a16="http://schemas.microsoft.com/office/drawing/2014/main" id="{55467E76-118A-4546-B7C8-3CAA10C93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7" r="-2" b="-2"/>
          <a:stretch/>
        </p:blipFill>
        <p:spPr>
          <a:xfrm>
            <a:off x="6848272" y="2180492"/>
            <a:ext cx="4236097" cy="3567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632CF-B9AE-4F0C-8B1F-1F73998C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Drought Impacts on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E13B-90D9-42D8-8F33-7A0023EE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0588" cy="4752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Demand for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was at an all-time high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of the heat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needed to cool the state’s coal, nuclear and gas power plants was 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supply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Texans were warned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blackouts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was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away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rights holders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10-18 percent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electricity came from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3726</TotalTime>
  <Words>496</Words>
  <Application>Microsoft Office PowerPoint</Application>
  <PresentationFormat>Widescreen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Office Theme</vt:lpstr>
      <vt:lpstr>TEXAS DROUGHT PLANNING </vt:lpstr>
      <vt:lpstr>Drought Prone Texas</vt:lpstr>
      <vt:lpstr>Current Conditions:  Texas</vt:lpstr>
      <vt:lpstr>Current Conditions: Utah</vt:lpstr>
      <vt:lpstr>Regional Water Planning Areas</vt:lpstr>
      <vt:lpstr>The 1950s Drought</vt:lpstr>
      <vt:lpstr>The 2011 Drought: Driest Year in Texas</vt:lpstr>
      <vt:lpstr>Drought Contingency Plans</vt:lpstr>
      <vt:lpstr>Drought Impacts on Energy</vt:lpstr>
      <vt:lpstr>Future Predictions</vt:lpstr>
      <vt:lpstr>The End…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Drought Planning</dc:title>
  <dc:creator>Elbin Collado</dc:creator>
  <cp:lastModifiedBy>Maidment, David R</cp:lastModifiedBy>
  <cp:revision>74</cp:revision>
  <dcterms:created xsi:type="dcterms:W3CDTF">2017-11-04T07:01:17Z</dcterms:created>
  <dcterms:modified xsi:type="dcterms:W3CDTF">2017-11-09T17:04:04Z</dcterms:modified>
</cp:coreProperties>
</file>