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7" autoAdjust="0"/>
  </p:normalViewPr>
  <p:slideViewPr>
    <p:cSldViewPr snapToGrid="0" snapToObjects="1"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414E-56A7-9340-A66A-5757D9A2FCB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802E-D746-0A4C-A0AD-778FABD1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Google SV cars outfitted with BC, NO, NO2 instruments from </a:t>
            </a:r>
            <a:r>
              <a:rPr lang="en-US" dirty="0" err="1" smtClean="0"/>
              <a:t>Aclima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BC – from sources that burn fossil fuel</a:t>
            </a:r>
            <a:r>
              <a:rPr lang="en-US" baseline="0" dirty="0" smtClean="0"/>
              <a:t> like engines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– from diesel engines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NO2 – oxidation product of NO, both are precursors to ozone and particulate matter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cars drive each street in the areas (called polygons) that were decided upon to represent a variety of land uses, climates,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Drive each street multiple times (for Oakland each point had an average of 30 unique measurement days)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Get a lot of data points, reduce them to create a map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Began in May 2015, focusing</a:t>
            </a:r>
            <a:r>
              <a:rPr lang="en-US" baseline="0" dirty="0" smtClean="0"/>
              <a:t> on Oakland, still ongoing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Air pollution is one</a:t>
            </a:r>
            <a:r>
              <a:rPr lang="en-US" baseline="0" dirty="0" smtClean="0"/>
              <a:t> of the leading causes of death globally, can affect health even at relatively low concentrations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Personal exposure could really be affected by fine scale pollution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Very little fine-scale data available, few fixed monitoring site, those are regulatory monitors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 postdoc in the group made this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gui</a:t>
            </a:r>
            <a:r>
              <a:rPr lang="en-US" baseline="0" dirty="0" smtClean="0"/>
              <a:t> to visualize the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set a minimum number of days, a time frame, see which days the points were driven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Pretty cool!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 used this to preliminarily look at concentrations (the</a:t>
            </a:r>
            <a:r>
              <a:rPr lang="en-US" baseline="0" dirty="0" smtClean="0"/>
              <a:t> dataset was huge and I couldn’t export that many points into GIS)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Highways have higher concentrations as expected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Richmond is pretty clean, inner sunset cleaner than outer sunset, financial district really</a:t>
            </a:r>
            <a:r>
              <a:rPr lang="en-US" baseline="0" dirty="0" smtClean="0"/>
              <a:t> dirty – lots of traffic, makes sense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Millbrae looks as dirty as the financial district yet it’s a residential area – shouldn’t be much traffic or industry –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causing it? – maybe the airport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What drive pass 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How I did the analysis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Got a stable map and</a:t>
            </a:r>
            <a:r>
              <a:rPr lang="en-US" baseline="0" dirty="0" smtClean="0"/>
              <a:t> got one value for every point for GIS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Going back to Millbrae, by the</a:t>
            </a:r>
            <a:r>
              <a:rPr lang="en-US" baseline="0" dirty="0" smtClean="0"/>
              <a:t> airport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One thing that came out of Oakland data was the discovery of</a:t>
            </a:r>
            <a:r>
              <a:rPr lang="en-US" baseline="0" dirty="0" smtClean="0"/>
              <a:t> quite a few local hotspots – one or a handful of data points elevated in relation to surroundings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Could be an intersection where cars are constantly stopped, local industrial source in some cases (warehouse, metals recycling)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Important for finding local high levels that could be driving air pollution exposure for some in an overall clean area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Performed a GIS hotspot analysis – want an automated/systematic</a:t>
            </a:r>
            <a:r>
              <a:rPr lang="en-US" baseline="0" dirty="0" smtClean="0"/>
              <a:t> way of picking out hotspots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Based on z-scores and p-values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Determines where there is an unusually high little cluster, how I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analysis picked</a:t>
            </a:r>
            <a:r>
              <a:rPr lang="en-US" baseline="0" dirty="0" smtClean="0"/>
              <a:t> out these spots as hotspots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Visually looks pretty accurate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Also was</a:t>
            </a:r>
            <a:r>
              <a:rPr lang="en-US" baseline="0" dirty="0" smtClean="0"/>
              <a:t> curious and did some </a:t>
            </a:r>
            <a:r>
              <a:rPr lang="en-US" baseline="0" dirty="0" err="1" smtClean="0"/>
              <a:t>Thiessen</a:t>
            </a:r>
            <a:r>
              <a:rPr lang="en-US" baseline="0" dirty="0" smtClean="0"/>
              <a:t> Polygons to see what kind of surface I could create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Want to compare it to land use regression the lab did for Oakland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802E-D746-0A4C-A0AD-778FABD13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2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3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9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5270-FDF9-6642-B8B6-8F20114B189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4197-7E73-A849-A332-961AA2F9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Pollution Trends in the San Francisco Bay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Rivkah Gardner-Frolick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Hotspot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959" y="5987867"/>
            <a:ext cx="5997851" cy="144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Hot Spot Analysis (</a:t>
            </a:r>
            <a:r>
              <a:rPr lang="en-US" sz="2800" dirty="0" err="1" smtClean="0"/>
              <a:t>Getis-Ord</a:t>
            </a:r>
            <a:r>
              <a:rPr lang="en-US" sz="2800" dirty="0" smtClean="0"/>
              <a:t> </a:t>
            </a:r>
            <a:r>
              <a:rPr lang="en-US" sz="2800" dirty="0" err="1" smtClean="0"/>
              <a:t>Gi</a:t>
            </a:r>
            <a:r>
              <a:rPr lang="en-US" sz="2800" dirty="0" smtClean="0"/>
              <a:t>*)</a:t>
            </a:r>
            <a:endParaRPr lang="en-US" sz="2800" dirty="0"/>
          </a:p>
        </p:txBody>
      </p:sp>
      <p:pic>
        <p:nvPicPr>
          <p:cNvPr id="4" name="Picture 3" descr="hotspots_m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38894" r="25838" b="14723"/>
          <a:stretch/>
        </p:blipFill>
        <p:spPr>
          <a:xfrm>
            <a:off x="2521959" y="1417638"/>
            <a:ext cx="6164841" cy="4570229"/>
          </a:xfrm>
          <a:prstGeom prst="rect">
            <a:avLst/>
          </a:prstGeom>
        </p:spPr>
      </p:pic>
      <p:pic>
        <p:nvPicPr>
          <p:cNvPr id="5" name="Picture 4" descr="hotspots_m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6791" r="88948" b="58733"/>
          <a:stretch/>
        </p:blipFill>
        <p:spPr>
          <a:xfrm>
            <a:off x="457200" y="1785625"/>
            <a:ext cx="1919171" cy="18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5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Hotspot Analysis</a:t>
            </a:r>
            <a:endParaRPr lang="en-US" dirty="0"/>
          </a:p>
        </p:txBody>
      </p:sp>
      <p:pic>
        <p:nvPicPr>
          <p:cNvPr id="4" name="Picture 3" descr="Milbra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3" t="39758" r="25164" b="16233"/>
          <a:stretch/>
        </p:blipFill>
        <p:spPr>
          <a:xfrm>
            <a:off x="1237412" y="1284983"/>
            <a:ext cx="7274512" cy="5047337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176189" y="3180879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594521" y="3711026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859609" y="3068205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433077" y="3711026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696836" y="3863426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385054" y="2359288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412" y="5938330"/>
            <a:ext cx="354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Hotspots with 95%, 99% confidence</a:t>
            </a:r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1911101" y="2094214"/>
            <a:ext cx="530176" cy="530147"/>
          </a:xfrm>
          <a:prstGeom prst="donut">
            <a:avLst>
              <a:gd name="adj" fmla="val 8135"/>
            </a:avLst>
          </a:prstGeom>
          <a:solidFill>
            <a:srgbClr val="34DC0E"/>
          </a:solidFill>
          <a:ln>
            <a:solidFill>
              <a:srgbClr val="34DC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creen Shot 2017-11-08 at 11.5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8" y="1284983"/>
            <a:ext cx="479856" cy="50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Thiessen</a:t>
            </a:r>
            <a:r>
              <a:rPr lang="en-US" dirty="0" smtClean="0"/>
              <a:t> Polygon</a:t>
            </a:r>
            <a:endParaRPr lang="en-US" dirty="0"/>
          </a:p>
        </p:txBody>
      </p:sp>
      <p:pic>
        <p:nvPicPr>
          <p:cNvPr id="4" name="Picture 3" descr="thiessen poly bc oa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31559" r="22603" b="9761"/>
          <a:stretch/>
        </p:blipFill>
        <p:spPr>
          <a:xfrm>
            <a:off x="347957" y="1322056"/>
            <a:ext cx="6719676" cy="5062740"/>
          </a:xfrm>
          <a:prstGeom prst="rect">
            <a:avLst/>
          </a:prstGeom>
        </p:spPr>
      </p:pic>
      <p:pic>
        <p:nvPicPr>
          <p:cNvPr id="7" name="Picture 6" descr="thiessen poly bc oa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7" t="50483" r="1139" b="6608"/>
          <a:stretch/>
        </p:blipFill>
        <p:spPr>
          <a:xfrm>
            <a:off x="7067633" y="1895546"/>
            <a:ext cx="1740103" cy="36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spatial variability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Prevailing winds</a:t>
            </a:r>
          </a:p>
          <a:p>
            <a:r>
              <a:rPr lang="en-US" dirty="0" smtClean="0"/>
              <a:t>Analyze correlation with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and use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emographics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8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Google Street View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1-Hz measurements of </a:t>
            </a:r>
            <a:r>
              <a:rPr lang="en-US" b="1" dirty="0"/>
              <a:t>b</a:t>
            </a:r>
            <a:r>
              <a:rPr lang="en-US" b="1" dirty="0" smtClean="0"/>
              <a:t>lack carbon (BC), nitrogen </a:t>
            </a:r>
            <a:r>
              <a:rPr lang="en-US" b="1" dirty="0"/>
              <a:t>o</a:t>
            </a:r>
            <a:r>
              <a:rPr lang="en-US" b="1" dirty="0" smtClean="0"/>
              <a:t>xide (NO), nitrogen </a:t>
            </a:r>
            <a:r>
              <a:rPr lang="en-US" b="1" dirty="0"/>
              <a:t>d</a:t>
            </a:r>
            <a:r>
              <a:rPr lang="en-US" b="1" dirty="0" smtClean="0"/>
              <a:t>ioxide (NO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endParaRPr lang="en-US" b="1" baseline="-25000" dirty="0" smtClean="0"/>
          </a:p>
          <a:p>
            <a:r>
              <a:rPr lang="en-US" dirty="0" smtClean="0"/>
              <a:t>May 2015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now</a:t>
            </a:r>
          </a:p>
          <a:p>
            <a:endParaRPr lang="en-US" dirty="0"/>
          </a:p>
        </p:txBody>
      </p:sp>
      <p:pic>
        <p:nvPicPr>
          <p:cNvPr id="4" name="Picture 3" descr="Screen Shot 2017-11-09 at 12.23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93122"/>
            <a:ext cx="3427300" cy="2846292"/>
          </a:xfrm>
          <a:prstGeom prst="rect">
            <a:avLst/>
          </a:prstGeom>
        </p:spPr>
      </p:pic>
      <p:pic>
        <p:nvPicPr>
          <p:cNvPr id="5" name="Picture 4" descr="Screen Shot 2017-11-09 at 12.24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55" y="3503020"/>
            <a:ext cx="4691545" cy="27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2" y="1600200"/>
            <a:ext cx="3598455" cy="4525963"/>
          </a:xfrm>
        </p:spPr>
        <p:txBody>
          <a:bodyPr/>
          <a:lstStyle/>
          <a:p>
            <a:r>
              <a:rPr lang="en-US" dirty="0" smtClean="0"/>
              <a:t>Health effects</a:t>
            </a:r>
          </a:p>
          <a:p>
            <a:r>
              <a:rPr lang="en-US" dirty="0" smtClean="0"/>
              <a:t>Personal exposure affected by fine-scale pollution</a:t>
            </a:r>
          </a:p>
          <a:p>
            <a:r>
              <a:rPr lang="en-US" dirty="0" smtClean="0"/>
              <a:t>Lack of fine-scale data</a:t>
            </a:r>
            <a:endParaRPr lang="en-US" dirty="0"/>
          </a:p>
        </p:txBody>
      </p:sp>
      <p:pic>
        <p:nvPicPr>
          <p:cNvPr id="4" name="Picture 3" descr="healthaffects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9" y="1274578"/>
            <a:ext cx="5328031" cy="508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8682" y="6358290"/>
            <a:ext cx="437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mccog.net</a:t>
            </a:r>
            <a:r>
              <a:rPr lang="en-US" sz="1400" dirty="0" smtClean="0"/>
              <a:t>/</a:t>
            </a:r>
            <a:r>
              <a:rPr lang="en-US" sz="1400" dirty="0" err="1" smtClean="0"/>
              <a:t>cleanairdare</a:t>
            </a:r>
            <a:r>
              <a:rPr lang="en-US" sz="1400" dirty="0" smtClean="0"/>
              <a:t>/air-quality-</a:t>
            </a:r>
            <a:r>
              <a:rPr lang="en-US" sz="1400" dirty="0" err="1" smtClean="0"/>
              <a:t>explained.html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0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57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Goals:</a:t>
            </a:r>
          </a:p>
          <a:p>
            <a:r>
              <a:rPr lang="en-US" sz="2800" dirty="0" smtClean="0"/>
              <a:t>Determine extent of </a:t>
            </a:r>
            <a:r>
              <a:rPr lang="en-US" sz="2800" b="1" dirty="0" smtClean="0"/>
              <a:t>spatial variability </a:t>
            </a:r>
            <a:r>
              <a:rPr lang="en-US" sz="2800" dirty="0" smtClean="0"/>
              <a:t>within and between polygons, hotspots</a:t>
            </a:r>
          </a:p>
          <a:p>
            <a:r>
              <a:rPr lang="en-US" sz="2800" dirty="0" smtClean="0"/>
              <a:t>Relate concentrations to </a:t>
            </a:r>
            <a:r>
              <a:rPr lang="en-US" sz="2800" b="1" dirty="0" smtClean="0"/>
              <a:t>land use, climate, and demographics 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79228" y="1600200"/>
            <a:ext cx="3907572" cy="43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Visualization GUI</a:t>
            </a:r>
            <a:endParaRPr lang="en-US" dirty="0"/>
          </a:p>
        </p:txBody>
      </p:sp>
      <p:pic>
        <p:nvPicPr>
          <p:cNvPr id="4" name="Picture 3" descr="Screen Shot 2017-11-08 at 12.5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Concentrations</a:t>
            </a:r>
            <a:endParaRPr lang="en-US" dirty="0"/>
          </a:p>
        </p:txBody>
      </p:sp>
      <p:pic>
        <p:nvPicPr>
          <p:cNvPr id="4" name="Picture 3" descr="Screen Shot 2017-11-09 at 12.16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4" y="1402495"/>
            <a:ext cx="7412898" cy="54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Drive pass = measurements collected at one point from one pass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Analysis:</a:t>
            </a:r>
          </a:p>
          <a:p>
            <a:r>
              <a:rPr lang="en-US" dirty="0" smtClean="0"/>
              <a:t>Drive pass </a:t>
            </a:r>
            <a:r>
              <a:rPr lang="en-US" b="1" dirty="0" smtClean="0"/>
              <a:t>mean</a:t>
            </a:r>
          </a:p>
          <a:p>
            <a:r>
              <a:rPr lang="en-US" b="1" dirty="0" smtClean="0"/>
              <a:t>Median</a:t>
            </a:r>
            <a:r>
              <a:rPr lang="en-US" dirty="0" smtClean="0"/>
              <a:t> of all separate drive passes</a:t>
            </a:r>
          </a:p>
          <a:p>
            <a:r>
              <a:rPr lang="en-US" dirty="0" smtClean="0"/>
              <a:t>Minimum </a:t>
            </a:r>
            <a:r>
              <a:rPr lang="en-US" b="1" dirty="0" smtClean="0"/>
              <a:t>6 drive days</a:t>
            </a:r>
          </a:p>
          <a:p>
            <a:r>
              <a:rPr lang="en-US" dirty="0" smtClean="0"/>
              <a:t>Result is </a:t>
            </a:r>
            <a:r>
              <a:rPr lang="en-US" b="1" dirty="0" smtClean="0"/>
              <a:t>16 million </a:t>
            </a:r>
            <a:r>
              <a:rPr lang="en-US" dirty="0" smtClean="0"/>
              <a:t>data points to ~</a:t>
            </a:r>
            <a:r>
              <a:rPr lang="en-US" b="1" dirty="0" smtClean="0"/>
              <a:t>90,000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8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BC, NO, NO</a:t>
            </a:r>
            <a:r>
              <a:rPr lang="en-US" baseline="-25000" dirty="0" smtClean="0"/>
              <a:t>2</a:t>
            </a:r>
            <a:r>
              <a:rPr lang="en-US" dirty="0" smtClean="0"/>
              <a:t> measurements</a:t>
            </a:r>
          </a:p>
          <a:p>
            <a:r>
              <a:rPr lang="en-US" dirty="0" smtClean="0"/>
              <a:t>Land use data – from </a:t>
            </a:r>
            <a:r>
              <a:rPr lang="en-US" dirty="0" err="1" smtClean="0"/>
              <a:t>data.sfgov.org</a:t>
            </a:r>
            <a:endParaRPr lang="en-US" dirty="0" smtClean="0"/>
          </a:p>
          <a:p>
            <a:r>
              <a:rPr lang="en-US" dirty="0" smtClean="0"/>
              <a:t>Climate – designated by polygon</a:t>
            </a:r>
          </a:p>
          <a:p>
            <a:r>
              <a:rPr lang="en-US" dirty="0" smtClean="0"/>
              <a:t>Demographics – US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Hotspot Analysis</a:t>
            </a:r>
            <a:endParaRPr lang="en-US" dirty="0"/>
          </a:p>
        </p:txBody>
      </p:sp>
      <p:pic>
        <p:nvPicPr>
          <p:cNvPr id="6" name="Picture 5" descr="Milbra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14733" r="15725" b="5663"/>
          <a:stretch/>
        </p:blipFill>
        <p:spPr>
          <a:xfrm>
            <a:off x="1430242" y="1417638"/>
            <a:ext cx="6275809" cy="4549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242" y="5979828"/>
            <a:ext cx="261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Millbrae, CA – BC (μg/m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 descr="Screen Shot 2017-11-08 at 11.5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3" y="1428466"/>
            <a:ext cx="435769" cy="45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657</Words>
  <Application>Microsoft Office PowerPoint</Application>
  <PresentationFormat>On-screen Show (4:3)</PresentationFormat>
  <Paragraphs>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Air Pollution Trends in the San Francisco Bay Area</vt:lpstr>
      <vt:lpstr>Introduction to Google Street View Project</vt:lpstr>
      <vt:lpstr>Why is it important?</vt:lpstr>
      <vt:lpstr>Project Introduction</vt:lpstr>
      <vt:lpstr>Matlab Visualization GUI</vt:lpstr>
      <vt:lpstr>BC Concentrations</vt:lpstr>
      <vt:lpstr>Reducing the Data</vt:lpstr>
      <vt:lpstr>Data Sources</vt:lpstr>
      <vt:lpstr>GIS Hotspot Analysis</vt:lpstr>
      <vt:lpstr>GIS Hotspot Analysis</vt:lpstr>
      <vt:lpstr>GIS Hotspot Analysis</vt:lpstr>
      <vt:lpstr>Thiessen Polygon</vt:lpstr>
      <vt:lpstr>Future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Rivkah Gardner-Frolick</dc:creator>
  <cp:lastModifiedBy>Maidment, David R</cp:lastModifiedBy>
  <cp:revision>19</cp:revision>
  <dcterms:created xsi:type="dcterms:W3CDTF">2017-11-08T19:07:12Z</dcterms:created>
  <dcterms:modified xsi:type="dcterms:W3CDTF">2017-11-09T17:05:11Z</dcterms:modified>
</cp:coreProperties>
</file>