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71" r:id="rId10"/>
    <p:sldId id="272" r:id="rId11"/>
    <p:sldId id="273"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1" autoAdjust="0"/>
    <p:restoredTop sz="94660"/>
  </p:normalViewPr>
  <p:slideViewPr>
    <p:cSldViewPr snapToGrid="0">
      <p:cViewPr varScale="1">
        <p:scale>
          <a:sx n="72" d="100"/>
          <a:sy n="72" d="100"/>
        </p:scale>
        <p:origin x="62"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3EF26-F529-4281-BF9E-9E7C6E47BE6C}" type="datetimeFigureOut">
              <a:rPr lang="en-US" smtClean="0"/>
              <a:t>11/9/2017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AF0BB-DEF6-489C-A3BA-991B39D2F22E}" type="slidenum">
              <a:rPr lang="en-US" smtClean="0"/>
              <a:t>‹#›</a:t>
            </a:fld>
            <a:endParaRPr lang="en-US"/>
          </a:p>
        </p:txBody>
      </p:sp>
    </p:spTree>
    <p:extLst>
      <p:ext uri="{BB962C8B-B14F-4D97-AF65-F5344CB8AC3E}">
        <p14:creationId xmlns:p14="http://schemas.microsoft.com/office/powerpoint/2010/main" val="73050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again my name is Caroline Hackett, and I’m presenting work done by myself and my advisors, Marcus Gary and Daniella </a:t>
            </a:r>
            <a:r>
              <a:rPr lang="en-US" baseline="0" dirty="0" err="1" smtClean="0"/>
              <a:t>Rempe</a:t>
            </a:r>
            <a:r>
              <a:rPr lang="en-US" baseline="0" dirty="0" smtClean="0"/>
              <a:t>, investigating the role that alluvium deposits play in storage and transmission of river underflow and thus discrete recharge from streambeds in the contributing and recharge zones of the Edwards Aquifer in central Texas. </a:t>
            </a:r>
            <a:endParaRPr lang="en-US" dirty="0"/>
          </a:p>
        </p:txBody>
      </p:sp>
      <p:sp>
        <p:nvSpPr>
          <p:cNvPr id="4" name="Slide Number Placeholder 3"/>
          <p:cNvSpPr>
            <a:spLocks noGrp="1"/>
          </p:cNvSpPr>
          <p:nvPr>
            <p:ph type="sldNum" sz="quarter" idx="10"/>
          </p:nvPr>
        </p:nvSpPr>
        <p:spPr/>
        <p:txBody>
          <a:bodyPr/>
          <a:lstStyle/>
          <a:p>
            <a:fld id="{9D9A4711-AF55-4A9A-B6AE-9D06BE5D2EAD}" type="slidenum">
              <a:rPr lang="en-US" smtClean="0"/>
              <a:t>1</a:t>
            </a:fld>
            <a:endParaRPr lang="en-US"/>
          </a:p>
        </p:txBody>
      </p:sp>
    </p:spTree>
    <p:extLst>
      <p:ext uri="{BB962C8B-B14F-4D97-AF65-F5344CB8AC3E}">
        <p14:creationId xmlns:p14="http://schemas.microsoft.com/office/powerpoint/2010/main" val="327735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keep my background material</a:t>
            </a:r>
            <a:r>
              <a:rPr lang="en-US" baseline="0" dirty="0" smtClean="0"/>
              <a:t> very brief since we’ve heard so much about the Edwards Aquifer today. </a:t>
            </a:r>
            <a:endParaRPr lang="en-US" dirty="0" smtClean="0"/>
          </a:p>
          <a:p>
            <a:endParaRPr lang="en-US" dirty="0" smtClean="0"/>
          </a:p>
          <a:p>
            <a:r>
              <a:rPr lang="en-US" dirty="0" smtClean="0"/>
              <a:t>Map: </a:t>
            </a:r>
          </a:p>
          <a:p>
            <a:pPr lvl="1"/>
            <a:r>
              <a:rPr lang="en-US" dirty="0" smtClean="0"/>
              <a:t>Edwards Aquifer overview</a:t>
            </a:r>
            <a:r>
              <a:rPr lang="en-US" dirty="0" smtClean="0">
                <a:sym typeface="Wingdings" panose="05000000000000000000" pitchFamily="2" charset="2"/>
              </a:rPr>
              <a:t></a:t>
            </a:r>
            <a:endParaRPr lang="en-US" dirty="0" smtClean="0"/>
          </a:p>
          <a:p>
            <a:pPr lvl="1"/>
            <a:r>
              <a:rPr lang="en-US" dirty="0" smtClean="0"/>
              <a:t>San Antonio segment</a:t>
            </a:r>
            <a:r>
              <a:rPr lang="en-US" dirty="0" smtClean="0">
                <a:sym typeface="Wingdings" panose="05000000000000000000" pitchFamily="2" charset="2"/>
              </a:rPr>
              <a:t></a:t>
            </a:r>
            <a:endParaRPr lang="en-US" dirty="0" smtClean="0"/>
          </a:p>
          <a:p>
            <a:pPr lvl="1"/>
            <a:r>
              <a:rPr lang="en-US" dirty="0" smtClean="0"/>
              <a:t>Uvalde County Pool</a:t>
            </a:r>
            <a:r>
              <a:rPr lang="en-US" dirty="0" smtClean="0">
                <a:sym typeface="Wingdings" panose="05000000000000000000" pitchFamily="2" charset="2"/>
              </a:rPr>
              <a:t></a:t>
            </a:r>
            <a:endParaRPr lang="en-US" dirty="0" smtClean="0"/>
          </a:p>
          <a:p>
            <a:pPr lvl="1"/>
            <a:r>
              <a:rPr lang="en-US" dirty="0" smtClean="0"/>
              <a:t>Nueces River basin</a:t>
            </a:r>
            <a:r>
              <a:rPr lang="en-US" dirty="0" smtClean="0">
                <a:sym typeface="Wingdings" panose="05000000000000000000" pitchFamily="2" charset="2"/>
              </a:rPr>
              <a:t></a:t>
            </a:r>
          </a:p>
          <a:p>
            <a:pPr lvl="1"/>
            <a:r>
              <a:rPr lang="en-US" dirty="0" smtClean="0">
                <a:sym typeface="Wingdings" panose="05000000000000000000" pitchFamily="2" charset="2"/>
              </a:rPr>
              <a:t>“Contributing zone”</a:t>
            </a:r>
            <a:endParaRPr lang="en-US" dirty="0" smtClean="0"/>
          </a:p>
          <a:p>
            <a:r>
              <a:rPr lang="en-US" dirty="0" smtClean="0"/>
              <a:t>Current conceptual model and quantification of recharge</a:t>
            </a:r>
          </a:p>
          <a:p>
            <a:pPr lvl="1"/>
            <a:r>
              <a:rPr lang="en-US" dirty="0" smtClean="0"/>
              <a:t>Contributing zone, recharge zone</a:t>
            </a:r>
          </a:p>
          <a:p>
            <a:pPr lvl="1"/>
            <a:r>
              <a:rPr lang="en-US" dirty="0" smtClean="0"/>
              <a:t>Puente method </a:t>
            </a:r>
          </a:p>
          <a:p>
            <a:pPr lvl="1"/>
            <a:r>
              <a:rPr lang="en-US" dirty="0" smtClean="0"/>
              <a:t>Recent improvements on Puente method</a:t>
            </a:r>
          </a:p>
          <a:p>
            <a:endParaRPr lang="en-US" dirty="0" smtClean="0"/>
          </a:p>
          <a:p>
            <a:r>
              <a:rPr lang="en-US" dirty="0" smtClean="0"/>
              <a:t>It is estimated that 46% of the total average groundwater recharge of the</a:t>
            </a:r>
          </a:p>
          <a:p>
            <a:r>
              <a:rPr lang="en-US" dirty="0" smtClean="0"/>
              <a:t>San Antonio segment of the Edwards Aquifer can be attributed to Uvalde County (Edwards Aquifer</a:t>
            </a:r>
          </a:p>
          <a:p>
            <a:r>
              <a:rPr lang="en-US" dirty="0" smtClean="0"/>
              <a:t>Authority, 2005). –Green</a:t>
            </a:r>
            <a:r>
              <a:rPr lang="en-US" baseline="0" dirty="0" smtClean="0"/>
              <a:t> et al. 2006</a:t>
            </a:r>
          </a:p>
        </p:txBody>
      </p:sp>
      <p:sp>
        <p:nvSpPr>
          <p:cNvPr id="4" name="Slide Number Placeholder 3"/>
          <p:cNvSpPr>
            <a:spLocks noGrp="1"/>
          </p:cNvSpPr>
          <p:nvPr>
            <p:ph type="sldNum" sz="quarter" idx="10"/>
          </p:nvPr>
        </p:nvSpPr>
        <p:spPr/>
        <p:txBody>
          <a:bodyPr/>
          <a:lstStyle/>
          <a:p>
            <a:fld id="{9D9A4711-AF55-4A9A-B6AE-9D06BE5D2EAD}" type="slidenum">
              <a:rPr lang="en-US" smtClean="0"/>
              <a:t>2</a:t>
            </a:fld>
            <a:endParaRPr lang="en-US"/>
          </a:p>
        </p:txBody>
      </p:sp>
    </p:spTree>
    <p:extLst>
      <p:ext uri="{BB962C8B-B14F-4D97-AF65-F5344CB8AC3E}">
        <p14:creationId xmlns:p14="http://schemas.microsoft.com/office/powerpoint/2010/main" val="162983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current recharge calculation by stream gauging</a:t>
            </a:r>
            <a:endParaRPr lang="en-US" dirty="0" smtClean="0"/>
          </a:p>
          <a:p>
            <a:r>
              <a:rPr lang="en-US" dirty="0" smtClean="0"/>
              <a:t>Explain</a:t>
            </a:r>
            <a:r>
              <a:rPr lang="en-US" baseline="0" dirty="0" smtClean="0"/>
              <a:t> Leona River Gravel discharge </a:t>
            </a:r>
          </a:p>
          <a:p>
            <a:endParaRPr lang="en-US" dirty="0" smtClean="0"/>
          </a:p>
          <a:p>
            <a:r>
              <a:rPr lang="en-US" dirty="0" smtClean="0"/>
              <a:t>As previously discussed, methods to quantify recharge are based on stream and river flow measurements</a:t>
            </a:r>
          </a:p>
          <a:p>
            <a:r>
              <a:rPr lang="en-US" dirty="0" smtClean="0"/>
              <a:t>located a short distance up-gradient of the northern edge and down-gradient of the southern edge of the</a:t>
            </a:r>
          </a:p>
          <a:p>
            <a:r>
              <a:rPr lang="en-US" dirty="0" smtClean="0"/>
              <a:t>recharge zone (Land et al., 1983). The calculated quantity of recharge is the stream-volume loss that</a:t>
            </a:r>
          </a:p>
          <a:p>
            <a:r>
              <a:rPr lang="en-US" dirty="0" smtClean="0"/>
              <a:t>occurs between the two gages. Quantifying recharge with this method assumes that all flow in the</a:t>
            </a:r>
          </a:p>
          <a:p>
            <a:r>
              <a:rPr lang="en-US" dirty="0" smtClean="0"/>
              <a:t>floodplain is surface water and that subsurface flow in the floodplain is insignificant at the measurement</a:t>
            </a:r>
          </a:p>
          <a:p>
            <a:r>
              <a:rPr lang="en-US" dirty="0" smtClean="0"/>
              <a:t>locations.</a:t>
            </a:r>
          </a:p>
          <a:p>
            <a:endParaRPr lang="en-US" dirty="0" smtClean="0"/>
          </a:p>
          <a:p>
            <a:r>
              <a:rPr lang="en-US" dirty="0" smtClean="0"/>
              <a:t>Are losing reaches</a:t>
            </a:r>
            <a:r>
              <a:rPr lang="en-US" baseline="0" dirty="0" smtClean="0"/>
              <a:t> of the Nueces really recharging TA (which may become EA recharge) or is it being stored and transmitted in alluvium?</a:t>
            </a:r>
          </a:p>
        </p:txBody>
      </p:sp>
      <p:sp>
        <p:nvSpPr>
          <p:cNvPr id="4" name="Slide Number Placeholder 3"/>
          <p:cNvSpPr>
            <a:spLocks noGrp="1"/>
          </p:cNvSpPr>
          <p:nvPr>
            <p:ph type="sldNum" sz="quarter" idx="10"/>
          </p:nvPr>
        </p:nvSpPr>
        <p:spPr/>
        <p:txBody>
          <a:bodyPr/>
          <a:lstStyle/>
          <a:p>
            <a:fld id="{9D9A4711-AF55-4A9A-B6AE-9D06BE5D2EAD}" type="slidenum">
              <a:rPr lang="en-US" smtClean="0"/>
              <a:t>3</a:t>
            </a:fld>
            <a:endParaRPr lang="en-US"/>
          </a:p>
        </p:txBody>
      </p:sp>
    </p:spTree>
    <p:extLst>
      <p:ext uri="{BB962C8B-B14F-4D97-AF65-F5344CB8AC3E}">
        <p14:creationId xmlns:p14="http://schemas.microsoft.com/office/powerpoint/2010/main" val="30156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Scaling</a:t>
            </a:r>
            <a:r>
              <a:rPr lang="en-US" baseline="0" dirty="0" smtClean="0"/>
              <a:t> up: basin water balance</a:t>
            </a:r>
            <a:endParaRPr lang="en-US" dirty="0" smtClean="0"/>
          </a:p>
          <a:p>
            <a:r>
              <a:rPr lang="en-US" dirty="0" smtClean="0"/>
              <a:t>Extent of alluvium</a:t>
            </a:r>
          </a:p>
          <a:p>
            <a:r>
              <a:rPr lang="en-US" dirty="0" smtClean="0"/>
              <a:t>Refine recharge model</a:t>
            </a:r>
          </a:p>
          <a:p>
            <a:endParaRPr lang="en-US" dirty="0" smtClean="0"/>
          </a:p>
          <a:p>
            <a:r>
              <a:rPr lang="en-US" dirty="0" smtClean="0"/>
              <a:t>TWDB ONLINE MAP VIEWER</a:t>
            </a:r>
            <a:r>
              <a:rPr lang="en-US" baseline="0" dirty="0" smtClean="0"/>
              <a:t> USED WRONG GAT! Use TNRIS map </a:t>
            </a:r>
          </a:p>
          <a:p>
            <a:endParaRPr lang="en-US" baseline="0" dirty="0" smtClean="0"/>
          </a:p>
          <a:p>
            <a:r>
              <a:rPr lang="en-US" baseline="0" dirty="0" smtClean="0"/>
              <a:t>Do map of upper Nueces then go to map of alluvium on whole plateau </a:t>
            </a:r>
          </a:p>
          <a:p>
            <a:endParaRPr lang="en-US" baseline="0" dirty="0" smtClean="0"/>
          </a:p>
          <a:p>
            <a:r>
              <a:rPr lang="en-US" baseline="0" dirty="0" smtClean="0"/>
              <a:t>Geometry of floodplain, put in parameters for K, T, travel times (based on dye times), sat thickness </a:t>
            </a:r>
          </a:p>
          <a:p>
            <a:endParaRPr lang="en-US" baseline="0" dirty="0" smtClean="0"/>
          </a:p>
          <a:p>
            <a:r>
              <a:rPr lang="en-US" dirty="0" smtClean="0"/>
              <a:t>Extent of alluvium</a:t>
            </a:r>
          </a:p>
          <a:p>
            <a:r>
              <a:rPr lang="en-US" dirty="0" smtClean="0"/>
              <a:t>Importance of alluvium across plateau </a:t>
            </a:r>
          </a:p>
          <a:p>
            <a:r>
              <a:rPr lang="en-US" dirty="0" smtClean="0"/>
              <a:t>Map of alluvium and wells in alluvium</a:t>
            </a:r>
          </a:p>
          <a:p>
            <a:endParaRPr lang="en-US" dirty="0" smtClean="0"/>
          </a:p>
          <a:p>
            <a:r>
              <a:rPr lang="en-US" dirty="0" smtClean="0"/>
              <a:t>Weather station data</a:t>
            </a:r>
          </a:p>
          <a:p>
            <a:r>
              <a:rPr lang="en-US" dirty="0" smtClean="0"/>
              <a:t>Stream gaging </a:t>
            </a:r>
          </a:p>
          <a:p>
            <a:r>
              <a:rPr lang="en-US" dirty="0" smtClean="0"/>
              <a:t>Modeling: </a:t>
            </a:r>
          </a:p>
          <a:p>
            <a:pPr lvl="1"/>
            <a:r>
              <a:rPr lang="en-US" dirty="0" smtClean="0"/>
              <a:t>Edwards Aquifer Authority’s Hydrologic Simulation Program-Fortran (HSPF model)</a:t>
            </a:r>
          </a:p>
          <a:p>
            <a:pPr lvl="1"/>
            <a:r>
              <a:rPr lang="en-US" dirty="0" smtClean="0"/>
              <a:t>US Geological Survey’s GSFLOW model</a:t>
            </a:r>
          </a:p>
          <a:p>
            <a:pPr marL="0" indent="0">
              <a:buNone/>
            </a:pPr>
            <a:r>
              <a:rPr lang="en-US" dirty="0" smtClean="0">
                <a:sym typeface="Wingdings" panose="05000000000000000000" pitchFamily="2" charset="2"/>
              </a:rPr>
              <a:t>Scalability of my local conceptual model, field measurements, water balance model</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D9A4711-AF55-4A9A-B6AE-9D06BE5D2EAD}" type="slidenum">
              <a:rPr lang="en-US" smtClean="0"/>
              <a:t>4</a:t>
            </a:fld>
            <a:endParaRPr lang="en-US"/>
          </a:p>
        </p:txBody>
      </p:sp>
    </p:spTree>
    <p:extLst>
      <p:ext uri="{BB962C8B-B14F-4D97-AF65-F5344CB8AC3E}">
        <p14:creationId xmlns:p14="http://schemas.microsoft.com/office/powerpoint/2010/main" val="128707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 </a:t>
            </a:r>
            <a:r>
              <a:rPr lang="en-US" smtClean="0"/>
              <a:t>of alluvium!!</a:t>
            </a:r>
            <a:endParaRPr lang="en-US" dirty="0" smtClean="0"/>
          </a:p>
          <a:p>
            <a:endParaRPr lang="en-US" dirty="0" smtClean="0"/>
          </a:p>
          <a:p>
            <a:r>
              <a:rPr lang="en-US" dirty="0" smtClean="0"/>
              <a:t>Nueces River valley cross-section with mantled alluvium: Nueces River Alluvium Aquifer (TWDB)</a:t>
            </a:r>
          </a:p>
          <a:p>
            <a:r>
              <a:rPr lang="en-US" dirty="0" smtClean="0"/>
              <a:t>Extent of alluvium</a:t>
            </a:r>
          </a:p>
          <a:p>
            <a:r>
              <a:rPr lang="en-US" dirty="0" smtClean="0"/>
              <a:t>Importance of alluvium across plateau </a:t>
            </a:r>
          </a:p>
          <a:p>
            <a:r>
              <a:rPr lang="en-US" dirty="0" smtClean="0"/>
              <a:t>Map of alluvium and wells in alluvium</a:t>
            </a:r>
          </a:p>
          <a:p>
            <a:endParaRPr lang="en-US" dirty="0" smtClean="0"/>
          </a:p>
          <a:p>
            <a:r>
              <a:rPr lang="en-US" dirty="0" smtClean="0"/>
              <a:t>-Floodplain conveyance system</a:t>
            </a:r>
            <a:r>
              <a:rPr lang="en-US" baseline="0" dirty="0" smtClean="0"/>
              <a:t> conceptual model</a:t>
            </a:r>
          </a:p>
          <a:p>
            <a:r>
              <a:rPr lang="en-US" dirty="0" smtClean="0"/>
              <a:t>-Estimate of % direct stream recharge from Nueces basin</a:t>
            </a:r>
            <a:r>
              <a:rPr lang="en-US" baseline="0" dirty="0" smtClean="0"/>
              <a:t> vs. distributed recharge in inter-stream area (precipitation infiltration) </a:t>
            </a:r>
            <a:r>
              <a:rPr lang="en-US" baseline="0" dirty="0" smtClean="0">
                <a:sym typeface="Wingdings" panose="05000000000000000000" pitchFamily="2" charset="2"/>
              </a:rPr>
              <a:t> from </a:t>
            </a:r>
            <a:r>
              <a:rPr lang="en-US" baseline="0" dirty="0" err="1" smtClean="0">
                <a:sym typeface="Wingdings" panose="05000000000000000000" pitchFamily="2" charset="2"/>
              </a:rPr>
              <a:t>contrib</a:t>
            </a:r>
            <a:r>
              <a:rPr lang="en-US" baseline="0" dirty="0" smtClean="0">
                <a:sym typeface="Wingdings" panose="05000000000000000000" pitchFamily="2" charset="2"/>
              </a:rPr>
              <a:t> zone on </a:t>
            </a:r>
            <a:r>
              <a:rPr lang="en-US" baseline="0" dirty="0" err="1" smtClean="0">
                <a:sym typeface="Wingdings" panose="05000000000000000000" pitchFamily="2" charset="2"/>
              </a:rPr>
              <a:t>GlenRose</a:t>
            </a:r>
            <a:r>
              <a:rPr lang="en-US" baseline="0" dirty="0" smtClean="0">
                <a:sym typeface="Wingdings" panose="05000000000000000000" pitchFamily="2" charset="2"/>
              </a:rPr>
              <a:t> vs recharge zone on Edwards</a:t>
            </a:r>
          </a:p>
          <a:p>
            <a:r>
              <a:rPr lang="en-US" baseline="0" dirty="0" smtClean="0">
                <a:sym typeface="Wingdings" panose="05000000000000000000" pitchFamily="2" charset="2"/>
              </a:rPr>
              <a:t>-Part of EAA’s Interformational Flow Study </a:t>
            </a:r>
          </a:p>
          <a:p>
            <a:r>
              <a:rPr lang="en-US" baseline="0" dirty="0" smtClean="0">
                <a:sym typeface="Wingdings" panose="05000000000000000000" pitchFamily="2" charset="2"/>
              </a:rPr>
              <a:t>	-The consensus of these analyses is that inflow from the Trinity Aquifer to the Edwards Aquifer is not large and probably does not exceed 5% of the total water that recharges the Edwards Aquifer in Kinney and Uvalde counties. Additional analysis, however, is required to substantiate this hypothesis. (Green </a:t>
            </a:r>
            <a:endParaRPr lang="en-US" dirty="0"/>
          </a:p>
        </p:txBody>
      </p:sp>
      <p:sp>
        <p:nvSpPr>
          <p:cNvPr id="4" name="Slide Number Placeholder 3"/>
          <p:cNvSpPr>
            <a:spLocks noGrp="1"/>
          </p:cNvSpPr>
          <p:nvPr>
            <p:ph type="sldNum" sz="quarter" idx="10"/>
          </p:nvPr>
        </p:nvSpPr>
        <p:spPr/>
        <p:txBody>
          <a:bodyPr/>
          <a:lstStyle/>
          <a:p>
            <a:fld id="{9D9A4711-AF55-4A9A-B6AE-9D06BE5D2EAD}" type="slidenum">
              <a:rPr lang="en-US" smtClean="0"/>
              <a:t>5</a:t>
            </a:fld>
            <a:endParaRPr lang="en-US"/>
          </a:p>
        </p:txBody>
      </p:sp>
    </p:spTree>
    <p:extLst>
      <p:ext uri="{BB962C8B-B14F-4D97-AF65-F5344CB8AC3E}">
        <p14:creationId xmlns:p14="http://schemas.microsoft.com/office/powerpoint/2010/main" val="2727775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Gaining-losing stream data</a:t>
            </a:r>
          </a:p>
          <a:p>
            <a:r>
              <a:rPr lang="en-US" dirty="0" smtClean="0"/>
              <a:t>Candelaria Creek, a Major Tributary</a:t>
            </a:r>
          </a:p>
          <a:p>
            <a:r>
              <a:rPr lang="en-US" dirty="0" smtClean="0"/>
              <a:t>Show with</a:t>
            </a:r>
            <a:r>
              <a:rPr lang="en-US" baseline="0" dirty="0" smtClean="0"/>
              <a:t> red, green, purple for sites that are both in time</a:t>
            </a:r>
            <a:endParaRPr lang="en-US" dirty="0" smtClean="0"/>
          </a:p>
          <a:p>
            <a:endParaRPr lang="en-US" dirty="0" smtClean="0"/>
          </a:p>
          <a:p>
            <a:r>
              <a:rPr lang="en-US" dirty="0" smtClean="0"/>
              <a:t>Daily stage fluctuations from ET?</a:t>
            </a:r>
          </a:p>
          <a:p>
            <a:endParaRPr lang="en-US" dirty="0" smtClean="0"/>
          </a:p>
          <a:p>
            <a:endParaRPr lang="en-US" dirty="0" smtClean="0"/>
          </a:p>
          <a:p>
            <a:endParaRPr lang="en-US" dirty="0" smtClean="0"/>
          </a:p>
          <a:p>
            <a:r>
              <a:rPr lang="en-US" dirty="0" smtClean="0"/>
              <a:t>Nueces River Alluvium</a:t>
            </a:r>
            <a:r>
              <a:rPr lang="en-US" baseline="0" dirty="0" smtClean="0"/>
              <a:t> Aquifer- recognized by TWDB</a:t>
            </a:r>
            <a:endParaRPr lang="en-US" dirty="0"/>
          </a:p>
        </p:txBody>
      </p:sp>
      <p:sp>
        <p:nvSpPr>
          <p:cNvPr id="4" name="Slide Number Placeholder 3"/>
          <p:cNvSpPr>
            <a:spLocks noGrp="1"/>
          </p:cNvSpPr>
          <p:nvPr>
            <p:ph type="sldNum" sz="quarter" idx="10"/>
          </p:nvPr>
        </p:nvSpPr>
        <p:spPr/>
        <p:txBody>
          <a:bodyPr/>
          <a:lstStyle/>
          <a:p>
            <a:fld id="{9D9A4711-AF55-4A9A-B6AE-9D06BE5D2EAD}" type="slidenum">
              <a:rPr lang="en-US" smtClean="0"/>
              <a:t>6</a:t>
            </a:fld>
            <a:endParaRPr lang="en-US"/>
          </a:p>
        </p:txBody>
      </p:sp>
    </p:spTree>
    <p:extLst>
      <p:ext uri="{BB962C8B-B14F-4D97-AF65-F5344CB8AC3E}">
        <p14:creationId xmlns:p14="http://schemas.microsoft.com/office/powerpoint/2010/main" val="3054631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Gaining-losing stream data</a:t>
            </a:r>
          </a:p>
          <a:p>
            <a:r>
              <a:rPr lang="en-US" dirty="0" smtClean="0"/>
              <a:t>Candelaria Creek, a Major Tributary</a:t>
            </a:r>
          </a:p>
          <a:p>
            <a:r>
              <a:rPr lang="en-US" dirty="0" smtClean="0"/>
              <a:t>Show with</a:t>
            </a:r>
            <a:r>
              <a:rPr lang="en-US" baseline="0" dirty="0" smtClean="0"/>
              <a:t> red, green, purple for sites that are both in time</a:t>
            </a:r>
          </a:p>
          <a:p>
            <a:r>
              <a:rPr lang="en-US" baseline="0" dirty="0" smtClean="0"/>
              <a:t>Mention other Nueces gain loss studies</a:t>
            </a:r>
          </a:p>
          <a:p>
            <a:endParaRPr lang="en-US" dirty="0" smtClean="0"/>
          </a:p>
          <a:p>
            <a:endParaRPr lang="en-US" dirty="0" smtClean="0"/>
          </a:p>
          <a:p>
            <a:r>
              <a:rPr lang="en-US" dirty="0" smtClean="0"/>
              <a:t>Daily stage fluctuations from ET?</a:t>
            </a:r>
          </a:p>
          <a:p>
            <a:endParaRPr lang="en-US" dirty="0" smtClean="0"/>
          </a:p>
          <a:p>
            <a:endParaRPr lang="en-US" dirty="0" smtClean="0"/>
          </a:p>
          <a:p>
            <a:endParaRPr lang="en-US" dirty="0" smtClean="0"/>
          </a:p>
          <a:p>
            <a:r>
              <a:rPr lang="en-US" dirty="0" smtClean="0"/>
              <a:t>Nueces River Alluvium</a:t>
            </a:r>
            <a:r>
              <a:rPr lang="en-US" baseline="0" dirty="0" smtClean="0"/>
              <a:t> Aquifer- recognized by TWDB</a:t>
            </a:r>
            <a:endParaRPr lang="en-US" dirty="0"/>
          </a:p>
        </p:txBody>
      </p:sp>
      <p:sp>
        <p:nvSpPr>
          <p:cNvPr id="4" name="Slide Number Placeholder 3"/>
          <p:cNvSpPr>
            <a:spLocks noGrp="1"/>
          </p:cNvSpPr>
          <p:nvPr>
            <p:ph type="sldNum" sz="quarter" idx="10"/>
          </p:nvPr>
        </p:nvSpPr>
        <p:spPr/>
        <p:txBody>
          <a:bodyPr/>
          <a:lstStyle/>
          <a:p>
            <a:fld id="{9D9A4711-AF55-4A9A-B6AE-9D06BE5D2EAD}" type="slidenum">
              <a:rPr lang="en-US" smtClean="0"/>
              <a:t>7</a:t>
            </a:fld>
            <a:endParaRPr lang="en-US"/>
          </a:p>
        </p:txBody>
      </p:sp>
    </p:spTree>
    <p:extLst>
      <p:ext uri="{BB962C8B-B14F-4D97-AF65-F5344CB8AC3E}">
        <p14:creationId xmlns:p14="http://schemas.microsoft.com/office/powerpoint/2010/main" val="369774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River underflow through alluvium to Candelaria springs!</a:t>
            </a:r>
          </a:p>
          <a:p>
            <a:r>
              <a:rPr lang="en-US" dirty="0" smtClean="0"/>
              <a:t>-breakthrough</a:t>
            </a:r>
            <a:r>
              <a:rPr lang="en-US" baseline="0" dirty="0" smtClean="0"/>
              <a:t> time, peak time at CAN012, OX01, </a:t>
            </a:r>
            <a:endParaRPr lang="en-US" dirty="0" smtClean="0"/>
          </a:p>
          <a:p>
            <a:endParaRPr lang="en-US" dirty="0" smtClean="0"/>
          </a:p>
          <a:p>
            <a:endParaRPr lang="en-US" dirty="0" smtClean="0"/>
          </a:p>
          <a:p>
            <a:r>
              <a:rPr lang="en-US" dirty="0" smtClean="0"/>
              <a:t>Contribution of hillslope flowpaths! </a:t>
            </a:r>
          </a:p>
          <a:p>
            <a:r>
              <a:rPr lang="en-US" dirty="0" smtClean="0"/>
              <a:t>Subsurface velocities</a:t>
            </a:r>
          </a:p>
          <a:p>
            <a:r>
              <a:rPr lang="en-US" dirty="0" smtClean="0"/>
              <a:t>Storage of dye in alluvium from spring</a:t>
            </a:r>
          </a:p>
          <a:p>
            <a:r>
              <a:rPr lang="en-US" dirty="0" smtClean="0"/>
              <a:t>Alluvium vs karst conduit flow</a:t>
            </a:r>
          </a:p>
          <a:p>
            <a:r>
              <a:rPr lang="en-US" dirty="0" smtClean="0"/>
              <a:t>Spring vs summer flow conditions </a:t>
            </a:r>
          </a:p>
          <a:p>
            <a:r>
              <a:rPr lang="en-US" dirty="0" smtClean="0"/>
              <a:t>Heterogeneity of alluvium– </a:t>
            </a:r>
            <a:r>
              <a:rPr lang="en-US" dirty="0" err="1" smtClean="0"/>
              <a:t>fluoxine</a:t>
            </a:r>
            <a:r>
              <a:rPr lang="en-US" dirty="0" smtClean="0"/>
              <a:t> did not travel</a:t>
            </a:r>
          </a:p>
          <a:p>
            <a:endParaRPr lang="en-US" dirty="0"/>
          </a:p>
        </p:txBody>
      </p:sp>
      <p:sp>
        <p:nvSpPr>
          <p:cNvPr id="4" name="Slide Number Placeholder 3"/>
          <p:cNvSpPr>
            <a:spLocks noGrp="1"/>
          </p:cNvSpPr>
          <p:nvPr>
            <p:ph type="sldNum" sz="quarter" idx="10"/>
          </p:nvPr>
        </p:nvSpPr>
        <p:spPr/>
        <p:txBody>
          <a:bodyPr/>
          <a:lstStyle/>
          <a:p>
            <a:fld id="{9D9A4711-AF55-4A9A-B6AE-9D06BE5D2EAD}" type="slidenum">
              <a:rPr lang="en-US" smtClean="0"/>
              <a:t>8</a:t>
            </a:fld>
            <a:endParaRPr lang="en-US"/>
          </a:p>
        </p:txBody>
      </p:sp>
    </p:spTree>
    <p:extLst>
      <p:ext uri="{BB962C8B-B14F-4D97-AF65-F5344CB8AC3E}">
        <p14:creationId xmlns:p14="http://schemas.microsoft.com/office/powerpoint/2010/main" val="386826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in Contributing Zone</a:t>
            </a:r>
          </a:p>
          <a:p>
            <a:endParaRPr lang="en-US" dirty="0" smtClean="0"/>
          </a:p>
          <a:p>
            <a:r>
              <a:rPr lang="en-US" dirty="0" smtClean="0"/>
              <a:t>Write</a:t>
            </a:r>
            <a:r>
              <a:rPr lang="en-US" baseline="0" dirty="0" smtClean="0"/>
              <a:t> out explicit conclusions: rapid subsurface transit times but also no transit </a:t>
            </a:r>
          </a:p>
          <a:p>
            <a:endParaRPr lang="en-US" baseline="0" dirty="0" smtClean="0"/>
          </a:p>
          <a:p>
            <a:r>
              <a:rPr lang="en-US" dirty="0" smtClean="0"/>
              <a:t>Flood conveyance system transport of river underflow</a:t>
            </a:r>
          </a:p>
          <a:p>
            <a:r>
              <a:rPr lang="en-US" dirty="0" smtClean="0"/>
              <a:t>Storage of river water in alluvium </a:t>
            </a:r>
          </a:p>
          <a:p>
            <a:r>
              <a:rPr lang="en-US" dirty="0" err="1" smtClean="0"/>
              <a:t>ignificant</a:t>
            </a:r>
            <a:r>
              <a:rPr lang="en-US" dirty="0" smtClean="0"/>
              <a:t> storage time and Recharge to alluvial aquifer or recharge to Trinity, Edwards</a:t>
            </a:r>
          </a:p>
          <a:p>
            <a:r>
              <a:rPr lang="en-US" dirty="0" smtClean="0"/>
              <a:t>Impacts on conceptual model and methods of recharge calculations</a:t>
            </a:r>
          </a:p>
          <a:p>
            <a:endParaRPr lang="en-US" dirty="0" smtClean="0"/>
          </a:p>
          <a:p>
            <a:r>
              <a:rPr lang="en-US" dirty="0" smtClean="0"/>
              <a:t>Do</a:t>
            </a:r>
            <a:r>
              <a:rPr lang="en-US" baseline="0" dirty="0" smtClean="0"/>
              <a:t> a back of envelope calculation of alluvium thickness, extent, volume</a:t>
            </a:r>
          </a:p>
          <a:p>
            <a:r>
              <a:rPr lang="en-US" baseline="0" dirty="0" smtClean="0"/>
              <a:t>Check well logs in alluvium, cross sections for idea of depth of alluvium</a:t>
            </a:r>
          </a:p>
          <a:p>
            <a:r>
              <a:rPr lang="en-US" baseline="0" dirty="0" smtClean="0"/>
              <a:t>Look up dye flow times in karst conduits– Kinney Co, Barton Springs (Onion Creek)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D9A4711-AF55-4A9A-B6AE-9D06BE5D2EAD}" type="slidenum">
              <a:rPr lang="en-US" smtClean="0"/>
              <a:t>12</a:t>
            </a:fld>
            <a:endParaRPr lang="en-US"/>
          </a:p>
        </p:txBody>
      </p:sp>
    </p:spTree>
    <p:extLst>
      <p:ext uri="{BB962C8B-B14F-4D97-AF65-F5344CB8AC3E}">
        <p14:creationId xmlns:p14="http://schemas.microsoft.com/office/powerpoint/2010/main" val="117026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F15372-E43A-470E-BAD3-2DCF788FA384}"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204283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F15372-E43A-470E-BAD3-2DCF788FA384}"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293225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F15372-E43A-470E-BAD3-2DCF788FA384}"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169059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F15372-E43A-470E-BAD3-2DCF788FA384}"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317335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F15372-E43A-470E-BAD3-2DCF788FA384}"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154288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F15372-E43A-470E-BAD3-2DCF788FA384}"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17343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F15372-E43A-470E-BAD3-2DCF788FA384}"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2576217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F15372-E43A-470E-BAD3-2DCF788FA384}"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357247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15372-E43A-470E-BAD3-2DCF788FA384}"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225813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F15372-E43A-470E-BAD3-2DCF788FA384}"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121169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F15372-E43A-470E-BAD3-2DCF788FA384}"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41D8F-B0C7-4A89-ACB4-4442AC1F2BA6}" type="slidenum">
              <a:rPr lang="en-US" smtClean="0"/>
              <a:t>‹#›</a:t>
            </a:fld>
            <a:endParaRPr lang="en-US"/>
          </a:p>
        </p:txBody>
      </p:sp>
    </p:spTree>
    <p:extLst>
      <p:ext uri="{BB962C8B-B14F-4D97-AF65-F5344CB8AC3E}">
        <p14:creationId xmlns:p14="http://schemas.microsoft.com/office/powerpoint/2010/main" val="125429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15372-E43A-470E-BAD3-2DCF788FA384}" type="datetimeFigureOut">
              <a:rPr lang="en-US" smtClean="0"/>
              <a:t>11/9/2017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41D8F-B0C7-4A89-ACB4-4442AC1F2BA6}" type="slidenum">
              <a:rPr lang="en-US" smtClean="0"/>
              <a:t>‹#›</a:t>
            </a:fld>
            <a:endParaRPr lang="en-US"/>
          </a:p>
        </p:txBody>
      </p:sp>
    </p:spTree>
    <p:extLst>
      <p:ext uri="{BB962C8B-B14F-4D97-AF65-F5344CB8AC3E}">
        <p14:creationId xmlns:p14="http://schemas.microsoft.com/office/powerpoint/2010/main" val="3989850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6950"/>
            <a:ext cx="12192000" cy="1945758"/>
          </a:xfrm>
          <a:solidFill>
            <a:schemeClr val="bg1">
              <a:alpha val="50000"/>
            </a:schemeClr>
          </a:solidFill>
        </p:spPr>
        <p:txBody>
          <a:bodyPr>
            <a:normAutofit fontScale="90000"/>
          </a:bodyPr>
          <a:lstStyle/>
          <a:p>
            <a:r>
              <a:rPr lang="en-US" sz="4400" b="1" dirty="0"/>
              <a:t>Quantifying alluvium effects on karst </a:t>
            </a:r>
            <a:r>
              <a:rPr lang="en-US" sz="4400" b="1" dirty="0" smtClean="0"/>
              <a:t>aquifer recharge:</a:t>
            </a:r>
            <a:br>
              <a:rPr lang="en-US" sz="4400" b="1" dirty="0" smtClean="0"/>
            </a:br>
            <a:r>
              <a:rPr lang="en-US" sz="900" b="1" dirty="0" smtClean="0"/>
              <a:t>  </a:t>
            </a:r>
            <a:r>
              <a:rPr lang="en-US" sz="4400" b="1" dirty="0" smtClean="0"/>
              <a:t/>
            </a:r>
            <a:br>
              <a:rPr lang="en-US" sz="4400" b="1" dirty="0" smtClean="0"/>
            </a:br>
            <a:r>
              <a:rPr lang="en-US" sz="4400" b="1" dirty="0" smtClean="0"/>
              <a:t>Shallow </a:t>
            </a:r>
            <a:r>
              <a:rPr lang="en-US" sz="4400" b="1" dirty="0"/>
              <a:t>groundwater </a:t>
            </a:r>
            <a:r>
              <a:rPr lang="en-US" sz="4400" b="1" dirty="0" smtClean="0"/>
              <a:t>and surface </a:t>
            </a:r>
            <a:r>
              <a:rPr lang="en-US" sz="4400" b="1" dirty="0"/>
              <a:t>water exchange in the upper Nueces River, Texas</a:t>
            </a:r>
          </a:p>
        </p:txBody>
      </p:sp>
      <p:sp>
        <p:nvSpPr>
          <p:cNvPr id="3" name="Subtitle 2"/>
          <p:cNvSpPr>
            <a:spLocks noGrp="1"/>
          </p:cNvSpPr>
          <p:nvPr>
            <p:ph type="subTitle" idx="1"/>
          </p:nvPr>
        </p:nvSpPr>
        <p:spPr>
          <a:xfrm>
            <a:off x="0" y="4935869"/>
            <a:ext cx="12192000" cy="1018364"/>
          </a:xfrm>
          <a:solidFill>
            <a:schemeClr val="bg1">
              <a:alpha val="50000"/>
            </a:schemeClr>
          </a:solidFill>
        </p:spPr>
        <p:txBody>
          <a:bodyPr>
            <a:noAutofit/>
          </a:bodyPr>
          <a:lstStyle/>
          <a:p>
            <a:r>
              <a:rPr lang="en-US" sz="1600" b="1" dirty="0"/>
              <a:t>Caroline Hackett</a:t>
            </a:r>
            <a:endParaRPr lang="en-US" sz="1600" dirty="0"/>
          </a:p>
          <a:p>
            <a:r>
              <a:rPr lang="en-US" sz="1600" b="1" dirty="0" smtClean="0"/>
              <a:t>GISWR 2017</a:t>
            </a:r>
          </a:p>
          <a:p>
            <a:r>
              <a:rPr lang="en-US" sz="1600" b="1" dirty="0" smtClean="0"/>
              <a:t>November 9</a:t>
            </a:r>
            <a:r>
              <a:rPr lang="en-US" sz="1600" b="1" dirty="0" smtClean="0"/>
              <a:t>, </a:t>
            </a:r>
            <a:r>
              <a:rPr lang="en-US" sz="1600" b="1" dirty="0"/>
              <a:t>2017</a:t>
            </a:r>
            <a:endParaRPr lang="en-US" sz="1600" dirty="0"/>
          </a:p>
          <a:p>
            <a:pPr>
              <a:lnSpc>
                <a:spcPct val="100000"/>
              </a:lnSpc>
            </a:pPr>
            <a:endParaRPr lang="en-US" sz="1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5527" y="6062914"/>
            <a:ext cx="3436306" cy="699111"/>
          </a:xfrm>
          <a:prstGeom prst="rect">
            <a:avLst/>
          </a:prstGeom>
          <a:solidFill>
            <a:schemeClr val="bg1">
              <a:alpha val="60000"/>
            </a:schemeClr>
          </a:solidFill>
        </p:spPr>
      </p:pic>
    </p:spTree>
    <p:extLst>
      <p:ext uri="{BB962C8B-B14F-4D97-AF65-F5344CB8AC3E}">
        <p14:creationId xmlns:p14="http://schemas.microsoft.com/office/powerpoint/2010/main" val="2765597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120575"/>
            <a:ext cx="10143460" cy="815089"/>
          </a:xfrm>
        </p:spPr>
        <p:txBody>
          <a:bodyPr/>
          <a:lstStyle/>
          <a:p>
            <a:r>
              <a:rPr lang="en-US" dirty="0"/>
              <a:t>Nueces Headwaters </a:t>
            </a:r>
            <a:r>
              <a:rPr lang="en-US" dirty="0" smtClean="0"/>
              <a:t>HUC12 </a:t>
            </a:r>
            <a:r>
              <a:rPr lang="en-US" dirty="0" err="1" smtClean="0"/>
              <a:t>Subwatersheds</a:t>
            </a:r>
            <a:endParaRPr lang="en-US" dirty="0"/>
          </a:p>
        </p:txBody>
      </p:sp>
      <p:pic>
        <p:nvPicPr>
          <p:cNvPr id="5" name="Content Placeholder 4"/>
          <p:cNvPicPr>
            <a:picLocks noGrp="1" noChangeAspect="1"/>
          </p:cNvPicPr>
          <p:nvPr>
            <p:ph sz="half" idx="1"/>
          </p:nvPr>
        </p:nvPicPr>
        <p:blipFill>
          <a:blip r:embed="rId2"/>
          <a:stretch>
            <a:fillRect/>
          </a:stretch>
        </p:blipFill>
        <p:spPr>
          <a:xfrm>
            <a:off x="280499" y="905626"/>
            <a:ext cx="5110209" cy="5741677"/>
          </a:xfrm>
          <a:prstGeom prst="rect">
            <a:avLst/>
          </a:prstGeom>
          <a:ln w="12700">
            <a:solidFill>
              <a:schemeClr val="tx1"/>
            </a:solidFill>
          </a:ln>
        </p:spPr>
      </p:pic>
      <p:graphicFrame>
        <p:nvGraphicFramePr>
          <p:cNvPr id="6" name="Table 5"/>
          <p:cNvGraphicFramePr>
            <a:graphicFrameLocks noGrp="1"/>
          </p:cNvGraphicFramePr>
          <p:nvPr>
            <p:extLst>
              <p:ext uri="{D42A27DB-BD31-4B8C-83A1-F6EECF244321}">
                <p14:modId xmlns:p14="http://schemas.microsoft.com/office/powerpoint/2010/main" val="2495514402"/>
              </p:ext>
            </p:extLst>
          </p:nvPr>
        </p:nvGraphicFramePr>
        <p:xfrm>
          <a:off x="5522351" y="935664"/>
          <a:ext cx="6481808" cy="2083983"/>
        </p:xfrm>
        <a:graphic>
          <a:graphicData uri="http://schemas.openxmlformats.org/drawingml/2006/table">
            <a:tbl>
              <a:tblPr>
                <a:tableStyleId>{5C22544A-7EE6-4342-B048-85BDC9FD1C3A}</a:tableStyleId>
              </a:tblPr>
              <a:tblGrid>
                <a:gridCol w="4270235">
                  <a:extLst>
                    <a:ext uri="{9D8B030D-6E8A-4147-A177-3AD203B41FA5}">
                      <a16:colId xmlns:a16="http://schemas.microsoft.com/office/drawing/2014/main" val="467750130"/>
                    </a:ext>
                  </a:extLst>
                </a:gridCol>
                <a:gridCol w="706866">
                  <a:extLst>
                    <a:ext uri="{9D8B030D-6E8A-4147-A177-3AD203B41FA5}">
                      <a16:colId xmlns:a16="http://schemas.microsoft.com/office/drawing/2014/main" val="1824738938"/>
                    </a:ext>
                  </a:extLst>
                </a:gridCol>
                <a:gridCol w="707341">
                  <a:extLst>
                    <a:ext uri="{9D8B030D-6E8A-4147-A177-3AD203B41FA5}">
                      <a16:colId xmlns:a16="http://schemas.microsoft.com/office/drawing/2014/main" val="2142542887"/>
                    </a:ext>
                  </a:extLst>
                </a:gridCol>
                <a:gridCol w="797366">
                  <a:extLst>
                    <a:ext uri="{9D8B030D-6E8A-4147-A177-3AD203B41FA5}">
                      <a16:colId xmlns:a16="http://schemas.microsoft.com/office/drawing/2014/main" val="2170203425"/>
                    </a:ext>
                  </a:extLst>
                </a:gridCol>
              </a:tblGrid>
              <a:tr h="281389">
                <a:tc>
                  <a:txBody>
                    <a:bodyPr/>
                    <a:lstStyle/>
                    <a:p>
                      <a:pPr algn="l"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acres</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mi^2</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Amount</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17732734"/>
                  </a:ext>
                </a:extLst>
              </a:tr>
              <a:tr h="270132">
                <a:tc>
                  <a:txBody>
                    <a:bodyPr/>
                    <a:lstStyle/>
                    <a:p>
                      <a:pPr algn="l" fontAlgn="b"/>
                      <a:r>
                        <a:rPr lang="en-US" sz="1200" b="1" u="none" strike="noStrike" dirty="0">
                          <a:effectLst/>
                        </a:rPr>
                        <a:t>Area of Nueces HW </a:t>
                      </a:r>
                      <a:r>
                        <a:rPr lang="en-US" sz="1200" b="1" u="none" strike="noStrike" dirty="0" err="1">
                          <a:effectLst/>
                        </a:rPr>
                        <a:t>Subbasin</a:t>
                      </a:r>
                      <a:r>
                        <a:rPr lang="en-US" sz="1200" b="1" u="none" strike="noStrike" dirty="0">
                          <a:effectLst/>
                        </a:rPr>
                        <a:t> (mi^2)</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522714.0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816.7</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66439947"/>
                  </a:ext>
                </a:extLst>
              </a:tr>
              <a:tr h="484842">
                <a:tc>
                  <a:txBody>
                    <a:bodyPr/>
                    <a:lstStyle/>
                    <a:p>
                      <a:pPr algn="l" fontAlgn="b"/>
                      <a:r>
                        <a:rPr lang="en-US" sz="1200" b="1" u="none" strike="noStrike" dirty="0">
                          <a:effectLst/>
                        </a:rPr>
                        <a:t># of HUC12 </a:t>
                      </a:r>
                      <a:r>
                        <a:rPr lang="en-US" sz="1200" b="1" u="none" strike="noStrike" dirty="0" err="1">
                          <a:effectLst/>
                        </a:rPr>
                        <a:t>subwatersheds</a:t>
                      </a:r>
                      <a:r>
                        <a:rPr lang="en-US" sz="1200" b="1" u="none" strike="noStrike" dirty="0">
                          <a:effectLst/>
                        </a:rPr>
                        <a:t> in Nueces HW </a:t>
                      </a:r>
                      <a:r>
                        <a:rPr lang="en-US" sz="1200" b="1" u="none" strike="noStrike" dirty="0" err="1">
                          <a:effectLst/>
                        </a:rPr>
                        <a:t>Subbasin</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21</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8269682"/>
                  </a:ext>
                </a:extLst>
              </a:tr>
              <a:tr h="281389">
                <a:tc>
                  <a:txBody>
                    <a:bodyPr/>
                    <a:lstStyle/>
                    <a:p>
                      <a:pPr algn="l" fontAlgn="b"/>
                      <a:r>
                        <a:rPr lang="en-US" sz="1200" b="1" u="none" strike="noStrike" dirty="0" err="1">
                          <a:effectLst/>
                        </a:rPr>
                        <a:t>Avg</a:t>
                      </a:r>
                      <a:r>
                        <a:rPr lang="en-US" sz="1200" b="1" u="none" strike="noStrike" dirty="0">
                          <a:effectLst/>
                        </a:rPr>
                        <a:t> area of HUC12 </a:t>
                      </a:r>
                      <a:r>
                        <a:rPr lang="en-US" sz="1200" b="1" u="none" strike="noStrike" dirty="0" err="1">
                          <a:effectLst/>
                        </a:rPr>
                        <a:t>subwatersheds</a:t>
                      </a:r>
                      <a:r>
                        <a:rPr lang="en-US" sz="1200" b="1" u="none" strike="noStrike" dirty="0">
                          <a:effectLst/>
                        </a:rPr>
                        <a:t> (mi^2)</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24891.0</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38.9</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10012779"/>
                  </a:ext>
                </a:extLst>
              </a:tr>
              <a:tr h="484842">
                <a:tc>
                  <a:txBody>
                    <a:bodyPr/>
                    <a:lstStyle/>
                    <a:p>
                      <a:pPr algn="l" fontAlgn="b"/>
                      <a:r>
                        <a:rPr lang="en-US" sz="1200" b="1" u="none" strike="noStrike" dirty="0">
                          <a:effectLst/>
                        </a:rPr>
                        <a:t># of HUC10 watersheds in Nueces HW </a:t>
                      </a:r>
                      <a:r>
                        <a:rPr lang="en-US" sz="1200" b="1" u="none" strike="noStrike" dirty="0" err="1" smtClean="0">
                          <a:effectLst/>
                        </a:rPr>
                        <a:t>Subbasin</a:t>
                      </a:r>
                      <a:endParaRPr lang="en-US" sz="1200" b="1" u="none" strike="noStrike" dirty="0" smtClean="0">
                        <a:effectLst/>
                      </a:endParaRPr>
                    </a:p>
                  </a:txBody>
                  <a:tcPr marL="7620" marR="7620" marT="7620" marB="0" anchor="b"/>
                </a:tc>
                <a:tc>
                  <a:txBody>
                    <a:bodyPr/>
                    <a:lstStyle/>
                    <a:p>
                      <a:pPr algn="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48330950"/>
                  </a:ext>
                </a:extLst>
              </a:tr>
              <a:tr h="281389">
                <a:tc>
                  <a:txBody>
                    <a:bodyPr/>
                    <a:lstStyle/>
                    <a:p>
                      <a:pPr algn="l" fontAlgn="b"/>
                      <a:r>
                        <a:rPr lang="en-US" sz="1200" b="1" u="none" strike="noStrike" dirty="0" err="1">
                          <a:effectLst/>
                        </a:rPr>
                        <a:t>Avg</a:t>
                      </a:r>
                      <a:r>
                        <a:rPr lang="en-US" sz="1200" b="1" u="none" strike="noStrike" dirty="0">
                          <a:effectLst/>
                        </a:rPr>
                        <a:t> area of HUC10 watersheds (mi^2)</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24756.2</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38.7</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713585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054742244"/>
              </p:ext>
            </p:extLst>
          </p:nvPr>
        </p:nvGraphicFramePr>
        <p:xfrm>
          <a:off x="5522351" y="3327988"/>
          <a:ext cx="6481809" cy="3239545"/>
        </p:xfrm>
        <a:graphic>
          <a:graphicData uri="http://schemas.openxmlformats.org/drawingml/2006/table">
            <a:tbl>
              <a:tblPr>
                <a:tableStyleId>{5C22544A-7EE6-4342-B048-85BDC9FD1C3A}</a:tableStyleId>
              </a:tblPr>
              <a:tblGrid>
                <a:gridCol w="4270235">
                  <a:extLst>
                    <a:ext uri="{9D8B030D-6E8A-4147-A177-3AD203B41FA5}">
                      <a16:colId xmlns:a16="http://schemas.microsoft.com/office/drawing/2014/main" val="4000008680"/>
                    </a:ext>
                  </a:extLst>
                </a:gridCol>
                <a:gridCol w="706867">
                  <a:extLst>
                    <a:ext uri="{9D8B030D-6E8A-4147-A177-3AD203B41FA5}">
                      <a16:colId xmlns:a16="http://schemas.microsoft.com/office/drawing/2014/main" val="4112507653"/>
                    </a:ext>
                  </a:extLst>
                </a:gridCol>
                <a:gridCol w="707341">
                  <a:extLst>
                    <a:ext uri="{9D8B030D-6E8A-4147-A177-3AD203B41FA5}">
                      <a16:colId xmlns:a16="http://schemas.microsoft.com/office/drawing/2014/main" val="1562658237"/>
                    </a:ext>
                  </a:extLst>
                </a:gridCol>
                <a:gridCol w="797366">
                  <a:extLst>
                    <a:ext uri="{9D8B030D-6E8A-4147-A177-3AD203B41FA5}">
                      <a16:colId xmlns:a16="http://schemas.microsoft.com/office/drawing/2014/main" val="848759656"/>
                    </a:ext>
                  </a:extLst>
                </a:gridCol>
              </a:tblGrid>
              <a:tr h="438659">
                <a:tc>
                  <a:txBody>
                    <a:bodyPr/>
                    <a:lstStyle/>
                    <a:p>
                      <a:pPr algn="l"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km or km^2</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mi or mi^2</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Amount</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67599945"/>
                  </a:ext>
                </a:extLst>
              </a:tr>
              <a:tr h="411095">
                <a:tc>
                  <a:txBody>
                    <a:bodyPr/>
                    <a:lstStyle/>
                    <a:p>
                      <a:pPr algn="l" fontAlgn="b"/>
                      <a:r>
                        <a:rPr lang="en-US" sz="1200" b="1" u="none" strike="noStrike" dirty="0">
                          <a:effectLst/>
                        </a:rPr>
                        <a:t>Total area of Nueces HW </a:t>
                      </a:r>
                      <a:r>
                        <a:rPr lang="en-US" sz="1200" b="1" u="none" strike="noStrike" dirty="0" err="1">
                          <a:effectLst/>
                        </a:rPr>
                        <a:t>Subbasin</a:t>
                      </a:r>
                      <a:r>
                        <a:rPr lang="en-US" sz="1200" b="1" u="none" strike="noStrike" dirty="0">
                          <a:effectLst/>
                        </a:rPr>
                        <a:t>- sum of catchment areas (mi^2)</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2115.9</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817.0</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27337521"/>
                  </a:ext>
                </a:extLst>
              </a:tr>
              <a:tr h="411095">
                <a:tc>
                  <a:txBody>
                    <a:bodyPr/>
                    <a:lstStyle/>
                    <a:p>
                      <a:pPr algn="l" fontAlgn="b"/>
                      <a:r>
                        <a:rPr lang="en-US" sz="1200" b="1" u="none" strike="noStrike" dirty="0">
                          <a:effectLst/>
                        </a:rPr>
                        <a:t>Total area of Nueces HW </a:t>
                      </a:r>
                      <a:r>
                        <a:rPr lang="en-US" sz="1200" b="1" u="none" strike="noStrike" dirty="0" err="1">
                          <a:effectLst/>
                        </a:rPr>
                        <a:t>Subbasin</a:t>
                      </a:r>
                      <a:r>
                        <a:rPr lang="en-US" sz="1200" b="1" u="none" strike="noStrike" dirty="0">
                          <a:effectLst/>
                        </a:rPr>
                        <a:t>- most downstream </a:t>
                      </a:r>
                      <a:r>
                        <a:rPr lang="en-US" sz="1200" b="1" u="none" strike="noStrike" dirty="0" err="1">
                          <a:effectLst/>
                        </a:rPr>
                        <a:t>flowline</a:t>
                      </a:r>
                      <a:r>
                        <a:rPr lang="en-US" sz="1200" b="1" u="none" strike="noStrike" dirty="0">
                          <a:effectLst/>
                        </a:rPr>
                        <a:t> (mi^2)</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2115.1</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816.6</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02513138"/>
                  </a:ext>
                </a:extLst>
              </a:tr>
              <a:tr h="223178">
                <a:tc>
                  <a:txBody>
                    <a:bodyPr/>
                    <a:lstStyle/>
                    <a:p>
                      <a:pPr algn="l" fontAlgn="b"/>
                      <a:r>
                        <a:rPr lang="en-US" sz="1200" b="1" u="none" strike="noStrike" dirty="0">
                          <a:effectLst/>
                        </a:rPr>
                        <a:t>Total area of Nueces HW </a:t>
                      </a:r>
                      <a:r>
                        <a:rPr lang="en-US" sz="1200" b="1" u="none" strike="noStrike" dirty="0" err="1">
                          <a:effectLst/>
                        </a:rPr>
                        <a:t>Subbasin</a:t>
                      </a:r>
                      <a:r>
                        <a:rPr lang="en-US" sz="1200" b="1" u="none" strike="noStrike" dirty="0">
                          <a:effectLst/>
                        </a:rPr>
                        <a:t>- from Q#1 (mi^2)</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816.7</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46930473"/>
                  </a:ext>
                </a:extLst>
              </a:tr>
              <a:tr h="223178">
                <a:tc>
                  <a:txBody>
                    <a:bodyPr/>
                    <a:lstStyle/>
                    <a:p>
                      <a:pPr algn="l" fontAlgn="b"/>
                      <a:r>
                        <a:rPr lang="en-US" sz="1200" b="1" u="none" strike="noStrike" dirty="0">
                          <a:effectLst/>
                        </a:rPr>
                        <a:t># of </a:t>
                      </a:r>
                      <a:r>
                        <a:rPr lang="en-US" sz="1200" b="1" u="none" strike="noStrike" dirty="0" err="1">
                          <a:effectLst/>
                        </a:rPr>
                        <a:t>NHDPlus</a:t>
                      </a:r>
                      <a:r>
                        <a:rPr lang="en-US" sz="1200" b="1" u="none" strike="noStrike" dirty="0">
                          <a:effectLst/>
                        </a:rPr>
                        <a:t> catchments in Nueces HW </a:t>
                      </a:r>
                      <a:r>
                        <a:rPr lang="en-US" sz="1200" b="1" u="none" strike="noStrike" dirty="0" err="1">
                          <a:effectLst/>
                        </a:rPr>
                        <a:t>Subbasin</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489</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73902751"/>
                  </a:ext>
                </a:extLst>
              </a:tr>
              <a:tr h="223178">
                <a:tc>
                  <a:txBody>
                    <a:bodyPr/>
                    <a:lstStyle/>
                    <a:p>
                      <a:pPr algn="l" fontAlgn="b"/>
                      <a:r>
                        <a:rPr lang="en-US" sz="1200" b="1" u="none" strike="noStrike" dirty="0" err="1">
                          <a:effectLst/>
                        </a:rPr>
                        <a:t>Avg</a:t>
                      </a:r>
                      <a:r>
                        <a:rPr lang="en-US" sz="1200" b="1" u="none" strike="noStrike" dirty="0">
                          <a:effectLst/>
                        </a:rPr>
                        <a:t> area of </a:t>
                      </a:r>
                      <a:r>
                        <a:rPr lang="en-US" sz="1200" b="1" u="none" strike="noStrike" dirty="0" err="1">
                          <a:effectLst/>
                        </a:rPr>
                        <a:t>NHDPlus</a:t>
                      </a:r>
                      <a:r>
                        <a:rPr lang="en-US" sz="1200" b="1" u="none" strike="noStrike" dirty="0">
                          <a:effectLst/>
                        </a:rPr>
                        <a:t> catchments (mi^2)</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4.3</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1.7</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65620265"/>
                  </a:ext>
                </a:extLst>
              </a:tr>
              <a:tr h="223178">
                <a:tc>
                  <a:txBody>
                    <a:bodyPr/>
                    <a:lstStyle/>
                    <a:p>
                      <a:pPr algn="l" fontAlgn="b"/>
                      <a:r>
                        <a:rPr lang="en-US" sz="1200" b="1" u="none" strike="noStrike" dirty="0">
                          <a:effectLst/>
                        </a:rPr>
                        <a:t># of </a:t>
                      </a:r>
                      <a:r>
                        <a:rPr lang="en-US" sz="1200" b="1" u="none" strike="noStrike" dirty="0" err="1">
                          <a:effectLst/>
                        </a:rPr>
                        <a:t>NHDPlus</a:t>
                      </a:r>
                      <a:r>
                        <a:rPr lang="en-US" sz="1200" b="1" u="none" strike="noStrike" dirty="0">
                          <a:effectLst/>
                        </a:rPr>
                        <a:t> </a:t>
                      </a:r>
                      <a:r>
                        <a:rPr lang="en-US" sz="1200" b="1" u="none" strike="noStrike" dirty="0" err="1">
                          <a:effectLst/>
                        </a:rPr>
                        <a:t>flowlines</a:t>
                      </a:r>
                      <a:r>
                        <a:rPr lang="en-US" sz="1200" b="1" u="none" strike="noStrike" dirty="0">
                          <a:effectLst/>
                        </a:rPr>
                        <a:t> in Nueces HW </a:t>
                      </a:r>
                      <a:r>
                        <a:rPr lang="en-US" sz="1200" b="1" u="none" strike="noStrike" dirty="0" err="1">
                          <a:effectLst/>
                        </a:rPr>
                        <a:t>Subbasin</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493</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59189632"/>
                  </a:ext>
                </a:extLst>
              </a:tr>
              <a:tr h="223178">
                <a:tc>
                  <a:txBody>
                    <a:bodyPr/>
                    <a:lstStyle/>
                    <a:p>
                      <a:pPr algn="l" fontAlgn="b"/>
                      <a:r>
                        <a:rPr lang="en-US" sz="1200" b="1" u="none" strike="noStrike" dirty="0" err="1">
                          <a:effectLst/>
                        </a:rPr>
                        <a:t>Avg</a:t>
                      </a:r>
                      <a:r>
                        <a:rPr lang="en-US" sz="1200" b="1" u="none" strike="noStrike" dirty="0">
                          <a:effectLst/>
                        </a:rPr>
                        <a:t> length of </a:t>
                      </a:r>
                      <a:r>
                        <a:rPr lang="en-US" sz="1200" b="1" u="none" strike="noStrike" dirty="0" err="1">
                          <a:effectLst/>
                        </a:rPr>
                        <a:t>NHDPlus</a:t>
                      </a:r>
                      <a:r>
                        <a:rPr lang="en-US" sz="1200" b="1" u="none" strike="noStrike" dirty="0">
                          <a:effectLst/>
                        </a:rPr>
                        <a:t> </a:t>
                      </a:r>
                      <a:r>
                        <a:rPr lang="en-US" sz="1200" b="1" u="none" strike="noStrike" dirty="0" err="1">
                          <a:effectLst/>
                        </a:rPr>
                        <a:t>flowlines</a:t>
                      </a:r>
                      <a:r>
                        <a:rPr lang="en-US" sz="1200" b="1" u="none" strike="noStrike" dirty="0">
                          <a:effectLst/>
                        </a:rPr>
                        <a:t> in Nueces HW </a:t>
                      </a:r>
                      <a:r>
                        <a:rPr lang="en-US" sz="1200" b="1" u="none" strike="noStrike" dirty="0" err="1">
                          <a:effectLst/>
                        </a:rPr>
                        <a:t>Subbasin</a:t>
                      </a:r>
                      <a:r>
                        <a:rPr lang="en-US" sz="1200" b="1" u="none" strike="noStrike" dirty="0">
                          <a:effectLst/>
                        </a:rPr>
                        <a:t> (mi)</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2.5</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1.6</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44373654"/>
                  </a:ext>
                </a:extLst>
              </a:tr>
              <a:tr h="223178">
                <a:tc>
                  <a:txBody>
                    <a:bodyPr/>
                    <a:lstStyle/>
                    <a:p>
                      <a:pPr algn="l" fontAlgn="b"/>
                      <a:r>
                        <a:rPr lang="en-US" sz="1200" b="1" u="none" strike="noStrike" dirty="0">
                          <a:effectLst/>
                        </a:rPr>
                        <a:t>Total length of </a:t>
                      </a:r>
                      <a:r>
                        <a:rPr lang="en-US" sz="1200" b="1" u="none" strike="noStrike" dirty="0" err="1">
                          <a:effectLst/>
                        </a:rPr>
                        <a:t>NHDPlus</a:t>
                      </a:r>
                      <a:r>
                        <a:rPr lang="en-US" sz="1200" b="1" u="none" strike="noStrike" dirty="0">
                          <a:effectLst/>
                        </a:rPr>
                        <a:t> </a:t>
                      </a:r>
                      <a:r>
                        <a:rPr lang="en-US" sz="1200" b="1" u="none" strike="noStrike" dirty="0" err="1">
                          <a:effectLst/>
                        </a:rPr>
                        <a:t>flowlines</a:t>
                      </a:r>
                      <a:r>
                        <a:rPr lang="en-US" sz="1200" b="1" u="none" strike="noStrike" dirty="0">
                          <a:effectLst/>
                        </a:rPr>
                        <a:t> in Nueces HW </a:t>
                      </a:r>
                      <a:r>
                        <a:rPr lang="en-US" sz="1200" b="1" u="none" strike="noStrike" dirty="0" err="1">
                          <a:effectLst/>
                        </a:rPr>
                        <a:t>Subbasin</a:t>
                      </a:r>
                      <a:r>
                        <a:rPr lang="en-US" sz="1200" b="1" u="none" strike="noStrike" dirty="0">
                          <a:effectLst/>
                        </a:rPr>
                        <a:t> (mi)</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1235.7</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767.8</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97596552"/>
                  </a:ext>
                </a:extLst>
              </a:tr>
              <a:tr h="411095">
                <a:tc>
                  <a:txBody>
                    <a:bodyPr/>
                    <a:lstStyle/>
                    <a:p>
                      <a:pPr algn="l" fontAlgn="b"/>
                      <a:r>
                        <a:rPr lang="en-US" sz="1200" b="1" u="none" strike="noStrike" dirty="0">
                          <a:effectLst/>
                        </a:rPr>
                        <a:t>Best est. of actual mean flow at outlet of Nueces HW </a:t>
                      </a:r>
                      <a:r>
                        <a:rPr lang="en-US" sz="1200" b="1" u="none" strike="noStrike" dirty="0" err="1">
                          <a:effectLst/>
                        </a:rPr>
                        <a:t>Subbasin</a:t>
                      </a:r>
                      <a:r>
                        <a:rPr lang="en-US" sz="1200" b="1" u="none" strike="noStrike" dirty="0">
                          <a:effectLst/>
                        </a:rPr>
                        <a:t> (</a:t>
                      </a:r>
                      <a:r>
                        <a:rPr lang="en-US" sz="1200" b="1" u="none" strike="noStrike" dirty="0" err="1">
                          <a:effectLst/>
                        </a:rPr>
                        <a:t>cfs</a:t>
                      </a:r>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203.0</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13784468"/>
                  </a:ext>
                </a:extLst>
              </a:tr>
              <a:tr h="228533">
                <a:tc>
                  <a:txBody>
                    <a:bodyPr/>
                    <a:lstStyle/>
                    <a:p>
                      <a:pPr algn="l" fontAlgn="b"/>
                      <a:r>
                        <a:rPr lang="en-US" sz="1200" b="1" u="none" strike="noStrike" dirty="0">
                          <a:effectLst/>
                        </a:rPr>
                        <a:t>Average slope of </a:t>
                      </a:r>
                      <a:r>
                        <a:rPr lang="en-US" sz="1200" b="1" u="none" strike="noStrike" dirty="0" err="1">
                          <a:effectLst/>
                        </a:rPr>
                        <a:t>flowlines</a:t>
                      </a:r>
                      <a:r>
                        <a:rPr lang="en-US" sz="1200" b="1" u="none" strike="noStrike" dirty="0">
                          <a:effectLst/>
                        </a:rPr>
                        <a:t> in Nueces HW </a:t>
                      </a:r>
                      <a:r>
                        <a:rPr lang="en-US" sz="1200" b="1" u="none" strike="noStrike" dirty="0" err="1">
                          <a:effectLst/>
                        </a:rPr>
                        <a:t>Subbasin</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u="none" strike="noStrike" dirty="0">
                          <a:effectLst/>
                        </a:rPr>
                        <a:t>-81.1</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3065047"/>
                  </a:ext>
                </a:extLst>
              </a:tr>
            </a:tbl>
          </a:graphicData>
        </a:graphic>
      </p:graphicFrame>
    </p:spTree>
    <p:extLst>
      <p:ext uri="{BB962C8B-B14F-4D97-AF65-F5344CB8AC3E}">
        <p14:creationId xmlns:p14="http://schemas.microsoft.com/office/powerpoint/2010/main" val="2328542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74" y="141841"/>
            <a:ext cx="10219660" cy="708763"/>
          </a:xfrm>
        </p:spPr>
        <p:txBody>
          <a:bodyPr/>
          <a:lstStyle/>
          <a:p>
            <a:r>
              <a:rPr lang="en-US" dirty="0" smtClean="0"/>
              <a:t>Nueces Headwaters </a:t>
            </a:r>
            <a:r>
              <a:rPr lang="en-US" dirty="0" err="1" smtClean="0"/>
              <a:t>Subbasin</a:t>
            </a:r>
            <a:r>
              <a:rPr lang="en-US" dirty="0" smtClean="0"/>
              <a:t> Data</a:t>
            </a:r>
            <a:endParaRPr lang="en-US" dirty="0"/>
          </a:p>
        </p:txBody>
      </p:sp>
      <p:sp>
        <p:nvSpPr>
          <p:cNvPr id="3" name="Content Placeholder 2"/>
          <p:cNvSpPr>
            <a:spLocks noGrp="1"/>
          </p:cNvSpPr>
          <p:nvPr>
            <p:ph sz="half" idx="1"/>
          </p:nvPr>
        </p:nvSpPr>
        <p:spPr>
          <a:xfrm>
            <a:off x="476692" y="1177038"/>
            <a:ext cx="5695507" cy="5415147"/>
          </a:xfrm>
        </p:spPr>
        <p:txBody>
          <a:bodyPr>
            <a:normAutofit fontScale="77500" lnSpcReduction="20000"/>
          </a:bodyPr>
          <a:lstStyle/>
          <a:p>
            <a:r>
              <a:rPr lang="en-US" dirty="0"/>
              <a:t>Weather station data from the Edwards Aquifer Authority (EAA), including precipitation and soil moisture, from </a:t>
            </a:r>
            <a:r>
              <a:rPr lang="en-US" dirty="0" err="1"/>
              <a:t>Montell</a:t>
            </a:r>
            <a:r>
              <a:rPr lang="en-US" dirty="0"/>
              <a:t>, TX </a:t>
            </a:r>
          </a:p>
          <a:p>
            <a:pPr lvl="0"/>
            <a:r>
              <a:rPr lang="en-US" dirty="0"/>
              <a:t>Stream stage on Candelaria Creek, a representative tributary creek to the Nueces River in </a:t>
            </a:r>
            <a:r>
              <a:rPr lang="en-US" dirty="0" err="1"/>
              <a:t>Montell</a:t>
            </a:r>
            <a:r>
              <a:rPr lang="en-US" dirty="0"/>
              <a:t>, TX (EAA data) </a:t>
            </a:r>
          </a:p>
          <a:p>
            <a:pPr lvl="0"/>
            <a:r>
              <a:rPr lang="en-US" dirty="0"/>
              <a:t>Groundwater levels from the Texas Water Development Board from several representative wells in Real and Uvalde counties </a:t>
            </a:r>
          </a:p>
          <a:p>
            <a:pPr lvl="0"/>
            <a:r>
              <a:rPr lang="en-US" dirty="0"/>
              <a:t>Stream discharge from the U.S. Geological Survey gages at Barksdale, </a:t>
            </a:r>
            <a:r>
              <a:rPr lang="en-US" dirty="0" err="1"/>
              <a:t>Montell</a:t>
            </a:r>
            <a:r>
              <a:rPr lang="en-US" dirty="0"/>
              <a:t>, and Laguna in Real and Uvalde counties </a:t>
            </a:r>
          </a:p>
          <a:p>
            <a:pPr lvl="0"/>
            <a:r>
              <a:rPr lang="en-US" dirty="0"/>
              <a:t>Texas geological map from the Texas Natural Resources Information System (TNRIS), to estimate aerial extent of alluvial deposits </a:t>
            </a:r>
          </a:p>
          <a:p>
            <a:pPr lvl="0"/>
            <a:r>
              <a:rPr lang="en-US" dirty="0"/>
              <a:t>Soil type map in the study area </a:t>
            </a:r>
          </a:p>
          <a:p>
            <a:pPr lvl="0"/>
            <a:r>
              <a:rPr lang="en-US" dirty="0"/>
              <a:t>Land cover map in the study area </a:t>
            </a:r>
          </a:p>
          <a:p>
            <a:endParaRPr lang="en-US" dirty="0"/>
          </a:p>
        </p:txBody>
      </p:sp>
      <p:sp>
        <p:nvSpPr>
          <p:cNvPr id="4" name="Content Placeholder 3"/>
          <p:cNvSpPr>
            <a:spLocks noGrp="1"/>
          </p:cNvSpPr>
          <p:nvPr>
            <p:ph sz="half" idx="2"/>
          </p:nvPr>
        </p:nvSpPr>
        <p:spPr>
          <a:xfrm>
            <a:off x="6512442" y="1177038"/>
            <a:ext cx="5181600" cy="4351338"/>
          </a:xfrm>
        </p:spPr>
        <p:txBody>
          <a:bodyPr>
            <a:normAutofit fontScale="77500" lnSpcReduction="20000"/>
          </a:bodyPr>
          <a:lstStyle/>
          <a:p>
            <a:endParaRPr lang="en-US" dirty="0"/>
          </a:p>
        </p:txBody>
      </p:sp>
    </p:spTree>
    <p:extLst>
      <p:ext uri="{BB962C8B-B14F-4D97-AF65-F5344CB8AC3E}">
        <p14:creationId xmlns:p14="http://schemas.microsoft.com/office/powerpoint/2010/main" val="2629575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7" y="147412"/>
            <a:ext cx="7161535" cy="701178"/>
          </a:xfrm>
        </p:spPr>
        <p:txBody>
          <a:bodyPr>
            <a:noAutofit/>
          </a:bodyPr>
          <a:lstStyle/>
          <a:p>
            <a:r>
              <a:rPr lang="en-US" sz="3600" dirty="0" smtClean="0"/>
              <a:t>Term Project Deliverable &amp; Next Steps</a:t>
            </a:r>
            <a:endParaRPr lang="en-US" sz="3600" dirty="0"/>
          </a:p>
        </p:txBody>
      </p:sp>
      <p:sp>
        <p:nvSpPr>
          <p:cNvPr id="3" name="Content Placeholder 2"/>
          <p:cNvSpPr>
            <a:spLocks noGrp="1"/>
          </p:cNvSpPr>
          <p:nvPr>
            <p:ph sz="half" idx="1"/>
          </p:nvPr>
        </p:nvSpPr>
        <p:spPr>
          <a:xfrm>
            <a:off x="7894272" y="1210192"/>
            <a:ext cx="4024826" cy="5146158"/>
          </a:xfrm>
        </p:spPr>
        <p:txBody>
          <a:bodyPr>
            <a:normAutofit/>
          </a:bodyPr>
          <a:lstStyle/>
          <a:p>
            <a:pPr lvl="0">
              <a:buFont typeface="Wingdings" panose="05000000000000000000" pitchFamily="2" charset="2"/>
              <a:buChar char="Ø"/>
            </a:pPr>
            <a:r>
              <a:rPr lang="en-US" dirty="0" smtClean="0">
                <a:sym typeface="Wingdings" panose="05000000000000000000" pitchFamily="2" charset="2"/>
              </a:rPr>
              <a:t> Nueces Headwaters </a:t>
            </a:r>
            <a:r>
              <a:rPr lang="en-US" dirty="0" err="1" smtClean="0">
                <a:sym typeface="Wingdings" panose="05000000000000000000" pitchFamily="2" charset="2"/>
              </a:rPr>
              <a:t>Subbasin</a:t>
            </a:r>
            <a:r>
              <a:rPr lang="en-US" dirty="0" smtClean="0">
                <a:sym typeface="Wingdings" panose="05000000000000000000" pitchFamily="2" charset="2"/>
              </a:rPr>
              <a:t> water balance</a:t>
            </a:r>
          </a:p>
          <a:p>
            <a:pPr lvl="1">
              <a:buFont typeface="Wingdings" panose="05000000000000000000" pitchFamily="2" charset="2"/>
              <a:buChar char="Ø"/>
            </a:pPr>
            <a:r>
              <a:rPr lang="en-US" dirty="0" smtClean="0">
                <a:sym typeface="Wingdings" panose="05000000000000000000" pitchFamily="2" charset="2"/>
              </a:rPr>
              <a:t>Groundwater recharge</a:t>
            </a:r>
          </a:p>
          <a:p>
            <a:pPr lvl="0">
              <a:buFont typeface="Wingdings" panose="05000000000000000000" pitchFamily="2" charset="2"/>
              <a:buChar char="Ø"/>
            </a:pPr>
            <a:r>
              <a:rPr lang="en-US" dirty="0" smtClean="0">
                <a:sym typeface="Wingdings" panose="05000000000000000000" pitchFamily="2" charset="2"/>
              </a:rPr>
              <a:t>Extent of alluvium deposits and alluvial terraces in </a:t>
            </a:r>
            <a:r>
              <a:rPr lang="en-US" dirty="0" err="1" smtClean="0">
                <a:sym typeface="Wingdings" panose="05000000000000000000" pitchFamily="2" charset="2"/>
              </a:rPr>
              <a:t>subbasin</a:t>
            </a:r>
            <a:endParaRPr lang="en-US" dirty="0" smtClean="0">
              <a:sym typeface="Wingdings" panose="05000000000000000000" pitchFamily="2" charset="2"/>
            </a:endParaRPr>
          </a:p>
          <a:p>
            <a:pPr lvl="1">
              <a:buFont typeface="Wingdings" panose="05000000000000000000" pitchFamily="2" charset="2"/>
              <a:buChar char="Ø"/>
            </a:pPr>
            <a:r>
              <a:rPr lang="en-US" dirty="0" smtClean="0">
                <a:sym typeface="Wingdings" panose="05000000000000000000" pitchFamily="2" charset="2"/>
              </a:rPr>
              <a:t>Storage in alluvium deposits</a:t>
            </a:r>
          </a:p>
          <a:p>
            <a:pPr>
              <a:buFont typeface="Wingdings" panose="05000000000000000000" pitchFamily="2" charset="2"/>
              <a:buChar char="Ø"/>
            </a:pPr>
            <a:r>
              <a:rPr lang="en-US" dirty="0" smtClean="0">
                <a:sym typeface="Wingdings" panose="05000000000000000000" pitchFamily="2" charset="2"/>
              </a:rPr>
              <a:t>Evaluate applicability to other Edwards Plateau watersheds</a:t>
            </a:r>
            <a:endParaRPr lang="en-US" dirty="0" smtClean="0"/>
          </a:p>
        </p:txBody>
      </p:sp>
      <p:sp>
        <p:nvSpPr>
          <p:cNvPr id="23" name="Footer Placeholder 22"/>
          <p:cNvSpPr>
            <a:spLocks noGrp="1"/>
          </p:cNvSpPr>
          <p:nvPr>
            <p:ph type="ftr" sz="quarter" idx="11"/>
          </p:nvPr>
        </p:nvSpPr>
        <p:spPr/>
        <p:txBody>
          <a:bodyPr/>
          <a:lstStyle/>
          <a:p>
            <a:r>
              <a:rPr lang="en-US" dirty="0" smtClean="0"/>
              <a:t>Conclusion</a:t>
            </a:r>
            <a:endParaRPr lang="en-US" dirty="0"/>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9689" t="15408" r="1681" b="3674"/>
          <a:stretch/>
        </p:blipFill>
        <p:spPr>
          <a:xfrm>
            <a:off x="182927" y="764484"/>
            <a:ext cx="7339323" cy="5675972"/>
          </a:xfrm>
          <a:prstGeom prst="rect">
            <a:avLst/>
          </a:prstGeom>
        </p:spPr>
      </p:pic>
      <p:sp>
        <p:nvSpPr>
          <p:cNvPr id="25" name="Oval 24"/>
          <p:cNvSpPr/>
          <p:nvPr/>
        </p:nvSpPr>
        <p:spPr>
          <a:xfrm>
            <a:off x="182927" y="1707847"/>
            <a:ext cx="2520606" cy="17499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17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208006" y="142703"/>
            <a:ext cx="4201434" cy="770825"/>
          </a:xfrm>
        </p:spPr>
        <p:txBody>
          <a:bodyPr>
            <a:noAutofit/>
          </a:bodyPr>
          <a:lstStyle/>
          <a:p>
            <a:r>
              <a:rPr lang="en-US" sz="3600" dirty="0" smtClean="0"/>
              <a:t>Edwards Aquifer</a:t>
            </a:r>
            <a:endParaRPr lang="en-US" sz="3600" dirty="0"/>
          </a:p>
        </p:txBody>
      </p:sp>
      <p:sp>
        <p:nvSpPr>
          <p:cNvPr id="6" name="Text Placeholder 5"/>
          <p:cNvSpPr>
            <a:spLocks noGrp="1"/>
          </p:cNvSpPr>
          <p:nvPr>
            <p:ph sz="half" idx="1"/>
          </p:nvPr>
        </p:nvSpPr>
        <p:spPr>
          <a:xfrm>
            <a:off x="440725" y="1260346"/>
            <a:ext cx="5181600" cy="4351338"/>
          </a:xfrm>
        </p:spPr>
        <p:txBody>
          <a:bodyPr>
            <a:normAutofit/>
          </a:bodyPr>
          <a:lstStyle/>
          <a:p>
            <a:pPr marL="0" indent="0">
              <a:buNone/>
            </a:pPr>
            <a:endParaRPr lang="en-US" dirty="0"/>
          </a:p>
        </p:txBody>
      </p:sp>
      <p:sp>
        <p:nvSpPr>
          <p:cNvPr id="9" name="Text Placeholder 8"/>
          <p:cNvSpPr>
            <a:spLocks noGrp="1"/>
          </p:cNvSpPr>
          <p:nvPr>
            <p:ph sz="half" idx="2"/>
          </p:nvPr>
        </p:nvSpPr>
        <p:spPr/>
        <p:txBody>
          <a:bodyPr>
            <a:normAutofit/>
          </a:bodyPr>
          <a:lstStyle/>
          <a:p>
            <a:pPr marL="0" indent="0" algn="ctr">
              <a:buNone/>
            </a:pPr>
            <a:r>
              <a:rPr lang="en-US" dirty="0" smtClean="0"/>
              <a:t> </a:t>
            </a:r>
            <a:r>
              <a:rPr lang="en-US" sz="2400" dirty="0" smtClean="0"/>
              <a:t>1</a:t>
            </a:r>
            <a:endParaRPr lang="en-US" sz="2400"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913528"/>
            <a:ext cx="10058400" cy="5303637"/>
          </a:xfrm>
          <a:prstGeom prst="rect">
            <a:avLst/>
          </a:prstGeom>
        </p:spPr>
      </p:pic>
      <p:sp>
        <p:nvSpPr>
          <p:cNvPr id="10" name="Rectangle 9"/>
          <p:cNvSpPr/>
          <p:nvPr/>
        </p:nvSpPr>
        <p:spPr>
          <a:xfrm>
            <a:off x="4114905" y="3177597"/>
            <a:ext cx="402519" cy="5168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19"/>
          <p:cNvSpPr>
            <a:spLocks noGrp="1"/>
          </p:cNvSpPr>
          <p:nvPr>
            <p:ph type="ftr" sz="quarter" idx="11"/>
          </p:nvPr>
        </p:nvSpPr>
        <p:spPr/>
        <p:txBody>
          <a:bodyPr/>
          <a:lstStyle/>
          <a:p>
            <a:r>
              <a:rPr lang="en-US" smtClean="0"/>
              <a:t>Background</a:t>
            </a:r>
            <a:endParaRPr lang="en-US" dirty="0"/>
          </a:p>
        </p:txBody>
      </p:sp>
    </p:spTree>
    <p:extLst>
      <p:ext uri="{BB962C8B-B14F-4D97-AF65-F5344CB8AC3E}">
        <p14:creationId xmlns:p14="http://schemas.microsoft.com/office/powerpoint/2010/main" val="11249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17582" y="384003"/>
            <a:ext cx="10515600" cy="941869"/>
          </a:xfrm>
        </p:spPr>
        <p:txBody>
          <a:bodyPr>
            <a:noAutofit/>
          </a:bodyPr>
          <a:lstStyle/>
          <a:p>
            <a:r>
              <a:rPr lang="en-US" sz="3600" dirty="0" smtClean="0"/>
              <a:t>Uvalde pool and current discrete recharge estimation</a:t>
            </a:r>
            <a:r>
              <a:rPr lang="en-US" dirty="0"/>
              <a:t/>
            </a:r>
            <a:br>
              <a:rPr lang="en-US" dirty="0"/>
            </a:br>
            <a:endParaRPr lang="en-US" dirty="0"/>
          </a:p>
        </p:txBody>
      </p:sp>
      <p:sp>
        <p:nvSpPr>
          <p:cNvPr id="6" name="Content Placeholder 5"/>
          <p:cNvSpPr>
            <a:spLocks noGrp="1"/>
          </p:cNvSpPr>
          <p:nvPr>
            <p:ph sz="half" idx="1"/>
          </p:nvPr>
        </p:nvSpPr>
        <p:spPr>
          <a:xfrm>
            <a:off x="495300" y="1408200"/>
            <a:ext cx="5181600" cy="4351338"/>
          </a:xfrm>
        </p:spPr>
        <p:txBody>
          <a:bodyPr>
            <a:normAutofit/>
          </a:bodyPr>
          <a:lstStyle/>
          <a:p>
            <a:pPr marL="0" indent="0">
              <a:buNone/>
            </a:pPr>
            <a:endParaRPr lang="en-US" sz="3600" dirty="0"/>
          </a:p>
        </p:txBody>
      </p:sp>
      <p:sp>
        <p:nvSpPr>
          <p:cNvPr id="7" name="Text Placeholder 6"/>
          <p:cNvSpPr>
            <a:spLocks noGrp="1"/>
          </p:cNvSpPr>
          <p:nvPr>
            <p:ph sz="half" idx="2"/>
          </p:nvPr>
        </p:nvSpPr>
        <p:spPr/>
        <p:txBody>
          <a:bodyPr>
            <a:normAutofit/>
          </a:bodyPr>
          <a:lstStyle/>
          <a:p>
            <a:r>
              <a:rPr lang="en-US" dirty="0" smtClean="0"/>
              <a:t>Introduction</a:t>
            </a:r>
            <a:endParaRPr lang="en-US" dirty="0"/>
          </a:p>
        </p:txBody>
      </p:sp>
      <p:sp>
        <p:nvSpPr>
          <p:cNvPr id="8" name="Text Placeholder 7"/>
          <p:cNvSpPr>
            <a:spLocks noGrp="1"/>
          </p:cNvSpPr>
          <p:nvPr>
            <p:ph type="body" sz="quarter" idx="4294967295"/>
          </p:nvPr>
        </p:nvSpPr>
        <p:spPr>
          <a:xfrm>
            <a:off x="10537825" y="6369050"/>
            <a:ext cx="1654175" cy="365125"/>
          </a:xfrm>
        </p:spPr>
        <p:txBody>
          <a:bodyPr>
            <a:noAutofit/>
          </a:bodyPr>
          <a:lstStyle/>
          <a:p>
            <a:pPr marL="0" indent="0" algn="ctr">
              <a:buNone/>
            </a:pPr>
            <a:r>
              <a:rPr lang="en-US" sz="2000" dirty="0" smtClean="0"/>
              <a:t>2</a:t>
            </a:r>
            <a:endParaRPr lang="en-US" sz="2000" dirty="0"/>
          </a:p>
        </p:txBody>
      </p:sp>
      <p:pic>
        <p:nvPicPr>
          <p:cNvPr id="4" name="Picture 3"/>
          <p:cNvPicPr>
            <a:picLocks noChangeAspect="1"/>
          </p:cNvPicPr>
          <p:nvPr/>
        </p:nvPicPr>
        <p:blipFill>
          <a:blip r:embed="rId3"/>
          <a:stretch>
            <a:fillRect/>
          </a:stretch>
        </p:blipFill>
        <p:spPr>
          <a:xfrm>
            <a:off x="1015565" y="941692"/>
            <a:ext cx="9946685" cy="5318957"/>
          </a:xfrm>
          <a:prstGeom prst="rect">
            <a:avLst/>
          </a:prstGeom>
        </p:spPr>
      </p:pic>
      <p:sp>
        <p:nvSpPr>
          <p:cNvPr id="5" name="TextBox 4"/>
          <p:cNvSpPr txBox="1"/>
          <p:nvPr/>
        </p:nvSpPr>
        <p:spPr>
          <a:xfrm>
            <a:off x="8763000" y="5802695"/>
            <a:ext cx="2079070" cy="369332"/>
          </a:xfrm>
          <a:prstGeom prst="rect">
            <a:avLst/>
          </a:prstGeom>
          <a:noFill/>
        </p:spPr>
        <p:txBody>
          <a:bodyPr wrap="square" rtlCol="0">
            <a:spAutoFit/>
          </a:bodyPr>
          <a:lstStyle/>
          <a:p>
            <a:r>
              <a:rPr lang="en-US" dirty="0" err="1" smtClean="0"/>
              <a:t>Fratesi</a:t>
            </a:r>
            <a:r>
              <a:rPr lang="en-US" dirty="0" smtClean="0"/>
              <a:t> et al., 2015</a:t>
            </a:r>
            <a:endParaRPr lang="en-US" dirty="0"/>
          </a:p>
        </p:txBody>
      </p:sp>
      <p:sp>
        <p:nvSpPr>
          <p:cNvPr id="14" name="Oval 13"/>
          <p:cNvSpPr/>
          <p:nvPr/>
        </p:nvSpPr>
        <p:spPr>
          <a:xfrm>
            <a:off x="5565689" y="1298867"/>
            <a:ext cx="1774225" cy="87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30126" y="2410808"/>
            <a:ext cx="1738436" cy="894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16"/>
          <p:cNvSpPr>
            <a:spLocks noGrp="1"/>
          </p:cNvSpPr>
          <p:nvPr>
            <p:ph type="ftr" sz="quarter" idx="11"/>
          </p:nvPr>
        </p:nvSpPr>
        <p:spPr/>
        <p:txBody>
          <a:bodyPr/>
          <a:lstStyle/>
          <a:p>
            <a:r>
              <a:rPr lang="en-US" smtClean="0"/>
              <a:t>Background</a:t>
            </a:r>
            <a:endParaRPr lang="en-US" dirty="0"/>
          </a:p>
        </p:txBody>
      </p:sp>
    </p:spTree>
    <p:extLst>
      <p:ext uri="{BB962C8B-B14F-4D97-AF65-F5344CB8AC3E}">
        <p14:creationId xmlns:p14="http://schemas.microsoft.com/office/powerpoint/2010/main" val="280856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0954"/>
            <a:ext cx="8041640" cy="784406"/>
          </a:xfrm>
        </p:spPr>
        <p:txBody>
          <a:bodyPr>
            <a:noAutofit/>
          </a:bodyPr>
          <a:lstStyle/>
          <a:p>
            <a:r>
              <a:rPr lang="en-US" sz="3600" dirty="0" smtClean="0"/>
              <a:t>Alluvium across the Edwards Plateau</a:t>
            </a:r>
            <a:endParaRPr lang="en-US" sz="3600" dirty="0"/>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70454" y="1099458"/>
            <a:ext cx="9494062" cy="4788869"/>
          </a:xfrm>
          <a:ln w="19050">
            <a:solidFill>
              <a:schemeClr val="tx1"/>
            </a:solidFill>
          </a:ln>
        </p:spPr>
      </p:pic>
      <p:sp>
        <p:nvSpPr>
          <p:cNvPr id="15" name="Footer Placeholder 14"/>
          <p:cNvSpPr>
            <a:spLocks noGrp="1"/>
          </p:cNvSpPr>
          <p:nvPr>
            <p:ph type="ftr" sz="quarter" idx="11"/>
          </p:nvPr>
        </p:nvSpPr>
        <p:spPr/>
        <p:txBody>
          <a:bodyPr/>
          <a:lstStyle/>
          <a:p>
            <a:r>
              <a:rPr lang="en-US" smtClean="0"/>
              <a:t>Background</a:t>
            </a:r>
            <a:endParaRPr lang="en-US" dirty="0"/>
          </a:p>
        </p:txBody>
      </p:sp>
    </p:spTree>
    <p:extLst>
      <p:ext uri="{BB962C8B-B14F-4D97-AF65-F5344CB8AC3E}">
        <p14:creationId xmlns:p14="http://schemas.microsoft.com/office/powerpoint/2010/main" val="3295409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12942" y="194893"/>
            <a:ext cx="10515600" cy="781291"/>
          </a:xfrm>
        </p:spPr>
        <p:txBody>
          <a:bodyPr>
            <a:noAutofit/>
          </a:bodyPr>
          <a:lstStyle/>
          <a:p>
            <a:r>
              <a:rPr lang="en-US" sz="3600" dirty="0" smtClean="0"/>
              <a:t>Nueces River basin: </a:t>
            </a:r>
            <a:r>
              <a:rPr lang="en-US" sz="3600" dirty="0"/>
              <a:t>F</a:t>
            </a:r>
            <a:r>
              <a:rPr lang="en-US" sz="3600" dirty="0" smtClean="0"/>
              <a:t>lood conveyance system</a:t>
            </a:r>
            <a:endParaRPr lang="en-US" sz="3600" dirty="0"/>
          </a:p>
        </p:txBody>
      </p:sp>
      <p:sp>
        <p:nvSpPr>
          <p:cNvPr id="15" name="Content Placeholder 14"/>
          <p:cNvSpPr>
            <a:spLocks noGrp="1"/>
          </p:cNvSpPr>
          <p:nvPr>
            <p:ph sz="half" idx="1"/>
          </p:nvPr>
        </p:nvSpPr>
        <p:spPr/>
        <p:txBody>
          <a:bodyPr>
            <a:normAutofit/>
          </a:bodyPr>
          <a:lstStyle/>
          <a:p>
            <a:r>
              <a:rPr lang="en-US" sz="3600" dirty="0"/>
              <a:t>Nueces River Basin:</a:t>
            </a:r>
            <a:br>
              <a:rPr lang="en-US" sz="3600" dirty="0"/>
            </a:br>
            <a:r>
              <a:rPr lang="en-US" sz="3600" dirty="0"/>
              <a:t>Floodplain Conveyance System</a:t>
            </a:r>
          </a:p>
        </p:txBody>
      </p:sp>
      <p:sp>
        <p:nvSpPr>
          <p:cNvPr id="16" name="Text Placeholder 15"/>
          <p:cNvSpPr>
            <a:spLocks noGrp="1"/>
          </p:cNvSpPr>
          <p:nvPr>
            <p:ph sz="half" idx="2"/>
          </p:nvPr>
        </p:nvSpPr>
        <p:spPr/>
        <p:txBody>
          <a:bodyPr>
            <a:normAutofit/>
          </a:bodyPr>
          <a:lstStyle/>
          <a:p>
            <a:r>
              <a:rPr lang="en-US" dirty="0" smtClean="0"/>
              <a:t>Nueces basin</a:t>
            </a:r>
            <a:endParaRPr lang="en-US" dirty="0"/>
          </a:p>
        </p:txBody>
      </p:sp>
      <p:sp>
        <p:nvSpPr>
          <p:cNvPr id="17" name="Text Placeholder 16"/>
          <p:cNvSpPr>
            <a:spLocks noGrp="1"/>
          </p:cNvSpPr>
          <p:nvPr>
            <p:ph type="body" sz="quarter" idx="4294967295"/>
          </p:nvPr>
        </p:nvSpPr>
        <p:spPr>
          <a:xfrm>
            <a:off x="10537825" y="6369050"/>
            <a:ext cx="1654175" cy="365125"/>
          </a:xfrm>
        </p:spPr>
        <p:txBody>
          <a:bodyPr>
            <a:noAutofit/>
          </a:bodyPr>
          <a:lstStyle/>
          <a:p>
            <a:pPr marL="0" indent="0" algn="ctr">
              <a:buNone/>
            </a:pPr>
            <a:endParaRPr lang="en-US" sz="2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52" y="1133235"/>
            <a:ext cx="9420156" cy="5044673"/>
          </a:xfrm>
          <a:prstGeom prst="rect">
            <a:avLst/>
          </a:prstGeom>
          <a:ln w="19050">
            <a:solidFill>
              <a:schemeClr val="tx1"/>
            </a:solidFill>
          </a:ln>
        </p:spPr>
      </p:pic>
      <p:sp>
        <p:nvSpPr>
          <p:cNvPr id="22" name="TextBox 21"/>
          <p:cNvSpPr txBox="1"/>
          <p:nvPr/>
        </p:nvSpPr>
        <p:spPr>
          <a:xfrm>
            <a:off x="9713308" y="5091391"/>
            <a:ext cx="2530884" cy="307777"/>
          </a:xfrm>
          <a:prstGeom prst="rect">
            <a:avLst/>
          </a:prstGeom>
          <a:noFill/>
        </p:spPr>
        <p:txBody>
          <a:bodyPr wrap="square" rtlCol="0">
            <a:spAutoFit/>
          </a:bodyPr>
          <a:lstStyle/>
          <a:p>
            <a:r>
              <a:rPr lang="en-US" sz="1400" dirty="0" smtClean="0"/>
              <a:t>Adapted from </a:t>
            </a:r>
            <a:r>
              <a:rPr lang="en-US" sz="1400" dirty="0" err="1" smtClean="0"/>
              <a:t>Kromann</a:t>
            </a:r>
            <a:r>
              <a:rPr lang="en-US" sz="1400" dirty="0" smtClean="0"/>
              <a:t>, 2015</a:t>
            </a:r>
            <a:endParaRPr lang="en-US" sz="1400" dirty="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2232018"/>
            <a:ext cx="7950643" cy="2845304"/>
          </a:xfrm>
          <a:prstGeom prst="rect">
            <a:avLst/>
          </a:prstGeom>
          <a:ln w="19050">
            <a:solidFill>
              <a:schemeClr val="tx1"/>
            </a:solidFill>
          </a:ln>
        </p:spPr>
      </p:pic>
      <p:sp>
        <p:nvSpPr>
          <p:cNvPr id="24" name="Footer Placeholder 23"/>
          <p:cNvSpPr>
            <a:spLocks noGrp="1"/>
          </p:cNvSpPr>
          <p:nvPr>
            <p:ph type="ftr" sz="quarter" idx="11"/>
          </p:nvPr>
        </p:nvSpPr>
        <p:spPr/>
        <p:txBody>
          <a:bodyPr/>
          <a:lstStyle/>
          <a:p>
            <a:r>
              <a:rPr lang="en-US" smtClean="0"/>
              <a:t>Upper Nueces basin</a:t>
            </a:r>
            <a:endParaRPr lang="en-US" dirty="0"/>
          </a:p>
        </p:txBody>
      </p:sp>
    </p:spTree>
    <p:extLst>
      <p:ext uri="{BB962C8B-B14F-4D97-AF65-F5344CB8AC3E}">
        <p14:creationId xmlns:p14="http://schemas.microsoft.com/office/powerpoint/2010/main" val="216119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26849"/>
            <a:ext cx="8664146" cy="946227"/>
          </a:xfrm>
        </p:spPr>
        <p:txBody>
          <a:bodyPr>
            <a:noAutofit/>
          </a:bodyPr>
          <a:lstStyle/>
          <a:p>
            <a:r>
              <a:rPr lang="en-US" sz="3600" dirty="0"/>
              <a:t>Representative study </a:t>
            </a:r>
            <a:r>
              <a:rPr lang="en-US" sz="3600" dirty="0" smtClean="0"/>
              <a:t>site: Candelaria Creek</a:t>
            </a:r>
            <a:endParaRPr lang="en-US" sz="3600" dirty="0"/>
          </a:p>
        </p:txBody>
      </p:sp>
      <p:sp>
        <p:nvSpPr>
          <p:cNvPr id="15" name="Text Placeholder 14"/>
          <p:cNvSpPr>
            <a:spLocks noGrp="1"/>
          </p:cNvSpPr>
          <p:nvPr>
            <p:ph sz="half" idx="1"/>
          </p:nvPr>
        </p:nvSpPr>
        <p:spPr/>
        <p:txBody>
          <a:bodyPr>
            <a:normAutofit/>
          </a:bodyPr>
          <a:lstStyle/>
          <a:p>
            <a:r>
              <a:rPr lang="en-US" dirty="0" smtClean="0"/>
              <a:t>Nueces basin</a:t>
            </a:r>
            <a:endParaRPr lang="en-US" dirty="0"/>
          </a:p>
        </p:txBody>
      </p:sp>
      <p:pic>
        <p:nvPicPr>
          <p:cNvPr id="19"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80" y="963449"/>
            <a:ext cx="7733539" cy="5103887"/>
          </a:xfrm>
          <a:prstGeom prst="rect">
            <a:avLst/>
          </a:prstGeom>
          <a:solidFill>
            <a:schemeClr val="bg1">
              <a:alpha val="80000"/>
            </a:schemeClr>
          </a:solidFill>
          <a:ln w="19050">
            <a:solidFill>
              <a:schemeClr val="tx1"/>
            </a:solidFill>
          </a:ln>
        </p:spPr>
      </p:pic>
      <p:sp>
        <p:nvSpPr>
          <p:cNvPr id="11" name="Teardrop 10"/>
          <p:cNvSpPr/>
          <p:nvPr/>
        </p:nvSpPr>
        <p:spPr>
          <a:xfrm>
            <a:off x="4191000" y="3048000"/>
            <a:ext cx="185058" cy="174171"/>
          </a:xfrm>
          <a:prstGeom prst="teardrop">
            <a:avLst/>
          </a:prstGeom>
          <a:solidFill>
            <a:srgbClr val="35E2F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Teardrop 20"/>
          <p:cNvSpPr/>
          <p:nvPr/>
        </p:nvSpPr>
        <p:spPr>
          <a:xfrm>
            <a:off x="3399109" y="4082142"/>
            <a:ext cx="185058" cy="174171"/>
          </a:xfrm>
          <a:prstGeom prst="teardrop">
            <a:avLst/>
          </a:prstGeom>
          <a:solidFill>
            <a:srgbClr val="35E2F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Teardrop 21"/>
          <p:cNvSpPr/>
          <p:nvPr/>
        </p:nvSpPr>
        <p:spPr>
          <a:xfrm>
            <a:off x="3451114" y="4828568"/>
            <a:ext cx="185058" cy="174171"/>
          </a:xfrm>
          <a:prstGeom prst="teardrop">
            <a:avLst/>
          </a:prstGeom>
          <a:solidFill>
            <a:srgbClr val="35E2F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Footer Placeholder 11"/>
          <p:cNvSpPr>
            <a:spLocks noGrp="1"/>
          </p:cNvSpPr>
          <p:nvPr>
            <p:ph type="ftr" sz="quarter" idx="11"/>
          </p:nvPr>
        </p:nvSpPr>
        <p:spPr/>
        <p:txBody>
          <a:bodyPr/>
          <a:lstStyle/>
          <a:p>
            <a:r>
              <a:rPr lang="en-US" smtClean="0"/>
              <a:t>Upper Nueces basin</a:t>
            </a:r>
            <a:endParaRPr lang="en-US" dirty="0"/>
          </a:p>
        </p:txBody>
      </p:sp>
      <p:pic>
        <p:nvPicPr>
          <p:cNvPr id="23" name="Content Placeholder 2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203078" y="861361"/>
            <a:ext cx="4626972" cy="5315602"/>
          </a:xfrm>
          <a:ln w="19050">
            <a:solidFill>
              <a:schemeClr val="tx1"/>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750" y="3741343"/>
            <a:ext cx="1851820" cy="1775614"/>
          </a:xfrm>
          <a:prstGeom prst="rect">
            <a:avLst/>
          </a:prstGeom>
          <a:ln w="19050">
            <a:solidFill>
              <a:schemeClr val="tx1"/>
            </a:solidFill>
          </a:ln>
        </p:spPr>
      </p:pic>
    </p:spTree>
    <p:extLst>
      <p:ext uri="{BB962C8B-B14F-4D97-AF65-F5344CB8AC3E}">
        <p14:creationId xmlns:p14="http://schemas.microsoft.com/office/powerpoint/2010/main" val="10837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50" y="154767"/>
            <a:ext cx="7802880" cy="784714"/>
          </a:xfrm>
        </p:spPr>
        <p:txBody>
          <a:bodyPr>
            <a:noAutofit/>
          </a:bodyPr>
          <a:lstStyle/>
          <a:p>
            <a:r>
              <a:rPr lang="en-US" sz="3600" dirty="0" smtClean="0"/>
              <a:t>Nueces basin discharge gains and losses</a:t>
            </a:r>
            <a:endParaRPr lang="en-US" sz="3600" dirty="0"/>
          </a:p>
        </p:txBody>
      </p:sp>
      <p:pic>
        <p:nvPicPr>
          <p:cNvPr id="19" name="Content Placeholder 18"/>
          <p:cNvPicPr>
            <a:picLocks noGrp="1" noChangeAspect="1"/>
          </p:cNvPicPr>
          <p:nvPr>
            <p:ph sz="half" idx="1"/>
          </p:nvPr>
        </p:nvPicPr>
        <p:blipFill>
          <a:blip r:embed="rId3"/>
          <a:stretch>
            <a:fillRect/>
          </a:stretch>
        </p:blipFill>
        <p:spPr>
          <a:xfrm>
            <a:off x="682930" y="1157468"/>
            <a:ext cx="3310342" cy="4991785"/>
          </a:xfrm>
          <a:prstGeom prst="rect">
            <a:avLst/>
          </a:prstGeom>
        </p:spPr>
      </p:pic>
      <p:pic>
        <p:nvPicPr>
          <p:cNvPr id="21" name="Content Placeholder 20"/>
          <p:cNvPicPr>
            <a:picLocks noGrp="1" noChangeAspect="1"/>
          </p:cNvPicPr>
          <p:nvPr>
            <p:ph sz="half" idx="2"/>
          </p:nvPr>
        </p:nvPicPr>
        <p:blipFill>
          <a:blip r:embed="rId4"/>
          <a:stretch>
            <a:fillRect/>
          </a:stretch>
        </p:blipFill>
        <p:spPr>
          <a:xfrm>
            <a:off x="8244688" y="1157468"/>
            <a:ext cx="3325886" cy="4991784"/>
          </a:xfrm>
          <a:prstGeom prst="rect">
            <a:avLst/>
          </a:prstGeom>
        </p:spPr>
      </p:pic>
      <p:sp>
        <p:nvSpPr>
          <p:cNvPr id="18" name="Footer Placeholder 17"/>
          <p:cNvSpPr>
            <a:spLocks noGrp="1"/>
          </p:cNvSpPr>
          <p:nvPr>
            <p:ph type="ftr" sz="quarter" idx="11"/>
          </p:nvPr>
        </p:nvSpPr>
        <p:spPr/>
        <p:txBody>
          <a:bodyPr/>
          <a:lstStyle/>
          <a:p>
            <a:r>
              <a:rPr lang="en-US" smtClean="0"/>
              <a:t>Upper Nueces basin</a:t>
            </a:r>
            <a:endParaRPr lang="en-US" dirty="0"/>
          </a:p>
        </p:txBody>
      </p:sp>
      <p:pic>
        <p:nvPicPr>
          <p:cNvPr id="20" name="Picture 19"/>
          <p:cNvPicPr>
            <a:picLocks noChangeAspect="1"/>
          </p:cNvPicPr>
          <p:nvPr/>
        </p:nvPicPr>
        <p:blipFill>
          <a:blip r:embed="rId5"/>
          <a:stretch>
            <a:fillRect/>
          </a:stretch>
        </p:blipFill>
        <p:spPr>
          <a:xfrm>
            <a:off x="4366533" y="1157468"/>
            <a:ext cx="3489519" cy="4991785"/>
          </a:xfrm>
          <a:prstGeom prst="rect">
            <a:avLst/>
          </a:prstGeom>
        </p:spPr>
      </p:pic>
      <p:sp>
        <p:nvSpPr>
          <p:cNvPr id="22" name="TextBox 21"/>
          <p:cNvSpPr txBox="1"/>
          <p:nvPr/>
        </p:nvSpPr>
        <p:spPr>
          <a:xfrm>
            <a:off x="2294625" y="852942"/>
            <a:ext cx="2516359" cy="369332"/>
          </a:xfrm>
          <a:prstGeom prst="rect">
            <a:avLst/>
          </a:prstGeom>
          <a:noFill/>
        </p:spPr>
        <p:txBody>
          <a:bodyPr wrap="square" rtlCol="0">
            <a:spAutoFit/>
          </a:bodyPr>
          <a:lstStyle/>
          <a:p>
            <a:r>
              <a:rPr lang="en-US" b="1" dirty="0" smtClean="0"/>
              <a:t>January 28, 2017</a:t>
            </a:r>
            <a:endParaRPr lang="en-US" b="1" dirty="0"/>
          </a:p>
        </p:txBody>
      </p:sp>
      <p:sp>
        <p:nvSpPr>
          <p:cNvPr id="24" name="TextBox 23"/>
          <p:cNvSpPr txBox="1"/>
          <p:nvPr/>
        </p:nvSpPr>
        <p:spPr>
          <a:xfrm>
            <a:off x="6049700" y="866980"/>
            <a:ext cx="2199190" cy="369332"/>
          </a:xfrm>
          <a:prstGeom prst="rect">
            <a:avLst/>
          </a:prstGeom>
          <a:noFill/>
        </p:spPr>
        <p:txBody>
          <a:bodyPr wrap="square" rtlCol="0">
            <a:spAutoFit/>
          </a:bodyPr>
          <a:lstStyle/>
          <a:p>
            <a:r>
              <a:rPr lang="en-US" b="1" dirty="0" smtClean="0"/>
              <a:t>February 18, 2017 </a:t>
            </a:r>
            <a:endParaRPr lang="en-US" b="1" dirty="0"/>
          </a:p>
        </p:txBody>
      </p:sp>
      <p:sp>
        <p:nvSpPr>
          <p:cNvPr id="25" name="TextBox 24"/>
          <p:cNvSpPr txBox="1"/>
          <p:nvPr/>
        </p:nvSpPr>
        <p:spPr>
          <a:xfrm>
            <a:off x="10241596" y="866980"/>
            <a:ext cx="1417376" cy="369332"/>
          </a:xfrm>
          <a:prstGeom prst="rect">
            <a:avLst/>
          </a:prstGeom>
          <a:noFill/>
        </p:spPr>
        <p:txBody>
          <a:bodyPr wrap="none" rtlCol="0">
            <a:spAutoFit/>
          </a:bodyPr>
          <a:lstStyle/>
          <a:p>
            <a:r>
              <a:rPr lang="en-US" b="1" dirty="0" smtClean="0"/>
              <a:t>July 18, 2017</a:t>
            </a:r>
          </a:p>
        </p:txBody>
      </p:sp>
    </p:spTree>
    <p:extLst>
      <p:ext uri="{BB962C8B-B14F-4D97-AF65-F5344CB8AC3E}">
        <p14:creationId xmlns:p14="http://schemas.microsoft.com/office/powerpoint/2010/main" val="3653716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09400" y="199106"/>
            <a:ext cx="6644279" cy="1322488"/>
          </a:xfrm>
        </p:spPr>
        <p:txBody>
          <a:bodyPr>
            <a:noAutofit/>
          </a:bodyPr>
          <a:lstStyle/>
          <a:p>
            <a:r>
              <a:rPr lang="en-US" sz="3600" dirty="0" smtClean="0"/>
              <a:t>Subsurface connection between Nueces River and Candelaria Creek</a:t>
            </a:r>
            <a:endParaRPr lang="en-US" sz="3600" dirty="0"/>
          </a:p>
        </p:txBody>
      </p:sp>
      <p:sp>
        <p:nvSpPr>
          <p:cNvPr id="3" name="Content Placeholder 2"/>
          <p:cNvSpPr>
            <a:spLocks noGrp="1"/>
          </p:cNvSpPr>
          <p:nvPr>
            <p:ph sz="half" idx="1"/>
          </p:nvPr>
        </p:nvSpPr>
        <p:spPr>
          <a:xfrm>
            <a:off x="838200" y="2367279"/>
            <a:ext cx="5186680" cy="3809683"/>
          </a:xfrm>
        </p:spPr>
        <p:txBody>
          <a:bodyPr>
            <a:normAutofit/>
          </a:bodyPr>
          <a:lstStyle/>
          <a:p>
            <a:pPr marL="0" indent="0">
              <a:buNone/>
            </a:pPr>
            <a:endParaRPr lang="en-US" sz="3600" dirty="0"/>
          </a:p>
        </p:txBody>
      </p:sp>
      <p:sp>
        <p:nvSpPr>
          <p:cNvPr id="16" name="Content Placeholder 15"/>
          <p:cNvSpPr>
            <a:spLocks noGrp="1"/>
          </p:cNvSpPr>
          <p:nvPr>
            <p:ph sz="half" idx="2"/>
          </p:nvPr>
        </p:nvSpPr>
        <p:spPr/>
        <p:txBody>
          <a:bodyPr/>
          <a:lstStyle/>
          <a:p>
            <a:endParaRPr lang="en-US"/>
          </a:p>
        </p:txBody>
      </p:sp>
      <p:sp>
        <p:nvSpPr>
          <p:cNvPr id="17" name="Footer Placeholder 16"/>
          <p:cNvSpPr>
            <a:spLocks noGrp="1"/>
          </p:cNvSpPr>
          <p:nvPr>
            <p:ph type="ftr" sz="quarter" idx="11"/>
          </p:nvPr>
        </p:nvSpPr>
        <p:spPr/>
        <p:txBody>
          <a:bodyPr/>
          <a:lstStyle/>
          <a:p>
            <a:r>
              <a:rPr lang="en-US" smtClean="0"/>
              <a:t>Dye tracer testing</a:t>
            </a:r>
            <a:endParaRPr lang="en-US" dirty="0"/>
          </a:p>
        </p:txBody>
      </p:sp>
      <p:pic>
        <p:nvPicPr>
          <p:cNvPr id="20" name="Picture 19"/>
          <p:cNvPicPr>
            <a:picLocks noChangeAspect="1"/>
          </p:cNvPicPr>
          <p:nvPr/>
        </p:nvPicPr>
        <p:blipFill>
          <a:blip r:embed="rId3"/>
          <a:stretch>
            <a:fillRect/>
          </a:stretch>
        </p:blipFill>
        <p:spPr>
          <a:xfrm>
            <a:off x="6683466" y="373695"/>
            <a:ext cx="5179624" cy="5696905"/>
          </a:xfrm>
          <a:prstGeom prst="rect">
            <a:avLst/>
          </a:prstGeom>
          <a:ln w="19050">
            <a:solidFill>
              <a:schemeClr val="tx1"/>
            </a:solidFill>
          </a:ln>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435" y="1521594"/>
            <a:ext cx="5592105" cy="4194080"/>
          </a:xfrm>
          <a:prstGeom prst="rect">
            <a:avLst/>
          </a:prstGeom>
          <a:ln w="19050">
            <a:solidFill>
              <a:schemeClr val="tx1"/>
            </a:solidFill>
          </a:ln>
        </p:spPr>
      </p:pic>
      <p:pic>
        <p:nvPicPr>
          <p:cNvPr id="18" name="image45.png"/>
          <p:cNvPicPr/>
          <p:nvPr/>
        </p:nvPicPr>
        <p:blipFill>
          <a:blip r:embed="rId5" cstate="print"/>
          <a:stretch>
            <a:fillRect/>
          </a:stretch>
        </p:blipFill>
        <p:spPr>
          <a:xfrm>
            <a:off x="919480" y="1896196"/>
            <a:ext cx="7009108" cy="3444875"/>
          </a:xfrm>
          <a:prstGeom prst="rect">
            <a:avLst/>
          </a:prstGeom>
        </p:spPr>
      </p:pic>
    </p:spTree>
    <p:extLst>
      <p:ext uri="{BB962C8B-B14F-4D97-AF65-F5344CB8AC3E}">
        <p14:creationId xmlns:p14="http://schemas.microsoft.com/office/powerpoint/2010/main" val="162135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2" y="0"/>
            <a:ext cx="10122194" cy="753317"/>
          </a:xfrm>
        </p:spPr>
        <p:txBody>
          <a:bodyPr/>
          <a:lstStyle/>
          <a:p>
            <a:r>
              <a:rPr lang="en-US" dirty="0" smtClean="0"/>
              <a:t>Nueces Headwaters HUC8 </a:t>
            </a:r>
            <a:r>
              <a:rPr lang="en-US" dirty="0" err="1" smtClean="0"/>
              <a:t>Subbasin</a:t>
            </a:r>
            <a:endParaRPr lang="en-US" dirty="0"/>
          </a:p>
        </p:txBody>
      </p:sp>
      <p:pic>
        <p:nvPicPr>
          <p:cNvPr id="5" name="Content Placeholder 4"/>
          <p:cNvPicPr>
            <a:picLocks noGrp="1" noChangeAspect="1"/>
          </p:cNvPicPr>
          <p:nvPr>
            <p:ph sz="half" idx="1"/>
          </p:nvPr>
        </p:nvPicPr>
        <p:blipFill>
          <a:blip r:embed="rId2"/>
          <a:stretch>
            <a:fillRect/>
          </a:stretch>
        </p:blipFill>
        <p:spPr>
          <a:xfrm>
            <a:off x="1158948" y="701749"/>
            <a:ext cx="9732256" cy="6156251"/>
          </a:xfrm>
          <a:prstGeom prst="rect">
            <a:avLst/>
          </a:prstGeom>
        </p:spPr>
      </p:pic>
    </p:spTree>
    <p:extLst>
      <p:ext uri="{BB962C8B-B14F-4D97-AF65-F5344CB8AC3E}">
        <p14:creationId xmlns:p14="http://schemas.microsoft.com/office/powerpoint/2010/main" val="3409112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1160</Words>
  <Application>Microsoft Office PowerPoint</Application>
  <PresentationFormat>Widescreen</PresentationFormat>
  <Paragraphs>213</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Times New Roman</vt:lpstr>
      <vt:lpstr>Wingdings</vt:lpstr>
      <vt:lpstr>Office Theme</vt:lpstr>
      <vt:lpstr>Quantifying alluvium effects on karst aquifer recharge:    Shallow groundwater and surface water exchange in the upper Nueces River, Texas</vt:lpstr>
      <vt:lpstr>Edwards Aquifer</vt:lpstr>
      <vt:lpstr>Uvalde pool and current discrete recharge estimation </vt:lpstr>
      <vt:lpstr>Alluvium across the Edwards Plateau</vt:lpstr>
      <vt:lpstr>Nueces River basin: Flood conveyance system</vt:lpstr>
      <vt:lpstr>Representative study site: Candelaria Creek</vt:lpstr>
      <vt:lpstr>Nueces basin discharge gains and losses</vt:lpstr>
      <vt:lpstr>Subsurface connection between Nueces River and Candelaria Creek</vt:lpstr>
      <vt:lpstr>Nueces Headwaters HUC8 Subbasin</vt:lpstr>
      <vt:lpstr>Nueces Headwaters HUC12 Subwatersheds</vt:lpstr>
      <vt:lpstr>Nueces Headwaters Subbasin Data</vt:lpstr>
      <vt:lpstr>Term Project Deliverable &amp; Next Steps</vt:lpstr>
    </vt:vector>
  </TitlesOfParts>
  <Company>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Quantifying alluvium effects on karst aquifer recharge:    Shallow groundwater and surface water exchange in the upper Nueces River, Texas</dc:title>
  <dc:creator>Caroline Hackett</dc:creator>
  <cp:lastModifiedBy>Caroline Hackett</cp:lastModifiedBy>
  <cp:revision>7</cp:revision>
  <dcterms:created xsi:type="dcterms:W3CDTF">2017-10-31T17:43:30Z</dcterms:created>
  <dcterms:modified xsi:type="dcterms:W3CDTF">2017-11-09T17:42:05Z</dcterms:modified>
</cp:coreProperties>
</file>