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3" r:id="rId5"/>
    <p:sldMasterId id="2147483986" r:id="rId6"/>
  </p:sldMasterIdLst>
  <p:notesMasterIdLst>
    <p:notesMasterId r:id="rId86"/>
  </p:notesMasterIdLst>
  <p:sldIdLst>
    <p:sldId id="651" r:id="rId7"/>
    <p:sldId id="703" r:id="rId8"/>
    <p:sldId id="702" r:id="rId9"/>
    <p:sldId id="687" r:id="rId10"/>
    <p:sldId id="688" r:id="rId11"/>
    <p:sldId id="647" r:id="rId12"/>
    <p:sldId id="691" r:id="rId13"/>
    <p:sldId id="689" r:id="rId14"/>
    <p:sldId id="685" r:id="rId15"/>
    <p:sldId id="665" r:id="rId16"/>
    <p:sldId id="692" r:id="rId17"/>
    <p:sldId id="627" r:id="rId18"/>
    <p:sldId id="666" r:id="rId19"/>
    <p:sldId id="693" r:id="rId20"/>
    <p:sldId id="694" r:id="rId21"/>
    <p:sldId id="695" r:id="rId22"/>
    <p:sldId id="696" r:id="rId23"/>
    <p:sldId id="635" r:id="rId24"/>
    <p:sldId id="636" r:id="rId25"/>
    <p:sldId id="697" r:id="rId26"/>
    <p:sldId id="698" r:id="rId27"/>
    <p:sldId id="699" r:id="rId28"/>
    <p:sldId id="700" r:id="rId29"/>
    <p:sldId id="701" r:id="rId30"/>
    <p:sldId id="637" r:id="rId31"/>
    <p:sldId id="638" r:id="rId32"/>
    <p:sldId id="639" r:id="rId33"/>
    <p:sldId id="640" r:id="rId34"/>
    <p:sldId id="704" r:id="rId35"/>
    <p:sldId id="705" r:id="rId36"/>
    <p:sldId id="571" r:id="rId37"/>
    <p:sldId id="572" r:id="rId38"/>
    <p:sldId id="706" r:id="rId39"/>
    <p:sldId id="581" r:id="rId40"/>
    <p:sldId id="707" r:id="rId41"/>
    <p:sldId id="582" r:id="rId42"/>
    <p:sldId id="583" r:id="rId43"/>
    <p:sldId id="708" r:id="rId44"/>
    <p:sldId id="586" r:id="rId45"/>
    <p:sldId id="709" r:id="rId46"/>
    <p:sldId id="587" r:id="rId47"/>
    <p:sldId id="588" r:id="rId48"/>
    <p:sldId id="589" r:id="rId49"/>
    <p:sldId id="591" r:id="rId50"/>
    <p:sldId id="669" r:id="rId51"/>
    <p:sldId id="592" r:id="rId52"/>
    <p:sldId id="593" r:id="rId53"/>
    <p:sldId id="595" r:id="rId54"/>
    <p:sldId id="710" r:id="rId55"/>
    <p:sldId id="712" r:id="rId56"/>
    <p:sldId id="713" r:id="rId57"/>
    <p:sldId id="714" r:id="rId58"/>
    <p:sldId id="670" r:id="rId59"/>
    <p:sldId id="671" r:id="rId60"/>
    <p:sldId id="672" r:id="rId61"/>
    <p:sldId id="716" r:id="rId62"/>
    <p:sldId id="673" r:id="rId63"/>
    <p:sldId id="602" r:id="rId64"/>
    <p:sldId id="680" r:id="rId65"/>
    <p:sldId id="682" r:id="rId66"/>
    <p:sldId id="683" r:id="rId67"/>
    <p:sldId id="720" r:id="rId68"/>
    <p:sldId id="721" r:id="rId69"/>
    <p:sldId id="717" r:id="rId70"/>
    <p:sldId id="615" r:id="rId71"/>
    <p:sldId id="718" r:id="rId72"/>
    <p:sldId id="618" r:id="rId73"/>
    <p:sldId id="619" r:id="rId74"/>
    <p:sldId id="643" r:id="rId75"/>
    <p:sldId id="620" r:id="rId76"/>
    <p:sldId id="719" r:id="rId77"/>
    <p:sldId id="722" r:id="rId78"/>
    <p:sldId id="723" r:id="rId79"/>
    <p:sldId id="724" r:id="rId80"/>
    <p:sldId id="725" r:id="rId81"/>
    <p:sldId id="726" r:id="rId82"/>
    <p:sldId id="727" r:id="rId83"/>
    <p:sldId id="728" r:id="rId84"/>
    <p:sldId id="653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8FF"/>
    <a:srgbClr val="C0504D"/>
    <a:srgbClr val="FFFFFF"/>
    <a:srgbClr val="CC3300"/>
    <a:srgbClr val="FFFF66"/>
    <a:srgbClr val="556416"/>
    <a:srgbClr val="A2530B"/>
    <a:srgbClr val="C17F36"/>
    <a:srgbClr val="FFA9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7826" autoAdjust="0"/>
    <p:restoredTop sz="90372" autoAdjust="0"/>
  </p:normalViewPr>
  <p:slideViewPr>
    <p:cSldViewPr snapToGrid="0">
      <p:cViewPr varScale="1">
        <p:scale>
          <a:sx n="105" d="100"/>
          <a:sy n="105" d="100"/>
        </p:scale>
        <p:origin x="141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ableStyles" Target="tableStyles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5A6B90D-D8D7-4798-98D3-521DFA33F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this kind of thing (e.g., polygon feature class)? What</a:t>
            </a:r>
            <a:r>
              <a:rPr lang="en-US" baseline="0" dirty="0" smtClean="0"/>
              <a:t> does it know (attributes)? Who does it know (relationships)?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6B90D-D8D7-4798-98D3-521DFA33F5A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95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15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8183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16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2188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17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baseline="0" dirty="0" smtClean="0">
                <a:ea typeface="ＭＳ Ｐゴシック" pitchFamily="1" charset="-128"/>
              </a:rPr>
              <a:t>Photos: unknown</a:t>
            </a:r>
          </a:p>
        </p:txBody>
      </p:sp>
    </p:spTree>
    <p:extLst>
      <p:ext uri="{BB962C8B-B14F-4D97-AF65-F5344CB8AC3E}">
        <p14:creationId xmlns:p14="http://schemas.microsoft.com/office/powerpoint/2010/main" val="3272319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4056AE3-5D2B-4E08-9C87-5F9BAF15A35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8359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973F71-48B5-4682-8556-846750C2363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7511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68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99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29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622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41A498F-BF83-42DF-8F9F-EEEB8CCC31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201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6B90D-D8D7-4798-98D3-521DFA33F5A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65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AF11898-EBC0-4086-93E7-A6AB5F3E108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9884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CC444D8-B5EC-4DEF-A9E4-1DEFEF75C0A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2531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D237813-29DC-45B4-8312-557372B9464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8637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74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8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E245A9F-8C39-4C9B-8DE6-50F70F6F0AF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1649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CFF588C-65F4-4594-86B7-775C341ED82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6326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65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3DC3898-2C62-41BA-8B26-092E891FFE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34954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09F336E-4DDF-48BA-B8C1-1576533E864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518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ea typeface="ＭＳ Ｐゴシック" pitchFamily="34" charset="-128"/>
              </a:rPr>
              <a:t>Industrial partners:</a:t>
            </a:r>
            <a:r>
              <a:rPr lang="en-US" dirty="0" smtClean="0">
                <a:ea typeface="ＭＳ Ｐゴシック" pitchFamily="34" charset="-128"/>
              </a:rPr>
              <a:t> ESRI, Danish Hydraulic Institute, </a:t>
            </a:r>
            <a:r>
              <a:rPr lang="en-US" dirty="0" err="1" smtClean="0">
                <a:ea typeface="ＭＳ Ｐゴシック" pitchFamily="34" charset="-128"/>
              </a:rPr>
              <a:t>Camp,Dresser</a:t>
            </a:r>
            <a:r>
              <a:rPr lang="en-US" dirty="0" smtClean="0">
                <a:ea typeface="ＭＳ Ｐゴシック" pitchFamily="34" charset="-128"/>
              </a:rPr>
              <a:t> and McKee, Dodson and Associates</a:t>
            </a:r>
          </a:p>
          <a:p>
            <a:r>
              <a:rPr lang="en-US" b="1" dirty="0" smtClean="0">
                <a:ea typeface="ＭＳ Ｐゴシック" pitchFamily="34" charset="-128"/>
              </a:rPr>
              <a:t>Government partners:</a:t>
            </a:r>
            <a:r>
              <a:rPr lang="en-US" dirty="0" smtClean="0">
                <a:ea typeface="ＭＳ Ｐゴシック" pitchFamily="34" charset="-128"/>
              </a:rPr>
              <a:t> </a:t>
            </a:r>
          </a:p>
          <a:p>
            <a:r>
              <a:rPr lang="en-US" dirty="0" smtClean="0">
                <a:ea typeface="ＭＳ Ｐゴシック" pitchFamily="34" charset="-128"/>
              </a:rPr>
              <a:t>	Federal: EPA, USGS, Corps of Engineers (Hydrologic Engineering Center)</a:t>
            </a:r>
          </a:p>
          <a:p>
            <a:r>
              <a:rPr lang="en-US" dirty="0" smtClean="0">
                <a:ea typeface="ＭＳ Ｐゴシック" pitchFamily="34" charset="-128"/>
              </a:rPr>
              <a:t>	State: Texas Natural Resource Conservation Commission, Texas Water Development Board</a:t>
            </a:r>
          </a:p>
          <a:p>
            <a:r>
              <a:rPr lang="en-US" dirty="0" smtClean="0">
                <a:ea typeface="ＭＳ Ｐゴシック" pitchFamily="34" charset="-128"/>
              </a:rPr>
              <a:t>	Local: Lower Colorado River Authority, City of Austin, </a:t>
            </a:r>
            <a:r>
              <a:rPr lang="en-US" dirty="0" err="1" smtClean="0">
                <a:ea typeface="ＭＳ Ｐゴシック" pitchFamily="34" charset="-128"/>
              </a:rPr>
              <a:t>Dept</a:t>
            </a:r>
            <a:r>
              <a:rPr lang="en-US" dirty="0" smtClean="0">
                <a:ea typeface="ＭＳ Ｐゴシック" pitchFamily="34" charset="-128"/>
              </a:rPr>
              <a:t> of Watershed Protection</a:t>
            </a:r>
          </a:p>
          <a:p>
            <a:r>
              <a:rPr lang="en-US" b="1" dirty="0" smtClean="0">
                <a:ea typeface="ＭＳ Ｐゴシック" pitchFamily="34" charset="-128"/>
              </a:rPr>
              <a:t>Academic Partners:</a:t>
            </a:r>
            <a:r>
              <a:rPr lang="en-US" dirty="0" smtClean="0">
                <a:ea typeface="ＭＳ Ｐゴシック" pitchFamily="34" charset="-128"/>
              </a:rPr>
              <a:t> University of Texas, Brigham Young University, Utah State University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69004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A03C21C-88C2-4E71-9245-54F17B90BCBC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581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225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39F30F3-1839-4787-A16B-8103F9B53C8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61306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1D3C1A9-AA81-455A-B1A5-6AFF206BEDA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52308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F682235-EF8A-46F0-AB7E-F0295CCB17F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4266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8EF2055-13DA-49FD-8980-E71372E17E9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7822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2525377-6D4C-49F5-B34B-554231917A5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88042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D5E355F-E5C8-4524-BEBE-3AE60DC6F74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1776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2C0749-07D2-489A-98BD-3A0F6AFC44A5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3238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B6FF1B4-14DC-41D8-99F4-C9B9FE9C0EB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754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2953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562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Cross sections help</a:t>
            </a:r>
            <a:r>
              <a:rPr lang="en-US" baseline="0" dirty="0" smtClean="0"/>
              <a:t> us visualize / conceptualize / understand the 3D structure of the subsurface.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 can sample strata at wells/boreholes drilled into the subsurface.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 then interpolate between the known points to create a continuous model of subsurface strata.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27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Cross sections have a unique coordinate system.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Data are transformed from X, Y, and Z coordinates to S and Z.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 = length along the section line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Z = vertical</a:t>
            </a:r>
            <a:r>
              <a:rPr lang="en-US" baseline="0" dirty="0" smtClean="0"/>
              <a:t> elevation – many times exaggerated for better visualization.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Data from nearby wells are projected to the closest point on the cross section.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Subsurface Analyst includes special tools to do these transformations.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27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We use different GIS datasets:</a:t>
            </a:r>
            <a:endParaRPr lang="en-US" baseline="0" dirty="0" smtClean="0"/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Wells with related borehole logs</a:t>
            </a:r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Geologic features – outcrops from geologic maps, faults</a:t>
            </a:r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Surfaces  - DEMs, rasters representing water levels, tops of units, etc.</a:t>
            </a:r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Section lines 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The different datasets need to be managed in a meaningful fashion. 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Relationships between feature classes, manage multiple cross sections in a single geodatabase.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72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086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149BAC3-9439-437F-865C-5AE926E1313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08966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561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2759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772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05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747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29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990906B-B2EB-4180-BF7D-57B2606A1A0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33507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C2A8711-B4AF-4E0D-8D34-17F8EDF6240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524577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54C9A7D-2429-4709-86A5-34AE99AB6B7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76746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8F9CB18-3FFB-4FA7-86FA-19CD0A5BC51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994610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8166E88-E0DC-4D26-ACF6-517D272AC3F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70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2679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848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7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163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36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524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685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3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20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13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1654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14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4156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0354D9-61C3-452A-8FA5-607D2B1C28D9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18DB0-D2FE-43FD-B95A-F13BA03D4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AE420-36ED-4D06-95E1-283E86E351D9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4EA3F-DE45-4A00-AB5C-6EAB73E3C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797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74AAA-E61A-4C3D-B5E8-D52D88728698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ADC87-6F98-4218-AEB0-EB9CB91B2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78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81025" y="1449388"/>
            <a:ext cx="8218488" cy="5106987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67425" y="6613525"/>
            <a:ext cx="2517775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85200" y="6613525"/>
            <a:ext cx="404813" cy="214313"/>
          </a:xfrm>
        </p:spPr>
        <p:txBody>
          <a:bodyPr/>
          <a:lstStyle>
            <a:lvl1pPr>
              <a:defRPr/>
            </a:lvl1pPr>
          </a:lstStyle>
          <a:p>
            <a:fld id="{1992D6B0-5508-4E68-99EE-EA79174E3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941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475366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514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CorpPPT4x3_bg_esri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21839"/>
      </p:ext>
    </p:extLst>
  </p:cSld>
  <p:clrMapOvr>
    <a:masterClrMapping/>
  </p:clrMapOvr>
  <p:transition spd="med"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sm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28715"/>
      </p:ext>
    </p:extLst>
  </p:cSld>
  <p:clrMapOvr>
    <a:masterClrMapping/>
  </p:clrMapOvr>
  <p:transition spd="med"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97000" y="1515176"/>
            <a:ext cx="6350000" cy="1270000"/>
          </a:xfrm>
        </p:spPr>
        <p:txBody>
          <a:bodyPr anchor="b"/>
          <a:lstStyle>
            <a:lvl1pPr algn="ctr">
              <a:defRPr sz="30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97000" y="3200400"/>
            <a:ext cx="6350000" cy="753534"/>
          </a:xfrm>
        </p:spPr>
        <p:txBody>
          <a:bodyPr bIns="0"/>
          <a:lstStyle>
            <a:lvl1pPr marL="0" indent="0" algn="ct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sri logo_sm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610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 baseline="0">
                <a:solidFill>
                  <a:schemeClr val="accent5">
                    <a:alpha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chemeClr val="accent5">
                    <a:alpha val="9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 spc="0"/>
            </a:lvl1pPr>
            <a:lvl2pPr>
              <a:buClr>
                <a:schemeClr val="accent3"/>
              </a:buClr>
              <a:defRPr spc="0"/>
            </a:lvl2pPr>
            <a:lvl3pPr>
              <a:buClr>
                <a:schemeClr val="accent3"/>
              </a:buClr>
              <a:defRPr spc="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1180479"/>
      </p:ext>
    </p:extLst>
  </p:cSld>
  <p:clrMapOvr>
    <a:masterClrMapping/>
  </p:clrMapOvr>
  <p:transition spd="med">
    <p:fad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1071153"/>
      </p:ext>
    </p:extLst>
  </p:cSld>
  <p:clrMapOvr>
    <a:masterClrMapping/>
  </p:clrMapOvr>
  <p:transition spd="med"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260E4F-9733-49F4-883D-2F27B9620AE1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D0424-6896-489E-85F0-EB591F7508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565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5653054"/>
      </p:ext>
    </p:extLst>
  </p:cSld>
  <p:clrMapOvr>
    <a:masterClrMapping/>
  </p:clrMapOvr>
  <p:transition spd="med"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4306403"/>
      </p:ext>
    </p:extLst>
  </p:cSld>
  <p:clrMapOvr>
    <a:masterClrMapping/>
  </p:clrMapOvr>
  <p:transition spd="med"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rgbClr val="FFFF96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586961844"/>
      </p:ext>
    </p:extLst>
  </p:cSld>
  <p:clrMapOvr>
    <a:masterClrMapping/>
  </p:clrMapOvr>
  <p:transition spd="med">
    <p:fade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</p:spTree>
    <p:extLst>
      <p:ext uri="{BB962C8B-B14F-4D97-AF65-F5344CB8AC3E}">
        <p14:creationId xmlns:p14="http://schemas.microsoft.com/office/powerpoint/2010/main" val="2202916221"/>
      </p:ext>
    </p:extLst>
  </p:cSld>
  <p:clrMapOvr>
    <a:masterClrMapping/>
  </p:clrMapOvr>
  <p:transition spd="med">
    <p:fade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746376733"/>
      </p:ext>
    </p:extLst>
  </p:cSld>
  <p:clrMapOvr>
    <a:masterClrMapping/>
  </p:clrMapOvr>
  <p:transition spd="med">
    <p:fade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66746"/>
      </p:ext>
    </p:extLst>
  </p:cSld>
  <p:clrMapOvr>
    <a:masterClrMapping/>
  </p:clrMapOvr>
  <p:transition spd="med">
    <p:fade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 eaLnBrk="0" hangingPunct="0"/>
            <a:endParaRPr lang="en-US" sz="1200" b="0" dirty="0">
              <a:solidFill>
                <a:srgbClr val="000000"/>
              </a:solidFill>
              <a:ea typeface="ＭＳ Ｐゴシック" pitchFamily="16" charset="-128"/>
            </a:endParaRPr>
          </a:p>
        </p:txBody>
      </p:sp>
      <p:pic>
        <p:nvPicPr>
          <p:cNvPr id="4" name="Picture 3" descr="WorldMapBg_hue.png"/>
          <p:cNvPicPr>
            <a:picLocks noChangeAspect="1"/>
          </p:cNvPicPr>
          <p:nvPr/>
        </p:nvPicPr>
        <p:blipFill>
          <a:blip r:embed="rId2" cstate="print">
            <a:lum/>
            <a:alphaModFix amt="25000"/>
          </a:blip>
          <a:srcRect l="9821" r="9821" b="24535"/>
          <a:stretch>
            <a:fillRect/>
          </a:stretch>
        </p:blipFill>
        <p:spPr>
          <a:xfrm>
            <a:off x="0" y="0"/>
            <a:ext cx="9144000" cy="4830352"/>
          </a:xfrm>
          <a:prstGeom prst="rect">
            <a:avLst/>
          </a:prstGeom>
          <a:effectLst/>
        </p:spPr>
      </p:pic>
      <p:grpSp>
        <p:nvGrpSpPr>
          <p:cNvPr id="3" name="Group 4"/>
          <p:cNvGrpSpPr/>
          <p:nvPr/>
        </p:nvGrpSpPr>
        <p:grpSpPr>
          <a:xfrm>
            <a:off x="0" y="1141577"/>
            <a:ext cx="9144000" cy="5486400"/>
            <a:chOff x="0" y="685800"/>
            <a:chExt cx="9144000" cy="5486400"/>
          </a:xfrm>
        </p:grpSpPr>
        <p:cxnSp>
          <p:nvCxnSpPr>
            <p:cNvPr id="7" name="Straight Connector 6"/>
            <p:cNvCxnSpPr/>
            <p:nvPr userDrawn="1"/>
          </p:nvCxnSpPr>
          <p:spPr bwMode="auto">
            <a:xfrm>
              <a:off x="9144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 userDrawn="1"/>
          </p:nvCxnSpPr>
          <p:spPr bwMode="auto">
            <a:xfrm>
              <a:off x="237744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 userDrawn="1"/>
          </p:nvCxnSpPr>
          <p:spPr bwMode="auto">
            <a:xfrm>
              <a:off x="384048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 userDrawn="1"/>
          </p:nvCxnSpPr>
          <p:spPr bwMode="auto">
            <a:xfrm>
              <a:off x="530352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 userDrawn="1"/>
          </p:nvCxnSpPr>
          <p:spPr bwMode="auto">
            <a:xfrm>
              <a:off x="676656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 userDrawn="1"/>
          </p:nvCxnSpPr>
          <p:spPr bwMode="auto">
            <a:xfrm>
              <a:off x="82296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 userDrawn="1"/>
          </p:nvCxnSpPr>
          <p:spPr bwMode="auto">
            <a:xfrm rot="10800000">
              <a:off x="0" y="517128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 userDrawn="1"/>
          </p:nvCxnSpPr>
          <p:spPr bwMode="auto">
            <a:xfrm rot="10800000">
              <a:off x="0" y="400976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rot="10800000">
              <a:off x="0" y="284824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0" y="168672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83657"/>
      </p:ext>
    </p:extLst>
  </p:cSld>
  <p:clrMapOvr>
    <a:masterClrMapping/>
  </p:clrMapOvr>
  <p:transition spd="med">
    <p:fade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3634221copy_demo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9"/>
          <p:cNvGrpSpPr/>
          <p:nvPr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14" name="Straight Connector 13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0" y="1920708"/>
            <a:ext cx="76200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44209"/>
            <a:ext cx="4826000" cy="583092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18130"/>
      </p:ext>
    </p:extLst>
  </p:cSld>
  <p:clrMapOvr>
    <a:masterClrMapping/>
  </p:clrMapOvr>
  <p:transition spd="med">
    <p:fade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0" y="1920709"/>
            <a:ext cx="76200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8"/>
            <a:ext cx="4826000" cy="1006863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br>
              <a:rPr lang="en-US" smtClean="0"/>
            </a:br>
            <a:r>
              <a:rPr lang="en-US" smtClean="0"/>
              <a:t>(2 lines text)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8984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0" y="1920709"/>
            <a:ext cx="7620000" cy="90882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401568" y="2405582"/>
            <a:ext cx="4828032" cy="274320"/>
          </a:xfrm>
        </p:spPr>
        <p:txBody>
          <a:bodyPr anchor="b"/>
          <a:lstStyle>
            <a:lvl1pPr algn="r">
              <a:buFontTx/>
              <a:buNone/>
              <a:defRPr sz="17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9"/>
            <a:ext cx="4826000" cy="509690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96768"/>
      </p:ext>
    </p:extLst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AB2858-BC5C-4D5C-B646-3FEE507EC90F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0804-E42D-4988-8F81-669D2A09D2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504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_gradi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0"/>
            <a:ext cx="9144000" cy="16446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544064"/>
            <a:ext cx="7315201" cy="966788"/>
          </a:xfrm>
        </p:spPr>
        <p:txBody>
          <a:bodyPr anchor="ctr"/>
          <a:lstStyle>
            <a:lvl1pPr algn="ctr">
              <a:defRPr sz="3600" spc="0"/>
            </a:lvl1pPr>
          </a:lstStyle>
          <a:p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58547"/>
      </p:ext>
    </p:extLst>
  </p:cSld>
  <p:clrMapOvr>
    <a:masterClrMapping/>
  </p:clrMapOvr>
  <p:transition spd="med">
    <p:fade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482600"/>
          </a:xfrm>
        </p:spPr>
        <p:txBody>
          <a:bodyPr/>
          <a:lstStyle>
            <a:lvl1pPr algn="ctr">
              <a:defRPr spc="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26167"/>
      </p:ext>
    </p:extLst>
  </p:cSld>
  <p:clrMapOvr>
    <a:masterClrMapping/>
  </p:clrMapOvr>
  <p:transition spd="med">
    <p:fade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798619"/>
      </p:ext>
    </p:extLst>
  </p:cSld>
  <p:clrMapOvr>
    <a:masterClrMapping/>
  </p:clrMapOvr>
  <p:transition spd="med">
    <p:fade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C10_agd_bnnr_txt_July10-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831850"/>
          </a:xfrm>
          <a:prstGeom prst="rect">
            <a:avLst/>
          </a:prstGeom>
        </p:spPr>
      </p:pic>
      <p:pic>
        <p:nvPicPr>
          <p:cNvPr id="8" name="Picture 7" descr="UC10_agd_cvr_w-shdw.png"/>
          <p:cNvPicPr>
            <a:picLocks noChangeAspect="1"/>
          </p:cNvPicPr>
          <p:nvPr/>
        </p:nvPicPr>
        <p:blipFill>
          <a:blip r:embed="rId3" cstate="print"/>
          <a:srcRect l="3812" r="224" b="8784"/>
          <a:stretch>
            <a:fillRect/>
          </a:stretch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57700" y="2658176"/>
            <a:ext cx="3771900" cy="1270000"/>
          </a:xfrm>
        </p:spPr>
        <p:txBody>
          <a:bodyPr anchor="b"/>
          <a:lstStyle>
            <a:lvl1pPr algn="r">
              <a:defRPr sz="24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53128" y="4114800"/>
            <a:ext cx="3776472" cy="753534"/>
          </a:xfrm>
        </p:spPr>
        <p:txBody>
          <a:bodyPr bIns="0"/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68900" y="1765300"/>
            <a:ext cx="3060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pPr eaLnBrk="0" hangingPunct="0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rgbClr val="9BCDFF"/>
              </a:buClr>
              <a:defRPr/>
            </a:pPr>
            <a:r>
              <a:rPr lang="en-US" sz="1900" kern="0" dirty="0" smtClean="0">
                <a:solidFill>
                  <a:srgbClr val="9BCDFF"/>
                </a:solidFill>
                <a:ea typeface="ＭＳ Ｐゴシック"/>
              </a:rPr>
              <a:t>Preconference Seminars</a:t>
            </a:r>
            <a:endParaRPr lang="en-US" sz="1900" kern="0" dirty="0">
              <a:solidFill>
                <a:srgbClr val="9BCDFF"/>
              </a:solidFill>
              <a:ea typeface="ＭＳ Ｐゴシック"/>
            </a:endParaRPr>
          </a:p>
        </p:txBody>
      </p:sp>
      <p:pic>
        <p:nvPicPr>
          <p:cNvPr id="11" name="Picture 10" descr="esri logo_sm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51492"/>
      </p:ext>
    </p:extLst>
  </p:cSld>
  <p:clrMapOvr>
    <a:masterClrMapping/>
  </p:clrMapOvr>
  <p:transition spd="med">
    <p:fade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20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60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13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53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883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8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90007-0986-4223-B436-695F1983991B}" type="datetime1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94DA8-0AE2-4F2A-BB7D-B31909E0E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125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9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64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58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5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347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50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35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66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488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1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C172C4-A8DF-4BAE-85CE-DE12F98A0E69}" type="datetime1">
              <a:rPr lang="en-US" smtClean="0"/>
              <a:t>10/18/2017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47057-C7C5-4079-A196-5EB7A8A70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8221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71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7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04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71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48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87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3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9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54951E-C997-40AD-ACC1-D2F1CB8570EB}" type="datetime1">
              <a:rPr lang="en-US" smtClean="0"/>
              <a:t>10/18/2017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86121-C848-40E9-AEEB-9474D4B153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6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54C8B3-2F52-4094-A2DD-74C916AB48BA}" type="datetime1">
              <a:rPr lang="en-US" smtClean="0"/>
              <a:t>10/18/2017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E4712-845F-4B64-949E-ACAA528D1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625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040A4E-8DB4-4C1A-B3B8-F2651CBDD02E}" type="datetime1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3A7A6-9260-47FE-93E9-90A42209F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35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0AA4E4-9386-451D-9BFB-73D083AD3493}" type="datetime1">
              <a:rPr lang="en-US" smtClean="0"/>
              <a:t>10/18/2017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F180A-9EE8-4B0A-812F-EFE9A26AC8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01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07F21BC-6BFD-4442-9840-4BF9E75A6216}" type="datetime1">
              <a:rPr lang="en-US" smtClean="0"/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8F6721B-536B-474E-8998-69A960234D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23900"/>
            <a:ext cx="7315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947672"/>
            <a:ext cx="6604000" cy="31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3085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  <p:sldLayoutId id="2147484004" r:id="rId18"/>
    <p:sldLayoutId id="2147484005" r:id="rId19"/>
    <p:sldLayoutId id="2147484006" r:id="rId20"/>
    <p:sldLayoutId id="2147484007" r:id="rId21"/>
    <p:sldLayoutId id="2147484008" r:id="rId22"/>
    <p:sldLayoutId id="2147484009" r:id="rId23"/>
    <p:sldLayoutId id="2147484010" r:id="rId24"/>
    <p:sldLayoutId id="2147484011" r:id="rId25"/>
    <p:sldLayoutId id="2147484012" r:id="rId26"/>
    <p:sldLayoutId id="2147484013" r:id="rId27"/>
    <p:sldLayoutId id="2147484014" r:id="rId28"/>
    <p:sldLayoutId id="2147484015" r:id="rId29"/>
    <p:sldLayoutId id="2147484016" r:id="rId30"/>
    <p:sldLayoutId id="2147484017" r:id="rId31"/>
    <p:sldLayoutId id="2147484018" r:id="rId32"/>
    <p:sldLayoutId id="2147484019" r:id="rId33"/>
    <p:sldLayoutId id="2147484020" r:id="rId34"/>
    <p:sldLayoutId id="2147484021" r:id="rId35"/>
    <p:sldLayoutId id="2147484022" r:id="rId36"/>
    <p:sldLayoutId id="2147484023" r:id="rId37"/>
    <p:sldLayoutId id="2147484024" r:id="rId38"/>
    <p:sldLayoutId id="2147484025" r:id="rId39"/>
    <p:sldLayoutId id="2147484026" r:id="rId40"/>
    <p:sldLayoutId id="2147484027" r:id="rId41"/>
    <p:sldLayoutId id="2147484028" r:id="rId42"/>
    <p:sldLayoutId id="2147484029" r:id="rId43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spc="0">
          <a:solidFill>
            <a:srgbClr val="FFFFFF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177800" indent="-177800" algn="l" rtl="0" eaLnBrk="1" fontAlgn="base" hangingPunct="1">
        <a:lnSpc>
          <a:spcPts val="2300"/>
        </a:lnSpc>
        <a:spcBef>
          <a:spcPts val="300"/>
        </a:spcBef>
        <a:spcAft>
          <a:spcPts val="600"/>
        </a:spcAft>
        <a:buClr>
          <a:schemeClr val="accent3"/>
        </a:buClr>
        <a:buSzPct val="80000"/>
        <a:buChar char="•"/>
        <a:defRPr sz="1600" b="1" spc="0" baseline="0">
          <a:solidFill>
            <a:srgbClr val="FFFFFF"/>
          </a:solidFill>
          <a:effectLst/>
          <a:latin typeface="+mn-lt"/>
          <a:ea typeface="+mn-ea"/>
          <a:cs typeface="+mn-cs"/>
        </a:defRPr>
      </a:lvl1pPr>
      <a:lvl2pPr marL="517525" indent="-174625" algn="l" rtl="0" eaLnBrk="1" fontAlgn="base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Lucida Grande"/>
        <a:buChar char="-"/>
        <a:defRPr sz="1600" b="1" spc="0" baseline="0">
          <a:solidFill>
            <a:srgbClr val="FFFFFF"/>
          </a:solidFill>
          <a:effectLst/>
          <a:latin typeface="+mn-lt"/>
          <a:ea typeface="+mn-ea"/>
        </a:defRPr>
      </a:lvl2pPr>
      <a:lvl3pPr marL="781050" indent="-14922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80000"/>
        <a:buFont typeface="Lucida Grande"/>
        <a:buChar char="-"/>
        <a:defRPr sz="1400" b="1" spc="0">
          <a:solidFill>
            <a:srgbClr val="FFFFFF"/>
          </a:solidFill>
          <a:effectLst/>
          <a:latin typeface="+mn-lt"/>
          <a:ea typeface="+mn-ea"/>
        </a:defRPr>
      </a:lvl3pPr>
      <a:lvl4pPr marL="1044575" indent="-1492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400" b="1">
          <a:solidFill>
            <a:srgbClr val="FFFFFF"/>
          </a:solidFill>
          <a:effectLst/>
          <a:latin typeface="+mn-lt"/>
          <a:ea typeface="+mn-ea"/>
        </a:defRPr>
      </a:lvl4pPr>
      <a:lvl5pPr marL="13446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5pPr>
      <a:lvl6pPr marL="18018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6pPr>
      <a:lvl7pPr marL="22590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7pPr>
      <a:lvl8pPr marL="27162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8pPr>
      <a:lvl9pPr marL="31734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veo.com/ahgw-learning" TargetMode="External"/><Relationship Id="rId2" Type="http://schemas.openxmlformats.org/officeDocument/2006/relationships/hyperlink" Target="http://www.aquaveo.com/archydro-groundwa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ources.arcgis.com/en/communities/hydro/" TargetMode="External"/><Relationship Id="rId4" Type="http://schemas.openxmlformats.org/officeDocument/2006/relationships/hyperlink" Target="mailto:support@aquaveo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6.emf"/><Relationship Id="rId4" Type="http://schemas.openxmlformats.org/officeDocument/2006/relationships/oleObject" Target="../embeddings/oleObject6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4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0.png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8.png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229360"/>
            <a:ext cx="54864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Arc Hydro Groundwater Data Model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4920" y="5369561"/>
            <a:ext cx="6614160" cy="72644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GIS in Water Resources - Fall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2017</a:t>
            </a:r>
          </a:p>
          <a:p>
            <a:pPr algn="ctr" eaLnBrk="1" hangingPunct="1">
              <a:buFont typeface="Arial" charset="0"/>
              <a:buNone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Thanks to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Tim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Whiteaker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for help with the slides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0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258185"/>
            <a:ext cx="23447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45767" y="3198168"/>
            <a:ext cx="2452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 err="1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Dr</a:t>
            </a:r>
            <a:r>
              <a:rPr lang="en-US" sz="2400" b="0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 Tim </a:t>
            </a:r>
            <a:r>
              <a:rPr lang="en-US" sz="2400" b="0" dirty="0" err="1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Whiteaker</a:t>
            </a:r>
            <a:r>
              <a:rPr lang="en-US" sz="2400" b="0" dirty="0">
                <a:solidFill>
                  <a:prstClr val="white">
                    <a:lumMod val="50000"/>
                  </a:prstClr>
                </a:solidFill>
                <a:latin typeface="Calibri"/>
                <a:ea typeface="+mn-ea"/>
                <a:cs typeface="+mn-cs"/>
              </a:rPr>
              <a:t>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pic>
        <p:nvPicPr>
          <p:cNvPr id="205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42813" y="6595140"/>
            <a:ext cx="3658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http://www.archydrogw.com/File:Archydrogw_overview.JPG</a:t>
            </a:r>
          </a:p>
        </p:txBody>
      </p:sp>
    </p:spTree>
    <p:extLst>
      <p:ext uri="{BB962C8B-B14F-4D97-AF65-F5344CB8AC3E}">
        <p14:creationId xmlns:p14="http://schemas.microsoft.com/office/powerpoint/2010/main" val="9509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82774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chemeClr val="tx2"/>
                </a:solidFill>
              </a:rPr>
              <a:t>Hydrostratigraphy</a:t>
            </a:r>
            <a:endParaRPr lang="en-US" sz="2400" b="0" dirty="0" smtClean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Geology</a:t>
            </a:r>
          </a:p>
        </p:txBody>
      </p:sp>
    </p:spTree>
    <p:extLst>
      <p:ext uri="{BB962C8B-B14F-4D97-AF65-F5344CB8AC3E}">
        <p14:creationId xmlns:p14="http://schemas.microsoft.com/office/powerpoint/2010/main" val="6491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Archydrogw framewo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553932"/>
            <a:ext cx="7620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dirty="0" smtClean="0"/>
              <a:t>Arc Hydro Framework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8" y="909965"/>
            <a:ext cx="9001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Extensible representation of surface water and groundwater </a:t>
            </a:r>
            <a:endParaRPr lang="en-US" sz="2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2813" y="6595140"/>
            <a:ext cx="3658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http://www.archydrogw.com/File:Archydrogw_framework.JPG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ydrography.png"/>
          <p:cNvPicPr>
            <a:picLocks noChangeAspect="1"/>
          </p:cNvPicPr>
          <p:nvPr/>
        </p:nvPicPr>
        <p:blipFill>
          <a:blip r:embed="rId3" cstate="print"/>
          <a:srcRect l="919" t="12969" r="1482" b="10899"/>
          <a:stretch>
            <a:fillRect/>
          </a:stretch>
        </p:blipFill>
        <p:spPr>
          <a:xfrm>
            <a:off x="1271588" y="2414839"/>
            <a:ext cx="6600825" cy="4157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Water Features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0" dirty="0" smtClean="0"/>
              <a:t>WaterLine, WaterBody represent hydrography</a:t>
            </a:r>
          </a:p>
          <a:p>
            <a:pPr>
              <a:lnSpc>
                <a:spcPct val="100000"/>
              </a:lnSpc>
            </a:pPr>
            <a:r>
              <a:rPr lang="en-US" sz="2800" b="0" dirty="0" smtClean="0"/>
              <a:t>Watershed represents drainage areas</a:t>
            </a:r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7311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ydrography.png"/>
          <p:cNvPicPr>
            <a:picLocks noChangeAspect="1"/>
          </p:cNvPicPr>
          <p:nvPr/>
        </p:nvPicPr>
        <p:blipFill>
          <a:blip r:embed="rId3" cstate="print"/>
          <a:srcRect l="1550" t="9829" r="1483" b="8761"/>
          <a:stretch>
            <a:fillRect/>
          </a:stretch>
        </p:blipFill>
        <p:spPr>
          <a:xfrm>
            <a:off x="1331030" y="2258116"/>
            <a:ext cx="6539089" cy="44330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WaterPoint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Structures</a:t>
            </a:r>
            <a:r>
              <a:rPr lang="en-US" sz="2800" dirty="0"/>
              <a:t>, dams, springs, </a:t>
            </a:r>
            <a:r>
              <a:rPr lang="en-US" sz="2800" dirty="0" smtClean="0"/>
              <a:t>diversions, etc.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413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nitoringPoint.png"/>
          <p:cNvPicPr>
            <a:picLocks noChangeAspect="1"/>
          </p:cNvPicPr>
          <p:nvPr/>
        </p:nvPicPr>
        <p:blipFill>
          <a:blip r:embed="rId3" cstate="print"/>
          <a:srcRect l="525" t="12318" r="1613" b="10737"/>
          <a:stretch>
            <a:fillRect/>
          </a:stretch>
        </p:blipFill>
        <p:spPr>
          <a:xfrm>
            <a:off x="1262752" y="2389209"/>
            <a:ext cx="6599444" cy="41899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MonitoringPoint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Locations </a:t>
            </a:r>
            <a:r>
              <a:rPr lang="en-US" sz="2800" dirty="0"/>
              <a:t>where water is </a:t>
            </a:r>
            <a:r>
              <a:rPr lang="en-US" sz="2800" dirty="0" smtClean="0"/>
              <a:t>measured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8911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315200" cy="482600"/>
          </a:xfrm>
        </p:spPr>
        <p:txBody>
          <a:bodyPr/>
          <a:lstStyle/>
          <a:p>
            <a:r>
              <a:rPr lang="en-US" dirty="0" smtClean="0"/>
              <a:t>Aquifer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104900"/>
            <a:ext cx="82677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Polygon features </a:t>
            </a:r>
            <a:r>
              <a:rPr lang="en-US" sz="2800" dirty="0" smtClean="0"/>
              <a:t>of aquifer </a:t>
            </a:r>
            <a:r>
              <a:rPr lang="en-US" sz="2800" dirty="0"/>
              <a:t>boundaries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942975" y="1619250"/>
            <a:ext cx="6305550" cy="5715000"/>
            <a:chOff x="942975" y="1619250"/>
            <a:chExt cx="6305550" cy="5715000"/>
          </a:xfrm>
        </p:grpSpPr>
        <p:pic>
          <p:nvPicPr>
            <p:cNvPr id="6" name="Picture 2" descr="Map of major aquifers of Texa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525" y="1619250"/>
              <a:ext cx="5715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942975" y="4752975"/>
              <a:ext cx="2686050" cy="2571750"/>
            </a:xfrm>
            <a:custGeom>
              <a:avLst/>
              <a:gdLst>
                <a:gd name="connsiteX0" fmla="*/ 0 w 2686050"/>
                <a:gd name="connsiteY0" fmla="*/ 1800225 h 2571750"/>
                <a:gd name="connsiteX1" fmla="*/ 0 w 2686050"/>
                <a:gd name="connsiteY1" fmla="*/ 1800225 h 2571750"/>
                <a:gd name="connsiteX2" fmla="*/ 19050 w 2686050"/>
                <a:gd name="connsiteY2" fmla="*/ 1885950 h 2571750"/>
                <a:gd name="connsiteX3" fmla="*/ 466725 w 2686050"/>
                <a:gd name="connsiteY3" fmla="*/ 2562225 h 2571750"/>
                <a:gd name="connsiteX4" fmla="*/ 2124075 w 2686050"/>
                <a:gd name="connsiteY4" fmla="*/ 2571750 h 2571750"/>
                <a:gd name="connsiteX5" fmla="*/ 2657475 w 2686050"/>
                <a:gd name="connsiteY5" fmla="*/ 2000250 h 2571750"/>
                <a:gd name="connsiteX6" fmla="*/ 2686050 w 2686050"/>
                <a:gd name="connsiteY6" fmla="*/ 1914525 h 2571750"/>
                <a:gd name="connsiteX7" fmla="*/ 2619375 w 2686050"/>
                <a:gd name="connsiteY7" fmla="*/ 1114425 h 2571750"/>
                <a:gd name="connsiteX8" fmla="*/ 2571750 w 2686050"/>
                <a:gd name="connsiteY8" fmla="*/ 1047750 h 2571750"/>
                <a:gd name="connsiteX9" fmla="*/ 2190750 w 2686050"/>
                <a:gd name="connsiteY9" fmla="*/ 647700 h 2571750"/>
                <a:gd name="connsiteX10" fmla="*/ 1628775 w 2686050"/>
                <a:gd name="connsiteY10" fmla="*/ 247650 h 2571750"/>
                <a:gd name="connsiteX11" fmla="*/ 1533525 w 2686050"/>
                <a:gd name="connsiteY11" fmla="*/ 19050 h 2571750"/>
                <a:gd name="connsiteX12" fmla="*/ 638175 w 2686050"/>
                <a:gd name="connsiteY12" fmla="*/ 0 h 2571750"/>
                <a:gd name="connsiteX13" fmla="*/ 0 w 2686050"/>
                <a:gd name="connsiteY13" fmla="*/ 1800225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6050" h="2571750">
                  <a:moveTo>
                    <a:pt x="0" y="1800225"/>
                  </a:moveTo>
                  <a:lnTo>
                    <a:pt x="0" y="1800225"/>
                  </a:lnTo>
                  <a:lnTo>
                    <a:pt x="19050" y="1885950"/>
                  </a:lnTo>
                  <a:lnTo>
                    <a:pt x="466725" y="2562225"/>
                  </a:lnTo>
                  <a:lnTo>
                    <a:pt x="2124075" y="2571750"/>
                  </a:lnTo>
                  <a:lnTo>
                    <a:pt x="2657475" y="2000250"/>
                  </a:lnTo>
                  <a:lnTo>
                    <a:pt x="2686050" y="1914525"/>
                  </a:lnTo>
                  <a:lnTo>
                    <a:pt x="2619375" y="1114425"/>
                  </a:lnTo>
                  <a:lnTo>
                    <a:pt x="2571750" y="1047750"/>
                  </a:lnTo>
                  <a:lnTo>
                    <a:pt x="2190750" y="647700"/>
                  </a:lnTo>
                  <a:lnTo>
                    <a:pt x="1628775" y="247650"/>
                  </a:lnTo>
                  <a:lnTo>
                    <a:pt x="1533525" y="19050"/>
                  </a:lnTo>
                  <a:lnTo>
                    <a:pt x="638175" y="0"/>
                  </a:lnTo>
                  <a:lnTo>
                    <a:pt x="0" y="18002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3813" y="6595140"/>
            <a:ext cx="3430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http://www.twdb.texas.gov/groundwater/aquifer/major.asp</a:t>
            </a:r>
          </a:p>
        </p:txBody>
      </p:sp>
    </p:spTree>
    <p:extLst>
      <p:ext uri="{BB962C8B-B14F-4D97-AF65-F5344CB8AC3E}">
        <p14:creationId xmlns:p14="http://schemas.microsoft.com/office/powerpoint/2010/main" val="20685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Location where the subsurface has been drilled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Attributes describe </a:t>
            </a:r>
            <a:r>
              <a:rPr lang="en-US" sz="2800" dirty="0" smtClean="0"/>
              <a:t>depth</a:t>
            </a:r>
            <a:r>
              <a:rPr lang="en-US" sz="2800" dirty="0"/>
              <a:t>, </a:t>
            </a:r>
            <a:r>
              <a:rPr lang="en-US" sz="2800" dirty="0" smtClean="0"/>
              <a:t>use</a:t>
            </a:r>
            <a:r>
              <a:rPr lang="en-US" sz="2800" dirty="0"/>
              <a:t>, </a:t>
            </a:r>
            <a:r>
              <a:rPr lang="en-US" sz="2800" dirty="0" smtClean="0"/>
              <a:t>etc</a:t>
            </a:r>
            <a:r>
              <a:rPr lang="en-US" sz="2800" dirty="0"/>
              <a:t>. 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138488"/>
            <a:ext cx="23272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33700"/>
            <a:ext cx="33337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692400"/>
            <a:ext cx="26019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9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327025" y="631825"/>
            <a:ext cx="8569325" cy="620713"/>
          </a:xfrm>
        </p:spPr>
        <p:txBody>
          <a:bodyPr/>
          <a:lstStyle/>
          <a:p>
            <a:pPr eaLnBrk="1" hangingPunct="1"/>
            <a:r>
              <a:rPr lang="en-US" dirty="0" smtClean="0"/>
              <a:t>Aquifers are related to Wells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6200" y="1409700"/>
            <a:ext cx="8913813" cy="6718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An </a:t>
            </a:r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aquifer can be </a:t>
            </a:r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related to one </a:t>
            </a:r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or more wells (</a:t>
            </a:r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1:M)</a:t>
            </a:r>
            <a:endParaRPr lang="en-US" sz="2800" b="0" dirty="0">
              <a:solidFill>
                <a:schemeClr val="tx1"/>
              </a:solidFill>
              <a:latin typeface="+mn-lt"/>
              <a:ea typeface="ＭＳ Ｐゴシック" pitchFamily="16" charset="-128"/>
            </a:endParaRPr>
          </a:p>
        </p:txBody>
      </p:sp>
      <p:sp>
        <p:nvSpPr>
          <p:cNvPr id="22532" name="AutoShape 6"/>
          <p:cNvSpPr>
            <a:spLocks noChangeAspect="1" noChangeArrowheads="1" noTextEdit="1"/>
          </p:cNvSpPr>
          <p:nvPr/>
        </p:nvSpPr>
        <p:spPr bwMode="auto">
          <a:xfrm>
            <a:off x="1425575" y="2462213"/>
            <a:ext cx="6484938" cy="3465512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5334000" y="4446588"/>
            <a:ext cx="13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*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1763713" y="2732088"/>
            <a:ext cx="358775" cy="287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1757363" y="2711450"/>
            <a:ext cx="336550" cy="268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1757363" y="2711450"/>
            <a:ext cx="336550" cy="268288"/>
          </a:xfrm>
          <a:prstGeom prst="rect">
            <a:avLst/>
          </a:prstGeom>
          <a:noFill/>
          <a:ln w="1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12"/>
          <p:cNvSpPr>
            <a:spLocks/>
          </p:cNvSpPr>
          <p:nvPr/>
        </p:nvSpPr>
        <p:spPr bwMode="auto">
          <a:xfrm>
            <a:off x="1901825" y="2732088"/>
            <a:ext cx="122238" cy="239712"/>
          </a:xfrm>
          <a:custGeom>
            <a:avLst/>
            <a:gdLst>
              <a:gd name="T0" fmla="*/ 77 w 77"/>
              <a:gd name="T1" fmla="*/ 0 h 151"/>
              <a:gd name="T2" fmla="*/ 0 w 77"/>
              <a:gd name="T3" fmla="*/ 149 h 151"/>
              <a:gd name="T4" fmla="*/ 0 60000 65536"/>
              <a:gd name="T5" fmla="*/ 0 60000 65536"/>
              <a:gd name="T6" fmla="*/ 0 w 77"/>
              <a:gd name="T7" fmla="*/ 0 h 151"/>
              <a:gd name="T8" fmla="*/ 77 w 77"/>
              <a:gd name="T9" fmla="*/ 151 h 1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51">
                <a:moveTo>
                  <a:pt x="77" y="0"/>
                </a:moveTo>
                <a:cubicBezTo>
                  <a:pt x="64" y="84"/>
                  <a:pt x="30" y="151"/>
                  <a:pt x="0" y="149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13"/>
          <p:cNvSpPr>
            <a:spLocks/>
          </p:cNvSpPr>
          <p:nvPr/>
        </p:nvSpPr>
        <p:spPr bwMode="auto">
          <a:xfrm>
            <a:off x="1766888" y="2813050"/>
            <a:ext cx="225425" cy="41275"/>
          </a:xfrm>
          <a:custGeom>
            <a:avLst/>
            <a:gdLst>
              <a:gd name="T0" fmla="*/ 0 w 142"/>
              <a:gd name="T1" fmla="*/ 0 h 26"/>
              <a:gd name="T2" fmla="*/ 142 w 142"/>
              <a:gd name="T3" fmla="*/ 26 h 26"/>
              <a:gd name="T4" fmla="*/ 0 60000 65536"/>
              <a:gd name="T5" fmla="*/ 0 60000 65536"/>
              <a:gd name="T6" fmla="*/ 0 w 142"/>
              <a:gd name="T7" fmla="*/ 0 h 26"/>
              <a:gd name="T8" fmla="*/ 142 w 142"/>
              <a:gd name="T9" fmla="*/ 26 h 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2" h="26">
                <a:moveTo>
                  <a:pt x="0" y="0"/>
                </a:moveTo>
                <a:cubicBezTo>
                  <a:pt x="1" y="13"/>
                  <a:pt x="63" y="25"/>
                  <a:pt x="142" y="26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4"/>
          <p:cNvSpPr>
            <a:spLocks noChangeArrowheads="1"/>
          </p:cNvSpPr>
          <p:nvPr/>
        </p:nvSpPr>
        <p:spPr bwMode="auto">
          <a:xfrm>
            <a:off x="1766888" y="2724150"/>
            <a:ext cx="315912" cy="244475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Rectangle 15"/>
          <p:cNvSpPr>
            <a:spLocks noChangeArrowheads="1"/>
          </p:cNvSpPr>
          <p:nvPr/>
        </p:nvSpPr>
        <p:spPr bwMode="auto">
          <a:xfrm>
            <a:off x="1462088" y="2498725"/>
            <a:ext cx="2601912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Rectangle 16"/>
          <p:cNvSpPr>
            <a:spLocks noChangeArrowheads="1"/>
          </p:cNvSpPr>
          <p:nvPr/>
        </p:nvSpPr>
        <p:spPr bwMode="auto">
          <a:xfrm>
            <a:off x="1511300" y="2573338"/>
            <a:ext cx="250507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Rectangle 17"/>
          <p:cNvSpPr>
            <a:spLocks noChangeArrowheads="1"/>
          </p:cNvSpPr>
          <p:nvPr/>
        </p:nvSpPr>
        <p:spPr bwMode="auto">
          <a:xfrm>
            <a:off x="1511300" y="2573338"/>
            <a:ext cx="250507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1468438" y="3228975"/>
            <a:ext cx="2595562" cy="1816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Rectangle 19"/>
          <p:cNvSpPr>
            <a:spLocks noChangeArrowheads="1"/>
          </p:cNvSpPr>
          <p:nvPr/>
        </p:nvSpPr>
        <p:spPr bwMode="auto">
          <a:xfrm>
            <a:off x="1468438" y="3228975"/>
            <a:ext cx="2595562" cy="1816100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auto">
          <a:xfrm>
            <a:off x="1601788" y="3367088"/>
            <a:ext cx="11191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auto">
          <a:xfrm>
            <a:off x="1601788" y="3681413"/>
            <a:ext cx="12984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HydroCode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auto">
          <a:xfrm>
            <a:off x="1601788" y="3994150"/>
            <a:ext cx="6844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Name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48" name="Rectangle 23"/>
          <p:cNvSpPr>
            <a:spLocks noChangeArrowheads="1"/>
          </p:cNvSpPr>
          <p:nvPr/>
        </p:nvSpPr>
        <p:spPr bwMode="auto">
          <a:xfrm>
            <a:off x="1601788" y="4308475"/>
            <a:ext cx="827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HGUID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49" name="Rectangle 24"/>
          <p:cNvSpPr>
            <a:spLocks noChangeArrowheads="1"/>
          </p:cNvSpPr>
          <p:nvPr/>
        </p:nvSpPr>
        <p:spPr bwMode="auto">
          <a:xfrm>
            <a:off x="1601788" y="4622800"/>
            <a:ext cx="713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FType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50" name="Rectangle 25"/>
          <p:cNvSpPr>
            <a:spLocks noChangeArrowheads="1"/>
          </p:cNvSpPr>
          <p:nvPr/>
        </p:nvSpPr>
        <p:spPr bwMode="auto">
          <a:xfrm>
            <a:off x="2171700" y="2717800"/>
            <a:ext cx="1138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Aquifer</a:t>
            </a:r>
            <a:endParaRPr lang="en-US"/>
          </a:p>
        </p:txBody>
      </p:sp>
      <p:sp>
        <p:nvSpPr>
          <p:cNvPr id="22551" name="Freeform 26"/>
          <p:cNvSpPr>
            <a:spLocks/>
          </p:cNvSpPr>
          <p:nvPr/>
        </p:nvSpPr>
        <p:spPr bwMode="auto">
          <a:xfrm>
            <a:off x="1614488" y="2665413"/>
            <a:ext cx="446087" cy="444500"/>
          </a:xfrm>
          <a:custGeom>
            <a:avLst/>
            <a:gdLst>
              <a:gd name="T0" fmla="*/ 111 w 281"/>
              <a:gd name="T1" fmla="*/ 280 h 280"/>
              <a:gd name="T2" fmla="*/ 281 w 281"/>
              <a:gd name="T3" fmla="*/ 110 h 280"/>
              <a:gd name="T4" fmla="*/ 169 w 281"/>
              <a:gd name="T5" fmla="*/ 0 h 280"/>
              <a:gd name="T6" fmla="*/ 0 w 281"/>
              <a:gd name="T7" fmla="*/ 168 h 280"/>
              <a:gd name="T8" fmla="*/ 111 w 281"/>
              <a:gd name="T9" fmla="*/ 28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1"/>
              <a:gd name="T16" fmla="*/ 0 h 280"/>
              <a:gd name="T17" fmla="*/ 281 w 281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1" h="280">
                <a:moveTo>
                  <a:pt x="111" y="280"/>
                </a:moveTo>
                <a:lnTo>
                  <a:pt x="281" y="110"/>
                </a:lnTo>
                <a:lnTo>
                  <a:pt x="169" y="0"/>
                </a:lnTo>
                <a:lnTo>
                  <a:pt x="0" y="168"/>
                </a:lnTo>
                <a:lnTo>
                  <a:pt x="111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Freeform 27"/>
          <p:cNvSpPr>
            <a:spLocks/>
          </p:cNvSpPr>
          <p:nvPr/>
        </p:nvSpPr>
        <p:spPr bwMode="auto">
          <a:xfrm>
            <a:off x="1624013" y="2646363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Freeform 28"/>
          <p:cNvSpPr>
            <a:spLocks/>
          </p:cNvSpPr>
          <p:nvPr/>
        </p:nvSpPr>
        <p:spPr bwMode="auto">
          <a:xfrm>
            <a:off x="1624013" y="2646363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29"/>
          <p:cNvSpPr>
            <a:spLocks/>
          </p:cNvSpPr>
          <p:nvPr/>
        </p:nvSpPr>
        <p:spPr bwMode="auto">
          <a:xfrm>
            <a:off x="1808163" y="2740025"/>
            <a:ext cx="117475" cy="207963"/>
          </a:xfrm>
          <a:custGeom>
            <a:avLst/>
            <a:gdLst>
              <a:gd name="T0" fmla="*/ 0 w 74"/>
              <a:gd name="T1" fmla="*/ 0 h 131"/>
              <a:gd name="T2" fmla="*/ 52 w 74"/>
              <a:gd name="T3" fmla="*/ 131 h 131"/>
              <a:gd name="T4" fmla="*/ 0 60000 65536"/>
              <a:gd name="T5" fmla="*/ 0 60000 65536"/>
              <a:gd name="T6" fmla="*/ 0 w 74"/>
              <a:gd name="T7" fmla="*/ 0 h 131"/>
              <a:gd name="T8" fmla="*/ 74 w 74"/>
              <a:gd name="T9" fmla="*/ 131 h 1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31">
                <a:moveTo>
                  <a:pt x="0" y="0"/>
                </a:moveTo>
                <a:cubicBezTo>
                  <a:pt x="50" y="52"/>
                  <a:pt x="74" y="111"/>
                  <a:pt x="52" y="131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Freeform 30"/>
          <p:cNvSpPr>
            <a:spLocks/>
          </p:cNvSpPr>
          <p:nvPr/>
        </p:nvSpPr>
        <p:spPr bwMode="auto">
          <a:xfrm>
            <a:off x="1693863" y="2825750"/>
            <a:ext cx="179387" cy="141288"/>
          </a:xfrm>
          <a:custGeom>
            <a:avLst/>
            <a:gdLst>
              <a:gd name="T0" fmla="*/ 0 w 113"/>
              <a:gd name="T1" fmla="*/ 80 h 89"/>
              <a:gd name="T2" fmla="*/ 113 w 113"/>
              <a:gd name="T3" fmla="*/ 0 h 89"/>
              <a:gd name="T4" fmla="*/ 0 60000 65536"/>
              <a:gd name="T5" fmla="*/ 0 60000 65536"/>
              <a:gd name="T6" fmla="*/ 0 w 113"/>
              <a:gd name="T7" fmla="*/ 0 h 89"/>
              <a:gd name="T8" fmla="*/ 113 w 113"/>
              <a:gd name="T9" fmla="*/ 89 h 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3" h="89">
                <a:moveTo>
                  <a:pt x="0" y="80"/>
                </a:moveTo>
                <a:cubicBezTo>
                  <a:pt x="10" y="89"/>
                  <a:pt x="60" y="53"/>
                  <a:pt x="113" y="0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31"/>
          <p:cNvSpPr>
            <a:spLocks/>
          </p:cNvSpPr>
          <p:nvPr/>
        </p:nvSpPr>
        <p:spPr bwMode="auto">
          <a:xfrm>
            <a:off x="1639888" y="2663825"/>
            <a:ext cx="385762" cy="385763"/>
          </a:xfrm>
          <a:custGeom>
            <a:avLst/>
            <a:gdLst>
              <a:gd name="T0" fmla="*/ 94 w 243"/>
              <a:gd name="T1" fmla="*/ 243 h 243"/>
              <a:gd name="T2" fmla="*/ 243 w 243"/>
              <a:gd name="T3" fmla="*/ 94 h 243"/>
              <a:gd name="T4" fmla="*/ 149 w 243"/>
              <a:gd name="T5" fmla="*/ 0 h 243"/>
              <a:gd name="T6" fmla="*/ 0 w 243"/>
              <a:gd name="T7" fmla="*/ 148 h 243"/>
              <a:gd name="T8" fmla="*/ 94 w 243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"/>
              <a:gd name="T16" fmla="*/ 0 h 243"/>
              <a:gd name="T17" fmla="*/ 243 w 243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" h="243">
                <a:moveTo>
                  <a:pt x="94" y="243"/>
                </a:moveTo>
                <a:lnTo>
                  <a:pt x="243" y="94"/>
                </a:lnTo>
                <a:lnTo>
                  <a:pt x="149" y="0"/>
                </a:lnTo>
                <a:lnTo>
                  <a:pt x="0" y="148"/>
                </a:lnTo>
                <a:lnTo>
                  <a:pt x="94" y="243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Rectangle 32"/>
          <p:cNvSpPr>
            <a:spLocks noChangeArrowheads="1"/>
          </p:cNvSpPr>
          <p:nvPr/>
        </p:nvSpPr>
        <p:spPr bwMode="auto">
          <a:xfrm>
            <a:off x="5530850" y="3221038"/>
            <a:ext cx="2338388" cy="2665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58" name="Rectangle 33"/>
          <p:cNvSpPr>
            <a:spLocks noChangeArrowheads="1"/>
          </p:cNvSpPr>
          <p:nvPr/>
        </p:nvSpPr>
        <p:spPr bwMode="auto">
          <a:xfrm>
            <a:off x="5530850" y="3221038"/>
            <a:ext cx="2338388" cy="2665412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59" name="Rectangle 34"/>
          <p:cNvSpPr>
            <a:spLocks noChangeArrowheads="1"/>
          </p:cNvSpPr>
          <p:nvPr/>
        </p:nvSpPr>
        <p:spPr bwMode="auto">
          <a:xfrm>
            <a:off x="5667375" y="3346450"/>
            <a:ext cx="9409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HydroID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0" name="Rectangle 35"/>
          <p:cNvSpPr>
            <a:spLocks noChangeArrowheads="1"/>
          </p:cNvSpPr>
          <p:nvPr/>
        </p:nvSpPr>
        <p:spPr bwMode="auto">
          <a:xfrm>
            <a:off x="5667375" y="3660775"/>
            <a:ext cx="12984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HydroCode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1" name="Rectangle 36"/>
          <p:cNvSpPr>
            <a:spLocks noChangeArrowheads="1"/>
          </p:cNvSpPr>
          <p:nvPr/>
        </p:nvSpPr>
        <p:spPr bwMode="auto">
          <a:xfrm>
            <a:off x="5667375" y="3975100"/>
            <a:ext cx="1070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LandElev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2" name="Rectangle 37"/>
          <p:cNvSpPr>
            <a:spLocks noChangeArrowheads="1"/>
          </p:cNvSpPr>
          <p:nvPr/>
        </p:nvSpPr>
        <p:spPr bwMode="auto">
          <a:xfrm>
            <a:off x="5667375" y="4289425"/>
            <a:ext cx="1180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WellDepth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3" name="Rectangle 38"/>
          <p:cNvSpPr>
            <a:spLocks noChangeArrowheads="1"/>
          </p:cNvSpPr>
          <p:nvPr/>
        </p:nvSpPr>
        <p:spPr bwMode="auto">
          <a:xfrm>
            <a:off x="5667375" y="4603750"/>
            <a:ext cx="10692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AquiferID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564" name="Rectangle 39"/>
          <p:cNvSpPr>
            <a:spLocks noChangeArrowheads="1"/>
          </p:cNvSpPr>
          <p:nvPr/>
        </p:nvSpPr>
        <p:spPr bwMode="auto">
          <a:xfrm>
            <a:off x="5667375" y="4918075"/>
            <a:ext cx="9281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AqCode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5" name="Rectangle 40"/>
          <p:cNvSpPr>
            <a:spLocks noChangeArrowheads="1"/>
          </p:cNvSpPr>
          <p:nvPr/>
        </p:nvSpPr>
        <p:spPr bwMode="auto">
          <a:xfrm>
            <a:off x="5667375" y="5232400"/>
            <a:ext cx="827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HGUID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6" name="Rectangle 41"/>
          <p:cNvSpPr>
            <a:spLocks noChangeArrowheads="1"/>
          </p:cNvSpPr>
          <p:nvPr/>
        </p:nvSpPr>
        <p:spPr bwMode="auto">
          <a:xfrm>
            <a:off x="5667375" y="5546725"/>
            <a:ext cx="713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FType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7" name="Rectangle 42"/>
          <p:cNvSpPr>
            <a:spLocks noChangeArrowheads="1"/>
          </p:cNvSpPr>
          <p:nvPr/>
        </p:nvSpPr>
        <p:spPr bwMode="auto">
          <a:xfrm>
            <a:off x="5513388" y="2498725"/>
            <a:ext cx="2355850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Rectangle 43"/>
          <p:cNvSpPr>
            <a:spLocks noChangeArrowheads="1"/>
          </p:cNvSpPr>
          <p:nvPr/>
        </p:nvSpPr>
        <p:spPr bwMode="auto">
          <a:xfrm>
            <a:off x="5556250" y="2573338"/>
            <a:ext cx="227012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Rectangle 44"/>
          <p:cNvSpPr>
            <a:spLocks noChangeArrowheads="1"/>
          </p:cNvSpPr>
          <p:nvPr/>
        </p:nvSpPr>
        <p:spPr bwMode="auto">
          <a:xfrm>
            <a:off x="5556250" y="2573338"/>
            <a:ext cx="227012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0" name="Rectangle 45"/>
          <p:cNvSpPr>
            <a:spLocks noChangeArrowheads="1"/>
          </p:cNvSpPr>
          <p:nvPr/>
        </p:nvSpPr>
        <p:spPr bwMode="auto">
          <a:xfrm>
            <a:off x="6216650" y="2717800"/>
            <a:ext cx="746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Well</a:t>
            </a:r>
            <a:endParaRPr lang="en-US"/>
          </a:p>
        </p:txBody>
      </p:sp>
      <p:sp>
        <p:nvSpPr>
          <p:cNvPr id="22571" name="Freeform 46"/>
          <p:cNvSpPr>
            <a:spLocks/>
          </p:cNvSpPr>
          <p:nvPr/>
        </p:nvSpPr>
        <p:spPr bwMode="auto">
          <a:xfrm>
            <a:off x="5648325" y="2659063"/>
            <a:ext cx="458788" cy="457200"/>
          </a:xfrm>
          <a:custGeom>
            <a:avLst/>
            <a:gdLst>
              <a:gd name="T0" fmla="*/ 128 w 289"/>
              <a:gd name="T1" fmla="*/ 288 h 288"/>
              <a:gd name="T2" fmla="*/ 289 w 289"/>
              <a:gd name="T3" fmla="*/ 127 h 288"/>
              <a:gd name="T4" fmla="*/ 161 w 289"/>
              <a:gd name="T5" fmla="*/ 0 h 288"/>
              <a:gd name="T6" fmla="*/ 0 w 289"/>
              <a:gd name="T7" fmla="*/ 161 h 288"/>
              <a:gd name="T8" fmla="*/ 128 w 289"/>
              <a:gd name="T9" fmla="*/ 288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288"/>
              <a:gd name="T17" fmla="*/ 289 w 289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288">
                <a:moveTo>
                  <a:pt x="128" y="288"/>
                </a:moveTo>
                <a:lnTo>
                  <a:pt x="289" y="127"/>
                </a:lnTo>
                <a:lnTo>
                  <a:pt x="161" y="0"/>
                </a:lnTo>
                <a:lnTo>
                  <a:pt x="0" y="161"/>
                </a:lnTo>
                <a:lnTo>
                  <a:pt x="128" y="2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2" name="Freeform 47"/>
          <p:cNvSpPr>
            <a:spLocks/>
          </p:cNvSpPr>
          <p:nvPr/>
        </p:nvSpPr>
        <p:spPr bwMode="auto">
          <a:xfrm>
            <a:off x="5653088" y="2638425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Freeform 48"/>
          <p:cNvSpPr>
            <a:spLocks/>
          </p:cNvSpPr>
          <p:nvPr/>
        </p:nvSpPr>
        <p:spPr bwMode="auto">
          <a:xfrm>
            <a:off x="5653088" y="2638425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Freeform 49"/>
          <p:cNvSpPr>
            <a:spLocks/>
          </p:cNvSpPr>
          <p:nvPr/>
        </p:nvSpPr>
        <p:spPr bwMode="auto">
          <a:xfrm>
            <a:off x="5670550" y="2655888"/>
            <a:ext cx="396875" cy="398462"/>
          </a:xfrm>
          <a:custGeom>
            <a:avLst/>
            <a:gdLst>
              <a:gd name="T0" fmla="*/ 109 w 250"/>
              <a:gd name="T1" fmla="*/ 251 h 251"/>
              <a:gd name="T2" fmla="*/ 250 w 250"/>
              <a:gd name="T3" fmla="*/ 109 h 251"/>
              <a:gd name="T4" fmla="*/ 142 w 250"/>
              <a:gd name="T5" fmla="*/ 0 h 251"/>
              <a:gd name="T6" fmla="*/ 0 w 250"/>
              <a:gd name="T7" fmla="*/ 142 h 251"/>
              <a:gd name="T8" fmla="*/ 109 w 250"/>
              <a:gd name="T9" fmla="*/ 251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251"/>
              <a:gd name="T17" fmla="*/ 250 w 250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251">
                <a:moveTo>
                  <a:pt x="109" y="251"/>
                </a:moveTo>
                <a:lnTo>
                  <a:pt x="250" y="109"/>
                </a:lnTo>
                <a:lnTo>
                  <a:pt x="142" y="0"/>
                </a:lnTo>
                <a:lnTo>
                  <a:pt x="0" y="142"/>
                </a:lnTo>
                <a:lnTo>
                  <a:pt x="109" y="251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Freeform 50"/>
          <p:cNvSpPr>
            <a:spLocks/>
          </p:cNvSpPr>
          <p:nvPr/>
        </p:nvSpPr>
        <p:spPr bwMode="auto">
          <a:xfrm>
            <a:off x="5827713" y="2779713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Freeform 51"/>
          <p:cNvSpPr>
            <a:spLocks/>
          </p:cNvSpPr>
          <p:nvPr/>
        </p:nvSpPr>
        <p:spPr bwMode="auto">
          <a:xfrm>
            <a:off x="5827713" y="2779713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7" name="Freeform 52"/>
          <p:cNvSpPr>
            <a:spLocks/>
          </p:cNvSpPr>
          <p:nvPr/>
        </p:nvSpPr>
        <p:spPr bwMode="auto">
          <a:xfrm>
            <a:off x="5881688" y="2724150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8" name="Freeform 53"/>
          <p:cNvSpPr>
            <a:spLocks/>
          </p:cNvSpPr>
          <p:nvPr/>
        </p:nvSpPr>
        <p:spPr bwMode="auto">
          <a:xfrm>
            <a:off x="5881688" y="2724150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9" name="Freeform 54"/>
          <p:cNvSpPr>
            <a:spLocks/>
          </p:cNvSpPr>
          <p:nvPr/>
        </p:nvSpPr>
        <p:spPr bwMode="auto">
          <a:xfrm>
            <a:off x="5927725" y="2768600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0" name="Freeform 55"/>
          <p:cNvSpPr>
            <a:spLocks/>
          </p:cNvSpPr>
          <p:nvPr/>
        </p:nvSpPr>
        <p:spPr bwMode="auto">
          <a:xfrm>
            <a:off x="5927725" y="2768600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1" name="Freeform 56"/>
          <p:cNvSpPr>
            <a:spLocks/>
          </p:cNvSpPr>
          <p:nvPr/>
        </p:nvSpPr>
        <p:spPr bwMode="auto">
          <a:xfrm>
            <a:off x="4064000" y="3511550"/>
            <a:ext cx="1466850" cy="1270000"/>
          </a:xfrm>
          <a:custGeom>
            <a:avLst/>
            <a:gdLst>
              <a:gd name="T0" fmla="*/ 0 w 924"/>
              <a:gd name="T1" fmla="*/ 0 h 800"/>
              <a:gd name="T2" fmla="*/ 463 w 924"/>
              <a:gd name="T3" fmla="*/ 0 h 800"/>
              <a:gd name="T4" fmla="*/ 463 w 924"/>
              <a:gd name="T5" fmla="*/ 800 h 800"/>
              <a:gd name="T6" fmla="*/ 924 w 924"/>
              <a:gd name="T7" fmla="*/ 800 h 800"/>
              <a:gd name="T8" fmla="*/ 0 60000 65536"/>
              <a:gd name="T9" fmla="*/ 0 60000 65536"/>
              <a:gd name="T10" fmla="*/ 0 60000 65536"/>
              <a:gd name="T11" fmla="*/ 0 60000 65536"/>
              <a:gd name="T12" fmla="*/ 0 w 924"/>
              <a:gd name="T13" fmla="*/ 0 h 800"/>
              <a:gd name="T14" fmla="*/ 924 w 924"/>
              <a:gd name="T15" fmla="*/ 800 h 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" h="800">
                <a:moveTo>
                  <a:pt x="0" y="0"/>
                </a:moveTo>
                <a:lnTo>
                  <a:pt x="463" y="0"/>
                </a:lnTo>
                <a:lnTo>
                  <a:pt x="463" y="800"/>
                </a:lnTo>
                <a:lnTo>
                  <a:pt x="924" y="800"/>
                </a:lnTo>
              </a:path>
            </a:pathLst>
          </a:custGeom>
          <a:noFill/>
          <a:ln w="7620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2" name="Rectangle 57"/>
          <p:cNvSpPr>
            <a:spLocks noChangeArrowheads="1"/>
          </p:cNvSpPr>
          <p:nvPr/>
        </p:nvSpPr>
        <p:spPr bwMode="auto">
          <a:xfrm>
            <a:off x="4135438" y="3170238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04788" y="287338"/>
            <a:ext cx="6462712" cy="620712"/>
          </a:xfrm>
        </p:spPr>
        <p:txBody>
          <a:bodyPr/>
          <a:lstStyle/>
          <a:p>
            <a:pPr eaLnBrk="1" hangingPunct="1"/>
            <a:r>
              <a:rPr lang="en-US" dirty="0" smtClean="0"/>
              <a:t>Aquifer and well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216025"/>
            <a:ext cx="69913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63625"/>
            <a:ext cx="8067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16425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2251075" y="5324475"/>
            <a:ext cx="739775" cy="1635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0088" y="2212975"/>
            <a:ext cx="549275" cy="133350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2255838" y="2951163"/>
            <a:ext cx="2938462" cy="182086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To Look For in this Presentation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Ideas on how we think about groundwater features in a GIS context</a:t>
            </a:r>
          </a:p>
          <a:p>
            <a:r>
              <a:rPr lang="en-US" dirty="0" smtClean="0"/>
              <a:t>What kinds of geologic features does the model cover? What does it not cover?</a:t>
            </a:r>
          </a:p>
          <a:p>
            <a:r>
              <a:rPr lang="en-US" dirty="0" smtClean="0"/>
              <a:t>How are relationships used to tie pieces of the data model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smtClean="0"/>
              <a:t>Time Series Variables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7315200" cy="129540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400" b="0" dirty="0" err="1" smtClean="0"/>
              <a:t>VariableDefinition</a:t>
            </a:r>
            <a:r>
              <a:rPr lang="en-US" sz="2400" b="0" dirty="0" smtClean="0"/>
              <a:t> table is a catalog of time varying parameters (e.g., streamflow, water levels, concentrations)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Each variable is indexed with a HydroID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1000" y="1295400"/>
            <a:ext cx="82184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667000"/>
            <a:ext cx="1981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199" y="3343275"/>
            <a:ext cx="6574889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836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46075" y="1190625"/>
            <a:ext cx="82184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92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435" y="3505200"/>
            <a:ext cx="3700165" cy="2643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42" name="Elbow Connector 41"/>
          <p:cNvCxnSpPr/>
          <p:nvPr/>
        </p:nvCxnSpPr>
        <p:spPr bwMode="auto">
          <a:xfrm flipV="1">
            <a:off x="2601455" y="3444845"/>
            <a:ext cx="883011" cy="17505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5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7662" y="2743200"/>
            <a:ext cx="1569138" cy="166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TimeSeries table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14400" y="1295400"/>
            <a:ext cx="7315200" cy="1828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Each measurement is indexed by space, time, and type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Space = FeatureID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Time  = TsTime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Type = VarID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2" name="Freeform 1"/>
          <p:cNvSpPr/>
          <p:nvPr/>
        </p:nvSpPr>
        <p:spPr>
          <a:xfrm>
            <a:off x="4757928" y="5873496"/>
            <a:ext cx="1054608" cy="237744"/>
          </a:xfrm>
          <a:custGeom>
            <a:avLst/>
            <a:gdLst>
              <a:gd name="connsiteX0" fmla="*/ 179832 w 1054608"/>
              <a:gd name="connsiteY0" fmla="*/ 9144 h 237744"/>
              <a:gd name="connsiteX1" fmla="*/ 27432 w 1054608"/>
              <a:gd name="connsiteY1" fmla="*/ 33528 h 237744"/>
              <a:gd name="connsiteX2" fmla="*/ 0 w 1054608"/>
              <a:gd name="connsiteY2" fmla="*/ 51816 h 237744"/>
              <a:gd name="connsiteX3" fmla="*/ 54864 w 1054608"/>
              <a:gd name="connsiteY3" fmla="*/ 237744 h 237744"/>
              <a:gd name="connsiteX4" fmla="*/ 1054608 w 1054608"/>
              <a:gd name="connsiteY4" fmla="*/ 225552 h 237744"/>
              <a:gd name="connsiteX5" fmla="*/ 1054608 w 1054608"/>
              <a:gd name="connsiteY5" fmla="*/ 103632 h 237744"/>
              <a:gd name="connsiteX6" fmla="*/ 929640 w 1054608"/>
              <a:gd name="connsiteY6" fmla="*/ 0 h 237744"/>
              <a:gd name="connsiteX7" fmla="*/ 179832 w 1054608"/>
              <a:gd name="connsiteY7" fmla="*/ 9144 h 23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4608" h="237744">
                <a:moveTo>
                  <a:pt x="179832" y="9144"/>
                </a:moveTo>
                <a:lnTo>
                  <a:pt x="27432" y="33528"/>
                </a:lnTo>
                <a:lnTo>
                  <a:pt x="0" y="51816"/>
                </a:lnTo>
                <a:lnTo>
                  <a:pt x="54864" y="237744"/>
                </a:lnTo>
                <a:lnTo>
                  <a:pt x="1054608" y="225552"/>
                </a:lnTo>
                <a:lnTo>
                  <a:pt x="1054608" y="103632"/>
                </a:lnTo>
                <a:lnTo>
                  <a:pt x="929640" y="0"/>
                </a:lnTo>
                <a:lnTo>
                  <a:pt x="179832" y="91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93767" y="5772686"/>
            <a:ext cx="69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</a:rPr>
              <a:t>VarID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92175" y="3146426"/>
            <a:ext cx="1852613" cy="873126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65188" y="3116263"/>
            <a:ext cx="1852613" cy="90328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863600" y="3119438"/>
            <a:ext cx="1855788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863600" y="3119438"/>
            <a:ext cx="1855788" cy="317500"/>
          </a:xfrm>
          <a:prstGeom prst="rect">
            <a:avLst/>
          </a:prstGeom>
          <a:noFill/>
          <a:ln w="9525" cap="rnd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158875" y="3200400"/>
            <a:ext cx="15335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VariableDefinition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863600" y="3436939"/>
            <a:ext cx="1855788" cy="582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135063" y="3505200"/>
            <a:ext cx="139140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Information about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variables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9217" name="Rectangle 31"/>
          <p:cNvSpPr>
            <a:spLocks noChangeArrowheads="1"/>
          </p:cNvSpPr>
          <p:nvPr/>
        </p:nvSpPr>
        <p:spPr bwMode="auto">
          <a:xfrm>
            <a:off x="920750" y="3216275"/>
            <a:ext cx="19685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" name="Rectangle 32"/>
          <p:cNvSpPr>
            <a:spLocks noChangeArrowheads="1"/>
          </p:cNvSpPr>
          <p:nvPr/>
        </p:nvSpPr>
        <p:spPr bwMode="auto">
          <a:xfrm>
            <a:off x="917575" y="3203575"/>
            <a:ext cx="184150" cy="146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Rectangle 33"/>
          <p:cNvSpPr>
            <a:spLocks noChangeArrowheads="1"/>
          </p:cNvSpPr>
          <p:nvPr/>
        </p:nvSpPr>
        <p:spPr bwMode="auto">
          <a:xfrm>
            <a:off x="917575" y="3203575"/>
            <a:ext cx="184150" cy="146050"/>
          </a:xfrm>
          <a:prstGeom prst="rect">
            <a:avLst/>
          </a:prstGeom>
          <a:noFill/>
          <a:ln w="12700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2" name="Rectangle 34"/>
          <p:cNvSpPr>
            <a:spLocks noChangeArrowheads="1"/>
          </p:cNvSpPr>
          <p:nvPr/>
        </p:nvSpPr>
        <p:spPr bwMode="auto">
          <a:xfrm>
            <a:off x="923925" y="3211513"/>
            <a:ext cx="171450" cy="131762"/>
          </a:xfrm>
          <a:prstGeom prst="rect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3" name="Line 35"/>
          <p:cNvSpPr>
            <a:spLocks noChangeShapeType="1"/>
          </p:cNvSpPr>
          <p:nvPr/>
        </p:nvSpPr>
        <p:spPr bwMode="auto">
          <a:xfrm>
            <a:off x="922338" y="3221038"/>
            <a:ext cx="174625" cy="0"/>
          </a:xfrm>
          <a:prstGeom prst="line">
            <a:avLst/>
          </a:prstGeom>
          <a:noFill/>
          <a:ln w="22225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6" name="Rectangle 36"/>
          <p:cNvSpPr>
            <a:spLocks noChangeArrowheads="1"/>
          </p:cNvSpPr>
          <p:nvPr/>
        </p:nvSpPr>
        <p:spPr bwMode="auto">
          <a:xfrm>
            <a:off x="923925" y="3232150"/>
            <a:ext cx="85725" cy="109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7" name="Rectangle 37"/>
          <p:cNvSpPr>
            <a:spLocks noChangeArrowheads="1"/>
          </p:cNvSpPr>
          <p:nvPr/>
        </p:nvSpPr>
        <p:spPr bwMode="auto">
          <a:xfrm>
            <a:off x="923925" y="3232150"/>
            <a:ext cx="85725" cy="109537"/>
          </a:xfrm>
          <a:prstGeom prst="rect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8" name="Line 38"/>
          <p:cNvSpPr>
            <a:spLocks noChangeShapeType="1"/>
          </p:cNvSpPr>
          <p:nvPr/>
        </p:nvSpPr>
        <p:spPr bwMode="auto">
          <a:xfrm>
            <a:off x="923925" y="3260725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9" name="Line 39"/>
          <p:cNvSpPr>
            <a:spLocks noChangeShapeType="1"/>
          </p:cNvSpPr>
          <p:nvPr/>
        </p:nvSpPr>
        <p:spPr bwMode="auto">
          <a:xfrm>
            <a:off x="923925" y="3289300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0" name="Line 40"/>
          <p:cNvSpPr>
            <a:spLocks noChangeShapeType="1"/>
          </p:cNvSpPr>
          <p:nvPr/>
        </p:nvSpPr>
        <p:spPr bwMode="auto">
          <a:xfrm>
            <a:off x="923925" y="3316288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1" name="Rectangle 41"/>
          <p:cNvSpPr>
            <a:spLocks noChangeArrowheads="1"/>
          </p:cNvSpPr>
          <p:nvPr/>
        </p:nvSpPr>
        <p:spPr bwMode="auto">
          <a:xfrm>
            <a:off x="1009650" y="3232150"/>
            <a:ext cx="85725" cy="109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2" name="Rectangle 42"/>
          <p:cNvSpPr>
            <a:spLocks noChangeArrowheads="1"/>
          </p:cNvSpPr>
          <p:nvPr/>
        </p:nvSpPr>
        <p:spPr bwMode="auto">
          <a:xfrm>
            <a:off x="1009650" y="3232150"/>
            <a:ext cx="85725" cy="109537"/>
          </a:xfrm>
          <a:prstGeom prst="rect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3" name="Line 43"/>
          <p:cNvSpPr>
            <a:spLocks noChangeShapeType="1"/>
          </p:cNvSpPr>
          <p:nvPr/>
        </p:nvSpPr>
        <p:spPr bwMode="auto">
          <a:xfrm>
            <a:off x="1009650" y="3260725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4" name="Line 44"/>
          <p:cNvSpPr>
            <a:spLocks noChangeShapeType="1"/>
          </p:cNvSpPr>
          <p:nvPr/>
        </p:nvSpPr>
        <p:spPr bwMode="auto">
          <a:xfrm>
            <a:off x="1009650" y="3289300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5" name="Line 45"/>
          <p:cNvSpPr>
            <a:spLocks noChangeShapeType="1"/>
          </p:cNvSpPr>
          <p:nvPr/>
        </p:nvSpPr>
        <p:spPr bwMode="auto">
          <a:xfrm>
            <a:off x="1009650" y="3316288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338138" y="1379537"/>
            <a:ext cx="84677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algn="ctr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</a:pPr>
            <a:r>
              <a:rPr lang="en-US" sz="2400" b="0" dirty="0">
                <a:solidFill>
                  <a:prstClr val="black"/>
                </a:solidFill>
                <a:latin typeface="Calibri"/>
              </a:rPr>
              <a:t>We can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slice the 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data cube to get specific views of the data</a:t>
            </a:r>
          </a:p>
        </p:txBody>
      </p:sp>
      <p:sp>
        <p:nvSpPr>
          <p:cNvPr id="10244" name="Text Box 43"/>
          <p:cNvSpPr txBox="1">
            <a:spLocks noChangeArrowheads="1"/>
          </p:cNvSpPr>
          <p:nvPr/>
        </p:nvSpPr>
        <p:spPr bwMode="auto">
          <a:xfrm>
            <a:off x="932953" y="2788396"/>
            <a:ext cx="1959190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FeatureID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 = 2791)</a:t>
            </a:r>
          </a:p>
        </p:txBody>
      </p:sp>
      <p:sp>
        <p:nvSpPr>
          <p:cNvPr id="157742" name="Text Box 46"/>
          <p:cNvSpPr txBox="1">
            <a:spLocks noChangeArrowheads="1"/>
          </p:cNvSpPr>
          <p:nvPr/>
        </p:nvSpPr>
        <p:spPr bwMode="auto">
          <a:xfrm>
            <a:off x="1355763" y="2371725"/>
            <a:ext cx="1125629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70C0"/>
                </a:solidFill>
                <a:latin typeface="Calibri"/>
                <a:ea typeface="ＭＳ Ｐゴシック"/>
                <a:cs typeface="ＭＳ Ｐゴシック"/>
              </a:rPr>
              <a:t>Where?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8200" y="3285860"/>
            <a:ext cx="2653909" cy="1935276"/>
            <a:chOff x="838200" y="3349090"/>
            <a:chExt cx="2653909" cy="1935276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301697" y="4621146"/>
              <a:ext cx="1469527" cy="1451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4" name="Text Box 6"/>
            <p:cNvSpPr txBox="1">
              <a:spLocks noChangeArrowheads="1"/>
            </p:cNvSpPr>
            <p:nvPr/>
          </p:nvSpPr>
          <p:spPr bwMode="auto">
            <a:xfrm>
              <a:off x="1724095" y="429588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95" name="Text Box 7"/>
            <p:cNvSpPr txBox="1">
              <a:spLocks noChangeArrowheads="1"/>
            </p:cNvSpPr>
            <p:nvPr/>
          </p:nvSpPr>
          <p:spPr bwMode="auto">
            <a:xfrm>
              <a:off x="1291340" y="3349090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6" name="Text Box 6"/>
            <p:cNvSpPr txBox="1">
              <a:spLocks noChangeArrowheads="1"/>
            </p:cNvSpPr>
            <p:nvPr/>
          </p:nvSpPr>
          <p:spPr bwMode="auto">
            <a:xfrm>
              <a:off x="2481977" y="4326592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FeatureID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7" name="Text Box 8"/>
            <p:cNvSpPr txBox="1">
              <a:spLocks noChangeArrowheads="1"/>
            </p:cNvSpPr>
            <p:nvPr/>
          </p:nvSpPr>
          <p:spPr bwMode="auto">
            <a:xfrm>
              <a:off x="838200" y="497662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8" name="Oval 52"/>
            <p:cNvSpPr>
              <a:spLocks noChangeArrowheads="1"/>
            </p:cNvSpPr>
            <p:nvPr/>
          </p:nvSpPr>
          <p:spPr bwMode="auto">
            <a:xfrm>
              <a:off x="1685078" y="4542622"/>
              <a:ext cx="158555" cy="16014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rot="5400000">
              <a:off x="825545" y="4633801"/>
              <a:ext cx="488807" cy="46349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 rot="5400000" flipH="1" flipV="1">
              <a:off x="691722" y="4011282"/>
              <a:ext cx="1221291" cy="1339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1301697" y="3644984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>
              <a:off x="992252" y="4947501"/>
              <a:ext cx="1237779" cy="145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502776" y="4458025"/>
              <a:ext cx="977613" cy="133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1741894" y="4458025"/>
              <a:ext cx="977613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ube 59"/>
            <p:cNvSpPr/>
            <p:nvPr/>
          </p:nvSpPr>
          <p:spPr bwMode="auto">
            <a:xfrm>
              <a:off x="1379393" y="3644984"/>
              <a:ext cx="387141" cy="1302517"/>
            </a:xfrm>
            <a:prstGeom prst="cube">
              <a:avLst>
                <a:gd name="adj" fmla="val 8258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 bwMode="auto">
            <a:xfrm rot="5400000">
              <a:off x="2222302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984523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 flipV="1">
              <a:off x="992252" y="3969888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rot="5400000">
              <a:off x="2050725" y="4132396"/>
              <a:ext cx="976162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rot="5400000">
              <a:off x="2221576" y="4629601"/>
              <a:ext cx="326355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5" name="Text Box 44"/>
          <p:cNvSpPr txBox="1">
            <a:spLocks noChangeArrowheads="1"/>
          </p:cNvSpPr>
          <p:nvPr/>
        </p:nvSpPr>
        <p:spPr bwMode="auto">
          <a:xfrm>
            <a:off x="3505316" y="2761258"/>
            <a:ext cx="1537472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VarID = 6875)</a:t>
            </a:r>
          </a:p>
        </p:txBody>
      </p:sp>
      <p:sp>
        <p:nvSpPr>
          <p:cNvPr id="157743" name="Text Box 47"/>
          <p:cNvSpPr txBox="1">
            <a:spLocks noChangeArrowheads="1"/>
          </p:cNvSpPr>
          <p:nvPr/>
        </p:nvSpPr>
        <p:spPr bwMode="auto">
          <a:xfrm>
            <a:off x="3758050" y="2371725"/>
            <a:ext cx="968535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70C0"/>
                </a:solidFill>
                <a:latin typeface="Calibri"/>
                <a:ea typeface="ＭＳ Ｐゴシック"/>
                <a:cs typeface="ＭＳ Ｐゴシック"/>
              </a:rPr>
              <a:t>What?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601" y="3263973"/>
            <a:ext cx="2710774" cy="1979051"/>
            <a:chOff x="3276601" y="3307969"/>
            <a:chExt cx="2710774" cy="1979051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>
              <a:off x="3758378" y="4614381"/>
              <a:ext cx="1523222" cy="147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6" name="Text Box 6"/>
            <p:cNvSpPr txBox="1">
              <a:spLocks noChangeArrowheads="1"/>
            </p:cNvSpPr>
            <p:nvPr/>
          </p:nvSpPr>
          <p:spPr bwMode="auto">
            <a:xfrm>
              <a:off x="4977243" y="432047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77" name="Text Box 8"/>
            <p:cNvSpPr txBox="1">
              <a:spLocks noChangeArrowheads="1"/>
            </p:cNvSpPr>
            <p:nvPr/>
          </p:nvSpPr>
          <p:spPr bwMode="auto">
            <a:xfrm>
              <a:off x="3276601" y="4979280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VarID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3266936" y="4624047"/>
              <a:ext cx="501109" cy="481776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 bwMode="auto">
            <a:xfrm rot="5400000" flipH="1" flipV="1">
              <a:off x="3130903" y="3988375"/>
              <a:ext cx="1253508" cy="1443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3758378" y="3612162"/>
              <a:ext cx="1282332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>
              <a:off x="3436713" y="4949433"/>
              <a:ext cx="1283775" cy="147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934149" y="4446868"/>
              <a:ext cx="1003687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3" name="Oval 81"/>
            <p:cNvSpPr>
              <a:spLocks noChangeArrowheads="1"/>
            </p:cNvSpPr>
            <p:nvPr/>
          </p:nvSpPr>
          <p:spPr bwMode="auto">
            <a:xfrm>
              <a:off x="3517145" y="4700736"/>
              <a:ext cx="164377" cy="16445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83" name="Cube 82"/>
            <p:cNvSpPr/>
            <p:nvPr/>
          </p:nvSpPr>
          <p:spPr bwMode="auto">
            <a:xfrm>
              <a:off x="3596824" y="3778219"/>
              <a:ext cx="1335703" cy="100368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85" name="Text Box 7"/>
            <p:cNvSpPr txBox="1">
              <a:spLocks noChangeArrowheads="1"/>
            </p:cNvSpPr>
            <p:nvPr/>
          </p:nvSpPr>
          <p:spPr bwMode="auto">
            <a:xfrm>
              <a:off x="3746381" y="3307969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rot="5400000">
              <a:off x="4219366" y="4446868"/>
              <a:ext cx="1003687" cy="144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4713808" y="3618843"/>
              <a:ext cx="33358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3430754" y="3618121"/>
              <a:ext cx="333583" cy="32166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3436713" y="3945745"/>
              <a:ext cx="128377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0" name="Text Box 6"/>
            <p:cNvSpPr txBox="1">
              <a:spLocks noChangeArrowheads="1"/>
            </p:cNvSpPr>
            <p:nvPr/>
          </p:nvSpPr>
          <p:spPr bwMode="auto">
            <a:xfrm>
              <a:off x="3393217" y="4447360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rot="5400000">
              <a:off x="4538881" y="4112551"/>
              <a:ext cx="1002219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auto">
            <a:xfrm rot="5400000">
              <a:off x="4713074" y="4621795"/>
              <a:ext cx="33505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6" name="Text Box 45"/>
          <p:cNvSpPr txBox="1">
            <a:spLocks noChangeArrowheads="1"/>
          </p:cNvSpPr>
          <p:nvPr/>
        </p:nvSpPr>
        <p:spPr bwMode="auto">
          <a:xfrm>
            <a:off x="5164232" y="2765480"/>
            <a:ext cx="3231847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FeatureID = 2791 VarID = 6875)</a:t>
            </a:r>
          </a:p>
        </p:txBody>
      </p:sp>
      <p:sp>
        <p:nvSpPr>
          <p:cNvPr id="157744" name="Text Box 48"/>
          <p:cNvSpPr txBox="1">
            <a:spLocks noChangeArrowheads="1"/>
          </p:cNvSpPr>
          <p:nvPr/>
        </p:nvSpPr>
        <p:spPr bwMode="auto">
          <a:xfrm>
            <a:off x="5744277" y="2371725"/>
            <a:ext cx="235032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70C0"/>
                </a:solidFill>
                <a:latin typeface="Calibri"/>
                <a:ea typeface="ＭＳ Ｐゴシック"/>
                <a:cs typeface="ＭＳ Ｐゴシック"/>
              </a:rPr>
              <a:t>Where and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34103" y="3257419"/>
            <a:ext cx="2727554" cy="1992159"/>
            <a:chOff x="5834103" y="3219977"/>
            <a:chExt cx="2727554" cy="1992159"/>
          </a:xfrm>
        </p:grpSpPr>
        <p:sp>
          <p:nvSpPr>
            <p:cNvPr id="85" name="Cube 84"/>
            <p:cNvSpPr/>
            <p:nvPr/>
          </p:nvSpPr>
          <p:spPr bwMode="auto">
            <a:xfrm>
              <a:off x="6155734" y="3694731"/>
              <a:ext cx="1337657" cy="101099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Cube 47"/>
            <p:cNvSpPr/>
            <p:nvPr/>
          </p:nvSpPr>
          <p:spPr bwMode="auto">
            <a:xfrm>
              <a:off x="6558108" y="3525993"/>
              <a:ext cx="242232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6317221" y="4535561"/>
              <a:ext cx="1530097" cy="286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5" name="Text Box 6"/>
            <p:cNvSpPr txBox="1">
              <a:spLocks noChangeArrowheads="1"/>
            </p:cNvSpPr>
            <p:nvPr/>
          </p:nvSpPr>
          <p:spPr bwMode="auto">
            <a:xfrm>
              <a:off x="6756413" y="4199861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56" name="Text Box 6"/>
            <p:cNvSpPr txBox="1">
              <a:spLocks noChangeArrowheads="1"/>
            </p:cNvSpPr>
            <p:nvPr/>
          </p:nvSpPr>
          <p:spPr bwMode="auto">
            <a:xfrm>
              <a:off x="7551525" y="420523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57" name="Text Box 8"/>
            <p:cNvSpPr txBox="1">
              <a:spLocks noChangeArrowheads="1"/>
            </p:cNvSpPr>
            <p:nvPr/>
          </p:nvSpPr>
          <p:spPr bwMode="auto">
            <a:xfrm>
              <a:off x="5834105" y="490439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58" name="Oval 74"/>
            <p:cNvSpPr>
              <a:spLocks noChangeArrowheads="1"/>
            </p:cNvSpPr>
            <p:nvPr/>
          </p:nvSpPr>
          <p:spPr bwMode="auto">
            <a:xfrm>
              <a:off x="6715792" y="4455223"/>
              <a:ext cx="165072" cy="165742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5400000">
              <a:off x="5822555" y="4547109"/>
              <a:ext cx="506214" cy="48311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auto">
            <a:xfrm rot="5400000" flipH="1" flipV="1">
              <a:off x="5684497" y="3905696"/>
              <a:ext cx="1264104" cy="1345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6317221" y="3525993"/>
              <a:ext cx="1289211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>
              <a:off x="5995592" y="4874466"/>
              <a:ext cx="1287865" cy="14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5488748" y="4367621"/>
              <a:ext cx="101099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5987669" y="3533916"/>
              <a:ext cx="337476" cy="3216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5" name="Oval 83"/>
            <p:cNvSpPr>
              <a:spLocks noChangeArrowheads="1"/>
            </p:cNvSpPr>
            <p:nvPr/>
          </p:nvSpPr>
          <p:spPr bwMode="auto">
            <a:xfrm>
              <a:off x="6075664" y="4623666"/>
              <a:ext cx="165072" cy="1657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10267" name="Text Box 7"/>
            <p:cNvSpPr txBox="1">
              <a:spLocks noChangeArrowheads="1"/>
            </p:cNvSpPr>
            <p:nvPr/>
          </p:nvSpPr>
          <p:spPr bwMode="auto">
            <a:xfrm>
              <a:off x="6305871" y="3219977"/>
              <a:ext cx="794753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TsTime</a:t>
              </a:r>
            </a:p>
          </p:txBody>
        </p:sp>
        <p:sp>
          <p:nvSpPr>
            <p:cNvPr id="91" name="Cube 90"/>
            <p:cNvSpPr/>
            <p:nvPr/>
          </p:nvSpPr>
          <p:spPr bwMode="auto">
            <a:xfrm>
              <a:off x="6397965" y="3694731"/>
              <a:ext cx="240886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 flipV="1">
              <a:off x="5995592" y="3863469"/>
              <a:ext cx="1287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rot="5400000">
              <a:off x="6778631" y="4368294"/>
              <a:ext cx="1010997" cy="134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7276206" y="3533243"/>
              <a:ext cx="337476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2" name="Text Box 6"/>
            <p:cNvSpPr txBox="1">
              <a:spLocks noChangeArrowheads="1"/>
            </p:cNvSpPr>
            <p:nvPr/>
          </p:nvSpPr>
          <p:spPr bwMode="auto">
            <a:xfrm>
              <a:off x="5951214" y="436830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 rot="5400000">
              <a:off x="7100303" y="4029431"/>
              <a:ext cx="100956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 rot="5400000">
              <a:off x="7275491" y="4543526"/>
              <a:ext cx="338905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 Series 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14219"/>
            <a:ext cx="2819400" cy="272438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1060450" y="1447800"/>
            <a:ext cx="2168525" cy="338554"/>
          </a:xfrm>
          <a:prstGeom prst="rect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>
                <a:solidFill>
                  <a:prstClr val="white"/>
                </a:solidFill>
              </a:rPr>
              <a:t>Well HydroID = 2791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3276600"/>
            <a:ext cx="427251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832" y="3090863"/>
            <a:ext cx="2862168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0" name="Line 10"/>
          <p:cNvSpPr>
            <a:spLocks noChangeShapeType="1"/>
          </p:cNvSpPr>
          <p:nvPr/>
        </p:nvSpPr>
        <p:spPr bwMode="auto">
          <a:xfrm flipH="1">
            <a:off x="1447800" y="1828800"/>
            <a:ext cx="38100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505200" y="4114800"/>
            <a:ext cx="2133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 Series Views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962400" y="1457325"/>
            <a:ext cx="4267200" cy="1524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Create a plot of time series related to a feature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Get all the data of VarID 6875 measured at Feature 2791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13" name="Oval 12"/>
          <p:cNvSpPr/>
          <p:nvPr/>
        </p:nvSpPr>
        <p:spPr>
          <a:xfrm>
            <a:off x="2302716" y="2171699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-119062" y="1371600"/>
            <a:ext cx="9382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 algn="ctr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None/>
              <a:defRPr/>
            </a:pPr>
            <a:r>
              <a:rPr lang="en-US" sz="2800" b="0" dirty="0">
                <a:solidFill>
                  <a:prstClr val="black"/>
                </a:solidFill>
                <a:latin typeface="Calibri"/>
              </a:rPr>
              <a:t>A type-time view: Get water levels 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</a:rPr>
              <a:t>(VarID=6875) </a:t>
            </a:r>
            <a:r>
              <a:rPr lang="en-US" sz="2800" b="0" dirty="0">
                <a:solidFill>
                  <a:prstClr val="black"/>
                </a:solidFill>
                <a:latin typeface="Calibri"/>
              </a:rPr>
              <a:t>for 1/1999</a:t>
            </a:r>
          </a:p>
        </p:txBody>
      </p:sp>
      <p:pic>
        <p:nvPicPr>
          <p:cNvPr id="16590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2590801"/>
            <a:ext cx="3265487" cy="205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2636838"/>
            <a:ext cx="1128712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606925" y="1949450"/>
            <a:ext cx="369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Water level in the Edwards Aquifer in 1/1999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4953000" y="4800600"/>
            <a:ext cx="2286000" cy="13234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Set of layers for different times creates an animation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005" y="3378200"/>
            <a:ext cx="211659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2" name="Line 24"/>
          <p:cNvSpPr>
            <a:spLocks noChangeShapeType="1"/>
          </p:cNvSpPr>
          <p:nvPr/>
        </p:nvSpPr>
        <p:spPr bwMode="auto">
          <a:xfrm flipV="1">
            <a:off x="4419600" y="4267200"/>
            <a:ext cx="60960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1295400" y="25146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1295400" y="2209800"/>
            <a:ext cx="1219200" cy="914400"/>
          </a:xfrm>
          <a:prstGeom prst="cube">
            <a:avLst>
              <a:gd name="adj" fmla="val 4501"/>
            </a:avLst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301" name="Text Box 6"/>
          <p:cNvSpPr txBox="1">
            <a:spLocks noChangeArrowheads="1"/>
          </p:cNvSpPr>
          <p:nvPr/>
        </p:nvSpPr>
        <p:spPr bwMode="auto">
          <a:xfrm>
            <a:off x="1447800" y="2314356"/>
            <a:ext cx="65266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1/1991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447800" y="2971800"/>
            <a:ext cx="1447800" cy="1588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Text Box 6"/>
          <p:cNvSpPr txBox="1">
            <a:spLocks noChangeArrowheads="1"/>
          </p:cNvSpPr>
          <p:nvPr/>
        </p:nvSpPr>
        <p:spPr bwMode="auto">
          <a:xfrm>
            <a:off x="2634568" y="2667375"/>
            <a:ext cx="809180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FeatureID</a:t>
            </a:r>
          </a:p>
        </p:txBody>
      </p:sp>
      <p:sp>
        <p:nvSpPr>
          <p:cNvPr id="12304" name="Text Box 8"/>
          <p:cNvSpPr txBox="1">
            <a:spLocks noChangeArrowheads="1"/>
          </p:cNvSpPr>
          <p:nvPr/>
        </p:nvSpPr>
        <p:spPr bwMode="auto">
          <a:xfrm>
            <a:off x="990600" y="3304550"/>
            <a:ext cx="536797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VarID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990600" y="2971800"/>
            <a:ext cx="457200" cy="457200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876301" y="2400300"/>
            <a:ext cx="1143000" cy="3175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V="1">
            <a:off x="1447800" y="20574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1143000" y="3276600"/>
            <a:ext cx="12192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685007" y="28186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2209007" y="25138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362200" y="29718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11430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4" name="Text Box 6"/>
          <p:cNvSpPr txBox="1">
            <a:spLocks noChangeArrowheads="1"/>
          </p:cNvSpPr>
          <p:nvPr/>
        </p:nvSpPr>
        <p:spPr bwMode="auto">
          <a:xfrm>
            <a:off x="1330026" y="2999875"/>
            <a:ext cx="52442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6875</a:t>
            </a:r>
          </a:p>
        </p:txBody>
      </p:sp>
      <p:sp>
        <p:nvSpPr>
          <p:cNvPr id="12315" name="Oval 41"/>
          <p:cNvSpPr>
            <a:spLocks noChangeArrowheads="1"/>
          </p:cNvSpPr>
          <p:nvPr/>
        </p:nvSpPr>
        <p:spPr bwMode="auto">
          <a:xfrm>
            <a:off x="1219200" y="3050661"/>
            <a:ext cx="156216" cy="14989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16" name="Text Box 7"/>
          <p:cNvSpPr txBox="1">
            <a:spLocks noChangeArrowheads="1"/>
          </p:cNvSpPr>
          <p:nvPr/>
        </p:nvSpPr>
        <p:spPr bwMode="auto">
          <a:xfrm>
            <a:off x="1535016" y="1781175"/>
            <a:ext cx="629643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TsTime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143000" y="23622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>
            <a:off x="23622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be 45"/>
          <p:cNvSpPr/>
          <p:nvPr/>
        </p:nvSpPr>
        <p:spPr bwMode="auto">
          <a:xfrm>
            <a:off x="1143000" y="26670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rot="5400000">
            <a:off x="1905794" y="2818606"/>
            <a:ext cx="9144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 Series Views</a:t>
            </a:r>
            <a:endParaRPr lang="en-US" dirty="0"/>
          </a:p>
        </p:txBody>
      </p:sp>
      <p:sp>
        <p:nvSpPr>
          <p:cNvPr id="12305" name="Oval 31"/>
          <p:cNvSpPr>
            <a:spLocks noChangeArrowheads="1"/>
          </p:cNvSpPr>
          <p:nvPr/>
        </p:nvSpPr>
        <p:spPr bwMode="auto">
          <a:xfrm>
            <a:off x="1371600" y="2438868"/>
            <a:ext cx="156216" cy="149896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6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222250" y="255588"/>
            <a:ext cx="5619750" cy="654050"/>
          </a:xfrm>
        </p:spPr>
        <p:txBody>
          <a:bodyPr/>
          <a:lstStyle/>
          <a:p>
            <a:pPr eaLnBrk="1" hangingPunct="1"/>
            <a:r>
              <a:rPr lang="en-US" dirty="0" smtClean="0"/>
              <a:t>Wells and TimeSeries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244475" y="895350"/>
            <a:ext cx="8718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Wells are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related with time series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(e.g., water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levels, water quality)</a:t>
            </a:r>
          </a:p>
        </p:txBody>
      </p:sp>
      <p:grpSp>
        <p:nvGrpSpPr>
          <p:cNvPr id="24580" name="Group 7"/>
          <p:cNvGrpSpPr>
            <a:grpSpLocks noChangeAspect="1"/>
          </p:cNvGrpSpPr>
          <p:nvPr/>
        </p:nvGrpSpPr>
        <p:grpSpPr bwMode="auto">
          <a:xfrm>
            <a:off x="2143125" y="1419225"/>
            <a:ext cx="6659563" cy="5281613"/>
            <a:chOff x="1350" y="894"/>
            <a:chExt cx="4195" cy="3327"/>
          </a:xfrm>
        </p:grpSpPr>
        <p:sp>
          <p:nvSpPr>
            <p:cNvPr id="24581" name="AutoShape 6"/>
            <p:cNvSpPr>
              <a:spLocks noChangeAspect="1" noChangeArrowheads="1" noTextEdit="1"/>
            </p:cNvSpPr>
            <p:nvPr/>
          </p:nvSpPr>
          <p:spPr bwMode="auto">
            <a:xfrm>
              <a:off x="1350" y="894"/>
              <a:ext cx="4195" cy="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Rectangle 8"/>
            <p:cNvSpPr>
              <a:spLocks noChangeArrowheads="1"/>
            </p:cNvSpPr>
            <p:nvPr/>
          </p:nvSpPr>
          <p:spPr bwMode="auto">
            <a:xfrm>
              <a:off x="2009" y="3191"/>
              <a:ext cx="98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/>
                <a:t>San Marcos springs</a:t>
              </a:r>
              <a:endParaRPr lang="en-US"/>
            </a:p>
          </p:txBody>
        </p:sp>
        <p:sp>
          <p:nvSpPr>
            <p:cNvPr id="24583" name="Freeform 9"/>
            <p:cNvSpPr>
              <a:spLocks noEditPoints="1"/>
            </p:cNvSpPr>
            <p:nvPr/>
          </p:nvSpPr>
          <p:spPr bwMode="auto">
            <a:xfrm>
              <a:off x="2924" y="3270"/>
              <a:ext cx="184" cy="60"/>
            </a:xfrm>
            <a:custGeom>
              <a:avLst/>
              <a:gdLst>
                <a:gd name="T0" fmla="*/ 1 w 184"/>
                <a:gd name="T1" fmla="*/ 0 h 60"/>
                <a:gd name="T2" fmla="*/ 148 w 184"/>
                <a:gd name="T3" fmla="*/ 37 h 60"/>
                <a:gd name="T4" fmla="*/ 147 w 184"/>
                <a:gd name="T5" fmla="*/ 42 h 60"/>
                <a:gd name="T6" fmla="*/ 0 w 184"/>
                <a:gd name="T7" fmla="*/ 6 h 60"/>
                <a:gd name="T8" fmla="*/ 1 w 184"/>
                <a:gd name="T9" fmla="*/ 0 h 60"/>
                <a:gd name="T10" fmla="*/ 146 w 184"/>
                <a:gd name="T11" fmla="*/ 15 h 60"/>
                <a:gd name="T12" fmla="*/ 184 w 184"/>
                <a:gd name="T13" fmla="*/ 49 h 60"/>
                <a:gd name="T14" fmla="*/ 134 w 184"/>
                <a:gd name="T15" fmla="*/ 60 h 60"/>
                <a:gd name="T16" fmla="*/ 146 w 184"/>
                <a:gd name="T17" fmla="*/ 15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4"/>
                <a:gd name="T28" fmla="*/ 0 h 60"/>
                <a:gd name="T29" fmla="*/ 184 w 184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4" h="60">
                  <a:moveTo>
                    <a:pt x="1" y="0"/>
                  </a:moveTo>
                  <a:lnTo>
                    <a:pt x="148" y="37"/>
                  </a:lnTo>
                  <a:lnTo>
                    <a:pt x="147" y="42"/>
                  </a:lnTo>
                  <a:lnTo>
                    <a:pt x="0" y="6"/>
                  </a:lnTo>
                  <a:lnTo>
                    <a:pt x="1" y="0"/>
                  </a:lnTo>
                  <a:close/>
                  <a:moveTo>
                    <a:pt x="146" y="15"/>
                  </a:moveTo>
                  <a:lnTo>
                    <a:pt x="184" y="49"/>
                  </a:lnTo>
                  <a:lnTo>
                    <a:pt x="134" y="60"/>
                  </a:lnTo>
                  <a:lnTo>
                    <a:pt x="146" y="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58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900"/>
              <a:ext cx="3689" cy="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4445" y="3205"/>
              <a:ext cx="41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Springs</a:t>
              </a:r>
              <a:endParaRPr lang="en-US"/>
            </a:p>
          </p:txBody>
        </p:sp>
        <p:sp>
          <p:nvSpPr>
            <p:cNvPr id="24586" name="Freeform 12"/>
            <p:cNvSpPr>
              <a:spLocks noEditPoints="1"/>
            </p:cNvSpPr>
            <p:nvPr/>
          </p:nvSpPr>
          <p:spPr bwMode="auto">
            <a:xfrm>
              <a:off x="4553" y="2695"/>
              <a:ext cx="70" cy="415"/>
            </a:xfrm>
            <a:custGeom>
              <a:avLst/>
              <a:gdLst>
                <a:gd name="T0" fmla="*/ 58 w 70"/>
                <a:gd name="T1" fmla="*/ 415 h 415"/>
                <a:gd name="T2" fmla="*/ 16 w 70"/>
                <a:gd name="T3" fmla="*/ 39 h 415"/>
                <a:gd name="T4" fmla="*/ 28 w 70"/>
                <a:gd name="T5" fmla="*/ 38 h 415"/>
                <a:gd name="T6" fmla="*/ 70 w 70"/>
                <a:gd name="T7" fmla="*/ 414 h 415"/>
                <a:gd name="T8" fmla="*/ 58 w 70"/>
                <a:gd name="T9" fmla="*/ 415 h 415"/>
                <a:gd name="T10" fmla="*/ 0 w 70"/>
                <a:gd name="T11" fmla="*/ 49 h 415"/>
                <a:gd name="T12" fmla="*/ 18 w 70"/>
                <a:gd name="T13" fmla="*/ 0 h 415"/>
                <a:gd name="T14" fmla="*/ 46 w 70"/>
                <a:gd name="T15" fmla="*/ 44 h 415"/>
                <a:gd name="T16" fmla="*/ 0 w 70"/>
                <a:gd name="T17" fmla="*/ 49 h 4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"/>
                <a:gd name="T28" fmla="*/ 0 h 415"/>
                <a:gd name="T29" fmla="*/ 70 w 70"/>
                <a:gd name="T30" fmla="*/ 415 h 4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" h="415">
                  <a:moveTo>
                    <a:pt x="58" y="415"/>
                  </a:moveTo>
                  <a:lnTo>
                    <a:pt x="16" y="39"/>
                  </a:lnTo>
                  <a:lnTo>
                    <a:pt x="28" y="38"/>
                  </a:lnTo>
                  <a:lnTo>
                    <a:pt x="70" y="414"/>
                  </a:lnTo>
                  <a:lnTo>
                    <a:pt x="58" y="415"/>
                  </a:lnTo>
                  <a:close/>
                  <a:moveTo>
                    <a:pt x="0" y="49"/>
                  </a:moveTo>
                  <a:lnTo>
                    <a:pt x="18" y="0"/>
                  </a:lnTo>
                  <a:lnTo>
                    <a:pt x="46" y="44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Freeform 13"/>
            <p:cNvSpPr>
              <a:spLocks noEditPoints="1"/>
            </p:cNvSpPr>
            <p:nvPr/>
          </p:nvSpPr>
          <p:spPr bwMode="auto">
            <a:xfrm>
              <a:off x="4065" y="3288"/>
              <a:ext cx="324" cy="107"/>
            </a:xfrm>
            <a:custGeom>
              <a:avLst/>
              <a:gdLst>
                <a:gd name="T0" fmla="*/ 324 w 324"/>
                <a:gd name="T1" fmla="*/ 11 h 107"/>
                <a:gd name="T2" fmla="*/ 39 w 324"/>
                <a:gd name="T3" fmla="*/ 92 h 107"/>
                <a:gd name="T4" fmla="*/ 36 w 324"/>
                <a:gd name="T5" fmla="*/ 81 h 107"/>
                <a:gd name="T6" fmla="*/ 321 w 324"/>
                <a:gd name="T7" fmla="*/ 0 h 107"/>
                <a:gd name="T8" fmla="*/ 324 w 324"/>
                <a:gd name="T9" fmla="*/ 11 h 107"/>
                <a:gd name="T10" fmla="*/ 51 w 324"/>
                <a:gd name="T11" fmla="*/ 107 h 107"/>
                <a:gd name="T12" fmla="*/ 0 w 324"/>
                <a:gd name="T13" fmla="*/ 97 h 107"/>
                <a:gd name="T14" fmla="*/ 38 w 324"/>
                <a:gd name="T15" fmla="*/ 62 h 107"/>
                <a:gd name="T16" fmla="*/ 51 w 324"/>
                <a:gd name="T17" fmla="*/ 107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4"/>
                <a:gd name="T28" fmla="*/ 0 h 107"/>
                <a:gd name="T29" fmla="*/ 324 w 324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4" h="107">
                  <a:moveTo>
                    <a:pt x="324" y="11"/>
                  </a:moveTo>
                  <a:lnTo>
                    <a:pt x="39" y="92"/>
                  </a:lnTo>
                  <a:lnTo>
                    <a:pt x="36" y="81"/>
                  </a:lnTo>
                  <a:lnTo>
                    <a:pt x="321" y="0"/>
                  </a:lnTo>
                  <a:lnTo>
                    <a:pt x="324" y="11"/>
                  </a:lnTo>
                  <a:close/>
                  <a:moveTo>
                    <a:pt x="51" y="107"/>
                  </a:moveTo>
                  <a:lnTo>
                    <a:pt x="0" y="97"/>
                  </a:lnTo>
                  <a:lnTo>
                    <a:pt x="38" y="62"/>
                  </a:lnTo>
                  <a:lnTo>
                    <a:pt x="51" y="107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Freeform 14"/>
            <p:cNvSpPr>
              <a:spLocks noEditPoints="1"/>
            </p:cNvSpPr>
            <p:nvPr/>
          </p:nvSpPr>
          <p:spPr bwMode="auto">
            <a:xfrm>
              <a:off x="3849" y="3521"/>
              <a:ext cx="579" cy="549"/>
            </a:xfrm>
            <a:custGeom>
              <a:avLst/>
              <a:gdLst>
                <a:gd name="T0" fmla="*/ 7 w 1612"/>
                <a:gd name="T1" fmla="*/ 68 h 1527"/>
                <a:gd name="T2" fmla="*/ 2 w 1612"/>
                <a:gd name="T3" fmla="*/ 68 h 1527"/>
                <a:gd name="T4" fmla="*/ 4 w 1612"/>
                <a:gd name="T5" fmla="*/ 62 h 1527"/>
                <a:gd name="T6" fmla="*/ 1 w 1612"/>
                <a:gd name="T7" fmla="*/ 65 h 1527"/>
                <a:gd name="T8" fmla="*/ 7 w 1612"/>
                <a:gd name="T9" fmla="*/ 65 h 1527"/>
                <a:gd name="T10" fmla="*/ 5 w 1612"/>
                <a:gd name="T11" fmla="*/ 71 h 1527"/>
                <a:gd name="T12" fmla="*/ 8 w 1612"/>
                <a:gd name="T13" fmla="*/ 60 h 1527"/>
                <a:gd name="T14" fmla="*/ 14 w 1612"/>
                <a:gd name="T15" fmla="*/ 62 h 1527"/>
                <a:gd name="T16" fmla="*/ 13 w 1612"/>
                <a:gd name="T17" fmla="*/ 64 h 1527"/>
                <a:gd name="T18" fmla="*/ 9 w 1612"/>
                <a:gd name="T19" fmla="*/ 64 h 1527"/>
                <a:gd name="T20" fmla="*/ 9 w 1612"/>
                <a:gd name="T21" fmla="*/ 61 h 1527"/>
                <a:gd name="T22" fmla="*/ 10 w 1612"/>
                <a:gd name="T23" fmla="*/ 63 h 1527"/>
                <a:gd name="T24" fmla="*/ 12 w 1612"/>
                <a:gd name="T25" fmla="*/ 63 h 1527"/>
                <a:gd name="T26" fmla="*/ 17 w 1612"/>
                <a:gd name="T27" fmla="*/ 56 h 1527"/>
                <a:gd name="T28" fmla="*/ 14 w 1612"/>
                <a:gd name="T29" fmla="*/ 57 h 1527"/>
                <a:gd name="T30" fmla="*/ 13 w 1612"/>
                <a:gd name="T31" fmla="*/ 56 h 1527"/>
                <a:gd name="T32" fmla="*/ 17 w 1612"/>
                <a:gd name="T33" fmla="*/ 54 h 1527"/>
                <a:gd name="T34" fmla="*/ 19 w 1612"/>
                <a:gd name="T35" fmla="*/ 47 h 1527"/>
                <a:gd name="T36" fmla="*/ 28 w 1612"/>
                <a:gd name="T37" fmla="*/ 50 h 1527"/>
                <a:gd name="T38" fmla="*/ 24 w 1612"/>
                <a:gd name="T39" fmla="*/ 54 h 1527"/>
                <a:gd name="T40" fmla="*/ 27 w 1612"/>
                <a:gd name="T41" fmla="*/ 42 h 1527"/>
                <a:gd name="T42" fmla="*/ 33 w 1612"/>
                <a:gd name="T43" fmla="*/ 44 h 1527"/>
                <a:gd name="T44" fmla="*/ 32 w 1612"/>
                <a:gd name="T45" fmla="*/ 46 h 1527"/>
                <a:gd name="T46" fmla="*/ 28 w 1612"/>
                <a:gd name="T47" fmla="*/ 46 h 1527"/>
                <a:gd name="T48" fmla="*/ 28 w 1612"/>
                <a:gd name="T49" fmla="*/ 43 h 1527"/>
                <a:gd name="T50" fmla="*/ 29 w 1612"/>
                <a:gd name="T51" fmla="*/ 46 h 1527"/>
                <a:gd name="T52" fmla="*/ 31 w 1612"/>
                <a:gd name="T53" fmla="*/ 45 h 1527"/>
                <a:gd name="T54" fmla="*/ 31 w 1612"/>
                <a:gd name="T55" fmla="*/ 39 h 1527"/>
                <a:gd name="T56" fmla="*/ 33 w 1612"/>
                <a:gd name="T57" fmla="*/ 37 h 1527"/>
                <a:gd name="T58" fmla="*/ 34 w 1612"/>
                <a:gd name="T59" fmla="*/ 41 h 1527"/>
                <a:gd name="T60" fmla="*/ 36 w 1612"/>
                <a:gd name="T61" fmla="*/ 35 h 1527"/>
                <a:gd name="T62" fmla="*/ 40 w 1612"/>
                <a:gd name="T63" fmla="*/ 37 h 1527"/>
                <a:gd name="T64" fmla="*/ 38 w 1612"/>
                <a:gd name="T65" fmla="*/ 40 h 1527"/>
                <a:gd name="T66" fmla="*/ 39 w 1612"/>
                <a:gd name="T67" fmla="*/ 34 h 1527"/>
                <a:gd name="T68" fmla="*/ 43 w 1612"/>
                <a:gd name="T69" fmla="*/ 29 h 1527"/>
                <a:gd name="T70" fmla="*/ 42 w 1612"/>
                <a:gd name="T71" fmla="*/ 35 h 1527"/>
                <a:gd name="T72" fmla="*/ 45 w 1612"/>
                <a:gd name="T73" fmla="*/ 32 h 1527"/>
                <a:gd name="T74" fmla="*/ 42 w 1612"/>
                <a:gd name="T75" fmla="*/ 33 h 1527"/>
                <a:gd name="T76" fmla="*/ 50 w 1612"/>
                <a:gd name="T77" fmla="*/ 28 h 1527"/>
                <a:gd name="T78" fmla="*/ 45 w 1612"/>
                <a:gd name="T79" fmla="*/ 28 h 1527"/>
                <a:gd name="T80" fmla="*/ 48 w 1612"/>
                <a:gd name="T81" fmla="*/ 26 h 1527"/>
                <a:gd name="T82" fmla="*/ 46 w 1612"/>
                <a:gd name="T83" fmla="*/ 27 h 1527"/>
                <a:gd name="T84" fmla="*/ 50 w 1612"/>
                <a:gd name="T85" fmla="*/ 29 h 1527"/>
                <a:gd name="T86" fmla="*/ 52 w 1612"/>
                <a:gd name="T87" fmla="*/ 16 h 1527"/>
                <a:gd name="T88" fmla="*/ 56 w 1612"/>
                <a:gd name="T89" fmla="*/ 18 h 1527"/>
                <a:gd name="T90" fmla="*/ 57 w 1612"/>
                <a:gd name="T91" fmla="*/ 20 h 1527"/>
                <a:gd name="T92" fmla="*/ 56 w 1612"/>
                <a:gd name="T93" fmla="*/ 23 h 1527"/>
                <a:gd name="T94" fmla="*/ 55 w 1612"/>
                <a:gd name="T95" fmla="*/ 17 h 1527"/>
                <a:gd name="T96" fmla="*/ 52 w 1612"/>
                <a:gd name="T97" fmla="*/ 18 h 1527"/>
                <a:gd name="T98" fmla="*/ 58 w 1612"/>
                <a:gd name="T99" fmla="*/ 12 h 1527"/>
                <a:gd name="T100" fmla="*/ 63 w 1612"/>
                <a:gd name="T101" fmla="*/ 17 h 1527"/>
                <a:gd name="T102" fmla="*/ 63 w 1612"/>
                <a:gd name="T103" fmla="*/ 13 h 1527"/>
                <a:gd name="T104" fmla="*/ 64 w 1612"/>
                <a:gd name="T105" fmla="*/ 8 h 1527"/>
                <a:gd name="T106" fmla="*/ 71 w 1612"/>
                <a:gd name="T107" fmla="*/ 9 h 1527"/>
                <a:gd name="T108" fmla="*/ 66 w 1612"/>
                <a:gd name="T109" fmla="*/ 5 h 1527"/>
                <a:gd name="T110" fmla="*/ 70 w 1612"/>
                <a:gd name="T111" fmla="*/ 9 h 1527"/>
                <a:gd name="T112" fmla="*/ 67 w 1612"/>
                <a:gd name="T113" fmla="*/ 6 h 1527"/>
                <a:gd name="T114" fmla="*/ 74 w 1612"/>
                <a:gd name="T115" fmla="*/ 7 h 1527"/>
                <a:gd name="T116" fmla="*/ 71 w 1612"/>
                <a:gd name="T117" fmla="*/ 0 h 1527"/>
                <a:gd name="T118" fmla="*/ 72 w 1612"/>
                <a:gd name="T119" fmla="*/ 3 h 15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12"/>
                <a:gd name="T181" fmla="*/ 0 h 1527"/>
                <a:gd name="T182" fmla="*/ 1612 w 1612"/>
                <a:gd name="T183" fmla="*/ 1527 h 15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12" h="1527">
                  <a:moveTo>
                    <a:pt x="61" y="1507"/>
                  </a:moveTo>
                  <a:lnTo>
                    <a:pt x="85" y="1480"/>
                  </a:lnTo>
                  <a:cubicBezTo>
                    <a:pt x="94" y="1487"/>
                    <a:pt x="104" y="1491"/>
                    <a:pt x="112" y="1490"/>
                  </a:cubicBezTo>
                  <a:cubicBezTo>
                    <a:pt x="121" y="1490"/>
                    <a:pt x="130" y="1486"/>
                    <a:pt x="138" y="1478"/>
                  </a:cubicBezTo>
                  <a:cubicBezTo>
                    <a:pt x="146" y="1470"/>
                    <a:pt x="151" y="1462"/>
                    <a:pt x="152" y="1454"/>
                  </a:cubicBezTo>
                  <a:cubicBezTo>
                    <a:pt x="153" y="1446"/>
                    <a:pt x="151" y="1440"/>
                    <a:pt x="147" y="1435"/>
                  </a:cubicBezTo>
                  <a:cubicBezTo>
                    <a:pt x="144" y="1432"/>
                    <a:pt x="140" y="1430"/>
                    <a:pt x="136" y="1430"/>
                  </a:cubicBezTo>
                  <a:cubicBezTo>
                    <a:pt x="132" y="1429"/>
                    <a:pt x="127" y="1430"/>
                    <a:pt x="121" y="1433"/>
                  </a:cubicBezTo>
                  <a:cubicBezTo>
                    <a:pt x="117" y="1435"/>
                    <a:pt x="108" y="1440"/>
                    <a:pt x="94" y="1448"/>
                  </a:cubicBezTo>
                  <a:cubicBezTo>
                    <a:pt x="76" y="1458"/>
                    <a:pt x="62" y="1463"/>
                    <a:pt x="51" y="1463"/>
                  </a:cubicBezTo>
                  <a:cubicBezTo>
                    <a:pt x="36" y="1463"/>
                    <a:pt x="24" y="1458"/>
                    <a:pt x="14" y="1448"/>
                  </a:cubicBezTo>
                  <a:cubicBezTo>
                    <a:pt x="7" y="1441"/>
                    <a:pt x="3" y="1433"/>
                    <a:pt x="2" y="1423"/>
                  </a:cubicBezTo>
                  <a:cubicBezTo>
                    <a:pt x="0" y="1414"/>
                    <a:pt x="1" y="1404"/>
                    <a:pt x="5" y="1394"/>
                  </a:cubicBezTo>
                  <a:cubicBezTo>
                    <a:pt x="10" y="1384"/>
                    <a:pt x="17" y="1374"/>
                    <a:pt x="27" y="1365"/>
                  </a:cubicBezTo>
                  <a:cubicBezTo>
                    <a:pt x="44" y="1349"/>
                    <a:pt x="60" y="1341"/>
                    <a:pt x="76" y="1340"/>
                  </a:cubicBezTo>
                  <a:cubicBezTo>
                    <a:pt x="91" y="1339"/>
                    <a:pt x="105" y="1345"/>
                    <a:pt x="117" y="1357"/>
                  </a:cubicBezTo>
                  <a:lnTo>
                    <a:pt x="91" y="1383"/>
                  </a:lnTo>
                  <a:cubicBezTo>
                    <a:pt x="83" y="1378"/>
                    <a:pt x="76" y="1375"/>
                    <a:pt x="69" y="1376"/>
                  </a:cubicBezTo>
                  <a:cubicBezTo>
                    <a:pt x="63" y="1376"/>
                    <a:pt x="56" y="1380"/>
                    <a:pt x="48" y="1387"/>
                  </a:cubicBezTo>
                  <a:cubicBezTo>
                    <a:pt x="40" y="1395"/>
                    <a:pt x="36" y="1402"/>
                    <a:pt x="34" y="1409"/>
                  </a:cubicBezTo>
                  <a:cubicBezTo>
                    <a:pt x="33" y="1414"/>
                    <a:pt x="35" y="1418"/>
                    <a:pt x="38" y="1422"/>
                  </a:cubicBezTo>
                  <a:cubicBezTo>
                    <a:pt x="41" y="1425"/>
                    <a:pt x="45" y="1426"/>
                    <a:pt x="49" y="1426"/>
                  </a:cubicBezTo>
                  <a:cubicBezTo>
                    <a:pt x="55" y="1426"/>
                    <a:pt x="67" y="1421"/>
                    <a:pt x="83" y="1412"/>
                  </a:cubicBezTo>
                  <a:cubicBezTo>
                    <a:pt x="99" y="1402"/>
                    <a:pt x="111" y="1396"/>
                    <a:pt x="121" y="1394"/>
                  </a:cubicBezTo>
                  <a:cubicBezTo>
                    <a:pt x="130" y="1391"/>
                    <a:pt x="139" y="1391"/>
                    <a:pt x="148" y="1394"/>
                  </a:cubicBezTo>
                  <a:cubicBezTo>
                    <a:pt x="157" y="1396"/>
                    <a:pt x="166" y="1401"/>
                    <a:pt x="174" y="1410"/>
                  </a:cubicBezTo>
                  <a:cubicBezTo>
                    <a:pt x="181" y="1417"/>
                    <a:pt x="185" y="1427"/>
                    <a:pt x="187" y="1437"/>
                  </a:cubicBezTo>
                  <a:cubicBezTo>
                    <a:pt x="189" y="1448"/>
                    <a:pt x="188" y="1459"/>
                    <a:pt x="183" y="1469"/>
                  </a:cubicBezTo>
                  <a:cubicBezTo>
                    <a:pt x="179" y="1480"/>
                    <a:pt x="170" y="1490"/>
                    <a:pt x="159" y="1501"/>
                  </a:cubicBezTo>
                  <a:cubicBezTo>
                    <a:pt x="142" y="1517"/>
                    <a:pt x="125" y="1525"/>
                    <a:pt x="109" y="1526"/>
                  </a:cubicBezTo>
                  <a:cubicBezTo>
                    <a:pt x="93" y="1527"/>
                    <a:pt x="77" y="1521"/>
                    <a:pt x="61" y="1507"/>
                  </a:cubicBezTo>
                  <a:close/>
                  <a:moveTo>
                    <a:pt x="192" y="1339"/>
                  </a:moveTo>
                  <a:lnTo>
                    <a:pt x="165" y="1356"/>
                  </a:lnTo>
                  <a:cubicBezTo>
                    <a:pt x="159" y="1345"/>
                    <a:pt x="157" y="1333"/>
                    <a:pt x="159" y="1323"/>
                  </a:cubicBezTo>
                  <a:cubicBezTo>
                    <a:pt x="161" y="1312"/>
                    <a:pt x="169" y="1301"/>
                    <a:pt x="181" y="1289"/>
                  </a:cubicBezTo>
                  <a:cubicBezTo>
                    <a:pt x="193" y="1279"/>
                    <a:pt x="202" y="1272"/>
                    <a:pt x="210" y="1270"/>
                  </a:cubicBezTo>
                  <a:cubicBezTo>
                    <a:pt x="219" y="1267"/>
                    <a:pt x="226" y="1267"/>
                    <a:pt x="232" y="1269"/>
                  </a:cubicBezTo>
                  <a:cubicBezTo>
                    <a:pt x="238" y="1271"/>
                    <a:pt x="246" y="1277"/>
                    <a:pt x="257" y="1288"/>
                  </a:cubicBezTo>
                  <a:lnTo>
                    <a:pt x="285" y="1318"/>
                  </a:lnTo>
                  <a:cubicBezTo>
                    <a:pt x="293" y="1327"/>
                    <a:pt x="299" y="1333"/>
                    <a:pt x="304" y="1336"/>
                  </a:cubicBezTo>
                  <a:cubicBezTo>
                    <a:pt x="308" y="1339"/>
                    <a:pt x="314" y="1342"/>
                    <a:pt x="320" y="1345"/>
                  </a:cubicBezTo>
                  <a:lnTo>
                    <a:pt x="295" y="1369"/>
                  </a:lnTo>
                  <a:cubicBezTo>
                    <a:pt x="293" y="1368"/>
                    <a:pt x="290" y="1366"/>
                    <a:pt x="286" y="1363"/>
                  </a:cubicBezTo>
                  <a:cubicBezTo>
                    <a:pt x="284" y="1362"/>
                    <a:pt x="282" y="1362"/>
                    <a:pt x="282" y="1361"/>
                  </a:cubicBezTo>
                  <a:cubicBezTo>
                    <a:pt x="281" y="1370"/>
                    <a:pt x="280" y="1377"/>
                    <a:pt x="277" y="1384"/>
                  </a:cubicBezTo>
                  <a:cubicBezTo>
                    <a:pt x="274" y="1391"/>
                    <a:pt x="269" y="1397"/>
                    <a:pt x="264" y="1402"/>
                  </a:cubicBezTo>
                  <a:cubicBezTo>
                    <a:pt x="254" y="1411"/>
                    <a:pt x="244" y="1416"/>
                    <a:pt x="233" y="1416"/>
                  </a:cubicBezTo>
                  <a:cubicBezTo>
                    <a:pt x="222" y="1416"/>
                    <a:pt x="213" y="1412"/>
                    <a:pt x="205" y="1404"/>
                  </a:cubicBezTo>
                  <a:cubicBezTo>
                    <a:pt x="200" y="1398"/>
                    <a:pt x="196" y="1392"/>
                    <a:pt x="195" y="1386"/>
                  </a:cubicBezTo>
                  <a:cubicBezTo>
                    <a:pt x="194" y="1379"/>
                    <a:pt x="194" y="1372"/>
                    <a:pt x="197" y="1365"/>
                  </a:cubicBezTo>
                  <a:cubicBezTo>
                    <a:pt x="199" y="1359"/>
                    <a:pt x="204" y="1350"/>
                    <a:pt x="211" y="1340"/>
                  </a:cubicBezTo>
                  <a:cubicBezTo>
                    <a:pt x="221" y="1327"/>
                    <a:pt x="228" y="1317"/>
                    <a:pt x="230" y="1311"/>
                  </a:cubicBezTo>
                  <a:lnTo>
                    <a:pt x="228" y="1308"/>
                  </a:lnTo>
                  <a:cubicBezTo>
                    <a:pt x="223" y="1303"/>
                    <a:pt x="219" y="1301"/>
                    <a:pt x="214" y="1301"/>
                  </a:cubicBezTo>
                  <a:cubicBezTo>
                    <a:pt x="210" y="1301"/>
                    <a:pt x="204" y="1304"/>
                    <a:pt x="198" y="1311"/>
                  </a:cubicBezTo>
                  <a:cubicBezTo>
                    <a:pt x="193" y="1315"/>
                    <a:pt x="190" y="1319"/>
                    <a:pt x="190" y="1323"/>
                  </a:cubicBezTo>
                  <a:cubicBezTo>
                    <a:pt x="189" y="1328"/>
                    <a:pt x="190" y="1333"/>
                    <a:pt x="192" y="1339"/>
                  </a:cubicBezTo>
                  <a:close/>
                  <a:moveTo>
                    <a:pt x="246" y="1327"/>
                  </a:moveTo>
                  <a:cubicBezTo>
                    <a:pt x="244" y="1331"/>
                    <a:pt x="240" y="1338"/>
                    <a:pt x="234" y="1346"/>
                  </a:cubicBezTo>
                  <a:cubicBezTo>
                    <a:pt x="228" y="1354"/>
                    <a:pt x="225" y="1360"/>
                    <a:pt x="224" y="1363"/>
                  </a:cubicBezTo>
                  <a:cubicBezTo>
                    <a:pt x="223" y="1369"/>
                    <a:pt x="224" y="1373"/>
                    <a:pt x="228" y="1377"/>
                  </a:cubicBezTo>
                  <a:cubicBezTo>
                    <a:pt x="231" y="1381"/>
                    <a:pt x="236" y="1382"/>
                    <a:pt x="241" y="1383"/>
                  </a:cubicBezTo>
                  <a:cubicBezTo>
                    <a:pt x="246" y="1383"/>
                    <a:pt x="250" y="1381"/>
                    <a:pt x="255" y="1377"/>
                  </a:cubicBezTo>
                  <a:cubicBezTo>
                    <a:pt x="259" y="1373"/>
                    <a:pt x="262" y="1367"/>
                    <a:pt x="263" y="1360"/>
                  </a:cubicBezTo>
                  <a:cubicBezTo>
                    <a:pt x="264" y="1355"/>
                    <a:pt x="264" y="1350"/>
                    <a:pt x="262" y="1346"/>
                  </a:cubicBezTo>
                  <a:cubicBezTo>
                    <a:pt x="260" y="1343"/>
                    <a:pt x="257" y="1338"/>
                    <a:pt x="251" y="1332"/>
                  </a:cubicBezTo>
                  <a:lnTo>
                    <a:pt x="246" y="1327"/>
                  </a:lnTo>
                  <a:close/>
                  <a:moveTo>
                    <a:pt x="429" y="1242"/>
                  </a:moveTo>
                  <a:lnTo>
                    <a:pt x="404" y="1266"/>
                  </a:lnTo>
                  <a:lnTo>
                    <a:pt x="357" y="1217"/>
                  </a:lnTo>
                  <a:cubicBezTo>
                    <a:pt x="347" y="1207"/>
                    <a:pt x="340" y="1200"/>
                    <a:pt x="336" y="1198"/>
                  </a:cubicBezTo>
                  <a:cubicBezTo>
                    <a:pt x="332" y="1196"/>
                    <a:pt x="328" y="1196"/>
                    <a:pt x="324" y="1196"/>
                  </a:cubicBezTo>
                  <a:cubicBezTo>
                    <a:pt x="320" y="1197"/>
                    <a:pt x="317" y="1199"/>
                    <a:pt x="313" y="1202"/>
                  </a:cubicBezTo>
                  <a:cubicBezTo>
                    <a:pt x="309" y="1206"/>
                    <a:pt x="306" y="1211"/>
                    <a:pt x="305" y="1217"/>
                  </a:cubicBezTo>
                  <a:cubicBezTo>
                    <a:pt x="303" y="1223"/>
                    <a:pt x="304" y="1228"/>
                    <a:pt x="306" y="1233"/>
                  </a:cubicBezTo>
                  <a:cubicBezTo>
                    <a:pt x="309" y="1239"/>
                    <a:pt x="315" y="1247"/>
                    <a:pt x="325" y="1257"/>
                  </a:cubicBezTo>
                  <a:lnTo>
                    <a:pt x="367" y="1301"/>
                  </a:lnTo>
                  <a:lnTo>
                    <a:pt x="341" y="1325"/>
                  </a:lnTo>
                  <a:lnTo>
                    <a:pt x="250" y="1229"/>
                  </a:lnTo>
                  <a:lnTo>
                    <a:pt x="274" y="1206"/>
                  </a:lnTo>
                  <a:lnTo>
                    <a:pt x="287" y="1220"/>
                  </a:lnTo>
                  <a:cubicBezTo>
                    <a:pt x="285" y="1202"/>
                    <a:pt x="291" y="1186"/>
                    <a:pt x="304" y="1174"/>
                  </a:cubicBezTo>
                  <a:cubicBezTo>
                    <a:pt x="309" y="1169"/>
                    <a:pt x="315" y="1165"/>
                    <a:pt x="322" y="1163"/>
                  </a:cubicBezTo>
                  <a:cubicBezTo>
                    <a:pt x="329" y="1160"/>
                    <a:pt x="335" y="1159"/>
                    <a:pt x="340" y="1160"/>
                  </a:cubicBezTo>
                  <a:cubicBezTo>
                    <a:pt x="345" y="1161"/>
                    <a:pt x="350" y="1163"/>
                    <a:pt x="355" y="1166"/>
                  </a:cubicBezTo>
                  <a:cubicBezTo>
                    <a:pt x="360" y="1170"/>
                    <a:pt x="366" y="1175"/>
                    <a:pt x="373" y="1182"/>
                  </a:cubicBezTo>
                  <a:lnTo>
                    <a:pt x="429" y="1242"/>
                  </a:lnTo>
                  <a:close/>
                  <a:moveTo>
                    <a:pt x="493" y="1183"/>
                  </a:moveTo>
                  <a:lnTo>
                    <a:pt x="367" y="1049"/>
                  </a:lnTo>
                  <a:lnTo>
                    <a:pt x="407" y="1011"/>
                  </a:lnTo>
                  <a:lnTo>
                    <a:pt x="517" y="1080"/>
                  </a:lnTo>
                  <a:lnTo>
                    <a:pt x="455" y="966"/>
                  </a:lnTo>
                  <a:lnTo>
                    <a:pt x="496" y="928"/>
                  </a:lnTo>
                  <a:lnTo>
                    <a:pt x="621" y="1061"/>
                  </a:lnTo>
                  <a:lnTo>
                    <a:pt x="596" y="1085"/>
                  </a:lnTo>
                  <a:lnTo>
                    <a:pt x="497" y="980"/>
                  </a:lnTo>
                  <a:lnTo>
                    <a:pt x="570" y="1110"/>
                  </a:lnTo>
                  <a:lnTo>
                    <a:pt x="544" y="1134"/>
                  </a:lnTo>
                  <a:lnTo>
                    <a:pt x="419" y="1054"/>
                  </a:lnTo>
                  <a:lnTo>
                    <a:pt x="518" y="1159"/>
                  </a:lnTo>
                  <a:lnTo>
                    <a:pt x="493" y="1183"/>
                  </a:lnTo>
                  <a:close/>
                  <a:moveTo>
                    <a:pt x="600" y="955"/>
                  </a:moveTo>
                  <a:lnTo>
                    <a:pt x="573" y="972"/>
                  </a:lnTo>
                  <a:cubicBezTo>
                    <a:pt x="567" y="961"/>
                    <a:pt x="565" y="950"/>
                    <a:pt x="567" y="939"/>
                  </a:cubicBezTo>
                  <a:cubicBezTo>
                    <a:pt x="569" y="929"/>
                    <a:pt x="576" y="917"/>
                    <a:pt x="589" y="906"/>
                  </a:cubicBezTo>
                  <a:cubicBezTo>
                    <a:pt x="600" y="895"/>
                    <a:pt x="610" y="888"/>
                    <a:pt x="618" y="886"/>
                  </a:cubicBezTo>
                  <a:cubicBezTo>
                    <a:pt x="626" y="883"/>
                    <a:pt x="633" y="883"/>
                    <a:pt x="640" y="885"/>
                  </a:cubicBezTo>
                  <a:cubicBezTo>
                    <a:pt x="646" y="887"/>
                    <a:pt x="654" y="893"/>
                    <a:pt x="665" y="904"/>
                  </a:cubicBezTo>
                  <a:lnTo>
                    <a:pt x="692" y="935"/>
                  </a:lnTo>
                  <a:cubicBezTo>
                    <a:pt x="700" y="943"/>
                    <a:pt x="707" y="949"/>
                    <a:pt x="711" y="952"/>
                  </a:cubicBezTo>
                  <a:cubicBezTo>
                    <a:pt x="716" y="955"/>
                    <a:pt x="722" y="958"/>
                    <a:pt x="728" y="961"/>
                  </a:cubicBezTo>
                  <a:lnTo>
                    <a:pt x="703" y="985"/>
                  </a:lnTo>
                  <a:cubicBezTo>
                    <a:pt x="701" y="984"/>
                    <a:pt x="697" y="982"/>
                    <a:pt x="693" y="979"/>
                  </a:cubicBezTo>
                  <a:cubicBezTo>
                    <a:pt x="691" y="978"/>
                    <a:pt x="690" y="978"/>
                    <a:pt x="690" y="977"/>
                  </a:cubicBezTo>
                  <a:cubicBezTo>
                    <a:pt x="689" y="986"/>
                    <a:pt x="687" y="993"/>
                    <a:pt x="684" y="1000"/>
                  </a:cubicBezTo>
                  <a:cubicBezTo>
                    <a:pt x="682" y="1007"/>
                    <a:pt x="677" y="1013"/>
                    <a:pt x="672" y="1018"/>
                  </a:cubicBezTo>
                  <a:cubicBezTo>
                    <a:pt x="662" y="1028"/>
                    <a:pt x="651" y="1032"/>
                    <a:pt x="640" y="1032"/>
                  </a:cubicBezTo>
                  <a:cubicBezTo>
                    <a:pt x="630" y="1032"/>
                    <a:pt x="620" y="1028"/>
                    <a:pt x="613" y="1020"/>
                  </a:cubicBezTo>
                  <a:cubicBezTo>
                    <a:pt x="607" y="1014"/>
                    <a:pt x="604" y="1008"/>
                    <a:pt x="603" y="1002"/>
                  </a:cubicBezTo>
                  <a:cubicBezTo>
                    <a:pt x="601" y="995"/>
                    <a:pt x="602" y="988"/>
                    <a:pt x="604" y="981"/>
                  </a:cubicBezTo>
                  <a:cubicBezTo>
                    <a:pt x="607" y="975"/>
                    <a:pt x="612" y="966"/>
                    <a:pt x="619" y="956"/>
                  </a:cubicBezTo>
                  <a:cubicBezTo>
                    <a:pt x="629" y="943"/>
                    <a:pt x="635" y="933"/>
                    <a:pt x="638" y="927"/>
                  </a:cubicBezTo>
                  <a:lnTo>
                    <a:pt x="636" y="924"/>
                  </a:lnTo>
                  <a:cubicBezTo>
                    <a:pt x="631" y="919"/>
                    <a:pt x="627" y="917"/>
                    <a:pt x="622" y="917"/>
                  </a:cubicBezTo>
                  <a:cubicBezTo>
                    <a:pt x="618" y="917"/>
                    <a:pt x="612" y="921"/>
                    <a:pt x="605" y="927"/>
                  </a:cubicBezTo>
                  <a:cubicBezTo>
                    <a:pt x="601" y="931"/>
                    <a:pt x="598" y="935"/>
                    <a:pt x="597" y="940"/>
                  </a:cubicBezTo>
                  <a:cubicBezTo>
                    <a:pt x="596" y="944"/>
                    <a:pt x="597" y="949"/>
                    <a:pt x="600" y="955"/>
                  </a:cubicBezTo>
                  <a:close/>
                  <a:moveTo>
                    <a:pt x="654" y="943"/>
                  </a:moveTo>
                  <a:cubicBezTo>
                    <a:pt x="652" y="948"/>
                    <a:pt x="648" y="954"/>
                    <a:pt x="642" y="962"/>
                  </a:cubicBezTo>
                  <a:cubicBezTo>
                    <a:pt x="636" y="970"/>
                    <a:pt x="633" y="976"/>
                    <a:pt x="632" y="979"/>
                  </a:cubicBezTo>
                  <a:cubicBezTo>
                    <a:pt x="631" y="985"/>
                    <a:pt x="632" y="990"/>
                    <a:pt x="636" y="993"/>
                  </a:cubicBezTo>
                  <a:cubicBezTo>
                    <a:pt x="639" y="997"/>
                    <a:pt x="643" y="999"/>
                    <a:pt x="648" y="999"/>
                  </a:cubicBezTo>
                  <a:cubicBezTo>
                    <a:pt x="653" y="999"/>
                    <a:pt x="658" y="997"/>
                    <a:pt x="662" y="993"/>
                  </a:cubicBezTo>
                  <a:cubicBezTo>
                    <a:pt x="667" y="989"/>
                    <a:pt x="670" y="983"/>
                    <a:pt x="671" y="976"/>
                  </a:cubicBezTo>
                  <a:cubicBezTo>
                    <a:pt x="672" y="971"/>
                    <a:pt x="671" y="966"/>
                    <a:pt x="669" y="962"/>
                  </a:cubicBezTo>
                  <a:cubicBezTo>
                    <a:pt x="668" y="959"/>
                    <a:pt x="664" y="955"/>
                    <a:pt x="659" y="948"/>
                  </a:cubicBezTo>
                  <a:lnTo>
                    <a:pt x="654" y="943"/>
                  </a:lnTo>
                  <a:close/>
                  <a:moveTo>
                    <a:pt x="773" y="918"/>
                  </a:moveTo>
                  <a:lnTo>
                    <a:pt x="748" y="942"/>
                  </a:lnTo>
                  <a:lnTo>
                    <a:pt x="657" y="846"/>
                  </a:lnTo>
                  <a:lnTo>
                    <a:pt x="681" y="823"/>
                  </a:lnTo>
                  <a:lnTo>
                    <a:pt x="694" y="837"/>
                  </a:lnTo>
                  <a:cubicBezTo>
                    <a:pt x="692" y="827"/>
                    <a:pt x="691" y="819"/>
                    <a:pt x="692" y="814"/>
                  </a:cubicBezTo>
                  <a:cubicBezTo>
                    <a:pt x="694" y="809"/>
                    <a:pt x="696" y="804"/>
                    <a:pt x="701" y="800"/>
                  </a:cubicBezTo>
                  <a:cubicBezTo>
                    <a:pt x="706" y="795"/>
                    <a:pt x="714" y="791"/>
                    <a:pt x="722" y="789"/>
                  </a:cubicBezTo>
                  <a:lnTo>
                    <a:pt x="735" y="819"/>
                  </a:lnTo>
                  <a:cubicBezTo>
                    <a:pt x="728" y="820"/>
                    <a:pt x="723" y="823"/>
                    <a:pt x="719" y="826"/>
                  </a:cubicBezTo>
                  <a:cubicBezTo>
                    <a:pt x="716" y="830"/>
                    <a:pt x="713" y="833"/>
                    <a:pt x="713" y="838"/>
                  </a:cubicBezTo>
                  <a:cubicBezTo>
                    <a:pt x="712" y="842"/>
                    <a:pt x="714" y="847"/>
                    <a:pt x="717" y="854"/>
                  </a:cubicBezTo>
                  <a:cubicBezTo>
                    <a:pt x="720" y="860"/>
                    <a:pt x="730" y="872"/>
                    <a:pt x="745" y="888"/>
                  </a:cubicBezTo>
                  <a:lnTo>
                    <a:pt x="773" y="918"/>
                  </a:lnTo>
                  <a:close/>
                  <a:moveTo>
                    <a:pt x="839" y="728"/>
                  </a:moveTo>
                  <a:lnTo>
                    <a:pt x="818" y="756"/>
                  </a:lnTo>
                  <a:cubicBezTo>
                    <a:pt x="813" y="752"/>
                    <a:pt x="807" y="750"/>
                    <a:pt x="802" y="750"/>
                  </a:cubicBezTo>
                  <a:cubicBezTo>
                    <a:pt x="796" y="751"/>
                    <a:pt x="791" y="753"/>
                    <a:pt x="786" y="758"/>
                  </a:cubicBezTo>
                  <a:cubicBezTo>
                    <a:pt x="780" y="764"/>
                    <a:pt x="777" y="771"/>
                    <a:pt x="777" y="779"/>
                  </a:cubicBezTo>
                  <a:cubicBezTo>
                    <a:pt x="778" y="786"/>
                    <a:pt x="783" y="796"/>
                    <a:pt x="792" y="806"/>
                  </a:cubicBezTo>
                  <a:cubicBezTo>
                    <a:pt x="803" y="817"/>
                    <a:pt x="813" y="824"/>
                    <a:pt x="821" y="825"/>
                  </a:cubicBezTo>
                  <a:cubicBezTo>
                    <a:pt x="829" y="826"/>
                    <a:pt x="837" y="823"/>
                    <a:pt x="843" y="817"/>
                  </a:cubicBezTo>
                  <a:cubicBezTo>
                    <a:pt x="848" y="813"/>
                    <a:pt x="851" y="808"/>
                    <a:pt x="851" y="802"/>
                  </a:cubicBezTo>
                  <a:cubicBezTo>
                    <a:pt x="852" y="796"/>
                    <a:pt x="849" y="789"/>
                    <a:pt x="844" y="782"/>
                  </a:cubicBezTo>
                  <a:lnTo>
                    <a:pt x="874" y="762"/>
                  </a:lnTo>
                  <a:cubicBezTo>
                    <a:pt x="882" y="776"/>
                    <a:pt x="885" y="790"/>
                    <a:pt x="883" y="802"/>
                  </a:cubicBezTo>
                  <a:cubicBezTo>
                    <a:pt x="881" y="815"/>
                    <a:pt x="874" y="828"/>
                    <a:pt x="862" y="839"/>
                  </a:cubicBezTo>
                  <a:cubicBezTo>
                    <a:pt x="848" y="853"/>
                    <a:pt x="832" y="859"/>
                    <a:pt x="815" y="858"/>
                  </a:cubicBezTo>
                  <a:cubicBezTo>
                    <a:pt x="798" y="857"/>
                    <a:pt x="783" y="848"/>
                    <a:pt x="768" y="833"/>
                  </a:cubicBezTo>
                  <a:cubicBezTo>
                    <a:pt x="753" y="817"/>
                    <a:pt x="745" y="800"/>
                    <a:pt x="745" y="783"/>
                  </a:cubicBezTo>
                  <a:cubicBezTo>
                    <a:pt x="745" y="767"/>
                    <a:pt x="753" y="751"/>
                    <a:pt x="767" y="738"/>
                  </a:cubicBezTo>
                  <a:cubicBezTo>
                    <a:pt x="779" y="727"/>
                    <a:pt x="791" y="720"/>
                    <a:pt x="802" y="719"/>
                  </a:cubicBezTo>
                  <a:cubicBezTo>
                    <a:pt x="814" y="717"/>
                    <a:pt x="826" y="720"/>
                    <a:pt x="839" y="728"/>
                  </a:cubicBezTo>
                  <a:close/>
                  <a:moveTo>
                    <a:pt x="871" y="733"/>
                  </a:moveTo>
                  <a:cubicBezTo>
                    <a:pt x="863" y="724"/>
                    <a:pt x="857" y="714"/>
                    <a:pt x="854" y="702"/>
                  </a:cubicBezTo>
                  <a:cubicBezTo>
                    <a:pt x="851" y="690"/>
                    <a:pt x="851" y="678"/>
                    <a:pt x="855" y="667"/>
                  </a:cubicBezTo>
                  <a:cubicBezTo>
                    <a:pt x="858" y="656"/>
                    <a:pt x="865" y="646"/>
                    <a:pt x="875" y="637"/>
                  </a:cubicBezTo>
                  <a:cubicBezTo>
                    <a:pt x="889" y="623"/>
                    <a:pt x="906" y="616"/>
                    <a:pt x="924" y="617"/>
                  </a:cubicBezTo>
                  <a:cubicBezTo>
                    <a:pt x="942" y="618"/>
                    <a:pt x="958" y="625"/>
                    <a:pt x="972" y="640"/>
                  </a:cubicBezTo>
                  <a:cubicBezTo>
                    <a:pt x="986" y="654"/>
                    <a:pt x="992" y="671"/>
                    <a:pt x="992" y="689"/>
                  </a:cubicBezTo>
                  <a:cubicBezTo>
                    <a:pt x="991" y="708"/>
                    <a:pt x="984" y="724"/>
                    <a:pt x="970" y="737"/>
                  </a:cubicBezTo>
                  <a:cubicBezTo>
                    <a:pt x="961" y="746"/>
                    <a:pt x="951" y="752"/>
                    <a:pt x="939" y="755"/>
                  </a:cubicBezTo>
                  <a:cubicBezTo>
                    <a:pt x="927" y="759"/>
                    <a:pt x="915" y="759"/>
                    <a:pt x="904" y="755"/>
                  </a:cubicBezTo>
                  <a:cubicBezTo>
                    <a:pt x="892" y="751"/>
                    <a:pt x="881" y="744"/>
                    <a:pt x="871" y="733"/>
                  </a:cubicBezTo>
                  <a:close/>
                  <a:moveTo>
                    <a:pt x="898" y="709"/>
                  </a:moveTo>
                  <a:cubicBezTo>
                    <a:pt x="908" y="719"/>
                    <a:pt x="917" y="724"/>
                    <a:pt x="926" y="725"/>
                  </a:cubicBezTo>
                  <a:cubicBezTo>
                    <a:pt x="935" y="726"/>
                    <a:pt x="943" y="723"/>
                    <a:pt x="950" y="717"/>
                  </a:cubicBezTo>
                  <a:cubicBezTo>
                    <a:pt x="957" y="710"/>
                    <a:pt x="960" y="703"/>
                    <a:pt x="960" y="693"/>
                  </a:cubicBezTo>
                  <a:cubicBezTo>
                    <a:pt x="959" y="684"/>
                    <a:pt x="955" y="674"/>
                    <a:pt x="946" y="665"/>
                  </a:cubicBezTo>
                  <a:cubicBezTo>
                    <a:pt x="937" y="655"/>
                    <a:pt x="928" y="650"/>
                    <a:pt x="918" y="649"/>
                  </a:cubicBezTo>
                  <a:cubicBezTo>
                    <a:pt x="909" y="648"/>
                    <a:pt x="901" y="651"/>
                    <a:pt x="894" y="657"/>
                  </a:cubicBezTo>
                  <a:cubicBezTo>
                    <a:pt x="888" y="664"/>
                    <a:pt x="884" y="671"/>
                    <a:pt x="885" y="681"/>
                  </a:cubicBezTo>
                  <a:cubicBezTo>
                    <a:pt x="885" y="690"/>
                    <a:pt x="889" y="700"/>
                    <a:pt x="898" y="709"/>
                  </a:cubicBezTo>
                  <a:close/>
                  <a:moveTo>
                    <a:pt x="1005" y="648"/>
                  </a:moveTo>
                  <a:lnTo>
                    <a:pt x="1027" y="620"/>
                  </a:lnTo>
                  <a:cubicBezTo>
                    <a:pt x="1033" y="624"/>
                    <a:pt x="1039" y="626"/>
                    <a:pt x="1045" y="625"/>
                  </a:cubicBezTo>
                  <a:cubicBezTo>
                    <a:pt x="1050" y="624"/>
                    <a:pt x="1056" y="621"/>
                    <a:pt x="1062" y="616"/>
                  </a:cubicBezTo>
                  <a:cubicBezTo>
                    <a:pt x="1069" y="609"/>
                    <a:pt x="1073" y="603"/>
                    <a:pt x="1074" y="598"/>
                  </a:cubicBezTo>
                  <a:cubicBezTo>
                    <a:pt x="1074" y="594"/>
                    <a:pt x="1073" y="591"/>
                    <a:pt x="1071" y="588"/>
                  </a:cubicBezTo>
                  <a:cubicBezTo>
                    <a:pt x="1069" y="586"/>
                    <a:pt x="1067" y="585"/>
                    <a:pt x="1064" y="585"/>
                  </a:cubicBezTo>
                  <a:cubicBezTo>
                    <a:pt x="1062" y="585"/>
                    <a:pt x="1058" y="586"/>
                    <a:pt x="1053" y="590"/>
                  </a:cubicBezTo>
                  <a:cubicBezTo>
                    <a:pt x="1028" y="604"/>
                    <a:pt x="1011" y="613"/>
                    <a:pt x="1002" y="614"/>
                  </a:cubicBezTo>
                  <a:cubicBezTo>
                    <a:pt x="989" y="616"/>
                    <a:pt x="978" y="612"/>
                    <a:pt x="970" y="603"/>
                  </a:cubicBezTo>
                  <a:cubicBezTo>
                    <a:pt x="962" y="595"/>
                    <a:pt x="958" y="584"/>
                    <a:pt x="960" y="573"/>
                  </a:cubicBezTo>
                  <a:cubicBezTo>
                    <a:pt x="961" y="561"/>
                    <a:pt x="968" y="548"/>
                    <a:pt x="982" y="535"/>
                  </a:cubicBezTo>
                  <a:cubicBezTo>
                    <a:pt x="996" y="523"/>
                    <a:pt x="1007" y="515"/>
                    <a:pt x="1018" y="514"/>
                  </a:cubicBezTo>
                  <a:cubicBezTo>
                    <a:pt x="1028" y="512"/>
                    <a:pt x="1039" y="514"/>
                    <a:pt x="1049" y="520"/>
                  </a:cubicBezTo>
                  <a:lnTo>
                    <a:pt x="1029" y="548"/>
                  </a:lnTo>
                  <a:cubicBezTo>
                    <a:pt x="1025" y="545"/>
                    <a:pt x="1020" y="544"/>
                    <a:pt x="1015" y="544"/>
                  </a:cubicBezTo>
                  <a:cubicBezTo>
                    <a:pt x="1011" y="545"/>
                    <a:pt x="1005" y="548"/>
                    <a:pt x="1000" y="553"/>
                  </a:cubicBezTo>
                  <a:cubicBezTo>
                    <a:pt x="993" y="559"/>
                    <a:pt x="989" y="565"/>
                    <a:pt x="988" y="569"/>
                  </a:cubicBezTo>
                  <a:cubicBezTo>
                    <a:pt x="988" y="573"/>
                    <a:pt x="988" y="575"/>
                    <a:pt x="990" y="577"/>
                  </a:cubicBezTo>
                  <a:cubicBezTo>
                    <a:pt x="992" y="579"/>
                    <a:pt x="994" y="580"/>
                    <a:pt x="997" y="580"/>
                  </a:cubicBezTo>
                  <a:cubicBezTo>
                    <a:pt x="1001" y="579"/>
                    <a:pt x="1011" y="574"/>
                    <a:pt x="1028" y="564"/>
                  </a:cubicBezTo>
                  <a:cubicBezTo>
                    <a:pt x="1044" y="555"/>
                    <a:pt x="1057" y="549"/>
                    <a:pt x="1067" y="549"/>
                  </a:cubicBezTo>
                  <a:cubicBezTo>
                    <a:pt x="1077" y="548"/>
                    <a:pt x="1085" y="552"/>
                    <a:pt x="1093" y="560"/>
                  </a:cubicBezTo>
                  <a:cubicBezTo>
                    <a:pt x="1101" y="569"/>
                    <a:pt x="1105" y="580"/>
                    <a:pt x="1103" y="594"/>
                  </a:cubicBezTo>
                  <a:cubicBezTo>
                    <a:pt x="1102" y="607"/>
                    <a:pt x="1094" y="620"/>
                    <a:pt x="1080" y="634"/>
                  </a:cubicBezTo>
                  <a:cubicBezTo>
                    <a:pt x="1066" y="646"/>
                    <a:pt x="1053" y="654"/>
                    <a:pt x="1041" y="656"/>
                  </a:cubicBezTo>
                  <a:cubicBezTo>
                    <a:pt x="1028" y="657"/>
                    <a:pt x="1016" y="655"/>
                    <a:pt x="1005" y="648"/>
                  </a:cubicBezTo>
                  <a:close/>
                  <a:moveTo>
                    <a:pt x="1192" y="524"/>
                  </a:moveTo>
                  <a:lnTo>
                    <a:pt x="1066" y="391"/>
                  </a:lnTo>
                  <a:lnTo>
                    <a:pt x="1123" y="337"/>
                  </a:lnTo>
                  <a:cubicBezTo>
                    <a:pt x="1137" y="324"/>
                    <a:pt x="1149" y="315"/>
                    <a:pt x="1157" y="312"/>
                  </a:cubicBezTo>
                  <a:cubicBezTo>
                    <a:pt x="1166" y="308"/>
                    <a:pt x="1175" y="307"/>
                    <a:pt x="1185" y="310"/>
                  </a:cubicBezTo>
                  <a:cubicBezTo>
                    <a:pt x="1195" y="312"/>
                    <a:pt x="1203" y="318"/>
                    <a:pt x="1211" y="325"/>
                  </a:cubicBezTo>
                  <a:cubicBezTo>
                    <a:pt x="1220" y="335"/>
                    <a:pt x="1225" y="346"/>
                    <a:pt x="1225" y="359"/>
                  </a:cubicBezTo>
                  <a:cubicBezTo>
                    <a:pt x="1225" y="371"/>
                    <a:pt x="1220" y="383"/>
                    <a:pt x="1210" y="396"/>
                  </a:cubicBezTo>
                  <a:cubicBezTo>
                    <a:pt x="1219" y="394"/>
                    <a:pt x="1228" y="393"/>
                    <a:pt x="1235" y="393"/>
                  </a:cubicBezTo>
                  <a:cubicBezTo>
                    <a:pt x="1243" y="394"/>
                    <a:pt x="1255" y="396"/>
                    <a:pt x="1271" y="401"/>
                  </a:cubicBezTo>
                  <a:lnTo>
                    <a:pt x="1312" y="411"/>
                  </a:lnTo>
                  <a:lnTo>
                    <a:pt x="1280" y="442"/>
                  </a:lnTo>
                  <a:lnTo>
                    <a:pt x="1233" y="431"/>
                  </a:lnTo>
                  <a:cubicBezTo>
                    <a:pt x="1216" y="427"/>
                    <a:pt x="1205" y="425"/>
                    <a:pt x="1200" y="425"/>
                  </a:cubicBezTo>
                  <a:cubicBezTo>
                    <a:pt x="1195" y="424"/>
                    <a:pt x="1191" y="425"/>
                    <a:pt x="1187" y="427"/>
                  </a:cubicBezTo>
                  <a:cubicBezTo>
                    <a:pt x="1183" y="428"/>
                    <a:pt x="1178" y="432"/>
                    <a:pt x="1172" y="438"/>
                  </a:cubicBezTo>
                  <a:lnTo>
                    <a:pt x="1166" y="443"/>
                  </a:lnTo>
                  <a:lnTo>
                    <a:pt x="1219" y="499"/>
                  </a:lnTo>
                  <a:lnTo>
                    <a:pt x="1192" y="524"/>
                  </a:lnTo>
                  <a:close/>
                  <a:moveTo>
                    <a:pt x="1146" y="422"/>
                  </a:moveTo>
                  <a:lnTo>
                    <a:pt x="1166" y="403"/>
                  </a:lnTo>
                  <a:cubicBezTo>
                    <a:pt x="1179" y="391"/>
                    <a:pt x="1187" y="383"/>
                    <a:pt x="1189" y="379"/>
                  </a:cubicBezTo>
                  <a:cubicBezTo>
                    <a:pt x="1191" y="375"/>
                    <a:pt x="1192" y="370"/>
                    <a:pt x="1191" y="366"/>
                  </a:cubicBezTo>
                  <a:cubicBezTo>
                    <a:pt x="1190" y="362"/>
                    <a:pt x="1188" y="357"/>
                    <a:pt x="1184" y="353"/>
                  </a:cubicBezTo>
                  <a:cubicBezTo>
                    <a:pt x="1180" y="349"/>
                    <a:pt x="1176" y="346"/>
                    <a:pt x="1171" y="346"/>
                  </a:cubicBezTo>
                  <a:cubicBezTo>
                    <a:pt x="1166" y="345"/>
                    <a:pt x="1161" y="347"/>
                    <a:pt x="1156" y="350"/>
                  </a:cubicBezTo>
                  <a:cubicBezTo>
                    <a:pt x="1153" y="352"/>
                    <a:pt x="1146" y="358"/>
                    <a:pt x="1135" y="368"/>
                  </a:cubicBezTo>
                  <a:lnTo>
                    <a:pt x="1114" y="388"/>
                  </a:lnTo>
                  <a:lnTo>
                    <a:pt x="1146" y="422"/>
                  </a:lnTo>
                  <a:close/>
                  <a:moveTo>
                    <a:pt x="1228" y="283"/>
                  </a:moveTo>
                  <a:lnTo>
                    <a:pt x="1206" y="259"/>
                  </a:lnTo>
                  <a:lnTo>
                    <a:pt x="1231" y="235"/>
                  </a:lnTo>
                  <a:lnTo>
                    <a:pt x="1254" y="259"/>
                  </a:lnTo>
                  <a:lnTo>
                    <a:pt x="1228" y="283"/>
                  </a:lnTo>
                  <a:close/>
                  <a:moveTo>
                    <a:pt x="1331" y="393"/>
                  </a:moveTo>
                  <a:lnTo>
                    <a:pt x="1240" y="296"/>
                  </a:lnTo>
                  <a:lnTo>
                    <a:pt x="1266" y="272"/>
                  </a:lnTo>
                  <a:lnTo>
                    <a:pt x="1357" y="369"/>
                  </a:lnTo>
                  <a:lnTo>
                    <a:pt x="1331" y="393"/>
                  </a:lnTo>
                  <a:close/>
                  <a:moveTo>
                    <a:pt x="1405" y="324"/>
                  </a:moveTo>
                  <a:lnTo>
                    <a:pt x="1275" y="264"/>
                  </a:lnTo>
                  <a:lnTo>
                    <a:pt x="1301" y="239"/>
                  </a:lnTo>
                  <a:lnTo>
                    <a:pt x="1366" y="271"/>
                  </a:lnTo>
                  <a:lnTo>
                    <a:pt x="1387" y="282"/>
                  </a:lnTo>
                  <a:cubicBezTo>
                    <a:pt x="1384" y="277"/>
                    <a:pt x="1383" y="273"/>
                    <a:pt x="1382" y="272"/>
                  </a:cubicBezTo>
                  <a:cubicBezTo>
                    <a:pt x="1380" y="268"/>
                    <a:pt x="1378" y="265"/>
                    <a:pt x="1377" y="261"/>
                  </a:cubicBezTo>
                  <a:lnTo>
                    <a:pt x="1349" y="194"/>
                  </a:lnTo>
                  <a:lnTo>
                    <a:pt x="1375" y="169"/>
                  </a:lnTo>
                  <a:lnTo>
                    <a:pt x="1428" y="302"/>
                  </a:lnTo>
                  <a:lnTo>
                    <a:pt x="1405" y="324"/>
                  </a:lnTo>
                  <a:close/>
                  <a:moveTo>
                    <a:pt x="1510" y="167"/>
                  </a:moveTo>
                  <a:lnTo>
                    <a:pt x="1539" y="147"/>
                  </a:lnTo>
                  <a:cubicBezTo>
                    <a:pt x="1545" y="160"/>
                    <a:pt x="1546" y="171"/>
                    <a:pt x="1544" y="183"/>
                  </a:cubicBezTo>
                  <a:cubicBezTo>
                    <a:pt x="1541" y="195"/>
                    <a:pt x="1535" y="205"/>
                    <a:pt x="1524" y="215"/>
                  </a:cubicBezTo>
                  <a:cubicBezTo>
                    <a:pt x="1508" y="231"/>
                    <a:pt x="1490" y="237"/>
                    <a:pt x="1471" y="234"/>
                  </a:cubicBezTo>
                  <a:cubicBezTo>
                    <a:pt x="1457" y="231"/>
                    <a:pt x="1443" y="223"/>
                    <a:pt x="1431" y="210"/>
                  </a:cubicBezTo>
                  <a:cubicBezTo>
                    <a:pt x="1415" y="194"/>
                    <a:pt x="1408" y="177"/>
                    <a:pt x="1408" y="160"/>
                  </a:cubicBezTo>
                  <a:cubicBezTo>
                    <a:pt x="1408" y="143"/>
                    <a:pt x="1414" y="129"/>
                    <a:pt x="1427" y="117"/>
                  </a:cubicBezTo>
                  <a:cubicBezTo>
                    <a:pt x="1441" y="103"/>
                    <a:pt x="1457" y="97"/>
                    <a:pt x="1474" y="99"/>
                  </a:cubicBezTo>
                  <a:cubicBezTo>
                    <a:pt x="1491" y="101"/>
                    <a:pt x="1509" y="111"/>
                    <a:pt x="1527" y="131"/>
                  </a:cubicBezTo>
                  <a:lnTo>
                    <a:pt x="1463" y="192"/>
                  </a:lnTo>
                  <a:cubicBezTo>
                    <a:pt x="1470" y="199"/>
                    <a:pt x="1478" y="203"/>
                    <a:pt x="1486" y="204"/>
                  </a:cubicBezTo>
                  <a:cubicBezTo>
                    <a:pt x="1494" y="204"/>
                    <a:pt x="1501" y="202"/>
                    <a:pt x="1507" y="196"/>
                  </a:cubicBezTo>
                  <a:cubicBezTo>
                    <a:pt x="1511" y="192"/>
                    <a:pt x="1513" y="188"/>
                    <a:pt x="1514" y="183"/>
                  </a:cubicBezTo>
                  <a:cubicBezTo>
                    <a:pt x="1514" y="178"/>
                    <a:pt x="1513" y="173"/>
                    <a:pt x="1510" y="167"/>
                  </a:cubicBezTo>
                  <a:close/>
                  <a:moveTo>
                    <a:pt x="1487" y="140"/>
                  </a:moveTo>
                  <a:cubicBezTo>
                    <a:pt x="1480" y="132"/>
                    <a:pt x="1473" y="129"/>
                    <a:pt x="1465" y="128"/>
                  </a:cubicBezTo>
                  <a:cubicBezTo>
                    <a:pt x="1458" y="128"/>
                    <a:pt x="1452" y="130"/>
                    <a:pt x="1447" y="135"/>
                  </a:cubicBezTo>
                  <a:cubicBezTo>
                    <a:pt x="1441" y="140"/>
                    <a:pt x="1438" y="146"/>
                    <a:pt x="1439" y="154"/>
                  </a:cubicBezTo>
                  <a:cubicBezTo>
                    <a:pt x="1439" y="161"/>
                    <a:pt x="1442" y="169"/>
                    <a:pt x="1449" y="176"/>
                  </a:cubicBezTo>
                  <a:lnTo>
                    <a:pt x="1487" y="140"/>
                  </a:lnTo>
                  <a:close/>
                  <a:moveTo>
                    <a:pt x="1612" y="128"/>
                  </a:moveTo>
                  <a:lnTo>
                    <a:pt x="1587" y="153"/>
                  </a:lnTo>
                  <a:lnTo>
                    <a:pt x="1496" y="56"/>
                  </a:lnTo>
                  <a:lnTo>
                    <a:pt x="1519" y="34"/>
                  </a:lnTo>
                  <a:lnTo>
                    <a:pt x="1532" y="47"/>
                  </a:lnTo>
                  <a:cubicBezTo>
                    <a:pt x="1530" y="37"/>
                    <a:pt x="1530" y="29"/>
                    <a:pt x="1531" y="24"/>
                  </a:cubicBezTo>
                  <a:cubicBezTo>
                    <a:pt x="1532" y="19"/>
                    <a:pt x="1535" y="15"/>
                    <a:pt x="1539" y="11"/>
                  </a:cubicBezTo>
                  <a:cubicBezTo>
                    <a:pt x="1545" y="5"/>
                    <a:pt x="1552" y="1"/>
                    <a:pt x="1561" y="0"/>
                  </a:cubicBezTo>
                  <a:lnTo>
                    <a:pt x="1574" y="29"/>
                  </a:lnTo>
                  <a:cubicBezTo>
                    <a:pt x="1567" y="31"/>
                    <a:pt x="1562" y="33"/>
                    <a:pt x="1558" y="36"/>
                  </a:cubicBezTo>
                  <a:cubicBezTo>
                    <a:pt x="1554" y="40"/>
                    <a:pt x="1552" y="44"/>
                    <a:pt x="1552" y="48"/>
                  </a:cubicBezTo>
                  <a:cubicBezTo>
                    <a:pt x="1551" y="52"/>
                    <a:pt x="1552" y="58"/>
                    <a:pt x="1556" y="64"/>
                  </a:cubicBezTo>
                  <a:cubicBezTo>
                    <a:pt x="1559" y="71"/>
                    <a:pt x="1569" y="82"/>
                    <a:pt x="1584" y="99"/>
                  </a:cubicBezTo>
                  <a:lnTo>
                    <a:pt x="1612" y="128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5"/>
            <p:cNvSpPr>
              <a:spLocks noChangeArrowheads="1"/>
            </p:cNvSpPr>
            <p:nvPr/>
          </p:nvSpPr>
          <p:spPr bwMode="auto">
            <a:xfrm>
              <a:off x="2928" y="2456"/>
              <a:ext cx="55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Sink Creek</a:t>
              </a:r>
              <a:endParaRPr lang="en-US"/>
            </a:p>
          </p:txBody>
        </p:sp>
        <p:sp>
          <p:nvSpPr>
            <p:cNvPr id="24590" name="Rectangle 16"/>
            <p:cNvSpPr>
              <a:spLocks noChangeArrowheads="1"/>
            </p:cNvSpPr>
            <p:nvPr/>
          </p:nvSpPr>
          <p:spPr bwMode="auto">
            <a:xfrm>
              <a:off x="2698" y="3651"/>
              <a:ext cx="6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San Marcos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91" name="Rectangle 17"/>
            <p:cNvSpPr>
              <a:spLocks noChangeArrowheads="1"/>
            </p:cNvSpPr>
            <p:nvPr/>
          </p:nvSpPr>
          <p:spPr bwMode="auto">
            <a:xfrm>
              <a:off x="4238" y="1537"/>
              <a:ext cx="81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Monitoring Well </a:t>
              </a:r>
              <a:endParaRPr lang="en-US"/>
            </a:p>
          </p:txBody>
        </p:sp>
        <p:sp>
          <p:nvSpPr>
            <p:cNvPr id="24592" name="Rectangle 18"/>
            <p:cNvSpPr>
              <a:spLocks noChangeArrowheads="1"/>
            </p:cNvSpPr>
            <p:nvPr/>
          </p:nvSpPr>
          <p:spPr bwMode="auto">
            <a:xfrm>
              <a:off x="4170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(</a:t>
              </a:r>
              <a:endParaRPr lang="en-US"/>
            </a:p>
          </p:txBody>
        </p:sp>
        <p:sp>
          <p:nvSpPr>
            <p:cNvPr id="24593" name="Rectangle 19"/>
            <p:cNvSpPr>
              <a:spLocks noChangeArrowheads="1"/>
            </p:cNvSpPr>
            <p:nvPr/>
          </p:nvSpPr>
          <p:spPr bwMode="auto">
            <a:xfrm>
              <a:off x="4198" y="1646"/>
              <a:ext cx="8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295443097554201</a:t>
              </a:r>
              <a:endParaRPr lang="en-US"/>
            </a:p>
          </p:txBody>
        </p:sp>
        <p:sp>
          <p:nvSpPr>
            <p:cNvPr id="24594" name="Rectangle 20"/>
            <p:cNvSpPr>
              <a:spLocks noChangeArrowheads="1"/>
            </p:cNvSpPr>
            <p:nvPr/>
          </p:nvSpPr>
          <p:spPr bwMode="auto">
            <a:xfrm>
              <a:off x="4991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)</a:t>
              </a:r>
              <a:endParaRPr lang="en-US"/>
            </a:p>
          </p:txBody>
        </p:sp>
        <p:pic>
          <p:nvPicPr>
            <p:cNvPr id="24595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" y="1825"/>
              <a:ext cx="2252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Freeform 22"/>
            <p:cNvSpPr>
              <a:spLocks noEditPoints="1"/>
            </p:cNvSpPr>
            <p:nvPr/>
          </p:nvSpPr>
          <p:spPr bwMode="auto">
            <a:xfrm>
              <a:off x="3192" y="1817"/>
              <a:ext cx="738" cy="330"/>
            </a:xfrm>
            <a:custGeom>
              <a:avLst/>
              <a:gdLst>
                <a:gd name="T0" fmla="*/ 738 w 738"/>
                <a:gd name="T1" fmla="*/ 10 h 330"/>
                <a:gd name="T2" fmla="*/ 37 w 738"/>
                <a:gd name="T3" fmla="*/ 317 h 330"/>
                <a:gd name="T4" fmla="*/ 33 w 738"/>
                <a:gd name="T5" fmla="*/ 306 h 330"/>
                <a:gd name="T6" fmla="*/ 733 w 738"/>
                <a:gd name="T7" fmla="*/ 0 h 330"/>
                <a:gd name="T8" fmla="*/ 738 w 738"/>
                <a:gd name="T9" fmla="*/ 10 h 330"/>
                <a:gd name="T10" fmla="*/ 51 w 738"/>
                <a:gd name="T11" fmla="*/ 330 h 330"/>
                <a:gd name="T12" fmla="*/ 0 w 738"/>
                <a:gd name="T13" fmla="*/ 327 h 330"/>
                <a:gd name="T14" fmla="*/ 33 w 738"/>
                <a:gd name="T15" fmla="*/ 288 h 330"/>
                <a:gd name="T16" fmla="*/ 51 w 738"/>
                <a:gd name="T17" fmla="*/ 330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8"/>
                <a:gd name="T28" fmla="*/ 0 h 330"/>
                <a:gd name="T29" fmla="*/ 738 w 738"/>
                <a:gd name="T30" fmla="*/ 330 h 3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8" h="330">
                  <a:moveTo>
                    <a:pt x="738" y="10"/>
                  </a:moveTo>
                  <a:lnTo>
                    <a:pt x="37" y="317"/>
                  </a:lnTo>
                  <a:lnTo>
                    <a:pt x="33" y="306"/>
                  </a:lnTo>
                  <a:lnTo>
                    <a:pt x="733" y="0"/>
                  </a:lnTo>
                  <a:lnTo>
                    <a:pt x="738" y="10"/>
                  </a:lnTo>
                  <a:close/>
                  <a:moveTo>
                    <a:pt x="51" y="330"/>
                  </a:moveTo>
                  <a:lnTo>
                    <a:pt x="0" y="327"/>
                  </a:lnTo>
                  <a:lnTo>
                    <a:pt x="33" y="288"/>
                  </a:lnTo>
                  <a:lnTo>
                    <a:pt x="51" y="3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07974" y="3343276"/>
            <a:ext cx="1644294" cy="4762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TimeSeries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307974" y="3819526"/>
            <a:ext cx="1644294" cy="4079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FeatureID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7973" y="1706563"/>
            <a:ext cx="1263294" cy="47625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Well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7973" y="2182813"/>
            <a:ext cx="1263294" cy="416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dirty="0" smtClean="0">
                <a:solidFill>
                  <a:schemeClr val="tx1"/>
                </a:solidFill>
              </a:rPr>
              <a:t>HydroID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03572" y="2381648"/>
            <a:ext cx="72036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17927" y="3996532"/>
            <a:ext cx="50601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023942" y="2352675"/>
            <a:ext cx="0" cy="16708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98437" y="596900"/>
            <a:ext cx="8440737" cy="592138"/>
          </a:xfrm>
        </p:spPr>
        <p:txBody>
          <a:bodyPr/>
          <a:lstStyle/>
          <a:p>
            <a:pPr eaLnBrk="1" hangingPunct="1"/>
            <a:r>
              <a:rPr lang="en-US" dirty="0" err="1" smtClean="0"/>
              <a:t>MonitoringPoints</a:t>
            </a:r>
            <a:r>
              <a:rPr lang="en-US" dirty="0" smtClean="0"/>
              <a:t> and Time Series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20825"/>
            <a:ext cx="559593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271838"/>
            <a:ext cx="44021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3057525" y="3094038"/>
            <a:ext cx="1665288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1600200"/>
            <a:ext cx="1850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Streamflow,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Precipitation,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Etc.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692275"/>
            <a:ext cx="593566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22550"/>
            <a:ext cx="604996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3"/>
          <p:cNvSpPr>
            <a:spLocks noChangeArrowheads="1"/>
          </p:cNvSpPr>
          <p:nvPr/>
        </p:nvSpPr>
        <p:spPr bwMode="auto">
          <a:xfrm>
            <a:off x="6427788" y="4283075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Streamflow Gage at Comal </a:t>
            </a:r>
            <a:r>
              <a:rPr lang="en-US" dirty="0" smtClean="0">
                <a:solidFill>
                  <a:schemeClr val="tx1"/>
                </a:solidFill>
              </a:rPr>
              <a:t>Springs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6891338" y="4094163"/>
            <a:ext cx="222250" cy="188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1" name="Rectangle 15"/>
          <p:cNvSpPr>
            <a:spLocks noChangeArrowheads="1"/>
          </p:cNvSpPr>
          <p:nvPr/>
        </p:nvSpPr>
        <p:spPr bwMode="auto">
          <a:xfrm>
            <a:off x="6427788" y="2530475"/>
            <a:ext cx="2362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Well in the Edwards  </a:t>
            </a:r>
            <a:r>
              <a:rPr lang="en-US" dirty="0" smtClean="0">
                <a:solidFill>
                  <a:schemeClr val="tx1"/>
                </a:solidFill>
              </a:rPr>
              <a:t>Aquifer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 flipH="1">
            <a:off x="6580188" y="3098800"/>
            <a:ext cx="298450" cy="650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3" name="Text Box 4"/>
          <p:cNvSpPr txBox="1">
            <a:spLocks noChangeArrowheads="1"/>
          </p:cNvSpPr>
          <p:nvPr/>
        </p:nvSpPr>
        <p:spPr bwMode="auto">
          <a:xfrm>
            <a:off x="260350" y="385763"/>
            <a:ext cx="86836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200" b="0" dirty="0">
                <a:solidFill>
                  <a:schemeClr val="tx1"/>
                </a:solidFill>
                <a:latin typeface="+mj-lt"/>
              </a:rPr>
              <a:t>The common framework supports analysis of surface water and groundwater data together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Surface water  - groundwater linkage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36538" y="606425"/>
            <a:ext cx="830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0" dirty="0">
                <a:solidFill>
                  <a:schemeClr val="tx1"/>
                </a:solidFill>
                <a:latin typeface="+mj-lt"/>
              </a:rPr>
              <a:t>Relationships between surface water and aquifer enable analysis based on spatial and hydrologic relationships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306513"/>
            <a:ext cx="7996237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633538"/>
            <a:ext cx="38481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5338" y="4572000"/>
            <a:ext cx="742950" cy="12954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78538" y="2395538"/>
            <a:ext cx="495300" cy="17145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>
            <a:stCxn id="15" idx="2"/>
          </p:cNvCxnSpPr>
          <p:nvPr/>
        </p:nvCxnSpPr>
        <p:spPr>
          <a:xfrm rot="16200000" flipH="1">
            <a:off x="5830888" y="3062288"/>
            <a:ext cx="1962150" cy="971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8913" y="1908175"/>
            <a:ext cx="312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chemeClr val="tx1"/>
                </a:solidFill>
                <a:ea typeface="ＭＳ Ｐゴシック" pitchFamily="16" charset="-128"/>
              </a:rPr>
              <a:t>Streams over the outcrop  = recharge features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Archydrogw framewo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553932"/>
            <a:ext cx="7620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dirty="0" smtClean="0"/>
              <a:t>Arc Hydro Framework - Review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8" y="909965"/>
            <a:ext cx="9001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Note the relationships (the lines connecting the boxes)</a:t>
            </a:r>
            <a:endParaRPr lang="en-US" sz="2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2813" y="6595140"/>
            <a:ext cx="3658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http://www.archydrogw.com/File:Archydrogw_framework.JPG</a:t>
            </a:r>
          </a:p>
        </p:txBody>
      </p:sp>
    </p:spTree>
    <p:extLst>
      <p:ext uri="{BB962C8B-B14F-4D97-AF65-F5344CB8AC3E}">
        <p14:creationId xmlns:p14="http://schemas.microsoft.com/office/powerpoint/2010/main" val="19548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Groundwater Tools and Data Model</a:t>
            </a:r>
            <a:br>
              <a:rPr lang="en-US" dirty="0" smtClean="0"/>
            </a:br>
            <a:r>
              <a:rPr lang="en-US" sz="2800" dirty="0" smtClean="0">
                <a:hlinkClick r:id="rId2"/>
              </a:rPr>
              <a:t>aquaveo.com/</a:t>
            </a:r>
            <a:r>
              <a:rPr lang="en-US" sz="2800" dirty="0" err="1" smtClean="0">
                <a:hlinkClick r:id="rId2"/>
              </a:rPr>
              <a:t>archydro</a:t>
            </a:r>
            <a:r>
              <a:rPr lang="en-US" sz="2800" dirty="0" smtClean="0">
                <a:hlinkClick r:id="rId2"/>
              </a:rPr>
              <a:t>-groundwater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Tutorials</a:t>
            </a:r>
            <a:br>
              <a:rPr lang="en-US" dirty="0" smtClean="0"/>
            </a:br>
            <a:r>
              <a:rPr lang="en-US" sz="2800" dirty="0" smtClean="0">
                <a:hlinkClick r:id="rId3"/>
              </a:rPr>
              <a:t>aquaveo.com/</a:t>
            </a:r>
            <a:r>
              <a:rPr lang="en-US" sz="2800" dirty="0" err="1" smtClean="0">
                <a:hlinkClick r:id="rId3"/>
              </a:rPr>
              <a:t>ahgw</a:t>
            </a:r>
            <a:r>
              <a:rPr lang="en-US" sz="2800" dirty="0" smtClean="0">
                <a:hlinkClick r:id="rId3"/>
              </a:rPr>
              <a:t>-learning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Contact for tool support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4"/>
              </a:rPr>
              <a:t>support@aquaveo.com</a:t>
            </a:r>
            <a:endParaRPr lang="en-US" sz="2800" dirty="0" smtClean="0"/>
          </a:p>
          <a:p>
            <a:r>
              <a:rPr lang="en-US" dirty="0" smtClean="0"/>
              <a:t>Hydro Resource Center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5"/>
              </a:rPr>
              <a:t>resources.arcgis.com/</a:t>
            </a:r>
            <a:r>
              <a:rPr lang="en-US" sz="2800" dirty="0" err="1" smtClean="0">
                <a:hlinkClick r:id="rId5"/>
              </a:rPr>
              <a:t>en</a:t>
            </a:r>
            <a:r>
              <a:rPr lang="en-US" sz="2800" dirty="0" smtClean="0">
                <a:hlinkClick r:id="rId5"/>
              </a:rPr>
              <a:t>/communities/hydro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019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41417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2381249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5017" y="5255567"/>
            <a:ext cx="141417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Geology</a:t>
            </a:r>
          </a:p>
        </p:txBody>
      </p:sp>
    </p:spTree>
    <p:extLst>
      <p:ext uri="{BB962C8B-B14F-4D97-AF65-F5344CB8AC3E}">
        <p14:creationId xmlns:p14="http://schemas.microsoft.com/office/powerpoint/2010/main" val="3179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0213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Geologic maps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1270000"/>
            <a:ext cx="6368154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36538" indent="-2365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A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re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closely tied to geology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Vary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in scale (continental, regional, local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)</a:t>
            </a:r>
            <a:endParaRPr lang="en-US" sz="28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25" name="Picture 2" descr="C:\Gil\GWDataModel_Book\Chapter4\Figures\Major Aquifers US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908300"/>
            <a:ext cx="41163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C:\Gil\GWDataModel_Book\Chapter4\Figures\USA Geologic map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921000"/>
            <a:ext cx="40703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1025" y="5229225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Geology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6450" y="5307013"/>
            <a:ext cx="1225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Aquifers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2051" y="5928390"/>
            <a:ext cx="20970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maps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from http://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nationalatlas.gov</a:t>
            </a:r>
            <a:endParaRPr lang="en-US" sz="10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Arc Hydro Geology Component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64263" y="5745163"/>
            <a:ext cx="29797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 b="0" dirty="0">
                <a:solidFill>
                  <a:schemeClr val="bg1">
                    <a:lumMod val="50000"/>
                  </a:schemeClr>
                </a:solidFill>
              </a:rPr>
              <a:t>Map modified from: Geologic map of the Edwards Aquifer recharge zone, south-central Texas. U.S. Geological Survey SIM 2873 </a:t>
            </a:r>
          </a:p>
        </p:txBody>
      </p:sp>
      <p:sp>
        <p:nvSpPr>
          <p:cNvPr id="32773" name="Rectangle 18"/>
          <p:cNvSpPr>
            <a:spLocks noChangeArrowheads="1"/>
          </p:cNvSpPr>
          <p:nvPr/>
        </p:nvSpPr>
        <p:spPr bwMode="auto">
          <a:xfrm>
            <a:off x="236538" y="1042988"/>
            <a:ext cx="89074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0" dirty="0" err="1">
                <a:solidFill>
                  <a:schemeClr val="accent2"/>
                </a:solidFill>
                <a:latin typeface="+mj-lt"/>
              </a:rPr>
              <a:t>GeologyPoint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e.g.,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springs, caves, sinks,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observation points</a:t>
            </a:r>
          </a:p>
          <a:p>
            <a:r>
              <a:rPr lang="en-US" sz="2400" b="0" dirty="0" err="1" smtClean="0">
                <a:solidFill>
                  <a:schemeClr val="accent2"/>
                </a:solidFill>
                <a:latin typeface="+mj-lt"/>
              </a:rPr>
              <a:t>GeologyLine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e.g.,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faults,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contacts</a:t>
            </a:r>
            <a:endParaRPr lang="en-US" sz="2400" b="0" dirty="0">
              <a:solidFill>
                <a:schemeClr val="tx1"/>
              </a:solidFill>
              <a:latin typeface="+mj-lt"/>
            </a:endParaRPr>
          </a:p>
          <a:p>
            <a:r>
              <a:rPr lang="en-US" sz="2400" b="0" dirty="0" err="1" smtClean="0">
                <a:solidFill>
                  <a:schemeClr val="accent2"/>
                </a:solidFill>
                <a:latin typeface="+mj-lt"/>
              </a:rPr>
              <a:t>GeologyArea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e.g., outcrops</a:t>
            </a:r>
            <a:endParaRPr lang="en-US" sz="24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2695575"/>
            <a:ext cx="2771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A simple data model to support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geologic maps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8" t="18060" r="37135" b="27038"/>
          <a:stretch/>
        </p:blipFill>
        <p:spPr bwMode="auto">
          <a:xfrm>
            <a:off x="236538" y="2474914"/>
            <a:ext cx="5824397" cy="4222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460625" y="6496052"/>
            <a:ext cx="1554163" cy="112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86038" y="6430964"/>
            <a:ext cx="13874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GeologyPoint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3228975" y="5716589"/>
            <a:ext cx="41275" cy="712788"/>
          </a:xfrm>
          <a:prstGeom prst="line">
            <a:avLst/>
          </a:prstGeom>
          <a:noFill/>
          <a:ln w="238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3217863" y="5573714"/>
            <a:ext cx="104775" cy="158750"/>
          </a:xfrm>
          <a:custGeom>
            <a:avLst/>
            <a:gdLst>
              <a:gd name="T0" fmla="*/ 0 w 66"/>
              <a:gd name="T1" fmla="*/ 96 h 100"/>
              <a:gd name="T2" fmla="*/ 39 w 66"/>
              <a:gd name="T3" fmla="*/ 0 h 100"/>
              <a:gd name="T4" fmla="*/ 66 w 66"/>
              <a:gd name="T5" fmla="*/ 100 h 100"/>
              <a:gd name="T6" fmla="*/ 0 w 66"/>
              <a:gd name="T7" fmla="*/ 9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" h="100">
                <a:moveTo>
                  <a:pt x="0" y="96"/>
                </a:moveTo>
                <a:lnTo>
                  <a:pt x="39" y="0"/>
                </a:lnTo>
                <a:lnTo>
                  <a:pt x="66" y="100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2665413" y="5856289"/>
            <a:ext cx="563563" cy="573088"/>
          </a:xfrm>
          <a:prstGeom prst="line">
            <a:avLst/>
          </a:prstGeom>
          <a:noFill/>
          <a:ln w="238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2565400" y="5754689"/>
            <a:ext cx="146050" cy="147638"/>
          </a:xfrm>
          <a:custGeom>
            <a:avLst/>
            <a:gdLst>
              <a:gd name="T0" fmla="*/ 45 w 92"/>
              <a:gd name="T1" fmla="*/ 93 h 93"/>
              <a:gd name="T2" fmla="*/ 0 w 92"/>
              <a:gd name="T3" fmla="*/ 0 h 93"/>
              <a:gd name="T4" fmla="*/ 92 w 92"/>
              <a:gd name="T5" fmla="*/ 47 h 93"/>
              <a:gd name="T6" fmla="*/ 45 w 92"/>
              <a:gd name="T7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93">
                <a:moveTo>
                  <a:pt x="45" y="93"/>
                </a:moveTo>
                <a:lnTo>
                  <a:pt x="0" y="0"/>
                </a:lnTo>
                <a:lnTo>
                  <a:pt x="92" y="47"/>
                </a:lnTo>
                <a:lnTo>
                  <a:pt x="45" y="9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858962" y="2647952"/>
            <a:ext cx="1477963" cy="112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993900" y="2584452"/>
            <a:ext cx="1295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GeologyLine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2578100" y="2868614"/>
            <a:ext cx="244475" cy="449263"/>
          </a:xfrm>
          <a:prstGeom prst="line">
            <a:avLst/>
          </a:prstGeom>
          <a:noFill/>
          <a:ln w="238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2770188" y="3281364"/>
            <a:ext cx="120650" cy="161925"/>
          </a:xfrm>
          <a:custGeom>
            <a:avLst/>
            <a:gdLst>
              <a:gd name="T0" fmla="*/ 58 w 76"/>
              <a:gd name="T1" fmla="*/ 0 h 102"/>
              <a:gd name="T2" fmla="*/ 76 w 76"/>
              <a:gd name="T3" fmla="*/ 102 h 102"/>
              <a:gd name="T4" fmla="*/ 0 w 76"/>
              <a:gd name="T5" fmla="*/ 31 h 102"/>
              <a:gd name="T6" fmla="*/ 58 w 76"/>
              <a:gd name="T7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" h="102">
                <a:moveTo>
                  <a:pt x="58" y="0"/>
                </a:moveTo>
                <a:lnTo>
                  <a:pt x="76" y="102"/>
                </a:lnTo>
                <a:lnTo>
                  <a:pt x="0" y="31"/>
                </a:lnTo>
                <a:lnTo>
                  <a:pt x="5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630613" y="2581277"/>
            <a:ext cx="1585913" cy="112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3797300" y="2517777"/>
            <a:ext cx="131921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GeologyArea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H="1">
            <a:off x="4181475" y="2806702"/>
            <a:ext cx="276225" cy="558800"/>
          </a:xfrm>
          <a:prstGeom prst="line">
            <a:avLst/>
          </a:prstGeom>
          <a:noFill/>
          <a:ln w="238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4117975" y="3330577"/>
            <a:ext cx="115888" cy="161925"/>
          </a:xfrm>
          <a:custGeom>
            <a:avLst/>
            <a:gdLst>
              <a:gd name="T0" fmla="*/ 73 w 73"/>
              <a:gd name="T1" fmla="*/ 29 h 102"/>
              <a:gd name="T2" fmla="*/ 0 w 73"/>
              <a:gd name="T3" fmla="*/ 102 h 102"/>
              <a:gd name="T4" fmla="*/ 15 w 73"/>
              <a:gd name="T5" fmla="*/ 0 h 102"/>
              <a:gd name="T6" fmla="*/ 73 w 73"/>
              <a:gd name="T7" fmla="*/ 29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102">
                <a:moveTo>
                  <a:pt x="73" y="29"/>
                </a:moveTo>
                <a:lnTo>
                  <a:pt x="0" y="102"/>
                </a:lnTo>
                <a:lnTo>
                  <a:pt x="15" y="0"/>
                </a:lnTo>
                <a:lnTo>
                  <a:pt x="73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4457700" y="2806702"/>
            <a:ext cx="703263" cy="744538"/>
          </a:xfrm>
          <a:prstGeom prst="line">
            <a:avLst/>
          </a:prstGeom>
          <a:noFill/>
          <a:ln w="238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5113338" y="3506789"/>
            <a:ext cx="146050" cy="149225"/>
          </a:xfrm>
          <a:custGeom>
            <a:avLst/>
            <a:gdLst>
              <a:gd name="T0" fmla="*/ 48 w 92"/>
              <a:gd name="T1" fmla="*/ 0 h 94"/>
              <a:gd name="T2" fmla="*/ 92 w 92"/>
              <a:gd name="T3" fmla="*/ 94 h 94"/>
              <a:gd name="T4" fmla="*/ 0 w 92"/>
              <a:gd name="T5" fmla="*/ 45 h 94"/>
              <a:gd name="T6" fmla="*/ 48 w 92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94">
                <a:moveTo>
                  <a:pt x="48" y="0"/>
                </a:moveTo>
                <a:lnTo>
                  <a:pt x="92" y="94"/>
                </a:lnTo>
                <a:lnTo>
                  <a:pt x="0" y="45"/>
                </a:lnTo>
                <a:lnTo>
                  <a:pt x="4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279400" y="4002089"/>
            <a:ext cx="1203325" cy="2730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279400" y="4002089"/>
            <a:ext cx="1203325" cy="273050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490537" y="4090989"/>
            <a:ext cx="70167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GeologyLine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333375" y="4084639"/>
            <a:ext cx="125413" cy="1206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333375" y="4084639"/>
            <a:ext cx="125413" cy="120650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330200" y="4081464"/>
            <a:ext cx="125413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330200" y="4081464"/>
            <a:ext cx="125413" cy="119063"/>
          </a:xfrm>
          <a:prstGeom prst="rect">
            <a:avLst/>
          </a:prstGeom>
          <a:noFill/>
          <a:ln w="4763" cap="flat">
            <a:solidFill>
              <a:srgbClr val="B0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346075" y="4138614"/>
            <a:ext cx="1031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 flipV="1">
            <a:off x="371475" y="4105277"/>
            <a:ext cx="0" cy="3651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 flipV="1">
            <a:off x="414337" y="4141789"/>
            <a:ext cx="0" cy="3492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279400" y="4275139"/>
            <a:ext cx="1203325" cy="1033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68" name="Rectangle 33"/>
          <p:cNvSpPr>
            <a:spLocks noChangeArrowheads="1"/>
          </p:cNvSpPr>
          <p:nvPr/>
        </p:nvSpPr>
        <p:spPr bwMode="auto">
          <a:xfrm>
            <a:off x="279400" y="4275139"/>
            <a:ext cx="1203325" cy="1033463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69" name="Rectangle 34"/>
          <p:cNvSpPr>
            <a:spLocks noChangeArrowheads="1"/>
          </p:cNvSpPr>
          <p:nvPr/>
        </p:nvSpPr>
        <p:spPr bwMode="auto">
          <a:xfrm>
            <a:off x="298450" y="4314827"/>
            <a:ext cx="4762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4" name="Rectangle 35"/>
          <p:cNvSpPr>
            <a:spLocks noChangeArrowheads="1"/>
          </p:cNvSpPr>
          <p:nvPr/>
        </p:nvSpPr>
        <p:spPr bwMode="auto">
          <a:xfrm>
            <a:off x="298450" y="4448177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Rectangle 36"/>
          <p:cNvSpPr>
            <a:spLocks noChangeArrowheads="1"/>
          </p:cNvSpPr>
          <p:nvPr/>
        </p:nvSpPr>
        <p:spPr bwMode="auto">
          <a:xfrm>
            <a:off x="298450" y="4581527"/>
            <a:ext cx="6429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GeoAbbrev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6" name="Rectangle 37"/>
          <p:cNvSpPr>
            <a:spLocks noChangeArrowheads="1"/>
          </p:cNvSpPr>
          <p:nvPr/>
        </p:nvSpPr>
        <p:spPr bwMode="auto">
          <a:xfrm>
            <a:off x="298450" y="4714877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Description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7" name="Rectangle 38"/>
          <p:cNvSpPr>
            <a:spLocks noChangeArrowheads="1"/>
          </p:cNvSpPr>
          <p:nvPr/>
        </p:nvSpPr>
        <p:spPr bwMode="auto">
          <a:xfrm>
            <a:off x="298450" y="4848227"/>
            <a:ext cx="4254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8" name="Rectangle 39"/>
          <p:cNvSpPr>
            <a:spLocks noChangeArrowheads="1"/>
          </p:cNvSpPr>
          <p:nvPr/>
        </p:nvSpPr>
        <p:spPr bwMode="auto">
          <a:xfrm>
            <a:off x="298450" y="4981577"/>
            <a:ext cx="5842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9" name="Rectangle 40"/>
          <p:cNvSpPr>
            <a:spLocks noChangeArrowheads="1"/>
          </p:cNvSpPr>
          <p:nvPr/>
        </p:nvSpPr>
        <p:spPr bwMode="auto">
          <a:xfrm>
            <a:off x="298450" y="5114927"/>
            <a:ext cx="32702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FType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0" name="Rectangle 41"/>
          <p:cNvSpPr>
            <a:spLocks noChangeArrowheads="1"/>
          </p:cNvSpPr>
          <p:nvPr/>
        </p:nvSpPr>
        <p:spPr bwMode="auto">
          <a:xfrm>
            <a:off x="263525" y="5405439"/>
            <a:ext cx="1214438" cy="2524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1" name="Rectangle 42"/>
          <p:cNvSpPr>
            <a:spLocks noChangeArrowheads="1"/>
          </p:cNvSpPr>
          <p:nvPr/>
        </p:nvSpPr>
        <p:spPr bwMode="auto">
          <a:xfrm>
            <a:off x="263525" y="5405439"/>
            <a:ext cx="1214438" cy="252413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2" name="Rectangle 43"/>
          <p:cNvSpPr>
            <a:spLocks noChangeArrowheads="1"/>
          </p:cNvSpPr>
          <p:nvPr/>
        </p:nvSpPr>
        <p:spPr bwMode="auto">
          <a:xfrm>
            <a:off x="473075" y="5481639"/>
            <a:ext cx="72707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GeologyArea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3" name="Rectangle 44"/>
          <p:cNvSpPr>
            <a:spLocks noChangeArrowheads="1"/>
          </p:cNvSpPr>
          <p:nvPr/>
        </p:nvSpPr>
        <p:spPr bwMode="auto">
          <a:xfrm>
            <a:off x="317500" y="5481639"/>
            <a:ext cx="127000" cy="1111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4" name="Rectangle 45"/>
          <p:cNvSpPr>
            <a:spLocks noChangeArrowheads="1"/>
          </p:cNvSpPr>
          <p:nvPr/>
        </p:nvSpPr>
        <p:spPr bwMode="auto">
          <a:xfrm>
            <a:off x="317500" y="5481639"/>
            <a:ext cx="127000" cy="111125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5" name="Rectangle 46"/>
          <p:cNvSpPr>
            <a:spLocks noChangeArrowheads="1"/>
          </p:cNvSpPr>
          <p:nvPr/>
        </p:nvSpPr>
        <p:spPr bwMode="auto">
          <a:xfrm>
            <a:off x="314325" y="5478464"/>
            <a:ext cx="125413" cy="111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6" name="Rectangle 47"/>
          <p:cNvSpPr>
            <a:spLocks noChangeArrowheads="1"/>
          </p:cNvSpPr>
          <p:nvPr/>
        </p:nvSpPr>
        <p:spPr bwMode="auto">
          <a:xfrm>
            <a:off x="314325" y="5478464"/>
            <a:ext cx="125413" cy="111125"/>
          </a:xfrm>
          <a:prstGeom prst="rect">
            <a:avLst/>
          </a:prstGeom>
          <a:noFill/>
          <a:ln w="4763" cap="flat">
            <a:solidFill>
              <a:srgbClr val="B0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7" name="Rectangle 48"/>
          <p:cNvSpPr>
            <a:spLocks noChangeArrowheads="1"/>
          </p:cNvSpPr>
          <p:nvPr/>
        </p:nvSpPr>
        <p:spPr bwMode="auto">
          <a:xfrm>
            <a:off x="327025" y="5494339"/>
            <a:ext cx="100013" cy="84138"/>
          </a:xfrm>
          <a:prstGeom prst="rect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8" name="Freeform 49"/>
          <p:cNvSpPr>
            <a:spLocks/>
          </p:cNvSpPr>
          <p:nvPr/>
        </p:nvSpPr>
        <p:spPr bwMode="auto">
          <a:xfrm>
            <a:off x="327025" y="5537202"/>
            <a:ext cx="61913" cy="39688"/>
          </a:xfrm>
          <a:custGeom>
            <a:avLst/>
            <a:gdLst>
              <a:gd name="T0" fmla="*/ 0 w 39"/>
              <a:gd name="T1" fmla="*/ 0 h 25"/>
              <a:gd name="T2" fmla="*/ 33 w 39"/>
              <a:gd name="T3" fmla="*/ 4 h 25"/>
              <a:gd name="T4" fmla="*/ 39 w 39"/>
              <a:gd name="T5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5">
                <a:moveTo>
                  <a:pt x="0" y="0"/>
                </a:moveTo>
                <a:lnTo>
                  <a:pt x="33" y="4"/>
                </a:lnTo>
                <a:lnTo>
                  <a:pt x="39" y="25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9" name="Line 50"/>
          <p:cNvSpPr>
            <a:spLocks noChangeShapeType="1"/>
          </p:cNvSpPr>
          <p:nvPr/>
        </p:nvSpPr>
        <p:spPr bwMode="auto">
          <a:xfrm flipH="1">
            <a:off x="369887" y="5494339"/>
            <a:ext cx="49213" cy="49213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0" name="Rectangle 51"/>
          <p:cNvSpPr>
            <a:spLocks noChangeArrowheads="1"/>
          </p:cNvSpPr>
          <p:nvPr/>
        </p:nvSpPr>
        <p:spPr bwMode="auto">
          <a:xfrm>
            <a:off x="263525" y="5657852"/>
            <a:ext cx="1214438" cy="1025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1" name="Rectangle 52"/>
          <p:cNvSpPr>
            <a:spLocks noChangeArrowheads="1"/>
          </p:cNvSpPr>
          <p:nvPr/>
        </p:nvSpPr>
        <p:spPr bwMode="auto">
          <a:xfrm>
            <a:off x="263525" y="5657852"/>
            <a:ext cx="1214438" cy="1025525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2" name="Rectangle 53"/>
          <p:cNvSpPr>
            <a:spLocks noChangeArrowheads="1"/>
          </p:cNvSpPr>
          <p:nvPr/>
        </p:nvSpPr>
        <p:spPr bwMode="auto">
          <a:xfrm>
            <a:off x="280987" y="5689602"/>
            <a:ext cx="4762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3" name="Rectangle 54"/>
          <p:cNvSpPr>
            <a:spLocks noChangeArrowheads="1"/>
          </p:cNvSpPr>
          <p:nvPr/>
        </p:nvSpPr>
        <p:spPr bwMode="auto">
          <a:xfrm>
            <a:off x="280987" y="5822952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4" name="Rectangle 55"/>
          <p:cNvSpPr>
            <a:spLocks noChangeArrowheads="1"/>
          </p:cNvSpPr>
          <p:nvPr/>
        </p:nvSpPr>
        <p:spPr bwMode="auto">
          <a:xfrm>
            <a:off x="280987" y="5956302"/>
            <a:ext cx="6429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GeoAbbrev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5" name="Rectangle 56"/>
          <p:cNvSpPr>
            <a:spLocks noChangeArrowheads="1"/>
          </p:cNvSpPr>
          <p:nvPr/>
        </p:nvSpPr>
        <p:spPr bwMode="auto">
          <a:xfrm>
            <a:off x="280987" y="6089652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Description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6" name="Rectangle 57"/>
          <p:cNvSpPr>
            <a:spLocks noChangeArrowheads="1"/>
          </p:cNvSpPr>
          <p:nvPr/>
        </p:nvSpPr>
        <p:spPr bwMode="auto">
          <a:xfrm>
            <a:off x="280987" y="6223002"/>
            <a:ext cx="4254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7" name="Rectangle 58"/>
          <p:cNvSpPr>
            <a:spLocks noChangeArrowheads="1"/>
          </p:cNvSpPr>
          <p:nvPr/>
        </p:nvSpPr>
        <p:spPr bwMode="auto">
          <a:xfrm>
            <a:off x="280987" y="6356352"/>
            <a:ext cx="5842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8" name="Rectangle 59"/>
          <p:cNvSpPr>
            <a:spLocks noChangeArrowheads="1"/>
          </p:cNvSpPr>
          <p:nvPr/>
        </p:nvSpPr>
        <p:spPr bwMode="auto">
          <a:xfrm>
            <a:off x="280987" y="6489702"/>
            <a:ext cx="32702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FType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9" name="Rectangle 60"/>
          <p:cNvSpPr>
            <a:spLocks noChangeArrowheads="1"/>
          </p:cNvSpPr>
          <p:nvPr/>
        </p:nvSpPr>
        <p:spPr bwMode="auto">
          <a:xfrm>
            <a:off x="279400" y="2609852"/>
            <a:ext cx="1195388" cy="3206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" name="Rectangle 61"/>
          <p:cNvSpPr>
            <a:spLocks noChangeArrowheads="1"/>
          </p:cNvSpPr>
          <p:nvPr/>
        </p:nvSpPr>
        <p:spPr bwMode="auto">
          <a:xfrm>
            <a:off x="279400" y="2609852"/>
            <a:ext cx="1195388" cy="320675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" name="Rectangle 62"/>
          <p:cNvSpPr>
            <a:spLocks noChangeArrowheads="1"/>
          </p:cNvSpPr>
          <p:nvPr/>
        </p:nvSpPr>
        <p:spPr bwMode="auto">
          <a:xfrm>
            <a:off x="506412" y="2690814"/>
            <a:ext cx="7429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GeologyPoint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63"/>
          <p:cNvSpPr>
            <a:spLocks noChangeArrowheads="1"/>
          </p:cNvSpPr>
          <p:nvPr/>
        </p:nvSpPr>
        <p:spPr bwMode="auto">
          <a:xfrm>
            <a:off x="331787" y="2700339"/>
            <a:ext cx="117475" cy="131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3" name="Rectangle 64"/>
          <p:cNvSpPr>
            <a:spLocks noChangeArrowheads="1"/>
          </p:cNvSpPr>
          <p:nvPr/>
        </p:nvSpPr>
        <p:spPr bwMode="auto">
          <a:xfrm>
            <a:off x="331787" y="2700339"/>
            <a:ext cx="117475" cy="131763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Rectangle 65"/>
          <p:cNvSpPr>
            <a:spLocks noChangeArrowheads="1"/>
          </p:cNvSpPr>
          <p:nvPr/>
        </p:nvSpPr>
        <p:spPr bwMode="auto">
          <a:xfrm>
            <a:off x="328612" y="2697164"/>
            <a:ext cx="117475" cy="131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Rectangle 66"/>
          <p:cNvSpPr>
            <a:spLocks noChangeArrowheads="1"/>
          </p:cNvSpPr>
          <p:nvPr/>
        </p:nvSpPr>
        <p:spPr bwMode="auto">
          <a:xfrm>
            <a:off x="328612" y="2697164"/>
            <a:ext cx="117475" cy="131763"/>
          </a:xfrm>
          <a:prstGeom prst="rect">
            <a:avLst/>
          </a:prstGeom>
          <a:noFill/>
          <a:ln w="4763" cap="flat">
            <a:solidFill>
              <a:srgbClr val="B0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" name="Rectangle 67"/>
          <p:cNvSpPr>
            <a:spLocks noChangeArrowheads="1"/>
          </p:cNvSpPr>
          <p:nvPr/>
        </p:nvSpPr>
        <p:spPr bwMode="auto">
          <a:xfrm>
            <a:off x="355600" y="2732089"/>
            <a:ext cx="14288" cy="19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" name="Rectangle 68"/>
          <p:cNvSpPr>
            <a:spLocks noChangeArrowheads="1"/>
          </p:cNvSpPr>
          <p:nvPr/>
        </p:nvSpPr>
        <p:spPr bwMode="auto">
          <a:xfrm>
            <a:off x="355600" y="2732089"/>
            <a:ext cx="14288" cy="19050"/>
          </a:xfrm>
          <a:prstGeom prst="rect">
            <a:avLst/>
          </a:prstGeom>
          <a:noFill/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" name="Rectangle 69"/>
          <p:cNvSpPr>
            <a:spLocks noChangeArrowheads="1"/>
          </p:cNvSpPr>
          <p:nvPr/>
        </p:nvSpPr>
        <p:spPr bwMode="auto">
          <a:xfrm>
            <a:off x="349250" y="2725739"/>
            <a:ext cx="1587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0" name="Rectangle 70"/>
          <p:cNvSpPr>
            <a:spLocks noChangeArrowheads="1"/>
          </p:cNvSpPr>
          <p:nvPr/>
        </p:nvSpPr>
        <p:spPr bwMode="auto">
          <a:xfrm>
            <a:off x="349250" y="2725739"/>
            <a:ext cx="15875" cy="19050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1" name="Rectangle 71"/>
          <p:cNvSpPr>
            <a:spLocks noChangeArrowheads="1"/>
          </p:cNvSpPr>
          <p:nvPr/>
        </p:nvSpPr>
        <p:spPr bwMode="auto">
          <a:xfrm>
            <a:off x="374650" y="2786064"/>
            <a:ext cx="14288" cy="19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2" name="Rectangle 72"/>
          <p:cNvSpPr>
            <a:spLocks noChangeArrowheads="1"/>
          </p:cNvSpPr>
          <p:nvPr/>
        </p:nvSpPr>
        <p:spPr bwMode="auto">
          <a:xfrm>
            <a:off x="374650" y="2786064"/>
            <a:ext cx="14288" cy="19050"/>
          </a:xfrm>
          <a:prstGeom prst="rect">
            <a:avLst/>
          </a:prstGeom>
          <a:noFill/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3" name="Rectangle 73"/>
          <p:cNvSpPr>
            <a:spLocks noChangeArrowheads="1"/>
          </p:cNvSpPr>
          <p:nvPr/>
        </p:nvSpPr>
        <p:spPr bwMode="auto">
          <a:xfrm>
            <a:off x="369887" y="2779714"/>
            <a:ext cx="1428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4" name="Rectangle 74"/>
          <p:cNvSpPr>
            <a:spLocks noChangeArrowheads="1"/>
          </p:cNvSpPr>
          <p:nvPr/>
        </p:nvSpPr>
        <p:spPr bwMode="auto">
          <a:xfrm>
            <a:off x="369887" y="2779714"/>
            <a:ext cx="14288" cy="19050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5" name="Rectangle 75"/>
          <p:cNvSpPr>
            <a:spLocks noChangeArrowheads="1"/>
          </p:cNvSpPr>
          <p:nvPr/>
        </p:nvSpPr>
        <p:spPr bwMode="auto">
          <a:xfrm>
            <a:off x="414337" y="2746377"/>
            <a:ext cx="14288" cy="19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6" name="Rectangle 76"/>
          <p:cNvSpPr>
            <a:spLocks noChangeArrowheads="1"/>
          </p:cNvSpPr>
          <p:nvPr/>
        </p:nvSpPr>
        <p:spPr bwMode="auto">
          <a:xfrm>
            <a:off x="414337" y="2746377"/>
            <a:ext cx="14288" cy="19050"/>
          </a:xfrm>
          <a:prstGeom prst="rect">
            <a:avLst/>
          </a:prstGeom>
          <a:noFill/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7" name="Rectangle 77"/>
          <p:cNvSpPr>
            <a:spLocks noChangeArrowheads="1"/>
          </p:cNvSpPr>
          <p:nvPr/>
        </p:nvSpPr>
        <p:spPr bwMode="auto">
          <a:xfrm>
            <a:off x="409575" y="2741614"/>
            <a:ext cx="1428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8" name="Rectangle 78"/>
          <p:cNvSpPr>
            <a:spLocks noChangeArrowheads="1"/>
          </p:cNvSpPr>
          <p:nvPr/>
        </p:nvSpPr>
        <p:spPr bwMode="auto">
          <a:xfrm>
            <a:off x="409575" y="2741614"/>
            <a:ext cx="14288" cy="17463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9" name="Rectangle 79"/>
          <p:cNvSpPr>
            <a:spLocks noChangeArrowheads="1"/>
          </p:cNvSpPr>
          <p:nvPr/>
        </p:nvSpPr>
        <p:spPr bwMode="auto">
          <a:xfrm>
            <a:off x="279400" y="2930527"/>
            <a:ext cx="1195388" cy="987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0" name="Rectangle 80"/>
          <p:cNvSpPr>
            <a:spLocks noChangeArrowheads="1"/>
          </p:cNvSpPr>
          <p:nvPr/>
        </p:nvSpPr>
        <p:spPr bwMode="auto">
          <a:xfrm>
            <a:off x="279400" y="2930527"/>
            <a:ext cx="1195388" cy="987425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1" name="Rectangle 81"/>
          <p:cNvSpPr>
            <a:spLocks noChangeArrowheads="1"/>
          </p:cNvSpPr>
          <p:nvPr/>
        </p:nvSpPr>
        <p:spPr bwMode="auto">
          <a:xfrm>
            <a:off x="298450" y="2949577"/>
            <a:ext cx="4762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2" name="Rectangle 82"/>
          <p:cNvSpPr>
            <a:spLocks noChangeArrowheads="1"/>
          </p:cNvSpPr>
          <p:nvPr/>
        </p:nvSpPr>
        <p:spPr bwMode="auto">
          <a:xfrm>
            <a:off x="298450" y="3082927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3" name="Rectangle 83"/>
          <p:cNvSpPr>
            <a:spLocks noChangeArrowheads="1"/>
          </p:cNvSpPr>
          <p:nvPr/>
        </p:nvSpPr>
        <p:spPr bwMode="auto">
          <a:xfrm>
            <a:off x="298450" y="3216277"/>
            <a:ext cx="6429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GeoAbbrev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4" name="Rectangle 84"/>
          <p:cNvSpPr>
            <a:spLocks noChangeArrowheads="1"/>
          </p:cNvSpPr>
          <p:nvPr/>
        </p:nvSpPr>
        <p:spPr bwMode="auto">
          <a:xfrm>
            <a:off x="298450" y="3349627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Description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5" name="Rectangle 85"/>
          <p:cNvSpPr>
            <a:spLocks noChangeArrowheads="1"/>
          </p:cNvSpPr>
          <p:nvPr/>
        </p:nvSpPr>
        <p:spPr bwMode="auto">
          <a:xfrm>
            <a:off x="298450" y="3482977"/>
            <a:ext cx="4254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6" name="Rectangle 86"/>
          <p:cNvSpPr>
            <a:spLocks noChangeArrowheads="1"/>
          </p:cNvSpPr>
          <p:nvPr/>
        </p:nvSpPr>
        <p:spPr bwMode="auto">
          <a:xfrm>
            <a:off x="298450" y="3616327"/>
            <a:ext cx="5842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7" name="Rectangle 87"/>
          <p:cNvSpPr>
            <a:spLocks noChangeArrowheads="1"/>
          </p:cNvSpPr>
          <p:nvPr/>
        </p:nvSpPr>
        <p:spPr bwMode="auto">
          <a:xfrm>
            <a:off x="298450" y="3749677"/>
            <a:ext cx="3762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FType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68988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5017" y="5255566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2047874"/>
            <a:ext cx="1689886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Boreholes</a:t>
            </a:r>
          </a:p>
        </p:txBody>
      </p:sp>
    </p:spTree>
    <p:extLst>
      <p:ext uri="{BB962C8B-B14F-4D97-AF65-F5344CB8AC3E}">
        <p14:creationId xmlns:p14="http://schemas.microsoft.com/office/powerpoint/2010/main" val="1423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441325"/>
            <a:ext cx="6240462" cy="688975"/>
          </a:xfrm>
        </p:spPr>
        <p:txBody>
          <a:bodyPr/>
          <a:lstStyle/>
          <a:p>
            <a:pPr eaLnBrk="1" hangingPunct="1"/>
            <a:r>
              <a:rPr lang="en-US" dirty="0" smtClean="0"/>
              <a:t>Borehole data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320925"/>
            <a:ext cx="4906963" cy="2692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319588"/>
            <a:ext cx="4860925" cy="19272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1141413"/>
            <a:ext cx="8413750" cy="98488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Vertical data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(screens,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stratigraphy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)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referenced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along the well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From depth (top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),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To depth (bottom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), and Description</a:t>
            </a:r>
            <a:endParaRPr lang="en-US" sz="2400" b="0" dirty="0">
              <a:solidFill>
                <a:schemeClr val="tx1"/>
              </a:solidFill>
              <a:latin typeface="+mj-lt"/>
              <a:ea typeface="ＭＳ Ｐゴシック" pitchFamily="1" charset="-128"/>
              <a:cs typeface="+mn-cs"/>
            </a:endParaRPr>
          </a:p>
        </p:txBody>
      </p:sp>
      <p:sp>
        <p:nvSpPr>
          <p:cNvPr id="391175" name="AutoShape 7" descr="Granite"/>
          <p:cNvSpPr>
            <a:spLocks noChangeArrowheads="1"/>
          </p:cNvSpPr>
          <p:nvPr/>
        </p:nvSpPr>
        <p:spPr bwMode="auto">
          <a:xfrm>
            <a:off x="7408863" y="56038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6" name="AutoShape 8" descr="Wide upward diagonal"/>
          <p:cNvSpPr>
            <a:spLocks noChangeArrowheads="1"/>
          </p:cNvSpPr>
          <p:nvPr/>
        </p:nvSpPr>
        <p:spPr bwMode="auto">
          <a:xfrm>
            <a:off x="7408863" y="54102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7" name="AutoShape 9" descr="Granite"/>
          <p:cNvSpPr>
            <a:spLocks noChangeArrowheads="1"/>
          </p:cNvSpPr>
          <p:nvPr/>
        </p:nvSpPr>
        <p:spPr bwMode="auto">
          <a:xfrm>
            <a:off x="7408863" y="50704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8" name="AutoShape 10" descr="Wide upward diagonal"/>
          <p:cNvSpPr>
            <a:spLocks noChangeArrowheads="1"/>
          </p:cNvSpPr>
          <p:nvPr/>
        </p:nvSpPr>
        <p:spPr bwMode="auto">
          <a:xfrm>
            <a:off x="7408863" y="48768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9" name="AutoShape 11" descr="Granite"/>
          <p:cNvSpPr>
            <a:spLocks noChangeArrowheads="1"/>
          </p:cNvSpPr>
          <p:nvPr/>
        </p:nvSpPr>
        <p:spPr bwMode="auto">
          <a:xfrm>
            <a:off x="7408863" y="4648200"/>
            <a:ext cx="595312" cy="485775"/>
          </a:xfrm>
          <a:prstGeom prst="can">
            <a:avLst>
              <a:gd name="adj" fmla="val 9185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0" name="AutoShape 12" descr="Wide upward diagonal"/>
          <p:cNvSpPr>
            <a:spLocks noChangeArrowheads="1"/>
          </p:cNvSpPr>
          <p:nvPr/>
        </p:nvSpPr>
        <p:spPr bwMode="auto">
          <a:xfrm>
            <a:off x="7408863" y="3943350"/>
            <a:ext cx="595312" cy="962025"/>
          </a:xfrm>
          <a:prstGeom prst="can">
            <a:avLst>
              <a:gd name="adj" fmla="val 1088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5" name="AutoShape 17" descr="Granite"/>
          <p:cNvSpPr>
            <a:spLocks noChangeArrowheads="1"/>
          </p:cNvSpPr>
          <p:nvPr/>
        </p:nvSpPr>
        <p:spPr bwMode="auto">
          <a:xfrm>
            <a:off x="7408863" y="2990850"/>
            <a:ext cx="595312" cy="1457325"/>
          </a:xfrm>
          <a:prstGeom prst="can">
            <a:avLst>
              <a:gd name="adj" fmla="val 16694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37901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7671594" y="3747294"/>
            <a:ext cx="1392237" cy="222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7392821" y="2562027"/>
            <a:ext cx="6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tx1"/>
                </a:solidFill>
              </a:rPr>
              <a:t>well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Archydrogw wellsandboreho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004" y="981075"/>
            <a:ext cx="53911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dirty="0" smtClean="0"/>
              <a:t>Arc Hydro Borehole Component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897" y="2259392"/>
            <a:ext cx="3155953" cy="138499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Stores borehole data and represents data in 3D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9163" y="6595140"/>
            <a:ext cx="4116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http://www.archydrogw.com/File:Archydrogw_wellsandboreholes.JPG</a:t>
            </a:r>
          </a:p>
        </p:txBody>
      </p:sp>
    </p:spTree>
    <p:extLst>
      <p:ext uri="{BB962C8B-B14F-4D97-AF65-F5344CB8AC3E}">
        <p14:creationId xmlns:p14="http://schemas.microsoft.com/office/powerpoint/2010/main" val="14727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igure5.23 copy.png"/>
          <p:cNvPicPr>
            <a:picLocks noChangeAspect="1"/>
          </p:cNvPicPr>
          <p:nvPr/>
        </p:nvPicPr>
        <p:blipFill>
          <a:blip r:embed="rId3" cstate="print"/>
          <a:srcRect r="8422"/>
          <a:stretch>
            <a:fillRect/>
          </a:stretch>
        </p:blipFill>
        <p:spPr bwMode="auto">
          <a:xfrm>
            <a:off x="2909240" y="3001241"/>
            <a:ext cx="5943600" cy="36021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338240" y="3814446"/>
            <a:ext cx="351130" cy="1024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0240" y="5211041"/>
            <a:ext cx="395288" cy="922325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6643040" y="3915640"/>
            <a:ext cx="1905000" cy="15239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3747440" y="3915641"/>
            <a:ext cx="27432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dirty="0" smtClean="0"/>
              <a:t>BoreholeLog table</a:t>
            </a: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931863"/>
            <a:ext cx="8413750" cy="178510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Stores </a:t>
            </a:r>
            <a:r>
              <a:rPr lang="en-US" sz="2000" b="0" dirty="0" smtClean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3D </a:t>
            </a:r>
            <a:r>
              <a:rPr lang="en-US" sz="2000" b="0" dirty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borehole 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data related with well features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Each row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represents a </a:t>
            </a:r>
            <a:r>
              <a:rPr lang="en-US" sz="2000" b="0" dirty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point/interval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 along a borehole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Data are related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to Wells using the </a:t>
            </a:r>
            <a:r>
              <a:rPr lang="en-US" sz="2000" b="0" dirty="0" smtClean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WellID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attribute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3D geometry is defined by the </a:t>
            </a:r>
            <a:r>
              <a:rPr lang="en-US" sz="2000" b="0" dirty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TopElev and BottomElev 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attributes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94" y="2792413"/>
            <a:ext cx="2923940" cy="239454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Documents and Settings\njones\My Documents\Conferences\2009.07 ESRI UC\powerpoint for booth\raw images\ASR1.png"/>
          <p:cNvPicPr>
            <a:picLocks noChangeAspect="1" noChangeArrowheads="1"/>
          </p:cNvPicPr>
          <p:nvPr/>
        </p:nvPicPr>
        <p:blipFill rotWithShape="1">
          <a:blip r:embed="rId3" cstate="print"/>
          <a:srcRect l="12629" t="13601" r="20747" b="8860"/>
          <a:stretch/>
        </p:blipFill>
        <p:spPr bwMode="auto">
          <a:xfrm>
            <a:off x="4057650" y="3155950"/>
            <a:ext cx="4924425" cy="35844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152400"/>
            <a:ext cx="8464550" cy="806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BorePoints</a:t>
            </a:r>
            <a:r>
              <a:rPr lang="en-US" dirty="0" smtClean="0"/>
              <a:t> and </a:t>
            </a:r>
            <a:r>
              <a:rPr lang="en-US" dirty="0" err="1" smtClean="0"/>
              <a:t>BoreLines</a:t>
            </a:r>
            <a:endParaRPr lang="en-US" dirty="0" smtClean="0"/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77888"/>
            <a:ext cx="8369300" cy="21844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3D features </a:t>
            </a:r>
            <a:r>
              <a:rPr lang="en-US" sz="2400" dirty="0" smtClean="0"/>
              <a:t>representing data in the BoreholeLog table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accent2"/>
                </a:solidFill>
              </a:rPr>
              <a:t>BorePoint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/>
              <a:t>is a 3D point feature class for representing point locations along a borehole (e.g., geologic contacts, samples)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accent2"/>
                </a:solidFill>
              </a:rPr>
              <a:t>BoreLine</a:t>
            </a:r>
            <a:r>
              <a:rPr lang="en-US" sz="2400" dirty="0" smtClean="0"/>
              <a:t> is a 3D line feature class for representing intervals along a borehole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87534"/>
            <a:ext cx="37528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8536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1F497D"/>
                </a:solidFill>
              </a:rPr>
              <a:t>Hydrostratigraphy</a:t>
            </a:r>
            <a:endParaRPr lang="en-US" sz="240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91225" y="3071515"/>
            <a:ext cx="2853666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1F497D"/>
                </a:solidFill>
              </a:rPr>
              <a:t>Hydrostratigraphy</a:t>
            </a:r>
            <a:endParaRPr lang="en-US" sz="2400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dirty="0" smtClean="0"/>
              <a:t>Hydrogeologic units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965200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“</a:t>
            </a:r>
            <a:r>
              <a:rPr lang="en-US" dirty="0" smtClean="0">
                <a:solidFill>
                  <a:schemeClr val="accent2"/>
                </a:solidFill>
              </a:rPr>
              <a:t>Hydrogeologic unit </a:t>
            </a:r>
            <a:r>
              <a:rPr lang="en-US" dirty="0" smtClean="0"/>
              <a:t>is any soil or rock unit or zone which by virtue of its hydraulic properties has a distinct influence on the storage or movement of ground water” (USGS glossary of hydrologic terms)</a:t>
            </a:r>
          </a:p>
        </p:txBody>
      </p:sp>
      <p:sp>
        <p:nvSpPr>
          <p:cNvPr id="41988" name="TextBox 19"/>
          <p:cNvSpPr txBox="1">
            <a:spLocks noChangeArrowheads="1"/>
          </p:cNvSpPr>
          <p:nvPr/>
        </p:nvSpPr>
        <p:spPr bwMode="auto">
          <a:xfrm>
            <a:off x="425450" y="1955800"/>
            <a:ext cx="721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/>
                </a:solidFill>
              </a:rPr>
              <a:t>Hydrogeology can be derived by classifying stratigraphic units</a:t>
            </a:r>
          </a:p>
        </p:txBody>
      </p:sp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2408238" y="3381375"/>
            <a:ext cx="17668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Georgetown Fm. (GTOWN)</a:t>
            </a:r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930400" y="3711575"/>
            <a:ext cx="22447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Cyclic + Marine member (CYMRN)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2795588" y="2921000"/>
            <a:ext cx="1379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confining unit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1624013" y="4095750"/>
            <a:ext cx="25511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Leached + collapsed member (LCCLP)</a:t>
            </a: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1901825" y="4395788"/>
            <a:ext cx="2273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Regional dense member (RGDNS)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2095500" y="4686300"/>
            <a:ext cx="2079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Grainstone member  (GRNSTN)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1628775" y="5068888"/>
            <a:ext cx="25463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Kirschberg evaporite member  (KSCH)</a:t>
            </a:r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2370138" y="5548313"/>
            <a:ext cx="1804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Dolomitic member  (DOLO)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2405063" y="6278563"/>
            <a:ext cx="177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Glen Rose (UGLRS)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4254500" y="2843213"/>
            <a:ext cx="930275" cy="4619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9" name="Text Box 20"/>
          <p:cNvSpPr txBox="1">
            <a:spLocks noChangeArrowheads="1"/>
          </p:cNvSpPr>
          <p:nvPr/>
        </p:nvSpPr>
        <p:spPr bwMode="auto">
          <a:xfrm>
            <a:off x="2460625" y="2560638"/>
            <a:ext cx="198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Stratigraphic units</a:t>
            </a:r>
          </a:p>
        </p:txBody>
      </p:sp>
      <p:sp>
        <p:nvSpPr>
          <p:cNvPr id="42000" name="Text Box 21"/>
          <p:cNvSpPr txBox="1">
            <a:spLocks noChangeArrowheads="1"/>
          </p:cNvSpPr>
          <p:nvPr/>
        </p:nvSpPr>
        <p:spPr bwMode="auto">
          <a:xfrm>
            <a:off x="5172075" y="2559050"/>
            <a:ext cx="214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Hydrogeologic units</a:t>
            </a: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4254500" y="3305175"/>
            <a:ext cx="930275" cy="304800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254500" y="3613150"/>
            <a:ext cx="930275" cy="3365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254500" y="3938588"/>
            <a:ext cx="930275" cy="4603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4254500" y="4386263"/>
            <a:ext cx="930275" cy="177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4254500" y="4560888"/>
            <a:ext cx="930275" cy="3984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4254500" y="4945063"/>
            <a:ext cx="930275" cy="533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4254500" y="5464175"/>
            <a:ext cx="930275" cy="4619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4254500" y="5902325"/>
            <a:ext cx="930275" cy="234950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AutoShape 30"/>
          <p:cNvSpPr>
            <a:spLocks/>
          </p:cNvSpPr>
          <p:nvPr/>
        </p:nvSpPr>
        <p:spPr bwMode="auto">
          <a:xfrm>
            <a:off x="5251450" y="3700463"/>
            <a:ext cx="133350" cy="855662"/>
          </a:xfrm>
          <a:prstGeom prst="rightBracket">
            <a:avLst>
              <a:gd name="adj" fmla="val 54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0" name="Text Box 31"/>
          <p:cNvSpPr txBox="1">
            <a:spLocks noChangeArrowheads="1"/>
          </p:cNvSpPr>
          <p:nvPr/>
        </p:nvSpPr>
        <p:spPr bwMode="auto">
          <a:xfrm>
            <a:off x="5384800" y="3963988"/>
            <a:ext cx="11287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Pearson Fm.</a:t>
            </a:r>
          </a:p>
        </p:txBody>
      </p:sp>
      <p:sp>
        <p:nvSpPr>
          <p:cNvPr id="47" name="AutoShape 32"/>
          <p:cNvSpPr>
            <a:spLocks/>
          </p:cNvSpPr>
          <p:nvPr/>
        </p:nvSpPr>
        <p:spPr bwMode="auto">
          <a:xfrm>
            <a:off x="5251450" y="4621213"/>
            <a:ext cx="133350" cy="1449387"/>
          </a:xfrm>
          <a:prstGeom prst="rightBracket">
            <a:avLst>
              <a:gd name="adj" fmla="val 916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4254500" y="6089650"/>
            <a:ext cx="930275" cy="441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3" name="Text Box 34"/>
          <p:cNvSpPr txBox="1">
            <a:spLocks noChangeArrowheads="1"/>
          </p:cNvSpPr>
          <p:nvPr/>
        </p:nvSpPr>
        <p:spPr bwMode="auto">
          <a:xfrm>
            <a:off x="1957388" y="5924550"/>
            <a:ext cx="2217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Basal Nodular member  (BSNOD)</a:t>
            </a:r>
          </a:p>
        </p:txBody>
      </p:sp>
      <p:sp>
        <p:nvSpPr>
          <p:cNvPr id="42014" name="Text Box 35"/>
          <p:cNvSpPr txBox="1">
            <a:spLocks noChangeArrowheads="1"/>
          </p:cNvSpPr>
          <p:nvPr/>
        </p:nvSpPr>
        <p:spPr bwMode="auto">
          <a:xfrm>
            <a:off x="5384800" y="5214938"/>
            <a:ext cx="1128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Kainer Fm.</a:t>
            </a:r>
          </a:p>
        </p:txBody>
      </p:sp>
      <p:sp>
        <p:nvSpPr>
          <p:cNvPr id="51" name="AutoShape 36"/>
          <p:cNvSpPr>
            <a:spLocks/>
          </p:cNvSpPr>
          <p:nvPr/>
        </p:nvSpPr>
        <p:spPr bwMode="auto">
          <a:xfrm>
            <a:off x="5251450" y="3305175"/>
            <a:ext cx="133350" cy="330200"/>
          </a:xfrm>
          <a:prstGeom prst="rightBracket">
            <a:avLst>
              <a:gd name="adj" fmla="val 20833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5384800" y="3370263"/>
            <a:ext cx="12620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Georgetown Fm.</a:t>
            </a:r>
          </a:p>
        </p:txBody>
      </p:sp>
      <p:sp>
        <p:nvSpPr>
          <p:cNvPr id="53" name="AutoShape 38"/>
          <p:cNvSpPr>
            <a:spLocks/>
          </p:cNvSpPr>
          <p:nvPr/>
        </p:nvSpPr>
        <p:spPr bwMode="auto">
          <a:xfrm>
            <a:off x="6446838" y="3305175"/>
            <a:ext cx="131762" cy="2832100"/>
          </a:xfrm>
          <a:prstGeom prst="rightBracket">
            <a:avLst>
              <a:gd name="adj" fmla="val 179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8" name="Text Box 39"/>
          <p:cNvSpPr txBox="1">
            <a:spLocks noChangeArrowheads="1"/>
          </p:cNvSpPr>
          <p:nvPr/>
        </p:nvSpPr>
        <p:spPr bwMode="auto">
          <a:xfrm rot="-5400000">
            <a:off x="6157913" y="4335463"/>
            <a:ext cx="1501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Edwards Aquifer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hiteatl\AppData\Local\Temp\19250678658_f2cfc544ae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r="18042"/>
          <a:stretch/>
        </p:blipFill>
        <p:spPr bwMode="auto">
          <a:xfrm>
            <a:off x="333375" y="1293303"/>
            <a:ext cx="4429126" cy="51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 data model helps you design your database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76225" y="6404640"/>
            <a:ext cx="511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chemeClr val="bg1">
                    <a:lumMod val="50000"/>
                  </a:schemeClr>
                </a:solidFill>
              </a:rPr>
              <a:t>Photo:PhoTones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Works #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6940 by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Takuma 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Kimura. </a:t>
            </a:r>
          </a:p>
          <a:p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Shared under CC BY-SA 2.0. https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creativecommons.org/licenses/by-sa/2.0/legalcode</a:t>
            </a:r>
          </a:p>
        </p:txBody>
      </p:sp>
      <p:pic>
        <p:nvPicPr>
          <p:cNvPr id="2051" name="Picture 3" descr="C:\Temp\icons\arcgis\Geodatabase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23" y="1400175"/>
            <a:ext cx="669340" cy="66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96013" y="1531650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chemeClr val="tx1"/>
                </a:solidFill>
              </a:rPr>
              <a:t>My_Database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3383" y="2024360"/>
            <a:ext cx="264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|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4" y="2069516"/>
            <a:ext cx="516472" cy="41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195887" y="1596732"/>
            <a:ext cx="326023" cy="276225"/>
            <a:chOff x="5257800" y="3319463"/>
            <a:chExt cx="326023" cy="276225"/>
          </a:xfrm>
        </p:grpSpPr>
        <p:sp>
          <p:nvSpPr>
            <p:cNvPr id="8" name="Rectangle 7"/>
            <p:cNvSpPr/>
            <p:nvPr/>
          </p:nvSpPr>
          <p:spPr>
            <a:xfrm>
              <a:off x="5257800" y="3319463"/>
              <a:ext cx="326023" cy="27622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5291137" y="3457575"/>
              <a:ext cx="2593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739599" y="2046937"/>
            <a:ext cx="166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Waterbody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4849" y="2441927"/>
            <a:ext cx="1844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- Name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- </a:t>
            </a:r>
            <a:r>
              <a:rPr lang="en-US" sz="2400" b="0" dirty="0" err="1" smtClean="0">
                <a:solidFill>
                  <a:schemeClr val="tx1"/>
                </a:solidFill>
              </a:rPr>
              <a:t>AreaSqKm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pic>
        <p:nvPicPr>
          <p:cNvPr id="2053" name="Picture 5" descr="C:\Temp\icons\arcgis\TableStandalone3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83" y="328612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834849" y="3324225"/>
            <a:ext cx="173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TimeSeries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grpSp>
        <p:nvGrpSpPr>
          <p:cNvPr id="2062" name="Group 2061"/>
          <p:cNvGrpSpPr/>
          <p:nvPr/>
        </p:nvGrpSpPr>
        <p:grpSpPr>
          <a:xfrm>
            <a:off x="5793654" y="4171200"/>
            <a:ext cx="2508663" cy="1983790"/>
            <a:chOff x="5773177" y="4638675"/>
            <a:chExt cx="2508663" cy="198379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111731" y="4638675"/>
              <a:ext cx="22884" cy="1590675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134614" y="6229350"/>
              <a:ext cx="2147226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5" name="TextBox 2054"/>
            <p:cNvSpPr txBox="1"/>
            <p:nvPr/>
          </p:nvSpPr>
          <p:spPr>
            <a:xfrm rot="16200000">
              <a:off x="5254253" y="5227023"/>
              <a:ext cx="1407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chemeClr val="bg2">
                      <a:lumMod val="25000"/>
                    </a:schemeClr>
                  </a:solidFill>
                </a:rPr>
                <a:t>Water Level</a:t>
              </a:r>
            </a:p>
          </p:txBody>
        </p:sp>
        <p:sp>
          <p:nvSpPr>
            <p:cNvPr id="2056" name="TextBox 2055"/>
            <p:cNvSpPr txBox="1"/>
            <p:nvPr/>
          </p:nvSpPr>
          <p:spPr>
            <a:xfrm>
              <a:off x="6920456" y="6253133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chemeClr val="bg2">
                      <a:lumMod val="25000"/>
                    </a:schemeClr>
                  </a:solidFill>
                </a:rPr>
                <a:t>Time</a:t>
              </a: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6134100" y="5086149"/>
              <a:ext cx="2047875" cy="819351"/>
            </a:xfrm>
            <a:custGeom>
              <a:avLst/>
              <a:gdLst>
                <a:gd name="connsiteX0" fmla="*/ 0 w 2047875"/>
                <a:gd name="connsiteY0" fmla="*/ 133551 h 819351"/>
                <a:gd name="connsiteX1" fmla="*/ 200025 w 2047875"/>
                <a:gd name="connsiteY1" fmla="*/ 171651 h 819351"/>
                <a:gd name="connsiteX2" fmla="*/ 476250 w 2047875"/>
                <a:gd name="connsiteY2" fmla="*/ 104976 h 819351"/>
                <a:gd name="connsiteX3" fmla="*/ 590550 w 2047875"/>
                <a:gd name="connsiteY3" fmla="*/ 201 h 819351"/>
                <a:gd name="connsiteX4" fmla="*/ 876300 w 2047875"/>
                <a:gd name="connsiteY4" fmla="*/ 133551 h 819351"/>
                <a:gd name="connsiteX5" fmla="*/ 1152525 w 2047875"/>
                <a:gd name="connsiteY5" fmla="*/ 343101 h 819351"/>
                <a:gd name="connsiteX6" fmla="*/ 1447800 w 2047875"/>
                <a:gd name="connsiteY6" fmla="*/ 552651 h 819351"/>
                <a:gd name="connsiteX7" fmla="*/ 1638300 w 2047875"/>
                <a:gd name="connsiteY7" fmla="*/ 352626 h 819351"/>
                <a:gd name="connsiteX8" fmla="*/ 1933575 w 2047875"/>
                <a:gd name="connsiteY8" fmla="*/ 686001 h 819351"/>
                <a:gd name="connsiteX9" fmla="*/ 2047875 w 2047875"/>
                <a:gd name="connsiteY9" fmla="*/ 819351 h 81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7875" h="819351">
                  <a:moveTo>
                    <a:pt x="0" y="133551"/>
                  </a:moveTo>
                  <a:cubicBezTo>
                    <a:pt x="60325" y="154982"/>
                    <a:pt x="120650" y="176413"/>
                    <a:pt x="200025" y="171651"/>
                  </a:cubicBezTo>
                  <a:cubicBezTo>
                    <a:pt x="279400" y="166889"/>
                    <a:pt x="411163" y="133551"/>
                    <a:pt x="476250" y="104976"/>
                  </a:cubicBezTo>
                  <a:cubicBezTo>
                    <a:pt x="541337" y="76401"/>
                    <a:pt x="523875" y="-4562"/>
                    <a:pt x="590550" y="201"/>
                  </a:cubicBezTo>
                  <a:cubicBezTo>
                    <a:pt x="657225" y="4963"/>
                    <a:pt x="782638" y="76401"/>
                    <a:pt x="876300" y="133551"/>
                  </a:cubicBezTo>
                  <a:cubicBezTo>
                    <a:pt x="969963" y="190701"/>
                    <a:pt x="1057275" y="273251"/>
                    <a:pt x="1152525" y="343101"/>
                  </a:cubicBezTo>
                  <a:cubicBezTo>
                    <a:pt x="1247775" y="412951"/>
                    <a:pt x="1366838" y="551064"/>
                    <a:pt x="1447800" y="552651"/>
                  </a:cubicBezTo>
                  <a:cubicBezTo>
                    <a:pt x="1528762" y="554238"/>
                    <a:pt x="1557338" y="330401"/>
                    <a:pt x="1638300" y="352626"/>
                  </a:cubicBezTo>
                  <a:cubicBezTo>
                    <a:pt x="1719263" y="374851"/>
                    <a:pt x="1865313" y="608214"/>
                    <a:pt x="1933575" y="686001"/>
                  </a:cubicBezTo>
                  <a:cubicBezTo>
                    <a:pt x="2001837" y="763788"/>
                    <a:pt x="2024856" y="791569"/>
                    <a:pt x="2047875" y="819351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64" name="Elbow Connector 2063"/>
          <p:cNvCxnSpPr>
            <a:stCxn id="2052" idx="1"/>
            <a:endCxn id="2053" idx="1"/>
          </p:cNvCxnSpPr>
          <p:nvPr/>
        </p:nvCxnSpPr>
        <p:spPr>
          <a:xfrm rot="10800000" flipV="1">
            <a:off x="6169984" y="2277771"/>
            <a:ext cx="26031" cy="1275054"/>
          </a:xfrm>
          <a:prstGeom prst="bentConnector3">
            <a:avLst>
              <a:gd name="adj1" fmla="val 97818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9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1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25" grpId="0"/>
      <p:bldP spid="31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Archydrogw hydrostratigrap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000125"/>
            <a:ext cx="65151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dirty="0" smtClean="0"/>
              <a:t>Arc Hydro </a:t>
            </a:r>
            <a:r>
              <a:rPr lang="en-US" dirty="0" err="1" smtClean="0"/>
              <a:t>Hydrostratigraphy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80409" y="6595140"/>
            <a:ext cx="4116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http://www.archydrogw.com/File:Archydrogw_hydrostratigraphy.JPG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647" y="1297367"/>
            <a:ext cx="2362203" cy="138499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Hydrogeologic units in 2D and 3D</a:t>
            </a:r>
          </a:p>
        </p:txBody>
      </p:sp>
    </p:spTree>
    <p:extLst>
      <p:ext uri="{BB962C8B-B14F-4D97-AF65-F5344CB8AC3E}">
        <p14:creationId xmlns:p14="http://schemas.microsoft.com/office/powerpoint/2010/main" val="1160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506413"/>
            <a:ext cx="8464550" cy="806450"/>
          </a:xfrm>
        </p:spPr>
        <p:txBody>
          <a:bodyPr/>
          <a:lstStyle/>
          <a:p>
            <a:pPr eaLnBrk="1" hangingPunct="1"/>
            <a:r>
              <a:rPr lang="en-US" dirty="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422400"/>
            <a:ext cx="8369300" cy="24161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Provides a conceptual description of hydrogeologic units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Units are indexed </a:t>
            </a:r>
            <a:r>
              <a:rPr lang="en-US" dirty="0">
                <a:cs typeface="Arial" charset="0"/>
              </a:rPr>
              <a:t>with </a:t>
            </a:r>
            <a:r>
              <a:rPr lang="en-US" dirty="0" smtClean="0">
                <a:cs typeface="Arial" charset="0"/>
              </a:rPr>
              <a:t>an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endParaRPr lang="en-US" dirty="0" smtClean="0"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Units can be grouped into an aquifer via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AquiferID</a:t>
            </a:r>
            <a:endParaRPr lang="en-US" dirty="0" smtClean="0"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019550"/>
            <a:ext cx="7831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dirty="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1079500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Hydrogeologic units are described with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different spatial instances </a:t>
            </a:r>
            <a:r>
              <a:rPr lang="en-US" dirty="0" smtClean="0">
                <a:cs typeface="Arial" charset="0"/>
              </a:rPr>
              <a:t>(outcrops, borehole intervals, surfaces, cross sections, and volumes)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is the key attribute</a:t>
            </a:r>
          </a:p>
        </p:txBody>
      </p: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2592388" y="3930650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3670300" y="5337175"/>
            <a:ext cx="95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11" name="Left-Right Arrow 10"/>
          <p:cNvSpPr/>
          <p:nvPr/>
        </p:nvSpPr>
        <p:spPr bwMode="auto">
          <a:xfrm rot="3015033">
            <a:off x="3026569" y="4729956"/>
            <a:ext cx="1411288" cy="161925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63" name="TextBox 12"/>
          <p:cNvSpPr txBox="1">
            <a:spLocks noChangeArrowheads="1"/>
          </p:cNvSpPr>
          <p:nvPr/>
        </p:nvSpPr>
        <p:spPr bwMode="auto">
          <a:xfrm>
            <a:off x="531813" y="4257675"/>
            <a:ext cx="274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Conceptual description</a:t>
            </a:r>
          </a:p>
        </p:txBody>
      </p:sp>
      <p:sp>
        <p:nvSpPr>
          <p:cNvPr id="45064" name="TextBox 15"/>
          <p:cNvSpPr txBox="1">
            <a:spLocks noChangeArrowheads="1"/>
          </p:cNvSpPr>
          <p:nvPr/>
        </p:nvSpPr>
        <p:spPr bwMode="auto">
          <a:xfrm>
            <a:off x="2224088" y="5622925"/>
            <a:ext cx="231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Spatial description</a:t>
            </a:r>
          </a:p>
        </p:txBody>
      </p:sp>
      <p:pic>
        <p:nvPicPr>
          <p:cNvPr id="4506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400425"/>
            <a:ext cx="17018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427538"/>
            <a:ext cx="184467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657350"/>
            <a:ext cx="19192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8"/>
          <p:cNvSpPr>
            <a:spLocks noChangeArrowheads="1"/>
          </p:cNvSpPr>
          <p:nvPr/>
        </p:nvSpPr>
        <p:spPr bwMode="auto">
          <a:xfrm>
            <a:off x="4830763" y="2317750"/>
            <a:ext cx="163512" cy="149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Rectangle 19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20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Freeform 21"/>
          <p:cNvSpPr>
            <a:spLocks/>
          </p:cNvSpPr>
          <p:nvPr/>
        </p:nvSpPr>
        <p:spPr bwMode="auto">
          <a:xfrm>
            <a:off x="4894263" y="2317750"/>
            <a:ext cx="53975" cy="122238"/>
          </a:xfrm>
          <a:custGeom>
            <a:avLst/>
            <a:gdLst>
              <a:gd name="T0" fmla="*/ 2147483647 w 34"/>
              <a:gd name="T1" fmla="*/ 0 h 77"/>
              <a:gd name="T2" fmla="*/ 0 w 34"/>
              <a:gd name="T3" fmla="*/ 2147483647 h 77"/>
              <a:gd name="T4" fmla="*/ 0 60000 65536"/>
              <a:gd name="T5" fmla="*/ 0 60000 65536"/>
              <a:gd name="T6" fmla="*/ 0 w 34"/>
              <a:gd name="T7" fmla="*/ 0 h 77"/>
              <a:gd name="T8" fmla="*/ 34 w 34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" h="77">
                <a:moveTo>
                  <a:pt x="34" y="0"/>
                </a:moveTo>
                <a:cubicBezTo>
                  <a:pt x="29" y="42"/>
                  <a:pt x="14" y="76"/>
                  <a:pt x="0" y="77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Freeform 22"/>
          <p:cNvSpPr>
            <a:spLocks/>
          </p:cNvSpPr>
          <p:nvPr/>
        </p:nvSpPr>
        <p:spPr bwMode="auto">
          <a:xfrm>
            <a:off x="4832350" y="2359025"/>
            <a:ext cx="103188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0" y="7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Rectangle 23"/>
          <p:cNvSpPr>
            <a:spLocks noChangeArrowheads="1"/>
          </p:cNvSpPr>
          <p:nvPr/>
        </p:nvSpPr>
        <p:spPr bwMode="auto">
          <a:xfrm>
            <a:off x="4832350" y="2314575"/>
            <a:ext cx="142875" cy="1254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4" name="Rectangle 24"/>
          <p:cNvSpPr>
            <a:spLocks noChangeArrowheads="1"/>
          </p:cNvSpPr>
          <p:nvPr/>
        </p:nvSpPr>
        <p:spPr bwMode="auto">
          <a:xfrm>
            <a:off x="4727575" y="2198688"/>
            <a:ext cx="1227138" cy="377825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Rectangle 25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Rectangle 26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Rectangle 27"/>
          <p:cNvSpPr>
            <a:spLocks noChangeArrowheads="1"/>
          </p:cNvSpPr>
          <p:nvPr/>
        </p:nvSpPr>
        <p:spPr bwMode="auto">
          <a:xfrm>
            <a:off x="4794250" y="2249488"/>
            <a:ext cx="647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GeoArea</a:t>
            </a:r>
            <a:endParaRPr lang="en-US"/>
          </a:p>
        </p:txBody>
      </p:sp>
      <p:sp>
        <p:nvSpPr>
          <p:cNvPr id="45078" name="Rectangle 28"/>
          <p:cNvSpPr>
            <a:spLocks noChangeArrowheads="1"/>
          </p:cNvSpPr>
          <p:nvPr/>
        </p:nvSpPr>
        <p:spPr bwMode="auto">
          <a:xfrm>
            <a:off x="5735638" y="2282825"/>
            <a:ext cx="171450" cy="155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Rectangle 29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Rectangle 30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Freeform 31"/>
          <p:cNvSpPr>
            <a:spLocks/>
          </p:cNvSpPr>
          <p:nvPr/>
        </p:nvSpPr>
        <p:spPr bwMode="auto">
          <a:xfrm>
            <a:off x="5800725" y="2282825"/>
            <a:ext cx="58738" cy="127000"/>
          </a:xfrm>
          <a:custGeom>
            <a:avLst/>
            <a:gdLst>
              <a:gd name="T0" fmla="*/ 2147483647 w 37"/>
              <a:gd name="T1" fmla="*/ 0 h 80"/>
              <a:gd name="T2" fmla="*/ 0 w 37"/>
              <a:gd name="T3" fmla="*/ 2147483647 h 80"/>
              <a:gd name="T4" fmla="*/ 0 60000 65536"/>
              <a:gd name="T5" fmla="*/ 0 60000 65536"/>
              <a:gd name="T6" fmla="*/ 0 w 37"/>
              <a:gd name="T7" fmla="*/ 0 h 80"/>
              <a:gd name="T8" fmla="*/ 37 w 37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" h="80">
                <a:moveTo>
                  <a:pt x="37" y="0"/>
                </a:moveTo>
                <a:cubicBezTo>
                  <a:pt x="31" y="44"/>
                  <a:pt x="15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Freeform 32"/>
          <p:cNvSpPr>
            <a:spLocks/>
          </p:cNvSpPr>
          <p:nvPr/>
        </p:nvSpPr>
        <p:spPr bwMode="auto">
          <a:xfrm>
            <a:off x="5737225" y="2325688"/>
            <a:ext cx="107950" cy="22225"/>
          </a:xfrm>
          <a:custGeom>
            <a:avLst/>
            <a:gdLst>
              <a:gd name="T0" fmla="*/ 0 w 68"/>
              <a:gd name="T1" fmla="*/ 0 h 14"/>
              <a:gd name="T2" fmla="*/ 2147483647 w 68"/>
              <a:gd name="T3" fmla="*/ 2147483647 h 14"/>
              <a:gd name="T4" fmla="*/ 0 60000 65536"/>
              <a:gd name="T5" fmla="*/ 0 60000 65536"/>
              <a:gd name="T6" fmla="*/ 0 w 68"/>
              <a:gd name="T7" fmla="*/ 0 h 14"/>
              <a:gd name="T8" fmla="*/ 68 w 68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" h="14">
                <a:moveTo>
                  <a:pt x="0" y="0"/>
                </a:moveTo>
                <a:cubicBezTo>
                  <a:pt x="0" y="6"/>
                  <a:pt x="30" y="13"/>
                  <a:pt x="68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Rectangle 33"/>
          <p:cNvSpPr>
            <a:spLocks noChangeArrowheads="1"/>
          </p:cNvSpPr>
          <p:nvPr/>
        </p:nvSpPr>
        <p:spPr bwMode="auto">
          <a:xfrm>
            <a:off x="5737225" y="2279650"/>
            <a:ext cx="150813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Rectangle 34"/>
          <p:cNvSpPr>
            <a:spLocks noChangeArrowheads="1"/>
          </p:cNvSpPr>
          <p:nvPr/>
        </p:nvSpPr>
        <p:spPr bwMode="auto">
          <a:xfrm>
            <a:off x="4772025" y="2438400"/>
            <a:ext cx="4127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Polygon </a:t>
            </a:r>
            <a:endParaRPr lang="en-US"/>
          </a:p>
        </p:txBody>
      </p:sp>
      <p:sp>
        <p:nvSpPr>
          <p:cNvPr id="45085" name="Rectangle 35"/>
          <p:cNvSpPr>
            <a:spLocks noChangeArrowheads="1"/>
          </p:cNvSpPr>
          <p:nvPr/>
        </p:nvSpPr>
        <p:spPr bwMode="auto">
          <a:xfrm>
            <a:off x="5151438" y="2438400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086" name="Rectangle 36"/>
          <p:cNvSpPr>
            <a:spLocks noChangeArrowheads="1"/>
          </p:cNvSpPr>
          <p:nvPr/>
        </p:nvSpPr>
        <p:spPr bwMode="auto">
          <a:xfrm>
            <a:off x="2193925" y="3603625"/>
            <a:ext cx="220663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7" name="Rectangle 37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8" name="Rectangle 38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9" name="Freeform 39"/>
          <p:cNvSpPr>
            <a:spLocks/>
          </p:cNvSpPr>
          <p:nvPr/>
        </p:nvSpPr>
        <p:spPr bwMode="auto">
          <a:xfrm>
            <a:off x="2279650" y="3603625"/>
            <a:ext cx="73025" cy="127000"/>
          </a:xfrm>
          <a:custGeom>
            <a:avLst/>
            <a:gdLst>
              <a:gd name="T0" fmla="*/ 2147483647 w 46"/>
              <a:gd name="T1" fmla="*/ 0 h 80"/>
              <a:gd name="T2" fmla="*/ 0 w 46"/>
              <a:gd name="T3" fmla="*/ 2147483647 h 80"/>
              <a:gd name="T4" fmla="*/ 0 60000 65536"/>
              <a:gd name="T5" fmla="*/ 0 60000 65536"/>
              <a:gd name="T6" fmla="*/ 0 w 46"/>
              <a:gd name="T7" fmla="*/ 0 h 80"/>
              <a:gd name="T8" fmla="*/ 46 w 46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80">
                <a:moveTo>
                  <a:pt x="46" y="0"/>
                </a:moveTo>
                <a:cubicBezTo>
                  <a:pt x="34" y="45"/>
                  <a:pt x="14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0" name="Freeform 40"/>
          <p:cNvSpPr>
            <a:spLocks/>
          </p:cNvSpPr>
          <p:nvPr/>
        </p:nvSpPr>
        <p:spPr bwMode="auto">
          <a:xfrm>
            <a:off x="2195513" y="3646488"/>
            <a:ext cx="134937" cy="22225"/>
          </a:xfrm>
          <a:custGeom>
            <a:avLst/>
            <a:gdLst>
              <a:gd name="T0" fmla="*/ 0 w 85"/>
              <a:gd name="T1" fmla="*/ 0 h 14"/>
              <a:gd name="T2" fmla="*/ 2147483647 w 85"/>
              <a:gd name="T3" fmla="*/ 2147483647 h 14"/>
              <a:gd name="T4" fmla="*/ 0 60000 65536"/>
              <a:gd name="T5" fmla="*/ 0 60000 65536"/>
              <a:gd name="T6" fmla="*/ 0 w 85"/>
              <a:gd name="T7" fmla="*/ 0 h 14"/>
              <a:gd name="T8" fmla="*/ 85 w 85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" h="14">
                <a:moveTo>
                  <a:pt x="0" y="0"/>
                </a:moveTo>
                <a:cubicBezTo>
                  <a:pt x="1" y="6"/>
                  <a:pt x="39" y="13"/>
                  <a:pt x="85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1" name="Rectangle 41"/>
          <p:cNvSpPr>
            <a:spLocks noChangeArrowheads="1"/>
          </p:cNvSpPr>
          <p:nvPr/>
        </p:nvSpPr>
        <p:spPr bwMode="auto">
          <a:xfrm>
            <a:off x="2195513" y="3600450"/>
            <a:ext cx="193675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2" name="Rectangle 42"/>
          <p:cNvSpPr>
            <a:spLocks noChangeArrowheads="1"/>
          </p:cNvSpPr>
          <p:nvPr/>
        </p:nvSpPr>
        <p:spPr bwMode="auto">
          <a:xfrm>
            <a:off x="2055813" y="3478213"/>
            <a:ext cx="1738312" cy="395287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3" name="Rectangle 43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4" name="Rectangle 44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5" name="Rectangle 45"/>
          <p:cNvSpPr>
            <a:spLocks noChangeArrowheads="1"/>
          </p:cNvSpPr>
          <p:nvPr/>
        </p:nvSpPr>
        <p:spPr bwMode="auto">
          <a:xfrm>
            <a:off x="2127250" y="3554413"/>
            <a:ext cx="1249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HydrogeologicUnit</a:t>
            </a:r>
            <a:endParaRPr lang="en-US"/>
          </a:p>
        </p:txBody>
      </p:sp>
      <p:sp>
        <p:nvSpPr>
          <p:cNvPr id="45096" name="Rectangle 46"/>
          <p:cNvSpPr>
            <a:spLocks noChangeArrowheads="1"/>
          </p:cNvSpPr>
          <p:nvPr/>
        </p:nvSpPr>
        <p:spPr bwMode="auto">
          <a:xfrm>
            <a:off x="2149475" y="3732213"/>
            <a:ext cx="279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Table</a:t>
            </a:r>
            <a:endParaRPr lang="en-US"/>
          </a:p>
        </p:txBody>
      </p:sp>
      <p:sp>
        <p:nvSpPr>
          <p:cNvPr id="45097" name="Rectangle 47"/>
          <p:cNvSpPr>
            <a:spLocks noChangeArrowheads="1"/>
          </p:cNvSpPr>
          <p:nvPr/>
        </p:nvSpPr>
        <p:spPr bwMode="auto">
          <a:xfrm>
            <a:off x="3427413" y="3573463"/>
            <a:ext cx="273050" cy="161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8" name="Rectangle 48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9" name="Rectangle 49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0" name="Rectangle 50"/>
          <p:cNvSpPr>
            <a:spLocks noChangeArrowheads="1"/>
          </p:cNvSpPr>
          <p:nvPr/>
        </p:nvSpPr>
        <p:spPr bwMode="auto">
          <a:xfrm>
            <a:off x="3429000" y="3570288"/>
            <a:ext cx="239713" cy="136525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1" name="Line 51"/>
          <p:cNvSpPr>
            <a:spLocks noChangeShapeType="1"/>
          </p:cNvSpPr>
          <p:nvPr/>
        </p:nvSpPr>
        <p:spPr bwMode="auto">
          <a:xfrm>
            <a:off x="3429000" y="3579813"/>
            <a:ext cx="241300" cy="1587"/>
          </a:xfrm>
          <a:prstGeom prst="line">
            <a:avLst/>
          </a:prstGeom>
          <a:noFill/>
          <a:ln w="11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2" name="Rectangle 52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3" name="Rectangle 53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4" name="Line 54"/>
          <p:cNvSpPr>
            <a:spLocks noChangeShapeType="1"/>
          </p:cNvSpPr>
          <p:nvPr/>
        </p:nvSpPr>
        <p:spPr bwMode="auto">
          <a:xfrm>
            <a:off x="3429000" y="362108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5" name="Line 55"/>
          <p:cNvSpPr>
            <a:spLocks noChangeShapeType="1"/>
          </p:cNvSpPr>
          <p:nvPr/>
        </p:nvSpPr>
        <p:spPr bwMode="auto">
          <a:xfrm>
            <a:off x="3429000" y="3649663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6" name="Line 56"/>
          <p:cNvSpPr>
            <a:spLocks noChangeShapeType="1"/>
          </p:cNvSpPr>
          <p:nvPr/>
        </p:nvSpPr>
        <p:spPr bwMode="auto">
          <a:xfrm>
            <a:off x="3429000" y="367823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7" name="Rectangle 57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8" name="Rectangle 58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9" name="Line 59"/>
          <p:cNvSpPr>
            <a:spLocks noChangeShapeType="1"/>
          </p:cNvSpPr>
          <p:nvPr/>
        </p:nvSpPr>
        <p:spPr bwMode="auto">
          <a:xfrm>
            <a:off x="3549650" y="362108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0" name="Line 60"/>
          <p:cNvSpPr>
            <a:spLocks noChangeShapeType="1"/>
          </p:cNvSpPr>
          <p:nvPr/>
        </p:nvSpPr>
        <p:spPr bwMode="auto">
          <a:xfrm>
            <a:off x="3549650" y="3649663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1" name="Line 61"/>
          <p:cNvSpPr>
            <a:spLocks noChangeShapeType="1"/>
          </p:cNvSpPr>
          <p:nvPr/>
        </p:nvSpPr>
        <p:spPr bwMode="auto">
          <a:xfrm>
            <a:off x="3549650" y="367823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112" name="Picture 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632450"/>
            <a:ext cx="2257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3" name="Freeform 63"/>
          <p:cNvSpPr>
            <a:spLocks/>
          </p:cNvSpPr>
          <p:nvPr/>
        </p:nvSpPr>
        <p:spPr bwMode="auto">
          <a:xfrm>
            <a:off x="6219825" y="3232150"/>
            <a:ext cx="444500" cy="234950"/>
          </a:xfrm>
          <a:custGeom>
            <a:avLst/>
            <a:gdLst>
              <a:gd name="T0" fmla="*/ 0 w 280"/>
              <a:gd name="T1" fmla="*/ 2147483647 h 148"/>
              <a:gd name="T2" fmla="*/ 2147483647 w 280"/>
              <a:gd name="T3" fmla="*/ 2147483647 h 148"/>
              <a:gd name="T4" fmla="*/ 2147483647 w 280"/>
              <a:gd name="T5" fmla="*/ 0 h 148"/>
              <a:gd name="T6" fmla="*/ 2147483647 w 280"/>
              <a:gd name="T7" fmla="*/ 0 h 148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148"/>
              <a:gd name="T14" fmla="*/ 280 w 280"/>
              <a:gd name="T15" fmla="*/ 148 h 1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148">
                <a:moveTo>
                  <a:pt x="0" y="148"/>
                </a:moveTo>
                <a:lnTo>
                  <a:pt x="126" y="148"/>
                </a:lnTo>
                <a:lnTo>
                  <a:pt x="126" y="0"/>
                </a:lnTo>
                <a:lnTo>
                  <a:pt x="280" y="0"/>
                </a:lnTo>
              </a:path>
            </a:pathLst>
          </a:custGeom>
          <a:noFill/>
          <a:ln w="2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4" name="Rectangle 64"/>
          <p:cNvSpPr>
            <a:spLocks noChangeArrowheads="1"/>
          </p:cNvSpPr>
          <p:nvPr/>
        </p:nvSpPr>
        <p:spPr bwMode="auto">
          <a:xfrm>
            <a:off x="6745288" y="3160713"/>
            <a:ext cx="163512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5" name="Rectangle 65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6" name="Rectangle 66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7" name="Freeform 67"/>
          <p:cNvSpPr>
            <a:spLocks/>
          </p:cNvSpPr>
          <p:nvPr/>
        </p:nvSpPr>
        <p:spPr bwMode="auto">
          <a:xfrm>
            <a:off x="6807200" y="3160713"/>
            <a:ext cx="55563" cy="127000"/>
          </a:xfrm>
          <a:custGeom>
            <a:avLst/>
            <a:gdLst>
              <a:gd name="T0" fmla="*/ 2147483647 w 35"/>
              <a:gd name="T1" fmla="*/ 0 h 80"/>
              <a:gd name="T2" fmla="*/ 0 w 35"/>
              <a:gd name="T3" fmla="*/ 2147483647 h 80"/>
              <a:gd name="T4" fmla="*/ 0 60000 65536"/>
              <a:gd name="T5" fmla="*/ 0 60000 65536"/>
              <a:gd name="T6" fmla="*/ 0 w 35"/>
              <a:gd name="T7" fmla="*/ 0 h 80"/>
              <a:gd name="T8" fmla="*/ 35 w 35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" h="80">
                <a:moveTo>
                  <a:pt x="35" y="0"/>
                </a:moveTo>
                <a:cubicBezTo>
                  <a:pt x="29" y="43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8" name="Freeform 68"/>
          <p:cNvSpPr>
            <a:spLocks/>
          </p:cNvSpPr>
          <p:nvPr/>
        </p:nvSpPr>
        <p:spPr bwMode="auto">
          <a:xfrm>
            <a:off x="6745288" y="3203575"/>
            <a:ext cx="103187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1" y="6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9" name="Rectangle 69"/>
          <p:cNvSpPr>
            <a:spLocks noChangeArrowheads="1"/>
          </p:cNvSpPr>
          <p:nvPr/>
        </p:nvSpPr>
        <p:spPr bwMode="auto">
          <a:xfrm>
            <a:off x="6745288" y="3155950"/>
            <a:ext cx="144462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0" name="Rectangle 70"/>
          <p:cNvSpPr>
            <a:spLocks noChangeArrowheads="1"/>
          </p:cNvSpPr>
          <p:nvPr/>
        </p:nvSpPr>
        <p:spPr bwMode="auto">
          <a:xfrm>
            <a:off x="6640513" y="3035300"/>
            <a:ext cx="1228725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1" name="Rectangle 71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2" name="Rectangle 72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3" name="Rectangle 73"/>
          <p:cNvSpPr>
            <a:spLocks noChangeArrowheads="1"/>
          </p:cNvSpPr>
          <p:nvPr/>
        </p:nvSpPr>
        <p:spPr bwMode="auto">
          <a:xfrm>
            <a:off x="6735763" y="3097213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SectionLine</a:t>
            </a:r>
            <a:endParaRPr lang="en-US"/>
          </a:p>
        </p:txBody>
      </p:sp>
      <p:sp>
        <p:nvSpPr>
          <p:cNvPr id="45124" name="Rectangle 74"/>
          <p:cNvSpPr>
            <a:spLocks noChangeArrowheads="1"/>
          </p:cNvSpPr>
          <p:nvPr/>
        </p:nvSpPr>
        <p:spPr bwMode="auto">
          <a:xfrm>
            <a:off x="6735763" y="3286125"/>
            <a:ext cx="3460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PointZ </a:t>
            </a:r>
            <a:endParaRPr lang="en-US"/>
          </a:p>
        </p:txBody>
      </p:sp>
      <p:sp>
        <p:nvSpPr>
          <p:cNvPr id="45125" name="Rectangle 75"/>
          <p:cNvSpPr>
            <a:spLocks noChangeArrowheads="1"/>
          </p:cNvSpPr>
          <p:nvPr/>
        </p:nvSpPr>
        <p:spPr bwMode="auto">
          <a:xfrm>
            <a:off x="7037388" y="328612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26" name="Rectangle 76"/>
          <p:cNvSpPr>
            <a:spLocks noChangeArrowheads="1"/>
          </p:cNvSpPr>
          <p:nvPr/>
        </p:nvSpPr>
        <p:spPr bwMode="auto">
          <a:xfrm>
            <a:off x="7591425" y="3117850"/>
            <a:ext cx="204788" cy="16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7" name="Rectangle 77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8" name="Rectangle 78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9" name="Line 79"/>
          <p:cNvSpPr>
            <a:spLocks noChangeShapeType="1"/>
          </p:cNvSpPr>
          <p:nvPr/>
        </p:nvSpPr>
        <p:spPr bwMode="auto">
          <a:xfrm>
            <a:off x="7632700" y="3149600"/>
            <a:ext cx="1588" cy="23813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0" name="Line 80"/>
          <p:cNvSpPr>
            <a:spLocks noChangeShapeType="1"/>
          </p:cNvSpPr>
          <p:nvPr/>
        </p:nvSpPr>
        <p:spPr bwMode="auto">
          <a:xfrm>
            <a:off x="7712075" y="3173413"/>
            <a:ext cx="1588" cy="523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1" name="Line 81"/>
          <p:cNvSpPr>
            <a:spLocks noChangeShapeType="1"/>
          </p:cNvSpPr>
          <p:nvPr/>
        </p:nvSpPr>
        <p:spPr bwMode="auto">
          <a:xfrm>
            <a:off x="7610475" y="3173413"/>
            <a:ext cx="136525" cy="15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2" name="Rectangle 82"/>
          <p:cNvSpPr>
            <a:spLocks noChangeArrowheads="1"/>
          </p:cNvSpPr>
          <p:nvPr/>
        </p:nvSpPr>
        <p:spPr bwMode="auto">
          <a:xfrm>
            <a:off x="7593013" y="3113088"/>
            <a:ext cx="179387" cy="1397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3" name="Rectangle 83"/>
          <p:cNvSpPr>
            <a:spLocks noChangeArrowheads="1"/>
          </p:cNvSpPr>
          <p:nvPr/>
        </p:nvSpPr>
        <p:spPr bwMode="auto">
          <a:xfrm>
            <a:off x="4870450" y="4256088"/>
            <a:ext cx="188913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4" name="Rectangle 84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5" name="Rectangle 85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6" name="Freeform 86"/>
          <p:cNvSpPr>
            <a:spLocks/>
          </p:cNvSpPr>
          <p:nvPr/>
        </p:nvSpPr>
        <p:spPr bwMode="auto">
          <a:xfrm>
            <a:off x="4941888" y="4256088"/>
            <a:ext cx="65087" cy="128587"/>
          </a:xfrm>
          <a:custGeom>
            <a:avLst/>
            <a:gdLst>
              <a:gd name="T0" fmla="*/ 2147483647 w 41"/>
              <a:gd name="T1" fmla="*/ 0 h 81"/>
              <a:gd name="T2" fmla="*/ 0 w 41"/>
              <a:gd name="T3" fmla="*/ 2147483647 h 81"/>
              <a:gd name="T4" fmla="*/ 0 60000 65536"/>
              <a:gd name="T5" fmla="*/ 0 60000 65536"/>
              <a:gd name="T6" fmla="*/ 0 w 41"/>
              <a:gd name="T7" fmla="*/ 0 h 81"/>
              <a:gd name="T8" fmla="*/ 41 w 41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81">
                <a:moveTo>
                  <a:pt x="41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7" name="Freeform 87"/>
          <p:cNvSpPr>
            <a:spLocks/>
          </p:cNvSpPr>
          <p:nvPr/>
        </p:nvSpPr>
        <p:spPr bwMode="auto">
          <a:xfrm>
            <a:off x="4870450" y="4298950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8" name="Rectangle 88"/>
          <p:cNvSpPr>
            <a:spLocks noChangeArrowheads="1"/>
          </p:cNvSpPr>
          <p:nvPr/>
        </p:nvSpPr>
        <p:spPr bwMode="auto">
          <a:xfrm>
            <a:off x="4870450" y="4252913"/>
            <a:ext cx="166688" cy="13176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9" name="Rectangle 89"/>
          <p:cNvSpPr>
            <a:spLocks noChangeArrowheads="1"/>
          </p:cNvSpPr>
          <p:nvPr/>
        </p:nvSpPr>
        <p:spPr bwMode="auto">
          <a:xfrm>
            <a:off x="4749800" y="4132263"/>
            <a:ext cx="1497013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0" name="Rectangle 90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1" name="Rectangle 91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2" name="Rectangle 92"/>
          <p:cNvSpPr>
            <a:spLocks noChangeArrowheads="1"/>
          </p:cNvSpPr>
          <p:nvPr/>
        </p:nvSpPr>
        <p:spPr bwMode="auto">
          <a:xfrm>
            <a:off x="4805363" y="4213225"/>
            <a:ext cx="8366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GeoRasters</a:t>
            </a:r>
            <a:endParaRPr lang="en-US"/>
          </a:p>
        </p:txBody>
      </p:sp>
      <p:sp>
        <p:nvSpPr>
          <p:cNvPr id="45143" name="Rectangle 93"/>
          <p:cNvSpPr>
            <a:spLocks noChangeArrowheads="1"/>
          </p:cNvSpPr>
          <p:nvPr/>
        </p:nvSpPr>
        <p:spPr bwMode="auto">
          <a:xfrm>
            <a:off x="4838700" y="4379913"/>
            <a:ext cx="6191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Raster dataset</a:t>
            </a:r>
            <a:endParaRPr lang="en-US"/>
          </a:p>
        </p:txBody>
      </p:sp>
      <p:sp>
        <p:nvSpPr>
          <p:cNvPr id="45144" name="Rectangle 95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5" name="Rectangle 96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6" name="Rectangle 97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7" name="Rectangle 98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noFill/>
          <a:ln w="7">
            <a:solidFill>
              <a:srgbClr val="B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8" name="Rectangle 99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9" name="Rectangle 100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noFill/>
          <a:ln w="7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0" name="Rectangle 101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1" name="Rectangle 102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2" name="Freeform 103"/>
          <p:cNvSpPr>
            <a:spLocks/>
          </p:cNvSpPr>
          <p:nvPr/>
        </p:nvSpPr>
        <p:spPr bwMode="auto">
          <a:xfrm>
            <a:off x="6016625" y="4289425"/>
            <a:ext cx="100013" cy="63500"/>
          </a:xfrm>
          <a:custGeom>
            <a:avLst/>
            <a:gdLst>
              <a:gd name="T0" fmla="*/ 0 w 63"/>
              <a:gd name="T1" fmla="*/ 0 h 40"/>
              <a:gd name="T2" fmla="*/ 2147483647 w 63"/>
              <a:gd name="T3" fmla="*/ 2147483647 h 40"/>
              <a:gd name="T4" fmla="*/ 2147483647 w 63"/>
              <a:gd name="T5" fmla="*/ 2147483647 h 40"/>
              <a:gd name="T6" fmla="*/ 0 60000 65536"/>
              <a:gd name="T7" fmla="*/ 0 60000 65536"/>
              <a:gd name="T8" fmla="*/ 0 60000 65536"/>
              <a:gd name="T9" fmla="*/ 0 w 63"/>
              <a:gd name="T10" fmla="*/ 0 h 40"/>
              <a:gd name="T11" fmla="*/ 63 w 6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40">
                <a:moveTo>
                  <a:pt x="0" y="0"/>
                </a:moveTo>
                <a:lnTo>
                  <a:pt x="53" y="7"/>
                </a:lnTo>
                <a:lnTo>
                  <a:pt x="63" y="40"/>
                </a:lnTo>
              </a:path>
            </a:pathLst>
          </a:custGeom>
          <a:noFill/>
          <a:ln w="11" cap="flat">
            <a:solidFill>
              <a:srgbClr val="A8A8A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3" name="Line 104"/>
          <p:cNvSpPr>
            <a:spLocks noChangeShapeType="1"/>
          </p:cNvSpPr>
          <p:nvPr/>
        </p:nvSpPr>
        <p:spPr bwMode="auto">
          <a:xfrm flipH="1">
            <a:off x="6102350" y="4243388"/>
            <a:ext cx="39688" cy="57150"/>
          </a:xfrm>
          <a:prstGeom prst="line">
            <a:avLst/>
          </a:prstGeom>
          <a:noFill/>
          <a:ln w="11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4" name="Line 105"/>
          <p:cNvSpPr>
            <a:spLocks noChangeShapeType="1"/>
          </p:cNvSpPr>
          <p:nvPr/>
        </p:nvSpPr>
        <p:spPr bwMode="auto">
          <a:xfrm flipH="1">
            <a:off x="6097588" y="4238625"/>
            <a:ext cx="39687" cy="57150"/>
          </a:xfrm>
          <a:prstGeom prst="line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5" name="Freeform 106"/>
          <p:cNvSpPr>
            <a:spLocks/>
          </p:cNvSpPr>
          <p:nvPr/>
        </p:nvSpPr>
        <p:spPr bwMode="auto">
          <a:xfrm>
            <a:off x="6011863" y="4283075"/>
            <a:ext cx="101600" cy="69850"/>
          </a:xfrm>
          <a:custGeom>
            <a:avLst/>
            <a:gdLst>
              <a:gd name="T0" fmla="*/ 0 w 64"/>
              <a:gd name="T1" fmla="*/ 0 h 44"/>
              <a:gd name="T2" fmla="*/ 2147483647 w 64"/>
              <a:gd name="T3" fmla="*/ 2147483647 h 44"/>
              <a:gd name="T4" fmla="*/ 2147483647 w 64"/>
              <a:gd name="T5" fmla="*/ 2147483647 h 44"/>
              <a:gd name="T6" fmla="*/ 0 60000 65536"/>
              <a:gd name="T7" fmla="*/ 0 60000 65536"/>
              <a:gd name="T8" fmla="*/ 0 60000 65536"/>
              <a:gd name="T9" fmla="*/ 0 w 64"/>
              <a:gd name="T10" fmla="*/ 0 h 44"/>
              <a:gd name="T11" fmla="*/ 64 w 64"/>
              <a:gd name="T12" fmla="*/ 44 h 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" h="44">
                <a:moveTo>
                  <a:pt x="0" y="0"/>
                </a:moveTo>
                <a:lnTo>
                  <a:pt x="54" y="8"/>
                </a:lnTo>
                <a:lnTo>
                  <a:pt x="64" y="44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6" name="Rectangle 107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7" name="Rectangle 108"/>
          <p:cNvSpPr>
            <a:spLocks noChangeArrowheads="1"/>
          </p:cNvSpPr>
          <p:nvPr/>
        </p:nvSpPr>
        <p:spPr bwMode="auto">
          <a:xfrm>
            <a:off x="6134100" y="4303713"/>
            <a:ext cx="11113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8" name="Rectangle 109"/>
          <p:cNvSpPr>
            <a:spLocks noChangeArrowheads="1"/>
          </p:cNvSpPr>
          <p:nvPr/>
        </p:nvSpPr>
        <p:spPr bwMode="auto">
          <a:xfrm>
            <a:off x="6129338" y="430053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" name="Rectangle 110"/>
          <p:cNvSpPr>
            <a:spLocks noChangeArrowheads="1"/>
          </p:cNvSpPr>
          <p:nvPr/>
        </p:nvSpPr>
        <p:spPr bwMode="auto">
          <a:xfrm>
            <a:off x="6062663" y="4319588"/>
            <a:ext cx="11112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0" name="Rectangle 111"/>
          <p:cNvSpPr>
            <a:spLocks noChangeArrowheads="1"/>
          </p:cNvSpPr>
          <p:nvPr/>
        </p:nvSpPr>
        <p:spPr bwMode="auto">
          <a:xfrm>
            <a:off x="6057900" y="4316413"/>
            <a:ext cx="11113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" name="Rectangle 112"/>
          <p:cNvSpPr>
            <a:spLocks noChangeArrowheads="1"/>
          </p:cNvSpPr>
          <p:nvPr/>
        </p:nvSpPr>
        <p:spPr bwMode="auto">
          <a:xfrm>
            <a:off x="6070600" y="4259263"/>
            <a:ext cx="12700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2" name="Rectangle 113"/>
          <p:cNvSpPr>
            <a:spLocks noChangeArrowheads="1"/>
          </p:cNvSpPr>
          <p:nvPr/>
        </p:nvSpPr>
        <p:spPr bwMode="auto">
          <a:xfrm>
            <a:off x="6065838" y="425608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3" name="Rectangle 115"/>
          <p:cNvSpPr>
            <a:spLocks noChangeArrowheads="1"/>
          </p:cNvSpPr>
          <p:nvPr/>
        </p:nvSpPr>
        <p:spPr bwMode="auto">
          <a:xfrm>
            <a:off x="4860925" y="3394075"/>
            <a:ext cx="190500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4" name="Rectangle 116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5" name="Rectangle 117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6" name="Freeform 118"/>
          <p:cNvSpPr>
            <a:spLocks/>
          </p:cNvSpPr>
          <p:nvPr/>
        </p:nvSpPr>
        <p:spPr bwMode="auto">
          <a:xfrm>
            <a:off x="4933950" y="3394075"/>
            <a:ext cx="63500" cy="128588"/>
          </a:xfrm>
          <a:custGeom>
            <a:avLst/>
            <a:gdLst>
              <a:gd name="T0" fmla="*/ 2147483647 w 40"/>
              <a:gd name="T1" fmla="*/ 0 h 81"/>
              <a:gd name="T2" fmla="*/ 0 w 40"/>
              <a:gd name="T3" fmla="*/ 2147483647 h 81"/>
              <a:gd name="T4" fmla="*/ 0 60000 65536"/>
              <a:gd name="T5" fmla="*/ 0 60000 65536"/>
              <a:gd name="T6" fmla="*/ 0 w 40"/>
              <a:gd name="T7" fmla="*/ 0 h 81"/>
              <a:gd name="T8" fmla="*/ 40 w 40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1">
                <a:moveTo>
                  <a:pt x="40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7" name="Freeform 119"/>
          <p:cNvSpPr>
            <a:spLocks/>
          </p:cNvSpPr>
          <p:nvPr/>
        </p:nvSpPr>
        <p:spPr bwMode="auto">
          <a:xfrm>
            <a:off x="4862513" y="3436938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8" name="Rectangle 120"/>
          <p:cNvSpPr>
            <a:spLocks noChangeArrowheads="1"/>
          </p:cNvSpPr>
          <p:nvPr/>
        </p:nvSpPr>
        <p:spPr bwMode="auto">
          <a:xfrm>
            <a:off x="4862513" y="3390900"/>
            <a:ext cx="166687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9" name="Rectangle 121"/>
          <p:cNvSpPr>
            <a:spLocks noChangeArrowheads="1"/>
          </p:cNvSpPr>
          <p:nvPr/>
        </p:nvSpPr>
        <p:spPr bwMode="auto">
          <a:xfrm>
            <a:off x="4741863" y="3270250"/>
            <a:ext cx="1497012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0" name="Rectangle 122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1" name="Rectangle 123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2" name="Rectangle 124"/>
          <p:cNvSpPr>
            <a:spLocks noChangeArrowheads="1"/>
          </p:cNvSpPr>
          <p:nvPr/>
        </p:nvSpPr>
        <p:spPr bwMode="auto">
          <a:xfrm>
            <a:off x="4794250" y="3343275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GeoSection</a:t>
            </a:r>
            <a:endParaRPr lang="en-US"/>
          </a:p>
        </p:txBody>
      </p:sp>
      <p:sp>
        <p:nvSpPr>
          <p:cNvPr id="45173" name="Rectangle 125"/>
          <p:cNvSpPr>
            <a:spLocks noChangeArrowheads="1"/>
          </p:cNvSpPr>
          <p:nvPr/>
        </p:nvSpPr>
        <p:spPr bwMode="auto">
          <a:xfrm>
            <a:off x="4827588" y="3521075"/>
            <a:ext cx="5127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74" name="Rectangle 126"/>
          <p:cNvSpPr>
            <a:spLocks noChangeArrowheads="1"/>
          </p:cNvSpPr>
          <p:nvPr/>
        </p:nvSpPr>
        <p:spPr bwMode="auto">
          <a:xfrm>
            <a:off x="5295900" y="352107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75" name="Rectangle 127"/>
          <p:cNvSpPr>
            <a:spLocks noChangeArrowheads="1"/>
          </p:cNvSpPr>
          <p:nvPr/>
        </p:nvSpPr>
        <p:spPr bwMode="auto">
          <a:xfrm>
            <a:off x="5959475" y="3354388"/>
            <a:ext cx="212725" cy="169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6" name="Rectangle 128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7" name="Rectangle 129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8" name="Rectangle 130"/>
          <p:cNvSpPr>
            <a:spLocks noChangeArrowheads="1"/>
          </p:cNvSpPr>
          <p:nvPr/>
        </p:nvSpPr>
        <p:spPr bwMode="auto">
          <a:xfrm>
            <a:off x="5961063" y="334962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9" name="Freeform 131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0" name="Freeform 132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1" name="Freeform 133"/>
          <p:cNvSpPr>
            <a:spLocks/>
          </p:cNvSpPr>
          <p:nvPr/>
        </p:nvSpPr>
        <p:spPr bwMode="auto">
          <a:xfrm>
            <a:off x="6064250" y="3362325"/>
            <a:ext cx="58738" cy="120650"/>
          </a:xfrm>
          <a:custGeom>
            <a:avLst/>
            <a:gdLst>
              <a:gd name="T0" fmla="*/ 2147483647 w 37"/>
              <a:gd name="T1" fmla="*/ 0 h 76"/>
              <a:gd name="T2" fmla="*/ 2147483647 w 37"/>
              <a:gd name="T3" fmla="*/ 2147483647 h 76"/>
              <a:gd name="T4" fmla="*/ 0 w 37"/>
              <a:gd name="T5" fmla="*/ 2147483647 h 76"/>
              <a:gd name="T6" fmla="*/ 0 w 37"/>
              <a:gd name="T7" fmla="*/ 2147483647 h 76"/>
              <a:gd name="T8" fmla="*/ 0 w 37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76"/>
              <a:gd name="T17" fmla="*/ 37 w 37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76">
                <a:moveTo>
                  <a:pt x="37" y="0"/>
                </a:moveTo>
                <a:lnTo>
                  <a:pt x="37" y="26"/>
                </a:lnTo>
                <a:lnTo>
                  <a:pt x="0" y="76"/>
                </a:lnTo>
                <a:lnTo>
                  <a:pt x="0" y="43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2" name="Freeform 134"/>
          <p:cNvSpPr>
            <a:spLocks/>
          </p:cNvSpPr>
          <p:nvPr/>
        </p:nvSpPr>
        <p:spPr bwMode="auto">
          <a:xfrm>
            <a:off x="5980113" y="3408363"/>
            <a:ext cx="82550" cy="76200"/>
          </a:xfrm>
          <a:custGeom>
            <a:avLst/>
            <a:gdLst>
              <a:gd name="T0" fmla="*/ 2147483647 w 52"/>
              <a:gd name="T1" fmla="*/ 0 h 48"/>
              <a:gd name="T2" fmla="*/ 0 w 52"/>
              <a:gd name="T3" fmla="*/ 2147483647 h 48"/>
              <a:gd name="T4" fmla="*/ 2147483647 w 52"/>
              <a:gd name="T5" fmla="*/ 2147483647 h 48"/>
              <a:gd name="T6" fmla="*/ 0 60000 65536"/>
              <a:gd name="T7" fmla="*/ 0 60000 65536"/>
              <a:gd name="T8" fmla="*/ 0 60000 65536"/>
              <a:gd name="T9" fmla="*/ 0 w 52"/>
              <a:gd name="T10" fmla="*/ 0 h 48"/>
              <a:gd name="T11" fmla="*/ 52 w 5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8">
                <a:moveTo>
                  <a:pt x="2" y="0"/>
                </a:moveTo>
                <a:lnTo>
                  <a:pt x="0" y="23"/>
                </a:lnTo>
                <a:lnTo>
                  <a:pt x="52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3" name="Freeform 135"/>
          <p:cNvSpPr>
            <a:spLocks/>
          </p:cNvSpPr>
          <p:nvPr/>
        </p:nvSpPr>
        <p:spPr bwMode="auto">
          <a:xfrm>
            <a:off x="5980113" y="3368675"/>
            <a:ext cx="73025" cy="76200"/>
          </a:xfrm>
          <a:custGeom>
            <a:avLst/>
            <a:gdLst>
              <a:gd name="T0" fmla="*/ 2147483647 w 46"/>
              <a:gd name="T1" fmla="*/ 0 h 48"/>
              <a:gd name="T2" fmla="*/ 2147483647 w 46"/>
              <a:gd name="T3" fmla="*/ 2147483647 h 48"/>
              <a:gd name="T4" fmla="*/ 0 w 46"/>
              <a:gd name="T5" fmla="*/ 2147483647 h 48"/>
              <a:gd name="T6" fmla="*/ 0 60000 65536"/>
              <a:gd name="T7" fmla="*/ 0 60000 65536"/>
              <a:gd name="T8" fmla="*/ 0 60000 65536"/>
              <a:gd name="T9" fmla="*/ 0 w 46"/>
              <a:gd name="T10" fmla="*/ 0 h 48"/>
              <a:gd name="T11" fmla="*/ 46 w 4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48">
                <a:moveTo>
                  <a:pt x="29" y="0"/>
                </a:moveTo>
                <a:lnTo>
                  <a:pt x="46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4" name="Line 136"/>
          <p:cNvSpPr>
            <a:spLocks noChangeShapeType="1"/>
          </p:cNvSpPr>
          <p:nvPr/>
        </p:nvSpPr>
        <p:spPr bwMode="auto">
          <a:xfrm flipH="1">
            <a:off x="6053138" y="3403600"/>
            <a:ext cx="69850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5" name="Rectangle 137"/>
          <p:cNvSpPr>
            <a:spLocks noChangeArrowheads="1"/>
          </p:cNvSpPr>
          <p:nvPr/>
        </p:nvSpPr>
        <p:spPr bwMode="auto">
          <a:xfrm>
            <a:off x="4768850" y="5453063"/>
            <a:ext cx="19050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6" name="Rectangle 138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7" name="Rectangle 139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8" name="Freeform 140"/>
          <p:cNvSpPr>
            <a:spLocks/>
          </p:cNvSpPr>
          <p:nvPr/>
        </p:nvSpPr>
        <p:spPr bwMode="auto">
          <a:xfrm>
            <a:off x="4841875" y="5453063"/>
            <a:ext cx="63500" cy="127000"/>
          </a:xfrm>
          <a:custGeom>
            <a:avLst/>
            <a:gdLst>
              <a:gd name="T0" fmla="*/ 2147483647 w 40"/>
              <a:gd name="T1" fmla="*/ 0 h 80"/>
              <a:gd name="T2" fmla="*/ 0 w 40"/>
              <a:gd name="T3" fmla="*/ 2147483647 h 80"/>
              <a:gd name="T4" fmla="*/ 0 60000 65536"/>
              <a:gd name="T5" fmla="*/ 0 60000 65536"/>
              <a:gd name="T6" fmla="*/ 0 w 40"/>
              <a:gd name="T7" fmla="*/ 0 h 80"/>
              <a:gd name="T8" fmla="*/ 40 w 40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0">
                <a:moveTo>
                  <a:pt x="40" y="0"/>
                </a:moveTo>
                <a:cubicBezTo>
                  <a:pt x="32" y="44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9" name="Freeform 141"/>
          <p:cNvSpPr>
            <a:spLocks/>
          </p:cNvSpPr>
          <p:nvPr/>
        </p:nvSpPr>
        <p:spPr bwMode="auto">
          <a:xfrm>
            <a:off x="4770438" y="5495925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6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0" name="Rectangle 142"/>
          <p:cNvSpPr>
            <a:spLocks noChangeArrowheads="1"/>
          </p:cNvSpPr>
          <p:nvPr/>
        </p:nvSpPr>
        <p:spPr bwMode="auto">
          <a:xfrm>
            <a:off x="4770438" y="5449888"/>
            <a:ext cx="166687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1" name="Rectangle 143"/>
          <p:cNvSpPr>
            <a:spLocks noChangeArrowheads="1"/>
          </p:cNvSpPr>
          <p:nvPr/>
        </p:nvSpPr>
        <p:spPr bwMode="auto">
          <a:xfrm>
            <a:off x="4649788" y="5327650"/>
            <a:ext cx="1497012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2" name="Rectangle 144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3" name="Rectangle 145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4" name="Rectangle 146"/>
          <p:cNvSpPr>
            <a:spLocks noChangeArrowheads="1"/>
          </p:cNvSpPr>
          <p:nvPr/>
        </p:nvSpPr>
        <p:spPr bwMode="auto">
          <a:xfrm>
            <a:off x="4705350" y="5407025"/>
            <a:ext cx="8366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GeoVolume</a:t>
            </a:r>
            <a:endParaRPr lang="en-US"/>
          </a:p>
        </p:txBody>
      </p:sp>
      <p:sp>
        <p:nvSpPr>
          <p:cNvPr id="45195" name="Rectangle 147"/>
          <p:cNvSpPr>
            <a:spLocks noChangeArrowheads="1"/>
          </p:cNvSpPr>
          <p:nvPr/>
        </p:nvSpPr>
        <p:spPr bwMode="auto">
          <a:xfrm>
            <a:off x="4738688" y="5573713"/>
            <a:ext cx="5127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96" name="Rectangle 148"/>
          <p:cNvSpPr>
            <a:spLocks noChangeArrowheads="1"/>
          </p:cNvSpPr>
          <p:nvPr/>
        </p:nvSpPr>
        <p:spPr bwMode="auto">
          <a:xfrm>
            <a:off x="5207000" y="5573713"/>
            <a:ext cx="5461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97" name="Rectangle 149"/>
          <p:cNvSpPr>
            <a:spLocks noChangeArrowheads="1"/>
          </p:cNvSpPr>
          <p:nvPr/>
        </p:nvSpPr>
        <p:spPr bwMode="auto">
          <a:xfrm>
            <a:off x="5884863" y="5403850"/>
            <a:ext cx="212725" cy="169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8" name="Rectangle 150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9" name="Rectangle 151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0" name="Rectangle 152"/>
          <p:cNvSpPr>
            <a:spLocks noChangeArrowheads="1"/>
          </p:cNvSpPr>
          <p:nvPr/>
        </p:nvSpPr>
        <p:spPr bwMode="auto">
          <a:xfrm>
            <a:off x="5884863" y="540067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1" name="Freeform 153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2" name="Freeform 154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3" name="Freeform 155"/>
          <p:cNvSpPr>
            <a:spLocks/>
          </p:cNvSpPr>
          <p:nvPr/>
        </p:nvSpPr>
        <p:spPr bwMode="auto">
          <a:xfrm>
            <a:off x="5988050" y="5411788"/>
            <a:ext cx="60325" cy="122237"/>
          </a:xfrm>
          <a:custGeom>
            <a:avLst/>
            <a:gdLst>
              <a:gd name="T0" fmla="*/ 2147483647 w 38"/>
              <a:gd name="T1" fmla="*/ 0 h 77"/>
              <a:gd name="T2" fmla="*/ 2147483647 w 38"/>
              <a:gd name="T3" fmla="*/ 2147483647 h 77"/>
              <a:gd name="T4" fmla="*/ 0 w 38"/>
              <a:gd name="T5" fmla="*/ 2147483647 h 77"/>
              <a:gd name="T6" fmla="*/ 0 w 38"/>
              <a:gd name="T7" fmla="*/ 2147483647 h 77"/>
              <a:gd name="T8" fmla="*/ 0 w 38"/>
              <a:gd name="T9" fmla="*/ 214748364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77"/>
              <a:gd name="T17" fmla="*/ 38 w 38"/>
              <a:gd name="T18" fmla="*/ 77 h 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77">
                <a:moveTo>
                  <a:pt x="38" y="0"/>
                </a:moveTo>
                <a:lnTo>
                  <a:pt x="38" y="26"/>
                </a:lnTo>
                <a:lnTo>
                  <a:pt x="0" y="77"/>
                </a:lnTo>
                <a:lnTo>
                  <a:pt x="0" y="44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4" name="Freeform 156"/>
          <p:cNvSpPr>
            <a:spLocks/>
          </p:cNvSpPr>
          <p:nvPr/>
        </p:nvSpPr>
        <p:spPr bwMode="auto">
          <a:xfrm>
            <a:off x="5903913" y="5459413"/>
            <a:ext cx="82550" cy="74612"/>
          </a:xfrm>
          <a:custGeom>
            <a:avLst/>
            <a:gdLst>
              <a:gd name="T0" fmla="*/ 2147483647 w 52"/>
              <a:gd name="T1" fmla="*/ 0 h 47"/>
              <a:gd name="T2" fmla="*/ 0 w 52"/>
              <a:gd name="T3" fmla="*/ 2147483647 h 47"/>
              <a:gd name="T4" fmla="*/ 2147483647 w 52"/>
              <a:gd name="T5" fmla="*/ 2147483647 h 47"/>
              <a:gd name="T6" fmla="*/ 0 60000 65536"/>
              <a:gd name="T7" fmla="*/ 0 60000 65536"/>
              <a:gd name="T8" fmla="*/ 0 60000 65536"/>
              <a:gd name="T9" fmla="*/ 0 w 52"/>
              <a:gd name="T10" fmla="*/ 0 h 47"/>
              <a:gd name="T11" fmla="*/ 52 w 52"/>
              <a:gd name="T12" fmla="*/ 47 h 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7">
                <a:moveTo>
                  <a:pt x="2" y="0"/>
                </a:moveTo>
                <a:lnTo>
                  <a:pt x="0" y="23"/>
                </a:lnTo>
                <a:lnTo>
                  <a:pt x="52" y="47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5" name="Freeform 157"/>
          <p:cNvSpPr>
            <a:spLocks/>
          </p:cNvSpPr>
          <p:nvPr/>
        </p:nvSpPr>
        <p:spPr bwMode="auto">
          <a:xfrm>
            <a:off x="5905500" y="5418138"/>
            <a:ext cx="71438" cy="76200"/>
          </a:xfrm>
          <a:custGeom>
            <a:avLst/>
            <a:gdLst>
              <a:gd name="T0" fmla="*/ 2147483647 w 45"/>
              <a:gd name="T1" fmla="*/ 0 h 48"/>
              <a:gd name="T2" fmla="*/ 2147483647 w 45"/>
              <a:gd name="T3" fmla="*/ 2147483647 h 48"/>
              <a:gd name="T4" fmla="*/ 0 w 45"/>
              <a:gd name="T5" fmla="*/ 2147483647 h 48"/>
              <a:gd name="T6" fmla="*/ 0 60000 65536"/>
              <a:gd name="T7" fmla="*/ 0 60000 65536"/>
              <a:gd name="T8" fmla="*/ 0 60000 65536"/>
              <a:gd name="T9" fmla="*/ 0 w 45"/>
              <a:gd name="T10" fmla="*/ 0 h 48"/>
              <a:gd name="T11" fmla="*/ 45 w 45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48">
                <a:moveTo>
                  <a:pt x="28" y="0"/>
                </a:moveTo>
                <a:lnTo>
                  <a:pt x="45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6" name="Line 158"/>
          <p:cNvSpPr>
            <a:spLocks noChangeShapeType="1"/>
          </p:cNvSpPr>
          <p:nvPr/>
        </p:nvSpPr>
        <p:spPr bwMode="auto">
          <a:xfrm flipH="1">
            <a:off x="5976938" y="5453063"/>
            <a:ext cx="71437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7" name="Rectangle 159"/>
          <p:cNvSpPr>
            <a:spLocks noChangeArrowheads="1"/>
          </p:cNvSpPr>
          <p:nvPr/>
        </p:nvSpPr>
        <p:spPr bwMode="auto">
          <a:xfrm>
            <a:off x="6554788" y="3082925"/>
            <a:ext cx="1222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45208" name="Rectangle 160"/>
          <p:cNvSpPr>
            <a:spLocks noChangeArrowheads="1"/>
          </p:cNvSpPr>
          <p:nvPr/>
        </p:nvSpPr>
        <p:spPr bwMode="auto">
          <a:xfrm>
            <a:off x="6253163" y="3336925"/>
            <a:ext cx="1333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*</a:t>
            </a:r>
            <a:endParaRPr lang="en-US"/>
          </a:p>
        </p:txBody>
      </p:sp>
      <p:sp>
        <p:nvSpPr>
          <p:cNvPr id="45209" name="Freeform 161"/>
          <p:cNvSpPr>
            <a:spLocks noEditPoints="1"/>
          </p:cNvSpPr>
          <p:nvPr/>
        </p:nvSpPr>
        <p:spPr bwMode="auto">
          <a:xfrm>
            <a:off x="3995738" y="2755900"/>
            <a:ext cx="631825" cy="687388"/>
          </a:xfrm>
          <a:custGeom>
            <a:avLst/>
            <a:gdLst>
              <a:gd name="T0" fmla="*/ 2147483647 w 906"/>
              <a:gd name="T1" fmla="*/ 2147483647 h 984"/>
              <a:gd name="T2" fmla="*/ 2147483647 w 906"/>
              <a:gd name="T3" fmla="*/ 2147483647 h 984"/>
              <a:gd name="T4" fmla="*/ 2147483647 w 906"/>
              <a:gd name="T5" fmla="*/ 2147483647 h 984"/>
              <a:gd name="T6" fmla="*/ 2147483647 w 906"/>
              <a:gd name="T7" fmla="*/ 2147483647 h 984"/>
              <a:gd name="T8" fmla="*/ 2147483647 w 906"/>
              <a:gd name="T9" fmla="*/ 2147483647 h 984"/>
              <a:gd name="T10" fmla="*/ 2147483647 w 906"/>
              <a:gd name="T11" fmla="*/ 2147483647 h 984"/>
              <a:gd name="T12" fmla="*/ 2147483647 w 906"/>
              <a:gd name="T13" fmla="*/ 2147483647 h 984"/>
              <a:gd name="T14" fmla="*/ 2147483647 w 906"/>
              <a:gd name="T15" fmla="*/ 2147483647 h 984"/>
              <a:gd name="T16" fmla="*/ 2147483647 w 906"/>
              <a:gd name="T17" fmla="*/ 2147483647 h 984"/>
              <a:gd name="T18" fmla="*/ 2147483647 w 906"/>
              <a:gd name="T19" fmla="*/ 2147483647 h 984"/>
              <a:gd name="T20" fmla="*/ 2147483647 w 906"/>
              <a:gd name="T21" fmla="*/ 2147483647 h 984"/>
              <a:gd name="T22" fmla="*/ 2147483647 w 906"/>
              <a:gd name="T23" fmla="*/ 2147483647 h 984"/>
              <a:gd name="T24" fmla="*/ 2147483647 w 906"/>
              <a:gd name="T25" fmla="*/ 2147483647 h 984"/>
              <a:gd name="T26" fmla="*/ 2147483647 w 906"/>
              <a:gd name="T27" fmla="*/ 2147483647 h 984"/>
              <a:gd name="T28" fmla="*/ 2147483647 w 906"/>
              <a:gd name="T29" fmla="*/ 2147483647 h 984"/>
              <a:gd name="T30" fmla="*/ 2147483647 w 906"/>
              <a:gd name="T31" fmla="*/ 2147483647 h 984"/>
              <a:gd name="T32" fmla="*/ 2147483647 w 906"/>
              <a:gd name="T33" fmla="*/ 2147483647 h 984"/>
              <a:gd name="T34" fmla="*/ 2147483647 w 906"/>
              <a:gd name="T35" fmla="*/ 2147483647 h 984"/>
              <a:gd name="T36" fmla="*/ 2147483647 w 906"/>
              <a:gd name="T37" fmla="*/ 2147483647 h 984"/>
              <a:gd name="T38" fmla="*/ 2147483647 w 906"/>
              <a:gd name="T39" fmla="*/ 2147483647 h 984"/>
              <a:gd name="T40" fmla="*/ 2147483647 w 906"/>
              <a:gd name="T41" fmla="*/ 2147483647 h 984"/>
              <a:gd name="T42" fmla="*/ 2147483647 w 906"/>
              <a:gd name="T43" fmla="*/ 2147483647 h 984"/>
              <a:gd name="T44" fmla="*/ 2147483647 w 906"/>
              <a:gd name="T45" fmla="*/ 2147483647 h 984"/>
              <a:gd name="T46" fmla="*/ 2147483647 w 906"/>
              <a:gd name="T47" fmla="*/ 2147483647 h 984"/>
              <a:gd name="T48" fmla="*/ 2147483647 w 906"/>
              <a:gd name="T49" fmla="*/ 2147483647 h 984"/>
              <a:gd name="T50" fmla="*/ 2147483647 w 906"/>
              <a:gd name="T51" fmla="*/ 2147483647 h 984"/>
              <a:gd name="T52" fmla="*/ 2147483647 w 906"/>
              <a:gd name="T53" fmla="*/ 2147483647 h 984"/>
              <a:gd name="T54" fmla="*/ 2147483647 w 906"/>
              <a:gd name="T55" fmla="*/ 2147483647 h 984"/>
              <a:gd name="T56" fmla="*/ 2147483647 w 906"/>
              <a:gd name="T57" fmla="*/ 2147483647 h 984"/>
              <a:gd name="T58" fmla="*/ 2147483647 w 906"/>
              <a:gd name="T59" fmla="*/ 2147483647 h 984"/>
              <a:gd name="T60" fmla="*/ 2147483647 w 906"/>
              <a:gd name="T61" fmla="*/ 2147483647 h 984"/>
              <a:gd name="T62" fmla="*/ 2147483647 w 906"/>
              <a:gd name="T63" fmla="*/ 2147483647 h 984"/>
              <a:gd name="T64" fmla="*/ 2147483647 w 906"/>
              <a:gd name="T65" fmla="*/ 2147483647 h 984"/>
              <a:gd name="T66" fmla="*/ 2147483647 w 906"/>
              <a:gd name="T67" fmla="*/ 2147483647 h 984"/>
              <a:gd name="T68" fmla="*/ 2147483647 w 906"/>
              <a:gd name="T69" fmla="*/ 2147483647 h 984"/>
              <a:gd name="T70" fmla="*/ 2147483647 w 906"/>
              <a:gd name="T71" fmla="*/ 2147483647 h 984"/>
              <a:gd name="T72" fmla="*/ 2147483647 w 906"/>
              <a:gd name="T73" fmla="*/ 2147483647 h 984"/>
              <a:gd name="T74" fmla="*/ 2147483647 w 906"/>
              <a:gd name="T75" fmla="*/ 2147483647 h 984"/>
              <a:gd name="T76" fmla="*/ 2147483647 w 906"/>
              <a:gd name="T77" fmla="*/ 2147483647 h 984"/>
              <a:gd name="T78" fmla="*/ 2147483647 w 906"/>
              <a:gd name="T79" fmla="*/ 2147483647 h 984"/>
              <a:gd name="T80" fmla="*/ 2147483647 w 906"/>
              <a:gd name="T81" fmla="*/ 2147483647 h 984"/>
              <a:gd name="T82" fmla="*/ 2147483647 w 906"/>
              <a:gd name="T83" fmla="*/ 2147483647 h 984"/>
              <a:gd name="T84" fmla="*/ 2147483647 w 906"/>
              <a:gd name="T85" fmla="*/ 2147483647 h 984"/>
              <a:gd name="T86" fmla="*/ 2147483647 w 906"/>
              <a:gd name="T87" fmla="*/ 2147483647 h 984"/>
              <a:gd name="T88" fmla="*/ 2147483647 w 906"/>
              <a:gd name="T89" fmla="*/ 2147483647 h 984"/>
              <a:gd name="T90" fmla="*/ 2147483647 w 906"/>
              <a:gd name="T91" fmla="*/ 2147483647 h 984"/>
              <a:gd name="T92" fmla="*/ 2147483647 w 906"/>
              <a:gd name="T93" fmla="*/ 2147483647 h 984"/>
              <a:gd name="T94" fmla="*/ 2147483647 w 906"/>
              <a:gd name="T95" fmla="*/ 2147483647 h 984"/>
              <a:gd name="T96" fmla="*/ 2147483647 w 906"/>
              <a:gd name="T97" fmla="*/ 2147483647 h 98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06"/>
              <a:gd name="T148" fmla="*/ 0 h 984"/>
              <a:gd name="T149" fmla="*/ 906 w 906"/>
              <a:gd name="T150" fmla="*/ 984 h 98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06" h="984">
                <a:moveTo>
                  <a:pt x="903" y="15"/>
                </a:moveTo>
                <a:lnTo>
                  <a:pt x="892" y="26"/>
                </a:lnTo>
                <a:cubicBezTo>
                  <a:pt x="889" y="30"/>
                  <a:pt x="884" y="30"/>
                  <a:pt x="881" y="27"/>
                </a:cubicBezTo>
                <a:cubicBezTo>
                  <a:pt x="878" y="24"/>
                  <a:pt x="878" y="19"/>
                  <a:pt x="881" y="16"/>
                </a:cubicBezTo>
                <a:lnTo>
                  <a:pt x="891" y="4"/>
                </a:lnTo>
                <a:cubicBezTo>
                  <a:pt x="894" y="1"/>
                  <a:pt x="900" y="0"/>
                  <a:pt x="903" y="3"/>
                </a:cubicBezTo>
                <a:cubicBezTo>
                  <a:pt x="906" y="6"/>
                  <a:pt x="906" y="11"/>
                  <a:pt x="903" y="15"/>
                </a:cubicBezTo>
                <a:close/>
                <a:moveTo>
                  <a:pt x="871" y="50"/>
                </a:moveTo>
                <a:lnTo>
                  <a:pt x="860" y="62"/>
                </a:lnTo>
                <a:cubicBezTo>
                  <a:pt x="857" y="65"/>
                  <a:pt x="852" y="65"/>
                  <a:pt x="849" y="62"/>
                </a:cubicBezTo>
                <a:cubicBezTo>
                  <a:pt x="845" y="59"/>
                  <a:pt x="845" y="54"/>
                  <a:pt x="848" y="51"/>
                </a:cubicBezTo>
                <a:lnTo>
                  <a:pt x="859" y="39"/>
                </a:lnTo>
                <a:cubicBezTo>
                  <a:pt x="862" y="36"/>
                  <a:pt x="867" y="36"/>
                  <a:pt x="870" y="39"/>
                </a:cubicBezTo>
                <a:cubicBezTo>
                  <a:pt x="874" y="42"/>
                  <a:pt x="874" y="47"/>
                  <a:pt x="871" y="50"/>
                </a:cubicBezTo>
                <a:close/>
                <a:moveTo>
                  <a:pt x="838" y="85"/>
                </a:moveTo>
                <a:lnTo>
                  <a:pt x="827" y="97"/>
                </a:lnTo>
                <a:cubicBezTo>
                  <a:pt x="824" y="100"/>
                  <a:pt x="819" y="101"/>
                  <a:pt x="816" y="98"/>
                </a:cubicBezTo>
                <a:cubicBezTo>
                  <a:pt x="813" y="95"/>
                  <a:pt x="813" y="90"/>
                  <a:pt x="816" y="86"/>
                </a:cubicBezTo>
                <a:lnTo>
                  <a:pt x="826" y="74"/>
                </a:lnTo>
                <a:cubicBezTo>
                  <a:pt x="829" y="71"/>
                  <a:pt x="835" y="71"/>
                  <a:pt x="838" y="74"/>
                </a:cubicBezTo>
                <a:cubicBezTo>
                  <a:pt x="841" y="77"/>
                  <a:pt x="841" y="82"/>
                  <a:pt x="838" y="85"/>
                </a:cubicBezTo>
                <a:close/>
                <a:moveTo>
                  <a:pt x="806" y="121"/>
                </a:moveTo>
                <a:lnTo>
                  <a:pt x="795" y="132"/>
                </a:lnTo>
                <a:cubicBezTo>
                  <a:pt x="792" y="136"/>
                  <a:pt x="787" y="136"/>
                  <a:pt x="784" y="133"/>
                </a:cubicBezTo>
                <a:cubicBezTo>
                  <a:pt x="780" y="130"/>
                  <a:pt x="780" y="125"/>
                  <a:pt x="783" y="122"/>
                </a:cubicBezTo>
                <a:lnTo>
                  <a:pt x="794" y="110"/>
                </a:lnTo>
                <a:cubicBezTo>
                  <a:pt x="797" y="107"/>
                  <a:pt x="802" y="106"/>
                  <a:pt x="805" y="109"/>
                </a:cubicBezTo>
                <a:cubicBezTo>
                  <a:pt x="809" y="112"/>
                  <a:pt x="809" y="117"/>
                  <a:pt x="806" y="121"/>
                </a:cubicBezTo>
                <a:close/>
                <a:moveTo>
                  <a:pt x="773" y="156"/>
                </a:moveTo>
                <a:lnTo>
                  <a:pt x="762" y="168"/>
                </a:lnTo>
                <a:cubicBezTo>
                  <a:pt x="759" y="171"/>
                  <a:pt x="754" y="171"/>
                  <a:pt x="751" y="168"/>
                </a:cubicBezTo>
                <a:cubicBezTo>
                  <a:pt x="748" y="165"/>
                  <a:pt x="748" y="160"/>
                  <a:pt x="751" y="157"/>
                </a:cubicBezTo>
                <a:lnTo>
                  <a:pt x="761" y="145"/>
                </a:lnTo>
                <a:cubicBezTo>
                  <a:pt x="764" y="142"/>
                  <a:pt x="770" y="142"/>
                  <a:pt x="773" y="145"/>
                </a:cubicBezTo>
                <a:cubicBezTo>
                  <a:pt x="776" y="148"/>
                  <a:pt x="776" y="153"/>
                  <a:pt x="773" y="156"/>
                </a:cubicBezTo>
                <a:close/>
                <a:moveTo>
                  <a:pt x="741" y="191"/>
                </a:moveTo>
                <a:lnTo>
                  <a:pt x="730" y="203"/>
                </a:lnTo>
                <a:cubicBezTo>
                  <a:pt x="727" y="206"/>
                  <a:pt x="722" y="207"/>
                  <a:pt x="719" y="204"/>
                </a:cubicBezTo>
                <a:cubicBezTo>
                  <a:pt x="715" y="201"/>
                  <a:pt x="715" y="195"/>
                  <a:pt x="718" y="192"/>
                </a:cubicBezTo>
                <a:lnTo>
                  <a:pt x="729" y="180"/>
                </a:lnTo>
                <a:cubicBezTo>
                  <a:pt x="732" y="177"/>
                  <a:pt x="737" y="177"/>
                  <a:pt x="740" y="180"/>
                </a:cubicBezTo>
                <a:cubicBezTo>
                  <a:pt x="744" y="183"/>
                  <a:pt x="744" y="188"/>
                  <a:pt x="741" y="191"/>
                </a:cubicBezTo>
                <a:close/>
                <a:moveTo>
                  <a:pt x="708" y="227"/>
                </a:moveTo>
                <a:lnTo>
                  <a:pt x="697" y="238"/>
                </a:lnTo>
                <a:cubicBezTo>
                  <a:pt x="694" y="242"/>
                  <a:pt x="689" y="242"/>
                  <a:pt x="686" y="239"/>
                </a:cubicBezTo>
                <a:cubicBezTo>
                  <a:pt x="683" y="236"/>
                  <a:pt x="683" y="231"/>
                  <a:pt x="686" y="228"/>
                </a:cubicBezTo>
                <a:lnTo>
                  <a:pt x="696" y="216"/>
                </a:lnTo>
                <a:cubicBezTo>
                  <a:pt x="699" y="213"/>
                  <a:pt x="705" y="212"/>
                  <a:pt x="708" y="215"/>
                </a:cubicBezTo>
                <a:cubicBezTo>
                  <a:pt x="711" y="218"/>
                  <a:pt x="711" y="223"/>
                  <a:pt x="708" y="227"/>
                </a:cubicBezTo>
                <a:close/>
                <a:moveTo>
                  <a:pt x="676" y="262"/>
                </a:moveTo>
                <a:lnTo>
                  <a:pt x="665" y="274"/>
                </a:lnTo>
                <a:cubicBezTo>
                  <a:pt x="662" y="277"/>
                  <a:pt x="657" y="277"/>
                  <a:pt x="654" y="274"/>
                </a:cubicBezTo>
                <a:cubicBezTo>
                  <a:pt x="650" y="271"/>
                  <a:pt x="650" y="266"/>
                  <a:pt x="653" y="263"/>
                </a:cubicBezTo>
                <a:lnTo>
                  <a:pt x="664" y="251"/>
                </a:lnTo>
                <a:cubicBezTo>
                  <a:pt x="667" y="248"/>
                  <a:pt x="672" y="248"/>
                  <a:pt x="675" y="251"/>
                </a:cubicBezTo>
                <a:cubicBezTo>
                  <a:pt x="679" y="254"/>
                  <a:pt x="679" y="259"/>
                  <a:pt x="676" y="262"/>
                </a:cubicBezTo>
                <a:close/>
                <a:moveTo>
                  <a:pt x="643" y="297"/>
                </a:moveTo>
                <a:lnTo>
                  <a:pt x="632" y="309"/>
                </a:lnTo>
                <a:cubicBezTo>
                  <a:pt x="629" y="312"/>
                  <a:pt x="624" y="313"/>
                  <a:pt x="621" y="310"/>
                </a:cubicBezTo>
                <a:cubicBezTo>
                  <a:pt x="618" y="307"/>
                  <a:pt x="618" y="301"/>
                  <a:pt x="621" y="298"/>
                </a:cubicBezTo>
                <a:lnTo>
                  <a:pt x="631" y="286"/>
                </a:lnTo>
                <a:cubicBezTo>
                  <a:pt x="634" y="283"/>
                  <a:pt x="640" y="283"/>
                  <a:pt x="643" y="286"/>
                </a:cubicBezTo>
                <a:cubicBezTo>
                  <a:pt x="646" y="289"/>
                  <a:pt x="646" y="294"/>
                  <a:pt x="643" y="297"/>
                </a:cubicBezTo>
                <a:close/>
                <a:moveTo>
                  <a:pt x="611" y="333"/>
                </a:moveTo>
                <a:lnTo>
                  <a:pt x="600" y="344"/>
                </a:lnTo>
                <a:cubicBezTo>
                  <a:pt x="597" y="348"/>
                  <a:pt x="592" y="348"/>
                  <a:pt x="589" y="345"/>
                </a:cubicBezTo>
                <a:cubicBezTo>
                  <a:pt x="585" y="342"/>
                  <a:pt x="585" y="337"/>
                  <a:pt x="588" y="334"/>
                </a:cubicBezTo>
                <a:lnTo>
                  <a:pt x="599" y="322"/>
                </a:lnTo>
                <a:cubicBezTo>
                  <a:pt x="602" y="319"/>
                  <a:pt x="607" y="318"/>
                  <a:pt x="610" y="321"/>
                </a:cubicBezTo>
                <a:cubicBezTo>
                  <a:pt x="614" y="324"/>
                  <a:pt x="614" y="329"/>
                  <a:pt x="611" y="333"/>
                </a:cubicBezTo>
                <a:close/>
                <a:moveTo>
                  <a:pt x="578" y="368"/>
                </a:moveTo>
                <a:lnTo>
                  <a:pt x="567" y="380"/>
                </a:lnTo>
                <a:cubicBezTo>
                  <a:pt x="564" y="383"/>
                  <a:pt x="559" y="383"/>
                  <a:pt x="556" y="380"/>
                </a:cubicBezTo>
                <a:cubicBezTo>
                  <a:pt x="553" y="377"/>
                  <a:pt x="553" y="372"/>
                  <a:pt x="556" y="369"/>
                </a:cubicBezTo>
                <a:lnTo>
                  <a:pt x="566" y="357"/>
                </a:lnTo>
                <a:cubicBezTo>
                  <a:pt x="569" y="354"/>
                  <a:pt x="575" y="354"/>
                  <a:pt x="578" y="357"/>
                </a:cubicBezTo>
                <a:cubicBezTo>
                  <a:pt x="581" y="360"/>
                  <a:pt x="581" y="365"/>
                  <a:pt x="578" y="368"/>
                </a:cubicBezTo>
                <a:close/>
                <a:moveTo>
                  <a:pt x="546" y="403"/>
                </a:moveTo>
                <a:lnTo>
                  <a:pt x="535" y="415"/>
                </a:lnTo>
                <a:cubicBezTo>
                  <a:pt x="532" y="418"/>
                  <a:pt x="527" y="418"/>
                  <a:pt x="524" y="415"/>
                </a:cubicBezTo>
                <a:cubicBezTo>
                  <a:pt x="520" y="413"/>
                  <a:pt x="520" y="407"/>
                  <a:pt x="523" y="404"/>
                </a:cubicBezTo>
                <a:lnTo>
                  <a:pt x="534" y="392"/>
                </a:lnTo>
                <a:cubicBezTo>
                  <a:pt x="537" y="389"/>
                  <a:pt x="542" y="389"/>
                  <a:pt x="545" y="392"/>
                </a:cubicBezTo>
                <a:cubicBezTo>
                  <a:pt x="549" y="395"/>
                  <a:pt x="549" y="400"/>
                  <a:pt x="546" y="403"/>
                </a:cubicBezTo>
                <a:close/>
                <a:moveTo>
                  <a:pt x="513" y="439"/>
                </a:moveTo>
                <a:lnTo>
                  <a:pt x="502" y="450"/>
                </a:lnTo>
                <a:cubicBezTo>
                  <a:pt x="499" y="454"/>
                  <a:pt x="494" y="454"/>
                  <a:pt x="491" y="451"/>
                </a:cubicBezTo>
                <a:cubicBezTo>
                  <a:pt x="488" y="448"/>
                  <a:pt x="488" y="443"/>
                  <a:pt x="491" y="440"/>
                </a:cubicBezTo>
                <a:lnTo>
                  <a:pt x="501" y="428"/>
                </a:lnTo>
                <a:cubicBezTo>
                  <a:pt x="504" y="424"/>
                  <a:pt x="510" y="424"/>
                  <a:pt x="513" y="427"/>
                </a:cubicBezTo>
                <a:cubicBezTo>
                  <a:pt x="516" y="430"/>
                  <a:pt x="516" y="435"/>
                  <a:pt x="513" y="439"/>
                </a:cubicBezTo>
                <a:close/>
                <a:moveTo>
                  <a:pt x="481" y="474"/>
                </a:moveTo>
                <a:lnTo>
                  <a:pt x="470" y="486"/>
                </a:lnTo>
                <a:cubicBezTo>
                  <a:pt x="467" y="489"/>
                  <a:pt x="462" y="489"/>
                  <a:pt x="459" y="486"/>
                </a:cubicBezTo>
                <a:cubicBezTo>
                  <a:pt x="455" y="483"/>
                  <a:pt x="455" y="478"/>
                  <a:pt x="458" y="475"/>
                </a:cubicBezTo>
                <a:lnTo>
                  <a:pt x="469" y="463"/>
                </a:lnTo>
                <a:cubicBezTo>
                  <a:pt x="472" y="460"/>
                  <a:pt x="477" y="460"/>
                  <a:pt x="480" y="463"/>
                </a:cubicBezTo>
                <a:cubicBezTo>
                  <a:pt x="484" y="466"/>
                  <a:pt x="484" y="471"/>
                  <a:pt x="481" y="474"/>
                </a:cubicBezTo>
                <a:close/>
                <a:moveTo>
                  <a:pt x="448" y="509"/>
                </a:moveTo>
                <a:lnTo>
                  <a:pt x="437" y="521"/>
                </a:lnTo>
                <a:cubicBezTo>
                  <a:pt x="434" y="524"/>
                  <a:pt x="429" y="524"/>
                  <a:pt x="426" y="521"/>
                </a:cubicBezTo>
                <a:cubicBezTo>
                  <a:pt x="423" y="518"/>
                  <a:pt x="423" y="513"/>
                  <a:pt x="426" y="510"/>
                </a:cubicBezTo>
                <a:lnTo>
                  <a:pt x="437" y="498"/>
                </a:lnTo>
                <a:cubicBezTo>
                  <a:pt x="439" y="495"/>
                  <a:pt x="445" y="495"/>
                  <a:pt x="448" y="498"/>
                </a:cubicBezTo>
                <a:cubicBezTo>
                  <a:pt x="451" y="501"/>
                  <a:pt x="451" y="506"/>
                  <a:pt x="448" y="509"/>
                </a:cubicBezTo>
                <a:close/>
                <a:moveTo>
                  <a:pt x="416" y="545"/>
                </a:moveTo>
                <a:lnTo>
                  <a:pt x="405" y="556"/>
                </a:lnTo>
                <a:cubicBezTo>
                  <a:pt x="402" y="560"/>
                  <a:pt x="397" y="560"/>
                  <a:pt x="394" y="557"/>
                </a:cubicBezTo>
                <a:cubicBezTo>
                  <a:pt x="390" y="554"/>
                  <a:pt x="390" y="549"/>
                  <a:pt x="393" y="545"/>
                </a:cubicBezTo>
                <a:lnTo>
                  <a:pt x="404" y="534"/>
                </a:lnTo>
                <a:cubicBezTo>
                  <a:pt x="407" y="530"/>
                  <a:pt x="412" y="530"/>
                  <a:pt x="415" y="533"/>
                </a:cubicBezTo>
                <a:cubicBezTo>
                  <a:pt x="419" y="536"/>
                  <a:pt x="419" y="541"/>
                  <a:pt x="416" y="545"/>
                </a:cubicBezTo>
                <a:close/>
                <a:moveTo>
                  <a:pt x="383" y="580"/>
                </a:moveTo>
                <a:lnTo>
                  <a:pt x="372" y="592"/>
                </a:lnTo>
                <a:cubicBezTo>
                  <a:pt x="369" y="595"/>
                  <a:pt x="364" y="595"/>
                  <a:pt x="361" y="592"/>
                </a:cubicBezTo>
                <a:cubicBezTo>
                  <a:pt x="358" y="589"/>
                  <a:pt x="358" y="584"/>
                  <a:pt x="361" y="581"/>
                </a:cubicBezTo>
                <a:lnTo>
                  <a:pt x="372" y="569"/>
                </a:lnTo>
                <a:cubicBezTo>
                  <a:pt x="374" y="566"/>
                  <a:pt x="380" y="566"/>
                  <a:pt x="383" y="569"/>
                </a:cubicBezTo>
                <a:cubicBezTo>
                  <a:pt x="386" y="572"/>
                  <a:pt x="386" y="577"/>
                  <a:pt x="383" y="580"/>
                </a:cubicBezTo>
                <a:close/>
                <a:moveTo>
                  <a:pt x="351" y="615"/>
                </a:moveTo>
                <a:lnTo>
                  <a:pt x="340" y="627"/>
                </a:lnTo>
                <a:cubicBezTo>
                  <a:pt x="337" y="630"/>
                  <a:pt x="332" y="630"/>
                  <a:pt x="329" y="627"/>
                </a:cubicBezTo>
                <a:cubicBezTo>
                  <a:pt x="325" y="624"/>
                  <a:pt x="325" y="619"/>
                  <a:pt x="328" y="616"/>
                </a:cubicBezTo>
                <a:lnTo>
                  <a:pt x="339" y="604"/>
                </a:lnTo>
                <a:cubicBezTo>
                  <a:pt x="342" y="601"/>
                  <a:pt x="347" y="601"/>
                  <a:pt x="350" y="604"/>
                </a:cubicBezTo>
                <a:cubicBezTo>
                  <a:pt x="354" y="607"/>
                  <a:pt x="354" y="612"/>
                  <a:pt x="351" y="615"/>
                </a:cubicBezTo>
                <a:close/>
                <a:moveTo>
                  <a:pt x="318" y="651"/>
                </a:moveTo>
                <a:lnTo>
                  <a:pt x="307" y="662"/>
                </a:lnTo>
                <a:cubicBezTo>
                  <a:pt x="304" y="666"/>
                  <a:pt x="299" y="666"/>
                  <a:pt x="296" y="663"/>
                </a:cubicBezTo>
                <a:cubicBezTo>
                  <a:pt x="293" y="660"/>
                  <a:pt x="293" y="655"/>
                  <a:pt x="296" y="651"/>
                </a:cubicBezTo>
                <a:lnTo>
                  <a:pt x="307" y="640"/>
                </a:lnTo>
                <a:cubicBezTo>
                  <a:pt x="309" y="636"/>
                  <a:pt x="315" y="636"/>
                  <a:pt x="318" y="639"/>
                </a:cubicBezTo>
                <a:cubicBezTo>
                  <a:pt x="321" y="642"/>
                  <a:pt x="321" y="647"/>
                  <a:pt x="318" y="651"/>
                </a:cubicBezTo>
                <a:close/>
                <a:moveTo>
                  <a:pt x="286" y="686"/>
                </a:moveTo>
                <a:lnTo>
                  <a:pt x="275" y="698"/>
                </a:lnTo>
                <a:cubicBezTo>
                  <a:pt x="272" y="701"/>
                  <a:pt x="267" y="701"/>
                  <a:pt x="264" y="698"/>
                </a:cubicBezTo>
                <a:cubicBezTo>
                  <a:pt x="260" y="695"/>
                  <a:pt x="260" y="690"/>
                  <a:pt x="263" y="687"/>
                </a:cubicBezTo>
                <a:lnTo>
                  <a:pt x="274" y="675"/>
                </a:lnTo>
                <a:cubicBezTo>
                  <a:pt x="277" y="672"/>
                  <a:pt x="282" y="672"/>
                  <a:pt x="285" y="675"/>
                </a:cubicBezTo>
                <a:cubicBezTo>
                  <a:pt x="289" y="678"/>
                  <a:pt x="289" y="683"/>
                  <a:pt x="286" y="686"/>
                </a:cubicBezTo>
                <a:close/>
                <a:moveTo>
                  <a:pt x="253" y="721"/>
                </a:moveTo>
                <a:lnTo>
                  <a:pt x="242" y="733"/>
                </a:lnTo>
                <a:cubicBezTo>
                  <a:pt x="239" y="736"/>
                  <a:pt x="234" y="736"/>
                  <a:pt x="231" y="733"/>
                </a:cubicBezTo>
                <a:cubicBezTo>
                  <a:pt x="228" y="730"/>
                  <a:pt x="228" y="725"/>
                  <a:pt x="231" y="722"/>
                </a:cubicBezTo>
                <a:lnTo>
                  <a:pt x="242" y="710"/>
                </a:lnTo>
                <a:cubicBezTo>
                  <a:pt x="245" y="707"/>
                  <a:pt x="250" y="707"/>
                  <a:pt x="253" y="710"/>
                </a:cubicBezTo>
                <a:cubicBezTo>
                  <a:pt x="256" y="713"/>
                  <a:pt x="256" y="718"/>
                  <a:pt x="253" y="721"/>
                </a:cubicBezTo>
                <a:close/>
                <a:moveTo>
                  <a:pt x="221" y="756"/>
                </a:moveTo>
                <a:lnTo>
                  <a:pt x="210" y="768"/>
                </a:lnTo>
                <a:cubicBezTo>
                  <a:pt x="207" y="772"/>
                  <a:pt x="202" y="772"/>
                  <a:pt x="199" y="769"/>
                </a:cubicBezTo>
                <a:cubicBezTo>
                  <a:pt x="195" y="766"/>
                  <a:pt x="195" y="761"/>
                  <a:pt x="198" y="757"/>
                </a:cubicBezTo>
                <a:lnTo>
                  <a:pt x="209" y="746"/>
                </a:lnTo>
                <a:cubicBezTo>
                  <a:pt x="212" y="742"/>
                  <a:pt x="217" y="742"/>
                  <a:pt x="220" y="745"/>
                </a:cubicBezTo>
                <a:cubicBezTo>
                  <a:pt x="224" y="748"/>
                  <a:pt x="224" y="753"/>
                  <a:pt x="221" y="756"/>
                </a:cubicBezTo>
                <a:close/>
                <a:moveTo>
                  <a:pt x="188" y="792"/>
                </a:moveTo>
                <a:lnTo>
                  <a:pt x="177" y="804"/>
                </a:lnTo>
                <a:cubicBezTo>
                  <a:pt x="174" y="807"/>
                  <a:pt x="169" y="807"/>
                  <a:pt x="166" y="804"/>
                </a:cubicBezTo>
                <a:cubicBezTo>
                  <a:pt x="163" y="801"/>
                  <a:pt x="163" y="796"/>
                  <a:pt x="166" y="793"/>
                </a:cubicBezTo>
                <a:lnTo>
                  <a:pt x="177" y="781"/>
                </a:lnTo>
                <a:cubicBezTo>
                  <a:pt x="180" y="778"/>
                  <a:pt x="185" y="778"/>
                  <a:pt x="188" y="781"/>
                </a:cubicBezTo>
                <a:cubicBezTo>
                  <a:pt x="191" y="784"/>
                  <a:pt x="191" y="789"/>
                  <a:pt x="188" y="792"/>
                </a:cubicBezTo>
                <a:close/>
                <a:moveTo>
                  <a:pt x="156" y="827"/>
                </a:moveTo>
                <a:lnTo>
                  <a:pt x="145" y="839"/>
                </a:lnTo>
                <a:cubicBezTo>
                  <a:pt x="142" y="842"/>
                  <a:pt x="137" y="842"/>
                  <a:pt x="134" y="839"/>
                </a:cubicBezTo>
                <a:cubicBezTo>
                  <a:pt x="130" y="836"/>
                  <a:pt x="130" y="831"/>
                  <a:pt x="133" y="828"/>
                </a:cubicBezTo>
                <a:lnTo>
                  <a:pt x="144" y="816"/>
                </a:lnTo>
                <a:cubicBezTo>
                  <a:pt x="147" y="813"/>
                  <a:pt x="152" y="813"/>
                  <a:pt x="155" y="816"/>
                </a:cubicBezTo>
                <a:cubicBezTo>
                  <a:pt x="159" y="819"/>
                  <a:pt x="159" y="824"/>
                  <a:pt x="156" y="827"/>
                </a:cubicBezTo>
                <a:close/>
                <a:moveTo>
                  <a:pt x="123" y="862"/>
                </a:moveTo>
                <a:lnTo>
                  <a:pt x="112" y="874"/>
                </a:lnTo>
                <a:cubicBezTo>
                  <a:pt x="109" y="877"/>
                  <a:pt x="104" y="878"/>
                  <a:pt x="101" y="875"/>
                </a:cubicBezTo>
                <a:cubicBezTo>
                  <a:pt x="98" y="872"/>
                  <a:pt x="98" y="867"/>
                  <a:pt x="101" y="863"/>
                </a:cubicBezTo>
                <a:lnTo>
                  <a:pt x="112" y="852"/>
                </a:lnTo>
                <a:cubicBezTo>
                  <a:pt x="115" y="848"/>
                  <a:pt x="120" y="848"/>
                  <a:pt x="123" y="851"/>
                </a:cubicBezTo>
                <a:cubicBezTo>
                  <a:pt x="126" y="854"/>
                  <a:pt x="126" y="859"/>
                  <a:pt x="123" y="862"/>
                </a:cubicBezTo>
                <a:close/>
                <a:moveTo>
                  <a:pt x="91" y="898"/>
                </a:moveTo>
                <a:lnTo>
                  <a:pt x="80" y="910"/>
                </a:lnTo>
                <a:cubicBezTo>
                  <a:pt x="77" y="913"/>
                  <a:pt x="72" y="913"/>
                  <a:pt x="69" y="910"/>
                </a:cubicBezTo>
                <a:cubicBezTo>
                  <a:pt x="65" y="907"/>
                  <a:pt x="65" y="902"/>
                  <a:pt x="68" y="899"/>
                </a:cubicBezTo>
                <a:lnTo>
                  <a:pt x="79" y="887"/>
                </a:lnTo>
                <a:cubicBezTo>
                  <a:pt x="82" y="884"/>
                  <a:pt x="87" y="884"/>
                  <a:pt x="90" y="886"/>
                </a:cubicBezTo>
                <a:cubicBezTo>
                  <a:pt x="94" y="889"/>
                  <a:pt x="94" y="895"/>
                  <a:pt x="91" y="898"/>
                </a:cubicBezTo>
                <a:close/>
                <a:moveTo>
                  <a:pt x="58" y="933"/>
                </a:moveTo>
                <a:lnTo>
                  <a:pt x="47" y="945"/>
                </a:lnTo>
                <a:cubicBezTo>
                  <a:pt x="44" y="948"/>
                  <a:pt x="39" y="948"/>
                  <a:pt x="36" y="945"/>
                </a:cubicBezTo>
                <a:cubicBezTo>
                  <a:pt x="33" y="942"/>
                  <a:pt x="33" y="937"/>
                  <a:pt x="36" y="934"/>
                </a:cubicBezTo>
                <a:lnTo>
                  <a:pt x="47" y="922"/>
                </a:lnTo>
                <a:cubicBezTo>
                  <a:pt x="50" y="919"/>
                  <a:pt x="55" y="919"/>
                  <a:pt x="58" y="922"/>
                </a:cubicBezTo>
                <a:cubicBezTo>
                  <a:pt x="61" y="925"/>
                  <a:pt x="61" y="930"/>
                  <a:pt x="58" y="933"/>
                </a:cubicBezTo>
                <a:close/>
                <a:moveTo>
                  <a:pt x="26" y="968"/>
                </a:moveTo>
                <a:lnTo>
                  <a:pt x="15" y="980"/>
                </a:lnTo>
                <a:cubicBezTo>
                  <a:pt x="12" y="983"/>
                  <a:pt x="7" y="984"/>
                  <a:pt x="4" y="981"/>
                </a:cubicBezTo>
                <a:cubicBezTo>
                  <a:pt x="0" y="978"/>
                  <a:pt x="0" y="973"/>
                  <a:pt x="3" y="969"/>
                </a:cubicBezTo>
                <a:lnTo>
                  <a:pt x="14" y="958"/>
                </a:lnTo>
                <a:cubicBezTo>
                  <a:pt x="17" y="954"/>
                  <a:pt x="22" y="954"/>
                  <a:pt x="25" y="957"/>
                </a:cubicBezTo>
                <a:cubicBezTo>
                  <a:pt x="29" y="960"/>
                  <a:pt x="29" y="965"/>
                  <a:pt x="26" y="968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0" name="Freeform 162"/>
          <p:cNvSpPr>
            <a:spLocks/>
          </p:cNvSpPr>
          <p:nvPr/>
        </p:nvSpPr>
        <p:spPr bwMode="auto">
          <a:xfrm>
            <a:off x="4587875" y="2686050"/>
            <a:ext cx="103188" cy="109538"/>
          </a:xfrm>
          <a:custGeom>
            <a:avLst/>
            <a:gdLst>
              <a:gd name="T0" fmla="*/ 0 w 65"/>
              <a:gd name="T1" fmla="*/ 2147483647 h 69"/>
              <a:gd name="T2" fmla="*/ 2147483647 w 65"/>
              <a:gd name="T3" fmla="*/ 0 h 69"/>
              <a:gd name="T4" fmla="*/ 2147483647 w 65"/>
              <a:gd name="T5" fmla="*/ 2147483647 h 69"/>
              <a:gd name="T6" fmla="*/ 0 w 65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69"/>
              <a:gd name="T14" fmla="*/ 65 w 65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69">
                <a:moveTo>
                  <a:pt x="0" y="37"/>
                </a:moveTo>
                <a:lnTo>
                  <a:pt x="65" y="0"/>
                </a:lnTo>
                <a:lnTo>
                  <a:pt x="35" y="69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1" name="Freeform 163"/>
          <p:cNvSpPr>
            <a:spLocks/>
          </p:cNvSpPr>
          <p:nvPr/>
        </p:nvSpPr>
        <p:spPr bwMode="auto">
          <a:xfrm>
            <a:off x="3921125" y="3414713"/>
            <a:ext cx="104775" cy="109537"/>
          </a:xfrm>
          <a:custGeom>
            <a:avLst/>
            <a:gdLst>
              <a:gd name="T0" fmla="*/ 2147483647 w 66"/>
              <a:gd name="T1" fmla="*/ 2147483647 h 69"/>
              <a:gd name="T2" fmla="*/ 0 w 66"/>
              <a:gd name="T3" fmla="*/ 2147483647 h 69"/>
              <a:gd name="T4" fmla="*/ 2147483647 w 66"/>
              <a:gd name="T5" fmla="*/ 0 h 69"/>
              <a:gd name="T6" fmla="*/ 2147483647 w 66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69"/>
              <a:gd name="T14" fmla="*/ 66 w 66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69">
                <a:moveTo>
                  <a:pt x="66" y="32"/>
                </a:moveTo>
                <a:lnTo>
                  <a:pt x="0" y="69"/>
                </a:lnTo>
                <a:lnTo>
                  <a:pt x="31" y="0"/>
                </a:lnTo>
                <a:lnTo>
                  <a:pt x="6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2" name="Freeform 164"/>
          <p:cNvSpPr>
            <a:spLocks noEditPoints="1"/>
          </p:cNvSpPr>
          <p:nvPr/>
        </p:nvSpPr>
        <p:spPr bwMode="auto">
          <a:xfrm>
            <a:off x="4046538" y="3451225"/>
            <a:ext cx="487362" cy="179388"/>
          </a:xfrm>
          <a:custGeom>
            <a:avLst/>
            <a:gdLst>
              <a:gd name="T0" fmla="*/ 2147483647 w 699"/>
              <a:gd name="T1" fmla="*/ 2147483647 h 257"/>
              <a:gd name="T2" fmla="*/ 2147483647 w 699"/>
              <a:gd name="T3" fmla="*/ 2147483647 h 257"/>
              <a:gd name="T4" fmla="*/ 2147483647 w 699"/>
              <a:gd name="T5" fmla="*/ 2147483647 h 257"/>
              <a:gd name="T6" fmla="*/ 2147483647 w 699"/>
              <a:gd name="T7" fmla="*/ 2147483647 h 257"/>
              <a:gd name="T8" fmla="*/ 2147483647 w 699"/>
              <a:gd name="T9" fmla="*/ 2147483647 h 257"/>
              <a:gd name="T10" fmla="*/ 2147483647 w 699"/>
              <a:gd name="T11" fmla="*/ 2147483647 h 257"/>
              <a:gd name="T12" fmla="*/ 2147483647 w 699"/>
              <a:gd name="T13" fmla="*/ 2147483647 h 257"/>
              <a:gd name="T14" fmla="*/ 2147483647 w 699"/>
              <a:gd name="T15" fmla="*/ 2147483647 h 257"/>
              <a:gd name="T16" fmla="*/ 2147483647 w 699"/>
              <a:gd name="T17" fmla="*/ 2147483647 h 257"/>
              <a:gd name="T18" fmla="*/ 2147483647 w 699"/>
              <a:gd name="T19" fmla="*/ 2147483647 h 257"/>
              <a:gd name="T20" fmla="*/ 2147483647 w 699"/>
              <a:gd name="T21" fmla="*/ 2147483647 h 257"/>
              <a:gd name="T22" fmla="*/ 2147483647 w 699"/>
              <a:gd name="T23" fmla="*/ 2147483647 h 257"/>
              <a:gd name="T24" fmla="*/ 2147483647 w 699"/>
              <a:gd name="T25" fmla="*/ 2147483647 h 257"/>
              <a:gd name="T26" fmla="*/ 2147483647 w 699"/>
              <a:gd name="T27" fmla="*/ 2147483647 h 257"/>
              <a:gd name="T28" fmla="*/ 2147483647 w 699"/>
              <a:gd name="T29" fmla="*/ 2147483647 h 257"/>
              <a:gd name="T30" fmla="*/ 2147483647 w 699"/>
              <a:gd name="T31" fmla="*/ 2147483647 h 257"/>
              <a:gd name="T32" fmla="*/ 2147483647 w 699"/>
              <a:gd name="T33" fmla="*/ 2147483647 h 257"/>
              <a:gd name="T34" fmla="*/ 2147483647 w 699"/>
              <a:gd name="T35" fmla="*/ 2147483647 h 257"/>
              <a:gd name="T36" fmla="*/ 2147483647 w 699"/>
              <a:gd name="T37" fmla="*/ 2147483647 h 257"/>
              <a:gd name="T38" fmla="*/ 2147483647 w 699"/>
              <a:gd name="T39" fmla="*/ 2147483647 h 257"/>
              <a:gd name="T40" fmla="*/ 2147483647 w 699"/>
              <a:gd name="T41" fmla="*/ 2147483647 h 257"/>
              <a:gd name="T42" fmla="*/ 2147483647 w 699"/>
              <a:gd name="T43" fmla="*/ 2147483647 h 257"/>
              <a:gd name="T44" fmla="*/ 2147483647 w 699"/>
              <a:gd name="T45" fmla="*/ 2147483647 h 257"/>
              <a:gd name="T46" fmla="*/ 2147483647 w 699"/>
              <a:gd name="T47" fmla="*/ 2147483647 h 257"/>
              <a:gd name="T48" fmla="*/ 2147483647 w 699"/>
              <a:gd name="T49" fmla="*/ 2147483647 h 257"/>
              <a:gd name="T50" fmla="*/ 2147483647 w 699"/>
              <a:gd name="T51" fmla="*/ 2147483647 h 257"/>
              <a:gd name="T52" fmla="*/ 2147483647 w 699"/>
              <a:gd name="T53" fmla="*/ 2147483647 h 257"/>
              <a:gd name="T54" fmla="*/ 2147483647 w 699"/>
              <a:gd name="T55" fmla="*/ 2147483647 h 257"/>
              <a:gd name="T56" fmla="*/ 2147483647 w 699"/>
              <a:gd name="T57" fmla="*/ 2147483647 h 257"/>
              <a:gd name="T58" fmla="*/ 2147483647 w 699"/>
              <a:gd name="T59" fmla="*/ 2147483647 h 257"/>
              <a:gd name="T60" fmla="*/ 2147483647 w 699"/>
              <a:gd name="T61" fmla="*/ 2147483647 h 257"/>
              <a:gd name="T62" fmla="*/ 2147483647 w 699"/>
              <a:gd name="T63" fmla="*/ 2147483647 h 257"/>
              <a:gd name="T64" fmla="*/ 2147483647 w 699"/>
              <a:gd name="T65" fmla="*/ 2147483647 h 257"/>
              <a:gd name="T66" fmla="*/ 2147483647 w 699"/>
              <a:gd name="T67" fmla="*/ 2147483647 h 257"/>
              <a:gd name="T68" fmla="*/ 2147483647 w 699"/>
              <a:gd name="T69" fmla="*/ 2147483647 h 257"/>
              <a:gd name="T70" fmla="*/ 2147483647 w 699"/>
              <a:gd name="T71" fmla="*/ 2147483647 h 257"/>
              <a:gd name="T72" fmla="*/ 2147483647 w 699"/>
              <a:gd name="T73" fmla="*/ 2147483647 h 257"/>
              <a:gd name="T74" fmla="*/ 2147483647 w 699"/>
              <a:gd name="T75" fmla="*/ 2147483647 h 257"/>
              <a:gd name="T76" fmla="*/ 2147483647 w 699"/>
              <a:gd name="T77" fmla="*/ 2147483647 h 257"/>
              <a:gd name="T78" fmla="*/ 2147483647 w 699"/>
              <a:gd name="T79" fmla="*/ 2147483647 h 257"/>
              <a:gd name="T80" fmla="*/ 2147483647 w 699"/>
              <a:gd name="T81" fmla="*/ 2147483647 h 257"/>
              <a:gd name="T82" fmla="*/ 2147483647 w 699"/>
              <a:gd name="T83" fmla="*/ 2147483647 h 257"/>
              <a:gd name="T84" fmla="*/ 2147483647 w 699"/>
              <a:gd name="T85" fmla="*/ 2147483647 h 257"/>
              <a:gd name="T86" fmla="*/ 2147483647 w 699"/>
              <a:gd name="T87" fmla="*/ 2147483647 h 257"/>
              <a:gd name="T88" fmla="*/ 2147483647 w 699"/>
              <a:gd name="T89" fmla="*/ 2147483647 h 257"/>
              <a:gd name="T90" fmla="*/ 2147483647 w 699"/>
              <a:gd name="T91" fmla="*/ 2147483647 h 257"/>
              <a:gd name="T92" fmla="*/ 2147483647 w 699"/>
              <a:gd name="T93" fmla="*/ 2147483647 h 257"/>
              <a:gd name="T94" fmla="*/ 2147483647 w 699"/>
              <a:gd name="T95" fmla="*/ 2147483647 h 257"/>
              <a:gd name="T96" fmla="*/ 2147483647 w 699"/>
              <a:gd name="T97" fmla="*/ 2147483647 h 257"/>
              <a:gd name="T98" fmla="*/ 2147483647 w 699"/>
              <a:gd name="T99" fmla="*/ 2147483647 h 257"/>
              <a:gd name="T100" fmla="*/ 2147483647 w 699"/>
              <a:gd name="T101" fmla="*/ 2147483647 h 257"/>
              <a:gd name="T102" fmla="*/ 2147483647 w 699"/>
              <a:gd name="T103" fmla="*/ 2147483647 h 257"/>
              <a:gd name="T104" fmla="*/ 2147483647 w 699"/>
              <a:gd name="T105" fmla="*/ 2147483647 h 257"/>
              <a:gd name="T106" fmla="*/ 0 w 699"/>
              <a:gd name="T107" fmla="*/ 2147483647 h 257"/>
              <a:gd name="T108" fmla="*/ 2147483647 w 699"/>
              <a:gd name="T109" fmla="*/ 2147483647 h 257"/>
              <a:gd name="T110" fmla="*/ 2147483647 w 699"/>
              <a:gd name="T111" fmla="*/ 2147483647 h 2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99"/>
              <a:gd name="T169" fmla="*/ 0 h 257"/>
              <a:gd name="T170" fmla="*/ 699 w 699"/>
              <a:gd name="T171" fmla="*/ 257 h 2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99" h="257">
                <a:moveTo>
                  <a:pt x="693" y="17"/>
                </a:moveTo>
                <a:lnTo>
                  <a:pt x="677" y="22"/>
                </a:lnTo>
                <a:cubicBezTo>
                  <a:pt x="673" y="24"/>
                  <a:pt x="669" y="21"/>
                  <a:pt x="667" y="17"/>
                </a:cubicBezTo>
                <a:cubicBezTo>
                  <a:pt x="666" y="13"/>
                  <a:pt x="668" y="8"/>
                  <a:pt x="672" y="7"/>
                </a:cubicBezTo>
                <a:lnTo>
                  <a:pt x="687" y="2"/>
                </a:lnTo>
                <a:cubicBezTo>
                  <a:pt x="691" y="0"/>
                  <a:pt x="696" y="2"/>
                  <a:pt x="697" y="7"/>
                </a:cubicBezTo>
                <a:cubicBezTo>
                  <a:pt x="699" y="11"/>
                  <a:pt x="697" y="15"/>
                  <a:pt x="693" y="17"/>
                </a:cubicBezTo>
                <a:close/>
                <a:moveTo>
                  <a:pt x="647" y="33"/>
                </a:moveTo>
                <a:lnTo>
                  <a:pt x="632" y="38"/>
                </a:lnTo>
                <a:cubicBezTo>
                  <a:pt x="628" y="39"/>
                  <a:pt x="623" y="37"/>
                  <a:pt x="622" y="33"/>
                </a:cubicBezTo>
                <a:cubicBezTo>
                  <a:pt x="621" y="29"/>
                  <a:pt x="623" y="24"/>
                  <a:pt x="627" y="23"/>
                </a:cubicBezTo>
                <a:lnTo>
                  <a:pt x="642" y="18"/>
                </a:lnTo>
                <a:cubicBezTo>
                  <a:pt x="646" y="16"/>
                  <a:pt x="651" y="18"/>
                  <a:pt x="652" y="23"/>
                </a:cubicBezTo>
                <a:cubicBezTo>
                  <a:pt x="654" y="27"/>
                  <a:pt x="651" y="31"/>
                  <a:pt x="647" y="33"/>
                </a:cubicBezTo>
                <a:close/>
                <a:moveTo>
                  <a:pt x="602" y="49"/>
                </a:moveTo>
                <a:lnTo>
                  <a:pt x="587" y="54"/>
                </a:lnTo>
                <a:cubicBezTo>
                  <a:pt x="583" y="55"/>
                  <a:pt x="578" y="53"/>
                  <a:pt x="577" y="49"/>
                </a:cubicBezTo>
                <a:cubicBezTo>
                  <a:pt x="575" y="45"/>
                  <a:pt x="577" y="40"/>
                  <a:pt x="582" y="39"/>
                </a:cubicBezTo>
                <a:lnTo>
                  <a:pt x="597" y="33"/>
                </a:lnTo>
                <a:cubicBezTo>
                  <a:pt x="601" y="32"/>
                  <a:pt x="605" y="34"/>
                  <a:pt x="607" y="38"/>
                </a:cubicBezTo>
                <a:cubicBezTo>
                  <a:pt x="608" y="43"/>
                  <a:pt x="606" y="47"/>
                  <a:pt x="602" y="49"/>
                </a:cubicBezTo>
                <a:close/>
                <a:moveTo>
                  <a:pt x="557" y="64"/>
                </a:moveTo>
                <a:lnTo>
                  <a:pt x="542" y="70"/>
                </a:lnTo>
                <a:cubicBezTo>
                  <a:pt x="537" y="71"/>
                  <a:pt x="533" y="69"/>
                  <a:pt x="531" y="65"/>
                </a:cubicBezTo>
                <a:cubicBezTo>
                  <a:pt x="530" y="61"/>
                  <a:pt x="532" y="56"/>
                  <a:pt x="536" y="55"/>
                </a:cubicBezTo>
                <a:lnTo>
                  <a:pt x="551" y="49"/>
                </a:lnTo>
                <a:cubicBezTo>
                  <a:pt x="556" y="48"/>
                  <a:pt x="560" y="50"/>
                  <a:pt x="562" y="54"/>
                </a:cubicBezTo>
                <a:cubicBezTo>
                  <a:pt x="563" y="58"/>
                  <a:pt x="561" y="63"/>
                  <a:pt x="557" y="64"/>
                </a:cubicBezTo>
                <a:close/>
                <a:moveTo>
                  <a:pt x="511" y="80"/>
                </a:moveTo>
                <a:lnTo>
                  <a:pt x="496" y="86"/>
                </a:lnTo>
                <a:cubicBezTo>
                  <a:pt x="492" y="87"/>
                  <a:pt x="488" y="85"/>
                  <a:pt x="486" y="81"/>
                </a:cubicBezTo>
                <a:cubicBezTo>
                  <a:pt x="485" y="76"/>
                  <a:pt x="487" y="72"/>
                  <a:pt x="491" y="70"/>
                </a:cubicBezTo>
                <a:lnTo>
                  <a:pt x="506" y="65"/>
                </a:lnTo>
                <a:cubicBezTo>
                  <a:pt x="510" y="64"/>
                  <a:pt x="515" y="66"/>
                  <a:pt x="516" y="70"/>
                </a:cubicBezTo>
                <a:cubicBezTo>
                  <a:pt x="518" y="74"/>
                  <a:pt x="516" y="79"/>
                  <a:pt x="511" y="80"/>
                </a:cubicBezTo>
                <a:close/>
                <a:moveTo>
                  <a:pt x="466" y="96"/>
                </a:moveTo>
                <a:lnTo>
                  <a:pt x="451" y="101"/>
                </a:lnTo>
                <a:cubicBezTo>
                  <a:pt x="447" y="103"/>
                  <a:pt x="442" y="101"/>
                  <a:pt x="441" y="97"/>
                </a:cubicBezTo>
                <a:cubicBezTo>
                  <a:pt x="439" y="92"/>
                  <a:pt x="441" y="88"/>
                  <a:pt x="446" y="86"/>
                </a:cubicBezTo>
                <a:lnTo>
                  <a:pt x="461" y="81"/>
                </a:lnTo>
                <a:cubicBezTo>
                  <a:pt x="465" y="80"/>
                  <a:pt x="469" y="82"/>
                  <a:pt x="471" y="86"/>
                </a:cubicBezTo>
                <a:cubicBezTo>
                  <a:pt x="472" y="90"/>
                  <a:pt x="470" y="95"/>
                  <a:pt x="466" y="96"/>
                </a:cubicBezTo>
                <a:close/>
                <a:moveTo>
                  <a:pt x="421" y="112"/>
                </a:moveTo>
                <a:lnTo>
                  <a:pt x="406" y="117"/>
                </a:lnTo>
                <a:cubicBezTo>
                  <a:pt x="401" y="119"/>
                  <a:pt x="397" y="117"/>
                  <a:pt x="395" y="112"/>
                </a:cubicBezTo>
                <a:cubicBezTo>
                  <a:pt x="394" y="108"/>
                  <a:pt x="396" y="104"/>
                  <a:pt x="400" y="102"/>
                </a:cubicBezTo>
                <a:lnTo>
                  <a:pt x="415" y="97"/>
                </a:lnTo>
                <a:cubicBezTo>
                  <a:pt x="420" y="95"/>
                  <a:pt x="424" y="98"/>
                  <a:pt x="426" y="102"/>
                </a:cubicBezTo>
                <a:cubicBezTo>
                  <a:pt x="427" y="106"/>
                  <a:pt x="425" y="111"/>
                  <a:pt x="421" y="112"/>
                </a:cubicBezTo>
                <a:close/>
                <a:moveTo>
                  <a:pt x="375" y="128"/>
                </a:moveTo>
                <a:lnTo>
                  <a:pt x="360" y="133"/>
                </a:lnTo>
                <a:cubicBezTo>
                  <a:pt x="356" y="135"/>
                  <a:pt x="352" y="132"/>
                  <a:pt x="350" y="128"/>
                </a:cubicBezTo>
                <a:cubicBezTo>
                  <a:pt x="349" y="124"/>
                  <a:pt x="351" y="119"/>
                  <a:pt x="355" y="118"/>
                </a:cubicBezTo>
                <a:lnTo>
                  <a:pt x="370" y="113"/>
                </a:lnTo>
                <a:cubicBezTo>
                  <a:pt x="374" y="111"/>
                  <a:pt x="379" y="113"/>
                  <a:pt x="380" y="118"/>
                </a:cubicBezTo>
                <a:cubicBezTo>
                  <a:pt x="382" y="122"/>
                  <a:pt x="380" y="126"/>
                  <a:pt x="375" y="128"/>
                </a:cubicBezTo>
                <a:close/>
                <a:moveTo>
                  <a:pt x="330" y="144"/>
                </a:moveTo>
                <a:lnTo>
                  <a:pt x="315" y="149"/>
                </a:lnTo>
                <a:cubicBezTo>
                  <a:pt x="311" y="150"/>
                  <a:pt x="306" y="148"/>
                  <a:pt x="305" y="144"/>
                </a:cubicBezTo>
                <a:cubicBezTo>
                  <a:pt x="303" y="140"/>
                  <a:pt x="306" y="135"/>
                  <a:pt x="310" y="134"/>
                </a:cubicBezTo>
                <a:lnTo>
                  <a:pt x="325" y="129"/>
                </a:lnTo>
                <a:cubicBezTo>
                  <a:pt x="329" y="127"/>
                  <a:pt x="334" y="129"/>
                  <a:pt x="335" y="134"/>
                </a:cubicBezTo>
                <a:cubicBezTo>
                  <a:pt x="336" y="138"/>
                  <a:pt x="334" y="142"/>
                  <a:pt x="330" y="144"/>
                </a:cubicBezTo>
                <a:close/>
                <a:moveTo>
                  <a:pt x="285" y="160"/>
                </a:moveTo>
                <a:lnTo>
                  <a:pt x="270" y="165"/>
                </a:lnTo>
                <a:cubicBezTo>
                  <a:pt x="266" y="166"/>
                  <a:pt x="261" y="164"/>
                  <a:pt x="260" y="160"/>
                </a:cubicBezTo>
                <a:cubicBezTo>
                  <a:pt x="258" y="156"/>
                  <a:pt x="260" y="151"/>
                  <a:pt x="264" y="150"/>
                </a:cubicBezTo>
                <a:lnTo>
                  <a:pt x="280" y="144"/>
                </a:lnTo>
                <a:cubicBezTo>
                  <a:pt x="284" y="143"/>
                  <a:pt x="288" y="145"/>
                  <a:pt x="290" y="149"/>
                </a:cubicBezTo>
                <a:cubicBezTo>
                  <a:pt x="291" y="154"/>
                  <a:pt x="289" y="158"/>
                  <a:pt x="285" y="160"/>
                </a:cubicBezTo>
                <a:close/>
                <a:moveTo>
                  <a:pt x="240" y="175"/>
                </a:moveTo>
                <a:lnTo>
                  <a:pt x="224" y="181"/>
                </a:lnTo>
                <a:cubicBezTo>
                  <a:pt x="220" y="182"/>
                  <a:pt x="216" y="180"/>
                  <a:pt x="214" y="176"/>
                </a:cubicBezTo>
                <a:cubicBezTo>
                  <a:pt x="213" y="172"/>
                  <a:pt x="215" y="167"/>
                  <a:pt x="219" y="166"/>
                </a:cubicBezTo>
                <a:lnTo>
                  <a:pt x="234" y="160"/>
                </a:lnTo>
                <a:cubicBezTo>
                  <a:pt x="238" y="159"/>
                  <a:pt x="243" y="161"/>
                  <a:pt x="244" y="165"/>
                </a:cubicBezTo>
                <a:cubicBezTo>
                  <a:pt x="246" y="169"/>
                  <a:pt x="244" y="174"/>
                  <a:pt x="240" y="175"/>
                </a:cubicBezTo>
                <a:close/>
                <a:moveTo>
                  <a:pt x="194" y="191"/>
                </a:moveTo>
                <a:lnTo>
                  <a:pt x="179" y="197"/>
                </a:lnTo>
                <a:cubicBezTo>
                  <a:pt x="175" y="198"/>
                  <a:pt x="170" y="196"/>
                  <a:pt x="169" y="192"/>
                </a:cubicBezTo>
                <a:cubicBezTo>
                  <a:pt x="167" y="187"/>
                  <a:pt x="170" y="183"/>
                  <a:pt x="174" y="181"/>
                </a:cubicBezTo>
                <a:lnTo>
                  <a:pt x="189" y="176"/>
                </a:lnTo>
                <a:cubicBezTo>
                  <a:pt x="193" y="175"/>
                  <a:pt x="198" y="177"/>
                  <a:pt x="199" y="181"/>
                </a:cubicBezTo>
                <a:cubicBezTo>
                  <a:pt x="201" y="185"/>
                  <a:pt x="198" y="190"/>
                  <a:pt x="194" y="191"/>
                </a:cubicBezTo>
                <a:close/>
                <a:moveTo>
                  <a:pt x="149" y="207"/>
                </a:moveTo>
                <a:lnTo>
                  <a:pt x="134" y="212"/>
                </a:lnTo>
                <a:cubicBezTo>
                  <a:pt x="130" y="214"/>
                  <a:pt x="125" y="212"/>
                  <a:pt x="124" y="208"/>
                </a:cubicBezTo>
                <a:cubicBezTo>
                  <a:pt x="122" y="203"/>
                  <a:pt x="124" y="199"/>
                  <a:pt x="129" y="197"/>
                </a:cubicBezTo>
                <a:lnTo>
                  <a:pt x="144" y="192"/>
                </a:lnTo>
                <a:cubicBezTo>
                  <a:pt x="148" y="191"/>
                  <a:pt x="152" y="193"/>
                  <a:pt x="154" y="197"/>
                </a:cubicBezTo>
                <a:cubicBezTo>
                  <a:pt x="155" y="201"/>
                  <a:pt x="153" y="206"/>
                  <a:pt x="149" y="207"/>
                </a:cubicBezTo>
                <a:close/>
                <a:moveTo>
                  <a:pt x="104" y="223"/>
                </a:moveTo>
                <a:lnTo>
                  <a:pt x="89" y="228"/>
                </a:lnTo>
                <a:cubicBezTo>
                  <a:pt x="84" y="230"/>
                  <a:pt x="80" y="228"/>
                  <a:pt x="78" y="223"/>
                </a:cubicBezTo>
                <a:cubicBezTo>
                  <a:pt x="77" y="219"/>
                  <a:pt x="79" y="215"/>
                  <a:pt x="83" y="213"/>
                </a:cubicBezTo>
                <a:lnTo>
                  <a:pt x="98" y="208"/>
                </a:lnTo>
                <a:cubicBezTo>
                  <a:pt x="102" y="206"/>
                  <a:pt x="107" y="209"/>
                  <a:pt x="109" y="213"/>
                </a:cubicBezTo>
                <a:cubicBezTo>
                  <a:pt x="110" y="217"/>
                  <a:pt x="108" y="222"/>
                  <a:pt x="104" y="223"/>
                </a:cubicBezTo>
                <a:close/>
                <a:moveTo>
                  <a:pt x="58" y="239"/>
                </a:moveTo>
                <a:lnTo>
                  <a:pt x="43" y="244"/>
                </a:lnTo>
                <a:cubicBezTo>
                  <a:pt x="39" y="246"/>
                  <a:pt x="34" y="243"/>
                  <a:pt x="33" y="239"/>
                </a:cubicBezTo>
                <a:cubicBezTo>
                  <a:pt x="32" y="235"/>
                  <a:pt x="34" y="230"/>
                  <a:pt x="38" y="229"/>
                </a:cubicBezTo>
                <a:lnTo>
                  <a:pt x="53" y="224"/>
                </a:lnTo>
                <a:cubicBezTo>
                  <a:pt x="57" y="222"/>
                  <a:pt x="62" y="224"/>
                  <a:pt x="63" y="229"/>
                </a:cubicBezTo>
                <a:cubicBezTo>
                  <a:pt x="65" y="233"/>
                  <a:pt x="62" y="237"/>
                  <a:pt x="58" y="239"/>
                </a:cubicBezTo>
                <a:close/>
                <a:moveTo>
                  <a:pt x="13" y="255"/>
                </a:moveTo>
                <a:lnTo>
                  <a:pt x="12" y="255"/>
                </a:lnTo>
                <a:cubicBezTo>
                  <a:pt x="7" y="257"/>
                  <a:pt x="3" y="254"/>
                  <a:pt x="1" y="250"/>
                </a:cubicBezTo>
                <a:cubicBezTo>
                  <a:pt x="0" y="246"/>
                  <a:pt x="2" y="242"/>
                  <a:pt x="6" y="240"/>
                </a:cubicBezTo>
                <a:lnTo>
                  <a:pt x="8" y="240"/>
                </a:lnTo>
                <a:cubicBezTo>
                  <a:pt x="12" y="238"/>
                  <a:pt x="16" y="240"/>
                  <a:pt x="18" y="245"/>
                </a:cubicBezTo>
                <a:cubicBezTo>
                  <a:pt x="19" y="249"/>
                  <a:pt x="17" y="253"/>
                  <a:pt x="13" y="255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3" name="Freeform 165"/>
          <p:cNvSpPr>
            <a:spLocks/>
          </p:cNvSpPr>
          <p:nvPr/>
        </p:nvSpPr>
        <p:spPr bwMode="auto">
          <a:xfrm>
            <a:off x="4505325" y="3422650"/>
            <a:ext cx="119063" cy="73025"/>
          </a:xfrm>
          <a:custGeom>
            <a:avLst/>
            <a:gdLst>
              <a:gd name="T0" fmla="*/ 0 w 75"/>
              <a:gd name="T1" fmla="*/ 2147483647 h 46"/>
              <a:gd name="T2" fmla="*/ 2147483647 w 75"/>
              <a:gd name="T3" fmla="*/ 0 h 46"/>
              <a:gd name="T4" fmla="*/ 2147483647 w 75"/>
              <a:gd name="T5" fmla="*/ 2147483647 h 46"/>
              <a:gd name="T6" fmla="*/ 0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0" y="2"/>
                </a:moveTo>
                <a:lnTo>
                  <a:pt x="75" y="0"/>
                </a:lnTo>
                <a:lnTo>
                  <a:pt x="16" y="4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4" name="Freeform 166"/>
          <p:cNvSpPr>
            <a:spLocks/>
          </p:cNvSpPr>
          <p:nvPr/>
        </p:nvSpPr>
        <p:spPr bwMode="auto">
          <a:xfrm>
            <a:off x="3954463" y="3584575"/>
            <a:ext cx="119062" cy="73025"/>
          </a:xfrm>
          <a:custGeom>
            <a:avLst/>
            <a:gdLst>
              <a:gd name="T0" fmla="*/ 2147483647 w 75"/>
              <a:gd name="T1" fmla="*/ 2147483647 h 46"/>
              <a:gd name="T2" fmla="*/ 0 w 75"/>
              <a:gd name="T3" fmla="*/ 2147483647 h 46"/>
              <a:gd name="T4" fmla="*/ 2147483647 w 75"/>
              <a:gd name="T5" fmla="*/ 0 h 46"/>
              <a:gd name="T6" fmla="*/ 2147483647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75" y="45"/>
                </a:moveTo>
                <a:lnTo>
                  <a:pt x="0" y="46"/>
                </a:lnTo>
                <a:lnTo>
                  <a:pt x="60" y="0"/>
                </a:lnTo>
                <a:lnTo>
                  <a:pt x="75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5" name="Freeform 167"/>
          <p:cNvSpPr>
            <a:spLocks noEditPoints="1"/>
          </p:cNvSpPr>
          <p:nvPr/>
        </p:nvSpPr>
        <p:spPr bwMode="auto">
          <a:xfrm>
            <a:off x="4079875" y="3857625"/>
            <a:ext cx="488950" cy="203200"/>
          </a:xfrm>
          <a:custGeom>
            <a:avLst/>
            <a:gdLst>
              <a:gd name="T0" fmla="*/ 2147483647 w 701"/>
              <a:gd name="T1" fmla="*/ 2147483647 h 292"/>
              <a:gd name="T2" fmla="*/ 2147483647 w 701"/>
              <a:gd name="T3" fmla="*/ 2147483647 h 292"/>
              <a:gd name="T4" fmla="*/ 2147483647 w 701"/>
              <a:gd name="T5" fmla="*/ 2147483647 h 292"/>
              <a:gd name="T6" fmla="*/ 2147483647 w 701"/>
              <a:gd name="T7" fmla="*/ 2147483647 h 292"/>
              <a:gd name="T8" fmla="*/ 2147483647 w 701"/>
              <a:gd name="T9" fmla="*/ 2147483647 h 292"/>
              <a:gd name="T10" fmla="*/ 2147483647 w 701"/>
              <a:gd name="T11" fmla="*/ 2147483647 h 292"/>
              <a:gd name="T12" fmla="*/ 2147483647 w 701"/>
              <a:gd name="T13" fmla="*/ 2147483647 h 292"/>
              <a:gd name="T14" fmla="*/ 2147483647 w 701"/>
              <a:gd name="T15" fmla="*/ 2147483647 h 292"/>
              <a:gd name="T16" fmla="*/ 2147483647 w 701"/>
              <a:gd name="T17" fmla="*/ 2147483647 h 292"/>
              <a:gd name="T18" fmla="*/ 2147483647 w 701"/>
              <a:gd name="T19" fmla="*/ 2147483647 h 292"/>
              <a:gd name="T20" fmla="*/ 2147483647 w 701"/>
              <a:gd name="T21" fmla="*/ 2147483647 h 292"/>
              <a:gd name="T22" fmla="*/ 2147483647 w 701"/>
              <a:gd name="T23" fmla="*/ 2147483647 h 292"/>
              <a:gd name="T24" fmla="*/ 2147483647 w 701"/>
              <a:gd name="T25" fmla="*/ 2147483647 h 292"/>
              <a:gd name="T26" fmla="*/ 2147483647 w 701"/>
              <a:gd name="T27" fmla="*/ 2147483647 h 292"/>
              <a:gd name="T28" fmla="*/ 2147483647 w 701"/>
              <a:gd name="T29" fmla="*/ 2147483647 h 292"/>
              <a:gd name="T30" fmla="*/ 2147483647 w 701"/>
              <a:gd name="T31" fmla="*/ 2147483647 h 292"/>
              <a:gd name="T32" fmla="*/ 2147483647 w 701"/>
              <a:gd name="T33" fmla="*/ 2147483647 h 292"/>
              <a:gd name="T34" fmla="*/ 2147483647 w 701"/>
              <a:gd name="T35" fmla="*/ 2147483647 h 292"/>
              <a:gd name="T36" fmla="*/ 2147483647 w 701"/>
              <a:gd name="T37" fmla="*/ 2147483647 h 292"/>
              <a:gd name="T38" fmla="*/ 2147483647 w 701"/>
              <a:gd name="T39" fmla="*/ 2147483647 h 292"/>
              <a:gd name="T40" fmla="*/ 2147483647 w 701"/>
              <a:gd name="T41" fmla="*/ 2147483647 h 292"/>
              <a:gd name="T42" fmla="*/ 2147483647 w 701"/>
              <a:gd name="T43" fmla="*/ 2147483647 h 292"/>
              <a:gd name="T44" fmla="*/ 2147483647 w 701"/>
              <a:gd name="T45" fmla="*/ 2147483647 h 292"/>
              <a:gd name="T46" fmla="*/ 2147483647 w 701"/>
              <a:gd name="T47" fmla="*/ 2147483647 h 292"/>
              <a:gd name="T48" fmla="*/ 2147483647 w 701"/>
              <a:gd name="T49" fmla="*/ 2147483647 h 292"/>
              <a:gd name="T50" fmla="*/ 2147483647 w 701"/>
              <a:gd name="T51" fmla="*/ 2147483647 h 292"/>
              <a:gd name="T52" fmla="*/ 2147483647 w 701"/>
              <a:gd name="T53" fmla="*/ 2147483647 h 292"/>
              <a:gd name="T54" fmla="*/ 2147483647 w 701"/>
              <a:gd name="T55" fmla="*/ 2147483647 h 292"/>
              <a:gd name="T56" fmla="*/ 2147483647 w 701"/>
              <a:gd name="T57" fmla="*/ 2147483647 h 292"/>
              <a:gd name="T58" fmla="*/ 2147483647 w 701"/>
              <a:gd name="T59" fmla="*/ 2147483647 h 292"/>
              <a:gd name="T60" fmla="*/ 2147483647 w 701"/>
              <a:gd name="T61" fmla="*/ 2147483647 h 292"/>
              <a:gd name="T62" fmla="*/ 2147483647 w 701"/>
              <a:gd name="T63" fmla="*/ 2147483647 h 292"/>
              <a:gd name="T64" fmla="*/ 2147483647 w 701"/>
              <a:gd name="T65" fmla="*/ 2147483647 h 292"/>
              <a:gd name="T66" fmla="*/ 2147483647 w 701"/>
              <a:gd name="T67" fmla="*/ 2147483647 h 292"/>
              <a:gd name="T68" fmla="*/ 2147483647 w 701"/>
              <a:gd name="T69" fmla="*/ 2147483647 h 292"/>
              <a:gd name="T70" fmla="*/ 2147483647 w 701"/>
              <a:gd name="T71" fmla="*/ 2147483647 h 292"/>
              <a:gd name="T72" fmla="*/ 2147483647 w 701"/>
              <a:gd name="T73" fmla="*/ 2147483647 h 292"/>
              <a:gd name="T74" fmla="*/ 2147483647 w 701"/>
              <a:gd name="T75" fmla="*/ 2147483647 h 292"/>
              <a:gd name="T76" fmla="*/ 2147483647 w 701"/>
              <a:gd name="T77" fmla="*/ 2147483647 h 292"/>
              <a:gd name="T78" fmla="*/ 2147483647 w 701"/>
              <a:gd name="T79" fmla="*/ 2147483647 h 292"/>
              <a:gd name="T80" fmla="*/ 2147483647 w 701"/>
              <a:gd name="T81" fmla="*/ 2147483647 h 292"/>
              <a:gd name="T82" fmla="*/ 2147483647 w 701"/>
              <a:gd name="T83" fmla="*/ 2147483647 h 292"/>
              <a:gd name="T84" fmla="*/ 2147483647 w 701"/>
              <a:gd name="T85" fmla="*/ 2147483647 h 292"/>
              <a:gd name="T86" fmla="*/ 2147483647 w 701"/>
              <a:gd name="T87" fmla="*/ 2147483647 h 292"/>
              <a:gd name="T88" fmla="*/ 2147483647 w 701"/>
              <a:gd name="T89" fmla="*/ 2147483647 h 292"/>
              <a:gd name="T90" fmla="*/ 2147483647 w 701"/>
              <a:gd name="T91" fmla="*/ 2147483647 h 292"/>
              <a:gd name="T92" fmla="*/ 2147483647 w 701"/>
              <a:gd name="T93" fmla="*/ 2147483647 h 292"/>
              <a:gd name="T94" fmla="*/ 2147483647 w 701"/>
              <a:gd name="T95" fmla="*/ 2147483647 h 292"/>
              <a:gd name="T96" fmla="*/ 2147483647 w 701"/>
              <a:gd name="T97" fmla="*/ 2147483647 h 292"/>
              <a:gd name="T98" fmla="*/ 2147483647 w 701"/>
              <a:gd name="T99" fmla="*/ 2147483647 h 292"/>
              <a:gd name="T100" fmla="*/ 2147483647 w 701"/>
              <a:gd name="T101" fmla="*/ 2147483647 h 292"/>
              <a:gd name="T102" fmla="*/ 2147483647 w 701"/>
              <a:gd name="T103" fmla="*/ 2147483647 h 292"/>
              <a:gd name="T104" fmla="*/ 2147483647 w 701"/>
              <a:gd name="T105" fmla="*/ 2147483647 h 292"/>
              <a:gd name="T106" fmla="*/ 0 w 701"/>
              <a:gd name="T107" fmla="*/ 2147483647 h 292"/>
              <a:gd name="T108" fmla="*/ 2147483647 w 701"/>
              <a:gd name="T109" fmla="*/ 2147483647 h 292"/>
              <a:gd name="T110" fmla="*/ 2147483647 w 701"/>
              <a:gd name="T111" fmla="*/ 2147483647 h 2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01"/>
              <a:gd name="T169" fmla="*/ 0 h 292"/>
              <a:gd name="T170" fmla="*/ 701 w 701"/>
              <a:gd name="T171" fmla="*/ 292 h 2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01" h="292">
                <a:moveTo>
                  <a:pt x="689" y="290"/>
                </a:moveTo>
                <a:lnTo>
                  <a:pt x="674" y="284"/>
                </a:lnTo>
                <a:cubicBezTo>
                  <a:pt x="670" y="282"/>
                  <a:pt x="668" y="278"/>
                  <a:pt x="670" y="274"/>
                </a:cubicBezTo>
                <a:cubicBezTo>
                  <a:pt x="672" y="270"/>
                  <a:pt x="676" y="268"/>
                  <a:pt x="680" y="269"/>
                </a:cubicBezTo>
                <a:lnTo>
                  <a:pt x="695" y="275"/>
                </a:lnTo>
                <a:cubicBezTo>
                  <a:pt x="699" y="277"/>
                  <a:pt x="701" y="281"/>
                  <a:pt x="700" y="286"/>
                </a:cubicBezTo>
                <a:cubicBezTo>
                  <a:pt x="698" y="290"/>
                  <a:pt x="693" y="292"/>
                  <a:pt x="689" y="290"/>
                </a:cubicBezTo>
                <a:close/>
                <a:moveTo>
                  <a:pt x="645" y="272"/>
                </a:moveTo>
                <a:lnTo>
                  <a:pt x="630" y="266"/>
                </a:lnTo>
                <a:cubicBezTo>
                  <a:pt x="626" y="265"/>
                  <a:pt x="624" y="260"/>
                  <a:pt x="625" y="256"/>
                </a:cubicBezTo>
                <a:cubicBezTo>
                  <a:pt x="627" y="252"/>
                  <a:pt x="632" y="250"/>
                  <a:pt x="636" y="251"/>
                </a:cubicBezTo>
                <a:lnTo>
                  <a:pt x="651" y="257"/>
                </a:lnTo>
                <a:cubicBezTo>
                  <a:pt x="655" y="259"/>
                  <a:pt x="657" y="264"/>
                  <a:pt x="655" y="268"/>
                </a:cubicBezTo>
                <a:cubicBezTo>
                  <a:pt x="653" y="272"/>
                  <a:pt x="649" y="274"/>
                  <a:pt x="645" y="272"/>
                </a:cubicBezTo>
                <a:close/>
                <a:moveTo>
                  <a:pt x="600" y="254"/>
                </a:moveTo>
                <a:lnTo>
                  <a:pt x="585" y="248"/>
                </a:lnTo>
                <a:cubicBezTo>
                  <a:pt x="581" y="247"/>
                  <a:pt x="579" y="242"/>
                  <a:pt x="581" y="238"/>
                </a:cubicBezTo>
                <a:cubicBezTo>
                  <a:pt x="582" y="234"/>
                  <a:pt x="587" y="232"/>
                  <a:pt x="591" y="234"/>
                </a:cubicBezTo>
                <a:lnTo>
                  <a:pt x="606" y="239"/>
                </a:lnTo>
                <a:cubicBezTo>
                  <a:pt x="610" y="241"/>
                  <a:pt x="612" y="246"/>
                  <a:pt x="610" y="250"/>
                </a:cubicBezTo>
                <a:cubicBezTo>
                  <a:pt x="609" y="254"/>
                  <a:pt x="604" y="256"/>
                  <a:pt x="600" y="254"/>
                </a:cubicBezTo>
                <a:close/>
                <a:moveTo>
                  <a:pt x="556" y="237"/>
                </a:moveTo>
                <a:lnTo>
                  <a:pt x="541" y="231"/>
                </a:lnTo>
                <a:cubicBezTo>
                  <a:pt x="537" y="229"/>
                  <a:pt x="535" y="224"/>
                  <a:pt x="536" y="220"/>
                </a:cubicBezTo>
                <a:cubicBezTo>
                  <a:pt x="538" y="216"/>
                  <a:pt x="543" y="214"/>
                  <a:pt x="547" y="216"/>
                </a:cubicBezTo>
                <a:lnTo>
                  <a:pt x="561" y="222"/>
                </a:lnTo>
                <a:cubicBezTo>
                  <a:pt x="566" y="223"/>
                  <a:pt x="568" y="228"/>
                  <a:pt x="566" y="232"/>
                </a:cubicBezTo>
                <a:cubicBezTo>
                  <a:pt x="564" y="236"/>
                  <a:pt x="560" y="238"/>
                  <a:pt x="556" y="237"/>
                </a:cubicBezTo>
                <a:close/>
                <a:moveTo>
                  <a:pt x="511" y="219"/>
                </a:moveTo>
                <a:lnTo>
                  <a:pt x="496" y="213"/>
                </a:lnTo>
                <a:cubicBezTo>
                  <a:pt x="492" y="211"/>
                  <a:pt x="490" y="206"/>
                  <a:pt x="492" y="202"/>
                </a:cubicBezTo>
                <a:cubicBezTo>
                  <a:pt x="493" y="198"/>
                  <a:pt x="498" y="196"/>
                  <a:pt x="502" y="198"/>
                </a:cubicBezTo>
                <a:lnTo>
                  <a:pt x="517" y="204"/>
                </a:lnTo>
                <a:cubicBezTo>
                  <a:pt x="521" y="205"/>
                  <a:pt x="523" y="210"/>
                  <a:pt x="521" y="214"/>
                </a:cubicBezTo>
                <a:cubicBezTo>
                  <a:pt x="520" y="218"/>
                  <a:pt x="515" y="220"/>
                  <a:pt x="511" y="219"/>
                </a:cubicBezTo>
                <a:close/>
                <a:moveTo>
                  <a:pt x="466" y="201"/>
                </a:moveTo>
                <a:lnTo>
                  <a:pt x="452" y="195"/>
                </a:lnTo>
                <a:cubicBezTo>
                  <a:pt x="447" y="193"/>
                  <a:pt x="445" y="189"/>
                  <a:pt x="447" y="185"/>
                </a:cubicBezTo>
                <a:cubicBezTo>
                  <a:pt x="449" y="180"/>
                  <a:pt x="453" y="178"/>
                  <a:pt x="457" y="180"/>
                </a:cubicBezTo>
                <a:lnTo>
                  <a:pt x="472" y="186"/>
                </a:lnTo>
                <a:cubicBezTo>
                  <a:pt x="476" y="188"/>
                  <a:pt x="478" y="192"/>
                  <a:pt x="477" y="196"/>
                </a:cubicBezTo>
                <a:cubicBezTo>
                  <a:pt x="475" y="200"/>
                  <a:pt x="470" y="202"/>
                  <a:pt x="466" y="201"/>
                </a:cubicBezTo>
                <a:close/>
                <a:moveTo>
                  <a:pt x="422" y="183"/>
                </a:moveTo>
                <a:lnTo>
                  <a:pt x="407" y="177"/>
                </a:lnTo>
                <a:cubicBezTo>
                  <a:pt x="403" y="175"/>
                  <a:pt x="401" y="171"/>
                  <a:pt x="403" y="167"/>
                </a:cubicBezTo>
                <a:cubicBezTo>
                  <a:pt x="404" y="163"/>
                  <a:pt x="409" y="161"/>
                  <a:pt x="413" y="162"/>
                </a:cubicBezTo>
                <a:lnTo>
                  <a:pt x="428" y="168"/>
                </a:lnTo>
                <a:cubicBezTo>
                  <a:pt x="432" y="170"/>
                  <a:pt x="434" y="174"/>
                  <a:pt x="432" y="179"/>
                </a:cubicBezTo>
                <a:cubicBezTo>
                  <a:pt x="431" y="183"/>
                  <a:pt x="426" y="185"/>
                  <a:pt x="422" y="183"/>
                </a:cubicBezTo>
                <a:close/>
                <a:moveTo>
                  <a:pt x="377" y="165"/>
                </a:moveTo>
                <a:lnTo>
                  <a:pt x="362" y="159"/>
                </a:lnTo>
                <a:cubicBezTo>
                  <a:pt x="358" y="158"/>
                  <a:pt x="356" y="153"/>
                  <a:pt x="358" y="149"/>
                </a:cubicBezTo>
                <a:cubicBezTo>
                  <a:pt x="360" y="145"/>
                  <a:pt x="364" y="143"/>
                  <a:pt x="368" y="144"/>
                </a:cubicBezTo>
                <a:lnTo>
                  <a:pt x="383" y="150"/>
                </a:lnTo>
                <a:cubicBezTo>
                  <a:pt x="387" y="152"/>
                  <a:pt x="389" y="157"/>
                  <a:pt x="388" y="161"/>
                </a:cubicBezTo>
                <a:cubicBezTo>
                  <a:pt x="386" y="165"/>
                  <a:pt x="381" y="167"/>
                  <a:pt x="377" y="165"/>
                </a:cubicBezTo>
                <a:close/>
                <a:moveTo>
                  <a:pt x="333" y="147"/>
                </a:moveTo>
                <a:lnTo>
                  <a:pt x="318" y="141"/>
                </a:lnTo>
                <a:cubicBezTo>
                  <a:pt x="314" y="140"/>
                  <a:pt x="312" y="135"/>
                  <a:pt x="313" y="131"/>
                </a:cubicBezTo>
                <a:cubicBezTo>
                  <a:pt x="315" y="127"/>
                  <a:pt x="320" y="125"/>
                  <a:pt x="324" y="127"/>
                </a:cubicBezTo>
                <a:lnTo>
                  <a:pt x="339" y="133"/>
                </a:lnTo>
                <a:cubicBezTo>
                  <a:pt x="343" y="134"/>
                  <a:pt x="345" y="139"/>
                  <a:pt x="343" y="143"/>
                </a:cubicBezTo>
                <a:cubicBezTo>
                  <a:pt x="341" y="147"/>
                  <a:pt x="337" y="149"/>
                  <a:pt x="333" y="147"/>
                </a:cubicBezTo>
                <a:close/>
                <a:moveTo>
                  <a:pt x="288" y="130"/>
                </a:moveTo>
                <a:lnTo>
                  <a:pt x="273" y="124"/>
                </a:lnTo>
                <a:cubicBezTo>
                  <a:pt x="269" y="122"/>
                  <a:pt x="267" y="117"/>
                  <a:pt x="269" y="113"/>
                </a:cubicBezTo>
                <a:cubicBezTo>
                  <a:pt x="270" y="109"/>
                  <a:pt x="275" y="107"/>
                  <a:pt x="279" y="109"/>
                </a:cubicBezTo>
                <a:lnTo>
                  <a:pt x="294" y="115"/>
                </a:lnTo>
                <a:cubicBezTo>
                  <a:pt x="298" y="116"/>
                  <a:pt x="300" y="121"/>
                  <a:pt x="299" y="125"/>
                </a:cubicBezTo>
                <a:cubicBezTo>
                  <a:pt x="297" y="129"/>
                  <a:pt x="292" y="131"/>
                  <a:pt x="288" y="130"/>
                </a:cubicBezTo>
                <a:close/>
                <a:moveTo>
                  <a:pt x="244" y="112"/>
                </a:moveTo>
                <a:lnTo>
                  <a:pt x="229" y="106"/>
                </a:lnTo>
                <a:cubicBezTo>
                  <a:pt x="225" y="104"/>
                  <a:pt x="223" y="99"/>
                  <a:pt x="224" y="95"/>
                </a:cubicBezTo>
                <a:cubicBezTo>
                  <a:pt x="226" y="91"/>
                  <a:pt x="231" y="89"/>
                  <a:pt x="235" y="91"/>
                </a:cubicBezTo>
                <a:lnTo>
                  <a:pt x="250" y="97"/>
                </a:lnTo>
                <a:cubicBezTo>
                  <a:pt x="254" y="98"/>
                  <a:pt x="256" y="103"/>
                  <a:pt x="254" y="107"/>
                </a:cubicBezTo>
                <a:cubicBezTo>
                  <a:pt x="252" y="111"/>
                  <a:pt x="248" y="113"/>
                  <a:pt x="244" y="112"/>
                </a:cubicBezTo>
                <a:close/>
                <a:moveTo>
                  <a:pt x="199" y="94"/>
                </a:moveTo>
                <a:lnTo>
                  <a:pt x="184" y="88"/>
                </a:lnTo>
                <a:cubicBezTo>
                  <a:pt x="180" y="86"/>
                  <a:pt x="178" y="82"/>
                  <a:pt x="180" y="78"/>
                </a:cubicBezTo>
                <a:cubicBezTo>
                  <a:pt x="181" y="73"/>
                  <a:pt x="186" y="71"/>
                  <a:pt x="190" y="73"/>
                </a:cubicBezTo>
                <a:lnTo>
                  <a:pt x="205" y="79"/>
                </a:lnTo>
                <a:cubicBezTo>
                  <a:pt x="209" y="81"/>
                  <a:pt x="211" y="85"/>
                  <a:pt x="209" y="89"/>
                </a:cubicBezTo>
                <a:cubicBezTo>
                  <a:pt x="208" y="94"/>
                  <a:pt x="203" y="96"/>
                  <a:pt x="199" y="94"/>
                </a:cubicBezTo>
                <a:close/>
                <a:moveTo>
                  <a:pt x="154" y="76"/>
                </a:moveTo>
                <a:lnTo>
                  <a:pt x="140" y="70"/>
                </a:lnTo>
                <a:cubicBezTo>
                  <a:pt x="135" y="68"/>
                  <a:pt x="133" y="64"/>
                  <a:pt x="135" y="60"/>
                </a:cubicBezTo>
                <a:cubicBezTo>
                  <a:pt x="137" y="56"/>
                  <a:pt x="141" y="54"/>
                  <a:pt x="146" y="55"/>
                </a:cubicBezTo>
                <a:lnTo>
                  <a:pt x="160" y="61"/>
                </a:lnTo>
                <a:cubicBezTo>
                  <a:pt x="164" y="63"/>
                  <a:pt x="166" y="68"/>
                  <a:pt x="165" y="72"/>
                </a:cubicBezTo>
                <a:cubicBezTo>
                  <a:pt x="163" y="76"/>
                  <a:pt x="159" y="78"/>
                  <a:pt x="154" y="76"/>
                </a:cubicBezTo>
                <a:close/>
                <a:moveTo>
                  <a:pt x="110" y="58"/>
                </a:moveTo>
                <a:lnTo>
                  <a:pt x="95" y="52"/>
                </a:lnTo>
                <a:cubicBezTo>
                  <a:pt x="91" y="51"/>
                  <a:pt x="89" y="46"/>
                  <a:pt x="91" y="42"/>
                </a:cubicBezTo>
                <a:cubicBezTo>
                  <a:pt x="92" y="38"/>
                  <a:pt x="97" y="36"/>
                  <a:pt x="101" y="37"/>
                </a:cubicBezTo>
                <a:lnTo>
                  <a:pt x="116" y="43"/>
                </a:lnTo>
                <a:cubicBezTo>
                  <a:pt x="120" y="45"/>
                  <a:pt x="122" y="50"/>
                  <a:pt x="120" y="54"/>
                </a:cubicBezTo>
                <a:cubicBezTo>
                  <a:pt x="119" y="58"/>
                  <a:pt x="114" y="60"/>
                  <a:pt x="110" y="58"/>
                </a:cubicBezTo>
                <a:close/>
                <a:moveTo>
                  <a:pt x="65" y="40"/>
                </a:moveTo>
                <a:lnTo>
                  <a:pt x="50" y="34"/>
                </a:lnTo>
                <a:cubicBezTo>
                  <a:pt x="46" y="33"/>
                  <a:pt x="44" y="28"/>
                  <a:pt x="46" y="24"/>
                </a:cubicBezTo>
                <a:cubicBezTo>
                  <a:pt x="48" y="20"/>
                  <a:pt x="52" y="18"/>
                  <a:pt x="56" y="20"/>
                </a:cubicBezTo>
                <a:lnTo>
                  <a:pt x="71" y="26"/>
                </a:lnTo>
                <a:cubicBezTo>
                  <a:pt x="75" y="27"/>
                  <a:pt x="77" y="32"/>
                  <a:pt x="76" y="36"/>
                </a:cubicBezTo>
                <a:cubicBezTo>
                  <a:pt x="74" y="40"/>
                  <a:pt x="69" y="42"/>
                  <a:pt x="65" y="40"/>
                </a:cubicBezTo>
                <a:close/>
                <a:moveTo>
                  <a:pt x="21" y="23"/>
                </a:moveTo>
                <a:lnTo>
                  <a:pt x="6" y="17"/>
                </a:lnTo>
                <a:cubicBezTo>
                  <a:pt x="2" y="15"/>
                  <a:pt x="0" y="10"/>
                  <a:pt x="1" y="6"/>
                </a:cubicBezTo>
                <a:cubicBezTo>
                  <a:pt x="3" y="2"/>
                  <a:pt x="8" y="0"/>
                  <a:pt x="12" y="2"/>
                </a:cubicBezTo>
                <a:lnTo>
                  <a:pt x="27" y="8"/>
                </a:lnTo>
                <a:cubicBezTo>
                  <a:pt x="31" y="9"/>
                  <a:pt x="33" y="14"/>
                  <a:pt x="31" y="18"/>
                </a:cubicBezTo>
                <a:cubicBezTo>
                  <a:pt x="29" y="22"/>
                  <a:pt x="25" y="24"/>
                  <a:pt x="21" y="23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6" name="Freeform 168"/>
          <p:cNvSpPr>
            <a:spLocks/>
          </p:cNvSpPr>
          <p:nvPr/>
        </p:nvSpPr>
        <p:spPr bwMode="auto">
          <a:xfrm>
            <a:off x="4540250" y="4016375"/>
            <a:ext cx="117475" cy="76200"/>
          </a:xfrm>
          <a:custGeom>
            <a:avLst/>
            <a:gdLst>
              <a:gd name="T0" fmla="*/ 2147483647 w 74"/>
              <a:gd name="T1" fmla="*/ 0 h 48"/>
              <a:gd name="T2" fmla="*/ 2147483647 w 74"/>
              <a:gd name="T3" fmla="*/ 2147483647 h 48"/>
              <a:gd name="T4" fmla="*/ 0 w 74"/>
              <a:gd name="T5" fmla="*/ 2147483647 h 48"/>
              <a:gd name="T6" fmla="*/ 2147483647 w 74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48"/>
              <a:gd name="T14" fmla="*/ 74 w 74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48">
                <a:moveTo>
                  <a:pt x="17" y="0"/>
                </a:moveTo>
                <a:lnTo>
                  <a:pt x="74" y="48"/>
                </a:lnTo>
                <a:lnTo>
                  <a:pt x="0" y="44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7" name="Freeform 169"/>
          <p:cNvSpPr>
            <a:spLocks/>
          </p:cNvSpPr>
          <p:nvPr/>
        </p:nvSpPr>
        <p:spPr bwMode="auto">
          <a:xfrm>
            <a:off x="3987800" y="3824288"/>
            <a:ext cx="119063" cy="77787"/>
          </a:xfrm>
          <a:custGeom>
            <a:avLst/>
            <a:gdLst>
              <a:gd name="T0" fmla="*/ 2147483647 w 75"/>
              <a:gd name="T1" fmla="*/ 2147483647 h 49"/>
              <a:gd name="T2" fmla="*/ 0 w 75"/>
              <a:gd name="T3" fmla="*/ 0 h 49"/>
              <a:gd name="T4" fmla="*/ 2147483647 w 75"/>
              <a:gd name="T5" fmla="*/ 2147483647 h 49"/>
              <a:gd name="T6" fmla="*/ 2147483647 w 75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9"/>
              <a:gd name="T14" fmla="*/ 75 w 75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9">
                <a:moveTo>
                  <a:pt x="57" y="49"/>
                </a:moveTo>
                <a:lnTo>
                  <a:pt x="0" y="0"/>
                </a:lnTo>
                <a:lnTo>
                  <a:pt x="75" y="5"/>
                </a:lnTo>
                <a:lnTo>
                  <a:pt x="57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8" name="Freeform 170"/>
          <p:cNvSpPr>
            <a:spLocks noEditPoints="1"/>
          </p:cNvSpPr>
          <p:nvPr/>
        </p:nvSpPr>
        <p:spPr bwMode="auto">
          <a:xfrm>
            <a:off x="3962400" y="4024313"/>
            <a:ext cx="619125" cy="1106487"/>
          </a:xfrm>
          <a:custGeom>
            <a:avLst/>
            <a:gdLst>
              <a:gd name="T0" fmla="*/ 2147483647 w 887"/>
              <a:gd name="T1" fmla="*/ 2147483647 h 1585"/>
              <a:gd name="T2" fmla="*/ 2147483647 w 887"/>
              <a:gd name="T3" fmla="*/ 2147483647 h 1585"/>
              <a:gd name="T4" fmla="*/ 2147483647 w 887"/>
              <a:gd name="T5" fmla="*/ 2147483647 h 1585"/>
              <a:gd name="T6" fmla="*/ 2147483647 w 887"/>
              <a:gd name="T7" fmla="*/ 2147483647 h 1585"/>
              <a:gd name="T8" fmla="*/ 2147483647 w 887"/>
              <a:gd name="T9" fmla="*/ 2147483647 h 1585"/>
              <a:gd name="T10" fmla="*/ 2147483647 w 887"/>
              <a:gd name="T11" fmla="*/ 2147483647 h 1585"/>
              <a:gd name="T12" fmla="*/ 2147483647 w 887"/>
              <a:gd name="T13" fmla="*/ 2147483647 h 1585"/>
              <a:gd name="T14" fmla="*/ 2147483647 w 887"/>
              <a:gd name="T15" fmla="*/ 2147483647 h 1585"/>
              <a:gd name="T16" fmla="*/ 2147483647 w 887"/>
              <a:gd name="T17" fmla="*/ 2147483647 h 1585"/>
              <a:gd name="T18" fmla="*/ 2147483647 w 887"/>
              <a:gd name="T19" fmla="*/ 2147483647 h 1585"/>
              <a:gd name="T20" fmla="*/ 2147483647 w 887"/>
              <a:gd name="T21" fmla="*/ 2147483647 h 1585"/>
              <a:gd name="T22" fmla="*/ 2147483647 w 887"/>
              <a:gd name="T23" fmla="*/ 2147483647 h 1585"/>
              <a:gd name="T24" fmla="*/ 2147483647 w 887"/>
              <a:gd name="T25" fmla="*/ 2147483647 h 1585"/>
              <a:gd name="T26" fmla="*/ 2147483647 w 887"/>
              <a:gd name="T27" fmla="*/ 2147483647 h 1585"/>
              <a:gd name="T28" fmla="*/ 2147483647 w 887"/>
              <a:gd name="T29" fmla="*/ 2147483647 h 1585"/>
              <a:gd name="T30" fmla="*/ 2147483647 w 887"/>
              <a:gd name="T31" fmla="*/ 2147483647 h 1585"/>
              <a:gd name="T32" fmla="*/ 2147483647 w 887"/>
              <a:gd name="T33" fmla="*/ 2147483647 h 1585"/>
              <a:gd name="T34" fmla="*/ 2147483647 w 887"/>
              <a:gd name="T35" fmla="*/ 2147483647 h 1585"/>
              <a:gd name="T36" fmla="*/ 2147483647 w 887"/>
              <a:gd name="T37" fmla="*/ 2147483647 h 1585"/>
              <a:gd name="T38" fmla="*/ 2147483647 w 887"/>
              <a:gd name="T39" fmla="*/ 2147483647 h 1585"/>
              <a:gd name="T40" fmla="*/ 2147483647 w 887"/>
              <a:gd name="T41" fmla="*/ 2147483647 h 1585"/>
              <a:gd name="T42" fmla="*/ 2147483647 w 887"/>
              <a:gd name="T43" fmla="*/ 2147483647 h 1585"/>
              <a:gd name="T44" fmla="*/ 2147483647 w 887"/>
              <a:gd name="T45" fmla="*/ 2147483647 h 1585"/>
              <a:gd name="T46" fmla="*/ 2147483647 w 887"/>
              <a:gd name="T47" fmla="*/ 2147483647 h 1585"/>
              <a:gd name="T48" fmla="*/ 2147483647 w 887"/>
              <a:gd name="T49" fmla="*/ 2147483647 h 1585"/>
              <a:gd name="T50" fmla="*/ 2147483647 w 887"/>
              <a:gd name="T51" fmla="*/ 2147483647 h 1585"/>
              <a:gd name="T52" fmla="*/ 2147483647 w 887"/>
              <a:gd name="T53" fmla="*/ 2147483647 h 1585"/>
              <a:gd name="T54" fmla="*/ 2147483647 w 887"/>
              <a:gd name="T55" fmla="*/ 2147483647 h 1585"/>
              <a:gd name="T56" fmla="*/ 2147483647 w 887"/>
              <a:gd name="T57" fmla="*/ 2147483647 h 1585"/>
              <a:gd name="T58" fmla="*/ 2147483647 w 887"/>
              <a:gd name="T59" fmla="*/ 2147483647 h 1585"/>
              <a:gd name="T60" fmla="*/ 2147483647 w 887"/>
              <a:gd name="T61" fmla="*/ 2147483647 h 1585"/>
              <a:gd name="T62" fmla="*/ 2147483647 w 887"/>
              <a:gd name="T63" fmla="*/ 2147483647 h 1585"/>
              <a:gd name="T64" fmla="*/ 2147483647 w 887"/>
              <a:gd name="T65" fmla="*/ 2147483647 h 1585"/>
              <a:gd name="T66" fmla="*/ 2147483647 w 887"/>
              <a:gd name="T67" fmla="*/ 2147483647 h 1585"/>
              <a:gd name="T68" fmla="*/ 2147483647 w 887"/>
              <a:gd name="T69" fmla="*/ 2147483647 h 1585"/>
              <a:gd name="T70" fmla="*/ 2147483647 w 887"/>
              <a:gd name="T71" fmla="*/ 2147483647 h 1585"/>
              <a:gd name="T72" fmla="*/ 2147483647 w 887"/>
              <a:gd name="T73" fmla="*/ 2147483647 h 1585"/>
              <a:gd name="T74" fmla="*/ 2147483647 w 887"/>
              <a:gd name="T75" fmla="*/ 2147483647 h 1585"/>
              <a:gd name="T76" fmla="*/ 2147483647 w 887"/>
              <a:gd name="T77" fmla="*/ 2147483647 h 1585"/>
              <a:gd name="T78" fmla="*/ 2147483647 w 887"/>
              <a:gd name="T79" fmla="*/ 2147483647 h 1585"/>
              <a:gd name="T80" fmla="*/ 2147483647 w 887"/>
              <a:gd name="T81" fmla="*/ 2147483647 h 1585"/>
              <a:gd name="T82" fmla="*/ 2147483647 w 887"/>
              <a:gd name="T83" fmla="*/ 2147483647 h 1585"/>
              <a:gd name="T84" fmla="*/ 2147483647 w 887"/>
              <a:gd name="T85" fmla="*/ 2147483647 h 1585"/>
              <a:gd name="T86" fmla="*/ 2147483647 w 887"/>
              <a:gd name="T87" fmla="*/ 2147483647 h 1585"/>
              <a:gd name="T88" fmla="*/ 2147483647 w 887"/>
              <a:gd name="T89" fmla="*/ 2147483647 h 1585"/>
              <a:gd name="T90" fmla="*/ 2147483647 w 887"/>
              <a:gd name="T91" fmla="*/ 2147483647 h 1585"/>
              <a:gd name="T92" fmla="*/ 2147483647 w 887"/>
              <a:gd name="T93" fmla="*/ 2147483647 h 1585"/>
              <a:gd name="T94" fmla="*/ 2147483647 w 887"/>
              <a:gd name="T95" fmla="*/ 2147483647 h 1585"/>
              <a:gd name="T96" fmla="*/ 2147483647 w 887"/>
              <a:gd name="T97" fmla="*/ 2147483647 h 1585"/>
              <a:gd name="T98" fmla="*/ 2147483647 w 887"/>
              <a:gd name="T99" fmla="*/ 2147483647 h 1585"/>
              <a:gd name="T100" fmla="*/ 2147483647 w 887"/>
              <a:gd name="T101" fmla="*/ 2147483647 h 1585"/>
              <a:gd name="T102" fmla="*/ 2147483647 w 887"/>
              <a:gd name="T103" fmla="*/ 2147483647 h 1585"/>
              <a:gd name="T104" fmla="*/ 2147483647 w 887"/>
              <a:gd name="T105" fmla="*/ 2147483647 h 15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7"/>
              <a:gd name="T160" fmla="*/ 0 h 1585"/>
              <a:gd name="T161" fmla="*/ 887 w 887"/>
              <a:gd name="T162" fmla="*/ 1585 h 15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7" h="1585">
                <a:moveTo>
                  <a:pt x="871" y="1580"/>
                </a:moveTo>
                <a:lnTo>
                  <a:pt x="863" y="1566"/>
                </a:lnTo>
                <a:cubicBezTo>
                  <a:pt x="861" y="1562"/>
                  <a:pt x="862" y="1557"/>
                  <a:pt x="866" y="1555"/>
                </a:cubicBezTo>
                <a:cubicBezTo>
                  <a:pt x="870" y="1553"/>
                  <a:pt x="875" y="1554"/>
                  <a:pt x="877" y="1558"/>
                </a:cubicBezTo>
                <a:lnTo>
                  <a:pt x="885" y="1572"/>
                </a:lnTo>
                <a:cubicBezTo>
                  <a:pt x="887" y="1576"/>
                  <a:pt x="886" y="1581"/>
                  <a:pt x="882" y="1583"/>
                </a:cubicBezTo>
                <a:cubicBezTo>
                  <a:pt x="878" y="1585"/>
                  <a:pt x="873" y="1584"/>
                  <a:pt x="871" y="1580"/>
                </a:cubicBezTo>
                <a:close/>
                <a:moveTo>
                  <a:pt x="848" y="1538"/>
                </a:moveTo>
                <a:lnTo>
                  <a:pt x="840" y="1524"/>
                </a:lnTo>
                <a:cubicBezTo>
                  <a:pt x="838" y="1520"/>
                  <a:pt x="839" y="1515"/>
                  <a:pt x="843" y="1513"/>
                </a:cubicBezTo>
                <a:cubicBezTo>
                  <a:pt x="847" y="1511"/>
                  <a:pt x="852" y="1512"/>
                  <a:pt x="854" y="1516"/>
                </a:cubicBezTo>
                <a:lnTo>
                  <a:pt x="862" y="1530"/>
                </a:lnTo>
                <a:cubicBezTo>
                  <a:pt x="864" y="1534"/>
                  <a:pt x="862" y="1539"/>
                  <a:pt x="858" y="1541"/>
                </a:cubicBezTo>
                <a:cubicBezTo>
                  <a:pt x="855" y="1543"/>
                  <a:pt x="850" y="1542"/>
                  <a:pt x="848" y="1538"/>
                </a:cubicBezTo>
                <a:close/>
                <a:moveTo>
                  <a:pt x="824" y="1496"/>
                </a:moveTo>
                <a:lnTo>
                  <a:pt x="816" y="1482"/>
                </a:lnTo>
                <a:cubicBezTo>
                  <a:pt x="814" y="1478"/>
                  <a:pt x="816" y="1473"/>
                  <a:pt x="820" y="1471"/>
                </a:cubicBezTo>
                <a:cubicBezTo>
                  <a:pt x="823" y="1469"/>
                  <a:pt x="828" y="1470"/>
                  <a:pt x="830" y="1474"/>
                </a:cubicBezTo>
                <a:lnTo>
                  <a:pt x="838" y="1488"/>
                </a:lnTo>
                <a:cubicBezTo>
                  <a:pt x="840" y="1492"/>
                  <a:pt x="839" y="1497"/>
                  <a:pt x="835" y="1499"/>
                </a:cubicBezTo>
                <a:cubicBezTo>
                  <a:pt x="831" y="1501"/>
                  <a:pt x="826" y="1500"/>
                  <a:pt x="824" y="1496"/>
                </a:cubicBezTo>
                <a:close/>
                <a:moveTo>
                  <a:pt x="801" y="1454"/>
                </a:moveTo>
                <a:lnTo>
                  <a:pt x="793" y="1440"/>
                </a:lnTo>
                <a:cubicBezTo>
                  <a:pt x="791" y="1436"/>
                  <a:pt x="792" y="1431"/>
                  <a:pt x="796" y="1429"/>
                </a:cubicBezTo>
                <a:cubicBezTo>
                  <a:pt x="800" y="1427"/>
                  <a:pt x="805" y="1428"/>
                  <a:pt x="807" y="1432"/>
                </a:cubicBezTo>
                <a:lnTo>
                  <a:pt x="815" y="1446"/>
                </a:lnTo>
                <a:cubicBezTo>
                  <a:pt x="817" y="1450"/>
                  <a:pt x="816" y="1455"/>
                  <a:pt x="812" y="1457"/>
                </a:cubicBezTo>
                <a:cubicBezTo>
                  <a:pt x="808" y="1459"/>
                  <a:pt x="803" y="1458"/>
                  <a:pt x="801" y="1454"/>
                </a:cubicBezTo>
                <a:close/>
                <a:moveTo>
                  <a:pt x="778" y="1412"/>
                </a:moveTo>
                <a:lnTo>
                  <a:pt x="770" y="1398"/>
                </a:lnTo>
                <a:cubicBezTo>
                  <a:pt x="768" y="1394"/>
                  <a:pt x="769" y="1389"/>
                  <a:pt x="773" y="1387"/>
                </a:cubicBezTo>
                <a:cubicBezTo>
                  <a:pt x="777" y="1385"/>
                  <a:pt x="782" y="1386"/>
                  <a:pt x="784" y="1390"/>
                </a:cubicBezTo>
                <a:lnTo>
                  <a:pt x="792" y="1404"/>
                </a:lnTo>
                <a:cubicBezTo>
                  <a:pt x="794" y="1408"/>
                  <a:pt x="792" y="1413"/>
                  <a:pt x="789" y="1415"/>
                </a:cubicBezTo>
                <a:cubicBezTo>
                  <a:pt x="785" y="1417"/>
                  <a:pt x="780" y="1416"/>
                  <a:pt x="778" y="1412"/>
                </a:cubicBezTo>
                <a:close/>
                <a:moveTo>
                  <a:pt x="754" y="1370"/>
                </a:moveTo>
                <a:lnTo>
                  <a:pt x="747" y="1356"/>
                </a:lnTo>
                <a:cubicBezTo>
                  <a:pt x="745" y="1352"/>
                  <a:pt x="746" y="1347"/>
                  <a:pt x="750" y="1345"/>
                </a:cubicBezTo>
                <a:cubicBezTo>
                  <a:pt x="754" y="1343"/>
                  <a:pt x="759" y="1345"/>
                  <a:pt x="761" y="1348"/>
                </a:cubicBezTo>
                <a:lnTo>
                  <a:pt x="768" y="1362"/>
                </a:lnTo>
                <a:cubicBezTo>
                  <a:pt x="771" y="1366"/>
                  <a:pt x="769" y="1371"/>
                  <a:pt x="765" y="1373"/>
                </a:cubicBezTo>
                <a:cubicBezTo>
                  <a:pt x="761" y="1375"/>
                  <a:pt x="757" y="1374"/>
                  <a:pt x="754" y="1370"/>
                </a:cubicBezTo>
                <a:close/>
                <a:moveTo>
                  <a:pt x="731" y="1328"/>
                </a:moveTo>
                <a:lnTo>
                  <a:pt x="723" y="1314"/>
                </a:lnTo>
                <a:cubicBezTo>
                  <a:pt x="721" y="1310"/>
                  <a:pt x="723" y="1305"/>
                  <a:pt x="727" y="1303"/>
                </a:cubicBezTo>
                <a:cubicBezTo>
                  <a:pt x="730" y="1301"/>
                  <a:pt x="735" y="1303"/>
                  <a:pt x="737" y="1306"/>
                </a:cubicBezTo>
                <a:lnTo>
                  <a:pt x="745" y="1320"/>
                </a:lnTo>
                <a:cubicBezTo>
                  <a:pt x="747" y="1324"/>
                  <a:pt x="746" y="1329"/>
                  <a:pt x="742" y="1331"/>
                </a:cubicBezTo>
                <a:cubicBezTo>
                  <a:pt x="738" y="1333"/>
                  <a:pt x="733" y="1332"/>
                  <a:pt x="731" y="1328"/>
                </a:cubicBezTo>
                <a:close/>
                <a:moveTo>
                  <a:pt x="708" y="1286"/>
                </a:moveTo>
                <a:lnTo>
                  <a:pt x="700" y="1272"/>
                </a:lnTo>
                <a:cubicBezTo>
                  <a:pt x="698" y="1268"/>
                  <a:pt x="699" y="1263"/>
                  <a:pt x="703" y="1261"/>
                </a:cubicBezTo>
                <a:cubicBezTo>
                  <a:pt x="707" y="1259"/>
                  <a:pt x="712" y="1261"/>
                  <a:pt x="714" y="1264"/>
                </a:cubicBezTo>
                <a:lnTo>
                  <a:pt x="722" y="1278"/>
                </a:lnTo>
                <a:cubicBezTo>
                  <a:pt x="724" y="1282"/>
                  <a:pt x="723" y="1287"/>
                  <a:pt x="719" y="1289"/>
                </a:cubicBezTo>
                <a:cubicBezTo>
                  <a:pt x="715" y="1291"/>
                  <a:pt x="710" y="1290"/>
                  <a:pt x="708" y="1286"/>
                </a:cubicBezTo>
                <a:close/>
                <a:moveTo>
                  <a:pt x="685" y="1244"/>
                </a:moveTo>
                <a:lnTo>
                  <a:pt x="677" y="1230"/>
                </a:lnTo>
                <a:cubicBezTo>
                  <a:pt x="675" y="1226"/>
                  <a:pt x="676" y="1221"/>
                  <a:pt x="680" y="1219"/>
                </a:cubicBezTo>
                <a:cubicBezTo>
                  <a:pt x="684" y="1217"/>
                  <a:pt x="689" y="1219"/>
                  <a:pt x="691" y="1222"/>
                </a:cubicBezTo>
                <a:lnTo>
                  <a:pt x="699" y="1236"/>
                </a:lnTo>
                <a:cubicBezTo>
                  <a:pt x="701" y="1240"/>
                  <a:pt x="699" y="1245"/>
                  <a:pt x="695" y="1247"/>
                </a:cubicBezTo>
                <a:cubicBezTo>
                  <a:pt x="692" y="1249"/>
                  <a:pt x="687" y="1248"/>
                  <a:pt x="685" y="1244"/>
                </a:cubicBezTo>
                <a:close/>
                <a:moveTo>
                  <a:pt x="661" y="1202"/>
                </a:moveTo>
                <a:lnTo>
                  <a:pt x="654" y="1188"/>
                </a:lnTo>
                <a:cubicBezTo>
                  <a:pt x="651" y="1184"/>
                  <a:pt x="653" y="1179"/>
                  <a:pt x="657" y="1177"/>
                </a:cubicBezTo>
                <a:cubicBezTo>
                  <a:pt x="661" y="1175"/>
                  <a:pt x="665" y="1177"/>
                  <a:pt x="668" y="1180"/>
                </a:cubicBezTo>
                <a:lnTo>
                  <a:pt x="675" y="1194"/>
                </a:lnTo>
                <a:cubicBezTo>
                  <a:pt x="677" y="1198"/>
                  <a:pt x="676" y="1203"/>
                  <a:pt x="672" y="1205"/>
                </a:cubicBezTo>
                <a:cubicBezTo>
                  <a:pt x="668" y="1207"/>
                  <a:pt x="663" y="1206"/>
                  <a:pt x="661" y="1202"/>
                </a:cubicBezTo>
                <a:close/>
                <a:moveTo>
                  <a:pt x="638" y="1160"/>
                </a:moveTo>
                <a:lnTo>
                  <a:pt x="630" y="1146"/>
                </a:lnTo>
                <a:cubicBezTo>
                  <a:pt x="628" y="1142"/>
                  <a:pt x="630" y="1137"/>
                  <a:pt x="633" y="1135"/>
                </a:cubicBezTo>
                <a:cubicBezTo>
                  <a:pt x="637" y="1133"/>
                  <a:pt x="642" y="1135"/>
                  <a:pt x="644" y="1138"/>
                </a:cubicBezTo>
                <a:lnTo>
                  <a:pt x="652" y="1152"/>
                </a:lnTo>
                <a:cubicBezTo>
                  <a:pt x="654" y="1156"/>
                  <a:pt x="653" y="1161"/>
                  <a:pt x="649" y="1163"/>
                </a:cubicBezTo>
                <a:cubicBezTo>
                  <a:pt x="645" y="1165"/>
                  <a:pt x="640" y="1164"/>
                  <a:pt x="638" y="1160"/>
                </a:cubicBezTo>
                <a:close/>
                <a:moveTo>
                  <a:pt x="615" y="1118"/>
                </a:moveTo>
                <a:lnTo>
                  <a:pt x="607" y="1104"/>
                </a:lnTo>
                <a:cubicBezTo>
                  <a:pt x="605" y="1100"/>
                  <a:pt x="606" y="1096"/>
                  <a:pt x="610" y="1093"/>
                </a:cubicBezTo>
                <a:cubicBezTo>
                  <a:pt x="614" y="1091"/>
                  <a:pt x="619" y="1093"/>
                  <a:pt x="621" y="1096"/>
                </a:cubicBezTo>
                <a:lnTo>
                  <a:pt x="629" y="1110"/>
                </a:lnTo>
                <a:cubicBezTo>
                  <a:pt x="631" y="1114"/>
                  <a:pt x="630" y="1119"/>
                  <a:pt x="626" y="1121"/>
                </a:cubicBezTo>
                <a:cubicBezTo>
                  <a:pt x="622" y="1124"/>
                  <a:pt x="617" y="1122"/>
                  <a:pt x="615" y="1118"/>
                </a:cubicBezTo>
                <a:close/>
                <a:moveTo>
                  <a:pt x="592" y="1076"/>
                </a:moveTo>
                <a:lnTo>
                  <a:pt x="584" y="1062"/>
                </a:lnTo>
                <a:cubicBezTo>
                  <a:pt x="582" y="1058"/>
                  <a:pt x="583" y="1054"/>
                  <a:pt x="587" y="1051"/>
                </a:cubicBezTo>
                <a:cubicBezTo>
                  <a:pt x="591" y="1049"/>
                  <a:pt x="596" y="1051"/>
                  <a:pt x="598" y="1055"/>
                </a:cubicBezTo>
                <a:lnTo>
                  <a:pt x="606" y="1069"/>
                </a:lnTo>
                <a:cubicBezTo>
                  <a:pt x="608" y="1072"/>
                  <a:pt x="606" y="1077"/>
                  <a:pt x="602" y="1079"/>
                </a:cubicBezTo>
                <a:cubicBezTo>
                  <a:pt x="599" y="1082"/>
                  <a:pt x="594" y="1080"/>
                  <a:pt x="592" y="1076"/>
                </a:cubicBezTo>
                <a:close/>
                <a:moveTo>
                  <a:pt x="568" y="1034"/>
                </a:moveTo>
                <a:lnTo>
                  <a:pt x="560" y="1020"/>
                </a:lnTo>
                <a:cubicBezTo>
                  <a:pt x="558" y="1016"/>
                  <a:pt x="560" y="1012"/>
                  <a:pt x="564" y="1009"/>
                </a:cubicBezTo>
                <a:cubicBezTo>
                  <a:pt x="567" y="1007"/>
                  <a:pt x="572" y="1009"/>
                  <a:pt x="574" y="1013"/>
                </a:cubicBezTo>
                <a:lnTo>
                  <a:pt x="582" y="1027"/>
                </a:lnTo>
                <a:cubicBezTo>
                  <a:pt x="584" y="1030"/>
                  <a:pt x="583" y="1035"/>
                  <a:pt x="579" y="1037"/>
                </a:cubicBezTo>
                <a:cubicBezTo>
                  <a:pt x="575" y="1040"/>
                  <a:pt x="570" y="1038"/>
                  <a:pt x="568" y="1034"/>
                </a:cubicBezTo>
                <a:close/>
                <a:moveTo>
                  <a:pt x="545" y="992"/>
                </a:moveTo>
                <a:lnTo>
                  <a:pt x="537" y="978"/>
                </a:lnTo>
                <a:cubicBezTo>
                  <a:pt x="535" y="974"/>
                  <a:pt x="536" y="970"/>
                  <a:pt x="540" y="967"/>
                </a:cubicBezTo>
                <a:cubicBezTo>
                  <a:pt x="544" y="965"/>
                  <a:pt x="549" y="967"/>
                  <a:pt x="551" y="971"/>
                </a:cubicBezTo>
                <a:lnTo>
                  <a:pt x="559" y="985"/>
                </a:lnTo>
                <a:cubicBezTo>
                  <a:pt x="561" y="988"/>
                  <a:pt x="560" y="993"/>
                  <a:pt x="556" y="995"/>
                </a:cubicBezTo>
                <a:cubicBezTo>
                  <a:pt x="552" y="998"/>
                  <a:pt x="547" y="996"/>
                  <a:pt x="545" y="992"/>
                </a:cubicBezTo>
                <a:close/>
                <a:moveTo>
                  <a:pt x="522" y="950"/>
                </a:moveTo>
                <a:lnTo>
                  <a:pt x="514" y="936"/>
                </a:lnTo>
                <a:cubicBezTo>
                  <a:pt x="512" y="932"/>
                  <a:pt x="513" y="928"/>
                  <a:pt x="517" y="925"/>
                </a:cubicBezTo>
                <a:cubicBezTo>
                  <a:pt x="521" y="923"/>
                  <a:pt x="526" y="925"/>
                  <a:pt x="528" y="929"/>
                </a:cubicBezTo>
                <a:lnTo>
                  <a:pt x="536" y="943"/>
                </a:lnTo>
                <a:cubicBezTo>
                  <a:pt x="538" y="946"/>
                  <a:pt x="536" y="951"/>
                  <a:pt x="533" y="953"/>
                </a:cubicBezTo>
                <a:cubicBezTo>
                  <a:pt x="529" y="956"/>
                  <a:pt x="524" y="954"/>
                  <a:pt x="522" y="950"/>
                </a:cubicBezTo>
                <a:close/>
                <a:moveTo>
                  <a:pt x="498" y="908"/>
                </a:moveTo>
                <a:lnTo>
                  <a:pt x="491" y="894"/>
                </a:lnTo>
                <a:cubicBezTo>
                  <a:pt x="489" y="890"/>
                  <a:pt x="490" y="886"/>
                  <a:pt x="494" y="883"/>
                </a:cubicBezTo>
                <a:cubicBezTo>
                  <a:pt x="498" y="881"/>
                  <a:pt x="503" y="883"/>
                  <a:pt x="505" y="887"/>
                </a:cubicBezTo>
                <a:lnTo>
                  <a:pt x="512" y="901"/>
                </a:lnTo>
                <a:cubicBezTo>
                  <a:pt x="515" y="904"/>
                  <a:pt x="513" y="909"/>
                  <a:pt x="509" y="911"/>
                </a:cubicBezTo>
                <a:cubicBezTo>
                  <a:pt x="505" y="914"/>
                  <a:pt x="501" y="912"/>
                  <a:pt x="498" y="908"/>
                </a:cubicBezTo>
                <a:close/>
                <a:moveTo>
                  <a:pt x="475" y="866"/>
                </a:moveTo>
                <a:lnTo>
                  <a:pt x="467" y="852"/>
                </a:lnTo>
                <a:cubicBezTo>
                  <a:pt x="465" y="849"/>
                  <a:pt x="467" y="844"/>
                  <a:pt x="471" y="841"/>
                </a:cubicBezTo>
                <a:cubicBezTo>
                  <a:pt x="474" y="839"/>
                  <a:pt x="479" y="841"/>
                  <a:pt x="481" y="845"/>
                </a:cubicBezTo>
                <a:lnTo>
                  <a:pt x="489" y="859"/>
                </a:lnTo>
                <a:cubicBezTo>
                  <a:pt x="491" y="862"/>
                  <a:pt x="490" y="867"/>
                  <a:pt x="486" y="869"/>
                </a:cubicBezTo>
                <a:cubicBezTo>
                  <a:pt x="482" y="872"/>
                  <a:pt x="477" y="870"/>
                  <a:pt x="475" y="866"/>
                </a:cubicBezTo>
                <a:close/>
                <a:moveTo>
                  <a:pt x="452" y="824"/>
                </a:moveTo>
                <a:lnTo>
                  <a:pt x="444" y="810"/>
                </a:lnTo>
                <a:cubicBezTo>
                  <a:pt x="442" y="807"/>
                  <a:pt x="443" y="802"/>
                  <a:pt x="447" y="800"/>
                </a:cubicBezTo>
                <a:cubicBezTo>
                  <a:pt x="451" y="797"/>
                  <a:pt x="456" y="799"/>
                  <a:pt x="458" y="803"/>
                </a:cubicBezTo>
                <a:lnTo>
                  <a:pt x="466" y="817"/>
                </a:lnTo>
                <a:cubicBezTo>
                  <a:pt x="468" y="820"/>
                  <a:pt x="467" y="825"/>
                  <a:pt x="463" y="827"/>
                </a:cubicBezTo>
                <a:cubicBezTo>
                  <a:pt x="459" y="830"/>
                  <a:pt x="454" y="828"/>
                  <a:pt x="452" y="824"/>
                </a:cubicBezTo>
                <a:close/>
                <a:moveTo>
                  <a:pt x="429" y="782"/>
                </a:moveTo>
                <a:lnTo>
                  <a:pt x="421" y="768"/>
                </a:lnTo>
                <a:cubicBezTo>
                  <a:pt x="419" y="765"/>
                  <a:pt x="420" y="760"/>
                  <a:pt x="424" y="758"/>
                </a:cubicBezTo>
                <a:cubicBezTo>
                  <a:pt x="428" y="755"/>
                  <a:pt x="433" y="757"/>
                  <a:pt x="435" y="761"/>
                </a:cubicBezTo>
                <a:lnTo>
                  <a:pt x="443" y="775"/>
                </a:lnTo>
                <a:cubicBezTo>
                  <a:pt x="445" y="779"/>
                  <a:pt x="443" y="783"/>
                  <a:pt x="439" y="786"/>
                </a:cubicBezTo>
                <a:cubicBezTo>
                  <a:pt x="436" y="788"/>
                  <a:pt x="431" y="786"/>
                  <a:pt x="429" y="782"/>
                </a:cubicBezTo>
                <a:close/>
                <a:moveTo>
                  <a:pt x="405" y="740"/>
                </a:moveTo>
                <a:lnTo>
                  <a:pt x="398" y="726"/>
                </a:lnTo>
                <a:cubicBezTo>
                  <a:pt x="395" y="723"/>
                  <a:pt x="397" y="718"/>
                  <a:pt x="401" y="716"/>
                </a:cubicBezTo>
                <a:cubicBezTo>
                  <a:pt x="405" y="713"/>
                  <a:pt x="409" y="715"/>
                  <a:pt x="412" y="719"/>
                </a:cubicBezTo>
                <a:lnTo>
                  <a:pt x="419" y="733"/>
                </a:lnTo>
                <a:cubicBezTo>
                  <a:pt x="421" y="737"/>
                  <a:pt x="420" y="741"/>
                  <a:pt x="416" y="744"/>
                </a:cubicBezTo>
                <a:cubicBezTo>
                  <a:pt x="412" y="746"/>
                  <a:pt x="407" y="744"/>
                  <a:pt x="405" y="740"/>
                </a:cubicBezTo>
                <a:close/>
                <a:moveTo>
                  <a:pt x="382" y="698"/>
                </a:moveTo>
                <a:lnTo>
                  <a:pt x="374" y="684"/>
                </a:lnTo>
                <a:cubicBezTo>
                  <a:pt x="372" y="681"/>
                  <a:pt x="374" y="676"/>
                  <a:pt x="377" y="674"/>
                </a:cubicBezTo>
                <a:cubicBezTo>
                  <a:pt x="381" y="671"/>
                  <a:pt x="386" y="673"/>
                  <a:pt x="388" y="677"/>
                </a:cubicBezTo>
                <a:lnTo>
                  <a:pt x="396" y="691"/>
                </a:lnTo>
                <a:cubicBezTo>
                  <a:pt x="398" y="695"/>
                  <a:pt x="397" y="699"/>
                  <a:pt x="393" y="702"/>
                </a:cubicBezTo>
                <a:cubicBezTo>
                  <a:pt x="389" y="704"/>
                  <a:pt x="384" y="702"/>
                  <a:pt x="382" y="698"/>
                </a:cubicBezTo>
                <a:close/>
                <a:moveTo>
                  <a:pt x="359" y="656"/>
                </a:moveTo>
                <a:lnTo>
                  <a:pt x="351" y="642"/>
                </a:lnTo>
                <a:cubicBezTo>
                  <a:pt x="349" y="639"/>
                  <a:pt x="350" y="634"/>
                  <a:pt x="354" y="632"/>
                </a:cubicBezTo>
                <a:cubicBezTo>
                  <a:pt x="358" y="629"/>
                  <a:pt x="363" y="631"/>
                  <a:pt x="365" y="635"/>
                </a:cubicBezTo>
                <a:lnTo>
                  <a:pt x="373" y="649"/>
                </a:lnTo>
                <a:cubicBezTo>
                  <a:pt x="375" y="653"/>
                  <a:pt x="374" y="657"/>
                  <a:pt x="370" y="660"/>
                </a:cubicBezTo>
                <a:cubicBezTo>
                  <a:pt x="366" y="662"/>
                  <a:pt x="361" y="660"/>
                  <a:pt x="359" y="656"/>
                </a:cubicBezTo>
                <a:close/>
                <a:moveTo>
                  <a:pt x="336" y="614"/>
                </a:moveTo>
                <a:lnTo>
                  <a:pt x="328" y="600"/>
                </a:lnTo>
                <a:cubicBezTo>
                  <a:pt x="326" y="597"/>
                  <a:pt x="327" y="592"/>
                  <a:pt x="331" y="590"/>
                </a:cubicBezTo>
                <a:cubicBezTo>
                  <a:pt x="335" y="587"/>
                  <a:pt x="340" y="589"/>
                  <a:pt x="342" y="593"/>
                </a:cubicBezTo>
                <a:lnTo>
                  <a:pt x="350" y="607"/>
                </a:lnTo>
                <a:cubicBezTo>
                  <a:pt x="352" y="611"/>
                  <a:pt x="350" y="615"/>
                  <a:pt x="346" y="618"/>
                </a:cubicBezTo>
                <a:cubicBezTo>
                  <a:pt x="343" y="620"/>
                  <a:pt x="338" y="618"/>
                  <a:pt x="336" y="614"/>
                </a:cubicBezTo>
                <a:close/>
                <a:moveTo>
                  <a:pt x="312" y="572"/>
                </a:moveTo>
                <a:lnTo>
                  <a:pt x="305" y="558"/>
                </a:lnTo>
                <a:cubicBezTo>
                  <a:pt x="302" y="555"/>
                  <a:pt x="304" y="550"/>
                  <a:pt x="308" y="548"/>
                </a:cubicBezTo>
                <a:cubicBezTo>
                  <a:pt x="311" y="545"/>
                  <a:pt x="316" y="547"/>
                  <a:pt x="318" y="551"/>
                </a:cubicBezTo>
                <a:lnTo>
                  <a:pt x="326" y="565"/>
                </a:lnTo>
                <a:cubicBezTo>
                  <a:pt x="328" y="569"/>
                  <a:pt x="327" y="573"/>
                  <a:pt x="323" y="576"/>
                </a:cubicBezTo>
                <a:cubicBezTo>
                  <a:pt x="319" y="578"/>
                  <a:pt x="314" y="576"/>
                  <a:pt x="312" y="572"/>
                </a:cubicBezTo>
                <a:close/>
                <a:moveTo>
                  <a:pt x="289" y="531"/>
                </a:moveTo>
                <a:lnTo>
                  <a:pt x="281" y="517"/>
                </a:lnTo>
                <a:cubicBezTo>
                  <a:pt x="279" y="513"/>
                  <a:pt x="280" y="508"/>
                  <a:pt x="284" y="506"/>
                </a:cubicBezTo>
                <a:cubicBezTo>
                  <a:pt x="288" y="504"/>
                  <a:pt x="293" y="505"/>
                  <a:pt x="295" y="509"/>
                </a:cubicBezTo>
                <a:lnTo>
                  <a:pt x="303" y="523"/>
                </a:lnTo>
                <a:cubicBezTo>
                  <a:pt x="305" y="527"/>
                  <a:pt x="304" y="531"/>
                  <a:pt x="300" y="534"/>
                </a:cubicBezTo>
                <a:cubicBezTo>
                  <a:pt x="296" y="536"/>
                  <a:pt x="291" y="534"/>
                  <a:pt x="289" y="531"/>
                </a:cubicBezTo>
                <a:close/>
                <a:moveTo>
                  <a:pt x="266" y="489"/>
                </a:moveTo>
                <a:lnTo>
                  <a:pt x="258" y="475"/>
                </a:lnTo>
                <a:cubicBezTo>
                  <a:pt x="256" y="471"/>
                  <a:pt x="257" y="466"/>
                  <a:pt x="261" y="464"/>
                </a:cubicBezTo>
                <a:cubicBezTo>
                  <a:pt x="265" y="462"/>
                  <a:pt x="270" y="463"/>
                  <a:pt x="272" y="467"/>
                </a:cubicBezTo>
                <a:lnTo>
                  <a:pt x="280" y="481"/>
                </a:lnTo>
                <a:cubicBezTo>
                  <a:pt x="282" y="485"/>
                  <a:pt x="280" y="490"/>
                  <a:pt x="277" y="492"/>
                </a:cubicBezTo>
                <a:cubicBezTo>
                  <a:pt x="273" y="494"/>
                  <a:pt x="268" y="492"/>
                  <a:pt x="266" y="489"/>
                </a:cubicBezTo>
                <a:close/>
                <a:moveTo>
                  <a:pt x="242" y="447"/>
                </a:moveTo>
                <a:lnTo>
                  <a:pt x="235" y="433"/>
                </a:lnTo>
                <a:cubicBezTo>
                  <a:pt x="233" y="429"/>
                  <a:pt x="234" y="424"/>
                  <a:pt x="238" y="422"/>
                </a:cubicBezTo>
                <a:cubicBezTo>
                  <a:pt x="242" y="420"/>
                  <a:pt x="247" y="421"/>
                  <a:pt x="249" y="425"/>
                </a:cubicBezTo>
                <a:lnTo>
                  <a:pt x="256" y="439"/>
                </a:lnTo>
                <a:cubicBezTo>
                  <a:pt x="259" y="443"/>
                  <a:pt x="257" y="448"/>
                  <a:pt x="253" y="450"/>
                </a:cubicBezTo>
                <a:cubicBezTo>
                  <a:pt x="249" y="452"/>
                  <a:pt x="245" y="450"/>
                  <a:pt x="242" y="447"/>
                </a:cubicBezTo>
                <a:close/>
                <a:moveTo>
                  <a:pt x="219" y="405"/>
                </a:moveTo>
                <a:lnTo>
                  <a:pt x="211" y="391"/>
                </a:lnTo>
                <a:cubicBezTo>
                  <a:pt x="209" y="387"/>
                  <a:pt x="211" y="382"/>
                  <a:pt x="215" y="380"/>
                </a:cubicBezTo>
                <a:cubicBezTo>
                  <a:pt x="218" y="378"/>
                  <a:pt x="223" y="379"/>
                  <a:pt x="225" y="383"/>
                </a:cubicBezTo>
                <a:lnTo>
                  <a:pt x="233" y="397"/>
                </a:lnTo>
                <a:cubicBezTo>
                  <a:pt x="235" y="401"/>
                  <a:pt x="234" y="406"/>
                  <a:pt x="230" y="408"/>
                </a:cubicBezTo>
                <a:cubicBezTo>
                  <a:pt x="226" y="410"/>
                  <a:pt x="221" y="408"/>
                  <a:pt x="219" y="405"/>
                </a:cubicBezTo>
                <a:close/>
                <a:moveTo>
                  <a:pt x="196" y="363"/>
                </a:moveTo>
                <a:lnTo>
                  <a:pt x="188" y="349"/>
                </a:lnTo>
                <a:cubicBezTo>
                  <a:pt x="186" y="345"/>
                  <a:pt x="187" y="340"/>
                  <a:pt x="191" y="338"/>
                </a:cubicBezTo>
                <a:cubicBezTo>
                  <a:pt x="195" y="336"/>
                  <a:pt x="200" y="337"/>
                  <a:pt x="202" y="341"/>
                </a:cubicBezTo>
                <a:lnTo>
                  <a:pt x="210" y="355"/>
                </a:lnTo>
                <a:cubicBezTo>
                  <a:pt x="212" y="359"/>
                  <a:pt x="211" y="364"/>
                  <a:pt x="207" y="366"/>
                </a:cubicBezTo>
                <a:cubicBezTo>
                  <a:pt x="203" y="368"/>
                  <a:pt x="198" y="366"/>
                  <a:pt x="196" y="363"/>
                </a:cubicBezTo>
                <a:close/>
                <a:moveTo>
                  <a:pt x="173" y="321"/>
                </a:moveTo>
                <a:lnTo>
                  <a:pt x="165" y="307"/>
                </a:lnTo>
                <a:cubicBezTo>
                  <a:pt x="163" y="303"/>
                  <a:pt x="164" y="298"/>
                  <a:pt x="168" y="296"/>
                </a:cubicBezTo>
                <a:cubicBezTo>
                  <a:pt x="172" y="294"/>
                  <a:pt x="177" y="295"/>
                  <a:pt x="179" y="299"/>
                </a:cubicBezTo>
                <a:lnTo>
                  <a:pt x="187" y="313"/>
                </a:lnTo>
                <a:cubicBezTo>
                  <a:pt x="189" y="317"/>
                  <a:pt x="187" y="322"/>
                  <a:pt x="184" y="324"/>
                </a:cubicBezTo>
                <a:cubicBezTo>
                  <a:pt x="180" y="326"/>
                  <a:pt x="175" y="324"/>
                  <a:pt x="173" y="321"/>
                </a:cubicBezTo>
                <a:close/>
                <a:moveTo>
                  <a:pt x="149" y="279"/>
                </a:moveTo>
                <a:lnTo>
                  <a:pt x="142" y="265"/>
                </a:lnTo>
                <a:cubicBezTo>
                  <a:pt x="139" y="261"/>
                  <a:pt x="141" y="256"/>
                  <a:pt x="145" y="254"/>
                </a:cubicBezTo>
                <a:cubicBezTo>
                  <a:pt x="149" y="252"/>
                  <a:pt x="153" y="253"/>
                  <a:pt x="156" y="257"/>
                </a:cubicBezTo>
                <a:lnTo>
                  <a:pt x="163" y="271"/>
                </a:lnTo>
                <a:cubicBezTo>
                  <a:pt x="165" y="275"/>
                  <a:pt x="164" y="280"/>
                  <a:pt x="160" y="282"/>
                </a:cubicBezTo>
                <a:cubicBezTo>
                  <a:pt x="156" y="284"/>
                  <a:pt x="151" y="282"/>
                  <a:pt x="149" y="279"/>
                </a:cubicBezTo>
                <a:close/>
                <a:moveTo>
                  <a:pt x="126" y="237"/>
                </a:moveTo>
                <a:lnTo>
                  <a:pt x="118" y="223"/>
                </a:lnTo>
                <a:cubicBezTo>
                  <a:pt x="116" y="219"/>
                  <a:pt x="118" y="214"/>
                  <a:pt x="121" y="212"/>
                </a:cubicBezTo>
                <a:cubicBezTo>
                  <a:pt x="125" y="210"/>
                  <a:pt x="130" y="211"/>
                  <a:pt x="132" y="215"/>
                </a:cubicBezTo>
                <a:lnTo>
                  <a:pt x="140" y="229"/>
                </a:lnTo>
                <a:cubicBezTo>
                  <a:pt x="142" y="233"/>
                  <a:pt x="141" y="238"/>
                  <a:pt x="137" y="240"/>
                </a:cubicBezTo>
                <a:cubicBezTo>
                  <a:pt x="133" y="242"/>
                  <a:pt x="128" y="241"/>
                  <a:pt x="126" y="237"/>
                </a:cubicBezTo>
                <a:close/>
                <a:moveTo>
                  <a:pt x="103" y="195"/>
                </a:moveTo>
                <a:lnTo>
                  <a:pt x="95" y="181"/>
                </a:lnTo>
                <a:cubicBezTo>
                  <a:pt x="93" y="177"/>
                  <a:pt x="94" y="172"/>
                  <a:pt x="98" y="170"/>
                </a:cubicBezTo>
                <a:cubicBezTo>
                  <a:pt x="102" y="168"/>
                  <a:pt x="107" y="169"/>
                  <a:pt x="109" y="173"/>
                </a:cubicBezTo>
                <a:lnTo>
                  <a:pt x="117" y="187"/>
                </a:lnTo>
                <a:cubicBezTo>
                  <a:pt x="119" y="191"/>
                  <a:pt x="118" y="196"/>
                  <a:pt x="114" y="198"/>
                </a:cubicBezTo>
                <a:cubicBezTo>
                  <a:pt x="110" y="200"/>
                  <a:pt x="105" y="199"/>
                  <a:pt x="103" y="195"/>
                </a:cubicBezTo>
                <a:close/>
                <a:moveTo>
                  <a:pt x="80" y="153"/>
                </a:moveTo>
                <a:lnTo>
                  <a:pt x="72" y="139"/>
                </a:lnTo>
                <a:cubicBezTo>
                  <a:pt x="70" y="135"/>
                  <a:pt x="71" y="130"/>
                  <a:pt x="75" y="128"/>
                </a:cubicBezTo>
                <a:cubicBezTo>
                  <a:pt x="79" y="126"/>
                  <a:pt x="84" y="127"/>
                  <a:pt x="86" y="131"/>
                </a:cubicBezTo>
                <a:lnTo>
                  <a:pt x="94" y="145"/>
                </a:lnTo>
                <a:cubicBezTo>
                  <a:pt x="96" y="149"/>
                  <a:pt x="94" y="154"/>
                  <a:pt x="90" y="156"/>
                </a:cubicBezTo>
                <a:cubicBezTo>
                  <a:pt x="87" y="158"/>
                  <a:pt x="82" y="157"/>
                  <a:pt x="80" y="153"/>
                </a:cubicBezTo>
                <a:close/>
                <a:moveTo>
                  <a:pt x="56" y="111"/>
                </a:moveTo>
                <a:lnTo>
                  <a:pt x="49" y="97"/>
                </a:lnTo>
                <a:cubicBezTo>
                  <a:pt x="46" y="93"/>
                  <a:pt x="48" y="88"/>
                  <a:pt x="52" y="86"/>
                </a:cubicBezTo>
                <a:cubicBezTo>
                  <a:pt x="55" y="84"/>
                  <a:pt x="60" y="85"/>
                  <a:pt x="63" y="89"/>
                </a:cubicBezTo>
                <a:lnTo>
                  <a:pt x="70" y="103"/>
                </a:lnTo>
                <a:cubicBezTo>
                  <a:pt x="72" y="107"/>
                  <a:pt x="71" y="112"/>
                  <a:pt x="67" y="114"/>
                </a:cubicBezTo>
                <a:cubicBezTo>
                  <a:pt x="63" y="116"/>
                  <a:pt x="58" y="115"/>
                  <a:pt x="56" y="111"/>
                </a:cubicBezTo>
                <a:close/>
                <a:moveTo>
                  <a:pt x="33" y="69"/>
                </a:moveTo>
                <a:lnTo>
                  <a:pt x="25" y="55"/>
                </a:lnTo>
                <a:cubicBezTo>
                  <a:pt x="23" y="51"/>
                  <a:pt x="24" y="46"/>
                  <a:pt x="28" y="44"/>
                </a:cubicBezTo>
                <a:cubicBezTo>
                  <a:pt x="32" y="42"/>
                  <a:pt x="37" y="43"/>
                  <a:pt x="39" y="47"/>
                </a:cubicBezTo>
                <a:lnTo>
                  <a:pt x="47" y="61"/>
                </a:lnTo>
                <a:cubicBezTo>
                  <a:pt x="49" y="65"/>
                  <a:pt x="48" y="70"/>
                  <a:pt x="44" y="72"/>
                </a:cubicBezTo>
                <a:cubicBezTo>
                  <a:pt x="40" y="74"/>
                  <a:pt x="35" y="73"/>
                  <a:pt x="33" y="69"/>
                </a:cubicBezTo>
                <a:close/>
                <a:moveTo>
                  <a:pt x="10" y="27"/>
                </a:moveTo>
                <a:lnTo>
                  <a:pt x="2" y="13"/>
                </a:lnTo>
                <a:cubicBezTo>
                  <a:pt x="0" y="9"/>
                  <a:pt x="1" y="4"/>
                  <a:pt x="5" y="2"/>
                </a:cubicBezTo>
                <a:cubicBezTo>
                  <a:pt x="9" y="0"/>
                  <a:pt x="14" y="1"/>
                  <a:pt x="16" y="5"/>
                </a:cubicBezTo>
                <a:lnTo>
                  <a:pt x="24" y="19"/>
                </a:lnTo>
                <a:cubicBezTo>
                  <a:pt x="26" y="23"/>
                  <a:pt x="24" y="28"/>
                  <a:pt x="21" y="30"/>
                </a:cubicBezTo>
                <a:cubicBezTo>
                  <a:pt x="17" y="32"/>
                  <a:pt x="12" y="31"/>
                  <a:pt x="10" y="27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9" name="Freeform 171"/>
          <p:cNvSpPr>
            <a:spLocks/>
          </p:cNvSpPr>
          <p:nvPr/>
        </p:nvSpPr>
        <p:spPr bwMode="auto">
          <a:xfrm>
            <a:off x="4537075" y="5097463"/>
            <a:ext cx="87313" cy="115887"/>
          </a:xfrm>
          <a:custGeom>
            <a:avLst/>
            <a:gdLst>
              <a:gd name="T0" fmla="*/ 2147483647 w 55"/>
              <a:gd name="T1" fmla="*/ 0 h 73"/>
              <a:gd name="T2" fmla="*/ 2147483647 w 55"/>
              <a:gd name="T3" fmla="*/ 2147483647 h 73"/>
              <a:gd name="T4" fmla="*/ 0 w 55"/>
              <a:gd name="T5" fmla="*/ 2147483647 h 73"/>
              <a:gd name="T6" fmla="*/ 2147483647 w 55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3"/>
              <a:gd name="T14" fmla="*/ 55 w 55"/>
              <a:gd name="T15" fmla="*/ 73 h 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3">
                <a:moveTo>
                  <a:pt x="41" y="0"/>
                </a:moveTo>
                <a:lnTo>
                  <a:pt x="55" y="73"/>
                </a:lnTo>
                <a:lnTo>
                  <a:pt x="0" y="23"/>
                </a:lnTo>
                <a:lnTo>
                  <a:pt x="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20" name="Freeform 172"/>
          <p:cNvSpPr>
            <a:spLocks/>
          </p:cNvSpPr>
          <p:nvPr/>
        </p:nvSpPr>
        <p:spPr bwMode="auto">
          <a:xfrm>
            <a:off x="3913188" y="3930650"/>
            <a:ext cx="87312" cy="117475"/>
          </a:xfrm>
          <a:custGeom>
            <a:avLst/>
            <a:gdLst>
              <a:gd name="T0" fmla="*/ 2147483647 w 55"/>
              <a:gd name="T1" fmla="*/ 2147483647 h 74"/>
              <a:gd name="T2" fmla="*/ 0 w 55"/>
              <a:gd name="T3" fmla="*/ 0 h 74"/>
              <a:gd name="T4" fmla="*/ 2147483647 w 55"/>
              <a:gd name="T5" fmla="*/ 2147483647 h 74"/>
              <a:gd name="T6" fmla="*/ 2147483647 w 55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4"/>
              <a:gd name="T14" fmla="*/ 55 w 55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4">
                <a:moveTo>
                  <a:pt x="14" y="74"/>
                </a:moveTo>
                <a:lnTo>
                  <a:pt x="0" y="0"/>
                </a:lnTo>
                <a:lnTo>
                  <a:pt x="55" y="51"/>
                </a:lnTo>
                <a:lnTo>
                  <a:pt x="14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84363"/>
            <a:ext cx="75438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8" y="187325"/>
            <a:ext cx="8464550" cy="806450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GeoArea</a:t>
            </a:r>
            <a:r>
              <a:rPr lang="en-US" sz="2800" dirty="0" smtClean="0"/>
              <a:t> (vs </a:t>
            </a:r>
            <a:r>
              <a:rPr lang="en-US" sz="2800" dirty="0" err="1" smtClean="0"/>
              <a:t>GeologyArea</a:t>
            </a:r>
            <a:r>
              <a:rPr lang="en-US" sz="2800" dirty="0" smtClean="0"/>
              <a:t>)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63525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781050" y="6108700"/>
            <a:ext cx="360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GeoArea feature representing the Kainer hydrogeologic unit</a:t>
            </a:r>
          </a:p>
        </p:txBody>
      </p:sp>
      <p:sp>
        <p:nvSpPr>
          <p:cNvPr id="46086" name="Text Box 14"/>
          <p:cNvSpPr txBox="1">
            <a:spLocks noChangeArrowheads="1"/>
          </p:cNvSpPr>
          <p:nvPr/>
        </p:nvSpPr>
        <p:spPr bwMode="auto">
          <a:xfrm>
            <a:off x="1512888" y="1916113"/>
            <a:ext cx="279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err="1">
                <a:solidFill>
                  <a:schemeClr val="tx1"/>
                </a:solidFill>
              </a:rPr>
              <a:t>GeologyArea</a:t>
            </a:r>
            <a:r>
              <a:rPr lang="en-US" dirty="0">
                <a:solidFill>
                  <a:schemeClr val="tx1"/>
                </a:solidFill>
              </a:rPr>
              <a:t> features represent data from geologic maps</a:t>
            </a:r>
          </a:p>
        </p:txBody>
      </p:sp>
      <p:sp>
        <p:nvSpPr>
          <p:cNvPr id="46087" name="Line 15"/>
          <p:cNvSpPr>
            <a:spLocks noChangeShapeType="1"/>
          </p:cNvSpPr>
          <p:nvPr/>
        </p:nvSpPr>
        <p:spPr bwMode="auto">
          <a:xfrm flipH="1">
            <a:off x="3443288" y="2341563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TextBox 13"/>
          <p:cNvSpPr txBox="1">
            <a:spLocks noChangeArrowheads="1"/>
          </p:cNvSpPr>
          <p:nvPr/>
        </p:nvSpPr>
        <p:spPr bwMode="auto">
          <a:xfrm>
            <a:off x="779463" y="2425700"/>
            <a:ext cx="979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>
                <a:solidFill>
                  <a:schemeClr val="tx1"/>
                </a:solidFill>
              </a:rPr>
              <a:t>GeologyArea</a:t>
            </a:r>
          </a:p>
        </p:txBody>
      </p:sp>
      <p:sp>
        <p:nvSpPr>
          <p:cNvPr id="46089" name="Line 15"/>
          <p:cNvSpPr>
            <a:spLocks noChangeShapeType="1"/>
          </p:cNvSpPr>
          <p:nvPr/>
        </p:nvSpPr>
        <p:spPr bwMode="auto">
          <a:xfrm flipV="1">
            <a:off x="3948113" y="5943600"/>
            <a:ext cx="1031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6090" name="Straight Arrow Connector 17"/>
          <p:cNvCxnSpPr>
            <a:cxnSpLocks noChangeShapeType="1"/>
          </p:cNvCxnSpPr>
          <p:nvPr/>
        </p:nvCxnSpPr>
        <p:spPr bwMode="auto">
          <a:xfrm rot="10800000">
            <a:off x="5653088" y="5389563"/>
            <a:ext cx="695325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5263" y="819150"/>
            <a:ext cx="89487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</a:rPr>
              <a:t>2D polygons defining boundaries of hydrogeologic units</a:t>
            </a:r>
          </a:p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</a:rPr>
              <a:t>GeoArea (conceptual/interpolated boundary) ≠ GeologyArea (mapped outcrop)</a:t>
            </a:r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5040313" y="6102350"/>
            <a:ext cx="360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Data points representing top elevations of the Kainer formation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236538" y="115888"/>
            <a:ext cx="8362950" cy="585787"/>
          </a:xfrm>
        </p:spPr>
        <p:txBody>
          <a:bodyPr/>
          <a:lstStyle/>
          <a:p>
            <a:pPr eaLnBrk="1" hangingPunct="1"/>
            <a:r>
              <a:rPr lang="en-US" sz="2800" dirty="0" smtClean="0"/>
              <a:t>3D Representation of Cross Sections</a:t>
            </a: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176213" y="658813"/>
            <a:ext cx="865028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173038" indent="-1730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000" b="0" dirty="0">
                <a:solidFill>
                  <a:schemeClr val="accent2"/>
                </a:solidFill>
                <a:latin typeface="+mj-lt"/>
              </a:rPr>
              <a:t>SectionLine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 defines the </a:t>
            </a:r>
            <a:r>
              <a:rPr lang="en-US" sz="2000" b="0" dirty="0" smtClean="0">
                <a:solidFill>
                  <a:schemeClr val="tx2"/>
                </a:solidFill>
                <a:latin typeface="+mj-lt"/>
              </a:rPr>
              <a:t>location of the 2D 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cross section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b="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0" dirty="0" err="1">
                <a:solidFill>
                  <a:schemeClr val="accent2"/>
                </a:solidFill>
                <a:latin typeface="+mj-lt"/>
              </a:rPr>
              <a:t>GeoSection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 represent 3D sections as 3D features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buFontTx/>
              <a:buChar char="•"/>
            </a:pPr>
            <a:r>
              <a:rPr lang="en-US" sz="2000" b="0" dirty="0">
                <a:solidFill>
                  <a:schemeClr val="accent2"/>
                </a:solidFill>
                <a:latin typeface="+mj-lt"/>
              </a:rPr>
              <a:t> SectionID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 of </a:t>
            </a:r>
            <a:r>
              <a:rPr lang="en-US" sz="2000" b="0" dirty="0" smtClean="0">
                <a:solidFill>
                  <a:schemeClr val="tx2"/>
                </a:solidFill>
                <a:latin typeface="+mj-lt"/>
              </a:rPr>
              <a:t>a </a:t>
            </a:r>
            <a:r>
              <a:rPr lang="en-US" sz="2000" b="0" dirty="0" err="1" smtClean="0">
                <a:solidFill>
                  <a:schemeClr val="tx2"/>
                </a:solidFill>
                <a:latin typeface="+mj-lt"/>
              </a:rPr>
              <a:t>GeoSection</a:t>
            </a:r>
            <a:r>
              <a:rPr lang="en-US" sz="2000" b="0" dirty="0" smtClean="0">
                <a:solidFill>
                  <a:schemeClr val="tx2"/>
                </a:solidFill>
                <a:latin typeface="+mj-lt"/>
              </a:rPr>
              <a:t> feature relates 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back to the section line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817688"/>
            <a:ext cx="63341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867275"/>
            <a:ext cx="649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65538" y="5543550"/>
            <a:ext cx="685800" cy="133350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111" name="TextBox 20"/>
          <p:cNvSpPr txBox="1">
            <a:spLocks noChangeArrowheads="1"/>
          </p:cNvSpPr>
          <p:nvPr/>
        </p:nvSpPr>
        <p:spPr bwMode="auto">
          <a:xfrm>
            <a:off x="1250950" y="2349500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112" name="TextBox 21"/>
          <p:cNvSpPr txBox="1">
            <a:spLocks noChangeArrowheads="1"/>
          </p:cNvSpPr>
          <p:nvPr/>
        </p:nvSpPr>
        <p:spPr bwMode="auto">
          <a:xfrm>
            <a:off x="6986588" y="1885950"/>
            <a:ext cx="35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A’</a:t>
            </a:r>
          </a:p>
        </p:txBody>
      </p:sp>
      <p:sp>
        <p:nvSpPr>
          <p:cNvPr id="47113" name="TextBox 22"/>
          <p:cNvSpPr txBox="1">
            <a:spLocks noChangeArrowheads="1"/>
          </p:cNvSpPr>
          <p:nvPr/>
        </p:nvSpPr>
        <p:spPr bwMode="auto">
          <a:xfrm>
            <a:off x="2117725" y="1827213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114" name="TextBox 23"/>
          <p:cNvSpPr txBox="1">
            <a:spLocks noChangeArrowheads="1"/>
          </p:cNvSpPr>
          <p:nvPr/>
        </p:nvSpPr>
        <p:spPr bwMode="auto">
          <a:xfrm>
            <a:off x="5264151" y="2341563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B’</a:t>
            </a:r>
          </a:p>
        </p:txBody>
      </p:sp>
      <p:pic>
        <p:nvPicPr>
          <p:cNvPr id="471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0997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227638" y="4095750"/>
            <a:ext cx="514350" cy="161925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37" name="Straight Arrow Connector 36"/>
          <p:cNvCxnSpPr>
            <a:stCxn id="36" idx="1"/>
            <a:endCxn id="30" idx="3"/>
          </p:cNvCxnSpPr>
          <p:nvPr/>
        </p:nvCxnSpPr>
        <p:spPr>
          <a:xfrm rot="10800000" flipV="1">
            <a:off x="4351338" y="4176713"/>
            <a:ext cx="876300" cy="143351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GeoSections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09" y="1495203"/>
            <a:ext cx="8983383" cy="536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4763"/>
            <a:ext cx="8818562" cy="966787"/>
          </a:xfrm>
        </p:spPr>
        <p:txBody>
          <a:bodyPr/>
          <a:lstStyle/>
          <a:p>
            <a:pPr eaLnBrk="1" hangingPunct="1"/>
            <a:r>
              <a:rPr lang="en-US" dirty="0" err="1" smtClean="0"/>
              <a:t>GeoRasters</a:t>
            </a:r>
            <a:endParaRPr lang="en-US" dirty="0" smtClean="0"/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855663"/>
            <a:ext cx="8218487" cy="11525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Raster catalog </a:t>
            </a:r>
            <a:r>
              <a:rPr lang="en-US" dirty="0" smtClean="0"/>
              <a:t>for storing and indexing raster datasets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store top and bottom of formations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raster is related with a HGU in the hydrogeologic unit table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7655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93775" y="3790950"/>
            <a:ext cx="1074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Georgetown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427163" y="4735513"/>
            <a:ext cx="938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Glen Rose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403350" y="4506913"/>
            <a:ext cx="657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Kainer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284288" y="4202113"/>
            <a:ext cx="700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Person</a:t>
            </a:r>
          </a:p>
        </p:txBody>
      </p:sp>
      <p:pic>
        <p:nvPicPr>
          <p:cNvPr id="48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062163"/>
            <a:ext cx="68278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8" name="Line 10"/>
          <p:cNvSpPr>
            <a:spLocks noChangeShapeType="1"/>
          </p:cNvSpPr>
          <p:nvPr/>
        </p:nvSpPr>
        <p:spPr bwMode="auto">
          <a:xfrm flipH="1">
            <a:off x="1498600" y="2752725"/>
            <a:ext cx="1041400" cy="9652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pic>
        <p:nvPicPr>
          <p:cNvPr id="4813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065713"/>
            <a:ext cx="685800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H="1">
            <a:off x="2509838" y="2684463"/>
            <a:ext cx="4208462" cy="2733675"/>
          </a:xfrm>
          <a:prstGeom prst="line">
            <a:avLst/>
          </a:prstGeom>
          <a:noFill/>
          <a:ln w="28575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GeoRasters</a:t>
            </a:r>
            <a:endParaRPr lang="en-US" dirty="0" smtClean="0"/>
          </a:p>
        </p:txBody>
      </p:sp>
      <p:sp>
        <p:nvSpPr>
          <p:cNvPr id="434185" name="Rectangle 9"/>
          <p:cNvSpPr>
            <a:spLocks noGrp="1" noChangeArrowheads="1"/>
          </p:cNvSpPr>
          <p:nvPr>
            <p:ph idx="1"/>
          </p:nvPr>
        </p:nvSpPr>
        <p:spPr>
          <a:xfrm>
            <a:off x="231775" y="1101725"/>
            <a:ext cx="8218488" cy="11525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GeoRasters </a:t>
            </a:r>
            <a:r>
              <a:rPr lang="en-US" dirty="0" smtClean="0"/>
              <a:t>also store </a:t>
            </a:r>
            <a:r>
              <a:rPr lang="en-US" dirty="0" smtClean="0">
                <a:solidFill>
                  <a:schemeClr val="accent2"/>
                </a:solidFill>
              </a:rPr>
              <a:t>hydraulic properties </a:t>
            </a:r>
            <a:r>
              <a:rPr lang="en-US" dirty="0" smtClean="0"/>
              <a:t>such as transmissivity, conductivity, and specific yield</a:t>
            </a:r>
          </a:p>
        </p:txBody>
      </p:sp>
      <p:pic>
        <p:nvPicPr>
          <p:cNvPr id="4915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108200"/>
            <a:ext cx="66071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14"/>
          <p:cNvGrpSpPr>
            <a:grpSpLocks/>
          </p:cNvGrpSpPr>
          <p:nvPr/>
        </p:nvGrpSpPr>
        <p:grpSpPr bwMode="auto">
          <a:xfrm>
            <a:off x="6632575" y="4157663"/>
            <a:ext cx="1135063" cy="1117600"/>
            <a:chOff x="3058" y="2565"/>
            <a:chExt cx="715" cy="704"/>
          </a:xfrm>
        </p:grpSpPr>
        <p:pic>
          <p:nvPicPr>
            <p:cNvPr id="49161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736"/>
              <a:ext cx="701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 Box 16"/>
            <p:cNvSpPr txBox="1">
              <a:spLocks noChangeArrowheads="1"/>
            </p:cNvSpPr>
            <p:nvPr/>
          </p:nvSpPr>
          <p:spPr bwMode="auto">
            <a:xfrm>
              <a:off x="3058" y="2565"/>
              <a:ext cx="6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tx1"/>
                  </a:solidFill>
                </a:rPr>
                <a:t>K (feet/day)</a:t>
              </a:r>
            </a:p>
          </p:txBody>
        </p:sp>
      </p:grpSp>
      <p:pic>
        <p:nvPicPr>
          <p:cNvPr id="4915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608263"/>
            <a:ext cx="67897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94" name="Line 18"/>
          <p:cNvSpPr>
            <a:spLocks noChangeShapeType="1"/>
          </p:cNvSpPr>
          <p:nvPr/>
        </p:nvSpPr>
        <p:spPr bwMode="auto">
          <a:xfrm>
            <a:off x="3881438" y="3294063"/>
            <a:ext cx="533400" cy="13716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sp>
        <p:nvSpPr>
          <p:cNvPr id="434195" name="Text Box 19"/>
          <p:cNvSpPr txBox="1">
            <a:spLocks noChangeArrowheads="1"/>
          </p:cNvSpPr>
          <p:nvPr/>
        </p:nvSpPr>
        <p:spPr bwMode="auto">
          <a:xfrm>
            <a:off x="792163" y="5570538"/>
            <a:ext cx="4504503" cy="30777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Raster of hydraulic conductivity in the Edwards Aquifer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/>
            <a:r>
              <a:rPr lang="en-US" dirty="0" err="1" smtClean="0"/>
              <a:t>GeoVolume</a:t>
            </a:r>
            <a:endParaRPr lang="en-US" dirty="0" smtClean="0"/>
          </a:p>
        </p:txBody>
      </p:sp>
      <p:sp>
        <p:nvSpPr>
          <p:cNvPr id="438275" name="Rectangle 3"/>
          <p:cNvSpPr>
            <a:spLocks noGrp="1" noChangeArrowheads="1"/>
          </p:cNvSpPr>
          <p:nvPr>
            <p:ph idx="1"/>
          </p:nvPr>
        </p:nvSpPr>
        <p:spPr>
          <a:xfrm>
            <a:off x="239713" y="992188"/>
            <a:ext cx="8218487" cy="13065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Features representing </a:t>
            </a:r>
            <a:r>
              <a:rPr lang="en-US" dirty="0" smtClean="0">
                <a:solidFill>
                  <a:schemeClr val="accent2"/>
                </a:solidFill>
              </a:rPr>
              <a:t>3D volume objects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Geometry is </a:t>
            </a:r>
            <a:r>
              <a:rPr lang="en-US" dirty="0" err="1" smtClean="0">
                <a:solidFill>
                  <a:schemeClr val="accent2"/>
                </a:solidFill>
              </a:rPr>
              <a:t>multipatch</a:t>
            </a:r>
            <a:endParaRPr lang="en-US" dirty="0" smtClean="0"/>
          </a:p>
        </p:txBody>
      </p:sp>
      <p:pic>
        <p:nvPicPr>
          <p:cNvPr id="7" name="Picture 1" descr="C:\Documents and Settings\njones\My Documents\Aquaveo\ArcHydroGW\Marketing\sjrwmd.png"/>
          <p:cNvPicPr>
            <a:picLocks noChangeAspect="1" noChangeArrowheads="1"/>
          </p:cNvPicPr>
          <p:nvPr/>
        </p:nvPicPr>
        <p:blipFill rotWithShape="1">
          <a:blip r:embed="rId3" cstate="print"/>
          <a:srcRect l="21975" t="17995" r="3395" b="9001"/>
          <a:stretch/>
        </p:blipFill>
        <p:spPr bwMode="auto">
          <a:xfrm>
            <a:off x="1533525" y="2276475"/>
            <a:ext cx="6017190" cy="40671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42566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1225" y="3067049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4128195"/>
            <a:ext cx="2425664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Cross Sections</a:t>
            </a:r>
          </a:p>
        </p:txBody>
      </p:sp>
    </p:spTree>
    <p:extLst>
      <p:ext uri="{BB962C8B-B14F-4D97-AF65-F5344CB8AC3E}">
        <p14:creationId xmlns:p14="http://schemas.microsoft.com/office/powerpoint/2010/main" val="23649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a Data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2925" y="4368521"/>
            <a:ext cx="2351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Concepts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6839" y="4378046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Sharing</a:t>
            </a:r>
            <a:endParaRPr lang="en-US" sz="4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1330" y="4378046"/>
            <a:ext cx="1381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Tools</a:t>
            </a:r>
            <a:endParaRPr lang="en-US" sz="4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7" name="Picture 5" descr="C:\Users\whiteatl\AppData\Local\Microsoft\Windows\Temporary Internet Files\Content.IE5\FUERGNWT\Yes_Check_Circl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8" y="2358746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whiteatl\AppData\Local\Microsoft\Windows\Temporary Internet Files\Content.IE5\JCWJICBR\Wrench_font_awesome.svg[1]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191" y="2358746"/>
            <a:ext cx="1981618" cy="198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451678" y="2411693"/>
            <a:ext cx="1943100" cy="1943100"/>
            <a:chOff x="4924425" y="4276399"/>
            <a:chExt cx="1943100" cy="1943100"/>
          </a:xfrm>
        </p:grpSpPr>
        <p:sp>
          <p:nvSpPr>
            <p:cNvPr id="7" name="Oval 6"/>
            <p:cNvSpPr/>
            <p:nvPr/>
          </p:nvSpPr>
          <p:spPr>
            <a:xfrm>
              <a:off x="4924425" y="4276399"/>
              <a:ext cx="1943100" cy="19431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289021" y="5064780"/>
              <a:ext cx="366338" cy="366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953499" y="4685363"/>
              <a:ext cx="366338" cy="1125173"/>
              <a:chOff x="5953499" y="4702738"/>
              <a:chExt cx="366338" cy="112517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953499" y="5461573"/>
                <a:ext cx="366338" cy="3663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953499" y="4702738"/>
                <a:ext cx="366338" cy="3663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 rot="1835262">
              <a:off x="5507644" y="5396999"/>
              <a:ext cx="624262" cy="12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9764738" flipV="1">
              <a:off x="5507644" y="4977899"/>
              <a:ext cx="624262" cy="12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43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1083583" y="3222114"/>
            <a:ext cx="7177827" cy="834981"/>
          </a:xfrm>
          <a:custGeom>
            <a:avLst/>
            <a:gdLst>
              <a:gd name="connsiteX0" fmla="*/ 35511 w 7177827"/>
              <a:gd name="connsiteY0" fmla="*/ 302321 h 834981"/>
              <a:gd name="connsiteX1" fmla="*/ 35511 w 7177827"/>
              <a:gd name="connsiteY1" fmla="*/ 302321 h 834981"/>
              <a:gd name="connsiteX2" fmla="*/ 115410 w 7177827"/>
              <a:gd name="connsiteY2" fmla="*/ 284566 h 834981"/>
              <a:gd name="connsiteX3" fmla="*/ 221942 w 7177827"/>
              <a:gd name="connsiteY3" fmla="*/ 275688 h 834981"/>
              <a:gd name="connsiteX4" fmla="*/ 301841 w 7177827"/>
              <a:gd name="connsiteY4" fmla="*/ 266810 h 834981"/>
              <a:gd name="connsiteX5" fmla="*/ 319597 w 7177827"/>
              <a:gd name="connsiteY5" fmla="*/ 249055 h 834981"/>
              <a:gd name="connsiteX6" fmla="*/ 346230 w 7177827"/>
              <a:gd name="connsiteY6" fmla="*/ 240177 h 834981"/>
              <a:gd name="connsiteX7" fmla="*/ 452762 w 7177827"/>
              <a:gd name="connsiteY7" fmla="*/ 231300 h 834981"/>
              <a:gd name="connsiteX8" fmla="*/ 506028 w 7177827"/>
              <a:gd name="connsiteY8" fmla="*/ 204667 h 834981"/>
              <a:gd name="connsiteX9" fmla="*/ 559294 w 7177827"/>
              <a:gd name="connsiteY9" fmla="*/ 186911 h 834981"/>
              <a:gd name="connsiteX10" fmla="*/ 612560 w 7177827"/>
              <a:gd name="connsiteY10" fmla="*/ 169156 h 834981"/>
              <a:gd name="connsiteX11" fmla="*/ 639193 w 7177827"/>
              <a:gd name="connsiteY11" fmla="*/ 160278 h 834981"/>
              <a:gd name="connsiteX12" fmla="*/ 665826 w 7177827"/>
              <a:gd name="connsiteY12" fmla="*/ 142523 h 834981"/>
              <a:gd name="connsiteX13" fmla="*/ 745725 w 7177827"/>
              <a:gd name="connsiteY13" fmla="*/ 124768 h 834981"/>
              <a:gd name="connsiteX14" fmla="*/ 852257 w 7177827"/>
              <a:gd name="connsiteY14" fmla="*/ 107012 h 834981"/>
              <a:gd name="connsiteX15" fmla="*/ 958789 w 7177827"/>
              <a:gd name="connsiteY15" fmla="*/ 98135 h 834981"/>
              <a:gd name="connsiteX16" fmla="*/ 1012055 w 7177827"/>
              <a:gd name="connsiteY16" fmla="*/ 80379 h 834981"/>
              <a:gd name="connsiteX17" fmla="*/ 1056443 w 7177827"/>
              <a:gd name="connsiteY17" fmla="*/ 71502 h 834981"/>
              <a:gd name="connsiteX18" fmla="*/ 1109709 w 7177827"/>
              <a:gd name="connsiteY18" fmla="*/ 53746 h 834981"/>
              <a:gd name="connsiteX19" fmla="*/ 1127464 w 7177827"/>
              <a:gd name="connsiteY19" fmla="*/ 27113 h 834981"/>
              <a:gd name="connsiteX20" fmla="*/ 1278385 w 7177827"/>
              <a:gd name="connsiteY20" fmla="*/ 480 h 834981"/>
              <a:gd name="connsiteX21" fmla="*/ 1305018 w 7177827"/>
              <a:gd name="connsiteY21" fmla="*/ 9358 h 834981"/>
              <a:gd name="connsiteX22" fmla="*/ 1278385 w 7177827"/>
              <a:gd name="connsiteY22" fmla="*/ 18236 h 834981"/>
              <a:gd name="connsiteX23" fmla="*/ 1491449 w 7177827"/>
              <a:gd name="connsiteY23" fmla="*/ 9358 h 834981"/>
              <a:gd name="connsiteX24" fmla="*/ 1615736 w 7177827"/>
              <a:gd name="connsiteY24" fmla="*/ 9358 h 834981"/>
              <a:gd name="connsiteX25" fmla="*/ 1713391 w 7177827"/>
              <a:gd name="connsiteY25" fmla="*/ 35991 h 834981"/>
              <a:gd name="connsiteX26" fmla="*/ 1784412 w 7177827"/>
              <a:gd name="connsiteY26" fmla="*/ 44869 h 834981"/>
              <a:gd name="connsiteX27" fmla="*/ 1837678 w 7177827"/>
              <a:gd name="connsiteY27" fmla="*/ 62624 h 834981"/>
              <a:gd name="connsiteX28" fmla="*/ 1890944 w 7177827"/>
              <a:gd name="connsiteY28" fmla="*/ 89257 h 834981"/>
              <a:gd name="connsiteX29" fmla="*/ 1935332 w 7177827"/>
              <a:gd name="connsiteY29" fmla="*/ 80379 h 834981"/>
              <a:gd name="connsiteX30" fmla="*/ 2024109 w 7177827"/>
              <a:gd name="connsiteY30" fmla="*/ 107012 h 834981"/>
              <a:gd name="connsiteX31" fmla="*/ 2299317 w 7177827"/>
              <a:gd name="connsiteY31" fmla="*/ 124768 h 834981"/>
              <a:gd name="connsiteX32" fmla="*/ 2334828 w 7177827"/>
              <a:gd name="connsiteY32" fmla="*/ 133645 h 834981"/>
              <a:gd name="connsiteX33" fmla="*/ 2494626 w 7177827"/>
              <a:gd name="connsiteY33" fmla="*/ 142523 h 834981"/>
              <a:gd name="connsiteX34" fmla="*/ 2521259 w 7177827"/>
              <a:gd name="connsiteY34" fmla="*/ 160278 h 834981"/>
              <a:gd name="connsiteX35" fmla="*/ 2556769 w 7177827"/>
              <a:gd name="connsiteY35" fmla="*/ 169156 h 834981"/>
              <a:gd name="connsiteX36" fmla="*/ 2583402 w 7177827"/>
              <a:gd name="connsiteY36" fmla="*/ 178034 h 834981"/>
              <a:gd name="connsiteX37" fmla="*/ 2601158 w 7177827"/>
              <a:gd name="connsiteY37" fmla="*/ 195789 h 834981"/>
              <a:gd name="connsiteX38" fmla="*/ 2681057 w 7177827"/>
              <a:gd name="connsiteY38" fmla="*/ 213544 h 834981"/>
              <a:gd name="connsiteX39" fmla="*/ 2734323 w 7177827"/>
              <a:gd name="connsiteY39" fmla="*/ 231300 h 834981"/>
              <a:gd name="connsiteX40" fmla="*/ 2760956 w 7177827"/>
              <a:gd name="connsiteY40" fmla="*/ 240177 h 834981"/>
              <a:gd name="connsiteX41" fmla="*/ 2805344 w 7177827"/>
              <a:gd name="connsiteY41" fmla="*/ 249055 h 834981"/>
              <a:gd name="connsiteX42" fmla="*/ 2858610 w 7177827"/>
              <a:gd name="connsiteY42" fmla="*/ 275688 h 834981"/>
              <a:gd name="connsiteX43" fmla="*/ 2885243 w 7177827"/>
              <a:gd name="connsiteY43" fmla="*/ 266810 h 834981"/>
              <a:gd name="connsiteX44" fmla="*/ 2947387 w 7177827"/>
              <a:gd name="connsiteY44" fmla="*/ 257933 h 834981"/>
              <a:gd name="connsiteX45" fmla="*/ 3107185 w 7177827"/>
              <a:gd name="connsiteY45" fmla="*/ 249055 h 834981"/>
              <a:gd name="connsiteX46" fmla="*/ 3204839 w 7177827"/>
              <a:gd name="connsiteY46" fmla="*/ 240177 h 834981"/>
              <a:gd name="connsiteX47" fmla="*/ 3320249 w 7177827"/>
              <a:gd name="connsiteY47" fmla="*/ 249055 h 834981"/>
              <a:gd name="connsiteX48" fmla="*/ 3382393 w 7177827"/>
              <a:gd name="connsiteY48" fmla="*/ 266810 h 834981"/>
              <a:gd name="connsiteX49" fmla="*/ 3444536 w 7177827"/>
              <a:gd name="connsiteY49" fmla="*/ 257933 h 834981"/>
              <a:gd name="connsiteX50" fmla="*/ 3471169 w 7177827"/>
              <a:gd name="connsiteY50" fmla="*/ 249055 h 834981"/>
              <a:gd name="connsiteX51" fmla="*/ 3808521 w 7177827"/>
              <a:gd name="connsiteY51" fmla="*/ 240177 h 834981"/>
              <a:gd name="connsiteX52" fmla="*/ 4083729 w 7177827"/>
              <a:gd name="connsiteY52" fmla="*/ 231300 h 834981"/>
              <a:gd name="connsiteX53" fmla="*/ 4154750 w 7177827"/>
              <a:gd name="connsiteY53" fmla="*/ 222422 h 834981"/>
              <a:gd name="connsiteX54" fmla="*/ 4181383 w 7177827"/>
              <a:gd name="connsiteY54" fmla="*/ 213544 h 834981"/>
              <a:gd name="connsiteX55" fmla="*/ 4208016 w 7177827"/>
              <a:gd name="connsiteY55" fmla="*/ 222422 h 834981"/>
              <a:gd name="connsiteX56" fmla="*/ 4279037 w 7177827"/>
              <a:gd name="connsiteY56" fmla="*/ 213544 h 834981"/>
              <a:gd name="connsiteX57" fmla="*/ 4332303 w 7177827"/>
              <a:gd name="connsiteY57" fmla="*/ 195789 h 834981"/>
              <a:gd name="connsiteX58" fmla="*/ 4456591 w 7177827"/>
              <a:gd name="connsiteY58" fmla="*/ 186911 h 834981"/>
              <a:gd name="connsiteX59" fmla="*/ 4483224 w 7177827"/>
              <a:gd name="connsiteY59" fmla="*/ 178034 h 834981"/>
              <a:gd name="connsiteX60" fmla="*/ 4572000 w 7177827"/>
              <a:gd name="connsiteY60" fmla="*/ 169156 h 834981"/>
              <a:gd name="connsiteX61" fmla="*/ 4607511 w 7177827"/>
              <a:gd name="connsiteY61" fmla="*/ 133645 h 834981"/>
              <a:gd name="connsiteX62" fmla="*/ 4669655 w 7177827"/>
              <a:gd name="connsiteY62" fmla="*/ 124768 h 834981"/>
              <a:gd name="connsiteX63" fmla="*/ 4847208 w 7177827"/>
              <a:gd name="connsiteY63" fmla="*/ 133645 h 834981"/>
              <a:gd name="connsiteX64" fmla="*/ 4873841 w 7177827"/>
              <a:gd name="connsiteY64" fmla="*/ 124768 h 834981"/>
              <a:gd name="connsiteX65" fmla="*/ 5078028 w 7177827"/>
              <a:gd name="connsiteY65" fmla="*/ 107012 h 834981"/>
              <a:gd name="connsiteX66" fmla="*/ 5113538 w 7177827"/>
              <a:gd name="connsiteY66" fmla="*/ 115890 h 834981"/>
              <a:gd name="connsiteX67" fmla="*/ 5122416 w 7177827"/>
              <a:gd name="connsiteY67" fmla="*/ 142523 h 834981"/>
              <a:gd name="connsiteX68" fmla="*/ 5175682 w 7177827"/>
              <a:gd name="connsiteY68" fmla="*/ 124768 h 834981"/>
              <a:gd name="connsiteX69" fmla="*/ 5291092 w 7177827"/>
              <a:gd name="connsiteY69" fmla="*/ 115890 h 834981"/>
              <a:gd name="connsiteX70" fmla="*/ 5362113 w 7177827"/>
              <a:gd name="connsiteY70" fmla="*/ 124768 h 834981"/>
              <a:gd name="connsiteX71" fmla="*/ 5388746 w 7177827"/>
              <a:gd name="connsiteY71" fmla="*/ 133645 h 834981"/>
              <a:gd name="connsiteX72" fmla="*/ 5717220 w 7177827"/>
              <a:gd name="connsiteY72" fmla="*/ 151401 h 834981"/>
              <a:gd name="connsiteX73" fmla="*/ 5743853 w 7177827"/>
              <a:gd name="connsiteY73" fmla="*/ 169156 h 834981"/>
              <a:gd name="connsiteX74" fmla="*/ 5859263 w 7177827"/>
              <a:gd name="connsiteY74" fmla="*/ 178034 h 834981"/>
              <a:gd name="connsiteX75" fmla="*/ 5885896 w 7177827"/>
              <a:gd name="connsiteY75" fmla="*/ 186911 h 834981"/>
              <a:gd name="connsiteX76" fmla="*/ 5956917 w 7177827"/>
              <a:gd name="connsiteY76" fmla="*/ 204667 h 834981"/>
              <a:gd name="connsiteX77" fmla="*/ 6010183 w 7177827"/>
              <a:gd name="connsiteY77" fmla="*/ 222422 h 834981"/>
              <a:gd name="connsiteX78" fmla="*/ 6036816 w 7177827"/>
              <a:gd name="connsiteY78" fmla="*/ 213544 h 834981"/>
              <a:gd name="connsiteX79" fmla="*/ 6098960 w 7177827"/>
              <a:gd name="connsiteY79" fmla="*/ 231300 h 834981"/>
              <a:gd name="connsiteX80" fmla="*/ 6125593 w 7177827"/>
              <a:gd name="connsiteY80" fmla="*/ 249055 h 834981"/>
              <a:gd name="connsiteX81" fmla="*/ 6196614 w 7177827"/>
              <a:gd name="connsiteY81" fmla="*/ 257933 h 834981"/>
              <a:gd name="connsiteX82" fmla="*/ 6205492 w 7177827"/>
              <a:gd name="connsiteY82" fmla="*/ 266810 h 834981"/>
              <a:gd name="connsiteX83" fmla="*/ 6258758 w 7177827"/>
              <a:gd name="connsiteY83" fmla="*/ 275688 h 834981"/>
              <a:gd name="connsiteX84" fmla="*/ 6285391 w 7177827"/>
              <a:gd name="connsiteY84" fmla="*/ 293443 h 834981"/>
              <a:gd name="connsiteX85" fmla="*/ 6312024 w 7177827"/>
              <a:gd name="connsiteY85" fmla="*/ 284566 h 834981"/>
              <a:gd name="connsiteX86" fmla="*/ 6356412 w 7177827"/>
              <a:gd name="connsiteY86" fmla="*/ 275688 h 834981"/>
              <a:gd name="connsiteX87" fmla="*/ 6427433 w 7177827"/>
              <a:gd name="connsiteY87" fmla="*/ 293443 h 834981"/>
              <a:gd name="connsiteX88" fmla="*/ 6454066 w 7177827"/>
              <a:gd name="connsiteY88" fmla="*/ 302321 h 834981"/>
              <a:gd name="connsiteX89" fmla="*/ 6640497 w 7177827"/>
              <a:gd name="connsiteY89" fmla="*/ 293443 h 834981"/>
              <a:gd name="connsiteX90" fmla="*/ 6871317 w 7177827"/>
              <a:gd name="connsiteY90" fmla="*/ 275688 h 834981"/>
              <a:gd name="connsiteX91" fmla="*/ 7004482 w 7177827"/>
              <a:gd name="connsiteY91" fmla="*/ 284566 h 834981"/>
              <a:gd name="connsiteX92" fmla="*/ 7164280 w 7177827"/>
              <a:gd name="connsiteY92" fmla="*/ 284566 h 834981"/>
              <a:gd name="connsiteX93" fmla="*/ 7173158 w 7177827"/>
              <a:gd name="connsiteY93" fmla="*/ 337832 h 834981"/>
              <a:gd name="connsiteX94" fmla="*/ 7155402 w 7177827"/>
              <a:gd name="connsiteY94" fmla="*/ 559773 h 834981"/>
              <a:gd name="connsiteX95" fmla="*/ 7146525 w 7177827"/>
              <a:gd name="connsiteY95" fmla="*/ 604162 h 834981"/>
              <a:gd name="connsiteX96" fmla="*/ 7137647 w 7177827"/>
              <a:gd name="connsiteY96" fmla="*/ 657428 h 834981"/>
              <a:gd name="connsiteX97" fmla="*/ 7146525 w 7177827"/>
              <a:gd name="connsiteY97" fmla="*/ 692938 h 834981"/>
              <a:gd name="connsiteX98" fmla="*/ 7164280 w 7177827"/>
              <a:gd name="connsiteY98" fmla="*/ 710694 h 834981"/>
              <a:gd name="connsiteX99" fmla="*/ 7155402 w 7177827"/>
              <a:gd name="connsiteY99" fmla="*/ 834981 h 834981"/>
              <a:gd name="connsiteX100" fmla="*/ 6844684 w 7177827"/>
              <a:gd name="connsiteY100" fmla="*/ 817226 h 834981"/>
              <a:gd name="connsiteX101" fmla="*/ 6489577 w 7177827"/>
              <a:gd name="connsiteY101" fmla="*/ 808348 h 834981"/>
              <a:gd name="connsiteX102" fmla="*/ 6391923 w 7177827"/>
              <a:gd name="connsiteY102" fmla="*/ 799470 h 834981"/>
              <a:gd name="connsiteX103" fmla="*/ 6365290 w 7177827"/>
              <a:gd name="connsiteY103" fmla="*/ 790593 h 834981"/>
              <a:gd name="connsiteX104" fmla="*/ 6285391 w 7177827"/>
              <a:gd name="connsiteY104" fmla="*/ 781715 h 834981"/>
              <a:gd name="connsiteX105" fmla="*/ 6223247 w 7177827"/>
              <a:gd name="connsiteY105" fmla="*/ 772837 h 834981"/>
              <a:gd name="connsiteX106" fmla="*/ 6036816 w 7177827"/>
              <a:gd name="connsiteY106" fmla="*/ 763960 h 834981"/>
              <a:gd name="connsiteX107" fmla="*/ 5930284 w 7177827"/>
              <a:gd name="connsiteY107" fmla="*/ 755082 h 834981"/>
              <a:gd name="connsiteX108" fmla="*/ 5841507 w 7177827"/>
              <a:gd name="connsiteY108" fmla="*/ 737327 h 834981"/>
              <a:gd name="connsiteX109" fmla="*/ 5699464 w 7177827"/>
              <a:gd name="connsiteY109" fmla="*/ 719571 h 834981"/>
              <a:gd name="connsiteX110" fmla="*/ 5672831 w 7177827"/>
              <a:gd name="connsiteY110" fmla="*/ 692938 h 834981"/>
              <a:gd name="connsiteX111" fmla="*/ 5646198 w 7177827"/>
              <a:gd name="connsiteY111" fmla="*/ 684061 h 834981"/>
              <a:gd name="connsiteX112" fmla="*/ 5521911 w 7177827"/>
              <a:gd name="connsiteY112" fmla="*/ 666305 h 834981"/>
              <a:gd name="connsiteX113" fmla="*/ 5069150 w 7177827"/>
              <a:gd name="connsiteY113" fmla="*/ 657428 h 834981"/>
              <a:gd name="connsiteX114" fmla="*/ 4154750 w 7177827"/>
              <a:gd name="connsiteY114" fmla="*/ 657428 h 834981"/>
              <a:gd name="connsiteX115" fmla="*/ 3417903 w 7177827"/>
              <a:gd name="connsiteY115" fmla="*/ 648550 h 834981"/>
              <a:gd name="connsiteX116" fmla="*/ 3107185 w 7177827"/>
              <a:gd name="connsiteY116" fmla="*/ 639672 h 834981"/>
              <a:gd name="connsiteX117" fmla="*/ 2290439 w 7177827"/>
              <a:gd name="connsiteY117" fmla="*/ 630795 h 834981"/>
              <a:gd name="connsiteX118" fmla="*/ 2201663 w 7177827"/>
              <a:gd name="connsiteY118" fmla="*/ 621917 h 834981"/>
              <a:gd name="connsiteX119" fmla="*/ 1775534 w 7177827"/>
              <a:gd name="connsiteY119" fmla="*/ 604162 h 834981"/>
              <a:gd name="connsiteX120" fmla="*/ 1740024 w 7177827"/>
              <a:gd name="connsiteY120" fmla="*/ 595284 h 834981"/>
              <a:gd name="connsiteX121" fmla="*/ 1358284 w 7177827"/>
              <a:gd name="connsiteY121" fmla="*/ 577529 h 834981"/>
              <a:gd name="connsiteX122" fmla="*/ 1278385 w 7177827"/>
              <a:gd name="connsiteY122" fmla="*/ 568651 h 834981"/>
              <a:gd name="connsiteX123" fmla="*/ 1056443 w 7177827"/>
              <a:gd name="connsiteY123" fmla="*/ 559773 h 834981"/>
              <a:gd name="connsiteX124" fmla="*/ 772358 w 7177827"/>
              <a:gd name="connsiteY124" fmla="*/ 542018 h 834981"/>
              <a:gd name="connsiteX125" fmla="*/ 710214 w 7177827"/>
              <a:gd name="connsiteY125" fmla="*/ 533140 h 834981"/>
              <a:gd name="connsiteX126" fmla="*/ 683581 w 7177827"/>
              <a:gd name="connsiteY126" fmla="*/ 524263 h 834981"/>
              <a:gd name="connsiteX127" fmla="*/ 648070 w 7177827"/>
              <a:gd name="connsiteY127" fmla="*/ 506507 h 834981"/>
              <a:gd name="connsiteX128" fmla="*/ 603682 w 7177827"/>
              <a:gd name="connsiteY128" fmla="*/ 497630 h 834981"/>
              <a:gd name="connsiteX129" fmla="*/ 532661 w 7177827"/>
              <a:gd name="connsiteY129" fmla="*/ 470997 h 834981"/>
              <a:gd name="connsiteX130" fmla="*/ 488272 w 7177827"/>
              <a:gd name="connsiteY130" fmla="*/ 462119 h 834981"/>
              <a:gd name="connsiteX131" fmla="*/ 346230 w 7177827"/>
              <a:gd name="connsiteY131" fmla="*/ 435486 h 834981"/>
              <a:gd name="connsiteX132" fmla="*/ 62144 w 7177827"/>
              <a:gd name="connsiteY132" fmla="*/ 417731 h 834981"/>
              <a:gd name="connsiteX133" fmla="*/ 26633 w 7177827"/>
              <a:gd name="connsiteY133" fmla="*/ 408853 h 834981"/>
              <a:gd name="connsiteX134" fmla="*/ 17756 w 7177827"/>
              <a:gd name="connsiteY134" fmla="*/ 364465 h 834981"/>
              <a:gd name="connsiteX135" fmla="*/ 0 w 7177827"/>
              <a:gd name="connsiteY135" fmla="*/ 346709 h 834981"/>
              <a:gd name="connsiteX136" fmla="*/ 8878 w 7177827"/>
              <a:gd name="connsiteY136" fmla="*/ 311199 h 834981"/>
              <a:gd name="connsiteX137" fmla="*/ 35511 w 7177827"/>
              <a:gd name="connsiteY137" fmla="*/ 302321 h 83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7177827" h="834981">
                <a:moveTo>
                  <a:pt x="35511" y="302321"/>
                </a:moveTo>
                <a:lnTo>
                  <a:pt x="35511" y="302321"/>
                </a:lnTo>
                <a:cubicBezTo>
                  <a:pt x="62144" y="296403"/>
                  <a:pt x="88402" y="288424"/>
                  <a:pt x="115410" y="284566"/>
                </a:cubicBezTo>
                <a:cubicBezTo>
                  <a:pt x="150686" y="279527"/>
                  <a:pt x="186469" y="279067"/>
                  <a:pt x="221942" y="275688"/>
                </a:cubicBezTo>
                <a:cubicBezTo>
                  <a:pt x="248618" y="273147"/>
                  <a:pt x="275208" y="269769"/>
                  <a:pt x="301841" y="266810"/>
                </a:cubicBezTo>
                <a:cubicBezTo>
                  <a:pt x="307760" y="260892"/>
                  <a:pt x="312420" y="253361"/>
                  <a:pt x="319597" y="249055"/>
                </a:cubicBezTo>
                <a:cubicBezTo>
                  <a:pt x="327621" y="244240"/>
                  <a:pt x="336954" y="241414"/>
                  <a:pt x="346230" y="240177"/>
                </a:cubicBezTo>
                <a:cubicBezTo>
                  <a:pt x="381551" y="235468"/>
                  <a:pt x="417251" y="234259"/>
                  <a:pt x="452762" y="231300"/>
                </a:cubicBezTo>
                <a:cubicBezTo>
                  <a:pt x="549893" y="198922"/>
                  <a:pt x="402770" y="250560"/>
                  <a:pt x="506028" y="204667"/>
                </a:cubicBezTo>
                <a:cubicBezTo>
                  <a:pt x="523131" y="197066"/>
                  <a:pt x="541539" y="192829"/>
                  <a:pt x="559294" y="186911"/>
                </a:cubicBezTo>
                <a:lnTo>
                  <a:pt x="612560" y="169156"/>
                </a:lnTo>
                <a:cubicBezTo>
                  <a:pt x="621438" y="166197"/>
                  <a:pt x="631407" y="165469"/>
                  <a:pt x="639193" y="160278"/>
                </a:cubicBezTo>
                <a:cubicBezTo>
                  <a:pt x="648071" y="154360"/>
                  <a:pt x="656283" y="147295"/>
                  <a:pt x="665826" y="142523"/>
                </a:cubicBezTo>
                <a:cubicBezTo>
                  <a:pt x="687683" y="131594"/>
                  <a:pt x="725262" y="128178"/>
                  <a:pt x="745725" y="124768"/>
                </a:cubicBezTo>
                <a:cubicBezTo>
                  <a:pt x="795702" y="108108"/>
                  <a:pt x="769006" y="114941"/>
                  <a:pt x="852257" y="107012"/>
                </a:cubicBezTo>
                <a:cubicBezTo>
                  <a:pt x="887730" y="103634"/>
                  <a:pt x="923278" y="101094"/>
                  <a:pt x="958789" y="98135"/>
                </a:cubicBezTo>
                <a:cubicBezTo>
                  <a:pt x="976544" y="92216"/>
                  <a:pt x="993703" y="84049"/>
                  <a:pt x="1012055" y="80379"/>
                </a:cubicBezTo>
                <a:cubicBezTo>
                  <a:pt x="1026851" y="77420"/>
                  <a:pt x="1041886" y="75472"/>
                  <a:pt x="1056443" y="71502"/>
                </a:cubicBezTo>
                <a:cubicBezTo>
                  <a:pt x="1074499" y="66578"/>
                  <a:pt x="1109709" y="53746"/>
                  <a:pt x="1109709" y="53746"/>
                </a:cubicBezTo>
                <a:cubicBezTo>
                  <a:pt x="1115627" y="44868"/>
                  <a:pt x="1118416" y="32768"/>
                  <a:pt x="1127464" y="27113"/>
                </a:cubicBezTo>
                <a:cubicBezTo>
                  <a:pt x="1165715" y="3206"/>
                  <a:pt x="1242468" y="3745"/>
                  <a:pt x="1278385" y="480"/>
                </a:cubicBezTo>
                <a:cubicBezTo>
                  <a:pt x="1287263" y="3439"/>
                  <a:pt x="1305018" y="0"/>
                  <a:pt x="1305018" y="9358"/>
                </a:cubicBezTo>
                <a:cubicBezTo>
                  <a:pt x="1305018" y="18716"/>
                  <a:pt x="1269027" y="18236"/>
                  <a:pt x="1278385" y="18236"/>
                </a:cubicBezTo>
                <a:cubicBezTo>
                  <a:pt x="1349468" y="18236"/>
                  <a:pt x="1420428" y="12317"/>
                  <a:pt x="1491449" y="9358"/>
                </a:cubicBezTo>
                <a:cubicBezTo>
                  <a:pt x="1657168" y="33033"/>
                  <a:pt x="1450019" y="9358"/>
                  <a:pt x="1615736" y="9358"/>
                </a:cubicBezTo>
                <a:cubicBezTo>
                  <a:pt x="1668895" y="9358"/>
                  <a:pt x="1657695" y="29029"/>
                  <a:pt x="1713391" y="35991"/>
                </a:cubicBezTo>
                <a:lnTo>
                  <a:pt x="1784412" y="44869"/>
                </a:lnTo>
                <a:cubicBezTo>
                  <a:pt x="1802167" y="50787"/>
                  <a:pt x="1822105" y="52243"/>
                  <a:pt x="1837678" y="62624"/>
                </a:cubicBezTo>
                <a:cubicBezTo>
                  <a:pt x="1872097" y="85570"/>
                  <a:pt x="1854189" y="77005"/>
                  <a:pt x="1890944" y="89257"/>
                </a:cubicBezTo>
                <a:cubicBezTo>
                  <a:pt x="1905740" y="86298"/>
                  <a:pt x="1920243" y="80379"/>
                  <a:pt x="1935332" y="80379"/>
                </a:cubicBezTo>
                <a:cubicBezTo>
                  <a:pt x="1954804" y="80379"/>
                  <a:pt x="2011722" y="105980"/>
                  <a:pt x="2024109" y="107012"/>
                </a:cubicBezTo>
                <a:cubicBezTo>
                  <a:pt x="2186750" y="120566"/>
                  <a:pt x="2095056" y="114017"/>
                  <a:pt x="2299317" y="124768"/>
                </a:cubicBezTo>
                <a:cubicBezTo>
                  <a:pt x="2311154" y="127727"/>
                  <a:pt x="2322677" y="132540"/>
                  <a:pt x="2334828" y="133645"/>
                </a:cubicBezTo>
                <a:cubicBezTo>
                  <a:pt x="2387957" y="138475"/>
                  <a:pt x="2441814" y="134978"/>
                  <a:pt x="2494626" y="142523"/>
                </a:cubicBezTo>
                <a:cubicBezTo>
                  <a:pt x="2505188" y="144032"/>
                  <a:pt x="2511452" y="156075"/>
                  <a:pt x="2521259" y="160278"/>
                </a:cubicBezTo>
                <a:cubicBezTo>
                  <a:pt x="2532473" y="165084"/>
                  <a:pt x="2545037" y="165804"/>
                  <a:pt x="2556769" y="169156"/>
                </a:cubicBezTo>
                <a:cubicBezTo>
                  <a:pt x="2565767" y="171727"/>
                  <a:pt x="2574524" y="175075"/>
                  <a:pt x="2583402" y="178034"/>
                </a:cubicBezTo>
                <a:cubicBezTo>
                  <a:pt x="2589321" y="183952"/>
                  <a:pt x="2593981" y="191483"/>
                  <a:pt x="2601158" y="195789"/>
                </a:cubicBezTo>
                <a:cubicBezTo>
                  <a:pt x="2617972" y="205877"/>
                  <a:pt x="2670295" y="211750"/>
                  <a:pt x="2681057" y="213544"/>
                </a:cubicBezTo>
                <a:lnTo>
                  <a:pt x="2734323" y="231300"/>
                </a:lnTo>
                <a:cubicBezTo>
                  <a:pt x="2743201" y="234259"/>
                  <a:pt x="2751780" y="238342"/>
                  <a:pt x="2760956" y="240177"/>
                </a:cubicBezTo>
                <a:lnTo>
                  <a:pt x="2805344" y="249055"/>
                </a:lnTo>
                <a:cubicBezTo>
                  <a:pt x="2818809" y="258031"/>
                  <a:pt x="2840234" y="275688"/>
                  <a:pt x="2858610" y="275688"/>
                </a:cubicBezTo>
                <a:cubicBezTo>
                  <a:pt x="2867968" y="275688"/>
                  <a:pt x="2876067" y="268645"/>
                  <a:pt x="2885243" y="266810"/>
                </a:cubicBezTo>
                <a:cubicBezTo>
                  <a:pt x="2905762" y="262706"/>
                  <a:pt x="2926529" y="259602"/>
                  <a:pt x="2947387" y="257933"/>
                </a:cubicBezTo>
                <a:cubicBezTo>
                  <a:pt x="3000565" y="253679"/>
                  <a:pt x="3053963" y="252726"/>
                  <a:pt x="3107185" y="249055"/>
                </a:cubicBezTo>
                <a:cubicBezTo>
                  <a:pt x="3139793" y="246806"/>
                  <a:pt x="3172288" y="243136"/>
                  <a:pt x="3204839" y="240177"/>
                </a:cubicBezTo>
                <a:cubicBezTo>
                  <a:pt x="3243309" y="243136"/>
                  <a:pt x="3281930" y="244547"/>
                  <a:pt x="3320249" y="249055"/>
                </a:cubicBezTo>
                <a:cubicBezTo>
                  <a:pt x="3337472" y="251081"/>
                  <a:pt x="3365173" y="261070"/>
                  <a:pt x="3382393" y="266810"/>
                </a:cubicBezTo>
                <a:cubicBezTo>
                  <a:pt x="3403107" y="263851"/>
                  <a:pt x="3424018" y="262037"/>
                  <a:pt x="3444536" y="257933"/>
                </a:cubicBezTo>
                <a:cubicBezTo>
                  <a:pt x="3453712" y="256098"/>
                  <a:pt x="3461822" y="249511"/>
                  <a:pt x="3471169" y="249055"/>
                </a:cubicBezTo>
                <a:cubicBezTo>
                  <a:pt x="3583525" y="243574"/>
                  <a:pt x="3696079" y="243436"/>
                  <a:pt x="3808521" y="240177"/>
                </a:cubicBezTo>
                <a:lnTo>
                  <a:pt x="4083729" y="231300"/>
                </a:lnTo>
                <a:cubicBezTo>
                  <a:pt x="4107403" y="228341"/>
                  <a:pt x="4131277" y="226690"/>
                  <a:pt x="4154750" y="222422"/>
                </a:cubicBezTo>
                <a:cubicBezTo>
                  <a:pt x="4163957" y="220748"/>
                  <a:pt x="4172025" y="213544"/>
                  <a:pt x="4181383" y="213544"/>
                </a:cubicBezTo>
                <a:cubicBezTo>
                  <a:pt x="4190741" y="213544"/>
                  <a:pt x="4199138" y="219463"/>
                  <a:pt x="4208016" y="222422"/>
                </a:cubicBezTo>
                <a:cubicBezTo>
                  <a:pt x="4231690" y="219463"/>
                  <a:pt x="4255709" y="218543"/>
                  <a:pt x="4279037" y="213544"/>
                </a:cubicBezTo>
                <a:cubicBezTo>
                  <a:pt x="4297337" y="209623"/>
                  <a:pt x="4313635" y="197122"/>
                  <a:pt x="4332303" y="195789"/>
                </a:cubicBezTo>
                <a:lnTo>
                  <a:pt x="4456591" y="186911"/>
                </a:lnTo>
                <a:cubicBezTo>
                  <a:pt x="4465469" y="183952"/>
                  <a:pt x="4473975" y="179457"/>
                  <a:pt x="4483224" y="178034"/>
                </a:cubicBezTo>
                <a:cubicBezTo>
                  <a:pt x="4512618" y="173512"/>
                  <a:pt x="4543993" y="179159"/>
                  <a:pt x="4572000" y="169156"/>
                </a:cubicBezTo>
                <a:cubicBezTo>
                  <a:pt x="4587765" y="163526"/>
                  <a:pt x="4590939" y="136012"/>
                  <a:pt x="4607511" y="133645"/>
                </a:cubicBezTo>
                <a:lnTo>
                  <a:pt x="4669655" y="124768"/>
                </a:lnTo>
                <a:cubicBezTo>
                  <a:pt x="4728839" y="127727"/>
                  <a:pt x="4787950" y="133645"/>
                  <a:pt x="4847208" y="133645"/>
                </a:cubicBezTo>
                <a:cubicBezTo>
                  <a:pt x="4856566" y="133645"/>
                  <a:pt x="4864592" y="126191"/>
                  <a:pt x="4873841" y="124768"/>
                </a:cubicBezTo>
                <a:cubicBezTo>
                  <a:pt x="4911996" y="118898"/>
                  <a:pt x="5048450" y="109287"/>
                  <a:pt x="5078028" y="107012"/>
                </a:cubicBezTo>
                <a:cubicBezTo>
                  <a:pt x="5089865" y="109971"/>
                  <a:pt x="5104011" y="108268"/>
                  <a:pt x="5113538" y="115890"/>
                </a:cubicBezTo>
                <a:cubicBezTo>
                  <a:pt x="5120845" y="121736"/>
                  <a:pt x="5113152" y="141200"/>
                  <a:pt x="5122416" y="142523"/>
                </a:cubicBezTo>
                <a:cubicBezTo>
                  <a:pt x="5140944" y="145170"/>
                  <a:pt x="5157021" y="126203"/>
                  <a:pt x="5175682" y="124768"/>
                </a:cubicBezTo>
                <a:lnTo>
                  <a:pt x="5291092" y="115890"/>
                </a:lnTo>
                <a:cubicBezTo>
                  <a:pt x="5314766" y="118849"/>
                  <a:pt x="5338640" y="120500"/>
                  <a:pt x="5362113" y="124768"/>
                </a:cubicBezTo>
                <a:cubicBezTo>
                  <a:pt x="5371320" y="126442"/>
                  <a:pt x="5379414" y="132945"/>
                  <a:pt x="5388746" y="133645"/>
                </a:cubicBezTo>
                <a:cubicBezTo>
                  <a:pt x="5498090" y="141846"/>
                  <a:pt x="5717220" y="151401"/>
                  <a:pt x="5717220" y="151401"/>
                </a:cubicBezTo>
                <a:cubicBezTo>
                  <a:pt x="5726098" y="157319"/>
                  <a:pt x="5733366" y="167190"/>
                  <a:pt x="5743853" y="169156"/>
                </a:cubicBezTo>
                <a:cubicBezTo>
                  <a:pt x="5781776" y="176267"/>
                  <a:pt x="5820977" y="173248"/>
                  <a:pt x="5859263" y="178034"/>
                </a:cubicBezTo>
                <a:cubicBezTo>
                  <a:pt x="5868549" y="179195"/>
                  <a:pt x="5876868" y="184449"/>
                  <a:pt x="5885896" y="186911"/>
                </a:cubicBezTo>
                <a:cubicBezTo>
                  <a:pt x="5909438" y="193332"/>
                  <a:pt x="5933767" y="196950"/>
                  <a:pt x="5956917" y="204667"/>
                </a:cubicBezTo>
                <a:lnTo>
                  <a:pt x="6010183" y="222422"/>
                </a:lnTo>
                <a:cubicBezTo>
                  <a:pt x="6019061" y="219463"/>
                  <a:pt x="6027458" y="213544"/>
                  <a:pt x="6036816" y="213544"/>
                </a:cubicBezTo>
                <a:cubicBezTo>
                  <a:pt x="6042505" y="213544"/>
                  <a:pt x="6090587" y="227113"/>
                  <a:pt x="6098960" y="231300"/>
                </a:cubicBezTo>
                <a:cubicBezTo>
                  <a:pt x="6108503" y="236072"/>
                  <a:pt x="6115299" y="246248"/>
                  <a:pt x="6125593" y="249055"/>
                </a:cubicBezTo>
                <a:cubicBezTo>
                  <a:pt x="6148610" y="255332"/>
                  <a:pt x="6172940" y="254974"/>
                  <a:pt x="6196614" y="257933"/>
                </a:cubicBezTo>
                <a:cubicBezTo>
                  <a:pt x="6176796" y="317386"/>
                  <a:pt x="6188537" y="268929"/>
                  <a:pt x="6205492" y="266810"/>
                </a:cubicBezTo>
                <a:cubicBezTo>
                  <a:pt x="6223353" y="264577"/>
                  <a:pt x="6241003" y="272729"/>
                  <a:pt x="6258758" y="275688"/>
                </a:cubicBezTo>
                <a:cubicBezTo>
                  <a:pt x="6267636" y="281606"/>
                  <a:pt x="6274867" y="291689"/>
                  <a:pt x="6285391" y="293443"/>
                </a:cubicBezTo>
                <a:cubicBezTo>
                  <a:pt x="6294621" y="294981"/>
                  <a:pt x="6302946" y="286836"/>
                  <a:pt x="6312024" y="284566"/>
                </a:cubicBezTo>
                <a:cubicBezTo>
                  <a:pt x="6326663" y="280906"/>
                  <a:pt x="6341616" y="278647"/>
                  <a:pt x="6356412" y="275688"/>
                </a:cubicBezTo>
                <a:cubicBezTo>
                  <a:pt x="6417292" y="295982"/>
                  <a:pt x="6341730" y="272018"/>
                  <a:pt x="6427433" y="293443"/>
                </a:cubicBezTo>
                <a:cubicBezTo>
                  <a:pt x="6436512" y="295713"/>
                  <a:pt x="6445188" y="299362"/>
                  <a:pt x="6454066" y="302321"/>
                </a:cubicBezTo>
                <a:cubicBezTo>
                  <a:pt x="6549536" y="270498"/>
                  <a:pt x="6488658" y="283321"/>
                  <a:pt x="6640497" y="293443"/>
                </a:cubicBezTo>
                <a:cubicBezTo>
                  <a:pt x="6693124" y="288659"/>
                  <a:pt x="6827124" y="275688"/>
                  <a:pt x="6871317" y="275688"/>
                </a:cubicBezTo>
                <a:cubicBezTo>
                  <a:pt x="6915804" y="275688"/>
                  <a:pt x="6960094" y="281607"/>
                  <a:pt x="7004482" y="284566"/>
                </a:cubicBezTo>
                <a:cubicBezTo>
                  <a:pt x="7011087" y="283965"/>
                  <a:pt x="7141408" y="264553"/>
                  <a:pt x="7164280" y="284566"/>
                </a:cubicBezTo>
                <a:cubicBezTo>
                  <a:pt x="7177827" y="296419"/>
                  <a:pt x="7170199" y="320077"/>
                  <a:pt x="7173158" y="337832"/>
                </a:cubicBezTo>
                <a:cubicBezTo>
                  <a:pt x="7142590" y="429534"/>
                  <a:pt x="7172235" y="332529"/>
                  <a:pt x="7155402" y="559773"/>
                </a:cubicBezTo>
                <a:cubicBezTo>
                  <a:pt x="7154287" y="574821"/>
                  <a:pt x="7149224" y="589316"/>
                  <a:pt x="7146525" y="604162"/>
                </a:cubicBezTo>
                <a:cubicBezTo>
                  <a:pt x="7143305" y="621872"/>
                  <a:pt x="7140606" y="639673"/>
                  <a:pt x="7137647" y="657428"/>
                </a:cubicBezTo>
                <a:cubicBezTo>
                  <a:pt x="7140606" y="669265"/>
                  <a:pt x="7141069" y="682025"/>
                  <a:pt x="7146525" y="692938"/>
                </a:cubicBezTo>
                <a:cubicBezTo>
                  <a:pt x="7150268" y="700424"/>
                  <a:pt x="7163758" y="702340"/>
                  <a:pt x="7164280" y="710694"/>
                </a:cubicBezTo>
                <a:cubicBezTo>
                  <a:pt x="7166871" y="752148"/>
                  <a:pt x="7158361" y="793552"/>
                  <a:pt x="7155402" y="834981"/>
                </a:cubicBezTo>
                <a:cubicBezTo>
                  <a:pt x="7027447" y="825841"/>
                  <a:pt x="6985144" y="821831"/>
                  <a:pt x="6844684" y="817226"/>
                </a:cubicBezTo>
                <a:lnTo>
                  <a:pt x="6489577" y="808348"/>
                </a:lnTo>
                <a:cubicBezTo>
                  <a:pt x="6457026" y="805389"/>
                  <a:pt x="6424280" y="804092"/>
                  <a:pt x="6391923" y="799470"/>
                </a:cubicBezTo>
                <a:cubicBezTo>
                  <a:pt x="6382659" y="798147"/>
                  <a:pt x="6374520" y="792131"/>
                  <a:pt x="6365290" y="790593"/>
                </a:cubicBezTo>
                <a:cubicBezTo>
                  <a:pt x="6338858" y="786188"/>
                  <a:pt x="6311981" y="785039"/>
                  <a:pt x="6285391" y="781715"/>
                </a:cubicBezTo>
                <a:cubicBezTo>
                  <a:pt x="6264628" y="779119"/>
                  <a:pt x="6244119" y="774328"/>
                  <a:pt x="6223247" y="772837"/>
                </a:cubicBezTo>
                <a:cubicBezTo>
                  <a:pt x="6161191" y="768405"/>
                  <a:pt x="6098916" y="767724"/>
                  <a:pt x="6036816" y="763960"/>
                </a:cubicBezTo>
                <a:cubicBezTo>
                  <a:pt x="6001247" y="761804"/>
                  <a:pt x="5965795" y="758041"/>
                  <a:pt x="5930284" y="755082"/>
                </a:cubicBezTo>
                <a:cubicBezTo>
                  <a:pt x="5889108" y="744788"/>
                  <a:pt x="5889403" y="743858"/>
                  <a:pt x="5841507" y="737327"/>
                </a:cubicBezTo>
                <a:cubicBezTo>
                  <a:pt x="5794228" y="730880"/>
                  <a:pt x="5699464" y="719571"/>
                  <a:pt x="5699464" y="719571"/>
                </a:cubicBezTo>
                <a:cubicBezTo>
                  <a:pt x="5690586" y="710693"/>
                  <a:pt x="5683277" y="699902"/>
                  <a:pt x="5672831" y="692938"/>
                </a:cubicBezTo>
                <a:cubicBezTo>
                  <a:pt x="5665045" y="687747"/>
                  <a:pt x="5655196" y="686632"/>
                  <a:pt x="5646198" y="684061"/>
                </a:cubicBezTo>
                <a:cubicBezTo>
                  <a:pt x="5601923" y="671411"/>
                  <a:pt x="5573866" y="668008"/>
                  <a:pt x="5521911" y="666305"/>
                </a:cubicBezTo>
                <a:cubicBezTo>
                  <a:pt x="5371043" y="661359"/>
                  <a:pt x="5220070" y="660387"/>
                  <a:pt x="5069150" y="657428"/>
                </a:cubicBezTo>
                <a:cubicBezTo>
                  <a:pt x="4738026" y="591200"/>
                  <a:pt x="5085008" y="657428"/>
                  <a:pt x="4154750" y="657428"/>
                </a:cubicBezTo>
                <a:cubicBezTo>
                  <a:pt x="3909117" y="657428"/>
                  <a:pt x="3663519" y="651509"/>
                  <a:pt x="3417903" y="648550"/>
                </a:cubicBezTo>
                <a:lnTo>
                  <a:pt x="3107185" y="639672"/>
                </a:lnTo>
                <a:lnTo>
                  <a:pt x="2290439" y="630795"/>
                </a:lnTo>
                <a:cubicBezTo>
                  <a:pt x="2260705" y="630212"/>
                  <a:pt x="2231363" y="623453"/>
                  <a:pt x="2201663" y="621917"/>
                </a:cubicBezTo>
                <a:cubicBezTo>
                  <a:pt x="2059687" y="614573"/>
                  <a:pt x="1775534" y="604162"/>
                  <a:pt x="1775534" y="604162"/>
                </a:cubicBezTo>
                <a:cubicBezTo>
                  <a:pt x="1763697" y="601203"/>
                  <a:pt x="1752200" y="596061"/>
                  <a:pt x="1740024" y="595284"/>
                </a:cubicBezTo>
                <a:cubicBezTo>
                  <a:pt x="1612898" y="587170"/>
                  <a:pt x="1358284" y="577529"/>
                  <a:pt x="1358284" y="577529"/>
                </a:cubicBezTo>
                <a:cubicBezTo>
                  <a:pt x="1331651" y="574570"/>
                  <a:pt x="1305136" y="570225"/>
                  <a:pt x="1278385" y="568651"/>
                </a:cubicBezTo>
                <a:cubicBezTo>
                  <a:pt x="1204473" y="564303"/>
                  <a:pt x="1130406" y="563135"/>
                  <a:pt x="1056443" y="559773"/>
                </a:cubicBezTo>
                <a:cubicBezTo>
                  <a:pt x="982389" y="556407"/>
                  <a:pt x="852658" y="550048"/>
                  <a:pt x="772358" y="542018"/>
                </a:cubicBezTo>
                <a:cubicBezTo>
                  <a:pt x="751537" y="539936"/>
                  <a:pt x="730929" y="536099"/>
                  <a:pt x="710214" y="533140"/>
                </a:cubicBezTo>
                <a:cubicBezTo>
                  <a:pt x="701336" y="530181"/>
                  <a:pt x="692182" y="527949"/>
                  <a:pt x="683581" y="524263"/>
                </a:cubicBezTo>
                <a:cubicBezTo>
                  <a:pt x="671417" y="519050"/>
                  <a:pt x="660625" y="510692"/>
                  <a:pt x="648070" y="506507"/>
                </a:cubicBezTo>
                <a:cubicBezTo>
                  <a:pt x="633755" y="501735"/>
                  <a:pt x="618320" y="501290"/>
                  <a:pt x="603682" y="497630"/>
                </a:cubicBezTo>
                <a:cubicBezTo>
                  <a:pt x="569195" y="489008"/>
                  <a:pt x="573368" y="483209"/>
                  <a:pt x="532661" y="470997"/>
                </a:cubicBezTo>
                <a:cubicBezTo>
                  <a:pt x="518208" y="466661"/>
                  <a:pt x="503068" y="465078"/>
                  <a:pt x="488272" y="462119"/>
                </a:cubicBezTo>
                <a:cubicBezTo>
                  <a:pt x="419582" y="427774"/>
                  <a:pt x="469471" y="447224"/>
                  <a:pt x="346230" y="435486"/>
                </a:cubicBezTo>
                <a:cubicBezTo>
                  <a:pt x="153360" y="417117"/>
                  <a:pt x="408168" y="432774"/>
                  <a:pt x="62144" y="417731"/>
                </a:cubicBezTo>
                <a:cubicBezTo>
                  <a:pt x="50307" y="414772"/>
                  <a:pt x="34444" y="418226"/>
                  <a:pt x="26633" y="408853"/>
                </a:cubicBezTo>
                <a:cubicBezTo>
                  <a:pt x="16973" y="397261"/>
                  <a:pt x="23700" y="378334"/>
                  <a:pt x="17756" y="364465"/>
                </a:cubicBezTo>
                <a:cubicBezTo>
                  <a:pt x="14459" y="356772"/>
                  <a:pt x="5919" y="352628"/>
                  <a:pt x="0" y="346709"/>
                </a:cubicBezTo>
                <a:cubicBezTo>
                  <a:pt x="2959" y="334872"/>
                  <a:pt x="3422" y="322112"/>
                  <a:pt x="8878" y="311199"/>
                </a:cubicBezTo>
                <a:cubicBezTo>
                  <a:pt x="12621" y="303713"/>
                  <a:pt x="31072" y="303801"/>
                  <a:pt x="35511" y="30232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066800" y="3212237"/>
            <a:ext cx="7190284" cy="292963"/>
          </a:xfrm>
          <a:custGeom>
            <a:avLst/>
            <a:gdLst>
              <a:gd name="connsiteX0" fmla="*/ 8249 w 7190284"/>
              <a:gd name="connsiteY0" fmla="*/ 292963 h 292963"/>
              <a:gd name="connsiteX1" fmla="*/ 176924 w 7190284"/>
              <a:gd name="connsiteY1" fmla="*/ 275208 h 292963"/>
              <a:gd name="connsiteX2" fmla="*/ 247946 w 7190284"/>
              <a:gd name="connsiteY2" fmla="*/ 266330 h 292963"/>
              <a:gd name="connsiteX3" fmla="*/ 398866 w 7190284"/>
              <a:gd name="connsiteY3" fmla="*/ 248575 h 292963"/>
              <a:gd name="connsiteX4" fmla="*/ 452132 w 7190284"/>
              <a:gd name="connsiteY4" fmla="*/ 230819 h 292963"/>
              <a:gd name="connsiteX5" fmla="*/ 514276 w 7190284"/>
              <a:gd name="connsiteY5" fmla="*/ 204186 h 292963"/>
              <a:gd name="connsiteX6" fmla="*/ 585297 w 7190284"/>
              <a:gd name="connsiteY6" fmla="*/ 177553 h 292963"/>
              <a:gd name="connsiteX7" fmla="*/ 603053 w 7190284"/>
              <a:gd name="connsiteY7" fmla="*/ 159798 h 292963"/>
              <a:gd name="connsiteX8" fmla="*/ 674074 w 7190284"/>
              <a:gd name="connsiteY8" fmla="*/ 133165 h 292963"/>
              <a:gd name="connsiteX9" fmla="*/ 727340 w 7190284"/>
              <a:gd name="connsiteY9" fmla="*/ 115410 h 292963"/>
              <a:gd name="connsiteX10" fmla="*/ 771728 w 7190284"/>
              <a:gd name="connsiteY10" fmla="*/ 106532 h 292963"/>
              <a:gd name="connsiteX11" fmla="*/ 949282 w 7190284"/>
              <a:gd name="connsiteY11" fmla="*/ 88777 h 292963"/>
              <a:gd name="connsiteX12" fmla="*/ 984792 w 7190284"/>
              <a:gd name="connsiteY12" fmla="*/ 79899 h 292963"/>
              <a:gd name="connsiteX13" fmla="*/ 1020303 w 7190284"/>
              <a:gd name="connsiteY13" fmla="*/ 62144 h 292963"/>
              <a:gd name="connsiteX14" fmla="*/ 1109080 w 7190284"/>
              <a:gd name="connsiteY14" fmla="*/ 53266 h 292963"/>
              <a:gd name="connsiteX15" fmla="*/ 1153468 w 7190284"/>
              <a:gd name="connsiteY15" fmla="*/ 44388 h 292963"/>
              <a:gd name="connsiteX16" fmla="*/ 1331022 w 7190284"/>
              <a:gd name="connsiteY16" fmla="*/ 8878 h 292963"/>
              <a:gd name="connsiteX17" fmla="*/ 1464187 w 7190284"/>
              <a:gd name="connsiteY17" fmla="*/ 0 h 292963"/>
              <a:gd name="connsiteX18" fmla="*/ 1748272 w 7190284"/>
              <a:gd name="connsiteY18" fmla="*/ 8878 h 292963"/>
              <a:gd name="connsiteX19" fmla="*/ 1819293 w 7190284"/>
              <a:gd name="connsiteY19" fmla="*/ 26633 h 292963"/>
              <a:gd name="connsiteX20" fmla="*/ 1854804 w 7190284"/>
              <a:gd name="connsiteY20" fmla="*/ 44388 h 292963"/>
              <a:gd name="connsiteX21" fmla="*/ 1925825 w 7190284"/>
              <a:gd name="connsiteY21" fmla="*/ 62144 h 292963"/>
              <a:gd name="connsiteX22" fmla="*/ 1952458 w 7190284"/>
              <a:gd name="connsiteY22" fmla="*/ 79899 h 292963"/>
              <a:gd name="connsiteX23" fmla="*/ 2041235 w 7190284"/>
              <a:gd name="connsiteY23" fmla="*/ 97654 h 292963"/>
              <a:gd name="connsiteX24" fmla="*/ 2067868 w 7190284"/>
              <a:gd name="connsiteY24" fmla="*/ 106532 h 292963"/>
              <a:gd name="connsiteX25" fmla="*/ 2307565 w 7190284"/>
              <a:gd name="connsiteY25" fmla="*/ 115410 h 292963"/>
              <a:gd name="connsiteX26" fmla="*/ 2360831 w 7190284"/>
              <a:gd name="connsiteY26" fmla="*/ 124287 h 292963"/>
              <a:gd name="connsiteX27" fmla="*/ 2387464 w 7190284"/>
              <a:gd name="connsiteY27" fmla="*/ 133165 h 292963"/>
              <a:gd name="connsiteX28" fmla="*/ 2485119 w 7190284"/>
              <a:gd name="connsiteY28" fmla="*/ 142043 h 292963"/>
              <a:gd name="connsiteX29" fmla="*/ 2538385 w 7190284"/>
              <a:gd name="connsiteY29" fmla="*/ 159798 h 292963"/>
              <a:gd name="connsiteX30" fmla="*/ 2600528 w 7190284"/>
              <a:gd name="connsiteY30" fmla="*/ 186431 h 292963"/>
              <a:gd name="connsiteX31" fmla="*/ 2627161 w 7190284"/>
              <a:gd name="connsiteY31" fmla="*/ 204186 h 292963"/>
              <a:gd name="connsiteX32" fmla="*/ 2698183 w 7190284"/>
              <a:gd name="connsiteY32" fmla="*/ 221942 h 292963"/>
              <a:gd name="connsiteX33" fmla="*/ 2742571 w 7190284"/>
              <a:gd name="connsiteY33" fmla="*/ 239697 h 292963"/>
              <a:gd name="connsiteX34" fmla="*/ 2769204 w 7190284"/>
              <a:gd name="connsiteY34" fmla="*/ 248575 h 292963"/>
              <a:gd name="connsiteX35" fmla="*/ 2857981 w 7190284"/>
              <a:gd name="connsiteY35" fmla="*/ 266330 h 292963"/>
              <a:gd name="connsiteX36" fmla="*/ 3266354 w 7190284"/>
              <a:gd name="connsiteY36" fmla="*/ 257452 h 292963"/>
              <a:gd name="connsiteX37" fmla="*/ 3355130 w 7190284"/>
              <a:gd name="connsiteY37" fmla="*/ 248575 h 292963"/>
              <a:gd name="connsiteX38" fmla="*/ 4162998 w 7190284"/>
              <a:gd name="connsiteY38" fmla="*/ 239697 h 292963"/>
              <a:gd name="connsiteX39" fmla="*/ 4234020 w 7190284"/>
              <a:gd name="connsiteY39" fmla="*/ 230819 h 292963"/>
              <a:gd name="connsiteX40" fmla="*/ 4269530 w 7190284"/>
              <a:gd name="connsiteY40" fmla="*/ 213064 h 292963"/>
              <a:gd name="connsiteX41" fmla="*/ 4411573 w 7190284"/>
              <a:gd name="connsiteY41" fmla="*/ 186431 h 292963"/>
              <a:gd name="connsiteX42" fmla="*/ 4438206 w 7190284"/>
              <a:gd name="connsiteY42" fmla="*/ 177553 h 292963"/>
              <a:gd name="connsiteX43" fmla="*/ 4553616 w 7190284"/>
              <a:gd name="connsiteY43" fmla="*/ 150920 h 292963"/>
              <a:gd name="connsiteX44" fmla="*/ 5175053 w 7190284"/>
              <a:gd name="connsiteY44" fmla="*/ 124287 h 292963"/>
              <a:gd name="connsiteX45" fmla="*/ 5361484 w 7190284"/>
              <a:gd name="connsiteY45" fmla="*/ 133165 h 292963"/>
              <a:gd name="connsiteX46" fmla="*/ 5636691 w 7190284"/>
              <a:gd name="connsiteY46" fmla="*/ 142043 h 292963"/>
              <a:gd name="connsiteX47" fmla="*/ 5752101 w 7190284"/>
              <a:gd name="connsiteY47" fmla="*/ 159798 h 292963"/>
              <a:gd name="connsiteX48" fmla="*/ 5805367 w 7190284"/>
              <a:gd name="connsiteY48" fmla="*/ 168676 h 292963"/>
              <a:gd name="connsiteX49" fmla="*/ 5876389 w 7190284"/>
              <a:gd name="connsiteY49" fmla="*/ 186431 h 292963"/>
              <a:gd name="connsiteX50" fmla="*/ 5974043 w 7190284"/>
              <a:gd name="connsiteY50" fmla="*/ 204186 h 292963"/>
              <a:gd name="connsiteX51" fmla="*/ 6071697 w 7190284"/>
              <a:gd name="connsiteY51" fmla="*/ 230819 h 292963"/>
              <a:gd name="connsiteX52" fmla="*/ 6124963 w 7190284"/>
              <a:gd name="connsiteY52" fmla="*/ 257452 h 292963"/>
              <a:gd name="connsiteX53" fmla="*/ 6151596 w 7190284"/>
              <a:gd name="connsiteY53" fmla="*/ 266330 h 292963"/>
              <a:gd name="connsiteX54" fmla="*/ 6320272 w 7190284"/>
              <a:gd name="connsiteY54" fmla="*/ 284085 h 292963"/>
              <a:gd name="connsiteX55" fmla="*/ 7190284 w 7190284"/>
              <a:gd name="connsiteY55" fmla="*/ 284085 h 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190284" h="292963">
                <a:moveTo>
                  <a:pt x="8249" y="292963"/>
                </a:moveTo>
                <a:cubicBezTo>
                  <a:pt x="134758" y="274889"/>
                  <a:pt x="0" y="292900"/>
                  <a:pt x="176924" y="275208"/>
                </a:cubicBezTo>
                <a:cubicBezTo>
                  <a:pt x="200664" y="272834"/>
                  <a:pt x="224219" y="268828"/>
                  <a:pt x="247946" y="266330"/>
                </a:cubicBezTo>
                <a:cubicBezTo>
                  <a:pt x="390552" y="251318"/>
                  <a:pt x="298476" y="265305"/>
                  <a:pt x="398866" y="248575"/>
                </a:cubicBezTo>
                <a:cubicBezTo>
                  <a:pt x="416621" y="242656"/>
                  <a:pt x="435392" y="239189"/>
                  <a:pt x="452132" y="230819"/>
                </a:cubicBezTo>
                <a:cubicBezTo>
                  <a:pt x="569907" y="171933"/>
                  <a:pt x="422837" y="243374"/>
                  <a:pt x="514276" y="204186"/>
                </a:cubicBezTo>
                <a:cubicBezTo>
                  <a:pt x="579268" y="176332"/>
                  <a:pt x="519829" y="193921"/>
                  <a:pt x="585297" y="177553"/>
                </a:cubicBezTo>
                <a:cubicBezTo>
                  <a:pt x="591216" y="171635"/>
                  <a:pt x="596089" y="164441"/>
                  <a:pt x="603053" y="159798"/>
                </a:cubicBezTo>
                <a:cubicBezTo>
                  <a:pt x="635526" y="138150"/>
                  <a:pt x="638586" y="143811"/>
                  <a:pt x="674074" y="133165"/>
                </a:cubicBezTo>
                <a:cubicBezTo>
                  <a:pt x="692000" y="127787"/>
                  <a:pt x="708988" y="119081"/>
                  <a:pt x="727340" y="115410"/>
                </a:cubicBezTo>
                <a:cubicBezTo>
                  <a:pt x="742136" y="112451"/>
                  <a:pt x="756814" y="108826"/>
                  <a:pt x="771728" y="106532"/>
                </a:cubicBezTo>
                <a:cubicBezTo>
                  <a:pt x="834594" y="96860"/>
                  <a:pt x="883966" y="94220"/>
                  <a:pt x="949282" y="88777"/>
                </a:cubicBezTo>
                <a:cubicBezTo>
                  <a:pt x="961119" y="85818"/>
                  <a:pt x="973368" y="84183"/>
                  <a:pt x="984792" y="79899"/>
                </a:cubicBezTo>
                <a:cubicBezTo>
                  <a:pt x="997183" y="75252"/>
                  <a:pt x="1007363" y="64917"/>
                  <a:pt x="1020303" y="62144"/>
                </a:cubicBezTo>
                <a:cubicBezTo>
                  <a:pt x="1049383" y="55913"/>
                  <a:pt x="1079488" y="56225"/>
                  <a:pt x="1109080" y="53266"/>
                </a:cubicBezTo>
                <a:cubicBezTo>
                  <a:pt x="1123876" y="50307"/>
                  <a:pt x="1138765" y="47781"/>
                  <a:pt x="1153468" y="44388"/>
                </a:cubicBezTo>
                <a:cubicBezTo>
                  <a:pt x="1217883" y="29523"/>
                  <a:pt x="1261692" y="13500"/>
                  <a:pt x="1331022" y="8878"/>
                </a:cubicBezTo>
                <a:lnTo>
                  <a:pt x="1464187" y="0"/>
                </a:lnTo>
                <a:cubicBezTo>
                  <a:pt x="1558882" y="2959"/>
                  <a:pt x="1653669" y="3764"/>
                  <a:pt x="1748272" y="8878"/>
                </a:cubicBezTo>
                <a:cubicBezTo>
                  <a:pt x="1764177" y="9738"/>
                  <a:pt x="1801701" y="19094"/>
                  <a:pt x="1819293" y="26633"/>
                </a:cubicBezTo>
                <a:cubicBezTo>
                  <a:pt x="1831457" y="31846"/>
                  <a:pt x="1842640" y="39175"/>
                  <a:pt x="1854804" y="44388"/>
                </a:cubicBezTo>
                <a:cubicBezTo>
                  <a:pt x="1878692" y="54626"/>
                  <a:pt x="1899769" y="56932"/>
                  <a:pt x="1925825" y="62144"/>
                </a:cubicBezTo>
                <a:cubicBezTo>
                  <a:pt x="1934703" y="68062"/>
                  <a:pt x="1942260" y="76761"/>
                  <a:pt x="1952458" y="79899"/>
                </a:cubicBezTo>
                <a:cubicBezTo>
                  <a:pt x="1981302" y="88774"/>
                  <a:pt x="2012605" y="88110"/>
                  <a:pt x="2041235" y="97654"/>
                </a:cubicBezTo>
                <a:cubicBezTo>
                  <a:pt x="2050113" y="100613"/>
                  <a:pt x="2058531" y="105909"/>
                  <a:pt x="2067868" y="106532"/>
                </a:cubicBezTo>
                <a:cubicBezTo>
                  <a:pt x="2147645" y="111851"/>
                  <a:pt x="2227666" y="112451"/>
                  <a:pt x="2307565" y="115410"/>
                </a:cubicBezTo>
                <a:cubicBezTo>
                  <a:pt x="2325320" y="118369"/>
                  <a:pt x="2343259" y="120382"/>
                  <a:pt x="2360831" y="124287"/>
                </a:cubicBezTo>
                <a:cubicBezTo>
                  <a:pt x="2369966" y="126317"/>
                  <a:pt x="2378200" y="131842"/>
                  <a:pt x="2387464" y="133165"/>
                </a:cubicBezTo>
                <a:cubicBezTo>
                  <a:pt x="2419821" y="137788"/>
                  <a:pt x="2452567" y="139084"/>
                  <a:pt x="2485119" y="142043"/>
                </a:cubicBezTo>
                <a:cubicBezTo>
                  <a:pt x="2502874" y="147961"/>
                  <a:pt x="2522812" y="149417"/>
                  <a:pt x="2538385" y="159798"/>
                </a:cubicBezTo>
                <a:cubicBezTo>
                  <a:pt x="2575170" y="184321"/>
                  <a:pt x="2554667" y="174965"/>
                  <a:pt x="2600528" y="186431"/>
                </a:cubicBezTo>
                <a:cubicBezTo>
                  <a:pt x="2609406" y="192349"/>
                  <a:pt x="2617618" y="199414"/>
                  <a:pt x="2627161" y="204186"/>
                </a:cubicBezTo>
                <a:cubicBezTo>
                  <a:pt x="2650597" y="215904"/>
                  <a:pt x="2672855" y="214344"/>
                  <a:pt x="2698183" y="221942"/>
                </a:cubicBezTo>
                <a:cubicBezTo>
                  <a:pt x="2713447" y="226521"/>
                  <a:pt x="2727650" y="234102"/>
                  <a:pt x="2742571" y="239697"/>
                </a:cubicBezTo>
                <a:cubicBezTo>
                  <a:pt x="2751333" y="242983"/>
                  <a:pt x="2760206" y="246004"/>
                  <a:pt x="2769204" y="248575"/>
                </a:cubicBezTo>
                <a:cubicBezTo>
                  <a:pt x="2806278" y="259167"/>
                  <a:pt x="2816137" y="259356"/>
                  <a:pt x="2857981" y="266330"/>
                </a:cubicBezTo>
                <a:lnTo>
                  <a:pt x="3266354" y="257452"/>
                </a:lnTo>
                <a:cubicBezTo>
                  <a:pt x="3296075" y="256391"/>
                  <a:pt x="3325396" y="249164"/>
                  <a:pt x="3355130" y="248575"/>
                </a:cubicBezTo>
                <a:lnTo>
                  <a:pt x="4162998" y="239697"/>
                </a:lnTo>
                <a:cubicBezTo>
                  <a:pt x="4186672" y="236738"/>
                  <a:pt x="4210874" y="236605"/>
                  <a:pt x="4234020" y="230819"/>
                </a:cubicBezTo>
                <a:cubicBezTo>
                  <a:pt x="4246859" y="227609"/>
                  <a:pt x="4256691" y="216274"/>
                  <a:pt x="4269530" y="213064"/>
                </a:cubicBezTo>
                <a:cubicBezTo>
                  <a:pt x="4456890" y="166225"/>
                  <a:pt x="4317821" y="213218"/>
                  <a:pt x="4411573" y="186431"/>
                </a:cubicBezTo>
                <a:cubicBezTo>
                  <a:pt x="4420571" y="183860"/>
                  <a:pt x="4429178" y="180015"/>
                  <a:pt x="4438206" y="177553"/>
                </a:cubicBezTo>
                <a:cubicBezTo>
                  <a:pt x="4453242" y="173452"/>
                  <a:pt x="4528969" y="153878"/>
                  <a:pt x="4553616" y="150920"/>
                </a:cubicBezTo>
                <a:cubicBezTo>
                  <a:pt x="4813458" y="119739"/>
                  <a:pt x="4833347" y="131121"/>
                  <a:pt x="5175053" y="124287"/>
                </a:cubicBezTo>
                <a:lnTo>
                  <a:pt x="5361484" y="133165"/>
                </a:lnTo>
                <a:lnTo>
                  <a:pt x="5636691" y="142043"/>
                </a:lnTo>
                <a:cubicBezTo>
                  <a:pt x="5689059" y="144729"/>
                  <a:pt x="5705585" y="151340"/>
                  <a:pt x="5752101" y="159798"/>
                </a:cubicBezTo>
                <a:cubicBezTo>
                  <a:pt x="5769811" y="163018"/>
                  <a:pt x="5787766" y="164904"/>
                  <a:pt x="5805367" y="168676"/>
                </a:cubicBezTo>
                <a:cubicBezTo>
                  <a:pt x="5829228" y="173789"/>
                  <a:pt x="5852460" y="181645"/>
                  <a:pt x="5876389" y="186431"/>
                </a:cubicBezTo>
                <a:cubicBezTo>
                  <a:pt x="5938428" y="198839"/>
                  <a:pt x="5905893" y="192829"/>
                  <a:pt x="5974043" y="204186"/>
                </a:cubicBezTo>
                <a:cubicBezTo>
                  <a:pt x="6041624" y="226714"/>
                  <a:pt x="6008957" y="218272"/>
                  <a:pt x="6071697" y="230819"/>
                </a:cubicBezTo>
                <a:cubicBezTo>
                  <a:pt x="6099577" y="258699"/>
                  <a:pt x="6079150" y="244363"/>
                  <a:pt x="6124963" y="257452"/>
                </a:cubicBezTo>
                <a:cubicBezTo>
                  <a:pt x="6133961" y="260023"/>
                  <a:pt x="6142461" y="264300"/>
                  <a:pt x="6151596" y="266330"/>
                </a:cubicBezTo>
                <a:cubicBezTo>
                  <a:pt x="6199310" y="276934"/>
                  <a:pt x="6280394" y="283726"/>
                  <a:pt x="6320272" y="284085"/>
                </a:cubicBezTo>
                <a:lnTo>
                  <a:pt x="7190284" y="284085"/>
                </a:ln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pic>
        <p:nvPicPr>
          <p:cNvPr id="6" name="Picture 4" descr="C:\Documents and Settings\whiteatl.000\Local Settings\Temporary Internet Files\Content.IE5\9YGYG12C\MCj0437673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031" y="1371600"/>
            <a:ext cx="1878969" cy="19910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Cross sections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5334000"/>
            <a:ext cx="304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…And interpret the rest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8700" y="2133600"/>
            <a:ext cx="4182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We can sample the subsurface…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986" y="295269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latin typeface="Arial"/>
                <a:ea typeface="ＭＳ Ｐゴシック"/>
              </a:rPr>
              <a:t>A</a:t>
            </a:r>
            <a:endParaRPr lang="en-US" sz="2000" dirty="0"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8600" y="2971800"/>
            <a:ext cx="43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latin typeface="Arial"/>
                <a:ea typeface="ＭＳ Ｐゴシック"/>
              </a:rPr>
              <a:t>A’</a:t>
            </a:r>
            <a:endParaRPr lang="en-US" sz="2000" dirty="0">
              <a:latin typeface="Arial"/>
              <a:ea typeface="ＭＳ Ｐゴシック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92156" y="3599424"/>
            <a:ext cx="7156979" cy="886886"/>
          </a:xfrm>
          <a:custGeom>
            <a:avLst/>
            <a:gdLst>
              <a:gd name="connsiteX0" fmla="*/ 7137444 w 7156979"/>
              <a:gd name="connsiteY0" fmla="*/ 439916 h 886886"/>
              <a:gd name="connsiteX1" fmla="*/ 7137444 w 7156979"/>
              <a:gd name="connsiteY1" fmla="*/ 439916 h 886886"/>
              <a:gd name="connsiteX2" fmla="*/ 7137444 w 7156979"/>
              <a:gd name="connsiteY2" fmla="*/ 874922 h 886886"/>
              <a:gd name="connsiteX3" fmla="*/ 7101933 w 7156979"/>
              <a:gd name="connsiteY3" fmla="*/ 883799 h 886886"/>
              <a:gd name="connsiteX4" fmla="*/ 6879992 w 7156979"/>
              <a:gd name="connsiteY4" fmla="*/ 874922 h 886886"/>
              <a:gd name="connsiteX5" fmla="*/ 6817848 w 7156979"/>
              <a:gd name="connsiteY5" fmla="*/ 866044 h 886886"/>
              <a:gd name="connsiteX6" fmla="*/ 6329576 w 7156979"/>
              <a:gd name="connsiteY6" fmla="*/ 857166 h 886886"/>
              <a:gd name="connsiteX7" fmla="*/ 5823549 w 7156979"/>
              <a:gd name="connsiteY7" fmla="*/ 839411 h 886886"/>
              <a:gd name="connsiteX8" fmla="*/ 5752527 w 7156979"/>
              <a:gd name="connsiteY8" fmla="*/ 821656 h 886886"/>
              <a:gd name="connsiteX9" fmla="*/ 5725894 w 7156979"/>
              <a:gd name="connsiteY9" fmla="*/ 803900 h 886886"/>
              <a:gd name="connsiteX10" fmla="*/ 5663751 w 7156979"/>
              <a:gd name="connsiteY10" fmla="*/ 786145 h 886886"/>
              <a:gd name="connsiteX11" fmla="*/ 5637118 w 7156979"/>
              <a:gd name="connsiteY11" fmla="*/ 777267 h 886886"/>
              <a:gd name="connsiteX12" fmla="*/ 5521708 w 7156979"/>
              <a:gd name="connsiteY12" fmla="*/ 759512 h 886886"/>
              <a:gd name="connsiteX13" fmla="*/ 5441809 w 7156979"/>
              <a:gd name="connsiteY13" fmla="*/ 741757 h 886886"/>
              <a:gd name="connsiteX14" fmla="*/ 5273133 w 7156979"/>
              <a:gd name="connsiteY14" fmla="*/ 715124 h 886886"/>
              <a:gd name="connsiteX15" fmla="*/ 5166601 w 7156979"/>
              <a:gd name="connsiteY15" fmla="*/ 697368 h 886886"/>
              <a:gd name="connsiteX16" fmla="*/ 5122213 w 7156979"/>
              <a:gd name="connsiteY16" fmla="*/ 688491 h 886886"/>
              <a:gd name="connsiteX17" fmla="*/ 5024559 w 7156979"/>
              <a:gd name="connsiteY17" fmla="*/ 679613 h 886886"/>
              <a:gd name="connsiteX18" fmla="*/ 4971293 w 7156979"/>
              <a:gd name="connsiteY18" fmla="*/ 670735 h 886886"/>
              <a:gd name="connsiteX19" fmla="*/ 4793739 w 7156979"/>
              <a:gd name="connsiteY19" fmla="*/ 652980 h 886886"/>
              <a:gd name="connsiteX20" fmla="*/ 4704962 w 7156979"/>
              <a:gd name="connsiteY20" fmla="*/ 626347 h 886886"/>
              <a:gd name="connsiteX21" fmla="*/ 4642819 w 7156979"/>
              <a:gd name="connsiteY21" fmla="*/ 617469 h 886886"/>
              <a:gd name="connsiteX22" fmla="*/ 4181180 w 7156979"/>
              <a:gd name="connsiteY22" fmla="*/ 599714 h 886886"/>
              <a:gd name="connsiteX23" fmla="*/ 3905972 w 7156979"/>
              <a:gd name="connsiteY23" fmla="*/ 581959 h 886886"/>
              <a:gd name="connsiteX24" fmla="*/ 2911673 w 7156979"/>
              <a:gd name="connsiteY24" fmla="*/ 590836 h 886886"/>
              <a:gd name="connsiteX25" fmla="*/ 2307992 w 7156979"/>
              <a:gd name="connsiteY25" fmla="*/ 573081 h 886886"/>
              <a:gd name="connsiteX26" fmla="*/ 1544512 w 7156979"/>
              <a:gd name="connsiteY26" fmla="*/ 555326 h 886886"/>
              <a:gd name="connsiteX27" fmla="*/ 1340326 w 7156979"/>
              <a:gd name="connsiteY27" fmla="*/ 537570 h 886886"/>
              <a:gd name="connsiteX28" fmla="*/ 1198283 w 7156979"/>
              <a:gd name="connsiteY28" fmla="*/ 519815 h 886886"/>
              <a:gd name="connsiteX29" fmla="*/ 1162772 w 7156979"/>
              <a:gd name="connsiteY29" fmla="*/ 510937 h 886886"/>
              <a:gd name="connsiteX30" fmla="*/ 1136139 w 7156979"/>
              <a:gd name="connsiteY30" fmla="*/ 502059 h 886886"/>
              <a:gd name="connsiteX31" fmla="*/ 994096 w 7156979"/>
              <a:gd name="connsiteY31" fmla="*/ 493182 h 886886"/>
              <a:gd name="connsiteX32" fmla="*/ 896442 w 7156979"/>
              <a:gd name="connsiteY32" fmla="*/ 475426 h 886886"/>
              <a:gd name="connsiteX33" fmla="*/ 869809 w 7156979"/>
              <a:gd name="connsiteY33" fmla="*/ 457671 h 886886"/>
              <a:gd name="connsiteX34" fmla="*/ 834298 w 7156979"/>
              <a:gd name="connsiteY34" fmla="*/ 439916 h 886886"/>
              <a:gd name="connsiteX35" fmla="*/ 781032 w 7156979"/>
              <a:gd name="connsiteY35" fmla="*/ 422160 h 886886"/>
              <a:gd name="connsiteX36" fmla="*/ 754399 w 7156979"/>
              <a:gd name="connsiteY36" fmla="*/ 413283 h 886886"/>
              <a:gd name="connsiteX37" fmla="*/ 736644 w 7156979"/>
              <a:gd name="connsiteY37" fmla="*/ 395527 h 886886"/>
              <a:gd name="connsiteX38" fmla="*/ 647867 w 7156979"/>
              <a:gd name="connsiteY38" fmla="*/ 368894 h 886886"/>
              <a:gd name="connsiteX39" fmla="*/ 621234 w 7156979"/>
              <a:gd name="connsiteY39" fmla="*/ 360017 h 886886"/>
              <a:gd name="connsiteX40" fmla="*/ 576846 w 7156979"/>
              <a:gd name="connsiteY40" fmla="*/ 333384 h 886886"/>
              <a:gd name="connsiteX41" fmla="*/ 559091 w 7156979"/>
              <a:gd name="connsiteY41" fmla="*/ 315628 h 886886"/>
              <a:gd name="connsiteX42" fmla="*/ 523580 w 7156979"/>
              <a:gd name="connsiteY42" fmla="*/ 306751 h 886886"/>
              <a:gd name="connsiteX43" fmla="*/ 470314 w 7156979"/>
              <a:gd name="connsiteY43" fmla="*/ 288995 h 886886"/>
              <a:gd name="connsiteX44" fmla="*/ 443681 w 7156979"/>
              <a:gd name="connsiteY44" fmla="*/ 280118 h 886886"/>
              <a:gd name="connsiteX45" fmla="*/ 408170 w 7156979"/>
              <a:gd name="connsiteY45" fmla="*/ 271240 h 886886"/>
              <a:gd name="connsiteX46" fmla="*/ 354904 w 7156979"/>
              <a:gd name="connsiteY46" fmla="*/ 253485 h 886886"/>
              <a:gd name="connsiteX47" fmla="*/ 230617 w 7156979"/>
              <a:gd name="connsiteY47" fmla="*/ 226852 h 886886"/>
              <a:gd name="connsiteX48" fmla="*/ 168473 w 7156979"/>
              <a:gd name="connsiteY48" fmla="*/ 191341 h 886886"/>
              <a:gd name="connsiteX49" fmla="*/ 115207 w 7156979"/>
              <a:gd name="connsiteY49" fmla="*/ 173586 h 886886"/>
              <a:gd name="connsiteX50" fmla="*/ 88574 w 7156979"/>
              <a:gd name="connsiteY50" fmla="*/ 164708 h 886886"/>
              <a:gd name="connsiteX51" fmla="*/ 17553 w 7156979"/>
              <a:gd name="connsiteY51" fmla="*/ 155830 h 886886"/>
              <a:gd name="connsiteX52" fmla="*/ 8675 w 7156979"/>
              <a:gd name="connsiteY52" fmla="*/ 67054 h 886886"/>
              <a:gd name="connsiteX53" fmla="*/ 17553 w 7156979"/>
              <a:gd name="connsiteY53" fmla="*/ 13788 h 886886"/>
              <a:gd name="connsiteX54" fmla="*/ 203984 w 7156979"/>
              <a:gd name="connsiteY54" fmla="*/ 22665 h 886886"/>
              <a:gd name="connsiteX55" fmla="*/ 328271 w 7156979"/>
              <a:gd name="connsiteY55" fmla="*/ 40421 h 886886"/>
              <a:gd name="connsiteX56" fmla="*/ 425926 w 7156979"/>
              <a:gd name="connsiteY56" fmla="*/ 31543 h 886886"/>
              <a:gd name="connsiteX57" fmla="*/ 470314 w 7156979"/>
              <a:gd name="connsiteY57" fmla="*/ 22665 h 886886"/>
              <a:gd name="connsiteX58" fmla="*/ 612357 w 7156979"/>
              <a:gd name="connsiteY58" fmla="*/ 40421 h 886886"/>
              <a:gd name="connsiteX59" fmla="*/ 638990 w 7156979"/>
              <a:gd name="connsiteY59" fmla="*/ 67054 h 886886"/>
              <a:gd name="connsiteX60" fmla="*/ 674500 w 7156979"/>
              <a:gd name="connsiteY60" fmla="*/ 75931 h 886886"/>
              <a:gd name="connsiteX61" fmla="*/ 807665 w 7156979"/>
              <a:gd name="connsiteY61" fmla="*/ 84809 h 886886"/>
              <a:gd name="connsiteX62" fmla="*/ 1136139 w 7156979"/>
              <a:gd name="connsiteY62" fmla="*/ 102564 h 886886"/>
              <a:gd name="connsiteX63" fmla="*/ 1216038 w 7156979"/>
              <a:gd name="connsiteY63" fmla="*/ 111442 h 886886"/>
              <a:gd name="connsiteX64" fmla="*/ 1713188 w 7156979"/>
              <a:gd name="connsiteY64" fmla="*/ 129197 h 886886"/>
              <a:gd name="connsiteX65" fmla="*/ 1944007 w 7156979"/>
              <a:gd name="connsiteY65" fmla="*/ 138075 h 886886"/>
              <a:gd name="connsiteX66" fmla="*/ 2370135 w 7156979"/>
              <a:gd name="connsiteY66" fmla="*/ 155830 h 886886"/>
              <a:gd name="connsiteX67" fmla="*/ 3719541 w 7156979"/>
              <a:gd name="connsiteY67" fmla="*/ 164708 h 886886"/>
              <a:gd name="connsiteX68" fmla="*/ 3817195 w 7156979"/>
              <a:gd name="connsiteY68" fmla="*/ 182463 h 886886"/>
              <a:gd name="connsiteX69" fmla="*/ 3897094 w 7156979"/>
              <a:gd name="connsiteY69" fmla="*/ 191341 h 886886"/>
              <a:gd name="connsiteX70" fmla="*/ 4269957 w 7156979"/>
              <a:gd name="connsiteY70" fmla="*/ 209096 h 886886"/>
              <a:gd name="connsiteX71" fmla="*/ 4704962 w 7156979"/>
              <a:gd name="connsiteY71" fmla="*/ 209096 h 886886"/>
              <a:gd name="connsiteX72" fmla="*/ 4758228 w 7156979"/>
              <a:gd name="connsiteY72" fmla="*/ 200219 h 886886"/>
              <a:gd name="connsiteX73" fmla="*/ 4891394 w 7156979"/>
              <a:gd name="connsiteY73" fmla="*/ 191341 h 886886"/>
              <a:gd name="connsiteX74" fmla="*/ 5583852 w 7156979"/>
              <a:gd name="connsiteY74" fmla="*/ 200219 h 886886"/>
              <a:gd name="connsiteX75" fmla="*/ 5672628 w 7156979"/>
              <a:gd name="connsiteY75" fmla="*/ 226852 h 886886"/>
              <a:gd name="connsiteX76" fmla="*/ 5823549 w 7156979"/>
              <a:gd name="connsiteY76" fmla="*/ 235729 h 886886"/>
              <a:gd name="connsiteX77" fmla="*/ 5867937 w 7156979"/>
              <a:gd name="connsiteY77" fmla="*/ 244607 h 886886"/>
              <a:gd name="connsiteX78" fmla="*/ 5894570 w 7156979"/>
              <a:gd name="connsiteY78" fmla="*/ 253485 h 886886"/>
              <a:gd name="connsiteX79" fmla="*/ 6036613 w 7156979"/>
              <a:gd name="connsiteY79" fmla="*/ 271240 h 886886"/>
              <a:gd name="connsiteX80" fmla="*/ 6098757 w 7156979"/>
              <a:gd name="connsiteY80" fmla="*/ 288995 h 886886"/>
              <a:gd name="connsiteX81" fmla="*/ 6178656 w 7156979"/>
              <a:gd name="connsiteY81" fmla="*/ 297873 h 886886"/>
              <a:gd name="connsiteX82" fmla="*/ 6223044 w 7156979"/>
              <a:gd name="connsiteY82" fmla="*/ 306751 h 886886"/>
              <a:gd name="connsiteX83" fmla="*/ 6311821 w 7156979"/>
              <a:gd name="connsiteY83" fmla="*/ 315628 h 886886"/>
              <a:gd name="connsiteX84" fmla="*/ 6347331 w 7156979"/>
              <a:gd name="connsiteY84" fmla="*/ 333384 h 886886"/>
              <a:gd name="connsiteX85" fmla="*/ 6400597 w 7156979"/>
              <a:gd name="connsiteY85" fmla="*/ 351139 h 886886"/>
              <a:gd name="connsiteX86" fmla="*/ 6498252 w 7156979"/>
              <a:gd name="connsiteY86" fmla="*/ 377772 h 886886"/>
              <a:gd name="connsiteX87" fmla="*/ 6542640 w 7156979"/>
              <a:gd name="connsiteY87" fmla="*/ 386650 h 886886"/>
              <a:gd name="connsiteX88" fmla="*/ 6817848 w 7156979"/>
              <a:gd name="connsiteY88" fmla="*/ 395527 h 886886"/>
              <a:gd name="connsiteX89" fmla="*/ 7155199 w 7156979"/>
              <a:gd name="connsiteY89" fmla="*/ 404405 h 886886"/>
              <a:gd name="connsiteX90" fmla="*/ 7137444 w 7156979"/>
              <a:gd name="connsiteY90" fmla="*/ 510937 h 886886"/>
              <a:gd name="connsiteX91" fmla="*/ 7128566 w 7156979"/>
              <a:gd name="connsiteY91" fmla="*/ 519815 h 886886"/>
              <a:gd name="connsiteX92" fmla="*/ 7137444 w 7156979"/>
              <a:gd name="connsiteY92" fmla="*/ 439916 h 88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156979" h="886886">
                <a:moveTo>
                  <a:pt x="7137444" y="439916"/>
                </a:moveTo>
                <a:lnTo>
                  <a:pt x="7137444" y="439916"/>
                </a:lnTo>
                <a:cubicBezTo>
                  <a:pt x="7141273" y="535642"/>
                  <a:pt x="7156979" y="777247"/>
                  <a:pt x="7137444" y="874922"/>
                </a:cubicBezTo>
                <a:cubicBezTo>
                  <a:pt x="7135051" y="886886"/>
                  <a:pt x="7113770" y="880840"/>
                  <a:pt x="7101933" y="883799"/>
                </a:cubicBezTo>
                <a:cubicBezTo>
                  <a:pt x="7027953" y="880840"/>
                  <a:pt x="6953887" y="879540"/>
                  <a:pt x="6879992" y="874922"/>
                </a:cubicBezTo>
                <a:cubicBezTo>
                  <a:pt x="6859108" y="873617"/>
                  <a:pt x="6838762" y="866719"/>
                  <a:pt x="6817848" y="866044"/>
                </a:cubicBezTo>
                <a:cubicBezTo>
                  <a:pt x="6655148" y="860795"/>
                  <a:pt x="6492302" y="861525"/>
                  <a:pt x="6329576" y="857166"/>
                </a:cubicBezTo>
                <a:lnTo>
                  <a:pt x="5823549" y="839411"/>
                </a:lnTo>
                <a:cubicBezTo>
                  <a:pt x="5799875" y="833493"/>
                  <a:pt x="5772831" y="835192"/>
                  <a:pt x="5752527" y="821656"/>
                </a:cubicBezTo>
                <a:cubicBezTo>
                  <a:pt x="5743649" y="815737"/>
                  <a:pt x="5735801" y="807863"/>
                  <a:pt x="5725894" y="803900"/>
                </a:cubicBezTo>
                <a:cubicBezTo>
                  <a:pt x="5705892" y="795899"/>
                  <a:pt x="5684386" y="792335"/>
                  <a:pt x="5663751" y="786145"/>
                </a:cubicBezTo>
                <a:cubicBezTo>
                  <a:pt x="5654788" y="783456"/>
                  <a:pt x="5646253" y="779297"/>
                  <a:pt x="5637118" y="777267"/>
                </a:cubicBezTo>
                <a:cubicBezTo>
                  <a:pt x="5614960" y="772343"/>
                  <a:pt x="5541515" y="762342"/>
                  <a:pt x="5521708" y="759512"/>
                </a:cubicBezTo>
                <a:cubicBezTo>
                  <a:pt x="5465000" y="740609"/>
                  <a:pt x="5529309" y="760507"/>
                  <a:pt x="5441809" y="741757"/>
                </a:cubicBezTo>
                <a:cubicBezTo>
                  <a:pt x="5309334" y="713369"/>
                  <a:pt x="5434931" y="729832"/>
                  <a:pt x="5273133" y="715124"/>
                </a:cubicBezTo>
                <a:cubicBezTo>
                  <a:pt x="5201729" y="697272"/>
                  <a:pt x="5274658" y="713992"/>
                  <a:pt x="5166601" y="697368"/>
                </a:cubicBezTo>
                <a:cubicBezTo>
                  <a:pt x="5151687" y="695074"/>
                  <a:pt x="5137185" y="690363"/>
                  <a:pt x="5122213" y="688491"/>
                </a:cubicBezTo>
                <a:cubicBezTo>
                  <a:pt x="5089780" y="684437"/>
                  <a:pt x="5057021" y="683432"/>
                  <a:pt x="5024559" y="679613"/>
                </a:cubicBezTo>
                <a:cubicBezTo>
                  <a:pt x="5006682" y="677510"/>
                  <a:pt x="4989175" y="672798"/>
                  <a:pt x="4971293" y="670735"/>
                </a:cubicBezTo>
                <a:cubicBezTo>
                  <a:pt x="4912205" y="663917"/>
                  <a:pt x="4793739" y="652980"/>
                  <a:pt x="4793739" y="652980"/>
                </a:cubicBezTo>
                <a:cubicBezTo>
                  <a:pt x="4567825" y="607795"/>
                  <a:pt x="4938573" y="684750"/>
                  <a:pt x="4704962" y="626347"/>
                </a:cubicBezTo>
                <a:cubicBezTo>
                  <a:pt x="4684662" y="621272"/>
                  <a:pt x="4663717" y="618532"/>
                  <a:pt x="4642819" y="617469"/>
                </a:cubicBezTo>
                <a:cubicBezTo>
                  <a:pt x="4489024" y="609649"/>
                  <a:pt x="4334995" y="607127"/>
                  <a:pt x="4181180" y="599714"/>
                </a:cubicBezTo>
                <a:cubicBezTo>
                  <a:pt x="4089360" y="595289"/>
                  <a:pt x="3997708" y="587877"/>
                  <a:pt x="3905972" y="581959"/>
                </a:cubicBezTo>
                <a:lnTo>
                  <a:pt x="2911673" y="590836"/>
                </a:lnTo>
                <a:cubicBezTo>
                  <a:pt x="2196326" y="590836"/>
                  <a:pt x="2723362" y="584837"/>
                  <a:pt x="2307992" y="573081"/>
                </a:cubicBezTo>
                <a:lnTo>
                  <a:pt x="1544512" y="555326"/>
                </a:lnTo>
                <a:cubicBezTo>
                  <a:pt x="1476450" y="549407"/>
                  <a:pt x="1407715" y="548801"/>
                  <a:pt x="1340326" y="537570"/>
                </a:cubicBezTo>
                <a:cubicBezTo>
                  <a:pt x="1257725" y="523804"/>
                  <a:pt x="1304971" y="530484"/>
                  <a:pt x="1198283" y="519815"/>
                </a:cubicBezTo>
                <a:cubicBezTo>
                  <a:pt x="1186446" y="516856"/>
                  <a:pt x="1174504" y="514289"/>
                  <a:pt x="1162772" y="510937"/>
                </a:cubicBezTo>
                <a:cubicBezTo>
                  <a:pt x="1153774" y="508366"/>
                  <a:pt x="1145446" y="503039"/>
                  <a:pt x="1136139" y="502059"/>
                </a:cubicBezTo>
                <a:cubicBezTo>
                  <a:pt x="1088960" y="497093"/>
                  <a:pt x="1041444" y="496141"/>
                  <a:pt x="994096" y="493182"/>
                </a:cubicBezTo>
                <a:cubicBezTo>
                  <a:pt x="979694" y="491124"/>
                  <a:pt x="917372" y="484396"/>
                  <a:pt x="896442" y="475426"/>
                </a:cubicBezTo>
                <a:cubicBezTo>
                  <a:pt x="886635" y="471223"/>
                  <a:pt x="879073" y="462964"/>
                  <a:pt x="869809" y="457671"/>
                </a:cubicBezTo>
                <a:cubicBezTo>
                  <a:pt x="858319" y="451105"/>
                  <a:pt x="846586" y="444831"/>
                  <a:pt x="834298" y="439916"/>
                </a:cubicBezTo>
                <a:cubicBezTo>
                  <a:pt x="816921" y="432965"/>
                  <a:pt x="798787" y="428078"/>
                  <a:pt x="781032" y="422160"/>
                </a:cubicBezTo>
                <a:lnTo>
                  <a:pt x="754399" y="413283"/>
                </a:lnTo>
                <a:cubicBezTo>
                  <a:pt x="748481" y="407364"/>
                  <a:pt x="744130" y="399270"/>
                  <a:pt x="736644" y="395527"/>
                </a:cubicBezTo>
                <a:cubicBezTo>
                  <a:pt x="708522" y="381466"/>
                  <a:pt x="677597" y="377388"/>
                  <a:pt x="647867" y="368894"/>
                </a:cubicBezTo>
                <a:cubicBezTo>
                  <a:pt x="638869" y="366323"/>
                  <a:pt x="630112" y="362976"/>
                  <a:pt x="621234" y="360017"/>
                </a:cubicBezTo>
                <a:cubicBezTo>
                  <a:pt x="576247" y="315027"/>
                  <a:pt x="634468" y="367958"/>
                  <a:pt x="576846" y="333384"/>
                </a:cubicBezTo>
                <a:cubicBezTo>
                  <a:pt x="569669" y="329078"/>
                  <a:pt x="566577" y="319371"/>
                  <a:pt x="559091" y="315628"/>
                </a:cubicBezTo>
                <a:cubicBezTo>
                  <a:pt x="548178" y="310171"/>
                  <a:pt x="535267" y="310257"/>
                  <a:pt x="523580" y="306751"/>
                </a:cubicBezTo>
                <a:cubicBezTo>
                  <a:pt x="505653" y="301373"/>
                  <a:pt x="488069" y="294913"/>
                  <a:pt x="470314" y="288995"/>
                </a:cubicBezTo>
                <a:cubicBezTo>
                  <a:pt x="461436" y="286036"/>
                  <a:pt x="452759" y="282388"/>
                  <a:pt x="443681" y="280118"/>
                </a:cubicBezTo>
                <a:cubicBezTo>
                  <a:pt x="431844" y="277159"/>
                  <a:pt x="419857" y="274746"/>
                  <a:pt x="408170" y="271240"/>
                </a:cubicBezTo>
                <a:cubicBezTo>
                  <a:pt x="390244" y="265862"/>
                  <a:pt x="354904" y="253485"/>
                  <a:pt x="354904" y="253485"/>
                </a:cubicBezTo>
                <a:cubicBezTo>
                  <a:pt x="308494" y="207072"/>
                  <a:pt x="360217" y="251152"/>
                  <a:pt x="230617" y="226852"/>
                </a:cubicBezTo>
                <a:cubicBezTo>
                  <a:pt x="199979" y="221107"/>
                  <a:pt x="194495" y="202906"/>
                  <a:pt x="168473" y="191341"/>
                </a:cubicBezTo>
                <a:cubicBezTo>
                  <a:pt x="151370" y="183740"/>
                  <a:pt x="132962" y="179504"/>
                  <a:pt x="115207" y="173586"/>
                </a:cubicBezTo>
                <a:cubicBezTo>
                  <a:pt x="106329" y="170627"/>
                  <a:pt x="97860" y="165869"/>
                  <a:pt x="88574" y="164708"/>
                </a:cubicBezTo>
                <a:lnTo>
                  <a:pt x="17553" y="155830"/>
                </a:lnTo>
                <a:cubicBezTo>
                  <a:pt x="14594" y="126238"/>
                  <a:pt x="8675" y="96794"/>
                  <a:pt x="8675" y="67054"/>
                </a:cubicBezTo>
                <a:cubicBezTo>
                  <a:pt x="8675" y="49054"/>
                  <a:pt x="0" y="17777"/>
                  <a:pt x="17553" y="13788"/>
                </a:cubicBezTo>
                <a:cubicBezTo>
                  <a:pt x="78220" y="0"/>
                  <a:pt x="141840" y="19706"/>
                  <a:pt x="203984" y="22665"/>
                </a:cubicBezTo>
                <a:cubicBezTo>
                  <a:pt x="251785" y="34616"/>
                  <a:pt x="267720" y="40421"/>
                  <a:pt x="328271" y="40421"/>
                </a:cubicBezTo>
                <a:cubicBezTo>
                  <a:pt x="360957" y="40421"/>
                  <a:pt x="393374" y="34502"/>
                  <a:pt x="425926" y="31543"/>
                </a:cubicBezTo>
                <a:cubicBezTo>
                  <a:pt x="440722" y="28584"/>
                  <a:pt x="455225" y="22665"/>
                  <a:pt x="470314" y="22665"/>
                </a:cubicBezTo>
                <a:cubicBezTo>
                  <a:pt x="549441" y="22665"/>
                  <a:pt x="555823" y="26287"/>
                  <a:pt x="612357" y="40421"/>
                </a:cubicBezTo>
                <a:cubicBezTo>
                  <a:pt x="621235" y="49299"/>
                  <a:pt x="628089" y="60825"/>
                  <a:pt x="638990" y="67054"/>
                </a:cubicBezTo>
                <a:cubicBezTo>
                  <a:pt x="649583" y="73107"/>
                  <a:pt x="662366" y="74654"/>
                  <a:pt x="674500" y="75931"/>
                </a:cubicBezTo>
                <a:cubicBezTo>
                  <a:pt x="718742" y="80588"/>
                  <a:pt x="763251" y="82271"/>
                  <a:pt x="807665" y="84809"/>
                </a:cubicBezTo>
                <a:lnTo>
                  <a:pt x="1136139" y="102564"/>
                </a:lnTo>
                <a:cubicBezTo>
                  <a:pt x="1162857" y="104619"/>
                  <a:pt x="1189287" y="109868"/>
                  <a:pt x="1216038" y="111442"/>
                </a:cubicBezTo>
                <a:cubicBezTo>
                  <a:pt x="1314571" y="117238"/>
                  <a:pt x="1630653" y="126301"/>
                  <a:pt x="1713188" y="129197"/>
                </a:cubicBezTo>
                <a:lnTo>
                  <a:pt x="1944007" y="138075"/>
                </a:lnTo>
                <a:cubicBezTo>
                  <a:pt x="2184368" y="149521"/>
                  <a:pt x="2031121" y="152145"/>
                  <a:pt x="2370135" y="155830"/>
                </a:cubicBezTo>
                <a:lnTo>
                  <a:pt x="3719541" y="164708"/>
                </a:lnTo>
                <a:cubicBezTo>
                  <a:pt x="3752092" y="170626"/>
                  <a:pt x="3784476" y="177555"/>
                  <a:pt x="3817195" y="182463"/>
                </a:cubicBezTo>
                <a:cubicBezTo>
                  <a:pt x="3843695" y="186438"/>
                  <a:pt x="3870407" y="188915"/>
                  <a:pt x="3897094" y="191341"/>
                </a:cubicBezTo>
                <a:cubicBezTo>
                  <a:pt x="4048296" y="205087"/>
                  <a:pt x="4084827" y="202713"/>
                  <a:pt x="4269957" y="209096"/>
                </a:cubicBezTo>
                <a:cubicBezTo>
                  <a:pt x="4453141" y="231995"/>
                  <a:pt x="4359164" y="223811"/>
                  <a:pt x="4704962" y="209096"/>
                </a:cubicBezTo>
                <a:cubicBezTo>
                  <a:pt x="4722946" y="208331"/>
                  <a:pt x="4740309" y="201926"/>
                  <a:pt x="4758228" y="200219"/>
                </a:cubicBezTo>
                <a:cubicBezTo>
                  <a:pt x="4802515" y="196001"/>
                  <a:pt x="4847005" y="194300"/>
                  <a:pt x="4891394" y="191341"/>
                </a:cubicBezTo>
                <a:lnTo>
                  <a:pt x="5583852" y="200219"/>
                </a:lnTo>
                <a:cubicBezTo>
                  <a:pt x="5781202" y="204918"/>
                  <a:pt x="5524683" y="205717"/>
                  <a:pt x="5672628" y="226852"/>
                </a:cubicBezTo>
                <a:cubicBezTo>
                  <a:pt x="5722515" y="233979"/>
                  <a:pt x="5773242" y="232770"/>
                  <a:pt x="5823549" y="235729"/>
                </a:cubicBezTo>
                <a:cubicBezTo>
                  <a:pt x="5838345" y="238688"/>
                  <a:pt x="5853299" y="240947"/>
                  <a:pt x="5867937" y="244607"/>
                </a:cubicBezTo>
                <a:cubicBezTo>
                  <a:pt x="5877015" y="246877"/>
                  <a:pt x="5885394" y="251650"/>
                  <a:pt x="5894570" y="253485"/>
                </a:cubicBezTo>
                <a:cubicBezTo>
                  <a:pt x="5926226" y="259816"/>
                  <a:pt x="6008933" y="268164"/>
                  <a:pt x="6036613" y="271240"/>
                </a:cubicBezTo>
                <a:cubicBezTo>
                  <a:pt x="6056505" y="277871"/>
                  <a:pt x="6078048" y="285809"/>
                  <a:pt x="6098757" y="288995"/>
                </a:cubicBezTo>
                <a:cubicBezTo>
                  <a:pt x="6125242" y="293070"/>
                  <a:pt x="6152128" y="294083"/>
                  <a:pt x="6178656" y="297873"/>
                </a:cubicBezTo>
                <a:cubicBezTo>
                  <a:pt x="6193593" y="300007"/>
                  <a:pt x="6208087" y="304757"/>
                  <a:pt x="6223044" y="306751"/>
                </a:cubicBezTo>
                <a:cubicBezTo>
                  <a:pt x="6252523" y="310681"/>
                  <a:pt x="6282229" y="312669"/>
                  <a:pt x="6311821" y="315628"/>
                </a:cubicBezTo>
                <a:cubicBezTo>
                  <a:pt x="6323658" y="321547"/>
                  <a:pt x="6335044" y="328469"/>
                  <a:pt x="6347331" y="333384"/>
                </a:cubicBezTo>
                <a:cubicBezTo>
                  <a:pt x="6364708" y="340335"/>
                  <a:pt x="6382842" y="345221"/>
                  <a:pt x="6400597" y="351139"/>
                </a:cubicBezTo>
                <a:cubicBezTo>
                  <a:pt x="6438869" y="363896"/>
                  <a:pt x="6448169" y="367755"/>
                  <a:pt x="6498252" y="377772"/>
                </a:cubicBezTo>
                <a:cubicBezTo>
                  <a:pt x="6513048" y="380731"/>
                  <a:pt x="6527574" y="385813"/>
                  <a:pt x="6542640" y="386650"/>
                </a:cubicBezTo>
                <a:cubicBezTo>
                  <a:pt x="6634282" y="391741"/>
                  <a:pt x="6726103" y="392868"/>
                  <a:pt x="6817848" y="395527"/>
                </a:cubicBezTo>
                <a:lnTo>
                  <a:pt x="7155199" y="404405"/>
                </a:lnTo>
                <a:cubicBezTo>
                  <a:pt x="7152386" y="429724"/>
                  <a:pt x="7152318" y="481190"/>
                  <a:pt x="7137444" y="510937"/>
                </a:cubicBezTo>
                <a:cubicBezTo>
                  <a:pt x="7135572" y="514680"/>
                  <a:pt x="7131525" y="516856"/>
                  <a:pt x="7128566" y="519815"/>
                </a:cubicBezTo>
                <a:lnTo>
                  <a:pt x="7137444" y="439916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081142" y="3710866"/>
            <a:ext cx="7139580" cy="1296140"/>
          </a:xfrm>
          <a:custGeom>
            <a:avLst/>
            <a:gdLst>
              <a:gd name="connsiteX0" fmla="*/ 7139580 w 7139580"/>
              <a:gd name="connsiteY0" fmla="*/ 736847 h 1296140"/>
              <a:gd name="connsiteX1" fmla="*/ 7139580 w 7139580"/>
              <a:gd name="connsiteY1" fmla="*/ 736847 h 1296140"/>
              <a:gd name="connsiteX2" fmla="*/ 7130703 w 7139580"/>
              <a:gd name="connsiteY2" fmla="*/ 1038687 h 1296140"/>
              <a:gd name="connsiteX3" fmla="*/ 7121825 w 7139580"/>
              <a:gd name="connsiteY3" fmla="*/ 1251751 h 1296140"/>
              <a:gd name="connsiteX4" fmla="*/ 7077437 w 7139580"/>
              <a:gd name="connsiteY4" fmla="*/ 1260629 h 1296140"/>
              <a:gd name="connsiteX5" fmla="*/ 7015293 w 7139580"/>
              <a:gd name="connsiteY5" fmla="*/ 1269507 h 1296140"/>
              <a:gd name="connsiteX6" fmla="*/ 5719153 w 7139580"/>
              <a:gd name="connsiteY6" fmla="*/ 1278384 h 1296140"/>
              <a:gd name="connsiteX7" fmla="*/ 5417312 w 7139580"/>
              <a:gd name="connsiteY7" fmla="*/ 1296140 h 1296140"/>
              <a:gd name="connsiteX8" fmla="*/ 4742609 w 7139580"/>
              <a:gd name="connsiteY8" fmla="*/ 1287262 h 1296140"/>
              <a:gd name="connsiteX9" fmla="*/ 4547301 w 7139580"/>
              <a:gd name="connsiteY9" fmla="*/ 1278384 h 1296140"/>
              <a:gd name="connsiteX10" fmla="*/ 3961375 w 7139580"/>
              <a:gd name="connsiteY10" fmla="*/ 1260629 h 1296140"/>
              <a:gd name="connsiteX11" fmla="*/ 3686167 w 7139580"/>
              <a:gd name="connsiteY11" fmla="*/ 1242874 h 1296140"/>
              <a:gd name="connsiteX12" fmla="*/ 3268916 w 7139580"/>
              <a:gd name="connsiteY12" fmla="*/ 1233996 h 1296140"/>
              <a:gd name="connsiteX13" fmla="*/ 3189017 w 7139580"/>
              <a:gd name="connsiteY13" fmla="*/ 1225118 h 1296140"/>
              <a:gd name="connsiteX14" fmla="*/ 3162384 w 7139580"/>
              <a:gd name="connsiteY14" fmla="*/ 1216241 h 1296140"/>
              <a:gd name="connsiteX15" fmla="*/ 2833910 w 7139580"/>
              <a:gd name="connsiteY15" fmla="*/ 1189608 h 1296140"/>
              <a:gd name="connsiteX16" fmla="*/ 2656357 w 7139580"/>
              <a:gd name="connsiteY16" fmla="*/ 1171852 h 1296140"/>
              <a:gd name="connsiteX17" fmla="*/ 2558703 w 7139580"/>
              <a:gd name="connsiteY17" fmla="*/ 1162975 h 1296140"/>
              <a:gd name="connsiteX18" fmla="*/ 2523192 w 7139580"/>
              <a:gd name="connsiteY18" fmla="*/ 1154097 h 1296140"/>
              <a:gd name="connsiteX19" fmla="*/ 2487681 w 7139580"/>
              <a:gd name="connsiteY19" fmla="*/ 1136342 h 1296140"/>
              <a:gd name="connsiteX20" fmla="*/ 2443293 w 7139580"/>
              <a:gd name="connsiteY20" fmla="*/ 1127464 h 1296140"/>
              <a:gd name="connsiteX21" fmla="*/ 2372272 w 7139580"/>
              <a:gd name="connsiteY21" fmla="*/ 1100831 h 1296140"/>
              <a:gd name="connsiteX22" fmla="*/ 2319006 w 7139580"/>
              <a:gd name="connsiteY22" fmla="*/ 1083076 h 1296140"/>
              <a:gd name="connsiteX23" fmla="*/ 2203596 w 7139580"/>
              <a:gd name="connsiteY23" fmla="*/ 1065320 h 1296140"/>
              <a:gd name="connsiteX24" fmla="*/ 2070431 w 7139580"/>
              <a:gd name="connsiteY24" fmla="*/ 1056443 h 1296140"/>
              <a:gd name="connsiteX25" fmla="*/ 1786345 w 7139580"/>
              <a:gd name="connsiteY25" fmla="*/ 1047565 h 1296140"/>
              <a:gd name="connsiteX26" fmla="*/ 1724202 w 7139580"/>
              <a:gd name="connsiteY26" fmla="*/ 1029810 h 1296140"/>
              <a:gd name="connsiteX27" fmla="*/ 1670936 w 7139580"/>
              <a:gd name="connsiteY27" fmla="*/ 1003177 h 1296140"/>
              <a:gd name="connsiteX28" fmla="*/ 1608792 w 7139580"/>
              <a:gd name="connsiteY28" fmla="*/ 976544 h 1296140"/>
              <a:gd name="connsiteX29" fmla="*/ 1573281 w 7139580"/>
              <a:gd name="connsiteY29" fmla="*/ 967666 h 1296140"/>
              <a:gd name="connsiteX30" fmla="*/ 1546648 w 7139580"/>
              <a:gd name="connsiteY30" fmla="*/ 958788 h 1296140"/>
              <a:gd name="connsiteX31" fmla="*/ 1502260 w 7139580"/>
              <a:gd name="connsiteY31" fmla="*/ 949911 h 1296140"/>
              <a:gd name="connsiteX32" fmla="*/ 1440116 w 7139580"/>
              <a:gd name="connsiteY32" fmla="*/ 923278 h 1296140"/>
              <a:gd name="connsiteX33" fmla="*/ 1395728 w 7139580"/>
              <a:gd name="connsiteY33" fmla="*/ 914400 h 1296140"/>
              <a:gd name="connsiteX34" fmla="*/ 1369095 w 7139580"/>
              <a:gd name="connsiteY34" fmla="*/ 905522 h 1296140"/>
              <a:gd name="connsiteX35" fmla="*/ 1156031 w 7139580"/>
              <a:gd name="connsiteY35" fmla="*/ 887767 h 1296140"/>
              <a:gd name="connsiteX36" fmla="*/ 1031743 w 7139580"/>
              <a:gd name="connsiteY36" fmla="*/ 870012 h 1296140"/>
              <a:gd name="connsiteX37" fmla="*/ 978477 w 7139580"/>
              <a:gd name="connsiteY37" fmla="*/ 843379 h 1296140"/>
              <a:gd name="connsiteX38" fmla="*/ 951844 w 7139580"/>
              <a:gd name="connsiteY38" fmla="*/ 825623 h 1296140"/>
              <a:gd name="connsiteX39" fmla="*/ 898578 w 7139580"/>
              <a:gd name="connsiteY39" fmla="*/ 807868 h 1296140"/>
              <a:gd name="connsiteX40" fmla="*/ 845312 w 7139580"/>
              <a:gd name="connsiteY40" fmla="*/ 790113 h 1296140"/>
              <a:gd name="connsiteX41" fmla="*/ 818679 w 7139580"/>
              <a:gd name="connsiteY41" fmla="*/ 781235 h 1296140"/>
              <a:gd name="connsiteX42" fmla="*/ 703270 w 7139580"/>
              <a:gd name="connsiteY42" fmla="*/ 754602 h 1296140"/>
              <a:gd name="connsiteX43" fmla="*/ 614493 w 7139580"/>
              <a:gd name="connsiteY43" fmla="*/ 701336 h 1296140"/>
              <a:gd name="connsiteX44" fmla="*/ 587860 w 7139580"/>
              <a:gd name="connsiteY44" fmla="*/ 683581 h 1296140"/>
              <a:gd name="connsiteX45" fmla="*/ 561227 w 7139580"/>
              <a:gd name="connsiteY45" fmla="*/ 665825 h 1296140"/>
              <a:gd name="connsiteX46" fmla="*/ 507961 w 7139580"/>
              <a:gd name="connsiteY46" fmla="*/ 648070 h 1296140"/>
              <a:gd name="connsiteX47" fmla="*/ 481328 w 7139580"/>
              <a:gd name="connsiteY47" fmla="*/ 639192 h 1296140"/>
              <a:gd name="connsiteX48" fmla="*/ 419184 w 7139580"/>
              <a:gd name="connsiteY48" fmla="*/ 603682 h 1296140"/>
              <a:gd name="connsiteX49" fmla="*/ 365918 w 7139580"/>
              <a:gd name="connsiteY49" fmla="*/ 594804 h 1296140"/>
              <a:gd name="connsiteX50" fmla="*/ 339285 w 7139580"/>
              <a:gd name="connsiteY50" fmla="*/ 585926 h 1296140"/>
              <a:gd name="connsiteX51" fmla="*/ 214998 w 7139580"/>
              <a:gd name="connsiteY51" fmla="*/ 568171 h 1296140"/>
              <a:gd name="connsiteX52" fmla="*/ 161732 w 7139580"/>
              <a:gd name="connsiteY52" fmla="*/ 550416 h 1296140"/>
              <a:gd name="connsiteX53" fmla="*/ 135099 w 7139580"/>
              <a:gd name="connsiteY53" fmla="*/ 541538 h 1296140"/>
              <a:gd name="connsiteX54" fmla="*/ 81833 w 7139580"/>
              <a:gd name="connsiteY54" fmla="*/ 506027 h 1296140"/>
              <a:gd name="connsiteX55" fmla="*/ 55200 w 7139580"/>
              <a:gd name="connsiteY55" fmla="*/ 488272 h 1296140"/>
              <a:gd name="connsiteX56" fmla="*/ 37444 w 7139580"/>
              <a:gd name="connsiteY56" fmla="*/ 470517 h 1296140"/>
              <a:gd name="connsiteX57" fmla="*/ 19689 w 7139580"/>
              <a:gd name="connsiteY57" fmla="*/ 266330 h 1296140"/>
              <a:gd name="connsiteX58" fmla="*/ 10811 w 7139580"/>
              <a:gd name="connsiteY58" fmla="*/ 195309 h 1296140"/>
              <a:gd name="connsiteX59" fmla="*/ 1934 w 7139580"/>
              <a:gd name="connsiteY59" fmla="*/ 168676 h 1296140"/>
              <a:gd name="connsiteX60" fmla="*/ 19689 w 7139580"/>
              <a:gd name="connsiteY60" fmla="*/ 53266 h 1296140"/>
              <a:gd name="connsiteX61" fmla="*/ 28567 w 7139580"/>
              <a:gd name="connsiteY61" fmla="*/ 17755 h 1296140"/>
              <a:gd name="connsiteX62" fmla="*/ 55200 w 7139580"/>
              <a:gd name="connsiteY62" fmla="*/ 0 h 1296140"/>
              <a:gd name="connsiteX63" fmla="*/ 143976 w 7139580"/>
              <a:gd name="connsiteY63" fmla="*/ 26633 h 1296140"/>
              <a:gd name="connsiteX64" fmla="*/ 197242 w 7139580"/>
              <a:gd name="connsiteY64" fmla="*/ 44388 h 1296140"/>
              <a:gd name="connsiteX65" fmla="*/ 312652 w 7139580"/>
              <a:gd name="connsiteY65" fmla="*/ 62144 h 1296140"/>
              <a:gd name="connsiteX66" fmla="*/ 365918 w 7139580"/>
              <a:gd name="connsiteY66" fmla="*/ 79899 h 1296140"/>
              <a:gd name="connsiteX67" fmla="*/ 419184 w 7139580"/>
              <a:gd name="connsiteY67" fmla="*/ 115410 h 1296140"/>
              <a:gd name="connsiteX68" fmla="*/ 561227 w 7139580"/>
              <a:gd name="connsiteY68" fmla="*/ 124287 h 1296140"/>
              <a:gd name="connsiteX69" fmla="*/ 605615 w 7139580"/>
              <a:gd name="connsiteY69" fmla="*/ 133165 h 1296140"/>
              <a:gd name="connsiteX70" fmla="*/ 623371 w 7139580"/>
              <a:gd name="connsiteY70" fmla="*/ 150920 h 1296140"/>
              <a:gd name="connsiteX71" fmla="*/ 650004 w 7139580"/>
              <a:gd name="connsiteY71" fmla="*/ 159798 h 1296140"/>
              <a:gd name="connsiteX72" fmla="*/ 676637 w 7139580"/>
              <a:gd name="connsiteY72" fmla="*/ 177553 h 1296140"/>
              <a:gd name="connsiteX73" fmla="*/ 729903 w 7139580"/>
              <a:gd name="connsiteY73" fmla="*/ 195309 h 1296140"/>
              <a:gd name="connsiteX74" fmla="*/ 756536 w 7139580"/>
              <a:gd name="connsiteY74" fmla="*/ 204186 h 1296140"/>
              <a:gd name="connsiteX75" fmla="*/ 783169 w 7139580"/>
              <a:gd name="connsiteY75" fmla="*/ 213064 h 1296140"/>
              <a:gd name="connsiteX76" fmla="*/ 818679 w 7139580"/>
              <a:gd name="connsiteY76" fmla="*/ 221942 h 1296140"/>
              <a:gd name="connsiteX77" fmla="*/ 880823 w 7139580"/>
              <a:gd name="connsiteY77" fmla="*/ 239697 h 1296140"/>
              <a:gd name="connsiteX78" fmla="*/ 934089 w 7139580"/>
              <a:gd name="connsiteY78" fmla="*/ 248575 h 1296140"/>
              <a:gd name="connsiteX79" fmla="*/ 960722 w 7139580"/>
              <a:gd name="connsiteY79" fmla="*/ 257452 h 1296140"/>
              <a:gd name="connsiteX80" fmla="*/ 1022866 w 7139580"/>
              <a:gd name="connsiteY80" fmla="*/ 275208 h 1296140"/>
              <a:gd name="connsiteX81" fmla="*/ 1102765 w 7139580"/>
              <a:gd name="connsiteY81" fmla="*/ 310718 h 1296140"/>
              <a:gd name="connsiteX82" fmla="*/ 1191541 w 7139580"/>
              <a:gd name="connsiteY82" fmla="*/ 319596 h 1296140"/>
              <a:gd name="connsiteX83" fmla="*/ 1218175 w 7139580"/>
              <a:gd name="connsiteY83" fmla="*/ 328474 h 1296140"/>
              <a:gd name="connsiteX84" fmla="*/ 1253685 w 7139580"/>
              <a:gd name="connsiteY84" fmla="*/ 337351 h 1296140"/>
              <a:gd name="connsiteX85" fmla="*/ 1271441 w 7139580"/>
              <a:gd name="connsiteY85" fmla="*/ 355107 h 1296140"/>
              <a:gd name="connsiteX86" fmla="*/ 1315829 w 7139580"/>
              <a:gd name="connsiteY86" fmla="*/ 363984 h 1296140"/>
              <a:gd name="connsiteX87" fmla="*/ 1377973 w 7139580"/>
              <a:gd name="connsiteY87" fmla="*/ 381740 h 1296140"/>
              <a:gd name="connsiteX88" fmla="*/ 1448994 w 7139580"/>
              <a:gd name="connsiteY88" fmla="*/ 390617 h 1296140"/>
              <a:gd name="connsiteX89" fmla="*/ 1511138 w 7139580"/>
              <a:gd name="connsiteY89" fmla="*/ 399495 h 1296140"/>
              <a:gd name="connsiteX90" fmla="*/ 1875122 w 7139580"/>
              <a:gd name="connsiteY90" fmla="*/ 408373 h 1296140"/>
              <a:gd name="connsiteX91" fmla="*/ 2532070 w 7139580"/>
              <a:gd name="connsiteY91" fmla="*/ 399495 h 1296140"/>
              <a:gd name="connsiteX92" fmla="*/ 2594213 w 7139580"/>
              <a:gd name="connsiteY92" fmla="*/ 390617 h 1296140"/>
              <a:gd name="connsiteX93" fmla="*/ 2825033 w 7139580"/>
              <a:gd name="connsiteY93" fmla="*/ 372862 h 1296140"/>
              <a:gd name="connsiteX94" fmla="*/ 3011464 w 7139580"/>
              <a:gd name="connsiteY94" fmla="*/ 381740 h 1296140"/>
              <a:gd name="connsiteX95" fmla="*/ 3322182 w 7139580"/>
              <a:gd name="connsiteY95" fmla="*/ 399495 h 1296140"/>
              <a:gd name="connsiteX96" fmla="*/ 4556178 w 7139580"/>
              <a:gd name="connsiteY96" fmla="*/ 417251 h 1296140"/>
              <a:gd name="connsiteX97" fmla="*/ 4884652 w 7139580"/>
              <a:gd name="connsiteY97" fmla="*/ 435006 h 1296140"/>
              <a:gd name="connsiteX98" fmla="*/ 4946796 w 7139580"/>
              <a:gd name="connsiteY98" fmla="*/ 452761 h 1296140"/>
              <a:gd name="connsiteX99" fmla="*/ 4982307 w 7139580"/>
              <a:gd name="connsiteY99" fmla="*/ 461639 h 1296140"/>
              <a:gd name="connsiteX100" fmla="*/ 5044450 w 7139580"/>
              <a:gd name="connsiteY100" fmla="*/ 479394 h 1296140"/>
              <a:gd name="connsiteX101" fmla="*/ 5159860 w 7139580"/>
              <a:gd name="connsiteY101" fmla="*/ 488272 h 1296140"/>
              <a:gd name="connsiteX102" fmla="*/ 5346291 w 7139580"/>
              <a:gd name="connsiteY102" fmla="*/ 470517 h 1296140"/>
              <a:gd name="connsiteX103" fmla="*/ 5417312 w 7139580"/>
              <a:gd name="connsiteY103" fmla="*/ 479394 h 1296140"/>
              <a:gd name="connsiteX104" fmla="*/ 5550477 w 7139580"/>
              <a:gd name="connsiteY104" fmla="*/ 497150 h 1296140"/>
              <a:gd name="connsiteX105" fmla="*/ 5577110 w 7139580"/>
              <a:gd name="connsiteY105" fmla="*/ 506027 h 1296140"/>
              <a:gd name="connsiteX106" fmla="*/ 5639254 w 7139580"/>
              <a:gd name="connsiteY106" fmla="*/ 523783 h 1296140"/>
              <a:gd name="connsiteX107" fmla="*/ 5657009 w 7139580"/>
              <a:gd name="connsiteY107" fmla="*/ 550416 h 1296140"/>
              <a:gd name="connsiteX108" fmla="*/ 5701398 w 7139580"/>
              <a:gd name="connsiteY108" fmla="*/ 559293 h 1296140"/>
              <a:gd name="connsiteX109" fmla="*/ 5772419 w 7139580"/>
              <a:gd name="connsiteY109" fmla="*/ 577049 h 1296140"/>
              <a:gd name="connsiteX110" fmla="*/ 5825685 w 7139580"/>
              <a:gd name="connsiteY110" fmla="*/ 594804 h 1296140"/>
              <a:gd name="connsiteX111" fmla="*/ 5870074 w 7139580"/>
              <a:gd name="connsiteY111" fmla="*/ 603682 h 1296140"/>
              <a:gd name="connsiteX112" fmla="*/ 5896707 w 7139580"/>
              <a:gd name="connsiteY112" fmla="*/ 621437 h 1296140"/>
              <a:gd name="connsiteX113" fmla="*/ 6020994 w 7139580"/>
              <a:gd name="connsiteY113" fmla="*/ 639192 h 1296140"/>
              <a:gd name="connsiteX114" fmla="*/ 6189670 w 7139580"/>
              <a:gd name="connsiteY114" fmla="*/ 648070 h 1296140"/>
              <a:gd name="connsiteX115" fmla="*/ 6278446 w 7139580"/>
              <a:gd name="connsiteY115" fmla="*/ 665825 h 1296140"/>
              <a:gd name="connsiteX116" fmla="*/ 6331712 w 7139580"/>
              <a:gd name="connsiteY116" fmla="*/ 683581 h 1296140"/>
              <a:gd name="connsiteX117" fmla="*/ 6686819 w 7139580"/>
              <a:gd name="connsiteY117" fmla="*/ 692458 h 1296140"/>
              <a:gd name="connsiteX118" fmla="*/ 6970905 w 7139580"/>
              <a:gd name="connsiteY118" fmla="*/ 692458 h 1296140"/>
              <a:gd name="connsiteX119" fmla="*/ 7121825 w 7139580"/>
              <a:gd name="connsiteY119" fmla="*/ 701336 h 1296140"/>
              <a:gd name="connsiteX120" fmla="*/ 7130703 w 7139580"/>
              <a:gd name="connsiteY120" fmla="*/ 745724 h 1296140"/>
              <a:gd name="connsiteX121" fmla="*/ 7139580 w 7139580"/>
              <a:gd name="connsiteY121" fmla="*/ 772357 h 1296140"/>
              <a:gd name="connsiteX122" fmla="*/ 7139580 w 7139580"/>
              <a:gd name="connsiteY122" fmla="*/ 736847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7139580" h="1296140">
                <a:moveTo>
                  <a:pt x="7139580" y="736847"/>
                </a:moveTo>
                <a:lnTo>
                  <a:pt x="7139580" y="736847"/>
                </a:lnTo>
                <a:cubicBezTo>
                  <a:pt x="7136621" y="837460"/>
                  <a:pt x="7134172" y="938090"/>
                  <a:pt x="7130703" y="1038687"/>
                </a:cubicBezTo>
                <a:cubicBezTo>
                  <a:pt x="7128253" y="1109728"/>
                  <a:pt x="7138414" y="1182631"/>
                  <a:pt x="7121825" y="1251751"/>
                </a:cubicBezTo>
                <a:cubicBezTo>
                  <a:pt x="7118304" y="1266423"/>
                  <a:pt x="7092321" y="1258148"/>
                  <a:pt x="7077437" y="1260629"/>
                </a:cubicBezTo>
                <a:cubicBezTo>
                  <a:pt x="7056797" y="1264069"/>
                  <a:pt x="7036216" y="1269233"/>
                  <a:pt x="7015293" y="1269507"/>
                </a:cubicBezTo>
                <a:lnTo>
                  <a:pt x="5719153" y="1278384"/>
                </a:lnTo>
                <a:cubicBezTo>
                  <a:pt x="5643224" y="1283808"/>
                  <a:pt x="5483024" y="1296140"/>
                  <a:pt x="5417312" y="1296140"/>
                </a:cubicBezTo>
                <a:cubicBezTo>
                  <a:pt x="5192392" y="1296140"/>
                  <a:pt x="4967510" y="1290221"/>
                  <a:pt x="4742609" y="1287262"/>
                </a:cubicBezTo>
                <a:lnTo>
                  <a:pt x="4547301" y="1278384"/>
                </a:lnTo>
                <a:lnTo>
                  <a:pt x="3961375" y="1260629"/>
                </a:lnTo>
                <a:cubicBezTo>
                  <a:pt x="3869526" y="1256841"/>
                  <a:pt x="3777903" y="1248792"/>
                  <a:pt x="3686167" y="1242874"/>
                </a:cubicBezTo>
                <a:cubicBezTo>
                  <a:pt x="3547340" y="1233918"/>
                  <a:pt x="3408000" y="1236955"/>
                  <a:pt x="3268916" y="1233996"/>
                </a:cubicBezTo>
                <a:cubicBezTo>
                  <a:pt x="3242283" y="1231037"/>
                  <a:pt x="3215449" y="1229523"/>
                  <a:pt x="3189017" y="1225118"/>
                </a:cubicBezTo>
                <a:cubicBezTo>
                  <a:pt x="3179787" y="1223580"/>
                  <a:pt x="3171663" y="1217451"/>
                  <a:pt x="3162384" y="1216241"/>
                </a:cubicBezTo>
                <a:cubicBezTo>
                  <a:pt x="2999077" y="1194940"/>
                  <a:pt x="2989654" y="1200732"/>
                  <a:pt x="2833910" y="1189608"/>
                </a:cubicBezTo>
                <a:cubicBezTo>
                  <a:pt x="2741032" y="1182974"/>
                  <a:pt x="2742947" y="1180511"/>
                  <a:pt x="2656357" y="1171852"/>
                </a:cubicBezTo>
                <a:lnTo>
                  <a:pt x="2558703" y="1162975"/>
                </a:lnTo>
                <a:cubicBezTo>
                  <a:pt x="2546866" y="1160016"/>
                  <a:pt x="2534616" y="1158381"/>
                  <a:pt x="2523192" y="1154097"/>
                </a:cubicBezTo>
                <a:cubicBezTo>
                  <a:pt x="2510801" y="1149450"/>
                  <a:pt x="2500236" y="1140527"/>
                  <a:pt x="2487681" y="1136342"/>
                </a:cubicBezTo>
                <a:cubicBezTo>
                  <a:pt x="2473366" y="1131570"/>
                  <a:pt x="2458089" y="1130423"/>
                  <a:pt x="2443293" y="1127464"/>
                </a:cubicBezTo>
                <a:cubicBezTo>
                  <a:pt x="2396945" y="1096566"/>
                  <a:pt x="2437248" y="1118552"/>
                  <a:pt x="2372272" y="1100831"/>
                </a:cubicBezTo>
                <a:cubicBezTo>
                  <a:pt x="2354216" y="1095907"/>
                  <a:pt x="2337467" y="1086153"/>
                  <a:pt x="2319006" y="1083076"/>
                </a:cubicBezTo>
                <a:cubicBezTo>
                  <a:pt x="2292269" y="1078620"/>
                  <a:pt x="2228726" y="1067605"/>
                  <a:pt x="2203596" y="1065320"/>
                </a:cubicBezTo>
                <a:cubicBezTo>
                  <a:pt x="2159292" y="1061292"/>
                  <a:pt x="2114878" y="1058334"/>
                  <a:pt x="2070431" y="1056443"/>
                </a:cubicBezTo>
                <a:cubicBezTo>
                  <a:pt x="1975775" y="1052415"/>
                  <a:pt x="1881040" y="1050524"/>
                  <a:pt x="1786345" y="1047565"/>
                </a:cubicBezTo>
                <a:cubicBezTo>
                  <a:pt x="1774975" y="1044722"/>
                  <a:pt x="1736933" y="1036175"/>
                  <a:pt x="1724202" y="1029810"/>
                </a:cubicBezTo>
                <a:cubicBezTo>
                  <a:pt x="1655364" y="995391"/>
                  <a:pt x="1737878" y="1025489"/>
                  <a:pt x="1670936" y="1003177"/>
                </a:cubicBezTo>
                <a:cubicBezTo>
                  <a:pt x="1641677" y="973918"/>
                  <a:pt x="1662891" y="988566"/>
                  <a:pt x="1608792" y="976544"/>
                </a:cubicBezTo>
                <a:cubicBezTo>
                  <a:pt x="1596881" y="973897"/>
                  <a:pt x="1585013" y="971018"/>
                  <a:pt x="1573281" y="967666"/>
                </a:cubicBezTo>
                <a:cubicBezTo>
                  <a:pt x="1564283" y="965095"/>
                  <a:pt x="1555727" y="961058"/>
                  <a:pt x="1546648" y="958788"/>
                </a:cubicBezTo>
                <a:cubicBezTo>
                  <a:pt x="1532010" y="955128"/>
                  <a:pt x="1517056" y="952870"/>
                  <a:pt x="1502260" y="949911"/>
                </a:cubicBezTo>
                <a:cubicBezTo>
                  <a:pt x="1476847" y="937204"/>
                  <a:pt x="1466246" y="929810"/>
                  <a:pt x="1440116" y="923278"/>
                </a:cubicBezTo>
                <a:cubicBezTo>
                  <a:pt x="1425477" y="919618"/>
                  <a:pt x="1410366" y="918060"/>
                  <a:pt x="1395728" y="914400"/>
                </a:cubicBezTo>
                <a:cubicBezTo>
                  <a:pt x="1386650" y="912130"/>
                  <a:pt x="1378344" y="906945"/>
                  <a:pt x="1369095" y="905522"/>
                </a:cubicBezTo>
                <a:cubicBezTo>
                  <a:pt x="1304722" y="895619"/>
                  <a:pt x="1218181" y="894426"/>
                  <a:pt x="1156031" y="887767"/>
                </a:cubicBezTo>
                <a:cubicBezTo>
                  <a:pt x="1114419" y="883309"/>
                  <a:pt x="1073172" y="875930"/>
                  <a:pt x="1031743" y="870012"/>
                </a:cubicBezTo>
                <a:cubicBezTo>
                  <a:pt x="955416" y="819125"/>
                  <a:pt x="1051988" y="880134"/>
                  <a:pt x="978477" y="843379"/>
                </a:cubicBezTo>
                <a:cubicBezTo>
                  <a:pt x="968934" y="838607"/>
                  <a:pt x="961594" y="829956"/>
                  <a:pt x="951844" y="825623"/>
                </a:cubicBezTo>
                <a:cubicBezTo>
                  <a:pt x="934741" y="818022"/>
                  <a:pt x="916333" y="813786"/>
                  <a:pt x="898578" y="807868"/>
                </a:cubicBezTo>
                <a:lnTo>
                  <a:pt x="845312" y="790113"/>
                </a:lnTo>
                <a:cubicBezTo>
                  <a:pt x="836434" y="787154"/>
                  <a:pt x="827855" y="783070"/>
                  <a:pt x="818679" y="781235"/>
                </a:cubicBezTo>
                <a:cubicBezTo>
                  <a:pt x="794971" y="776493"/>
                  <a:pt x="735510" y="768419"/>
                  <a:pt x="703270" y="754602"/>
                </a:cubicBezTo>
                <a:cubicBezTo>
                  <a:pt x="665048" y="738221"/>
                  <a:pt x="652366" y="726585"/>
                  <a:pt x="614493" y="701336"/>
                </a:cubicBezTo>
                <a:lnTo>
                  <a:pt x="587860" y="683581"/>
                </a:lnTo>
                <a:cubicBezTo>
                  <a:pt x="578982" y="677662"/>
                  <a:pt x="571349" y="669199"/>
                  <a:pt x="561227" y="665825"/>
                </a:cubicBezTo>
                <a:lnTo>
                  <a:pt x="507961" y="648070"/>
                </a:lnTo>
                <a:cubicBezTo>
                  <a:pt x="499083" y="645111"/>
                  <a:pt x="489114" y="644383"/>
                  <a:pt x="481328" y="639192"/>
                </a:cubicBezTo>
                <a:cubicBezTo>
                  <a:pt x="463496" y="627304"/>
                  <a:pt x="439664" y="609826"/>
                  <a:pt x="419184" y="603682"/>
                </a:cubicBezTo>
                <a:cubicBezTo>
                  <a:pt x="401943" y="598510"/>
                  <a:pt x="383490" y="598709"/>
                  <a:pt x="365918" y="594804"/>
                </a:cubicBezTo>
                <a:cubicBezTo>
                  <a:pt x="356783" y="592774"/>
                  <a:pt x="348364" y="588196"/>
                  <a:pt x="339285" y="585926"/>
                </a:cubicBezTo>
                <a:cubicBezTo>
                  <a:pt x="294066" y="574621"/>
                  <a:pt x="264704" y="573694"/>
                  <a:pt x="214998" y="568171"/>
                </a:cubicBezTo>
                <a:lnTo>
                  <a:pt x="161732" y="550416"/>
                </a:lnTo>
                <a:cubicBezTo>
                  <a:pt x="152854" y="547457"/>
                  <a:pt x="142885" y="546729"/>
                  <a:pt x="135099" y="541538"/>
                </a:cubicBezTo>
                <a:lnTo>
                  <a:pt x="81833" y="506027"/>
                </a:lnTo>
                <a:cubicBezTo>
                  <a:pt x="72955" y="500109"/>
                  <a:pt x="62745" y="495816"/>
                  <a:pt x="55200" y="488272"/>
                </a:cubicBezTo>
                <a:lnTo>
                  <a:pt x="37444" y="470517"/>
                </a:lnTo>
                <a:cubicBezTo>
                  <a:pt x="9024" y="385251"/>
                  <a:pt x="34132" y="468524"/>
                  <a:pt x="19689" y="266330"/>
                </a:cubicBezTo>
                <a:cubicBezTo>
                  <a:pt x="17989" y="242533"/>
                  <a:pt x="15079" y="218782"/>
                  <a:pt x="10811" y="195309"/>
                </a:cubicBezTo>
                <a:cubicBezTo>
                  <a:pt x="9137" y="186102"/>
                  <a:pt x="4893" y="177554"/>
                  <a:pt x="1934" y="168676"/>
                </a:cubicBezTo>
                <a:cubicBezTo>
                  <a:pt x="16211" y="25895"/>
                  <a:pt x="0" y="122176"/>
                  <a:pt x="19689" y="53266"/>
                </a:cubicBezTo>
                <a:cubicBezTo>
                  <a:pt x="23041" y="41534"/>
                  <a:pt x="21799" y="27907"/>
                  <a:pt x="28567" y="17755"/>
                </a:cubicBezTo>
                <a:cubicBezTo>
                  <a:pt x="34485" y="8877"/>
                  <a:pt x="46322" y="5918"/>
                  <a:pt x="55200" y="0"/>
                </a:cubicBezTo>
                <a:cubicBezTo>
                  <a:pt x="108864" y="13417"/>
                  <a:pt x="79140" y="5021"/>
                  <a:pt x="143976" y="26633"/>
                </a:cubicBezTo>
                <a:cubicBezTo>
                  <a:pt x="143983" y="26635"/>
                  <a:pt x="197234" y="44387"/>
                  <a:pt x="197242" y="44388"/>
                </a:cubicBezTo>
                <a:cubicBezTo>
                  <a:pt x="271148" y="56706"/>
                  <a:pt x="232689" y="50720"/>
                  <a:pt x="312652" y="62144"/>
                </a:cubicBezTo>
                <a:cubicBezTo>
                  <a:pt x="330407" y="68062"/>
                  <a:pt x="352684" y="66665"/>
                  <a:pt x="365918" y="79899"/>
                </a:cubicBezTo>
                <a:cubicBezTo>
                  <a:pt x="381833" y="95813"/>
                  <a:pt x="393895" y="111617"/>
                  <a:pt x="419184" y="115410"/>
                </a:cubicBezTo>
                <a:cubicBezTo>
                  <a:pt x="466099" y="122447"/>
                  <a:pt x="513879" y="121328"/>
                  <a:pt x="561227" y="124287"/>
                </a:cubicBezTo>
                <a:cubicBezTo>
                  <a:pt x="576023" y="127246"/>
                  <a:pt x="591746" y="127221"/>
                  <a:pt x="605615" y="133165"/>
                </a:cubicBezTo>
                <a:cubicBezTo>
                  <a:pt x="613308" y="136462"/>
                  <a:pt x="616194" y="146614"/>
                  <a:pt x="623371" y="150920"/>
                </a:cubicBezTo>
                <a:cubicBezTo>
                  <a:pt x="631395" y="155735"/>
                  <a:pt x="641634" y="155613"/>
                  <a:pt x="650004" y="159798"/>
                </a:cubicBezTo>
                <a:cubicBezTo>
                  <a:pt x="659547" y="164570"/>
                  <a:pt x="666887" y="173220"/>
                  <a:pt x="676637" y="177553"/>
                </a:cubicBezTo>
                <a:cubicBezTo>
                  <a:pt x="693740" y="185154"/>
                  <a:pt x="712148" y="189391"/>
                  <a:pt x="729903" y="195309"/>
                </a:cubicBezTo>
                <a:lnTo>
                  <a:pt x="756536" y="204186"/>
                </a:lnTo>
                <a:cubicBezTo>
                  <a:pt x="765414" y="207145"/>
                  <a:pt x="774091" y="210794"/>
                  <a:pt x="783169" y="213064"/>
                </a:cubicBezTo>
                <a:cubicBezTo>
                  <a:pt x="795006" y="216023"/>
                  <a:pt x="806947" y="218590"/>
                  <a:pt x="818679" y="221942"/>
                </a:cubicBezTo>
                <a:cubicBezTo>
                  <a:pt x="858155" y="233221"/>
                  <a:pt x="834580" y="230448"/>
                  <a:pt x="880823" y="239697"/>
                </a:cubicBezTo>
                <a:cubicBezTo>
                  <a:pt x="898474" y="243227"/>
                  <a:pt x="916517" y="244670"/>
                  <a:pt x="934089" y="248575"/>
                </a:cubicBezTo>
                <a:cubicBezTo>
                  <a:pt x="943224" y="250605"/>
                  <a:pt x="951724" y="254881"/>
                  <a:pt x="960722" y="257452"/>
                </a:cubicBezTo>
                <a:cubicBezTo>
                  <a:pt x="973997" y="261245"/>
                  <a:pt x="1008675" y="268112"/>
                  <a:pt x="1022866" y="275208"/>
                </a:cubicBezTo>
                <a:cubicBezTo>
                  <a:pt x="1061577" y="294564"/>
                  <a:pt x="1045507" y="304992"/>
                  <a:pt x="1102765" y="310718"/>
                </a:cubicBezTo>
                <a:lnTo>
                  <a:pt x="1191541" y="319596"/>
                </a:lnTo>
                <a:cubicBezTo>
                  <a:pt x="1200419" y="322555"/>
                  <a:pt x="1209177" y="325903"/>
                  <a:pt x="1218175" y="328474"/>
                </a:cubicBezTo>
                <a:cubicBezTo>
                  <a:pt x="1229906" y="331826"/>
                  <a:pt x="1242772" y="331895"/>
                  <a:pt x="1253685" y="337351"/>
                </a:cubicBezTo>
                <a:cubicBezTo>
                  <a:pt x="1261172" y="341094"/>
                  <a:pt x="1263748" y="351810"/>
                  <a:pt x="1271441" y="355107"/>
                </a:cubicBezTo>
                <a:cubicBezTo>
                  <a:pt x="1285310" y="361051"/>
                  <a:pt x="1301191" y="360324"/>
                  <a:pt x="1315829" y="363984"/>
                </a:cubicBezTo>
                <a:cubicBezTo>
                  <a:pt x="1358050" y="374539"/>
                  <a:pt x="1328151" y="373437"/>
                  <a:pt x="1377973" y="381740"/>
                </a:cubicBezTo>
                <a:cubicBezTo>
                  <a:pt x="1401506" y="385662"/>
                  <a:pt x="1425345" y="387464"/>
                  <a:pt x="1448994" y="390617"/>
                </a:cubicBezTo>
                <a:cubicBezTo>
                  <a:pt x="1469735" y="393382"/>
                  <a:pt x="1490231" y="398624"/>
                  <a:pt x="1511138" y="399495"/>
                </a:cubicBezTo>
                <a:cubicBezTo>
                  <a:pt x="1632397" y="404548"/>
                  <a:pt x="1753794" y="405414"/>
                  <a:pt x="1875122" y="408373"/>
                </a:cubicBezTo>
                <a:lnTo>
                  <a:pt x="2532070" y="399495"/>
                </a:lnTo>
                <a:cubicBezTo>
                  <a:pt x="2552988" y="398978"/>
                  <a:pt x="2573374" y="392511"/>
                  <a:pt x="2594213" y="390617"/>
                </a:cubicBezTo>
                <a:cubicBezTo>
                  <a:pt x="2671063" y="383631"/>
                  <a:pt x="2825033" y="372862"/>
                  <a:pt x="2825033" y="372862"/>
                </a:cubicBezTo>
                <a:lnTo>
                  <a:pt x="3011464" y="381740"/>
                </a:lnTo>
                <a:cubicBezTo>
                  <a:pt x="3177517" y="391229"/>
                  <a:pt x="3124655" y="394364"/>
                  <a:pt x="3322182" y="399495"/>
                </a:cubicBezTo>
                <a:cubicBezTo>
                  <a:pt x="3632006" y="407543"/>
                  <a:pt x="4295194" y="414106"/>
                  <a:pt x="4556178" y="417251"/>
                </a:cubicBezTo>
                <a:cubicBezTo>
                  <a:pt x="4701488" y="446310"/>
                  <a:pt x="4535136" y="415588"/>
                  <a:pt x="4884652" y="435006"/>
                </a:cubicBezTo>
                <a:cubicBezTo>
                  <a:pt x="4901872" y="435963"/>
                  <a:pt x="4929578" y="447842"/>
                  <a:pt x="4946796" y="452761"/>
                </a:cubicBezTo>
                <a:cubicBezTo>
                  <a:pt x="4958528" y="456113"/>
                  <a:pt x="4970536" y="458429"/>
                  <a:pt x="4982307" y="461639"/>
                </a:cubicBezTo>
                <a:cubicBezTo>
                  <a:pt x="5003091" y="467307"/>
                  <a:pt x="5023145" y="476198"/>
                  <a:pt x="5044450" y="479394"/>
                </a:cubicBezTo>
                <a:cubicBezTo>
                  <a:pt x="5082607" y="485118"/>
                  <a:pt x="5121390" y="485313"/>
                  <a:pt x="5159860" y="488272"/>
                </a:cubicBezTo>
                <a:cubicBezTo>
                  <a:pt x="5222004" y="482354"/>
                  <a:pt x="5283903" y="472668"/>
                  <a:pt x="5346291" y="470517"/>
                </a:cubicBezTo>
                <a:cubicBezTo>
                  <a:pt x="5370135" y="469695"/>
                  <a:pt x="5393618" y="476606"/>
                  <a:pt x="5417312" y="479394"/>
                </a:cubicBezTo>
                <a:cubicBezTo>
                  <a:pt x="5458187" y="484203"/>
                  <a:pt x="5509010" y="487935"/>
                  <a:pt x="5550477" y="497150"/>
                </a:cubicBezTo>
                <a:cubicBezTo>
                  <a:pt x="5559612" y="499180"/>
                  <a:pt x="5568112" y="503456"/>
                  <a:pt x="5577110" y="506027"/>
                </a:cubicBezTo>
                <a:cubicBezTo>
                  <a:pt x="5655115" y="528314"/>
                  <a:pt x="5575418" y="502503"/>
                  <a:pt x="5639254" y="523783"/>
                </a:cubicBezTo>
                <a:cubicBezTo>
                  <a:pt x="5645172" y="532661"/>
                  <a:pt x="5647745" y="545123"/>
                  <a:pt x="5657009" y="550416"/>
                </a:cubicBezTo>
                <a:cubicBezTo>
                  <a:pt x="5670110" y="557902"/>
                  <a:pt x="5686695" y="555900"/>
                  <a:pt x="5701398" y="559293"/>
                </a:cubicBezTo>
                <a:cubicBezTo>
                  <a:pt x="5725175" y="564780"/>
                  <a:pt x="5749269" y="569332"/>
                  <a:pt x="5772419" y="577049"/>
                </a:cubicBezTo>
                <a:cubicBezTo>
                  <a:pt x="5790174" y="582967"/>
                  <a:pt x="5807333" y="591133"/>
                  <a:pt x="5825685" y="594804"/>
                </a:cubicBezTo>
                <a:lnTo>
                  <a:pt x="5870074" y="603682"/>
                </a:lnTo>
                <a:cubicBezTo>
                  <a:pt x="5878952" y="609600"/>
                  <a:pt x="5887164" y="616665"/>
                  <a:pt x="5896707" y="621437"/>
                </a:cubicBezTo>
                <a:cubicBezTo>
                  <a:pt x="5930467" y="638317"/>
                  <a:pt x="5997432" y="637621"/>
                  <a:pt x="6020994" y="639192"/>
                </a:cubicBezTo>
                <a:cubicBezTo>
                  <a:pt x="6077172" y="642937"/>
                  <a:pt x="6133445" y="645111"/>
                  <a:pt x="6189670" y="648070"/>
                </a:cubicBezTo>
                <a:cubicBezTo>
                  <a:pt x="6219262" y="653988"/>
                  <a:pt x="6249817" y="656282"/>
                  <a:pt x="6278446" y="665825"/>
                </a:cubicBezTo>
                <a:cubicBezTo>
                  <a:pt x="6296201" y="671744"/>
                  <a:pt x="6313002" y="683113"/>
                  <a:pt x="6331712" y="683581"/>
                </a:cubicBezTo>
                <a:lnTo>
                  <a:pt x="6686819" y="692458"/>
                </a:lnTo>
                <a:cubicBezTo>
                  <a:pt x="6929306" y="712666"/>
                  <a:pt x="6629876" y="692458"/>
                  <a:pt x="6970905" y="692458"/>
                </a:cubicBezTo>
                <a:cubicBezTo>
                  <a:pt x="7021299" y="692458"/>
                  <a:pt x="7071518" y="698377"/>
                  <a:pt x="7121825" y="701336"/>
                </a:cubicBezTo>
                <a:cubicBezTo>
                  <a:pt x="7124784" y="716132"/>
                  <a:pt x="7127043" y="731085"/>
                  <a:pt x="7130703" y="745724"/>
                </a:cubicBezTo>
                <a:cubicBezTo>
                  <a:pt x="7132973" y="754802"/>
                  <a:pt x="7139580" y="762999"/>
                  <a:pt x="7139580" y="772357"/>
                </a:cubicBezTo>
                <a:lnTo>
                  <a:pt x="7139580" y="736847"/>
                </a:lnTo>
                <a:close/>
              </a:path>
            </a:pathLst>
          </a:cu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092103" y="4147448"/>
            <a:ext cx="3240888" cy="801542"/>
          </a:xfrm>
          <a:custGeom>
            <a:avLst/>
            <a:gdLst>
              <a:gd name="connsiteX0" fmla="*/ 3240200 w 3240888"/>
              <a:gd name="connsiteY0" fmla="*/ 797414 h 801542"/>
              <a:gd name="connsiteX1" fmla="*/ 3240200 w 3240888"/>
              <a:gd name="connsiteY1" fmla="*/ 797414 h 801542"/>
              <a:gd name="connsiteX2" fmla="*/ 3018258 w 3240888"/>
              <a:gd name="connsiteY2" fmla="*/ 788537 h 801542"/>
              <a:gd name="connsiteX3" fmla="*/ 2929481 w 3240888"/>
              <a:gd name="connsiteY3" fmla="*/ 779659 h 801542"/>
              <a:gd name="connsiteX4" fmla="*/ 2725295 w 3240888"/>
              <a:gd name="connsiteY4" fmla="*/ 770781 h 801542"/>
              <a:gd name="connsiteX5" fmla="*/ 2556619 w 3240888"/>
              <a:gd name="connsiteY5" fmla="*/ 761904 h 801542"/>
              <a:gd name="connsiteX6" fmla="*/ 1970693 w 3240888"/>
              <a:gd name="connsiteY6" fmla="*/ 753026 h 801542"/>
              <a:gd name="connsiteX7" fmla="*/ 1438033 w 3240888"/>
              <a:gd name="connsiteY7" fmla="*/ 735271 h 801542"/>
              <a:gd name="connsiteX8" fmla="*/ 1074048 w 3240888"/>
              <a:gd name="connsiteY8" fmla="*/ 726393 h 801542"/>
              <a:gd name="connsiteX9" fmla="*/ 967516 w 3240888"/>
              <a:gd name="connsiteY9" fmla="*/ 708638 h 801542"/>
              <a:gd name="connsiteX10" fmla="*/ 940883 w 3240888"/>
              <a:gd name="connsiteY10" fmla="*/ 699760 h 801542"/>
              <a:gd name="connsiteX11" fmla="*/ 834351 w 3240888"/>
              <a:gd name="connsiteY11" fmla="*/ 682005 h 801542"/>
              <a:gd name="connsiteX12" fmla="*/ 745575 w 3240888"/>
              <a:gd name="connsiteY12" fmla="*/ 655372 h 801542"/>
              <a:gd name="connsiteX13" fmla="*/ 718942 w 3240888"/>
              <a:gd name="connsiteY13" fmla="*/ 646494 h 801542"/>
              <a:gd name="connsiteX14" fmla="*/ 630165 w 3240888"/>
              <a:gd name="connsiteY14" fmla="*/ 637616 h 801542"/>
              <a:gd name="connsiteX15" fmla="*/ 461489 w 3240888"/>
              <a:gd name="connsiteY15" fmla="*/ 610983 h 801542"/>
              <a:gd name="connsiteX16" fmla="*/ 372713 w 3240888"/>
              <a:gd name="connsiteY16" fmla="*/ 593228 h 801542"/>
              <a:gd name="connsiteX17" fmla="*/ 346080 w 3240888"/>
              <a:gd name="connsiteY17" fmla="*/ 584350 h 801542"/>
              <a:gd name="connsiteX18" fmla="*/ 44239 w 3240888"/>
              <a:gd name="connsiteY18" fmla="*/ 557717 h 801542"/>
              <a:gd name="connsiteX19" fmla="*/ 17606 w 3240888"/>
              <a:gd name="connsiteY19" fmla="*/ 433430 h 801542"/>
              <a:gd name="connsiteX20" fmla="*/ 8728 w 3240888"/>
              <a:gd name="connsiteY20" fmla="*/ 397919 h 801542"/>
              <a:gd name="connsiteX21" fmla="*/ 17606 w 3240888"/>
              <a:gd name="connsiteY21" fmla="*/ 122712 h 801542"/>
              <a:gd name="connsiteX22" fmla="*/ 26483 w 3240888"/>
              <a:gd name="connsiteY22" fmla="*/ 96079 h 801542"/>
              <a:gd name="connsiteX23" fmla="*/ 35361 w 3240888"/>
              <a:gd name="connsiteY23" fmla="*/ 33935 h 801542"/>
              <a:gd name="connsiteX24" fmla="*/ 17606 w 3240888"/>
              <a:gd name="connsiteY24" fmla="*/ 7302 h 801542"/>
              <a:gd name="connsiteX25" fmla="*/ 61994 w 3240888"/>
              <a:gd name="connsiteY25" fmla="*/ 42813 h 801542"/>
              <a:gd name="connsiteX26" fmla="*/ 106382 w 3240888"/>
              <a:gd name="connsiteY26" fmla="*/ 51690 h 801542"/>
              <a:gd name="connsiteX27" fmla="*/ 230670 w 3240888"/>
              <a:gd name="connsiteY27" fmla="*/ 69446 h 801542"/>
              <a:gd name="connsiteX28" fmla="*/ 310569 w 3240888"/>
              <a:gd name="connsiteY28" fmla="*/ 96079 h 801542"/>
              <a:gd name="connsiteX29" fmla="*/ 337202 w 3240888"/>
              <a:gd name="connsiteY29" fmla="*/ 104956 h 801542"/>
              <a:gd name="connsiteX30" fmla="*/ 399346 w 3240888"/>
              <a:gd name="connsiteY30" fmla="*/ 113834 h 801542"/>
              <a:gd name="connsiteX31" fmla="*/ 434856 w 3240888"/>
              <a:gd name="connsiteY31" fmla="*/ 131589 h 801542"/>
              <a:gd name="connsiteX32" fmla="*/ 479245 w 3240888"/>
              <a:gd name="connsiteY32" fmla="*/ 140467 h 801542"/>
              <a:gd name="connsiteX33" fmla="*/ 514755 w 3240888"/>
              <a:gd name="connsiteY33" fmla="*/ 149345 h 801542"/>
              <a:gd name="connsiteX34" fmla="*/ 559144 w 3240888"/>
              <a:gd name="connsiteY34" fmla="*/ 184855 h 801542"/>
              <a:gd name="connsiteX35" fmla="*/ 612410 w 3240888"/>
              <a:gd name="connsiteY35" fmla="*/ 202611 h 801542"/>
              <a:gd name="connsiteX36" fmla="*/ 647920 w 3240888"/>
              <a:gd name="connsiteY36" fmla="*/ 220366 h 801542"/>
              <a:gd name="connsiteX37" fmla="*/ 692309 w 3240888"/>
              <a:gd name="connsiteY37" fmla="*/ 229244 h 801542"/>
              <a:gd name="connsiteX38" fmla="*/ 718942 w 3240888"/>
              <a:gd name="connsiteY38" fmla="*/ 238121 h 801542"/>
              <a:gd name="connsiteX39" fmla="*/ 860984 w 3240888"/>
              <a:gd name="connsiteY39" fmla="*/ 264754 h 801542"/>
              <a:gd name="connsiteX40" fmla="*/ 914250 w 3240888"/>
              <a:gd name="connsiteY40" fmla="*/ 291387 h 801542"/>
              <a:gd name="connsiteX41" fmla="*/ 949761 w 3240888"/>
              <a:gd name="connsiteY41" fmla="*/ 318020 h 801542"/>
              <a:gd name="connsiteX42" fmla="*/ 985272 w 3240888"/>
              <a:gd name="connsiteY42" fmla="*/ 335776 h 801542"/>
              <a:gd name="connsiteX43" fmla="*/ 1011905 w 3240888"/>
              <a:gd name="connsiteY43" fmla="*/ 353531 h 801542"/>
              <a:gd name="connsiteX44" fmla="*/ 1127314 w 3240888"/>
              <a:gd name="connsiteY44" fmla="*/ 371286 h 801542"/>
              <a:gd name="connsiteX45" fmla="*/ 1180580 w 3240888"/>
              <a:gd name="connsiteY45" fmla="*/ 380164 h 801542"/>
              <a:gd name="connsiteX46" fmla="*/ 1295990 w 3240888"/>
              <a:gd name="connsiteY46" fmla="*/ 389042 h 801542"/>
              <a:gd name="connsiteX47" fmla="*/ 1429155 w 3240888"/>
              <a:gd name="connsiteY47" fmla="*/ 389042 h 801542"/>
              <a:gd name="connsiteX48" fmla="*/ 1517932 w 3240888"/>
              <a:gd name="connsiteY48" fmla="*/ 433430 h 801542"/>
              <a:gd name="connsiteX49" fmla="*/ 1580076 w 3240888"/>
              <a:gd name="connsiteY49" fmla="*/ 477818 h 801542"/>
              <a:gd name="connsiteX50" fmla="*/ 1633342 w 3240888"/>
              <a:gd name="connsiteY50" fmla="*/ 495574 h 801542"/>
              <a:gd name="connsiteX51" fmla="*/ 1659975 w 3240888"/>
              <a:gd name="connsiteY51" fmla="*/ 504451 h 801542"/>
              <a:gd name="connsiteX52" fmla="*/ 1748751 w 3240888"/>
              <a:gd name="connsiteY52" fmla="*/ 531084 h 801542"/>
              <a:gd name="connsiteX53" fmla="*/ 1810895 w 3240888"/>
              <a:gd name="connsiteY53" fmla="*/ 548840 h 801542"/>
              <a:gd name="connsiteX54" fmla="*/ 1873039 w 3240888"/>
              <a:gd name="connsiteY54" fmla="*/ 557717 h 801542"/>
              <a:gd name="connsiteX55" fmla="*/ 1935182 w 3240888"/>
              <a:gd name="connsiteY55" fmla="*/ 575473 h 801542"/>
              <a:gd name="connsiteX56" fmla="*/ 2112736 w 3240888"/>
              <a:gd name="connsiteY56" fmla="*/ 584350 h 801542"/>
              <a:gd name="connsiteX57" fmla="*/ 2343555 w 3240888"/>
              <a:gd name="connsiteY57" fmla="*/ 602106 h 801542"/>
              <a:gd name="connsiteX58" fmla="*/ 2441210 w 3240888"/>
              <a:gd name="connsiteY58" fmla="*/ 619861 h 801542"/>
              <a:gd name="connsiteX59" fmla="*/ 2601008 w 3240888"/>
              <a:gd name="connsiteY59" fmla="*/ 646494 h 801542"/>
              <a:gd name="connsiteX60" fmla="*/ 2680907 w 3240888"/>
              <a:gd name="connsiteY60" fmla="*/ 664249 h 801542"/>
              <a:gd name="connsiteX61" fmla="*/ 2787439 w 3240888"/>
              <a:gd name="connsiteY61" fmla="*/ 673127 h 801542"/>
              <a:gd name="connsiteX62" fmla="*/ 2822949 w 3240888"/>
              <a:gd name="connsiteY62" fmla="*/ 690882 h 801542"/>
              <a:gd name="connsiteX63" fmla="*/ 3044891 w 3240888"/>
              <a:gd name="connsiteY63" fmla="*/ 708638 h 801542"/>
              <a:gd name="connsiteX64" fmla="*/ 3107035 w 3240888"/>
              <a:gd name="connsiteY64" fmla="*/ 717515 h 801542"/>
              <a:gd name="connsiteX65" fmla="*/ 3160301 w 3240888"/>
              <a:gd name="connsiteY65" fmla="*/ 735271 h 801542"/>
              <a:gd name="connsiteX66" fmla="*/ 3231322 w 3240888"/>
              <a:gd name="connsiteY66" fmla="*/ 744148 h 801542"/>
              <a:gd name="connsiteX67" fmla="*/ 3240200 w 3240888"/>
              <a:gd name="connsiteY67" fmla="*/ 797414 h 8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40888" h="801542">
                <a:moveTo>
                  <a:pt x="3240200" y="797414"/>
                </a:moveTo>
                <a:lnTo>
                  <a:pt x="3240200" y="797414"/>
                </a:lnTo>
                <a:lnTo>
                  <a:pt x="3018258" y="788537"/>
                </a:lnTo>
                <a:cubicBezTo>
                  <a:pt x="2988566" y="786840"/>
                  <a:pt x="2959166" y="781458"/>
                  <a:pt x="2929481" y="779659"/>
                </a:cubicBezTo>
                <a:cubicBezTo>
                  <a:pt x="2861479" y="775538"/>
                  <a:pt x="2793344" y="774021"/>
                  <a:pt x="2725295" y="770781"/>
                </a:cubicBezTo>
                <a:cubicBezTo>
                  <a:pt x="2669056" y="768103"/>
                  <a:pt x="2612907" y="763228"/>
                  <a:pt x="2556619" y="761904"/>
                </a:cubicBezTo>
                <a:lnTo>
                  <a:pt x="1970693" y="753026"/>
                </a:lnTo>
                <a:cubicBezTo>
                  <a:pt x="1751960" y="721777"/>
                  <a:pt x="1939210" y="745934"/>
                  <a:pt x="1438033" y="735271"/>
                </a:cubicBezTo>
                <a:lnTo>
                  <a:pt x="1074048" y="726393"/>
                </a:lnTo>
                <a:cubicBezTo>
                  <a:pt x="979972" y="702873"/>
                  <a:pt x="1119907" y="736345"/>
                  <a:pt x="967516" y="708638"/>
                </a:cubicBezTo>
                <a:cubicBezTo>
                  <a:pt x="958309" y="706964"/>
                  <a:pt x="950090" y="701434"/>
                  <a:pt x="940883" y="699760"/>
                </a:cubicBezTo>
                <a:cubicBezTo>
                  <a:pt x="788450" y="672044"/>
                  <a:pt x="928451" y="705528"/>
                  <a:pt x="834351" y="682005"/>
                </a:cubicBezTo>
                <a:cubicBezTo>
                  <a:pt x="797794" y="645446"/>
                  <a:pt x="830410" y="670796"/>
                  <a:pt x="745575" y="655372"/>
                </a:cubicBezTo>
                <a:cubicBezTo>
                  <a:pt x="736368" y="653698"/>
                  <a:pt x="728191" y="647917"/>
                  <a:pt x="718942" y="646494"/>
                </a:cubicBezTo>
                <a:cubicBezTo>
                  <a:pt x="689548" y="641972"/>
                  <a:pt x="659757" y="640575"/>
                  <a:pt x="630165" y="637616"/>
                </a:cubicBezTo>
                <a:cubicBezTo>
                  <a:pt x="527434" y="611934"/>
                  <a:pt x="583446" y="622070"/>
                  <a:pt x="461489" y="610983"/>
                </a:cubicBezTo>
                <a:cubicBezTo>
                  <a:pt x="401315" y="590926"/>
                  <a:pt x="474732" y="613633"/>
                  <a:pt x="372713" y="593228"/>
                </a:cubicBezTo>
                <a:cubicBezTo>
                  <a:pt x="363537" y="591393"/>
                  <a:pt x="355256" y="586185"/>
                  <a:pt x="346080" y="584350"/>
                </a:cubicBezTo>
                <a:cubicBezTo>
                  <a:pt x="268825" y="568899"/>
                  <a:pt x="58985" y="558809"/>
                  <a:pt x="44239" y="557717"/>
                </a:cubicBezTo>
                <a:cubicBezTo>
                  <a:pt x="0" y="513481"/>
                  <a:pt x="32649" y="553773"/>
                  <a:pt x="17606" y="433430"/>
                </a:cubicBezTo>
                <a:cubicBezTo>
                  <a:pt x="16093" y="421323"/>
                  <a:pt x="11687" y="409756"/>
                  <a:pt x="8728" y="397919"/>
                </a:cubicBezTo>
                <a:cubicBezTo>
                  <a:pt x="11687" y="306183"/>
                  <a:pt x="12216" y="214337"/>
                  <a:pt x="17606" y="122712"/>
                </a:cubicBezTo>
                <a:cubicBezTo>
                  <a:pt x="18156" y="113370"/>
                  <a:pt x="24648" y="105255"/>
                  <a:pt x="26483" y="96079"/>
                </a:cubicBezTo>
                <a:cubicBezTo>
                  <a:pt x="30587" y="75560"/>
                  <a:pt x="32402" y="54650"/>
                  <a:pt x="35361" y="33935"/>
                </a:cubicBezTo>
                <a:cubicBezTo>
                  <a:pt x="29443" y="25057"/>
                  <a:pt x="10061" y="14847"/>
                  <a:pt x="17606" y="7302"/>
                </a:cubicBezTo>
                <a:cubicBezTo>
                  <a:pt x="24908" y="0"/>
                  <a:pt x="57323" y="40811"/>
                  <a:pt x="61994" y="42813"/>
                </a:cubicBezTo>
                <a:cubicBezTo>
                  <a:pt x="75863" y="48757"/>
                  <a:pt x="91652" y="48417"/>
                  <a:pt x="106382" y="51690"/>
                </a:cubicBezTo>
                <a:cubicBezTo>
                  <a:pt x="185380" y="69245"/>
                  <a:pt x="94081" y="55787"/>
                  <a:pt x="230670" y="69446"/>
                </a:cubicBezTo>
                <a:lnTo>
                  <a:pt x="310569" y="96079"/>
                </a:lnTo>
                <a:cubicBezTo>
                  <a:pt x="319447" y="99038"/>
                  <a:pt x="327938" y="103633"/>
                  <a:pt x="337202" y="104956"/>
                </a:cubicBezTo>
                <a:lnTo>
                  <a:pt x="399346" y="113834"/>
                </a:lnTo>
                <a:cubicBezTo>
                  <a:pt x="411183" y="119752"/>
                  <a:pt x="422301" y="127404"/>
                  <a:pt x="434856" y="131589"/>
                </a:cubicBezTo>
                <a:cubicBezTo>
                  <a:pt x="449171" y="136361"/>
                  <a:pt x="464515" y="137194"/>
                  <a:pt x="479245" y="140467"/>
                </a:cubicBezTo>
                <a:cubicBezTo>
                  <a:pt x="491155" y="143114"/>
                  <a:pt x="502918" y="146386"/>
                  <a:pt x="514755" y="149345"/>
                </a:cubicBezTo>
                <a:cubicBezTo>
                  <a:pt x="529513" y="164102"/>
                  <a:pt x="538986" y="175896"/>
                  <a:pt x="559144" y="184855"/>
                </a:cubicBezTo>
                <a:cubicBezTo>
                  <a:pt x="576247" y="192456"/>
                  <a:pt x="595670" y="194241"/>
                  <a:pt x="612410" y="202611"/>
                </a:cubicBezTo>
                <a:cubicBezTo>
                  <a:pt x="624247" y="208529"/>
                  <a:pt x="635365" y="216181"/>
                  <a:pt x="647920" y="220366"/>
                </a:cubicBezTo>
                <a:cubicBezTo>
                  <a:pt x="662235" y="225138"/>
                  <a:pt x="677670" y="225584"/>
                  <a:pt x="692309" y="229244"/>
                </a:cubicBezTo>
                <a:cubicBezTo>
                  <a:pt x="701387" y="231514"/>
                  <a:pt x="709766" y="236286"/>
                  <a:pt x="718942" y="238121"/>
                </a:cubicBezTo>
                <a:cubicBezTo>
                  <a:pt x="916561" y="277645"/>
                  <a:pt x="763757" y="240449"/>
                  <a:pt x="860984" y="264754"/>
                </a:cubicBezTo>
                <a:cubicBezTo>
                  <a:pt x="902334" y="306104"/>
                  <a:pt x="848804" y="258665"/>
                  <a:pt x="914250" y="291387"/>
                </a:cubicBezTo>
                <a:cubicBezTo>
                  <a:pt x="927484" y="298004"/>
                  <a:pt x="937214" y="310178"/>
                  <a:pt x="949761" y="318020"/>
                </a:cubicBezTo>
                <a:cubicBezTo>
                  <a:pt x="960984" y="325034"/>
                  <a:pt x="973781" y="329210"/>
                  <a:pt x="985272" y="335776"/>
                </a:cubicBezTo>
                <a:cubicBezTo>
                  <a:pt x="994536" y="341070"/>
                  <a:pt x="1002362" y="348759"/>
                  <a:pt x="1011905" y="353531"/>
                </a:cubicBezTo>
                <a:cubicBezTo>
                  <a:pt x="1044435" y="369796"/>
                  <a:pt x="1100148" y="367890"/>
                  <a:pt x="1127314" y="371286"/>
                </a:cubicBezTo>
                <a:cubicBezTo>
                  <a:pt x="1145175" y="373519"/>
                  <a:pt x="1162679" y="378280"/>
                  <a:pt x="1180580" y="380164"/>
                </a:cubicBezTo>
                <a:cubicBezTo>
                  <a:pt x="1218952" y="384203"/>
                  <a:pt x="1257520" y="386083"/>
                  <a:pt x="1295990" y="389042"/>
                </a:cubicBezTo>
                <a:cubicBezTo>
                  <a:pt x="1341798" y="384461"/>
                  <a:pt x="1385023" y="371389"/>
                  <a:pt x="1429155" y="389042"/>
                </a:cubicBezTo>
                <a:cubicBezTo>
                  <a:pt x="1459874" y="401330"/>
                  <a:pt x="1491464" y="413579"/>
                  <a:pt x="1517932" y="433430"/>
                </a:cubicBezTo>
                <a:cubicBezTo>
                  <a:pt x="1522703" y="437008"/>
                  <a:pt x="1569454" y="473097"/>
                  <a:pt x="1580076" y="477818"/>
                </a:cubicBezTo>
                <a:cubicBezTo>
                  <a:pt x="1597179" y="485419"/>
                  <a:pt x="1615587" y="489656"/>
                  <a:pt x="1633342" y="495574"/>
                </a:cubicBezTo>
                <a:cubicBezTo>
                  <a:pt x="1642220" y="498533"/>
                  <a:pt x="1651605" y="500266"/>
                  <a:pt x="1659975" y="504451"/>
                </a:cubicBezTo>
                <a:cubicBezTo>
                  <a:pt x="1711585" y="530257"/>
                  <a:pt x="1682431" y="520032"/>
                  <a:pt x="1748751" y="531084"/>
                </a:cubicBezTo>
                <a:cubicBezTo>
                  <a:pt x="1771569" y="538690"/>
                  <a:pt x="1786372" y="544381"/>
                  <a:pt x="1810895" y="548840"/>
                </a:cubicBezTo>
                <a:cubicBezTo>
                  <a:pt x="1831482" y="552583"/>
                  <a:pt x="1852324" y="554758"/>
                  <a:pt x="1873039" y="557717"/>
                </a:cubicBezTo>
                <a:cubicBezTo>
                  <a:pt x="1888447" y="562853"/>
                  <a:pt x="1920320" y="574235"/>
                  <a:pt x="1935182" y="575473"/>
                </a:cubicBezTo>
                <a:cubicBezTo>
                  <a:pt x="1994236" y="580394"/>
                  <a:pt x="2053551" y="581391"/>
                  <a:pt x="2112736" y="584350"/>
                </a:cubicBezTo>
                <a:cubicBezTo>
                  <a:pt x="2206549" y="615622"/>
                  <a:pt x="2111455" y="586633"/>
                  <a:pt x="2343555" y="602106"/>
                </a:cubicBezTo>
                <a:cubicBezTo>
                  <a:pt x="2402636" y="606045"/>
                  <a:pt x="2394228" y="609793"/>
                  <a:pt x="2441210" y="619861"/>
                </a:cubicBezTo>
                <a:cubicBezTo>
                  <a:pt x="2535429" y="640051"/>
                  <a:pt x="2514233" y="635647"/>
                  <a:pt x="2601008" y="646494"/>
                </a:cubicBezTo>
                <a:cubicBezTo>
                  <a:pt x="2622813" y="651946"/>
                  <a:pt x="2659607" y="661743"/>
                  <a:pt x="2680907" y="664249"/>
                </a:cubicBezTo>
                <a:cubicBezTo>
                  <a:pt x="2716297" y="668412"/>
                  <a:pt x="2751928" y="670168"/>
                  <a:pt x="2787439" y="673127"/>
                </a:cubicBezTo>
                <a:cubicBezTo>
                  <a:pt x="2799276" y="679045"/>
                  <a:pt x="2810273" y="687079"/>
                  <a:pt x="2822949" y="690882"/>
                </a:cubicBezTo>
                <a:cubicBezTo>
                  <a:pt x="2873108" y="705930"/>
                  <a:pt x="3041672" y="708469"/>
                  <a:pt x="3044891" y="708638"/>
                </a:cubicBezTo>
                <a:cubicBezTo>
                  <a:pt x="3065606" y="711597"/>
                  <a:pt x="3086646" y="712810"/>
                  <a:pt x="3107035" y="717515"/>
                </a:cubicBezTo>
                <a:cubicBezTo>
                  <a:pt x="3125272" y="721723"/>
                  <a:pt x="3141730" y="732950"/>
                  <a:pt x="3160301" y="735271"/>
                </a:cubicBezTo>
                <a:lnTo>
                  <a:pt x="3231322" y="744148"/>
                </a:lnTo>
                <a:cubicBezTo>
                  <a:pt x="3240888" y="801542"/>
                  <a:pt x="3227472" y="784686"/>
                  <a:pt x="3240200" y="797414"/>
                </a:cubicBezTo>
                <a:close/>
              </a:path>
            </a:pathLst>
          </a:cu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grpSp>
        <p:nvGrpSpPr>
          <p:cNvPr id="3" name="Group 49"/>
          <p:cNvGrpSpPr/>
          <p:nvPr/>
        </p:nvGrpSpPr>
        <p:grpSpPr>
          <a:xfrm>
            <a:off x="1081142" y="3475569"/>
            <a:ext cx="214258" cy="1248831"/>
            <a:chOff x="1081142" y="3475569"/>
            <a:chExt cx="214258" cy="1248831"/>
          </a:xfrm>
        </p:grpSpPr>
        <p:sp>
          <p:nvSpPr>
            <p:cNvPr id="20" name="Rectangle 19"/>
            <p:cNvSpPr/>
            <p:nvPr/>
          </p:nvSpPr>
          <p:spPr>
            <a:xfrm>
              <a:off x="1081142" y="3475569"/>
              <a:ext cx="214258" cy="153486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1142" y="3629055"/>
              <a:ext cx="214257" cy="128558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81143" y="3757613"/>
              <a:ext cx="214256" cy="469105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81142" y="4226718"/>
              <a:ext cx="214257" cy="497682"/>
            </a:xfrm>
            <a:prstGeom prst="rect">
              <a:avLst/>
            </a:prstGeom>
            <a:blipFill>
              <a:blip r:embed="rId6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3124200" y="3315584"/>
            <a:ext cx="213804" cy="1608841"/>
            <a:chOff x="3124200" y="3315584"/>
            <a:chExt cx="213804" cy="1608841"/>
          </a:xfrm>
        </p:grpSpPr>
        <p:sp>
          <p:nvSpPr>
            <p:cNvPr id="21" name="Rectangle 20"/>
            <p:cNvSpPr/>
            <p:nvPr/>
          </p:nvSpPr>
          <p:spPr>
            <a:xfrm>
              <a:off x="3124200" y="3315584"/>
              <a:ext cx="213804" cy="448548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24200" y="3757613"/>
              <a:ext cx="213804" cy="357187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24200" y="4114800"/>
              <a:ext cx="213804" cy="623888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24200" y="4738688"/>
              <a:ext cx="213804" cy="185737"/>
            </a:xfrm>
            <a:prstGeom prst="rect">
              <a:avLst/>
            </a:prstGeom>
            <a:blipFill>
              <a:blip r:embed="rId6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51"/>
          <p:cNvGrpSpPr/>
          <p:nvPr/>
        </p:nvGrpSpPr>
        <p:grpSpPr>
          <a:xfrm>
            <a:off x="4952999" y="3490917"/>
            <a:ext cx="231559" cy="1516089"/>
            <a:chOff x="4952999" y="3490917"/>
            <a:chExt cx="231559" cy="1516089"/>
          </a:xfrm>
        </p:grpSpPr>
        <p:sp>
          <p:nvSpPr>
            <p:cNvPr id="22" name="Rectangle 21"/>
            <p:cNvSpPr/>
            <p:nvPr/>
          </p:nvSpPr>
          <p:spPr>
            <a:xfrm>
              <a:off x="4952999" y="3490917"/>
              <a:ext cx="231559" cy="299847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52999" y="3790764"/>
              <a:ext cx="231559" cy="333561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52999" y="4124325"/>
              <a:ext cx="231559" cy="882681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52"/>
          <p:cNvGrpSpPr/>
          <p:nvPr/>
        </p:nvGrpSpPr>
        <p:grpSpPr>
          <a:xfrm>
            <a:off x="7772400" y="3505200"/>
            <a:ext cx="227119" cy="1501805"/>
            <a:chOff x="8034291" y="3505200"/>
            <a:chExt cx="227119" cy="1501805"/>
          </a:xfrm>
        </p:grpSpPr>
        <p:sp>
          <p:nvSpPr>
            <p:cNvPr id="23" name="Rectangle 22"/>
            <p:cNvSpPr/>
            <p:nvPr/>
          </p:nvSpPr>
          <p:spPr>
            <a:xfrm>
              <a:off x="8034291" y="3505200"/>
              <a:ext cx="227119" cy="498630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034291" y="4003830"/>
              <a:ext cx="227119" cy="406245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34291" y="4410074"/>
              <a:ext cx="227119" cy="596931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Can 34"/>
          <p:cNvSpPr/>
          <p:nvPr/>
        </p:nvSpPr>
        <p:spPr>
          <a:xfrm>
            <a:off x="1066800" y="3326680"/>
            <a:ext cx="242943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36" name="Can 35"/>
          <p:cNvSpPr/>
          <p:nvPr/>
        </p:nvSpPr>
        <p:spPr>
          <a:xfrm>
            <a:off x="3099594" y="3264763"/>
            <a:ext cx="257969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C8C8C8"/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4929187" y="3340963"/>
            <a:ext cx="276225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38" name="Can 37"/>
          <p:cNvSpPr/>
          <p:nvPr/>
        </p:nvSpPr>
        <p:spPr>
          <a:xfrm>
            <a:off x="7727156" y="3362695"/>
            <a:ext cx="273844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169004" y="4705290"/>
            <a:ext cx="2175264" cy="116211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2486" y="5467230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1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A</a:t>
            </a:r>
            <a:endParaRPr lang="en-US" sz="2000" dirty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53588" y="5000505"/>
            <a:ext cx="399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1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A’</a:t>
            </a:r>
            <a:endParaRPr lang="en-US" sz="2000" dirty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1" name="Group 61"/>
          <p:cNvGrpSpPr/>
          <p:nvPr/>
        </p:nvGrpSpPr>
        <p:grpSpPr>
          <a:xfrm>
            <a:off x="1309743" y="2616920"/>
            <a:ext cx="1792232" cy="714345"/>
            <a:chOff x="1309743" y="2514600"/>
            <a:chExt cx="1792232" cy="714345"/>
          </a:xfrm>
        </p:grpSpPr>
        <p:sp>
          <p:nvSpPr>
            <p:cNvPr id="55" name="TextBox 54"/>
            <p:cNvSpPr txBox="1"/>
            <p:nvPr/>
          </p:nvSpPr>
          <p:spPr>
            <a:xfrm>
              <a:off x="1811773" y="2514600"/>
              <a:ext cx="8485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sz="2000" dirty="0" smtClean="0">
                  <a:latin typeface="Arial"/>
                  <a:ea typeface="ＭＳ Ｐゴシック"/>
                </a:rPr>
                <a:t>Wells</a:t>
              </a:r>
              <a:endParaRPr lang="en-US" sz="2000" dirty="0">
                <a:latin typeface="Arial"/>
                <a:ea typeface="ＭＳ Ｐゴシック"/>
              </a:endParaRPr>
            </a:p>
          </p:txBody>
        </p:sp>
        <p:cxnSp>
          <p:nvCxnSpPr>
            <p:cNvPr id="57" name="Straight Connector 56"/>
            <p:cNvCxnSpPr>
              <a:stCxn id="55" idx="1"/>
            </p:cNvCxnSpPr>
            <p:nvPr/>
          </p:nvCxnSpPr>
          <p:spPr>
            <a:xfrm rot="10800000" flipV="1">
              <a:off x="1309743" y="2714655"/>
              <a:ext cx="502030" cy="514290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3"/>
            </p:cNvCxnSpPr>
            <p:nvPr/>
          </p:nvCxnSpPr>
          <p:spPr>
            <a:xfrm>
              <a:off x="2660275" y="2714655"/>
              <a:ext cx="441700" cy="333345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4724200" y="4019490"/>
            <a:ext cx="1524200" cy="40011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Section A-A’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cxnSp>
        <p:nvCxnSpPr>
          <p:cNvPr id="56" name="Straight Connector 55"/>
          <p:cNvCxnSpPr>
            <a:stCxn id="39" idx="0"/>
            <a:endCxn id="40" idx="0"/>
          </p:cNvCxnSpPr>
          <p:nvPr/>
        </p:nvCxnSpPr>
        <p:spPr>
          <a:xfrm rot="5400000" flipH="1" flipV="1">
            <a:off x="2012723" y="4326760"/>
            <a:ext cx="466725" cy="18142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2207618" y="5149819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262776" y="5391030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1696398" y="5276819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076993" y="4924454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3" name="Cloud 42"/>
          <p:cNvSpPr/>
          <p:nvPr/>
        </p:nvSpPr>
        <p:spPr>
          <a:xfrm>
            <a:off x="2491272" y="4960620"/>
            <a:ext cx="319596" cy="361890"/>
          </a:xfrm>
          <a:prstGeom prst="cloud">
            <a:avLst/>
          </a:prstGeom>
          <a:solidFill>
            <a:srgbClr val="8CC63F"/>
          </a:solidFill>
          <a:ln>
            <a:solidFill>
              <a:srgbClr val="009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14400" y="129540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b="0" dirty="0" smtClean="0">
                <a:latin typeface="Arial"/>
                <a:ea typeface="ＭＳ Ｐゴシック"/>
              </a:rPr>
              <a:t>Cross sections </a:t>
            </a:r>
            <a:r>
              <a:rPr lang="en-US" sz="2400" dirty="0" smtClean="0">
                <a:latin typeface="Arial"/>
                <a:ea typeface="ＭＳ Ｐゴシック"/>
              </a:rPr>
              <a:t>help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en-US" sz="2400" dirty="0" smtClean="0">
                <a:latin typeface="Arial"/>
                <a:ea typeface="ＭＳ Ｐゴシック"/>
              </a:rPr>
              <a:t>us understand local geology</a:t>
            </a:r>
            <a:endParaRPr lang="en-US" sz="2400" dirty="0">
              <a:latin typeface="Arial"/>
              <a:ea typeface="ＭＳ Ｐゴシック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70441" y="54102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Map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5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300"/>
                            </p:stCondLst>
                            <p:childTnLst>
                              <p:par>
                                <p:cTn id="6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9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16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7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9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0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8" grpId="0"/>
      <p:bldP spid="9" grpId="0"/>
      <p:bldP spid="15" grpId="0" animBg="1"/>
      <p:bldP spid="16" grpId="0" animBg="1"/>
      <p:bldP spid="19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2" grpId="0" animBg="1"/>
      <p:bldP spid="39" grpId="0"/>
      <p:bldP spid="40" grpId="0"/>
      <p:bldP spid="63" grpId="0" animBg="1"/>
      <p:bldP spid="44" grpId="0" animBg="1"/>
      <p:bldP spid="45" grpId="0" animBg="1"/>
      <p:bldP spid="46" grpId="0" animBg="1"/>
      <p:bldP spid="47" grpId="0" animBg="1"/>
      <p:bldP spid="43" grpId="0" animBg="1"/>
      <p:bldP spid="4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Cross section coordinates</a:t>
            </a:r>
            <a:endParaRPr lang="en-US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1447800"/>
            <a:ext cx="6553200" cy="6858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0" kern="0" dirty="0" smtClean="0">
                <a:latin typeface="Arial"/>
                <a:ea typeface="ＭＳ Ｐゴシック"/>
                <a:cs typeface="+mj-cs"/>
              </a:rPr>
              <a:t>Cross sections </a:t>
            </a:r>
            <a:r>
              <a:rPr lang="en-US" sz="2400" b="0" kern="0" dirty="0" smtClean="0">
                <a:solidFill>
                  <a:srgbClr val="9BCDFF"/>
                </a:solidFill>
                <a:latin typeface="Arial"/>
                <a:ea typeface="ＭＳ Ｐゴシック"/>
                <a:cs typeface="+mj-cs"/>
              </a:rPr>
              <a:t>use a (Distance, Elevation) coordinate system</a:t>
            </a:r>
            <a:endParaRPr lang="en-US" sz="2400" b="0" kern="0" dirty="0">
              <a:solidFill>
                <a:srgbClr val="9BCDFF"/>
              </a:solidFill>
              <a:latin typeface="Arial"/>
              <a:ea typeface="ＭＳ Ｐゴシック"/>
              <a:cs typeface="+mj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133600" y="54102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And includes vertical exaggeration…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66800" y="2340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2000" b="0" i="1" dirty="0" smtClean="0">
                <a:solidFill>
                  <a:srgbClr val="9B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Each system is unique to the cross </a:t>
            </a:r>
            <a:r>
              <a:rPr lang="en-US" sz="2000" b="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section</a:t>
            </a:r>
            <a:r>
              <a:rPr lang="en-US" sz="2000" b="0" i="1" dirty="0" smtClean="0">
                <a:solidFill>
                  <a:srgbClr val="9B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…</a:t>
            </a:r>
            <a:endParaRPr lang="en-US" sz="2000" b="0" i="1" dirty="0">
              <a:solidFill>
                <a:srgbClr val="9BC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rot="5400000" flipH="1" flipV="1">
            <a:off x="630195" y="4515659"/>
            <a:ext cx="803303" cy="158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1021526" y="4905402"/>
            <a:ext cx="807274" cy="1617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142908" y="4832010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x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85800" y="4286942"/>
            <a:ext cx="29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y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4883389" y="2711639"/>
            <a:ext cx="3193811" cy="2012761"/>
            <a:chOff x="5380265" y="2667000"/>
            <a:chExt cx="2468335" cy="1555561"/>
          </a:xfrm>
        </p:grpSpPr>
        <p:pic>
          <p:nvPicPr>
            <p:cNvPr id="84" name="Picture 4" descr="C:\Documents and Settings\whiteatl.000\Local Settings\Temporary Internet Files\Content.IE5\9YGYG12C\MCj0437673000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21177" y="2667000"/>
              <a:ext cx="512701" cy="543296"/>
            </a:xfrm>
            <a:prstGeom prst="rect">
              <a:avLst/>
            </a:prstGeom>
            <a:noFill/>
          </p:spPr>
        </p:pic>
        <p:grpSp>
          <p:nvGrpSpPr>
            <p:cNvPr id="92" name="Group 34"/>
            <p:cNvGrpSpPr/>
            <p:nvPr/>
          </p:nvGrpSpPr>
          <p:grpSpPr>
            <a:xfrm>
              <a:off x="5380265" y="3100279"/>
              <a:ext cx="2468335" cy="1122280"/>
              <a:chOff x="3751490" y="3852215"/>
              <a:chExt cx="1192035" cy="454543"/>
            </a:xfrm>
          </p:grpSpPr>
          <p:sp>
            <p:nvSpPr>
              <p:cNvPr id="138" name="Freeform 137"/>
              <p:cNvSpPr/>
              <p:nvPr/>
            </p:nvSpPr>
            <p:spPr>
              <a:xfrm>
                <a:off x="3754263" y="3866919"/>
                <a:ext cx="1185862" cy="205759"/>
              </a:xfrm>
              <a:custGeom>
                <a:avLst/>
                <a:gdLst>
                  <a:gd name="connsiteX0" fmla="*/ 35511 w 7177827"/>
                  <a:gd name="connsiteY0" fmla="*/ 302321 h 834981"/>
                  <a:gd name="connsiteX1" fmla="*/ 35511 w 7177827"/>
                  <a:gd name="connsiteY1" fmla="*/ 302321 h 834981"/>
                  <a:gd name="connsiteX2" fmla="*/ 115410 w 7177827"/>
                  <a:gd name="connsiteY2" fmla="*/ 284566 h 834981"/>
                  <a:gd name="connsiteX3" fmla="*/ 221942 w 7177827"/>
                  <a:gd name="connsiteY3" fmla="*/ 275688 h 834981"/>
                  <a:gd name="connsiteX4" fmla="*/ 301841 w 7177827"/>
                  <a:gd name="connsiteY4" fmla="*/ 266810 h 834981"/>
                  <a:gd name="connsiteX5" fmla="*/ 319597 w 7177827"/>
                  <a:gd name="connsiteY5" fmla="*/ 249055 h 834981"/>
                  <a:gd name="connsiteX6" fmla="*/ 346230 w 7177827"/>
                  <a:gd name="connsiteY6" fmla="*/ 240177 h 834981"/>
                  <a:gd name="connsiteX7" fmla="*/ 452762 w 7177827"/>
                  <a:gd name="connsiteY7" fmla="*/ 231300 h 834981"/>
                  <a:gd name="connsiteX8" fmla="*/ 506028 w 7177827"/>
                  <a:gd name="connsiteY8" fmla="*/ 204667 h 834981"/>
                  <a:gd name="connsiteX9" fmla="*/ 559294 w 7177827"/>
                  <a:gd name="connsiteY9" fmla="*/ 186911 h 834981"/>
                  <a:gd name="connsiteX10" fmla="*/ 612560 w 7177827"/>
                  <a:gd name="connsiteY10" fmla="*/ 169156 h 834981"/>
                  <a:gd name="connsiteX11" fmla="*/ 639193 w 7177827"/>
                  <a:gd name="connsiteY11" fmla="*/ 160278 h 834981"/>
                  <a:gd name="connsiteX12" fmla="*/ 665826 w 7177827"/>
                  <a:gd name="connsiteY12" fmla="*/ 142523 h 834981"/>
                  <a:gd name="connsiteX13" fmla="*/ 745725 w 7177827"/>
                  <a:gd name="connsiteY13" fmla="*/ 124768 h 834981"/>
                  <a:gd name="connsiteX14" fmla="*/ 852257 w 7177827"/>
                  <a:gd name="connsiteY14" fmla="*/ 107012 h 834981"/>
                  <a:gd name="connsiteX15" fmla="*/ 958789 w 7177827"/>
                  <a:gd name="connsiteY15" fmla="*/ 98135 h 834981"/>
                  <a:gd name="connsiteX16" fmla="*/ 1012055 w 7177827"/>
                  <a:gd name="connsiteY16" fmla="*/ 80379 h 834981"/>
                  <a:gd name="connsiteX17" fmla="*/ 1056443 w 7177827"/>
                  <a:gd name="connsiteY17" fmla="*/ 71502 h 834981"/>
                  <a:gd name="connsiteX18" fmla="*/ 1109709 w 7177827"/>
                  <a:gd name="connsiteY18" fmla="*/ 53746 h 834981"/>
                  <a:gd name="connsiteX19" fmla="*/ 1127464 w 7177827"/>
                  <a:gd name="connsiteY19" fmla="*/ 27113 h 834981"/>
                  <a:gd name="connsiteX20" fmla="*/ 1278385 w 7177827"/>
                  <a:gd name="connsiteY20" fmla="*/ 480 h 834981"/>
                  <a:gd name="connsiteX21" fmla="*/ 1305018 w 7177827"/>
                  <a:gd name="connsiteY21" fmla="*/ 9358 h 834981"/>
                  <a:gd name="connsiteX22" fmla="*/ 1278385 w 7177827"/>
                  <a:gd name="connsiteY22" fmla="*/ 18236 h 834981"/>
                  <a:gd name="connsiteX23" fmla="*/ 1491449 w 7177827"/>
                  <a:gd name="connsiteY23" fmla="*/ 9358 h 834981"/>
                  <a:gd name="connsiteX24" fmla="*/ 1615736 w 7177827"/>
                  <a:gd name="connsiteY24" fmla="*/ 9358 h 834981"/>
                  <a:gd name="connsiteX25" fmla="*/ 1713391 w 7177827"/>
                  <a:gd name="connsiteY25" fmla="*/ 35991 h 834981"/>
                  <a:gd name="connsiteX26" fmla="*/ 1784412 w 7177827"/>
                  <a:gd name="connsiteY26" fmla="*/ 44869 h 834981"/>
                  <a:gd name="connsiteX27" fmla="*/ 1837678 w 7177827"/>
                  <a:gd name="connsiteY27" fmla="*/ 62624 h 834981"/>
                  <a:gd name="connsiteX28" fmla="*/ 1890944 w 7177827"/>
                  <a:gd name="connsiteY28" fmla="*/ 89257 h 834981"/>
                  <a:gd name="connsiteX29" fmla="*/ 1935332 w 7177827"/>
                  <a:gd name="connsiteY29" fmla="*/ 80379 h 834981"/>
                  <a:gd name="connsiteX30" fmla="*/ 2024109 w 7177827"/>
                  <a:gd name="connsiteY30" fmla="*/ 107012 h 834981"/>
                  <a:gd name="connsiteX31" fmla="*/ 2299317 w 7177827"/>
                  <a:gd name="connsiteY31" fmla="*/ 124768 h 834981"/>
                  <a:gd name="connsiteX32" fmla="*/ 2334828 w 7177827"/>
                  <a:gd name="connsiteY32" fmla="*/ 133645 h 834981"/>
                  <a:gd name="connsiteX33" fmla="*/ 2494626 w 7177827"/>
                  <a:gd name="connsiteY33" fmla="*/ 142523 h 834981"/>
                  <a:gd name="connsiteX34" fmla="*/ 2521259 w 7177827"/>
                  <a:gd name="connsiteY34" fmla="*/ 160278 h 834981"/>
                  <a:gd name="connsiteX35" fmla="*/ 2556769 w 7177827"/>
                  <a:gd name="connsiteY35" fmla="*/ 169156 h 834981"/>
                  <a:gd name="connsiteX36" fmla="*/ 2583402 w 7177827"/>
                  <a:gd name="connsiteY36" fmla="*/ 178034 h 834981"/>
                  <a:gd name="connsiteX37" fmla="*/ 2601158 w 7177827"/>
                  <a:gd name="connsiteY37" fmla="*/ 195789 h 834981"/>
                  <a:gd name="connsiteX38" fmla="*/ 2681057 w 7177827"/>
                  <a:gd name="connsiteY38" fmla="*/ 213544 h 834981"/>
                  <a:gd name="connsiteX39" fmla="*/ 2734323 w 7177827"/>
                  <a:gd name="connsiteY39" fmla="*/ 231300 h 834981"/>
                  <a:gd name="connsiteX40" fmla="*/ 2760956 w 7177827"/>
                  <a:gd name="connsiteY40" fmla="*/ 240177 h 834981"/>
                  <a:gd name="connsiteX41" fmla="*/ 2805344 w 7177827"/>
                  <a:gd name="connsiteY41" fmla="*/ 249055 h 834981"/>
                  <a:gd name="connsiteX42" fmla="*/ 2858610 w 7177827"/>
                  <a:gd name="connsiteY42" fmla="*/ 275688 h 834981"/>
                  <a:gd name="connsiteX43" fmla="*/ 2885243 w 7177827"/>
                  <a:gd name="connsiteY43" fmla="*/ 266810 h 834981"/>
                  <a:gd name="connsiteX44" fmla="*/ 2947387 w 7177827"/>
                  <a:gd name="connsiteY44" fmla="*/ 257933 h 834981"/>
                  <a:gd name="connsiteX45" fmla="*/ 3107185 w 7177827"/>
                  <a:gd name="connsiteY45" fmla="*/ 249055 h 834981"/>
                  <a:gd name="connsiteX46" fmla="*/ 3204839 w 7177827"/>
                  <a:gd name="connsiteY46" fmla="*/ 240177 h 834981"/>
                  <a:gd name="connsiteX47" fmla="*/ 3320249 w 7177827"/>
                  <a:gd name="connsiteY47" fmla="*/ 249055 h 834981"/>
                  <a:gd name="connsiteX48" fmla="*/ 3382393 w 7177827"/>
                  <a:gd name="connsiteY48" fmla="*/ 266810 h 834981"/>
                  <a:gd name="connsiteX49" fmla="*/ 3444536 w 7177827"/>
                  <a:gd name="connsiteY49" fmla="*/ 257933 h 834981"/>
                  <a:gd name="connsiteX50" fmla="*/ 3471169 w 7177827"/>
                  <a:gd name="connsiteY50" fmla="*/ 249055 h 834981"/>
                  <a:gd name="connsiteX51" fmla="*/ 3808521 w 7177827"/>
                  <a:gd name="connsiteY51" fmla="*/ 240177 h 834981"/>
                  <a:gd name="connsiteX52" fmla="*/ 4083729 w 7177827"/>
                  <a:gd name="connsiteY52" fmla="*/ 231300 h 834981"/>
                  <a:gd name="connsiteX53" fmla="*/ 4154750 w 7177827"/>
                  <a:gd name="connsiteY53" fmla="*/ 222422 h 834981"/>
                  <a:gd name="connsiteX54" fmla="*/ 4181383 w 7177827"/>
                  <a:gd name="connsiteY54" fmla="*/ 213544 h 834981"/>
                  <a:gd name="connsiteX55" fmla="*/ 4208016 w 7177827"/>
                  <a:gd name="connsiteY55" fmla="*/ 222422 h 834981"/>
                  <a:gd name="connsiteX56" fmla="*/ 4279037 w 7177827"/>
                  <a:gd name="connsiteY56" fmla="*/ 213544 h 834981"/>
                  <a:gd name="connsiteX57" fmla="*/ 4332303 w 7177827"/>
                  <a:gd name="connsiteY57" fmla="*/ 195789 h 834981"/>
                  <a:gd name="connsiteX58" fmla="*/ 4456591 w 7177827"/>
                  <a:gd name="connsiteY58" fmla="*/ 186911 h 834981"/>
                  <a:gd name="connsiteX59" fmla="*/ 4483224 w 7177827"/>
                  <a:gd name="connsiteY59" fmla="*/ 178034 h 834981"/>
                  <a:gd name="connsiteX60" fmla="*/ 4572000 w 7177827"/>
                  <a:gd name="connsiteY60" fmla="*/ 169156 h 834981"/>
                  <a:gd name="connsiteX61" fmla="*/ 4607511 w 7177827"/>
                  <a:gd name="connsiteY61" fmla="*/ 133645 h 834981"/>
                  <a:gd name="connsiteX62" fmla="*/ 4669655 w 7177827"/>
                  <a:gd name="connsiteY62" fmla="*/ 124768 h 834981"/>
                  <a:gd name="connsiteX63" fmla="*/ 4847208 w 7177827"/>
                  <a:gd name="connsiteY63" fmla="*/ 133645 h 834981"/>
                  <a:gd name="connsiteX64" fmla="*/ 4873841 w 7177827"/>
                  <a:gd name="connsiteY64" fmla="*/ 124768 h 834981"/>
                  <a:gd name="connsiteX65" fmla="*/ 5078028 w 7177827"/>
                  <a:gd name="connsiteY65" fmla="*/ 107012 h 834981"/>
                  <a:gd name="connsiteX66" fmla="*/ 5113538 w 7177827"/>
                  <a:gd name="connsiteY66" fmla="*/ 115890 h 834981"/>
                  <a:gd name="connsiteX67" fmla="*/ 5122416 w 7177827"/>
                  <a:gd name="connsiteY67" fmla="*/ 142523 h 834981"/>
                  <a:gd name="connsiteX68" fmla="*/ 5175682 w 7177827"/>
                  <a:gd name="connsiteY68" fmla="*/ 124768 h 834981"/>
                  <a:gd name="connsiteX69" fmla="*/ 5291092 w 7177827"/>
                  <a:gd name="connsiteY69" fmla="*/ 115890 h 834981"/>
                  <a:gd name="connsiteX70" fmla="*/ 5362113 w 7177827"/>
                  <a:gd name="connsiteY70" fmla="*/ 124768 h 834981"/>
                  <a:gd name="connsiteX71" fmla="*/ 5388746 w 7177827"/>
                  <a:gd name="connsiteY71" fmla="*/ 133645 h 834981"/>
                  <a:gd name="connsiteX72" fmla="*/ 5717220 w 7177827"/>
                  <a:gd name="connsiteY72" fmla="*/ 151401 h 834981"/>
                  <a:gd name="connsiteX73" fmla="*/ 5743853 w 7177827"/>
                  <a:gd name="connsiteY73" fmla="*/ 169156 h 834981"/>
                  <a:gd name="connsiteX74" fmla="*/ 5859263 w 7177827"/>
                  <a:gd name="connsiteY74" fmla="*/ 178034 h 834981"/>
                  <a:gd name="connsiteX75" fmla="*/ 5885896 w 7177827"/>
                  <a:gd name="connsiteY75" fmla="*/ 186911 h 834981"/>
                  <a:gd name="connsiteX76" fmla="*/ 5956917 w 7177827"/>
                  <a:gd name="connsiteY76" fmla="*/ 204667 h 834981"/>
                  <a:gd name="connsiteX77" fmla="*/ 6010183 w 7177827"/>
                  <a:gd name="connsiteY77" fmla="*/ 222422 h 834981"/>
                  <a:gd name="connsiteX78" fmla="*/ 6036816 w 7177827"/>
                  <a:gd name="connsiteY78" fmla="*/ 213544 h 834981"/>
                  <a:gd name="connsiteX79" fmla="*/ 6098960 w 7177827"/>
                  <a:gd name="connsiteY79" fmla="*/ 231300 h 834981"/>
                  <a:gd name="connsiteX80" fmla="*/ 6125593 w 7177827"/>
                  <a:gd name="connsiteY80" fmla="*/ 249055 h 834981"/>
                  <a:gd name="connsiteX81" fmla="*/ 6196614 w 7177827"/>
                  <a:gd name="connsiteY81" fmla="*/ 257933 h 834981"/>
                  <a:gd name="connsiteX82" fmla="*/ 6205492 w 7177827"/>
                  <a:gd name="connsiteY82" fmla="*/ 266810 h 834981"/>
                  <a:gd name="connsiteX83" fmla="*/ 6258758 w 7177827"/>
                  <a:gd name="connsiteY83" fmla="*/ 275688 h 834981"/>
                  <a:gd name="connsiteX84" fmla="*/ 6285391 w 7177827"/>
                  <a:gd name="connsiteY84" fmla="*/ 293443 h 834981"/>
                  <a:gd name="connsiteX85" fmla="*/ 6312024 w 7177827"/>
                  <a:gd name="connsiteY85" fmla="*/ 284566 h 834981"/>
                  <a:gd name="connsiteX86" fmla="*/ 6356412 w 7177827"/>
                  <a:gd name="connsiteY86" fmla="*/ 275688 h 834981"/>
                  <a:gd name="connsiteX87" fmla="*/ 6427433 w 7177827"/>
                  <a:gd name="connsiteY87" fmla="*/ 293443 h 834981"/>
                  <a:gd name="connsiteX88" fmla="*/ 6454066 w 7177827"/>
                  <a:gd name="connsiteY88" fmla="*/ 302321 h 834981"/>
                  <a:gd name="connsiteX89" fmla="*/ 6640497 w 7177827"/>
                  <a:gd name="connsiteY89" fmla="*/ 293443 h 834981"/>
                  <a:gd name="connsiteX90" fmla="*/ 6871317 w 7177827"/>
                  <a:gd name="connsiteY90" fmla="*/ 275688 h 834981"/>
                  <a:gd name="connsiteX91" fmla="*/ 7004482 w 7177827"/>
                  <a:gd name="connsiteY91" fmla="*/ 284566 h 834981"/>
                  <a:gd name="connsiteX92" fmla="*/ 7164280 w 7177827"/>
                  <a:gd name="connsiteY92" fmla="*/ 284566 h 834981"/>
                  <a:gd name="connsiteX93" fmla="*/ 7173158 w 7177827"/>
                  <a:gd name="connsiteY93" fmla="*/ 337832 h 834981"/>
                  <a:gd name="connsiteX94" fmla="*/ 7155402 w 7177827"/>
                  <a:gd name="connsiteY94" fmla="*/ 559773 h 834981"/>
                  <a:gd name="connsiteX95" fmla="*/ 7146525 w 7177827"/>
                  <a:gd name="connsiteY95" fmla="*/ 604162 h 834981"/>
                  <a:gd name="connsiteX96" fmla="*/ 7137647 w 7177827"/>
                  <a:gd name="connsiteY96" fmla="*/ 657428 h 834981"/>
                  <a:gd name="connsiteX97" fmla="*/ 7146525 w 7177827"/>
                  <a:gd name="connsiteY97" fmla="*/ 692938 h 834981"/>
                  <a:gd name="connsiteX98" fmla="*/ 7164280 w 7177827"/>
                  <a:gd name="connsiteY98" fmla="*/ 710694 h 834981"/>
                  <a:gd name="connsiteX99" fmla="*/ 7155402 w 7177827"/>
                  <a:gd name="connsiteY99" fmla="*/ 834981 h 834981"/>
                  <a:gd name="connsiteX100" fmla="*/ 6844684 w 7177827"/>
                  <a:gd name="connsiteY100" fmla="*/ 817226 h 834981"/>
                  <a:gd name="connsiteX101" fmla="*/ 6489577 w 7177827"/>
                  <a:gd name="connsiteY101" fmla="*/ 808348 h 834981"/>
                  <a:gd name="connsiteX102" fmla="*/ 6391923 w 7177827"/>
                  <a:gd name="connsiteY102" fmla="*/ 799470 h 834981"/>
                  <a:gd name="connsiteX103" fmla="*/ 6365290 w 7177827"/>
                  <a:gd name="connsiteY103" fmla="*/ 790593 h 834981"/>
                  <a:gd name="connsiteX104" fmla="*/ 6285391 w 7177827"/>
                  <a:gd name="connsiteY104" fmla="*/ 781715 h 834981"/>
                  <a:gd name="connsiteX105" fmla="*/ 6223247 w 7177827"/>
                  <a:gd name="connsiteY105" fmla="*/ 772837 h 834981"/>
                  <a:gd name="connsiteX106" fmla="*/ 6036816 w 7177827"/>
                  <a:gd name="connsiteY106" fmla="*/ 763960 h 834981"/>
                  <a:gd name="connsiteX107" fmla="*/ 5930284 w 7177827"/>
                  <a:gd name="connsiteY107" fmla="*/ 755082 h 834981"/>
                  <a:gd name="connsiteX108" fmla="*/ 5841507 w 7177827"/>
                  <a:gd name="connsiteY108" fmla="*/ 737327 h 834981"/>
                  <a:gd name="connsiteX109" fmla="*/ 5699464 w 7177827"/>
                  <a:gd name="connsiteY109" fmla="*/ 719571 h 834981"/>
                  <a:gd name="connsiteX110" fmla="*/ 5672831 w 7177827"/>
                  <a:gd name="connsiteY110" fmla="*/ 692938 h 834981"/>
                  <a:gd name="connsiteX111" fmla="*/ 5646198 w 7177827"/>
                  <a:gd name="connsiteY111" fmla="*/ 684061 h 834981"/>
                  <a:gd name="connsiteX112" fmla="*/ 5521911 w 7177827"/>
                  <a:gd name="connsiteY112" fmla="*/ 666305 h 834981"/>
                  <a:gd name="connsiteX113" fmla="*/ 5069150 w 7177827"/>
                  <a:gd name="connsiteY113" fmla="*/ 657428 h 834981"/>
                  <a:gd name="connsiteX114" fmla="*/ 4154750 w 7177827"/>
                  <a:gd name="connsiteY114" fmla="*/ 657428 h 834981"/>
                  <a:gd name="connsiteX115" fmla="*/ 3417903 w 7177827"/>
                  <a:gd name="connsiteY115" fmla="*/ 648550 h 834981"/>
                  <a:gd name="connsiteX116" fmla="*/ 3107185 w 7177827"/>
                  <a:gd name="connsiteY116" fmla="*/ 639672 h 834981"/>
                  <a:gd name="connsiteX117" fmla="*/ 2290439 w 7177827"/>
                  <a:gd name="connsiteY117" fmla="*/ 630795 h 834981"/>
                  <a:gd name="connsiteX118" fmla="*/ 2201663 w 7177827"/>
                  <a:gd name="connsiteY118" fmla="*/ 621917 h 834981"/>
                  <a:gd name="connsiteX119" fmla="*/ 1775534 w 7177827"/>
                  <a:gd name="connsiteY119" fmla="*/ 604162 h 834981"/>
                  <a:gd name="connsiteX120" fmla="*/ 1740024 w 7177827"/>
                  <a:gd name="connsiteY120" fmla="*/ 595284 h 834981"/>
                  <a:gd name="connsiteX121" fmla="*/ 1358284 w 7177827"/>
                  <a:gd name="connsiteY121" fmla="*/ 577529 h 834981"/>
                  <a:gd name="connsiteX122" fmla="*/ 1278385 w 7177827"/>
                  <a:gd name="connsiteY122" fmla="*/ 568651 h 834981"/>
                  <a:gd name="connsiteX123" fmla="*/ 1056443 w 7177827"/>
                  <a:gd name="connsiteY123" fmla="*/ 559773 h 834981"/>
                  <a:gd name="connsiteX124" fmla="*/ 772358 w 7177827"/>
                  <a:gd name="connsiteY124" fmla="*/ 542018 h 834981"/>
                  <a:gd name="connsiteX125" fmla="*/ 710214 w 7177827"/>
                  <a:gd name="connsiteY125" fmla="*/ 533140 h 834981"/>
                  <a:gd name="connsiteX126" fmla="*/ 683581 w 7177827"/>
                  <a:gd name="connsiteY126" fmla="*/ 524263 h 834981"/>
                  <a:gd name="connsiteX127" fmla="*/ 648070 w 7177827"/>
                  <a:gd name="connsiteY127" fmla="*/ 506507 h 834981"/>
                  <a:gd name="connsiteX128" fmla="*/ 603682 w 7177827"/>
                  <a:gd name="connsiteY128" fmla="*/ 497630 h 834981"/>
                  <a:gd name="connsiteX129" fmla="*/ 532661 w 7177827"/>
                  <a:gd name="connsiteY129" fmla="*/ 470997 h 834981"/>
                  <a:gd name="connsiteX130" fmla="*/ 488272 w 7177827"/>
                  <a:gd name="connsiteY130" fmla="*/ 462119 h 834981"/>
                  <a:gd name="connsiteX131" fmla="*/ 346230 w 7177827"/>
                  <a:gd name="connsiteY131" fmla="*/ 435486 h 834981"/>
                  <a:gd name="connsiteX132" fmla="*/ 62144 w 7177827"/>
                  <a:gd name="connsiteY132" fmla="*/ 417731 h 834981"/>
                  <a:gd name="connsiteX133" fmla="*/ 26633 w 7177827"/>
                  <a:gd name="connsiteY133" fmla="*/ 408853 h 834981"/>
                  <a:gd name="connsiteX134" fmla="*/ 17756 w 7177827"/>
                  <a:gd name="connsiteY134" fmla="*/ 364465 h 834981"/>
                  <a:gd name="connsiteX135" fmla="*/ 0 w 7177827"/>
                  <a:gd name="connsiteY135" fmla="*/ 346709 h 834981"/>
                  <a:gd name="connsiteX136" fmla="*/ 8878 w 7177827"/>
                  <a:gd name="connsiteY136" fmla="*/ 311199 h 834981"/>
                  <a:gd name="connsiteX137" fmla="*/ 35511 w 7177827"/>
                  <a:gd name="connsiteY137" fmla="*/ 302321 h 834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7177827" h="834981">
                    <a:moveTo>
                      <a:pt x="35511" y="302321"/>
                    </a:moveTo>
                    <a:lnTo>
                      <a:pt x="35511" y="302321"/>
                    </a:lnTo>
                    <a:cubicBezTo>
                      <a:pt x="62144" y="296403"/>
                      <a:pt x="88402" y="288424"/>
                      <a:pt x="115410" y="284566"/>
                    </a:cubicBezTo>
                    <a:cubicBezTo>
                      <a:pt x="150686" y="279527"/>
                      <a:pt x="186469" y="279067"/>
                      <a:pt x="221942" y="275688"/>
                    </a:cubicBezTo>
                    <a:cubicBezTo>
                      <a:pt x="248618" y="273147"/>
                      <a:pt x="275208" y="269769"/>
                      <a:pt x="301841" y="266810"/>
                    </a:cubicBezTo>
                    <a:cubicBezTo>
                      <a:pt x="307760" y="260892"/>
                      <a:pt x="312420" y="253361"/>
                      <a:pt x="319597" y="249055"/>
                    </a:cubicBezTo>
                    <a:cubicBezTo>
                      <a:pt x="327621" y="244240"/>
                      <a:pt x="336954" y="241414"/>
                      <a:pt x="346230" y="240177"/>
                    </a:cubicBezTo>
                    <a:cubicBezTo>
                      <a:pt x="381551" y="235468"/>
                      <a:pt x="417251" y="234259"/>
                      <a:pt x="452762" y="231300"/>
                    </a:cubicBezTo>
                    <a:cubicBezTo>
                      <a:pt x="549893" y="198922"/>
                      <a:pt x="402770" y="250560"/>
                      <a:pt x="506028" y="204667"/>
                    </a:cubicBezTo>
                    <a:cubicBezTo>
                      <a:pt x="523131" y="197066"/>
                      <a:pt x="541539" y="192829"/>
                      <a:pt x="559294" y="186911"/>
                    </a:cubicBezTo>
                    <a:lnTo>
                      <a:pt x="612560" y="169156"/>
                    </a:lnTo>
                    <a:cubicBezTo>
                      <a:pt x="621438" y="166197"/>
                      <a:pt x="631407" y="165469"/>
                      <a:pt x="639193" y="160278"/>
                    </a:cubicBezTo>
                    <a:cubicBezTo>
                      <a:pt x="648071" y="154360"/>
                      <a:pt x="656283" y="147295"/>
                      <a:pt x="665826" y="142523"/>
                    </a:cubicBezTo>
                    <a:cubicBezTo>
                      <a:pt x="687683" y="131594"/>
                      <a:pt x="725262" y="128178"/>
                      <a:pt x="745725" y="124768"/>
                    </a:cubicBezTo>
                    <a:cubicBezTo>
                      <a:pt x="795702" y="108108"/>
                      <a:pt x="769006" y="114941"/>
                      <a:pt x="852257" y="107012"/>
                    </a:cubicBezTo>
                    <a:cubicBezTo>
                      <a:pt x="887730" y="103634"/>
                      <a:pt x="923278" y="101094"/>
                      <a:pt x="958789" y="98135"/>
                    </a:cubicBezTo>
                    <a:cubicBezTo>
                      <a:pt x="976544" y="92216"/>
                      <a:pt x="993703" y="84049"/>
                      <a:pt x="1012055" y="80379"/>
                    </a:cubicBezTo>
                    <a:cubicBezTo>
                      <a:pt x="1026851" y="77420"/>
                      <a:pt x="1041886" y="75472"/>
                      <a:pt x="1056443" y="71502"/>
                    </a:cubicBezTo>
                    <a:cubicBezTo>
                      <a:pt x="1074499" y="66578"/>
                      <a:pt x="1109709" y="53746"/>
                      <a:pt x="1109709" y="53746"/>
                    </a:cubicBezTo>
                    <a:cubicBezTo>
                      <a:pt x="1115627" y="44868"/>
                      <a:pt x="1118416" y="32768"/>
                      <a:pt x="1127464" y="27113"/>
                    </a:cubicBezTo>
                    <a:cubicBezTo>
                      <a:pt x="1165715" y="3206"/>
                      <a:pt x="1242468" y="3745"/>
                      <a:pt x="1278385" y="480"/>
                    </a:cubicBezTo>
                    <a:cubicBezTo>
                      <a:pt x="1287263" y="3439"/>
                      <a:pt x="1305018" y="0"/>
                      <a:pt x="1305018" y="9358"/>
                    </a:cubicBezTo>
                    <a:cubicBezTo>
                      <a:pt x="1305018" y="18716"/>
                      <a:pt x="1269027" y="18236"/>
                      <a:pt x="1278385" y="18236"/>
                    </a:cubicBezTo>
                    <a:cubicBezTo>
                      <a:pt x="1349468" y="18236"/>
                      <a:pt x="1420428" y="12317"/>
                      <a:pt x="1491449" y="9358"/>
                    </a:cubicBezTo>
                    <a:cubicBezTo>
                      <a:pt x="1657168" y="33033"/>
                      <a:pt x="1450019" y="9358"/>
                      <a:pt x="1615736" y="9358"/>
                    </a:cubicBezTo>
                    <a:cubicBezTo>
                      <a:pt x="1668895" y="9358"/>
                      <a:pt x="1657695" y="29029"/>
                      <a:pt x="1713391" y="35991"/>
                    </a:cubicBezTo>
                    <a:lnTo>
                      <a:pt x="1784412" y="44869"/>
                    </a:lnTo>
                    <a:cubicBezTo>
                      <a:pt x="1802167" y="50787"/>
                      <a:pt x="1822105" y="52243"/>
                      <a:pt x="1837678" y="62624"/>
                    </a:cubicBezTo>
                    <a:cubicBezTo>
                      <a:pt x="1872097" y="85570"/>
                      <a:pt x="1854189" y="77005"/>
                      <a:pt x="1890944" y="89257"/>
                    </a:cubicBezTo>
                    <a:cubicBezTo>
                      <a:pt x="1905740" y="86298"/>
                      <a:pt x="1920243" y="80379"/>
                      <a:pt x="1935332" y="80379"/>
                    </a:cubicBezTo>
                    <a:cubicBezTo>
                      <a:pt x="1954804" y="80379"/>
                      <a:pt x="2011722" y="105980"/>
                      <a:pt x="2024109" y="107012"/>
                    </a:cubicBezTo>
                    <a:cubicBezTo>
                      <a:pt x="2186750" y="120566"/>
                      <a:pt x="2095056" y="114017"/>
                      <a:pt x="2299317" y="124768"/>
                    </a:cubicBezTo>
                    <a:cubicBezTo>
                      <a:pt x="2311154" y="127727"/>
                      <a:pt x="2322677" y="132540"/>
                      <a:pt x="2334828" y="133645"/>
                    </a:cubicBezTo>
                    <a:cubicBezTo>
                      <a:pt x="2387957" y="138475"/>
                      <a:pt x="2441814" y="134978"/>
                      <a:pt x="2494626" y="142523"/>
                    </a:cubicBezTo>
                    <a:cubicBezTo>
                      <a:pt x="2505188" y="144032"/>
                      <a:pt x="2511452" y="156075"/>
                      <a:pt x="2521259" y="160278"/>
                    </a:cubicBezTo>
                    <a:cubicBezTo>
                      <a:pt x="2532473" y="165084"/>
                      <a:pt x="2545037" y="165804"/>
                      <a:pt x="2556769" y="169156"/>
                    </a:cubicBezTo>
                    <a:cubicBezTo>
                      <a:pt x="2565767" y="171727"/>
                      <a:pt x="2574524" y="175075"/>
                      <a:pt x="2583402" y="178034"/>
                    </a:cubicBezTo>
                    <a:cubicBezTo>
                      <a:pt x="2589321" y="183952"/>
                      <a:pt x="2593981" y="191483"/>
                      <a:pt x="2601158" y="195789"/>
                    </a:cubicBezTo>
                    <a:cubicBezTo>
                      <a:pt x="2617972" y="205877"/>
                      <a:pt x="2670295" y="211750"/>
                      <a:pt x="2681057" y="213544"/>
                    </a:cubicBezTo>
                    <a:lnTo>
                      <a:pt x="2734323" y="231300"/>
                    </a:lnTo>
                    <a:cubicBezTo>
                      <a:pt x="2743201" y="234259"/>
                      <a:pt x="2751780" y="238342"/>
                      <a:pt x="2760956" y="240177"/>
                    </a:cubicBezTo>
                    <a:lnTo>
                      <a:pt x="2805344" y="249055"/>
                    </a:lnTo>
                    <a:cubicBezTo>
                      <a:pt x="2818809" y="258031"/>
                      <a:pt x="2840234" y="275688"/>
                      <a:pt x="2858610" y="275688"/>
                    </a:cubicBezTo>
                    <a:cubicBezTo>
                      <a:pt x="2867968" y="275688"/>
                      <a:pt x="2876067" y="268645"/>
                      <a:pt x="2885243" y="266810"/>
                    </a:cubicBezTo>
                    <a:cubicBezTo>
                      <a:pt x="2905762" y="262706"/>
                      <a:pt x="2926529" y="259602"/>
                      <a:pt x="2947387" y="257933"/>
                    </a:cubicBezTo>
                    <a:cubicBezTo>
                      <a:pt x="3000565" y="253679"/>
                      <a:pt x="3053963" y="252726"/>
                      <a:pt x="3107185" y="249055"/>
                    </a:cubicBezTo>
                    <a:cubicBezTo>
                      <a:pt x="3139793" y="246806"/>
                      <a:pt x="3172288" y="243136"/>
                      <a:pt x="3204839" y="240177"/>
                    </a:cubicBezTo>
                    <a:cubicBezTo>
                      <a:pt x="3243309" y="243136"/>
                      <a:pt x="3281930" y="244547"/>
                      <a:pt x="3320249" y="249055"/>
                    </a:cubicBezTo>
                    <a:cubicBezTo>
                      <a:pt x="3337472" y="251081"/>
                      <a:pt x="3365173" y="261070"/>
                      <a:pt x="3382393" y="266810"/>
                    </a:cubicBezTo>
                    <a:cubicBezTo>
                      <a:pt x="3403107" y="263851"/>
                      <a:pt x="3424018" y="262037"/>
                      <a:pt x="3444536" y="257933"/>
                    </a:cubicBezTo>
                    <a:cubicBezTo>
                      <a:pt x="3453712" y="256098"/>
                      <a:pt x="3461822" y="249511"/>
                      <a:pt x="3471169" y="249055"/>
                    </a:cubicBezTo>
                    <a:cubicBezTo>
                      <a:pt x="3583525" y="243574"/>
                      <a:pt x="3696079" y="243436"/>
                      <a:pt x="3808521" y="240177"/>
                    </a:cubicBezTo>
                    <a:lnTo>
                      <a:pt x="4083729" y="231300"/>
                    </a:lnTo>
                    <a:cubicBezTo>
                      <a:pt x="4107403" y="228341"/>
                      <a:pt x="4131277" y="226690"/>
                      <a:pt x="4154750" y="222422"/>
                    </a:cubicBezTo>
                    <a:cubicBezTo>
                      <a:pt x="4163957" y="220748"/>
                      <a:pt x="4172025" y="213544"/>
                      <a:pt x="4181383" y="213544"/>
                    </a:cubicBezTo>
                    <a:cubicBezTo>
                      <a:pt x="4190741" y="213544"/>
                      <a:pt x="4199138" y="219463"/>
                      <a:pt x="4208016" y="222422"/>
                    </a:cubicBezTo>
                    <a:cubicBezTo>
                      <a:pt x="4231690" y="219463"/>
                      <a:pt x="4255709" y="218543"/>
                      <a:pt x="4279037" y="213544"/>
                    </a:cubicBezTo>
                    <a:cubicBezTo>
                      <a:pt x="4297337" y="209623"/>
                      <a:pt x="4313635" y="197122"/>
                      <a:pt x="4332303" y="195789"/>
                    </a:cubicBezTo>
                    <a:lnTo>
                      <a:pt x="4456591" y="186911"/>
                    </a:lnTo>
                    <a:cubicBezTo>
                      <a:pt x="4465469" y="183952"/>
                      <a:pt x="4473975" y="179457"/>
                      <a:pt x="4483224" y="178034"/>
                    </a:cubicBezTo>
                    <a:cubicBezTo>
                      <a:pt x="4512618" y="173512"/>
                      <a:pt x="4543993" y="179159"/>
                      <a:pt x="4572000" y="169156"/>
                    </a:cubicBezTo>
                    <a:cubicBezTo>
                      <a:pt x="4587765" y="163526"/>
                      <a:pt x="4590939" y="136012"/>
                      <a:pt x="4607511" y="133645"/>
                    </a:cubicBezTo>
                    <a:lnTo>
                      <a:pt x="4669655" y="124768"/>
                    </a:lnTo>
                    <a:cubicBezTo>
                      <a:pt x="4728839" y="127727"/>
                      <a:pt x="4787950" y="133645"/>
                      <a:pt x="4847208" y="133645"/>
                    </a:cubicBezTo>
                    <a:cubicBezTo>
                      <a:pt x="4856566" y="133645"/>
                      <a:pt x="4864592" y="126191"/>
                      <a:pt x="4873841" y="124768"/>
                    </a:cubicBezTo>
                    <a:cubicBezTo>
                      <a:pt x="4911996" y="118898"/>
                      <a:pt x="5048450" y="109287"/>
                      <a:pt x="5078028" y="107012"/>
                    </a:cubicBezTo>
                    <a:cubicBezTo>
                      <a:pt x="5089865" y="109971"/>
                      <a:pt x="5104011" y="108268"/>
                      <a:pt x="5113538" y="115890"/>
                    </a:cubicBezTo>
                    <a:cubicBezTo>
                      <a:pt x="5120845" y="121736"/>
                      <a:pt x="5113152" y="141200"/>
                      <a:pt x="5122416" y="142523"/>
                    </a:cubicBezTo>
                    <a:cubicBezTo>
                      <a:pt x="5140944" y="145170"/>
                      <a:pt x="5157021" y="126203"/>
                      <a:pt x="5175682" y="124768"/>
                    </a:cubicBezTo>
                    <a:lnTo>
                      <a:pt x="5291092" y="115890"/>
                    </a:lnTo>
                    <a:cubicBezTo>
                      <a:pt x="5314766" y="118849"/>
                      <a:pt x="5338640" y="120500"/>
                      <a:pt x="5362113" y="124768"/>
                    </a:cubicBezTo>
                    <a:cubicBezTo>
                      <a:pt x="5371320" y="126442"/>
                      <a:pt x="5379414" y="132945"/>
                      <a:pt x="5388746" y="133645"/>
                    </a:cubicBezTo>
                    <a:cubicBezTo>
                      <a:pt x="5498090" y="141846"/>
                      <a:pt x="5717220" y="151401"/>
                      <a:pt x="5717220" y="151401"/>
                    </a:cubicBezTo>
                    <a:cubicBezTo>
                      <a:pt x="5726098" y="157319"/>
                      <a:pt x="5733366" y="167190"/>
                      <a:pt x="5743853" y="169156"/>
                    </a:cubicBezTo>
                    <a:cubicBezTo>
                      <a:pt x="5781776" y="176267"/>
                      <a:pt x="5820977" y="173248"/>
                      <a:pt x="5859263" y="178034"/>
                    </a:cubicBezTo>
                    <a:cubicBezTo>
                      <a:pt x="5868549" y="179195"/>
                      <a:pt x="5876868" y="184449"/>
                      <a:pt x="5885896" y="186911"/>
                    </a:cubicBezTo>
                    <a:cubicBezTo>
                      <a:pt x="5909438" y="193332"/>
                      <a:pt x="5933767" y="196950"/>
                      <a:pt x="5956917" y="204667"/>
                    </a:cubicBezTo>
                    <a:lnTo>
                      <a:pt x="6010183" y="222422"/>
                    </a:lnTo>
                    <a:cubicBezTo>
                      <a:pt x="6019061" y="219463"/>
                      <a:pt x="6027458" y="213544"/>
                      <a:pt x="6036816" y="213544"/>
                    </a:cubicBezTo>
                    <a:cubicBezTo>
                      <a:pt x="6042505" y="213544"/>
                      <a:pt x="6090587" y="227113"/>
                      <a:pt x="6098960" y="231300"/>
                    </a:cubicBezTo>
                    <a:cubicBezTo>
                      <a:pt x="6108503" y="236072"/>
                      <a:pt x="6115299" y="246248"/>
                      <a:pt x="6125593" y="249055"/>
                    </a:cubicBezTo>
                    <a:cubicBezTo>
                      <a:pt x="6148610" y="255332"/>
                      <a:pt x="6172940" y="254974"/>
                      <a:pt x="6196614" y="257933"/>
                    </a:cubicBezTo>
                    <a:cubicBezTo>
                      <a:pt x="6176796" y="317386"/>
                      <a:pt x="6188537" y="268929"/>
                      <a:pt x="6205492" y="266810"/>
                    </a:cubicBezTo>
                    <a:cubicBezTo>
                      <a:pt x="6223353" y="264577"/>
                      <a:pt x="6241003" y="272729"/>
                      <a:pt x="6258758" y="275688"/>
                    </a:cubicBezTo>
                    <a:cubicBezTo>
                      <a:pt x="6267636" y="281606"/>
                      <a:pt x="6274867" y="291689"/>
                      <a:pt x="6285391" y="293443"/>
                    </a:cubicBezTo>
                    <a:cubicBezTo>
                      <a:pt x="6294621" y="294981"/>
                      <a:pt x="6302946" y="286836"/>
                      <a:pt x="6312024" y="284566"/>
                    </a:cubicBezTo>
                    <a:cubicBezTo>
                      <a:pt x="6326663" y="280906"/>
                      <a:pt x="6341616" y="278647"/>
                      <a:pt x="6356412" y="275688"/>
                    </a:cubicBezTo>
                    <a:cubicBezTo>
                      <a:pt x="6417292" y="295982"/>
                      <a:pt x="6341730" y="272018"/>
                      <a:pt x="6427433" y="293443"/>
                    </a:cubicBezTo>
                    <a:cubicBezTo>
                      <a:pt x="6436512" y="295713"/>
                      <a:pt x="6445188" y="299362"/>
                      <a:pt x="6454066" y="302321"/>
                    </a:cubicBezTo>
                    <a:cubicBezTo>
                      <a:pt x="6549536" y="270498"/>
                      <a:pt x="6488658" y="283321"/>
                      <a:pt x="6640497" y="293443"/>
                    </a:cubicBezTo>
                    <a:cubicBezTo>
                      <a:pt x="6693124" y="288659"/>
                      <a:pt x="6827124" y="275688"/>
                      <a:pt x="6871317" y="275688"/>
                    </a:cubicBezTo>
                    <a:cubicBezTo>
                      <a:pt x="6915804" y="275688"/>
                      <a:pt x="6960094" y="281607"/>
                      <a:pt x="7004482" y="284566"/>
                    </a:cubicBezTo>
                    <a:cubicBezTo>
                      <a:pt x="7011087" y="283965"/>
                      <a:pt x="7141408" y="264553"/>
                      <a:pt x="7164280" y="284566"/>
                    </a:cubicBezTo>
                    <a:cubicBezTo>
                      <a:pt x="7177827" y="296419"/>
                      <a:pt x="7170199" y="320077"/>
                      <a:pt x="7173158" y="337832"/>
                    </a:cubicBezTo>
                    <a:cubicBezTo>
                      <a:pt x="7142590" y="429534"/>
                      <a:pt x="7172235" y="332529"/>
                      <a:pt x="7155402" y="559773"/>
                    </a:cubicBezTo>
                    <a:cubicBezTo>
                      <a:pt x="7154287" y="574821"/>
                      <a:pt x="7149224" y="589316"/>
                      <a:pt x="7146525" y="604162"/>
                    </a:cubicBezTo>
                    <a:cubicBezTo>
                      <a:pt x="7143305" y="621872"/>
                      <a:pt x="7140606" y="639673"/>
                      <a:pt x="7137647" y="657428"/>
                    </a:cubicBezTo>
                    <a:cubicBezTo>
                      <a:pt x="7140606" y="669265"/>
                      <a:pt x="7141069" y="682025"/>
                      <a:pt x="7146525" y="692938"/>
                    </a:cubicBezTo>
                    <a:cubicBezTo>
                      <a:pt x="7150268" y="700424"/>
                      <a:pt x="7163758" y="702340"/>
                      <a:pt x="7164280" y="710694"/>
                    </a:cubicBezTo>
                    <a:cubicBezTo>
                      <a:pt x="7166871" y="752148"/>
                      <a:pt x="7158361" y="793552"/>
                      <a:pt x="7155402" y="834981"/>
                    </a:cubicBezTo>
                    <a:cubicBezTo>
                      <a:pt x="7027447" y="825841"/>
                      <a:pt x="6985144" y="821831"/>
                      <a:pt x="6844684" y="817226"/>
                    </a:cubicBezTo>
                    <a:lnTo>
                      <a:pt x="6489577" y="808348"/>
                    </a:lnTo>
                    <a:cubicBezTo>
                      <a:pt x="6457026" y="805389"/>
                      <a:pt x="6424280" y="804092"/>
                      <a:pt x="6391923" y="799470"/>
                    </a:cubicBezTo>
                    <a:cubicBezTo>
                      <a:pt x="6382659" y="798147"/>
                      <a:pt x="6374520" y="792131"/>
                      <a:pt x="6365290" y="790593"/>
                    </a:cubicBezTo>
                    <a:cubicBezTo>
                      <a:pt x="6338858" y="786188"/>
                      <a:pt x="6311981" y="785039"/>
                      <a:pt x="6285391" y="781715"/>
                    </a:cubicBezTo>
                    <a:cubicBezTo>
                      <a:pt x="6264628" y="779119"/>
                      <a:pt x="6244119" y="774328"/>
                      <a:pt x="6223247" y="772837"/>
                    </a:cubicBezTo>
                    <a:cubicBezTo>
                      <a:pt x="6161191" y="768405"/>
                      <a:pt x="6098916" y="767724"/>
                      <a:pt x="6036816" y="763960"/>
                    </a:cubicBezTo>
                    <a:cubicBezTo>
                      <a:pt x="6001247" y="761804"/>
                      <a:pt x="5965795" y="758041"/>
                      <a:pt x="5930284" y="755082"/>
                    </a:cubicBezTo>
                    <a:cubicBezTo>
                      <a:pt x="5889108" y="744788"/>
                      <a:pt x="5889403" y="743858"/>
                      <a:pt x="5841507" y="737327"/>
                    </a:cubicBezTo>
                    <a:cubicBezTo>
                      <a:pt x="5794228" y="730880"/>
                      <a:pt x="5699464" y="719571"/>
                      <a:pt x="5699464" y="719571"/>
                    </a:cubicBezTo>
                    <a:cubicBezTo>
                      <a:pt x="5690586" y="710693"/>
                      <a:pt x="5683277" y="699902"/>
                      <a:pt x="5672831" y="692938"/>
                    </a:cubicBezTo>
                    <a:cubicBezTo>
                      <a:pt x="5665045" y="687747"/>
                      <a:pt x="5655196" y="686632"/>
                      <a:pt x="5646198" y="684061"/>
                    </a:cubicBezTo>
                    <a:cubicBezTo>
                      <a:pt x="5601923" y="671411"/>
                      <a:pt x="5573866" y="668008"/>
                      <a:pt x="5521911" y="666305"/>
                    </a:cubicBezTo>
                    <a:cubicBezTo>
                      <a:pt x="5371043" y="661359"/>
                      <a:pt x="5220070" y="660387"/>
                      <a:pt x="5069150" y="657428"/>
                    </a:cubicBezTo>
                    <a:cubicBezTo>
                      <a:pt x="4738026" y="591200"/>
                      <a:pt x="5085008" y="657428"/>
                      <a:pt x="4154750" y="657428"/>
                    </a:cubicBezTo>
                    <a:cubicBezTo>
                      <a:pt x="3909117" y="657428"/>
                      <a:pt x="3663519" y="651509"/>
                      <a:pt x="3417903" y="648550"/>
                    </a:cubicBezTo>
                    <a:lnTo>
                      <a:pt x="3107185" y="639672"/>
                    </a:lnTo>
                    <a:lnTo>
                      <a:pt x="2290439" y="630795"/>
                    </a:lnTo>
                    <a:cubicBezTo>
                      <a:pt x="2260705" y="630212"/>
                      <a:pt x="2231363" y="623453"/>
                      <a:pt x="2201663" y="621917"/>
                    </a:cubicBezTo>
                    <a:cubicBezTo>
                      <a:pt x="2059687" y="614573"/>
                      <a:pt x="1775534" y="604162"/>
                      <a:pt x="1775534" y="604162"/>
                    </a:cubicBezTo>
                    <a:cubicBezTo>
                      <a:pt x="1763697" y="601203"/>
                      <a:pt x="1752200" y="596061"/>
                      <a:pt x="1740024" y="595284"/>
                    </a:cubicBezTo>
                    <a:cubicBezTo>
                      <a:pt x="1612898" y="587170"/>
                      <a:pt x="1358284" y="577529"/>
                      <a:pt x="1358284" y="577529"/>
                    </a:cubicBezTo>
                    <a:cubicBezTo>
                      <a:pt x="1331651" y="574570"/>
                      <a:pt x="1305136" y="570225"/>
                      <a:pt x="1278385" y="568651"/>
                    </a:cubicBezTo>
                    <a:cubicBezTo>
                      <a:pt x="1204473" y="564303"/>
                      <a:pt x="1130406" y="563135"/>
                      <a:pt x="1056443" y="559773"/>
                    </a:cubicBezTo>
                    <a:cubicBezTo>
                      <a:pt x="982389" y="556407"/>
                      <a:pt x="852658" y="550048"/>
                      <a:pt x="772358" y="542018"/>
                    </a:cubicBezTo>
                    <a:cubicBezTo>
                      <a:pt x="751537" y="539936"/>
                      <a:pt x="730929" y="536099"/>
                      <a:pt x="710214" y="533140"/>
                    </a:cubicBezTo>
                    <a:cubicBezTo>
                      <a:pt x="701336" y="530181"/>
                      <a:pt x="692182" y="527949"/>
                      <a:pt x="683581" y="524263"/>
                    </a:cubicBezTo>
                    <a:cubicBezTo>
                      <a:pt x="671417" y="519050"/>
                      <a:pt x="660625" y="510692"/>
                      <a:pt x="648070" y="506507"/>
                    </a:cubicBezTo>
                    <a:cubicBezTo>
                      <a:pt x="633755" y="501735"/>
                      <a:pt x="618320" y="501290"/>
                      <a:pt x="603682" y="497630"/>
                    </a:cubicBezTo>
                    <a:cubicBezTo>
                      <a:pt x="569195" y="489008"/>
                      <a:pt x="573368" y="483209"/>
                      <a:pt x="532661" y="470997"/>
                    </a:cubicBezTo>
                    <a:cubicBezTo>
                      <a:pt x="518208" y="466661"/>
                      <a:pt x="503068" y="465078"/>
                      <a:pt x="488272" y="462119"/>
                    </a:cubicBezTo>
                    <a:cubicBezTo>
                      <a:pt x="419582" y="427774"/>
                      <a:pt x="469471" y="447224"/>
                      <a:pt x="346230" y="435486"/>
                    </a:cubicBezTo>
                    <a:cubicBezTo>
                      <a:pt x="153360" y="417117"/>
                      <a:pt x="408168" y="432774"/>
                      <a:pt x="62144" y="417731"/>
                    </a:cubicBezTo>
                    <a:cubicBezTo>
                      <a:pt x="50307" y="414772"/>
                      <a:pt x="34444" y="418226"/>
                      <a:pt x="26633" y="408853"/>
                    </a:cubicBezTo>
                    <a:cubicBezTo>
                      <a:pt x="16973" y="397261"/>
                      <a:pt x="23700" y="378334"/>
                      <a:pt x="17756" y="364465"/>
                    </a:cubicBezTo>
                    <a:cubicBezTo>
                      <a:pt x="14459" y="356772"/>
                      <a:pt x="5919" y="352628"/>
                      <a:pt x="0" y="346709"/>
                    </a:cubicBezTo>
                    <a:cubicBezTo>
                      <a:pt x="2959" y="334872"/>
                      <a:pt x="3422" y="322112"/>
                      <a:pt x="8878" y="311199"/>
                    </a:cubicBezTo>
                    <a:cubicBezTo>
                      <a:pt x="12621" y="303713"/>
                      <a:pt x="31072" y="303801"/>
                      <a:pt x="35511" y="302321"/>
                    </a:cubicBezTo>
                    <a:close/>
                  </a:path>
                </a:pathLst>
              </a:custGeom>
              <a:solidFill>
                <a:srgbClr val="CC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3751490" y="3864485"/>
                <a:ext cx="1187920" cy="72193"/>
              </a:xfrm>
              <a:custGeom>
                <a:avLst/>
                <a:gdLst>
                  <a:gd name="connsiteX0" fmla="*/ 8249 w 7190284"/>
                  <a:gd name="connsiteY0" fmla="*/ 292963 h 292963"/>
                  <a:gd name="connsiteX1" fmla="*/ 176924 w 7190284"/>
                  <a:gd name="connsiteY1" fmla="*/ 275208 h 292963"/>
                  <a:gd name="connsiteX2" fmla="*/ 247946 w 7190284"/>
                  <a:gd name="connsiteY2" fmla="*/ 266330 h 292963"/>
                  <a:gd name="connsiteX3" fmla="*/ 398866 w 7190284"/>
                  <a:gd name="connsiteY3" fmla="*/ 248575 h 292963"/>
                  <a:gd name="connsiteX4" fmla="*/ 452132 w 7190284"/>
                  <a:gd name="connsiteY4" fmla="*/ 230819 h 292963"/>
                  <a:gd name="connsiteX5" fmla="*/ 514276 w 7190284"/>
                  <a:gd name="connsiteY5" fmla="*/ 204186 h 292963"/>
                  <a:gd name="connsiteX6" fmla="*/ 585297 w 7190284"/>
                  <a:gd name="connsiteY6" fmla="*/ 177553 h 292963"/>
                  <a:gd name="connsiteX7" fmla="*/ 603053 w 7190284"/>
                  <a:gd name="connsiteY7" fmla="*/ 159798 h 292963"/>
                  <a:gd name="connsiteX8" fmla="*/ 674074 w 7190284"/>
                  <a:gd name="connsiteY8" fmla="*/ 133165 h 292963"/>
                  <a:gd name="connsiteX9" fmla="*/ 727340 w 7190284"/>
                  <a:gd name="connsiteY9" fmla="*/ 115410 h 292963"/>
                  <a:gd name="connsiteX10" fmla="*/ 771728 w 7190284"/>
                  <a:gd name="connsiteY10" fmla="*/ 106532 h 292963"/>
                  <a:gd name="connsiteX11" fmla="*/ 949282 w 7190284"/>
                  <a:gd name="connsiteY11" fmla="*/ 88777 h 292963"/>
                  <a:gd name="connsiteX12" fmla="*/ 984792 w 7190284"/>
                  <a:gd name="connsiteY12" fmla="*/ 79899 h 292963"/>
                  <a:gd name="connsiteX13" fmla="*/ 1020303 w 7190284"/>
                  <a:gd name="connsiteY13" fmla="*/ 62144 h 292963"/>
                  <a:gd name="connsiteX14" fmla="*/ 1109080 w 7190284"/>
                  <a:gd name="connsiteY14" fmla="*/ 53266 h 292963"/>
                  <a:gd name="connsiteX15" fmla="*/ 1153468 w 7190284"/>
                  <a:gd name="connsiteY15" fmla="*/ 44388 h 292963"/>
                  <a:gd name="connsiteX16" fmla="*/ 1331022 w 7190284"/>
                  <a:gd name="connsiteY16" fmla="*/ 8878 h 292963"/>
                  <a:gd name="connsiteX17" fmla="*/ 1464187 w 7190284"/>
                  <a:gd name="connsiteY17" fmla="*/ 0 h 292963"/>
                  <a:gd name="connsiteX18" fmla="*/ 1748272 w 7190284"/>
                  <a:gd name="connsiteY18" fmla="*/ 8878 h 292963"/>
                  <a:gd name="connsiteX19" fmla="*/ 1819293 w 7190284"/>
                  <a:gd name="connsiteY19" fmla="*/ 26633 h 292963"/>
                  <a:gd name="connsiteX20" fmla="*/ 1854804 w 7190284"/>
                  <a:gd name="connsiteY20" fmla="*/ 44388 h 292963"/>
                  <a:gd name="connsiteX21" fmla="*/ 1925825 w 7190284"/>
                  <a:gd name="connsiteY21" fmla="*/ 62144 h 292963"/>
                  <a:gd name="connsiteX22" fmla="*/ 1952458 w 7190284"/>
                  <a:gd name="connsiteY22" fmla="*/ 79899 h 292963"/>
                  <a:gd name="connsiteX23" fmla="*/ 2041235 w 7190284"/>
                  <a:gd name="connsiteY23" fmla="*/ 97654 h 292963"/>
                  <a:gd name="connsiteX24" fmla="*/ 2067868 w 7190284"/>
                  <a:gd name="connsiteY24" fmla="*/ 106532 h 292963"/>
                  <a:gd name="connsiteX25" fmla="*/ 2307565 w 7190284"/>
                  <a:gd name="connsiteY25" fmla="*/ 115410 h 292963"/>
                  <a:gd name="connsiteX26" fmla="*/ 2360831 w 7190284"/>
                  <a:gd name="connsiteY26" fmla="*/ 124287 h 292963"/>
                  <a:gd name="connsiteX27" fmla="*/ 2387464 w 7190284"/>
                  <a:gd name="connsiteY27" fmla="*/ 133165 h 292963"/>
                  <a:gd name="connsiteX28" fmla="*/ 2485119 w 7190284"/>
                  <a:gd name="connsiteY28" fmla="*/ 142043 h 292963"/>
                  <a:gd name="connsiteX29" fmla="*/ 2538385 w 7190284"/>
                  <a:gd name="connsiteY29" fmla="*/ 159798 h 292963"/>
                  <a:gd name="connsiteX30" fmla="*/ 2600528 w 7190284"/>
                  <a:gd name="connsiteY30" fmla="*/ 186431 h 292963"/>
                  <a:gd name="connsiteX31" fmla="*/ 2627161 w 7190284"/>
                  <a:gd name="connsiteY31" fmla="*/ 204186 h 292963"/>
                  <a:gd name="connsiteX32" fmla="*/ 2698183 w 7190284"/>
                  <a:gd name="connsiteY32" fmla="*/ 221942 h 292963"/>
                  <a:gd name="connsiteX33" fmla="*/ 2742571 w 7190284"/>
                  <a:gd name="connsiteY33" fmla="*/ 239697 h 292963"/>
                  <a:gd name="connsiteX34" fmla="*/ 2769204 w 7190284"/>
                  <a:gd name="connsiteY34" fmla="*/ 248575 h 292963"/>
                  <a:gd name="connsiteX35" fmla="*/ 2857981 w 7190284"/>
                  <a:gd name="connsiteY35" fmla="*/ 266330 h 292963"/>
                  <a:gd name="connsiteX36" fmla="*/ 3266354 w 7190284"/>
                  <a:gd name="connsiteY36" fmla="*/ 257452 h 292963"/>
                  <a:gd name="connsiteX37" fmla="*/ 3355130 w 7190284"/>
                  <a:gd name="connsiteY37" fmla="*/ 248575 h 292963"/>
                  <a:gd name="connsiteX38" fmla="*/ 4162998 w 7190284"/>
                  <a:gd name="connsiteY38" fmla="*/ 239697 h 292963"/>
                  <a:gd name="connsiteX39" fmla="*/ 4234020 w 7190284"/>
                  <a:gd name="connsiteY39" fmla="*/ 230819 h 292963"/>
                  <a:gd name="connsiteX40" fmla="*/ 4269530 w 7190284"/>
                  <a:gd name="connsiteY40" fmla="*/ 213064 h 292963"/>
                  <a:gd name="connsiteX41" fmla="*/ 4411573 w 7190284"/>
                  <a:gd name="connsiteY41" fmla="*/ 186431 h 292963"/>
                  <a:gd name="connsiteX42" fmla="*/ 4438206 w 7190284"/>
                  <a:gd name="connsiteY42" fmla="*/ 177553 h 292963"/>
                  <a:gd name="connsiteX43" fmla="*/ 4553616 w 7190284"/>
                  <a:gd name="connsiteY43" fmla="*/ 150920 h 292963"/>
                  <a:gd name="connsiteX44" fmla="*/ 5175053 w 7190284"/>
                  <a:gd name="connsiteY44" fmla="*/ 124287 h 292963"/>
                  <a:gd name="connsiteX45" fmla="*/ 5361484 w 7190284"/>
                  <a:gd name="connsiteY45" fmla="*/ 133165 h 292963"/>
                  <a:gd name="connsiteX46" fmla="*/ 5636691 w 7190284"/>
                  <a:gd name="connsiteY46" fmla="*/ 142043 h 292963"/>
                  <a:gd name="connsiteX47" fmla="*/ 5752101 w 7190284"/>
                  <a:gd name="connsiteY47" fmla="*/ 159798 h 292963"/>
                  <a:gd name="connsiteX48" fmla="*/ 5805367 w 7190284"/>
                  <a:gd name="connsiteY48" fmla="*/ 168676 h 292963"/>
                  <a:gd name="connsiteX49" fmla="*/ 5876389 w 7190284"/>
                  <a:gd name="connsiteY49" fmla="*/ 186431 h 292963"/>
                  <a:gd name="connsiteX50" fmla="*/ 5974043 w 7190284"/>
                  <a:gd name="connsiteY50" fmla="*/ 204186 h 292963"/>
                  <a:gd name="connsiteX51" fmla="*/ 6071697 w 7190284"/>
                  <a:gd name="connsiteY51" fmla="*/ 230819 h 292963"/>
                  <a:gd name="connsiteX52" fmla="*/ 6124963 w 7190284"/>
                  <a:gd name="connsiteY52" fmla="*/ 257452 h 292963"/>
                  <a:gd name="connsiteX53" fmla="*/ 6151596 w 7190284"/>
                  <a:gd name="connsiteY53" fmla="*/ 266330 h 292963"/>
                  <a:gd name="connsiteX54" fmla="*/ 6320272 w 7190284"/>
                  <a:gd name="connsiteY54" fmla="*/ 284085 h 292963"/>
                  <a:gd name="connsiteX55" fmla="*/ 7190284 w 7190284"/>
                  <a:gd name="connsiteY55" fmla="*/ 284085 h 29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7190284" h="292963">
                    <a:moveTo>
                      <a:pt x="8249" y="292963"/>
                    </a:moveTo>
                    <a:cubicBezTo>
                      <a:pt x="134758" y="274889"/>
                      <a:pt x="0" y="292900"/>
                      <a:pt x="176924" y="275208"/>
                    </a:cubicBezTo>
                    <a:cubicBezTo>
                      <a:pt x="200664" y="272834"/>
                      <a:pt x="224219" y="268828"/>
                      <a:pt x="247946" y="266330"/>
                    </a:cubicBezTo>
                    <a:cubicBezTo>
                      <a:pt x="390552" y="251318"/>
                      <a:pt x="298476" y="265305"/>
                      <a:pt x="398866" y="248575"/>
                    </a:cubicBezTo>
                    <a:cubicBezTo>
                      <a:pt x="416621" y="242656"/>
                      <a:pt x="435392" y="239189"/>
                      <a:pt x="452132" y="230819"/>
                    </a:cubicBezTo>
                    <a:cubicBezTo>
                      <a:pt x="569907" y="171933"/>
                      <a:pt x="422837" y="243374"/>
                      <a:pt x="514276" y="204186"/>
                    </a:cubicBezTo>
                    <a:cubicBezTo>
                      <a:pt x="579268" y="176332"/>
                      <a:pt x="519829" y="193921"/>
                      <a:pt x="585297" y="177553"/>
                    </a:cubicBezTo>
                    <a:cubicBezTo>
                      <a:pt x="591216" y="171635"/>
                      <a:pt x="596089" y="164441"/>
                      <a:pt x="603053" y="159798"/>
                    </a:cubicBezTo>
                    <a:cubicBezTo>
                      <a:pt x="635526" y="138150"/>
                      <a:pt x="638586" y="143811"/>
                      <a:pt x="674074" y="133165"/>
                    </a:cubicBezTo>
                    <a:cubicBezTo>
                      <a:pt x="692000" y="127787"/>
                      <a:pt x="708988" y="119081"/>
                      <a:pt x="727340" y="115410"/>
                    </a:cubicBezTo>
                    <a:cubicBezTo>
                      <a:pt x="742136" y="112451"/>
                      <a:pt x="756814" y="108826"/>
                      <a:pt x="771728" y="106532"/>
                    </a:cubicBezTo>
                    <a:cubicBezTo>
                      <a:pt x="834594" y="96860"/>
                      <a:pt x="883966" y="94220"/>
                      <a:pt x="949282" y="88777"/>
                    </a:cubicBezTo>
                    <a:cubicBezTo>
                      <a:pt x="961119" y="85818"/>
                      <a:pt x="973368" y="84183"/>
                      <a:pt x="984792" y="79899"/>
                    </a:cubicBezTo>
                    <a:cubicBezTo>
                      <a:pt x="997183" y="75252"/>
                      <a:pt x="1007363" y="64917"/>
                      <a:pt x="1020303" y="62144"/>
                    </a:cubicBezTo>
                    <a:cubicBezTo>
                      <a:pt x="1049383" y="55913"/>
                      <a:pt x="1079488" y="56225"/>
                      <a:pt x="1109080" y="53266"/>
                    </a:cubicBezTo>
                    <a:cubicBezTo>
                      <a:pt x="1123876" y="50307"/>
                      <a:pt x="1138765" y="47781"/>
                      <a:pt x="1153468" y="44388"/>
                    </a:cubicBezTo>
                    <a:cubicBezTo>
                      <a:pt x="1217883" y="29523"/>
                      <a:pt x="1261692" y="13500"/>
                      <a:pt x="1331022" y="8878"/>
                    </a:cubicBezTo>
                    <a:lnTo>
                      <a:pt x="1464187" y="0"/>
                    </a:lnTo>
                    <a:cubicBezTo>
                      <a:pt x="1558882" y="2959"/>
                      <a:pt x="1653669" y="3764"/>
                      <a:pt x="1748272" y="8878"/>
                    </a:cubicBezTo>
                    <a:cubicBezTo>
                      <a:pt x="1764177" y="9738"/>
                      <a:pt x="1801701" y="19094"/>
                      <a:pt x="1819293" y="26633"/>
                    </a:cubicBezTo>
                    <a:cubicBezTo>
                      <a:pt x="1831457" y="31846"/>
                      <a:pt x="1842640" y="39175"/>
                      <a:pt x="1854804" y="44388"/>
                    </a:cubicBezTo>
                    <a:cubicBezTo>
                      <a:pt x="1878692" y="54626"/>
                      <a:pt x="1899769" y="56932"/>
                      <a:pt x="1925825" y="62144"/>
                    </a:cubicBezTo>
                    <a:cubicBezTo>
                      <a:pt x="1934703" y="68062"/>
                      <a:pt x="1942260" y="76761"/>
                      <a:pt x="1952458" y="79899"/>
                    </a:cubicBezTo>
                    <a:cubicBezTo>
                      <a:pt x="1981302" y="88774"/>
                      <a:pt x="2012605" y="88110"/>
                      <a:pt x="2041235" y="97654"/>
                    </a:cubicBezTo>
                    <a:cubicBezTo>
                      <a:pt x="2050113" y="100613"/>
                      <a:pt x="2058531" y="105909"/>
                      <a:pt x="2067868" y="106532"/>
                    </a:cubicBezTo>
                    <a:cubicBezTo>
                      <a:pt x="2147645" y="111851"/>
                      <a:pt x="2227666" y="112451"/>
                      <a:pt x="2307565" y="115410"/>
                    </a:cubicBezTo>
                    <a:cubicBezTo>
                      <a:pt x="2325320" y="118369"/>
                      <a:pt x="2343259" y="120382"/>
                      <a:pt x="2360831" y="124287"/>
                    </a:cubicBezTo>
                    <a:cubicBezTo>
                      <a:pt x="2369966" y="126317"/>
                      <a:pt x="2378200" y="131842"/>
                      <a:pt x="2387464" y="133165"/>
                    </a:cubicBezTo>
                    <a:cubicBezTo>
                      <a:pt x="2419821" y="137788"/>
                      <a:pt x="2452567" y="139084"/>
                      <a:pt x="2485119" y="142043"/>
                    </a:cubicBezTo>
                    <a:cubicBezTo>
                      <a:pt x="2502874" y="147961"/>
                      <a:pt x="2522812" y="149417"/>
                      <a:pt x="2538385" y="159798"/>
                    </a:cubicBezTo>
                    <a:cubicBezTo>
                      <a:pt x="2575170" y="184321"/>
                      <a:pt x="2554667" y="174965"/>
                      <a:pt x="2600528" y="186431"/>
                    </a:cubicBezTo>
                    <a:cubicBezTo>
                      <a:pt x="2609406" y="192349"/>
                      <a:pt x="2617618" y="199414"/>
                      <a:pt x="2627161" y="204186"/>
                    </a:cubicBezTo>
                    <a:cubicBezTo>
                      <a:pt x="2650597" y="215904"/>
                      <a:pt x="2672855" y="214344"/>
                      <a:pt x="2698183" y="221942"/>
                    </a:cubicBezTo>
                    <a:cubicBezTo>
                      <a:pt x="2713447" y="226521"/>
                      <a:pt x="2727650" y="234102"/>
                      <a:pt x="2742571" y="239697"/>
                    </a:cubicBezTo>
                    <a:cubicBezTo>
                      <a:pt x="2751333" y="242983"/>
                      <a:pt x="2760206" y="246004"/>
                      <a:pt x="2769204" y="248575"/>
                    </a:cubicBezTo>
                    <a:cubicBezTo>
                      <a:pt x="2806278" y="259167"/>
                      <a:pt x="2816137" y="259356"/>
                      <a:pt x="2857981" y="266330"/>
                    </a:cubicBezTo>
                    <a:lnTo>
                      <a:pt x="3266354" y="257452"/>
                    </a:lnTo>
                    <a:cubicBezTo>
                      <a:pt x="3296075" y="256391"/>
                      <a:pt x="3325396" y="249164"/>
                      <a:pt x="3355130" y="248575"/>
                    </a:cubicBezTo>
                    <a:lnTo>
                      <a:pt x="4162998" y="239697"/>
                    </a:lnTo>
                    <a:cubicBezTo>
                      <a:pt x="4186672" y="236738"/>
                      <a:pt x="4210874" y="236605"/>
                      <a:pt x="4234020" y="230819"/>
                    </a:cubicBezTo>
                    <a:cubicBezTo>
                      <a:pt x="4246859" y="227609"/>
                      <a:pt x="4256691" y="216274"/>
                      <a:pt x="4269530" y="213064"/>
                    </a:cubicBezTo>
                    <a:cubicBezTo>
                      <a:pt x="4456890" y="166225"/>
                      <a:pt x="4317821" y="213218"/>
                      <a:pt x="4411573" y="186431"/>
                    </a:cubicBezTo>
                    <a:cubicBezTo>
                      <a:pt x="4420571" y="183860"/>
                      <a:pt x="4429178" y="180015"/>
                      <a:pt x="4438206" y="177553"/>
                    </a:cubicBezTo>
                    <a:cubicBezTo>
                      <a:pt x="4453242" y="173452"/>
                      <a:pt x="4528969" y="153878"/>
                      <a:pt x="4553616" y="150920"/>
                    </a:cubicBezTo>
                    <a:cubicBezTo>
                      <a:pt x="4813458" y="119739"/>
                      <a:pt x="4833347" y="131121"/>
                      <a:pt x="5175053" y="124287"/>
                    </a:cubicBezTo>
                    <a:lnTo>
                      <a:pt x="5361484" y="133165"/>
                    </a:lnTo>
                    <a:lnTo>
                      <a:pt x="5636691" y="142043"/>
                    </a:lnTo>
                    <a:cubicBezTo>
                      <a:pt x="5689059" y="144729"/>
                      <a:pt x="5705585" y="151340"/>
                      <a:pt x="5752101" y="159798"/>
                    </a:cubicBezTo>
                    <a:cubicBezTo>
                      <a:pt x="5769811" y="163018"/>
                      <a:pt x="5787766" y="164904"/>
                      <a:pt x="5805367" y="168676"/>
                    </a:cubicBezTo>
                    <a:cubicBezTo>
                      <a:pt x="5829228" y="173789"/>
                      <a:pt x="5852460" y="181645"/>
                      <a:pt x="5876389" y="186431"/>
                    </a:cubicBezTo>
                    <a:cubicBezTo>
                      <a:pt x="5938428" y="198839"/>
                      <a:pt x="5905893" y="192829"/>
                      <a:pt x="5974043" y="204186"/>
                    </a:cubicBezTo>
                    <a:cubicBezTo>
                      <a:pt x="6041624" y="226714"/>
                      <a:pt x="6008957" y="218272"/>
                      <a:pt x="6071697" y="230819"/>
                    </a:cubicBezTo>
                    <a:cubicBezTo>
                      <a:pt x="6099577" y="258699"/>
                      <a:pt x="6079150" y="244363"/>
                      <a:pt x="6124963" y="257452"/>
                    </a:cubicBezTo>
                    <a:cubicBezTo>
                      <a:pt x="6133961" y="260023"/>
                      <a:pt x="6142461" y="264300"/>
                      <a:pt x="6151596" y="266330"/>
                    </a:cubicBezTo>
                    <a:cubicBezTo>
                      <a:pt x="6199310" y="276934"/>
                      <a:pt x="6280394" y="283726"/>
                      <a:pt x="6320272" y="284085"/>
                    </a:cubicBezTo>
                    <a:lnTo>
                      <a:pt x="7190284" y="284085"/>
                    </a:lnTo>
                  </a:path>
                </a:pathLst>
              </a:custGeom>
              <a:ln w="28575">
                <a:solidFill>
                  <a:srgbClr val="ACF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001E69"/>
                  </a:solidFill>
                </a:endParaRPr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3755679" y="3959897"/>
                <a:ext cx="1182418" cy="218549"/>
              </a:xfrm>
              <a:custGeom>
                <a:avLst/>
                <a:gdLst>
                  <a:gd name="connsiteX0" fmla="*/ 7137444 w 7156979"/>
                  <a:gd name="connsiteY0" fmla="*/ 439916 h 886886"/>
                  <a:gd name="connsiteX1" fmla="*/ 7137444 w 7156979"/>
                  <a:gd name="connsiteY1" fmla="*/ 439916 h 886886"/>
                  <a:gd name="connsiteX2" fmla="*/ 7137444 w 7156979"/>
                  <a:gd name="connsiteY2" fmla="*/ 874922 h 886886"/>
                  <a:gd name="connsiteX3" fmla="*/ 7101933 w 7156979"/>
                  <a:gd name="connsiteY3" fmla="*/ 883799 h 886886"/>
                  <a:gd name="connsiteX4" fmla="*/ 6879992 w 7156979"/>
                  <a:gd name="connsiteY4" fmla="*/ 874922 h 886886"/>
                  <a:gd name="connsiteX5" fmla="*/ 6817848 w 7156979"/>
                  <a:gd name="connsiteY5" fmla="*/ 866044 h 886886"/>
                  <a:gd name="connsiteX6" fmla="*/ 6329576 w 7156979"/>
                  <a:gd name="connsiteY6" fmla="*/ 857166 h 886886"/>
                  <a:gd name="connsiteX7" fmla="*/ 5823549 w 7156979"/>
                  <a:gd name="connsiteY7" fmla="*/ 839411 h 886886"/>
                  <a:gd name="connsiteX8" fmla="*/ 5752527 w 7156979"/>
                  <a:gd name="connsiteY8" fmla="*/ 821656 h 886886"/>
                  <a:gd name="connsiteX9" fmla="*/ 5725894 w 7156979"/>
                  <a:gd name="connsiteY9" fmla="*/ 803900 h 886886"/>
                  <a:gd name="connsiteX10" fmla="*/ 5663751 w 7156979"/>
                  <a:gd name="connsiteY10" fmla="*/ 786145 h 886886"/>
                  <a:gd name="connsiteX11" fmla="*/ 5637118 w 7156979"/>
                  <a:gd name="connsiteY11" fmla="*/ 777267 h 886886"/>
                  <a:gd name="connsiteX12" fmla="*/ 5521708 w 7156979"/>
                  <a:gd name="connsiteY12" fmla="*/ 759512 h 886886"/>
                  <a:gd name="connsiteX13" fmla="*/ 5441809 w 7156979"/>
                  <a:gd name="connsiteY13" fmla="*/ 741757 h 886886"/>
                  <a:gd name="connsiteX14" fmla="*/ 5273133 w 7156979"/>
                  <a:gd name="connsiteY14" fmla="*/ 715124 h 886886"/>
                  <a:gd name="connsiteX15" fmla="*/ 5166601 w 7156979"/>
                  <a:gd name="connsiteY15" fmla="*/ 697368 h 886886"/>
                  <a:gd name="connsiteX16" fmla="*/ 5122213 w 7156979"/>
                  <a:gd name="connsiteY16" fmla="*/ 688491 h 886886"/>
                  <a:gd name="connsiteX17" fmla="*/ 5024559 w 7156979"/>
                  <a:gd name="connsiteY17" fmla="*/ 679613 h 886886"/>
                  <a:gd name="connsiteX18" fmla="*/ 4971293 w 7156979"/>
                  <a:gd name="connsiteY18" fmla="*/ 670735 h 886886"/>
                  <a:gd name="connsiteX19" fmla="*/ 4793739 w 7156979"/>
                  <a:gd name="connsiteY19" fmla="*/ 652980 h 886886"/>
                  <a:gd name="connsiteX20" fmla="*/ 4704962 w 7156979"/>
                  <a:gd name="connsiteY20" fmla="*/ 626347 h 886886"/>
                  <a:gd name="connsiteX21" fmla="*/ 4642819 w 7156979"/>
                  <a:gd name="connsiteY21" fmla="*/ 617469 h 886886"/>
                  <a:gd name="connsiteX22" fmla="*/ 4181180 w 7156979"/>
                  <a:gd name="connsiteY22" fmla="*/ 599714 h 886886"/>
                  <a:gd name="connsiteX23" fmla="*/ 3905972 w 7156979"/>
                  <a:gd name="connsiteY23" fmla="*/ 581959 h 886886"/>
                  <a:gd name="connsiteX24" fmla="*/ 2911673 w 7156979"/>
                  <a:gd name="connsiteY24" fmla="*/ 590836 h 886886"/>
                  <a:gd name="connsiteX25" fmla="*/ 2307992 w 7156979"/>
                  <a:gd name="connsiteY25" fmla="*/ 573081 h 886886"/>
                  <a:gd name="connsiteX26" fmla="*/ 1544512 w 7156979"/>
                  <a:gd name="connsiteY26" fmla="*/ 555326 h 886886"/>
                  <a:gd name="connsiteX27" fmla="*/ 1340326 w 7156979"/>
                  <a:gd name="connsiteY27" fmla="*/ 537570 h 886886"/>
                  <a:gd name="connsiteX28" fmla="*/ 1198283 w 7156979"/>
                  <a:gd name="connsiteY28" fmla="*/ 519815 h 886886"/>
                  <a:gd name="connsiteX29" fmla="*/ 1162772 w 7156979"/>
                  <a:gd name="connsiteY29" fmla="*/ 510937 h 886886"/>
                  <a:gd name="connsiteX30" fmla="*/ 1136139 w 7156979"/>
                  <a:gd name="connsiteY30" fmla="*/ 502059 h 886886"/>
                  <a:gd name="connsiteX31" fmla="*/ 994096 w 7156979"/>
                  <a:gd name="connsiteY31" fmla="*/ 493182 h 886886"/>
                  <a:gd name="connsiteX32" fmla="*/ 896442 w 7156979"/>
                  <a:gd name="connsiteY32" fmla="*/ 475426 h 886886"/>
                  <a:gd name="connsiteX33" fmla="*/ 869809 w 7156979"/>
                  <a:gd name="connsiteY33" fmla="*/ 457671 h 886886"/>
                  <a:gd name="connsiteX34" fmla="*/ 834298 w 7156979"/>
                  <a:gd name="connsiteY34" fmla="*/ 439916 h 886886"/>
                  <a:gd name="connsiteX35" fmla="*/ 781032 w 7156979"/>
                  <a:gd name="connsiteY35" fmla="*/ 422160 h 886886"/>
                  <a:gd name="connsiteX36" fmla="*/ 754399 w 7156979"/>
                  <a:gd name="connsiteY36" fmla="*/ 413283 h 886886"/>
                  <a:gd name="connsiteX37" fmla="*/ 736644 w 7156979"/>
                  <a:gd name="connsiteY37" fmla="*/ 395527 h 886886"/>
                  <a:gd name="connsiteX38" fmla="*/ 647867 w 7156979"/>
                  <a:gd name="connsiteY38" fmla="*/ 368894 h 886886"/>
                  <a:gd name="connsiteX39" fmla="*/ 621234 w 7156979"/>
                  <a:gd name="connsiteY39" fmla="*/ 360017 h 886886"/>
                  <a:gd name="connsiteX40" fmla="*/ 576846 w 7156979"/>
                  <a:gd name="connsiteY40" fmla="*/ 333384 h 886886"/>
                  <a:gd name="connsiteX41" fmla="*/ 559091 w 7156979"/>
                  <a:gd name="connsiteY41" fmla="*/ 315628 h 886886"/>
                  <a:gd name="connsiteX42" fmla="*/ 523580 w 7156979"/>
                  <a:gd name="connsiteY42" fmla="*/ 306751 h 886886"/>
                  <a:gd name="connsiteX43" fmla="*/ 470314 w 7156979"/>
                  <a:gd name="connsiteY43" fmla="*/ 288995 h 886886"/>
                  <a:gd name="connsiteX44" fmla="*/ 443681 w 7156979"/>
                  <a:gd name="connsiteY44" fmla="*/ 280118 h 886886"/>
                  <a:gd name="connsiteX45" fmla="*/ 408170 w 7156979"/>
                  <a:gd name="connsiteY45" fmla="*/ 271240 h 886886"/>
                  <a:gd name="connsiteX46" fmla="*/ 354904 w 7156979"/>
                  <a:gd name="connsiteY46" fmla="*/ 253485 h 886886"/>
                  <a:gd name="connsiteX47" fmla="*/ 230617 w 7156979"/>
                  <a:gd name="connsiteY47" fmla="*/ 226852 h 886886"/>
                  <a:gd name="connsiteX48" fmla="*/ 168473 w 7156979"/>
                  <a:gd name="connsiteY48" fmla="*/ 191341 h 886886"/>
                  <a:gd name="connsiteX49" fmla="*/ 115207 w 7156979"/>
                  <a:gd name="connsiteY49" fmla="*/ 173586 h 886886"/>
                  <a:gd name="connsiteX50" fmla="*/ 88574 w 7156979"/>
                  <a:gd name="connsiteY50" fmla="*/ 164708 h 886886"/>
                  <a:gd name="connsiteX51" fmla="*/ 17553 w 7156979"/>
                  <a:gd name="connsiteY51" fmla="*/ 155830 h 886886"/>
                  <a:gd name="connsiteX52" fmla="*/ 8675 w 7156979"/>
                  <a:gd name="connsiteY52" fmla="*/ 67054 h 886886"/>
                  <a:gd name="connsiteX53" fmla="*/ 17553 w 7156979"/>
                  <a:gd name="connsiteY53" fmla="*/ 13788 h 886886"/>
                  <a:gd name="connsiteX54" fmla="*/ 203984 w 7156979"/>
                  <a:gd name="connsiteY54" fmla="*/ 22665 h 886886"/>
                  <a:gd name="connsiteX55" fmla="*/ 328271 w 7156979"/>
                  <a:gd name="connsiteY55" fmla="*/ 40421 h 886886"/>
                  <a:gd name="connsiteX56" fmla="*/ 425926 w 7156979"/>
                  <a:gd name="connsiteY56" fmla="*/ 31543 h 886886"/>
                  <a:gd name="connsiteX57" fmla="*/ 470314 w 7156979"/>
                  <a:gd name="connsiteY57" fmla="*/ 22665 h 886886"/>
                  <a:gd name="connsiteX58" fmla="*/ 612357 w 7156979"/>
                  <a:gd name="connsiteY58" fmla="*/ 40421 h 886886"/>
                  <a:gd name="connsiteX59" fmla="*/ 638990 w 7156979"/>
                  <a:gd name="connsiteY59" fmla="*/ 67054 h 886886"/>
                  <a:gd name="connsiteX60" fmla="*/ 674500 w 7156979"/>
                  <a:gd name="connsiteY60" fmla="*/ 75931 h 886886"/>
                  <a:gd name="connsiteX61" fmla="*/ 807665 w 7156979"/>
                  <a:gd name="connsiteY61" fmla="*/ 84809 h 886886"/>
                  <a:gd name="connsiteX62" fmla="*/ 1136139 w 7156979"/>
                  <a:gd name="connsiteY62" fmla="*/ 102564 h 886886"/>
                  <a:gd name="connsiteX63" fmla="*/ 1216038 w 7156979"/>
                  <a:gd name="connsiteY63" fmla="*/ 111442 h 886886"/>
                  <a:gd name="connsiteX64" fmla="*/ 1713188 w 7156979"/>
                  <a:gd name="connsiteY64" fmla="*/ 129197 h 886886"/>
                  <a:gd name="connsiteX65" fmla="*/ 1944007 w 7156979"/>
                  <a:gd name="connsiteY65" fmla="*/ 138075 h 886886"/>
                  <a:gd name="connsiteX66" fmla="*/ 2370135 w 7156979"/>
                  <a:gd name="connsiteY66" fmla="*/ 155830 h 886886"/>
                  <a:gd name="connsiteX67" fmla="*/ 3719541 w 7156979"/>
                  <a:gd name="connsiteY67" fmla="*/ 164708 h 886886"/>
                  <a:gd name="connsiteX68" fmla="*/ 3817195 w 7156979"/>
                  <a:gd name="connsiteY68" fmla="*/ 182463 h 886886"/>
                  <a:gd name="connsiteX69" fmla="*/ 3897094 w 7156979"/>
                  <a:gd name="connsiteY69" fmla="*/ 191341 h 886886"/>
                  <a:gd name="connsiteX70" fmla="*/ 4269957 w 7156979"/>
                  <a:gd name="connsiteY70" fmla="*/ 209096 h 886886"/>
                  <a:gd name="connsiteX71" fmla="*/ 4704962 w 7156979"/>
                  <a:gd name="connsiteY71" fmla="*/ 209096 h 886886"/>
                  <a:gd name="connsiteX72" fmla="*/ 4758228 w 7156979"/>
                  <a:gd name="connsiteY72" fmla="*/ 200219 h 886886"/>
                  <a:gd name="connsiteX73" fmla="*/ 4891394 w 7156979"/>
                  <a:gd name="connsiteY73" fmla="*/ 191341 h 886886"/>
                  <a:gd name="connsiteX74" fmla="*/ 5583852 w 7156979"/>
                  <a:gd name="connsiteY74" fmla="*/ 200219 h 886886"/>
                  <a:gd name="connsiteX75" fmla="*/ 5672628 w 7156979"/>
                  <a:gd name="connsiteY75" fmla="*/ 226852 h 886886"/>
                  <a:gd name="connsiteX76" fmla="*/ 5823549 w 7156979"/>
                  <a:gd name="connsiteY76" fmla="*/ 235729 h 886886"/>
                  <a:gd name="connsiteX77" fmla="*/ 5867937 w 7156979"/>
                  <a:gd name="connsiteY77" fmla="*/ 244607 h 886886"/>
                  <a:gd name="connsiteX78" fmla="*/ 5894570 w 7156979"/>
                  <a:gd name="connsiteY78" fmla="*/ 253485 h 886886"/>
                  <a:gd name="connsiteX79" fmla="*/ 6036613 w 7156979"/>
                  <a:gd name="connsiteY79" fmla="*/ 271240 h 886886"/>
                  <a:gd name="connsiteX80" fmla="*/ 6098757 w 7156979"/>
                  <a:gd name="connsiteY80" fmla="*/ 288995 h 886886"/>
                  <a:gd name="connsiteX81" fmla="*/ 6178656 w 7156979"/>
                  <a:gd name="connsiteY81" fmla="*/ 297873 h 886886"/>
                  <a:gd name="connsiteX82" fmla="*/ 6223044 w 7156979"/>
                  <a:gd name="connsiteY82" fmla="*/ 306751 h 886886"/>
                  <a:gd name="connsiteX83" fmla="*/ 6311821 w 7156979"/>
                  <a:gd name="connsiteY83" fmla="*/ 315628 h 886886"/>
                  <a:gd name="connsiteX84" fmla="*/ 6347331 w 7156979"/>
                  <a:gd name="connsiteY84" fmla="*/ 333384 h 886886"/>
                  <a:gd name="connsiteX85" fmla="*/ 6400597 w 7156979"/>
                  <a:gd name="connsiteY85" fmla="*/ 351139 h 886886"/>
                  <a:gd name="connsiteX86" fmla="*/ 6498252 w 7156979"/>
                  <a:gd name="connsiteY86" fmla="*/ 377772 h 886886"/>
                  <a:gd name="connsiteX87" fmla="*/ 6542640 w 7156979"/>
                  <a:gd name="connsiteY87" fmla="*/ 386650 h 886886"/>
                  <a:gd name="connsiteX88" fmla="*/ 6817848 w 7156979"/>
                  <a:gd name="connsiteY88" fmla="*/ 395527 h 886886"/>
                  <a:gd name="connsiteX89" fmla="*/ 7155199 w 7156979"/>
                  <a:gd name="connsiteY89" fmla="*/ 404405 h 886886"/>
                  <a:gd name="connsiteX90" fmla="*/ 7137444 w 7156979"/>
                  <a:gd name="connsiteY90" fmla="*/ 510937 h 886886"/>
                  <a:gd name="connsiteX91" fmla="*/ 7128566 w 7156979"/>
                  <a:gd name="connsiteY91" fmla="*/ 519815 h 886886"/>
                  <a:gd name="connsiteX92" fmla="*/ 7137444 w 7156979"/>
                  <a:gd name="connsiteY92" fmla="*/ 439916 h 8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156979" h="886886">
                    <a:moveTo>
                      <a:pt x="7137444" y="439916"/>
                    </a:moveTo>
                    <a:lnTo>
                      <a:pt x="7137444" y="439916"/>
                    </a:lnTo>
                    <a:cubicBezTo>
                      <a:pt x="7141273" y="535642"/>
                      <a:pt x="7156979" y="777247"/>
                      <a:pt x="7137444" y="874922"/>
                    </a:cubicBezTo>
                    <a:cubicBezTo>
                      <a:pt x="7135051" y="886886"/>
                      <a:pt x="7113770" y="880840"/>
                      <a:pt x="7101933" y="883799"/>
                    </a:cubicBezTo>
                    <a:cubicBezTo>
                      <a:pt x="7027953" y="880840"/>
                      <a:pt x="6953887" y="879540"/>
                      <a:pt x="6879992" y="874922"/>
                    </a:cubicBezTo>
                    <a:cubicBezTo>
                      <a:pt x="6859108" y="873617"/>
                      <a:pt x="6838762" y="866719"/>
                      <a:pt x="6817848" y="866044"/>
                    </a:cubicBezTo>
                    <a:cubicBezTo>
                      <a:pt x="6655148" y="860795"/>
                      <a:pt x="6492302" y="861525"/>
                      <a:pt x="6329576" y="857166"/>
                    </a:cubicBezTo>
                    <a:lnTo>
                      <a:pt x="5823549" y="839411"/>
                    </a:lnTo>
                    <a:cubicBezTo>
                      <a:pt x="5799875" y="833493"/>
                      <a:pt x="5772831" y="835192"/>
                      <a:pt x="5752527" y="821656"/>
                    </a:cubicBezTo>
                    <a:cubicBezTo>
                      <a:pt x="5743649" y="815737"/>
                      <a:pt x="5735801" y="807863"/>
                      <a:pt x="5725894" y="803900"/>
                    </a:cubicBezTo>
                    <a:cubicBezTo>
                      <a:pt x="5705892" y="795899"/>
                      <a:pt x="5684386" y="792335"/>
                      <a:pt x="5663751" y="786145"/>
                    </a:cubicBezTo>
                    <a:cubicBezTo>
                      <a:pt x="5654788" y="783456"/>
                      <a:pt x="5646253" y="779297"/>
                      <a:pt x="5637118" y="777267"/>
                    </a:cubicBezTo>
                    <a:cubicBezTo>
                      <a:pt x="5614960" y="772343"/>
                      <a:pt x="5541515" y="762342"/>
                      <a:pt x="5521708" y="759512"/>
                    </a:cubicBezTo>
                    <a:cubicBezTo>
                      <a:pt x="5465000" y="740609"/>
                      <a:pt x="5529309" y="760507"/>
                      <a:pt x="5441809" y="741757"/>
                    </a:cubicBezTo>
                    <a:cubicBezTo>
                      <a:pt x="5309334" y="713369"/>
                      <a:pt x="5434931" y="729832"/>
                      <a:pt x="5273133" y="715124"/>
                    </a:cubicBezTo>
                    <a:cubicBezTo>
                      <a:pt x="5201729" y="697272"/>
                      <a:pt x="5274658" y="713992"/>
                      <a:pt x="5166601" y="697368"/>
                    </a:cubicBezTo>
                    <a:cubicBezTo>
                      <a:pt x="5151687" y="695074"/>
                      <a:pt x="5137185" y="690363"/>
                      <a:pt x="5122213" y="688491"/>
                    </a:cubicBezTo>
                    <a:cubicBezTo>
                      <a:pt x="5089780" y="684437"/>
                      <a:pt x="5057021" y="683432"/>
                      <a:pt x="5024559" y="679613"/>
                    </a:cubicBezTo>
                    <a:cubicBezTo>
                      <a:pt x="5006682" y="677510"/>
                      <a:pt x="4989175" y="672798"/>
                      <a:pt x="4971293" y="670735"/>
                    </a:cubicBezTo>
                    <a:cubicBezTo>
                      <a:pt x="4912205" y="663917"/>
                      <a:pt x="4793739" y="652980"/>
                      <a:pt x="4793739" y="652980"/>
                    </a:cubicBezTo>
                    <a:cubicBezTo>
                      <a:pt x="4567825" y="607795"/>
                      <a:pt x="4938573" y="684750"/>
                      <a:pt x="4704962" y="626347"/>
                    </a:cubicBezTo>
                    <a:cubicBezTo>
                      <a:pt x="4684662" y="621272"/>
                      <a:pt x="4663717" y="618532"/>
                      <a:pt x="4642819" y="617469"/>
                    </a:cubicBezTo>
                    <a:cubicBezTo>
                      <a:pt x="4489024" y="609649"/>
                      <a:pt x="4334995" y="607127"/>
                      <a:pt x="4181180" y="599714"/>
                    </a:cubicBezTo>
                    <a:cubicBezTo>
                      <a:pt x="4089360" y="595289"/>
                      <a:pt x="3997708" y="587877"/>
                      <a:pt x="3905972" y="581959"/>
                    </a:cubicBezTo>
                    <a:lnTo>
                      <a:pt x="2911673" y="590836"/>
                    </a:lnTo>
                    <a:cubicBezTo>
                      <a:pt x="2196326" y="590836"/>
                      <a:pt x="2723362" y="584837"/>
                      <a:pt x="2307992" y="573081"/>
                    </a:cubicBezTo>
                    <a:lnTo>
                      <a:pt x="1544512" y="555326"/>
                    </a:lnTo>
                    <a:cubicBezTo>
                      <a:pt x="1476450" y="549407"/>
                      <a:pt x="1407715" y="548801"/>
                      <a:pt x="1340326" y="537570"/>
                    </a:cubicBezTo>
                    <a:cubicBezTo>
                      <a:pt x="1257725" y="523804"/>
                      <a:pt x="1304971" y="530484"/>
                      <a:pt x="1198283" y="519815"/>
                    </a:cubicBezTo>
                    <a:cubicBezTo>
                      <a:pt x="1186446" y="516856"/>
                      <a:pt x="1174504" y="514289"/>
                      <a:pt x="1162772" y="510937"/>
                    </a:cubicBezTo>
                    <a:cubicBezTo>
                      <a:pt x="1153774" y="508366"/>
                      <a:pt x="1145446" y="503039"/>
                      <a:pt x="1136139" y="502059"/>
                    </a:cubicBezTo>
                    <a:cubicBezTo>
                      <a:pt x="1088960" y="497093"/>
                      <a:pt x="1041444" y="496141"/>
                      <a:pt x="994096" y="493182"/>
                    </a:cubicBezTo>
                    <a:cubicBezTo>
                      <a:pt x="979694" y="491124"/>
                      <a:pt x="917372" y="484396"/>
                      <a:pt x="896442" y="475426"/>
                    </a:cubicBezTo>
                    <a:cubicBezTo>
                      <a:pt x="886635" y="471223"/>
                      <a:pt x="879073" y="462964"/>
                      <a:pt x="869809" y="457671"/>
                    </a:cubicBezTo>
                    <a:cubicBezTo>
                      <a:pt x="858319" y="451105"/>
                      <a:pt x="846586" y="444831"/>
                      <a:pt x="834298" y="439916"/>
                    </a:cubicBezTo>
                    <a:cubicBezTo>
                      <a:pt x="816921" y="432965"/>
                      <a:pt x="798787" y="428078"/>
                      <a:pt x="781032" y="422160"/>
                    </a:cubicBezTo>
                    <a:lnTo>
                      <a:pt x="754399" y="413283"/>
                    </a:lnTo>
                    <a:cubicBezTo>
                      <a:pt x="748481" y="407364"/>
                      <a:pt x="744130" y="399270"/>
                      <a:pt x="736644" y="395527"/>
                    </a:cubicBezTo>
                    <a:cubicBezTo>
                      <a:pt x="708522" y="381466"/>
                      <a:pt x="677597" y="377388"/>
                      <a:pt x="647867" y="368894"/>
                    </a:cubicBezTo>
                    <a:cubicBezTo>
                      <a:pt x="638869" y="366323"/>
                      <a:pt x="630112" y="362976"/>
                      <a:pt x="621234" y="360017"/>
                    </a:cubicBezTo>
                    <a:cubicBezTo>
                      <a:pt x="576247" y="315027"/>
                      <a:pt x="634468" y="367958"/>
                      <a:pt x="576846" y="333384"/>
                    </a:cubicBezTo>
                    <a:cubicBezTo>
                      <a:pt x="569669" y="329078"/>
                      <a:pt x="566577" y="319371"/>
                      <a:pt x="559091" y="315628"/>
                    </a:cubicBezTo>
                    <a:cubicBezTo>
                      <a:pt x="548178" y="310171"/>
                      <a:pt x="535267" y="310257"/>
                      <a:pt x="523580" y="306751"/>
                    </a:cubicBezTo>
                    <a:cubicBezTo>
                      <a:pt x="505653" y="301373"/>
                      <a:pt x="488069" y="294913"/>
                      <a:pt x="470314" y="288995"/>
                    </a:cubicBezTo>
                    <a:cubicBezTo>
                      <a:pt x="461436" y="286036"/>
                      <a:pt x="452759" y="282388"/>
                      <a:pt x="443681" y="280118"/>
                    </a:cubicBezTo>
                    <a:cubicBezTo>
                      <a:pt x="431844" y="277159"/>
                      <a:pt x="419857" y="274746"/>
                      <a:pt x="408170" y="271240"/>
                    </a:cubicBezTo>
                    <a:cubicBezTo>
                      <a:pt x="390244" y="265862"/>
                      <a:pt x="354904" y="253485"/>
                      <a:pt x="354904" y="253485"/>
                    </a:cubicBezTo>
                    <a:cubicBezTo>
                      <a:pt x="308494" y="207072"/>
                      <a:pt x="360217" y="251152"/>
                      <a:pt x="230617" y="226852"/>
                    </a:cubicBezTo>
                    <a:cubicBezTo>
                      <a:pt x="199979" y="221107"/>
                      <a:pt x="194495" y="202906"/>
                      <a:pt x="168473" y="191341"/>
                    </a:cubicBezTo>
                    <a:cubicBezTo>
                      <a:pt x="151370" y="183740"/>
                      <a:pt x="132962" y="179504"/>
                      <a:pt x="115207" y="173586"/>
                    </a:cubicBezTo>
                    <a:cubicBezTo>
                      <a:pt x="106329" y="170627"/>
                      <a:pt x="97860" y="165869"/>
                      <a:pt x="88574" y="164708"/>
                    </a:cubicBezTo>
                    <a:lnTo>
                      <a:pt x="17553" y="155830"/>
                    </a:lnTo>
                    <a:cubicBezTo>
                      <a:pt x="14594" y="126238"/>
                      <a:pt x="8675" y="96794"/>
                      <a:pt x="8675" y="67054"/>
                    </a:cubicBezTo>
                    <a:cubicBezTo>
                      <a:pt x="8675" y="49054"/>
                      <a:pt x="0" y="17777"/>
                      <a:pt x="17553" y="13788"/>
                    </a:cubicBezTo>
                    <a:cubicBezTo>
                      <a:pt x="78220" y="0"/>
                      <a:pt x="141840" y="19706"/>
                      <a:pt x="203984" y="22665"/>
                    </a:cubicBezTo>
                    <a:cubicBezTo>
                      <a:pt x="251785" y="34616"/>
                      <a:pt x="267720" y="40421"/>
                      <a:pt x="328271" y="40421"/>
                    </a:cubicBezTo>
                    <a:cubicBezTo>
                      <a:pt x="360957" y="40421"/>
                      <a:pt x="393374" y="34502"/>
                      <a:pt x="425926" y="31543"/>
                    </a:cubicBezTo>
                    <a:cubicBezTo>
                      <a:pt x="440722" y="28584"/>
                      <a:pt x="455225" y="22665"/>
                      <a:pt x="470314" y="22665"/>
                    </a:cubicBezTo>
                    <a:cubicBezTo>
                      <a:pt x="549441" y="22665"/>
                      <a:pt x="555823" y="26287"/>
                      <a:pt x="612357" y="40421"/>
                    </a:cubicBezTo>
                    <a:cubicBezTo>
                      <a:pt x="621235" y="49299"/>
                      <a:pt x="628089" y="60825"/>
                      <a:pt x="638990" y="67054"/>
                    </a:cubicBezTo>
                    <a:cubicBezTo>
                      <a:pt x="649583" y="73107"/>
                      <a:pt x="662366" y="74654"/>
                      <a:pt x="674500" y="75931"/>
                    </a:cubicBezTo>
                    <a:cubicBezTo>
                      <a:pt x="718742" y="80588"/>
                      <a:pt x="763251" y="82271"/>
                      <a:pt x="807665" y="84809"/>
                    </a:cubicBezTo>
                    <a:lnTo>
                      <a:pt x="1136139" y="102564"/>
                    </a:lnTo>
                    <a:cubicBezTo>
                      <a:pt x="1162857" y="104619"/>
                      <a:pt x="1189287" y="109868"/>
                      <a:pt x="1216038" y="111442"/>
                    </a:cubicBezTo>
                    <a:cubicBezTo>
                      <a:pt x="1314571" y="117238"/>
                      <a:pt x="1630653" y="126301"/>
                      <a:pt x="1713188" y="129197"/>
                    </a:cubicBezTo>
                    <a:lnTo>
                      <a:pt x="1944007" y="138075"/>
                    </a:lnTo>
                    <a:cubicBezTo>
                      <a:pt x="2184368" y="149521"/>
                      <a:pt x="2031121" y="152145"/>
                      <a:pt x="2370135" y="155830"/>
                    </a:cubicBezTo>
                    <a:lnTo>
                      <a:pt x="3719541" y="164708"/>
                    </a:lnTo>
                    <a:cubicBezTo>
                      <a:pt x="3752092" y="170626"/>
                      <a:pt x="3784476" y="177555"/>
                      <a:pt x="3817195" y="182463"/>
                    </a:cubicBezTo>
                    <a:cubicBezTo>
                      <a:pt x="3843695" y="186438"/>
                      <a:pt x="3870407" y="188915"/>
                      <a:pt x="3897094" y="191341"/>
                    </a:cubicBezTo>
                    <a:cubicBezTo>
                      <a:pt x="4048296" y="205087"/>
                      <a:pt x="4084827" y="202713"/>
                      <a:pt x="4269957" y="209096"/>
                    </a:cubicBezTo>
                    <a:cubicBezTo>
                      <a:pt x="4453141" y="231995"/>
                      <a:pt x="4359164" y="223811"/>
                      <a:pt x="4704962" y="209096"/>
                    </a:cubicBezTo>
                    <a:cubicBezTo>
                      <a:pt x="4722946" y="208331"/>
                      <a:pt x="4740309" y="201926"/>
                      <a:pt x="4758228" y="200219"/>
                    </a:cubicBezTo>
                    <a:cubicBezTo>
                      <a:pt x="4802515" y="196001"/>
                      <a:pt x="4847005" y="194300"/>
                      <a:pt x="4891394" y="191341"/>
                    </a:cubicBezTo>
                    <a:lnTo>
                      <a:pt x="5583852" y="200219"/>
                    </a:lnTo>
                    <a:cubicBezTo>
                      <a:pt x="5781202" y="204918"/>
                      <a:pt x="5524683" y="205717"/>
                      <a:pt x="5672628" y="226852"/>
                    </a:cubicBezTo>
                    <a:cubicBezTo>
                      <a:pt x="5722515" y="233979"/>
                      <a:pt x="5773242" y="232770"/>
                      <a:pt x="5823549" y="235729"/>
                    </a:cubicBezTo>
                    <a:cubicBezTo>
                      <a:pt x="5838345" y="238688"/>
                      <a:pt x="5853299" y="240947"/>
                      <a:pt x="5867937" y="244607"/>
                    </a:cubicBezTo>
                    <a:cubicBezTo>
                      <a:pt x="5877015" y="246877"/>
                      <a:pt x="5885394" y="251650"/>
                      <a:pt x="5894570" y="253485"/>
                    </a:cubicBezTo>
                    <a:cubicBezTo>
                      <a:pt x="5926226" y="259816"/>
                      <a:pt x="6008933" y="268164"/>
                      <a:pt x="6036613" y="271240"/>
                    </a:cubicBezTo>
                    <a:cubicBezTo>
                      <a:pt x="6056505" y="277871"/>
                      <a:pt x="6078048" y="285809"/>
                      <a:pt x="6098757" y="288995"/>
                    </a:cubicBezTo>
                    <a:cubicBezTo>
                      <a:pt x="6125242" y="293070"/>
                      <a:pt x="6152128" y="294083"/>
                      <a:pt x="6178656" y="297873"/>
                    </a:cubicBezTo>
                    <a:cubicBezTo>
                      <a:pt x="6193593" y="300007"/>
                      <a:pt x="6208087" y="304757"/>
                      <a:pt x="6223044" y="306751"/>
                    </a:cubicBezTo>
                    <a:cubicBezTo>
                      <a:pt x="6252523" y="310681"/>
                      <a:pt x="6282229" y="312669"/>
                      <a:pt x="6311821" y="315628"/>
                    </a:cubicBezTo>
                    <a:cubicBezTo>
                      <a:pt x="6323658" y="321547"/>
                      <a:pt x="6335044" y="328469"/>
                      <a:pt x="6347331" y="333384"/>
                    </a:cubicBezTo>
                    <a:cubicBezTo>
                      <a:pt x="6364708" y="340335"/>
                      <a:pt x="6382842" y="345221"/>
                      <a:pt x="6400597" y="351139"/>
                    </a:cubicBezTo>
                    <a:cubicBezTo>
                      <a:pt x="6438869" y="363896"/>
                      <a:pt x="6448169" y="367755"/>
                      <a:pt x="6498252" y="377772"/>
                    </a:cubicBezTo>
                    <a:cubicBezTo>
                      <a:pt x="6513048" y="380731"/>
                      <a:pt x="6527574" y="385813"/>
                      <a:pt x="6542640" y="386650"/>
                    </a:cubicBezTo>
                    <a:cubicBezTo>
                      <a:pt x="6634282" y="391741"/>
                      <a:pt x="6726103" y="392868"/>
                      <a:pt x="6817848" y="395527"/>
                    </a:cubicBezTo>
                    <a:lnTo>
                      <a:pt x="7155199" y="404405"/>
                    </a:lnTo>
                    <a:cubicBezTo>
                      <a:pt x="7152386" y="429724"/>
                      <a:pt x="7152318" y="481190"/>
                      <a:pt x="7137444" y="510937"/>
                    </a:cubicBezTo>
                    <a:cubicBezTo>
                      <a:pt x="7135572" y="514680"/>
                      <a:pt x="7131525" y="516856"/>
                      <a:pt x="7128566" y="519815"/>
                    </a:cubicBezTo>
                    <a:lnTo>
                      <a:pt x="7137444" y="439916"/>
                    </a:lnTo>
                    <a:close/>
                  </a:path>
                </a:pathLst>
              </a:cu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3753860" y="3987359"/>
                <a:ext cx="1179543" cy="319399"/>
              </a:xfrm>
              <a:custGeom>
                <a:avLst/>
                <a:gdLst>
                  <a:gd name="connsiteX0" fmla="*/ 7139580 w 7139580"/>
                  <a:gd name="connsiteY0" fmla="*/ 736847 h 1296140"/>
                  <a:gd name="connsiteX1" fmla="*/ 7139580 w 7139580"/>
                  <a:gd name="connsiteY1" fmla="*/ 736847 h 1296140"/>
                  <a:gd name="connsiteX2" fmla="*/ 7130703 w 7139580"/>
                  <a:gd name="connsiteY2" fmla="*/ 1038687 h 1296140"/>
                  <a:gd name="connsiteX3" fmla="*/ 7121825 w 7139580"/>
                  <a:gd name="connsiteY3" fmla="*/ 1251751 h 1296140"/>
                  <a:gd name="connsiteX4" fmla="*/ 7077437 w 7139580"/>
                  <a:gd name="connsiteY4" fmla="*/ 1260629 h 1296140"/>
                  <a:gd name="connsiteX5" fmla="*/ 7015293 w 7139580"/>
                  <a:gd name="connsiteY5" fmla="*/ 1269507 h 1296140"/>
                  <a:gd name="connsiteX6" fmla="*/ 5719153 w 7139580"/>
                  <a:gd name="connsiteY6" fmla="*/ 1278384 h 1296140"/>
                  <a:gd name="connsiteX7" fmla="*/ 5417312 w 7139580"/>
                  <a:gd name="connsiteY7" fmla="*/ 1296140 h 1296140"/>
                  <a:gd name="connsiteX8" fmla="*/ 4742609 w 7139580"/>
                  <a:gd name="connsiteY8" fmla="*/ 1287262 h 1296140"/>
                  <a:gd name="connsiteX9" fmla="*/ 4547301 w 7139580"/>
                  <a:gd name="connsiteY9" fmla="*/ 1278384 h 1296140"/>
                  <a:gd name="connsiteX10" fmla="*/ 3961375 w 7139580"/>
                  <a:gd name="connsiteY10" fmla="*/ 1260629 h 1296140"/>
                  <a:gd name="connsiteX11" fmla="*/ 3686167 w 7139580"/>
                  <a:gd name="connsiteY11" fmla="*/ 1242874 h 1296140"/>
                  <a:gd name="connsiteX12" fmla="*/ 3268916 w 7139580"/>
                  <a:gd name="connsiteY12" fmla="*/ 1233996 h 1296140"/>
                  <a:gd name="connsiteX13" fmla="*/ 3189017 w 7139580"/>
                  <a:gd name="connsiteY13" fmla="*/ 1225118 h 1296140"/>
                  <a:gd name="connsiteX14" fmla="*/ 3162384 w 7139580"/>
                  <a:gd name="connsiteY14" fmla="*/ 1216241 h 1296140"/>
                  <a:gd name="connsiteX15" fmla="*/ 2833910 w 7139580"/>
                  <a:gd name="connsiteY15" fmla="*/ 1189608 h 1296140"/>
                  <a:gd name="connsiteX16" fmla="*/ 2656357 w 7139580"/>
                  <a:gd name="connsiteY16" fmla="*/ 1171852 h 1296140"/>
                  <a:gd name="connsiteX17" fmla="*/ 2558703 w 7139580"/>
                  <a:gd name="connsiteY17" fmla="*/ 1162975 h 1296140"/>
                  <a:gd name="connsiteX18" fmla="*/ 2523192 w 7139580"/>
                  <a:gd name="connsiteY18" fmla="*/ 1154097 h 1296140"/>
                  <a:gd name="connsiteX19" fmla="*/ 2487681 w 7139580"/>
                  <a:gd name="connsiteY19" fmla="*/ 1136342 h 1296140"/>
                  <a:gd name="connsiteX20" fmla="*/ 2443293 w 7139580"/>
                  <a:gd name="connsiteY20" fmla="*/ 1127464 h 1296140"/>
                  <a:gd name="connsiteX21" fmla="*/ 2372272 w 7139580"/>
                  <a:gd name="connsiteY21" fmla="*/ 1100831 h 1296140"/>
                  <a:gd name="connsiteX22" fmla="*/ 2319006 w 7139580"/>
                  <a:gd name="connsiteY22" fmla="*/ 1083076 h 1296140"/>
                  <a:gd name="connsiteX23" fmla="*/ 2203596 w 7139580"/>
                  <a:gd name="connsiteY23" fmla="*/ 1065320 h 1296140"/>
                  <a:gd name="connsiteX24" fmla="*/ 2070431 w 7139580"/>
                  <a:gd name="connsiteY24" fmla="*/ 1056443 h 1296140"/>
                  <a:gd name="connsiteX25" fmla="*/ 1786345 w 7139580"/>
                  <a:gd name="connsiteY25" fmla="*/ 1047565 h 1296140"/>
                  <a:gd name="connsiteX26" fmla="*/ 1724202 w 7139580"/>
                  <a:gd name="connsiteY26" fmla="*/ 1029810 h 1296140"/>
                  <a:gd name="connsiteX27" fmla="*/ 1670936 w 7139580"/>
                  <a:gd name="connsiteY27" fmla="*/ 1003177 h 1296140"/>
                  <a:gd name="connsiteX28" fmla="*/ 1608792 w 7139580"/>
                  <a:gd name="connsiteY28" fmla="*/ 976544 h 1296140"/>
                  <a:gd name="connsiteX29" fmla="*/ 1573281 w 7139580"/>
                  <a:gd name="connsiteY29" fmla="*/ 967666 h 1296140"/>
                  <a:gd name="connsiteX30" fmla="*/ 1546648 w 7139580"/>
                  <a:gd name="connsiteY30" fmla="*/ 958788 h 1296140"/>
                  <a:gd name="connsiteX31" fmla="*/ 1502260 w 7139580"/>
                  <a:gd name="connsiteY31" fmla="*/ 949911 h 1296140"/>
                  <a:gd name="connsiteX32" fmla="*/ 1440116 w 7139580"/>
                  <a:gd name="connsiteY32" fmla="*/ 923278 h 1296140"/>
                  <a:gd name="connsiteX33" fmla="*/ 1395728 w 7139580"/>
                  <a:gd name="connsiteY33" fmla="*/ 914400 h 1296140"/>
                  <a:gd name="connsiteX34" fmla="*/ 1369095 w 7139580"/>
                  <a:gd name="connsiteY34" fmla="*/ 905522 h 1296140"/>
                  <a:gd name="connsiteX35" fmla="*/ 1156031 w 7139580"/>
                  <a:gd name="connsiteY35" fmla="*/ 887767 h 1296140"/>
                  <a:gd name="connsiteX36" fmla="*/ 1031743 w 7139580"/>
                  <a:gd name="connsiteY36" fmla="*/ 870012 h 1296140"/>
                  <a:gd name="connsiteX37" fmla="*/ 978477 w 7139580"/>
                  <a:gd name="connsiteY37" fmla="*/ 843379 h 1296140"/>
                  <a:gd name="connsiteX38" fmla="*/ 951844 w 7139580"/>
                  <a:gd name="connsiteY38" fmla="*/ 825623 h 1296140"/>
                  <a:gd name="connsiteX39" fmla="*/ 898578 w 7139580"/>
                  <a:gd name="connsiteY39" fmla="*/ 807868 h 1296140"/>
                  <a:gd name="connsiteX40" fmla="*/ 845312 w 7139580"/>
                  <a:gd name="connsiteY40" fmla="*/ 790113 h 1296140"/>
                  <a:gd name="connsiteX41" fmla="*/ 818679 w 7139580"/>
                  <a:gd name="connsiteY41" fmla="*/ 781235 h 1296140"/>
                  <a:gd name="connsiteX42" fmla="*/ 703270 w 7139580"/>
                  <a:gd name="connsiteY42" fmla="*/ 754602 h 1296140"/>
                  <a:gd name="connsiteX43" fmla="*/ 614493 w 7139580"/>
                  <a:gd name="connsiteY43" fmla="*/ 701336 h 1296140"/>
                  <a:gd name="connsiteX44" fmla="*/ 587860 w 7139580"/>
                  <a:gd name="connsiteY44" fmla="*/ 683581 h 1296140"/>
                  <a:gd name="connsiteX45" fmla="*/ 561227 w 7139580"/>
                  <a:gd name="connsiteY45" fmla="*/ 665825 h 1296140"/>
                  <a:gd name="connsiteX46" fmla="*/ 507961 w 7139580"/>
                  <a:gd name="connsiteY46" fmla="*/ 648070 h 1296140"/>
                  <a:gd name="connsiteX47" fmla="*/ 481328 w 7139580"/>
                  <a:gd name="connsiteY47" fmla="*/ 639192 h 1296140"/>
                  <a:gd name="connsiteX48" fmla="*/ 419184 w 7139580"/>
                  <a:gd name="connsiteY48" fmla="*/ 603682 h 1296140"/>
                  <a:gd name="connsiteX49" fmla="*/ 365918 w 7139580"/>
                  <a:gd name="connsiteY49" fmla="*/ 594804 h 1296140"/>
                  <a:gd name="connsiteX50" fmla="*/ 339285 w 7139580"/>
                  <a:gd name="connsiteY50" fmla="*/ 585926 h 1296140"/>
                  <a:gd name="connsiteX51" fmla="*/ 214998 w 7139580"/>
                  <a:gd name="connsiteY51" fmla="*/ 568171 h 1296140"/>
                  <a:gd name="connsiteX52" fmla="*/ 161732 w 7139580"/>
                  <a:gd name="connsiteY52" fmla="*/ 550416 h 1296140"/>
                  <a:gd name="connsiteX53" fmla="*/ 135099 w 7139580"/>
                  <a:gd name="connsiteY53" fmla="*/ 541538 h 1296140"/>
                  <a:gd name="connsiteX54" fmla="*/ 81833 w 7139580"/>
                  <a:gd name="connsiteY54" fmla="*/ 506027 h 1296140"/>
                  <a:gd name="connsiteX55" fmla="*/ 55200 w 7139580"/>
                  <a:gd name="connsiteY55" fmla="*/ 488272 h 1296140"/>
                  <a:gd name="connsiteX56" fmla="*/ 37444 w 7139580"/>
                  <a:gd name="connsiteY56" fmla="*/ 470517 h 1296140"/>
                  <a:gd name="connsiteX57" fmla="*/ 19689 w 7139580"/>
                  <a:gd name="connsiteY57" fmla="*/ 266330 h 1296140"/>
                  <a:gd name="connsiteX58" fmla="*/ 10811 w 7139580"/>
                  <a:gd name="connsiteY58" fmla="*/ 195309 h 1296140"/>
                  <a:gd name="connsiteX59" fmla="*/ 1934 w 7139580"/>
                  <a:gd name="connsiteY59" fmla="*/ 168676 h 1296140"/>
                  <a:gd name="connsiteX60" fmla="*/ 19689 w 7139580"/>
                  <a:gd name="connsiteY60" fmla="*/ 53266 h 1296140"/>
                  <a:gd name="connsiteX61" fmla="*/ 28567 w 7139580"/>
                  <a:gd name="connsiteY61" fmla="*/ 17755 h 1296140"/>
                  <a:gd name="connsiteX62" fmla="*/ 55200 w 7139580"/>
                  <a:gd name="connsiteY62" fmla="*/ 0 h 1296140"/>
                  <a:gd name="connsiteX63" fmla="*/ 143976 w 7139580"/>
                  <a:gd name="connsiteY63" fmla="*/ 26633 h 1296140"/>
                  <a:gd name="connsiteX64" fmla="*/ 197242 w 7139580"/>
                  <a:gd name="connsiteY64" fmla="*/ 44388 h 1296140"/>
                  <a:gd name="connsiteX65" fmla="*/ 312652 w 7139580"/>
                  <a:gd name="connsiteY65" fmla="*/ 62144 h 1296140"/>
                  <a:gd name="connsiteX66" fmla="*/ 365918 w 7139580"/>
                  <a:gd name="connsiteY66" fmla="*/ 79899 h 1296140"/>
                  <a:gd name="connsiteX67" fmla="*/ 419184 w 7139580"/>
                  <a:gd name="connsiteY67" fmla="*/ 115410 h 1296140"/>
                  <a:gd name="connsiteX68" fmla="*/ 561227 w 7139580"/>
                  <a:gd name="connsiteY68" fmla="*/ 124287 h 1296140"/>
                  <a:gd name="connsiteX69" fmla="*/ 605615 w 7139580"/>
                  <a:gd name="connsiteY69" fmla="*/ 133165 h 1296140"/>
                  <a:gd name="connsiteX70" fmla="*/ 623371 w 7139580"/>
                  <a:gd name="connsiteY70" fmla="*/ 150920 h 1296140"/>
                  <a:gd name="connsiteX71" fmla="*/ 650004 w 7139580"/>
                  <a:gd name="connsiteY71" fmla="*/ 159798 h 1296140"/>
                  <a:gd name="connsiteX72" fmla="*/ 676637 w 7139580"/>
                  <a:gd name="connsiteY72" fmla="*/ 177553 h 1296140"/>
                  <a:gd name="connsiteX73" fmla="*/ 729903 w 7139580"/>
                  <a:gd name="connsiteY73" fmla="*/ 195309 h 1296140"/>
                  <a:gd name="connsiteX74" fmla="*/ 756536 w 7139580"/>
                  <a:gd name="connsiteY74" fmla="*/ 204186 h 1296140"/>
                  <a:gd name="connsiteX75" fmla="*/ 783169 w 7139580"/>
                  <a:gd name="connsiteY75" fmla="*/ 213064 h 1296140"/>
                  <a:gd name="connsiteX76" fmla="*/ 818679 w 7139580"/>
                  <a:gd name="connsiteY76" fmla="*/ 221942 h 1296140"/>
                  <a:gd name="connsiteX77" fmla="*/ 880823 w 7139580"/>
                  <a:gd name="connsiteY77" fmla="*/ 239697 h 1296140"/>
                  <a:gd name="connsiteX78" fmla="*/ 934089 w 7139580"/>
                  <a:gd name="connsiteY78" fmla="*/ 248575 h 1296140"/>
                  <a:gd name="connsiteX79" fmla="*/ 960722 w 7139580"/>
                  <a:gd name="connsiteY79" fmla="*/ 257452 h 1296140"/>
                  <a:gd name="connsiteX80" fmla="*/ 1022866 w 7139580"/>
                  <a:gd name="connsiteY80" fmla="*/ 275208 h 1296140"/>
                  <a:gd name="connsiteX81" fmla="*/ 1102765 w 7139580"/>
                  <a:gd name="connsiteY81" fmla="*/ 310718 h 1296140"/>
                  <a:gd name="connsiteX82" fmla="*/ 1191541 w 7139580"/>
                  <a:gd name="connsiteY82" fmla="*/ 319596 h 1296140"/>
                  <a:gd name="connsiteX83" fmla="*/ 1218175 w 7139580"/>
                  <a:gd name="connsiteY83" fmla="*/ 328474 h 1296140"/>
                  <a:gd name="connsiteX84" fmla="*/ 1253685 w 7139580"/>
                  <a:gd name="connsiteY84" fmla="*/ 337351 h 1296140"/>
                  <a:gd name="connsiteX85" fmla="*/ 1271441 w 7139580"/>
                  <a:gd name="connsiteY85" fmla="*/ 355107 h 1296140"/>
                  <a:gd name="connsiteX86" fmla="*/ 1315829 w 7139580"/>
                  <a:gd name="connsiteY86" fmla="*/ 363984 h 1296140"/>
                  <a:gd name="connsiteX87" fmla="*/ 1377973 w 7139580"/>
                  <a:gd name="connsiteY87" fmla="*/ 381740 h 1296140"/>
                  <a:gd name="connsiteX88" fmla="*/ 1448994 w 7139580"/>
                  <a:gd name="connsiteY88" fmla="*/ 390617 h 1296140"/>
                  <a:gd name="connsiteX89" fmla="*/ 1511138 w 7139580"/>
                  <a:gd name="connsiteY89" fmla="*/ 399495 h 1296140"/>
                  <a:gd name="connsiteX90" fmla="*/ 1875122 w 7139580"/>
                  <a:gd name="connsiteY90" fmla="*/ 408373 h 1296140"/>
                  <a:gd name="connsiteX91" fmla="*/ 2532070 w 7139580"/>
                  <a:gd name="connsiteY91" fmla="*/ 399495 h 1296140"/>
                  <a:gd name="connsiteX92" fmla="*/ 2594213 w 7139580"/>
                  <a:gd name="connsiteY92" fmla="*/ 390617 h 1296140"/>
                  <a:gd name="connsiteX93" fmla="*/ 2825033 w 7139580"/>
                  <a:gd name="connsiteY93" fmla="*/ 372862 h 1296140"/>
                  <a:gd name="connsiteX94" fmla="*/ 3011464 w 7139580"/>
                  <a:gd name="connsiteY94" fmla="*/ 381740 h 1296140"/>
                  <a:gd name="connsiteX95" fmla="*/ 3322182 w 7139580"/>
                  <a:gd name="connsiteY95" fmla="*/ 399495 h 1296140"/>
                  <a:gd name="connsiteX96" fmla="*/ 4556178 w 7139580"/>
                  <a:gd name="connsiteY96" fmla="*/ 417251 h 1296140"/>
                  <a:gd name="connsiteX97" fmla="*/ 4884652 w 7139580"/>
                  <a:gd name="connsiteY97" fmla="*/ 435006 h 1296140"/>
                  <a:gd name="connsiteX98" fmla="*/ 4946796 w 7139580"/>
                  <a:gd name="connsiteY98" fmla="*/ 452761 h 1296140"/>
                  <a:gd name="connsiteX99" fmla="*/ 4982307 w 7139580"/>
                  <a:gd name="connsiteY99" fmla="*/ 461639 h 1296140"/>
                  <a:gd name="connsiteX100" fmla="*/ 5044450 w 7139580"/>
                  <a:gd name="connsiteY100" fmla="*/ 479394 h 1296140"/>
                  <a:gd name="connsiteX101" fmla="*/ 5159860 w 7139580"/>
                  <a:gd name="connsiteY101" fmla="*/ 488272 h 1296140"/>
                  <a:gd name="connsiteX102" fmla="*/ 5346291 w 7139580"/>
                  <a:gd name="connsiteY102" fmla="*/ 470517 h 1296140"/>
                  <a:gd name="connsiteX103" fmla="*/ 5417312 w 7139580"/>
                  <a:gd name="connsiteY103" fmla="*/ 479394 h 1296140"/>
                  <a:gd name="connsiteX104" fmla="*/ 5550477 w 7139580"/>
                  <a:gd name="connsiteY104" fmla="*/ 497150 h 1296140"/>
                  <a:gd name="connsiteX105" fmla="*/ 5577110 w 7139580"/>
                  <a:gd name="connsiteY105" fmla="*/ 506027 h 1296140"/>
                  <a:gd name="connsiteX106" fmla="*/ 5639254 w 7139580"/>
                  <a:gd name="connsiteY106" fmla="*/ 523783 h 1296140"/>
                  <a:gd name="connsiteX107" fmla="*/ 5657009 w 7139580"/>
                  <a:gd name="connsiteY107" fmla="*/ 550416 h 1296140"/>
                  <a:gd name="connsiteX108" fmla="*/ 5701398 w 7139580"/>
                  <a:gd name="connsiteY108" fmla="*/ 559293 h 1296140"/>
                  <a:gd name="connsiteX109" fmla="*/ 5772419 w 7139580"/>
                  <a:gd name="connsiteY109" fmla="*/ 577049 h 1296140"/>
                  <a:gd name="connsiteX110" fmla="*/ 5825685 w 7139580"/>
                  <a:gd name="connsiteY110" fmla="*/ 594804 h 1296140"/>
                  <a:gd name="connsiteX111" fmla="*/ 5870074 w 7139580"/>
                  <a:gd name="connsiteY111" fmla="*/ 603682 h 1296140"/>
                  <a:gd name="connsiteX112" fmla="*/ 5896707 w 7139580"/>
                  <a:gd name="connsiteY112" fmla="*/ 621437 h 1296140"/>
                  <a:gd name="connsiteX113" fmla="*/ 6020994 w 7139580"/>
                  <a:gd name="connsiteY113" fmla="*/ 639192 h 1296140"/>
                  <a:gd name="connsiteX114" fmla="*/ 6189670 w 7139580"/>
                  <a:gd name="connsiteY114" fmla="*/ 648070 h 1296140"/>
                  <a:gd name="connsiteX115" fmla="*/ 6278446 w 7139580"/>
                  <a:gd name="connsiteY115" fmla="*/ 665825 h 1296140"/>
                  <a:gd name="connsiteX116" fmla="*/ 6331712 w 7139580"/>
                  <a:gd name="connsiteY116" fmla="*/ 683581 h 1296140"/>
                  <a:gd name="connsiteX117" fmla="*/ 6686819 w 7139580"/>
                  <a:gd name="connsiteY117" fmla="*/ 692458 h 1296140"/>
                  <a:gd name="connsiteX118" fmla="*/ 6970905 w 7139580"/>
                  <a:gd name="connsiteY118" fmla="*/ 692458 h 1296140"/>
                  <a:gd name="connsiteX119" fmla="*/ 7121825 w 7139580"/>
                  <a:gd name="connsiteY119" fmla="*/ 701336 h 1296140"/>
                  <a:gd name="connsiteX120" fmla="*/ 7130703 w 7139580"/>
                  <a:gd name="connsiteY120" fmla="*/ 745724 h 1296140"/>
                  <a:gd name="connsiteX121" fmla="*/ 7139580 w 7139580"/>
                  <a:gd name="connsiteY121" fmla="*/ 772357 h 1296140"/>
                  <a:gd name="connsiteX122" fmla="*/ 7139580 w 7139580"/>
                  <a:gd name="connsiteY122" fmla="*/ 736847 h 1296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7139580" h="1296140">
                    <a:moveTo>
                      <a:pt x="7139580" y="736847"/>
                    </a:moveTo>
                    <a:lnTo>
                      <a:pt x="7139580" y="736847"/>
                    </a:lnTo>
                    <a:cubicBezTo>
                      <a:pt x="7136621" y="837460"/>
                      <a:pt x="7134172" y="938090"/>
                      <a:pt x="7130703" y="1038687"/>
                    </a:cubicBezTo>
                    <a:cubicBezTo>
                      <a:pt x="7128253" y="1109728"/>
                      <a:pt x="7138414" y="1182631"/>
                      <a:pt x="7121825" y="1251751"/>
                    </a:cubicBezTo>
                    <a:cubicBezTo>
                      <a:pt x="7118304" y="1266423"/>
                      <a:pt x="7092321" y="1258148"/>
                      <a:pt x="7077437" y="1260629"/>
                    </a:cubicBezTo>
                    <a:cubicBezTo>
                      <a:pt x="7056797" y="1264069"/>
                      <a:pt x="7036216" y="1269233"/>
                      <a:pt x="7015293" y="1269507"/>
                    </a:cubicBezTo>
                    <a:lnTo>
                      <a:pt x="5719153" y="1278384"/>
                    </a:lnTo>
                    <a:cubicBezTo>
                      <a:pt x="5643224" y="1283808"/>
                      <a:pt x="5483024" y="1296140"/>
                      <a:pt x="5417312" y="1296140"/>
                    </a:cubicBezTo>
                    <a:cubicBezTo>
                      <a:pt x="5192392" y="1296140"/>
                      <a:pt x="4967510" y="1290221"/>
                      <a:pt x="4742609" y="1287262"/>
                    </a:cubicBezTo>
                    <a:lnTo>
                      <a:pt x="4547301" y="1278384"/>
                    </a:lnTo>
                    <a:lnTo>
                      <a:pt x="3961375" y="1260629"/>
                    </a:lnTo>
                    <a:cubicBezTo>
                      <a:pt x="3869526" y="1256841"/>
                      <a:pt x="3777903" y="1248792"/>
                      <a:pt x="3686167" y="1242874"/>
                    </a:cubicBezTo>
                    <a:cubicBezTo>
                      <a:pt x="3547340" y="1233918"/>
                      <a:pt x="3408000" y="1236955"/>
                      <a:pt x="3268916" y="1233996"/>
                    </a:cubicBezTo>
                    <a:cubicBezTo>
                      <a:pt x="3242283" y="1231037"/>
                      <a:pt x="3215449" y="1229523"/>
                      <a:pt x="3189017" y="1225118"/>
                    </a:cubicBezTo>
                    <a:cubicBezTo>
                      <a:pt x="3179787" y="1223580"/>
                      <a:pt x="3171663" y="1217451"/>
                      <a:pt x="3162384" y="1216241"/>
                    </a:cubicBezTo>
                    <a:cubicBezTo>
                      <a:pt x="2999077" y="1194940"/>
                      <a:pt x="2989654" y="1200732"/>
                      <a:pt x="2833910" y="1189608"/>
                    </a:cubicBezTo>
                    <a:cubicBezTo>
                      <a:pt x="2741032" y="1182974"/>
                      <a:pt x="2742947" y="1180511"/>
                      <a:pt x="2656357" y="1171852"/>
                    </a:cubicBezTo>
                    <a:lnTo>
                      <a:pt x="2558703" y="1162975"/>
                    </a:lnTo>
                    <a:cubicBezTo>
                      <a:pt x="2546866" y="1160016"/>
                      <a:pt x="2534616" y="1158381"/>
                      <a:pt x="2523192" y="1154097"/>
                    </a:cubicBezTo>
                    <a:cubicBezTo>
                      <a:pt x="2510801" y="1149450"/>
                      <a:pt x="2500236" y="1140527"/>
                      <a:pt x="2487681" y="1136342"/>
                    </a:cubicBezTo>
                    <a:cubicBezTo>
                      <a:pt x="2473366" y="1131570"/>
                      <a:pt x="2458089" y="1130423"/>
                      <a:pt x="2443293" y="1127464"/>
                    </a:cubicBezTo>
                    <a:cubicBezTo>
                      <a:pt x="2396945" y="1096566"/>
                      <a:pt x="2437248" y="1118552"/>
                      <a:pt x="2372272" y="1100831"/>
                    </a:cubicBezTo>
                    <a:cubicBezTo>
                      <a:pt x="2354216" y="1095907"/>
                      <a:pt x="2337467" y="1086153"/>
                      <a:pt x="2319006" y="1083076"/>
                    </a:cubicBezTo>
                    <a:cubicBezTo>
                      <a:pt x="2292269" y="1078620"/>
                      <a:pt x="2228726" y="1067605"/>
                      <a:pt x="2203596" y="1065320"/>
                    </a:cubicBezTo>
                    <a:cubicBezTo>
                      <a:pt x="2159292" y="1061292"/>
                      <a:pt x="2114878" y="1058334"/>
                      <a:pt x="2070431" y="1056443"/>
                    </a:cubicBezTo>
                    <a:cubicBezTo>
                      <a:pt x="1975775" y="1052415"/>
                      <a:pt x="1881040" y="1050524"/>
                      <a:pt x="1786345" y="1047565"/>
                    </a:cubicBezTo>
                    <a:cubicBezTo>
                      <a:pt x="1774975" y="1044722"/>
                      <a:pt x="1736933" y="1036175"/>
                      <a:pt x="1724202" y="1029810"/>
                    </a:cubicBezTo>
                    <a:cubicBezTo>
                      <a:pt x="1655364" y="995391"/>
                      <a:pt x="1737878" y="1025489"/>
                      <a:pt x="1670936" y="1003177"/>
                    </a:cubicBezTo>
                    <a:cubicBezTo>
                      <a:pt x="1641677" y="973918"/>
                      <a:pt x="1662891" y="988566"/>
                      <a:pt x="1608792" y="976544"/>
                    </a:cubicBezTo>
                    <a:cubicBezTo>
                      <a:pt x="1596881" y="973897"/>
                      <a:pt x="1585013" y="971018"/>
                      <a:pt x="1573281" y="967666"/>
                    </a:cubicBezTo>
                    <a:cubicBezTo>
                      <a:pt x="1564283" y="965095"/>
                      <a:pt x="1555727" y="961058"/>
                      <a:pt x="1546648" y="958788"/>
                    </a:cubicBezTo>
                    <a:cubicBezTo>
                      <a:pt x="1532010" y="955128"/>
                      <a:pt x="1517056" y="952870"/>
                      <a:pt x="1502260" y="949911"/>
                    </a:cubicBezTo>
                    <a:cubicBezTo>
                      <a:pt x="1476847" y="937204"/>
                      <a:pt x="1466246" y="929810"/>
                      <a:pt x="1440116" y="923278"/>
                    </a:cubicBezTo>
                    <a:cubicBezTo>
                      <a:pt x="1425477" y="919618"/>
                      <a:pt x="1410366" y="918060"/>
                      <a:pt x="1395728" y="914400"/>
                    </a:cubicBezTo>
                    <a:cubicBezTo>
                      <a:pt x="1386650" y="912130"/>
                      <a:pt x="1378344" y="906945"/>
                      <a:pt x="1369095" y="905522"/>
                    </a:cubicBezTo>
                    <a:cubicBezTo>
                      <a:pt x="1304722" y="895619"/>
                      <a:pt x="1218181" y="894426"/>
                      <a:pt x="1156031" y="887767"/>
                    </a:cubicBezTo>
                    <a:cubicBezTo>
                      <a:pt x="1114419" y="883309"/>
                      <a:pt x="1073172" y="875930"/>
                      <a:pt x="1031743" y="870012"/>
                    </a:cubicBezTo>
                    <a:cubicBezTo>
                      <a:pt x="955416" y="819125"/>
                      <a:pt x="1051988" y="880134"/>
                      <a:pt x="978477" y="843379"/>
                    </a:cubicBezTo>
                    <a:cubicBezTo>
                      <a:pt x="968934" y="838607"/>
                      <a:pt x="961594" y="829956"/>
                      <a:pt x="951844" y="825623"/>
                    </a:cubicBezTo>
                    <a:cubicBezTo>
                      <a:pt x="934741" y="818022"/>
                      <a:pt x="916333" y="813786"/>
                      <a:pt x="898578" y="807868"/>
                    </a:cubicBezTo>
                    <a:lnTo>
                      <a:pt x="845312" y="790113"/>
                    </a:lnTo>
                    <a:cubicBezTo>
                      <a:pt x="836434" y="787154"/>
                      <a:pt x="827855" y="783070"/>
                      <a:pt x="818679" y="781235"/>
                    </a:cubicBezTo>
                    <a:cubicBezTo>
                      <a:pt x="794971" y="776493"/>
                      <a:pt x="735510" y="768419"/>
                      <a:pt x="703270" y="754602"/>
                    </a:cubicBezTo>
                    <a:cubicBezTo>
                      <a:pt x="665048" y="738221"/>
                      <a:pt x="652366" y="726585"/>
                      <a:pt x="614493" y="701336"/>
                    </a:cubicBezTo>
                    <a:lnTo>
                      <a:pt x="587860" y="683581"/>
                    </a:lnTo>
                    <a:cubicBezTo>
                      <a:pt x="578982" y="677662"/>
                      <a:pt x="571349" y="669199"/>
                      <a:pt x="561227" y="665825"/>
                    </a:cubicBezTo>
                    <a:lnTo>
                      <a:pt x="507961" y="648070"/>
                    </a:lnTo>
                    <a:cubicBezTo>
                      <a:pt x="499083" y="645111"/>
                      <a:pt x="489114" y="644383"/>
                      <a:pt x="481328" y="639192"/>
                    </a:cubicBezTo>
                    <a:cubicBezTo>
                      <a:pt x="463496" y="627304"/>
                      <a:pt x="439664" y="609826"/>
                      <a:pt x="419184" y="603682"/>
                    </a:cubicBezTo>
                    <a:cubicBezTo>
                      <a:pt x="401943" y="598510"/>
                      <a:pt x="383490" y="598709"/>
                      <a:pt x="365918" y="594804"/>
                    </a:cubicBezTo>
                    <a:cubicBezTo>
                      <a:pt x="356783" y="592774"/>
                      <a:pt x="348364" y="588196"/>
                      <a:pt x="339285" y="585926"/>
                    </a:cubicBezTo>
                    <a:cubicBezTo>
                      <a:pt x="294066" y="574621"/>
                      <a:pt x="264704" y="573694"/>
                      <a:pt x="214998" y="568171"/>
                    </a:cubicBezTo>
                    <a:lnTo>
                      <a:pt x="161732" y="550416"/>
                    </a:lnTo>
                    <a:cubicBezTo>
                      <a:pt x="152854" y="547457"/>
                      <a:pt x="142885" y="546729"/>
                      <a:pt x="135099" y="541538"/>
                    </a:cubicBezTo>
                    <a:lnTo>
                      <a:pt x="81833" y="506027"/>
                    </a:lnTo>
                    <a:cubicBezTo>
                      <a:pt x="72955" y="500109"/>
                      <a:pt x="62745" y="495816"/>
                      <a:pt x="55200" y="488272"/>
                    </a:cubicBezTo>
                    <a:lnTo>
                      <a:pt x="37444" y="470517"/>
                    </a:lnTo>
                    <a:cubicBezTo>
                      <a:pt x="9024" y="385251"/>
                      <a:pt x="34132" y="468524"/>
                      <a:pt x="19689" y="266330"/>
                    </a:cubicBezTo>
                    <a:cubicBezTo>
                      <a:pt x="17989" y="242533"/>
                      <a:pt x="15079" y="218782"/>
                      <a:pt x="10811" y="195309"/>
                    </a:cubicBezTo>
                    <a:cubicBezTo>
                      <a:pt x="9137" y="186102"/>
                      <a:pt x="4893" y="177554"/>
                      <a:pt x="1934" y="168676"/>
                    </a:cubicBezTo>
                    <a:cubicBezTo>
                      <a:pt x="16211" y="25895"/>
                      <a:pt x="0" y="122176"/>
                      <a:pt x="19689" y="53266"/>
                    </a:cubicBezTo>
                    <a:cubicBezTo>
                      <a:pt x="23041" y="41534"/>
                      <a:pt x="21799" y="27907"/>
                      <a:pt x="28567" y="17755"/>
                    </a:cubicBezTo>
                    <a:cubicBezTo>
                      <a:pt x="34485" y="8877"/>
                      <a:pt x="46322" y="5918"/>
                      <a:pt x="55200" y="0"/>
                    </a:cubicBezTo>
                    <a:cubicBezTo>
                      <a:pt x="108864" y="13417"/>
                      <a:pt x="79140" y="5021"/>
                      <a:pt x="143976" y="26633"/>
                    </a:cubicBezTo>
                    <a:cubicBezTo>
                      <a:pt x="143983" y="26635"/>
                      <a:pt x="197234" y="44387"/>
                      <a:pt x="197242" y="44388"/>
                    </a:cubicBezTo>
                    <a:cubicBezTo>
                      <a:pt x="271148" y="56706"/>
                      <a:pt x="232689" y="50720"/>
                      <a:pt x="312652" y="62144"/>
                    </a:cubicBezTo>
                    <a:cubicBezTo>
                      <a:pt x="330407" y="68062"/>
                      <a:pt x="352684" y="66665"/>
                      <a:pt x="365918" y="79899"/>
                    </a:cubicBezTo>
                    <a:cubicBezTo>
                      <a:pt x="381833" y="95813"/>
                      <a:pt x="393895" y="111617"/>
                      <a:pt x="419184" y="115410"/>
                    </a:cubicBezTo>
                    <a:cubicBezTo>
                      <a:pt x="466099" y="122447"/>
                      <a:pt x="513879" y="121328"/>
                      <a:pt x="561227" y="124287"/>
                    </a:cubicBezTo>
                    <a:cubicBezTo>
                      <a:pt x="576023" y="127246"/>
                      <a:pt x="591746" y="127221"/>
                      <a:pt x="605615" y="133165"/>
                    </a:cubicBezTo>
                    <a:cubicBezTo>
                      <a:pt x="613308" y="136462"/>
                      <a:pt x="616194" y="146614"/>
                      <a:pt x="623371" y="150920"/>
                    </a:cubicBezTo>
                    <a:cubicBezTo>
                      <a:pt x="631395" y="155735"/>
                      <a:pt x="641634" y="155613"/>
                      <a:pt x="650004" y="159798"/>
                    </a:cubicBezTo>
                    <a:cubicBezTo>
                      <a:pt x="659547" y="164570"/>
                      <a:pt x="666887" y="173220"/>
                      <a:pt x="676637" y="177553"/>
                    </a:cubicBezTo>
                    <a:cubicBezTo>
                      <a:pt x="693740" y="185154"/>
                      <a:pt x="712148" y="189391"/>
                      <a:pt x="729903" y="195309"/>
                    </a:cubicBezTo>
                    <a:lnTo>
                      <a:pt x="756536" y="204186"/>
                    </a:lnTo>
                    <a:cubicBezTo>
                      <a:pt x="765414" y="207145"/>
                      <a:pt x="774091" y="210794"/>
                      <a:pt x="783169" y="213064"/>
                    </a:cubicBezTo>
                    <a:cubicBezTo>
                      <a:pt x="795006" y="216023"/>
                      <a:pt x="806947" y="218590"/>
                      <a:pt x="818679" y="221942"/>
                    </a:cubicBezTo>
                    <a:cubicBezTo>
                      <a:pt x="858155" y="233221"/>
                      <a:pt x="834580" y="230448"/>
                      <a:pt x="880823" y="239697"/>
                    </a:cubicBezTo>
                    <a:cubicBezTo>
                      <a:pt x="898474" y="243227"/>
                      <a:pt x="916517" y="244670"/>
                      <a:pt x="934089" y="248575"/>
                    </a:cubicBezTo>
                    <a:cubicBezTo>
                      <a:pt x="943224" y="250605"/>
                      <a:pt x="951724" y="254881"/>
                      <a:pt x="960722" y="257452"/>
                    </a:cubicBezTo>
                    <a:cubicBezTo>
                      <a:pt x="973997" y="261245"/>
                      <a:pt x="1008675" y="268112"/>
                      <a:pt x="1022866" y="275208"/>
                    </a:cubicBezTo>
                    <a:cubicBezTo>
                      <a:pt x="1061577" y="294564"/>
                      <a:pt x="1045507" y="304992"/>
                      <a:pt x="1102765" y="310718"/>
                    </a:cubicBezTo>
                    <a:lnTo>
                      <a:pt x="1191541" y="319596"/>
                    </a:lnTo>
                    <a:cubicBezTo>
                      <a:pt x="1200419" y="322555"/>
                      <a:pt x="1209177" y="325903"/>
                      <a:pt x="1218175" y="328474"/>
                    </a:cubicBezTo>
                    <a:cubicBezTo>
                      <a:pt x="1229906" y="331826"/>
                      <a:pt x="1242772" y="331895"/>
                      <a:pt x="1253685" y="337351"/>
                    </a:cubicBezTo>
                    <a:cubicBezTo>
                      <a:pt x="1261172" y="341094"/>
                      <a:pt x="1263748" y="351810"/>
                      <a:pt x="1271441" y="355107"/>
                    </a:cubicBezTo>
                    <a:cubicBezTo>
                      <a:pt x="1285310" y="361051"/>
                      <a:pt x="1301191" y="360324"/>
                      <a:pt x="1315829" y="363984"/>
                    </a:cubicBezTo>
                    <a:cubicBezTo>
                      <a:pt x="1358050" y="374539"/>
                      <a:pt x="1328151" y="373437"/>
                      <a:pt x="1377973" y="381740"/>
                    </a:cubicBezTo>
                    <a:cubicBezTo>
                      <a:pt x="1401506" y="385662"/>
                      <a:pt x="1425345" y="387464"/>
                      <a:pt x="1448994" y="390617"/>
                    </a:cubicBezTo>
                    <a:cubicBezTo>
                      <a:pt x="1469735" y="393382"/>
                      <a:pt x="1490231" y="398624"/>
                      <a:pt x="1511138" y="399495"/>
                    </a:cubicBezTo>
                    <a:cubicBezTo>
                      <a:pt x="1632397" y="404548"/>
                      <a:pt x="1753794" y="405414"/>
                      <a:pt x="1875122" y="408373"/>
                    </a:cubicBezTo>
                    <a:lnTo>
                      <a:pt x="2532070" y="399495"/>
                    </a:lnTo>
                    <a:cubicBezTo>
                      <a:pt x="2552988" y="398978"/>
                      <a:pt x="2573374" y="392511"/>
                      <a:pt x="2594213" y="390617"/>
                    </a:cubicBezTo>
                    <a:cubicBezTo>
                      <a:pt x="2671063" y="383631"/>
                      <a:pt x="2825033" y="372862"/>
                      <a:pt x="2825033" y="372862"/>
                    </a:cubicBezTo>
                    <a:lnTo>
                      <a:pt x="3011464" y="381740"/>
                    </a:lnTo>
                    <a:cubicBezTo>
                      <a:pt x="3177517" y="391229"/>
                      <a:pt x="3124655" y="394364"/>
                      <a:pt x="3322182" y="399495"/>
                    </a:cubicBezTo>
                    <a:cubicBezTo>
                      <a:pt x="3632006" y="407543"/>
                      <a:pt x="4295194" y="414106"/>
                      <a:pt x="4556178" y="417251"/>
                    </a:cubicBezTo>
                    <a:cubicBezTo>
                      <a:pt x="4701488" y="446310"/>
                      <a:pt x="4535136" y="415588"/>
                      <a:pt x="4884652" y="435006"/>
                    </a:cubicBezTo>
                    <a:cubicBezTo>
                      <a:pt x="4901872" y="435963"/>
                      <a:pt x="4929578" y="447842"/>
                      <a:pt x="4946796" y="452761"/>
                    </a:cubicBezTo>
                    <a:cubicBezTo>
                      <a:pt x="4958528" y="456113"/>
                      <a:pt x="4970536" y="458429"/>
                      <a:pt x="4982307" y="461639"/>
                    </a:cubicBezTo>
                    <a:cubicBezTo>
                      <a:pt x="5003091" y="467307"/>
                      <a:pt x="5023145" y="476198"/>
                      <a:pt x="5044450" y="479394"/>
                    </a:cubicBezTo>
                    <a:cubicBezTo>
                      <a:pt x="5082607" y="485118"/>
                      <a:pt x="5121390" y="485313"/>
                      <a:pt x="5159860" y="488272"/>
                    </a:cubicBezTo>
                    <a:cubicBezTo>
                      <a:pt x="5222004" y="482354"/>
                      <a:pt x="5283903" y="472668"/>
                      <a:pt x="5346291" y="470517"/>
                    </a:cubicBezTo>
                    <a:cubicBezTo>
                      <a:pt x="5370135" y="469695"/>
                      <a:pt x="5393618" y="476606"/>
                      <a:pt x="5417312" y="479394"/>
                    </a:cubicBezTo>
                    <a:cubicBezTo>
                      <a:pt x="5458187" y="484203"/>
                      <a:pt x="5509010" y="487935"/>
                      <a:pt x="5550477" y="497150"/>
                    </a:cubicBezTo>
                    <a:cubicBezTo>
                      <a:pt x="5559612" y="499180"/>
                      <a:pt x="5568112" y="503456"/>
                      <a:pt x="5577110" y="506027"/>
                    </a:cubicBezTo>
                    <a:cubicBezTo>
                      <a:pt x="5655115" y="528314"/>
                      <a:pt x="5575418" y="502503"/>
                      <a:pt x="5639254" y="523783"/>
                    </a:cubicBezTo>
                    <a:cubicBezTo>
                      <a:pt x="5645172" y="532661"/>
                      <a:pt x="5647745" y="545123"/>
                      <a:pt x="5657009" y="550416"/>
                    </a:cubicBezTo>
                    <a:cubicBezTo>
                      <a:pt x="5670110" y="557902"/>
                      <a:pt x="5686695" y="555900"/>
                      <a:pt x="5701398" y="559293"/>
                    </a:cubicBezTo>
                    <a:cubicBezTo>
                      <a:pt x="5725175" y="564780"/>
                      <a:pt x="5749269" y="569332"/>
                      <a:pt x="5772419" y="577049"/>
                    </a:cubicBezTo>
                    <a:cubicBezTo>
                      <a:pt x="5790174" y="582967"/>
                      <a:pt x="5807333" y="591133"/>
                      <a:pt x="5825685" y="594804"/>
                    </a:cubicBezTo>
                    <a:lnTo>
                      <a:pt x="5870074" y="603682"/>
                    </a:lnTo>
                    <a:cubicBezTo>
                      <a:pt x="5878952" y="609600"/>
                      <a:pt x="5887164" y="616665"/>
                      <a:pt x="5896707" y="621437"/>
                    </a:cubicBezTo>
                    <a:cubicBezTo>
                      <a:pt x="5930467" y="638317"/>
                      <a:pt x="5997432" y="637621"/>
                      <a:pt x="6020994" y="639192"/>
                    </a:cubicBezTo>
                    <a:cubicBezTo>
                      <a:pt x="6077172" y="642937"/>
                      <a:pt x="6133445" y="645111"/>
                      <a:pt x="6189670" y="648070"/>
                    </a:cubicBezTo>
                    <a:cubicBezTo>
                      <a:pt x="6219262" y="653988"/>
                      <a:pt x="6249817" y="656282"/>
                      <a:pt x="6278446" y="665825"/>
                    </a:cubicBezTo>
                    <a:cubicBezTo>
                      <a:pt x="6296201" y="671744"/>
                      <a:pt x="6313002" y="683113"/>
                      <a:pt x="6331712" y="683581"/>
                    </a:cubicBezTo>
                    <a:lnTo>
                      <a:pt x="6686819" y="692458"/>
                    </a:lnTo>
                    <a:cubicBezTo>
                      <a:pt x="6929306" y="712666"/>
                      <a:pt x="6629876" y="692458"/>
                      <a:pt x="6970905" y="692458"/>
                    </a:cubicBezTo>
                    <a:cubicBezTo>
                      <a:pt x="7021299" y="692458"/>
                      <a:pt x="7071518" y="698377"/>
                      <a:pt x="7121825" y="701336"/>
                    </a:cubicBezTo>
                    <a:cubicBezTo>
                      <a:pt x="7124784" y="716132"/>
                      <a:pt x="7127043" y="731085"/>
                      <a:pt x="7130703" y="745724"/>
                    </a:cubicBezTo>
                    <a:cubicBezTo>
                      <a:pt x="7132973" y="754802"/>
                      <a:pt x="7139580" y="762999"/>
                      <a:pt x="7139580" y="772357"/>
                    </a:cubicBezTo>
                    <a:lnTo>
                      <a:pt x="7139580" y="736847"/>
                    </a:lnTo>
                    <a:close/>
                  </a:path>
                </a:pathLst>
              </a:custGeom>
              <a:blipFill>
                <a:blip r:embed="rId5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3755670" y="4094943"/>
                <a:ext cx="535433" cy="197518"/>
              </a:xfrm>
              <a:custGeom>
                <a:avLst/>
                <a:gdLst>
                  <a:gd name="connsiteX0" fmla="*/ 3240200 w 3240888"/>
                  <a:gd name="connsiteY0" fmla="*/ 797414 h 801542"/>
                  <a:gd name="connsiteX1" fmla="*/ 3240200 w 3240888"/>
                  <a:gd name="connsiteY1" fmla="*/ 797414 h 801542"/>
                  <a:gd name="connsiteX2" fmla="*/ 3018258 w 3240888"/>
                  <a:gd name="connsiteY2" fmla="*/ 788537 h 801542"/>
                  <a:gd name="connsiteX3" fmla="*/ 2929481 w 3240888"/>
                  <a:gd name="connsiteY3" fmla="*/ 779659 h 801542"/>
                  <a:gd name="connsiteX4" fmla="*/ 2725295 w 3240888"/>
                  <a:gd name="connsiteY4" fmla="*/ 770781 h 801542"/>
                  <a:gd name="connsiteX5" fmla="*/ 2556619 w 3240888"/>
                  <a:gd name="connsiteY5" fmla="*/ 761904 h 801542"/>
                  <a:gd name="connsiteX6" fmla="*/ 1970693 w 3240888"/>
                  <a:gd name="connsiteY6" fmla="*/ 753026 h 801542"/>
                  <a:gd name="connsiteX7" fmla="*/ 1438033 w 3240888"/>
                  <a:gd name="connsiteY7" fmla="*/ 735271 h 801542"/>
                  <a:gd name="connsiteX8" fmla="*/ 1074048 w 3240888"/>
                  <a:gd name="connsiteY8" fmla="*/ 726393 h 801542"/>
                  <a:gd name="connsiteX9" fmla="*/ 967516 w 3240888"/>
                  <a:gd name="connsiteY9" fmla="*/ 708638 h 801542"/>
                  <a:gd name="connsiteX10" fmla="*/ 940883 w 3240888"/>
                  <a:gd name="connsiteY10" fmla="*/ 699760 h 801542"/>
                  <a:gd name="connsiteX11" fmla="*/ 834351 w 3240888"/>
                  <a:gd name="connsiteY11" fmla="*/ 682005 h 801542"/>
                  <a:gd name="connsiteX12" fmla="*/ 745575 w 3240888"/>
                  <a:gd name="connsiteY12" fmla="*/ 655372 h 801542"/>
                  <a:gd name="connsiteX13" fmla="*/ 718942 w 3240888"/>
                  <a:gd name="connsiteY13" fmla="*/ 646494 h 801542"/>
                  <a:gd name="connsiteX14" fmla="*/ 630165 w 3240888"/>
                  <a:gd name="connsiteY14" fmla="*/ 637616 h 801542"/>
                  <a:gd name="connsiteX15" fmla="*/ 461489 w 3240888"/>
                  <a:gd name="connsiteY15" fmla="*/ 610983 h 801542"/>
                  <a:gd name="connsiteX16" fmla="*/ 372713 w 3240888"/>
                  <a:gd name="connsiteY16" fmla="*/ 593228 h 801542"/>
                  <a:gd name="connsiteX17" fmla="*/ 346080 w 3240888"/>
                  <a:gd name="connsiteY17" fmla="*/ 584350 h 801542"/>
                  <a:gd name="connsiteX18" fmla="*/ 44239 w 3240888"/>
                  <a:gd name="connsiteY18" fmla="*/ 557717 h 801542"/>
                  <a:gd name="connsiteX19" fmla="*/ 17606 w 3240888"/>
                  <a:gd name="connsiteY19" fmla="*/ 433430 h 801542"/>
                  <a:gd name="connsiteX20" fmla="*/ 8728 w 3240888"/>
                  <a:gd name="connsiteY20" fmla="*/ 397919 h 801542"/>
                  <a:gd name="connsiteX21" fmla="*/ 17606 w 3240888"/>
                  <a:gd name="connsiteY21" fmla="*/ 122712 h 801542"/>
                  <a:gd name="connsiteX22" fmla="*/ 26483 w 3240888"/>
                  <a:gd name="connsiteY22" fmla="*/ 96079 h 801542"/>
                  <a:gd name="connsiteX23" fmla="*/ 35361 w 3240888"/>
                  <a:gd name="connsiteY23" fmla="*/ 33935 h 801542"/>
                  <a:gd name="connsiteX24" fmla="*/ 17606 w 3240888"/>
                  <a:gd name="connsiteY24" fmla="*/ 7302 h 801542"/>
                  <a:gd name="connsiteX25" fmla="*/ 61994 w 3240888"/>
                  <a:gd name="connsiteY25" fmla="*/ 42813 h 801542"/>
                  <a:gd name="connsiteX26" fmla="*/ 106382 w 3240888"/>
                  <a:gd name="connsiteY26" fmla="*/ 51690 h 801542"/>
                  <a:gd name="connsiteX27" fmla="*/ 230670 w 3240888"/>
                  <a:gd name="connsiteY27" fmla="*/ 69446 h 801542"/>
                  <a:gd name="connsiteX28" fmla="*/ 310569 w 3240888"/>
                  <a:gd name="connsiteY28" fmla="*/ 96079 h 801542"/>
                  <a:gd name="connsiteX29" fmla="*/ 337202 w 3240888"/>
                  <a:gd name="connsiteY29" fmla="*/ 104956 h 801542"/>
                  <a:gd name="connsiteX30" fmla="*/ 399346 w 3240888"/>
                  <a:gd name="connsiteY30" fmla="*/ 113834 h 801542"/>
                  <a:gd name="connsiteX31" fmla="*/ 434856 w 3240888"/>
                  <a:gd name="connsiteY31" fmla="*/ 131589 h 801542"/>
                  <a:gd name="connsiteX32" fmla="*/ 479245 w 3240888"/>
                  <a:gd name="connsiteY32" fmla="*/ 140467 h 801542"/>
                  <a:gd name="connsiteX33" fmla="*/ 514755 w 3240888"/>
                  <a:gd name="connsiteY33" fmla="*/ 149345 h 801542"/>
                  <a:gd name="connsiteX34" fmla="*/ 559144 w 3240888"/>
                  <a:gd name="connsiteY34" fmla="*/ 184855 h 801542"/>
                  <a:gd name="connsiteX35" fmla="*/ 612410 w 3240888"/>
                  <a:gd name="connsiteY35" fmla="*/ 202611 h 801542"/>
                  <a:gd name="connsiteX36" fmla="*/ 647920 w 3240888"/>
                  <a:gd name="connsiteY36" fmla="*/ 220366 h 801542"/>
                  <a:gd name="connsiteX37" fmla="*/ 692309 w 3240888"/>
                  <a:gd name="connsiteY37" fmla="*/ 229244 h 801542"/>
                  <a:gd name="connsiteX38" fmla="*/ 718942 w 3240888"/>
                  <a:gd name="connsiteY38" fmla="*/ 238121 h 801542"/>
                  <a:gd name="connsiteX39" fmla="*/ 860984 w 3240888"/>
                  <a:gd name="connsiteY39" fmla="*/ 264754 h 801542"/>
                  <a:gd name="connsiteX40" fmla="*/ 914250 w 3240888"/>
                  <a:gd name="connsiteY40" fmla="*/ 291387 h 801542"/>
                  <a:gd name="connsiteX41" fmla="*/ 949761 w 3240888"/>
                  <a:gd name="connsiteY41" fmla="*/ 318020 h 801542"/>
                  <a:gd name="connsiteX42" fmla="*/ 985272 w 3240888"/>
                  <a:gd name="connsiteY42" fmla="*/ 335776 h 801542"/>
                  <a:gd name="connsiteX43" fmla="*/ 1011905 w 3240888"/>
                  <a:gd name="connsiteY43" fmla="*/ 353531 h 801542"/>
                  <a:gd name="connsiteX44" fmla="*/ 1127314 w 3240888"/>
                  <a:gd name="connsiteY44" fmla="*/ 371286 h 801542"/>
                  <a:gd name="connsiteX45" fmla="*/ 1180580 w 3240888"/>
                  <a:gd name="connsiteY45" fmla="*/ 380164 h 801542"/>
                  <a:gd name="connsiteX46" fmla="*/ 1295990 w 3240888"/>
                  <a:gd name="connsiteY46" fmla="*/ 389042 h 801542"/>
                  <a:gd name="connsiteX47" fmla="*/ 1429155 w 3240888"/>
                  <a:gd name="connsiteY47" fmla="*/ 389042 h 801542"/>
                  <a:gd name="connsiteX48" fmla="*/ 1517932 w 3240888"/>
                  <a:gd name="connsiteY48" fmla="*/ 433430 h 801542"/>
                  <a:gd name="connsiteX49" fmla="*/ 1580076 w 3240888"/>
                  <a:gd name="connsiteY49" fmla="*/ 477818 h 801542"/>
                  <a:gd name="connsiteX50" fmla="*/ 1633342 w 3240888"/>
                  <a:gd name="connsiteY50" fmla="*/ 495574 h 801542"/>
                  <a:gd name="connsiteX51" fmla="*/ 1659975 w 3240888"/>
                  <a:gd name="connsiteY51" fmla="*/ 504451 h 801542"/>
                  <a:gd name="connsiteX52" fmla="*/ 1748751 w 3240888"/>
                  <a:gd name="connsiteY52" fmla="*/ 531084 h 801542"/>
                  <a:gd name="connsiteX53" fmla="*/ 1810895 w 3240888"/>
                  <a:gd name="connsiteY53" fmla="*/ 548840 h 801542"/>
                  <a:gd name="connsiteX54" fmla="*/ 1873039 w 3240888"/>
                  <a:gd name="connsiteY54" fmla="*/ 557717 h 801542"/>
                  <a:gd name="connsiteX55" fmla="*/ 1935182 w 3240888"/>
                  <a:gd name="connsiteY55" fmla="*/ 575473 h 801542"/>
                  <a:gd name="connsiteX56" fmla="*/ 2112736 w 3240888"/>
                  <a:gd name="connsiteY56" fmla="*/ 584350 h 801542"/>
                  <a:gd name="connsiteX57" fmla="*/ 2343555 w 3240888"/>
                  <a:gd name="connsiteY57" fmla="*/ 602106 h 801542"/>
                  <a:gd name="connsiteX58" fmla="*/ 2441210 w 3240888"/>
                  <a:gd name="connsiteY58" fmla="*/ 619861 h 801542"/>
                  <a:gd name="connsiteX59" fmla="*/ 2601008 w 3240888"/>
                  <a:gd name="connsiteY59" fmla="*/ 646494 h 801542"/>
                  <a:gd name="connsiteX60" fmla="*/ 2680907 w 3240888"/>
                  <a:gd name="connsiteY60" fmla="*/ 664249 h 801542"/>
                  <a:gd name="connsiteX61" fmla="*/ 2787439 w 3240888"/>
                  <a:gd name="connsiteY61" fmla="*/ 673127 h 801542"/>
                  <a:gd name="connsiteX62" fmla="*/ 2822949 w 3240888"/>
                  <a:gd name="connsiteY62" fmla="*/ 690882 h 801542"/>
                  <a:gd name="connsiteX63" fmla="*/ 3044891 w 3240888"/>
                  <a:gd name="connsiteY63" fmla="*/ 708638 h 801542"/>
                  <a:gd name="connsiteX64" fmla="*/ 3107035 w 3240888"/>
                  <a:gd name="connsiteY64" fmla="*/ 717515 h 801542"/>
                  <a:gd name="connsiteX65" fmla="*/ 3160301 w 3240888"/>
                  <a:gd name="connsiteY65" fmla="*/ 735271 h 801542"/>
                  <a:gd name="connsiteX66" fmla="*/ 3231322 w 3240888"/>
                  <a:gd name="connsiteY66" fmla="*/ 744148 h 801542"/>
                  <a:gd name="connsiteX67" fmla="*/ 3240200 w 3240888"/>
                  <a:gd name="connsiteY67" fmla="*/ 797414 h 80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240888" h="801542">
                    <a:moveTo>
                      <a:pt x="3240200" y="797414"/>
                    </a:moveTo>
                    <a:lnTo>
                      <a:pt x="3240200" y="797414"/>
                    </a:lnTo>
                    <a:lnTo>
                      <a:pt x="3018258" y="788537"/>
                    </a:lnTo>
                    <a:cubicBezTo>
                      <a:pt x="2988566" y="786840"/>
                      <a:pt x="2959166" y="781458"/>
                      <a:pt x="2929481" y="779659"/>
                    </a:cubicBezTo>
                    <a:cubicBezTo>
                      <a:pt x="2861479" y="775538"/>
                      <a:pt x="2793344" y="774021"/>
                      <a:pt x="2725295" y="770781"/>
                    </a:cubicBezTo>
                    <a:cubicBezTo>
                      <a:pt x="2669056" y="768103"/>
                      <a:pt x="2612907" y="763228"/>
                      <a:pt x="2556619" y="761904"/>
                    </a:cubicBezTo>
                    <a:lnTo>
                      <a:pt x="1970693" y="753026"/>
                    </a:lnTo>
                    <a:cubicBezTo>
                      <a:pt x="1751960" y="721777"/>
                      <a:pt x="1939210" y="745934"/>
                      <a:pt x="1438033" y="735271"/>
                    </a:cubicBezTo>
                    <a:lnTo>
                      <a:pt x="1074048" y="726393"/>
                    </a:lnTo>
                    <a:cubicBezTo>
                      <a:pt x="979972" y="702873"/>
                      <a:pt x="1119907" y="736345"/>
                      <a:pt x="967516" y="708638"/>
                    </a:cubicBezTo>
                    <a:cubicBezTo>
                      <a:pt x="958309" y="706964"/>
                      <a:pt x="950090" y="701434"/>
                      <a:pt x="940883" y="699760"/>
                    </a:cubicBezTo>
                    <a:cubicBezTo>
                      <a:pt x="788450" y="672044"/>
                      <a:pt x="928451" y="705528"/>
                      <a:pt x="834351" y="682005"/>
                    </a:cubicBezTo>
                    <a:cubicBezTo>
                      <a:pt x="797794" y="645446"/>
                      <a:pt x="830410" y="670796"/>
                      <a:pt x="745575" y="655372"/>
                    </a:cubicBezTo>
                    <a:cubicBezTo>
                      <a:pt x="736368" y="653698"/>
                      <a:pt x="728191" y="647917"/>
                      <a:pt x="718942" y="646494"/>
                    </a:cubicBezTo>
                    <a:cubicBezTo>
                      <a:pt x="689548" y="641972"/>
                      <a:pt x="659757" y="640575"/>
                      <a:pt x="630165" y="637616"/>
                    </a:cubicBezTo>
                    <a:cubicBezTo>
                      <a:pt x="527434" y="611934"/>
                      <a:pt x="583446" y="622070"/>
                      <a:pt x="461489" y="610983"/>
                    </a:cubicBezTo>
                    <a:cubicBezTo>
                      <a:pt x="401315" y="590926"/>
                      <a:pt x="474732" y="613633"/>
                      <a:pt x="372713" y="593228"/>
                    </a:cubicBezTo>
                    <a:cubicBezTo>
                      <a:pt x="363537" y="591393"/>
                      <a:pt x="355256" y="586185"/>
                      <a:pt x="346080" y="584350"/>
                    </a:cubicBezTo>
                    <a:cubicBezTo>
                      <a:pt x="268825" y="568899"/>
                      <a:pt x="58985" y="558809"/>
                      <a:pt x="44239" y="557717"/>
                    </a:cubicBezTo>
                    <a:cubicBezTo>
                      <a:pt x="0" y="513481"/>
                      <a:pt x="32649" y="553773"/>
                      <a:pt x="17606" y="433430"/>
                    </a:cubicBezTo>
                    <a:cubicBezTo>
                      <a:pt x="16093" y="421323"/>
                      <a:pt x="11687" y="409756"/>
                      <a:pt x="8728" y="397919"/>
                    </a:cubicBezTo>
                    <a:cubicBezTo>
                      <a:pt x="11687" y="306183"/>
                      <a:pt x="12216" y="214337"/>
                      <a:pt x="17606" y="122712"/>
                    </a:cubicBezTo>
                    <a:cubicBezTo>
                      <a:pt x="18156" y="113370"/>
                      <a:pt x="24648" y="105255"/>
                      <a:pt x="26483" y="96079"/>
                    </a:cubicBezTo>
                    <a:cubicBezTo>
                      <a:pt x="30587" y="75560"/>
                      <a:pt x="32402" y="54650"/>
                      <a:pt x="35361" y="33935"/>
                    </a:cubicBezTo>
                    <a:cubicBezTo>
                      <a:pt x="29443" y="25057"/>
                      <a:pt x="10061" y="14847"/>
                      <a:pt x="17606" y="7302"/>
                    </a:cubicBezTo>
                    <a:cubicBezTo>
                      <a:pt x="24908" y="0"/>
                      <a:pt x="57323" y="40811"/>
                      <a:pt x="61994" y="42813"/>
                    </a:cubicBezTo>
                    <a:cubicBezTo>
                      <a:pt x="75863" y="48757"/>
                      <a:pt x="91652" y="48417"/>
                      <a:pt x="106382" y="51690"/>
                    </a:cubicBezTo>
                    <a:cubicBezTo>
                      <a:pt x="185380" y="69245"/>
                      <a:pt x="94081" y="55787"/>
                      <a:pt x="230670" y="69446"/>
                    </a:cubicBezTo>
                    <a:lnTo>
                      <a:pt x="310569" y="96079"/>
                    </a:lnTo>
                    <a:cubicBezTo>
                      <a:pt x="319447" y="99038"/>
                      <a:pt x="327938" y="103633"/>
                      <a:pt x="337202" y="104956"/>
                    </a:cubicBezTo>
                    <a:lnTo>
                      <a:pt x="399346" y="113834"/>
                    </a:lnTo>
                    <a:cubicBezTo>
                      <a:pt x="411183" y="119752"/>
                      <a:pt x="422301" y="127404"/>
                      <a:pt x="434856" y="131589"/>
                    </a:cubicBezTo>
                    <a:cubicBezTo>
                      <a:pt x="449171" y="136361"/>
                      <a:pt x="464515" y="137194"/>
                      <a:pt x="479245" y="140467"/>
                    </a:cubicBezTo>
                    <a:cubicBezTo>
                      <a:pt x="491155" y="143114"/>
                      <a:pt x="502918" y="146386"/>
                      <a:pt x="514755" y="149345"/>
                    </a:cubicBezTo>
                    <a:cubicBezTo>
                      <a:pt x="529513" y="164102"/>
                      <a:pt x="538986" y="175896"/>
                      <a:pt x="559144" y="184855"/>
                    </a:cubicBezTo>
                    <a:cubicBezTo>
                      <a:pt x="576247" y="192456"/>
                      <a:pt x="595670" y="194241"/>
                      <a:pt x="612410" y="202611"/>
                    </a:cubicBezTo>
                    <a:cubicBezTo>
                      <a:pt x="624247" y="208529"/>
                      <a:pt x="635365" y="216181"/>
                      <a:pt x="647920" y="220366"/>
                    </a:cubicBezTo>
                    <a:cubicBezTo>
                      <a:pt x="662235" y="225138"/>
                      <a:pt x="677670" y="225584"/>
                      <a:pt x="692309" y="229244"/>
                    </a:cubicBezTo>
                    <a:cubicBezTo>
                      <a:pt x="701387" y="231514"/>
                      <a:pt x="709766" y="236286"/>
                      <a:pt x="718942" y="238121"/>
                    </a:cubicBezTo>
                    <a:cubicBezTo>
                      <a:pt x="916561" y="277645"/>
                      <a:pt x="763757" y="240449"/>
                      <a:pt x="860984" y="264754"/>
                    </a:cubicBezTo>
                    <a:cubicBezTo>
                      <a:pt x="902334" y="306104"/>
                      <a:pt x="848804" y="258665"/>
                      <a:pt x="914250" y="291387"/>
                    </a:cubicBezTo>
                    <a:cubicBezTo>
                      <a:pt x="927484" y="298004"/>
                      <a:pt x="937214" y="310178"/>
                      <a:pt x="949761" y="318020"/>
                    </a:cubicBezTo>
                    <a:cubicBezTo>
                      <a:pt x="960984" y="325034"/>
                      <a:pt x="973781" y="329210"/>
                      <a:pt x="985272" y="335776"/>
                    </a:cubicBezTo>
                    <a:cubicBezTo>
                      <a:pt x="994536" y="341070"/>
                      <a:pt x="1002362" y="348759"/>
                      <a:pt x="1011905" y="353531"/>
                    </a:cubicBezTo>
                    <a:cubicBezTo>
                      <a:pt x="1044435" y="369796"/>
                      <a:pt x="1100148" y="367890"/>
                      <a:pt x="1127314" y="371286"/>
                    </a:cubicBezTo>
                    <a:cubicBezTo>
                      <a:pt x="1145175" y="373519"/>
                      <a:pt x="1162679" y="378280"/>
                      <a:pt x="1180580" y="380164"/>
                    </a:cubicBezTo>
                    <a:cubicBezTo>
                      <a:pt x="1218952" y="384203"/>
                      <a:pt x="1257520" y="386083"/>
                      <a:pt x="1295990" y="389042"/>
                    </a:cubicBezTo>
                    <a:cubicBezTo>
                      <a:pt x="1341798" y="384461"/>
                      <a:pt x="1385023" y="371389"/>
                      <a:pt x="1429155" y="389042"/>
                    </a:cubicBezTo>
                    <a:cubicBezTo>
                      <a:pt x="1459874" y="401330"/>
                      <a:pt x="1491464" y="413579"/>
                      <a:pt x="1517932" y="433430"/>
                    </a:cubicBezTo>
                    <a:cubicBezTo>
                      <a:pt x="1522703" y="437008"/>
                      <a:pt x="1569454" y="473097"/>
                      <a:pt x="1580076" y="477818"/>
                    </a:cubicBezTo>
                    <a:cubicBezTo>
                      <a:pt x="1597179" y="485419"/>
                      <a:pt x="1615587" y="489656"/>
                      <a:pt x="1633342" y="495574"/>
                    </a:cubicBezTo>
                    <a:cubicBezTo>
                      <a:pt x="1642220" y="498533"/>
                      <a:pt x="1651605" y="500266"/>
                      <a:pt x="1659975" y="504451"/>
                    </a:cubicBezTo>
                    <a:cubicBezTo>
                      <a:pt x="1711585" y="530257"/>
                      <a:pt x="1682431" y="520032"/>
                      <a:pt x="1748751" y="531084"/>
                    </a:cubicBezTo>
                    <a:cubicBezTo>
                      <a:pt x="1771569" y="538690"/>
                      <a:pt x="1786372" y="544381"/>
                      <a:pt x="1810895" y="548840"/>
                    </a:cubicBezTo>
                    <a:cubicBezTo>
                      <a:pt x="1831482" y="552583"/>
                      <a:pt x="1852324" y="554758"/>
                      <a:pt x="1873039" y="557717"/>
                    </a:cubicBezTo>
                    <a:cubicBezTo>
                      <a:pt x="1888447" y="562853"/>
                      <a:pt x="1920320" y="574235"/>
                      <a:pt x="1935182" y="575473"/>
                    </a:cubicBezTo>
                    <a:cubicBezTo>
                      <a:pt x="1994236" y="580394"/>
                      <a:pt x="2053551" y="581391"/>
                      <a:pt x="2112736" y="584350"/>
                    </a:cubicBezTo>
                    <a:cubicBezTo>
                      <a:pt x="2206549" y="615622"/>
                      <a:pt x="2111455" y="586633"/>
                      <a:pt x="2343555" y="602106"/>
                    </a:cubicBezTo>
                    <a:cubicBezTo>
                      <a:pt x="2402636" y="606045"/>
                      <a:pt x="2394228" y="609793"/>
                      <a:pt x="2441210" y="619861"/>
                    </a:cubicBezTo>
                    <a:cubicBezTo>
                      <a:pt x="2535429" y="640051"/>
                      <a:pt x="2514233" y="635647"/>
                      <a:pt x="2601008" y="646494"/>
                    </a:cubicBezTo>
                    <a:cubicBezTo>
                      <a:pt x="2622813" y="651946"/>
                      <a:pt x="2659607" y="661743"/>
                      <a:pt x="2680907" y="664249"/>
                    </a:cubicBezTo>
                    <a:cubicBezTo>
                      <a:pt x="2716297" y="668412"/>
                      <a:pt x="2751928" y="670168"/>
                      <a:pt x="2787439" y="673127"/>
                    </a:cubicBezTo>
                    <a:cubicBezTo>
                      <a:pt x="2799276" y="679045"/>
                      <a:pt x="2810273" y="687079"/>
                      <a:pt x="2822949" y="690882"/>
                    </a:cubicBezTo>
                    <a:cubicBezTo>
                      <a:pt x="2873108" y="705930"/>
                      <a:pt x="3041672" y="708469"/>
                      <a:pt x="3044891" y="708638"/>
                    </a:cubicBezTo>
                    <a:cubicBezTo>
                      <a:pt x="3065606" y="711597"/>
                      <a:pt x="3086646" y="712810"/>
                      <a:pt x="3107035" y="717515"/>
                    </a:cubicBezTo>
                    <a:cubicBezTo>
                      <a:pt x="3125272" y="721723"/>
                      <a:pt x="3141730" y="732950"/>
                      <a:pt x="3160301" y="735271"/>
                    </a:cubicBezTo>
                    <a:lnTo>
                      <a:pt x="3231322" y="744148"/>
                    </a:lnTo>
                    <a:cubicBezTo>
                      <a:pt x="3240888" y="801542"/>
                      <a:pt x="3227472" y="784686"/>
                      <a:pt x="3240200" y="797414"/>
                    </a:cubicBezTo>
                    <a:close/>
                  </a:path>
                </a:pathLst>
              </a:custGeom>
              <a:blipFill>
                <a:blip r:embed="rId6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3753860" y="3929376"/>
                <a:ext cx="35398" cy="3782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3753860" y="3967199"/>
                <a:ext cx="35397" cy="31680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3753860" y="3998878"/>
                <a:ext cx="35397" cy="115598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3753860" y="4114477"/>
                <a:ext cx="35397" cy="122640"/>
              </a:xfrm>
              <a:prstGeom prst="rect">
                <a:avLst/>
              </a:prstGeom>
              <a:blipFill>
                <a:blip r:embed="rId6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4091397" y="3889952"/>
                <a:ext cx="35323" cy="11053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4091397" y="3998878"/>
                <a:ext cx="35323" cy="88019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4091397" y="4086898"/>
                <a:ext cx="35323" cy="153740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4091397" y="4240638"/>
                <a:ext cx="35323" cy="45770"/>
              </a:xfrm>
              <a:prstGeom prst="rect">
                <a:avLst/>
              </a:prstGeom>
              <a:blipFill>
                <a:blip r:embed="rId6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4393536" y="3933159"/>
                <a:ext cx="38256" cy="7388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4393536" y="4007048"/>
                <a:ext cx="38256" cy="82198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393536" y="4089245"/>
                <a:ext cx="38256" cy="217513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4902602" y="3936678"/>
                <a:ext cx="37523" cy="12287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902602" y="4059552"/>
                <a:ext cx="37523" cy="100108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4902602" y="4159660"/>
                <a:ext cx="37523" cy="147098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Can 164"/>
              <p:cNvSpPr/>
              <p:nvPr/>
            </p:nvSpPr>
            <p:spPr>
              <a:xfrm>
                <a:off x="3751490" y="3892687"/>
                <a:ext cx="40137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Can 165"/>
              <p:cNvSpPr/>
              <p:nvPr/>
            </p:nvSpPr>
            <p:spPr>
              <a:xfrm>
                <a:off x="4087331" y="3852215"/>
                <a:ext cx="42620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Can 166"/>
              <p:cNvSpPr/>
              <p:nvPr/>
            </p:nvSpPr>
            <p:spPr>
              <a:xfrm>
                <a:off x="4389603" y="3896206"/>
                <a:ext cx="45636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Can 167"/>
              <p:cNvSpPr/>
              <p:nvPr/>
            </p:nvSpPr>
            <p:spPr>
              <a:xfrm>
                <a:off x="4898282" y="3901561"/>
                <a:ext cx="45243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169" name="Straight Arrow Connector 168"/>
          <p:cNvCxnSpPr/>
          <p:nvPr/>
        </p:nvCxnSpPr>
        <p:spPr>
          <a:xfrm rot="5400000" flipH="1" flipV="1">
            <a:off x="4363995" y="4563257"/>
            <a:ext cx="803303" cy="158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>
            <a:off x="4755326" y="4953000"/>
            <a:ext cx="807274" cy="1617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5089193" y="4879608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S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4336811" y="4353580"/>
            <a:ext cx="29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Z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1143000" y="3124200"/>
            <a:ext cx="3031061" cy="1619310"/>
          </a:xfrm>
          <a:prstGeom prst="roundRect">
            <a:avLst/>
          </a:prstGeom>
          <a:solidFill>
            <a:srgbClr val="69C8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74" name="Freeform 173"/>
          <p:cNvSpPr/>
          <p:nvPr/>
        </p:nvSpPr>
        <p:spPr>
          <a:xfrm>
            <a:off x="1448327" y="3535643"/>
            <a:ext cx="2468656" cy="769796"/>
          </a:xfrm>
          <a:custGeom>
            <a:avLst/>
            <a:gdLst>
              <a:gd name="connsiteX0" fmla="*/ 0 w 1771650"/>
              <a:gd name="connsiteY0" fmla="*/ 552450 h 552450"/>
              <a:gd name="connsiteX1" fmla="*/ 714375 w 1771650"/>
              <a:gd name="connsiteY1" fmla="*/ 219075 h 552450"/>
              <a:gd name="connsiteX2" fmla="*/ 1228725 w 1771650"/>
              <a:gd name="connsiteY2" fmla="*/ 381000 h 552450"/>
              <a:gd name="connsiteX3" fmla="*/ 1771650 w 1771650"/>
              <a:gd name="connsiteY3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650" h="552450">
                <a:moveTo>
                  <a:pt x="0" y="552450"/>
                </a:moveTo>
                <a:lnTo>
                  <a:pt x="714375" y="219075"/>
                </a:lnTo>
                <a:lnTo>
                  <a:pt x="1228725" y="381000"/>
                </a:lnTo>
                <a:lnTo>
                  <a:pt x="1771650" y="0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378743" y="4161998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801634" y="3429464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1766863" y="4066537"/>
            <a:ext cx="1101605" cy="331809"/>
          </a:xfrm>
          <a:custGeom>
            <a:avLst/>
            <a:gdLst>
              <a:gd name="connsiteX0" fmla="*/ 0 w 790575"/>
              <a:gd name="connsiteY0" fmla="*/ 238125 h 238125"/>
              <a:gd name="connsiteX1" fmla="*/ 485775 w 790575"/>
              <a:gd name="connsiteY1" fmla="*/ 0 h 238125"/>
              <a:gd name="connsiteX2" fmla="*/ 790575 w 790575"/>
              <a:gd name="connsiteY2" fmla="*/ 857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0575" h="238125">
                <a:moveTo>
                  <a:pt x="0" y="238125"/>
                </a:moveTo>
                <a:lnTo>
                  <a:pt x="485775" y="0"/>
                </a:lnTo>
                <a:lnTo>
                  <a:pt x="790575" y="85725"/>
                </a:lnTo>
              </a:path>
            </a:pathLst>
          </a:custGeom>
          <a:ln w="28575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2286000" y="4038600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001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S</a:t>
            </a:r>
            <a:endParaRPr lang="en-US" sz="2800" dirty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sp>
        <p:nvSpPr>
          <p:cNvPr id="181" name="Cloud 180"/>
          <p:cNvSpPr/>
          <p:nvPr/>
        </p:nvSpPr>
        <p:spPr>
          <a:xfrm>
            <a:off x="3197835" y="3332597"/>
            <a:ext cx="445332" cy="504266"/>
          </a:xfrm>
          <a:prstGeom prst="cloud">
            <a:avLst/>
          </a:prstGeom>
          <a:solidFill>
            <a:srgbClr val="8CC63F"/>
          </a:solidFill>
          <a:ln>
            <a:solidFill>
              <a:srgbClr val="009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82" name="Left-Right Arrow 181"/>
          <p:cNvSpPr/>
          <p:nvPr/>
        </p:nvSpPr>
        <p:spPr>
          <a:xfrm>
            <a:off x="4191000" y="3505200"/>
            <a:ext cx="685800" cy="368072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319069" y="3735880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023576" y="3960358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41"/>
          <p:cNvSpPr>
            <a:spLocks/>
          </p:cNvSpPr>
          <p:nvPr/>
        </p:nvSpPr>
        <p:spPr bwMode="auto">
          <a:xfrm>
            <a:off x="2667000" y="2275698"/>
            <a:ext cx="3460879" cy="3363102"/>
          </a:xfrm>
          <a:prstGeom prst="ellipse">
            <a:avLst/>
          </a:prstGeom>
          <a:solidFill>
            <a:srgbClr val="000000">
              <a:alpha val="25000"/>
            </a:srgbClr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GIS datasets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175260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Spatial and attribute relationships tie features together …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cxnSp>
        <p:nvCxnSpPr>
          <p:cNvPr id="12" name="Straight Connector 61"/>
          <p:cNvCxnSpPr>
            <a:cxnSpLocks noChangeShapeType="1"/>
          </p:cNvCxnSpPr>
          <p:nvPr/>
        </p:nvCxnSpPr>
        <p:spPr bwMode="auto">
          <a:xfrm rot="16200000" flipV="1">
            <a:off x="4879517" y="3957671"/>
            <a:ext cx="713850" cy="605061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15" name="Straight Connector 62"/>
          <p:cNvCxnSpPr>
            <a:cxnSpLocks noChangeShapeType="1"/>
          </p:cNvCxnSpPr>
          <p:nvPr/>
        </p:nvCxnSpPr>
        <p:spPr bwMode="auto">
          <a:xfrm rot="10800000" flipV="1">
            <a:off x="4887899" y="2895345"/>
            <a:ext cx="1185411" cy="833164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16" name="Straight Connector 63"/>
          <p:cNvCxnSpPr>
            <a:cxnSpLocks noChangeShapeType="1"/>
          </p:cNvCxnSpPr>
          <p:nvPr/>
        </p:nvCxnSpPr>
        <p:spPr bwMode="auto">
          <a:xfrm rot="16200000" flipH="1">
            <a:off x="3957958" y="3287912"/>
            <a:ext cx="792298" cy="188773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sp>
        <p:nvSpPr>
          <p:cNvPr id="24" name="TextBox 23"/>
          <p:cNvSpPr txBox="1"/>
          <p:nvPr/>
        </p:nvSpPr>
        <p:spPr>
          <a:xfrm>
            <a:off x="2317373" y="3609201"/>
            <a:ext cx="12779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Borehole log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9562" y="4419600"/>
            <a:ext cx="128753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Section lines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4417" y="2542401"/>
            <a:ext cx="64947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Wells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59079" y="5029200"/>
            <a:ext cx="152798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Raster surfaces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71" name="Bent Arrow 70"/>
          <p:cNvSpPr/>
          <p:nvPr/>
        </p:nvSpPr>
        <p:spPr>
          <a:xfrm rot="800054">
            <a:off x="3274142" y="2573164"/>
            <a:ext cx="571094" cy="541036"/>
          </a:xfrm>
          <a:prstGeom prst="bentArrow">
            <a:avLst>
              <a:gd name="adj1" fmla="val 8334"/>
              <a:gd name="adj2" fmla="val 9375"/>
              <a:gd name="adj3" fmla="val 18750"/>
              <a:gd name="adj4" fmla="val 83334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14400" y="55626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…Creating the connectivity we need to construct meaningful cross sections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sp>
        <p:nvSpPr>
          <p:cNvPr id="84" name="Rectangle 83"/>
          <p:cNvSpPr/>
          <p:nvPr/>
        </p:nvSpPr>
        <p:spPr>
          <a:xfrm rot="694123">
            <a:off x="5201626" y="4455965"/>
            <a:ext cx="762000" cy="637401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19E9FF"/>
              </a:gs>
              <a:gs pos="100000">
                <a:srgbClr val="3D33FF"/>
              </a:gs>
            </a:gsLst>
            <a:path path="circle">
              <a:fillToRect l="100000" t="100000"/>
            </a:path>
            <a:tileRect r="-100000" b="-100000"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/>
          </a:scene3d>
          <a:sp3d extrusionH="25400" contourW="12700" prstMaterial="metal">
            <a:bevelT w="3810000" h="0" prst="softRound"/>
            <a:bevelB w="114300" h="12700" prst="softRound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cxnSp>
        <p:nvCxnSpPr>
          <p:cNvPr id="192" name="Straight Connector 61"/>
          <p:cNvCxnSpPr>
            <a:cxnSpLocks noChangeShapeType="1"/>
          </p:cNvCxnSpPr>
          <p:nvPr/>
        </p:nvCxnSpPr>
        <p:spPr bwMode="auto">
          <a:xfrm rot="5400000" flipH="1" flipV="1">
            <a:off x="3467943" y="4161968"/>
            <a:ext cx="906476" cy="467587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193" name="Straight Connector 61"/>
          <p:cNvCxnSpPr>
            <a:cxnSpLocks noChangeShapeType="1"/>
          </p:cNvCxnSpPr>
          <p:nvPr/>
        </p:nvCxnSpPr>
        <p:spPr bwMode="auto">
          <a:xfrm flipH="1" flipV="1">
            <a:off x="3461106" y="3298540"/>
            <a:ext cx="478214" cy="506430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sp>
        <p:nvSpPr>
          <p:cNvPr id="70" name="Bent Arrow 69"/>
          <p:cNvSpPr/>
          <p:nvPr/>
        </p:nvSpPr>
        <p:spPr>
          <a:xfrm rot="11943044">
            <a:off x="3294789" y="2797531"/>
            <a:ext cx="571094" cy="541036"/>
          </a:xfrm>
          <a:prstGeom prst="bentArrow">
            <a:avLst>
              <a:gd name="adj1" fmla="val 8334"/>
              <a:gd name="adj2" fmla="val 9375"/>
              <a:gd name="adj3" fmla="val 18750"/>
              <a:gd name="adj4" fmla="val 83334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914399" y="1290935"/>
            <a:ext cx="7839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b="0" dirty="0" smtClean="0">
                <a:latin typeface="Arial"/>
                <a:ea typeface="ＭＳ Ｐゴシック"/>
              </a:rPr>
              <a:t>We’d like to create cross sections </a:t>
            </a:r>
            <a:r>
              <a:rPr lang="en-US" sz="2400" dirty="0" smtClean="0">
                <a:solidFill>
                  <a:srgbClr val="9B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from GIS datasets </a:t>
            </a:r>
            <a:endParaRPr lang="en-US" sz="2400" dirty="0">
              <a:solidFill>
                <a:srgbClr val="9BC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048000"/>
            <a:ext cx="82867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376" y="2209800"/>
            <a:ext cx="88302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21605" t="19123" r="20780" b="23506"/>
          <a:stretch>
            <a:fillRect/>
          </a:stretch>
        </p:blipFill>
        <p:spPr bwMode="auto">
          <a:xfrm>
            <a:off x="5257800" y="2667000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4928" y="3549253"/>
            <a:ext cx="1642872" cy="6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5116647" y="3416137"/>
            <a:ext cx="169469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Geologic features</a:t>
            </a:r>
            <a:endParaRPr lang="en-US" dirty="0">
              <a:latin typeface="Arial"/>
              <a:ea typeface="ＭＳ Ｐゴシック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4648200"/>
            <a:ext cx="1262063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71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XS2D Component</a:t>
            </a:r>
            <a:endParaRPr lang="en-US" dirty="0"/>
          </a:p>
        </p:txBody>
      </p:sp>
      <p:pic>
        <p:nvPicPr>
          <p:cNvPr id="8194" name="Picture 2" descr="File:Archydrogw XS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152524"/>
            <a:ext cx="73533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5061" y="6595140"/>
            <a:ext cx="3393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http://www.archydrogw.com/File:Archydrogw_XS2D.JPG</a:t>
            </a:r>
          </a:p>
        </p:txBody>
      </p:sp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Cross Section Editing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0238"/>
            <a:ext cx="64008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48707" y="2394981"/>
            <a:ext cx="6077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Outcrop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99934" y="2624138"/>
            <a:ext cx="528393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1966" y="3800475"/>
            <a:ext cx="14526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Salt water interface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843506" y="3581714"/>
            <a:ext cx="271463" cy="1660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73183" y="2443163"/>
            <a:ext cx="9954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Borehole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data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986732" y="2884106"/>
            <a:ext cx="723900" cy="3849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462233" y="2823755"/>
            <a:ext cx="633411" cy="41514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0761" y="4962310"/>
            <a:ext cx="4116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1795583" y="4737498"/>
            <a:ext cx="204478" cy="1401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9719" y="4546704"/>
            <a:ext cx="9678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divider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3322273" y="47958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398026" y="26241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1447800"/>
            <a:ext cx="327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Edit cross sections in ArcMap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14800"/>
            <a:ext cx="2209800" cy="21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to 3D </a:t>
            </a:r>
            <a:r>
              <a:rPr lang="en-US" dirty="0" err="1" smtClean="0"/>
              <a:t>GeoSection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838" y="1371599"/>
            <a:ext cx="7172325" cy="544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2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54683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4128789"/>
            <a:ext cx="22557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2550" y="4086224"/>
            <a:ext cx="1546834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Temporal</a:t>
            </a:r>
          </a:p>
        </p:txBody>
      </p:sp>
    </p:spTree>
    <p:extLst>
      <p:ext uri="{BB962C8B-B14F-4D97-AF65-F5344CB8AC3E}">
        <p14:creationId xmlns:p14="http://schemas.microsoft.com/office/powerpoint/2010/main" val="10350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Tempo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023014"/>
            <a:ext cx="58674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914400" y="323850"/>
            <a:ext cx="7315200" cy="48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Temporal Component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5061" y="6595140"/>
            <a:ext cx="3393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http://www.archydrogw.com/File:Archydrogw_XS2D.JPG</a:t>
            </a:r>
          </a:p>
        </p:txBody>
      </p:sp>
    </p:spTree>
    <p:extLst>
      <p:ext uri="{BB962C8B-B14F-4D97-AF65-F5344CB8AC3E}">
        <p14:creationId xmlns:p14="http://schemas.microsoft.com/office/powerpoint/2010/main" val="12118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Types of time varying datasets</a:t>
            </a:r>
          </a:p>
        </p:txBody>
      </p:sp>
      <p:pic>
        <p:nvPicPr>
          <p:cNvPr id="5" name="Picture 2" descr="D:\Gil\GWDataModel_Book\Chapter7\Ch07_Figures\Ch07_FinalFigures\Figure7.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06867"/>
            <a:ext cx="7239000" cy="49177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679450" y="457200"/>
            <a:ext cx="8464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algn="r"/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52400" y="1143000"/>
            <a:ext cx="88280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spcBef>
                <a:spcPct val="5000"/>
              </a:spcBef>
              <a:spcAft>
                <a:spcPts val="12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4191000"/>
            <a:ext cx="74977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12"/>
          <p:cNvSpPr txBox="1">
            <a:spLocks noChangeArrowheads="1"/>
          </p:cNvSpPr>
          <p:nvPr/>
        </p:nvSpPr>
        <p:spPr bwMode="auto">
          <a:xfrm>
            <a:off x="4419600" y="3581400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70C0"/>
                </a:solidFill>
                <a:latin typeface="+mn-lt"/>
              </a:rPr>
              <a:t>Variables (</a:t>
            </a:r>
            <a:r>
              <a:rPr lang="en-US" sz="1800" b="1" dirty="0" err="1">
                <a:solidFill>
                  <a:srgbClr val="0070C0"/>
                </a:solidFill>
                <a:latin typeface="+mn-lt"/>
              </a:rPr>
              <a:t>VarKey</a:t>
            </a:r>
            <a:r>
              <a:rPr lang="en-US" sz="1800" b="1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cxnSp>
        <p:nvCxnSpPr>
          <p:cNvPr id="14" name="Straight Connector 13"/>
          <p:cNvCxnSpPr>
            <a:stCxn id="29701" idx="2"/>
          </p:cNvCxnSpPr>
          <p:nvPr/>
        </p:nvCxnSpPr>
        <p:spPr>
          <a:xfrm flipH="1">
            <a:off x="5943600" y="3950732"/>
            <a:ext cx="1524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9701" idx="2"/>
          </p:cNvCxnSpPr>
          <p:nvPr/>
        </p:nvCxnSpPr>
        <p:spPr>
          <a:xfrm flipH="1">
            <a:off x="4191000" y="3950732"/>
            <a:ext cx="1905000" cy="6212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9701" idx="2"/>
          </p:cNvCxnSpPr>
          <p:nvPr/>
        </p:nvCxnSpPr>
        <p:spPr>
          <a:xfrm flipH="1">
            <a:off x="4953000" y="3950732"/>
            <a:ext cx="11430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9701" idx="2"/>
          </p:cNvCxnSpPr>
          <p:nvPr/>
        </p:nvCxnSpPr>
        <p:spPr>
          <a:xfrm>
            <a:off x="6096000" y="3950732"/>
            <a:ext cx="3048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9701" idx="2"/>
          </p:cNvCxnSpPr>
          <p:nvPr/>
        </p:nvCxnSpPr>
        <p:spPr>
          <a:xfrm>
            <a:off x="6096000" y="3950732"/>
            <a:ext cx="11430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37419" y="1143000"/>
            <a:ext cx="7315200" cy="482600"/>
          </a:xfrm>
        </p:spPr>
        <p:txBody>
          <a:bodyPr>
            <a:noAutofit/>
          </a:bodyPr>
          <a:lstStyle/>
          <a:p>
            <a:r>
              <a:rPr lang="en-US" dirty="0" smtClean="0"/>
              <a:t>Multi-variable time series</a:t>
            </a:r>
            <a:br>
              <a:rPr lang="en-US" dirty="0" smtClean="0"/>
            </a:br>
            <a:r>
              <a:rPr lang="en-US" dirty="0" smtClean="0"/>
              <a:t>(attribute series)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85019" y="1790700"/>
            <a:ext cx="7239000" cy="2209800"/>
          </a:xfrm>
        </p:spPr>
        <p:txBody>
          <a:bodyPr/>
          <a:lstStyle/>
          <a:p>
            <a:r>
              <a:rPr lang="en-US" sz="2000" b="0" dirty="0" smtClean="0"/>
              <a:t>Multiple variables recorded simultaneously at the same location </a:t>
            </a:r>
          </a:p>
          <a:p>
            <a:r>
              <a:rPr lang="en-US" sz="2000" b="0" dirty="0" smtClean="0"/>
              <a:t>Example – water quality parameters</a:t>
            </a:r>
          </a:p>
          <a:p>
            <a:r>
              <a:rPr lang="en-US" sz="2000" b="0" dirty="0" smtClean="0"/>
              <a:t>Indexed by location (</a:t>
            </a:r>
            <a:r>
              <a:rPr lang="en-US" sz="2000" b="0" dirty="0" err="1" smtClean="0"/>
              <a:t>FeatureID</a:t>
            </a:r>
            <a:r>
              <a:rPr lang="en-US" sz="2000" b="0" dirty="0" smtClean="0"/>
              <a:t>) and time (TsTime)</a:t>
            </a:r>
          </a:p>
          <a:p>
            <a:r>
              <a:rPr lang="en-US" sz="2000" b="0" dirty="0" smtClean="0"/>
              <a:t>Relationship to the VariableDefinition table is through the </a:t>
            </a:r>
            <a:r>
              <a:rPr lang="en-US" sz="2000" b="0" dirty="0" err="1" smtClean="0"/>
              <a:t>VarKey</a:t>
            </a:r>
            <a:endParaRPr lang="en-US" sz="2000" b="0" dirty="0" smtClean="0"/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83650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Arc Hydro: GIS for Water Resources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2" y="1570038"/>
            <a:ext cx="4421188" cy="3783012"/>
          </a:xfrm>
        </p:spPr>
        <p:txBody>
          <a:bodyPr/>
          <a:lstStyle/>
          <a:p>
            <a:pPr eaLnBrk="1" hangingPunct="1"/>
            <a:r>
              <a:rPr lang="en-US" dirty="0" smtClean="0"/>
              <a:t>A </a:t>
            </a:r>
            <a:r>
              <a:rPr lang="en-US" dirty="0" smtClean="0">
                <a:solidFill>
                  <a:schemeClr val="accent2"/>
                </a:solidFill>
              </a:rPr>
              <a:t>data model </a:t>
            </a:r>
            <a:r>
              <a:rPr lang="en-US" dirty="0" smtClean="0"/>
              <a:t>for water resources</a:t>
            </a:r>
          </a:p>
          <a:p>
            <a:pPr eaLnBrk="1" hangingPunct="1"/>
            <a:r>
              <a:rPr lang="en-US" dirty="0" smtClean="0"/>
              <a:t>A </a:t>
            </a:r>
            <a:r>
              <a:rPr lang="en-US" dirty="0" smtClean="0">
                <a:solidFill>
                  <a:schemeClr val="accent2"/>
                </a:solidFill>
              </a:rPr>
              <a:t>toolset</a:t>
            </a:r>
            <a:r>
              <a:rPr lang="en-US" dirty="0" smtClean="0"/>
              <a:t> for implementation</a:t>
            </a:r>
          </a:p>
          <a:p>
            <a:pPr eaLnBrk="1" hangingPunct="1"/>
            <a:r>
              <a:rPr lang="en-US" smtClean="0"/>
              <a:t>A framework </a:t>
            </a:r>
            <a:r>
              <a:rPr lang="en-US" dirty="0" smtClean="0"/>
              <a:t>for linking </a:t>
            </a:r>
            <a:r>
              <a:rPr lang="en-US" dirty="0" smtClean="0">
                <a:solidFill>
                  <a:schemeClr val="accent2"/>
                </a:solidFill>
              </a:rPr>
              <a:t>hydrologic simulation </a:t>
            </a:r>
            <a:r>
              <a:rPr lang="en-US" dirty="0" smtClean="0"/>
              <a:t>models</a:t>
            </a:r>
          </a:p>
          <a:p>
            <a:pPr eaLnBrk="1" hangingPunct="1"/>
            <a:r>
              <a:rPr lang="en-US" dirty="0" smtClean="0"/>
              <a:t>Focus on </a:t>
            </a:r>
            <a:r>
              <a:rPr lang="en-US" dirty="0" smtClean="0">
                <a:solidFill>
                  <a:srgbClr val="C0504D"/>
                </a:solidFill>
              </a:rPr>
              <a:t>surface water</a:t>
            </a:r>
          </a:p>
          <a:p>
            <a:pPr eaLnBrk="1" hangingPunct="1"/>
            <a:r>
              <a:rPr lang="en-US" dirty="0" smtClean="0"/>
              <a:t>Free</a:t>
            </a:r>
          </a:p>
        </p:txBody>
      </p:sp>
      <p:pic>
        <p:nvPicPr>
          <p:cNvPr id="8196" name="Picture 4" descr="ArcHydro_fr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9211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4109374" y="946468"/>
            <a:ext cx="92525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(2002)</a:t>
            </a:r>
            <a:endParaRPr lang="en-US" sz="2000" b="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D:\Gil\GWDataModel_Book\Chapter7\Ch07_Figures\Ch07_FinalFigures\Figure7.20_19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62350"/>
            <a:ext cx="3505200" cy="290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6" name="Picture 12" descr="D:\Gil\GWDataModel_Book\Chapter7\Ch07_Figures\Ch07_FinalFigures\Figure7.20_19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028950"/>
            <a:ext cx="3429000" cy="284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5" name="Picture 11" descr="D:\Gil\GWDataModel_Book\Chapter7\Ch07_Figures\Ch07_FinalFigures\Figure7.20_19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332037"/>
            <a:ext cx="3200400" cy="2657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152400" y="1219200"/>
            <a:ext cx="77612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1143000" y="354647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1991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2971800" y="453707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1992</a:t>
            </a: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5181600" y="5086350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1993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19546"/>
          <a:stretch/>
        </p:blipFill>
        <p:spPr bwMode="auto">
          <a:xfrm>
            <a:off x="3783012" y="3071868"/>
            <a:ext cx="4811713" cy="13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14400" y="638175"/>
            <a:ext cx="7315200" cy="482600"/>
          </a:xfrm>
        </p:spPr>
        <p:txBody>
          <a:bodyPr>
            <a:noAutofit/>
          </a:bodyPr>
          <a:lstStyle/>
          <a:p>
            <a:r>
              <a:rPr lang="en-US" dirty="0" smtClean="0"/>
              <a:t>Raster Series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38200" y="1295400"/>
            <a:ext cx="7391400" cy="1371600"/>
          </a:xfrm>
        </p:spPr>
        <p:txBody>
          <a:bodyPr/>
          <a:lstStyle/>
          <a:p>
            <a:r>
              <a:rPr lang="en-US" sz="2400" b="0" dirty="0" smtClean="0"/>
              <a:t>Raster datasets indexed by time</a:t>
            </a:r>
          </a:p>
          <a:p>
            <a:r>
              <a:rPr lang="en-US" sz="2400" b="0" dirty="0" smtClean="0"/>
              <a:t>Each raster represents a continuous surface describing a variable for a given time</a:t>
            </a:r>
          </a:p>
          <a:p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1840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52400" y="1143000"/>
            <a:ext cx="77692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52800"/>
            <a:ext cx="34123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648200"/>
            <a:ext cx="1066800" cy="132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200400"/>
            <a:ext cx="4087813" cy="219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Feature Series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0" y="1371600"/>
            <a:ext cx="7391400" cy="1905000"/>
          </a:xfrm>
        </p:spPr>
        <p:txBody>
          <a:bodyPr/>
          <a:lstStyle/>
          <a:p>
            <a:r>
              <a:rPr lang="en-US" sz="2000" b="0" dirty="0" smtClean="0"/>
              <a:t>A collection of features indexed by time</a:t>
            </a:r>
          </a:p>
          <a:p>
            <a:r>
              <a:rPr lang="en-US" sz="2000" b="0" dirty="0" smtClean="0"/>
              <a:t>Example - particle tracks</a:t>
            </a:r>
          </a:p>
          <a:p>
            <a:r>
              <a:rPr lang="en-US" sz="2000" b="0" dirty="0" smtClean="0"/>
              <a:t>Features are indexed by VarID, TsTime, and GroupID</a:t>
            </a:r>
          </a:p>
          <a:p>
            <a:r>
              <a:rPr lang="en-US" sz="2000" b="0" dirty="0" smtClean="0"/>
              <a:t>Each group of features creates a track over time</a:t>
            </a:r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753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Catalogs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4525963"/>
          </a:xfrm>
        </p:spPr>
        <p:txBody>
          <a:bodyPr/>
          <a:lstStyle/>
          <a:p>
            <a:r>
              <a:rPr lang="en-US" sz="2800" dirty="0" smtClean="0"/>
              <a:t>Like a library’s card catalog, but for time series</a:t>
            </a:r>
          </a:p>
          <a:p>
            <a:r>
              <a:rPr lang="en-US" sz="2800" dirty="0" smtClean="0"/>
              <a:t>Series Catalog</a:t>
            </a:r>
          </a:p>
          <a:p>
            <a:pPr lvl="1"/>
            <a:r>
              <a:rPr lang="en-US" sz="2400" dirty="0" smtClean="0"/>
              <a:t>For a single variable at a single feature</a:t>
            </a:r>
          </a:p>
          <a:p>
            <a:pPr lvl="1"/>
            <a:r>
              <a:rPr lang="en-US" sz="2400" dirty="0" smtClean="0"/>
              <a:t>E.g., a summary of all water level measurements for a well</a:t>
            </a:r>
          </a:p>
          <a:p>
            <a:r>
              <a:rPr lang="en-US" sz="2800" dirty="0" smtClean="0"/>
              <a:t>Dataset Catalog</a:t>
            </a:r>
          </a:p>
          <a:p>
            <a:pPr lvl="1"/>
            <a:r>
              <a:rPr lang="en-US" sz="2400" dirty="0" smtClean="0"/>
              <a:t>For an entire temporal dataset</a:t>
            </a:r>
          </a:p>
          <a:p>
            <a:pPr lvl="1"/>
            <a:r>
              <a:rPr lang="en-US" sz="2400" dirty="0" smtClean="0"/>
              <a:t>E.g., a summary of raster series representing water level across the entire aquifer</a:t>
            </a:r>
          </a:p>
          <a:p>
            <a:r>
              <a:rPr lang="en-US" sz="2800" dirty="0" smtClean="0"/>
              <a:t>Both catalogs include start time, end time, and count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521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57151"/>
            <a:ext cx="8229600" cy="1143000"/>
          </a:xfrm>
        </p:spPr>
        <p:txBody>
          <a:bodyPr/>
          <a:lstStyle/>
          <a:p>
            <a:r>
              <a:rPr lang="en-US" dirty="0" smtClean="0"/>
              <a:t>Series Catalog Example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17805" b="7073"/>
          <a:stretch/>
        </p:blipFill>
        <p:spPr bwMode="auto">
          <a:xfrm>
            <a:off x="285750" y="1904999"/>
            <a:ext cx="4600575" cy="2933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34434" b="11321"/>
          <a:stretch/>
        </p:blipFill>
        <p:spPr bwMode="auto">
          <a:xfrm>
            <a:off x="428625" y="5543550"/>
            <a:ext cx="8029575" cy="1095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6375" y="1317336"/>
            <a:ext cx="200567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tx1"/>
                </a:solidFill>
                <a:latin typeface="+mj-lt"/>
              </a:rPr>
              <a:t>TimeSeries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8325" y="4956750"/>
            <a:ext cx="242649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0" dirty="0" err="1" smtClean="0">
                <a:solidFill>
                  <a:schemeClr val="tx1"/>
                </a:solidFill>
                <a:latin typeface="+mj-lt"/>
              </a:rPr>
              <a:t>SeriesCatalog</a:t>
            </a:r>
            <a:endParaRPr lang="en-US" sz="3200" b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0522" y="1378890"/>
            <a:ext cx="2814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water depth in a well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1840555"/>
            <a:ext cx="360838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0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75560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7800" y="5481339"/>
            <a:ext cx="1755609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4059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177800"/>
            <a:ext cx="8583612" cy="790575"/>
          </a:xfrm>
        </p:spPr>
        <p:txBody>
          <a:bodyPr/>
          <a:lstStyle/>
          <a:p>
            <a:pPr eaLnBrk="1" hangingPunct="1"/>
            <a:r>
              <a:rPr lang="en-US" dirty="0" smtClean="0"/>
              <a:t>Representing simulation models</a:t>
            </a: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163513" y="1054100"/>
            <a:ext cx="8791575" cy="1535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Georeference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 inputs and outputs (in space and time)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Focus on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MODFLOW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, block centered finite difference grid (nodes are in the center of the cells)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Represent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2D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and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3D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models</a:t>
            </a:r>
          </a:p>
        </p:txBody>
      </p:sp>
      <p:pic>
        <p:nvPicPr>
          <p:cNvPr id="62468" name="Picture 6" descr="finite_di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2158" b="56371"/>
          <a:stretch>
            <a:fillRect/>
          </a:stretch>
        </p:blipFill>
        <p:spPr bwMode="auto">
          <a:xfrm>
            <a:off x="2786063" y="2589213"/>
            <a:ext cx="59182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9"/>
          <p:cNvSpPr txBox="1">
            <a:spLocks noChangeArrowheads="1"/>
          </p:cNvSpPr>
          <p:nvPr/>
        </p:nvSpPr>
        <p:spPr bwMode="auto">
          <a:xfrm>
            <a:off x="2809875" y="5164138"/>
            <a:ext cx="413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Block-centered finite difference grid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le:Simulation Featu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47774"/>
            <a:ext cx="76200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914400" y="323850"/>
            <a:ext cx="7315200" cy="48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Simulation Component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7810" y="6595140"/>
            <a:ext cx="3448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prstClr val="white">
                    <a:lumMod val="50000"/>
                  </a:prstClr>
                </a:solidFill>
              </a:rPr>
              <a:t>http://www.archydrogw.com/File:Simulation_Features.png</a:t>
            </a:r>
          </a:p>
        </p:txBody>
      </p:sp>
    </p:spTree>
    <p:extLst>
      <p:ext uri="{BB962C8B-B14F-4D97-AF65-F5344CB8AC3E}">
        <p14:creationId xmlns:p14="http://schemas.microsoft.com/office/powerpoint/2010/main" val="33813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498600"/>
            <a:ext cx="53340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Boundary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2" y="806450"/>
            <a:ext cx="842803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0" dirty="0">
                <a:solidFill>
                  <a:schemeClr val="tx1"/>
                </a:solidFill>
                <a:latin typeface="+mj-lt"/>
                <a:ea typeface="ＭＳ Ｐゴシック" pitchFamily="1" charset="-128"/>
              </a:rPr>
              <a:t>Polygon feature class for representing the extent and orientation of a simulation model</a:t>
            </a:r>
          </a:p>
        </p:txBody>
      </p:sp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191125"/>
            <a:ext cx="76962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Cell2D and Node 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901700"/>
            <a:ext cx="8520112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tx1"/>
                </a:solidFill>
                <a:latin typeface="+mj-lt"/>
              </a:rPr>
              <a:t>Cell2D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polygon feature class that represents cells or elements associated with a two-dimensional simulation model or a single layer of a three-dimensional model</a:t>
            </a:r>
          </a:p>
          <a:p>
            <a:pPr eaLnBrk="1" hangingPunct="1"/>
            <a:endParaRPr lang="en-US" sz="2400" b="0" dirty="0">
              <a:solidFill>
                <a:schemeClr val="tx1"/>
              </a:solidFill>
              <a:latin typeface="+mj-lt"/>
            </a:endParaRPr>
          </a:p>
          <a:p>
            <a:pPr eaLnBrk="1" hangingPunct="1"/>
            <a:r>
              <a:rPr lang="en-US" sz="2400" dirty="0">
                <a:solidFill>
                  <a:schemeClr val="tx1"/>
                </a:solidFill>
                <a:latin typeface="+mj-lt"/>
              </a:rPr>
              <a:t>Node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point feature class used in combination with Cell2D to represent the model’s mesh/grid. </a:t>
            </a: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3197225" y="3392488"/>
          <a:ext cx="5588000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Visio" r:id="rId4" imgW="6990398" imgH="3618548" progId="Visio.Drawing.11">
                  <p:embed/>
                </p:oleObj>
              </mc:Choice>
              <mc:Fallback>
                <p:oleObj name="Visio" r:id="rId4" imgW="6990398" imgH="361854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25" y="3392488"/>
                        <a:ext cx="5588000" cy="289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395288" y="3444875"/>
            <a:ext cx="29035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 b="0" dirty="0" smtClean="0">
                <a:solidFill>
                  <a:schemeClr val="tx1"/>
                </a:solidFill>
                <a:latin typeface="+mj-lt"/>
              </a:rPr>
              <a:t>Finite element mesh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 b="0" dirty="0" smtClean="0">
                <a:solidFill>
                  <a:schemeClr val="tx1"/>
                </a:solidFill>
                <a:latin typeface="+mj-lt"/>
              </a:rPr>
              <a:t>Mesh centered finite difference grid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 b="0" dirty="0" smtClean="0">
                <a:solidFill>
                  <a:schemeClr val="tx1"/>
                </a:solidFill>
                <a:latin typeface="+mj-lt"/>
              </a:rPr>
              <a:t>Cell centered finite difference grid</a:t>
            </a:r>
            <a:endParaRPr lang="en-US" sz="1800" b="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8175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Cell2D and Node for Mapping </a:t>
            </a:r>
          </a:p>
        </p:txBody>
      </p:sp>
      <p:sp>
        <p:nvSpPr>
          <p:cNvPr id="65540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81138"/>
            <a:ext cx="83820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3" name="Group 1057"/>
          <p:cNvGrpSpPr>
            <a:grpSpLocks/>
          </p:cNvGrpSpPr>
          <p:nvPr/>
        </p:nvGrpSpPr>
        <p:grpSpPr bwMode="auto">
          <a:xfrm>
            <a:off x="6950075" y="3124200"/>
            <a:ext cx="1981200" cy="1893888"/>
            <a:chOff x="4378" y="1776"/>
            <a:chExt cx="1248" cy="1193"/>
          </a:xfrm>
        </p:grpSpPr>
        <p:graphicFrame>
          <p:nvGraphicFramePr>
            <p:cNvPr id="20488" name="Object 1032"/>
            <p:cNvGraphicFramePr>
              <a:graphicFrameLocks noChangeAspect="1"/>
            </p:cNvGraphicFramePr>
            <p:nvPr/>
          </p:nvGraphicFramePr>
          <p:xfrm>
            <a:off x="4378" y="1872"/>
            <a:ext cx="1180" cy="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3" name="VISIO" r:id="rId3" imgW="1873800" imgH="1282680" progId="Visio.Drawing.6">
                    <p:embed/>
                  </p:oleObj>
                </mc:Choice>
                <mc:Fallback>
                  <p:oleObj name="VISIO" r:id="rId3" imgW="1873800" imgH="128268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8" y="1872"/>
                          <a:ext cx="1180" cy="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9" name="Line 1033"/>
            <p:cNvSpPr>
              <a:spLocks noChangeShapeType="1"/>
            </p:cNvSpPr>
            <p:nvPr/>
          </p:nvSpPr>
          <p:spPr bwMode="auto">
            <a:xfrm>
              <a:off x="4378" y="2688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90" name="Line 1034"/>
            <p:cNvSpPr>
              <a:spLocks noChangeShapeType="1"/>
            </p:cNvSpPr>
            <p:nvPr/>
          </p:nvSpPr>
          <p:spPr bwMode="auto">
            <a:xfrm flipV="1">
              <a:off x="4378" y="1776"/>
              <a:ext cx="0" cy="9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95" name="Text Box 1039"/>
            <p:cNvSpPr txBox="1">
              <a:spLocks noChangeArrowheads="1"/>
            </p:cNvSpPr>
            <p:nvPr/>
          </p:nvSpPr>
          <p:spPr bwMode="auto">
            <a:xfrm>
              <a:off x="4512" y="2736"/>
              <a:ext cx="93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dirty="0">
                  <a:solidFill>
                    <a:schemeClr val="tx2"/>
                  </a:solidFill>
                </a:rPr>
                <a:t>Time Series</a:t>
              </a:r>
            </a:p>
          </p:txBody>
        </p:sp>
      </p:grpSp>
      <p:grpSp>
        <p:nvGrpSpPr>
          <p:cNvPr id="20501" name="Group 1045"/>
          <p:cNvGrpSpPr>
            <a:grpSpLocks/>
          </p:cNvGrpSpPr>
          <p:nvPr/>
        </p:nvGrpSpPr>
        <p:grpSpPr bwMode="auto">
          <a:xfrm>
            <a:off x="373063" y="4343400"/>
            <a:ext cx="2320925" cy="2012628"/>
            <a:chOff x="528" y="2448"/>
            <a:chExt cx="1558" cy="1411"/>
          </a:xfrm>
        </p:grpSpPr>
        <p:graphicFrame>
          <p:nvGraphicFramePr>
            <p:cNvPr id="20483" name="Object 1027"/>
            <p:cNvGraphicFramePr>
              <a:graphicFrameLocks noChangeAspect="1"/>
            </p:cNvGraphicFramePr>
            <p:nvPr/>
          </p:nvGraphicFramePr>
          <p:xfrm>
            <a:off x="528" y="2448"/>
            <a:ext cx="1558" cy="1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4" name="VISIO" r:id="rId5" imgW="3235320" imgH="2844000" progId="Visio.Drawing.6">
                    <p:embed/>
                  </p:oleObj>
                </mc:Choice>
                <mc:Fallback>
                  <p:oleObj name="VISIO" r:id="rId5" imgW="3235320" imgH="284400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48"/>
                          <a:ext cx="1558" cy="13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4" name="Text Box 1038"/>
            <p:cNvSpPr txBox="1">
              <a:spLocks noChangeArrowheads="1"/>
            </p:cNvSpPr>
            <p:nvPr/>
          </p:nvSpPr>
          <p:spPr bwMode="auto">
            <a:xfrm>
              <a:off x="720" y="3600"/>
              <a:ext cx="1088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chemeClr val="tx2"/>
                  </a:solidFill>
                </a:rPr>
                <a:t>Hydrography</a:t>
              </a:r>
            </a:p>
          </p:txBody>
        </p:sp>
      </p:grpSp>
      <p:grpSp>
        <p:nvGrpSpPr>
          <p:cNvPr id="20502" name="Group 1046"/>
          <p:cNvGrpSpPr>
            <a:grpSpLocks/>
          </p:cNvGrpSpPr>
          <p:nvPr/>
        </p:nvGrpSpPr>
        <p:grpSpPr bwMode="auto">
          <a:xfrm>
            <a:off x="3576638" y="1371600"/>
            <a:ext cx="2373312" cy="2012628"/>
            <a:chOff x="2496" y="576"/>
            <a:chExt cx="1593" cy="1411"/>
          </a:xfrm>
        </p:grpSpPr>
        <p:graphicFrame>
          <p:nvGraphicFramePr>
            <p:cNvPr id="20485" name="Object 1029"/>
            <p:cNvGraphicFramePr>
              <a:graphicFrameLocks noChangeAspect="1"/>
            </p:cNvGraphicFramePr>
            <p:nvPr/>
          </p:nvGraphicFramePr>
          <p:xfrm>
            <a:off x="2496" y="576"/>
            <a:ext cx="1593" cy="1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5" name="VISIO" r:id="rId7" imgW="2986200" imgH="2390040" progId="Visio.Drawing.6">
                    <p:embed/>
                  </p:oleObj>
                </mc:Choice>
                <mc:Fallback>
                  <p:oleObj name="VISIO" r:id="rId7" imgW="2986200" imgH="239004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576"/>
                          <a:ext cx="1593" cy="1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6" name="Text Box 1040"/>
            <p:cNvSpPr txBox="1">
              <a:spLocks noChangeArrowheads="1"/>
            </p:cNvSpPr>
            <p:nvPr/>
          </p:nvSpPr>
          <p:spPr bwMode="auto">
            <a:xfrm>
              <a:off x="2832" y="1728"/>
              <a:ext cx="735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dirty="0">
                  <a:solidFill>
                    <a:schemeClr val="tx2"/>
                  </a:solidFill>
                </a:rPr>
                <a:t>Network</a:t>
              </a:r>
            </a:p>
          </p:txBody>
        </p:sp>
      </p:grpSp>
      <p:graphicFrame>
        <p:nvGraphicFramePr>
          <p:cNvPr id="20482" name="Object 1026"/>
          <p:cNvGraphicFramePr>
            <a:graphicFrameLocks noChangeAspect="1"/>
          </p:cNvGraphicFramePr>
          <p:nvPr/>
        </p:nvGraphicFramePr>
        <p:xfrm>
          <a:off x="3854450" y="4275138"/>
          <a:ext cx="1947863" cy="168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" name="VISIO" r:id="rId9" imgW="2610000" imgH="2357640" progId="Visio.Drawing.6">
                  <p:embed/>
                </p:oleObj>
              </mc:Choice>
              <mc:Fallback>
                <p:oleObj name="VISIO" r:id="rId9" imgW="2610000" imgH="235764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450" y="4275138"/>
                        <a:ext cx="1947863" cy="168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7" name="Text Box 1041"/>
          <p:cNvSpPr txBox="1">
            <a:spLocks noChangeArrowheads="1"/>
          </p:cNvSpPr>
          <p:nvPr/>
        </p:nvSpPr>
        <p:spPr bwMode="auto">
          <a:xfrm>
            <a:off x="4343400" y="5986463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chemeClr val="tx2"/>
                </a:solidFill>
              </a:rPr>
              <a:t>Channel</a:t>
            </a:r>
          </a:p>
        </p:txBody>
      </p:sp>
      <p:grpSp>
        <p:nvGrpSpPr>
          <p:cNvPr id="20503" name="Group 1047"/>
          <p:cNvGrpSpPr>
            <a:grpSpLocks/>
          </p:cNvGrpSpPr>
          <p:nvPr/>
        </p:nvGrpSpPr>
        <p:grpSpPr bwMode="auto">
          <a:xfrm>
            <a:off x="304800" y="1371600"/>
            <a:ext cx="2439988" cy="2012628"/>
            <a:chOff x="432" y="576"/>
            <a:chExt cx="1638" cy="1411"/>
          </a:xfrm>
        </p:grpSpPr>
        <p:graphicFrame>
          <p:nvGraphicFramePr>
            <p:cNvPr id="20484" name="Object 1028"/>
            <p:cNvGraphicFramePr>
              <a:graphicFrameLocks noChangeAspect="1"/>
            </p:cNvGraphicFramePr>
            <p:nvPr/>
          </p:nvGraphicFramePr>
          <p:xfrm>
            <a:off x="432" y="576"/>
            <a:ext cx="1638" cy="1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7" name="VISIO" r:id="rId11" imgW="3361680" imgH="2688120" progId="Visio.Drawing.6">
                    <p:embed/>
                  </p:oleObj>
                </mc:Choice>
                <mc:Fallback>
                  <p:oleObj name="VISIO" r:id="rId11" imgW="3361680" imgH="268812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576"/>
                          <a:ext cx="1638" cy="1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8" name="Text Box 1042"/>
            <p:cNvSpPr txBox="1">
              <a:spLocks noChangeArrowheads="1"/>
            </p:cNvSpPr>
            <p:nvPr/>
          </p:nvSpPr>
          <p:spPr bwMode="auto">
            <a:xfrm>
              <a:off x="624" y="1728"/>
              <a:ext cx="787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chemeClr val="tx2"/>
                  </a:solidFill>
                </a:rPr>
                <a:t>Drainage</a:t>
              </a:r>
            </a:p>
          </p:txBody>
        </p:sp>
      </p:grpSp>
      <p:sp>
        <p:nvSpPr>
          <p:cNvPr id="20504" name="AutoShape 1048"/>
          <p:cNvSpPr>
            <a:spLocks noChangeArrowheads="1"/>
          </p:cNvSpPr>
          <p:nvPr/>
        </p:nvSpPr>
        <p:spPr bwMode="auto">
          <a:xfrm>
            <a:off x="3001963" y="2017713"/>
            <a:ext cx="571500" cy="274637"/>
          </a:xfrm>
          <a:prstGeom prst="leftRightArrow">
            <a:avLst>
              <a:gd name="adj1" fmla="val 50000"/>
              <a:gd name="adj2" fmla="val 416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AutoShape 1049"/>
          <p:cNvSpPr>
            <a:spLocks noChangeArrowheads="1"/>
          </p:cNvSpPr>
          <p:nvPr/>
        </p:nvSpPr>
        <p:spPr bwMode="auto">
          <a:xfrm>
            <a:off x="1143000" y="3581400"/>
            <a:ext cx="357188" cy="479425"/>
          </a:xfrm>
          <a:prstGeom prst="upDownArrow">
            <a:avLst>
              <a:gd name="adj1" fmla="val 50000"/>
              <a:gd name="adj2" fmla="val 268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AutoShape 1050"/>
          <p:cNvSpPr>
            <a:spLocks noChangeArrowheads="1"/>
          </p:cNvSpPr>
          <p:nvPr/>
        </p:nvSpPr>
        <p:spPr bwMode="auto">
          <a:xfrm>
            <a:off x="5029200" y="3505200"/>
            <a:ext cx="357188" cy="479425"/>
          </a:xfrm>
          <a:prstGeom prst="upDownArrow">
            <a:avLst>
              <a:gd name="adj1" fmla="val 50000"/>
              <a:gd name="adj2" fmla="val 268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7" name="AutoShape 1051"/>
          <p:cNvSpPr>
            <a:spLocks noChangeArrowheads="1"/>
          </p:cNvSpPr>
          <p:nvPr/>
        </p:nvSpPr>
        <p:spPr bwMode="auto">
          <a:xfrm>
            <a:off x="3001963" y="4760913"/>
            <a:ext cx="571500" cy="274637"/>
          </a:xfrm>
          <a:prstGeom prst="leftRightArrow">
            <a:avLst>
              <a:gd name="adj1" fmla="val 50000"/>
              <a:gd name="adj2" fmla="val 416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1053"/>
          <p:cNvSpPr>
            <a:spLocks noChangeArrowheads="1"/>
          </p:cNvSpPr>
          <p:nvPr/>
        </p:nvSpPr>
        <p:spPr bwMode="auto">
          <a:xfrm>
            <a:off x="228600" y="1371600"/>
            <a:ext cx="6019800" cy="495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3300"/>
              </a:solidFill>
            </a:endParaRPr>
          </a:p>
        </p:txBody>
      </p:sp>
      <p:sp>
        <p:nvSpPr>
          <p:cNvPr id="20512" name="AutoShape 1056"/>
          <p:cNvSpPr>
            <a:spLocks noChangeArrowheads="1"/>
          </p:cNvSpPr>
          <p:nvPr/>
        </p:nvSpPr>
        <p:spPr bwMode="auto">
          <a:xfrm>
            <a:off x="6324600" y="3886200"/>
            <a:ext cx="457200" cy="304800"/>
          </a:xfrm>
          <a:prstGeom prst="leftRigh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6" name="Rectangle 1060"/>
          <p:cNvSpPr>
            <a:spLocks noChangeArrowheads="1"/>
          </p:cNvSpPr>
          <p:nvPr/>
        </p:nvSpPr>
        <p:spPr bwMode="auto">
          <a:xfrm>
            <a:off x="6858000" y="2895600"/>
            <a:ext cx="21336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7" name="Text Box 1061"/>
          <p:cNvSpPr txBox="1">
            <a:spLocks noChangeArrowheads="1"/>
          </p:cNvSpPr>
          <p:nvPr/>
        </p:nvSpPr>
        <p:spPr bwMode="auto">
          <a:xfrm>
            <a:off x="2352675" y="3429000"/>
            <a:ext cx="16850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i="1" dirty="0" smtClean="0">
                <a:solidFill>
                  <a:schemeClr val="accent2"/>
                </a:solidFill>
              </a:rPr>
              <a:t>Features</a:t>
            </a:r>
            <a:endParaRPr lang="en-US" altLang="en-US" sz="2800" i="1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Describes Surface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8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3078163"/>
            <a:ext cx="358457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Node3D and Cell3D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230188" y="944563"/>
            <a:ext cx="8682037" cy="2046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7338" indent="-2873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Node3D 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a Z enabled point feature class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Cell3D -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Multipatch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feature class 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Represent three-dimensional cells and Nodes</a:t>
            </a:r>
            <a:endParaRPr lang="en-US" sz="28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Used mostly for </a:t>
            </a:r>
            <a:r>
              <a:rPr lang="en-US" sz="2800" b="0" dirty="0">
                <a:solidFill>
                  <a:schemeClr val="accent2"/>
                </a:solidFill>
                <a:latin typeface="+mj-lt"/>
              </a:rPr>
              <a:t>visualization of 3D models</a:t>
            </a:r>
          </a:p>
        </p:txBody>
      </p: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814888"/>
            <a:ext cx="567372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5486399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381717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18809"/>
            <a:ext cx="7543800" cy="509690"/>
          </a:xfrm>
        </p:spPr>
        <p:txBody>
          <a:bodyPr/>
          <a:lstStyle/>
          <a:p>
            <a:pPr algn="ctr"/>
            <a:r>
              <a:rPr lang="en-US" sz="3600" dirty="0" smtClean="0"/>
              <a:t>Groundwater Tools for GIS</a:t>
            </a:r>
          </a:p>
        </p:txBody>
      </p:sp>
    </p:spTree>
    <p:extLst>
      <p:ext uri="{BB962C8B-B14F-4D97-AF65-F5344CB8AC3E}">
        <p14:creationId xmlns:p14="http://schemas.microsoft.com/office/powerpoint/2010/main" val="255097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Gil\GWDataModel_Book\Chapter7\Ch07_Figures\Ch07_FinalFigures\Figure7.20_199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355974"/>
            <a:ext cx="3505200" cy="290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 descr="D:\Gil\GWDataModel_Book\Chapter7\Ch07_Figures\Ch07_FinalFigures\Figure7.20_199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303" y="2667000"/>
            <a:ext cx="3429000" cy="284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1" descr="D:\Gil\GWDataModel_Book\Chapter7\Ch07_Figures\Ch07_FinalFigures\Figure7.20_19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046287"/>
            <a:ext cx="3200400" cy="2657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Built-in Tools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200400" cy="525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78103" y="2135088"/>
            <a:ext cx="2819400" cy="400110"/>
          </a:xfrm>
          <a:prstGeom prst="rect">
            <a:avLst/>
          </a:prstGeom>
          <a:solidFill>
            <a:srgbClr val="7A2445"/>
          </a:solidFill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Time-enabled Layers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981200"/>
            <a:ext cx="2819400" cy="707886"/>
          </a:xfrm>
          <a:prstGeom prst="rect">
            <a:avLst/>
          </a:prstGeom>
          <a:solidFill>
            <a:srgbClr val="7A2445"/>
          </a:solidFill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Groundwater and Hydrology Toolsets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205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Arc Hydro Groundwater Tools</a:t>
            </a:r>
          </a:p>
        </p:txBody>
      </p:sp>
      <p:sp>
        <p:nvSpPr>
          <p:cNvPr id="4" name="Content Placeholder 10"/>
          <p:cNvSpPr txBox="1">
            <a:spLocks/>
          </p:cNvSpPr>
          <p:nvPr/>
        </p:nvSpPr>
        <p:spPr>
          <a:xfrm>
            <a:off x="914400" y="1447800"/>
            <a:ext cx="7315200" cy="4876800"/>
          </a:xfrm>
          <a:prstGeom prst="rect">
            <a:avLst/>
          </a:prstGeom>
        </p:spPr>
        <p:txBody>
          <a:bodyPr/>
          <a:lstStyle>
            <a:lvl1pPr marL="177800" indent="-177800" algn="l" rtl="0" eaLnBrk="1" fontAlgn="base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Char char="•"/>
              <a:defRPr sz="1600" b="1" spc="0" baseline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517525" indent="-174625" algn="l" rtl="0" eaLnBrk="1" fontAlgn="base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defRPr sz="1600" b="1" spc="0" baseline="0">
                <a:solidFill>
                  <a:srgbClr val="FFFFFF"/>
                </a:solidFill>
                <a:effectLst/>
                <a:latin typeface="+mn-lt"/>
                <a:ea typeface="+mn-ea"/>
              </a:defRPr>
            </a:lvl2pPr>
            <a:lvl3pPr marL="781050" indent="-149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80000"/>
              <a:buFont typeface="Lucida Grande"/>
              <a:buChar char="-"/>
              <a:defRPr sz="1400" b="1" spc="0">
                <a:solidFill>
                  <a:srgbClr val="FFFFFF"/>
                </a:solidFill>
                <a:effectLst/>
                <a:latin typeface="+mn-lt"/>
                <a:ea typeface="+mn-ea"/>
              </a:defRPr>
            </a:lvl3pPr>
            <a:lvl4pPr marL="1044575" indent="-149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400" b="1">
                <a:solidFill>
                  <a:srgbClr val="FFFFFF"/>
                </a:solidFill>
                <a:effectLst/>
                <a:latin typeface="+mn-lt"/>
                <a:ea typeface="+mn-ea"/>
              </a:defRPr>
            </a:lvl4pPr>
            <a:lvl5pPr marL="13446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5pPr>
            <a:lvl6pPr marL="18018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6pPr>
            <a:lvl7pPr marL="22590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7pPr>
            <a:lvl8pPr marL="27162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8pPr>
            <a:lvl9pPr marL="31734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Groundwater Analyst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MODFLOW Analyst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Subsurface Analyst</a:t>
            </a:r>
          </a:p>
          <a:p>
            <a:pPr lvl="1"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3D Features</a:t>
            </a:r>
          </a:p>
          <a:p>
            <a:pPr lvl="1"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2D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32755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Groundwater Analyst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1871662"/>
            <a:ext cx="3733801" cy="218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31" y="4305300"/>
            <a:ext cx="391318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14950" y="155299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Import and Manage Well Data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9825" y="5056257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Point and Click Graphing Tool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25908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Compute Time Series Statistics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88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48291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MODFLOW Analyst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21336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Import and Export MODFLOW models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5720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Run MODFLOW from ArcGIS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4118"/>
            <a:ext cx="32385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6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191000" cy="2447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Subsurface Analyst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4191000"/>
            <a:ext cx="2514600" cy="400110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3D Features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55626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 2D Cross Sections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191000" cy="2343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8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Subsurface Analyst – 3D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67050" y="4431855"/>
            <a:ext cx="30480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</a:t>
            </a: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GeoSections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55626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GeoVolumes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549933"/>
            <a:ext cx="3681615" cy="2183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3749386"/>
            <a:ext cx="2105025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 and Edit Borehole Data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62530"/>
            <a:ext cx="3200400" cy="1869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74473"/>
            <a:ext cx="3124200" cy="1988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5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 smtClean="0"/>
              <a:t>Arc Hydro Groundwater Summary Concepts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485900"/>
            <a:ext cx="8458200" cy="4572000"/>
          </a:xfrm>
        </p:spPr>
        <p:txBody>
          <a:bodyPr/>
          <a:lstStyle/>
          <a:p>
            <a:pPr eaLnBrk="1" hangingPunct="1"/>
            <a:r>
              <a:rPr lang="en-US" dirty="0" smtClean="0"/>
              <a:t>Arc Hydro helps us represent surface and groundwater systems in GIS</a:t>
            </a:r>
          </a:p>
          <a:p>
            <a:pPr eaLnBrk="1" hangingPunct="1"/>
            <a:r>
              <a:rPr lang="en-US" dirty="0" smtClean="0"/>
              <a:t>The groundwater data model includes aquifers, wells, hydrogeologic features, time series, and simulation model features</a:t>
            </a:r>
          </a:p>
          <a:p>
            <a:pPr eaLnBrk="1" hangingPunct="1"/>
            <a:r>
              <a:rPr lang="en-US" dirty="0" smtClean="0"/>
              <a:t>Relationships connect features with geologic data, aquifers, and time series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825" y="1143000"/>
            <a:ext cx="4867275" cy="5534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 key concept from Arc Hydro is </a:t>
            </a:r>
            <a:r>
              <a:rPr lang="en-US" sz="3600" b="1" dirty="0" smtClean="0"/>
              <a:t>HydroID</a:t>
            </a:r>
            <a:endParaRPr lang="en-US" sz="3600" b="1" dirty="0"/>
          </a:p>
        </p:txBody>
      </p:sp>
      <p:sp>
        <p:nvSpPr>
          <p:cNvPr id="6" name="Freeform 5"/>
          <p:cNvSpPr/>
          <p:nvPr/>
        </p:nvSpPr>
        <p:spPr>
          <a:xfrm rot="3133951">
            <a:off x="873837" y="1533523"/>
            <a:ext cx="3059988" cy="4686301"/>
          </a:xfrm>
          <a:custGeom>
            <a:avLst/>
            <a:gdLst>
              <a:gd name="connsiteX0" fmla="*/ 88188 w 2393238"/>
              <a:gd name="connsiteY0" fmla="*/ 0 h 3171825"/>
              <a:gd name="connsiteX1" fmla="*/ 88188 w 2393238"/>
              <a:gd name="connsiteY1" fmla="*/ 0 h 3171825"/>
              <a:gd name="connsiteX2" fmla="*/ 78663 w 2393238"/>
              <a:gd name="connsiteY2" fmla="*/ 495300 h 3171825"/>
              <a:gd name="connsiteX3" fmla="*/ 69138 w 2393238"/>
              <a:gd name="connsiteY3" fmla="*/ 542925 h 3171825"/>
              <a:gd name="connsiteX4" fmla="*/ 50088 w 2393238"/>
              <a:gd name="connsiteY4" fmla="*/ 638175 h 3171825"/>
              <a:gd name="connsiteX5" fmla="*/ 40563 w 2393238"/>
              <a:gd name="connsiteY5" fmla="*/ 685800 h 3171825"/>
              <a:gd name="connsiteX6" fmla="*/ 31038 w 2393238"/>
              <a:gd name="connsiteY6" fmla="*/ 714375 h 3171825"/>
              <a:gd name="connsiteX7" fmla="*/ 11988 w 2393238"/>
              <a:gd name="connsiteY7" fmla="*/ 819150 h 3171825"/>
              <a:gd name="connsiteX8" fmla="*/ 2463 w 2393238"/>
              <a:gd name="connsiteY8" fmla="*/ 866775 h 3171825"/>
              <a:gd name="connsiteX9" fmla="*/ 59613 w 2393238"/>
              <a:gd name="connsiteY9" fmla="*/ 1343025 h 3171825"/>
              <a:gd name="connsiteX10" fmla="*/ 78663 w 2393238"/>
              <a:gd name="connsiteY10" fmla="*/ 1371600 h 3171825"/>
              <a:gd name="connsiteX11" fmla="*/ 116763 w 2393238"/>
              <a:gd name="connsiteY11" fmla="*/ 1447800 h 3171825"/>
              <a:gd name="connsiteX12" fmla="*/ 126288 w 2393238"/>
              <a:gd name="connsiteY12" fmla="*/ 1495425 h 3171825"/>
              <a:gd name="connsiteX13" fmla="*/ 135813 w 2393238"/>
              <a:gd name="connsiteY13" fmla="*/ 1533525 h 3171825"/>
              <a:gd name="connsiteX14" fmla="*/ 164388 w 2393238"/>
              <a:gd name="connsiteY14" fmla="*/ 1609725 h 3171825"/>
              <a:gd name="connsiteX15" fmla="*/ 173913 w 2393238"/>
              <a:gd name="connsiteY15" fmla="*/ 1647825 h 3171825"/>
              <a:gd name="connsiteX16" fmla="*/ 231063 w 2393238"/>
              <a:gd name="connsiteY16" fmla="*/ 1733550 h 3171825"/>
              <a:gd name="connsiteX17" fmla="*/ 259638 w 2393238"/>
              <a:gd name="connsiteY17" fmla="*/ 1790700 h 3171825"/>
              <a:gd name="connsiteX18" fmla="*/ 316788 w 2393238"/>
              <a:gd name="connsiteY18" fmla="*/ 1914525 h 3171825"/>
              <a:gd name="connsiteX19" fmla="*/ 345363 w 2393238"/>
              <a:gd name="connsiteY19" fmla="*/ 1943100 h 3171825"/>
              <a:gd name="connsiteX20" fmla="*/ 392988 w 2393238"/>
              <a:gd name="connsiteY20" fmla="*/ 2028825 h 3171825"/>
              <a:gd name="connsiteX21" fmla="*/ 402513 w 2393238"/>
              <a:gd name="connsiteY21" fmla="*/ 2057400 h 3171825"/>
              <a:gd name="connsiteX22" fmla="*/ 440613 w 2393238"/>
              <a:gd name="connsiteY22" fmla="*/ 2133600 h 3171825"/>
              <a:gd name="connsiteX23" fmla="*/ 488238 w 2393238"/>
              <a:gd name="connsiteY23" fmla="*/ 2219325 h 3171825"/>
              <a:gd name="connsiteX24" fmla="*/ 507288 w 2393238"/>
              <a:gd name="connsiteY24" fmla="*/ 2286000 h 3171825"/>
              <a:gd name="connsiteX25" fmla="*/ 564438 w 2393238"/>
              <a:gd name="connsiteY25" fmla="*/ 2352675 h 3171825"/>
              <a:gd name="connsiteX26" fmla="*/ 583488 w 2393238"/>
              <a:gd name="connsiteY26" fmla="*/ 2409825 h 3171825"/>
              <a:gd name="connsiteX27" fmla="*/ 612063 w 2393238"/>
              <a:gd name="connsiteY27" fmla="*/ 2438400 h 3171825"/>
              <a:gd name="connsiteX28" fmla="*/ 631113 w 2393238"/>
              <a:gd name="connsiteY28" fmla="*/ 2466975 h 3171825"/>
              <a:gd name="connsiteX29" fmla="*/ 688263 w 2393238"/>
              <a:gd name="connsiteY29" fmla="*/ 2533650 h 3171825"/>
              <a:gd name="connsiteX30" fmla="*/ 716838 w 2393238"/>
              <a:gd name="connsiteY30" fmla="*/ 2609850 h 3171825"/>
              <a:gd name="connsiteX31" fmla="*/ 745413 w 2393238"/>
              <a:gd name="connsiteY31" fmla="*/ 2657475 h 3171825"/>
              <a:gd name="connsiteX32" fmla="*/ 754938 w 2393238"/>
              <a:gd name="connsiteY32" fmla="*/ 2686050 h 3171825"/>
              <a:gd name="connsiteX33" fmla="*/ 793038 w 2393238"/>
              <a:gd name="connsiteY33" fmla="*/ 2724150 h 3171825"/>
              <a:gd name="connsiteX34" fmla="*/ 812088 w 2393238"/>
              <a:gd name="connsiteY34" fmla="*/ 2752725 h 3171825"/>
              <a:gd name="connsiteX35" fmla="*/ 907338 w 2393238"/>
              <a:gd name="connsiteY35" fmla="*/ 2838450 h 3171825"/>
              <a:gd name="connsiteX36" fmla="*/ 935913 w 2393238"/>
              <a:gd name="connsiteY36" fmla="*/ 2867025 h 3171825"/>
              <a:gd name="connsiteX37" fmla="*/ 954963 w 2393238"/>
              <a:gd name="connsiteY37" fmla="*/ 2895600 h 3171825"/>
              <a:gd name="connsiteX38" fmla="*/ 1002588 w 2393238"/>
              <a:gd name="connsiteY38" fmla="*/ 2924175 h 3171825"/>
              <a:gd name="connsiteX39" fmla="*/ 1097838 w 2393238"/>
              <a:gd name="connsiteY39" fmla="*/ 2962275 h 3171825"/>
              <a:gd name="connsiteX40" fmla="*/ 1126413 w 2393238"/>
              <a:gd name="connsiteY40" fmla="*/ 3000375 h 3171825"/>
              <a:gd name="connsiteX41" fmla="*/ 1164513 w 2393238"/>
              <a:gd name="connsiteY41" fmla="*/ 3009900 h 3171825"/>
              <a:gd name="connsiteX42" fmla="*/ 1231188 w 2393238"/>
              <a:gd name="connsiteY42" fmla="*/ 3019425 h 3171825"/>
              <a:gd name="connsiteX43" fmla="*/ 1297863 w 2393238"/>
              <a:gd name="connsiteY43" fmla="*/ 3048000 h 3171825"/>
              <a:gd name="connsiteX44" fmla="*/ 1335963 w 2393238"/>
              <a:gd name="connsiteY44" fmla="*/ 3067050 h 3171825"/>
              <a:gd name="connsiteX45" fmla="*/ 1421688 w 2393238"/>
              <a:gd name="connsiteY45" fmla="*/ 3095625 h 3171825"/>
              <a:gd name="connsiteX46" fmla="*/ 1450263 w 2393238"/>
              <a:gd name="connsiteY46" fmla="*/ 3105150 h 3171825"/>
              <a:gd name="connsiteX47" fmla="*/ 1497888 w 2393238"/>
              <a:gd name="connsiteY47" fmla="*/ 3114675 h 3171825"/>
              <a:gd name="connsiteX48" fmla="*/ 1526463 w 2393238"/>
              <a:gd name="connsiteY48" fmla="*/ 3133725 h 3171825"/>
              <a:gd name="connsiteX49" fmla="*/ 1659813 w 2393238"/>
              <a:gd name="connsiteY49" fmla="*/ 3162300 h 3171825"/>
              <a:gd name="connsiteX50" fmla="*/ 1783638 w 2393238"/>
              <a:gd name="connsiteY50" fmla="*/ 3171825 h 3171825"/>
              <a:gd name="connsiteX51" fmla="*/ 1907463 w 2393238"/>
              <a:gd name="connsiteY51" fmla="*/ 3162300 h 3171825"/>
              <a:gd name="connsiteX52" fmla="*/ 1936038 w 2393238"/>
              <a:gd name="connsiteY52" fmla="*/ 3143250 h 3171825"/>
              <a:gd name="connsiteX53" fmla="*/ 1964613 w 2393238"/>
              <a:gd name="connsiteY53" fmla="*/ 3133725 h 3171825"/>
              <a:gd name="connsiteX54" fmla="*/ 1993188 w 2393238"/>
              <a:gd name="connsiteY54" fmla="*/ 3095625 h 3171825"/>
              <a:gd name="connsiteX55" fmla="*/ 2021763 w 2393238"/>
              <a:gd name="connsiteY55" fmla="*/ 3076575 h 3171825"/>
              <a:gd name="connsiteX56" fmla="*/ 2059863 w 2393238"/>
              <a:gd name="connsiteY56" fmla="*/ 3048000 h 3171825"/>
              <a:gd name="connsiteX57" fmla="*/ 2117013 w 2393238"/>
              <a:gd name="connsiteY57" fmla="*/ 3000375 h 3171825"/>
              <a:gd name="connsiteX58" fmla="*/ 2126538 w 2393238"/>
              <a:gd name="connsiteY58" fmla="*/ 2971800 h 3171825"/>
              <a:gd name="connsiteX59" fmla="*/ 2164638 w 2393238"/>
              <a:gd name="connsiteY59" fmla="*/ 2905125 h 3171825"/>
              <a:gd name="connsiteX60" fmla="*/ 2174163 w 2393238"/>
              <a:gd name="connsiteY60" fmla="*/ 2867025 h 3171825"/>
              <a:gd name="connsiteX61" fmla="*/ 2193213 w 2393238"/>
              <a:gd name="connsiteY61" fmla="*/ 2809875 h 3171825"/>
              <a:gd name="connsiteX62" fmla="*/ 2221788 w 2393238"/>
              <a:gd name="connsiteY62" fmla="*/ 2724150 h 3171825"/>
              <a:gd name="connsiteX63" fmla="*/ 2231313 w 2393238"/>
              <a:gd name="connsiteY63" fmla="*/ 2657475 h 3171825"/>
              <a:gd name="connsiteX64" fmla="*/ 2240838 w 2393238"/>
              <a:gd name="connsiteY64" fmla="*/ 2609850 h 3171825"/>
              <a:gd name="connsiteX65" fmla="*/ 2259888 w 2393238"/>
              <a:gd name="connsiteY65" fmla="*/ 2466975 h 3171825"/>
              <a:gd name="connsiteX66" fmla="*/ 2288463 w 2393238"/>
              <a:gd name="connsiteY66" fmla="*/ 2295525 h 3171825"/>
              <a:gd name="connsiteX67" fmla="*/ 2317038 w 2393238"/>
              <a:gd name="connsiteY67" fmla="*/ 2276475 h 3171825"/>
              <a:gd name="connsiteX68" fmla="*/ 2336088 w 2393238"/>
              <a:gd name="connsiteY68" fmla="*/ 2247900 h 3171825"/>
              <a:gd name="connsiteX69" fmla="*/ 2364663 w 2393238"/>
              <a:gd name="connsiteY69" fmla="*/ 2219325 h 3171825"/>
              <a:gd name="connsiteX70" fmla="*/ 2383713 w 2393238"/>
              <a:gd name="connsiteY70" fmla="*/ 2162175 h 3171825"/>
              <a:gd name="connsiteX71" fmla="*/ 2393238 w 2393238"/>
              <a:gd name="connsiteY71" fmla="*/ 2133600 h 3171825"/>
              <a:gd name="connsiteX72" fmla="*/ 2364663 w 2393238"/>
              <a:gd name="connsiteY72" fmla="*/ 2000250 h 3171825"/>
              <a:gd name="connsiteX73" fmla="*/ 2355138 w 2393238"/>
              <a:gd name="connsiteY73" fmla="*/ 1971675 h 3171825"/>
              <a:gd name="connsiteX74" fmla="*/ 2326563 w 2393238"/>
              <a:gd name="connsiteY74" fmla="*/ 1952625 h 3171825"/>
              <a:gd name="connsiteX75" fmla="*/ 2317038 w 2393238"/>
              <a:gd name="connsiteY75" fmla="*/ 1924050 h 3171825"/>
              <a:gd name="connsiteX76" fmla="*/ 2231313 w 2393238"/>
              <a:gd name="connsiteY76" fmla="*/ 1876425 h 3171825"/>
              <a:gd name="connsiteX77" fmla="*/ 2221788 w 2393238"/>
              <a:gd name="connsiteY77" fmla="*/ 1847850 h 3171825"/>
              <a:gd name="connsiteX78" fmla="*/ 2164638 w 2393238"/>
              <a:gd name="connsiteY78" fmla="*/ 1809750 h 3171825"/>
              <a:gd name="connsiteX79" fmla="*/ 2107488 w 2393238"/>
              <a:gd name="connsiteY79" fmla="*/ 1781175 h 3171825"/>
              <a:gd name="connsiteX80" fmla="*/ 2050338 w 2393238"/>
              <a:gd name="connsiteY80" fmla="*/ 1724025 h 3171825"/>
              <a:gd name="connsiteX81" fmla="*/ 2021763 w 2393238"/>
              <a:gd name="connsiteY81" fmla="*/ 1685925 h 3171825"/>
              <a:gd name="connsiteX82" fmla="*/ 1983663 w 2393238"/>
              <a:gd name="connsiteY82" fmla="*/ 1657350 h 3171825"/>
              <a:gd name="connsiteX83" fmla="*/ 1945563 w 2393238"/>
              <a:gd name="connsiteY83" fmla="*/ 1590675 h 3171825"/>
              <a:gd name="connsiteX84" fmla="*/ 1916988 w 2393238"/>
              <a:gd name="connsiteY84" fmla="*/ 1562100 h 3171825"/>
              <a:gd name="connsiteX85" fmla="*/ 1869363 w 2393238"/>
              <a:gd name="connsiteY85" fmla="*/ 1524000 h 3171825"/>
              <a:gd name="connsiteX86" fmla="*/ 1850313 w 2393238"/>
              <a:gd name="connsiteY86" fmla="*/ 1495425 h 3171825"/>
              <a:gd name="connsiteX87" fmla="*/ 1764588 w 2393238"/>
              <a:gd name="connsiteY87" fmla="*/ 1438275 h 3171825"/>
              <a:gd name="connsiteX88" fmla="*/ 1697913 w 2393238"/>
              <a:gd name="connsiteY88" fmla="*/ 1400175 h 3171825"/>
              <a:gd name="connsiteX89" fmla="*/ 1669338 w 2393238"/>
              <a:gd name="connsiteY89" fmla="*/ 1390650 h 3171825"/>
              <a:gd name="connsiteX90" fmla="*/ 1602663 w 2393238"/>
              <a:gd name="connsiteY90" fmla="*/ 1371600 h 3171825"/>
              <a:gd name="connsiteX91" fmla="*/ 1574088 w 2393238"/>
              <a:gd name="connsiteY91" fmla="*/ 1352550 h 3171825"/>
              <a:gd name="connsiteX92" fmla="*/ 1535988 w 2393238"/>
              <a:gd name="connsiteY92" fmla="*/ 1323975 h 3171825"/>
              <a:gd name="connsiteX93" fmla="*/ 1478838 w 2393238"/>
              <a:gd name="connsiteY93" fmla="*/ 1304925 h 3171825"/>
              <a:gd name="connsiteX94" fmla="*/ 1383588 w 2393238"/>
              <a:gd name="connsiteY94" fmla="*/ 1219200 h 3171825"/>
              <a:gd name="connsiteX95" fmla="*/ 1355013 w 2393238"/>
              <a:gd name="connsiteY95" fmla="*/ 1190625 h 3171825"/>
              <a:gd name="connsiteX96" fmla="*/ 1297863 w 2393238"/>
              <a:gd name="connsiteY96" fmla="*/ 1104900 h 3171825"/>
              <a:gd name="connsiteX97" fmla="*/ 1259763 w 2393238"/>
              <a:gd name="connsiteY97" fmla="*/ 1047750 h 3171825"/>
              <a:gd name="connsiteX98" fmla="*/ 1240713 w 2393238"/>
              <a:gd name="connsiteY98" fmla="*/ 1019175 h 3171825"/>
              <a:gd name="connsiteX99" fmla="*/ 1212138 w 2393238"/>
              <a:gd name="connsiteY99" fmla="*/ 923925 h 3171825"/>
              <a:gd name="connsiteX100" fmla="*/ 1202613 w 2393238"/>
              <a:gd name="connsiteY100" fmla="*/ 895350 h 3171825"/>
              <a:gd name="connsiteX101" fmla="*/ 1164513 w 2393238"/>
              <a:gd name="connsiteY101" fmla="*/ 838200 h 3171825"/>
              <a:gd name="connsiteX102" fmla="*/ 1135938 w 2393238"/>
              <a:gd name="connsiteY102" fmla="*/ 771525 h 3171825"/>
              <a:gd name="connsiteX103" fmla="*/ 1107363 w 2393238"/>
              <a:gd name="connsiteY103" fmla="*/ 752475 h 3171825"/>
              <a:gd name="connsiteX104" fmla="*/ 1059738 w 2393238"/>
              <a:gd name="connsiteY104" fmla="*/ 704850 h 3171825"/>
              <a:gd name="connsiteX105" fmla="*/ 1002588 w 2393238"/>
              <a:gd name="connsiteY105" fmla="*/ 647700 h 3171825"/>
              <a:gd name="connsiteX106" fmla="*/ 945438 w 2393238"/>
              <a:gd name="connsiteY106" fmla="*/ 619125 h 3171825"/>
              <a:gd name="connsiteX107" fmla="*/ 926388 w 2393238"/>
              <a:gd name="connsiteY107" fmla="*/ 590550 h 3171825"/>
              <a:gd name="connsiteX108" fmla="*/ 897813 w 2393238"/>
              <a:gd name="connsiteY108" fmla="*/ 571500 h 3171825"/>
              <a:gd name="connsiteX109" fmla="*/ 859713 w 2393238"/>
              <a:gd name="connsiteY109" fmla="*/ 542925 h 3171825"/>
              <a:gd name="connsiteX110" fmla="*/ 812088 w 2393238"/>
              <a:gd name="connsiteY110" fmla="*/ 504825 h 3171825"/>
              <a:gd name="connsiteX111" fmla="*/ 745413 w 2393238"/>
              <a:gd name="connsiteY111" fmla="*/ 447675 h 3171825"/>
              <a:gd name="connsiteX112" fmla="*/ 726363 w 2393238"/>
              <a:gd name="connsiteY112" fmla="*/ 419100 h 3171825"/>
              <a:gd name="connsiteX113" fmla="*/ 697788 w 2393238"/>
              <a:gd name="connsiteY113" fmla="*/ 390525 h 3171825"/>
              <a:gd name="connsiteX114" fmla="*/ 678738 w 2393238"/>
              <a:gd name="connsiteY114" fmla="*/ 361950 h 3171825"/>
              <a:gd name="connsiteX115" fmla="*/ 593013 w 2393238"/>
              <a:gd name="connsiteY115" fmla="*/ 285750 h 3171825"/>
              <a:gd name="connsiteX116" fmla="*/ 564438 w 2393238"/>
              <a:gd name="connsiteY116" fmla="*/ 228600 h 3171825"/>
              <a:gd name="connsiteX117" fmla="*/ 535863 w 2393238"/>
              <a:gd name="connsiteY117" fmla="*/ 219075 h 3171825"/>
              <a:gd name="connsiteX118" fmla="*/ 478713 w 2393238"/>
              <a:gd name="connsiteY118" fmla="*/ 180975 h 3171825"/>
              <a:gd name="connsiteX119" fmla="*/ 440613 w 2393238"/>
              <a:gd name="connsiteY119" fmla="*/ 161925 h 3171825"/>
              <a:gd name="connsiteX120" fmla="*/ 383463 w 2393238"/>
              <a:gd name="connsiteY120" fmla="*/ 123825 h 3171825"/>
              <a:gd name="connsiteX121" fmla="*/ 354888 w 2393238"/>
              <a:gd name="connsiteY121" fmla="*/ 104775 h 3171825"/>
              <a:gd name="connsiteX122" fmla="*/ 326313 w 2393238"/>
              <a:gd name="connsiteY122" fmla="*/ 95250 h 3171825"/>
              <a:gd name="connsiteX123" fmla="*/ 259638 w 2393238"/>
              <a:gd name="connsiteY123" fmla="*/ 76200 h 3171825"/>
              <a:gd name="connsiteX124" fmla="*/ 202488 w 2393238"/>
              <a:gd name="connsiteY124" fmla="*/ 47625 h 3171825"/>
              <a:gd name="connsiteX125" fmla="*/ 135813 w 2393238"/>
              <a:gd name="connsiteY125" fmla="*/ 28575 h 3171825"/>
              <a:gd name="connsiteX126" fmla="*/ 88188 w 2393238"/>
              <a:gd name="connsiteY126" fmla="*/ 0 h 317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2393238" h="3171825">
                <a:moveTo>
                  <a:pt x="88188" y="0"/>
                </a:moveTo>
                <a:lnTo>
                  <a:pt x="88188" y="0"/>
                </a:lnTo>
                <a:cubicBezTo>
                  <a:pt x="85013" y="165100"/>
                  <a:pt x="84453" y="330271"/>
                  <a:pt x="78663" y="495300"/>
                </a:cubicBezTo>
                <a:cubicBezTo>
                  <a:pt x="78095" y="511479"/>
                  <a:pt x="72034" y="526997"/>
                  <a:pt x="69138" y="542925"/>
                </a:cubicBezTo>
                <a:cubicBezTo>
                  <a:pt x="41141" y="696908"/>
                  <a:pt x="75359" y="524455"/>
                  <a:pt x="50088" y="638175"/>
                </a:cubicBezTo>
                <a:cubicBezTo>
                  <a:pt x="46576" y="653979"/>
                  <a:pt x="44490" y="670094"/>
                  <a:pt x="40563" y="685800"/>
                </a:cubicBezTo>
                <a:cubicBezTo>
                  <a:pt x="38128" y="695540"/>
                  <a:pt x="33796" y="704721"/>
                  <a:pt x="31038" y="714375"/>
                </a:cubicBezTo>
                <a:cubicBezTo>
                  <a:pt x="16409" y="765578"/>
                  <a:pt x="22780" y="754397"/>
                  <a:pt x="11988" y="819150"/>
                </a:cubicBezTo>
                <a:cubicBezTo>
                  <a:pt x="9326" y="835119"/>
                  <a:pt x="5638" y="850900"/>
                  <a:pt x="2463" y="866775"/>
                </a:cubicBezTo>
                <a:cubicBezTo>
                  <a:pt x="5441" y="973966"/>
                  <a:pt x="-23226" y="1218766"/>
                  <a:pt x="59613" y="1343025"/>
                </a:cubicBezTo>
                <a:lnTo>
                  <a:pt x="78663" y="1371600"/>
                </a:lnTo>
                <a:cubicBezTo>
                  <a:pt x="107774" y="1488043"/>
                  <a:pt x="61251" y="1322899"/>
                  <a:pt x="116763" y="1447800"/>
                </a:cubicBezTo>
                <a:cubicBezTo>
                  <a:pt x="123338" y="1462594"/>
                  <a:pt x="122776" y="1479621"/>
                  <a:pt x="126288" y="1495425"/>
                </a:cubicBezTo>
                <a:cubicBezTo>
                  <a:pt x="129128" y="1508204"/>
                  <a:pt x="131673" y="1521106"/>
                  <a:pt x="135813" y="1533525"/>
                </a:cubicBezTo>
                <a:cubicBezTo>
                  <a:pt x="155943" y="1593914"/>
                  <a:pt x="151012" y="1562908"/>
                  <a:pt x="164388" y="1609725"/>
                </a:cubicBezTo>
                <a:cubicBezTo>
                  <a:pt x="167984" y="1622312"/>
                  <a:pt x="168596" y="1635862"/>
                  <a:pt x="173913" y="1647825"/>
                </a:cubicBezTo>
                <a:cubicBezTo>
                  <a:pt x="187274" y="1677887"/>
                  <a:pt x="211430" y="1707372"/>
                  <a:pt x="231063" y="1733550"/>
                </a:cubicBezTo>
                <a:cubicBezTo>
                  <a:pt x="255004" y="1805374"/>
                  <a:pt x="222709" y="1716842"/>
                  <a:pt x="259638" y="1790700"/>
                </a:cubicBezTo>
                <a:cubicBezTo>
                  <a:pt x="276490" y="1824404"/>
                  <a:pt x="292209" y="1889946"/>
                  <a:pt x="316788" y="1914525"/>
                </a:cubicBezTo>
                <a:lnTo>
                  <a:pt x="345363" y="1943100"/>
                </a:lnTo>
                <a:cubicBezTo>
                  <a:pt x="368673" y="2013029"/>
                  <a:pt x="350214" y="1986051"/>
                  <a:pt x="392988" y="2028825"/>
                </a:cubicBezTo>
                <a:cubicBezTo>
                  <a:pt x="396163" y="2038350"/>
                  <a:pt x="398358" y="2048260"/>
                  <a:pt x="402513" y="2057400"/>
                </a:cubicBezTo>
                <a:cubicBezTo>
                  <a:pt x="414264" y="2083253"/>
                  <a:pt x="430066" y="2107233"/>
                  <a:pt x="440613" y="2133600"/>
                </a:cubicBezTo>
                <a:cubicBezTo>
                  <a:pt x="465559" y="2195965"/>
                  <a:pt x="449404" y="2167547"/>
                  <a:pt x="488238" y="2219325"/>
                </a:cubicBezTo>
                <a:cubicBezTo>
                  <a:pt x="494588" y="2241550"/>
                  <a:pt x="497723" y="2264957"/>
                  <a:pt x="507288" y="2286000"/>
                </a:cubicBezTo>
                <a:cubicBezTo>
                  <a:pt x="517471" y="2308402"/>
                  <a:pt x="547102" y="2335339"/>
                  <a:pt x="564438" y="2352675"/>
                </a:cubicBezTo>
                <a:cubicBezTo>
                  <a:pt x="570788" y="2371725"/>
                  <a:pt x="573736" y="2392272"/>
                  <a:pt x="583488" y="2409825"/>
                </a:cubicBezTo>
                <a:cubicBezTo>
                  <a:pt x="590030" y="2421600"/>
                  <a:pt x="603439" y="2428052"/>
                  <a:pt x="612063" y="2438400"/>
                </a:cubicBezTo>
                <a:cubicBezTo>
                  <a:pt x="619392" y="2447194"/>
                  <a:pt x="623784" y="2458181"/>
                  <a:pt x="631113" y="2466975"/>
                </a:cubicBezTo>
                <a:cubicBezTo>
                  <a:pt x="670077" y="2513732"/>
                  <a:pt x="652591" y="2476575"/>
                  <a:pt x="688263" y="2533650"/>
                </a:cubicBezTo>
                <a:cubicBezTo>
                  <a:pt x="735713" y="2609570"/>
                  <a:pt x="683083" y="2533901"/>
                  <a:pt x="716838" y="2609850"/>
                </a:cubicBezTo>
                <a:cubicBezTo>
                  <a:pt x="724357" y="2626768"/>
                  <a:pt x="737134" y="2640916"/>
                  <a:pt x="745413" y="2657475"/>
                </a:cubicBezTo>
                <a:cubicBezTo>
                  <a:pt x="749903" y="2666455"/>
                  <a:pt x="749102" y="2677880"/>
                  <a:pt x="754938" y="2686050"/>
                </a:cubicBezTo>
                <a:cubicBezTo>
                  <a:pt x="765377" y="2700665"/>
                  <a:pt x="781349" y="2710513"/>
                  <a:pt x="793038" y="2724150"/>
                </a:cubicBezTo>
                <a:cubicBezTo>
                  <a:pt x="800488" y="2732842"/>
                  <a:pt x="804430" y="2744216"/>
                  <a:pt x="812088" y="2752725"/>
                </a:cubicBezTo>
                <a:cubicBezTo>
                  <a:pt x="947106" y="2902745"/>
                  <a:pt x="830668" y="2774558"/>
                  <a:pt x="907338" y="2838450"/>
                </a:cubicBezTo>
                <a:cubicBezTo>
                  <a:pt x="917686" y="2847074"/>
                  <a:pt x="927289" y="2856677"/>
                  <a:pt x="935913" y="2867025"/>
                </a:cubicBezTo>
                <a:cubicBezTo>
                  <a:pt x="943242" y="2875819"/>
                  <a:pt x="946271" y="2888150"/>
                  <a:pt x="954963" y="2895600"/>
                </a:cubicBezTo>
                <a:cubicBezTo>
                  <a:pt x="969019" y="2907648"/>
                  <a:pt x="986029" y="2915896"/>
                  <a:pt x="1002588" y="2924175"/>
                </a:cubicBezTo>
                <a:cubicBezTo>
                  <a:pt x="1045961" y="2945862"/>
                  <a:pt x="1059831" y="2949606"/>
                  <a:pt x="1097838" y="2962275"/>
                </a:cubicBezTo>
                <a:cubicBezTo>
                  <a:pt x="1107363" y="2974975"/>
                  <a:pt x="1113495" y="2991148"/>
                  <a:pt x="1126413" y="3000375"/>
                </a:cubicBezTo>
                <a:cubicBezTo>
                  <a:pt x="1137065" y="3007984"/>
                  <a:pt x="1151633" y="3007558"/>
                  <a:pt x="1164513" y="3009900"/>
                </a:cubicBezTo>
                <a:cubicBezTo>
                  <a:pt x="1186602" y="3013916"/>
                  <a:pt x="1208963" y="3016250"/>
                  <a:pt x="1231188" y="3019425"/>
                </a:cubicBezTo>
                <a:cubicBezTo>
                  <a:pt x="1289096" y="3058031"/>
                  <a:pt x="1227569" y="3021640"/>
                  <a:pt x="1297863" y="3048000"/>
                </a:cubicBezTo>
                <a:cubicBezTo>
                  <a:pt x="1311158" y="3052986"/>
                  <a:pt x="1322710" y="3061953"/>
                  <a:pt x="1335963" y="3067050"/>
                </a:cubicBezTo>
                <a:cubicBezTo>
                  <a:pt x="1364076" y="3077863"/>
                  <a:pt x="1393113" y="3086100"/>
                  <a:pt x="1421688" y="3095625"/>
                </a:cubicBezTo>
                <a:cubicBezTo>
                  <a:pt x="1431213" y="3098800"/>
                  <a:pt x="1440418" y="3103181"/>
                  <a:pt x="1450263" y="3105150"/>
                </a:cubicBezTo>
                <a:lnTo>
                  <a:pt x="1497888" y="3114675"/>
                </a:lnTo>
                <a:cubicBezTo>
                  <a:pt x="1507413" y="3121025"/>
                  <a:pt x="1516002" y="3129076"/>
                  <a:pt x="1526463" y="3133725"/>
                </a:cubicBezTo>
                <a:cubicBezTo>
                  <a:pt x="1575560" y="3155546"/>
                  <a:pt x="1604910" y="3157071"/>
                  <a:pt x="1659813" y="3162300"/>
                </a:cubicBezTo>
                <a:cubicBezTo>
                  <a:pt x="1701023" y="3166225"/>
                  <a:pt x="1742363" y="3168650"/>
                  <a:pt x="1783638" y="3171825"/>
                </a:cubicBezTo>
                <a:cubicBezTo>
                  <a:pt x="1824913" y="3168650"/>
                  <a:pt x="1866775" y="3169929"/>
                  <a:pt x="1907463" y="3162300"/>
                </a:cubicBezTo>
                <a:cubicBezTo>
                  <a:pt x="1918715" y="3160190"/>
                  <a:pt x="1925799" y="3148370"/>
                  <a:pt x="1936038" y="3143250"/>
                </a:cubicBezTo>
                <a:cubicBezTo>
                  <a:pt x="1945018" y="3138760"/>
                  <a:pt x="1955088" y="3136900"/>
                  <a:pt x="1964613" y="3133725"/>
                </a:cubicBezTo>
                <a:cubicBezTo>
                  <a:pt x="1974138" y="3121025"/>
                  <a:pt x="1981963" y="3106850"/>
                  <a:pt x="1993188" y="3095625"/>
                </a:cubicBezTo>
                <a:cubicBezTo>
                  <a:pt x="2001283" y="3087530"/>
                  <a:pt x="2012448" y="3083229"/>
                  <a:pt x="2021763" y="3076575"/>
                </a:cubicBezTo>
                <a:cubicBezTo>
                  <a:pt x="2034681" y="3067348"/>
                  <a:pt x="2048638" y="3059225"/>
                  <a:pt x="2059863" y="3048000"/>
                </a:cubicBezTo>
                <a:cubicBezTo>
                  <a:pt x="2111762" y="2996101"/>
                  <a:pt x="2062436" y="3018567"/>
                  <a:pt x="2117013" y="3000375"/>
                </a:cubicBezTo>
                <a:cubicBezTo>
                  <a:pt x="2120188" y="2990850"/>
                  <a:pt x="2122048" y="2980780"/>
                  <a:pt x="2126538" y="2971800"/>
                </a:cubicBezTo>
                <a:cubicBezTo>
                  <a:pt x="2154173" y="2916530"/>
                  <a:pt x="2139590" y="2971921"/>
                  <a:pt x="2164638" y="2905125"/>
                </a:cubicBezTo>
                <a:cubicBezTo>
                  <a:pt x="2169235" y="2892868"/>
                  <a:pt x="2170401" y="2879564"/>
                  <a:pt x="2174163" y="2867025"/>
                </a:cubicBezTo>
                <a:cubicBezTo>
                  <a:pt x="2179933" y="2847791"/>
                  <a:pt x="2188343" y="2829356"/>
                  <a:pt x="2193213" y="2809875"/>
                </a:cubicBezTo>
                <a:cubicBezTo>
                  <a:pt x="2206885" y="2755188"/>
                  <a:pt x="2197876" y="2783930"/>
                  <a:pt x="2221788" y="2724150"/>
                </a:cubicBezTo>
                <a:cubicBezTo>
                  <a:pt x="2224963" y="2701925"/>
                  <a:pt x="2227622" y="2679620"/>
                  <a:pt x="2231313" y="2657475"/>
                </a:cubicBezTo>
                <a:cubicBezTo>
                  <a:pt x="2233975" y="2641506"/>
                  <a:pt x="2237942" y="2625778"/>
                  <a:pt x="2240838" y="2609850"/>
                </a:cubicBezTo>
                <a:cubicBezTo>
                  <a:pt x="2250379" y="2557374"/>
                  <a:pt x="2255243" y="2522718"/>
                  <a:pt x="2259888" y="2466975"/>
                </a:cubicBezTo>
                <a:cubicBezTo>
                  <a:pt x="2264352" y="2413411"/>
                  <a:pt x="2244333" y="2339655"/>
                  <a:pt x="2288463" y="2295525"/>
                </a:cubicBezTo>
                <a:cubicBezTo>
                  <a:pt x="2296558" y="2287430"/>
                  <a:pt x="2307513" y="2282825"/>
                  <a:pt x="2317038" y="2276475"/>
                </a:cubicBezTo>
                <a:cubicBezTo>
                  <a:pt x="2323388" y="2266950"/>
                  <a:pt x="2328759" y="2256694"/>
                  <a:pt x="2336088" y="2247900"/>
                </a:cubicBezTo>
                <a:cubicBezTo>
                  <a:pt x="2344712" y="2237552"/>
                  <a:pt x="2358121" y="2231100"/>
                  <a:pt x="2364663" y="2219325"/>
                </a:cubicBezTo>
                <a:cubicBezTo>
                  <a:pt x="2374415" y="2201772"/>
                  <a:pt x="2377363" y="2181225"/>
                  <a:pt x="2383713" y="2162175"/>
                </a:cubicBezTo>
                <a:lnTo>
                  <a:pt x="2393238" y="2133600"/>
                </a:lnTo>
                <a:cubicBezTo>
                  <a:pt x="2379045" y="1991666"/>
                  <a:pt x="2399432" y="2081377"/>
                  <a:pt x="2364663" y="2000250"/>
                </a:cubicBezTo>
                <a:cubicBezTo>
                  <a:pt x="2360708" y="1991022"/>
                  <a:pt x="2361410" y="1979515"/>
                  <a:pt x="2355138" y="1971675"/>
                </a:cubicBezTo>
                <a:cubicBezTo>
                  <a:pt x="2347987" y="1962736"/>
                  <a:pt x="2336088" y="1958975"/>
                  <a:pt x="2326563" y="1952625"/>
                </a:cubicBezTo>
                <a:cubicBezTo>
                  <a:pt x="2323388" y="1943100"/>
                  <a:pt x="2324138" y="1931150"/>
                  <a:pt x="2317038" y="1924050"/>
                </a:cubicBezTo>
                <a:cubicBezTo>
                  <a:pt x="2284286" y="1891298"/>
                  <a:pt x="2267246" y="1888403"/>
                  <a:pt x="2231313" y="1876425"/>
                </a:cubicBezTo>
                <a:cubicBezTo>
                  <a:pt x="2228138" y="1866900"/>
                  <a:pt x="2228888" y="1854950"/>
                  <a:pt x="2221788" y="1847850"/>
                </a:cubicBezTo>
                <a:cubicBezTo>
                  <a:pt x="2205599" y="1831661"/>
                  <a:pt x="2183688" y="1822450"/>
                  <a:pt x="2164638" y="1809750"/>
                </a:cubicBezTo>
                <a:cubicBezTo>
                  <a:pt x="2127709" y="1785131"/>
                  <a:pt x="2146923" y="1794320"/>
                  <a:pt x="2107488" y="1781175"/>
                </a:cubicBezTo>
                <a:cubicBezTo>
                  <a:pt x="2088438" y="1762125"/>
                  <a:pt x="2066502" y="1745578"/>
                  <a:pt x="2050338" y="1724025"/>
                </a:cubicBezTo>
                <a:cubicBezTo>
                  <a:pt x="2040813" y="1711325"/>
                  <a:pt x="2032988" y="1697150"/>
                  <a:pt x="2021763" y="1685925"/>
                </a:cubicBezTo>
                <a:cubicBezTo>
                  <a:pt x="2010538" y="1674700"/>
                  <a:pt x="1996363" y="1666875"/>
                  <a:pt x="1983663" y="1657350"/>
                </a:cubicBezTo>
                <a:cubicBezTo>
                  <a:pt x="1972018" y="1634059"/>
                  <a:pt x="1962392" y="1610870"/>
                  <a:pt x="1945563" y="1590675"/>
                </a:cubicBezTo>
                <a:cubicBezTo>
                  <a:pt x="1936939" y="1580327"/>
                  <a:pt x="1925612" y="1572448"/>
                  <a:pt x="1916988" y="1562100"/>
                </a:cubicBezTo>
                <a:cubicBezTo>
                  <a:pt x="1883847" y="1522330"/>
                  <a:pt x="1916273" y="1539637"/>
                  <a:pt x="1869363" y="1524000"/>
                </a:cubicBezTo>
                <a:cubicBezTo>
                  <a:pt x="1863013" y="1514475"/>
                  <a:pt x="1858408" y="1503520"/>
                  <a:pt x="1850313" y="1495425"/>
                </a:cubicBezTo>
                <a:cubicBezTo>
                  <a:pt x="1829175" y="1474287"/>
                  <a:pt x="1788772" y="1453390"/>
                  <a:pt x="1764588" y="1438275"/>
                </a:cubicBezTo>
                <a:cubicBezTo>
                  <a:pt x="1729803" y="1416534"/>
                  <a:pt x="1739301" y="1417913"/>
                  <a:pt x="1697913" y="1400175"/>
                </a:cubicBezTo>
                <a:cubicBezTo>
                  <a:pt x="1688685" y="1396220"/>
                  <a:pt x="1678955" y="1393535"/>
                  <a:pt x="1669338" y="1390650"/>
                </a:cubicBezTo>
                <a:cubicBezTo>
                  <a:pt x="1647198" y="1384008"/>
                  <a:pt x="1624888" y="1377950"/>
                  <a:pt x="1602663" y="1371600"/>
                </a:cubicBezTo>
                <a:cubicBezTo>
                  <a:pt x="1593138" y="1365250"/>
                  <a:pt x="1583403" y="1359204"/>
                  <a:pt x="1574088" y="1352550"/>
                </a:cubicBezTo>
                <a:cubicBezTo>
                  <a:pt x="1561170" y="1343323"/>
                  <a:pt x="1550187" y="1331075"/>
                  <a:pt x="1535988" y="1323975"/>
                </a:cubicBezTo>
                <a:cubicBezTo>
                  <a:pt x="1518027" y="1314995"/>
                  <a:pt x="1478838" y="1304925"/>
                  <a:pt x="1478838" y="1304925"/>
                </a:cubicBezTo>
                <a:cubicBezTo>
                  <a:pt x="1419185" y="1260186"/>
                  <a:pt x="1451963" y="1287575"/>
                  <a:pt x="1383588" y="1219200"/>
                </a:cubicBezTo>
                <a:cubicBezTo>
                  <a:pt x="1374063" y="1209675"/>
                  <a:pt x="1361943" y="1202176"/>
                  <a:pt x="1355013" y="1190625"/>
                </a:cubicBezTo>
                <a:cubicBezTo>
                  <a:pt x="1299759" y="1098535"/>
                  <a:pt x="1353419" y="1184266"/>
                  <a:pt x="1297863" y="1104900"/>
                </a:cubicBezTo>
                <a:cubicBezTo>
                  <a:pt x="1284733" y="1086143"/>
                  <a:pt x="1272463" y="1066800"/>
                  <a:pt x="1259763" y="1047750"/>
                </a:cubicBezTo>
                <a:lnTo>
                  <a:pt x="1240713" y="1019175"/>
                </a:lnTo>
                <a:cubicBezTo>
                  <a:pt x="1226318" y="961594"/>
                  <a:pt x="1235328" y="993494"/>
                  <a:pt x="1212138" y="923925"/>
                </a:cubicBezTo>
                <a:cubicBezTo>
                  <a:pt x="1208963" y="914400"/>
                  <a:pt x="1208182" y="903704"/>
                  <a:pt x="1202613" y="895350"/>
                </a:cubicBezTo>
                <a:cubicBezTo>
                  <a:pt x="1189913" y="876300"/>
                  <a:pt x="1171753" y="859920"/>
                  <a:pt x="1164513" y="838200"/>
                </a:cubicBezTo>
                <a:cubicBezTo>
                  <a:pt x="1157896" y="818348"/>
                  <a:pt x="1149016" y="787218"/>
                  <a:pt x="1135938" y="771525"/>
                </a:cubicBezTo>
                <a:cubicBezTo>
                  <a:pt x="1128609" y="762731"/>
                  <a:pt x="1116888" y="758825"/>
                  <a:pt x="1107363" y="752475"/>
                </a:cubicBezTo>
                <a:cubicBezTo>
                  <a:pt x="1088808" y="696811"/>
                  <a:pt x="1113238" y="747650"/>
                  <a:pt x="1059738" y="704850"/>
                </a:cubicBezTo>
                <a:cubicBezTo>
                  <a:pt x="1038701" y="688020"/>
                  <a:pt x="1028146" y="656219"/>
                  <a:pt x="1002588" y="647700"/>
                </a:cubicBezTo>
                <a:cubicBezTo>
                  <a:pt x="963153" y="634555"/>
                  <a:pt x="982367" y="643744"/>
                  <a:pt x="945438" y="619125"/>
                </a:cubicBezTo>
                <a:cubicBezTo>
                  <a:pt x="939088" y="609600"/>
                  <a:pt x="934483" y="598645"/>
                  <a:pt x="926388" y="590550"/>
                </a:cubicBezTo>
                <a:cubicBezTo>
                  <a:pt x="918293" y="582455"/>
                  <a:pt x="907128" y="578154"/>
                  <a:pt x="897813" y="571500"/>
                </a:cubicBezTo>
                <a:cubicBezTo>
                  <a:pt x="884895" y="562273"/>
                  <a:pt x="870938" y="554150"/>
                  <a:pt x="859713" y="542925"/>
                </a:cubicBezTo>
                <a:cubicBezTo>
                  <a:pt x="816629" y="499841"/>
                  <a:pt x="867718" y="523368"/>
                  <a:pt x="812088" y="504825"/>
                </a:cubicBezTo>
                <a:cubicBezTo>
                  <a:pt x="784058" y="483803"/>
                  <a:pt x="767524" y="474209"/>
                  <a:pt x="745413" y="447675"/>
                </a:cubicBezTo>
                <a:cubicBezTo>
                  <a:pt x="738084" y="438881"/>
                  <a:pt x="733692" y="427894"/>
                  <a:pt x="726363" y="419100"/>
                </a:cubicBezTo>
                <a:cubicBezTo>
                  <a:pt x="717739" y="408752"/>
                  <a:pt x="706412" y="400873"/>
                  <a:pt x="697788" y="390525"/>
                </a:cubicBezTo>
                <a:cubicBezTo>
                  <a:pt x="690459" y="381731"/>
                  <a:pt x="686343" y="370506"/>
                  <a:pt x="678738" y="361950"/>
                </a:cubicBezTo>
                <a:cubicBezTo>
                  <a:pt x="631287" y="308568"/>
                  <a:pt x="636443" y="314703"/>
                  <a:pt x="593013" y="285750"/>
                </a:cubicBezTo>
                <a:cubicBezTo>
                  <a:pt x="586738" y="266926"/>
                  <a:pt x="581224" y="242029"/>
                  <a:pt x="564438" y="228600"/>
                </a:cubicBezTo>
                <a:cubicBezTo>
                  <a:pt x="556598" y="222328"/>
                  <a:pt x="544640" y="223951"/>
                  <a:pt x="535863" y="219075"/>
                </a:cubicBezTo>
                <a:cubicBezTo>
                  <a:pt x="515849" y="207956"/>
                  <a:pt x="499191" y="191214"/>
                  <a:pt x="478713" y="180975"/>
                </a:cubicBezTo>
                <a:cubicBezTo>
                  <a:pt x="466013" y="174625"/>
                  <a:pt x="452789" y="169230"/>
                  <a:pt x="440613" y="161925"/>
                </a:cubicBezTo>
                <a:cubicBezTo>
                  <a:pt x="420980" y="150145"/>
                  <a:pt x="402513" y="136525"/>
                  <a:pt x="383463" y="123825"/>
                </a:cubicBezTo>
                <a:cubicBezTo>
                  <a:pt x="373938" y="117475"/>
                  <a:pt x="365748" y="108395"/>
                  <a:pt x="354888" y="104775"/>
                </a:cubicBezTo>
                <a:cubicBezTo>
                  <a:pt x="345363" y="101600"/>
                  <a:pt x="335967" y="98008"/>
                  <a:pt x="326313" y="95250"/>
                </a:cubicBezTo>
                <a:cubicBezTo>
                  <a:pt x="312071" y="91181"/>
                  <a:pt x="274863" y="83813"/>
                  <a:pt x="259638" y="76200"/>
                </a:cubicBezTo>
                <a:cubicBezTo>
                  <a:pt x="222176" y="57469"/>
                  <a:pt x="242390" y="55605"/>
                  <a:pt x="202488" y="47625"/>
                </a:cubicBezTo>
                <a:cubicBezTo>
                  <a:pt x="132670" y="33661"/>
                  <a:pt x="135813" y="61115"/>
                  <a:pt x="135813" y="28575"/>
                </a:cubicBezTo>
                <a:lnTo>
                  <a:pt x="8818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03806" y="2371725"/>
            <a:ext cx="2324100" cy="4762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Lake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203806" y="2847975"/>
            <a:ext cx="2324100" cy="10286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Name = Lake Henry</a:t>
            </a:r>
          </a:p>
          <a:p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HydroID = 1001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DamID</a:t>
            </a:r>
            <a:r>
              <a:rPr lang="en-US" sz="2000" dirty="0" smtClean="0">
                <a:solidFill>
                  <a:schemeClr val="tx1"/>
                </a:solidFill>
              </a:rPr>
              <a:t> = 5700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32731" y="1783159"/>
            <a:ext cx="3787419" cy="1177131"/>
          </a:xfrm>
        </p:spPr>
        <p:txBody>
          <a:bodyPr/>
          <a:lstStyle/>
          <a:p>
            <a:pPr eaLnBrk="1" hangingPunct="1"/>
            <a:r>
              <a:rPr lang="en-US" sz="2400" dirty="0" smtClean="0"/>
              <a:t>Like Social Security Number for features</a:t>
            </a:r>
          </a:p>
          <a:p>
            <a:pPr eaLnBrk="1" hangingPunct="1"/>
            <a:r>
              <a:rPr lang="en-US" sz="2400" dirty="0" smtClean="0"/>
              <a:t>Unique </a:t>
            </a:r>
            <a:r>
              <a:rPr lang="en-US" sz="2400" dirty="0"/>
              <a:t>in a </a:t>
            </a:r>
            <a:r>
              <a:rPr lang="en-US" sz="2400" dirty="0" smtClean="0"/>
              <a:t>geodatabase</a:t>
            </a:r>
          </a:p>
          <a:p>
            <a:pPr eaLnBrk="1" hangingPunct="1"/>
            <a:r>
              <a:rPr lang="en-US" sz="2400" dirty="0" smtClean="0"/>
              <a:t>Used in relationships</a:t>
            </a:r>
          </a:p>
        </p:txBody>
      </p:sp>
      <p:sp>
        <p:nvSpPr>
          <p:cNvPr id="14" name="Oval 13"/>
          <p:cNvSpPr/>
          <p:nvPr/>
        </p:nvSpPr>
        <p:spPr>
          <a:xfrm>
            <a:off x="1047750" y="5829300"/>
            <a:ext cx="419100" cy="419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37081" y="4962525"/>
            <a:ext cx="2324100" cy="4762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Dam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37081" y="5438775"/>
            <a:ext cx="2324100" cy="819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Name = Henry Dam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HydroID = 5700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061181" y="3657600"/>
            <a:ext cx="72036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81425" y="5934075"/>
            <a:ext cx="101203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756506" y="3619500"/>
            <a:ext cx="0" cy="23502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943726" y="5016273"/>
            <a:ext cx="1946630" cy="4762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 smtClean="0"/>
              <a:t>Feature Class</a:t>
            </a:r>
            <a:endParaRPr lang="en-US" sz="2800" b="0" dirty="0"/>
          </a:p>
        </p:txBody>
      </p:sp>
      <p:sp>
        <p:nvSpPr>
          <p:cNvPr id="19" name="Rectangle 18"/>
          <p:cNvSpPr/>
          <p:nvPr/>
        </p:nvSpPr>
        <p:spPr>
          <a:xfrm>
            <a:off x="6943726" y="5492523"/>
            <a:ext cx="1946630" cy="10286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  <a:t>Attribute 1</a:t>
            </a:r>
          </a:p>
          <a:p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  <a:t>Attribute 2</a:t>
            </a:r>
          </a:p>
          <a:p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00925" y="4527947"/>
            <a:ext cx="108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1029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Arc Hydro Groundwater: </a:t>
            </a:r>
            <a:r>
              <a:rPr lang="en-US" sz="3200" dirty="0" smtClean="0"/>
              <a:t>GIS </a:t>
            </a:r>
            <a:r>
              <a:rPr lang="en-US" sz="3200" dirty="0"/>
              <a:t>For Hydrogeology</a:t>
            </a:r>
            <a:endParaRPr lang="en-US" sz="32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2" y="1570038"/>
            <a:ext cx="4421188" cy="3783012"/>
          </a:xfrm>
        </p:spPr>
        <p:txBody>
          <a:bodyPr/>
          <a:lstStyle/>
          <a:p>
            <a:pPr eaLnBrk="1" hangingPunct="1"/>
            <a:r>
              <a:rPr lang="en-US" dirty="0" smtClean="0"/>
              <a:t>Builds on Arc Hydro</a:t>
            </a:r>
          </a:p>
          <a:p>
            <a:pPr eaLnBrk="1" hangingPunct="1"/>
            <a:r>
              <a:rPr lang="en-US" dirty="0" smtClean="0"/>
              <a:t>Includes </a:t>
            </a:r>
            <a:r>
              <a:rPr lang="en-US" dirty="0" smtClean="0">
                <a:solidFill>
                  <a:schemeClr val="accent2"/>
                </a:solidFill>
              </a:rPr>
              <a:t>data model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chemeClr val="accent2"/>
                </a:solidFill>
              </a:rPr>
              <a:t>tools</a:t>
            </a:r>
            <a:endParaRPr lang="en-US" dirty="0" smtClean="0"/>
          </a:p>
          <a:p>
            <a:pPr eaLnBrk="1" hangingPunct="1"/>
            <a:r>
              <a:rPr lang="en-US" dirty="0" smtClean="0"/>
              <a:t>Expands Arc Hydro temporal components</a:t>
            </a:r>
          </a:p>
          <a:p>
            <a:pPr eaLnBrk="1" hangingPunct="1"/>
            <a:r>
              <a:rPr lang="en-US" dirty="0" smtClean="0"/>
              <a:t>Some tools free, some not</a:t>
            </a:r>
          </a:p>
        </p:txBody>
      </p:sp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4109374" y="832168"/>
            <a:ext cx="906210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(2011)</a:t>
            </a:r>
            <a:endParaRPr lang="en-US" sz="2000" b="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3879914" cy="463086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784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b="0" dirty="0" smtClean="0">
            <a:solidFill>
              <a:schemeClr val="tx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010UC_4x3_Precon">
  <a:themeElements>
    <a:clrScheme name="2010 Esri Theme colors">
      <a:dk1>
        <a:srgbClr val="001E69"/>
      </a:dk1>
      <a:lt1>
        <a:srgbClr val="FFFFFF"/>
      </a:lt1>
      <a:dk2>
        <a:srgbClr val="000000"/>
      </a:dk2>
      <a:lt2>
        <a:srgbClr val="FFFFFF"/>
      </a:lt2>
      <a:accent1>
        <a:srgbClr val="5AC3FA"/>
      </a:accent1>
      <a:accent2>
        <a:srgbClr val="8C8C8C"/>
      </a:accent2>
      <a:accent3>
        <a:srgbClr val="C8C8C8"/>
      </a:accent3>
      <a:accent4>
        <a:srgbClr val="9BCDFF"/>
      </a:accent4>
      <a:accent5>
        <a:srgbClr val="FFFF96"/>
      </a:accent5>
      <a:accent6>
        <a:srgbClr val="0A3264"/>
      </a:accent6>
      <a:hlink>
        <a:srgbClr val="FFFF96"/>
      </a:hlink>
      <a:folHlink>
        <a:srgbClr val="9DCFFE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4F08B"/>
        </a:solidFill>
        <a:ln w="25400" cap="flat" cmpd="sng" algn="ctr">
          <a:solidFill>
            <a:srgbClr val="A3CA4B"/>
          </a:solidFill>
          <a:prstDash val="solid"/>
          <a:round/>
          <a:headEnd type="none" w="med" len="med"/>
          <a:tailEnd type="none" w="med" len="med"/>
        </a:ln>
        <a:effectLst>
          <a:outerShdw dist="25400" dir="5400000">
            <a:srgbClr val="000000">
              <a:alpha val="20000"/>
            </a:srgbClr>
          </a:outerShdw>
        </a:effectLst>
      </a:spPr>
      <a:bodyPr wrap="none" anchor="ctr"/>
      <a:lstStyle>
        <a:defPPr>
          <a:defRPr sz="1200" dirty="0">
            <a:solidFill>
              <a:schemeClr val="tx2"/>
            </a:solidFill>
            <a:latin typeface="Arial" charset="0"/>
            <a:ea typeface="ＭＳ Ｐゴシック" pitchFamily="16" charset="-128"/>
          </a:defRPr>
        </a:defPPr>
      </a:lstStyle>
    </a:spDef>
    <a:lnDef>
      <a:spPr bwMode="auto">
        <a:noFill/>
        <a:ln w="25400">
          <a:solidFill>
            <a:srgbClr val="FFFF66"/>
          </a:solidFill>
          <a:round/>
          <a:headEnd type="none" w="lg" len="med"/>
          <a:tailEnd type="triangle" w="lg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>
          <a:defRPr dirty="0" smtClean="0">
            <a:solidFill>
              <a:schemeClr val="bg1"/>
            </a:solidFill>
            <a:latin typeface="Arial" charset="0"/>
            <a:ea typeface="ＭＳ Ｐゴシック" pitchFamily="34" charset="-128"/>
            <a:cs typeface="Arial" pitchFamily="34" charset="0"/>
            <a:sym typeface="Arial" pitchFamily="26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326097"/>
        </a:lt1>
        <a:dk2>
          <a:srgbClr val="FFFFFF"/>
        </a:dk2>
        <a:lt2>
          <a:srgbClr val="000000"/>
        </a:lt2>
        <a:accent1>
          <a:srgbClr val="A7C32F"/>
        </a:accent1>
        <a:accent2>
          <a:srgbClr val="FFFF66"/>
        </a:accent2>
        <a:accent3>
          <a:srgbClr val="ADB6C9"/>
        </a:accent3>
        <a:accent4>
          <a:srgbClr val="000000"/>
        </a:accent4>
        <a:accent5>
          <a:srgbClr val="D0DEAD"/>
        </a:accent5>
        <a:accent6>
          <a:srgbClr val="E7E75C"/>
        </a:accent6>
        <a:hlink>
          <a:srgbClr val="FFFF66"/>
        </a:hlink>
        <a:folHlink>
          <a:srgbClr val="FC92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C8898FF49A44B887EB8B6D740829A" ma:contentTypeVersion="0" ma:contentTypeDescription="Create a new document." ma:contentTypeScope="" ma:versionID="82208eff7fc1ba343988c649f4b688b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DF29E64-F5C4-43C7-B735-BC2652B32B3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A2C46856-D50A-4033-AFCD-344D3BEE05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E2CE79-4283-4AAD-B7EE-8B6CAB2628C4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086BCC0-FC48-46F0-B03C-54E1B9C28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3286</TotalTime>
  <Words>2249</Words>
  <Application>Microsoft Office PowerPoint</Application>
  <PresentationFormat>On-screen Show (4:3)</PresentationFormat>
  <Paragraphs>590</Paragraphs>
  <Slides>79</Slides>
  <Notes>61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92" baseType="lpstr">
      <vt:lpstr>Arial Unicode MS</vt:lpstr>
      <vt:lpstr>ＭＳ Ｐゴシック</vt:lpstr>
      <vt:lpstr>Arial</vt:lpstr>
      <vt:lpstr>Calibri</vt:lpstr>
      <vt:lpstr>Corbel</vt:lpstr>
      <vt:lpstr>Courier New</vt:lpstr>
      <vt:lpstr>Lucida Grande</vt:lpstr>
      <vt:lpstr>Times New Roman</vt:lpstr>
      <vt:lpstr>Wingdings</vt:lpstr>
      <vt:lpstr>Office Theme</vt:lpstr>
      <vt:lpstr>2010UC_4x3_Precon</vt:lpstr>
      <vt:lpstr>VISIO</vt:lpstr>
      <vt:lpstr>Visio</vt:lpstr>
      <vt:lpstr>Arc Hydro Groundwater Data Model</vt:lpstr>
      <vt:lpstr>What To Look For in this Presentation</vt:lpstr>
      <vt:lpstr>Resources</vt:lpstr>
      <vt:lpstr>A data model helps you design your database</vt:lpstr>
      <vt:lpstr>Why Use a Data Model</vt:lpstr>
      <vt:lpstr>Arc Hydro: GIS for Water Resources</vt:lpstr>
      <vt:lpstr>Arc Hydro Describes Surface Water</vt:lpstr>
      <vt:lpstr>A key concept from Arc Hydro is HydroID</vt:lpstr>
      <vt:lpstr>Arc Hydro Groundwater: GIS For Hydrogeology</vt:lpstr>
      <vt:lpstr>Arc Hydro Groundwater Data Model</vt:lpstr>
      <vt:lpstr>Arc Hydro Groundwater Data Model</vt:lpstr>
      <vt:lpstr>Arc Hydro Framework</vt:lpstr>
      <vt:lpstr>Surface Water Features</vt:lpstr>
      <vt:lpstr>WaterPoint</vt:lpstr>
      <vt:lpstr>MonitoringPoint</vt:lpstr>
      <vt:lpstr>Aquifer</vt:lpstr>
      <vt:lpstr>Well</vt:lpstr>
      <vt:lpstr>Aquifers are related to Wells</vt:lpstr>
      <vt:lpstr>Aquifer and well</vt:lpstr>
      <vt:lpstr>Time Series Variables</vt:lpstr>
      <vt:lpstr>TimeSeries table</vt:lpstr>
      <vt:lpstr>Time Series Views</vt:lpstr>
      <vt:lpstr>Time Series Views</vt:lpstr>
      <vt:lpstr>Time Series Views</vt:lpstr>
      <vt:lpstr>Wells and TimeSeries</vt:lpstr>
      <vt:lpstr>MonitoringPoints and Time Series</vt:lpstr>
      <vt:lpstr>PowerPoint Presentation</vt:lpstr>
      <vt:lpstr>Surface water  - groundwater linkage</vt:lpstr>
      <vt:lpstr>Arc Hydro Framework - Review</vt:lpstr>
      <vt:lpstr>Arc Hydro Groundwater Data Model</vt:lpstr>
      <vt:lpstr>Geologic maps</vt:lpstr>
      <vt:lpstr>Arc Hydro Geology Component</vt:lpstr>
      <vt:lpstr>Arc Hydro Groundwater Data Model</vt:lpstr>
      <vt:lpstr>Borehole data</vt:lpstr>
      <vt:lpstr>Arc Hydro Borehole Component</vt:lpstr>
      <vt:lpstr>BoreholeLog table</vt:lpstr>
      <vt:lpstr>BorePoints and BoreLines</vt:lpstr>
      <vt:lpstr>Arc Hydro Groundwater Data Model</vt:lpstr>
      <vt:lpstr>Hydrogeologic units</vt:lpstr>
      <vt:lpstr>Arc Hydro Hydrostratigraphy</vt:lpstr>
      <vt:lpstr>Hydrogeologic unit table</vt:lpstr>
      <vt:lpstr>Hydrogeologic unit table</vt:lpstr>
      <vt:lpstr>GeoArea (vs GeologyArea)</vt:lpstr>
      <vt:lpstr>3D Representation of Cross Sections</vt:lpstr>
      <vt:lpstr>GeoSections</vt:lpstr>
      <vt:lpstr>GeoRasters</vt:lpstr>
      <vt:lpstr>GeoRasters</vt:lpstr>
      <vt:lpstr>GeoVolume</vt:lpstr>
      <vt:lpstr>Arc Hydro Groundwater Data Model</vt:lpstr>
      <vt:lpstr>Cross sections</vt:lpstr>
      <vt:lpstr>Cross section coordinates</vt:lpstr>
      <vt:lpstr>GIS datasets</vt:lpstr>
      <vt:lpstr>XS2D Component</vt:lpstr>
      <vt:lpstr>2D Cross Section Editing</vt:lpstr>
      <vt:lpstr>Transform to 3D GeoSection</vt:lpstr>
      <vt:lpstr>Arc Hydro Groundwater Data Model</vt:lpstr>
      <vt:lpstr>Temporal Component</vt:lpstr>
      <vt:lpstr>Types of time varying datasets</vt:lpstr>
      <vt:lpstr>Multi-variable time series (attribute series) </vt:lpstr>
      <vt:lpstr>Raster Series</vt:lpstr>
      <vt:lpstr>Feature Series</vt:lpstr>
      <vt:lpstr>Time Series Catalogs</vt:lpstr>
      <vt:lpstr>Series Catalog Example</vt:lpstr>
      <vt:lpstr>Arc Hydro Groundwater Data Model</vt:lpstr>
      <vt:lpstr>Representing simulation models</vt:lpstr>
      <vt:lpstr>Simulation Component</vt:lpstr>
      <vt:lpstr>Boundary</vt:lpstr>
      <vt:lpstr>Cell2D and Node </vt:lpstr>
      <vt:lpstr>Cell2D and Node for Mapping </vt:lpstr>
      <vt:lpstr>Node3D and Cell3D</vt:lpstr>
      <vt:lpstr>Arc Hydro Groundwater Data Model</vt:lpstr>
      <vt:lpstr>Groundwater Tools for GIS</vt:lpstr>
      <vt:lpstr>Built-in Tools</vt:lpstr>
      <vt:lpstr>Arc Hydro Groundwater Tools</vt:lpstr>
      <vt:lpstr>Groundwater Analyst</vt:lpstr>
      <vt:lpstr>MODFLOW Analyst</vt:lpstr>
      <vt:lpstr>Subsurface Analyst</vt:lpstr>
      <vt:lpstr>Subsurface Analyst – 3D</vt:lpstr>
      <vt:lpstr>Arc Hydro Groundwater Summary Concepts</vt:lpstr>
    </vt:vector>
  </TitlesOfParts>
  <Company>National Instruments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Hydro Groundwater</dc:title>
  <dc:creator>Whiteaker, Timothy L</dc:creator>
  <cp:lastModifiedBy>CAEE-maidment</cp:lastModifiedBy>
  <cp:revision>542</cp:revision>
  <cp:lastPrinted>2007-06-09T21:08:00Z</cp:lastPrinted>
  <dcterms:created xsi:type="dcterms:W3CDTF">2008-06-11T17:29:15Z</dcterms:created>
  <dcterms:modified xsi:type="dcterms:W3CDTF">2017-10-19T02:16:45Z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