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46" r:id="rId3"/>
    <p:sldMasterId id="2147483750" r:id="rId4"/>
  </p:sldMasterIdLst>
  <p:notesMasterIdLst>
    <p:notesMasterId r:id="rId78"/>
  </p:notesMasterIdLst>
  <p:handoutMasterIdLst>
    <p:handoutMasterId r:id="rId79"/>
  </p:handoutMasterIdLst>
  <p:sldIdLst>
    <p:sldId id="312" r:id="rId5"/>
    <p:sldId id="371" r:id="rId6"/>
    <p:sldId id="414" r:id="rId7"/>
    <p:sldId id="460" r:id="rId8"/>
    <p:sldId id="306" r:id="rId9"/>
    <p:sldId id="379" r:id="rId10"/>
    <p:sldId id="461" r:id="rId11"/>
    <p:sldId id="258" r:id="rId12"/>
    <p:sldId id="259" r:id="rId13"/>
    <p:sldId id="262" r:id="rId14"/>
    <p:sldId id="462" r:id="rId15"/>
    <p:sldId id="280" r:id="rId16"/>
    <p:sldId id="415" r:id="rId17"/>
    <p:sldId id="455" r:id="rId18"/>
    <p:sldId id="454" r:id="rId19"/>
    <p:sldId id="463" r:id="rId20"/>
    <p:sldId id="281" r:id="rId21"/>
    <p:sldId id="376" r:id="rId22"/>
    <p:sldId id="282" r:id="rId23"/>
    <p:sldId id="283" r:id="rId24"/>
    <p:sldId id="284" r:id="rId25"/>
    <p:sldId id="286" r:id="rId26"/>
    <p:sldId id="322" r:id="rId27"/>
    <p:sldId id="456" r:id="rId28"/>
    <p:sldId id="348" r:id="rId29"/>
    <p:sldId id="347" r:id="rId30"/>
    <p:sldId id="309" r:id="rId31"/>
    <p:sldId id="310" r:id="rId32"/>
    <p:sldId id="366" r:id="rId33"/>
    <p:sldId id="295" r:id="rId34"/>
    <p:sldId id="297" r:id="rId35"/>
    <p:sldId id="343" r:id="rId36"/>
    <p:sldId id="344" r:id="rId37"/>
    <p:sldId id="464" r:id="rId38"/>
    <p:sldId id="299" r:id="rId39"/>
    <p:sldId id="453" r:id="rId40"/>
    <p:sldId id="447" r:id="rId41"/>
    <p:sldId id="448" r:id="rId42"/>
    <p:sldId id="449" r:id="rId43"/>
    <p:sldId id="450" r:id="rId44"/>
    <p:sldId id="451" r:id="rId45"/>
    <p:sldId id="369" r:id="rId46"/>
    <p:sldId id="416" r:id="rId47"/>
    <p:sldId id="300" r:id="rId48"/>
    <p:sldId id="301" r:id="rId49"/>
    <p:sldId id="269" r:id="rId50"/>
    <p:sldId id="268" r:id="rId51"/>
    <p:sldId id="438" r:id="rId52"/>
    <p:sldId id="457" r:id="rId53"/>
    <p:sldId id="442" r:id="rId54"/>
    <p:sldId id="444" r:id="rId55"/>
    <p:sldId id="357" r:id="rId56"/>
    <p:sldId id="356" r:id="rId57"/>
    <p:sldId id="465" r:id="rId58"/>
    <p:sldId id="467" r:id="rId59"/>
    <p:sldId id="466" r:id="rId60"/>
    <p:sldId id="424" r:id="rId61"/>
    <p:sldId id="318" r:id="rId62"/>
    <p:sldId id="459" r:id="rId63"/>
    <p:sldId id="328" r:id="rId64"/>
    <p:sldId id="417" r:id="rId65"/>
    <p:sldId id="418" r:id="rId66"/>
    <p:sldId id="422" r:id="rId67"/>
    <p:sldId id="359" r:id="rId68"/>
    <p:sldId id="358" r:id="rId69"/>
    <p:sldId id="355" r:id="rId70"/>
    <p:sldId id="353" r:id="rId71"/>
    <p:sldId id="354" r:id="rId72"/>
    <p:sldId id="327" r:id="rId73"/>
    <p:sldId id="397" r:id="rId74"/>
    <p:sldId id="440" r:id="rId75"/>
    <p:sldId id="441" r:id="rId76"/>
    <p:sldId id="429" r:id="rId77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5" autoAdjust="0"/>
  </p:normalViewPr>
  <p:slideViewPr>
    <p:cSldViewPr snapToGrid="0">
      <p:cViewPr varScale="1">
        <p:scale>
          <a:sx n="95" d="100"/>
          <a:sy n="95" d="100"/>
        </p:scale>
        <p:origin x="3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370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t" anchorCtr="0" compatLnSpc="1">
            <a:prstTxWarp prst="textNoShape">
              <a:avLst/>
            </a:prstTxWarp>
          </a:bodyPr>
          <a:lstStyle>
            <a:lvl1pPr defTabSz="92270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030" y="0"/>
            <a:ext cx="3038371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t" anchorCtr="0" compatLnSpc="1">
            <a:prstTxWarp prst="textNoShape">
              <a:avLst/>
            </a:prstTxWarp>
          </a:bodyPr>
          <a:lstStyle>
            <a:lvl1pPr algn="r" defTabSz="92270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4271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b" anchorCtr="0" compatLnSpc="1">
            <a:prstTxWarp prst="textNoShape">
              <a:avLst/>
            </a:prstTxWarp>
          </a:bodyPr>
          <a:lstStyle>
            <a:lvl1pPr defTabSz="92270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030" y="8774271"/>
            <a:ext cx="3038371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6" tIns="46143" rIns="92286" bIns="46143" numCol="1" anchor="b" anchorCtr="0" compatLnSpc="1">
            <a:prstTxWarp prst="textNoShape">
              <a:avLst/>
            </a:prstTxWarp>
          </a:bodyPr>
          <a:lstStyle>
            <a:lvl1pPr algn="r" defTabSz="922703">
              <a:defRPr sz="1200"/>
            </a:lvl1pPr>
          </a:lstStyle>
          <a:p>
            <a:pPr>
              <a:defRPr/>
            </a:pPr>
            <a:fld id="{43CE3461-B3C0-46E7-94BE-66E904EA6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198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437" y="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693738"/>
            <a:ext cx="46164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136"/>
            <a:ext cx="5608320" cy="415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69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437" y="8772690"/>
            <a:ext cx="3038372" cy="461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851" tIns="45425" rIns="90851" bIns="454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3ABF31C-7928-49D7-9B65-7644C99740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34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95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AE2E6-46A3-4215-9196-392702D919D8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07842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3ABF31C-7928-49D7-9B65-7644C997404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272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9A578C-EE7B-42C2-ABA2-BDAD59146E53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mtClean="0"/>
              <a:t>This diagram depicts the geographic hierarchy, as a series of nesting relationships, based on the legal, administrative, or areal relationships of the entities.    For example, a line joining the lower-level entity “place” and the higher-level entity “state” means that a place cannot cross a state boundary.</a:t>
            </a:r>
          </a:p>
        </p:txBody>
      </p:sp>
    </p:spTree>
    <p:extLst>
      <p:ext uri="{BB962C8B-B14F-4D97-AF65-F5344CB8AC3E}">
        <p14:creationId xmlns:p14="http://schemas.microsoft.com/office/powerpoint/2010/main" val="2804803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C45B09-9731-44D8-AE46-3302C9F58B2C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4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7E252-B3E1-4926-853A-CA7E5F6A0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B33B9-F8DE-4897-8474-88169EA1DD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ED035-EDB9-493E-B98B-3557F8A9C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17CD0-0794-49F7-AE6B-89C61F4BD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253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342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2298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14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9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53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2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3E8EC-16C9-49FB-93AD-B8922F3F1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081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441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8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940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497263" y="6356350"/>
            <a:ext cx="213360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DBB4CF79-8568-4FEA-8571-213864A507C7}" type="slidenum">
              <a:rPr lang="en-US" sz="180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05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15325" y="6492875"/>
            <a:ext cx="828675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70557D8F-4990-41E9-840C-D8E3EDBF1D2F}" type="slidenum">
              <a:rPr lang="en-US" sz="1800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7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6096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34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5DE329AA-E0F0-4C8A-94AF-AF83385F534B}" type="slidenum">
              <a:rPr lang="en-US" sz="1800">
                <a:solidFill>
                  <a:prstClr val="black"/>
                </a:solidFill>
                <a:latin typeface="Arial" charset="0"/>
                <a:cs typeface="Arial" charset="0"/>
              </a:rPr>
              <a:pPr defTabSz="457200">
                <a:defRPr/>
              </a:pPr>
              <a:t>‹#›</a:t>
            </a:fld>
            <a:endParaRPr lang="en-US" sz="18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1303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041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36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785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02C00C-8698-42F6-9CA0-BF98E275E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87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8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177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344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790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881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57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57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BE8D1-B26E-44A3-BBD8-75BE448BF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6391A-A986-45EB-86EF-209E2558F6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15A09-9E6A-42FD-8BC3-00AD3D38A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A79BC-A05F-491F-822C-CFD45EF00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F1C77-0210-4329-9F4F-F02D82A31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E5290-F885-4B64-A1E8-76EE0E91ED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7250CC5-E589-48A3-B4F1-2491DE0F1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7469F90-244D-4FCC-913A-AB8A364D271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23FAED-1767-4A6C-B46B-4F26981D34C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44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2900"/>
            <a:ext cx="91948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91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Clr>
          <a:srgbClr val="1C5696"/>
        </a:buClr>
        <a:buFont typeface="Arial" charset="0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B79A3D-B9AB-43E2-99E8-17FE5431402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9/12/2018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DDC6606-5C01-43C8-8300-66AFAC3E733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430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horizon-systems.com/nhdplus/" TargetMode="Externa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://www.arcgis.com/home/item.html?id=5600cf6b463043ec97b764fb258997be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rizon-systems.com/nhdplus/NHDPlusV2_data.php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hyperlink" Target="https://lta.cr.usgs.gov/SRTM" TargetMode="Externa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hydrosheds.cr.usgs.gov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ta.cr.usgs.gov/GTOPO30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lta.cr.usgs.gov/HYDRO1K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ebsoilsurvey.sc.egov.usda.gov/App/WebSoilSurvey.aspx" TargetMode="External"/><Relationship Id="rId2" Type="http://schemas.openxmlformats.org/officeDocument/2006/relationships/hyperlink" Target="http://www.nrcs.usda.gov/wps/portal/nrcs/site/soils/home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dg.sc.egov.usda.g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nationalmap.gov/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dg.sc.egov.usda.gov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://websoilsurvey.nrcs.usda.gov/DataAvailability/SoilDataAvailabilityMap.pdf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landcover.usgs.gov/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mrlc.gov/" TargetMode="Externa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://www.caee.utexas.edu/prof/maidment/giswr2014/Census/AccessingCensusData.pdf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Relationship Id="rId4" Type="http://schemas.openxmlformats.org/officeDocument/2006/relationships/hyperlink" Target="http://www.caee.utexas.edu/prof/maidment/giswr2014/census/census.gdb.zip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i.noaa.gov/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://www.climate.gov/" TargetMode="Externa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prism.oregonstate.edu/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aterdata.usgs.gov/nwis/rt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hyperlink" Target="http://water.usgs.gov/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cuahsi.org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nhd.usgs.gov/wbd.html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doc.arcgis.com/en/living-atlas/" TargetMode="External"/><Relationship Id="rId4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pro.arcgis.com/en/pro-app/help/projects/connect-to-a-gis-server.htm" TargetMode="External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ater.weather.gov/ahps/" TargetMode="Externa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/" TargetMode="External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brfc.noaa.gov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://www.weather.gov/serfc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enviroatlas.epa.gov/enviroatlas/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://www.tnris.org/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hyperlink" Target="http://www.twdb.texas.gov/mapping/gisdata.asp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wcc.nrcs.usda.gov/snotel/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http://www.cbrfc.noaa.gov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hyperlink" Target="http://www.cbrfc.noaa.gov/station/sweplot/sweplot.cgi?tglu1" TargetMode="Externa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hyperlink" Target="http://gis.utah.gov/" TargetMode="Externa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gis.utah.gov/data/" TargetMode="External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geology.utah.gov/maps/gis/index.htm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cc.dri.edu/" TargetMode="External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arriverinfo.org/" TargetMode="External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nhd.usgs.gov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153400" cy="1676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accent2"/>
                </a:solidFill>
              </a:rPr>
              <a:t>Data Sources for GIS in Water Resources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by David R. Maidment, and David G. Tarboton 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/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GIS in Water Resources</a:t>
            </a:r>
            <a:br>
              <a:rPr lang="en-US" sz="3600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Fall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33400"/>
            <a:ext cx="6883400" cy="1125538"/>
          </a:xfrm>
        </p:spPr>
        <p:txBody>
          <a:bodyPr/>
          <a:lstStyle/>
          <a:p>
            <a:pPr eaLnBrk="1" hangingPunct="1"/>
            <a:r>
              <a:rPr lang="en-US" dirty="0" smtClean="0"/>
              <a:t>River Reach Codes</a:t>
            </a:r>
            <a:br>
              <a:rPr lang="en-US" dirty="0" smtClean="0"/>
            </a:br>
            <a:r>
              <a:rPr lang="en-US" sz="3200" dirty="0" smtClean="0"/>
              <a:t>Used for river address locations</a:t>
            </a:r>
          </a:p>
        </p:txBody>
      </p:sp>
      <p:pic>
        <p:nvPicPr>
          <p:cNvPr id="19459" name="Picture 3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2113" y="1897063"/>
            <a:ext cx="4537075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269038" y="2319338"/>
            <a:ext cx="2317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/>
              <a:t>ReachCode = </a:t>
            </a:r>
          </a:p>
          <a:p>
            <a:pPr algn="ctr"/>
            <a:r>
              <a:rPr lang="en-US" b="1">
                <a:solidFill>
                  <a:srgbClr val="008000"/>
                </a:solidFill>
              </a:rPr>
              <a:t>12030102</a:t>
            </a:r>
            <a:r>
              <a:rPr lang="en-US" b="1">
                <a:solidFill>
                  <a:schemeClr val="accent2"/>
                </a:solidFill>
              </a:rPr>
              <a:t>000151</a:t>
            </a: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 flipH="1">
            <a:off x="5903913" y="2659063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65113" y="3649663"/>
            <a:ext cx="2514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/>
              <a:t>ReachCode</a:t>
            </a:r>
            <a:r>
              <a:rPr lang="en-US" b="1" dirty="0"/>
              <a:t> = </a:t>
            </a:r>
            <a:r>
              <a:rPr lang="en-US" b="1" dirty="0">
                <a:solidFill>
                  <a:srgbClr val="008000"/>
                </a:solidFill>
              </a:rPr>
              <a:t>12030102</a:t>
            </a:r>
            <a:r>
              <a:rPr lang="en-US" b="1" dirty="0">
                <a:solidFill>
                  <a:schemeClr val="accent2"/>
                </a:solidFill>
              </a:rPr>
              <a:t>000005</a:t>
            </a: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2627313" y="3497263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01638" y="4986338"/>
            <a:ext cx="981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HUC#</a:t>
            </a: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722313" y="433546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560513" y="4945063"/>
            <a:ext cx="1401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Segment#</a:t>
            </a:r>
            <a:endParaRPr lang="en-US" b="1"/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 flipV="1">
            <a:off x="2170113" y="4411663"/>
            <a:ext cx="76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468" name="Oval 12"/>
          <p:cNvSpPr>
            <a:spLocks noChangeArrowheads="1"/>
          </p:cNvSpPr>
          <p:nvPr/>
        </p:nvSpPr>
        <p:spPr bwMode="auto">
          <a:xfrm>
            <a:off x="4943475" y="3989388"/>
            <a:ext cx="239713" cy="255587"/>
          </a:xfrm>
          <a:prstGeom prst="ellipse">
            <a:avLst/>
          </a:prstGeom>
          <a:solidFill>
            <a:schemeClr val="hlink"/>
          </a:solidFill>
          <a:ln w="12700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5854700" y="4910138"/>
            <a:ext cx="2317750" cy="1187450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solidFill>
                  <a:srgbClr val="FC0128"/>
                </a:solidFill>
              </a:rPr>
              <a:t>Location 0.392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on Reach</a:t>
            </a:r>
          </a:p>
          <a:p>
            <a:pPr algn="ctr" eaLnBrk="0" hangingPunct="0"/>
            <a:r>
              <a:rPr lang="en-US">
                <a:solidFill>
                  <a:srgbClr val="FC0128"/>
                </a:solidFill>
              </a:rPr>
              <a:t>12030102000005</a:t>
            </a:r>
          </a:p>
        </p:txBody>
      </p:sp>
      <p:sp>
        <p:nvSpPr>
          <p:cNvPr id="19470" name="Line 14"/>
          <p:cNvSpPr>
            <a:spLocks noChangeShapeType="1"/>
          </p:cNvSpPr>
          <p:nvPr/>
        </p:nvSpPr>
        <p:spPr bwMode="auto">
          <a:xfrm flipH="1" flipV="1">
            <a:off x="5062538" y="4095750"/>
            <a:ext cx="930275" cy="1049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Elevation Dataset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650" y="1590674"/>
            <a:ext cx="5098699" cy="447992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173" y="5661024"/>
            <a:ext cx="2009775" cy="409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30400" y="6182576"/>
            <a:ext cx="6032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https://nationalmap.gov/elevation.html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16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1676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National Elevation Dataset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7089" y="1675319"/>
            <a:ext cx="4950691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3300"/>
                </a:solidFill>
              </a:rPr>
              <a:t>Digital Elevation Model</a:t>
            </a:r>
            <a:r>
              <a:rPr lang="en-US" dirty="0" smtClean="0"/>
              <a:t> with 1 arc-second (30m), 1/3 arc-second (10m) and some 1/9 arc second (3m) cells 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Distributed as part of the National Map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10 billion data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cs typeface="Times New Roman" pitchFamily="18" charset="0"/>
              </a:rPr>
              <a:t>Derived from USGS </a:t>
            </a:r>
            <a:r>
              <a:rPr lang="en-US" dirty="0" smtClean="0">
                <a:solidFill>
                  <a:srgbClr val="FF3300"/>
                </a:solidFill>
                <a:cs typeface="Times New Roman" pitchFamily="18" charset="0"/>
              </a:rPr>
              <a:t>1:24,000</a:t>
            </a:r>
            <a:r>
              <a:rPr lang="en-US" dirty="0" smtClean="0">
                <a:cs typeface="Times New Roman" pitchFamily="18" charset="0"/>
              </a:rPr>
              <a:t> quadrangle sheets and at higher resolution from LIDAR </a:t>
            </a:r>
            <a:endParaRPr lang="en-US" dirty="0" smtClean="0"/>
          </a:p>
        </p:txBody>
      </p:sp>
      <p:pic>
        <p:nvPicPr>
          <p:cNvPr id="24580" name="Picture 4" descr="tex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057400"/>
            <a:ext cx="3124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96900" y="448044"/>
            <a:ext cx="7772400" cy="753761"/>
          </a:xfrm>
        </p:spPr>
        <p:txBody>
          <a:bodyPr/>
          <a:lstStyle/>
          <a:p>
            <a:r>
              <a:rPr lang="en-US" sz="3600" dirty="0" smtClean="0"/>
              <a:t>National Elevation Dataset Availability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937" y="1447800"/>
            <a:ext cx="5859263" cy="36909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37" y="1905000"/>
            <a:ext cx="2410735" cy="29591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165004" y="5516729"/>
            <a:ext cx="5702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https://viewer.nationalmap.gov/basic/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4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71004"/>
            <a:ext cx="3814763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Slope</a:t>
            </a:r>
          </a:p>
          <a:p>
            <a:pPr eaLnBrk="1" hangingPunct="1"/>
            <a:r>
              <a:rPr lang="en-US" dirty="0" smtClean="0"/>
              <a:t>Elevation</a:t>
            </a:r>
          </a:p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Mean annual flow</a:t>
            </a:r>
          </a:p>
          <a:p>
            <a:pPr lvl="1" eaLnBrk="1" hangingPunct="1"/>
            <a:r>
              <a:rPr lang="en-US" dirty="0" smtClean="0">
                <a:solidFill>
                  <a:srgbClr val="FF3300"/>
                </a:solidFill>
              </a:rPr>
              <a:t>Corresponding velocity</a:t>
            </a:r>
          </a:p>
          <a:p>
            <a:pPr eaLnBrk="1" hangingPunct="1"/>
            <a:r>
              <a:rPr lang="en-US" dirty="0" smtClean="0"/>
              <a:t>Drainage area</a:t>
            </a:r>
          </a:p>
          <a:p>
            <a:pPr eaLnBrk="1" hangingPunct="1"/>
            <a:r>
              <a:rPr lang="en-US" dirty="0" smtClean="0"/>
              <a:t>% of upstream drainage area in different land uses</a:t>
            </a:r>
          </a:p>
          <a:p>
            <a:pPr eaLnBrk="1" hangingPunct="1"/>
            <a:r>
              <a:rPr lang="en-US" dirty="0" smtClean="0"/>
              <a:t>Stream order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644"/>
          <a:stretch/>
        </p:blipFill>
        <p:spPr>
          <a:xfrm>
            <a:off x="4043363" y="1971004"/>
            <a:ext cx="5100637" cy="404879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6019800" y="4138612"/>
            <a:ext cx="1371600" cy="3571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043363" y="5458692"/>
            <a:ext cx="1290637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43363" y="4147848"/>
            <a:ext cx="1366837" cy="1840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68763" y="3380509"/>
            <a:ext cx="1100138" cy="157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304" y="220391"/>
            <a:ext cx="7856442" cy="14721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94874" y="6234460"/>
            <a:ext cx="67748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http://www.horizon-systems.com/nhdplus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73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5" y="321173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2.1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Foundation for a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46">
                    <a:lumMod val="10000"/>
                    <a:lumOff val="90000"/>
                  </a:srgbClr>
                </a:solidFill>
                <a:effectLst/>
                <a:uLnTx/>
                <a:uFillTx/>
                <a:latin typeface="Arial"/>
                <a:ea typeface="ＭＳ Ｐゴシック"/>
              </a:rPr>
              <a:t>Geospatial Hydrologic Framework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rPr>
              <a:t>for the United States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2.7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million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reach catchments in 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average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area 3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km</a:t>
            </a:r>
            <a:r>
              <a:rPr kumimoji="0" lang="en-US" sz="14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2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reach length 2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km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Uniquely labelled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030" y="3547332"/>
            <a:ext cx="2148303" cy="140211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472" y="6519176"/>
            <a:ext cx="72552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7"/>
              </a:rPr>
              <a:t>http://www.arcgis.com/home/item.html?id=5600cf6b463043ec97b764fb258997be</a:t>
            </a:r>
            <a:r>
              <a:rPr lang="en-US" sz="1600" dirty="0" smtClean="0">
                <a:hlinkClick r:id="rId7"/>
              </a:rPr>
              <a:t>#</a:t>
            </a:r>
            <a:r>
              <a:rPr lang="en-US" sz="1600" dirty="0" smtClean="0"/>
              <a:t>!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4797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NHDPlus</a:t>
            </a:r>
            <a:r>
              <a:rPr lang="en-US" dirty="0" smtClean="0"/>
              <a:t> Data Download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1619870"/>
            <a:ext cx="6291204" cy="461582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35100" y="634553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http://</a:t>
            </a:r>
            <a:r>
              <a:rPr lang="en-US" sz="1800" dirty="0" smtClean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www.horizon-systems.com/nhdplus/NHDPlusV2_data.php</a:t>
            </a:r>
            <a:r>
              <a:rPr lang="en-US" sz="18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37976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dirty="0" smtClean="0"/>
              <a:t>Digital Elevation Model (DEM)</a:t>
            </a:r>
          </a:p>
        </p:txBody>
      </p:sp>
      <p:pic>
        <p:nvPicPr>
          <p:cNvPr id="25603" name="Picture 3" descr="elevp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6470650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7469188" y="1600200"/>
            <a:ext cx="167481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Contours</a:t>
            </a:r>
            <a:endParaRPr lang="en-US" sz="3200"/>
          </a:p>
        </p:txBody>
      </p:sp>
      <p:sp>
        <p:nvSpPr>
          <p:cNvPr id="25605" name="Line 5"/>
          <p:cNvSpPr>
            <a:spLocks noChangeShapeType="1"/>
          </p:cNvSpPr>
          <p:nvPr/>
        </p:nvSpPr>
        <p:spPr bwMode="auto">
          <a:xfrm flipH="1">
            <a:off x="7237413" y="54102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>
            <a:off x="7239000" y="3306763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7229475" y="4389438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7527925" y="302895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7535863" y="4114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7543800" y="5083175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7543800" y="22098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7239000" y="2514600"/>
            <a:ext cx="228600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5638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680</a:t>
            </a:r>
            <a:endParaRPr lang="en-US"/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43434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700</a:t>
            </a:r>
            <a:endParaRPr lang="en-US"/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35052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2590800" y="6172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740</a:t>
            </a:r>
            <a:endParaRPr lang="en-US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auto">
          <a:xfrm>
            <a:off x="40386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5105400" y="1219200"/>
            <a:ext cx="793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>
                <a:solidFill>
                  <a:srgbClr val="993300"/>
                </a:solidFill>
              </a:rPr>
              <a:t>720</a:t>
            </a:r>
            <a:endParaRPr lang="en-US"/>
          </a:p>
        </p:txBody>
      </p:sp>
      <p:sp>
        <p:nvSpPr>
          <p:cNvPr id="25619" name="Rectangle 19"/>
          <p:cNvSpPr>
            <a:spLocks noChangeArrowheads="1"/>
          </p:cNvSpPr>
          <p:nvPr/>
        </p:nvSpPr>
        <p:spPr bwMode="auto">
          <a:xfrm>
            <a:off x="1997075" y="1905000"/>
            <a:ext cx="5070475" cy="42164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85800" y="152400"/>
            <a:ext cx="83058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3600" dirty="0" smtClean="0"/>
              <a:t>Digital Elevation Model (DEM)-30 meter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838200"/>
            <a:ext cx="7251700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98" b="7780"/>
          <a:stretch/>
        </p:blipFill>
        <p:spPr bwMode="auto">
          <a:xfrm>
            <a:off x="76200" y="3424542"/>
            <a:ext cx="2743200" cy="326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8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7924800" cy="762000"/>
          </a:xfrm>
        </p:spPr>
        <p:txBody>
          <a:bodyPr/>
          <a:lstStyle/>
          <a:p>
            <a:pPr eaLnBrk="1" hangingPunct="1"/>
            <a:r>
              <a:rPr lang="en-US" smtClean="0"/>
              <a:t>Austin West 30 Meter DEM</a:t>
            </a:r>
          </a:p>
        </p:txBody>
      </p:sp>
      <p:pic>
        <p:nvPicPr>
          <p:cNvPr id="26627" name="Picture 3" descr="auswe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600200"/>
            <a:ext cx="5715000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6"/>
                </a:solidFill>
              </a:rPr>
              <a:t>Outline</a:t>
            </a:r>
            <a:endParaRPr lang="en-US" sz="3600" dirty="0">
              <a:solidFill>
                <a:schemeClr val="accent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5638800"/>
          </a:xfrm>
        </p:spPr>
        <p:txBody>
          <a:bodyPr/>
          <a:lstStyle/>
          <a:p>
            <a:r>
              <a:rPr lang="en-US" dirty="0"/>
              <a:t>The hierarchical system of watersheds and basins </a:t>
            </a:r>
          </a:p>
          <a:p>
            <a:r>
              <a:rPr lang="en-US" dirty="0" smtClean="0"/>
              <a:t>Where </a:t>
            </a:r>
            <a:r>
              <a:rPr lang="en-US" dirty="0"/>
              <a:t>to obtain </a:t>
            </a:r>
            <a:r>
              <a:rPr lang="en-US" dirty="0" smtClean="0"/>
              <a:t>data and maps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National/State/Global Data repositories</a:t>
            </a:r>
          </a:p>
          <a:p>
            <a:pPr lvl="1"/>
            <a:r>
              <a:rPr lang="en-US" sz="2400" dirty="0" smtClean="0"/>
              <a:t>Hydrography</a:t>
            </a:r>
            <a:endParaRPr lang="en-US" sz="2400" dirty="0"/>
          </a:p>
          <a:p>
            <a:pPr lvl="1"/>
            <a:r>
              <a:rPr lang="en-US" sz="2400" dirty="0"/>
              <a:t>USGS National Water Information System</a:t>
            </a:r>
          </a:p>
          <a:p>
            <a:pPr lvl="1"/>
            <a:r>
              <a:rPr lang="en-US" sz="2400" dirty="0" smtClean="0"/>
              <a:t>Land Cover</a:t>
            </a:r>
          </a:p>
          <a:p>
            <a:pPr lvl="1"/>
            <a:r>
              <a:rPr lang="en-US" sz="2400" dirty="0" smtClean="0"/>
              <a:t>Census</a:t>
            </a:r>
            <a:endParaRPr lang="en-US" sz="2400" dirty="0"/>
          </a:p>
          <a:p>
            <a:pPr lvl="1"/>
            <a:r>
              <a:rPr lang="en-US" sz="2400" dirty="0"/>
              <a:t>Elevation</a:t>
            </a:r>
          </a:p>
          <a:p>
            <a:pPr lvl="1"/>
            <a:r>
              <a:rPr lang="en-US" sz="2400" dirty="0" smtClean="0"/>
              <a:t>Soil (</a:t>
            </a:r>
            <a:r>
              <a:rPr lang="en-US" sz="2400" dirty="0" err="1" smtClean="0"/>
              <a:t>Statsgo</a:t>
            </a:r>
            <a:r>
              <a:rPr lang="en-US" sz="2400" dirty="0" smtClean="0"/>
              <a:t>/</a:t>
            </a:r>
            <a:r>
              <a:rPr lang="en-US" sz="2400" dirty="0" err="1" smtClean="0"/>
              <a:t>Surgo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Weather</a:t>
            </a:r>
          </a:p>
          <a:p>
            <a:pPr lvl="1"/>
            <a:r>
              <a:rPr lang="en-US" sz="2400" dirty="0" smtClean="0"/>
              <a:t>Regional data for Texas and Utah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2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2"/>
          <p:cNvGrpSpPr>
            <a:grpSpLocks/>
          </p:cNvGrpSpPr>
          <p:nvPr/>
        </p:nvGrpSpPr>
        <p:grpSpPr bwMode="auto">
          <a:xfrm>
            <a:off x="2514600" y="2162766"/>
            <a:ext cx="3497263" cy="3382963"/>
            <a:chOff x="2261" y="1517"/>
            <a:chExt cx="1149" cy="1094"/>
          </a:xfrm>
        </p:grpSpPr>
        <p:sp>
          <p:nvSpPr>
            <p:cNvPr id="27653" name="Rectangle 3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32</a:t>
              </a:r>
            </a:p>
          </p:txBody>
        </p:sp>
        <p:sp>
          <p:nvSpPr>
            <p:cNvPr id="27654" name="Rectangle 4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16</a:t>
              </a:r>
            </a:p>
          </p:txBody>
        </p:sp>
        <p:sp>
          <p:nvSpPr>
            <p:cNvPr id="27655" name="Rectangle 5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8</a:t>
              </a:r>
            </a:p>
          </p:txBody>
        </p:sp>
        <p:sp>
          <p:nvSpPr>
            <p:cNvPr id="27656" name="Rectangle 6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64</a:t>
              </a:r>
            </a:p>
          </p:txBody>
        </p:sp>
        <p:sp>
          <p:nvSpPr>
            <p:cNvPr id="27657" name="Rectangle 7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800" b="1"/>
            </a:p>
          </p:txBody>
        </p:sp>
        <p:sp>
          <p:nvSpPr>
            <p:cNvPr id="27658" name="Rectangle 8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800" b="1"/>
                <a:t>4</a:t>
              </a:r>
            </a:p>
          </p:txBody>
        </p:sp>
        <p:grpSp>
          <p:nvGrpSpPr>
            <p:cNvPr id="27659" name="Group 9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7668" name="Rectangle 10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 dirty="0"/>
                  <a:t>128</a:t>
                </a:r>
              </a:p>
            </p:txBody>
          </p:sp>
          <p:sp>
            <p:nvSpPr>
              <p:cNvPr id="27669" name="Rectangle 11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1</a:t>
                </a:r>
              </a:p>
            </p:txBody>
          </p:sp>
          <p:sp>
            <p:nvSpPr>
              <p:cNvPr id="27670" name="Rectangle 12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b="1"/>
                  <a:t>2</a:t>
                </a:r>
              </a:p>
            </p:txBody>
          </p:sp>
        </p:grpSp>
        <p:sp>
          <p:nvSpPr>
            <p:cNvPr id="27660" name="Line 13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1" name="Line 14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Line 15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Line 16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Line 17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Line 18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Line 19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20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1" name="Text Box 21"/>
          <p:cNvSpPr txBox="1">
            <a:spLocks noChangeArrowheads="1"/>
          </p:cNvSpPr>
          <p:nvPr/>
        </p:nvSpPr>
        <p:spPr bwMode="auto">
          <a:xfrm>
            <a:off x="1295400" y="329625"/>
            <a:ext cx="57454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200" dirty="0">
                <a:solidFill>
                  <a:srgbClr val="FF3300"/>
                </a:solidFill>
              </a:rPr>
              <a:t>Eight Direction</a:t>
            </a:r>
            <a:r>
              <a:rPr lang="en-US" sz="3200" dirty="0"/>
              <a:t> Pour Point Model</a:t>
            </a:r>
          </a:p>
        </p:txBody>
      </p:sp>
      <p:sp>
        <p:nvSpPr>
          <p:cNvPr id="27652" name="Text Box 22"/>
          <p:cNvSpPr txBox="1">
            <a:spLocks noChangeArrowheads="1"/>
          </p:cNvSpPr>
          <p:nvPr/>
        </p:nvSpPr>
        <p:spPr bwMode="auto">
          <a:xfrm>
            <a:off x="597568" y="5791200"/>
            <a:ext cx="8153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Water </a:t>
            </a:r>
            <a:r>
              <a:rPr lang="en-US" dirty="0" smtClean="0"/>
              <a:t>in a given cell flows one or more of eight adjacent cells in </a:t>
            </a:r>
            <a:r>
              <a:rPr lang="en-US" dirty="0"/>
              <a:t>the direction of </a:t>
            </a:r>
            <a:r>
              <a:rPr lang="en-US" dirty="0">
                <a:solidFill>
                  <a:srgbClr val="FF3300"/>
                </a:solidFill>
              </a:rPr>
              <a:t>steepest </a:t>
            </a:r>
            <a:r>
              <a:rPr lang="en-US" dirty="0" smtClean="0">
                <a:solidFill>
                  <a:srgbClr val="FF3300"/>
                </a:solidFill>
              </a:rPr>
              <a:t>descent (ArcGIS)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479299" y="914400"/>
            <a:ext cx="86526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dirty="0" smtClean="0"/>
              <a:t>ArcGIS raster operations involved in watershed delineation are derived from the premise that “water flows downhill, in doing so, will follow the </a:t>
            </a:r>
            <a:r>
              <a:rPr lang="en-US" dirty="0" smtClean="0">
                <a:solidFill>
                  <a:srgbClr val="FF3300"/>
                </a:solidFill>
              </a:rPr>
              <a:t>steepest descent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smtClean="0"/>
              <a:t>Flow </a:t>
            </a:r>
            <a:r>
              <a:rPr lang="en-US" smtClean="0">
                <a:solidFill>
                  <a:schemeClr val="tx1"/>
                </a:solidFill>
              </a:rPr>
              <a:t>Direction</a:t>
            </a:r>
            <a:r>
              <a:rPr lang="en-US" smtClean="0"/>
              <a:t> Grid</a:t>
            </a:r>
          </a:p>
        </p:txBody>
      </p:sp>
      <p:pic>
        <p:nvPicPr>
          <p:cNvPr id="28675" name="Picture 3" descr="fd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19200"/>
            <a:ext cx="6477000" cy="54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457200" y="3276600"/>
            <a:ext cx="1524000" cy="1600200"/>
            <a:chOff x="2261" y="1517"/>
            <a:chExt cx="1149" cy="1094"/>
          </a:xfrm>
        </p:grpSpPr>
        <p:sp>
          <p:nvSpPr>
            <p:cNvPr id="28677" name="Rectangle 5"/>
            <p:cNvSpPr>
              <a:spLocks noChangeArrowheads="1"/>
            </p:cNvSpPr>
            <p:nvPr/>
          </p:nvSpPr>
          <p:spPr bwMode="auto">
            <a:xfrm>
              <a:off x="2261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32</a:t>
              </a:r>
            </a:p>
          </p:txBody>
        </p:sp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2261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16</a:t>
              </a:r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2261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8</a:t>
              </a:r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2644" y="151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64</a:t>
              </a: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2644" y="1881"/>
              <a:ext cx="383" cy="366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endParaRPr lang="en-US" sz="2000" b="1"/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2644" y="2247"/>
              <a:ext cx="383" cy="364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eaLnBrk="0" hangingPunct="0"/>
              <a:r>
                <a:rPr lang="en-US" sz="2000" b="1"/>
                <a:t>4</a:t>
              </a:r>
            </a:p>
          </p:txBody>
        </p:sp>
        <p:grpSp>
          <p:nvGrpSpPr>
            <p:cNvPr id="28683" name="Group 11"/>
            <p:cNvGrpSpPr>
              <a:grpSpLocks/>
            </p:cNvGrpSpPr>
            <p:nvPr/>
          </p:nvGrpSpPr>
          <p:grpSpPr bwMode="auto">
            <a:xfrm>
              <a:off x="3027" y="1517"/>
              <a:ext cx="383" cy="1094"/>
              <a:chOff x="3027" y="1517"/>
              <a:chExt cx="383" cy="1094"/>
            </a:xfrm>
          </p:grpSpPr>
          <p:sp>
            <p:nvSpPr>
              <p:cNvPr id="28692" name="Rectangle 12"/>
              <p:cNvSpPr>
                <a:spLocks noChangeArrowheads="1"/>
              </p:cNvSpPr>
              <p:nvPr/>
            </p:nvSpPr>
            <p:spPr bwMode="auto">
              <a:xfrm>
                <a:off x="3027" y="151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128</a:t>
                </a:r>
              </a:p>
            </p:txBody>
          </p:sp>
          <p:sp>
            <p:nvSpPr>
              <p:cNvPr id="28693" name="Rectangle 13"/>
              <p:cNvSpPr>
                <a:spLocks noChangeArrowheads="1"/>
              </p:cNvSpPr>
              <p:nvPr/>
            </p:nvSpPr>
            <p:spPr bwMode="auto">
              <a:xfrm>
                <a:off x="3027" y="1881"/>
                <a:ext cx="383" cy="366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1</a:t>
                </a:r>
              </a:p>
            </p:txBody>
          </p:sp>
          <p:sp>
            <p:nvSpPr>
              <p:cNvPr id="28694" name="Rectangle 14"/>
              <p:cNvSpPr>
                <a:spLocks noChangeArrowheads="1"/>
              </p:cNvSpPr>
              <p:nvPr/>
            </p:nvSpPr>
            <p:spPr bwMode="auto">
              <a:xfrm>
                <a:off x="3027" y="2247"/>
                <a:ext cx="383" cy="364"/>
              </a:xfrm>
              <a:prstGeom prst="rect">
                <a:avLst/>
              </a:prstGeom>
              <a:noFill/>
              <a:ln w="38100">
                <a:solidFill>
                  <a:srgbClr val="0099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r>
                  <a:rPr lang="en-US" sz="2000" b="1"/>
                  <a:t>2</a:t>
                </a:r>
              </a:p>
            </p:txBody>
          </p:sp>
        </p:grpSp>
        <p:sp>
          <p:nvSpPr>
            <p:cNvPr id="28684" name="Line 15"/>
            <p:cNvSpPr>
              <a:spLocks noChangeShapeType="1"/>
            </p:cNvSpPr>
            <p:nvPr/>
          </p:nvSpPr>
          <p:spPr bwMode="auto">
            <a:xfrm rot="-5400000">
              <a:off x="2746" y="1898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5" name="Line 16"/>
            <p:cNvSpPr>
              <a:spLocks noChangeShapeType="1"/>
            </p:cNvSpPr>
            <p:nvPr/>
          </p:nvSpPr>
          <p:spPr bwMode="auto">
            <a:xfrm rot="5400000" flipV="1">
              <a:off x="2884" y="2108"/>
              <a:ext cx="194" cy="20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6" name="Line 17"/>
            <p:cNvSpPr>
              <a:spLocks noChangeShapeType="1"/>
            </p:cNvSpPr>
            <p:nvPr/>
          </p:nvSpPr>
          <p:spPr bwMode="auto">
            <a:xfrm rot="-5400000">
              <a:off x="2881" y="1810"/>
              <a:ext cx="202" cy="20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7" name="Line 18"/>
            <p:cNvSpPr>
              <a:spLocks noChangeShapeType="1"/>
            </p:cNvSpPr>
            <p:nvPr/>
          </p:nvSpPr>
          <p:spPr bwMode="auto">
            <a:xfrm rot="-5400000" flipH="1" flipV="1">
              <a:off x="2571" y="2101"/>
              <a:ext cx="210" cy="21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8" name="Line 19"/>
            <p:cNvSpPr>
              <a:spLocks noChangeShapeType="1"/>
            </p:cNvSpPr>
            <p:nvPr/>
          </p:nvSpPr>
          <p:spPr bwMode="auto">
            <a:xfrm rot="5400000" flipV="1">
              <a:off x="2741" y="2220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9" name="Line 20"/>
            <p:cNvSpPr>
              <a:spLocks noChangeShapeType="1"/>
            </p:cNvSpPr>
            <p:nvPr/>
          </p:nvSpPr>
          <p:spPr bwMode="auto">
            <a:xfrm rot="10800000">
              <a:off x="2561" y="2071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0" name="Line 21"/>
            <p:cNvSpPr>
              <a:spLocks noChangeShapeType="1"/>
            </p:cNvSpPr>
            <p:nvPr/>
          </p:nvSpPr>
          <p:spPr bwMode="auto">
            <a:xfrm rot="10800000" flipH="1">
              <a:off x="2907" y="2065"/>
              <a:ext cx="2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91" name="Line 22"/>
            <p:cNvSpPr>
              <a:spLocks noChangeShapeType="1"/>
            </p:cNvSpPr>
            <p:nvPr/>
          </p:nvSpPr>
          <p:spPr bwMode="auto">
            <a:xfrm rot="5400000" flipH="1">
              <a:off x="2570" y="1818"/>
              <a:ext cx="210" cy="20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Delineation of</a:t>
            </a:r>
            <a:r>
              <a:rPr lang="en-US" smtClean="0">
                <a:solidFill>
                  <a:srgbClr val="FF3300"/>
                </a:solidFill>
              </a:rPr>
              <a:t> </a:t>
            </a:r>
            <a:r>
              <a:rPr lang="en-US" smtClean="0">
                <a:solidFill>
                  <a:srgbClr val="66CCFF"/>
                </a:solidFill>
              </a:rPr>
              <a:t>Streams</a:t>
            </a:r>
            <a:r>
              <a:rPr lang="en-US" smtClean="0"/>
              <a:t> and </a:t>
            </a:r>
            <a:r>
              <a:rPr lang="en-US" smtClean="0">
                <a:solidFill>
                  <a:srgbClr val="FF3300"/>
                </a:solidFill>
              </a:rPr>
              <a:t>Watersheds</a:t>
            </a:r>
            <a:r>
              <a:rPr lang="en-US" smtClean="0"/>
              <a:t> on a DEM </a:t>
            </a:r>
          </a:p>
        </p:txBody>
      </p:sp>
      <p:pic>
        <p:nvPicPr>
          <p:cNvPr id="29699" name="Picture 3" descr="stream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86525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685800" y="0"/>
          <a:ext cx="7848600" cy="652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Bitmap Image" r:id="rId3" imgW="5990476" imgH="4982270" progId="Paint.Picture">
                  <p:embed/>
                </p:oleObj>
              </mc:Choice>
              <mc:Fallback>
                <p:oleObj name="Bitmap Image" r:id="rId3" imgW="5990476" imgH="4982270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0"/>
                        <a:ext cx="7848600" cy="652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5" name="Rectangle 7"/>
          <p:cNvSpPr>
            <a:spLocks noChangeArrowheads="1"/>
          </p:cNvSpPr>
          <p:nvPr/>
        </p:nvSpPr>
        <p:spPr bwMode="auto">
          <a:xfrm>
            <a:off x="1037254" y="1549760"/>
            <a:ext cx="378802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lta.cr.usgs.gov/SRTM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SRTM Topographic Data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783856" y="6215688"/>
            <a:ext cx="40190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http://www2.jpl.nasa.gov/srtm/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302" y="1557484"/>
            <a:ext cx="5323662" cy="46582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9776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HydroSheds</a:t>
            </a:r>
            <a:r>
              <a:rPr lang="en-US" dirty="0" smtClean="0"/>
              <a:t> derived from SRTM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9812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67000" y="5867400"/>
            <a:ext cx="40103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hlinkClick r:id="rId3"/>
              </a:rPr>
              <a:t>http://hydrosheds.cr.usgs.gov/</a:t>
            </a:r>
            <a:r>
              <a:rPr lang="en-US" i="1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370"/>
            <a:ext cx="6477000" cy="6554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GTOPO30</a:t>
            </a:r>
            <a:r>
              <a:rPr lang="en-US" smtClean="0"/>
              <a:t> - 1 km Digital Elevation Model of the Earth</a:t>
            </a:r>
          </a:p>
        </p:txBody>
      </p:sp>
      <p:pic>
        <p:nvPicPr>
          <p:cNvPr id="45059" name="Picture 3" descr="gtopo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057400"/>
            <a:ext cx="7848600" cy="417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762000" y="6096000"/>
            <a:ext cx="7848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hlinkClick r:id="rId3"/>
              </a:rPr>
              <a:t>https://lta.cr.usgs.gov/GTOPO30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3300"/>
                </a:solidFill>
              </a:rPr>
              <a:t>Drainage</a:t>
            </a:r>
            <a:r>
              <a:rPr lang="en-US" smtClean="0"/>
              <a:t> in North America</a:t>
            </a:r>
          </a:p>
        </p:txBody>
      </p:sp>
      <p:pic>
        <p:nvPicPr>
          <p:cNvPr id="46083" name="Picture 3" descr="nastr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524000"/>
            <a:ext cx="4375150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6384925" y="2098675"/>
            <a:ext cx="17668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Hydro1K is</a:t>
            </a:r>
          </a:p>
          <a:p>
            <a:r>
              <a:rPr lang="en-US"/>
              <a:t>derived from</a:t>
            </a:r>
          </a:p>
          <a:p>
            <a:r>
              <a:rPr lang="en-US"/>
              <a:t>GTOPO30</a:t>
            </a:r>
          </a:p>
          <a:p>
            <a:r>
              <a:rPr lang="en-US"/>
              <a:t>using raster </a:t>
            </a:r>
          </a:p>
          <a:p>
            <a:r>
              <a:rPr lang="en-US"/>
              <a:t>GIS analysis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33400" y="6019800"/>
            <a:ext cx="8382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hlinkClick r:id="rId3"/>
              </a:rPr>
              <a:t>https://lta.cr.usgs.gov/HYDRO1K</a:t>
            </a:r>
            <a:r>
              <a:rPr lang="en-US" sz="20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609600"/>
            <a:ext cx="7772400" cy="1470025"/>
          </a:xfrm>
        </p:spPr>
        <p:txBody>
          <a:bodyPr/>
          <a:lstStyle/>
          <a:p>
            <a:r>
              <a:rPr lang="en-US" dirty="0" smtClean="0"/>
              <a:t>Soil Data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" y="1828800"/>
            <a:ext cx="8839200" cy="1752600"/>
          </a:xfrm>
        </p:spPr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800" dirty="0"/>
              <a:t>Natural Resources Conservation Service (</a:t>
            </a:r>
            <a:r>
              <a:rPr lang="en-US" sz="2800" dirty="0" smtClean="0"/>
              <a:t>NRCS)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State Soil Geographic Database-STATSGO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 smtClean="0"/>
              <a:t>Soil </a:t>
            </a:r>
            <a:r>
              <a:rPr lang="en-US" sz="2800" dirty="0"/>
              <a:t>Survey Geographic </a:t>
            </a:r>
            <a:r>
              <a:rPr lang="en-US" sz="2800" dirty="0" smtClean="0"/>
              <a:t>Database- SSURGO</a:t>
            </a:r>
            <a:endParaRPr lang="en-US" sz="2800" dirty="0"/>
          </a:p>
          <a:p>
            <a:pPr algn="l"/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381000" y="3819828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www.nrcs.usda.gov/wps/portal/nrcs/site/soils/home/</a:t>
            </a:r>
            <a:r>
              <a:rPr lang="en-US" dirty="0" smtClean="0"/>
              <a:t>    </a:t>
            </a:r>
            <a:endParaRPr lang="en-US" dirty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websoilsurvey.sc.egov.usda.gov/App/WebSoilSurvey.aspx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https://gdg.sc.egov.usda.gov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995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1145" y="64808"/>
            <a:ext cx="7772400" cy="708890"/>
          </a:xfrm>
        </p:spPr>
        <p:txBody>
          <a:bodyPr/>
          <a:lstStyle/>
          <a:p>
            <a:r>
              <a:rPr lang="en-US" dirty="0" smtClean="0"/>
              <a:t>The National Map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00041" y="653683"/>
            <a:ext cx="3014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spc="-15" dirty="0">
                <a:solidFill>
                  <a:srgbClr val="0000FF"/>
                </a:solidFill>
                <a:ea typeface="Times New Roman" panose="02020603050405020304" pitchFamily="18" charset="0"/>
                <a:hlinkClick r:id="rId2"/>
              </a:rPr>
              <a:t>http://nationalmap.gov/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3235" y="6165545"/>
            <a:ext cx="8557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ea typeface="Times New Roman" panose="02020603050405020304" pitchFamily="18" charset="0"/>
              </a:rPr>
              <a:t>A</a:t>
            </a:r>
            <a:r>
              <a:rPr lang="en-US" spc="-20" dirty="0">
                <a:ea typeface="Times New Roman" panose="02020603050405020304" pitchFamily="18" charset="0"/>
              </a:rPr>
              <a:t> </a:t>
            </a:r>
            <a:r>
              <a:rPr lang="en-US" spc="-5" dirty="0">
                <a:ea typeface="Times New Roman" panose="02020603050405020304" pitchFamily="18" charset="0"/>
              </a:rPr>
              <a:t>c</a:t>
            </a:r>
            <a:r>
              <a:rPr lang="en-US" spc="20" dirty="0">
                <a:ea typeface="Times New Roman" panose="02020603050405020304" pitchFamily="18" charset="0"/>
              </a:rPr>
              <a:t>e</a:t>
            </a:r>
            <a:r>
              <a:rPr lang="en-US" spc="-20" dirty="0">
                <a:ea typeface="Times New Roman" panose="02020603050405020304" pitchFamily="18" charset="0"/>
              </a:rPr>
              <a:t>n</a:t>
            </a:r>
            <a:r>
              <a:rPr lang="en-US" spc="25" dirty="0">
                <a:ea typeface="Times New Roman" panose="02020603050405020304" pitchFamily="18" charset="0"/>
              </a:rPr>
              <a:t>t</a:t>
            </a:r>
            <a:r>
              <a:rPr lang="en-US" spc="10" dirty="0">
                <a:ea typeface="Times New Roman" panose="02020603050405020304" pitchFamily="18" charset="0"/>
              </a:rPr>
              <a:t>r</a:t>
            </a:r>
            <a:r>
              <a:rPr lang="en-US" spc="20" dirty="0">
                <a:ea typeface="Times New Roman" panose="02020603050405020304" pitchFamily="18" charset="0"/>
              </a:rPr>
              <a:t>a</a:t>
            </a:r>
            <a:r>
              <a:rPr lang="en-US" dirty="0">
                <a:ea typeface="Times New Roman" panose="02020603050405020304" pitchFamily="18" charset="0"/>
              </a:rPr>
              <a:t>l</a:t>
            </a:r>
            <a:r>
              <a:rPr lang="en-US" spc="-35" dirty="0">
                <a:ea typeface="Times New Roman" panose="02020603050405020304" pitchFamily="18" charset="0"/>
              </a:rPr>
              <a:t> </a:t>
            </a:r>
            <a:r>
              <a:rPr lang="en-US" spc="-10" dirty="0">
                <a:ea typeface="Times New Roman" panose="02020603050405020304" pitchFamily="18" charset="0"/>
              </a:rPr>
              <a:t>s</a:t>
            </a:r>
            <a:r>
              <a:rPr lang="en-US" spc="25" dirty="0">
                <a:ea typeface="Times New Roman" panose="02020603050405020304" pitchFamily="18" charset="0"/>
              </a:rPr>
              <a:t>o</a:t>
            </a:r>
            <a:r>
              <a:rPr lang="en-US" dirty="0">
                <a:ea typeface="Times New Roman" panose="02020603050405020304" pitchFamily="18" charset="0"/>
              </a:rPr>
              <a:t>u</a:t>
            </a:r>
            <a:r>
              <a:rPr lang="en-US" spc="10" dirty="0">
                <a:ea typeface="Times New Roman" panose="02020603050405020304" pitchFamily="18" charset="0"/>
              </a:rPr>
              <a:t>r</a:t>
            </a:r>
            <a:r>
              <a:rPr lang="en-US" spc="-5" dirty="0">
                <a:ea typeface="Times New Roman" panose="02020603050405020304" pitchFamily="18" charset="0"/>
              </a:rPr>
              <a:t>c</a:t>
            </a:r>
            <a:r>
              <a:rPr lang="en-US" dirty="0">
                <a:ea typeface="Times New Roman" panose="02020603050405020304" pitchFamily="18" charset="0"/>
              </a:rPr>
              <a:t>e</a:t>
            </a:r>
            <a:r>
              <a:rPr lang="en-US" spc="5" dirty="0">
                <a:ea typeface="Times New Roman" panose="02020603050405020304" pitchFamily="18" charset="0"/>
              </a:rPr>
              <a:t> </a:t>
            </a:r>
            <a:r>
              <a:rPr lang="en-US" spc="-45" dirty="0">
                <a:ea typeface="Times New Roman" panose="02020603050405020304" pitchFamily="18" charset="0"/>
              </a:rPr>
              <a:t>f</a:t>
            </a:r>
            <a:r>
              <a:rPr lang="en-US" spc="25" dirty="0">
                <a:ea typeface="Times New Roman" panose="02020603050405020304" pitchFamily="18" charset="0"/>
              </a:rPr>
              <a:t>o</a:t>
            </a:r>
            <a:r>
              <a:rPr lang="en-US" dirty="0">
                <a:ea typeface="Times New Roman" panose="02020603050405020304" pitchFamily="18" charset="0"/>
              </a:rPr>
              <a:t>r</a:t>
            </a:r>
            <a:r>
              <a:rPr lang="en-US" spc="20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US</a:t>
            </a:r>
            <a:r>
              <a:rPr lang="en-US" spc="-5" dirty="0">
                <a:ea typeface="Times New Roman" panose="02020603050405020304" pitchFamily="18" charset="0"/>
              </a:rPr>
              <a:t> </a:t>
            </a:r>
            <a:r>
              <a:rPr lang="en-US" spc="-25" dirty="0">
                <a:ea typeface="Times New Roman" panose="02020603050405020304" pitchFamily="18" charset="0"/>
              </a:rPr>
              <a:t>G</a:t>
            </a:r>
            <a:r>
              <a:rPr lang="en-US" spc="25" dirty="0">
                <a:ea typeface="Times New Roman" panose="02020603050405020304" pitchFamily="18" charset="0"/>
              </a:rPr>
              <a:t>o</a:t>
            </a:r>
            <a:r>
              <a:rPr lang="en-US" spc="-25" dirty="0">
                <a:ea typeface="Times New Roman" panose="02020603050405020304" pitchFamily="18" charset="0"/>
              </a:rPr>
              <a:t>v</a:t>
            </a:r>
            <a:r>
              <a:rPr lang="en-US" spc="-5" dirty="0">
                <a:ea typeface="Times New Roman" panose="02020603050405020304" pitchFamily="18" charset="0"/>
              </a:rPr>
              <a:t>e</a:t>
            </a:r>
            <a:r>
              <a:rPr lang="en-US" spc="10" dirty="0">
                <a:ea typeface="Times New Roman" panose="02020603050405020304" pitchFamily="18" charset="0"/>
              </a:rPr>
              <a:t>r</a:t>
            </a:r>
            <a:r>
              <a:rPr lang="en-US" dirty="0">
                <a:ea typeface="Times New Roman" panose="02020603050405020304" pitchFamily="18" charset="0"/>
              </a:rPr>
              <a:t>n</a:t>
            </a:r>
            <a:r>
              <a:rPr lang="en-US" spc="-30" dirty="0">
                <a:ea typeface="Times New Roman" panose="02020603050405020304" pitchFamily="18" charset="0"/>
              </a:rPr>
              <a:t>m</a:t>
            </a:r>
            <a:r>
              <a:rPr lang="en-US" spc="20" dirty="0">
                <a:ea typeface="Times New Roman" panose="02020603050405020304" pitchFamily="18" charset="0"/>
              </a:rPr>
              <a:t>e</a:t>
            </a:r>
            <a:r>
              <a:rPr lang="en-US" spc="-25" dirty="0">
                <a:ea typeface="Times New Roman" panose="02020603050405020304" pitchFamily="18" charset="0"/>
              </a:rPr>
              <a:t>n</a:t>
            </a:r>
            <a:r>
              <a:rPr lang="en-US" dirty="0">
                <a:ea typeface="Times New Roman" panose="02020603050405020304" pitchFamily="18" charset="0"/>
              </a:rPr>
              <a:t>t</a:t>
            </a:r>
            <a:r>
              <a:rPr lang="en-US" spc="40" dirty="0">
                <a:ea typeface="Times New Roman" panose="02020603050405020304" pitchFamily="18" charset="0"/>
              </a:rPr>
              <a:t> </a:t>
            </a:r>
            <a:r>
              <a:rPr lang="en-US" dirty="0">
                <a:ea typeface="Times New Roman" panose="02020603050405020304" pitchFamily="18" charset="0"/>
              </a:rPr>
              <a:t>d</a:t>
            </a:r>
            <a:r>
              <a:rPr lang="en-US" spc="-5" dirty="0">
                <a:ea typeface="Times New Roman" panose="02020603050405020304" pitchFamily="18" charset="0"/>
              </a:rPr>
              <a:t>a</a:t>
            </a:r>
            <a:r>
              <a:rPr lang="en-US" spc="25" dirty="0">
                <a:ea typeface="Times New Roman" panose="02020603050405020304" pitchFamily="18" charset="0"/>
              </a:rPr>
              <a:t>t</a:t>
            </a:r>
            <a:r>
              <a:rPr lang="en-US" spc="-30" dirty="0">
                <a:ea typeface="Times New Roman" panose="02020603050405020304" pitchFamily="18" charset="0"/>
              </a:rPr>
              <a:t>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73" y="1490662"/>
            <a:ext cx="8177821" cy="455453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833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statsgo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9280"/>
            <a:ext cx="6865938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81000" y="983680"/>
            <a:ext cx="42433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1:250,000 Scale Soil Information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83" y="1440880"/>
            <a:ext cx="6847210" cy="5029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02694" y="6396335"/>
            <a:ext cx="38291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https://gdg.sc.egov.usda.gov/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9"/>
          <p:cNvSpPr txBox="1">
            <a:spLocks noChangeArrowheads="1"/>
          </p:cNvSpPr>
          <p:nvPr/>
        </p:nvSpPr>
        <p:spPr bwMode="auto">
          <a:xfrm>
            <a:off x="117193" y="2285999"/>
            <a:ext cx="2136775" cy="822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1:24,000 scale</a:t>
            </a:r>
          </a:p>
          <a:p>
            <a:r>
              <a:rPr lang="en-US" dirty="0"/>
              <a:t>soil information</a:t>
            </a:r>
          </a:p>
        </p:txBody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0" y="762000"/>
            <a:ext cx="2371162" cy="12003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SSURGO:</a:t>
            </a:r>
          </a:p>
          <a:p>
            <a:r>
              <a:rPr lang="en-US" dirty="0"/>
              <a:t>County Level </a:t>
            </a:r>
          </a:p>
          <a:p>
            <a:r>
              <a:rPr lang="en-US" dirty="0"/>
              <a:t>Digital Soil Maps</a:t>
            </a:r>
          </a:p>
        </p:txBody>
      </p:sp>
      <p:sp>
        <p:nvSpPr>
          <p:cNvPr id="3" name="Rectangle 2"/>
          <p:cNvSpPr/>
          <p:nvPr/>
        </p:nvSpPr>
        <p:spPr>
          <a:xfrm>
            <a:off x="-23695" y="6243925"/>
            <a:ext cx="91531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websoilsurvey.nrcs.usda.gov/DataAvailability/SoilDataAvailabilityMap.pdf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62" y="673892"/>
            <a:ext cx="6460366" cy="4868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Ssurgo for Travis County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30876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057400"/>
            <a:ext cx="4979988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2286000" y="2133600"/>
            <a:ext cx="24384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362200" y="4343400"/>
            <a:ext cx="4343400" cy="182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381000" y="5867400"/>
            <a:ext cx="594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/>
              <a:t>103 soil map units described by 7530 polygons of average area  35.37 ha (87 acres)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2140"/>
          <a:stretch/>
        </p:blipFill>
        <p:spPr>
          <a:xfrm>
            <a:off x="0" y="0"/>
            <a:ext cx="9144000" cy="6879771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3581400" y="6248400"/>
            <a:ext cx="3437801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3"/>
              </a:rPr>
              <a:t>http://landcover.usgs.gov</a:t>
            </a:r>
            <a:r>
              <a:rPr lang="en-US" dirty="0" smtClean="0">
                <a:solidFill>
                  <a:schemeClr val="accent2"/>
                </a:solidFill>
                <a:hlinkClick r:id="rId3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659" y="-112024"/>
            <a:ext cx="7772400" cy="1143000"/>
          </a:xfrm>
        </p:spPr>
        <p:txBody>
          <a:bodyPr/>
          <a:lstStyle/>
          <a:p>
            <a:r>
              <a:rPr lang="en-US" dirty="0" smtClean="0"/>
              <a:t>National Land Cover 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318491"/>
            <a:ext cx="5321299" cy="1917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899" y="2929115"/>
            <a:ext cx="5425479" cy="1923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284" y="4666199"/>
            <a:ext cx="5645150" cy="2003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13074" y="713068"/>
            <a:ext cx="2828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http://www.mrlc.gov/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3532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7" name="Picture 3" descr="landcla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4938"/>
            <a:ext cx="8001000" cy="652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844552A-584E-42B4-B1DF-685DB7A26765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36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pic>
        <p:nvPicPr>
          <p:cNvPr id="29699" name="Picture 2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762000"/>
            <a:ext cx="6705600" cy="5400675"/>
          </a:xfrm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304800" y="76200"/>
            <a:ext cx="845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en-US" altLang="en-US" sz="3200">
                <a:solidFill>
                  <a:prstClr val="black"/>
                </a:solidFill>
              </a:rPr>
              <a:t>Hierarchy of Census Geographic Entities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25821" y="5674616"/>
            <a:ext cx="132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11,000,000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76903" y="5118179"/>
            <a:ext cx="430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220,000 (</a:t>
            </a:r>
            <a:r>
              <a:rPr lang="en-US" sz="1800" dirty="0" err="1">
                <a:solidFill>
                  <a:prstClr val="black"/>
                </a:solidFill>
                <a:latin typeface="Arial" charset="0"/>
                <a:cs typeface="Arial" charset="0"/>
              </a:rPr>
              <a:t>avg</a:t>
            </a: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 600 households/block grp)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1682" y="429769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74,000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303" y="5302845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US Population: 316 million</a:t>
            </a:r>
            <a:b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</a:br>
            <a:r>
              <a:rPr lang="en-US" sz="1800" dirty="0">
                <a:solidFill>
                  <a:prstClr val="black"/>
                </a:solidFill>
                <a:latin typeface="Arial" charset="0"/>
                <a:cs typeface="Arial" charset="0"/>
              </a:rPr>
              <a:t>US Households: 133 million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674" y="618480"/>
            <a:ext cx="8124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u="sng" dirty="0">
                <a:solidFill>
                  <a:srgbClr val="0000FF"/>
                </a:solidFill>
                <a:ea typeface="Calibri" panose="020F0502020204030204" pitchFamily="34" charset="0"/>
                <a:hlinkClick r:id="rId4"/>
              </a:rPr>
              <a:t>http://www.caee.utexas.edu/prof/maidment/giswr2014/Census/AccessingCensusData.pdf</a:t>
            </a:r>
            <a:r>
              <a:rPr lang="en-US" sz="1600" dirty="0">
                <a:ea typeface="Calibri" panose="020F0502020204030204" pitchFamily="34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98921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altLang="en-US" sz="3600" smtClean="0">
                <a:latin typeface="Arial" charset="0"/>
              </a:rPr>
              <a:t>American Community Survey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114925"/>
          </a:xfrm>
        </p:spPr>
        <p:txBody>
          <a:bodyPr/>
          <a:lstStyle/>
          <a:p>
            <a:r>
              <a:rPr lang="en-US" altLang="en-US" sz="2000" smtClean="0">
                <a:latin typeface="Arial" charset="0"/>
              </a:rPr>
              <a:t>Source of detailed demographic and housing characteristics, including:</a:t>
            </a:r>
          </a:p>
          <a:p>
            <a:pPr lvl="1"/>
            <a:r>
              <a:rPr lang="en-US" altLang="en-US" sz="1600" smtClean="0">
                <a:latin typeface="Arial" charset="0"/>
              </a:rPr>
              <a:t>Income</a:t>
            </a:r>
          </a:p>
          <a:p>
            <a:pPr lvl="1"/>
            <a:r>
              <a:rPr lang="en-US" altLang="en-US" sz="1600" smtClean="0">
                <a:latin typeface="Arial" charset="0"/>
              </a:rPr>
              <a:t>Language spoken at home</a:t>
            </a:r>
          </a:p>
          <a:p>
            <a:pPr lvl="1"/>
            <a:r>
              <a:rPr lang="en-US" altLang="en-US" sz="1600" smtClean="0">
                <a:latin typeface="Arial" charset="0"/>
              </a:rPr>
              <a:t>Educational attainment</a:t>
            </a:r>
          </a:p>
          <a:p>
            <a:pPr lvl="1"/>
            <a:r>
              <a:rPr lang="en-US" altLang="en-US" sz="1600" smtClean="0">
                <a:latin typeface="Arial" charset="0"/>
              </a:rPr>
              <a:t>Occupation</a:t>
            </a:r>
          </a:p>
          <a:p>
            <a:pPr lvl="1"/>
            <a:r>
              <a:rPr lang="en-US" altLang="en-US" sz="1600" smtClean="0">
                <a:latin typeface="Arial" charset="0"/>
              </a:rPr>
              <a:t>Place of work and journey to work</a:t>
            </a:r>
          </a:p>
          <a:p>
            <a:r>
              <a:rPr lang="en-US" altLang="en-US" sz="2000" smtClean="0">
                <a:latin typeface="Arial" charset="0"/>
              </a:rPr>
              <a:t>Data collected annually from approximately 3 million households per year.  Approximately 250,000 households per month.</a:t>
            </a:r>
          </a:p>
          <a:p>
            <a:r>
              <a:rPr lang="en-US" altLang="en-US" sz="2000" smtClean="0">
                <a:latin typeface="Arial" charset="0"/>
              </a:rPr>
              <a:t>Data collected throughout the year—produces period estimates rather than point estimates.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42963" y="4710113"/>
          <a:ext cx="7132636" cy="1260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3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31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31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20672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ACS 1-Year Data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ACS 3-Year Data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ACS 5-Year</a:t>
                      </a:r>
                      <a:r>
                        <a:rPr lang="en-US" sz="1800" baseline="0" dirty="0" smtClean="0"/>
                        <a:t> Data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803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Geographic</a:t>
                      </a:r>
                      <a:r>
                        <a:rPr lang="en-US" sz="1800" baseline="0" dirty="0" smtClean="0"/>
                        <a:t> Areas 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65,000 or more population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20,000 or more population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All areas,</a:t>
                      </a:r>
                      <a:r>
                        <a:rPr lang="en-US" sz="1800" baseline="0" dirty="0" smtClean="0"/>
                        <a:t> block group or higher</a:t>
                      </a:r>
                      <a:endParaRPr lang="en-US" sz="1800" dirty="0"/>
                    </a:p>
                  </a:txBody>
                  <a:tcPr marL="91454" marR="91454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95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418" y="4267378"/>
            <a:ext cx="2171700" cy="1257300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425" y="4619029"/>
            <a:ext cx="2210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Census Block 370210020004000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572" y="5131570"/>
            <a:ext cx="3102703" cy="16110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94186" y="3677271"/>
            <a:ext cx="24007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Census Block Group 370210020004</a:t>
            </a: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823" y="1731663"/>
            <a:ext cx="3400425" cy="3124200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59106" y="3016764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Zip Code 28803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20" y="2906503"/>
            <a:ext cx="2943225" cy="2733675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8" y="530498"/>
            <a:ext cx="4635844" cy="3453491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92642" y="1980244"/>
            <a:ext cx="1332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Buncombe County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89" y="-677028"/>
            <a:ext cx="6296025" cy="3152775"/>
          </a:xfrm>
          <a:prstGeom prst="rect">
            <a:avLst/>
          </a:prstGeom>
          <a:noFill/>
          <a:ln>
            <a:noFill/>
          </a:ln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94547" y="962331"/>
            <a:ext cx="1097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North Carolina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243499" y="1100831"/>
            <a:ext cx="23701" cy="400456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237901" y="3677271"/>
            <a:ext cx="3781806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/>
                <a:cs typeface="Arial" charset="0"/>
              </a:rPr>
              <a:t>Scales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Calibri"/>
                <a:cs typeface="Arial" charset="0"/>
              </a:rPr>
              <a:t>Data Aggregation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945" y="5752411"/>
            <a:ext cx="23510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  <a:cs typeface="Arial" charset="0"/>
              </a:rPr>
              <a:t>A single property – 211 Caribou Rd</a:t>
            </a:r>
          </a:p>
        </p:txBody>
      </p:sp>
    </p:spTree>
    <p:extLst>
      <p:ext uri="{BB962C8B-B14F-4D97-AF65-F5344CB8AC3E}">
        <p14:creationId xmlns:p14="http://schemas.microsoft.com/office/powerpoint/2010/main" val="44957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91" y="-30018"/>
            <a:ext cx="8229600" cy="1143000"/>
          </a:xfrm>
        </p:spPr>
        <p:txBody>
          <a:bodyPr/>
          <a:lstStyle/>
          <a:p>
            <a:r>
              <a:rPr lang="en-US" dirty="0" smtClean="0"/>
              <a:t>Census Block Groups for the US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66" y="1223342"/>
            <a:ext cx="832485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44255" y="2831068"/>
            <a:ext cx="662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State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36982" y="2831068"/>
            <a:ext cx="85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County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2831068"/>
            <a:ext cx="643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Tract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6800" y="2831068"/>
            <a:ext cx="13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Block Group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200400"/>
            <a:ext cx="4905375" cy="34766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835000"/>
            <a:ext cx="8436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hlinkClick r:id="rId4"/>
              </a:rPr>
              <a:t>http://www.caee.utexas.edu/prof/maidment/giswr2014/census/census.gdb.zip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(308MB)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4938712"/>
            <a:ext cx="558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Definition query to isolate Travis and Williamson Counties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40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53" y="464527"/>
            <a:ext cx="7600692" cy="56666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375048" y="6271568"/>
            <a:ext cx="4368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https://nhd.usgs.gov/wbd.html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149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Census Block Groups in Travis and Williamson Counties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257800" cy="521584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1700639" cy="1083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57800" y="4922921"/>
            <a:ext cx="143244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Travis County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2692339"/>
            <a:ext cx="195066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Williamson County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0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Demographic Analysis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209800"/>
            <a:ext cx="3041072" cy="304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2729988" cy="2708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67743"/>
            <a:ext cx="3115054" cy="31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ent Arrow 2"/>
          <p:cNvSpPr/>
          <p:nvPr/>
        </p:nvSpPr>
        <p:spPr>
          <a:xfrm>
            <a:off x="3200400" y="1600200"/>
            <a:ext cx="533400" cy="439674"/>
          </a:xfrm>
          <a:prstGeom prst="bent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>
            <a:off x="5715000" y="3228069"/>
            <a:ext cx="533400" cy="439674"/>
          </a:xfrm>
          <a:prstGeom prst="bentArrow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3447906"/>
            <a:ext cx="144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Two Counties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0" y="4724400"/>
            <a:ext cx="113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307 Tracts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2035" y="5809673"/>
            <a:ext cx="1819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823 Block Groups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0389" y="2230582"/>
            <a:ext cx="7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Travis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3395" y="1450705"/>
            <a:ext cx="1229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Williamson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950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2" y="1247114"/>
            <a:ext cx="8349962" cy="417081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529525" y="5807583"/>
            <a:ext cx="36319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https://www.ncei.noaa.gov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6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07227" y="325913"/>
            <a:ext cx="6694055" cy="683490"/>
          </a:xfrm>
        </p:spPr>
        <p:txBody>
          <a:bodyPr/>
          <a:lstStyle/>
          <a:p>
            <a:r>
              <a:rPr lang="en-US" sz="3600" dirty="0" smtClean="0">
                <a:hlinkClick r:id="rId2"/>
              </a:rPr>
              <a:t>www.climate.gov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755750"/>
            <a:ext cx="8224052" cy="43656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7016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4" y="1105903"/>
            <a:ext cx="8937625" cy="646697"/>
          </a:xfrm>
        </p:spPr>
        <p:txBody>
          <a:bodyPr/>
          <a:lstStyle/>
          <a:p>
            <a:pPr eaLnBrk="1" hangingPunct="1"/>
            <a:r>
              <a:rPr lang="en-US" sz="2400" dirty="0" smtClean="0"/>
              <a:t>PRISM Mean Annual Precipitation (Oregon State U.)</a:t>
            </a:r>
          </a:p>
        </p:txBody>
      </p:sp>
      <p:pic>
        <p:nvPicPr>
          <p:cNvPr id="38916" name="Picture 4" descr="climate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8600"/>
            <a:ext cx="74295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713158" y="6172200"/>
            <a:ext cx="3717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 dirty="0">
                <a:hlinkClick r:id="rId3"/>
              </a:rPr>
              <a:t>http://prism.oregonstate.edu/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619" y="1828800"/>
            <a:ext cx="6367462" cy="4395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229600" cy="9144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National Water Information System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6433705" y="2592936"/>
            <a:ext cx="2275609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Web access to USGS water </a:t>
            </a:r>
          </a:p>
          <a:p>
            <a:r>
              <a:rPr lang="en-US" dirty="0"/>
              <a:t>resources data in real time</a:t>
            </a:r>
          </a:p>
        </p:txBody>
      </p:sp>
      <p:sp>
        <p:nvSpPr>
          <p:cNvPr id="40966" name="Rectangle 7"/>
          <p:cNvSpPr>
            <a:spLocks noChangeArrowheads="1"/>
          </p:cNvSpPr>
          <p:nvPr/>
        </p:nvSpPr>
        <p:spPr bwMode="auto">
          <a:xfrm>
            <a:off x="1953780" y="5358823"/>
            <a:ext cx="4479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http://waterdata.usgs.gov/usa/nwis/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06" y="1600778"/>
            <a:ext cx="5769473" cy="324138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9626" y="47625"/>
            <a:ext cx="8229600" cy="942975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USGS Water Watch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0" y="5791200"/>
            <a:ext cx="680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Web access to USGS water resources data in real time</a:t>
            </a:r>
          </a:p>
        </p:txBody>
      </p:sp>
      <p:sp>
        <p:nvSpPr>
          <p:cNvPr id="41989" name="Rectangle 8"/>
          <p:cNvSpPr>
            <a:spLocks noChangeArrowheads="1"/>
          </p:cNvSpPr>
          <p:nvPr/>
        </p:nvSpPr>
        <p:spPr bwMode="auto">
          <a:xfrm>
            <a:off x="2209800" y="6172200"/>
            <a:ext cx="429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chemeClr val="accent2"/>
                </a:solidFill>
                <a:hlinkClick r:id="rId2"/>
              </a:rPr>
              <a:t>waterdata.usgs.gov/nwis/rt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514600"/>
            <a:ext cx="2472118" cy="272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68" y="1238250"/>
            <a:ext cx="6416464" cy="428625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195263" y="0"/>
            <a:ext cx="9296400" cy="1185863"/>
          </a:xfrm>
        </p:spPr>
        <p:txBody>
          <a:bodyPr/>
          <a:lstStyle/>
          <a:p>
            <a:pPr eaLnBrk="1" hangingPunct="1"/>
            <a:r>
              <a:rPr lang="en-US" sz="3200" dirty="0" smtClean="0">
                <a:solidFill>
                  <a:schemeClr val="accent2"/>
                </a:solidFill>
              </a:rPr>
              <a:t>USGS National Water Information System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600" dirty="0" smtClean="0">
              <a:solidFill>
                <a:schemeClr val="bg1"/>
              </a:solidFill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1219200"/>
            <a:ext cx="6985000" cy="2514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Real-time and Historic Data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Streamflow and stage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Groundwater levels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Water Quality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Site information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Tabular or Graphical Format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5105400" y="4038600"/>
          <a:ext cx="3352800" cy="223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2" name="Bitmap Image" r:id="rId3" imgW="4374259" imgH="2918713" progId="Paint.Picture">
                  <p:embed/>
                </p:oleObj>
              </mc:Choice>
              <mc:Fallback>
                <p:oleObj name="Bitmap Image" r:id="rId3" imgW="4374259" imgH="2918713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38600"/>
                        <a:ext cx="3352800" cy="223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1143000" y="4038600"/>
          <a:ext cx="3700463" cy="222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" name="Bitmap Image" r:id="rId5" imgW="3436918" imgH="1783235" progId="Paint.Picture">
                  <p:embed/>
                </p:oleObj>
              </mc:Choice>
              <mc:Fallback>
                <p:oleObj name="Bitmap Image" r:id="rId5" imgW="3436918" imgH="1783235" progId="Paint.Pictur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13533"/>
                      <a:stretch>
                        <a:fillRect/>
                      </a:stretch>
                    </p:blipFill>
                    <p:spPr bwMode="auto">
                      <a:xfrm>
                        <a:off x="1143000" y="4038600"/>
                        <a:ext cx="3700463" cy="2220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788298" y="757535"/>
            <a:ext cx="2823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7"/>
              </a:rPr>
              <a:t>http://water.usgs.gov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CUAHSI Water Data Services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267575" cy="511749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98437" y="1130490"/>
            <a:ext cx="230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hlinkClick r:id="rId3"/>
              </a:rPr>
              <a:t>http://data.cuahsi.org</a:t>
            </a: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 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76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45" y="96416"/>
            <a:ext cx="7772400" cy="575388"/>
          </a:xfrm>
        </p:spPr>
        <p:txBody>
          <a:bodyPr/>
          <a:lstStyle/>
          <a:p>
            <a:r>
              <a:rPr lang="en-US" sz="3600" dirty="0" smtClean="0"/>
              <a:t>NOAA National Water Model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62" y="766334"/>
            <a:ext cx="6772275" cy="381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35200"/>
            <a:ext cx="4962850" cy="42418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473700" y="5080000"/>
            <a:ext cx="3392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http://water.noaa.gov/map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37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09600" y="381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Watershed Boundary Dataset</a:t>
            </a:r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14800" cy="4114800"/>
          </a:xfrm>
        </p:spPr>
        <p:txBody>
          <a:bodyPr/>
          <a:lstStyle/>
          <a:p>
            <a:pPr eaLnBrk="1" hangingPunct="1"/>
            <a:r>
              <a:rPr lang="en-US" dirty="0" smtClean="0"/>
              <a:t>National Program by </a:t>
            </a:r>
            <a:r>
              <a:rPr lang="en-US" dirty="0" smtClean="0">
                <a:solidFill>
                  <a:srgbClr val="FF3300"/>
                </a:solidFill>
              </a:rPr>
              <a:t>USGS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3300"/>
                </a:solidFill>
              </a:rPr>
              <a:t>USDA</a:t>
            </a:r>
            <a:r>
              <a:rPr lang="en-US" dirty="0" smtClean="0"/>
              <a:t> (NRCS)</a:t>
            </a:r>
          </a:p>
          <a:p>
            <a:pPr eaLnBrk="1" hangingPunct="1"/>
            <a:r>
              <a:rPr lang="en-US" dirty="0" smtClean="0"/>
              <a:t>Boundaries for </a:t>
            </a:r>
            <a:r>
              <a:rPr lang="en-US" dirty="0" smtClean="0">
                <a:solidFill>
                  <a:srgbClr val="FF3300"/>
                </a:solidFill>
              </a:rPr>
              <a:t>10- and 12- digit</a:t>
            </a:r>
            <a:r>
              <a:rPr lang="en-US" dirty="0" smtClean="0"/>
              <a:t> watersheds</a:t>
            </a:r>
          </a:p>
          <a:p>
            <a:pPr eaLnBrk="1" hangingPunct="1"/>
            <a:r>
              <a:rPr lang="en-US" dirty="0" smtClean="0"/>
              <a:t>First cut is by </a:t>
            </a:r>
            <a:r>
              <a:rPr lang="en-US" dirty="0" smtClean="0">
                <a:solidFill>
                  <a:srgbClr val="FF3300"/>
                </a:solidFill>
              </a:rPr>
              <a:t>automated delineation</a:t>
            </a:r>
            <a:r>
              <a:rPr lang="en-US" dirty="0" smtClean="0"/>
              <a:t> from NED</a:t>
            </a:r>
          </a:p>
          <a:p>
            <a:pPr eaLnBrk="1" hangingPunct="1"/>
            <a:r>
              <a:rPr lang="en-US" dirty="0" smtClean="0">
                <a:solidFill>
                  <a:srgbClr val="FF3300"/>
                </a:solidFill>
              </a:rPr>
              <a:t>Hand checked</a:t>
            </a:r>
            <a:r>
              <a:rPr lang="en-US" dirty="0" smtClean="0"/>
              <a:t> and edited </a:t>
            </a:r>
          </a:p>
        </p:txBody>
      </p:sp>
      <p:pic>
        <p:nvPicPr>
          <p:cNvPr id="11268" name="Picture 1028" descr="wash_fi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600200"/>
            <a:ext cx="32004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29" descr="wash_fi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572000"/>
            <a:ext cx="2514600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Line 1030"/>
          <p:cNvSpPr>
            <a:spLocks noChangeShapeType="1"/>
          </p:cNvSpPr>
          <p:nvPr/>
        </p:nvSpPr>
        <p:spPr bwMode="auto">
          <a:xfrm flipH="1" flipV="1">
            <a:off x="5257800" y="2667000"/>
            <a:ext cx="1219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1" name="Line 1031"/>
          <p:cNvSpPr>
            <a:spLocks noChangeShapeType="1"/>
          </p:cNvSpPr>
          <p:nvPr/>
        </p:nvSpPr>
        <p:spPr bwMode="auto">
          <a:xfrm flipV="1">
            <a:off x="7086600" y="4343400"/>
            <a:ext cx="762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2" name="Text Box 1032"/>
          <p:cNvSpPr txBox="1">
            <a:spLocks noChangeArrowheads="1"/>
          </p:cNvSpPr>
          <p:nvPr/>
        </p:nvSpPr>
        <p:spPr bwMode="auto">
          <a:xfrm>
            <a:off x="6400800" y="2057400"/>
            <a:ext cx="2578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10-digit watersheds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975152"/>
            <a:ext cx="836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u="sng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nhd.usgs.gov/wbd.html</a:t>
            </a:r>
            <a:r>
              <a:rPr lang="en-US" u="sng" dirty="0" smtClean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ArcGIS Online: Living Atlas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676400"/>
            <a:ext cx="3883710" cy="21336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962400"/>
            <a:ext cx="3529013" cy="272952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1704109"/>
            <a:ext cx="3864495" cy="210589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9610" y="3200400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Land Cover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9456" y="61722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Soils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07887" y="3124200"/>
            <a:ext cx="104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Elevation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7689" y="1138535"/>
            <a:ext cx="52485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6621"/>
                </a:solidFill>
                <a:latin typeface="arial" panose="020B0604020202020204" pitchFamily="34" charset="0"/>
                <a:hlinkClick r:id="rId5"/>
              </a:rPr>
              <a:t>http://doc.arcgis.com/en/living-atlas/</a:t>
            </a:r>
            <a:r>
              <a:rPr lang="en-US" dirty="0" smtClean="0">
                <a:solidFill>
                  <a:srgbClr val="006621"/>
                </a:solidFill>
                <a:latin typeface="arial" panose="020B0604020202020204" pitchFamily="34" charset="0"/>
              </a:rPr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8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Ready to Use Services in ArcGIS Pro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493" y="6158481"/>
            <a:ext cx="9103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pro.arcgis.com/en/pro-app/help/projects/connect-to-a-gis-server.htm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" y="1135861"/>
            <a:ext cx="9085013" cy="491549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323682" y="3272010"/>
            <a:ext cx="2181340" cy="22915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060" y="203200"/>
            <a:ext cx="7772400" cy="838200"/>
          </a:xfrm>
          <a:solidFill>
            <a:schemeClr val="bg1"/>
          </a:solidFill>
        </p:spPr>
        <p:txBody>
          <a:bodyPr/>
          <a:lstStyle/>
          <a:p>
            <a:r>
              <a:rPr lang="en-US" dirty="0">
                <a:hlinkClick r:id="rId2"/>
              </a:rPr>
              <a:t>http://water.weather.gov/ahps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5" y="1041400"/>
            <a:ext cx="8541570" cy="51943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29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61" y="1022350"/>
            <a:ext cx="8353425" cy="51435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74" y="24809"/>
            <a:ext cx="7772400" cy="889591"/>
          </a:xfrm>
        </p:spPr>
        <p:txBody>
          <a:bodyPr/>
          <a:lstStyle/>
          <a:p>
            <a:r>
              <a:rPr lang="en-US" dirty="0">
                <a:hlinkClick r:id="rId3"/>
              </a:rPr>
              <a:t>http://water.weather.gov/ahps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81100" y="3009900"/>
            <a:ext cx="6454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Three Month Forecast for Flow in the Logan River</a:t>
            </a:r>
          </a:p>
          <a:p>
            <a:pPr algn="ctr"/>
            <a:r>
              <a:rPr lang="en-US" dirty="0" smtClean="0"/>
              <a:t>September to December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1450"/>
            <a:ext cx="7772400" cy="512117"/>
          </a:xfrm>
        </p:spPr>
        <p:txBody>
          <a:bodyPr/>
          <a:lstStyle/>
          <a:p>
            <a:r>
              <a:rPr lang="en-US" dirty="0" smtClean="0"/>
              <a:t>River Forecast Centers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1122273"/>
            <a:ext cx="8643938" cy="54785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72111" y="683567"/>
            <a:ext cx="35902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https://www.cbrfc.noaa.gov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99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6958" y="-17082"/>
            <a:ext cx="7772400" cy="935417"/>
          </a:xfrm>
        </p:spPr>
        <p:txBody>
          <a:bodyPr/>
          <a:lstStyle/>
          <a:p>
            <a:r>
              <a:rPr lang="en-US" dirty="0" smtClean="0"/>
              <a:t>Logan River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43058" cy="359394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3"/>
          <a:stretch>
            <a:fillRect/>
          </a:stretch>
        </p:blipFill>
        <p:spPr>
          <a:xfrm>
            <a:off x="4443058" y="819314"/>
            <a:ext cx="4612866" cy="32777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057" y="4097110"/>
            <a:ext cx="4443767" cy="2499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2" y="3611022"/>
            <a:ext cx="4215382" cy="31251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2125" y="5429250"/>
            <a:ext cx="2098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1460 </a:t>
            </a:r>
            <a:r>
              <a:rPr lang="en-US" dirty="0" err="1" smtClean="0"/>
              <a:t>cfs</a:t>
            </a:r>
            <a:r>
              <a:rPr lang="en-US" dirty="0" smtClean="0"/>
              <a:t> 6/5/17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447925" y="4362450"/>
            <a:ext cx="38100" cy="984469"/>
          </a:xfrm>
          <a:prstGeom prst="straightConnector1">
            <a:avLst/>
          </a:prstGeom>
          <a:ln>
            <a:solidFill>
              <a:srgbClr val="FF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423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150" y="0"/>
            <a:ext cx="4267200" cy="1143000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http://www.weather.gov/serfc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224141"/>
            <a:ext cx="7772400" cy="5633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8" y="0"/>
            <a:ext cx="3443288" cy="141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5127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8909"/>
            <a:ext cx="9091588" cy="6219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00675" cy="177165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700337" y="1043709"/>
            <a:ext cx="5751945" cy="369455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>
                <a:hlinkClick r:id="rId4"/>
              </a:rPr>
              <a:t>http://enviroatlas.epa.gov/enviroatlas</a:t>
            </a:r>
            <a:r>
              <a:rPr lang="en-US" sz="2800" dirty="0" smtClean="0">
                <a:hlinkClick r:id="rId4"/>
              </a:rPr>
              <a:t>/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89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7892" y="373124"/>
            <a:ext cx="8370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Texas Natural Resource </a:t>
            </a:r>
            <a:r>
              <a:rPr lang="en-US" dirty="0"/>
              <a:t>Information System  </a:t>
            </a:r>
            <a:r>
              <a:rPr lang="en-US" dirty="0">
                <a:hlinkClick r:id="rId2"/>
              </a:rPr>
              <a:t>http://www.tnris.org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904" y="962526"/>
            <a:ext cx="6301595" cy="26557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474" y="3697845"/>
            <a:ext cx="7558276" cy="137948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9010" y="4933657"/>
            <a:ext cx="6261936" cy="172582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n-US" dirty="0" smtClean="0"/>
              <a:t>TWDB </a:t>
            </a:r>
            <a:r>
              <a:rPr lang="en-US" sz="2400" u="sng" dirty="0">
                <a:hlinkClick r:id="rId2"/>
              </a:rPr>
              <a:t>http://www.twdb.texas.gov/mapping/gisdata.asp</a:t>
            </a:r>
            <a:r>
              <a:rPr lang="en-US" sz="2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85" y="2508150"/>
            <a:ext cx="8002029" cy="40953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483" y="1479450"/>
            <a:ext cx="2627897" cy="9055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984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1027"/>
          <p:cNvSpPr>
            <a:spLocks noGrp="1" noChangeArrowheads="1"/>
          </p:cNvSpPr>
          <p:nvPr>
            <p:ph type="title"/>
          </p:nvPr>
        </p:nvSpPr>
        <p:spPr>
          <a:xfrm>
            <a:off x="530225" y="38100"/>
            <a:ext cx="7772400" cy="83064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Watershed Hierarchy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601025" y="2051003"/>
            <a:ext cx="2211387" cy="3692525"/>
            <a:chOff x="6248400" y="1565275"/>
            <a:chExt cx="3354387" cy="3692525"/>
          </a:xfrm>
        </p:grpSpPr>
        <p:sp>
          <p:nvSpPr>
            <p:cNvPr id="10242" name="Line 1026"/>
            <p:cNvSpPr>
              <a:spLocks noChangeShapeType="1"/>
            </p:cNvSpPr>
            <p:nvPr/>
          </p:nvSpPr>
          <p:spPr bwMode="auto">
            <a:xfrm>
              <a:off x="7513637" y="1828800"/>
              <a:ext cx="0" cy="3429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45" name="Oval 1029"/>
            <p:cNvSpPr>
              <a:spLocks noChangeArrowheads="1"/>
            </p:cNvSpPr>
            <p:nvPr/>
          </p:nvSpPr>
          <p:spPr bwMode="auto">
            <a:xfrm>
              <a:off x="6248400" y="1981200"/>
              <a:ext cx="2514600" cy="4572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6" name="Oval 1030"/>
            <p:cNvSpPr>
              <a:spLocks noChangeArrowheads="1"/>
            </p:cNvSpPr>
            <p:nvPr/>
          </p:nvSpPr>
          <p:spPr bwMode="auto">
            <a:xfrm>
              <a:off x="6478587" y="2681288"/>
              <a:ext cx="2057400" cy="304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7" name="Oval 1031"/>
            <p:cNvSpPr>
              <a:spLocks noChangeArrowheads="1"/>
            </p:cNvSpPr>
            <p:nvPr/>
          </p:nvSpPr>
          <p:spPr bwMode="auto">
            <a:xfrm>
              <a:off x="6678612" y="3138488"/>
              <a:ext cx="1676400" cy="304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1032"/>
            <p:cNvSpPr>
              <a:spLocks noChangeArrowheads="1"/>
            </p:cNvSpPr>
            <p:nvPr/>
          </p:nvSpPr>
          <p:spPr bwMode="auto">
            <a:xfrm>
              <a:off x="6827837" y="3657600"/>
              <a:ext cx="1358900" cy="2286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Oval 1033"/>
            <p:cNvSpPr>
              <a:spLocks noChangeArrowheads="1"/>
            </p:cNvSpPr>
            <p:nvPr/>
          </p:nvSpPr>
          <p:spPr bwMode="auto">
            <a:xfrm>
              <a:off x="6977062" y="4114800"/>
              <a:ext cx="10668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0" name="Text Box 1034"/>
            <p:cNvSpPr txBox="1">
              <a:spLocks noChangeArrowheads="1"/>
            </p:cNvSpPr>
            <p:nvPr/>
          </p:nvSpPr>
          <p:spPr bwMode="auto">
            <a:xfrm>
              <a:off x="8351837" y="3581400"/>
              <a:ext cx="105727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8 HUC</a:t>
              </a:r>
            </a:p>
          </p:txBody>
        </p:sp>
        <p:sp>
          <p:nvSpPr>
            <p:cNvPr id="10251" name="Text Box 1035"/>
            <p:cNvSpPr txBox="1">
              <a:spLocks noChangeArrowheads="1"/>
            </p:cNvSpPr>
            <p:nvPr/>
          </p:nvSpPr>
          <p:spPr bwMode="auto">
            <a:xfrm>
              <a:off x="8656637" y="259080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10252" name="Text Box 1036"/>
            <p:cNvSpPr txBox="1">
              <a:spLocks noChangeArrowheads="1"/>
            </p:cNvSpPr>
            <p:nvPr/>
          </p:nvSpPr>
          <p:spPr bwMode="auto">
            <a:xfrm>
              <a:off x="8885237" y="205740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10253" name="Text Box 1037"/>
            <p:cNvSpPr txBox="1">
              <a:spLocks noChangeArrowheads="1"/>
            </p:cNvSpPr>
            <p:nvPr/>
          </p:nvSpPr>
          <p:spPr bwMode="auto">
            <a:xfrm>
              <a:off x="8504237" y="3124200"/>
              <a:ext cx="3365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6</a:t>
              </a:r>
            </a:p>
          </p:txBody>
        </p:sp>
        <p:sp>
          <p:nvSpPr>
            <p:cNvPr id="10254" name="Text Box 1038"/>
            <p:cNvSpPr txBox="1">
              <a:spLocks noChangeArrowheads="1"/>
            </p:cNvSpPr>
            <p:nvPr/>
          </p:nvSpPr>
          <p:spPr bwMode="auto">
            <a:xfrm>
              <a:off x="7894637" y="4724400"/>
              <a:ext cx="13716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NHDPlus</a:t>
              </a:r>
            </a:p>
          </p:txBody>
        </p:sp>
        <p:sp>
          <p:nvSpPr>
            <p:cNvPr id="10255" name="Text Box 1039"/>
            <p:cNvSpPr txBox="1">
              <a:spLocks noChangeArrowheads="1"/>
            </p:cNvSpPr>
            <p:nvPr/>
          </p:nvSpPr>
          <p:spPr bwMode="auto">
            <a:xfrm>
              <a:off x="8199437" y="3962400"/>
              <a:ext cx="48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10</a:t>
              </a:r>
            </a:p>
          </p:txBody>
        </p:sp>
        <p:sp>
          <p:nvSpPr>
            <p:cNvPr id="10256" name="Oval 1040"/>
            <p:cNvSpPr>
              <a:spLocks noChangeArrowheads="1"/>
            </p:cNvSpPr>
            <p:nvPr/>
          </p:nvSpPr>
          <p:spPr bwMode="auto">
            <a:xfrm>
              <a:off x="7132637" y="4419600"/>
              <a:ext cx="762000" cy="152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Text Box 1041"/>
            <p:cNvSpPr txBox="1">
              <a:spLocks noChangeArrowheads="1"/>
            </p:cNvSpPr>
            <p:nvPr/>
          </p:nvSpPr>
          <p:spPr bwMode="auto">
            <a:xfrm>
              <a:off x="8047037" y="4343400"/>
              <a:ext cx="4889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12</a:t>
              </a:r>
            </a:p>
          </p:txBody>
        </p:sp>
        <p:sp>
          <p:nvSpPr>
            <p:cNvPr id="10258" name="Oval 1042"/>
            <p:cNvSpPr>
              <a:spLocks noChangeArrowheads="1"/>
            </p:cNvSpPr>
            <p:nvPr/>
          </p:nvSpPr>
          <p:spPr bwMode="auto">
            <a:xfrm>
              <a:off x="7285037" y="4800600"/>
              <a:ext cx="457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Text Box 1047"/>
            <p:cNvSpPr txBox="1">
              <a:spLocks noChangeArrowheads="1"/>
            </p:cNvSpPr>
            <p:nvPr/>
          </p:nvSpPr>
          <p:spPr bwMode="auto">
            <a:xfrm>
              <a:off x="8564562" y="1565275"/>
              <a:ext cx="10382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Digit #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488783" y="711060"/>
            <a:ext cx="83470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/>
              <a:t>Each hydrologic unit is identified by a unique hydrologic unit code (HUC) consisting of two to </a:t>
            </a:r>
            <a:r>
              <a:rPr lang="en-US" sz="2200" dirty="0" smtClean="0"/>
              <a:t>or more digits </a:t>
            </a:r>
            <a:r>
              <a:rPr lang="en-US" sz="2200" dirty="0"/>
              <a:t>based on the </a:t>
            </a:r>
            <a:r>
              <a:rPr lang="en-US" sz="2200" dirty="0" smtClean="0"/>
              <a:t>levels </a:t>
            </a:r>
            <a:r>
              <a:rPr lang="en-US" sz="2200" dirty="0"/>
              <a:t>of classification in the hydrologic unit system.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4746" y="5816311"/>
            <a:ext cx="31568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HAW HUC 8 </a:t>
            </a:r>
            <a:r>
              <a:rPr lang="en-US" b="1" dirty="0" smtClean="0"/>
              <a:t>03030002</a:t>
            </a:r>
            <a:endParaRPr lang="en-US" b="1" dirty="0"/>
          </a:p>
        </p:txBody>
      </p:sp>
      <p:sp>
        <p:nvSpPr>
          <p:cNvPr id="31" name="Rectangle 30"/>
          <p:cNvSpPr/>
          <p:nvPr/>
        </p:nvSpPr>
        <p:spPr>
          <a:xfrm>
            <a:off x="3797724" y="5872820"/>
            <a:ext cx="46955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Little Creek HUC 12 </a:t>
            </a:r>
            <a:r>
              <a:rPr lang="en-US" b="1" dirty="0" smtClean="0"/>
              <a:t>030300020603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929" y="2235856"/>
            <a:ext cx="5853414" cy="30815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Arrow Connector 6"/>
          <p:cNvCxnSpPr>
            <a:stCxn id="5" idx="0"/>
          </p:cNvCxnSpPr>
          <p:nvPr/>
        </p:nvCxnSpPr>
        <p:spPr>
          <a:xfrm flipV="1">
            <a:off x="1923191" y="3929016"/>
            <a:ext cx="779639" cy="18872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4771552" y="3988476"/>
            <a:ext cx="410048" cy="18843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93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7848600" cy="62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600200"/>
            <a:ext cx="283845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Rectangle 6"/>
          <p:cNvSpPr>
            <a:spLocks noChangeArrowheads="1"/>
          </p:cNvSpPr>
          <p:nvPr/>
        </p:nvSpPr>
        <p:spPr bwMode="auto">
          <a:xfrm>
            <a:off x="533400" y="4953000"/>
            <a:ext cx="48887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http://www.wcc.nrcs.usda.gov/snotel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13720" cy="6553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97134"/>
            <a:ext cx="7010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SNOTEL System for Measuring Snow and Supporting Spring Runoff and Water Supply Forecasts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99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tarb\Dave\etc\Photos\Carlisle_SNOTEL_Halfcovered_IMG_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79248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792163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USU Doc Daniels SNOTEL 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2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1507148"/>
            <a:ext cx="6273800" cy="470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Measuring Snow Water Equivalent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64223"/>
            <a:ext cx="4261338" cy="56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5715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>
                <a:hlinkClick r:id="rId2"/>
              </a:rPr>
              <a:t>http://www.cbrfc.noaa.gov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925" y="1027112"/>
            <a:ext cx="6381750" cy="5667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231899"/>
            <a:ext cx="2314575" cy="52578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7084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CBRFC SNOTEL Ensemble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6442" y="6391019"/>
            <a:ext cx="838731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2"/>
              </a:rPr>
              <a:t>http://www.cbrfc.noaa.gov/station/sweplot/sweplot.cgi?tglu1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41" y="958849"/>
            <a:ext cx="8417173" cy="543216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34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9144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http://gis.utah.gov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6"/>
          <a:stretch/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7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94091"/>
            <a:ext cx="7667625" cy="5531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533400" y="152400"/>
            <a:ext cx="7858125" cy="68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4000" dirty="0" smtClean="0"/>
              <a:t>Utah GIS Portal Download GIS Data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3505200" y="6375219"/>
            <a:ext cx="33146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http://gis.utah.gov/data/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3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37519"/>
            <a:ext cx="5324475" cy="6644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19275" y="6320135"/>
            <a:ext cx="55626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http://geology.utah.gov/maps/gis/index.htm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29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81000"/>
            <a:ext cx="8305800" cy="583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5"/>
          <p:cNvSpPr>
            <a:spLocks noChangeArrowheads="1"/>
          </p:cNvSpPr>
          <p:nvPr/>
        </p:nvSpPr>
        <p:spPr bwMode="auto">
          <a:xfrm>
            <a:off x="2971800" y="2971800"/>
            <a:ext cx="3341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http://www.wrcc.dri.edu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7000"/>
            <a:ext cx="7772400" cy="1143000"/>
          </a:xfrm>
        </p:spPr>
        <p:txBody>
          <a:bodyPr/>
          <a:lstStyle/>
          <a:p>
            <a:r>
              <a:rPr lang="en-US" dirty="0" smtClean="0"/>
              <a:t>National Hydrography Dataset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56" y="1423987"/>
            <a:ext cx="6567488" cy="484665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909038" y="6270641"/>
            <a:ext cx="30973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</a:rPr>
              <a:t>https://nhd.usgs.gov/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03935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r>
              <a:rPr lang="en-US" dirty="0" smtClean="0"/>
              <a:t>Bear River Watershed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20" y="1697921"/>
            <a:ext cx="7920835" cy="4648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1298297"/>
            <a:ext cx="5562600" cy="271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963295">
              <a:lnSpc>
                <a:spcPts val="1370"/>
              </a:lnSpc>
              <a:spcBef>
                <a:spcPts val="385"/>
              </a:spcBef>
              <a:spcAft>
                <a:spcPts val="0"/>
              </a:spcAft>
            </a:pPr>
            <a:r>
              <a:rPr lang="en-US" spc="-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t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p: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</a:t>
            </a:r>
            <a:r>
              <a:rPr lang="en-US" spc="1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pc="-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b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ea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</a:t>
            </a:r>
            <a:r>
              <a:rPr lang="en-US" spc="-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e</a:t>
            </a:r>
            <a:r>
              <a:rPr lang="en-US" spc="3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spc="-2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n</a:t>
            </a:r>
            <a:r>
              <a:rPr lang="en-US" spc="-4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</a:t>
            </a:r>
            <a:r>
              <a:rPr lang="en-US" spc="10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pc="2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</a:t>
            </a:r>
            <a:r>
              <a:rPr lang="en-US" spc="5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</a:t>
            </a:r>
            <a:r>
              <a:rPr lang="en-US" dirty="0">
                <a:solidFill>
                  <a:srgbClr val="0000FF"/>
                </a:solidFill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g/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2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73"/>
            <a:ext cx="8229600" cy="12191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MODIS on NASA Worldview</a:t>
            </a:r>
            <a:br>
              <a:rPr lang="en-US" dirty="0" smtClean="0"/>
            </a:br>
            <a:r>
              <a:rPr lang="en-US" sz="3600" dirty="0" smtClean="0"/>
              <a:t>(Shrinking Great Salt Lake)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217053" y="5870107"/>
            <a:ext cx="43087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https://worldview.earthdata.nasa.gov/?p=geographic&amp;l=MODIS_Aqua_CorrectedReflectance_TrueColor,MODIS_Terra_CorrectedReflectance_TrueColor,Reference_Features,Coastlines&amp;t=2012-05-11&amp;v=-114.20487628044651,40.12581729563662,-110.51347003044651,42.16048526438662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29" y="1339273"/>
            <a:ext cx="3460288" cy="3716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98282" y="5231881"/>
            <a:ext cx="16095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2012-05-11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0" y="5870106"/>
            <a:ext cx="4572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https://worldview.earthdata.nasa.gov/?p=geographic&amp;l=MODIS_Aqua_CorrectedReflectance_TrueColor,MODIS_Terra_CorrectedReflectance_TrueColor,Reference_Features,Coastlines&amp;t=2017-08-27&amp;z=3&amp;v=-114.20487628044651,40.12581729563662,-110.51347003044651,42.16048526438662</a:t>
            </a:r>
          </a:p>
        </p:txBody>
      </p:sp>
      <p:sp>
        <p:nvSpPr>
          <p:cNvPr id="9" name="Rectangle 8"/>
          <p:cNvSpPr/>
          <p:nvPr/>
        </p:nvSpPr>
        <p:spPr>
          <a:xfrm>
            <a:off x="5636503" y="5252266"/>
            <a:ext cx="1620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2017-08-27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1191"/>
          <a:stretch/>
        </p:blipFill>
        <p:spPr>
          <a:xfrm>
            <a:off x="4745414" y="1339272"/>
            <a:ext cx="3665162" cy="372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691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0860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Smoke from Fires over W US</a:t>
            </a:r>
            <a:br>
              <a:rPr lang="en-US" dirty="0" smtClean="0"/>
            </a:br>
            <a:r>
              <a:rPr lang="en-US" sz="3600" dirty="0" smtClean="0"/>
              <a:t>MODIS 2015-08-19</a:t>
            </a:r>
            <a:endParaRPr lang="en-US" sz="3600" dirty="0"/>
          </a:p>
        </p:txBody>
      </p:sp>
      <p:sp>
        <p:nvSpPr>
          <p:cNvPr id="4" name="Rectangle 3"/>
          <p:cNvSpPr/>
          <p:nvPr/>
        </p:nvSpPr>
        <p:spPr>
          <a:xfrm>
            <a:off x="988291" y="6263497"/>
            <a:ext cx="756458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https://earthdata.nasa.gov/labs/worldview/?p=geographic&amp;l=MODIS_Aqua_CorrectedReflectance_TrueColor,MODIS_Terra_CorrectedReflectance_TrueColor,Reference_Features,Coastlines&amp;t=2015-08-19&amp;v=-134.01859698357154,33.61092471751162,-</a:t>
            </a:r>
            <a:r>
              <a:rPr lang="en-US" sz="1100" dirty="0" smtClean="0">
                <a:solidFill>
                  <a:prstClr val="black"/>
                </a:solidFill>
              </a:rPr>
              <a:t>104.48734698357154,49.88826846751162 </a:t>
            </a:r>
            <a:endParaRPr lang="en-US" sz="11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32" y="1283247"/>
            <a:ext cx="6474113" cy="490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371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9964"/>
            <a:ext cx="8229600" cy="4916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are a plethora of data sources available</a:t>
            </a:r>
          </a:p>
          <a:p>
            <a:r>
              <a:rPr lang="en-US" dirty="0" smtClean="0"/>
              <a:t>Knowing what is available is important to scope GIS analyses and projects</a:t>
            </a:r>
          </a:p>
          <a:p>
            <a:r>
              <a:rPr lang="en-US" dirty="0" smtClean="0"/>
              <a:t>GIS is about creating knowledge, telling </a:t>
            </a:r>
            <a:r>
              <a:rPr lang="en-US" dirty="0"/>
              <a:t>stories, making decisions – all involve </a:t>
            </a:r>
            <a:r>
              <a:rPr lang="en-US" dirty="0">
                <a:solidFill>
                  <a:srgbClr val="FF0000"/>
                </a:solidFill>
              </a:rPr>
              <a:t>integrating information from multiple sources</a:t>
            </a:r>
          </a:p>
          <a:p>
            <a:r>
              <a:rPr lang="en-US" dirty="0"/>
              <a:t>The way that data is organized can enhance or inhibit the analyses that can be done</a:t>
            </a:r>
          </a:p>
          <a:p>
            <a:r>
              <a:rPr lang="en-US" dirty="0"/>
              <a:t>Data dissemination is increasingly becoming service based </a:t>
            </a:r>
          </a:p>
        </p:txBody>
      </p:sp>
    </p:spTree>
    <p:extLst>
      <p:ext uri="{BB962C8B-B14F-4D97-AF65-F5344CB8AC3E}">
        <p14:creationId xmlns:p14="http://schemas.microsoft.com/office/powerpoint/2010/main" val="66688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362200"/>
            <a:ext cx="4629150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520700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650875" y="3265488"/>
            <a:ext cx="2438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River networks</a:t>
            </a:r>
          </a:p>
          <a:p>
            <a:r>
              <a:rPr lang="en-US" dirty="0"/>
              <a:t>for 8-digit HUC </a:t>
            </a:r>
          </a:p>
          <a:p>
            <a:r>
              <a:rPr lang="en-US" dirty="0"/>
              <a:t>watersheds</a:t>
            </a:r>
          </a:p>
        </p:txBody>
      </p:sp>
      <p:sp>
        <p:nvSpPr>
          <p:cNvPr id="15365" name="Rectangle 6"/>
          <p:cNvSpPr>
            <a:spLocks noChangeArrowheads="1"/>
          </p:cNvSpPr>
          <p:nvPr/>
        </p:nvSpPr>
        <p:spPr bwMode="auto">
          <a:xfrm>
            <a:off x="838200" y="5867400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hlinkClick r:id="rId4"/>
              </a:rPr>
              <a:t>http://nhd.usgs.gov</a:t>
            </a:r>
            <a:r>
              <a:rPr lang="en-US" dirty="0" smtClean="0">
                <a:solidFill>
                  <a:schemeClr val="accent2"/>
                </a:solidFill>
                <a:hlinkClick r:id="rId4"/>
              </a:rPr>
              <a:t>/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514600"/>
            <a:ext cx="7689850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nhd_banner_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5163" y="663575"/>
            <a:ext cx="533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ustom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3333CC"/>
      </a:hlink>
      <a:folHlink>
        <a:srgbClr val="3333CC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eneral_Logo_new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4868</TotalTime>
  <Words>1141</Words>
  <Application>Microsoft Office PowerPoint</Application>
  <PresentationFormat>On-screen Show (4:3)</PresentationFormat>
  <Paragraphs>273</Paragraphs>
  <Slides>73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84" baseType="lpstr">
      <vt:lpstr>ＭＳ Ｐゴシック</vt:lpstr>
      <vt:lpstr>Arial</vt:lpstr>
      <vt:lpstr>Arial</vt:lpstr>
      <vt:lpstr>Calibri</vt:lpstr>
      <vt:lpstr>Segoe UI</vt:lpstr>
      <vt:lpstr>Times New Roman</vt:lpstr>
      <vt:lpstr>Default Design</vt:lpstr>
      <vt:lpstr>Office Theme</vt:lpstr>
      <vt:lpstr>1_General_Logo_new4</vt:lpstr>
      <vt:lpstr>2_Office Theme</vt:lpstr>
      <vt:lpstr>Bitmap Image</vt:lpstr>
      <vt:lpstr>Data Sources for GIS in Water Resources  by David R. Maidment, and David G. Tarboton   GIS in Water Resources Fall 2017</vt:lpstr>
      <vt:lpstr>Outline</vt:lpstr>
      <vt:lpstr>The National Map</vt:lpstr>
      <vt:lpstr>PowerPoint Presentation</vt:lpstr>
      <vt:lpstr>Watershed Boundary Dataset</vt:lpstr>
      <vt:lpstr>Watershed Hierarchy</vt:lpstr>
      <vt:lpstr>National Hydrography Dataset</vt:lpstr>
      <vt:lpstr>PowerPoint Presentation</vt:lpstr>
      <vt:lpstr>PowerPoint Presentation</vt:lpstr>
      <vt:lpstr>River Reach Codes Used for river address locations</vt:lpstr>
      <vt:lpstr>National Elevation Dataset</vt:lpstr>
      <vt:lpstr>National Elevation Dataset</vt:lpstr>
      <vt:lpstr>National Elevation Dataset Availability</vt:lpstr>
      <vt:lpstr>PowerPoint Presentation</vt:lpstr>
      <vt:lpstr>NHDPlus Version 2.1 </vt:lpstr>
      <vt:lpstr>NHDPlus Data Download</vt:lpstr>
      <vt:lpstr>Digital Elevation Model (DEM)</vt:lpstr>
      <vt:lpstr>PowerPoint Presentation</vt:lpstr>
      <vt:lpstr>Austin West 30 Meter DEM</vt:lpstr>
      <vt:lpstr>PowerPoint Presentation</vt:lpstr>
      <vt:lpstr>Flow Direction Grid</vt:lpstr>
      <vt:lpstr>Delineation of Streams and Watersheds on a DEM </vt:lpstr>
      <vt:lpstr>PowerPoint Presentation</vt:lpstr>
      <vt:lpstr>SRTM Topographic Data</vt:lpstr>
      <vt:lpstr>HydroSheds derived from SRTM</vt:lpstr>
      <vt:lpstr>PowerPoint Presentation</vt:lpstr>
      <vt:lpstr>GTOPO30 - 1 km Digital Elevation Model of the Earth</vt:lpstr>
      <vt:lpstr>Drainage in North America</vt:lpstr>
      <vt:lpstr>Soil Data</vt:lpstr>
      <vt:lpstr>PowerPoint Presentation</vt:lpstr>
      <vt:lpstr>PowerPoint Presentation</vt:lpstr>
      <vt:lpstr>Ssurgo for Travis County</vt:lpstr>
      <vt:lpstr>PowerPoint Presentation</vt:lpstr>
      <vt:lpstr>National Land Cover Data</vt:lpstr>
      <vt:lpstr>PowerPoint Presentation</vt:lpstr>
      <vt:lpstr>PowerPoint Presentation</vt:lpstr>
      <vt:lpstr>American Community Survey</vt:lpstr>
      <vt:lpstr>PowerPoint Presentation</vt:lpstr>
      <vt:lpstr>Census Block Groups for the US</vt:lpstr>
      <vt:lpstr>Census Block Groups in Travis and Williamson Counties</vt:lpstr>
      <vt:lpstr>Demographic Analysis</vt:lpstr>
      <vt:lpstr>PowerPoint Presentation</vt:lpstr>
      <vt:lpstr>www.climate.gov </vt:lpstr>
      <vt:lpstr>PRISM Mean Annual Precipitation (Oregon State U.)</vt:lpstr>
      <vt:lpstr>National Water Information System</vt:lpstr>
      <vt:lpstr>USGS Water Watch</vt:lpstr>
      <vt:lpstr>USGS National Water Information System.</vt:lpstr>
      <vt:lpstr>CUAHSI Water Data Services</vt:lpstr>
      <vt:lpstr>NOAA National Water Model</vt:lpstr>
      <vt:lpstr>ArcGIS Online: Living Atlas</vt:lpstr>
      <vt:lpstr>Ready to Use Services in ArcGIS Pro</vt:lpstr>
      <vt:lpstr>http://water.weather.gov/ahps/ </vt:lpstr>
      <vt:lpstr>http://water.weather.gov/ahps/ </vt:lpstr>
      <vt:lpstr>River Forecast Centers</vt:lpstr>
      <vt:lpstr>Logan River</vt:lpstr>
      <vt:lpstr>http://www.weather.gov/serfc/ </vt:lpstr>
      <vt:lpstr>http://enviroatlas.epa.gov/enviroatlas/ </vt:lpstr>
      <vt:lpstr>PowerPoint Presentation</vt:lpstr>
      <vt:lpstr>TWDB http://www.twdb.texas.gov/mapping/gisdata.asp </vt:lpstr>
      <vt:lpstr>PowerPoint Presentation</vt:lpstr>
      <vt:lpstr>PowerPoint Presentation</vt:lpstr>
      <vt:lpstr>USU Doc Daniels SNOTEL Site</vt:lpstr>
      <vt:lpstr>Measuring Snow Water Equivalent</vt:lpstr>
      <vt:lpstr>http://www.cbrfc.noaa.gov </vt:lpstr>
      <vt:lpstr>CBRFC SNOTEL Ensemble</vt:lpstr>
      <vt:lpstr>http://gis.utah.gov </vt:lpstr>
      <vt:lpstr>PowerPoint Presentation</vt:lpstr>
      <vt:lpstr>PowerPoint Presentation</vt:lpstr>
      <vt:lpstr>PowerPoint Presentation</vt:lpstr>
      <vt:lpstr>Bear River Watershed</vt:lpstr>
      <vt:lpstr>MODIS on NASA Worldview (Shrinking Great Salt Lake)</vt:lpstr>
      <vt:lpstr>Smoke from Fires over W US MODIS 2015-08-19</vt:lpstr>
      <vt:lpstr>Summary</vt:lpstr>
    </vt:vector>
  </TitlesOfParts>
  <Company>Center for Research in Water Resources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Hydro Data Programs</dc:title>
  <dc:creator>David R. Maidment</dc:creator>
  <cp:lastModifiedBy>Maidment, David R</cp:lastModifiedBy>
  <cp:revision>257</cp:revision>
  <cp:lastPrinted>2014-09-09T14:11:24Z</cp:lastPrinted>
  <dcterms:created xsi:type="dcterms:W3CDTF">2001-09-11T16:12:13Z</dcterms:created>
  <dcterms:modified xsi:type="dcterms:W3CDTF">2018-09-12T21:07:51Z</dcterms:modified>
</cp:coreProperties>
</file>