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Lst>
  <p:notesMasterIdLst>
    <p:notesMasterId r:id="rId42"/>
  </p:notesMasterIdLst>
  <p:handoutMasterIdLst>
    <p:handoutMasterId r:id="rId43"/>
  </p:handoutMasterIdLst>
  <p:sldIdLst>
    <p:sldId id="1130" r:id="rId2"/>
    <p:sldId id="1354" r:id="rId3"/>
    <p:sldId id="1384" r:id="rId4"/>
    <p:sldId id="1355" r:id="rId5"/>
    <p:sldId id="1357" r:id="rId6"/>
    <p:sldId id="1405" r:id="rId7"/>
    <p:sldId id="1394" r:id="rId8"/>
    <p:sldId id="1356" r:id="rId9"/>
    <p:sldId id="1385" r:id="rId10"/>
    <p:sldId id="1397" r:id="rId11"/>
    <p:sldId id="1331" r:id="rId12"/>
    <p:sldId id="1404" r:id="rId13"/>
    <p:sldId id="1402" r:id="rId14"/>
    <p:sldId id="1363" r:id="rId15"/>
    <p:sldId id="1369" r:id="rId16"/>
    <p:sldId id="1366" r:id="rId17"/>
    <p:sldId id="1367" r:id="rId18"/>
    <p:sldId id="1368" r:id="rId19"/>
    <p:sldId id="1370" r:id="rId20"/>
    <p:sldId id="1364" r:id="rId21"/>
    <p:sldId id="1371" r:id="rId22"/>
    <p:sldId id="1372" r:id="rId23"/>
    <p:sldId id="1373" r:id="rId24"/>
    <p:sldId id="1374" r:id="rId25"/>
    <p:sldId id="1375" r:id="rId26"/>
    <p:sldId id="1376" r:id="rId27"/>
    <p:sldId id="1377" r:id="rId28"/>
    <p:sldId id="1401" r:id="rId29"/>
    <p:sldId id="1398" r:id="rId30"/>
    <p:sldId id="1388" r:id="rId31"/>
    <p:sldId id="1393" r:id="rId32"/>
    <p:sldId id="1391" r:id="rId33"/>
    <p:sldId id="1395" r:id="rId34"/>
    <p:sldId id="1396" r:id="rId35"/>
    <p:sldId id="1381" r:id="rId36"/>
    <p:sldId id="1382" r:id="rId37"/>
    <p:sldId id="1386" r:id="rId38"/>
    <p:sldId id="1380" r:id="rId39"/>
    <p:sldId id="1403" r:id="rId40"/>
    <p:sldId id="1399"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1043" autoAdjust="0"/>
    <p:restoredTop sz="94533" autoAdjust="0"/>
  </p:normalViewPr>
  <p:slideViewPr>
    <p:cSldViewPr snapToGrid="0">
      <p:cViewPr varScale="1">
        <p:scale>
          <a:sx n="153" d="100"/>
          <a:sy n="153" d="100"/>
        </p:scale>
        <p:origin x="162" y="408"/>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CE365KSpr16\EanesCk\5781289\EanesRatingCurv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Rating</a:t>
            </a:r>
            <a:r>
              <a:rPr lang="en-US" baseline="0"/>
              <a:t> Curve for Eanes Creek, ComID = 5781289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'5781289_Hydraulicradius'!$I$1</c:f>
              <c:strCache>
                <c:ptCount val="1"/>
                <c:pt idx="0">
                  <c:v>Stage Height, h (ft)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'5781289_Hydraulicradius'!$H$2:$H$8</c:f>
              <c:numCache>
                <c:formatCode>0.00</c:formatCode>
                <c:ptCount val="7"/>
                <c:pt idx="0">
                  <c:v>0</c:v>
                </c:pt>
                <c:pt idx="1">
                  <c:v>607.56406134719509</c:v>
                </c:pt>
                <c:pt idx="2">
                  <c:v>2490.8796015163871</c:v>
                </c:pt>
                <c:pt idx="3">
                  <c:v>5785.1592347077531</c:v>
                </c:pt>
                <c:pt idx="4">
                  <c:v>10565.65567829302</c:v>
                </c:pt>
                <c:pt idx="5">
                  <c:v>16808.943658196447</c:v>
                </c:pt>
                <c:pt idx="6">
                  <c:v>24277.138771673799</c:v>
                </c:pt>
              </c:numCache>
            </c:numRef>
          </c:xVal>
          <c:yVal>
            <c:numRef>
              <c:f>'5781289_Hydraulicradius'!$I$2:$I$8</c:f>
              <c:numCache>
                <c:formatCode>0.00</c:formatCode>
                <c:ptCount val="7"/>
                <c:pt idx="0">
                  <c:v>0</c:v>
                </c:pt>
                <c:pt idx="1">
                  <c:v>2.0669040000000001</c:v>
                </c:pt>
                <c:pt idx="2">
                  <c:v>3.93696</c:v>
                </c:pt>
                <c:pt idx="3">
                  <c:v>5.807016</c:v>
                </c:pt>
                <c:pt idx="4">
                  <c:v>7.6442640000000006</c:v>
                </c:pt>
                <c:pt idx="5">
                  <c:v>9.415896</c:v>
                </c:pt>
                <c:pt idx="6">
                  <c:v>10.990680000000001</c:v>
                </c:pt>
              </c:numCache>
            </c:numRef>
          </c:yVal>
          <c:smooth val="1"/>
          <c:extLst>
            <c:ext xmlns:c16="http://schemas.microsoft.com/office/drawing/2014/chart" uri="{C3380CC4-5D6E-409C-BE32-E72D297353CC}">
              <c16:uniqueId val="{00000000-4FDA-4D06-B191-EAEC6491C662}"/>
            </c:ext>
          </c:extLst>
        </c:ser>
        <c:dLbls>
          <c:showLegendKey val="0"/>
          <c:showVal val="0"/>
          <c:showCatName val="0"/>
          <c:showSerName val="0"/>
          <c:showPercent val="0"/>
          <c:showBubbleSize val="0"/>
        </c:dLbls>
        <c:axId val="272947136"/>
        <c:axId val="272942432"/>
      </c:scatterChart>
      <c:valAx>
        <c:axId val="272947136"/>
        <c:scaling>
          <c:orientation val="minMax"/>
          <c:max val="25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Discharge</a:t>
                </a:r>
                <a:r>
                  <a:rPr lang="en-US" sz="1400" baseline="0"/>
                  <a:t> (cfs)</a:t>
                </a:r>
                <a:endParaRPr lang="en-US" sz="140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2942432"/>
        <c:crosses val="autoZero"/>
        <c:crossBetween val="midCat"/>
      </c:valAx>
      <c:valAx>
        <c:axId val="272942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Stage</a:t>
                </a:r>
                <a:r>
                  <a:rPr lang="en-US" sz="1400" baseline="0"/>
                  <a:t> Height (ft)</a:t>
                </a:r>
                <a:endParaRPr lang="en-US" sz="14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29471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sz="quarter" idx="1"/>
          </p:nvPr>
        </p:nvSpPr>
        <p:spPr>
          <a:xfrm>
            <a:off x="3970938" y="0"/>
            <a:ext cx="3037841" cy="464820"/>
          </a:xfrm>
          <a:prstGeom prst="rect">
            <a:avLst/>
          </a:prstGeom>
        </p:spPr>
        <p:txBody>
          <a:bodyPr vert="horz" lIns="93166" tIns="46583" rIns="93166" bIns="46583" rtlCol="0"/>
          <a:lstStyle>
            <a:lvl1pPr algn="r">
              <a:defRPr sz="1200"/>
            </a:lvl1pPr>
          </a:lstStyle>
          <a:p>
            <a:fld id="{9246E736-8DF2-4A67-8AD5-413DE77FF67A}" type="datetimeFigureOut">
              <a:rPr lang="en-US" smtClean="0"/>
              <a:t>10/24/2017</a:t>
            </a:fld>
            <a:endParaRPr lang="en-US"/>
          </a:p>
        </p:txBody>
      </p:sp>
      <p:sp>
        <p:nvSpPr>
          <p:cNvPr id="4" name="Footer Placeholder 3"/>
          <p:cNvSpPr>
            <a:spLocks noGrp="1"/>
          </p:cNvSpPr>
          <p:nvPr>
            <p:ph type="ftr" sz="quarter" idx="2"/>
          </p:nvPr>
        </p:nvSpPr>
        <p:spPr>
          <a:xfrm>
            <a:off x="0" y="8829967"/>
            <a:ext cx="3037841" cy="464820"/>
          </a:xfrm>
          <a:prstGeom prst="rect">
            <a:avLst/>
          </a:prstGeom>
        </p:spPr>
        <p:txBody>
          <a:bodyPr vert="horz" lIns="93166" tIns="46583" rIns="93166" bIns="46583"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1" cy="464820"/>
          </a:xfrm>
          <a:prstGeom prst="rect">
            <a:avLst/>
          </a:prstGeom>
        </p:spPr>
        <p:txBody>
          <a:bodyPr vert="horz" lIns="93166" tIns="46583" rIns="93166" bIns="46583" rtlCol="0" anchor="b"/>
          <a:lstStyle>
            <a:lvl1pPr algn="r">
              <a:defRPr sz="1200"/>
            </a:lvl1pPr>
          </a:lstStyle>
          <a:p>
            <a:fld id="{A076CDDA-6028-41E6-BFAC-E5BE5434A281}" type="slidenum">
              <a:rPr lang="en-US" smtClean="0"/>
              <a:t>‹#›</a:t>
            </a:fld>
            <a:endParaRPr lang="en-US"/>
          </a:p>
        </p:txBody>
      </p:sp>
    </p:spTree>
    <p:extLst>
      <p:ext uri="{BB962C8B-B14F-4D97-AF65-F5344CB8AC3E}">
        <p14:creationId xmlns:p14="http://schemas.microsoft.com/office/powerpoint/2010/main" val="228981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8" y="0"/>
            <a:ext cx="3037841" cy="464820"/>
          </a:xfrm>
          <a:prstGeom prst="rect">
            <a:avLst/>
          </a:prstGeom>
        </p:spPr>
        <p:txBody>
          <a:bodyPr vert="horz" lIns="93166" tIns="46583" rIns="93166" bIns="46583" rtlCol="0"/>
          <a:lstStyle>
            <a:lvl1pPr algn="r">
              <a:defRPr sz="1200"/>
            </a:lvl1pPr>
          </a:lstStyle>
          <a:p>
            <a:fld id="{6F706718-8F9B-4714-BDCA-44544253309B}" type="datetimeFigureOut">
              <a:rPr lang="en-US" smtClean="0"/>
              <a:pPr/>
              <a:t>10/24/2017</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66" tIns="46583" rIns="93166" bIns="4658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1" cy="464820"/>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1" cy="464820"/>
          </a:xfrm>
          <a:prstGeom prst="rect">
            <a:avLst/>
          </a:prstGeom>
        </p:spPr>
        <p:txBody>
          <a:bodyPr vert="horz" lIns="93166" tIns="46583" rIns="93166" bIns="46583" rtlCol="0" anchor="b"/>
          <a:lstStyle>
            <a:lvl1pPr algn="r">
              <a:defRPr sz="1200"/>
            </a:lvl1pPr>
          </a:lstStyle>
          <a:p>
            <a:fld id="{0396E79A-87AA-4B9C-8CA3-60BB7F8FB89E}" type="slidenum">
              <a:rPr lang="en-US" smtClean="0"/>
              <a:pPr/>
              <a:t>‹#›</a:t>
            </a:fld>
            <a:endParaRPr lang="en-US"/>
          </a:p>
        </p:txBody>
      </p:sp>
    </p:spTree>
    <p:extLst>
      <p:ext uri="{BB962C8B-B14F-4D97-AF65-F5344CB8AC3E}">
        <p14:creationId xmlns:p14="http://schemas.microsoft.com/office/powerpoint/2010/main" val="9155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10</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extLst>
      <p:ext uri="{BB962C8B-B14F-4D97-AF65-F5344CB8AC3E}">
        <p14:creationId xmlns:p14="http://schemas.microsoft.com/office/powerpoint/2010/main" val="4053144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r>
              <a:rPr lang="en-US" smtClean="0">
                <a:latin typeface="Arial" pitchFamily="34" charset="0"/>
              </a:rPr>
              <a:t>This slide shows how the terrain flow field is represented.  Early DEM work used a single flow direction model, D8.  In 1997 I published the Dinfinity method that proportions flow from each grid cell among downslope neighbors.  This, at the expense of some dispersion, allows a better approximation of flow across surfaces.</a:t>
            </a:r>
          </a:p>
        </p:txBody>
      </p:sp>
      <p:sp>
        <p:nvSpPr>
          <p:cNvPr id="145412"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FD5D7-F40D-40FF-89F8-4EC34253181F}"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smtClean="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425317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
        <p:nvSpPr>
          <p:cNvPr id="5" name="Rectangle 1"/>
          <p:cNvSpPr>
            <a:spLocks/>
          </p:cNvSpPr>
          <p:nvPr userDrawn="1"/>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pic>
        <p:nvPicPr>
          <p:cNvPr id="6" name="Picture 5"/>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648425433"/>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0" y="457201"/>
            <a:ext cx="97536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1982591412"/>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2674407813"/>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1"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4005673227"/>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4"/>
            <a:ext cx="12192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1"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96915198"/>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pic>
        <p:nvPicPr>
          <p:cNvPr id="3" name="Picture 2"/>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918390403"/>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6"/>
            <a:ext cx="113608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2"/>
            <a:ext cx="731600" cy="5247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
        <p:nvSpPr>
          <p:cNvPr id="5" name="Rectangle 1"/>
          <p:cNvSpPr>
            <a:spLocks/>
          </p:cNvSpPr>
          <p:nvPr userDrawn="1"/>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pic>
        <p:nvPicPr>
          <p:cNvPr id="6" name="Picture 5"/>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3690387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smtClean="0"/>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AC36E0-011A-4381-9929-180A1C7D03FC}" type="slidenum">
              <a:rPr lang="en-US">
                <a:solidFill>
                  <a:srgbClr val="000000"/>
                </a:solidFill>
              </a:rPr>
              <a:pPr>
                <a:defRPr/>
              </a:pPr>
              <a:t>‹#›</a:t>
            </a:fld>
            <a:endParaRPr lang="en-US">
              <a:solidFill>
                <a:srgbClr val="000000"/>
              </a:solidFill>
            </a:endParaRPr>
          </a:p>
        </p:txBody>
      </p:sp>
      <p:sp>
        <p:nvSpPr>
          <p:cNvPr id="8" name="Rectangle 1"/>
          <p:cNvSpPr>
            <a:spLocks/>
          </p:cNvSpPr>
          <p:nvPr userDrawn="1"/>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pic>
        <p:nvPicPr>
          <p:cNvPr id="9" name="Picture 8"/>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2450078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1"/>
            <a:ext cx="97536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426743784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6" r:id="rId4"/>
    <p:sldLayoutId id="2147483747" r:id="rId5"/>
    <p:sldLayoutId id="2147483748" r:id="rId6"/>
    <p:sldLayoutId id="2147483783" r:id="rId7"/>
    <p:sldLayoutId id="2147483784" r:id="rId8"/>
  </p:sldLayoutIdLst>
  <p:transition spd="med">
    <p:fade/>
  </p:transition>
  <p:timing>
    <p:tnLst>
      <p:par>
        <p:cTn id="1" dur="indefinite" restart="never" nodeType="tmRoot"/>
      </p:par>
    </p:tnLst>
  </p:timing>
  <p:hf sldNum="0" hdr="0" ftr="0" dt="0"/>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hydrology.usu.edu/dtarb" TargetMode="External"/><Relationship Id="rId2" Type="http://schemas.openxmlformats.org/officeDocument/2006/relationships/hyperlink" Target="mailto:dtarb@usu.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3.e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2.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notesSlide" Target="../notesSlides/notesSlide2.xml"/><Relationship Id="rId7" Type="http://schemas.openxmlformats.org/officeDocument/2006/relationships/oleObject" Target="../embeddings/oleObject3.bin"/><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0.wmf"/><Relationship Id="rId4" Type="http://schemas.openxmlformats.org/officeDocument/2006/relationships/image" Target="../media/image21.png"/><Relationship Id="rId9"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hyperlink" Target="http://dx.doi.org/10.1016/j.envsoft.2011.07.018" TargetMode="External"/><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26.png"/><Relationship Id="rId7" Type="http://schemas.openxmlformats.org/officeDocument/2006/relationships/image" Target="../media/image300.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0.png"/><Relationship Id="rId11" Type="http://schemas.openxmlformats.org/officeDocument/2006/relationships/image" Target="../media/image34.png"/><Relationship Id="rId5" Type="http://schemas.openxmlformats.org/officeDocument/2006/relationships/image" Target="../media/image280.png"/><Relationship Id="rId10" Type="http://schemas.openxmlformats.org/officeDocument/2006/relationships/image" Target="../media/image33.png"/><Relationship Id="rId4" Type="http://schemas.openxmlformats.org/officeDocument/2006/relationships/image" Target="../media/image270.png"/><Relationship Id="rId9" Type="http://schemas.openxmlformats.org/officeDocument/2006/relationships/image" Target="../media/image320.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26.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60.png"/><Relationship Id="rId7" Type="http://schemas.openxmlformats.org/officeDocument/2006/relationships/image" Target="../media/image380.png"/><Relationship Id="rId2" Type="http://schemas.openxmlformats.org/officeDocument/2006/relationships/image" Target="../media/image59.png"/><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400.png"/><Relationship Id="rId4" Type="http://schemas.openxmlformats.org/officeDocument/2006/relationships/image" Target="../media/image61.png"/><Relationship Id="rId9"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4.xml"/><Relationship Id="rId5" Type="http://schemas.openxmlformats.org/officeDocument/2006/relationships/image" Target="../media/image54.emf"/><Relationship Id="rId4" Type="http://schemas.openxmlformats.org/officeDocument/2006/relationships/image" Target="../media/image53.emf"/></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66.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hyperlink" Target="http://water.weather.gov/ahps2/inundation/inundation_google.php?gage=atit2" TargetMode="Externa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image" Target="../media/image81.png"/><Relationship Id="rId7" Type="http://schemas.openxmlformats.org/officeDocument/2006/relationships/oleObject" Target="../embeddings/oleObject6.bin"/><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image" Target="../media/image19.wmf"/><Relationship Id="rId5" Type="http://schemas.openxmlformats.org/officeDocument/2006/relationships/oleObject" Target="../embeddings/oleObject5.bin"/><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 Id="rId5" Type="http://schemas.openxmlformats.org/officeDocument/2006/relationships/image" Target="../media/image88.png"/><Relationship Id="rId4" Type="http://schemas.openxmlformats.org/officeDocument/2006/relationships/image" Target="../media/image87.jpe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94.emf"/><Relationship Id="rId4"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3" Type="http://schemas.openxmlformats.org/officeDocument/2006/relationships/hyperlink" Target="http://doi.org/10.1016/j.rse.2008.03.018" TargetMode="External"/><Relationship Id="rId2" Type="http://schemas.openxmlformats.org/officeDocument/2006/relationships/hyperlink" Target="http://dx.doi.org/10.1007/s11069-004-4549-4" TargetMode="External"/><Relationship Id="rId1" Type="http://schemas.openxmlformats.org/officeDocument/2006/relationships/slideLayout" Target="../slideLayouts/slideLayout7.xml"/><Relationship Id="rId6" Type="http://schemas.openxmlformats.org/officeDocument/2006/relationships/hyperlink" Target="http://dx.doi.org/10.1002/hyp.10581" TargetMode="External"/><Relationship Id="rId5" Type="http://schemas.openxmlformats.org/officeDocument/2006/relationships/hyperlink" Target="http://dx.doi.org/10.1016/j.envsoft.2011.07.018" TargetMode="External"/><Relationship Id="rId4" Type="http://schemas.openxmlformats.org/officeDocument/2006/relationships/hyperlink" Target="http://dx.doi.org/10.1016/j.jhydrol.2011.03.051"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hydrology.usu.edu/dtarb/Liu_JAWRA_2017_AuthorSubmitted.pdf" TargetMode="External"/><Relationship Id="rId2" Type="http://schemas.openxmlformats.org/officeDocument/2006/relationships/hyperlink" Target="http://hydrology.usu.edu/dtarb/Zheng_JAWRA_Oct2017_AuthorSubmitted.pdf"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434667" y="287638"/>
            <a:ext cx="11510683" cy="3369962"/>
          </a:xfrm>
        </p:spPr>
        <p:txBody>
          <a:bodyPr>
            <a:normAutofit fontScale="90000"/>
          </a:bodyPr>
          <a:lstStyle/>
          <a:p>
            <a:pPr algn="ctr"/>
            <a:r>
              <a:rPr lang="en-US" sz="4900" dirty="0">
                <a:solidFill>
                  <a:schemeClr val="tx2">
                    <a:lumMod val="75000"/>
                    <a:lumOff val="25000"/>
                  </a:schemeClr>
                </a:solidFill>
              </a:rPr>
              <a:t>Using Digital Elevation Model Derived Height Above the Nearest Drainage for flood inundation mapping and determining river hydraulic geometry in ungauged </a:t>
            </a:r>
            <a:r>
              <a:rPr lang="en-US" sz="4900" dirty="0" smtClean="0">
                <a:solidFill>
                  <a:schemeClr val="tx2">
                    <a:lumMod val="75000"/>
                    <a:lumOff val="25000"/>
                  </a:schemeClr>
                </a:solidFill>
              </a:rPr>
              <a:t>basins</a:t>
            </a:r>
            <a:endParaRPr lang="en-US" dirty="0" smtClean="0">
              <a:solidFill>
                <a:schemeClr val="tx2">
                  <a:lumMod val="75000"/>
                  <a:lumOff val="25000"/>
                </a:schemeClr>
              </a:solidFill>
            </a:endParaRPr>
          </a:p>
        </p:txBody>
      </p:sp>
      <p:sp>
        <p:nvSpPr>
          <p:cNvPr id="3" name="Rectangle 2"/>
          <p:cNvSpPr/>
          <p:nvPr/>
        </p:nvSpPr>
        <p:spPr>
          <a:xfrm>
            <a:off x="1622853" y="4382642"/>
            <a:ext cx="8726658" cy="1631216"/>
          </a:xfrm>
          <a:prstGeom prst="rect">
            <a:avLst/>
          </a:prstGeom>
        </p:spPr>
        <p:txBody>
          <a:bodyPr wrap="square">
            <a:spAutoFit/>
          </a:bodyPr>
          <a:lstStyle/>
          <a:p>
            <a:pPr algn="ctr"/>
            <a:r>
              <a:rPr lang="en-US" sz="2000" dirty="0"/>
              <a:t>David </a:t>
            </a:r>
            <a:r>
              <a:rPr lang="en-US" sz="2000" dirty="0" smtClean="0"/>
              <a:t>Tarboton</a:t>
            </a:r>
            <a:r>
              <a:rPr lang="en-US" sz="2000" baseline="30000" dirty="0" smtClean="0"/>
              <a:t>1</a:t>
            </a:r>
            <a:r>
              <a:rPr lang="en-US" sz="2000" dirty="0" smtClean="0"/>
              <a:t>, </a:t>
            </a:r>
            <a:r>
              <a:rPr lang="en-US" sz="2000" dirty="0"/>
              <a:t>Xing </a:t>
            </a:r>
            <a:r>
              <a:rPr lang="en-US" sz="2000" dirty="0" smtClean="0"/>
              <a:t>Zheng</a:t>
            </a:r>
            <a:r>
              <a:rPr lang="en-US" sz="2000" baseline="30000" dirty="0" smtClean="0"/>
              <a:t>2</a:t>
            </a:r>
            <a:r>
              <a:rPr lang="en-US" sz="2000" dirty="0" smtClean="0"/>
              <a:t>, </a:t>
            </a:r>
            <a:r>
              <a:rPr lang="en-US" sz="2000" dirty="0"/>
              <a:t>David </a:t>
            </a:r>
            <a:r>
              <a:rPr lang="en-US" sz="2000" dirty="0" smtClean="0"/>
              <a:t>Maidment</a:t>
            </a:r>
            <a:r>
              <a:rPr lang="en-US" sz="2000" baseline="30000" dirty="0"/>
              <a:t>2</a:t>
            </a:r>
            <a:r>
              <a:rPr lang="en-US" sz="2000" dirty="0" smtClean="0"/>
              <a:t>, </a:t>
            </a:r>
            <a:r>
              <a:rPr lang="en-US" sz="2000" dirty="0"/>
              <a:t>Yan </a:t>
            </a:r>
            <a:r>
              <a:rPr lang="en-US" sz="2000" dirty="0" smtClean="0"/>
              <a:t>Liu</a:t>
            </a:r>
            <a:r>
              <a:rPr lang="en-US" sz="2000" baseline="30000" dirty="0" smtClean="0"/>
              <a:t>3</a:t>
            </a:r>
            <a:endParaRPr lang="en-US" sz="2000" dirty="0" smtClean="0"/>
          </a:p>
          <a:p>
            <a:pPr algn="ctr"/>
            <a:r>
              <a:rPr lang="en-US" sz="2000" dirty="0" smtClean="0"/>
              <a:t>1. Utah State University, </a:t>
            </a:r>
            <a:r>
              <a:rPr lang="en-US" sz="2000" dirty="0" smtClean="0">
                <a:hlinkClick r:id="rId2"/>
              </a:rPr>
              <a:t>dtarb@usu.edu</a:t>
            </a:r>
            <a:endParaRPr lang="en-US" sz="2000" dirty="0" smtClean="0"/>
          </a:p>
          <a:p>
            <a:pPr algn="ctr"/>
            <a:r>
              <a:rPr lang="en-US" sz="2000" dirty="0" smtClean="0"/>
              <a:t>2. University of Texas at Austin, 3. University of Illinois</a:t>
            </a:r>
          </a:p>
          <a:p>
            <a:pPr algn="ctr"/>
            <a:endParaRPr lang="en-US" sz="2000" dirty="0" smtClean="0"/>
          </a:p>
          <a:p>
            <a:pPr algn="ctr"/>
            <a:r>
              <a:rPr lang="en-US" sz="2000" dirty="0" smtClean="0">
                <a:hlinkClick r:id="rId3"/>
              </a:rPr>
              <a:t>http://hydrology.usu.edu/dtarb</a:t>
            </a:r>
            <a:endParaRPr lang="en-US" sz="2000" dirty="0" smtClean="0"/>
          </a:p>
        </p:txBody>
      </p:sp>
    </p:spTree>
    <p:extLst>
      <p:ext uri="{BB962C8B-B14F-4D97-AF65-F5344CB8AC3E}">
        <p14:creationId xmlns:p14="http://schemas.microsoft.com/office/powerpoint/2010/main" val="3916533865"/>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Object 48"/>
          <p:cNvGraphicFramePr>
            <a:graphicFrameLocks/>
          </p:cNvGraphicFramePr>
          <p:nvPr>
            <p:extLst/>
          </p:nvPr>
        </p:nvGraphicFramePr>
        <p:xfrm>
          <a:off x="6288796" y="2506461"/>
          <a:ext cx="4077224" cy="3295926"/>
        </p:xfrm>
        <a:graphic>
          <a:graphicData uri="http://schemas.openxmlformats.org/presentationml/2006/ole">
            <mc:AlternateContent xmlns:mc="http://schemas.openxmlformats.org/markup-compatibility/2006">
              <mc:Choice xmlns:v="urn:schemas-microsoft-com:vml" Requires="v">
                <p:oleObj spid="_x0000_s50206" name="Worksheet" r:id="rId4" imgW="2486112" imgH="2009711" progId="Excel.Sheet.8">
                  <p:embed/>
                </p:oleObj>
              </mc:Choice>
              <mc:Fallback>
                <p:oleObj name="Worksheet" r:id="rId4" imgW="2486112" imgH="2009711" progId="Excel.Sheet.8">
                  <p:embed/>
                  <p:pic>
                    <p:nvPicPr>
                      <p:cNvPr id="49" name="Object 48"/>
                      <p:cNvPicPr>
                        <a:picLocks noChangeAspect="1" noChangeArrowheads="1"/>
                      </p:cNvPicPr>
                      <p:nvPr/>
                    </p:nvPicPr>
                    <p:blipFill>
                      <a:blip r:embed="rId5"/>
                      <a:srcRect/>
                      <a:stretch>
                        <a:fillRect/>
                      </a:stretch>
                    </p:blipFill>
                    <p:spPr bwMode="auto">
                      <a:xfrm>
                        <a:off x="6288796" y="2506461"/>
                        <a:ext cx="4077224" cy="3295926"/>
                      </a:xfrm>
                      <a:prstGeom prst="rect">
                        <a:avLst/>
                      </a:prstGeom>
                      <a:solidFill>
                        <a:schemeClr val="bg1"/>
                      </a:solidFill>
                      <a:ln>
                        <a:noFill/>
                      </a:ln>
                      <a:effectLst/>
                      <a:extLst/>
                    </p:spPr>
                  </p:pic>
                </p:oleObj>
              </mc:Fallback>
            </mc:AlternateContent>
          </a:graphicData>
        </a:graphic>
      </p:graphicFrame>
      <p:sp>
        <p:nvSpPr>
          <p:cNvPr id="50" name="Rectangle 6"/>
          <p:cNvSpPr txBox="1">
            <a:spLocks noChangeArrowheads="1"/>
          </p:cNvSpPr>
          <p:nvPr/>
        </p:nvSpPr>
        <p:spPr>
          <a:xfrm>
            <a:off x="2051539" y="-68450"/>
            <a:ext cx="8088923" cy="1371600"/>
          </a:xfrm>
          <a:prstGeom prst="rect">
            <a:avLst/>
          </a:prstGeom>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dirty="0" smtClean="0">
                <a:solidFill>
                  <a:srgbClr val="007AC2"/>
                </a:solidFill>
                <a:cs typeface="Avenir LT Std 85 Heavy"/>
              </a:rPr>
              <a:t>Mapping </a:t>
            </a:r>
            <a:r>
              <a:rPr lang="en-US" sz="3600" dirty="0">
                <a:solidFill>
                  <a:srgbClr val="007AC2"/>
                </a:solidFill>
                <a:cs typeface="Avenir LT Std 85 Heavy"/>
              </a:rPr>
              <a:t>from height above nearest drainage to flood extent</a:t>
            </a:r>
          </a:p>
        </p:txBody>
      </p:sp>
      <p:graphicFrame>
        <p:nvGraphicFramePr>
          <p:cNvPr id="51" name="Object 78"/>
          <p:cNvGraphicFramePr>
            <a:graphicFrameLocks noChangeAspect="1"/>
          </p:cNvGraphicFramePr>
          <p:nvPr>
            <p:extLst/>
          </p:nvPr>
        </p:nvGraphicFramePr>
        <p:xfrm>
          <a:off x="1901115" y="2506462"/>
          <a:ext cx="4069787" cy="3290887"/>
        </p:xfrm>
        <a:graphic>
          <a:graphicData uri="http://schemas.openxmlformats.org/presentationml/2006/ole">
            <mc:AlternateContent xmlns:mc="http://schemas.openxmlformats.org/markup-compatibility/2006">
              <mc:Choice xmlns:v="urn:schemas-microsoft-com:vml" Requires="v">
                <p:oleObj spid="_x0000_s50207" name="Worksheet" r:id="rId6" imgW="2485926" imgH="2009880" progId="Excel.Sheet.8">
                  <p:embed/>
                </p:oleObj>
              </mc:Choice>
              <mc:Fallback>
                <p:oleObj name="Worksheet" r:id="rId6" imgW="2485926" imgH="2009880" progId="Excel.Sheet.8">
                  <p:embed/>
                  <p:pic>
                    <p:nvPicPr>
                      <p:cNvPr id="51" name="Object 78"/>
                      <p:cNvPicPr>
                        <a:picLocks noChangeAspect="1" noChangeArrowheads="1"/>
                      </p:cNvPicPr>
                      <p:nvPr/>
                    </p:nvPicPr>
                    <p:blipFill>
                      <a:blip r:embed="rId7"/>
                      <a:srcRect/>
                      <a:stretch>
                        <a:fillRect/>
                      </a:stretch>
                    </p:blipFill>
                    <p:spPr bwMode="auto">
                      <a:xfrm>
                        <a:off x="1901115" y="2506462"/>
                        <a:ext cx="4069787" cy="3290887"/>
                      </a:xfrm>
                      <a:prstGeom prst="rect">
                        <a:avLst/>
                      </a:prstGeom>
                      <a:solidFill>
                        <a:schemeClr val="bg1"/>
                      </a:solidFill>
                      <a:ln>
                        <a:noFill/>
                      </a:ln>
                      <a:effectLst/>
                    </p:spPr>
                  </p:pic>
                </p:oleObj>
              </mc:Fallback>
            </mc:AlternateContent>
          </a:graphicData>
        </a:graphic>
      </p:graphicFrame>
      <p:sp>
        <p:nvSpPr>
          <p:cNvPr id="52" name="Line 86"/>
          <p:cNvSpPr>
            <a:spLocks noChangeShapeType="1"/>
          </p:cNvSpPr>
          <p:nvPr/>
        </p:nvSpPr>
        <p:spPr bwMode="auto">
          <a:xfrm flipH="1" flipV="1">
            <a:off x="2619638" y="5036569"/>
            <a:ext cx="796267" cy="1281027"/>
          </a:xfrm>
          <a:prstGeom prst="line">
            <a:avLst/>
          </a:prstGeom>
          <a:noFill/>
          <a:ln w="190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53" name="Rectangle 6"/>
          <p:cNvSpPr txBox="1">
            <a:spLocks noChangeArrowheads="1"/>
          </p:cNvSpPr>
          <p:nvPr/>
        </p:nvSpPr>
        <p:spPr bwMode="auto">
          <a:xfrm>
            <a:off x="1906137" y="854880"/>
            <a:ext cx="402609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a:solidFill>
                  <a:srgbClr val="1F497D"/>
                </a:solidFill>
                <a:latin typeface="Calibri"/>
              </a:rPr>
              <a:t>Reach and Watershed id</a:t>
            </a:r>
            <a:endParaRPr lang="en-US" sz="2800" dirty="0">
              <a:solidFill>
                <a:srgbClr val="1F497D"/>
              </a:solidFill>
              <a:latin typeface="Calibri"/>
            </a:endParaRPr>
          </a:p>
        </p:txBody>
      </p:sp>
      <p:sp>
        <p:nvSpPr>
          <p:cNvPr id="54" name="Rectangle 6"/>
          <p:cNvSpPr txBox="1">
            <a:spLocks noChangeArrowheads="1"/>
          </p:cNvSpPr>
          <p:nvPr/>
        </p:nvSpPr>
        <p:spPr bwMode="auto">
          <a:xfrm>
            <a:off x="6172201" y="1112715"/>
            <a:ext cx="4053385"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a:solidFill>
                  <a:srgbClr val="1F497D"/>
                </a:solidFill>
                <a:latin typeface="Calibri"/>
              </a:rPr>
              <a:t>Height above nearest drainage raster </a:t>
            </a:r>
            <a:r>
              <a:rPr lang="en-US" sz="2800" dirty="0" err="1">
                <a:solidFill>
                  <a:srgbClr val="1F497D"/>
                </a:solidFill>
                <a:latin typeface="Calibri"/>
              </a:rPr>
              <a:t>h</a:t>
            </a:r>
            <a:r>
              <a:rPr lang="en-US" sz="2800" baseline="-25000" dirty="0" err="1">
                <a:solidFill>
                  <a:srgbClr val="1F497D"/>
                </a:solidFill>
                <a:latin typeface="Calibri"/>
              </a:rPr>
              <a:t>HAND</a:t>
            </a:r>
            <a:endParaRPr lang="en-US" sz="2800" dirty="0">
              <a:solidFill>
                <a:srgbClr val="1F497D"/>
              </a:solidFill>
              <a:latin typeface="Calibri"/>
            </a:endParaRPr>
          </a:p>
        </p:txBody>
      </p:sp>
      <p:sp>
        <p:nvSpPr>
          <p:cNvPr id="55" name="Rectangle 54"/>
          <p:cNvSpPr/>
          <p:nvPr/>
        </p:nvSpPr>
        <p:spPr>
          <a:xfrm>
            <a:off x="3906185" y="1907297"/>
            <a:ext cx="1186543" cy="369332"/>
          </a:xfrm>
          <a:prstGeom prst="rect">
            <a:avLst/>
          </a:prstGeom>
        </p:spPr>
        <p:txBody>
          <a:bodyPr wrap="none">
            <a:spAutoFit/>
          </a:bodyPr>
          <a:lstStyle/>
          <a:p>
            <a:r>
              <a:rPr lang="en-US" dirty="0" err="1">
                <a:solidFill>
                  <a:prstClr val="black"/>
                </a:solidFill>
                <a:latin typeface="Calibri"/>
              </a:rPr>
              <a:t>h</a:t>
            </a:r>
            <a:r>
              <a:rPr lang="en-US" baseline="-25000" dirty="0" err="1">
                <a:solidFill>
                  <a:prstClr val="black"/>
                </a:solidFill>
                <a:latin typeface="Calibri"/>
              </a:rPr>
              <a:t>w</a:t>
            </a:r>
            <a:r>
              <a:rPr lang="en-US" dirty="0">
                <a:solidFill>
                  <a:prstClr val="black"/>
                </a:solidFill>
                <a:latin typeface="Calibri"/>
              </a:rPr>
              <a:t>(1) = 3.5</a:t>
            </a:r>
          </a:p>
        </p:txBody>
      </p:sp>
      <p:sp>
        <p:nvSpPr>
          <p:cNvPr id="56" name="Rectangle 55"/>
          <p:cNvSpPr/>
          <p:nvPr/>
        </p:nvSpPr>
        <p:spPr>
          <a:xfrm>
            <a:off x="2971801" y="6292713"/>
            <a:ext cx="1186543" cy="369332"/>
          </a:xfrm>
          <a:prstGeom prst="rect">
            <a:avLst/>
          </a:prstGeom>
        </p:spPr>
        <p:txBody>
          <a:bodyPr wrap="none">
            <a:spAutoFit/>
          </a:bodyPr>
          <a:lstStyle/>
          <a:p>
            <a:r>
              <a:rPr lang="en-US" dirty="0" err="1">
                <a:solidFill>
                  <a:prstClr val="black"/>
                </a:solidFill>
                <a:latin typeface="Calibri"/>
              </a:rPr>
              <a:t>h</a:t>
            </a:r>
            <a:r>
              <a:rPr lang="en-US" baseline="-25000" dirty="0" err="1">
                <a:solidFill>
                  <a:prstClr val="black"/>
                </a:solidFill>
                <a:latin typeface="Calibri"/>
              </a:rPr>
              <a:t>w</a:t>
            </a:r>
            <a:r>
              <a:rPr lang="en-US" dirty="0">
                <a:solidFill>
                  <a:prstClr val="black"/>
                </a:solidFill>
                <a:latin typeface="Calibri"/>
              </a:rPr>
              <a:t>(2) = 2.5</a:t>
            </a:r>
          </a:p>
        </p:txBody>
      </p:sp>
      <p:sp>
        <p:nvSpPr>
          <p:cNvPr id="57" name="Rectangle 56"/>
          <p:cNvSpPr/>
          <p:nvPr/>
        </p:nvSpPr>
        <p:spPr>
          <a:xfrm>
            <a:off x="6096001" y="6322636"/>
            <a:ext cx="1186543" cy="369332"/>
          </a:xfrm>
          <a:prstGeom prst="rect">
            <a:avLst/>
          </a:prstGeom>
        </p:spPr>
        <p:txBody>
          <a:bodyPr wrap="none">
            <a:spAutoFit/>
          </a:bodyPr>
          <a:lstStyle/>
          <a:p>
            <a:r>
              <a:rPr lang="en-US" dirty="0" err="1">
                <a:solidFill>
                  <a:prstClr val="black"/>
                </a:solidFill>
                <a:latin typeface="Calibri"/>
              </a:rPr>
              <a:t>h</a:t>
            </a:r>
            <a:r>
              <a:rPr lang="en-US" baseline="-25000" dirty="0" err="1">
                <a:solidFill>
                  <a:prstClr val="black"/>
                </a:solidFill>
                <a:latin typeface="Calibri"/>
              </a:rPr>
              <a:t>w</a:t>
            </a:r>
            <a:r>
              <a:rPr lang="en-US" dirty="0">
                <a:solidFill>
                  <a:prstClr val="black"/>
                </a:solidFill>
                <a:latin typeface="Calibri"/>
              </a:rPr>
              <a:t>(3) = 1.5</a:t>
            </a:r>
          </a:p>
        </p:txBody>
      </p:sp>
      <p:sp>
        <p:nvSpPr>
          <p:cNvPr id="58" name="Line 86"/>
          <p:cNvSpPr>
            <a:spLocks noChangeShapeType="1"/>
          </p:cNvSpPr>
          <p:nvPr/>
        </p:nvSpPr>
        <p:spPr bwMode="auto">
          <a:xfrm flipH="1" flipV="1">
            <a:off x="5046665" y="5006228"/>
            <a:ext cx="1430334" cy="1411252"/>
          </a:xfrm>
          <a:prstGeom prst="line">
            <a:avLst/>
          </a:prstGeom>
          <a:noFill/>
          <a:ln w="190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59" name="Line 86"/>
          <p:cNvSpPr>
            <a:spLocks noChangeShapeType="1"/>
          </p:cNvSpPr>
          <p:nvPr/>
        </p:nvSpPr>
        <p:spPr bwMode="auto">
          <a:xfrm flipH="1">
            <a:off x="3415903" y="2276629"/>
            <a:ext cx="775097" cy="445216"/>
          </a:xfrm>
          <a:prstGeom prst="line">
            <a:avLst/>
          </a:prstGeom>
          <a:noFill/>
          <a:ln w="190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60" name="Freeform 59"/>
          <p:cNvSpPr/>
          <p:nvPr/>
        </p:nvSpPr>
        <p:spPr>
          <a:xfrm>
            <a:off x="6698089" y="2525060"/>
            <a:ext cx="2432176" cy="964164"/>
          </a:xfrm>
          <a:custGeom>
            <a:avLst/>
            <a:gdLst>
              <a:gd name="connsiteX0" fmla="*/ 0 w 976604"/>
              <a:gd name="connsiteY0" fmla="*/ 12441 h 404327"/>
              <a:gd name="connsiteX1" fmla="*/ 976604 w 976604"/>
              <a:gd name="connsiteY1" fmla="*/ 0 h 404327"/>
              <a:gd name="connsiteX2" fmla="*/ 964163 w 976604"/>
              <a:gd name="connsiteY2" fmla="*/ 373225 h 404327"/>
              <a:gd name="connsiteX3" fmla="*/ 279918 w 976604"/>
              <a:gd name="connsiteY3" fmla="*/ 404327 h 404327"/>
              <a:gd name="connsiteX4" fmla="*/ 0 w 976604"/>
              <a:gd name="connsiteY4" fmla="*/ 12441 h 404327"/>
              <a:gd name="connsiteX0" fmla="*/ 0 w 1150775"/>
              <a:gd name="connsiteY0" fmla="*/ 12441 h 472752"/>
              <a:gd name="connsiteX1" fmla="*/ 976604 w 1150775"/>
              <a:gd name="connsiteY1" fmla="*/ 0 h 472752"/>
              <a:gd name="connsiteX2" fmla="*/ 1150775 w 1150775"/>
              <a:gd name="connsiteY2" fmla="*/ 472752 h 472752"/>
              <a:gd name="connsiteX3" fmla="*/ 279918 w 1150775"/>
              <a:gd name="connsiteY3" fmla="*/ 404327 h 472752"/>
              <a:gd name="connsiteX4" fmla="*/ 0 w 1150775"/>
              <a:gd name="connsiteY4" fmla="*/ 12441 h 472752"/>
              <a:gd name="connsiteX0" fmla="*/ 0 w 1150775"/>
              <a:gd name="connsiteY0" fmla="*/ 0 h 460311"/>
              <a:gd name="connsiteX1" fmla="*/ 1125894 w 1150775"/>
              <a:gd name="connsiteY1" fmla="*/ 130628 h 460311"/>
              <a:gd name="connsiteX2" fmla="*/ 1150775 w 1150775"/>
              <a:gd name="connsiteY2" fmla="*/ 460311 h 460311"/>
              <a:gd name="connsiteX3" fmla="*/ 279918 w 1150775"/>
              <a:gd name="connsiteY3" fmla="*/ 391886 h 460311"/>
              <a:gd name="connsiteX4" fmla="*/ 0 w 1150775"/>
              <a:gd name="connsiteY4" fmla="*/ 0 h 460311"/>
              <a:gd name="connsiteX0" fmla="*/ 0 w 1150775"/>
              <a:gd name="connsiteY0" fmla="*/ 0 h 460311"/>
              <a:gd name="connsiteX1" fmla="*/ 578500 w 1150775"/>
              <a:gd name="connsiteY1" fmla="*/ 65184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0 w 1150775"/>
              <a:gd name="connsiteY0" fmla="*/ 0 h 460311"/>
              <a:gd name="connsiteX1" fmla="*/ 740231 w 1150775"/>
              <a:gd name="connsiteY1" fmla="*/ 146050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472751 w 870857"/>
              <a:gd name="connsiteY0" fmla="*/ 0 h 659365"/>
              <a:gd name="connsiteX1" fmla="*/ 460313 w 870857"/>
              <a:gd name="connsiteY1" fmla="*/ 345104 h 659365"/>
              <a:gd name="connsiteX2" fmla="*/ 845976 w 870857"/>
              <a:gd name="connsiteY2" fmla="*/ 329682 h 659365"/>
              <a:gd name="connsiteX3" fmla="*/ 870857 w 870857"/>
              <a:gd name="connsiteY3" fmla="*/ 659365 h 659365"/>
              <a:gd name="connsiteX4" fmla="*/ 0 w 870857"/>
              <a:gd name="connsiteY4" fmla="*/ 590940 h 659365"/>
              <a:gd name="connsiteX5" fmla="*/ 472751 w 870857"/>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0 w 1125894"/>
              <a:gd name="connsiteY4" fmla="*/ 2 h 659365"/>
              <a:gd name="connsiteX5" fmla="*/ 727788 w 1125894"/>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466533 w 1125894"/>
              <a:gd name="connsiteY4" fmla="*/ 289119 h 659365"/>
              <a:gd name="connsiteX5" fmla="*/ 0 w 1125894"/>
              <a:gd name="connsiteY5" fmla="*/ 2 h 659365"/>
              <a:gd name="connsiteX6" fmla="*/ 727788 w 1125894"/>
              <a:gd name="connsiteY6" fmla="*/ 0 h 65936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0 w 1225418"/>
              <a:gd name="connsiteY4" fmla="*/ 0 h 967405"/>
              <a:gd name="connsiteX5" fmla="*/ 99524 w 1225418"/>
              <a:gd name="connsiteY5" fmla="*/ 308042 h 967405"/>
              <a:gd name="connsiteX6" fmla="*/ 827312 w 1225418"/>
              <a:gd name="connsiteY6" fmla="*/ 308040 h 96740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317241 w 1225418"/>
              <a:gd name="connsiteY4" fmla="*/ 230155 h 967405"/>
              <a:gd name="connsiteX5" fmla="*/ 0 w 1225418"/>
              <a:gd name="connsiteY5" fmla="*/ 0 h 967405"/>
              <a:gd name="connsiteX6" fmla="*/ 99524 w 1225418"/>
              <a:gd name="connsiteY6" fmla="*/ 308042 h 967405"/>
              <a:gd name="connsiteX7" fmla="*/ 827312 w 1225418"/>
              <a:gd name="connsiteY7" fmla="*/ 308040 h 967405"/>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0 w 1642185"/>
              <a:gd name="connsiteY4" fmla="*/ 0 h 986066"/>
              <a:gd name="connsiteX5" fmla="*/ 416767 w 1642185"/>
              <a:gd name="connsiteY5" fmla="*/ 18661 h 986066"/>
              <a:gd name="connsiteX6" fmla="*/ 516291 w 1642185"/>
              <a:gd name="connsiteY6" fmla="*/ 326703 h 986066"/>
              <a:gd name="connsiteX7" fmla="*/ 1244079 w 1642185"/>
              <a:gd name="connsiteY7" fmla="*/ 326701 h 986066"/>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31103 w 1642185"/>
              <a:gd name="connsiteY4" fmla="*/ 342123 h 986066"/>
              <a:gd name="connsiteX5" fmla="*/ 0 w 1642185"/>
              <a:gd name="connsiteY5" fmla="*/ 0 h 986066"/>
              <a:gd name="connsiteX6" fmla="*/ 416767 w 1642185"/>
              <a:gd name="connsiteY6" fmla="*/ 18661 h 986066"/>
              <a:gd name="connsiteX7" fmla="*/ 516291 w 1642185"/>
              <a:gd name="connsiteY7" fmla="*/ 326703 h 986066"/>
              <a:gd name="connsiteX8" fmla="*/ 1244079 w 1642185"/>
              <a:gd name="connsiteY8" fmla="*/ 326701 h 986066"/>
              <a:gd name="connsiteX0" fmla="*/ 1634200 w 2032306"/>
              <a:gd name="connsiteY0" fmla="*/ 326701 h 986066"/>
              <a:gd name="connsiteX1" fmla="*/ 1621762 w 2032306"/>
              <a:gd name="connsiteY1" fmla="*/ 671805 h 986066"/>
              <a:gd name="connsiteX2" fmla="*/ 2007425 w 2032306"/>
              <a:gd name="connsiteY2" fmla="*/ 656383 h 986066"/>
              <a:gd name="connsiteX3" fmla="*/ 2032306 w 2032306"/>
              <a:gd name="connsiteY3" fmla="*/ 986066 h 986066"/>
              <a:gd name="connsiteX4" fmla="*/ 60440 w 2032306"/>
              <a:gd name="connsiteY4" fmla="*/ 342123 h 986066"/>
              <a:gd name="connsiteX5" fmla="*/ 421224 w 2032306"/>
              <a:gd name="connsiteY5" fmla="*/ 342123 h 986066"/>
              <a:gd name="connsiteX6" fmla="*/ 390121 w 2032306"/>
              <a:gd name="connsiteY6" fmla="*/ 0 h 986066"/>
              <a:gd name="connsiteX7" fmla="*/ 806888 w 2032306"/>
              <a:gd name="connsiteY7" fmla="*/ 18661 h 986066"/>
              <a:gd name="connsiteX8" fmla="*/ 906412 w 2032306"/>
              <a:gd name="connsiteY8" fmla="*/ 326703 h 986066"/>
              <a:gd name="connsiteX9" fmla="*/ 1634200 w 2032306"/>
              <a:gd name="connsiteY9" fmla="*/ 326701 h 986066"/>
              <a:gd name="connsiteX0" fmla="*/ 1741199 w 2139305"/>
              <a:gd name="connsiteY0" fmla="*/ 326701 h 986066"/>
              <a:gd name="connsiteX1" fmla="*/ 1728761 w 2139305"/>
              <a:gd name="connsiteY1" fmla="*/ 671805 h 986066"/>
              <a:gd name="connsiteX2" fmla="*/ 2114424 w 2139305"/>
              <a:gd name="connsiteY2" fmla="*/ 656383 h 986066"/>
              <a:gd name="connsiteX3" fmla="*/ 2139305 w 2139305"/>
              <a:gd name="connsiteY3" fmla="*/ 986066 h 986066"/>
              <a:gd name="connsiteX4" fmla="*/ 123896 w 2139305"/>
              <a:gd name="connsiteY4" fmla="*/ 653143 h 986066"/>
              <a:gd name="connsiteX5" fmla="*/ 167439 w 2139305"/>
              <a:gd name="connsiteY5" fmla="*/ 342123 h 986066"/>
              <a:gd name="connsiteX6" fmla="*/ 528223 w 2139305"/>
              <a:gd name="connsiteY6" fmla="*/ 342123 h 986066"/>
              <a:gd name="connsiteX7" fmla="*/ 497120 w 2139305"/>
              <a:gd name="connsiteY7" fmla="*/ 0 h 986066"/>
              <a:gd name="connsiteX8" fmla="*/ 913887 w 2139305"/>
              <a:gd name="connsiteY8" fmla="*/ 18661 h 986066"/>
              <a:gd name="connsiteX9" fmla="*/ 1013411 w 2139305"/>
              <a:gd name="connsiteY9" fmla="*/ 326703 h 986066"/>
              <a:gd name="connsiteX10" fmla="*/ 1741199 w 2139305"/>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889515 w 2015409"/>
              <a:gd name="connsiteY9" fmla="*/ 326703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48405 w 2046511"/>
              <a:gd name="connsiteY0" fmla="*/ 326701 h 986066"/>
              <a:gd name="connsiteX1" fmla="*/ 1635967 w 2046511"/>
              <a:gd name="connsiteY1" fmla="*/ 671805 h 986066"/>
              <a:gd name="connsiteX2" fmla="*/ 2021630 w 2046511"/>
              <a:gd name="connsiteY2" fmla="*/ 656383 h 986066"/>
              <a:gd name="connsiteX3" fmla="*/ 2046511 w 2046511"/>
              <a:gd name="connsiteY3" fmla="*/ 986066 h 986066"/>
              <a:gd name="connsiteX4" fmla="*/ 31102 w 2046511"/>
              <a:gd name="connsiteY4" fmla="*/ 653143 h 986066"/>
              <a:gd name="connsiteX5" fmla="*/ 0 w 2046511"/>
              <a:gd name="connsiteY5" fmla="*/ 335903 h 986066"/>
              <a:gd name="connsiteX6" fmla="*/ 435429 w 2046511"/>
              <a:gd name="connsiteY6" fmla="*/ 342123 h 986066"/>
              <a:gd name="connsiteX7" fmla="*/ 404326 w 2046511"/>
              <a:gd name="connsiteY7" fmla="*/ 0 h 986066"/>
              <a:gd name="connsiteX8" fmla="*/ 821093 w 2046511"/>
              <a:gd name="connsiteY8" fmla="*/ 18661 h 986066"/>
              <a:gd name="connsiteX9" fmla="*/ 827311 w 2046511"/>
              <a:gd name="connsiteY9" fmla="*/ 339144 h 986066"/>
              <a:gd name="connsiteX10" fmla="*/ 1648405 w 2046511"/>
              <a:gd name="connsiteY10" fmla="*/ 326701 h 986066"/>
              <a:gd name="connsiteX0" fmla="*/ 1642185 w 2040291"/>
              <a:gd name="connsiteY0" fmla="*/ 326701 h 986066"/>
              <a:gd name="connsiteX1" fmla="*/ 1629747 w 2040291"/>
              <a:gd name="connsiteY1" fmla="*/ 671805 h 986066"/>
              <a:gd name="connsiteX2" fmla="*/ 2015410 w 2040291"/>
              <a:gd name="connsiteY2" fmla="*/ 656383 h 986066"/>
              <a:gd name="connsiteX3" fmla="*/ 2040291 w 2040291"/>
              <a:gd name="connsiteY3" fmla="*/ 986066 h 986066"/>
              <a:gd name="connsiteX4" fmla="*/ 24882 w 2040291"/>
              <a:gd name="connsiteY4" fmla="*/ 653143 h 986066"/>
              <a:gd name="connsiteX5" fmla="*/ 0 w 2040291"/>
              <a:gd name="connsiteY5" fmla="*/ 329683 h 986066"/>
              <a:gd name="connsiteX6" fmla="*/ 429209 w 2040291"/>
              <a:gd name="connsiteY6" fmla="*/ 342123 h 986066"/>
              <a:gd name="connsiteX7" fmla="*/ 398106 w 2040291"/>
              <a:gd name="connsiteY7" fmla="*/ 0 h 986066"/>
              <a:gd name="connsiteX8" fmla="*/ 814873 w 2040291"/>
              <a:gd name="connsiteY8" fmla="*/ 18661 h 986066"/>
              <a:gd name="connsiteX9" fmla="*/ 821091 w 2040291"/>
              <a:gd name="connsiteY9" fmla="*/ 339144 h 986066"/>
              <a:gd name="connsiteX10" fmla="*/ 1642185 w 2040291"/>
              <a:gd name="connsiteY10" fmla="*/ 326701 h 986066"/>
              <a:gd name="connsiteX0" fmla="*/ 2109620 w 2507726"/>
              <a:gd name="connsiteY0" fmla="*/ 326701 h 986673"/>
              <a:gd name="connsiteX1" fmla="*/ 2097182 w 2507726"/>
              <a:gd name="connsiteY1" fmla="*/ 671805 h 986673"/>
              <a:gd name="connsiteX2" fmla="*/ 2482845 w 2507726"/>
              <a:gd name="connsiteY2" fmla="*/ 656383 h 986673"/>
              <a:gd name="connsiteX3" fmla="*/ 2507726 w 2507726"/>
              <a:gd name="connsiteY3" fmla="*/ 986066 h 986673"/>
              <a:gd name="connsiteX4" fmla="*/ 81771 w 2507726"/>
              <a:gd name="connsiteY4" fmla="*/ 678025 h 986673"/>
              <a:gd name="connsiteX5" fmla="*/ 492317 w 2507726"/>
              <a:gd name="connsiteY5" fmla="*/ 653143 h 986673"/>
              <a:gd name="connsiteX6" fmla="*/ 467435 w 2507726"/>
              <a:gd name="connsiteY6" fmla="*/ 329683 h 986673"/>
              <a:gd name="connsiteX7" fmla="*/ 896644 w 2507726"/>
              <a:gd name="connsiteY7" fmla="*/ 342123 h 986673"/>
              <a:gd name="connsiteX8" fmla="*/ 865541 w 2507726"/>
              <a:gd name="connsiteY8" fmla="*/ 0 h 986673"/>
              <a:gd name="connsiteX9" fmla="*/ 1282308 w 2507726"/>
              <a:gd name="connsiteY9" fmla="*/ 18661 h 986673"/>
              <a:gd name="connsiteX10" fmla="*/ 1288526 w 2507726"/>
              <a:gd name="connsiteY10" fmla="*/ 339144 h 986673"/>
              <a:gd name="connsiteX11" fmla="*/ 2109620 w 2507726"/>
              <a:gd name="connsiteY11" fmla="*/ 326701 h 986673"/>
              <a:gd name="connsiteX0" fmla="*/ 2188807 w 2586913"/>
              <a:gd name="connsiteY0" fmla="*/ 326701 h 1016300"/>
              <a:gd name="connsiteX1" fmla="*/ 2176369 w 2586913"/>
              <a:gd name="connsiteY1" fmla="*/ 671805 h 1016300"/>
              <a:gd name="connsiteX2" fmla="*/ 2562032 w 2586913"/>
              <a:gd name="connsiteY2" fmla="*/ 656383 h 1016300"/>
              <a:gd name="connsiteX3" fmla="*/ 2586913 w 2586913"/>
              <a:gd name="connsiteY3" fmla="*/ 986066 h 1016300"/>
              <a:gd name="connsiteX4" fmla="*/ 173399 w 2586913"/>
              <a:gd name="connsiteY4" fmla="*/ 989045 h 1016300"/>
              <a:gd name="connsiteX5" fmla="*/ 160958 w 2586913"/>
              <a:gd name="connsiteY5" fmla="*/ 678025 h 1016300"/>
              <a:gd name="connsiteX6" fmla="*/ 571504 w 2586913"/>
              <a:gd name="connsiteY6" fmla="*/ 653143 h 1016300"/>
              <a:gd name="connsiteX7" fmla="*/ 546622 w 2586913"/>
              <a:gd name="connsiteY7" fmla="*/ 329683 h 1016300"/>
              <a:gd name="connsiteX8" fmla="*/ 975831 w 2586913"/>
              <a:gd name="connsiteY8" fmla="*/ 342123 h 1016300"/>
              <a:gd name="connsiteX9" fmla="*/ 944728 w 2586913"/>
              <a:gd name="connsiteY9" fmla="*/ 0 h 1016300"/>
              <a:gd name="connsiteX10" fmla="*/ 1361495 w 2586913"/>
              <a:gd name="connsiteY10" fmla="*/ 18661 h 1016300"/>
              <a:gd name="connsiteX11" fmla="*/ 1367713 w 2586913"/>
              <a:gd name="connsiteY11" fmla="*/ 339144 h 1016300"/>
              <a:gd name="connsiteX12" fmla="*/ 2188807 w 2586913"/>
              <a:gd name="connsiteY12" fmla="*/ 326701 h 1016300"/>
              <a:gd name="connsiteX0" fmla="*/ 2030446 w 2428552"/>
              <a:gd name="connsiteY0" fmla="*/ 326701 h 1016300"/>
              <a:gd name="connsiteX1" fmla="*/ 2018008 w 2428552"/>
              <a:gd name="connsiteY1" fmla="*/ 671805 h 1016300"/>
              <a:gd name="connsiteX2" fmla="*/ 2403671 w 2428552"/>
              <a:gd name="connsiteY2" fmla="*/ 656383 h 1016300"/>
              <a:gd name="connsiteX3" fmla="*/ 2428552 w 2428552"/>
              <a:gd name="connsiteY3" fmla="*/ 986066 h 1016300"/>
              <a:gd name="connsiteX4" fmla="*/ 15038 w 2428552"/>
              <a:gd name="connsiteY4" fmla="*/ 989045 h 1016300"/>
              <a:gd name="connsiteX5" fmla="*/ 2597 w 2428552"/>
              <a:gd name="connsiteY5" fmla="*/ 678025 h 1016300"/>
              <a:gd name="connsiteX6" fmla="*/ 413143 w 2428552"/>
              <a:gd name="connsiteY6" fmla="*/ 653143 h 1016300"/>
              <a:gd name="connsiteX7" fmla="*/ 388261 w 2428552"/>
              <a:gd name="connsiteY7" fmla="*/ 329683 h 1016300"/>
              <a:gd name="connsiteX8" fmla="*/ 817470 w 2428552"/>
              <a:gd name="connsiteY8" fmla="*/ 342123 h 1016300"/>
              <a:gd name="connsiteX9" fmla="*/ 786367 w 2428552"/>
              <a:gd name="connsiteY9" fmla="*/ 0 h 1016300"/>
              <a:gd name="connsiteX10" fmla="*/ 1203134 w 2428552"/>
              <a:gd name="connsiteY10" fmla="*/ 18661 h 1016300"/>
              <a:gd name="connsiteX11" fmla="*/ 1209352 w 2428552"/>
              <a:gd name="connsiteY11" fmla="*/ 339144 h 1016300"/>
              <a:gd name="connsiteX12" fmla="*/ 2030446 w 2428552"/>
              <a:gd name="connsiteY12" fmla="*/ 326701 h 1016300"/>
              <a:gd name="connsiteX0" fmla="*/ 2030446 w 2428552"/>
              <a:gd name="connsiteY0" fmla="*/ 326701 h 989045"/>
              <a:gd name="connsiteX1" fmla="*/ 2018008 w 2428552"/>
              <a:gd name="connsiteY1" fmla="*/ 671805 h 989045"/>
              <a:gd name="connsiteX2" fmla="*/ 2403671 w 2428552"/>
              <a:gd name="connsiteY2" fmla="*/ 656383 h 989045"/>
              <a:gd name="connsiteX3" fmla="*/ 2428552 w 2428552"/>
              <a:gd name="connsiteY3" fmla="*/ 986066 h 989045"/>
              <a:gd name="connsiteX4" fmla="*/ 15038 w 2428552"/>
              <a:gd name="connsiteY4" fmla="*/ 989045 h 989045"/>
              <a:gd name="connsiteX5" fmla="*/ 2597 w 2428552"/>
              <a:gd name="connsiteY5" fmla="*/ 678025 h 989045"/>
              <a:gd name="connsiteX6" fmla="*/ 413143 w 2428552"/>
              <a:gd name="connsiteY6" fmla="*/ 653143 h 989045"/>
              <a:gd name="connsiteX7" fmla="*/ 388261 w 2428552"/>
              <a:gd name="connsiteY7" fmla="*/ 329683 h 989045"/>
              <a:gd name="connsiteX8" fmla="*/ 817470 w 2428552"/>
              <a:gd name="connsiteY8" fmla="*/ 342123 h 989045"/>
              <a:gd name="connsiteX9" fmla="*/ 786367 w 2428552"/>
              <a:gd name="connsiteY9" fmla="*/ 0 h 989045"/>
              <a:gd name="connsiteX10" fmla="*/ 1203134 w 2428552"/>
              <a:gd name="connsiteY10" fmla="*/ 18661 h 989045"/>
              <a:gd name="connsiteX11" fmla="*/ 1209352 w 2428552"/>
              <a:gd name="connsiteY11" fmla="*/ 339144 h 989045"/>
              <a:gd name="connsiteX12" fmla="*/ 2030446 w 2428552"/>
              <a:gd name="connsiteY12" fmla="*/ 326701 h 98904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17470 w 2428552"/>
              <a:gd name="connsiteY8" fmla="*/ 335903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05029 w 2428552"/>
              <a:gd name="connsiteY8" fmla="*/ 317242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27849 w 2425955"/>
              <a:gd name="connsiteY0" fmla="*/ 320481 h 982825"/>
              <a:gd name="connsiteX1" fmla="*/ 2015411 w 2425955"/>
              <a:gd name="connsiteY1" fmla="*/ 665585 h 982825"/>
              <a:gd name="connsiteX2" fmla="*/ 2401074 w 2425955"/>
              <a:gd name="connsiteY2" fmla="*/ 650163 h 982825"/>
              <a:gd name="connsiteX3" fmla="*/ 2425955 w 2425955"/>
              <a:gd name="connsiteY3" fmla="*/ 979846 h 982825"/>
              <a:gd name="connsiteX4" fmla="*/ 12441 w 2425955"/>
              <a:gd name="connsiteY4" fmla="*/ 982825 h 982825"/>
              <a:gd name="connsiteX5" fmla="*/ 0 w 2425955"/>
              <a:gd name="connsiteY5" fmla="*/ 671805 h 982825"/>
              <a:gd name="connsiteX6" fmla="*/ 410546 w 2425955"/>
              <a:gd name="connsiteY6" fmla="*/ 646923 h 982825"/>
              <a:gd name="connsiteX7" fmla="*/ 385664 w 2425955"/>
              <a:gd name="connsiteY7" fmla="*/ 323463 h 982825"/>
              <a:gd name="connsiteX8" fmla="*/ 802432 w 2425955"/>
              <a:gd name="connsiteY8" fmla="*/ 317242 h 982825"/>
              <a:gd name="connsiteX9" fmla="*/ 783770 w 2425955"/>
              <a:gd name="connsiteY9" fmla="*/ 0 h 982825"/>
              <a:gd name="connsiteX10" fmla="*/ 1200537 w 2425955"/>
              <a:gd name="connsiteY10" fmla="*/ 12441 h 982825"/>
              <a:gd name="connsiteX11" fmla="*/ 1206755 w 2425955"/>
              <a:gd name="connsiteY11" fmla="*/ 332924 h 982825"/>
              <a:gd name="connsiteX12" fmla="*/ 2027849 w 2425955"/>
              <a:gd name="connsiteY12" fmla="*/ 320481 h 982825"/>
              <a:gd name="connsiteX0" fmla="*/ 2034069 w 2432175"/>
              <a:gd name="connsiteY0" fmla="*/ 320481 h 982825"/>
              <a:gd name="connsiteX1" fmla="*/ 2021631 w 2432175"/>
              <a:gd name="connsiteY1" fmla="*/ 665585 h 982825"/>
              <a:gd name="connsiteX2" fmla="*/ 2407294 w 2432175"/>
              <a:gd name="connsiteY2" fmla="*/ 650163 h 982825"/>
              <a:gd name="connsiteX3" fmla="*/ 2432175 w 2432175"/>
              <a:gd name="connsiteY3" fmla="*/ 979846 h 982825"/>
              <a:gd name="connsiteX4" fmla="*/ 18661 w 2432175"/>
              <a:gd name="connsiteY4" fmla="*/ 982825 h 982825"/>
              <a:gd name="connsiteX5" fmla="*/ 0 w 2432175"/>
              <a:gd name="connsiteY5" fmla="*/ 646923 h 982825"/>
              <a:gd name="connsiteX6" fmla="*/ 416766 w 2432175"/>
              <a:gd name="connsiteY6" fmla="*/ 646923 h 982825"/>
              <a:gd name="connsiteX7" fmla="*/ 391884 w 2432175"/>
              <a:gd name="connsiteY7" fmla="*/ 323463 h 982825"/>
              <a:gd name="connsiteX8" fmla="*/ 808652 w 2432175"/>
              <a:gd name="connsiteY8" fmla="*/ 317242 h 982825"/>
              <a:gd name="connsiteX9" fmla="*/ 789990 w 2432175"/>
              <a:gd name="connsiteY9" fmla="*/ 0 h 982825"/>
              <a:gd name="connsiteX10" fmla="*/ 1206757 w 2432175"/>
              <a:gd name="connsiteY10" fmla="*/ 12441 h 982825"/>
              <a:gd name="connsiteX11" fmla="*/ 1212975 w 2432175"/>
              <a:gd name="connsiteY11" fmla="*/ 332924 h 982825"/>
              <a:gd name="connsiteX12" fmla="*/ 2034069 w 2432175"/>
              <a:gd name="connsiteY12" fmla="*/ 320481 h 982825"/>
              <a:gd name="connsiteX0" fmla="*/ 2034069 w 2432175"/>
              <a:gd name="connsiteY0" fmla="*/ 320481 h 982825"/>
              <a:gd name="connsiteX1" fmla="*/ 2034072 w 2432175"/>
              <a:gd name="connsiteY1" fmla="*/ 659364 h 982825"/>
              <a:gd name="connsiteX2" fmla="*/ 2407294 w 2432175"/>
              <a:gd name="connsiteY2" fmla="*/ 650163 h 982825"/>
              <a:gd name="connsiteX3" fmla="*/ 2432175 w 2432175"/>
              <a:gd name="connsiteY3" fmla="*/ 979846 h 982825"/>
              <a:gd name="connsiteX4" fmla="*/ 18661 w 2432175"/>
              <a:gd name="connsiteY4" fmla="*/ 982825 h 982825"/>
              <a:gd name="connsiteX5" fmla="*/ 0 w 2432175"/>
              <a:gd name="connsiteY5" fmla="*/ 646923 h 982825"/>
              <a:gd name="connsiteX6" fmla="*/ 416766 w 2432175"/>
              <a:gd name="connsiteY6" fmla="*/ 646923 h 982825"/>
              <a:gd name="connsiteX7" fmla="*/ 391884 w 2432175"/>
              <a:gd name="connsiteY7" fmla="*/ 323463 h 982825"/>
              <a:gd name="connsiteX8" fmla="*/ 808652 w 2432175"/>
              <a:gd name="connsiteY8" fmla="*/ 317242 h 982825"/>
              <a:gd name="connsiteX9" fmla="*/ 789990 w 2432175"/>
              <a:gd name="connsiteY9" fmla="*/ 0 h 982825"/>
              <a:gd name="connsiteX10" fmla="*/ 1206757 w 2432175"/>
              <a:gd name="connsiteY10" fmla="*/ 12441 h 982825"/>
              <a:gd name="connsiteX11" fmla="*/ 1212975 w 2432175"/>
              <a:gd name="connsiteY11" fmla="*/ 332924 h 982825"/>
              <a:gd name="connsiteX12" fmla="*/ 2034069 w 2432175"/>
              <a:gd name="connsiteY12" fmla="*/ 320481 h 982825"/>
              <a:gd name="connsiteX0" fmla="*/ 2034069 w 2432176"/>
              <a:gd name="connsiteY0" fmla="*/ 320481 h 982825"/>
              <a:gd name="connsiteX1" fmla="*/ 2034072 w 2432176"/>
              <a:gd name="connsiteY1" fmla="*/ 659364 h 982825"/>
              <a:gd name="connsiteX2" fmla="*/ 2432176 w 2432176"/>
              <a:gd name="connsiteY2" fmla="*/ 656384 h 982825"/>
              <a:gd name="connsiteX3" fmla="*/ 2432175 w 2432176"/>
              <a:gd name="connsiteY3" fmla="*/ 979846 h 982825"/>
              <a:gd name="connsiteX4" fmla="*/ 18661 w 2432176"/>
              <a:gd name="connsiteY4" fmla="*/ 982825 h 982825"/>
              <a:gd name="connsiteX5" fmla="*/ 0 w 2432176"/>
              <a:gd name="connsiteY5" fmla="*/ 646923 h 982825"/>
              <a:gd name="connsiteX6" fmla="*/ 416766 w 2432176"/>
              <a:gd name="connsiteY6" fmla="*/ 646923 h 982825"/>
              <a:gd name="connsiteX7" fmla="*/ 391884 w 2432176"/>
              <a:gd name="connsiteY7" fmla="*/ 323463 h 982825"/>
              <a:gd name="connsiteX8" fmla="*/ 808652 w 2432176"/>
              <a:gd name="connsiteY8" fmla="*/ 317242 h 982825"/>
              <a:gd name="connsiteX9" fmla="*/ 789990 w 2432176"/>
              <a:gd name="connsiteY9" fmla="*/ 0 h 982825"/>
              <a:gd name="connsiteX10" fmla="*/ 1206757 w 2432176"/>
              <a:gd name="connsiteY10" fmla="*/ 12441 h 982825"/>
              <a:gd name="connsiteX11" fmla="*/ 1212975 w 2432176"/>
              <a:gd name="connsiteY11" fmla="*/ 332924 h 982825"/>
              <a:gd name="connsiteX12" fmla="*/ 2034069 w 2432176"/>
              <a:gd name="connsiteY12" fmla="*/ 320481 h 982825"/>
              <a:gd name="connsiteX0" fmla="*/ 2034069 w 2432176"/>
              <a:gd name="connsiteY0" fmla="*/ 320481 h 982825"/>
              <a:gd name="connsiteX1" fmla="*/ 2034072 w 2432176"/>
              <a:gd name="connsiteY1" fmla="*/ 659364 h 982825"/>
              <a:gd name="connsiteX2" fmla="*/ 2432176 w 2432176"/>
              <a:gd name="connsiteY2" fmla="*/ 656384 h 982825"/>
              <a:gd name="connsiteX3" fmla="*/ 2432175 w 2432176"/>
              <a:gd name="connsiteY3" fmla="*/ 954965 h 982825"/>
              <a:gd name="connsiteX4" fmla="*/ 18661 w 2432176"/>
              <a:gd name="connsiteY4" fmla="*/ 982825 h 982825"/>
              <a:gd name="connsiteX5" fmla="*/ 0 w 2432176"/>
              <a:gd name="connsiteY5" fmla="*/ 646923 h 982825"/>
              <a:gd name="connsiteX6" fmla="*/ 416766 w 2432176"/>
              <a:gd name="connsiteY6" fmla="*/ 646923 h 982825"/>
              <a:gd name="connsiteX7" fmla="*/ 391884 w 2432176"/>
              <a:gd name="connsiteY7" fmla="*/ 323463 h 982825"/>
              <a:gd name="connsiteX8" fmla="*/ 808652 w 2432176"/>
              <a:gd name="connsiteY8" fmla="*/ 317242 h 982825"/>
              <a:gd name="connsiteX9" fmla="*/ 789990 w 2432176"/>
              <a:gd name="connsiteY9" fmla="*/ 0 h 982825"/>
              <a:gd name="connsiteX10" fmla="*/ 1206757 w 2432176"/>
              <a:gd name="connsiteY10" fmla="*/ 12441 h 982825"/>
              <a:gd name="connsiteX11" fmla="*/ 1212975 w 2432176"/>
              <a:gd name="connsiteY11" fmla="*/ 332924 h 982825"/>
              <a:gd name="connsiteX12" fmla="*/ 2034069 w 2432176"/>
              <a:gd name="connsiteY12" fmla="*/ 320481 h 982825"/>
              <a:gd name="connsiteX0" fmla="*/ 2034069 w 2432176"/>
              <a:gd name="connsiteY0" fmla="*/ 320481 h 964164"/>
              <a:gd name="connsiteX1" fmla="*/ 2034072 w 2432176"/>
              <a:gd name="connsiteY1" fmla="*/ 659364 h 964164"/>
              <a:gd name="connsiteX2" fmla="*/ 2432176 w 2432176"/>
              <a:gd name="connsiteY2" fmla="*/ 656384 h 964164"/>
              <a:gd name="connsiteX3" fmla="*/ 2432175 w 2432176"/>
              <a:gd name="connsiteY3" fmla="*/ 954965 h 964164"/>
              <a:gd name="connsiteX4" fmla="*/ 6220 w 2432176"/>
              <a:gd name="connsiteY4" fmla="*/ 964164 h 964164"/>
              <a:gd name="connsiteX5" fmla="*/ 0 w 2432176"/>
              <a:gd name="connsiteY5" fmla="*/ 646923 h 964164"/>
              <a:gd name="connsiteX6" fmla="*/ 416766 w 2432176"/>
              <a:gd name="connsiteY6" fmla="*/ 646923 h 964164"/>
              <a:gd name="connsiteX7" fmla="*/ 391884 w 2432176"/>
              <a:gd name="connsiteY7" fmla="*/ 323463 h 964164"/>
              <a:gd name="connsiteX8" fmla="*/ 808652 w 2432176"/>
              <a:gd name="connsiteY8" fmla="*/ 317242 h 964164"/>
              <a:gd name="connsiteX9" fmla="*/ 789990 w 2432176"/>
              <a:gd name="connsiteY9" fmla="*/ 0 h 964164"/>
              <a:gd name="connsiteX10" fmla="*/ 1206757 w 2432176"/>
              <a:gd name="connsiteY10" fmla="*/ 12441 h 964164"/>
              <a:gd name="connsiteX11" fmla="*/ 1212975 w 2432176"/>
              <a:gd name="connsiteY11" fmla="*/ 332924 h 964164"/>
              <a:gd name="connsiteX12" fmla="*/ 2034069 w 2432176"/>
              <a:gd name="connsiteY12" fmla="*/ 320481 h 9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2176" h="964164">
                <a:moveTo>
                  <a:pt x="2034069" y="320481"/>
                </a:moveTo>
                <a:lnTo>
                  <a:pt x="2034072" y="659364"/>
                </a:lnTo>
                <a:lnTo>
                  <a:pt x="2432176" y="656384"/>
                </a:lnTo>
                <a:cubicBezTo>
                  <a:pt x="2432176" y="764205"/>
                  <a:pt x="2432175" y="847144"/>
                  <a:pt x="2432175" y="954965"/>
                </a:cubicBezTo>
                <a:lnTo>
                  <a:pt x="6220" y="964164"/>
                </a:lnTo>
                <a:lnTo>
                  <a:pt x="0" y="646923"/>
                </a:lnTo>
                <a:lnTo>
                  <a:pt x="416766" y="646923"/>
                </a:lnTo>
                <a:lnTo>
                  <a:pt x="391884" y="323463"/>
                </a:lnTo>
                <a:lnTo>
                  <a:pt x="808652" y="317242"/>
                </a:lnTo>
                <a:lnTo>
                  <a:pt x="789990" y="0"/>
                </a:lnTo>
                <a:lnTo>
                  <a:pt x="1206757" y="12441"/>
                </a:lnTo>
                <a:lnTo>
                  <a:pt x="1212975" y="332924"/>
                </a:lnTo>
                <a:lnTo>
                  <a:pt x="2034069" y="320481"/>
                </a:lnTo>
                <a:close/>
              </a:path>
            </a:pathLst>
          </a:custGeom>
          <a:noFill/>
          <a:ln w="57150" cap="flat" cmpd="sng" algn="ctr">
            <a:solidFill>
              <a:srgbClr val="C0504D">
                <a:lumMod val="60000"/>
                <a:lumOff val="40000"/>
              </a:srgbClr>
            </a:solidFill>
            <a:prstDash val="solid"/>
          </a:ln>
          <a:effectLst/>
        </p:spPr>
        <p:txBody>
          <a:bodyPr rtlCol="0" anchor="ctr"/>
          <a:lstStyle/>
          <a:p>
            <a:pPr algn="ctr">
              <a:defRPr/>
            </a:pPr>
            <a:endParaRPr lang="en-US" kern="0">
              <a:solidFill>
                <a:prstClr val="white"/>
              </a:solidFill>
              <a:latin typeface="Calibri"/>
            </a:endParaRPr>
          </a:p>
        </p:txBody>
      </p:sp>
      <p:sp>
        <p:nvSpPr>
          <p:cNvPr id="61" name="Freeform 60"/>
          <p:cNvSpPr/>
          <p:nvPr/>
        </p:nvSpPr>
        <p:spPr>
          <a:xfrm>
            <a:off x="6303090" y="3515662"/>
            <a:ext cx="1598646" cy="2282888"/>
          </a:xfrm>
          <a:custGeom>
            <a:avLst/>
            <a:gdLst>
              <a:gd name="connsiteX0" fmla="*/ 0 w 976604"/>
              <a:gd name="connsiteY0" fmla="*/ 12441 h 404327"/>
              <a:gd name="connsiteX1" fmla="*/ 976604 w 976604"/>
              <a:gd name="connsiteY1" fmla="*/ 0 h 404327"/>
              <a:gd name="connsiteX2" fmla="*/ 964163 w 976604"/>
              <a:gd name="connsiteY2" fmla="*/ 373225 h 404327"/>
              <a:gd name="connsiteX3" fmla="*/ 279918 w 976604"/>
              <a:gd name="connsiteY3" fmla="*/ 404327 h 404327"/>
              <a:gd name="connsiteX4" fmla="*/ 0 w 976604"/>
              <a:gd name="connsiteY4" fmla="*/ 12441 h 404327"/>
              <a:gd name="connsiteX0" fmla="*/ 0 w 1150775"/>
              <a:gd name="connsiteY0" fmla="*/ 12441 h 472752"/>
              <a:gd name="connsiteX1" fmla="*/ 976604 w 1150775"/>
              <a:gd name="connsiteY1" fmla="*/ 0 h 472752"/>
              <a:gd name="connsiteX2" fmla="*/ 1150775 w 1150775"/>
              <a:gd name="connsiteY2" fmla="*/ 472752 h 472752"/>
              <a:gd name="connsiteX3" fmla="*/ 279918 w 1150775"/>
              <a:gd name="connsiteY3" fmla="*/ 404327 h 472752"/>
              <a:gd name="connsiteX4" fmla="*/ 0 w 1150775"/>
              <a:gd name="connsiteY4" fmla="*/ 12441 h 472752"/>
              <a:gd name="connsiteX0" fmla="*/ 0 w 1150775"/>
              <a:gd name="connsiteY0" fmla="*/ 0 h 460311"/>
              <a:gd name="connsiteX1" fmla="*/ 1125894 w 1150775"/>
              <a:gd name="connsiteY1" fmla="*/ 130628 h 460311"/>
              <a:gd name="connsiteX2" fmla="*/ 1150775 w 1150775"/>
              <a:gd name="connsiteY2" fmla="*/ 460311 h 460311"/>
              <a:gd name="connsiteX3" fmla="*/ 279918 w 1150775"/>
              <a:gd name="connsiteY3" fmla="*/ 391886 h 460311"/>
              <a:gd name="connsiteX4" fmla="*/ 0 w 1150775"/>
              <a:gd name="connsiteY4" fmla="*/ 0 h 460311"/>
              <a:gd name="connsiteX0" fmla="*/ 0 w 1150775"/>
              <a:gd name="connsiteY0" fmla="*/ 0 h 460311"/>
              <a:gd name="connsiteX1" fmla="*/ 578500 w 1150775"/>
              <a:gd name="connsiteY1" fmla="*/ 65184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0 w 1150775"/>
              <a:gd name="connsiteY0" fmla="*/ 0 h 460311"/>
              <a:gd name="connsiteX1" fmla="*/ 740231 w 1150775"/>
              <a:gd name="connsiteY1" fmla="*/ 146050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472751 w 870857"/>
              <a:gd name="connsiteY0" fmla="*/ 0 h 659365"/>
              <a:gd name="connsiteX1" fmla="*/ 460313 w 870857"/>
              <a:gd name="connsiteY1" fmla="*/ 345104 h 659365"/>
              <a:gd name="connsiteX2" fmla="*/ 845976 w 870857"/>
              <a:gd name="connsiteY2" fmla="*/ 329682 h 659365"/>
              <a:gd name="connsiteX3" fmla="*/ 870857 w 870857"/>
              <a:gd name="connsiteY3" fmla="*/ 659365 h 659365"/>
              <a:gd name="connsiteX4" fmla="*/ 0 w 870857"/>
              <a:gd name="connsiteY4" fmla="*/ 590940 h 659365"/>
              <a:gd name="connsiteX5" fmla="*/ 472751 w 870857"/>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0 w 1125894"/>
              <a:gd name="connsiteY4" fmla="*/ 2 h 659365"/>
              <a:gd name="connsiteX5" fmla="*/ 727788 w 1125894"/>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466533 w 1125894"/>
              <a:gd name="connsiteY4" fmla="*/ 289119 h 659365"/>
              <a:gd name="connsiteX5" fmla="*/ 0 w 1125894"/>
              <a:gd name="connsiteY5" fmla="*/ 2 h 659365"/>
              <a:gd name="connsiteX6" fmla="*/ 727788 w 1125894"/>
              <a:gd name="connsiteY6" fmla="*/ 0 h 65936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0 w 1225418"/>
              <a:gd name="connsiteY4" fmla="*/ 0 h 967405"/>
              <a:gd name="connsiteX5" fmla="*/ 99524 w 1225418"/>
              <a:gd name="connsiteY5" fmla="*/ 308042 h 967405"/>
              <a:gd name="connsiteX6" fmla="*/ 827312 w 1225418"/>
              <a:gd name="connsiteY6" fmla="*/ 308040 h 96740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317241 w 1225418"/>
              <a:gd name="connsiteY4" fmla="*/ 230155 h 967405"/>
              <a:gd name="connsiteX5" fmla="*/ 0 w 1225418"/>
              <a:gd name="connsiteY5" fmla="*/ 0 h 967405"/>
              <a:gd name="connsiteX6" fmla="*/ 99524 w 1225418"/>
              <a:gd name="connsiteY6" fmla="*/ 308042 h 967405"/>
              <a:gd name="connsiteX7" fmla="*/ 827312 w 1225418"/>
              <a:gd name="connsiteY7" fmla="*/ 308040 h 967405"/>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0 w 1642185"/>
              <a:gd name="connsiteY4" fmla="*/ 0 h 986066"/>
              <a:gd name="connsiteX5" fmla="*/ 416767 w 1642185"/>
              <a:gd name="connsiteY5" fmla="*/ 18661 h 986066"/>
              <a:gd name="connsiteX6" fmla="*/ 516291 w 1642185"/>
              <a:gd name="connsiteY6" fmla="*/ 326703 h 986066"/>
              <a:gd name="connsiteX7" fmla="*/ 1244079 w 1642185"/>
              <a:gd name="connsiteY7" fmla="*/ 326701 h 986066"/>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31103 w 1642185"/>
              <a:gd name="connsiteY4" fmla="*/ 342123 h 986066"/>
              <a:gd name="connsiteX5" fmla="*/ 0 w 1642185"/>
              <a:gd name="connsiteY5" fmla="*/ 0 h 986066"/>
              <a:gd name="connsiteX6" fmla="*/ 416767 w 1642185"/>
              <a:gd name="connsiteY6" fmla="*/ 18661 h 986066"/>
              <a:gd name="connsiteX7" fmla="*/ 516291 w 1642185"/>
              <a:gd name="connsiteY7" fmla="*/ 326703 h 986066"/>
              <a:gd name="connsiteX8" fmla="*/ 1244079 w 1642185"/>
              <a:gd name="connsiteY8" fmla="*/ 326701 h 986066"/>
              <a:gd name="connsiteX0" fmla="*/ 1634200 w 2032306"/>
              <a:gd name="connsiteY0" fmla="*/ 326701 h 986066"/>
              <a:gd name="connsiteX1" fmla="*/ 1621762 w 2032306"/>
              <a:gd name="connsiteY1" fmla="*/ 671805 h 986066"/>
              <a:gd name="connsiteX2" fmla="*/ 2007425 w 2032306"/>
              <a:gd name="connsiteY2" fmla="*/ 656383 h 986066"/>
              <a:gd name="connsiteX3" fmla="*/ 2032306 w 2032306"/>
              <a:gd name="connsiteY3" fmla="*/ 986066 h 986066"/>
              <a:gd name="connsiteX4" fmla="*/ 60440 w 2032306"/>
              <a:gd name="connsiteY4" fmla="*/ 342123 h 986066"/>
              <a:gd name="connsiteX5" fmla="*/ 421224 w 2032306"/>
              <a:gd name="connsiteY5" fmla="*/ 342123 h 986066"/>
              <a:gd name="connsiteX6" fmla="*/ 390121 w 2032306"/>
              <a:gd name="connsiteY6" fmla="*/ 0 h 986066"/>
              <a:gd name="connsiteX7" fmla="*/ 806888 w 2032306"/>
              <a:gd name="connsiteY7" fmla="*/ 18661 h 986066"/>
              <a:gd name="connsiteX8" fmla="*/ 906412 w 2032306"/>
              <a:gd name="connsiteY8" fmla="*/ 326703 h 986066"/>
              <a:gd name="connsiteX9" fmla="*/ 1634200 w 2032306"/>
              <a:gd name="connsiteY9" fmla="*/ 326701 h 986066"/>
              <a:gd name="connsiteX0" fmla="*/ 1741199 w 2139305"/>
              <a:gd name="connsiteY0" fmla="*/ 326701 h 986066"/>
              <a:gd name="connsiteX1" fmla="*/ 1728761 w 2139305"/>
              <a:gd name="connsiteY1" fmla="*/ 671805 h 986066"/>
              <a:gd name="connsiteX2" fmla="*/ 2114424 w 2139305"/>
              <a:gd name="connsiteY2" fmla="*/ 656383 h 986066"/>
              <a:gd name="connsiteX3" fmla="*/ 2139305 w 2139305"/>
              <a:gd name="connsiteY3" fmla="*/ 986066 h 986066"/>
              <a:gd name="connsiteX4" fmla="*/ 123896 w 2139305"/>
              <a:gd name="connsiteY4" fmla="*/ 653143 h 986066"/>
              <a:gd name="connsiteX5" fmla="*/ 167439 w 2139305"/>
              <a:gd name="connsiteY5" fmla="*/ 342123 h 986066"/>
              <a:gd name="connsiteX6" fmla="*/ 528223 w 2139305"/>
              <a:gd name="connsiteY6" fmla="*/ 342123 h 986066"/>
              <a:gd name="connsiteX7" fmla="*/ 497120 w 2139305"/>
              <a:gd name="connsiteY7" fmla="*/ 0 h 986066"/>
              <a:gd name="connsiteX8" fmla="*/ 913887 w 2139305"/>
              <a:gd name="connsiteY8" fmla="*/ 18661 h 986066"/>
              <a:gd name="connsiteX9" fmla="*/ 1013411 w 2139305"/>
              <a:gd name="connsiteY9" fmla="*/ 326703 h 986066"/>
              <a:gd name="connsiteX10" fmla="*/ 1741199 w 2139305"/>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889515 w 2015409"/>
              <a:gd name="connsiteY9" fmla="*/ 326703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48405 w 2046511"/>
              <a:gd name="connsiteY0" fmla="*/ 326701 h 986066"/>
              <a:gd name="connsiteX1" fmla="*/ 1635967 w 2046511"/>
              <a:gd name="connsiteY1" fmla="*/ 671805 h 986066"/>
              <a:gd name="connsiteX2" fmla="*/ 2021630 w 2046511"/>
              <a:gd name="connsiteY2" fmla="*/ 656383 h 986066"/>
              <a:gd name="connsiteX3" fmla="*/ 2046511 w 2046511"/>
              <a:gd name="connsiteY3" fmla="*/ 986066 h 986066"/>
              <a:gd name="connsiteX4" fmla="*/ 31102 w 2046511"/>
              <a:gd name="connsiteY4" fmla="*/ 653143 h 986066"/>
              <a:gd name="connsiteX5" fmla="*/ 0 w 2046511"/>
              <a:gd name="connsiteY5" fmla="*/ 335903 h 986066"/>
              <a:gd name="connsiteX6" fmla="*/ 435429 w 2046511"/>
              <a:gd name="connsiteY6" fmla="*/ 342123 h 986066"/>
              <a:gd name="connsiteX7" fmla="*/ 404326 w 2046511"/>
              <a:gd name="connsiteY7" fmla="*/ 0 h 986066"/>
              <a:gd name="connsiteX8" fmla="*/ 821093 w 2046511"/>
              <a:gd name="connsiteY8" fmla="*/ 18661 h 986066"/>
              <a:gd name="connsiteX9" fmla="*/ 827311 w 2046511"/>
              <a:gd name="connsiteY9" fmla="*/ 339144 h 986066"/>
              <a:gd name="connsiteX10" fmla="*/ 1648405 w 2046511"/>
              <a:gd name="connsiteY10" fmla="*/ 326701 h 986066"/>
              <a:gd name="connsiteX0" fmla="*/ 1642185 w 2040291"/>
              <a:gd name="connsiteY0" fmla="*/ 326701 h 986066"/>
              <a:gd name="connsiteX1" fmla="*/ 1629747 w 2040291"/>
              <a:gd name="connsiteY1" fmla="*/ 671805 h 986066"/>
              <a:gd name="connsiteX2" fmla="*/ 2015410 w 2040291"/>
              <a:gd name="connsiteY2" fmla="*/ 656383 h 986066"/>
              <a:gd name="connsiteX3" fmla="*/ 2040291 w 2040291"/>
              <a:gd name="connsiteY3" fmla="*/ 986066 h 986066"/>
              <a:gd name="connsiteX4" fmla="*/ 24882 w 2040291"/>
              <a:gd name="connsiteY4" fmla="*/ 653143 h 986066"/>
              <a:gd name="connsiteX5" fmla="*/ 0 w 2040291"/>
              <a:gd name="connsiteY5" fmla="*/ 329683 h 986066"/>
              <a:gd name="connsiteX6" fmla="*/ 429209 w 2040291"/>
              <a:gd name="connsiteY6" fmla="*/ 342123 h 986066"/>
              <a:gd name="connsiteX7" fmla="*/ 398106 w 2040291"/>
              <a:gd name="connsiteY7" fmla="*/ 0 h 986066"/>
              <a:gd name="connsiteX8" fmla="*/ 814873 w 2040291"/>
              <a:gd name="connsiteY8" fmla="*/ 18661 h 986066"/>
              <a:gd name="connsiteX9" fmla="*/ 821091 w 2040291"/>
              <a:gd name="connsiteY9" fmla="*/ 339144 h 986066"/>
              <a:gd name="connsiteX10" fmla="*/ 1642185 w 2040291"/>
              <a:gd name="connsiteY10" fmla="*/ 326701 h 986066"/>
              <a:gd name="connsiteX0" fmla="*/ 2109620 w 2507726"/>
              <a:gd name="connsiteY0" fmla="*/ 326701 h 986673"/>
              <a:gd name="connsiteX1" fmla="*/ 2097182 w 2507726"/>
              <a:gd name="connsiteY1" fmla="*/ 671805 h 986673"/>
              <a:gd name="connsiteX2" fmla="*/ 2482845 w 2507726"/>
              <a:gd name="connsiteY2" fmla="*/ 656383 h 986673"/>
              <a:gd name="connsiteX3" fmla="*/ 2507726 w 2507726"/>
              <a:gd name="connsiteY3" fmla="*/ 986066 h 986673"/>
              <a:gd name="connsiteX4" fmla="*/ 81771 w 2507726"/>
              <a:gd name="connsiteY4" fmla="*/ 678025 h 986673"/>
              <a:gd name="connsiteX5" fmla="*/ 492317 w 2507726"/>
              <a:gd name="connsiteY5" fmla="*/ 653143 h 986673"/>
              <a:gd name="connsiteX6" fmla="*/ 467435 w 2507726"/>
              <a:gd name="connsiteY6" fmla="*/ 329683 h 986673"/>
              <a:gd name="connsiteX7" fmla="*/ 896644 w 2507726"/>
              <a:gd name="connsiteY7" fmla="*/ 342123 h 986673"/>
              <a:gd name="connsiteX8" fmla="*/ 865541 w 2507726"/>
              <a:gd name="connsiteY8" fmla="*/ 0 h 986673"/>
              <a:gd name="connsiteX9" fmla="*/ 1282308 w 2507726"/>
              <a:gd name="connsiteY9" fmla="*/ 18661 h 986673"/>
              <a:gd name="connsiteX10" fmla="*/ 1288526 w 2507726"/>
              <a:gd name="connsiteY10" fmla="*/ 339144 h 986673"/>
              <a:gd name="connsiteX11" fmla="*/ 2109620 w 2507726"/>
              <a:gd name="connsiteY11" fmla="*/ 326701 h 986673"/>
              <a:gd name="connsiteX0" fmla="*/ 2188807 w 2586913"/>
              <a:gd name="connsiteY0" fmla="*/ 326701 h 1016300"/>
              <a:gd name="connsiteX1" fmla="*/ 2176369 w 2586913"/>
              <a:gd name="connsiteY1" fmla="*/ 671805 h 1016300"/>
              <a:gd name="connsiteX2" fmla="*/ 2562032 w 2586913"/>
              <a:gd name="connsiteY2" fmla="*/ 656383 h 1016300"/>
              <a:gd name="connsiteX3" fmla="*/ 2586913 w 2586913"/>
              <a:gd name="connsiteY3" fmla="*/ 986066 h 1016300"/>
              <a:gd name="connsiteX4" fmla="*/ 173399 w 2586913"/>
              <a:gd name="connsiteY4" fmla="*/ 989045 h 1016300"/>
              <a:gd name="connsiteX5" fmla="*/ 160958 w 2586913"/>
              <a:gd name="connsiteY5" fmla="*/ 678025 h 1016300"/>
              <a:gd name="connsiteX6" fmla="*/ 571504 w 2586913"/>
              <a:gd name="connsiteY6" fmla="*/ 653143 h 1016300"/>
              <a:gd name="connsiteX7" fmla="*/ 546622 w 2586913"/>
              <a:gd name="connsiteY7" fmla="*/ 329683 h 1016300"/>
              <a:gd name="connsiteX8" fmla="*/ 975831 w 2586913"/>
              <a:gd name="connsiteY8" fmla="*/ 342123 h 1016300"/>
              <a:gd name="connsiteX9" fmla="*/ 944728 w 2586913"/>
              <a:gd name="connsiteY9" fmla="*/ 0 h 1016300"/>
              <a:gd name="connsiteX10" fmla="*/ 1361495 w 2586913"/>
              <a:gd name="connsiteY10" fmla="*/ 18661 h 1016300"/>
              <a:gd name="connsiteX11" fmla="*/ 1367713 w 2586913"/>
              <a:gd name="connsiteY11" fmla="*/ 339144 h 1016300"/>
              <a:gd name="connsiteX12" fmla="*/ 2188807 w 2586913"/>
              <a:gd name="connsiteY12" fmla="*/ 326701 h 1016300"/>
              <a:gd name="connsiteX0" fmla="*/ 2030446 w 2428552"/>
              <a:gd name="connsiteY0" fmla="*/ 326701 h 1016300"/>
              <a:gd name="connsiteX1" fmla="*/ 2018008 w 2428552"/>
              <a:gd name="connsiteY1" fmla="*/ 671805 h 1016300"/>
              <a:gd name="connsiteX2" fmla="*/ 2403671 w 2428552"/>
              <a:gd name="connsiteY2" fmla="*/ 656383 h 1016300"/>
              <a:gd name="connsiteX3" fmla="*/ 2428552 w 2428552"/>
              <a:gd name="connsiteY3" fmla="*/ 986066 h 1016300"/>
              <a:gd name="connsiteX4" fmla="*/ 15038 w 2428552"/>
              <a:gd name="connsiteY4" fmla="*/ 989045 h 1016300"/>
              <a:gd name="connsiteX5" fmla="*/ 2597 w 2428552"/>
              <a:gd name="connsiteY5" fmla="*/ 678025 h 1016300"/>
              <a:gd name="connsiteX6" fmla="*/ 413143 w 2428552"/>
              <a:gd name="connsiteY6" fmla="*/ 653143 h 1016300"/>
              <a:gd name="connsiteX7" fmla="*/ 388261 w 2428552"/>
              <a:gd name="connsiteY7" fmla="*/ 329683 h 1016300"/>
              <a:gd name="connsiteX8" fmla="*/ 817470 w 2428552"/>
              <a:gd name="connsiteY8" fmla="*/ 342123 h 1016300"/>
              <a:gd name="connsiteX9" fmla="*/ 786367 w 2428552"/>
              <a:gd name="connsiteY9" fmla="*/ 0 h 1016300"/>
              <a:gd name="connsiteX10" fmla="*/ 1203134 w 2428552"/>
              <a:gd name="connsiteY10" fmla="*/ 18661 h 1016300"/>
              <a:gd name="connsiteX11" fmla="*/ 1209352 w 2428552"/>
              <a:gd name="connsiteY11" fmla="*/ 339144 h 1016300"/>
              <a:gd name="connsiteX12" fmla="*/ 2030446 w 2428552"/>
              <a:gd name="connsiteY12" fmla="*/ 326701 h 1016300"/>
              <a:gd name="connsiteX0" fmla="*/ 2030446 w 2428552"/>
              <a:gd name="connsiteY0" fmla="*/ 326701 h 989045"/>
              <a:gd name="connsiteX1" fmla="*/ 2018008 w 2428552"/>
              <a:gd name="connsiteY1" fmla="*/ 671805 h 989045"/>
              <a:gd name="connsiteX2" fmla="*/ 2403671 w 2428552"/>
              <a:gd name="connsiteY2" fmla="*/ 656383 h 989045"/>
              <a:gd name="connsiteX3" fmla="*/ 2428552 w 2428552"/>
              <a:gd name="connsiteY3" fmla="*/ 986066 h 989045"/>
              <a:gd name="connsiteX4" fmla="*/ 15038 w 2428552"/>
              <a:gd name="connsiteY4" fmla="*/ 989045 h 989045"/>
              <a:gd name="connsiteX5" fmla="*/ 2597 w 2428552"/>
              <a:gd name="connsiteY5" fmla="*/ 678025 h 989045"/>
              <a:gd name="connsiteX6" fmla="*/ 413143 w 2428552"/>
              <a:gd name="connsiteY6" fmla="*/ 653143 h 989045"/>
              <a:gd name="connsiteX7" fmla="*/ 388261 w 2428552"/>
              <a:gd name="connsiteY7" fmla="*/ 329683 h 989045"/>
              <a:gd name="connsiteX8" fmla="*/ 817470 w 2428552"/>
              <a:gd name="connsiteY8" fmla="*/ 342123 h 989045"/>
              <a:gd name="connsiteX9" fmla="*/ 786367 w 2428552"/>
              <a:gd name="connsiteY9" fmla="*/ 0 h 989045"/>
              <a:gd name="connsiteX10" fmla="*/ 1203134 w 2428552"/>
              <a:gd name="connsiteY10" fmla="*/ 18661 h 989045"/>
              <a:gd name="connsiteX11" fmla="*/ 1209352 w 2428552"/>
              <a:gd name="connsiteY11" fmla="*/ 339144 h 989045"/>
              <a:gd name="connsiteX12" fmla="*/ 2030446 w 2428552"/>
              <a:gd name="connsiteY12" fmla="*/ 326701 h 98904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17470 w 2428552"/>
              <a:gd name="connsiteY8" fmla="*/ 335903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05029 w 2428552"/>
              <a:gd name="connsiteY8" fmla="*/ 317242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27849 w 2425955"/>
              <a:gd name="connsiteY0" fmla="*/ 320481 h 982825"/>
              <a:gd name="connsiteX1" fmla="*/ 2015411 w 2425955"/>
              <a:gd name="connsiteY1" fmla="*/ 665585 h 982825"/>
              <a:gd name="connsiteX2" fmla="*/ 2401074 w 2425955"/>
              <a:gd name="connsiteY2" fmla="*/ 650163 h 982825"/>
              <a:gd name="connsiteX3" fmla="*/ 2425955 w 2425955"/>
              <a:gd name="connsiteY3" fmla="*/ 979846 h 982825"/>
              <a:gd name="connsiteX4" fmla="*/ 12441 w 2425955"/>
              <a:gd name="connsiteY4" fmla="*/ 982825 h 982825"/>
              <a:gd name="connsiteX5" fmla="*/ 0 w 2425955"/>
              <a:gd name="connsiteY5" fmla="*/ 671805 h 982825"/>
              <a:gd name="connsiteX6" fmla="*/ 410546 w 2425955"/>
              <a:gd name="connsiteY6" fmla="*/ 646923 h 982825"/>
              <a:gd name="connsiteX7" fmla="*/ 385664 w 2425955"/>
              <a:gd name="connsiteY7" fmla="*/ 323463 h 982825"/>
              <a:gd name="connsiteX8" fmla="*/ 802432 w 2425955"/>
              <a:gd name="connsiteY8" fmla="*/ 317242 h 982825"/>
              <a:gd name="connsiteX9" fmla="*/ 783770 w 2425955"/>
              <a:gd name="connsiteY9" fmla="*/ 0 h 982825"/>
              <a:gd name="connsiteX10" fmla="*/ 1200537 w 2425955"/>
              <a:gd name="connsiteY10" fmla="*/ 12441 h 982825"/>
              <a:gd name="connsiteX11" fmla="*/ 1206755 w 2425955"/>
              <a:gd name="connsiteY11" fmla="*/ 332924 h 982825"/>
              <a:gd name="connsiteX12" fmla="*/ 2027849 w 2425955"/>
              <a:gd name="connsiteY12" fmla="*/ 320481 h 982825"/>
              <a:gd name="connsiteX0" fmla="*/ 2034069 w 2432175"/>
              <a:gd name="connsiteY0" fmla="*/ 320481 h 982825"/>
              <a:gd name="connsiteX1" fmla="*/ 2021631 w 2432175"/>
              <a:gd name="connsiteY1" fmla="*/ 665585 h 982825"/>
              <a:gd name="connsiteX2" fmla="*/ 2407294 w 2432175"/>
              <a:gd name="connsiteY2" fmla="*/ 650163 h 982825"/>
              <a:gd name="connsiteX3" fmla="*/ 2432175 w 2432175"/>
              <a:gd name="connsiteY3" fmla="*/ 979846 h 982825"/>
              <a:gd name="connsiteX4" fmla="*/ 18661 w 2432175"/>
              <a:gd name="connsiteY4" fmla="*/ 982825 h 982825"/>
              <a:gd name="connsiteX5" fmla="*/ 0 w 2432175"/>
              <a:gd name="connsiteY5" fmla="*/ 646923 h 982825"/>
              <a:gd name="connsiteX6" fmla="*/ 416766 w 2432175"/>
              <a:gd name="connsiteY6" fmla="*/ 646923 h 982825"/>
              <a:gd name="connsiteX7" fmla="*/ 391884 w 2432175"/>
              <a:gd name="connsiteY7" fmla="*/ 323463 h 982825"/>
              <a:gd name="connsiteX8" fmla="*/ 808652 w 2432175"/>
              <a:gd name="connsiteY8" fmla="*/ 317242 h 982825"/>
              <a:gd name="connsiteX9" fmla="*/ 789990 w 2432175"/>
              <a:gd name="connsiteY9" fmla="*/ 0 h 982825"/>
              <a:gd name="connsiteX10" fmla="*/ 1206757 w 2432175"/>
              <a:gd name="connsiteY10" fmla="*/ 12441 h 982825"/>
              <a:gd name="connsiteX11" fmla="*/ 1212975 w 2432175"/>
              <a:gd name="connsiteY11" fmla="*/ 332924 h 982825"/>
              <a:gd name="connsiteX12" fmla="*/ 2034069 w 2432175"/>
              <a:gd name="connsiteY12" fmla="*/ 320481 h 982825"/>
              <a:gd name="connsiteX0" fmla="*/ 2065173 w 2463279"/>
              <a:gd name="connsiteY0" fmla="*/ 326702 h 989046"/>
              <a:gd name="connsiteX1" fmla="*/ 2052735 w 2463279"/>
              <a:gd name="connsiteY1" fmla="*/ 671806 h 989046"/>
              <a:gd name="connsiteX2" fmla="*/ 2438398 w 2463279"/>
              <a:gd name="connsiteY2" fmla="*/ 656384 h 989046"/>
              <a:gd name="connsiteX3" fmla="*/ 2463279 w 2463279"/>
              <a:gd name="connsiteY3" fmla="*/ 986067 h 989046"/>
              <a:gd name="connsiteX4" fmla="*/ 49765 w 2463279"/>
              <a:gd name="connsiteY4" fmla="*/ 989046 h 989046"/>
              <a:gd name="connsiteX5" fmla="*/ 31104 w 2463279"/>
              <a:gd name="connsiteY5" fmla="*/ 653144 h 989046"/>
              <a:gd name="connsiteX6" fmla="*/ 447870 w 2463279"/>
              <a:gd name="connsiteY6" fmla="*/ 653144 h 989046"/>
              <a:gd name="connsiteX7" fmla="*/ 422988 w 2463279"/>
              <a:gd name="connsiteY7" fmla="*/ 329684 h 989046"/>
              <a:gd name="connsiteX8" fmla="*/ 839756 w 2463279"/>
              <a:gd name="connsiteY8" fmla="*/ 323463 h 989046"/>
              <a:gd name="connsiteX9" fmla="*/ 0 w 2463279"/>
              <a:gd name="connsiteY9" fmla="*/ 0 h 989046"/>
              <a:gd name="connsiteX10" fmla="*/ 1237861 w 2463279"/>
              <a:gd name="connsiteY10" fmla="*/ 18662 h 989046"/>
              <a:gd name="connsiteX11" fmla="*/ 1244079 w 2463279"/>
              <a:gd name="connsiteY11" fmla="*/ 339145 h 989046"/>
              <a:gd name="connsiteX12" fmla="*/ 2065173 w 2463279"/>
              <a:gd name="connsiteY12" fmla="*/ 326702 h 989046"/>
              <a:gd name="connsiteX0" fmla="*/ 2065173 w 2463279"/>
              <a:gd name="connsiteY0" fmla="*/ 326702 h 989046"/>
              <a:gd name="connsiteX1" fmla="*/ 2052735 w 2463279"/>
              <a:gd name="connsiteY1" fmla="*/ 671806 h 989046"/>
              <a:gd name="connsiteX2" fmla="*/ 2438398 w 2463279"/>
              <a:gd name="connsiteY2" fmla="*/ 656384 h 989046"/>
              <a:gd name="connsiteX3" fmla="*/ 2463279 w 2463279"/>
              <a:gd name="connsiteY3" fmla="*/ 986067 h 989046"/>
              <a:gd name="connsiteX4" fmla="*/ 49765 w 2463279"/>
              <a:gd name="connsiteY4" fmla="*/ 989046 h 989046"/>
              <a:gd name="connsiteX5" fmla="*/ 31104 w 2463279"/>
              <a:gd name="connsiteY5" fmla="*/ 653144 h 989046"/>
              <a:gd name="connsiteX6" fmla="*/ 447870 w 2463279"/>
              <a:gd name="connsiteY6" fmla="*/ 653144 h 989046"/>
              <a:gd name="connsiteX7" fmla="*/ 422988 w 2463279"/>
              <a:gd name="connsiteY7" fmla="*/ 329684 h 989046"/>
              <a:gd name="connsiteX8" fmla="*/ 6221 w 2463279"/>
              <a:gd name="connsiteY8" fmla="*/ 329684 h 989046"/>
              <a:gd name="connsiteX9" fmla="*/ 0 w 2463279"/>
              <a:gd name="connsiteY9" fmla="*/ 0 h 989046"/>
              <a:gd name="connsiteX10" fmla="*/ 1237861 w 2463279"/>
              <a:gd name="connsiteY10" fmla="*/ 18662 h 989046"/>
              <a:gd name="connsiteX11" fmla="*/ 1244079 w 2463279"/>
              <a:gd name="connsiteY11" fmla="*/ 339145 h 989046"/>
              <a:gd name="connsiteX12" fmla="*/ 2065173 w 2463279"/>
              <a:gd name="connsiteY12" fmla="*/ 326702 h 989046"/>
              <a:gd name="connsiteX0" fmla="*/ 2444618 w 2842724"/>
              <a:gd name="connsiteY0" fmla="*/ 326702 h 989046"/>
              <a:gd name="connsiteX1" fmla="*/ 2432180 w 2842724"/>
              <a:gd name="connsiteY1" fmla="*/ 671806 h 989046"/>
              <a:gd name="connsiteX2" fmla="*/ 2817843 w 2842724"/>
              <a:gd name="connsiteY2" fmla="*/ 656384 h 989046"/>
              <a:gd name="connsiteX3" fmla="*/ 2842724 w 2842724"/>
              <a:gd name="connsiteY3" fmla="*/ 986067 h 989046"/>
              <a:gd name="connsiteX4" fmla="*/ 429210 w 2842724"/>
              <a:gd name="connsiteY4" fmla="*/ 989046 h 989046"/>
              <a:gd name="connsiteX5" fmla="*/ 410549 w 2842724"/>
              <a:gd name="connsiteY5" fmla="*/ 653144 h 989046"/>
              <a:gd name="connsiteX6" fmla="*/ 827315 w 2842724"/>
              <a:gd name="connsiteY6" fmla="*/ 653144 h 989046"/>
              <a:gd name="connsiteX7" fmla="*/ 0 w 2842724"/>
              <a:gd name="connsiteY7" fmla="*/ 335904 h 989046"/>
              <a:gd name="connsiteX8" fmla="*/ 385666 w 2842724"/>
              <a:gd name="connsiteY8" fmla="*/ 329684 h 989046"/>
              <a:gd name="connsiteX9" fmla="*/ 379445 w 2842724"/>
              <a:gd name="connsiteY9" fmla="*/ 0 h 989046"/>
              <a:gd name="connsiteX10" fmla="*/ 1617306 w 2842724"/>
              <a:gd name="connsiteY10" fmla="*/ 18662 h 989046"/>
              <a:gd name="connsiteX11" fmla="*/ 1623524 w 2842724"/>
              <a:gd name="connsiteY11" fmla="*/ 339145 h 989046"/>
              <a:gd name="connsiteX12" fmla="*/ 2444618 w 2842724"/>
              <a:gd name="connsiteY12" fmla="*/ 326702 h 989046"/>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429210 w 2842724"/>
              <a:gd name="connsiteY4" fmla="*/ 989046 h 1984312"/>
              <a:gd name="connsiteX5" fmla="*/ 410549 w 2842724"/>
              <a:gd name="connsiteY5" fmla="*/ 653144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429210 w 2842724"/>
              <a:gd name="connsiteY4" fmla="*/ 989046 h 1984312"/>
              <a:gd name="connsiteX5" fmla="*/ 1219202 w 2842724"/>
              <a:gd name="connsiteY5" fmla="*/ 195942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219202 w 2842724"/>
              <a:gd name="connsiteY5" fmla="*/ 195942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582900 w 2842724"/>
              <a:gd name="connsiteY6" fmla="*/ 1984309 h 1984312"/>
              <a:gd name="connsiteX7" fmla="*/ 1 w 2842724"/>
              <a:gd name="connsiteY7" fmla="*/ 1984312 h 1984312"/>
              <a:gd name="connsiteX8" fmla="*/ 0 w 2842724"/>
              <a:gd name="connsiteY8" fmla="*/ 335904 h 1984312"/>
              <a:gd name="connsiteX9" fmla="*/ 385666 w 2842724"/>
              <a:gd name="connsiteY9" fmla="*/ 329684 h 1984312"/>
              <a:gd name="connsiteX10" fmla="*/ 379445 w 2842724"/>
              <a:gd name="connsiteY10" fmla="*/ 0 h 1984312"/>
              <a:gd name="connsiteX11" fmla="*/ 1617306 w 2842724"/>
              <a:gd name="connsiteY11" fmla="*/ 18662 h 1984312"/>
              <a:gd name="connsiteX12" fmla="*/ 1623524 w 2842724"/>
              <a:gd name="connsiteY12" fmla="*/ 339145 h 1984312"/>
              <a:gd name="connsiteX13" fmla="*/ 2444618 w 2842724"/>
              <a:gd name="connsiteY13"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383847 w 2842724"/>
              <a:gd name="connsiteY6" fmla="*/ 1971868 h 1984312"/>
              <a:gd name="connsiteX7" fmla="*/ 1 w 2842724"/>
              <a:gd name="connsiteY7" fmla="*/ 1984312 h 1984312"/>
              <a:gd name="connsiteX8" fmla="*/ 0 w 2842724"/>
              <a:gd name="connsiteY8" fmla="*/ 335904 h 1984312"/>
              <a:gd name="connsiteX9" fmla="*/ 385666 w 2842724"/>
              <a:gd name="connsiteY9" fmla="*/ 329684 h 1984312"/>
              <a:gd name="connsiteX10" fmla="*/ 379445 w 2842724"/>
              <a:gd name="connsiteY10" fmla="*/ 0 h 1984312"/>
              <a:gd name="connsiteX11" fmla="*/ 1617306 w 2842724"/>
              <a:gd name="connsiteY11" fmla="*/ 18662 h 1984312"/>
              <a:gd name="connsiteX12" fmla="*/ 1623524 w 2842724"/>
              <a:gd name="connsiteY12" fmla="*/ 339145 h 1984312"/>
              <a:gd name="connsiteX13" fmla="*/ 2444618 w 2842724"/>
              <a:gd name="connsiteY13"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614002 w 2842724"/>
              <a:gd name="connsiteY6" fmla="*/ 1971868 h 1984312"/>
              <a:gd name="connsiteX7" fmla="*/ 383847 w 2842724"/>
              <a:gd name="connsiteY7" fmla="*/ 1971868 h 1984312"/>
              <a:gd name="connsiteX8" fmla="*/ 1 w 2842724"/>
              <a:gd name="connsiteY8" fmla="*/ 1984312 h 1984312"/>
              <a:gd name="connsiteX9" fmla="*/ 0 w 2842724"/>
              <a:gd name="connsiteY9" fmla="*/ 335904 h 1984312"/>
              <a:gd name="connsiteX10" fmla="*/ 385666 w 2842724"/>
              <a:gd name="connsiteY10" fmla="*/ 329684 h 1984312"/>
              <a:gd name="connsiteX11" fmla="*/ 379445 w 2842724"/>
              <a:gd name="connsiteY11" fmla="*/ 0 h 1984312"/>
              <a:gd name="connsiteX12" fmla="*/ 1617306 w 2842724"/>
              <a:gd name="connsiteY12" fmla="*/ 18662 h 1984312"/>
              <a:gd name="connsiteX13" fmla="*/ 1623524 w 2842724"/>
              <a:gd name="connsiteY13" fmla="*/ 339145 h 1984312"/>
              <a:gd name="connsiteX14" fmla="*/ 2444618 w 2842724"/>
              <a:gd name="connsiteY14" fmla="*/ 326702 h 1984312"/>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439831 w 2842724"/>
              <a:gd name="connsiteY6" fmla="*/ 2270448 h 2270448"/>
              <a:gd name="connsiteX7" fmla="*/ 383847 w 2842724"/>
              <a:gd name="connsiteY7" fmla="*/ 1971868 h 2270448"/>
              <a:gd name="connsiteX8" fmla="*/ 1 w 2842724"/>
              <a:gd name="connsiteY8" fmla="*/ 1984312 h 2270448"/>
              <a:gd name="connsiteX9" fmla="*/ 0 w 2842724"/>
              <a:gd name="connsiteY9" fmla="*/ 335904 h 2270448"/>
              <a:gd name="connsiteX10" fmla="*/ 385666 w 2842724"/>
              <a:gd name="connsiteY10" fmla="*/ 329684 h 2270448"/>
              <a:gd name="connsiteX11" fmla="*/ 379445 w 2842724"/>
              <a:gd name="connsiteY11" fmla="*/ 0 h 2270448"/>
              <a:gd name="connsiteX12" fmla="*/ 1617306 w 2842724"/>
              <a:gd name="connsiteY12" fmla="*/ 18662 h 2270448"/>
              <a:gd name="connsiteX13" fmla="*/ 1623524 w 2842724"/>
              <a:gd name="connsiteY13" fmla="*/ 339145 h 2270448"/>
              <a:gd name="connsiteX14" fmla="*/ 2444618 w 2842724"/>
              <a:gd name="connsiteY14"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968565 w 2842724"/>
              <a:gd name="connsiteY6" fmla="*/ 2127378 h 2270448"/>
              <a:gd name="connsiteX7" fmla="*/ 439831 w 2842724"/>
              <a:gd name="connsiteY7" fmla="*/ 2270448 h 2270448"/>
              <a:gd name="connsiteX8" fmla="*/ 383847 w 2842724"/>
              <a:gd name="connsiteY8" fmla="*/ 1971868 h 2270448"/>
              <a:gd name="connsiteX9" fmla="*/ 1 w 2842724"/>
              <a:gd name="connsiteY9" fmla="*/ 1984312 h 2270448"/>
              <a:gd name="connsiteX10" fmla="*/ 0 w 2842724"/>
              <a:gd name="connsiteY10" fmla="*/ 335904 h 2270448"/>
              <a:gd name="connsiteX11" fmla="*/ 385666 w 2842724"/>
              <a:gd name="connsiteY11" fmla="*/ 329684 h 2270448"/>
              <a:gd name="connsiteX12" fmla="*/ 379445 w 2842724"/>
              <a:gd name="connsiteY12" fmla="*/ 0 h 2270448"/>
              <a:gd name="connsiteX13" fmla="*/ 1617306 w 2842724"/>
              <a:gd name="connsiteY13" fmla="*/ 18662 h 2270448"/>
              <a:gd name="connsiteX14" fmla="*/ 1623524 w 2842724"/>
              <a:gd name="connsiteY14" fmla="*/ 339145 h 2270448"/>
              <a:gd name="connsiteX15" fmla="*/ 2444618 w 2842724"/>
              <a:gd name="connsiteY15"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800614 w 2842724"/>
              <a:gd name="connsiteY6" fmla="*/ 1971868 h 2270448"/>
              <a:gd name="connsiteX7" fmla="*/ 439831 w 2842724"/>
              <a:gd name="connsiteY7" fmla="*/ 2270448 h 2270448"/>
              <a:gd name="connsiteX8" fmla="*/ 383847 w 2842724"/>
              <a:gd name="connsiteY8" fmla="*/ 1971868 h 2270448"/>
              <a:gd name="connsiteX9" fmla="*/ 1 w 2842724"/>
              <a:gd name="connsiteY9" fmla="*/ 1984312 h 2270448"/>
              <a:gd name="connsiteX10" fmla="*/ 0 w 2842724"/>
              <a:gd name="connsiteY10" fmla="*/ 335904 h 2270448"/>
              <a:gd name="connsiteX11" fmla="*/ 385666 w 2842724"/>
              <a:gd name="connsiteY11" fmla="*/ 329684 h 2270448"/>
              <a:gd name="connsiteX12" fmla="*/ 379445 w 2842724"/>
              <a:gd name="connsiteY12" fmla="*/ 0 h 2270448"/>
              <a:gd name="connsiteX13" fmla="*/ 1617306 w 2842724"/>
              <a:gd name="connsiteY13" fmla="*/ 18662 h 2270448"/>
              <a:gd name="connsiteX14" fmla="*/ 1623524 w 2842724"/>
              <a:gd name="connsiteY14" fmla="*/ 339145 h 2270448"/>
              <a:gd name="connsiteX15" fmla="*/ 2444618 w 2842724"/>
              <a:gd name="connsiteY15"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800614 w 2842724"/>
              <a:gd name="connsiteY6" fmla="*/ 1971868 h 2270448"/>
              <a:gd name="connsiteX7" fmla="*/ 601561 w 2842724"/>
              <a:gd name="connsiteY7" fmla="*/ 2139819 h 2270448"/>
              <a:gd name="connsiteX8" fmla="*/ 439831 w 2842724"/>
              <a:gd name="connsiteY8" fmla="*/ 2270448 h 2270448"/>
              <a:gd name="connsiteX9" fmla="*/ 383847 w 2842724"/>
              <a:gd name="connsiteY9" fmla="*/ 1971868 h 2270448"/>
              <a:gd name="connsiteX10" fmla="*/ 1 w 2842724"/>
              <a:gd name="connsiteY10" fmla="*/ 1984312 h 2270448"/>
              <a:gd name="connsiteX11" fmla="*/ 0 w 2842724"/>
              <a:gd name="connsiteY11" fmla="*/ 335904 h 2270448"/>
              <a:gd name="connsiteX12" fmla="*/ 385666 w 2842724"/>
              <a:gd name="connsiteY12" fmla="*/ 329684 h 2270448"/>
              <a:gd name="connsiteX13" fmla="*/ 379445 w 2842724"/>
              <a:gd name="connsiteY13" fmla="*/ 0 h 2270448"/>
              <a:gd name="connsiteX14" fmla="*/ 1617306 w 2842724"/>
              <a:gd name="connsiteY14" fmla="*/ 18662 h 2270448"/>
              <a:gd name="connsiteX15" fmla="*/ 1623524 w 2842724"/>
              <a:gd name="connsiteY15" fmla="*/ 339145 h 2270448"/>
              <a:gd name="connsiteX16" fmla="*/ 2444618 w 2842724"/>
              <a:gd name="connsiteY16" fmla="*/ 326702 h 2270448"/>
              <a:gd name="connsiteX0" fmla="*/ 2444618 w 2842724"/>
              <a:gd name="connsiteY0" fmla="*/ 326702 h 2301550"/>
              <a:gd name="connsiteX1" fmla="*/ 2432180 w 2842724"/>
              <a:gd name="connsiteY1" fmla="*/ 671806 h 2301550"/>
              <a:gd name="connsiteX2" fmla="*/ 2817843 w 2842724"/>
              <a:gd name="connsiteY2" fmla="*/ 656384 h 2301550"/>
              <a:gd name="connsiteX3" fmla="*/ 2842724 w 2842724"/>
              <a:gd name="connsiteY3" fmla="*/ 986067 h 2301550"/>
              <a:gd name="connsiteX4" fmla="*/ 1623529 w 2842724"/>
              <a:gd name="connsiteY4" fmla="*/ 348344 h 2301550"/>
              <a:gd name="connsiteX5" fmla="*/ 1617308 w 2842724"/>
              <a:gd name="connsiteY5" fmla="*/ 1953209 h 2301550"/>
              <a:gd name="connsiteX6" fmla="*/ 800614 w 2842724"/>
              <a:gd name="connsiteY6" fmla="*/ 1971868 h 2301550"/>
              <a:gd name="connsiteX7" fmla="*/ 794394 w 2842724"/>
              <a:gd name="connsiteY7" fmla="*/ 2301550 h 2301550"/>
              <a:gd name="connsiteX8" fmla="*/ 439831 w 2842724"/>
              <a:gd name="connsiteY8" fmla="*/ 2270448 h 2301550"/>
              <a:gd name="connsiteX9" fmla="*/ 383847 w 2842724"/>
              <a:gd name="connsiteY9" fmla="*/ 1971868 h 2301550"/>
              <a:gd name="connsiteX10" fmla="*/ 1 w 2842724"/>
              <a:gd name="connsiteY10" fmla="*/ 1984312 h 2301550"/>
              <a:gd name="connsiteX11" fmla="*/ 0 w 2842724"/>
              <a:gd name="connsiteY11" fmla="*/ 335904 h 2301550"/>
              <a:gd name="connsiteX12" fmla="*/ 385666 w 2842724"/>
              <a:gd name="connsiteY12" fmla="*/ 329684 h 2301550"/>
              <a:gd name="connsiteX13" fmla="*/ 379445 w 2842724"/>
              <a:gd name="connsiteY13" fmla="*/ 0 h 2301550"/>
              <a:gd name="connsiteX14" fmla="*/ 1617306 w 2842724"/>
              <a:gd name="connsiteY14" fmla="*/ 18662 h 2301550"/>
              <a:gd name="connsiteX15" fmla="*/ 1623524 w 2842724"/>
              <a:gd name="connsiteY15" fmla="*/ 339145 h 2301550"/>
              <a:gd name="connsiteX16" fmla="*/ 2444618 w 2842724"/>
              <a:gd name="connsiteY16" fmla="*/ 326702 h 2301550"/>
              <a:gd name="connsiteX0" fmla="*/ 2444618 w 2842724"/>
              <a:gd name="connsiteY0" fmla="*/ 326702 h 2301550"/>
              <a:gd name="connsiteX1" fmla="*/ 2432180 w 2842724"/>
              <a:gd name="connsiteY1" fmla="*/ 671806 h 2301550"/>
              <a:gd name="connsiteX2" fmla="*/ 2817843 w 2842724"/>
              <a:gd name="connsiteY2" fmla="*/ 656384 h 2301550"/>
              <a:gd name="connsiteX3" fmla="*/ 2842724 w 2842724"/>
              <a:gd name="connsiteY3" fmla="*/ 986067 h 2301550"/>
              <a:gd name="connsiteX4" fmla="*/ 1623529 w 2842724"/>
              <a:gd name="connsiteY4" fmla="*/ 348344 h 2301550"/>
              <a:gd name="connsiteX5" fmla="*/ 1617308 w 2842724"/>
              <a:gd name="connsiteY5" fmla="*/ 1953209 h 2301550"/>
              <a:gd name="connsiteX6" fmla="*/ 800614 w 2842724"/>
              <a:gd name="connsiteY6" fmla="*/ 1971868 h 2301550"/>
              <a:gd name="connsiteX7" fmla="*/ 794394 w 2842724"/>
              <a:gd name="connsiteY7" fmla="*/ 2301550 h 2301550"/>
              <a:gd name="connsiteX8" fmla="*/ 377627 w 2842724"/>
              <a:gd name="connsiteY8" fmla="*/ 2289109 h 2301550"/>
              <a:gd name="connsiteX9" fmla="*/ 383847 w 2842724"/>
              <a:gd name="connsiteY9" fmla="*/ 1971868 h 2301550"/>
              <a:gd name="connsiteX10" fmla="*/ 1 w 2842724"/>
              <a:gd name="connsiteY10" fmla="*/ 1984312 h 2301550"/>
              <a:gd name="connsiteX11" fmla="*/ 0 w 2842724"/>
              <a:gd name="connsiteY11" fmla="*/ 335904 h 2301550"/>
              <a:gd name="connsiteX12" fmla="*/ 385666 w 2842724"/>
              <a:gd name="connsiteY12" fmla="*/ 329684 h 2301550"/>
              <a:gd name="connsiteX13" fmla="*/ 379445 w 2842724"/>
              <a:gd name="connsiteY13" fmla="*/ 0 h 2301550"/>
              <a:gd name="connsiteX14" fmla="*/ 1617306 w 2842724"/>
              <a:gd name="connsiteY14" fmla="*/ 18662 h 2301550"/>
              <a:gd name="connsiteX15" fmla="*/ 1623524 w 2842724"/>
              <a:gd name="connsiteY15" fmla="*/ 339145 h 2301550"/>
              <a:gd name="connsiteX16" fmla="*/ 2444618 w 2842724"/>
              <a:gd name="connsiteY16" fmla="*/ 326702 h 2301550"/>
              <a:gd name="connsiteX0" fmla="*/ 2444618 w 2817843"/>
              <a:gd name="connsiteY0" fmla="*/ 326702 h 2301550"/>
              <a:gd name="connsiteX1" fmla="*/ 2432180 w 2817843"/>
              <a:gd name="connsiteY1" fmla="*/ 671806 h 2301550"/>
              <a:gd name="connsiteX2" fmla="*/ 2817843 w 2817843"/>
              <a:gd name="connsiteY2" fmla="*/ 656384 h 2301550"/>
              <a:gd name="connsiteX3" fmla="*/ 1623529 w 2817843"/>
              <a:gd name="connsiteY3" fmla="*/ 348344 h 2301550"/>
              <a:gd name="connsiteX4" fmla="*/ 1617308 w 2817843"/>
              <a:gd name="connsiteY4" fmla="*/ 1953209 h 2301550"/>
              <a:gd name="connsiteX5" fmla="*/ 800614 w 2817843"/>
              <a:gd name="connsiteY5" fmla="*/ 1971868 h 2301550"/>
              <a:gd name="connsiteX6" fmla="*/ 794394 w 2817843"/>
              <a:gd name="connsiteY6" fmla="*/ 2301550 h 2301550"/>
              <a:gd name="connsiteX7" fmla="*/ 377627 w 2817843"/>
              <a:gd name="connsiteY7" fmla="*/ 2289109 h 2301550"/>
              <a:gd name="connsiteX8" fmla="*/ 383847 w 2817843"/>
              <a:gd name="connsiteY8" fmla="*/ 1971868 h 2301550"/>
              <a:gd name="connsiteX9" fmla="*/ 1 w 2817843"/>
              <a:gd name="connsiteY9" fmla="*/ 1984312 h 2301550"/>
              <a:gd name="connsiteX10" fmla="*/ 0 w 2817843"/>
              <a:gd name="connsiteY10" fmla="*/ 335904 h 2301550"/>
              <a:gd name="connsiteX11" fmla="*/ 385666 w 2817843"/>
              <a:gd name="connsiteY11" fmla="*/ 329684 h 2301550"/>
              <a:gd name="connsiteX12" fmla="*/ 379445 w 2817843"/>
              <a:gd name="connsiteY12" fmla="*/ 0 h 2301550"/>
              <a:gd name="connsiteX13" fmla="*/ 1617306 w 2817843"/>
              <a:gd name="connsiteY13" fmla="*/ 18662 h 2301550"/>
              <a:gd name="connsiteX14" fmla="*/ 1623524 w 2817843"/>
              <a:gd name="connsiteY14" fmla="*/ 339145 h 2301550"/>
              <a:gd name="connsiteX15" fmla="*/ 2444618 w 2817843"/>
              <a:gd name="connsiteY15" fmla="*/ 326702 h 2301550"/>
              <a:gd name="connsiteX0" fmla="*/ 2444618 w 2444618"/>
              <a:gd name="connsiteY0" fmla="*/ 326702 h 2301550"/>
              <a:gd name="connsiteX1" fmla="*/ 2432180 w 2444618"/>
              <a:gd name="connsiteY1" fmla="*/ 671806 h 2301550"/>
              <a:gd name="connsiteX2" fmla="*/ 1623529 w 2444618"/>
              <a:gd name="connsiteY2" fmla="*/ 348344 h 2301550"/>
              <a:gd name="connsiteX3" fmla="*/ 1617308 w 2444618"/>
              <a:gd name="connsiteY3" fmla="*/ 1953209 h 2301550"/>
              <a:gd name="connsiteX4" fmla="*/ 800614 w 2444618"/>
              <a:gd name="connsiteY4" fmla="*/ 1971868 h 2301550"/>
              <a:gd name="connsiteX5" fmla="*/ 794394 w 2444618"/>
              <a:gd name="connsiteY5" fmla="*/ 2301550 h 2301550"/>
              <a:gd name="connsiteX6" fmla="*/ 377627 w 2444618"/>
              <a:gd name="connsiteY6" fmla="*/ 2289109 h 2301550"/>
              <a:gd name="connsiteX7" fmla="*/ 383847 w 2444618"/>
              <a:gd name="connsiteY7" fmla="*/ 1971868 h 2301550"/>
              <a:gd name="connsiteX8" fmla="*/ 1 w 2444618"/>
              <a:gd name="connsiteY8" fmla="*/ 1984312 h 2301550"/>
              <a:gd name="connsiteX9" fmla="*/ 0 w 2444618"/>
              <a:gd name="connsiteY9" fmla="*/ 335904 h 2301550"/>
              <a:gd name="connsiteX10" fmla="*/ 385666 w 2444618"/>
              <a:gd name="connsiteY10" fmla="*/ 329684 h 2301550"/>
              <a:gd name="connsiteX11" fmla="*/ 379445 w 2444618"/>
              <a:gd name="connsiteY11" fmla="*/ 0 h 2301550"/>
              <a:gd name="connsiteX12" fmla="*/ 1617306 w 2444618"/>
              <a:gd name="connsiteY12" fmla="*/ 18662 h 2301550"/>
              <a:gd name="connsiteX13" fmla="*/ 1623524 w 2444618"/>
              <a:gd name="connsiteY13" fmla="*/ 339145 h 2301550"/>
              <a:gd name="connsiteX14" fmla="*/ 2444618 w 2444618"/>
              <a:gd name="connsiteY14" fmla="*/ 326702 h 2301550"/>
              <a:gd name="connsiteX0" fmla="*/ 2444618 w 2444618"/>
              <a:gd name="connsiteY0" fmla="*/ 326702 h 2301550"/>
              <a:gd name="connsiteX1" fmla="*/ 1623529 w 2444618"/>
              <a:gd name="connsiteY1" fmla="*/ 348344 h 2301550"/>
              <a:gd name="connsiteX2" fmla="*/ 1617308 w 2444618"/>
              <a:gd name="connsiteY2" fmla="*/ 1953209 h 2301550"/>
              <a:gd name="connsiteX3" fmla="*/ 800614 w 2444618"/>
              <a:gd name="connsiteY3" fmla="*/ 1971868 h 2301550"/>
              <a:gd name="connsiteX4" fmla="*/ 794394 w 2444618"/>
              <a:gd name="connsiteY4" fmla="*/ 2301550 h 2301550"/>
              <a:gd name="connsiteX5" fmla="*/ 377627 w 2444618"/>
              <a:gd name="connsiteY5" fmla="*/ 2289109 h 2301550"/>
              <a:gd name="connsiteX6" fmla="*/ 383847 w 2444618"/>
              <a:gd name="connsiteY6" fmla="*/ 1971868 h 2301550"/>
              <a:gd name="connsiteX7" fmla="*/ 1 w 2444618"/>
              <a:gd name="connsiteY7" fmla="*/ 1984312 h 2301550"/>
              <a:gd name="connsiteX8" fmla="*/ 0 w 2444618"/>
              <a:gd name="connsiteY8" fmla="*/ 335904 h 2301550"/>
              <a:gd name="connsiteX9" fmla="*/ 385666 w 2444618"/>
              <a:gd name="connsiteY9" fmla="*/ 329684 h 2301550"/>
              <a:gd name="connsiteX10" fmla="*/ 379445 w 2444618"/>
              <a:gd name="connsiteY10" fmla="*/ 0 h 2301550"/>
              <a:gd name="connsiteX11" fmla="*/ 1617306 w 2444618"/>
              <a:gd name="connsiteY11" fmla="*/ 18662 h 2301550"/>
              <a:gd name="connsiteX12" fmla="*/ 1623524 w 2444618"/>
              <a:gd name="connsiteY12" fmla="*/ 339145 h 2301550"/>
              <a:gd name="connsiteX13" fmla="*/ 2444618 w 2444618"/>
              <a:gd name="connsiteY13" fmla="*/ 326702 h 2301550"/>
              <a:gd name="connsiteX0" fmla="*/ 1623524 w 1623529"/>
              <a:gd name="connsiteY0" fmla="*/ 339145 h 2301550"/>
              <a:gd name="connsiteX1" fmla="*/ 1623529 w 1623529"/>
              <a:gd name="connsiteY1" fmla="*/ 348344 h 2301550"/>
              <a:gd name="connsiteX2" fmla="*/ 1617308 w 1623529"/>
              <a:gd name="connsiteY2" fmla="*/ 1953209 h 2301550"/>
              <a:gd name="connsiteX3" fmla="*/ 800614 w 1623529"/>
              <a:gd name="connsiteY3" fmla="*/ 1971868 h 2301550"/>
              <a:gd name="connsiteX4" fmla="*/ 794394 w 1623529"/>
              <a:gd name="connsiteY4" fmla="*/ 2301550 h 2301550"/>
              <a:gd name="connsiteX5" fmla="*/ 377627 w 1623529"/>
              <a:gd name="connsiteY5" fmla="*/ 2289109 h 2301550"/>
              <a:gd name="connsiteX6" fmla="*/ 383847 w 1623529"/>
              <a:gd name="connsiteY6" fmla="*/ 1971868 h 2301550"/>
              <a:gd name="connsiteX7" fmla="*/ 1 w 1623529"/>
              <a:gd name="connsiteY7" fmla="*/ 1984312 h 2301550"/>
              <a:gd name="connsiteX8" fmla="*/ 0 w 1623529"/>
              <a:gd name="connsiteY8" fmla="*/ 335904 h 2301550"/>
              <a:gd name="connsiteX9" fmla="*/ 385666 w 1623529"/>
              <a:gd name="connsiteY9" fmla="*/ 329684 h 2301550"/>
              <a:gd name="connsiteX10" fmla="*/ 379445 w 1623529"/>
              <a:gd name="connsiteY10" fmla="*/ 0 h 2301550"/>
              <a:gd name="connsiteX11" fmla="*/ 1617306 w 1623529"/>
              <a:gd name="connsiteY11" fmla="*/ 18662 h 2301550"/>
              <a:gd name="connsiteX12" fmla="*/ 1623524 w 1623529"/>
              <a:gd name="connsiteY12" fmla="*/ 339145 h 2301550"/>
              <a:gd name="connsiteX0" fmla="*/ 1617306 w 1623529"/>
              <a:gd name="connsiteY0" fmla="*/ 18662 h 2301550"/>
              <a:gd name="connsiteX1" fmla="*/ 1623529 w 1623529"/>
              <a:gd name="connsiteY1" fmla="*/ 348344 h 2301550"/>
              <a:gd name="connsiteX2" fmla="*/ 1617308 w 1623529"/>
              <a:gd name="connsiteY2" fmla="*/ 1953209 h 2301550"/>
              <a:gd name="connsiteX3" fmla="*/ 800614 w 1623529"/>
              <a:gd name="connsiteY3" fmla="*/ 1971868 h 2301550"/>
              <a:gd name="connsiteX4" fmla="*/ 794394 w 1623529"/>
              <a:gd name="connsiteY4" fmla="*/ 2301550 h 2301550"/>
              <a:gd name="connsiteX5" fmla="*/ 377627 w 1623529"/>
              <a:gd name="connsiteY5" fmla="*/ 2289109 h 2301550"/>
              <a:gd name="connsiteX6" fmla="*/ 383847 w 1623529"/>
              <a:gd name="connsiteY6" fmla="*/ 1971868 h 2301550"/>
              <a:gd name="connsiteX7" fmla="*/ 1 w 1623529"/>
              <a:gd name="connsiteY7" fmla="*/ 1984312 h 2301550"/>
              <a:gd name="connsiteX8" fmla="*/ 0 w 1623529"/>
              <a:gd name="connsiteY8" fmla="*/ 335904 h 2301550"/>
              <a:gd name="connsiteX9" fmla="*/ 385666 w 1623529"/>
              <a:gd name="connsiteY9" fmla="*/ 329684 h 2301550"/>
              <a:gd name="connsiteX10" fmla="*/ 379445 w 1623529"/>
              <a:gd name="connsiteY10" fmla="*/ 0 h 2301550"/>
              <a:gd name="connsiteX11" fmla="*/ 1617306 w 1623529"/>
              <a:gd name="connsiteY11" fmla="*/ 18662 h 2301550"/>
              <a:gd name="connsiteX0" fmla="*/ 1617306 w 1617308"/>
              <a:gd name="connsiteY0" fmla="*/ 18662 h 2301550"/>
              <a:gd name="connsiteX1" fmla="*/ 1617308 w 1617308"/>
              <a:gd name="connsiteY1" fmla="*/ 1953209 h 2301550"/>
              <a:gd name="connsiteX2" fmla="*/ 800614 w 1617308"/>
              <a:gd name="connsiteY2" fmla="*/ 1971868 h 2301550"/>
              <a:gd name="connsiteX3" fmla="*/ 794394 w 1617308"/>
              <a:gd name="connsiteY3" fmla="*/ 2301550 h 2301550"/>
              <a:gd name="connsiteX4" fmla="*/ 377627 w 1617308"/>
              <a:gd name="connsiteY4" fmla="*/ 2289109 h 2301550"/>
              <a:gd name="connsiteX5" fmla="*/ 383847 w 1617308"/>
              <a:gd name="connsiteY5" fmla="*/ 1971868 h 2301550"/>
              <a:gd name="connsiteX6" fmla="*/ 1 w 1617308"/>
              <a:gd name="connsiteY6" fmla="*/ 1984312 h 2301550"/>
              <a:gd name="connsiteX7" fmla="*/ 0 w 1617308"/>
              <a:gd name="connsiteY7" fmla="*/ 335904 h 2301550"/>
              <a:gd name="connsiteX8" fmla="*/ 385666 w 1617308"/>
              <a:gd name="connsiteY8" fmla="*/ 329684 h 2301550"/>
              <a:gd name="connsiteX9" fmla="*/ 379445 w 1617308"/>
              <a:gd name="connsiteY9" fmla="*/ 0 h 2301550"/>
              <a:gd name="connsiteX10" fmla="*/ 1617306 w 1617308"/>
              <a:gd name="connsiteY10" fmla="*/ 18662 h 2301550"/>
              <a:gd name="connsiteX0" fmla="*/ 1617306 w 1617308"/>
              <a:gd name="connsiteY0" fmla="*/ 0 h 2282888"/>
              <a:gd name="connsiteX1" fmla="*/ 1617308 w 1617308"/>
              <a:gd name="connsiteY1" fmla="*/ 1934547 h 2282888"/>
              <a:gd name="connsiteX2" fmla="*/ 800614 w 1617308"/>
              <a:gd name="connsiteY2" fmla="*/ 1953206 h 2282888"/>
              <a:gd name="connsiteX3" fmla="*/ 794394 w 1617308"/>
              <a:gd name="connsiteY3" fmla="*/ 2282888 h 2282888"/>
              <a:gd name="connsiteX4" fmla="*/ 377627 w 1617308"/>
              <a:gd name="connsiteY4" fmla="*/ 2270447 h 2282888"/>
              <a:gd name="connsiteX5" fmla="*/ 383847 w 1617308"/>
              <a:gd name="connsiteY5" fmla="*/ 1953206 h 2282888"/>
              <a:gd name="connsiteX6" fmla="*/ 1 w 1617308"/>
              <a:gd name="connsiteY6" fmla="*/ 1965650 h 2282888"/>
              <a:gd name="connsiteX7" fmla="*/ 0 w 1617308"/>
              <a:gd name="connsiteY7" fmla="*/ 317242 h 2282888"/>
              <a:gd name="connsiteX8" fmla="*/ 385666 w 1617308"/>
              <a:gd name="connsiteY8" fmla="*/ 311022 h 2282888"/>
              <a:gd name="connsiteX9" fmla="*/ 385665 w 1617308"/>
              <a:gd name="connsiteY9" fmla="*/ 0 h 2282888"/>
              <a:gd name="connsiteX10" fmla="*/ 1617306 w 1617308"/>
              <a:gd name="connsiteY10" fmla="*/ 0 h 2282888"/>
              <a:gd name="connsiteX0" fmla="*/ 1598645 w 1617308"/>
              <a:gd name="connsiteY0" fmla="*/ 0 h 2282888"/>
              <a:gd name="connsiteX1" fmla="*/ 1617308 w 1617308"/>
              <a:gd name="connsiteY1" fmla="*/ 1934547 h 2282888"/>
              <a:gd name="connsiteX2" fmla="*/ 800614 w 1617308"/>
              <a:gd name="connsiteY2" fmla="*/ 1953206 h 2282888"/>
              <a:gd name="connsiteX3" fmla="*/ 794394 w 1617308"/>
              <a:gd name="connsiteY3" fmla="*/ 2282888 h 2282888"/>
              <a:gd name="connsiteX4" fmla="*/ 377627 w 1617308"/>
              <a:gd name="connsiteY4" fmla="*/ 2270447 h 2282888"/>
              <a:gd name="connsiteX5" fmla="*/ 383847 w 1617308"/>
              <a:gd name="connsiteY5" fmla="*/ 1953206 h 2282888"/>
              <a:gd name="connsiteX6" fmla="*/ 1 w 1617308"/>
              <a:gd name="connsiteY6" fmla="*/ 1965650 h 2282888"/>
              <a:gd name="connsiteX7" fmla="*/ 0 w 1617308"/>
              <a:gd name="connsiteY7" fmla="*/ 317242 h 2282888"/>
              <a:gd name="connsiteX8" fmla="*/ 385666 w 1617308"/>
              <a:gd name="connsiteY8" fmla="*/ 311022 h 2282888"/>
              <a:gd name="connsiteX9" fmla="*/ 385665 w 1617308"/>
              <a:gd name="connsiteY9" fmla="*/ 0 h 2282888"/>
              <a:gd name="connsiteX10" fmla="*/ 1598645 w 1617308"/>
              <a:gd name="connsiteY10" fmla="*/ 0 h 2282888"/>
              <a:gd name="connsiteX0" fmla="*/ 1598645 w 1598646"/>
              <a:gd name="connsiteY0" fmla="*/ 0 h 2282888"/>
              <a:gd name="connsiteX1" fmla="*/ 1598646 w 1598646"/>
              <a:gd name="connsiteY1" fmla="*/ 1953208 h 2282888"/>
              <a:gd name="connsiteX2" fmla="*/ 800614 w 1598646"/>
              <a:gd name="connsiteY2" fmla="*/ 1953206 h 2282888"/>
              <a:gd name="connsiteX3" fmla="*/ 794394 w 1598646"/>
              <a:gd name="connsiteY3" fmla="*/ 2282888 h 2282888"/>
              <a:gd name="connsiteX4" fmla="*/ 377627 w 1598646"/>
              <a:gd name="connsiteY4" fmla="*/ 2270447 h 2282888"/>
              <a:gd name="connsiteX5" fmla="*/ 383847 w 1598646"/>
              <a:gd name="connsiteY5" fmla="*/ 1953206 h 2282888"/>
              <a:gd name="connsiteX6" fmla="*/ 1 w 1598646"/>
              <a:gd name="connsiteY6" fmla="*/ 1965650 h 2282888"/>
              <a:gd name="connsiteX7" fmla="*/ 0 w 1598646"/>
              <a:gd name="connsiteY7" fmla="*/ 317242 h 2282888"/>
              <a:gd name="connsiteX8" fmla="*/ 385666 w 1598646"/>
              <a:gd name="connsiteY8" fmla="*/ 311022 h 2282888"/>
              <a:gd name="connsiteX9" fmla="*/ 385665 w 1598646"/>
              <a:gd name="connsiteY9" fmla="*/ 0 h 2282888"/>
              <a:gd name="connsiteX10" fmla="*/ 1598645 w 1598646"/>
              <a:gd name="connsiteY10" fmla="*/ 0 h 228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646" h="2282888">
                <a:moveTo>
                  <a:pt x="1598645" y="0"/>
                </a:moveTo>
                <a:cubicBezTo>
                  <a:pt x="1598646" y="644849"/>
                  <a:pt x="1598645" y="1308359"/>
                  <a:pt x="1598646" y="1953208"/>
                </a:cubicBezTo>
                <a:lnTo>
                  <a:pt x="800614" y="1953206"/>
                </a:lnTo>
                <a:lnTo>
                  <a:pt x="794394" y="2282888"/>
                </a:lnTo>
                <a:lnTo>
                  <a:pt x="377627" y="2270447"/>
                </a:lnTo>
                <a:lnTo>
                  <a:pt x="383847" y="1953206"/>
                </a:lnTo>
                <a:lnTo>
                  <a:pt x="1" y="1965650"/>
                </a:lnTo>
                <a:cubicBezTo>
                  <a:pt x="1" y="1416181"/>
                  <a:pt x="0" y="866711"/>
                  <a:pt x="0" y="317242"/>
                </a:cubicBezTo>
                <a:lnTo>
                  <a:pt x="385666" y="311022"/>
                </a:lnTo>
                <a:cubicBezTo>
                  <a:pt x="385666" y="207348"/>
                  <a:pt x="385665" y="103674"/>
                  <a:pt x="385665" y="0"/>
                </a:cubicBezTo>
                <a:lnTo>
                  <a:pt x="1598645" y="0"/>
                </a:lnTo>
                <a:close/>
              </a:path>
            </a:pathLst>
          </a:custGeom>
          <a:noFill/>
          <a:ln w="57150" cap="flat" cmpd="sng" algn="ctr">
            <a:solidFill>
              <a:srgbClr val="9BBB59">
                <a:lumMod val="60000"/>
                <a:lumOff val="40000"/>
              </a:srgbClr>
            </a:solidFill>
            <a:prstDash val="solid"/>
          </a:ln>
          <a:effectLst/>
        </p:spPr>
        <p:txBody>
          <a:bodyPr rtlCol="0" anchor="ctr"/>
          <a:lstStyle/>
          <a:p>
            <a:pPr algn="ctr">
              <a:defRPr/>
            </a:pPr>
            <a:endParaRPr lang="en-US" kern="0">
              <a:solidFill>
                <a:prstClr val="white"/>
              </a:solidFill>
              <a:latin typeface="Calibri"/>
            </a:endParaRPr>
          </a:p>
        </p:txBody>
      </p:sp>
      <p:sp>
        <p:nvSpPr>
          <p:cNvPr id="62" name="Freeform 61"/>
          <p:cNvSpPr/>
          <p:nvPr/>
        </p:nvSpPr>
        <p:spPr>
          <a:xfrm>
            <a:off x="7940915" y="3518360"/>
            <a:ext cx="2401077" cy="2282887"/>
          </a:xfrm>
          <a:custGeom>
            <a:avLst/>
            <a:gdLst>
              <a:gd name="connsiteX0" fmla="*/ 0 w 976604"/>
              <a:gd name="connsiteY0" fmla="*/ 12441 h 404327"/>
              <a:gd name="connsiteX1" fmla="*/ 976604 w 976604"/>
              <a:gd name="connsiteY1" fmla="*/ 0 h 404327"/>
              <a:gd name="connsiteX2" fmla="*/ 964163 w 976604"/>
              <a:gd name="connsiteY2" fmla="*/ 373225 h 404327"/>
              <a:gd name="connsiteX3" fmla="*/ 279918 w 976604"/>
              <a:gd name="connsiteY3" fmla="*/ 404327 h 404327"/>
              <a:gd name="connsiteX4" fmla="*/ 0 w 976604"/>
              <a:gd name="connsiteY4" fmla="*/ 12441 h 404327"/>
              <a:gd name="connsiteX0" fmla="*/ 0 w 1150775"/>
              <a:gd name="connsiteY0" fmla="*/ 12441 h 472752"/>
              <a:gd name="connsiteX1" fmla="*/ 976604 w 1150775"/>
              <a:gd name="connsiteY1" fmla="*/ 0 h 472752"/>
              <a:gd name="connsiteX2" fmla="*/ 1150775 w 1150775"/>
              <a:gd name="connsiteY2" fmla="*/ 472752 h 472752"/>
              <a:gd name="connsiteX3" fmla="*/ 279918 w 1150775"/>
              <a:gd name="connsiteY3" fmla="*/ 404327 h 472752"/>
              <a:gd name="connsiteX4" fmla="*/ 0 w 1150775"/>
              <a:gd name="connsiteY4" fmla="*/ 12441 h 472752"/>
              <a:gd name="connsiteX0" fmla="*/ 0 w 1150775"/>
              <a:gd name="connsiteY0" fmla="*/ 0 h 460311"/>
              <a:gd name="connsiteX1" fmla="*/ 1125894 w 1150775"/>
              <a:gd name="connsiteY1" fmla="*/ 130628 h 460311"/>
              <a:gd name="connsiteX2" fmla="*/ 1150775 w 1150775"/>
              <a:gd name="connsiteY2" fmla="*/ 460311 h 460311"/>
              <a:gd name="connsiteX3" fmla="*/ 279918 w 1150775"/>
              <a:gd name="connsiteY3" fmla="*/ 391886 h 460311"/>
              <a:gd name="connsiteX4" fmla="*/ 0 w 1150775"/>
              <a:gd name="connsiteY4" fmla="*/ 0 h 460311"/>
              <a:gd name="connsiteX0" fmla="*/ 0 w 1150775"/>
              <a:gd name="connsiteY0" fmla="*/ 0 h 460311"/>
              <a:gd name="connsiteX1" fmla="*/ 578500 w 1150775"/>
              <a:gd name="connsiteY1" fmla="*/ 65184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0 w 1150775"/>
              <a:gd name="connsiteY0" fmla="*/ 0 h 460311"/>
              <a:gd name="connsiteX1" fmla="*/ 740231 w 1150775"/>
              <a:gd name="connsiteY1" fmla="*/ 146050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472751 w 870857"/>
              <a:gd name="connsiteY0" fmla="*/ 0 h 659365"/>
              <a:gd name="connsiteX1" fmla="*/ 460313 w 870857"/>
              <a:gd name="connsiteY1" fmla="*/ 345104 h 659365"/>
              <a:gd name="connsiteX2" fmla="*/ 845976 w 870857"/>
              <a:gd name="connsiteY2" fmla="*/ 329682 h 659365"/>
              <a:gd name="connsiteX3" fmla="*/ 870857 w 870857"/>
              <a:gd name="connsiteY3" fmla="*/ 659365 h 659365"/>
              <a:gd name="connsiteX4" fmla="*/ 0 w 870857"/>
              <a:gd name="connsiteY4" fmla="*/ 590940 h 659365"/>
              <a:gd name="connsiteX5" fmla="*/ 472751 w 870857"/>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0 w 1125894"/>
              <a:gd name="connsiteY4" fmla="*/ 2 h 659365"/>
              <a:gd name="connsiteX5" fmla="*/ 727788 w 1125894"/>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466533 w 1125894"/>
              <a:gd name="connsiteY4" fmla="*/ 289119 h 659365"/>
              <a:gd name="connsiteX5" fmla="*/ 0 w 1125894"/>
              <a:gd name="connsiteY5" fmla="*/ 2 h 659365"/>
              <a:gd name="connsiteX6" fmla="*/ 727788 w 1125894"/>
              <a:gd name="connsiteY6" fmla="*/ 0 h 65936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0 w 1225418"/>
              <a:gd name="connsiteY4" fmla="*/ 0 h 967405"/>
              <a:gd name="connsiteX5" fmla="*/ 99524 w 1225418"/>
              <a:gd name="connsiteY5" fmla="*/ 308042 h 967405"/>
              <a:gd name="connsiteX6" fmla="*/ 827312 w 1225418"/>
              <a:gd name="connsiteY6" fmla="*/ 308040 h 96740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317241 w 1225418"/>
              <a:gd name="connsiteY4" fmla="*/ 230155 h 967405"/>
              <a:gd name="connsiteX5" fmla="*/ 0 w 1225418"/>
              <a:gd name="connsiteY5" fmla="*/ 0 h 967405"/>
              <a:gd name="connsiteX6" fmla="*/ 99524 w 1225418"/>
              <a:gd name="connsiteY6" fmla="*/ 308042 h 967405"/>
              <a:gd name="connsiteX7" fmla="*/ 827312 w 1225418"/>
              <a:gd name="connsiteY7" fmla="*/ 308040 h 967405"/>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0 w 1642185"/>
              <a:gd name="connsiteY4" fmla="*/ 0 h 986066"/>
              <a:gd name="connsiteX5" fmla="*/ 416767 w 1642185"/>
              <a:gd name="connsiteY5" fmla="*/ 18661 h 986066"/>
              <a:gd name="connsiteX6" fmla="*/ 516291 w 1642185"/>
              <a:gd name="connsiteY6" fmla="*/ 326703 h 986066"/>
              <a:gd name="connsiteX7" fmla="*/ 1244079 w 1642185"/>
              <a:gd name="connsiteY7" fmla="*/ 326701 h 986066"/>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31103 w 1642185"/>
              <a:gd name="connsiteY4" fmla="*/ 342123 h 986066"/>
              <a:gd name="connsiteX5" fmla="*/ 0 w 1642185"/>
              <a:gd name="connsiteY5" fmla="*/ 0 h 986066"/>
              <a:gd name="connsiteX6" fmla="*/ 416767 w 1642185"/>
              <a:gd name="connsiteY6" fmla="*/ 18661 h 986066"/>
              <a:gd name="connsiteX7" fmla="*/ 516291 w 1642185"/>
              <a:gd name="connsiteY7" fmla="*/ 326703 h 986066"/>
              <a:gd name="connsiteX8" fmla="*/ 1244079 w 1642185"/>
              <a:gd name="connsiteY8" fmla="*/ 326701 h 986066"/>
              <a:gd name="connsiteX0" fmla="*/ 1634200 w 2032306"/>
              <a:gd name="connsiteY0" fmla="*/ 326701 h 986066"/>
              <a:gd name="connsiteX1" fmla="*/ 1621762 w 2032306"/>
              <a:gd name="connsiteY1" fmla="*/ 671805 h 986066"/>
              <a:gd name="connsiteX2" fmla="*/ 2007425 w 2032306"/>
              <a:gd name="connsiteY2" fmla="*/ 656383 h 986066"/>
              <a:gd name="connsiteX3" fmla="*/ 2032306 w 2032306"/>
              <a:gd name="connsiteY3" fmla="*/ 986066 h 986066"/>
              <a:gd name="connsiteX4" fmla="*/ 60440 w 2032306"/>
              <a:gd name="connsiteY4" fmla="*/ 342123 h 986066"/>
              <a:gd name="connsiteX5" fmla="*/ 421224 w 2032306"/>
              <a:gd name="connsiteY5" fmla="*/ 342123 h 986066"/>
              <a:gd name="connsiteX6" fmla="*/ 390121 w 2032306"/>
              <a:gd name="connsiteY6" fmla="*/ 0 h 986066"/>
              <a:gd name="connsiteX7" fmla="*/ 806888 w 2032306"/>
              <a:gd name="connsiteY7" fmla="*/ 18661 h 986066"/>
              <a:gd name="connsiteX8" fmla="*/ 906412 w 2032306"/>
              <a:gd name="connsiteY8" fmla="*/ 326703 h 986066"/>
              <a:gd name="connsiteX9" fmla="*/ 1634200 w 2032306"/>
              <a:gd name="connsiteY9" fmla="*/ 326701 h 986066"/>
              <a:gd name="connsiteX0" fmla="*/ 1741199 w 2139305"/>
              <a:gd name="connsiteY0" fmla="*/ 326701 h 986066"/>
              <a:gd name="connsiteX1" fmla="*/ 1728761 w 2139305"/>
              <a:gd name="connsiteY1" fmla="*/ 671805 h 986066"/>
              <a:gd name="connsiteX2" fmla="*/ 2114424 w 2139305"/>
              <a:gd name="connsiteY2" fmla="*/ 656383 h 986066"/>
              <a:gd name="connsiteX3" fmla="*/ 2139305 w 2139305"/>
              <a:gd name="connsiteY3" fmla="*/ 986066 h 986066"/>
              <a:gd name="connsiteX4" fmla="*/ 123896 w 2139305"/>
              <a:gd name="connsiteY4" fmla="*/ 653143 h 986066"/>
              <a:gd name="connsiteX5" fmla="*/ 167439 w 2139305"/>
              <a:gd name="connsiteY5" fmla="*/ 342123 h 986066"/>
              <a:gd name="connsiteX6" fmla="*/ 528223 w 2139305"/>
              <a:gd name="connsiteY6" fmla="*/ 342123 h 986066"/>
              <a:gd name="connsiteX7" fmla="*/ 497120 w 2139305"/>
              <a:gd name="connsiteY7" fmla="*/ 0 h 986066"/>
              <a:gd name="connsiteX8" fmla="*/ 913887 w 2139305"/>
              <a:gd name="connsiteY8" fmla="*/ 18661 h 986066"/>
              <a:gd name="connsiteX9" fmla="*/ 1013411 w 2139305"/>
              <a:gd name="connsiteY9" fmla="*/ 326703 h 986066"/>
              <a:gd name="connsiteX10" fmla="*/ 1741199 w 2139305"/>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889515 w 2015409"/>
              <a:gd name="connsiteY9" fmla="*/ 326703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48405 w 2046511"/>
              <a:gd name="connsiteY0" fmla="*/ 326701 h 986066"/>
              <a:gd name="connsiteX1" fmla="*/ 1635967 w 2046511"/>
              <a:gd name="connsiteY1" fmla="*/ 671805 h 986066"/>
              <a:gd name="connsiteX2" fmla="*/ 2021630 w 2046511"/>
              <a:gd name="connsiteY2" fmla="*/ 656383 h 986066"/>
              <a:gd name="connsiteX3" fmla="*/ 2046511 w 2046511"/>
              <a:gd name="connsiteY3" fmla="*/ 986066 h 986066"/>
              <a:gd name="connsiteX4" fmla="*/ 31102 w 2046511"/>
              <a:gd name="connsiteY4" fmla="*/ 653143 h 986066"/>
              <a:gd name="connsiteX5" fmla="*/ 0 w 2046511"/>
              <a:gd name="connsiteY5" fmla="*/ 335903 h 986066"/>
              <a:gd name="connsiteX6" fmla="*/ 435429 w 2046511"/>
              <a:gd name="connsiteY6" fmla="*/ 342123 h 986066"/>
              <a:gd name="connsiteX7" fmla="*/ 404326 w 2046511"/>
              <a:gd name="connsiteY7" fmla="*/ 0 h 986066"/>
              <a:gd name="connsiteX8" fmla="*/ 821093 w 2046511"/>
              <a:gd name="connsiteY8" fmla="*/ 18661 h 986066"/>
              <a:gd name="connsiteX9" fmla="*/ 827311 w 2046511"/>
              <a:gd name="connsiteY9" fmla="*/ 339144 h 986066"/>
              <a:gd name="connsiteX10" fmla="*/ 1648405 w 2046511"/>
              <a:gd name="connsiteY10" fmla="*/ 326701 h 986066"/>
              <a:gd name="connsiteX0" fmla="*/ 1642185 w 2040291"/>
              <a:gd name="connsiteY0" fmla="*/ 326701 h 986066"/>
              <a:gd name="connsiteX1" fmla="*/ 1629747 w 2040291"/>
              <a:gd name="connsiteY1" fmla="*/ 671805 h 986066"/>
              <a:gd name="connsiteX2" fmla="*/ 2015410 w 2040291"/>
              <a:gd name="connsiteY2" fmla="*/ 656383 h 986066"/>
              <a:gd name="connsiteX3" fmla="*/ 2040291 w 2040291"/>
              <a:gd name="connsiteY3" fmla="*/ 986066 h 986066"/>
              <a:gd name="connsiteX4" fmla="*/ 24882 w 2040291"/>
              <a:gd name="connsiteY4" fmla="*/ 653143 h 986066"/>
              <a:gd name="connsiteX5" fmla="*/ 0 w 2040291"/>
              <a:gd name="connsiteY5" fmla="*/ 329683 h 986066"/>
              <a:gd name="connsiteX6" fmla="*/ 429209 w 2040291"/>
              <a:gd name="connsiteY6" fmla="*/ 342123 h 986066"/>
              <a:gd name="connsiteX7" fmla="*/ 398106 w 2040291"/>
              <a:gd name="connsiteY7" fmla="*/ 0 h 986066"/>
              <a:gd name="connsiteX8" fmla="*/ 814873 w 2040291"/>
              <a:gd name="connsiteY8" fmla="*/ 18661 h 986066"/>
              <a:gd name="connsiteX9" fmla="*/ 821091 w 2040291"/>
              <a:gd name="connsiteY9" fmla="*/ 339144 h 986066"/>
              <a:gd name="connsiteX10" fmla="*/ 1642185 w 2040291"/>
              <a:gd name="connsiteY10" fmla="*/ 326701 h 986066"/>
              <a:gd name="connsiteX0" fmla="*/ 2109620 w 2507726"/>
              <a:gd name="connsiteY0" fmla="*/ 326701 h 986673"/>
              <a:gd name="connsiteX1" fmla="*/ 2097182 w 2507726"/>
              <a:gd name="connsiteY1" fmla="*/ 671805 h 986673"/>
              <a:gd name="connsiteX2" fmla="*/ 2482845 w 2507726"/>
              <a:gd name="connsiteY2" fmla="*/ 656383 h 986673"/>
              <a:gd name="connsiteX3" fmla="*/ 2507726 w 2507726"/>
              <a:gd name="connsiteY3" fmla="*/ 986066 h 986673"/>
              <a:gd name="connsiteX4" fmla="*/ 81771 w 2507726"/>
              <a:gd name="connsiteY4" fmla="*/ 678025 h 986673"/>
              <a:gd name="connsiteX5" fmla="*/ 492317 w 2507726"/>
              <a:gd name="connsiteY5" fmla="*/ 653143 h 986673"/>
              <a:gd name="connsiteX6" fmla="*/ 467435 w 2507726"/>
              <a:gd name="connsiteY6" fmla="*/ 329683 h 986673"/>
              <a:gd name="connsiteX7" fmla="*/ 896644 w 2507726"/>
              <a:gd name="connsiteY7" fmla="*/ 342123 h 986673"/>
              <a:gd name="connsiteX8" fmla="*/ 865541 w 2507726"/>
              <a:gd name="connsiteY8" fmla="*/ 0 h 986673"/>
              <a:gd name="connsiteX9" fmla="*/ 1282308 w 2507726"/>
              <a:gd name="connsiteY9" fmla="*/ 18661 h 986673"/>
              <a:gd name="connsiteX10" fmla="*/ 1288526 w 2507726"/>
              <a:gd name="connsiteY10" fmla="*/ 339144 h 986673"/>
              <a:gd name="connsiteX11" fmla="*/ 2109620 w 2507726"/>
              <a:gd name="connsiteY11" fmla="*/ 326701 h 986673"/>
              <a:gd name="connsiteX0" fmla="*/ 2188807 w 2586913"/>
              <a:gd name="connsiteY0" fmla="*/ 326701 h 1016300"/>
              <a:gd name="connsiteX1" fmla="*/ 2176369 w 2586913"/>
              <a:gd name="connsiteY1" fmla="*/ 671805 h 1016300"/>
              <a:gd name="connsiteX2" fmla="*/ 2562032 w 2586913"/>
              <a:gd name="connsiteY2" fmla="*/ 656383 h 1016300"/>
              <a:gd name="connsiteX3" fmla="*/ 2586913 w 2586913"/>
              <a:gd name="connsiteY3" fmla="*/ 986066 h 1016300"/>
              <a:gd name="connsiteX4" fmla="*/ 173399 w 2586913"/>
              <a:gd name="connsiteY4" fmla="*/ 989045 h 1016300"/>
              <a:gd name="connsiteX5" fmla="*/ 160958 w 2586913"/>
              <a:gd name="connsiteY5" fmla="*/ 678025 h 1016300"/>
              <a:gd name="connsiteX6" fmla="*/ 571504 w 2586913"/>
              <a:gd name="connsiteY6" fmla="*/ 653143 h 1016300"/>
              <a:gd name="connsiteX7" fmla="*/ 546622 w 2586913"/>
              <a:gd name="connsiteY7" fmla="*/ 329683 h 1016300"/>
              <a:gd name="connsiteX8" fmla="*/ 975831 w 2586913"/>
              <a:gd name="connsiteY8" fmla="*/ 342123 h 1016300"/>
              <a:gd name="connsiteX9" fmla="*/ 944728 w 2586913"/>
              <a:gd name="connsiteY9" fmla="*/ 0 h 1016300"/>
              <a:gd name="connsiteX10" fmla="*/ 1361495 w 2586913"/>
              <a:gd name="connsiteY10" fmla="*/ 18661 h 1016300"/>
              <a:gd name="connsiteX11" fmla="*/ 1367713 w 2586913"/>
              <a:gd name="connsiteY11" fmla="*/ 339144 h 1016300"/>
              <a:gd name="connsiteX12" fmla="*/ 2188807 w 2586913"/>
              <a:gd name="connsiteY12" fmla="*/ 326701 h 1016300"/>
              <a:gd name="connsiteX0" fmla="*/ 2030446 w 2428552"/>
              <a:gd name="connsiteY0" fmla="*/ 326701 h 1016300"/>
              <a:gd name="connsiteX1" fmla="*/ 2018008 w 2428552"/>
              <a:gd name="connsiteY1" fmla="*/ 671805 h 1016300"/>
              <a:gd name="connsiteX2" fmla="*/ 2403671 w 2428552"/>
              <a:gd name="connsiteY2" fmla="*/ 656383 h 1016300"/>
              <a:gd name="connsiteX3" fmla="*/ 2428552 w 2428552"/>
              <a:gd name="connsiteY3" fmla="*/ 986066 h 1016300"/>
              <a:gd name="connsiteX4" fmla="*/ 15038 w 2428552"/>
              <a:gd name="connsiteY4" fmla="*/ 989045 h 1016300"/>
              <a:gd name="connsiteX5" fmla="*/ 2597 w 2428552"/>
              <a:gd name="connsiteY5" fmla="*/ 678025 h 1016300"/>
              <a:gd name="connsiteX6" fmla="*/ 413143 w 2428552"/>
              <a:gd name="connsiteY6" fmla="*/ 653143 h 1016300"/>
              <a:gd name="connsiteX7" fmla="*/ 388261 w 2428552"/>
              <a:gd name="connsiteY7" fmla="*/ 329683 h 1016300"/>
              <a:gd name="connsiteX8" fmla="*/ 817470 w 2428552"/>
              <a:gd name="connsiteY8" fmla="*/ 342123 h 1016300"/>
              <a:gd name="connsiteX9" fmla="*/ 786367 w 2428552"/>
              <a:gd name="connsiteY9" fmla="*/ 0 h 1016300"/>
              <a:gd name="connsiteX10" fmla="*/ 1203134 w 2428552"/>
              <a:gd name="connsiteY10" fmla="*/ 18661 h 1016300"/>
              <a:gd name="connsiteX11" fmla="*/ 1209352 w 2428552"/>
              <a:gd name="connsiteY11" fmla="*/ 339144 h 1016300"/>
              <a:gd name="connsiteX12" fmla="*/ 2030446 w 2428552"/>
              <a:gd name="connsiteY12" fmla="*/ 326701 h 1016300"/>
              <a:gd name="connsiteX0" fmla="*/ 2030446 w 2428552"/>
              <a:gd name="connsiteY0" fmla="*/ 326701 h 989045"/>
              <a:gd name="connsiteX1" fmla="*/ 2018008 w 2428552"/>
              <a:gd name="connsiteY1" fmla="*/ 671805 h 989045"/>
              <a:gd name="connsiteX2" fmla="*/ 2403671 w 2428552"/>
              <a:gd name="connsiteY2" fmla="*/ 656383 h 989045"/>
              <a:gd name="connsiteX3" fmla="*/ 2428552 w 2428552"/>
              <a:gd name="connsiteY3" fmla="*/ 986066 h 989045"/>
              <a:gd name="connsiteX4" fmla="*/ 15038 w 2428552"/>
              <a:gd name="connsiteY4" fmla="*/ 989045 h 989045"/>
              <a:gd name="connsiteX5" fmla="*/ 2597 w 2428552"/>
              <a:gd name="connsiteY5" fmla="*/ 678025 h 989045"/>
              <a:gd name="connsiteX6" fmla="*/ 413143 w 2428552"/>
              <a:gd name="connsiteY6" fmla="*/ 653143 h 989045"/>
              <a:gd name="connsiteX7" fmla="*/ 388261 w 2428552"/>
              <a:gd name="connsiteY7" fmla="*/ 329683 h 989045"/>
              <a:gd name="connsiteX8" fmla="*/ 817470 w 2428552"/>
              <a:gd name="connsiteY8" fmla="*/ 342123 h 989045"/>
              <a:gd name="connsiteX9" fmla="*/ 786367 w 2428552"/>
              <a:gd name="connsiteY9" fmla="*/ 0 h 989045"/>
              <a:gd name="connsiteX10" fmla="*/ 1203134 w 2428552"/>
              <a:gd name="connsiteY10" fmla="*/ 18661 h 989045"/>
              <a:gd name="connsiteX11" fmla="*/ 1209352 w 2428552"/>
              <a:gd name="connsiteY11" fmla="*/ 339144 h 989045"/>
              <a:gd name="connsiteX12" fmla="*/ 2030446 w 2428552"/>
              <a:gd name="connsiteY12" fmla="*/ 326701 h 98904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17470 w 2428552"/>
              <a:gd name="connsiteY8" fmla="*/ 335903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05029 w 2428552"/>
              <a:gd name="connsiteY8" fmla="*/ 317242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27849 w 2425955"/>
              <a:gd name="connsiteY0" fmla="*/ 320481 h 982825"/>
              <a:gd name="connsiteX1" fmla="*/ 2015411 w 2425955"/>
              <a:gd name="connsiteY1" fmla="*/ 665585 h 982825"/>
              <a:gd name="connsiteX2" fmla="*/ 2401074 w 2425955"/>
              <a:gd name="connsiteY2" fmla="*/ 650163 h 982825"/>
              <a:gd name="connsiteX3" fmla="*/ 2425955 w 2425955"/>
              <a:gd name="connsiteY3" fmla="*/ 979846 h 982825"/>
              <a:gd name="connsiteX4" fmla="*/ 12441 w 2425955"/>
              <a:gd name="connsiteY4" fmla="*/ 982825 h 982825"/>
              <a:gd name="connsiteX5" fmla="*/ 0 w 2425955"/>
              <a:gd name="connsiteY5" fmla="*/ 671805 h 982825"/>
              <a:gd name="connsiteX6" fmla="*/ 410546 w 2425955"/>
              <a:gd name="connsiteY6" fmla="*/ 646923 h 982825"/>
              <a:gd name="connsiteX7" fmla="*/ 385664 w 2425955"/>
              <a:gd name="connsiteY7" fmla="*/ 323463 h 982825"/>
              <a:gd name="connsiteX8" fmla="*/ 802432 w 2425955"/>
              <a:gd name="connsiteY8" fmla="*/ 317242 h 982825"/>
              <a:gd name="connsiteX9" fmla="*/ 783770 w 2425955"/>
              <a:gd name="connsiteY9" fmla="*/ 0 h 982825"/>
              <a:gd name="connsiteX10" fmla="*/ 1200537 w 2425955"/>
              <a:gd name="connsiteY10" fmla="*/ 12441 h 982825"/>
              <a:gd name="connsiteX11" fmla="*/ 1206755 w 2425955"/>
              <a:gd name="connsiteY11" fmla="*/ 332924 h 982825"/>
              <a:gd name="connsiteX12" fmla="*/ 2027849 w 2425955"/>
              <a:gd name="connsiteY12" fmla="*/ 320481 h 982825"/>
              <a:gd name="connsiteX0" fmla="*/ 2034069 w 2432175"/>
              <a:gd name="connsiteY0" fmla="*/ 320481 h 982825"/>
              <a:gd name="connsiteX1" fmla="*/ 2021631 w 2432175"/>
              <a:gd name="connsiteY1" fmla="*/ 665585 h 982825"/>
              <a:gd name="connsiteX2" fmla="*/ 2407294 w 2432175"/>
              <a:gd name="connsiteY2" fmla="*/ 650163 h 982825"/>
              <a:gd name="connsiteX3" fmla="*/ 2432175 w 2432175"/>
              <a:gd name="connsiteY3" fmla="*/ 979846 h 982825"/>
              <a:gd name="connsiteX4" fmla="*/ 18661 w 2432175"/>
              <a:gd name="connsiteY4" fmla="*/ 982825 h 982825"/>
              <a:gd name="connsiteX5" fmla="*/ 0 w 2432175"/>
              <a:gd name="connsiteY5" fmla="*/ 646923 h 982825"/>
              <a:gd name="connsiteX6" fmla="*/ 416766 w 2432175"/>
              <a:gd name="connsiteY6" fmla="*/ 646923 h 982825"/>
              <a:gd name="connsiteX7" fmla="*/ 391884 w 2432175"/>
              <a:gd name="connsiteY7" fmla="*/ 323463 h 982825"/>
              <a:gd name="connsiteX8" fmla="*/ 808652 w 2432175"/>
              <a:gd name="connsiteY8" fmla="*/ 317242 h 982825"/>
              <a:gd name="connsiteX9" fmla="*/ 789990 w 2432175"/>
              <a:gd name="connsiteY9" fmla="*/ 0 h 982825"/>
              <a:gd name="connsiteX10" fmla="*/ 1206757 w 2432175"/>
              <a:gd name="connsiteY10" fmla="*/ 12441 h 982825"/>
              <a:gd name="connsiteX11" fmla="*/ 1212975 w 2432175"/>
              <a:gd name="connsiteY11" fmla="*/ 332924 h 982825"/>
              <a:gd name="connsiteX12" fmla="*/ 2034069 w 2432175"/>
              <a:gd name="connsiteY12" fmla="*/ 320481 h 982825"/>
              <a:gd name="connsiteX0" fmla="*/ 2065173 w 2463279"/>
              <a:gd name="connsiteY0" fmla="*/ 326702 h 989046"/>
              <a:gd name="connsiteX1" fmla="*/ 2052735 w 2463279"/>
              <a:gd name="connsiteY1" fmla="*/ 671806 h 989046"/>
              <a:gd name="connsiteX2" fmla="*/ 2438398 w 2463279"/>
              <a:gd name="connsiteY2" fmla="*/ 656384 h 989046"/>
              <a:gd name="connsiteX3" fmla="*/ 2463279 w 2463279"/>
              <a:gd name="connsiteY3" fmla="*/ 986067 h 989046"/>
              <a:gd name="connsiteX4" fmla="*/ 49765 w 2463279"/>
              <a:gd name="connsiteY4" fmla="*/ 989046 h 989046"/>
              <a:gd name="connsiteX5" fmla="*/ 31104 w 2463279"/>
              <a:gd name="connsiteY5" fmla="*/ 653144 h 989046"/>
              <a:gd name="connsiteX6" fmla="*/ 447870 w 2463279"/>
              <a:gd name="connsiteY6" fmla="*/ 653144 h 989046"/>
              <a:gd name="connsiteX7" fmla="*/ 422988 w 2463279"/>
              <a:gd name="connsiteY7" fmla="*/ 329684 h 989046"/>
              <a:gd name="connsiteX8" fmla="*/ 839756 w 2463279"/>
              <a:gd name="connsiteY8" fmla="*/ 323463 h 989046"/>
              <a:gd name="connsiteX9" fmla="*/ 0 w 2463279"/>
              <a:gd name="connsiteY9" fmla="*/ 0 h 989046"/>
              <a:gd name="connsiteX10" fmla="*/ 1237861 w 2463279"/>
              <a:gd name="connsiteY10" fmla="*/ 18662 h 989046"/>
              <a:gd name="connsiteX11" fmla="*/ 1244079 w 2463279"/>
              <a:gd name="connsiteY11" fmla="*/ 339145 h 989046"/>
              <a:gd name="connsiteX12" fmla="*/ 2065173 w 2463279"/>
              <a:gd name="connsiteY12" fmla="*/ 326702 h 989046"/>
              <a:gd name="connsiteX0" fmla="*/ 2065173 w 2463279"/>
              <a:gd name="connsiteY0" fmla="*/ 326702 h 989046"/>
              <a:gd name="connsiteX1" fmla="*/ 2052735 w 2463279"/>
              <a:gd name="connsiteY1" fmla="*/ 671806 h 989046"/>
              <a:gd name="connsiteX2" fmla="*/ 2438398 w 2463279"/>
              <a:gd name="connsiteY2" fmla="*/ 656384 h 989046"/>
              <a:gd name="connsiteX3" fmla="*/ 2463279 w 2463279"/>
              <a:gd name="connsiteY3" fmla="*/ 986067 h 989046"/>
              <a:gd name="connsiteX4" fmla="*/ 49765 w 2463279"/>
              <a:gd name="connsiteY4" fmla="*/ 989046 h 989046"/>
              <a:gd name="connsiteX5" fmla="*/ 31104 w 2463279"/>
              <a:gd name="connsiteY5" fmla="*/ 653144 h 989046"/>
              <a:gd name="connsiteX6" fmla="*/ 447870 w 2463279"/>
              <a:gd name="connsiteY6" fmla="*/ 653144 h 989046"/>
              <a:gd name="connsiteX7" fmla="*/ 422988 w 2463279"/>
              <a:gd name="connsiteY7" fmla="*/ 329684 h 989046"/>
              <a:gd name="connsiteX8" fmla="*/ 6221 w 2463279"/>
              <a:gd name="connsiteY8" fmla="*/ 329684 h 989046"/>
              <a:gd name="connsiteX9" fmla="*/ 0 w 2463279"/>
              <a:gd name="connsiteY9" fmla="*/ 0 h 989046"/>
              <a:gd name="connsiteX10" fmla="*/ 1237861 w 2463279"/>
              <a:gd name="connsiteY10" fmla="*/ 18662 h 989046"/>
              <a:gd name="connsiteX11" fmla="*/ 1244079 w 2463279"/>
              <a:gd name="connsiteY11" fmla="*/ 339145 h 989046"/>
              <a:gd name="connsiteX12" fmla="*/ 2065173 w 2463279"/>
              <a:gd name="connsiteY12" fmla="*/ 326702 h 989046"/>
              <a:gd name="connsiteX0" fmla="*/ 2444618 w 2842724"/>
              <a:gd name="connsiteY0" fmla="*/ 326702 h 989046"/>
              <a:gd name="connsiteX1" fmla="*/ 2432180 w 2842724"/>
              <a:gd name="connsiteY1" fmla="*/ 671806 h 989046"/>
              <a:gd name="connsiteX2" fmla="*/ 2817843 w 2842724"/>
              <a:gd name="connsiteY2" fmla="*/ 656384 h 989046"/>
              <a:gd name="connsiteX3" fmla="*/ 2842724 w 2842724"/>
              <a:gd name="connsiteY3" fmla="*/ 986067 h 989046"/>
              <a:gd name="connsiteX4" fmla="*/ 429210 w 2842724"/>
              <a:gd name="connsiteY4" fmla="*/ 989046 h 989046"/>
              <a:gd name="connsiteX5" fmla="*/ 410549 w 2842724"/>
              <a:gd name="connsiteY5" fmla="*/ 653144 h 989046"/>
              <a:gd name="connsiteX6" fmla="*/ 827315 w 2842724"/>
              <a:gd name="connsiteY6" fmla="*/ 653144 h 989046"/>
              <a:gd name="connsiteX7" fmla="*/ 0 w 2842724"/>
              <a:gd name="connsiteY7" fmla="*/ 335904 h 989046"/>
              <a:gd name="connsiteX8" fmla="*/ 385666 w 2842724"/>
              <a:gd name="connsiteY8" fmla="*/ 329684 h 989046"/>
              <a:gd name="connsiteX9" fmla="*/ 379445 w 2842724"/>
              <a:gd name="connsiteY9" fmla="*/ 0 h 989046"/>
              <a:gd name="connsiteX10" fmla="*/ 1617306 w 2842724"/>
              <a:gd name="connsiteY10" fmla="*/ 18662 h 989046"/>
              <a:gd name="connsiteX11" fmla="*/ 1623524 w 2842724"/>
              <a:gd name="connsiteY11" fmla="*/ 339145 h 989046"/>
              <a:gd name="connsiteX12" fmla="*/ 2444618 w 2842724"/>
              <a:gd name="connsiteY12" fmla="*/ 326702 h 989046"/>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429210 w 2842724"/>
              <a:gd name="connsiteY4" fmla="*/ 989046 h 1984312"/>
              <a:gd name="connsiteX5" fmla="*/ 410549 w 2842724"/>
              <a:gd name="connsiteY5" fmla="*/ 653144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429210 w 2842724"/>
              <a:gd name="connsiteY4" fmla="*/ 989046 h 1984312"/>
              <a:gd name="connsiteX5" fmla="*/ 1219202 w 2842724"/>
              <a:gd name="connsiteY5" fmla="*/ 195942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219202 w 2842724"/>
              <a:gd name="connsiteY5" fmla="*/ 195942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582900 w 2842724"/>
              <a:gd name="connsiteY6" fmla="*/ 1984309 h 1984312"/>
              <a:gd name="connsiteX7" fmla="*/ 1 w 2842724"/>
              <a:gd name="connsiteY7" fmla="*/ 1984312 h 1984312"/>
              <a:gd name="connsiteX8" fmla="*/ 0 w 2842724"/>
              <a:gd name="connsiteY8" fmla="*/ 335904 h 1984312"/>
              <a:gd name="connsiteX9" fmla="*/ 385666 w 2842724"/>
              <a:gd name="connsiteY9" fmla="*/ 329684 h 1984312"/>
              <a:gd name="connsiteX10" fmla="*/ 379445 w 2842724"/>
              <a:gd name="connsiteY10" fmla="*/ 0 h 1984312"/>
              <a:gd name="connsiteX11" fmla="*/ 1617306 w 2842724"/>
              <a:gd name="connsiteY11" fmla="*/ 18662 h 1984312"/>
              <a:gd name="connsiteX12" fmla="*/ 1623524 w 2842724"/>
              <a:gd name="connsiteY12" fmla="*/ 339145 h 1984312"/>
              <a:gd name="connsiteX13" fmla="*/ 2444618 w 2842724"/>
              <a:gd name="connsiteY13"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383847 w 2842724"/>
              <a:gd name="connsiteY6" fmla="*/ 1971868 h 1984312"/>
              <a:gd name="connsiteX7" fmla="*/ 1 w 2842724"/>
              <a:gd name="connsiteY7" fmla="*/ 1984312 h 1984312"/>
              <a:gd name="connsiteX8" fmla="*/ 0 w 2842724"/>
              <a:gd name="connsiteY8" fmla="*/ 335904 h 1984312"/>
              <a:gd name="connsiteX9" fmla="*/ 385666 w 2842724"/>
              <a:gd name="connsiteY9" fmla="*/ 329684 h 1984312"/>
              <a:gd name="connsiteX10" fmla="*/ 379445 w 2842724"/>
              <a:gd name="connsiteY10" fmla="*/ 0 h 1984312"/>
              <a:gd name="connsiteX11" fmla="*/ 1617306 w 2842724"/>
              <a:gd name="connsiteY11" fmla="*/ 18662 h 1984312"/>
              <a:gd name="connsiteX12" fmla="*/ 1623524 w 2842724"/>
              <a:gd name="connsiteY12" fmla="*/ 339145 h 1984312"/>
              <a:gd name="connsiteX13" fmla="*/ 2444618 w 2842724"/>
              <a:gd name="connsiteY13"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614002 w 2842724"/>
              <a:gd name="connsiteY6" fmla="*/ 1971868 h 1984312"/>
              <a:gd name="connsiteX7" fmla="*/ 383847 w 2842724"/>
              <a:gd name="connsiteY7" fmla="*/ 1971868 h 1984312"/>
              <a:gd name="connsiteX8" fmla="*/ 1 w 2842724"/>
              <a:gd name="connsiteY8" fmla="*/ 1984312 h 1984312"/>
              <a:gd name="connsiteX9" fmla="*/ 0 w 2842724"/>
              <a:gd name="connsiteY9" fmla="*/ 335904 h 1984312"/>
              <a:gd name="connsiteX10" fmla="*/ 385666 w 2842724"/>
              <a:gd name="connsiteY10" fmla="*/ 329684 h 1984312"/>
              <a:gd name="connsiteX11" fmla="*/ 379445 w 2842724"/>
              <a:gd name="connsiteY11" fmla="*/ 0 h 1984312"/>
              <a:gd name="connsiteX12" fmla="*/ 1617306 w 2842724"/>
              <a:gd name="connsiteY12" fmla="*/ 18662 h 1984312"/>
              <a:gd name="connsiteX13" fmla="*/ 1623524 w 2842724"/>
              <a:gd name="connsiteY13" fmla="*/ 339145 h 1984312"/>
              <a:gd name="connsiteX14" fmla="*/ 2444618 w 2842724"/>
              <a:gd name="connsiteY14" fmla="*/ 326702 h 1984312"/>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439831 w 2842724"/>
              <a:gd name="connsiteY6" fmla="*/ 2270448 h 2270448"/>
              <a:gd name="connsiteX7" fmla="*/ 383847 w 2842724"/>
              <a:gd name="connsiteY7" fmla="*/ 1971868 h 2270448"/>
              <a:gd name="connsiteX8" fmla="*/ 1 w 2842724"/>
              <a:gd name="connsiteY8" fmla="*/ 1984312 h 2270448"/>
              <a:gd name="connsiteX9" fmla="*/ 0 w 2842724"/>
              <a:gd name="connsiteY9" fmla="*/ 335904 h 2270448"/>
              <a:gd name="connsiteX10" fmla="*/ 385666 w 2842724"/>
              <a:gd name="connsiteY10" fmla="*/ 329684 h 2270448"/>
              <a:gd name="connsiteX11" fmla="*/ 379445 w 2842724"/>
              <a:gd name="connsiteY11" fmla="*/ 0 h 2270448"/>
              <a:gd name="connsiteX12" fmla="*/ 1617306 w 2842724"/>
              <a:gd name="connsiteY12" fmla="*/ 18662 h 2270448"/>
              <a:gd name="connsiteX13" fmla="*/ 1623524 w 2842724"/>
              <a:gd name="connsiteY13" fmla="*/ 339145 h 2270448"/>
              <a:gd name="connsiteX14" fmla="*/ 2444618 w 2842724"/>
              <a:gd name="connsiteY14"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968565 w 2842724"/>
              <a:gd name="connsiteY6" fmla="*/ 2127378 h 2270448"/>
              <a:gd name="connsiteX7" fmla="*/ 439831 w 2842724"/>
              <a:gd name="connsiteY7" fmla="*/ 2270448 h 2270448"/>
              <a:gd name="connsiteX8" fmla="*/ 383847 w 2842724"/>
              <a:gd name="connsiteY8" fmla="*/ 1971868 h 2270448"/>
              <a:gd name="connsiteX9" fmla="*/ 1 w 2842724"/>
              <a:gd name="connsiteY9" fmla="*/ 1984312 h 2270448"/>
              <a:gd name="connsiteX10" fmla="*/ 0 w 2842724"/>
              <a:gd name="connsiteY10" fmla="*/ 335904 h 2270448"/>
              <a:gd name="connsiteX11" fmla="*/ 385666 w 2842724"/>
              <a:gd name="connsiteY11" fmla="*/ 329684 h 2270448"/>
              <a:gd name="connsiteX12" fmla="*/ 379445 w 2842724"/>
              <a:gd name="connsiteY12" fmla="*/ 0 h 2270448"/>
              <a:gd name="connsiteX13" fmla="*/ 1617306 w 2842724"/>
              <a:gd name="connsiteY13" fmla="*/ 18662 h 2270448"/>
              <a:gd name="connsiteX14" fmla="*/ 1623524 w 2842724"/>
              <a:gd name="connsiteY14" fmla="*/ 339145 h 2270448"/>
              <a:gd name="connsiteX15" fmla="*/ 2444618 w 2842724"/>
              <a:gd name="connsiteY15"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800614 w 2842724"/>
              <a:gd name="connsiteY6" fmla="*/ 1971868 h 2270448"/>
              <a:gd name="connsiteX7" fmla="*/ 439831 w 2842724"/>
              <a:gd name="connsiteY7" fmla="*/ 2270448 h 2270448"/>
              <a:gd name="connsiteX8" fmla="*/ 383847 w 2842724"/>
              <a:gd name="connsiteY8" fmla="*/ 1971868 h 2270448"/>
              <a:gd name="connsiteX9" fmla="*/ 1 w 2842724"/>
              <a:gd name="connsiteY9" fmla="*/ 1984312 h 2270448"/>
              <a:gd name="connsiteX10" fmla="*/ 0 w 2842724"/>
              <a:gd name="connsiteY10" fmla="*/ 335904 h 2270448"/>
              <a:gd name="connsiteX11" fmla="*/ 385666 w 2842724"/>
              <a:gd name="connsiteY11" fmla="*/ 329684 h 2270448"/>
              <a:gd name="connsiteX12" fmla="*/ 379445 w 2842724"/>
              <a:gd name="connsiteY12" fmla="*/ 0 h 2270448"/>
              <a:gd name="connsiteX13" fmla="*/ 1617306 w 2842724"/>
              <a:gd name="connsiteY13" fmla="*/ 18662 h 2270448"/>
              <a:gd name="connsiteX14" fmla="*/ 1623524 w 2842724"/>
              <a:gd name="connsiteY14" fmla="*/ 339145 h 2270448"/>
              <a:gd name="connsiteX15" fmla="*/ 2444618 w 2842724"/>
              <a:gd name="connsiteY15"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800614 w 2842724"/>
              <a:gd name="connsiteY6" fmla="*/ 1971868 h 2270448"/>
              <a:gd name="connsiteX7" fmla="*/ 601561 w 2842724"/>
              <a:gd name="connsiteY7" fmla="*/ 2139819 h 2270448"/>
              <a:gd name="connsiteX8" fmla="*/ 439831 w 2842724"/>
              <a:gd name="connsiteY8" fmla="*/ 2270448 h 2270448"/>
              <a:gd name="connsiteX9" fmla="*/ 383847 w 2842724"/>
              <a:gd name="connsiteY9" fmla="*/ 1971868 h 2270448"/>
              <a:gd name="connsiteX10" fmla="*/ 1 w 2842724"/>
              <a:gd name="connsiteY10" fmla="*/ 1984312 h 2270448"/>
              <a:gd name="connsiteX11" fmla="*/ 0 w 2842724"/>
              <a:gd name="connsiteY11" fmla="*/ 335904 h 2270448"/>
              <a:gd name="connsiteX12" fmla="*/ 385666 w 2842724"/>
              <a:gd name="connsiteY12" fmla="*/ 329684 h 2270448"/>
              <a:gd name="connsiteX13" fmla="*/ 379445 w 2842724"/>
              <a:gd name="connsiteY13" fmla="*/ 0 h 2270448"/>
              <a:gd name="connsiteX14" fmla="*/ 1617306 w 2842724"/>
              <a:gd name="connsiteY14" fmla="*/ 18662 h 2270448"/>
              <a:gd name="connsiteX15" fmla="*/ 1623524 w 2842724"/>
              <a:gd name="connsiteY15" fmla="*/ 339145 h 2270448"/>
              <a:gd name="connsiteX16" fmla="*/ 2444618 w 2842724"/>
              <a:gd name="connsiteY16" fmla="*/ 326702 h 2270448"/>
              <a:gd name="connsiteX0" fmla="*/ 2444618 w 2842724"/>
              <a:gd name="connsiteY0" fmla="*/ 326702 h 2301550"/>
              <a:gd name="connsiteX1" fmla="*/ 2432180 w 2842724"/>
              <a:gd name="connsiteY1" fmla="*/ 671806 h 2301550"/>
              <a:gd name="connsiteX2" fmla="*/ 2817843 w 2842724"/>
              <a:gd name="connsiteY2" fmla="*/ 656384 h 2301550"/>
              <a:gd name="connsiteX3" fmla="*/ 2842724 w 2842724"/>
              <a:gd name="connsiteY3" fmla="*/ 986067 h 2301550"/>
              <a:gd name="connsiteX4" fmla="*/ 1623529 w 2842724"/>
              <a:gd name="connsiteY4" fmla="*/ 348344 h 2301550"/>
              <a:gd name="connsiteX5" fmla="*/ 1617308 w 2842724"/>
              <a:gd name="connsiteY5" fmla="*/ 1953209 h 2301550"/>
              <a:gd name="connsiteX6" fmla="*/ 800614 w 2842724"/>
              <a:gd name="connsiteY6" fmla="*/ 1971868 h 2301550"/>
              <a:gd name="connsiteX7" fmla="*/ 794394 w 2842724"/>
              <a:gd name="connsiteY7" fmla="*/ 2301550 h 2301550"/>
              <a:gd name="connsiteX8" fmla="*/ 439831 w 2842724"/>
              <a:gd name="connsiteY8" fmla="*/ 2270448 h 2301550"/>
              <a:gd name="connsiteX9" fmla="*/ 383847 w 2842724"/>
              <a:gd name="connsiteY9" fmla="*/ 1971868 h 2301550"/>
              <a:gd name="connsiteX10" fmla="*/ 1 w 2842724"/>
              <a:gd name="connsiteY10" fmla="*/ 1984312 h 2301550"/>
              <a:gd name="connsiteX11" fmla="*/ 0 w 2842724"/>
              <a:gd name="connsiteY11" fmla="*/ 335904 h 2301550"/>
              <a:gd name="connsiteX12" fmla="*/ 385666 w 2842724"/>
              <a:gd name="connsiteY12" fmla="*/ 329684 h 2301550"/>
              <a:gd name="connsiteX13" fmla="*/ 379445 w 2842724"/>
              <a:gd name="connsiteY13" fmla="*/ 0 h 2301550"/>
              <a:gd name="connsiteX14" fmla="*/ 1617306 w 2842724"/>
              <a:gd name="connsiteY14" fmla="*/ 18662 h 2301550"/>
              <a:gd name="connsiteX15" fmla="*/ 1623524 w 2842724"/>
              <a:gd name="connsiteY15" fmla="*/ 339145 h 2301550"/>
              <a:gd name="connsiteX16" fmla="*/ 2444618 w 2842724"/>
              <a:gd name="connsiteY16" fmla="*/ 326702 h 2301550"/>
              <a:gd name="connsiteX0" fmla="*/ 2444618 w 2842724"/>
              <a:gd name="connsiteY0" fmla="*/ 326702 h 2301550"/>
              <a:gd name="connsiteX1" fmla="*/ 2432180 w 2842724"/>
              <a:gd name="connsiteY1" fmla="*/ 671806 h 2301550"/>
              <a:gd name="connsiteX2" fmla="*/ 2817843 w 2842724"/>
              <a:gd name="connsiteY2" fmla="*/ 656384 h 2301550"/>
              <a:gd name="connsiteX3" fmla="*/ 2842724 w 2842724"/>
              <a:gd name="connsiteY3" fmla="*/ 986067 h 2301550"/>
              <a:gd name="connsiteX4" fmla="*/ 1623529 w 2842724"/>
              <a:gd name="connsiteY4" fmla="*/ 348344 h 2301550"/>
              <a:gd name="connsiteX5" fmla="*/ 1617308 w 2842724"/>
              <a:gd name="connsiteY5" fmla="*/ 1953209 h 2301550"/>
              <a:gd name="connsiteX6" fmla="*/ 800614 w 2842724"/>
              <a:gd name="connsiteY6" fmla="*/ 1971868 h 2301550"/>
              <a:gd name="connsiteX7" fmla="*/ 794394 w 2842724"/>
              <a:gd name="connsiteY7" fmla="*/ 2301550 h 2301550"/>
              <a:gd name="connsiteX8" fmla="*/ 377627 w 2842724"/>
              <a:gd name="connsiteY8" fmla="*/ 2289109 h 2301550"/>
              <a:gd name="connsiteX9" fmla="*/ 383847 w 2842724"/>
              <a:gd name="connsiteY9" fmla="*/ 1971868 h 2301550"/>
              <a:gd name="connsiteX10" fmla="*/ 1 w 2842724"/>
              <a:gd name="connsiteY10" fmla="*/ 1984312 h 2301550"/>
              <a:gd name="connsiteX11" fmla="*/ 0 w 2842724"/>
              <a:gd name="connsiteY11" fmla="*/ 335904 h 2301550"/>
              <a:gd name="connsiteX12" fmla="*/ 385666 w 2842724"/>
              <a:gd name="connsiteY12" fmla="*/ 329684 h 2301550"/>
              <a:gd name="connsiteX13" fmla="*/ 379445 w 2842724"/>
              <a:gd name="connsiteY13" fmla="*/ 0 h 2301550"/>
              <a:gd name="connsiteX14" fmla="*/ 1617306 w 2842724"/>
              <a:gd name="connsiteY14" fmla="*/ 18662 h 2301550"/>
              <a:gd name="connsiteX15" fmla="*/ 1623524 w 2842724"/>
              <a:gd name="connsiteY15" fmla="*/ 339145 h 2301550"/>
              <a:gd name="connsiteX16" fmla="*/ 2444618 w 2842724"/>
              <a:gd name="connsiteY16" fmla="*/ 326702 h 2301550"/>
              <a:gd name="connsiteX0" fmla="*/ 2444618 w 2817843"/>
              <a:gd name="connsiteY0" fmla="*/ 326702 h 2301550"/>
              <a:gd name="connsiteX1" fmla="*/ 2432180 w 2817843"/>
              <a:gd name="connsiteY1" fmla="*/ 671806 h 2301550"/>
              <a:gd name="connsiteX2" fmla="*/ 2817843 w 2817843"/>
              <a:gd name="connsiteY2" fmla="*/ 656384 h 2301550"/>
              <a:gd name="connsiteX3" fmla="*/ 1623529 w 2817843"/>
              <a:gd name="connsiteY3" fmla="*/ 348344 h 2301550"/>
              <a:gd name="connsiteX4" fmla="*/ 1617308 w 2817843"/>
              <a:gd name="connsiteY4" fmla="*/ 1953209 h 2301550"/>
              <a:gd name="connsiteX5" fmla="*/ 800614 w 2817843"/>
              <a:gd name="connsiteY5" fmla="*/ 1971868 h 2301550"/>
              <a:gd name="connsiteX6" fmla="*/ 794394 w 2817843"/>
              <a:gd name="connsiteY6" fmla="*/ 2301550 h 2301550"/>
              <a:gd name="connsiteX7" fmla="*/ 377627 w 2817843"/>
              <a:gd name="connsiteY7" fmla="*/ 2289109 h 2301550"/>
              <a:gd name="connsiteX8" fmla="*/ 383847 w 2817843"/>
              <a:gd name="connsiteY8" fmla="*/ 1971868 h 2301550"/>
              <a:gd name="connsiteX9" fmla="*/ 1 w 2817843"/>
              <a:gd name="connsiteY9" fmla="*/ 1984312 h 2301550"/>
              <a:gd name="connsiteX10" fmla="*/ 0 w 2817843"/>
              <a:gd name="connsiteY10" fmla="*/ 335904 h 2301550"/>
              <a:gd name="connsiteX11" fmla="*/ 385666 w 2817843"/>
              <a:gd name="connsiteY11" fmla="*/ 329684 h 2301550"/>
              <a:gd name="connsiteX12" fmla="*/ 379445 w 2817843"/>
              <a:gd name="connsiteY12" fmla="*/ 0 h 2301550"/>
              <a:gd name="connsiteX13" fmla="*/ 1617306 w 2817843"/>
              <a:gd name="connsiteY13" fmla="*/ 18662 h 2301550"/>
              <a:gd name="connsiteX14" fmla="*/ 1623524 w 2817843"/>
              <a:gd name="connsiteY14" fmla="*/ 339145 h 2301550"/>
              <a:gd name="connsiteX15" fmla="*/ 2444618 w 2817843"/>
              <a:gd name="connsiteY15" fmla="*/ 326702 h 2301550"/>
              <a:gd name="connsiteX0" fmla="*/ 2444618 w 2444618"/>
              <a:gd name="connsiteY0" fmla="*/ 326702 h 2301550"/>
              <a:gd name="connsiteX1" fmla="*/ 2432180 w 2444618"/>
              <a:gd name="connsiteY1" fmla="*/ 671806 h 2301550"/>
              <a:gd name="connsiteX2" fmla="*/ 1623529 w 2444618"/>
              <a:gd name="connsiteY2" fmla="*/ 348344 h 2301550"/>
              <a:gd name="connsiteX3" fmla="*/ 1617308 w 2444618"/>
              <a:gd name="connsiteY3" fmla="*/ 1953209 h 2301550"/>
              <a:gd name="connsiteX4" fmla="*/ 800614 w 2444618"/>
              <a:gd name="connsiteY4" fmla="*/ 1971868 h 2301550"/>
              <a:gd name="connsiteX5" fmla="*/ 794394 w 2444618"/>
              <a:gd name="connsiteY5" fmla="*/ 2301550 h 2301550"/>
              <a:gd name="connsiteX6" fmla="*/ 377627 w 2444618"/>
              <a:gd name="connsiteY6" fmla="*/ 2289109 h 2301550"/>
              <a:gd name="connsiteX7" fmla="*/ 383847 w 2444618"/>
              <a:gd name="connsiteY7" fmla="*/ 1971868 h 2301550"/>
              <a:gd name="connsiteX8" fmla="*/ 1 w 2444618"/>
              <a:gd name="connsiteY8" fmla="*/ 1984312 h 2301550"/>
              <a:gd name="connsiteX9" fmla="*/ 0 w 2444618"/>
              <a:gd name="connsiteY9" fmla="*/ 335904 h 2301550"/>
              <a:gd name="connsiteX10" fmla="*/ 385666 w 2444618"/>
              <a:gd name="connsiteY10" fmla="*/ 329684 h 2301550"/>
              <a:gd name="connsiteX11" fmla="*/ 379445 w 2444618"/>
              <a:gd name="connsiteY11" fmla="*/ 0 h 2301550"/>
              <a:gd name="connsiteX12" fmla="*/ 1617306 w 2444618"/>
              <a:gd name="connsiteY12" fmla="*/ 18662 h 2301550"/>
              <a:gd name="connsiteX13" fmla="*/ 1623524 w 2444618"/>
              <a:gd name="connsiteY13" fmla="*/ 339145 h 2301550"/>
              <a:gd name="connsiteX14" fmla="*/ 2444618 w 2444618"/>
              <a:gd name="connsiteY14" fmla="*/ 326702 h 2301550"/>
              <a:gd name="connsiteX0" fmla="*/ 2444618 w 2444618"/>
              <a:gd name="connsiteY0" fmla="*/ 326702 h 2301550"/>
              <a:gd name="connsiteX1" fmla="*/ 1623529 w 2444618"/>
              <a:gd name="connsiteY1" fmla="*/ 348344 h 2301550"/>
              <a:gd name="connsiteX2" fmla="*/ 1617308 w 2444618"/>
              <a:gd name="connsiteY2" fmla="*/ 1953209 h 2301550"/>
              <a:gd name="connsiteX3" fmla="*/ 800614 w 2444618"/>
              <a:gd name="connsiteY3" fmla="*/ 1971868 h 2301550"/>
              <a:gd name="connsiteX4" fmla="*/ 794394 w 2444618"/>
              <a:gd name="connsiteY4" fmla="*/ 2301550 h 2301550"/>
              <a:gd name="connsiteX5" fmla="*/ 377627 w 2444618"/>
              <a:gd name="connsiteY5" fmla="*/ 2289109 h 2301550"/>
              <a:gd name="connsiteX6" fmla="*/ 383847 w 2444618"/>
              <a:gd name="connsiteY6" fmla="*/ 1971868 h 2301550"/>
              <a:gd name="connsiteX7" fmla="*/ 1 w 2444618"/>
              <a:gd name="connsiteY7" fmla="*/ 1984312 h 2301550"/>
              <a:gd name="connsiteX8" fmla="*/ 0 w 2444618"/>
              <a:gd name="connsiteY8" fmla="*/ 335904 h 2301550"/>
              <a:gd name="connsiteX9" fmla="*/ 385666 w 2444618"/>
              <a:gd name="connsiteY9" fmla="*/ 329684 h 2301550"/>
              <a:gd name="connsiteX10" fmla="*/ 379445 w 2444618"/>
              <a:gd name="connsiteY10" fmla="*/ 0 h 2301550"/>
              <a:gd name="connsiteX11" fmla="*/ 1617306 w 2444618"/>
              <a:gd name="connsiteY11" fmla="*/ 18662 h 2301550"/>
              <a:gd name="connsiteX12" fmla="*/ 1623524 w 2444618"/>
              <a:gd name="connsiteY12" fmla="*/ 339145 h 2301550"/>
              <a:gd name="connsiteX13" fmla="*/ 2444618 w 2444618"/>
              <a:gd name="connsiteY13" fmla="*/ 326702 h 2301550"/>
              <a:gd name="connsiteX0" fmla="*/ 1623524 w 1623529"/>
              <a:gd name="connsiteY0" fmla="*/ 339145 h 2301550"/>
              <a:gd name="connsiteX1" fmla="*/ 1623529 w 1623529"/>
              <a:gd name="connsiteY1" fmla="*/ 348344 h 2301550"/>
              <a:gd name="connsiteX2" fmla="*/ 1617308 w 1623529"/>
              <a:gd name="connsiteY2" fmla="*/ 1953209 h 2301550"/>
              <a:gd name="connsiteX3" fmla="*/ 800614 w 1623529"/>
              <a:gd name="connsiteY3" fmla="*/ 1971868 h 2301550"/>
              <a:gd name="connsiteX4" fmla="*/ 794394 w 1623529"/>
              <a:gd name="connsiteY4" fmla="*/ 2301550 h 2301550"/>
              <a:gd name="connsiteX5" fmla="*/ 377627 w 1623529"/>
              <a:gd name="connsiteY5" fmla="*/ 2289109 h 2301550"/>
              <a:gd name="connsiteX6" fmla="*/ 383847 w 1623529"/>
              <a:gd name="connsiteY6" fmla="*/ 1971868 h 2301550"/>
              <a:gd name="connsiteX7" fmla="*/ 1 w 1623529"/>
              <a:gd name="connsiteY7" fmla="*/ 1984312 h 2301550"/>
              <a:gd name="connsiteX8" fmla="*/ 0 w 1623529"/>
              <a:gd name="connsiteY8" fmla="*/ 335904 h 2301550"/>
              <a:gd name="connsiteX9" fmla="*/ 385666 w 1623529"/>
              <a:gd name="connsiteY9" fmla="*/ 329684 h 2301550"/>
              <a:gd name="connsiteX10" fmla="*/ 379445 w 1623529"/>
              <a:gd name="connsiteY10" fmla="*/ 0 h 2301550"/>
              <a:gd name="connsiteX11" fmla="*/ 1617306 w 1623529"/>
              <a:gd name="connsiteY11" fmla="*/ 18662 h 2301550"/>
              <a:gd name="connsiteX12" fmla="*/ 1623524 w 1623529"/>
              <a:gd name="connsiteY12" fmla="*/ 339145 h 2301550"/>
              <a:gd name="connsiteX0" fmla="*/ 1617306 w 1623529"/>
              <a:gd name="connsiteY0" fmla="*/ 18662 h 2301550"/>
              <a:gd name="connsiteX1" fmla="*/ 1623529 w 1623529"/>
              <a:gd name="connsiteY1" fmla="*/ 348344 h 2301550"/>
              <a:gd name="connsiteX2" fmla="*/ 1617308 w 1623529"/>
              <a:gd name="connsiteY2" fmla="*/ 1953209 h 2301550"/>
              <a:gd name="connsiteX3" fmla="*/ 800614 w 1623529"/>
              <a:gd name="connsiteY3" fmla="*/ 1971868 h 2301550"/>
              <a:gd name="connsiteX4" fmla="*/ 794394 w 1623529"/>
              <a:gd name="connsiteY4" fmla="*/ 2301550 h 2301550"/>
              <a:gd name="connsiteX5" fmla="*/ 377627 w 1623529"/>
              <a:gd name="connsiteY5" fmla="*/ 2289109 h 2301550"/>
              <a:gd name="connsiteX6" fmla="*/ 383847 w 1623529"/>
              <a:gd name="connsiteY6" fmla="*/ 1971868 h 2301550"/>
              <a:gd name="connsiteX7" fmla="*/ 1 w 1623529"/>
              <a:gd name="connsiteY7" fmla="*/ 1984312 h 2301550"/>
              <a:gd name="connsiteX8" fmla="*/ 0 w 1623529"/>
              <a:gd name="connsiteY8" fmla="*/ 335904 h 2301550"/>
              <a:gd name="connsiteX9" fmla="*/ 385666 w 1623529"/>
              <a:gd name="connsiteY9" fmla="*/ 329684 h 2301550"/>
              <a:gd name="connsiteX10" fmla="*/ 379445 w 1623529"/>
              <a:gd name="connsiteY10" fmla="*/ 0 h 2301550"/>
              <a:gd name="connsiteX11" fmla="*/ 1617306 w 1623529"/>
              <a:gd name="connsiteY11" fmla="*/ 18662 h 2301550"/>
              <a:gd name="connsiteX0" fmla="*/ 1617306 w 1617308"/>
              <a:gd name="connsiteY0" fmla="*/ 18662 h 2301550"/>
              <a:gd name="connsiteX1" fmla="*/ 1617308 w 1617308"/>
              <a:gd name="connsiteY1" fmla="*/ 1953209 h 2301550"/>
              <a:gd name="connsiteX2" fmla="*/ 800614 w 1617308"/>
              <a:gd name="connsiteY2" fmla="*/ 1971868 h 2301550"/>
              <a:gd name="connsiteX3" fmla="*/ 794394 w 1617308"/>
              <a:gd name="connsiteY3" fmla="*/ 2301550 h 2301550"/>
              <a:gd name="connsiteX4" fmla="*/ 377627 w 1617308"/>
              <a:gd name="connsiteY4" fmla="*/ 2289109 h 2301550"/>
              <a:gd name="connsiteX5" fmla="*/ 383847 w 1617308"/>
              <a:gd name="connsiteY5" fmla="*/ 1971868 h 2301550"/>
              <a:gd name="connsiteX6" fmla="*/ 1 w 1617308"/>
              <a:gd name="connsiteY6" fmla="*/ 1984312 h 2301550"/>
              <a:gd name="connsiteX7" fmla="*/ 0 w 1617308"/>
              <a:gd name="connsiteY7" fmla="*/ 335904 h 2301550"/>
              <a:gd name="connsiteX8" fmla="*/ 385666 w 1617308"/>
              <a:gd name="connsiteY8" fmla="*/ 329684 h 2301550"/>
              <a:gd name="connsiteX9" fmla="*/ 379445 w 1617308"/>
              <a:gd name="connsiteY9" fmla="*/ 0 h 2301550"/>
              <a:gd name="connsiteX10" fmla="*/ 1617306 w 1617308"/>
              <a:gd name="connsiteY10" fmla="*/ 18662 h 2301550"/>
              <a:gd name="connsiteX0" fmla="*/ 1617306 w 2013593"/>
              <a:gd name="connsiteY0" fmla="*/ 18662 h 2301550"/>
              <a:gd name="connsiteX1" fmla="*/ 1617308 w 2013593"/>
              <a:gd name="connsiteY1" fmla="*/ 1953209 h 2301550"/>
              <a:gd name="connsiteX2" fmla="*/ 2013593 w 2013593"/>
              <a:gd name="connsiteY2" fmla="*/ 2295330 h 2301550"/>
              <a:gd name="connsiteX3" fmla="*/ 794394 w 2013593"/>
              <a:gd name="connsiteY3" fmla="*/ 2301550 h 2301550"/>
              <a:gd name="connsiteX4" fmla="*/ 377627 w 2013593"/>
              <a:gd name="connsiteY4" fmla="*/ 2289109 h 2301550"/>
              <a:gd name="connsiteX5" fmla="*/ 383847 w 2013593"/>
              <a:gd name="connsiteY5" fmla="*/ 1971868 h 2301550"/>
              <a:gd name="connsiteX6" fmla="*/ 1 w 2013593"/>
              <a:gd name="connsiteY6" fmla="*/ 1984312 h 2301550"/>
              <a:gd name="connsiteX7" fmla="*/ 0 w 2013593"/>
              <a:gd name="connsiteY7" fmla="*/ 335904 h 2301550"/>
              <a:gd name="connsiteX8" fmla="*/ 385666 w 2013593"/>
              <a:gd name="connsiteY8" fmla="*/ 329684 h 2301550"/>
              <a:gd name="connsiteX9" fmla="*/ 379445 w 2013593"/>
              <a:gd name="connsiteY9" fmla="*/ 0 h 2301550"/>
              <a:gd name="connsiteX10" fmla="*/ 1617306 w 2013593"/>
              <a:gd name="connsiteY10" fmla="*/ 18662 h 2301550"/>
              <a:gd name="connsiteX0" fmla="*/ 1617306 w 2013593"/>
              <a:gd name="connsiteY0" fmla="*/ 18662 h 2301550"/>
              <a:gd name="connsiteX1" fmla="*/ 2009193 w 2013593"/>
              <a:gd name="connsiteY1" fmla="*/ 1953209 h 2301550"/>
              <a:gd name="connsiteX2" fmla="*/ 2013593 w 2013593"/>
              <a:gd name="connsiteY2" fmla="*/ 2295330 h 2301550"/>
              <a:gd name="connsiteX3" fmla="*/ 794394 w 2013593"/>
              <a:gd name="connsiteY3" fmla="*/ 2301550 h 2301550"/>
              <a:gd name="connsiteX4" fmla="*/ 377627 w 2013593"/>
              <a:gd name="connsiteY4" fmla="*/ 2289109 h 2301550"/>
              <a:gd name="connsiteX5" fmla="*/ 383847 w 2013593"/>
              <a:gd name="connsiteY5" fmla="*/ 1971868 h 2301550"/>
              <a:gd name="connsiteX6" fmla="*/ 1 w 2013593"/>
              <a:gd name="connsiteY6" fmla="*/ 1984312 h 2301550"/>
              <a:gd name="connsiteX7" fmla="*/ 0 w 2013593"/>
              <a:gd name="connsiteY7" fmla="*/ 335904 h 2301550"/>
              <a:gd name="connsiteX8" fmla="*/ 385666 w 2013593"/>
              <a:gd name="connsiteY8" fmla="*/ 329684 h 2301550"/>
              <a:gd name="connsiteX9" fmla="*/ 379445 w 2013593"/>
              <a:gd name="connsiteY9" fmla="*/ 0 h 2301550"/>
              <a:gd name="connsiteX10" fmla="*/ 1617306 w 2013593"/>
              <a:gd name="connsiteY10" fmla="*/ 18662 h 2301550"/>
              <a:gd name="connsiteX0" fmla="*/ 2407298 w 2407298"/>
              <a:gd name="connsiteY0" fmla="*/ 1959430 h 2301550"/>
              <a:gd name="connsiteX1" fmla="*/ 2009193 w 2407298"/>
              <a:gd name="connsiteY1" fmla="*/ 1953209 h 2301550"/>
              <a:gd name="connsiteX2" fmla="*/ 2013593 w 2407298"/>
              <a:gd name="connsiteY2" fmla="*/ 2295330 h 2301550"/>
              <a:gd name="connsiteX3" fmla="*/ 794394 w 2407298"/>
              <a:gd name="connsiteY3" fmla="*/ 2301550 h 2301550"/>
              <a:gd name="connsiteX4" fmla="*/ 377627 w 2407298"/>
              <a:gd name="connsiteY4" fmla="*/ 2289109 h 2301550"/>
              <a:gd name="connsiteX5" fmla="*/ 383847 w 2407298"/>
              <a:gd name="connsiteY5" fmla="*/ 1971868 h 2301550"/>
              <a:gd name="connsiteX6" fmla="*/ 1 w 2407298"/>
              <a:gd name="connsiteY6" fmla="*/ 1984312 h 2301550"/>
              <a:gd name="connsiteX7" fmla="*/ 0 w 2407298"/>
              <a:gd name="connsiteY7" fmla="*/ 335904 h 2301550"/>
              <a:gd name="connsiteX8" fmla="*/ 385666 w 2407298"/>
              <a:gd name="connsiteY8" fmla="*/ 329684 h 2301550"/>
              <a:gd name="connsiteX9" fmla="*/ 379445 w 2407298"/>
              <a:gd name="connsiteY9" fmla="*/ 0 h 2301550"/>
              <a:gd name="connsiteX10" fmla="*/ 2407298 w 2407298"/>
              <a:gd name="connsiteY10" fmla="*/ 1959430 h 2301550"/>
              <a:gd name="connsiteX0" fmla="*/ 2407298 w 2407298"/>
              <a:gd name="connsiteY0" fmla="*/ 1959430 h 2301550"/>
              <a:gd name="connsiteX1" fmla="*/ 2009193 w 2407298"/>
              <a:gd name="connsiteY1" fmla="*/ 1953209 h 2301550"/>
              <a:gd name="connsiteX2" fmla="*/ 2013593 w 2407298"/>
              <a:gd name="connsiteY2" fmla="*/ 2295330 h 2301550"/>
              <a:gd name="connsiteX3" fmla="*/ 794394 w 2407298"/>
              <a:gd name="connsiteY3" fmla="*/ 2301550 h 2301550"/>
              <a:gd name="connsiteX4" fmla="*/ 377627 w 2407298"/>
              <a:gd name="connsiteY4" fmla="*/ 2289109 h 2301550"/>
              <a:gd name="connsiteX5" fmla="*/ 383847 w 2407298"/>
              <a:gd name="connsiteY5" fmla="*/ 1971868 h 2301550"/>
              <a:gd name="connsiteX6" fmla="*/ 1 w 2407298"/>
              <a:gd name="connsiteY6" fmla="*/ 1984312 h 2301550"/>
              <a:gd name="connsiteX7" fmla="*/ 0 w 2407298"/>
              <a:gd name="connsiteY7" fmla="*/ 335904 h 2301550"/>
              <a:gd name="connsiteX8" fmla="*/ 385666 w 2407298"/>
              <a:gd name="connsiteY8" fmla="*/ 329684 h 2301550"/>
              <a:gd name="connsiteX9" fmla="*/ 379445 w 2407298"/>
              <a:gd name="connsiteY9" fmla="*/ 0 h 2301550"/>
              <a:gd name="connsiteX10" fmla="*/ 2407298 w 2407298"/>
              <a:gd name="connsiteY10" fmla="*/ 1959430 h 2301550"/>
              <a:gd name="connsiteX0" fmla="*/ 2407298 w 2407298"/>
              <a:gd name="connsiteY0" fmla="*/ 1629746 h 1971866"/>
              <a:gd name="connsiteX1" fmla="*/ 2009193 w 2407298"/>
              <a:gd name="connsiteY1" fmla="*/ 1623525 h 1971866"/>
              <a:gd name="connsiteX2" fmla="*/ 2013593 w 2407298"/>
              <a:gd name="connsiteY2" fmla="*/ 1965646 h 1971866"/>
              <a:gd name="connsiteX3" fmla="*/ 794394 w 2407298"/>
              <a:gd name="connsiteY3" fmla="*/ 1971866 h 1971866"/>
              <a:gd name="connsiteX4" fmla="*/ 377627 w 2407298"/>
              <a:gd name="connsiteY4" fmla="*/ 1959425 h 1971866"/>
              <a:gd name="connsiteX5" fmla="*/ 383847 w 2407298"/>
              <a:gd name="connsiteY5" fmla="*/ 1642184 h 1971866"/>
              <a:gd name="connsiteX6" fmla="*/ 1 w 2407298"/>
              <a:gd name="connsiteY6" fmla="*/ 1654628 h 1971866"/>
              <a:gd name="connsiteX7" fmla="*/ 0 w 2407298"/>
              <a:gd name="connsiteY7" fmla="*/ 6220 h 1971866"/>
              <a:gd name="connsiteX8" fmla="*/ 385666 w 2407298"/>
              <a:gd name="connsiteY8" fmla="*/ 0 h 1971866"/>
              <a:gd name="connsiteX9" fmla="*/ 2407298 w 2407298"/>
              <a:gd name="connsiteY9" fmla="*/ 976602 h 1971866"/>
              <a:gd name="connsiteX10" fmla="*/ 2407298 w 2407298"/>
              <a:gd name="connsiteY10" fmla="*/ 1629746 h 1971866"/>
              <a:gd name="connsiteX0" fmla="*/ 2407298 w 2407298"/>
              <a:gd name="connsiteY0" fmla="*/ 1629746 h 1971866"/>
              <a:gd name="connsiteX1" fmla="*/ 2009193 w 2407298"/>
              <a:gd name="connsiteY1" fmla="*/ 1623525 h 1971866"/>
              <a:gd name="connsiteX2" fmla="*/ 2013593 w 2407298"/>
              <a:gd name="connsiteY2" fmla="*/ 1965646 h 1971866"/>
              <a:gd name="connsiteX3" fmla="*/ 794394 w 2407298"/>
              <a:gd name="connsiteY3" fmla="*/ 1971866 h 1971866"/>
              <a:gd name="connsiteX4" fmla="*/ 377627 w 2407298"/>
              <a:gd name="connsiteY4" fmla="*/ 1959425 h 1971866"/>
              <a:gd name="connsiteX5" fmla="*/ 383847 w 2407298"/>
              <a:gd name="connsiteY5" fmla="*/ 1642184 h 1971866"/>
              <a:gd name="connsiteX6" fmla="*/ 1 w 2407298"/>
              <a:gd name="connsiteY6" fmla="*/ 1654628 h 1971866"/>
              <a:gd name="connsiteX7" fmla="*/ 0 w 2407298"/>
              <a:gd name="connsiteY7" fmla="*/ 6220 h 1971866"/>
              <a:gd name="connsiteX8" fmla="*/ 385666 w 2407298"/>
              <a:gd name="connsiteY8" fmla="*/ 0 h 1971866"/>
              <a:gd name="connsiteX9" fmla="*/ 2005519 w 2407298"/>
              <a:gd name="connsiteY9" fmla="*/ 961462 h 1971866"/>
              <a:gd name="connsiteX10" fmla="*/ 2407298 w 2407298"/>
              <a:gd name="connsiteY10" fmla="*/ 976602 h 1971866"/>
              <a:gd name="connsiteX11" fmla="*/ 2407298 w 2407298"/>
              <a:gd name="connsiteY11" fmla="*/ 1629746 h 1971866"/>
              <a:gd name="connsiteX0" fmla="*/ 2407298 w 2407298"/>
              <a:gd name="connsiteY0" fmla="*/ 1629746 h 1971866"/>
              <a:gd name="connsiteX1" fmla="*/ 2009193 w 2407298"/>
              <a:gd name="connsiteY1" fmla="*/ 1623525 h 1971866"/>
              <a:gd name="connsiteX2" fmla="*/ 2013593 w 2407298"/>
              <a:gd name="connsiteY2" fmla="*/ 1965646 h 1971866"/>
              <a:gd name="connsiteX3" fmla="*/ 794394 w 2407298"/>
              <a:gd name="connsiteY3" fmla="*/ 1971866 h 1971866"/>
              <a:gd name="connsiteX4" fmla="*/ 377627 w 2407298"/>
              <a:gd name="connsiteY4" fmla="*/ 1959425 h 1971866"/>
              <a:gd name="connsiteX5" fmla="*/ 383847 w 2407298"/>
              <a:gd name="connsiteY5" fmla="*/ 1642184 h 1971866"/>
              <a:gd name="connsiteX6" fmla="*/ 1 w 2407298"/>
              <a:gd name="connsiteY6" fmla="*/ 1654628 h 1971866"/>
              <a:gd name="connsiteX7" fmla="*/ 0 w 2407298"/>
              <a:gd name="connsiteY7" fmla="*/ 6220 h 1971866"/>
              <a:gd name="connsiteX8" fmla="*/ 385666 w 2407298"/>
              <a:gd name="connsiteY8" fmla="*/ 0 h 1971866"/>
              <a:gd name="connsiteX9" fmla="*/ 2011740 w 2407298"/>
              <a:gd name="connsiteY9" fmla="*/ 320760 h 1971866"/>
              <a:gd name="connsiteX10" fmla="*/ 2005519 w 2407298"/>
              <a:gd name="connsiteY10" fmla="*/ 961462 h 1971866"/>
              <a:gd name="connsiteX11" fmla="*/ 2407298 w 2407298"/>
              <a:gd name="connsiteY11" fmla="*/ 976602 h 1971866"/>
              <a:gd name="connsiteX12" fmla="*/ 2407298 w 2407298"/>
              <a:gd name="connsiteY12" fmla="*/ 1629746 h 1971866"/>
              <a:gd name="connsiteX0" fmla="*/ 2407298 w 2407298"/>
              <a:gd name="connsiteY0" fmla="*/ 1629746 h 1971866"/>
              <a:gd name="connsiteX1" fmla="*/ 2009193 w 2407298"/>
              <a:gd name="connsiteY1" fmla="*/ 1623525 h 1971866"/>
              <a:gd name="connsiteX2" fmla="*/ 2013593 w 2407298"/>
              <a:gd name="connsiteY2" fmla="*/ 1965646 h 1971866"/>
              <a:gd name="connsiteX3" fmla="*/ 794394 w 2407298"/>
              <a:gd name="connsiteY3" fmla="*/ 1971866 h 1971866"/>
              <a:gd name="connsiteX4" fmla="*/ 377627 w 2407298"/>
              <a:gd name="connsiteY4" fmla="*/ 1959425 h 1971866"/>
              <a:gd name="connsiteX5" fmla="*/ 383847 w 2407298"/>
              <a:gd name="connsiteY5" fmla="*/ 1642184 h 1971866"/>
              <a:gd name="connsiteX6" fmla="*/ 1 w 2407298"/>
              <a:gd name="connsiteY6" fmla="*/ 1654628 h 1971866"/>
              <a:gd name="connsiteX7" fmla="*/ 0 w 2407298"/>
              <a:gd name="connsiteY7" fmla="*/ 6220 h 1971866"/>
              <a:gd name="connsiteX8" fmla="*/ 385666 w 2407298"/>
              <a:gd name="connsiteY8" fmla="*/ 0 h 1971866"/>
              <a:gd name="connsiteX9" fmla="*/ 2011740 w 2407298"/>
              <a:gd name="connsiteY9" fmla="*/ 320760 h 1971866"/>
              <a:gd name="connsiteX10" fmla="*/ 2005519 w 2407298"/>
              <a:gd name="connsiteY10" fmla="*/ 961462 h 1971866"/>
              <a:gd name="connsiteX11" fmla="*/ 2407298 w 2407298"/>
              <a:gd name="connsiteY11" fmla="*/ 976602 h 1971866"/>
              <a:gd name="connsiteX12" fmla="*/ 2407298 w 2407298"/>
              <a:gd name="connsiteY12" fmla="*/ 1629746 h 1971866"/>
              <a:gd name="connsiteX0" fmla="*/ 2407298 w 2407298"/>
              <a:gd name="connsiteY0" fmla="*/ 1656123 h 1998243"/>
              <a:gd name="connsiteX1" fmla="*/ 2009193 w 2407298"/>
              <a:gd name="connsiteY1" fmla="*/ 1649902 h 1998243"/>
              <a:gd name="connsiteX2" fmla="*/ 2013593 w 2407298"/>
              <a:gd name="connsiteY2" fmla="*/ 1992023 h 1998243"/>
              <a:gd name="connsiteX3" fmla="*/ 794394 w 2407298"/>
              <a:gd name="connsiteY3" fmla="*/ 1998243 h 1998243"/>
              <a:gd name="connsiteX4" fmla="*/ 377627 w 2407298"/>
              <a:gd name="connsiteY4" fmla="*/ 1985802 h 1998243"/>
              <a:gd name="connsiteX5" fmla="*/ 383847 w 2407298"/>
              <a:gd name="connsiteY5" fmla="*/ 1668561 h 1998243"/>
              <a:gd name="connsiteX6" fmla="*/ 1 w 2407298"/>
              <a:gd name="connsiteY6" fmla="*/ 1681005 h 1998243"/>
              <a:gd name="connsiteX7" fmla="*/ 0 w 2407298"/>
              <a:gd name="connsiteY7" fmla="*/ 32597 h 1998243"/>
              <a:gd name="connsiteX8" fmla="*/ 385666 w 2407298"/>
              <a:gd name="connsiteY8" fmla="*/ 26377 h 1998243"/>
              <a:gd name="connsiteX9" fmla="*/ 1601193 w 2407298"/>
              <a:gd name="connsiteY9" fmla="*/ 17456 h 1998243"/>
              <a:gd name="connsiteX10" fmla="*/ 2011740 w 2407298"/>
              <a:gd name="connsiteY10" fmla="*/ 347137 h 1998243"/>
              <a:gd name="connsiteX11" fmla="*/ 2005519 w 2407298"/>
              <a:gd name="connsiteY11" fmla="*/ 987839 h 1998243"/>
              <a:gd name="connsiteX12" fmla="*/ 2407298 w 2407298"/>
              <a:gd name="connsiteY12" fmla="*/ 1002979 h 1998243"/>
              <a:gd name="connsiteX13" fmla="*/ 2407298 w 2407298"/>
              <a:gd name="connsiteY13" fmla="*/ 1656123 h 1998243"/>
              <a:gd name="connsiteX0" fmla="*/ 2407298 w 2407298"/>
              <a:gd name="connsiteY0" fmla="*/ 1682370 h 2024490"/>
              <a:gd name="connsiteX1" fmla="*/ 2009193 w 2407298"/>
              <a:gd name="connsiteY1" fmla="*/ 1676149 h 2024490"/>
              <a:gd name="connsiteX2" fmla="*/ 2013593 w 2407298"/>
              <a:gd name="connsiteY2" fmla="*/ 2018270 h 2024490"/>
              <a:gd name="connsiteX3" fmla="*/ 794394 w 2407298"/>
              <a:gd name="connsiteY3" fmla="*/ 2024490 h 2024490"/>
              <a:gd name="connsiteX4" fmla="*/ 377627 w 2407298"/>
              <a:gd name="connsiteY4" fmla="*/ 2012049 h 2024490"/>
              <a:gd name="connsiteX5" fmla="*/ 383847 w 2407298"/>
              <a:gd name="connsiteY5" fmla="*/ 1694808 h 2024490"/>
              <a:gd name="connsiteX6" fmla="*/ 1 w 2407298"/>
              <a:gd name="connsiteY6" fmla="*/ 1707252 h 2024490"/>
              <a:gd name="connsiteX7" fmla="*/ 0 w 2407298"/>
              <a:gd name="connsiteY7" fmla="*/ 58844 h 2024490"/>
              <a:gd name="connsiteX8" fmla="*/ 385666 w 2407298"/>
              <a:gd name="connsiteY8" fmla="*/ 52624 h 2024490"/>
              <a:gd name="connsiteX9" fmla="*/ 1601193 w 2407298"/>
              <a:gd name="connsiteY9" fmla="*/ 43703 h 2024490"/>
              <a:gd name="connsiteX10" fmla="*/ 2005520 w 2407298"/>
              <a:gd name="connsiteY10" fmla="*/ 49923 h 2024490"/>
              <a:gd name="connsiteX11" fmla="*/ 2005519 w 2407298"/>
              <a:gd name="connsiteY11" fmla="*/ 1014086 h 2024490"/>
              <a:gd name="connsiteX12" fmla="*/ 2407298 w 2407298"/>
              <a:gd name="connsiteY12" fmla="*/ 1029226 h 2024490"/>
              <a:gd name="connsiteX13" fmla="*/ 2407298 w 2407298"/>
              <a:gd name="connsiteY13" fmla="*/ 1682370 h 2024490"/>
              <a:gd name="connsiteX0" fmla="*/ 2407298 w 2407298"/>
              <a:gd name="connsiteY0" fmla="*/ 1656124 h 1998244"/>
              <a:gd name="connsiteX1" fmla="*/ 2009193 w 2407298"/>
              <a:gd name="connsiteY1" fmla="*/ 1649903 h 1998244"/>
              <a:gd name="connsiteX2" fmla="*/ 2013593 w 2407298"/>
              <a:gd name="connsiteY2" fmla="*/ 1992024 h 1998244"/>
              <a:gd name="connsiteX3" fmla="*/ 794394 w 2407298"/>
              <a:gd name="connsiteY3" fmla="*/ 1998244 h 1998244"/>
              <a:gd name="connsiteX4" fmla="*/ 377627 w 2407298"/>
              <a:gd name="connsiteY4" fmla="*/ 1985803 h 1998244"/>
              <a:gd name="connsiteX5" fmla="*/ 383847 w 2407298"/>
              <a:gd name="connsiteY5" fmla="*/ 1668562 h 1998244"/>
              <a:gd name="connsiteX6" fmla="*/ 1 w 2407298"/>
              <a:gd name="connsiteY6" fmla="*/ 1681006 h 1998244"/>
              <a:gd name="connsiteX7" fmla="*/ 0 w 2407298"/>
              <a:gd name="connsiteY7" fmla="*/ 32598 h 1998244"/>
              <a:gd name="connsiteX8" fmla="*/ 385666 w 2407298"/>
              <a:gd name="connsiteY8" fmla="*/ 26378 h 1998244"/>
              <a:gd name="connsiteX9" fmla="*/ 1601193 w 2407298"/>
              <a:gd name="connsiteY9" fmla="*/ 17457 h 1998244"/>
              <a:gd name="connsiteX10" fmla="*/ 2005520 w 2407298"/>
              <a:gd name="connsiteY10" fmla="*/ 23677 h 1998244"/>
              <a:gd name="connsiteX11" fmla="*/ 2005519 w 2407298"/>
              <a:gd name="connsiteY11" fmla="*/ 987840 h 1998244"/>
              <a:gd name="connsiteX12" fmla="*/ 2407298 w 2407298"/>
              <a:gd name="connsiteY12" fmla="*/ 1002980 h 1998244"/>
              <a:gd name="connsiteX13" fmla="*/ 2407298 w 2407298"/>
              <a:gd name="connsiteY13" fmla="*/ 1656124 h 1998244"/>
              <a:gd name="connsiteX0" fmla="*/ 2407298 w 2407298"/>
              <a:gd name="connsiteY0" fmla="*/ 1959428 h 2301548"/>
              <a:gd name="connsiteX1" fmla="*/ 2009193 w 2407298"/>
              <a:gd name="connsiteY1" fmla="*/ 1953207 h 2301548"/>
              <a:gd name="connsiteX2" fmla="*/ 2013593 w 2407298"/>
              <a:gd name="connsiteY2" fmla="*/ 2295328 h 2301548"/>
              <a:gd name="connsiteX3" fmla="*/ 794394 w 2407298"/>
              <a:gd name="connsiteY3" fmla="*/ 2301548 h 2301548"/>
              <a:gd name="connsiteX4" fmla="*/ 377627 w 2407298"/>
              <a:gd name="connsiteY4" fmla="*/ 2289107 h 2301548"/>
              <a:gd name="connsiteX5" fmla="*/ 383847 w 2407298"/>
              <a:gd name="connsiteY5" fmla="*/ 1971866 h 2301548"/>
              <a:gd name="connsiteX6" fmla="*/ 1 w 2407298"/>
              <a:gd name="connsiteY6" fmla="*/ 1984310 h 2301548"/>
              <a:gd name="connsiteX7" fmla="*/ 0 w 2407298"/>
              <a:gd name="connsiteY7" fmla="*/ 335902 h 2301548"/>
              <a:gd name="connsiteX8" fmla="*/ 1586204 w 2407298"/>
              <a:gd name="connsiteY8" fmla="*/ 0 h 2301548"/>
              <a:gd name="connsiteX9" fmla="*/ 1601193 w 2407298"/>
              <a:gd name="connsiteY9" fmla="*/ 320761 h 2301548"/>
              <a:gd name="connsiteX10" fmla="*/ 2005520 w 2407298"/>
              <a:gd name="connsiteY10" fmla="*/ 326981 h 2301548"/>
              <a:gd name="connsiteX11" fmla="*/ 2005519 w 2407298"/>
              <a:gd name="connsiteY11" fmla="*/ 1291144 h 2301548"/>
              <a:gd name="connsiteX12" fmla="*/ 2407298 w 2407298"/>
              <a:gd name="connsiteY12" fmla="*/ 1306284 h 2301548"/>
              <a:gd name="connsiteX13" fmla="*/ 2407298 w 2407298"/>
              <a:gd name="connsiteY13" fmla="*/ 1959428 h 2301548"/>
              <a:gd name="connsiteX0" fmla="*/ 2407298 w 2407298"/>
              <a:gd name="connsiteY0" fmla="*/ 1959428 h 2301548"/>
              <a:gd name="connsiteX1" fmla="*/ 2009193 w 2407298"/>
              <a:gd name="connsiteY1" fmla="*/ 1953207 h 2301548"/>
              <a:gd name="connsiteX2" fmla="*/ 2013593 w 2407298"/>
              <a:gd name="connsiteY2" fmla="*/ 2295328 h 2301548"/>
              <a:gd name="connsiteX3" fmla="*/ 794394 w 2407298"/>
              <a:gd name="connsiteY3" fmla="*/ 2301548 h 2301548"/>
              <a:gd name="connsiteX4" fmla="*/ 377627 w 2407298"/>
              <a:gd name="connsiteY4" fmla="*/ 2289107 h 2301548"/>
              <a:gd name="connsiteX5" fmla="*/ 383847 w 2407298"/>
              <a:gd name="connsiteY5" fmla="*/ 1971866 h 2301548"/>
              <a:gd name="connsiteX6" fmla="*/ 1 w 2407298"/>
              <a:gd name="connsiteY6" fmla="*/ 1984310 h 2301548"/>
              <a:gd name="connsiteX7" fmla="*/ 0 w 2407298"/>
              <a:gd name="connsiteY7" fmla="*/ 335902 h 2301548"/>
              <a:gd name="connsiteX8" fmla="*/ 1586204 w 2407298"/>
              <a:gd name="connsiteY8" fmla="*/ 0 h 2301548"/>
              <a:gd name="connsiteX9" fmla="*/ 1601193 w 2407298"/>
              <a:gd name="connsiteY9" fmla="*/ 320761 h 2301548"/>
              <a:gd name="connsiteX10" fmla="*/ 2005520 w 2407298"/>
              <a:gd name="connsiteY10" fmla="*/ 326981 h 2301548"/>
              <a:gd name="connsiteX11" fmla="*/ 2005519 w 2407298"/>
              <a:gd name="connsiteY11" fmla="*/ 1291144 h 2301548"/>
              <a:gd name="connsiteX12" fmla="*/ 2407298 w 2407298"/>
              <a:gd name="connsiteY12" fmla="*/ 1306284 h 2301548"/>
              <a:gd name="connsiteX13" fmla="*/ 2407298 w 2407298"/>
              <a:gd name="connsiteY13" fmla="*/ 1959428 h 2301548"/>
              <a:gd name="connsiteX0" fmla="*/ 2413518 w 2413518"/>
              <a:gd name="connsiteY0" fmla="*/ 1959428 h 2301548"/>
              <a:gd name="connsiteX1" fmla="*/ 2015413 w 2413518"/>
              <a:gd name="connsiteY1" fmla="*/ 1953207 h 2301548"/>
              <a:gd name="connsiteX2" fmla="*/ 2019813 w 2413518"/>
              <a:gd name="connsiteY2" fmla="*/ 2295328 h 2301548"/>
              <a:gd name="connsiteX3" fmla="*/ 800614 w 2413518"/>
              <a:gd name="connsiteY3" fmla="*/ 2301548 h 2301548"/>
              <a:gd name="connsiteX4" fmla="*/ 383847 w 2413518"/>
              <a:gd name="connsiteY4" fmla="*/ 2289107 h 2301548"/>
              <a:gd name="connsiteX5" fmla="*/ 390067 w 2413518"/>
              <a:gd name="connsiteY5" fmla="*/ 1971866 h 2301548"/>
              <a:gd name="connsiteX6" fmla="*/ 6221 w 2413518"/>
              <a:gd name="connsiteY6" fmla="*/ 1984310 h 2301548"/>
              <a:gd name="connsiteX7" fmla="*/ 0 w 2413518"/>
              <a:gd name="connsiteY7" fmla="*/ 18661 h 2301548"/>
              <a:gd name="connsiteX8" fmla="*/ 1592424 w 2413518"/>
              <a:gd name="connsiteY8" fmla="*/ 0 h 2301548"/>
              <a:gd name="connsiteX9" fmla="*/ 1607413 w 2413518"/>
              <a:gd name="connsiteY9" fmla="*/ 320761 h 2301548"/>
              <a:gd name="connsiteX10" fmla="*/ 2011740 w 2413518"/>
              <a:gd name="connsiteY10" fmla="*/ 326981 h 2301548"/>
              <a:gd name="connsiteX11" fmla="*/ 2011739 w 2413518"/>
              <a:gd name="connsiteY11" fmla="*/ 1291144 h 2301548"/>
              <a:gd name="connsiteX12" fmla="*/ 2413518 w 2413518"/>
              <a:gd name="connsiteY12" fmla="*/ 1306284 h 2301548"/>
              <a:gd name="connsiteX13" fmla="*/ 2413518 w 2413518"/>
              <a:gd name="connsiteY13" fmla="*/ 1959428 h 2301548"/>
              <a:gd name="connsiteX0" fmla="*/ 2413518 w 2413518"/>
              <a:gd name="connsiteY0" fmla="*/ 1940767 h 2282887"/>
              <a:gd name="connsiteX1" fmla="*/ 2015413 w 2413518"/>
              <a:gd name="connsiteY1" fmla="*/ 1934546 h 2282887"/>
              <a:gd name="connsiteX2" fmla="*/ 2019813 w 2413518"/>
              <a:gd name="connsiteY2" fmla="*/ 2276667 h 2282887"/>
              <a:gd name="connsiteX3" fmla="*/ 800614 w 2413518"/>
              <a:gd name="connsiteY3" fmla="*/ 2282887 h 2282887"/>
              <a:gd name="connsiteX4" fmla="*/ 383847 w 2413518"/>
              <a:gd name="connsiteY4" fmla="*/ 2270446 h 2282887"/>
              <a:gd name="connsiteX5" fmla="*/ 390067 w 2413518"/>
              <a:gd name="connsiteY5" fmla="*/ 1953205 h 2282887"/>
              <a:gd name="connsiteX6" fmla="*/ 6221 w 2413518"/>
              <a:gd name="connsiteY6" fmla="*/ 1965649 h 2282887"/>
              <a:gd name="connsiteX7" fmla="*/ 0 w 2413518"/>
              <a:gd name="connsiteY7" fmla="*/ 0 h 2282887"/>
              <a:gd name="connsiteX8" fmla="*/ 1604865 w 2413518"/>
              <a:gd name="connsiteY8" fmla="*/ 6221 h 2282887"/>
              <a:gd name="connsiteX9" fmla="*/ 1607413 w 2413518"/>
              <a:gd name="connsiteY9" fmla="*/ 302100 h 2282887"/>
              <a:gd name="connsiteX10" fmla="*/ 2011740 w 2413518"/>
              <a:gd name="connsiteY10" fmla="*/ 308320 h 2282887"/>
              <a:gd name="connsiteX11" fmla="*/ 2011739 w 2413518"/>
              <a:gd name="connsiteY11" fmla="*/ 1272483 h 2282887"/>
              <a:gd name="connsiteX12" fmla="*/ 2413518 w 2413518"/>
              <a:gd name="connsiteY12" fmla="*/ 1287623 h 2282887"/>
              <a:gd name="connsiteX13" fmla="*/ 2413518 w 2413518"/>
              <a:gd name="connsiteY13" fmla="*/ 1940767 h 2282887"/>
              <a:gd name="connsiteX0" fmla="*/ 2413518 w 2413518"/>
              <a:gd name="connsiteY0" fmla="*/ 1940767 h 2282887"/>
              <a:gd name="connsiteX1" fmla="*/ 2015413 w 2413518"/>
              <a:gd name="connsiteY1" fmla="*/ 1934546 h 2282887"/>
              <a:gd name="connsiteX2" fmla="*/ 2019813 w 2413518"/>
              <a:gd name="connsiteY2" fmla="*/ 2276667 h 2282887"/>
              <a:gd name="connsiteX3" fmla="*/ 800614 w 2413518"/>
              <a:gd name="connsiteY3" fmla="*/ 2282887 h 2282887"/>
              <a:gd name="connsiteX4" fmla="*/ 383847 w 2413518"/>
              <a:gd name="connsiteY4" fmla="*/ 2270446 h 2282887"/>
              <a:gd name="connsiteX5" fmla="*/ 390067 w 2413518"/>
              <a:gd name="connsiteY5" fmla="*/ 1953205 h 2282887"/>
              <a:gd name="connsiteX6" fmla="*/ 12441 w 2413518"/>
              <a:gd name="connsiteY6" fmla="*/ 1953208 h 2282887"/>
              <a:gd name="connsiteX7" fmla="*/ 0 w 2413518"/>
              <a:gd name="connsiteY7" fmla="*/ 0 h 2282887"/>
              <a:gd name="connsiteX8" fmla="*/ 1604865 w 2413518"/>
              <a:gd name="connsiteY8" fmla="*/ 6221 h 2282887"/>
              <a:gd name="connsiteX9" fmla="*/ 1607413 w 2413518"/>
              <a:gd name="connsiteY9" fmla="*/ 302100 h 2282887"/>
              <a:gd name="connsiteX10" fmla="*/ 2011740 w 2413518"/>
              <a:gd name="connsiteY10" fmla="*/ 308320 h 2282887"/>
              <a:gd name="connsiteX11" fmla="*/ 2011739 w 2413518"/>
              <a:gd name="connsiteY11" fmla="*/ 1272483 h 2282887"/>
              <a:gd name="connsiteX12" fmla="*/ 2413518 w 2413518"/>
              <a:gd name="connsiteY12" fmla="*/ 1287623 h 2282887"/>
              <a:gd name="connsiteX13" fmla="*/ 2413518 w 2413518"/>
              <a:gd name="connsiteY13" fmla="*/ 1940767 h 2282887"/>
              <a:gd name="connsiteX0" fmla="*/ 2401077 w 2401077"/>
              <a:gd name="connsiteY0" fmla="*/ 1940767 h 2282887"/>
              <a:gd name="connsiteX1" fmla="*/ 2002972 w 2401077"/>
              <a:gd name="connsiteY1" fmla="*/ 1934546 h 2282887"/>
              <a:gd name="connsiteX2" fmla="*/ 2007372 w 2401077"/>
              <a:gd name="connsiteY2" fmla="*/ 2276667 h 2282887"/>
              <a:gd name="connsiteX3" fmla="*/ 788173 w 2401077"/>
              <a:gd name="connsiteY3" fmla="*/ 2282887 h 2282887"/>
              <a:gd name="connsiteX4" fmla="*/ 371406 w 2401077"/>
              <a:gd name="connsiteY4" fmla="*/ 2270446 h 2282887"/>
              <a:gd name="connsiteX5" fmla="*/ 377626 w 2401077"/>
              <a:gd name="connsiteY5" fmla="*/ 1953205 h 2282887"/>
              <a:gd name="connsiteX6" fmla="*/ 0 w 2401077"/>
              <a:gd name="connsiteY6" fmla="*/ 1953208 h 2282887"/>
              <a:gd name="connsiteX7" fmla="*/ 6220 w 2401077"/>
              <a:gd name="connsiteY7" fmla="*/ 0 h 2282887"/>
              <a:gd name="connsiteX8" fmla="*/ 1592424 w 2401077"/>
              <a:gd name="connsiteY8" fmla="*/ 6221 h 2282887"/>
              <a:gd name="connsiteX9" fmla="*/ 1594972 w 2401077"/>
              <a:gd name="connsiteY9" fmla="*/ 302100 h 2282887"/>
              <a:gd name="connsiteX10" fmla="*/ 1999299 w 2401077"/>
              <a:gd name="connsiteY10" fmla="*/ 308320 h 2282887"/>
              <a:gd name="connsiteX11" fmla="*/ 1999298 w 2401077"/>
              <a:gd name="connsiteY11" fmla="*/ 1272483 h 2282887"/>
              <a:gd name="connsiteX12" fmla="*/ 2401077 w 2401077"/>
              <a:gd name="connsiteY12" fmla="*/ 1287623 h 2282887"/>
              <a:gd name="connsiteX13" fmla="*/ 2401077 w 2401077"/>
              <a:gd name="connsiteY13" fmla="*/ 1940767 h 228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1077" h="2282887">
                <a:moveTo>
                  <a:pt x="2401077" y="1940767"/>
                </a:moveTo>
                <a:lnTo>
                  <a:pt x="2002972" y="1934546"/>
                </a:lnTo>
                <a:cubicBezTo>
                  <a:pt x="2004439" y="2048586"/>
                  <a:pt x="2005905" y="2162627"/>
                  <a:pt x="2007372" y="2276667"/>
                </a:cubicBezTo>
                <a:lnTo>
                  <a:pt x="788173" y="2282887"/>
                </a:lnTo>
                <a:lnTo>
                  <a:pt x="371406" y="2270446"/>
                </a:lnTo>
                <a:lnTo>
                  <a:pt x="377626" y="1953205"/>
                </a:lnTo>
                <a:lnTo>
                  <a:pt x="0" y="1953208"/>
                </a:lnTo>
                <a:cubicBezTo>
                  <a:pt x="0" y="1403739"/>
                  <a:pt x="6220" y="549469"/>
                  <a:pt x="6220" y="0"/>
                </a:cubicBezTo>
                <a:lnTo>
                  <a:pt x="1592424" y="6221"/>
                </a:lnTo>
                <a:cubicBezTo>
                  <a:pt x="1593273" y="104847"/>
                  <a:pt x="1594123" y="203474"/>
                  <a:pt x="1594972" y="302100"/>
                </a:cubicBezTo>
                <a:lnTo>
                  <a:pt x="1999299" y="308320"/>
                </a:lnTo>
                <a:cubicBezTo>
                  <a:pt x="1997225" y="521887"/>
                  <a:pt x="2001372" y="1058916"/>
                  <a:pt x="1999298" y="1272483"/>
                </a:cubicBezTo>
                <a:lnTo>
                  <a:pt x="2401077" y="1287623"/>
                </a:lnTo>
                <a:lnTo>
                  <a:pt x="2401077" y="1940767"/>
                </a:lnTo>
                <a:close/>
              </a:path>
            </a:pathLst>
          </a:custGeom>
          <a:noFill/>
          <a:ln w="57150" cap="flat" cmpd="sng" algn="ctr">
            <a:solidFill>
              <a:srgbClr val="FFC000"/>
            </a:solidFill>
            <a:prstDash val="solid"/>
          </a:ln>
          <a:effectLst/>
        </p:spPr>
        <p:txBody>
          <a:bodyPr rtlCol="0" anchor="ctr"/>
          <a:lstStyle/>
          <a:p>
            <a:pPr algn="ctr">
              <a:defRPr/>
            </a:pPr>
            <a:endParaRPr lang="en-US" kern="0">
              <a:solidFill>
                <a:prstClr val="white"/>
              </a:solidFill>
              <a:latin typeface="Calibri"/>
            </a:endParaRPr>
          </a:p>
        </p:txBody>
      </p:sp>
      <p:sp>
        <p:nvSpPr>
          <p:cNvPr id="63" name="Line 86"/>
          <p:cNvSpPr>
            <a:spLocks noChangeShapeType="1"/>
          </p:cNvSpPr>
          <p:nvPr/>
        </p:nvSpPr>
        <p:spPr bwMode="auto">
          <a:xfrm flipV="1">
            <a:off x="3733801" y="5350678"/>
            <a:ext cx="3124199" cy="966919"/>
          </a:xfrm>
          <a:prstGeom prst="line">
            <a:avLst/>
          </a:prstGeom>
          <a:noFill/>
          <a:ln w="190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64" name="Line 86"/>
          <p:cNvSpPr>
            <a:spLocks noChangeShapeType="1"/>
          </p:cNvSpPr>
          <p:nvPr/>
        </p:nvSpPr>
        <p:spPr bwMode="auto">
          <a:xfrm flipV="1">
            <a:off x="6629399" y="5036569"/>
            <a:ext cx="2166257" cy="1380911"/>
          </a:xfrm>
          <a:prstGeom prst="line">
            <a:avLst/>
          </a:prstGeom>
          <a:noFill/>
          <a:ln w="190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65" name="Line 86"/>
          <p:cNvSpPr>
            <a:spLocks noChangeShapeType="1"/>
          </p:cNvSpPr>
          <p:nvPr/>
        </p:nvSpPr>
        <p:spPr bwMode="auto">
          <a:xfrm>
            <a:off x="4571999" y="2276629"/>
            <a:ext cx="2618525" cy="1009201"/>
          </a:xfrm>
          <a:prstGeom prst="line">
            <a:avLst/>
          </a:prstGeom>
          <a:noFill/>
          <a:ln w="190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Tree>
    <p:extLst>
      <p:ext uri="{BB962C8B-B14F-4D97-AF65-F5344CB8AC3E}">
        <p14:creationId xmlns:p14="http://schemas.microsoft.com/office/powerpoint/2010/main" val="97895712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4401" y="125235"/>
            <a:ext cx="9144000" cy="920540"/>
          </a:xfrm>
        </p:spPr>
        <p:txBody>
          <a:bodyPr>
            <a:normAutofit/>
          </a:bodyPr>
          <a:lstStyle/>
          <a:p>
            <a:pPr algn="ctr"/>
            <a:r>
              <a:rPr lang="en-US" sz="2400" dirty="0"/>
              <a:t>Implementation based on </a:t>
            </a:r>
            <a:r>
              <a:rPr lang="en-US" sz="2400" dirty="0" err="1"/>
              <a:t>NHDPlus</a:t>
            </a:r>
            <a:r>
              <a:rPr lang="en-US" sz="2400" dirty="0"/>
              <a:t> catchments and reaches</a:t>
            </a:r>
          </a:p>
        </p:txBody>
      </p:sp>
      <p:pic>
        <p:nvPicPr>
          <p:cNvPr id="32" name="Picture 31"/>
          <p:cNvPicPr>
            <a:picLocks noChangeAspect="1"/>
          </p:cNvPicPr>
          <p:nvPr/>
        </p:nvPicPr>
        <p:blipFill>
          <a:blip r:embed="rId2"/>
          <a:stretch>
            <a:fillRect/>
          </a:stretch>
        </p:blipFill>
        <p:spPr>
          <a:xfrm>
            <a:off x="4724982" y="3715969"/>
            <a:ext cx="2748715" cy="2730309"/>
          </a:xfrm>
          <a:prstGeom prst="rect">
            <a:avLst/>
          </a:prstGeom>
        </p:spPr>
      </p:pic>
      <p:pic>
        <p:nvPicPr>
          <p:cNvPr id="33" name="Picture 32"/>
          <p:cNvPicPr>
            <a:picLocks noChangeAspect="1"/>
          </p:cNvPicPr>
          <p:nvPr/>
        </p:nvPicPr>
        <p:blipFill>
          <a:blip r:embed="rId3"/>
          <a:stretch>
            <a:fillRect/>
          </a:stretch>
        </p:blipFill>
        <p:spPr>
          <a:xfrm>
            <a:off x="2114991" y="1992102"/>
            <a:ext cx="1880654" cy="1707689"/>
          </a:xfrm>
          <a:prstGeom prst="rect">
            <a:avLst/>
          </a:prstGeom>
        </p:spPr>
      </p:pic>
      <p:pic>
        <p:nvPicPr>
          <p:cNvPr id="34" name="Picture 33"/>
          <p:cNvPicPr>
            <a:picLocks noChangeAspect="1"/>
          </p:cNvPicPr>
          <p:nvPr/>
        </p:nvPicPr>
        <p:blipFill>
          <a:blip r:embed="rId4"/>
          <a:stretch>
            <a:fillRect/>
          </a:stretch>
        </p:blipFill>
        <p:spPr>
          <a:xfrm>
            <a:off x="5060828" y="1478746"/>
            <a:ext cx="2077023" cy="1981455"/>
          </a:xfrm>
          <a:prstGeom prst="rect">
            <a:avLst/>
          </a:prstGeom>
        </p:spPr>
      </p:pic>
      <p:sp>
        <p:nvSpPr>
          <p:cNvPr id="35" name="TextBox 34"/>
          <p:cNvSpPr txBox="1"/>
          <p:nvPr/>
        </p:nvSpPr>
        <p:spPr>
          <a:xfrm>
            <a:off x="2561558" y="1649917"/>
            <a:ext cx="914400" cy="914400"/>
          </a:xfrm>
          <a:prstGeom prst="rect">
            <a:avLst/>
          </a:prstGeom>
          <a:noFill/>
          <a:effectLst/>
        </p:spPr>
        <p:txBody>
          <a:bodyPr wrap="none" lIns="0" tIns="0" rIns="0" bIns="0" rtlCol="0">
            <a:noAutofit/>
          </a:bodyPr>
          <a:lstStyle/>
          <a:p>
            <a:pPr eaLnBrk="0" hangingPunct="0">
              <a:lnSpc>
                <a:spcPts val="1800"/>
              </a:lnSpc>
            </a:pPr>
            <a:r>
              <a:rPr lang="en-US" b="1" dirty="0">
                <a:solidFill>
                  <a:srgbClr val="001446">
                    <a:lumMod val="50000"/>
                    <a:lumOff val="50000"/>
                  </a:srgbClr>
                </a:solidFill>
                <a:latin typeface="Calibri"/>
              </a:rPr>
              <a:t>Flowlines</a:t>
            </a:r>
          </a:p>
        </p:txBody>
      </p:sp>
      <p:sp>
        <p:nvSpPr>
          <p:cNvPr id="36" name="TextBox 35"/>
          <p:cNvSpPr txBox="1"/>
          <p:nvPr/>
        </p:nvSpPr>
        <p:spPr>
          <a:xfrm>
            <a:off x="2455309" y="4051050"/>
            <a:ext cx="1074948" cy="914400"/>
          </a:xfrm>
          <a:prstGeom prst="rect">
            <a:avLst/>
          </a:prstGeom>
          <a:noFill/>
          <a:effectLst/>
        </p:spPr>
        <p:txBody>
          <a:bodyPr wrap="none" lIns="0" tIns="0" rIns="0" bIns="0" rtlCol="0">
            <a:noAutofit/>
          </a:bodyPr>
          <a:lstStyle/>
          <a:p>
            <a:pPr eaLnBrk="0" hangingPunct="0">
              <a:lnSpc>
                <a:spcPts val="1800"/>
              </a:lnSpc>
            </a:pPr>
            <a:r>
              <a:rPr lang="en-US" b="1" dirty="0">
                <a:solidFill>
                  <a:srgbClr val="001446">
                    <a:lumMod val="50000"/>
                    <a:lumOff val="50000"/>
                  </a:srgbClr>
                </a:solidFill>
                <a:latin typeface="Calibri"/>
              </a:rPr>
              <a:t>Catchments</a:t>
            </a:r>
          </a:p>
        </p:txBody>
      </p:sp>
      <p:sp>
        <p:nvSpPr>
          <p:cNvPr id="37" name="TextBox 36"/>
          <p:cNvSpPr txBox="1"/>
          <p:nvPr/>
        </p:nvSpPr>
        <p:spPr>
          <a:xfrm>
            <a:off x="4216852" y="760060"/>
            <a:ext cx="3740299" cy="914400"/>
          </a:xfrm>
          <a:prstGeom prst="rect">
            <a:avLst/>
          </a:prstGeom>
          <a:noFill/>
          <a:effectLst/>
        </p:spPr>
        <p:txBody>
          <a:bodyPr wrap="square" lIns="0" tIns="0" rIns="0" bIns="0" rtlCol="0">
            <a:noAutofit/>
          </a:bodyPr>
          <a:lstStyle/>
          <a:p>
            <a:pPr algn="ctr" eaLnBrk="0" hangingPunct="0">
              <a:lnSpc>
                <a:spcPts val="1800"/>
              </a:lnSpc>
            </a:pPr>
            <a:r>
              <a:rPr lang="en-US" b="1" dirty="0">
                <a:solidFill>
                  <a:srgbClr val="001446">
                    <a:lumMod val="50000"/>
                    <a:lumOff val="50000"/>
                  </a:srgbClr>
                </a:solidFill>
                <a:latin typeface="Calibri"/>
              </a:rPr>
              <a:t>Height above stream</a:t>
            </a:r>
            <a:r>
              <a:rPr lang="en-US" b="1" dirty="0">
                <a:solidFill>
                  <a:prstClr val="black"/>
                </a:solidFill>
                <a:latin typeface="Calibri"/>
              </a:rPr>
              <a:t/>
            </a:r>
            <a:br>
              <a:rPr lang="en-US" b="1" dirty="0">
                <a:solidFill>
                  <a:prstClr val="black"/>
                </a:solidFill>
                <a:latin typeface="Calibri"/>
              </a:rPr>
            </a:br>
            <a:r>
              <a:rPr lang="en-US" b="1" dirty="0">
                <a:solidFill>
                  <a:prstClr val="black"/>
                </a:solidFill>
                <a:latin typeface="Calibri"/>
              </a:rPr>
              <a:t>(relative elevation of land surface cell above cell in stream to which it flows)</a:t>
            </a:r>
          </a:p>
        </p:txBody>
      </p:sp>
      <p:sp>
        <p:nvSpPr>
          <p:cNvPr id="38" name="TextBox 37"/>
          <p:cNvSpPr txBox="1"/>
          <p:nvPr/>
        </p:nvSpPr>
        <p:spPr>
          <a:xfrm>
            <a:off x="5210438" y="6501653"/>
            <a:ext cx="1777800" cy="352711"/>
          </a:xfrm>
          <a:prstGeom prst="rect">
            <a:avLst/>
          </a:prstGeom>
          <a:noFill/>
          <a:effectLst/>
        </p:spPr>
        <p:txBody>
          <a:bodyPr wrap="none" lIns="0" tIns="0" rIns="0" bIns="0" rtlCol="0">
            <a:noAutofit/>
          </a:bodyPr>
          <a:lstStyle/>
          <a:p>
            <a:pPr algn="ctr" eaLnBrk="0" hangingPunct="0">
              <a:lnSpc>
                <a:spcPts val="1800"/>
              </a:lnSpc>
            </a:pPr>
            <a:r>
              <a:rPr lang="en-US" b="1" dirty="0">
                <a:solidFill>
                  <a:srgbClr val="001446">
                    <a:lumMod val="50000"/>
                    <a:lumOff val="50000"/>
                  </a:srgbClr>
                </a:solidFill>
                <a:latin typeface="Calibri"/>
              </a:rPr>
              <a:t>Inundation map</a:t>
            </a:r>
          </a:p>
        </p:txBody>
      </p:sp>
      <p:sp>
        <p:nvSpPr>
          <p:cNvPr id="39" name="Right Arrow 38"/>
          <p:cNvSpPr/>
          <p:nvPr/>
        </p:nvSpPr>
        <p:spPr bwMode="auto">
          <a:xfrm rot="2452640">
            <a:off x="4160575" y="3489091"/>
            <a:ext cx="665480" cy="299720"/>
          </a:xfrm>
          <a:prstGeom prs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600" b="1" kern="0" dirty="0">
              <a:solidFill>
                <a:srgbClr val="000000"/>
              </a:solidFill>
              <a:latin typeface="Calibri"/>
            </a:endParaRPr>
          </a:p>
        </p:txBody>
      </p:sp>
      <p:sp>
        <p:nvSpPr>
          <p:cNvPr id="40" name="Right Arrow 39"/>
          <p:cNvSpPr/>
          <p:nvPr/>
        </p:nvSpPr>
        <p:spPr bwMode="auto">
          <a:xfrm rot="5400000">
            <a:off x="5868313" y="3448050"/>
            <a:ext cx="462053" cy="265876"/>
          </a:xfrm>
          <a:prstGeom prs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600" b="1" kern="0" dirty="0">
              <a:solidFill>
                <a:srgbClr val="000000"/>
              </a:solidFill>
              <a:latin typeface="Calibri"/>
            </a:endParaRPr>
          </a:p>
        </p:txBody>
      </p:sp>
      <p:sp>
        <p:nvSpPr>
          <p:cNvPr id="41" name="Right Arrow 40"/>
          <p:cNvSpPr/>
          <p:nvPr/>
        </p:nvSpPr>
        <p:spPr bwMode="auto">
          <a:xfrm>
            <a:off x="4070102" y="5052367"/>
            <a:ext cx="665480" cy="299720"/>
          </a:xfrm>
          <a:prstGeom prs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600" b="1" kern="0" dirty="0">
              <a:solidFill>
                <a:srgbClr val="000000"/>
              </a:solidFill>
              <a:latin typeface="Calibri"/>
            </a:endParaRPr>
          </a:p>
        </p:txBody>
      </p:sp>
      <p:sp>
        <p:nvSpPr>
          <p:cNvPr id="42" name="TextBox 41"/>
          <p:cNvSpPr txBox="1"/>
          <p:nvPr/>
        </p:nvSpPr>
        <p:spPr>
          <a:xfrm>
            <a:off x="8095938" y="2065753"/>
            <a:ext cx="2114863" cy="498564"/>
          </a:xfrm>
          <a:prstGeom prst="rect">
            <a:avLst/>
          </a:prstGeom>
          <a:noFill/>
          <a:effectLst/>
        </p:spPr>
        <p:txBody>
          <a:bodyPr wrap="none" lIns="0" tIns="0" rIns="0" bIns="0" rtlCol="0">
            <a:noAutofit/>
          </a:bodyPr>
          <a:lstStyle/>
          <a:p>
            <a:pPr eaLnBrk="0" hangingPunct="0">
              <a:lnSpc>
                <a:spcPts val="1800"/>
              </a:lnSpc>
            </a:pPr>
            <a:r>
              <a:rPr lang="en-US" b="1" dirty="0">
                <a:solidFill>
                  <a:srgbClr val="001446">
                    <a:lumMod val="50000"/>
                    <a:lumOff val="50000"/>
                  </a:srgbClr>
                </a:solidFill>
                <a:latin typeface="Calibri"/>
              </a:rPr>
              <a:t>Reach Scale Flood Depth </a:t>
            </a:r>
            <a:endParaRPr lang="en-US" b="1" dirty="0">
              <a:solidFill>
                <a:prstClr val="black"/>
              </a:solidFill>
              <a:latin typeface="Calibri"/>
            </a:endParaRPr>
          </a:p>
        </p:txBody>
      </p:sp>
      <p:sp>
        <p:nvSpPr>
          <p:cNvPr id="43" name="Right Arrow 42"/>
          <p:cNvSpPr/>
          <p:nvPr/>
        </p:nvSpPr>
        <p:spPr bwMode="auto">
          <a:xfrm rot="8771932">
            <a:off x="7100412" y="3989945"/>
            <a:ext cx="665480" cy="299720"/>
          </a:xfrm>
          <a:prstGeom prs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600" b="1" kern="0" dirty="0">
              <a:solidFill>
                <a:srgbClr val="000000"/>
              </a:solidFill>
              <a:latin typeface="Calibri"/>
            </a:endParaRPr>
          </a:p>
        </p:txBody>
      </p:sp>
      <p:pic>
        <p:nvPicPr>
          <p:cNvPr id="44" name="Picture 43"/>
          <p:cNvPicPr>
            <a:picLocks noChangeAspect="1"/>
          </p:cNvPicPr>
          <p:nvPr/>
        </p:nvPicPr>
        <p:blipFill>
          <a:blip r:embed="rId5"/>
          <a:stretch>
            <a:fillRect/>
          </a:stretch>
        </p:blipFill>
        <p:spPr>
          <a:xfrm>
            <a:off x="2269200" y="4311734"/>
            <a:ext cx="1863407" cy="1777404"/>
          </a:xfrm>
          <a:prstGeom prst="rect">
            <a:avLst/>
          </a:prstGeom>
        </p:spPr>
      </p:pic>
      <p:graphicFrame>
        <p:nvGraphicFramePr>
          <p:cNvPr id="45" name="Table 44"/>
          <p:cNvGraphicFramePr>
            <a:graphicFrameLocks noGrp="1"/>
          </p:cNvGraphicFramePr>
          <p:nvPr>
            <p:extLst>
              <p:ext uri="{D42A27DB-BD31-4B8C-83A1-F6EECF244321}">
                <p14:modId xmlns:p14="http://schemas.microsoft.com/office/powerpoint/2010/main" val="352935173"/>
              </p:ext>
            </p:extLst>
          </p:nvPr>
        </p:nvGraphicFramePr>
        <p:xfrm>
          <a:off x="7957151" y="2411511"/>
          <a:ext cx="2379778" cy="2683061"/>
        </p:xfrm>
        <a:graphic>
          <a:graphicData uri="http://schemas.openxmlformats.org/drawingml/2006/table">
            <a:tbl>
              <a:tblPr firstRow="1" bandRow="1"/>
              <a:tblGrid>
                <a:gridCol w="1189889">
                  <a:extLst>
                    <a:ext uri="{9D8B030D-6E8A-4147-A177-3AD203B41FA5}">
                      <a16:colId xmlns:a16="http://schemas.microsoft.com/office/drawing/2014/main" val="20000"/>
                    </a:ext>
                  </a:extLst>
                </a:gridCol>
                <a:gridCol w="1189889">
                  <a:extLst>
                    <a:ext uri="{9D8B030D-6E8A-4147-A177-3AD203B41FA5}">
                      <a16:colId xmlns:a16="http://schemas.microsoft.com/office/drawing/2014/main" val="20001"/>
                    </a:ext>
                  </a:extLst>
                </a:gridCol>
              </a:tblGrid>
              <a:tr h="331043">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dirty="0" err="1" smtClean="0"/>
                        <a:t>Comid</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dirty="0" smtClean="0"/>
                        <a:t>Depth (</a:t>
                      </a:r>
                      <a:r>
                        <a:rPr lang="en-US" dirty="0" err="1" smtClean="0"/>
                        <a:t>ft</a:t>
                      </a:r>
                      <a:r>
                        <a:rPr lang="en-US" dirty="0" smtClean="0"/>
                        <a:t>)</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33104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5781365</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latin typeface="+mn-lt"/>
                        </a:rPr>
                        <a:t>8</a:t>
                      </a:r>
                      <a:endParaRPr lang="en-US" sz="1400" dirty="0">
                        <a:latin typeface="+mn-lt"/>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33104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5781381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latin typeface="+mn-lt"/>
                        </a:rPr>
                        <a:t>9</a:t>
                      </a:r>
                      <a:endParaRPr lang="en-US" sz="1400" dirty="0">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33104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5781405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latin typeface="+mn-lt"/>
                        </a:rPr>
                        <a:t>10</a:t>
                      </a:r>
                      <a:endParaRPr lang="en-US" sz="1400" dirty="0">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33104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5781401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latin typeface="+mn-lt"/>
                        </a:rPr>
                        <a:t>15</a:t>
                      </a:r>
                      <a:endParaRPr lang="en-US" sz="1400" dirty="0">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33104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5781399</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latin typeface="+mn-lt"/>
                        </a:rPr>
                        <a:t>14</a:t>
                      </a:r>
                      <a:endParaRPr lang="en-US" sz="1400" dirty="0">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33104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5781383</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latin typeface="+mn-lt"/>
                        </a:rPr>
                        <a:t>12</a:t>
                      </a:r>
                      <a:endParaRPr lang="en-US" sz="1400" dirty="0">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33104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5781933</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latin typeface="+mn-lt"/>
                        </a:rPr>
                        <a:t>11</a:t>
                      </a:r>
                      <a:endParaRPr lang="en-US" sz="1400" dirty="0">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381819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4465" y="923416"/>
            <a:ext cx="6467475" cy="5686425"/>
          </a:xfrm>
          <a:prstGeom prst="rect">
            <a:avLst/>
          </a:prstGeom>
        </p:spPr>
      </p:pic>
      <p:sp>
        <p:nvSpPr>
          <p:cNvPr id="4" name="TextBox 3"/>
          <p:cNvSpPr txBox="1"/>
          <p:nvPr/>
        </p:nvSpPr>
        <p:spPr>
          <a:xfrm>
            <a:off x="4351607" y="1955412"/>
            <a:ext cx="872355" cy="369332"/>
          </a:xfrm>
          <a:prstGeom prst="rect">
            <a:avLst/>
          </a:prstGeom>
          <a:solidFill>
            <a:schemeClr val="bg1"/>
          </a:solidFill>
        </p:spPr>
        <p:txBody>
          <a:bodyPr wrap="none" rtlCol="0">
            <a:spAutoFit/>
          </a:bodyPr>
          <a:lstStyle/>
          <a:p>
            <a:r>
              <a:rPr lang="en-US" dirty="0" err="1"/>
              <a:t>h</a:t>
            </a:r>
            <a:r>
              <a:rPr lang="en-US" baseline="-25000" dirty="0" err="1"/>
              <a:t>w</a:t>
            </a:r>
            <a:r>
              <a:rPr lang="en-US" dirty="0"/>
              <a:t>=8 </a:t>
            </a:r>
            <a:r>
              <a:rPr lang="en-US" dirty="0" err="1"/>
              <a:t>ft</a:t>
            </a:r>
            <a:endParaRPr lang="en-US" dirty="0"/>
          </a:p>
        </p:txBody>
      </p:sp>
      <p:sp>
        <p:nvSpPr>
          <p:cNvPr id="5" name="TextBox 4"/>
          <p:cNvSpPr txBox="1"/>
          <p:nvPr/>
        </p:nvSpPr>
        <p:spPr>
          <a:xfrm>
            <a:off x="6234926" y="1943130"/>
            <a:ext cx="878767" cy="369332"/>
          </a:xfrm>
          <a:prstGeom prst="rect">
            <a:avLst/>
          </a:prstGeom>
          <a:solidFill>
            <a:schemeClr val="bg1"/>
          </a:solidFill>
        </p:spPr>
        <p:txBody>
          <a:bodyPr wrap="none" rtlCol="0">
            <a:spAutoFit/>
          </a:bodyPr>
          <a:lstStyle/>
          <a:p>
            <a:r>
              <a:rPr lang="en-US" dirty="0" err="1"/>
              <a:t>h</a:t>
            </a:r>
            <a:r>
              <a:rPr lang="en-US" baseline="-25000" dirty="0" err="1"/>
              <a:t>w</a:t>
            </a:r>
            <a:r>
              <a:rPr lang="en-US" dirty="0"/>
              <a:t>=9 </a:t>
            </a:r>
            <a:r>
              <a:rPr lang="en-US" dirty="0" err="1"/>
              <a:t>ft</a:t>
            </a:r>
            <a:endParaRPr lang="en-US" dirty="0"/>
          </a:p>
        </p:txBody>
      </p:sp>
      <p:sp>
        <p:nvSpPr>
          <p:cNvPr id="6" name="TextBox 5"/>
          <p:cNvSpPr txBox="1"/>
          <p:nvPr/>
        </p:nvSpPr>
        <p:spPr>
          <a:xfrm>
            <a:off x="4787783" y="3033183"/>
            <a:ext cx="989886" cy="369332"/>
          </a:xfrm>
          <a:prstGeom prst="rect">
            <a:avLst/>
          </a:prstGeom>
          <a:solidFill>
            <a:schemeClr val="bg1"/>
          </a:solidFill>
        </p:spPr>
        <p:txBody>
          <a:bodyPr wrap="none" rtlCol="0">
            <a:spAutoFit/>
          </a:bodyPr>
          <a:lstStyle/>
          <a:p>
            <a:r>
              <a:rPr lang="en-US" dirty="0" err="1"/>
              <a:t>h</a:t>
            </a:r>
            <a:r>
              <a:rPr lang="en-US" baseline="-25000" dirty="0" err="1"/>
              <a:t>w</a:t>
            </a:r>
            <a:r>
              <a:rPr lang="en-US" dirty="0"/>
              <a:t>=11 </a:t>
            </a:r>
            <a:r>
              <a:rPr lang="en-US" dirty="0" err="1"/>
              <a:t>ft</a:t>
            </a:r>
            <a:endParaRPr lang="en-US" dirty="0"/>
          </a:p>
        </p:txBody>
      </p:sp>
      <p:sp>
        <p:nvSpPr>
          <p:cNvPr id="7" name="TextBox 6"/>
          <p:cNvSpPr txBox="1"/>
          <p:nvPr/>
        </p:nvSpPr>
        <p:spPr>
          <a:xfrm>
            <a:off x="5008619" y="3522296"/>
            <a:ext cx="1007007" cy="369332"/>
          </a:xfrm>
          <a:prstGeom prst="rect">
            <a:avLst/>
          </a:prstGeom>
          <a:solidFill>
            <a:schemeClr val="bg1"/>
          </a:solidFill>
        </p:spPr>
        <p:txBody>
          <a:bodyPr wrap="none" rtlCol="0">
            <a:spAutoFit/>
          </a:bodyPr>
          <a:lstStyle/>
          <a:p>
            <a:r>
              <a:rPr lang="en-US" dirty="0" err="1"/>
              <a:t>h</a:t>
            </a:r>
            <a:r>
              <a:rPr lang="en-US" baseline="-25000" dirty="0" err="1"/>
              <a:t>w</a:t>
            </a:r>
            <a:r>
              <a:rPr lang="en-US" dirty="0"/>
              <a:t>=12 </a:t>
            </a:r>
            <a:r>
              <a:rPr lang="en-US" dirty="0" err="1"/>
              <a:t>ft</a:t>
            </a:r>
            <a:endParaRPr lang="en-US" dirty="0"/>
          </a:p>
        </p:txBody>
      </p:sp>
      <p:sp>
        <p:nvSpPr>
          <p:cNvPr id="8" name="TextBox 7"/>
          <p:cNvSpPr txBox="1"/>
          <p:nvPr/>
        </p:nvSpPr>
        <p:spPr>
          <a:xfrm>
            <a:off x="5444796" y="4160313"/>
            <a:ext cx="1007007" cy="369332"/>
          </a:xfrm>
          <a:prstGeom prst="rect">
            <a:avLst/>
          </a:prstGeom>
          <a:solidFill>
            <a:schemeClr val="bg1"/>
          </a:solidFill>
        </p:spPr>
        <p:txBody>
          <a:bodyPr wrap="none" rtlCol="0">
            <a:spAutoFit/>
          </a:bodyPr>
          <a:lstStyle/>
          <a:p>
            <a:r>
              <a:rPr lang="en-US" dirty="0" err="1"/>
              <a:t>h</a:t>
            </a:r>
            <a:r>
              <a:rPr lang="en-US" baseline="-25000" dirty="0" err="1"/>
              <a:t>w</a:t>
            </a:r>
            <a:r>
              <a:rPr lang="en-US" dirty="0"/>
              <a:t>=14 </a:t>
            </a:r>
            <a:r>
              <a:rPr lang="en-US" dirty="0" err="1"/>
              <a:t>ft</a:t>
            </a:r>
            <a:endParaRPr lang="en-US" dirty="0"/>
          </a:p>
        </p:txBody>
      </p:sp>
      <p:sp>
        <p:nvSpPr>
          <p:cNvPr id="9" name="TextBox 8"/>
          <p:cNvSpPr txBox="1"/>
          <p:nvPr/>
        </p:nvSpPr>
        <p:spPr>
          <a:xfrm>
            <a:off x="4136264" y="4863827"/>
            <a:ext cx="1007007" cy="369332"/>
          </a:xfrm>
          <a:prstGeom prst="rect">
            <a:avLst/>
          </a:prstGeom>
          <a:solidFill>
            <a:schemeClr val="bg1"/>
          </a:solidFill>
        </p:spPr>
        <p:txBody>
          <a:bodyPr wrap="none" rtlCol="0">
            <a:spAutoFit/>
          </a:bodyPr>
          <a:lstStyle/>
          <a:p>
            <a:r>
              <a:rPr lang="en-US" dirty="0" err="1"/>
              <a:t>h</a:t>
            </a:r>
            <a:r>
              <a:rPr lang="en-US" baseline="-25000" dirty="0" err="1"/>
              <a:t>w</a:t>
            </a:r>
            <a:r>
              <a:rPr lang="en-US" dirty="0"/>
              <a:t>=10 </a:t>
            </a:r>
            <a:r>
              <a:rPr lang="en-US" dirty="0" err="1"/>
              <a:t>ft</a:t>
            </a:r>
            <a:endParaRPr lang="en-US" dirty="0"/>
          </a:p>
        </p:txBody>
      </p:sp>
      <p:sp>
        <p:nvSpPr>
          <p:cNvPr id="10" name="TextBox 9"/>
          <p:cNvSpPr txBox="1"/>
          <p:nvPr/>
        </p:nvSpPr>
        <p:spPr>
          <a:xfrm>
            <a:off x="7650843" y="5233159"/>
            <a:ext cx="1007007" cy="369332"/>
          </a:xfrm>
          <a:prstGeom prst="rect">
            <a:avLst/>
          </a:prstGeom>
          <a:solidFill>
            <a:schemeClr val="bg1"/>
          </a:solidFill>
        </p:spPr>
        <p:txBody>
          <a:bodyPr wrap="none" rtlCol="0">
            <a:spAutoFit/>
          </a:bodyPr>
          <a:lstStyle/>
          <a:p>
            <a:r>
              <a:rPr lang="en-US" dirty="0" err="1"/>
              <a:t>h</a:t>
            </a:r>
            <a:r>
              <a:rPr lang="en-US" baseline="-25000" dirty="0" err="1"/>
              <a:t>w</a:t>
            </a:r>
            <a:r>
              <a:rPr lang="en-US" dirty="0"/>
              <a:t>=15 </a:t>
            </a:r>
            <a:r>
              <a:rPr lang="en-US" dirty="0" err="1"/>
              <a:t>ft</a:t>
            </a:r>
            <a:endParaRPr lang="en-US" dirty="0"/>
          </a:p>
        </p:txBody>
      </p:sp>
      <p:sp>
        <p:nvSpPr>
          <p:cNvPr id="11" name="Title 10"/>
          <p:cNvSpPr>
            <a:spLocks noGrp="1"/>
          </p:cNvSpPr>
          <p:nvPr>
            <p:ph type="title"/>
          </p:nvPr>
        </p:nvSpPr>
        <p:spPr>
          <a:xfrm>
            <a:off x="643218" y="69474"/>
            <a:ext cx="10905565" cy="734160"/>
          </a:xfrm>
        </p:spPr>
        <p:txBody>
          <a:bodyPr>
            <a:noAutofit/>
          </a:bodyPr>
          <a:lstStyle/>
          <a:p>
            <a:pPr algn="ctr"/>
            <a:r>
              <a:rPr lang="en-US" dirty="0"/>
              <a:t>Reach based height above nearest stream flood map example</a:t>
            </a:r>
          </a:p>
        </p:txBody>
      </p:sp>
    </p:spTree>
    <p:extLst>
      <p:ext uri="{BB962C8B-B14F-4D97-AF65-F5344CB8AC3E}">
        <p14:creationId xmlns:p14="http://schemas.microsoft.com/office/powerpoint/2010/main" val="1591864868"/>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3"/>
          <p:cNvPicPr>
            <a:picLocks noChangeAspect="1" noChangeArrowheads="1"/>
          </p:cNvPicPr>
          <p:nvPr/>
        </p:nvPicPr>
        <p:blipFill>
          <a:blip r:embed="rId4" cstate="print"/>
          <a:srcRect l="22585" t="12445" r="15028" b="27960"/>
          <a:stretch>
            <a:fillRect/>
          </a:stretch>
        </p:blipFill>
        <p:spPr bwMode="auto">
          <a:xfrm>
            <a:off x="3324225" y="862014"/>
            <a:ext cx="4705350" cy="2987675"/>
          </a:xfrm>
          <a:prstGeom prst="rect">
            <a:avLst/>
          </a:prstGeom>
          <a:noFill/>
          <a:ln w="9525">
            <a:noFill/>
            <a:miter lim="800000"/>
            <a:headEnd/>
            <a:tailEnd/>
          </a:ln>
        </p:spPr>
      </p:pic>
      <p:grpSp>
        <p:nvGrpSpPr>
          <p:cNvPr id="5126" name="Group 56"/>
          <p:cNvGrpSpPr>
            <a:grpSpLocks/>
          </p:cNvGrpSpPr>
          <p:nvPr/>
        </p:nvGrpSpPr>
        <p:grpSpPr bwMode="auto">
          <a:xfrm flipV="1">
            <a:off x="3341688" y="847725"/>
            <a:ext cx="4686300" cy="3041650"/>
            <a:chOff x="1586" y="636"/>
            <a:chExt cx="2952" cy="3201"/>
          </a:xfrm>
        </p:grpSpPr>
        <p:sp>
          <p:nvSpPr>
            <p:cNvPr id="5167" name="Line 4"/>
            <p:cNvSpPr>
              <a:spLocks noChangeAspect="1" noChangeShapeType="1"/>
            </p:cNvSpPr>
            <p:nvPr/>
          </p:nvSpPr>
          <p:spPr bwMode="auto">
            <a:xfrm>
              <a:off x="2657" y="64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8" name="Line 5"/>
            <p:cNvSpPr>
              <a:spLocks noChangeAspect="1" noChangeShapeType="1"/>
            </p:cNvSpPr>
            <p:nvPr/>
          </p:nvSpPr>
          <p:spPr bwMode="auto">
            <a:xfrm>
              <a:off x="2927" y="64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9" name="Line 6"/>
            <p:cNvSpPr>
              <a:spLocks noChangeAspect="1" noChangeShapeType="1"/>
            </p:cNvSpPr>
            <p:nvPr/>
          </p:nvSpPr>
          <p:spPr bwMode="auto">
            <a:xfrm>
              <a:off x="3187" y="65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0" name="Line 7"/>
            <p:cNvSpPr>
              <a:spLocks noChangeAspect="1" noChangeShapeType="1"/>
            </p:cNvSpPr>
            <p:nvPr/>
          </p:nvSpPr>
          <p:spPr bwMode="auto">
            <a:xfrm>
              <a:off x="3457" y="65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1" name="Line 8"/>
            <p:cNvSpPr>
              <a:spLocks noChangeAspect="1" noChangeShapeType="1"/>
            </p:cNvSpPr>
            <p:nvPr/>
          </p:nvSpPr>
          <p:spPr bwMode="auto">
            <a:xfrm>
              <a:off x="3738" y="65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2" name="Line 9"/>
            <p:cNvSpPr>
              <a:spLocks noChangeAspect="1" noChangeShapeType="1"/>
            </p:cNvSpPr>
            <p:nvPr/>
          </p:nvSpPr>
          <p:spPr bwMode="auto">
            <a:xfrm>
              <a:off x="4008" y="65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3" name="Line 10"/>
            <p:cNvSpPr>
              <a:spLocks noChangeAspect="1" noChangeShapeType="1"/>
            </p:cNvSpPr>
            <p:nvPr/>
          </p:nvSpPr>
          <p:spPr bwMode="auto">
            <a:xfrm>
              <a:off x="4268" y="66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4" name="Line 11"/>
            <p:cNvSpPr>
              <a:spLocks noChangeAspect="1" noChangeShapeType="1"/>
            </p:cNvSpPr>
            <p:nvPr/>
          </p:nvSpPr>
          <p:spPr bwMode="auto">
            <a:xfrm>
              <a:off x="4538" y="66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5" name="Line 12"/>
            <p:cNvSpPr>
              <a:spLocks noChangeAspect="1" noChangeShapeType="1"/>
            </p:cNvSpPr>
            <p:nvPr/>
          </p:nvSpPr>
          <p:spPr bwMode="auto">
            <a:xfrm>
              <a:off x="1586" y="63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6" name="Line 13"/>
            <p:cNvSpPr>
              <a:spLocks noChangeAspect="1" noChangeShapeType="1"/>
            </p:cNvSpPr>
            <p:nvPr/>
          </p:nvSpPr>
          <p:spPr bwMode="auto">
            <a:xfrm>
              <a:off x="1856" y="63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7" name="Line 14"/>
            <p:cNvSpPr>
              <a:spLocks noChangeAspect="1" noChangeShapeType="1"/>
            </p:cNvSpPr>
            <p:nvPr/>
          </p:nvSpPr>
          <p:spPr bwMode="auto">
            <a:xfrm>
              <a:off x="2116" y="64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8" name="Line 15"/>
            <p:cNvSpPr>
              <a:spLocks noChangeAspect="1" noChangeShapeType="1"/>
            </p:cNvSpPr>
            <p:nvPr/>
          </p:nvSpPr>
          <p:spPr bwMode="auto">
            <a:xfrm>
              <a:off x="2386" y="64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grpSp>
      <p:grpSp>
        <p:nvGrpSpPr>
          <p:cNvPr id="5127" name="Group 63"/>
          <p:cNvGrpSpPr>
            <a:grpSpLocks/>
          </p:cNvGrpSpPr>
          <p:nvPr/>
        </p:nvGrpSpPr>
        <p:grpSpPr bwMode="auto">
          <a:xfrm flipV="1">
            <a:off x="3348039" y="866775"/>
            <a:ext cx="4700587" cy="2986088"/>
            <a:chOff x="708" y="938"/>
            <a:chExt cx="2961" cy="1881"/>
          </a:xfrm>
        </p:grpSpPr>
        <p:sp>
          <p:nvSpPr>
            <p:cNvPr id="5159" name="Line 22"/>
            <p:cNvSpPr>
              <a:spLocks noChangeAspect="1" noChangeShapeType="1"/>
            </p:cNvSpPr>
            <p:nvPr/>
          </p:nvSpPr>
          <p:spPr bwMode="auto">
            <a:xfrm>
              <a:off x="708" y="281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0" name="Line 23"/>
            <p:cNvSpPr>
              <a:spLocks noChangeAspect="1" noChangeShapeType="1"/>
            </p:cNvSpPr>
            <p:nvPr/>
          </p:nvSpPr>
          <p:spPr bwMode="auto">
            <a:xfrm>
              <a:off x="708" y="254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1" name="Line 24"/>
            <p:cNvSpPr>
              <a:spLocks noChangeAspect="1" noChangeShapeType="1"/>
            </p:cNvSpPr>
            <p:nvPr/>
          </p:nvSpPr>
          <p:spPr bwMode="auto">
            <a:xfrm>
              <a:off x="708" y="227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2" name="Line 25"/>
            <p:cNvSpPr>
              <a:spLocks noChangeAspect="1" noChangeShapeType="1"/>
            </p:cNvSpPr>
            <p:nvPr/>
          </p:nvSpPr>
          <p:spPr bwMode="auto">
            <a:xfrm>
              <a:off x="714" y="200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3" name="Line 27"/>
            <p:cNvSpPr>
              <a:spLocks noChangeAspect="1" noChangeShapeType="1"/>
            </p:cNvSpPr>
            <p:nvPr/>
          </p:nvSpPr>
          <p:spPr bwMode="auto">
            <a:xfrm>
              <a:off x="714" y="147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4" name="Line 28"/>
            <p:cNvSpPr>
              <a:spLocks noChangeAspect="1" noChangeShapeType="1"/>
            </p:cNvSpPr>
            <p:nvPr/>
          </p:nvSpPr>
          <p:spPr bwMode="auto">
            <a:xfrm>
              <a:off x="714" y="1208"/>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5" name="Line 29"/>
            <p:cNvSpPr>
              <a:spLocks noChangeAspect="1" noChangeShapeType="1"/>
            </p:cNvSpPr>
            <p:nvPr/>
          </p:nvSpPr>
          <p:spPr bwMode="auto">
            <a:xfrm>
              <a:off x="714" y="938"/>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6" name="Line 31"/>
            <p:cNvSpPr>
              <a:spLocks noChangeAspect="1" noChangeShapeType="1"/>
            </p:cNvSpPr>
            <p:nvPr/>
          </p:nvSpPr>
          <p:spPr bwMode="auto">
            <a:xfrm>
              <a:off x="714" y="1738"/>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grpSp>
      <p:sp>
        <p:nvSpPr>
          <p:cNvPr id="5128" name="Line 35"/>
          <p:cNvSpPr>
            <a:spLocks noChangeAspect="1" noChangeShapeType="1"/>
          </p:cNvSpPr>
          <p:nvPr/>
        </p:nvSpPr>
        <p:spPr bwMode="auto">
          <a:xfrm flipV="1">
            <a:off x="6097588" y="186531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29" name="Freeform 36"/>
          <p:cNvSpPr>
            <a:spLocks noChangeAspect="1"/>
          </p:cNvSpPr>
          <p:nvPr/>
        </p:nvSpPr>
        <p:spPr bwMode="auto">
          <a:xfrm flipV="1">
            <a:off x="4743451" y="201771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0" name="Text Box 37"/>
          <p:cNvSpPr txBox="1">
            <a:spLocks noChangeAspect="1" noChangeArrowheads="1"/>
          </p:cNvSpPr>
          <p:nvPr/>
        </p:nvSpPr>
        <p:spPr bwMode="auto">
          <a:xfrm>
            <a:off x="6013450" y="3133725"/>
            <a:ext cx="973138" cy="6413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600" b="1">
                <a:solidFill>
                  <a:srgbClr val="003399"/>
                </a:solidFill>
                <a:latin typeface="Times New Roman"/>
                <a:cs typeface="Arial"/>
              </a:rPr>
              <a:t>D</a:t>
            </a:r>
            <a:r>
              <a:rPr lang="en-US" sz="3600" b="1">
                <a:solidFill>
                  <a:srgbClr val="003399"/>
                </a:solidFill>
                <a:latin typeface="Times New Roman"/>
                <a:cs typeface="Arial"/>
                <a:sym typeface="Symbol" pitchFamily="18" charset="2"/>
              </a:rPr>
              <a:t></a:t>
            </a:r>
          </a:p>
        </p:txBody>
      </p:sp>
      <p:sp>
        <p:nvSpPr>
          <p:cNvPr id="5132" name="Line 42"/>
          <p:cNvSpPr>
            <a:spLocks noChangeAspect="1" noChangeShapeType="1"/>
          </p:cNvSpPr>
          <p:nvPr/>
        </p:nvSpPr>
        <p:spPr bwMode="auto">
          <a:xfrm flipH="1" flipV="1">
            <a:off x="5761038" y="1924050"/>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3" name="Line 44"/>
          <p:cNvSpPr>
            <a:spLocks noChangeAspect="1" noChangeShapeType="1"/>
          </p:cNvSpPr>
          <p:nvPr/>
        </p:nvSpPr>
        <p:spPr bwMode="auto">
          <a:xfrm flipH="1" flipV="1">
            <a:off x="6199188" y="2371725"/>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4" name="Line 45"/>
          <p:cNvSpPr>
            <a:spLocks noChangeAspect="1" noChangeShapeType="1"/>
          </p:cNvSpPr>
          <p:nvPr/>
        </p:nvSpPr>
        <p:spPr bwMode="auto">
          <a:xfrm flipV="1">
            <a:off x="6535738" y="230346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5" name="Line 46"/>
          <p:cNvSpPr>
            <a:spLocks noChangeAspect="1" noChangeShapeType="1"/>
          </p:cNvSpPr>
          <p:nvPr/>
        </p:nvSpPr>
        <p:spPr bwMode="auto">
          <a:xfrm flipH="1" flipV="1">
            <a:off x="6189663" y="2809875"/>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6" name="Line 47"/>
          <p:cNvSpPr>
            <a:spLocks noChangeAspect="1" noChangeShapeType="1"/>
          </p:cNvSpPr>
          <p:nvPr/>
        </p:nvSpPr>
        <p:spPr bwMode="auto">
          <a:xfrm flipV="1">
            <a:off x="6526213" y="2751138"/>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7" name="Line 48"/>
          <p:cNvSpPr>
            <a:spLocks noChangeAspect="1" noChangeShapeType="1"/>
          </p:cNvSpPr>
          <p:nvPr/>
        </p:nvSpPr>
        <p:spPr bwMode="auto">
          <a:xfrm flipH="1" flipV="1">
            <a:off x="6199188" y="1924050"/>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8" name="Line 49"/>
          <p:cNvSpPr>
            <a:spLocks noChangeAspect="1" noChangeShapeType="1"/>
          </p:cNvSpPr>
          <p:nvPr/>
        </p:nvSpPr>
        <p:spPr bwMode="auto">
          <a:xfrm flipV="1">
            <a:off x="6535738" y="186531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9" name="Line 52"/>
          <p:cNvSpPr>
            <a:spLocks noChangeAspect="1" noChangeShapeType="1"/>
          </p:cNvSpPr>
          <p:nvPr/>
        </p:nvSpPr>
        <p:spPr bwMode="auto">
          <a:xfrm flipH="1" flipV="1">
            <a:off x="5741988" y="2371725"/>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40" name="Line 53"/>
          <p:cNvSpPr>
            <a:spLocks noChangeAspect="1" noChangeShapeType="1"/>
          </p:cNvSpPr>
          <p:nvPr/>
        </p:nvSpPr>
        <p:spPr bwMode="auto">
          <a:xfrm flipV="1">
            <a:off x="6097588" y="232251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41" name="Freeform 41"/>
          <p:cNvSpPr>
            <a:spLocks noChangeAspect="1"/>
          </p:cNvSpPr>
          <p:nvPr/>
        </p:nvSpPr>
        <p:spPr bwMode="auto">
          <a:xfrm flipV="1">
            <a:off x="6029326" y="199866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42" name="Text Box 54"/>
          <p:cNvSpPr txBox="1">
            <a:spLocks noChangeAspect="1" noChangeArrowheads="1"/>
          </p:cNvSpPr>
          <p:nvPr/>
        </p:nvSpPr>
        <p:spPr bwMode="auto">
          <a:xfrm>
            <a:off x="4606925" y="3135313"/>
            <a:ext cx="973138" cy="6413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600" b="1">
                <a:solidFill>
                  <a:srgbClr val="003399"/>
                </a:solidFill>
                <a:latin typeface="Times New Roman"/>
                <a:cs typeface="Arial"/>
              </a:rPr>
              <a:t>D</a:t>
            </a:r>
            <a:r>
              <a:rPr lang="en-US" sz="3600" b="1">
                <a:solidFill>
                  <a:srgbClr val="003399"/>
                </a:solidFill>
                <a:latin typeface="Times New Roman"/>
                <a:cs typeface="Arial"/>
                <a:sym typeface="Symbol" pitchFamily="18" charset="2"/>
              </a:rPr>
              <a:t>8</a:t>
            </a:r>
          </a:p>
        </p:txBody>
      </p:sp>
      <p:grpSp>
        <p:nvGrpSpPr>
          <p:cNvPr id="5143" name="Group 55"/>
          <p:cNvGrpSpPr>
            <a:grpSpLocks/>
          </p:cNvGrpSpPr>
          <p:nvPr/>
        </p:nvGrpSpPr>
        <p:grpSpPr bwMode="auto">
          <a:xfrm>
            <a:off x="2478089" y="4057651"/>
            <a:ext cx="2808287" cy="2195513"/>
            <a:chOff x="855663" y="4057650"/>
            <a:chExt cx="3270250" cy="2555875"/>
          </a:xfrm>
        </p:grpSpPr>
        <p:pic>
          <p:nvPicPr>
            <p:cNvPr id="5157" name="Picture 58" descr="d8"/>
            <p:cNvPicPr>
              <a:picLocks noChangeAspect="1" noChangeArrowheads="1"/>
            </p:cNvPicPr>
            <p:nvPr/>
          </p:nvPicPr>
          <p:blipFill>
            <a:blip r:embed="rId5" cstate="print"/>
            <a:srcRect t="19861"/>
            <a:stretch>
              <a:fillRect/>
            </a:stretch>
          </p:blipFill>
          <p:spPr bwMode="auto">
            <a:xfrm>
              <a:off x="855663" y="4057650"/>
              <a:ext cx="3270250" cy="2555875"/>
            </a:xfrm>
            <a:prstGeom prst="rect">
              <a:avLst/>
            </a:prstGeom>
            <a:noFill/>
            <a:ln w="9525">
              <a:solidFill>
                <a:schemeClr val="tx1"/>
              </a:solidFill>
              <a:miter lim="800000"/>
              <a:headEnd/>
              <a:tailEnd/>
            </a:ln>
          </p:spPr>
        </p:pic>
        <p:sp>
          <p:nvSpPr>
            <p:cNvPr id="5158" name="Line 59"/>
            <p:cNvSpPr>
              <a:spLocks noChangeShapeType="1"/>
            </p:cNvSpPr>
            <p:nvPr/>
          </p:nvSpPr>
          <p:spPr bwMode="auto">
            <a:xfrm rot="5400000" flipV="1">
              <a:off x="1550988" y="4948238"/>
              <a:ext cx="1719262" cy="754062"/>
            </a:xfrm>
            <a:prstGeom prst="line">
              <a:avLst/>
            </a:prstGeom>
            <a:noFill/>
            <a:ln w="19050">
              <a:solidFill>
                <a:srgbClr val="FF3300"/>
              </a:solidFill>
              <a:round/>
              <a:headEnd type="triangle" w="med" len="med"/>
              <a:tailEnd/>
            </a:ln>
          </p:spPr>
          <p:txBody>
            <a:bodyP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grpSp>
      <p:sp>
        <p:nvSpPr>
          <p:cNvPr id="5144" name="Line 60"/>
          <p:cNvSpPr>
            <a:spLocks noChangeAspect="1" noChangeShapeType="1"/>
          </p:cNvSpPr>
          <p:nvPr/>
        </p:nvSpPr>
        <p:spPr bwMode="auto">
          <a:xfrm flipV="1">
            <a:off x="5259388" y="188436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45" name="Line 61"/>
          <p:cNvSpPr>
            <a:spLocks noChangeAspect="1" noChangeShapeType="1"/>
          </p:cNvSpPr>
          <p:nvPr/>
        </p:nvSpPr>
        <p:spPr bwMode="auto">
          <a:xfrm flipV="1">
            <a:off x="5259388" y="232251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46" name="Line 62"/>
          <p:cNvSpPr>
            <a:spLocks noChangeAspect="1" noChangeShapeType="1"/>
          </p:cNvSpPr>
          <p:nvPr/>
        </p:nvSpPr>
        <p:spPr bwMode="auto">
          <a:xfrm flipV="1">
            <a:off x="5249863" y="2770188"/>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grpSp>
        <p:nvGrpSpPr>
          <p:cNvPr id="5147" name="Group 56"/>
          <p:cNvGrpSpPr>
            <a:grpSpLocks/>
          </p:cNvGrpSpPr>
          <p:nvPr/>
        </p:nvGrpSpPr>
        <p:grpSpPr bwMode="auto">
          <a:xfrm>
            <a:off x="6092825" y="4083051"/>
            <a:ext cx="2814638" cy="2176463"/>
            <a:chOff x="4470400" y="4083050"/>
            <a:chExt cx="3278188" cy="2533650"/>
          </a:xfrm>
        </p:grpSpPr>
        <p:pic>
          <p:nvPicPr>
            <p:cNvPr id="5155" name="Picture 65" descr="dinf"/>
            <p:cNvPicPr>
              <a:picLocks noChangeAspect="1" noChangeArrowheads="1"/>
            </p:cNvPicPr>
            <p:nvPr/>
          </p:nvPicPr>
          <p:blipFill>
            <a:blip r:embed="rId6" cstate="print"/>
            <a:srcRect t="20795"/>
            <a:stretch>
              <a:fillRect/>
            </a:stretch>
          </p:blipFill>
          <p:spPr bwMode="auto">
            <a:xfrm>
              <a:off x="4470400" y="4083050"/>
              <a:ext cx="3278188" cy="2533650"/>
            </a:xfrm>
            <a:prstGeom prst="rect">
              <a:avLst/>
            </a:prstGeom>
            <a:noFill/>
            <a:ln w="9525">
              <a:solidFill>
                <a:schemeClr val="tx1"/>
              </a:solidFill>
              <a:miter lim="800000"/>
              <a:headEnd/>
              <a:tailEnd/>
            </a:ln>
          </p:spPr>
        </p:pic>
        <p:sp>
          <p:nvSpPr>
            <p:cNvPr id="5156" name="Line 66"/>
            <p:cNvSpPr>
              <a:spLocks noChangeShapeType="1"/>
            </p:cNvSpPr>
            <p:nvPr/>
          </p:nvSpPr>
          <p:spPr bwMode="auto">
            <a:xfrm rot="5400000" flipV="1">
              <a:off x="5223669" y="4999832"/>
              <a:ext cx="1647825" cy="731837"/>
            </a:xfrm>
            <a:prstGeom prst="line">
              <a:avLst/>
            </a:prstGeom>
            <a:noFill/>
            <a:ln w="19050">
              <a:solidFill>
                <a:srgbClr val="FF3300"/>
              </a:solidFill>
              <a:round/>
              <a:headEnd type="triangle" w="med" len="med"/>
              <a:tailEnd/>
            </a:ln>
          </p:spPr>
          <p:txBody>
            <a:bodyP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grpSp>
      <p:sp>
        <p:nvSpPr>
          <p:cNvPr id="5148" name="Rectangle 77"/>
          <p:cNvSpPr>
            <a:spLocks noChangeArrowheads="1"/>
          </p:cNvSpPr>
          <p:nvPr/>
        </p:nvSpPr>
        <p:spPr bwMode="auto">
          <a:xfrm>
            <a:off x="2432051" y="2520950"/>
            <a:ext cx="555625" cy="615950"/>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r>
              <a:rPr lang="en-US" sz="2800" b="1">
                <a:solidFill>
                  <a:srgbClr val="000000"/>
                </a:solidFill>
                <a:latin typeface="Times New Roman"/>
                <a:cs typeface="Arial"/>
              </a:rPr>
              <a:t>67</a:t>
            </a:r>
          </a:p>
        </p:txBody>
      </p:sp>
      <p:sp>
        <p:nvSpPr>
          <p:cNvPr id="5149" name="Rectangle 78"/>
          <p:cNvSpPr>
            <a:spLocks noChangeArrowheads="1"/>
          </p:cNvSpPr>
          <p:nvPr/>
        </p:nvSpPr>
        <p:spPr bwMode="auto">
          <a:xfrm>
            <a:off x="1873251" y="2520950"/>
            <a:ext cx="555625" cy="615950"/>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r>
              <a:rPr lang="en-US" sz="2800" b="1">
                <a:solidFill>
                  <a:srgbClr val="000000"/>
                </a:solidFill>
                <a:latin typeface="Times New Roman"/>
                <a:cs typeface="Arial"/>
              </a:rPr>
              <a:t>56</a:t>
            </a:r>
          </a:p>
        </p:txBody>
      </p:sp>
      <p:sp>
        <p:nvSpPr>
          <p:cNvPr id="5150" name="Rectangle 79"/>
          <p:cNvSpPr>
            <a:spLocks noChangeArrowheads="1"/>
          </p:cNvSpPr>
          <p:nvPr/>
        </p:nvSpPr>
        <p:spPr bwMode="auto">
          <a:xfrm>
            <a:off x="2432051" y="1912938"/>
            <a:ext cx="555625" cy="614362"/>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r>
              <a:rPr lang="en-US" sz="2800" b="1">
                <a:solidFill>
                  <a:srgbClr val="000000"/>
                </a:solidFill>
                <a:latin typeface="Times New Roman"/>
                <a:cs typeface="Arial"/>
              </a:rPr>
              <a:t>52</a:t>
            </a:r>
          </a:p>
        </p:txBody>
      </p:sp>
      <p:sp>
        <p:nvSpPr>
          <p:cNvPr id="5151" name="Rectangle 80"/>
          <p:cNvSpPr>
            <a:spLocks noChangeArrowheads="1"/>
          </p:cNvSpPr>
          <p:nvPr/>
        </p:nvSpPr>
        <p:spPr bwMode="auto">
          <a:xfrm>
            <a:off x="1873251" y="1912938"/>
            <a:ext cx="555625" cy="614362"/>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r>
              <a:rPr lang="en-US" sz="2800" b="1">
                <a:solidFill>
                  <a:srgbClr val="000000"/>
                </a:solidFill>
                <a:latin typeface="Times New Roman"/>
                <a:cs typeface="Arial"/>
              </a:rPr>
              <a:t>48</a:t>
            </a:r>
          </a:p>
        </p:txBody>
      </p:sp>
      <p:sp>
        <p:nvSpPr>
          <p:cNvPr id="5152" name="Line 81"/>
          <p:cNvSpPr>
            <a:spLocks noChangeShapeType="1"/>
          </p:cNvSpPr>
          <p:nvPr/>
        </p:nvSpPr>
        <p:spPr bwMode="auto">
          <a:xfrm flipV="1">
            <a:off x="2703513" y="2305050"/>
            <a:ext cx="0" cy="395288"/>
          </a:xfrm>
          <a:prstGeom prst="line">
            <a:avLst/>
          </a:prstGeom>
          <a:noFill/>
          <a:ln w="57150">
            <a:solidFill>
              <a:schemeClr val="accent5">
                <a:lumMod val="50000"/>
              </a:schemeClr>
            </a:solidFill>
            <a:round/>
            <a:headEnd/>
            <a:tailEnd type="triangle" w="sm"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graphicFrame>
        <p:nvGraphicFramePr>
          <p:cNvPr id="5122" name="Object 3"/>
          <p:cNvGraphicFramePr>
            <a:graphicFrameLocks noChangeAspect="1"/>
          </p:cNvGraphicFramePr>
          <p:nvPr/>
        </p:nvGraphicFramePr>
        <p:xfrm>
          <a:off x="1738313" y="3300414"/>
          <a:ext cx="1492250" cy="631825"/>
        </p:xfrm>
        <a:graphic>
          <a:graphicData uri="http://schemas.openxmlformats.org/presentationml/2006/ole">
            <mc:AlternateContent xmlns:mc="http://schemas.openxmlformats.org/markup-compatibility/2006">
              <mc:Choice xmlns:v="urn:schemas-microsoft-com:vml" Requires="v">
                <p:oleObj spid="_x0000_s51232" name="Equation" r:id="rId7" imgW="927000" imgH="393480" progId="Equation.3">
                  <p:embed/>
                </p:oleObj>
              </mc:Choice>
              <mc:Fallback>
                <p:oleObj name="Equation" r:id="rId7" imgW="927000" imgH="393480" progId="Equation.3">
                  <p:embed/>
                  <p:pic>
                    <p:nvPicPr>
                      <p:cNvPr id="5122"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8313" y="3300414"/>
                        <a:ext cx="1492250"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53" name="Text Box 83"/>
          <p:cNvSpPr txBox="1">
            <a:spLocks noChangeArrowheads="1"/>
          </p:cNvSpPr>
          <p:nvPr/>
        </p:nvSpPr>
        <p:spPr bwMode="auto">
          <a:xfrm>
            <a:off x="1816101" y="862014"/>
            <a:ext cx="1260475" cy="1006475"/>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kumimoji="1" lang="en-US" sz="2000">
                <a:solidFill>
                  <a:srgbClr val="000000"/>
                </a:solidFill>
                <a:latin typeface="Times New Roman"/>
                <a:cs typeface="Arial"/>
              </a:rPr>
              <a:t>Steepest single direction</a:t>
            </a:r>
          </a:p>
        </p:txBody>
      </p:sp>
      <p:sp>
        <p:nvSpPr>
          <p:cNvPr id="5154" name="Rectangle 3"/>
          <p:cNvSpPr>
            <a:spLocks noChangeArrowheads="1"/>
          </p:cNvSpPr>
          <p:nvPr/>
        </p:nvSpPr>
        <p:spPr bwMode="auto">
          <a:xfrm>
            <a:off x="1589088" y="6335714"/>
            <a:ext cx="8953500" cy="522287"/>
          </a:xfrm>
          <a:prstGeom prst="rect">
            <a:avLst/>
          </a:prstGeom>
          <a:noFill/>
          <a:ln w="9525">
            <a:noFill/>
            <a:miter lim="800000"/>
            <a:headEnd/>
            <a:tailEnd/>
          </a:ln>
        </p:spPr>
        <p:txBody>
          <a:bodyPr>
            <a:spAutoFit/>
          </a:bodyPr>
          <a:lstStyle/>
          <a:p>
            <a:pPr fontAlgn="base">
              <a:spcBef>
                <a:spcPct val="0"/>
              </a:spcBef>
              <a:spcAft>
                <a:spcPct val="0"/>
              </a:spcAft>
            </a:pPr>
            <a:r>
              <a:rPr lang="en-US" sz="1400" dirty="0">
                <a:solidFill>
                  <a:srgbClr val="7F7F7F"/>
                </a:solidFill>
                <a:latin typeface="MS Sans Serif"/>
                <a:cs typeface="Arial"/>
              </a:rPr>
              <a:t>Tarboton, D. G., (1997), "A New Method for the Determination of Flow Directions and Contributing Areas in Grid Digital Elevation Models," Water Resources Research, 33(2): 309-319</a:t>
            </a:r>
            <a:r>
              <a:rPr lang="en-US" sz="1400" dirty="0" smtClean="0">
                <a:solidFill>
                  <a:srgbClr val="7F7F7F"/>
                </a:solidFill>
                <a:latin typeface="MS Sans Serif"/>
                <a:cs typeface="Arial"/>
              </a:rPr>
              <a:t>.</a:t>
            </a:r>
            <a:endParaRPr lang="en-US" sz="1400" dirty="0">
              <a:solidFill>
                <a:srgbClr val="7F7F7F"/>
              </a:solidFill>
              <a:latin typeface="MS Sans Serif"/>
              <a:cs typeface="Arial"/>
            </a:endParaRPr>
          </a:p>
        </p:txBody>
      </p:sp>
      <p:graphicFrame>
        <p:nvGraphicFramePr>
          <p:cNvPr id="5123" name="Object 68"/>
          <p:cNvGraphicFramePr>
            <a:graphicFrameLocks noChangeAspect="1"/>
          </p:cNvGraphicFramePr>
          <p:nvPr>
            <p:extLst>
              <p:ext uri="{D42A27DB-BD31-4B8C-83A1-F6EECF244321}">
                <p14:modId xmlns:p14="http://schemas.microsoft.com/office/powerpoint/2010/main" val="1904051267"/>
              </p:ext>
            </p:extLst>
          </p:nvPr>
        </p:nvGraphicFramePr>
        <p:xfrm>
          <a:off x="8042276" y="714376"/>
          <a:ext cx="2974975" cy="3298825"/>
        </p:xfrm>
        <a:graphic>
          <a:graphicData uri="http://schemas.openxmlformats.org/presentationml/2006/ole">
            <mc:AlternateContent xmlns:mc="http://schemas.openxmlformats.org/markup-compatibility/2006">
              <mc:Choice xmlns:v="urn:schemas-microsoft-com:vml" Requires="v">
                <p:oleObj spid="_x0000_s51233" name="Picture" r:id="rId9" imgW="2790720" imgH="3095640" progId="Word.Picture.8">
                  <p:embed/>
                </p:oleObj>
              </mc:Choice>
              <mc:Fallback>
                <p:oleObj name="Picture" r:id="rId9" imgW="2790720" imgH="3095640" progId="Word.Picture.8">
                  <p:embed/>
                  <p:pic>
                    <p:nvPicPr>
                      <p:cNvPr id="5123" name="Object 68"/>
                      <p:cNvPicPr>
                        <a:picLocks noChangeAspect="1" noChangeArrowheads="1"/>
                      </p:cNvPicPr>
                      <p:nvPr/>
                    </p:nvPicPr>
                    <p:blipFill>
                      <a:blip r:embed="rId10"/>
                      <a:srcRect/>
                      <a:stretch>
                        <a:fillRect/>
                      </a:stretch>
                    </p:blipFill>
                    <p:spPr bwMode="auto">
                      <a:xfrm>
                        <a:off x="8042276" y="714376"/>
                        <a:ext cx="2974975"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 name="Title 1"/>
          <p:cNvSpPr txBox="1">
            <a:spLocks/>
          </p:cNvSpPr>
          <p:nvPr/>
        </p:nvSpPr>
        <p:spPr>
          <a:xfrm>
            <a:off x="1036638" y="63609"/>
            <a:ext cx="10363200" cy="64915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dirty="0" smtClean="0">
                <a:solidFill>
                  <a:srgbClr val="007AC2"/>
                </a:solidFill>
                <a:cs typeface="Avenir LT Std 85 Heavy"/>
              </a:rPr>
              <a:t>Calculation of HAND from a Digital Elevation Model (DEM)</a:t>
            </a:r>
            <a:endParaRPr lang="en-US" sz="2400" b="1" dirty="0">
              <a:solidFill>
                <a:srgbClr val="007AC2"/>
              </a:solidFill>
              <a:cs typeface="Avenir LT Std 85 Heavy"/>
            </a:endParaRPr>
          </a:p>
        </p:txBody>
      </p:sp>
      <p:sp>
        <p:nvSpPr>
          <p:cNvPr id="63" name="Text Box 54"/>
          <p:cNvSpPr txBox="1">
            <a:spLocks noChangeAspect="1" noChangeArrowheads="1"/>
          </p:cNvSpPr>
          <p:nvPr/>
        </p:nvSpPr>
        <p:spPr bwMode="auto">
          <a:xfrm>
            <a:off x="778531" y="2233334"/>
            <a:ext cx="973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3600" b="1" dirty="0">
                <a:solidFill>
                  <a:srgbClr val="003399"/>
                </a:solidFill>
              </a:rPr>
              <a:t>D</a:t>
            </a:r>
            <a:r>
              <a:rPr kumimoji="0" lang="en-US" sz="3600" b="1" dirty="0">
                <a:solidFill>
                  <a:srgbClr val="003399"/>
                </a:solidFill>
                <a:sym typeface="Symbol" pitchFamily="18" charset="2"/>
              </a:rPr>
              <a:t>8</a:t>
            </a:r>
          </a:p>
        </p:txBody>
      </p:sp>
      <p:sp>
        <p:nvSpPr>
          <p:cNvPr id="64" name="Text Box 37"/>
          <p:cNvSpPr txBox="1">
            <a:spLocks noChangeAspect="1" noChangeArrowheads="1"/>
          </p:cNvSpPr>
          <p:nvPr/>
        </p:nvSpPr>
        <p:spPr bwMode="auto">
          <a:xfrm>
            <a:off x="10834689" y="2258219"/>
            <a:ext cx="973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3600" b="1" dirty="0">
                <a:solidFill>
                  <a:srgbClr val="003399"/>
                </a:solidFill>
              </a:rPr>
              <a:t>D</a:t>
            </a:r>
            <a:r>
              <a:rPr kumimoji="0" lang="en-US" sz="3600" b="1" dirty="0">
                <a:solidFill>
                  <a:srgbClr val="003399"/>
                </a:solidFill>
                <a:sym typeface="Symbol" pitchFamily="18" charset="2"/>
              </a:rPr>
              <a:t></a:t>
            </a:r>
          </a:p>
        </p:txBody>
      </p:sp>
    </p:spTree>
    <p:extLst>
      <p:ext uri="{BB962C8B-B14F-4D97-AF65-F5344CB8AC3E}">
        <p14:creationId xmlns:p14="http://schemas.microsoft.com/office/powerpoint/2010/main" val="396462570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61487" y="1152438"/>
            <a:ext cx="3209925" cy="4038600"/>
          </a:xfrm>
          <a:prstGeom prst="rect">
            <a:avLst/>
          </a:prstGeom>
        </p:spPr>
      </p:pic>
      <p:sp>
        <p:nvSpPr>
          <p:cNvPr id="10" name="标题 1"/>
          <p:cNvSpPr>
            <a:spLocks noGrp="1"/>
          </p:cNvSpPr>
          <p:nvPr>
            <p:ph type="title"/>
          </p:nvPr>
        </p:nvSpPr>
        <p:spPr>
          <a:xfrm>
            <a:off x="2288061" y="152415"/>
            <a:ext cx="7315275" cy="706051"/>
          </a:xfrm>
        </p:spPr>
        <p:txBody>
          <a:bodyPr>
            <a:noAutofit/>
          </a:bodyPr>
          <a:lstStyle/>
          <a:p>
            <a:pPr algn="ctr">
              <a:lnSpc>
                <a:spcPct val="100000"/>
              </a:lnSpc>
            </a:pPr>
            <a:r>
              <a:rPr lang="en-US" sz="2400" dirty="0" smtClean="0"/>
              <a:t>HAND </a:t>
            </a:r>
            <a:r>
              <a:rPr lang="en-US" sz="2400" dirty="0"/>
              <a:t>evaluated using TauDEM </a:t>
            </a:r>
            <a:r>
              <a:rPr lang="en-US" sz="2400" dirty="0" err="1"/>
              <a:t>Dinfinity</a:t>
            </a:r>
            <a:r>
              <a:rPr lang="en-US" sz="2400" dirty="0"/>
              <a:t> Vertical Distance Down function </a:t>
            </a:r>
            <a:endParaRPr lang="en-US" sz="3600" dirty="0"/>
          </a:p>
        </p:txBody>
      </p:sp>
      <p:grpSp>
        <p:nvGrpSpPr>
          <p:cNvPr id="14" name="Group 13"/>
          <p:cNvGrpSpPr/>
          <p:nvPr/>
        </p:nvGrpSpPr>
        <p:grpSpPr>
          <a:xfrm>
            <a:off x="3321919" y="2656824"/>
            <a:ext cx="1108373" cy="2126262"/>
            <a:chOff x="5385527" y="3408823"/>
            <a:chExt cx="830748" cy="1603632"/>
          </a:xfrm>
        </p:grpSpPr>
        <p:sp>
          <p:nvSpPr>
            <p:cNvPr id="125" name="Line 35"/>
            <p:cNvSpPr>
              <a:spLocks noChangeAspect="1" noChangeShapeType="1"/>
            </p:cNvSpPr>
            <p:nvPr/>
          </p:nvSpPr>
          <p:spPr bwMode="auto">
            <a:xfrm flipV="1">
              <a:off x="5686618" y="3599806"/>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26" name="Text Box 37"/>
            <p:cNvSpPr txBox="1">
              <a:spLocks noChangeAspect="1" noChangeArrowheads="1"/>
            </p:cNvSpPr>
            <p:nvPr/>
          </p:nvSpPr>
          <p:spPr bwMode="auto">
            <a:xfrm>
              <a:off x="5486421" y="4629448"/>
              <a:ext cx="729854" cy="383007"/>
            </a:xfrm>
            <a:prstGeom prst="rect">
              <a:avLst/>
            </a:prstGeom>
            <a:noFill/>
            <a:ln w="9525">
              <a:noFill/>
              <a:miter lim="800000"/>
              <a:headEnd/>
              <a:tailEnd/>
            </a:ln>
          </p:spPr>
          <p:txBody>
            <a:bodyPr>
              <a:spAutoFit/>
            </a:bodyPr>
            <a:lstStyle/>
            <a:p>
              <a:pPr defTabSz="685800" eaLnBrk="0" fontAlgn="base" hangingPunct="0">
                <a:spcBef>
                  <a:spcPct val="50000"/>
                </a:spcBef>
                <a:spcAft>
                  <a:spcPct val="0"/>
                </a:spcAft>
                <a:defRPr/>
              </a:pPr>
              <a:r>
                <a:rPr lang="en-US" sz="2700" b="1" dirty="0">
                  <a:solidFill>
                    <a:srgbClr val="003399"/>
                  </a:solidFill>
                  <a:latin typeface="Calibri"/>
                </a:rPr>
                <a:t>D</a:t>
              </a:r>
              <a:r>
                <a:rPr lang="en-US" sz="2700" b="1" dirty="0">
                  <a:solidFill>
                    <a:srgbClr val="003399"/>
                  </a:solidFill>
                  <a:latin typeface="Calibri"/>
                  <a:sym typeface="Symbol" pitchFamily="18" charset="2"/>
                </a:rPr>
                <a:t></a:t>
              </a:r>
            </a:p>
          </p:txBody>
        </p:sp>
        <p:sp>
          <p:nvSpPr>
            <p:cNvPr id="127" name="Line 42"/>
            <p:cNvSpPr>
              <a:spLocks noChangeAspect="1" noChangeShapeType="1"/>
            </p:cNvSpPr>
            <p:nvPr/>
          </p:nvSpPr>
          <p:spPr bwMode="auto">
            <a:xfrm flipH="1" flipV="1">
              <a:off x="5392115" y="3651608"/>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28" name="Line 44"/>
            <p:cNvSpPr>
              <a:spLocks noChangeAspect="1" noChangeShapeType="1"/>
            </p:cNvSpPr>
            <p:nvPr/>
          </p:nvSpPr>
          <p:spPr bwMode="auto">
            <a:xfrm flipH="1" flipV="1">
              <a:off x="5720728" y="3964119"/>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29" name="Line 45"/>
            <p:cNvSpPr>
              <a:spLocks noChangeAspect="1" noChangeShapeType="1"/>
            </p:cNvSpPr>
            <p:nvPr/>
          </p:nvSpPr>
          <p:spPr bwMode="auto">
            <a:xfrm flipV="1">
              <a:off x="5996242" y="3936167"/>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0" name="Line 46"/>
            <p:cNvSpPr>
              <a:spLocks noChangeAspect="1" noChangeShapeType="1"/>
            </p:cNvSpPr>
            <p:nvPr/>
          </p:nvSpPr>
          <p:spPr bwMode="auto">
            <a:xfrm flipH="1" flipV="1">
              <a:off x="5721283" y="4292731"/>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1" name="Line 47"/>
            <p:cNvSpPr>
              <a:spLocks noChangeAspect="1" noChangeShapeType="1"/>
            </p:cNvSpPr>
            <p:nvPr/>
          </p:nvSpPr>
          <p:spPr bwMode="auto">
            <a:xfrm flipV="1">
              <a:off x="5989098" y="4271923"/>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2" name="Line 48"/>
            <p:cNvSpPr>
              <a:spLocks noChangeAspect="1" noChangeShapeType="1"/>
            </p:cNvSpPr>
            <p:nvPr/>
          </p:nvSpPr>
          <p:spPr bwMode="auto">
            <a:xfrm flipH="1" flipV="1">
              <a:off x="5713027" y="3674853"/>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3" name="Line 49"/>
            <p:cNvSpPr>
              <a:spLocks noChangeAspect="1" noChangeShapeType="1"/>
            </p:cNvSpPr>
            <p:nvPr/>
          </p:nvSpPr>
          <p:spPr bwMode="auto">
            <a:xfrm flipV="1">
              <a:off x="5996242" y="3592057"/>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4" name="Line 52"/>
            <p:cNvSpPr>
              <a:spLocks noChangeAspect="1" noChangeShapeType="1"/>
            </p:cNvSpPr>
            <p:nvPr/>
          </p:nvSpPr>
          <p:spPr bwMode="auto">
            <a:xfrm flipH="1" flipV="1">
              <a:off x="5385527" y="3971867"/>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5" name="Line 53"/>
            <p:cNvSpPr>
              <a:spLocks noChangeAspect="1" noChangeShapeType="1"/>
            </p:cNvSpPr>
            <p:nvPr/>
          </p:nvSpPr>
          <p:spPr bwMode="auto">
            <a:xfrm flipV="1">
              <a:off x="5686618" y="3958203"/>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6" name="Freeform 41"/>
            <p:cNvSpPr>
              <a:spLocks noChangeAspect="1"/>
            </p:cNvSpPr>
            <p:nvPr/>
          </p:nvSpPr>
          <p:spPr bwMode="auto">
            <a:xfrm flipV="1">
              <a:off x="5572301" y="3408823"/>
              <a:ext cx="413226" cy="1154803"/>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chemeClr val="tx1"/>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grpSp>
      <p:sp>
        <p:nvSpPr>
          <p:cNvPr id="142" name="Rectangle 3"/>
          <p:cNvSpPr>
            <a:spLocks noChangeArrowheads="1"/>
          </p:cNvSpPr>
          <p:nvPr/>
        </p:nvSpPr>
        <p:spPr bwMode="auto">
          <a:xfrm>
            <a:off x="1948087" y="5871382"/>
            <a:ext cx="8465904" cy="738664"/>
          </a:xfrm>
          <a:prstGeom prst="rect">
            <a:avLst/>
          </a:prstGeom>
          <a:noFill/>
          <a:ln w="9525">
            <a:noFill/>
            <a:miter lim="800000"/>
            <a:headEnd/>
            <a:tailEnd/>
          </a:ln>
        </p:spPr>
        <p:txBody>
          <a:bodyPr wrap="square">
            <a:spAutoFit/>
          </a:bodyPr>
          <a:lstStyle/>
          <a:p>
            <a:pPr defTabSz="685800" fontAlgn="base">
              <a:spcBef>
                <a:spcPct val="0"/>
              </a:spcBef>
              <a:spcAft>
                <a:spcPct val="0"/>
              </a:spcAft>
              <a:defRPr/>
            </a:pPr>
            <a:r>
              <a:rPr lang="en-US" sz="1400" dirty="0" err="1">
                <a:solidFill>
                  <a:srgbClr val="7F7F7F"/>
                </a:solidFill>
                <a:latin typeface="MS Sans Serif"/>
                <a:cs typeface="Arial"/>
              </a:rPr>
              <a:t>Tesfa</a:t>
            </a:r>
            <a:r>
              <a:rPr lang="en-US" sz="1400" dirty="0">
                <a:solidFill>
                  <a:srgbClr val="7F7F7F"/>
                </a:solidFill>
                <a:latin typeface="MS Sans Serif"/>
                <a:cs typeface="Arial"/>
              </a:rPr>
              <a:t>, T. K., D. G. Tarboton, D. W. Watson, K. A. T. </a:t>
            </a:r>
            <a:r>
              <a:rPr lang="en-US" sz="1400" dirty="0" err="1">
                <a:solidFill>
                  <a:srgbClr val="7F7F7F"/>
                </a:solidFill>
                <a:latin typeface="MS Sans Serif"/>
                <a:cs typeface="Arial"/>
              </a:rPr>
              <a:t>Schreuders</a:t>
            </a:r>
            <a:r>
              <a:rPr lang="en-US" sz="1400" dirty="0">
                <a:solidFill>
                  <a:srgbClr val="7F7F7F"/>
                </a:solidFill>
                <a:latin typeface="MS Sans Serif"/>
                <a:cs typeface="Arial"/>
              </a:rPr>
              <a:t>, M. E. Baker and R. M. Wallace, (2011), "Extraction of hydrological proximity measures from DEMs using parallel processing," Environmental Modelling &amp; Software, 26(12): 1696-1709, </a:t>
            </a:r>
            <a:r>
              <a:rPr lang="en-US" sz="1400" dirty="0">
                <a:solidFill>
                  <a:srgbClr val="7F7F7F"/>
                </a:solidFill>
                <a:latin typeface="MS Sans Serif"/>
                <a:cs typeface="Arial"/>
                <a:hlinkClick r:id="rId3"/>
              </a:rPr>
              <a:t>http://dx.doi.org/10.1016/j.envsoft.2011.07.018</a:t>
            </a:r>
            <a:r>
              <a:rPr lang="en-US" sz="1400" dirty="0">
                <a:solidFill>
                  <a:srgbClr val="7F7F7F"/>
                </a:solidFill>
                <a:latin typeface="MS Sans Serif"/>
                <a:cs typeface="Arial"/>
              </a:rPr>
              <a:t>.   </a:t>
            </a:r>
          </a:p>
        </p:txBody>
      </p:sp>
      <p:grpSp>
        <p:nvGrpSpPr>
          <p:cNvPr id="26" name="Group 25"/>
          <p:cNvGrpSpPr/>
          <p:nvPr/>
        </p:nvGrpSpPr>
        <p:grpSpPr>
          <a:xfrm>
            <a:off x="5430279" y="1376737"/>
            <a:ext cx="4886767" cy="3693250"/>
            <a:chOff x="3652207" y="1629828"/>
            <a:chExt cx="4583250" cy="3673319"/>
          </a:xfrm>
        </p:grpSpPr>
        <p:grpSp>
          <p:nvGrpSpPr>
            <p:cNvPr id="27" name="Group 6"/>
            <p:cNvGrpSpPr>
              <a:grpSpLocks noChangeAspect="1"/>
            </p:cNvGrpSpPr>
            <p:nvPr/>
          </p:nvGrpSpPr>
          <p:grpSpPr bwMode="auto">
            <a:xfrm>
              <a:off x="3652207" y="2446838"/>
              <a:ext cx="4583250" cy="2856309"/>
              <a:chOff x="717" y="240"/>
              <a:chExt cx="3759" cy="2342"/>
            </a:xfrm>
          </p:grpSpPr>
          <p:sp>
            <p:nvSpPr>
              <p:cNvPr id="29" name="AutoShape 5"/>
              <p:cNvSpPr>
                <a:spLocks noChangeAspect="1" noChangeArrowheads="1" noTextEdit="1"/>
              </p:cNvSpPr>
              <p:nvPr/>
            </p:nvSpPr>
            <p:spPr bwMode="auto">
              <a:xfrm>
                <a:off x="768" y="240"/>
                <a:ext cx="3461" cy="217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sz="3600">
                  <a:solidFill>
                    <a:prstClr val="black"/>
                  </a:solidFill>
                  <a:latin typeface="Calibri"/>
                </a:endParaRPr>
              </a:p>
            </p:txBody>
          </p:sp>
          <p:sp>
            <p:nvSpPr>
              <p:cNvPr id="30" name="Freeform 7"/>
              <p:cNvSpPr>
                <a:spLocks/>
              </p:cNvSpPr>
              <p:nvPr/>
            </p:nvSpPr>
            <p:spPr bwMode="auto">
              <a:xfrm>
                <a:off x="918" y="602"/>
                <a:ext cx="320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a:defRPr/>
                </a:pPr>
                <a:endParaRPr lang="en-US" sz="3600">
                  <a:solidFill>
                    <a:prstClr val="black"/>
                  </a:solidFill>
                  <a:latin typeface="Calibri"/>
                </a:endParaRPr>
              </a:p>
            </p:txBody>
          </p:sp>
          <p:sp>
            <p:nvSpPr>
              <p:cNvPr id="31" name="Freeform 8"/>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sz="3600">
                  <a:solidFill>
                    <a:prstClr val="black"/>
                  </a:solidFill>
                  <a:latin typeface="Calibri"/>
                </a:endParaRPr>
              </a:p>
            </p:txBody>
          </p:sp>
          <p:sp>
            <p:nvSpPr>
              <p:cNvPr id="32" name="Line 9"/>
              <p:cNvSpPr>
                <a:spLocks noChangeShapeType="1"/>
              </p:cNvSpPr>
              <p:nvPr/>
            </p:nvSpPr>
            <p:spPr bwMode="auto">
              <a:xfrm>
                <a:off x="859" y="2220"/>
                <a:ext cx="3265" cy="1"/>
              </a:xfrm>
              <a:prstGeom prst="line">
                <a:avLst/>
              </a:prstGeom>
              <a:noFill/>
              <a:ln w="11">
                <a:noFill/>
                <a:round/>
                <a:headEnd/>
                <a:tailEnd/>
              </a:ln>
              <a:extLst>
                <a:ext uri="{909E8E84-426E-40dd-AFC4-6F175D3DCCD1}">
                  <a14:hiddenFill xmlns:a14="http://schemas.microsoft.com/office/drawing/2010/main" xmlns="">
                    <a:noFill/>
                  </a14:hiddenFill>
                </a:ext>
              </a:extLst>
            </p:spPr>
            <p:txBody>
              <a:bodyPr/>
              <a:lstStyle/>
              <a:p>
                <a:pPr>
                  <a:defRPr/>
                </a:pPr>
                <a:endParaRPr lang="en-US" sz="3600">
                  <a:solidFill>
                    <a:prstClr val="black"/>
                  </a:solidFill>
                  <a:latin typeface="Calibri"/>
                </a:endParaRPr>
              </a:p>
            </p:txBody>
          </p:sp>
          <p:sp>
            <p:nvSpPr>
              <p:cNvPr id="33" name="Freeform 10"/>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a:defRPr/>
                </a:pPr>
                <a:endParaRPr lang="en-US" sz="3600">
                  <a:solidFill>
                    <a:prstClr val="black"/>
                  </a:solidFill>
                  <a:latin typeface="Calibri"/>
                </a:endParaRPr>
              </a:p>
            </p:txBody>
          </p:sp>
          <p:sp>
            <p:nvSpPr>
              <p:cNvPr id="34" name="Freeform 11"/>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35" name="Freeform 12"/>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36" name="Line 13"/>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3600">
                  <a:solidFill>
                    <a:prstClr val="black"/>
                  </a:solidFill>
                  <a:latin typeface="Calibri"/>
                </a:endParaRPr>
              </a:p>
            </p:txBody>
          </p:sp>
          <p:sp>
            <p:nvSpPr>
              <p:cNvPr id="37" name="Freeform 14"/>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38" name="Line 15"/>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3600">
                  <a:solidFill>
                    <a:prstClr val="black"/>
                  </a:solidFill>
                  <a:latin typeface="Calibri"/>
                </a:endParaRPr>
              </a:p>
            </p:txBody>
          </p:sp>
          <p:sp>
            <p:nvSpPr>
              <p:cNvPr id="39" name="Freeform 16"/>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40" name="Rectangle 17"/>
              <p:cNvSpPr>
                <a:spLocks noChangeArrowheads="1"/>
              </p:cNvSpPr>
              <p:nvPr/>
            </p:nvSpPr>
            <p:spPr bwMode="auto">
              <a:xfrm>
                <a:off x="1585" y="2281"/>
                <a:ext cx="25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hs</a:t>
                </a:r>
                <a:endParaRPr kumimoji="0" lang="en-US" altLang="en-US" sz="3600">
                  <a:solidFill>
                    <a:prstClr val="black"/>
                  </a:solidFill>
                  <a:latin typeface="Arial" panose="020B0604020202020204" pitchFamily="34" charset="0"/>
                </a:endParaRPr>
              </a:p>
            </p:txBody>
          </p:sp>
          <p:sp>
            <p:nvSpPr>
              <p:cNvPr id="41" name="Rectangle 18"/>
              <p:cNvSpPr>
                <a:spLocks noChangeArrowheads="1"/>
              </p:cNvSpPr>
              <p:nvPr/>
            </p:nvSpPr>
            <p:spPr bwMode="auto">
              <a:xfrm>
                <a:off x="3189" y="2264"/>
                <a:ext cx="211"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hr</a:t>
                </a:r>
                <a:endParaRPr kumimoji="0" lang="en-US" altLang="en-US" sz="3600">
                  <a:solidFill>
                    <a:prstClr val="black"/>
                  </a:solidFill>
                  <a:latin typeface="Arial" panose="020B0604020202020204" pitchFamily="34" charset="0"/>
                </a:endParaRPr>
              </a:p>
            </p:txBody>
          </p:sp>
          <p:sp>
            <p:nvSpPr>
              <p:cNvPr id="44" name="Rectangle 21"/>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45" name="Freeform 23"/>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grpSp>
            <p:nvGrpSpPr>
              <p:cNvPr id="46" name="Group 45"/>
              <p:cNvGrpSpPr>
                <a:grpSpLocks/>
              </p:cNvGrpSpPr>
              <p:nvPr/>
            </p:nvGrpSpPr>
            <p:grpSpPr bwMode="auto">
              <a:xfrm>
                <a:off x="2286" y="1529"/>
                <a:ext cx="88" cy="88"/>
                <a:chOff x="2286" y="1529"/>
                <a:chExt cx="88" cy="88"/>
              </a:xfrm>
            </p:grpSpPr>
            <p:sp>
              <p:nvSpPr>
                <p:cNvPr id="116" name="Oval 24"/>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117" name="Oval 25"/>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grpSp>
          <p:sp>
            <p:nvSpPr>
              <p:cNvPr id="47" name="Rectangle 46"/>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48" name="Freeform 47"/>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49" name="Freeform 48"/>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a:defRPr/>
                </a:pPr>
                <a:endParaRPr lang="en-US" sz="3600">
                  <a:solidFill>
                    <a:prstClr val="black"/>
                  </a:solidFill>
                  <a:latin typeface="Calibri"/>
                </a:endParaRPr>
              </a:p>
            </p:txBody>
          </p:sp>
          <p:sp>
            <p:nvSpPr>
              <p:cNvPr id="50" name="Line 31"/>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3600">
                  <a:solidFill>
                    <a:prstClr val="black"/>
                  </a:solidFill>
                  <a:latin typeface="Calibri"/>
                </a:endParaRPr>
              </a:p>
            </p:txBody>
          </p:sp>
          <p:sp>
            <p:nvSpPr>
              <p:cNvPr id="51" name="Rectangle 50"/>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52" name="Rectangle 51"/>
              <p:cNvSpPr>
                <a:spLocks noChangeArrowheads="1"/>
              </p:cNvSpPr>
              <p:nvPr/>
            </p:nvSpPr>
            <p:spPr bwMode="auto">
              <a:xfrm>
                <a:off x="3927" y="267"/>
                <a:ext cx="549" cy="25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b="1">
                    <a:solidFill>
                      <a:srgbClr val="000000"/>
                    </a:solidFill>
                    <a:latin typeface="Arial" panose="020B0604020202020204" pitchFamily="34" charset="0"/>
                  </a:rPr>
                  <a:t>Ridge</a:t>
                </a:r>
                <a:endParaRPr kumimoji="0" lang="en-US" altLang="en-US" sz="3600">
                  <a:solidFill>
                    <a:prstClr val="black"/>
                  </a:solidFill>
                  <a:latin typeface="Arial" panose="020B0604020202020204" pitchFamily="34" charset="0"/>
                </a:endParaRPr>
              </a:p>
            </p:txBody>
          </p:sp>
          <p:sp>
            <p:nvSpPr>
              <p:cNvPr id="53" name="Freeform 52"/>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54" name="Freeform 53"/>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a:defRPr/>
                </a:pPr>
                <a:endParaRPr lang="en-US" sz="3600">
                  <a:solidFill>
                    <a:prstClr val="black"/>
                  </a:solidFill>
                  <a:latin typeface="Calibri"/>
                </a:endParaRPr>
              </a:p>
            </p:txBody>
          </p:sp>
          <p:sp>
            <p:nvSpPr>
              <p:cNvPr id="55" name="Freeform 54"/>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56" name="Freeform 55"/>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57" name="Rectangle 56"/>
              <p:cNvSpPr>
                <a:spLocks noChangeArrowheads="1"/>
              </p:cNvSpPr>
              <p:nvPr/>
            </p:nvSpPr>
            <p:spPr bwMode="auto">
              <a:xfrm rot="19860000">
                <a:off x="3115" y="940"/>
                <a:ext cx="211"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pr</a:t>
                </a:r>
                <a:endParaRPr kumimoji="0" lang="en-US" altLang="en-US" sz="3600">
                  <a:solidFill>
                    <a:prstClr val="black"/>
                  </a:solidFill>
                  <a:latin typeface="Arial" panose="020B0604020202020204" pitchFamily="34" charset="0"/>
                </a:endParaRPr>
              </a:p>
            </p:txBody>
          </p:sp>
          <p:sp>
            <p:nvSpPr>
              <p:cNvPr id="58" name="Rectangle 57"/>
              <p:cNvSpPr>
                <a:spLocks noChangeArrowheads="1"/>
              </p:cNvSpPr>
              <p:nvPr/>
            </p:nvSpPr>
            <p:spPr bwMode="auto">
              <a:xfrm rot="20160000">
                <a:off x="1485" y="1716"/>
                <a:ext cx="25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ps</a:t>
                </a:r>
                <a:endParaRPr kumimoji="0" lang="en-US" altLang="en-US" sz="3600">
                  <a:solidFill>
                    <a:prstClr val="black"/>
                  </a:solidFill>
                  <a:latin typeface="Arial" panose="020B0604020202020204" pitchFamily="34" charset="0"/>
                </a:endParaRPr>
              </a:p>
            </p:txBody>
          </p:sp>
          <p:sp>
            <p:nvSpPr>
              <p:cNvPr id="59" name="Freeform 58"/>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60" name="Freeform 59"/>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61" name="Freeform 60"/>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62" name="Freeform 61"/>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63" name="Freeform 62"/>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64" name="Freeform 63"/>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65" name="Freeform 64"/>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66" name="Freeform 65"/>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67" name="Rectangle 66"/>
              <p:cNvSpPr>
                <a:spLocks noChangeArrowheads="1"/>
              </p:cNvSpPr>
              <p:nvPr/>
            </p:nvSpPr>
            <p:spPr bwMode="auto">
              <a:xfrm rot="19800000">
                <a:off x="1729" y="1821"/>
                <a:ext cx="237"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ss</a:t>
                </a:r>
                <a:endParaRPr kumimoji="0" lang="en-US" altLang="en-US" sz="3600">
                  <a:solidFill>
                    <a:prstClr val="black"/>
                  </a:solidFill>
                  <a:latin typeface="Arial" panose="020B0604020202020204" pitchFamily="34" charset="0"/>
                </a:endParaRPr>
              </a:p>
            </p:txBody>
          </p:sp>
          <p:sp>
            <p:nvSpPr>
              <p:cNvPr id="68" name="Rectangle 67"/>
              <p:cNvSpPr>
                <a:spLocks noChangeArrowheads="1"/>
              </p:cNvSpPr>
              <p:nvPr/>
            </p:nvSpPr>
            <p:spPr bwMode="auto">
              <a:xfrm rot="19500000">
                <a:off x="2972" y="644"/>
                <a:ext cx="197"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sr</a:t>
                </a:r>
                <a:endParaRPr kumimoji="0" lang="en-US" altLang="en-US" sz="3600">
                  <a:solidFill>
                    <a:prstClr val="black"/>
                  </a:solidFill>
                  <a:latin typeface="Arial" panose="020B0604020202020204" pitchFamily="34" charset="0"/>
                </a:endParaRPr>
              </a:p>
            </p:txBody>
          </p:sp>
          <p:sp>
            <p:nvSpPr>
              <p:cNvPr id="69" name="Freeform 68"/>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70" name="Freeform 69"/>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71" name="Freeform 70"/>
              <p:cNvSpPr>
                <a:spLocks/>
              </p:cNvSpPr>
              <p:nvPr/>
            </p:nvSpPr>
            <p:spPr bwMode="auto">
              <a:xfrm>
                <a:off x="918" y="602"/>
                <a:ext cx="320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a:defRPr/>
                </a:pPr>
                <a:endParaRPr lang="en-US" sz="3600">
                  <a:solidFill>
                    <a:prstClr val="black"/>
                  </a:solidFill>
                  <a:latin typeface="Calibri"/>
                </a:endParaRPr>
              </a:p>
            </p:txBody>
          </p:sp>
          <p:sp>
            <p:nvSpPr>
              <p:cNvPr id="72" name="Freeform 71"/>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sz="3600">
                  <a:solidFill>
                    <a:prstClr val="black"/>
                  </a:solidFill>
                  <a:latin typeface="Calibri"/>
                </a:endParaRPr>
              </a:p>
            </p:txBody>
          </p:sp>
          <p:sp>
            <p:nvSpPr>
              <p:cNvPr id="73" name="Line 54"/>
              <p:cNvSpPr>
                <a:spLocks noChangeShapeType="1"/>
              </p:cNvSpPr>
              <p:nvPr/>
            </p:nvSpPr>
            <p:spPr bwMode="auto">
              <a:xfrm>
                <a:off x="859" y="2220"/>
                <a:ext cx="3265" cy="1"/>
              </a:xfrm>
              <a:prstGeom prst="line">
                <a:avLst/>
              </a:prstGeom>
              <a:noFill/>
              <a:ln w="11">
                <a:noFill/>
                <a:round/>
                <a:headEnd/>
                <a:tailEnd/>
              </a:ln>
              <a:extLst>
                <a:ext uri="{909E8E84-426E-40dd-AFC4-6F175D3DCCD1}">
                  <a14:hiddenFill xmlns:a14="http://schemas.microsoft.com/office/drawing/2010/main" xmlns="">
                    <a:noFill/>
                  </a14:hiddenFill>
                </a:ext>
              </a:extLst>
            </p:spPr>
            <p:txBody>
              <a:bodyPr/>
              <a:lstStyle/>
              <a:p>
                <a:pPr>
                  <a:defRPr/>
                </a:pPr>
                <a:endParaRPr lang="en-US" sz="3600">
                  <a:solidFill>
                    <a:prstClr val="black"/>
                  </a:solidFill>
                  <a:latin typeface="Calibri"/>
                </a:endParaRPr>
              </a:p>
            </p:txBody>
          </p:sp>
          <p:sp>
            <p:nvSpPr>
              <p:cNvPr id="74" name="Freeform 73"/>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a:defRPr/>
                </a:pPr>
                <a:endParaRPr lang="en-US" sz="3600">
                  <a:solidFill>
                    <a:prstClr val="black"/>
                  </a:solidFill>
                  <a:latin typeface="Calibri"/>
                </a:endParaRPr>
              </a:p>
            </p:txBody>
          </p:sp>
          <p:sp>
            <p:nvSpPr>
              <p:cNvPr id="75" name="Freeform 74"/>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76" name="Freeform 75"/>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77" name="Line 58"/>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3600">
                  <a:solidFill>
                    <a:prstClr val="black"/>
                  </a:solidFill>
                  <a:latin typeface="Calibri"/>
                </a:endParaRPr>
              </a:p>
            </p:txBody>
          </p:sp>
          <p:sp>
            <p:nvSpPr>
              <p:cNvPr id="78" name="Freeform 77"/>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79" name="Line 60"/>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3600">
                  <a:solidFill>
                    <a:prstClr val="black"/>
                  </a:solidFill>
                  <a:latin typeface="Calibri"/>
                </a:endParaRPr>
              </a:p>
            </p:txBody>
          </p:sp>
          <p:sp>
            <p:nvSpPr>
              <p:cNvPr id="80" name="Freeform 79"/>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81" name="Rectangle 80"/>
              <p:cNvSpPr>
                <a:spLocks noChangeArrowheads="1"/>
              </p:cNvSpPr>
              <p:nvPr/>
            </p:nvSpPr>
            <p:spPr bwMode="auto">
              <a:xfrm>
                <a:off x="1585" y="2281"/>
                <a:ext cx="25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hs</a:t>
                </a:r>
                <a:endParaRPr kumimoji="0" lang="en-US" altLang="en-US" sz="3600">
                  <a:solidFill>
                    <a:prstClr val="black"/>
                  </a:solidFill>
                  <a:latin typeface="Arial" panose="020B0604020202020204" pitchFamily="34" charset="0"/>
                </a:endParaRPr>
              </a:p>
            </p:txBody>
          </p:sp>
          <p:sp>
            <p:nvSpPr>
              <p:cNvPr id="82" name="Rectangle 81"/>
              <p:cNvSpPr>
                <a:spLocks noChangeArrowheads="1"/>
              </p:cNvSpPr>
              <p:nvPr/>
            </p:nvSpPr>
            <p:spPr bwMode="auto">
              <a:xfrm>
                <a:off x="3189" y="2264"/>
                <a:ext cx="211"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dirty="0" err="1">
                    <a:solidFill>
                      <a:srgbClr val="000000"/>
                    </a:solidFill>
                    <a:latin typeface="Arial" panose="020B0604020202020204" pitchFamily="34" charset="0"/>
                  </a:rPr>
                  <a:t>hr</a:t>
                </a:r>
                <a:endParaRPr kumimoji="0" lang="en-US" altLang="en-US" sz="3600" dirty="0">
                  <a:solidFill>
                    <a:prstClr val="black"/>
                  </a:solidFill>
                  <a:latin typeface="Arial" panose="020B0604020202020204" pitchFamily="34" charset="0"/>
                </a:endParaRPr>
              </a:p>
            </p:txBody>
          </p:sp>
          <p:sp>
            <p:nvSpPr>
              <p:cNvPr id="83" name="Rectangle 82"/>
              <p:cNvSpPr>
                <a:spLocks noChangeArrowheads="1"/>
              </p:cNvSpPr>
              <p:nvPr/>
            </p:nvSpPr>
            <p:spPr bwMode="auto">
              <a:xfrm>
                <a:off x="4088" y="978"/>
                <a:ext cx="314"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dirty="0" err="1">
                    <a:solidFill>
                      <a:srgbClr val="000000"/>
                    </a:solidFill>
                    <a:latin typeface="Arial" panose="020B0604020202020204" pitchFamily="34" charset="0"/>
                  </a:rPr>
                  <a:t>vr</a:t>
                </a:r>
                <a:endParaRPr kumimoji="0" lang="en-US" altLang="en-US" sz="3600" dirty="0">
                  <a:solidFill>
                    <a:prstClr val="black"/>
                  </a:solidFill>
                  <a:latin typeface="Arial" panose="020B0604020202020204" pitchFamily="34" charset="0"/>
                </a:endParaRPr>
              </a:p>
            </p:txBody>
          </p:sp>
          <p:sp>
            <p:nvSpPr>
              <p:cNvPr id="84" name="Rectangle 83"/>
              <p:cNvSpPr>
                <a:spLocks noChangeArrowheads="1"/>
              </p:cNvSpPr>
              <p:nvPr/>
            </p:nvSpPr>
            <p:spPr bwMode="auto">
              <a:xfrm>
                <a:off x="4091" y="1730"/>
                <a:ext cx="237"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dirty="0">
                    <a:solidFill>
                      <a:srgbClr val="000000"/>
                    </a:solidFill>
                    <a:latin typeface="Arial" panose="020B0604020202020204" pitchFamily="34" charset="0"/>
                  </a:rPr>
                  <a:t>vs</a:t>
                </a:r>
                <a:endParaRPr kumimoji="0" lang="en-US" altLang="en-US" sz="3600" dirty="0">
                  <a:solidFill>
                    <a:prstClr val="black"/>
                  </a:solidFill>
                  <a:latin typeface="Arial" panose="020B0604020202020204" pitchFamily="34" charset="0"/>
                </a:endParaRPr>
              </a:p>
            </p:txBody>
          </p:sp>
          <p:sp>
            <p:nvSpPr>
              <p:cNvPr id="85" name="Rectangle 84"/>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86" name="Freeform 85"/>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grpSp>
            <p:nvGrpSpPr>
              <p:cNvPr id="87" name="Group 71"/>
              <p:cNvGrpSpPr>
                <a:grpSpLocks/>
              </p:cNvGrpSpPr>
              <p:nvPr/>
            </p:nvGrpSpPr>
            <p:grpSpPr bwMode="auto">
              <a:xfrm>
                <a:off x="2286" y="1529"/>
                <a:ext cx="88" cy="88"/>
                <a:chOff x="2286" y="1529"/>
                <a:chExt cx="88" cy="88"/>
              </a:xfrm>
            </p:grpSpPr>
            <p:sp>
              <p:nvSpPr>
                <p:cNvPr id="113" name="Oval 69"/>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115" name="Oval 70"/>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grpSp>
          <p:sp>
            <p:nvSpPr>
              <p:cNvPr id="88" name="Rectangle 72"/>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89" name="Rectangle 73"/>
              <p:cNvSpPr>
                <a:spLocks noChangeArrowheads="1"/>
              </p:cNvSpPr>
              <p:nvPr/>
            </p:nvSpPr>
            <p:spPr bwMode="auto">
              <a:xfrm>
                <a:off x="717" y="1586"/>
                <a:ext cx="668" cy="25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b="1" dirty="0">
                    <a:solidFill>
                      <a:srgbClr val="000000"/>
                    </a:solidFill>
                    <a:latin typeface="Arial" panose="020B0604020202020204" pitchFamily="34" charset="0"/>
                  </a:rPr>
                  <a:t>Stream</a:t>
                </a:r>
                <a:endParaRPr kumimoji="0" lang="en-US" altLang="en-US" sz="3600" dirty="0">
                  <a:solidFill>
                    <a:prstClr val="black"/>
                  </a:solidFill>
                  <a:latin typeface="Arial" panose="020B0604020202020204" pitchFamily="34" charset="0"/>
                </a:endParaRPr>
              </a:p>
            </p:txBody>
          </p:sp>
          <p:sp>
            <p:nvSpPr>
              <p:cNvPr id="90" name="Freeform 74"/>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91" name="Freeform 75"/>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a:defRPr/>
                </a:pPr>
                <a:endParaRPr lang="en-US" sz="3600">
                  <a:solidFill>
                    <a:prstClr val="black"/>
                  </a:solidFill>
                  <a:latin typeface="Calibri"/>
                </a:endParaRPr>
              </a:p>
            </p:txBody>
          </p:sp>
          <p:sp>
            <p:nvSpPr>
              <p:cNvPr id="92" name="Line 76"/>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3600">
                  <a:solidFill>
                    <a:prstClr val="black"/>
                  </a:solidFill>
                  <a:latin typeface="Calibri"/>
                </a:endParaRPr>
              </a:p>
            </p:txBody>
          </p:sp>
          <p:sp>
            <p:nvSpPr>
              <p:cNvPr id="93" name="Rectangle 77"/>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94" name="Freeform 79"/>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95" name="Freeform 80"/>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a:defRPr/>
                </a:pPr>
                <a:endParaRPr lang="en-US" sz="3600">
                  <a:solidFill>
                    <a:prstClr val="black"/>
                  </a:solidFill>
                  <a:latin typeface="Calibri"/>
                </a:endParaRPr>
              </a:p>
            </p:txBody>
          </p:sp>
          <p:sp>
            <p:nvSpPr>
              <p:cNvPr id="96" name="Freeform 81"/>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97" name="Freeform 82"/>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98" name="Rectangle 83"/>
              <p:cNvSpPr>
                <a:spLocks noChangeArrowheads="1"/>
              </p:cNvSpPr>
              <p:nvPr/>
            </p:nvSpPr>
            <p:spPr bwMode="auto">
              <a:xfrm rot="19860000">
                <a:off x="3115" y="940"/>
                <a:ext cx="211"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dirty="0" err="1">
                    <a:solidFill>
                      <a:srgbClr val="000000"/>
                    </a:solidFill>
                    <a:latin typeface="Arial" panose="020B0604020202020204" pitchFamily="34" charset="0"/>
                  </a:rPr>
                  <a:t>pr</a:t>
                </a:r>
                <a:endParaRPr kumimoji="0" lang="en-US" altLang="en-US" sz="3600" dirty="0">
                  <a:solidFill>
                    <a:prstClr val="black"/>
                  </a:solidFill>
                  <a:latin typeface="Arial" panose="020B0604020202020204" pitchFamily="34" charset="0"/>
                </a:endParaRPr>
              </a:p>
            </p:txBody>
          </p:sp>
          <p:sp>
            <p:nvSpPr>
              <p:cNvPr id="99" name="Rectangle 84"/>
              <p:cNvSpPr>
                <a:spLocks noChangeArrowheads="1"/>
              </p:cNvSpPr>
              <p:nvPr/>
            </p:nvSpPr>
            <p:spPr bwMode="auto">
              <a:xfrm rot="20160000">
                <a:off x="1485" y="1716"/>
                <a:ext cx="25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ps</a:t>
                </a:r>
                <a:endParaRPr kumimoji="0" lang="en-US" altLang="en-US" sz="3600">
                  <a:solidFill>
                    <a:prstClr val="black"/>
                  </a:solidFill>
                  <a:latin typeface="Arial" panose="020B0604020202020204" pitchFamily="34" charset="0"/>
                </a:endParaRPr>
              </a:p>
            </p:txBody>
          </p:sp>
          <p:sp>
            <p:nvSpPr>
              <p:cNvPr id="100" name="Freeform 85"/>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101" name="Freeform 86"/>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102" name="Freeform 87"/>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103" name="Freeform 88"/>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104" name="Freeform 89"/>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105" name="Freeform 90"/>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106" name="Freeform 91"/>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107" name="Freeform 92"/>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108" name="Rectangle 93"/>
              <p:cNvSpPr>
                <a:spLocks noChangeArrowheads="1"/>
              </p:cNvSpPr>
              <p:nvPr/>
            </p:nvSpPr>
            <p:spPr bwMode="auto">
              <a:xfrm rot="19800000">
                <a:off x="1729" y="1821"/>
                <a:ext cx="237"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ss</a:t>
                </a:r>
                <a:endParaRPr kumimoji="0" lang="en-US" altLang="en-US" sz="3600">
                  <a:solidFill>
                    <a:prstClr val="black"/>
                  </a:solidFill>
                  <a:latin typeface="Arial" panose="020B0604020202020204" pitchFamily="34" charset="0"/>
                </a:endParaRPr>
              </a:p>
            </p:txBody>
          </p:sp>
          <p:sp>
            <p:nvSpPr>
              <p:cNvPr id="109" name="Rectangle 94"/>
              <p:cNvSpPr>
                <a:spLocks noChangeArrowheads="1"/>
              </p:cNvSpPr>
              <p:nvPr/>
            </p:nvSpPr>
            <p:spPr bwMode="auto">
              <a:xfrm rot="19500000">
                <a:off x="2972" y="644"/>
                <a:ext cx="197"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sr</a:t>
                </a:r>
                <a:endParaRPr kumimoji="0" lang="en-US" altLang="en-US" sz="3600">
                  <a:solidFill>
                    <a:prstClr val="black"/>
                  </a:solidFill>
                  <a:latin typeface="Arial" panose="020B0604020202020204" pitchFamily="34" charset="0"/>
                </a:endParaRPr>
              </a:p>
            </p:txBody>
          </p:sp>
          <p:sp>
            <p:nvSpPr>
              <p:cNvPr id="110" name="Freeform 95"/>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111" name="Freeform 96"/>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112" name="Rectangle 22"/>
              <p:cNvSpPr>
                <a:spLocks noChangeArrowheads="1"/>
              </p:cNvSpPr>
              <p:nvPr/>
            </p:nvSpPr>
            <p:spPr bwMode="auto">
              <a:xfrm>
                <a:off x="1623" y="1073"/>
                <a:ext cx="1203" cy="2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600" b="1" dirty="0">
                    <a:solidFill>
                      <a:srgbClr val="000000"/>
                    </a:solidFill>
                    <a:latin typeface="Arial" panose="020B0604020202020204" pitchFamily="34" charset="0"/>
                  </a:rPr>
                  <a:t>Point of interest</a:t>
                </a:r>
                <a:endParaRPr kumimoji="0" lang="en-US" altLang="en-US" sz="3600" dirty="0">
                  <a:solidFill>
                    <a:prstClr val="black"/>
                  </a:solidFill>
                  <a:latin typeface="Arial" panose="020B0604020202020204" pitchFamily="34" charset="0"/>
                </a:endParaRPr>
              </a:p>
            </p:txBody>
          </p:sp>
        </p:grpSp>
        <p:sp>
          <p:nvSpPr>
            <p:cNvPr id="28" name="Rectangle 27"/>
            <p:cNvSpPr/>
            <p:nvPr/>
          </p:nvSpPr>
          <p:spPr>
            <a:xfrm>
              <a:off x="4184064" y="1629828"/>
              <a:ext cx="3347619" cy="948958"/>
            </a:xfrm>
            <a:prstGeom prst="rect">
              <a:avLst/>
            </a:prstGeom>
          </p:spPr>
          <p:txBody>
            <a:bodyPr wrap="square">
              <a:spAutoFit/>
            </a:bodyPr>
            <a:lstStyle/>
            <a:p>
              <a:pPr algn="ctr">
                <a:defRPr/>
              </a:pPr>
              <a:r>
                <a:rPr lang="en-US" altLang="en-US" sz="2800" dirty="0">
                  <a:solidFill>
                    <a:prstClr val="black"/>
                  </a:solidFill>
                  <a:latin typeface="Calibri"/>
                </a:rPr>
                <a:t>TauDEM Distance Down and Distance Up</a:t>
              </a:r>
              <a:endParaRPr lang="en-US" sz="2800" dirty="0">
                <a:solidFill>
                  <a:prstClr val="black"/>
                </a:solidFill>
                <a:latin typeface="Calibri"/>
              </a:endParaRPr>
            </a:p>
          </p:txBody>
        </p:sp>
      </p:grpSp>
      <p:sp>
        <p:nvSpPr>
          <p:cNvPr id="3" name="Oval 2"/>
          <p:cNvSpPr/>
          <p:nvPr/>
        </p:nvSpPr>
        <p:spPr bwMode="auto">
          <a:xfrm>
            <a:off x="9412499" y="3779751"/>
            <a:ext cx="914400" cy="914400"/>
          </a:xfrm>
          <a:prstGeom prst="ellipse">
            <a:avLst/>
          </a:prstGeom>
          <a:noFill/>
          <a:ln w="381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18" name="Rectangle 117"/>
          <p:cNvSpPr/>
          <p:nvPr/>
        </p:nvSpPr>
        <p:spPr>
          <a:xfrm>
            <a:off x="2157061" y="5162608"/>
            <a:ext cx="7870661" cy="646331"/>
          </a:xfrm>
          <a:prstGeom prst="rect">
            <a:avLst/>
          </a:prstGeom>
        </p:spPr>
        <p:txBody>
          <a:bodyPr wrap="square">
            <a:spAutoFit/>
          </a:bodyPr>
          <a:lstStyle/>
          <a:p>
            <a:pPr eaLnBrk="0" hangingPunct="0"/>
            <a:r>
              <a:rPr lang="en-US" dirty="0">
                <a:solidFill>
                  <a:srgbClr val="BF5712"/>
                </a:solidFill>
                <a:latin typeface="Open Sans"/>
                <a:ea typeface="+mj-ea"/>
                <a:cs typeface="+mj-cs"/>
              </a:rPr>
              <a:t>Vertical distance to stream evaluated as weighted average over multiple flow paths.  This results in a “smooth” height above nearest </a:t>
            </a:r>
            <a:r>
              <a:rPr lang="en-US" dirty="0" smtClean="0">
                <a:solidFill>
                  <a:srgbClr val="BF5712"/>
                </a:solidFill>
                <a:latin typeface="Open Sans"/>
                <a:ea typeface="+mj-ea"/>
                <a:cs typeface="+mj-cs"/>
              </a:rPr>
              <a:t>drainage </a:t>
            </a:r>
            <a:r>
              <a:rPr lang="en-US" dirty="0">
                <a:solidFill>
                  <a:srgbClr val="BF5712"/>
                </a:solidFill>
                <a:latin typeface="Open Sans"/>
                <a:ea typeface="+mj-ea"/>
                <a:cs typeface="+mj-cs"/>
              </a:rPr>
              <a:t>layer</a:t>
            </a:r>
          </a:p>
        </p:txBody>
      </p:sp>
    </p:spTree>
    <p:extLst>
      <p:ext uri="{BB962C8B-B14F-4D97-AF65-F5344CB8AC3E}">
        <p14:creationId xmlns:p14="http://schemas.microsoft.com/office/powerpoint/2010/main" val="3221188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797901"/>
          </a:xfrm>
        </p:spPr>
        <p:txBody>
          <a:bodyPr>
            <a:normAutofit fontScale="90000"/>
          </a:bodyPr>
          <a:lstStyle/>
          <a:p>
            <a:r>
              <a:rPr lang="en-US" dirty="0" smtClean="0"/>
              <a:t>TauDEM model for vertical drop to stream (aka HAND)</a:t>
            </a:r>
            <a:endParaRPr lang="en-US" dirty="0"/>
          </a:p>
        </p:txBody>
      </p:sp>
      <p:grpSp>
        <p:nvGrpSpPr>
          <p:cNvPr id="26" name="Group 25"/>
          <p:cNvGrpSpPr/>
          <p:nvPr/>
        </p:nvGrpSpPr>
        <p:grpSpPr>
          <a:xfrm>
            <a:off x="7451703" y="1282585"/>
            <a:ext cx="2406765" cy="2362136"/>
            <a:chOff x="5189541" y="1862134"/>
            <a:chExt cx="3595687" cy="3529011"/>
          </a:xfrm>
        </p:grpSpPr>
        <p:sp>
          <p:nvSpPr>
            <p:cNvPr id="22" name="Rectangle 23"/>
            <p:cNvSpPr>
              <a:spLocks noChangeArrowheads="1"/>
            </p:cNvSpPr>
            <p:nvPr/>
          </p:nvSpPr>
          <p:spPr bwMode="auto">
            <a:xfrm>
              <a:off x="6397184" y="3031750"/>
              <a:ext cx="1166812" cy="1182688"/>
            </a:xfrm>
            <a:prstGeom prst="rect">
              <a:avLst/>
            </a:prstGeom>
            <a:solidFill>
              <a:srgbClr val="FFCC99"/>
            </a:solidFill>
            <a:ln w="9525" algn="ctr">
              <a:solidFill>
                <a:schemeClr val="bg2"/>
              </a:solidFill>
              <a:round/>
              <a:headEnd/>
              <a:tailEnd/>
            </a:ln>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ltLang="en-US" sz="1400"/>
            </a:p>
          </p:txBody>
        </p:sp>
        <p:sp>
          <p:nvSpPr>
            <p:cNvPr id="23" name="Rectangle 23"/>
            <p:cNvSpPr>
              <a:spLocks noChangeArrowheads="1"/>
            </p:cNvSpPr>
            <p:nvPr/>
          </p:nvSpPr>
          <p:spPr bwMode="auto">
            <a:xfrm>
              <a:off x="6848035" y="3333375"/>
              <a:ext cx="371684" cy="55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r>
                <a:rPr lang="en-US" altLang="en-US" sz="1800" dirty="0" err="1">
                  <a:solidFill>
                    <a:srgbClr val="000000"/>
                  </a:solidFill>
                  <a:ea typeface="Times New Roman" panose="02020603050405020304" pitchFamily="18" charset="0"/>
                </a:rPr>
                <a:t>i</a:t>
              </a:r>
              <a:endParaRPr lang="en-US" altLang="en-US" sz="1800" dirty="0">
                <a:solidFill>
                  <a:srgbClr val="000000"/>
                </a:solidFill>
                <a:ea typeface="Times New Roman" panose="02020603050405020304" pitchFamily="18" charset="0"/>
              </a:endParaRPr>
            </a:p>
          </p:txBody>
        </p:sp>
        <p:grpSp>
          <p:nvGrpSpPr>
            <p:cNvPr id="4" name="Group 26"/>
            <p:cNvGrpSpPr>
              <a:grpSpLocks/>
            </p:cNvGrpSpPr>
            <p:nvPr/>
          </p:nvGrpSpPr>
          <p:grpSpPr bwMode="auto">
            <a:xfrm>
              <a:off x="5189541" y="1862134"/>
              <a:ext cx="3595687" cy="3529011"/>
              <a:chOff x="5834065" y="1814510"/>
              <a:chExt cx="2809875" cy="2757486"/>
            </a:xfrm>
          </p:grpSpPr>
          <p:grpSp>
            <p:nvGrpSpPr>
              <p:cNvPr id="5" name="Group 34"/>
              <p:cNvGrpSpPr>
                <a:grpSpLocks/>
              </p:cNvGrpSpPr>
              <p:nvPr/>
            </p:nvGrpSpPr>
            <p:grpSpPr bwMode="auto">
              <a:xfrm>
                <a:off x="5834065" y="1814510"/>
                <a:ext cx="2809875" cy="2757486"/>
                <a:chOff x="3940" y="1405"/>
                <a:chExt cx="1002" cy="983"/>
              </a:xfrm>
            </p:grpSpPr>
            <p:sp>
              <p:nvSpPr>
                <p:cNvPr id="13" name="Rectangle 17"/>
                <p:cNvSpPr>
                  <a:spLocks noChangeAspect="1" noChangeArrowheads="1"/>
                </p:cNvSpPr>
                <p:nvPr/>
              </p:nvSpPr>
              <p:spPr bwMode="auto">
                <a:xfrm>
                  <a:off x="3940" y="1405"/>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ltLang="en-US" sz="1000" b="1">
                    <a:solidFill>
                      <a:srgbClr val="000000"/>
                    </a:solidFill>
                  </a:endParaRPr>
                </a:p>
              </p:txBody>
            </p:sp>
            <p:sp>
              <p:nvSpPr>
                <p:cNvPr id="14" name="Rectangle 18"/>
                <p:cNvSpPr>
                  <a:spLocks noChangeAspect="1" noChangeArrowheads="1"/>
                </p:cNvSpPr>
                <p:nvPr/>
              </p:nvSpPr>
              <p:spPr bwMode="auto">
                <a:xfrm>
                  <a:off x="4275" y="1405"/>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ltLang="en-US" sz="1000" b="1">
                    <a:solidFill>
                      <a:srgbClr val="000000"/>
                    </a:solidFill>
                  </a:endParaRPr>
                </a:p>
              </p:txBody>
            </p:sp>
            <p:sp>
              <p:nvSpPr>
                <p:cNvPr id="15" name="Rectangle 19"/>
                <p:cNvSpPr>
                  <a:spLocks noChangeAspect="1" noChangeArrowheads="1"/>
                </p:cNvSpPr>
                <p:nvPr/>
              </p:nvSpPr>
              <p:spPr bwMode="auto">
                <a:xfrm>
                  <a:off x="4609" y="1405"/>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ltLang="en-US" sz="1000" b="1">
                    <a:solidFill>
                      <a:srgbClr val="000000"/>
                    </a:solidFill>
                  </a:endParaRPr>
                </a:p>
              </p:txBody>
            </p:sp>
            <p:sp>
              <p:nvSpPr>
                <p:cNvPr id="16" name="Rectangle 22"/>
                <p:cNvSpPr>
                  <a:spLocks noChangeAspect="1" noChangeArrowheads="1"/>
                </p:cNvSpPr>
                <p:nvPr/>
              </p:nvSpPr>
              <p:spPr bwMode="auto">
                <a:xfrm>
                  <a:off x="3940" y="1732"/>
                  <a:ext cx="335"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ltLang="en-US" sz="1000" b="1">
                    <a:solidFill>
                      <a:srgbClr val="000000"/>
                    </a:solidFill>
                  </a:endParaRPr>
                </a:p>
              </p:txBody>
            </p:sp>
            <p:sp>
              <p:nvSpPr>
                <p:cNvPr id="17" name="Rectangle 23"/>
                <p:cNvSpPr>
                  <a:spLocks noChangeAspect="1" noChangeArrowheads="1"/>
                </p:cNvSpPr>
                <p:nvPr/>
              </p:nvSpPr>
              <p:spPr bwMode="auto">
                <a:xfrm>
                  <a:off x="4275" y="1732"/>
                  <a:ext cx="334"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ltLang="en-US" sz="1000" b="1">
                    <a:solidFill>
                      <a:srgbClr val="000000"/>
                    </a:solidFill>
                  </a:endParaRPr>
                </a:p>
              </p:txBody>
            </p:sp>
            <p:sp>
              <p:nvSpPr>
                <p:cNvPr id="18" name="Rectangle 24"/>
                <p:cNvSpPr>
                  <a:spLocks noChangeAspect="1" noChangeArrowheads="1"/>
                </p:cNvSpPr>
                <p:nvPr/>
              </p:nvSpPr>
              <p:spPr bwMode="auto">
                <a:xfrm>
                  <a:off x="4609" y="1732"/>
                  <a:ext cx="333"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ltLang="en-US" sz="1000" b="1">
                    <a:solidFill>
                      <a:srgbClr val="000000"/>
                    </a:solidFill>
                  </a:endParaRPr>
                </a:p>
              </p:txBody>
            </p:sp>
            <p:sp>
              <p:nvSpPr>
                <p:cNvPr id="19" name="Rectangle 27"/>
                <p:cNvSpPr>
                  <a:spLocks noChangeAspect="1" noChangeArrowheads="1"/>
                </p:cNvSpPr>
                <p:nvPr/>
              </p:nvSpPr>
              <p:spPr bwMode="auto">
                <a:xfrm>
                  <a:off x="3940" y="2061"/>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ltLang="en-US" sz="1000" b="1">
                    <a:solidFill>
                      <a:srgbClr val="000000"/>
                    </a:solidFill>
                  </a:endParaRPr>
                </a:p>
              </p:txBody>
            </p:sp>
            <p:sp>
              <p:nvSpPr>
                <p:cNvPr id="20" name="Rectangle 28"/>
                <p:cNvSpPr>
                  <a:spLocks noChangeAspect="1" noChangeArrowheads="1"/>
                </p:cNvSpPr>
                <p:nvPr/>
              </p:nvSpPr>
              <p:spPr bwMode="auto">
                <a:xfrm>
                  <a:off x="4275" y="2061"/>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ltLang="en-US" sz="1000" b="1">
                    <a:solidFill>
                      <a:srgbClr val="000000"/>
                    </a:solidFill>
                  </a:endParaRPr>
                </a:p>
              </p:txBody>
            </p:sp>
            <p:sp>
              <p:nvSpPr>
                <p:cNvPr id="21" name="Rectangle 29"/>
                <p:cNvSpPr>
                  <a:spLocks noChangeAspect="1" noChangeArrowheads="1"/>
                </p:cNvSpPr>
                <p:nvPr/>
              </p:nvSpPr>
              <p:spPr bwMode="auto">
                <a:xfrm>
                  <a:off x="4609" y="2061"/>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ltLang="en-US" sz="1000" b="1">
                    <a:solidFill>
                      <a:srgbClr val="000000"/>
                    </a:solidFill>
                  </a:endParaRPr>
                </a:p>
              </p:txBody>
            </p:sp>
          </p:grpSp>
          <p:sp>
            <p:nvSpPr>
              <p:cNvPr id="6" name="Line 35"/>
              <p:cNvSpPr>
                <a:spLocks noChangeShapeType="1"/>
              </p:cNvSpPr>
              <p:nvPr/>
            </p:nvSpPr>
            <p:spPr bwMode="auto">
              <a:xfrm>
                <a:off x="6529093" y="2520362"/>
                <a:ext cx="465479" cy="48261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sp>
            <p:nvSpPr>
              <p:cNvPr id="7" name="Line 36"/>
              <p:cNvSpPr>
                <a:spLocks noChangeShapeType="1"/>
              </p:cNvSpPr>
              <p:nvPr/>
            </p:nvSpPr>
            <p:spPr bwMode="auto">
              <a:xfrm>
                <a:off x="7253879" y="3389916"/>
                <a:ext cx="21255" cy="6335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sp>
            <p:nvSpPr>
              <p:cNvPr id="8" name="Line 38"/>
              <p:cNvSpPr>
                <a:spLocks noChangeShapeType="1"/>
              </p:cNvSpPr>
              <p:nvPr/>
            </p:nvSpPr>
            <p:spPr bwMode="auto">
              <a:xfrm flipH="1">
                <a:off x="7491932" y="2407681"/>
                <a:ext cx="499486" cy="57828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sp>
            <p:nvSpPr>
              <p:cNvPr id="9" name="Line 39"/>
              <p:cNvSpPr>
                <a:spLocks noChangeShapeType="1"/>
              </p:cNvSpPr>
              <p:nvPr/>
            </p:nvSpPr>
            <p:spPr bwMode="auto">
              <a:xfrm>
                <a:off x="8125323" y="3389916"/>
                <a:ext cx="21255" cy="6335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sp>
            <p:nvSpPr>
              <p:cNvPr id="10" name="Line 40"/>
              <p:cNvSpPr>
                <a:spLocks noChangeShapeType="1"/>
              </p:cNvSpPr>
              <p:nvPr/>
            </p:nvSpPr>
            <p:spPr bwMode="auto">
              <a:xfrm>
                <a:off x="7253879" y="2388547"/>
                <a:ext cx="21255" cy="6335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sp>
            <p:nvSpPr>
              <p:cNvPr id="11" name="Line 41"/>
              <p:cNvSpPr>
                <a:spLocks noChangeShapeType="1"/>
              </p:cNvSpPr>
              <p:nvPr/>
            </p:nvSpPr>
            <p:spPr bwMode="auto">
              <a:xfrm flipH="1">
                <a:off x="6456735" y="3397401"/>
                <a:ext cx="556100" cy="55476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sp>
            <p:nvSpPr>
              <p:cNvPr id="12" name="Line 39"/>
              <p:cNvSpPr>
                <a:spLocks noChangeShapeType="1"/>
              </p:cNvSpPr>
              <p:nvPr/>
            </p:nvSpPr>
            <p:spPr bwMode="auto">
              <a:xfrm flipH="1">
                <a:off x="6267450" y="2493963"/>
                <a:ext cx="14288" cy="5397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grpSp>
        <p:sp>
          <p:nvSpPr>
            <p:cNvPr id="24" name="Rectangle 23"/>
            <p:cNvSpPr>
              <a:spLocks noChangeArrowheads="1"/>
            </p:cNvSpPr>
            <p:nvPr/>
          </p:nvSpPr>
          <p:spPr bwMode="auto">
            <a:xfrm>
              <a:off x="7015136" y="4160232"/>
              <a:ext cx="647096" cy="55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r>
                <a:rPr lang="en-US" altLang="en-US" sz="1800" dirty="0" err="1">
                  <a:solidFill>
                    <a:srgbClr val="000000"/>
                  </a:solidFill>
                  <a:ea typeface="Times New Roman" panose="02020603050405020304" pitchFamily="18" charset="0"/>
                </a:rPr>
                <a:t>P</a:t>
              </a:r>
              <a:r>
                <a:rPr lang="en-US" altLang="en-US" sz="1800" baseline="-25000" dirty="0" err="1">
                  <a:solidFill>
                    <a:srgbClr val="000000"/>
                  </a:solidFill>
                  <a:ea typeface="Times New Roman" panose="02020603050405020304" pitchFamily="18" charset="0"/>
                </a:rPr>
                <a:t>ik</a:t>
              </a:r>
              <a:endParaRPr lang="en-US" altLang="en-US" sz="1800" dirty="0">
                <a:solidFill>
                  <a:srgbClr val="000000"/>
                </a:solidFill>
                <a:ea typeface="Times New Roman" panose="02020603050405020304" pitchFamily="18" charset="0"/>
              </a:endParaRPr>
            </a:p>
          </p:txBody>
        </p:sp>
        <p:sp>
          <p:nvSpPr>
            <p:cNvPr id="25" name="Rectangle 24"/>
            <p:cNvSpPr>
              <a:spLocks noChangeArrowheads="1"/>
            </p:cNvSpPr>
            <p:nvPr/>
          </p:nvSpPr>
          <p:spPr bwMode="auto">
            <a:xfrm>
              <a:off x="5574622" y="4276961"/>
              <a:ext cx="647096" cy="55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r>
                <a:rPr lang="en-US" altLang="en-US" sz="1800" dirty="0" err="1">
                  <a:solidFill>
                    <a:srgbClr val="000000"/>
                  </a:solidFill>
                  <a:ea typeface="Times New Roman" panose="02020603050405020304" pitchFamily="18" charset="0"/>
                </a:rPr>
                <a:t>P</a:t>
              </a:r>
              <a:r>
                <a:rPr lang="en-US" altLang="en-US" sz="1800" baseline="-25000" dirty="0" err="1">
                  <a:solidFill>
                    <a:srgbClr val="000000"/>
                  </a:solidFill>
                  <a:ea typeface="Times New Roman" panose="02020603050405020304" pitchFamily="18" charset="0"/>
                </a:rPr>
                <a:t>ik</a:t>
              </a:r>
              <a:endParaRPr lang="en-US" altLang="en-US" sz="1800" dirty="0">
                <a:solidFill>
                  <a:srgbClr val="000000"/>
                </a:solidFill>
                <a:ea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7" name="Rectangle 26"/>
              <p:cNvSpPr/>
              <p:nvPr/>
            </p:nvSpPr>
            <p:spPr>
              <a:xfrm>
                <a:off x="2379517" y="2089742"/>
                <a:ext cx="2794226" cy="837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h</m:t>
                          </m:r>
                        </m:e>
                        <m:sub>
                          <m:r>
                            <a:rPr lang="en-US" sz="2000" i="1">
                              <a:latin typeface="Cambria Math" panose="02040503050406030204" pitchFamily="18" charset="0"/>
                            </a:rPr>
                            <m:t>𝑖</m:t>
                          </m:r>
                        </m:sub>
                      </m:sSub>
                      <m:r>
                        <a:rPr lang="en-US" sz="2000">
                          <a:latin typeface="Cambria Math" panose="02040503050406030204" pitchFamily="18" charset="0"/>
                        </a:rPr>
                        <m:t>=</m:t>
                      </m:r>
                      <m:r>
                        <a:rPr lang="en-US" sz="2000" i="1">
                          <a:latin typeface="Cambria Math" panose="02040503050406030204" pitchFamily="18" charset="0"/>
                        </a:rPr>
                        <m:t>𝑑</m:t>
                      </m:r>
                      <m:r>
                        <a:rPr lang="en-US" sz="2000" i="1">
                          <a:latin typeface="Cambria Math" panose="02040503050406030204" pitchFamily="18" charset="0"/>
                        </a:rPr>
                        <m:t>(</m:t>
                      </m:r>
                      <m:r>
                        <a:rPr lang="en-US" sz="2000" i="1">
                          <a:latin typeface="Cambria Math" panose="02040503050406030204" pitchFamily="18" charset="0"/>
                        </a:rPr>
                        <m:t>𝑖</m:t>
                      </m:r>
                      <m:r>
                        <a:rPr lang="en-US" sz="2000" i="1">
                          <a:latin typeface="Cambria Math" panose="02040503050406030204" pitchFamily="18" charset="0"/>
                        </a:rPr>
                        <m:t>,</m:t>
                      </m:r>
                      <m:r>
                        <a:rPr lang="en-US" sz="2000" i="1">
                          <a:latin typeface="Cambria Math" panose="02040503050406030204" pitchFamily="18" charset="0"/>
                        </a:rPr>
                        <m:t>𝑘</m:t>
                      </m:r>
                      <m:r>
                        <a:rPr lang="en-US" sz="2000" i="1">
                          <a:latin typeface="Cambria Math" panose="02040503050406030204" pitchFamily="18" charset="0"/>
                        </a:rPr>
                        <m:t>)</m:t>
                      </m:r>
                      <m:r>
                        <a:rPr lang="en-US" sz="2000">
                          <a:latin typeface="Cambria Math" panose="02040503050406030204" pitchFamily="18" charset="0"/>
                        </a:rPr>
                        <m:t>+</m:t>
                      </m:r>
                      <m:nary>
                        <m:naryPr>
                          <m:chr m:val="∑"/>
                          <m:limLoc m:val="undOvr"/>
                          <m:subHide m:val="on"/>
                          <m:supHide m:val="on"/>
                          <m:ctrlPr>
                            <a:rPr lang="en-US" sz="2000" i="1">
                              <a:latin typeface="Cambria Math" panose="02040503050406030204" pitchFamily="18" charset="0"/>
                            </a:rPr>
                          </m:ctrlPr>
                        </m:naryPr>
                        <m:sub/>
                        <m:sup/>
                        <m:e>
                          <m:sSub>
                            <m:sSubPr>
                              <m:ctrlPr>
                                <a:rPr lang="en-US" sz="2000" i="1">
                                  <a:latin typeface="Cambria Math" panose="02040503050406030204" pitchFamily="18" charset="0"/>
                                </a:rPr>
                              </m:ctrlPr>
                            </m:sSubPr>
                            <m:e>
                              <m:r>
                                <a:rPr lang="en-US" sz="2000" i="1">
                                  <a:latin typeface="Cambria Math" panose="02040503050406030204" pitchFamily="18" charset="0"/>
                                </a:rPr>
                                <m:t>𝑃</m:t>
                              </m:r>
                            </m:e>
                            <m:sub>
                              <m:r>
                                <a:rPr lang="en-US" sz="2000" i="1">
                                  <a:latin typeface="Cambria Math" panose="02040503050406030204" pitchFamily="18" charset="0"/>
                                </a:rPr>
                                <m:t>𝑖𝑘</m:t>
                              </m:r>
                            </m:sub>
                          </m:sSub>
                          <m:sSub>
                            <m:sSubPr>
                              <m:ctrlPr>
                                <a:rPr lang="en-US" sz="2000" i="1">
                                  <a:latin typeface="Cambria Math" panose="02040503050406030204" pitchFamily="18" charset="0"/>
                                </a:rPr>
                              </m:ctrlPr>
                            </m:sSubPr>
                            <m:e>
                              <m:r>
                                <a:rPr lang="en-US" sz="2000" i="1">
                                  <a:latin typeface="Cambria Math" panose="02040503050406030204" pitchFamily="18" charset="0"/>
                                </a:rPr>
                                <m:t>h</m:t>
                              </m:r>
                            </m:e>
                            <m:sub>
                              <m:r>
                                <a:rPr lang="en-US" sz="2000" i="1">
                                  <a:latin typeface="Cambria Math" panose="02040503050406030204" pitchFamily="18" charset="0"/>
                                </a:rPr>
                                <m:t>𝑘</m:t>
                              </m:r>
                            </m:sub>
                          </m:sSub>
                        </m:e>
                      </m:nary>
                    </m:oMath>
                  </m:oMathPara>
                </a14:m>
                <a:endParaRPr lang="en-US" sz="2000" dirty="0"/>
              </a:p>
            </p:txBody>
          </p:sp>
        </mc:Choice>
        <mc:Fallback xmlns="">
          <p:sp>
            <p:nvSpPr>
              <p:cNvPr id="27" name="Rectangle 26"/>
              <p:cNvSpPr>
                <a:spLocks noRot="1" noChangeAspect="1" noMove="1" noResize="1" noEditPoints="1" noAdjustHandles="1" noChangeArrowheads="1" noChangeShapeType="1" noTextEdit="1"/>
              </p:cNvSpPr>
              <p:nvPr/>
            </p:nvSpPr>
            <p:spPr>
              <a:xfrm>
                <a:off x="2379517" y="2089742"/>
                <a:ext cx="2794226" cy="83766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2379517" y="1620078"/>
                <a:ext cx="348768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h</m:t>
                          </m:r>
                        </m:e>
                        <m:sub>
                          <m:r>
                            <a:rPr lang="en-US" sz="2000" i="1">
                              <a:latin typeface="Cambria Math" panose="02040503050406030204" pitchFamily="18" charset="0"/>
                            </a:rPr>
                            <m:t>𝑖</m:t>
                          </m:r>
                        </m:sub>
                      </m:sSub>
                      <m:r>
                        <a:rPr lang="en-US" sz="2000">
                          <a:latin typeface="Cambria Math" panose="02040503050406030204" pitchFamily="18" charset="0"/>
                        </a:rPr>
                        <m:t>=0    </m:t>
                      </m:r>
                      <m:r>
                        <m:rPr>
                          <m:sty m:val="p"/>
                        </m:rPr>
                        <a:rPr lang="en-US" sz="2000">
                          <a:latin typeface="Cambria Math" panose="02040503050406030204" pitchFamily="18" charset="0"/>
                        </a:rPr>
                        <m:t>for</m:t>
                      </m:r>
                      <m:r>
                        <a:rPr lang="en-US" sz="2000">
                          <a:latin typeface="Cambria Math" panose="02040503050406030204" pitchFamily="18" charset="0"/>
                        </a:rPr>
                        <m:t> </m:t>
                      </m:r>
                      <m:r>
                        <m:rPr>
                          <m:sty m:val="p"/>
                        </m:rPr>
                        <a:rPr lang="en-US" sz="2000">
                          <a:latin typeface="Cambria Math" panose="02040503050406030204" pitchFamily="18" charset="0"/>
                        </a:rPr>
                        <m:t>i</m:t>
                      </m:r>
                      <m:r>
                        <a:rPr lang="en-US" sz="2000">
                          <a:latin typeface="Cambria Math" panose="02040503050406030204" pitchFamily="18" charset="0"/>
                        </a:rPr>
                        <m:t> </m:t>
                      </m:r>
                      <m:r>
                        <m:rPr>
                          <m:sty m:val="p"/>
                        </m:rPr>
                        <a:rPr lang="en-US" sz="2000">
                          <a:latin typeface="Cambria Math" panose="02040503050406030204" pitchFamily="18" charset="0"/>
                        </a:rPr>
                        <m:t>on</m:t>
                      </m:r>
                      <m:r>
                        <a:rPr lang="en-US" sz="2000">
                          <a:latin typeface="Cambria Math" panose="02040503050406030204" pitchFamily="18" charset="0"/>
                        </a:rPr>
                        <m:t> </m:t>
                      </m:r>
                      <m:r>
                        <m:rPr>
                          <m:sty m:val="p"/>
                        </m:rPr>
                        <a:rPr lang="en-US" sz="2000">
                          <a:latin typeface="Cambria Math" panose="02040503050406030204" pitchFamily="18" charset="0"/>
                        </a:rPr>
                        <m:t>stream</m:t>
                      </m:r>
                      <m:r>
                        <a:rPr lang="en-US" sz="2000">
                          <a:latin typeface="Cambria Math" panose="02040503050406030204" pitchFamily="18" charset="0"/>
                        </a:rPr>
                        <m:t> </m:t>
                      </m:r>
                      <m:r>
                        <m:rPr>
                          <m:sty m:val="p"/>
                        </m:rPr>
                        <a:rPr lang="en-US" sz="2000">
                          <a:latin typeface="Cambria Math" panose="02040503050406030204" pitchFamily="18" charset="0"/>
                        </a:rPr>
                        <m:t>raster</m:t>
                      </m:r>
                    </m:oMath>
                  </m:oMathPara>
                </a14:m>
                <a:endParaRPr lang="en-US" sz="2000" dirty="0"/>
              </a:p>
            </p:txBody>
          </p:sp>
        </mc:Choice>
        <mc:Fallback xmlns="">
          <p:sp>
            <p:nvSpPr>
              <p:cNvPr id="28" name="Rectangle 27"/>
              <p:cNvSpPr>
                <a:spLocks noRot="1" noChangeAspect="1" noMove="1" noResize="1" noEditPoints="1" noAdjustHandles="1" noChangeArrowheads="1" noChangeShapeType="1" noTextEdit="1"/>
              </p:cNvSpPr>
              <p:nvPr/>
            </p:nvSpPr>
            <p:spPr>
              <a:xfrm>
                <a:off x="2379517" y="1620078"/>
                <a:ext cx="3487686" cy="400110"/>
              </a:xfrm>
              <a:prstGeom prst="rect">
                <a:avLst/>
              </a:prstGeom>
              <a:blipFill>
                <a:blip r:embed="rId3"/>
                <a:stretch>
                  <a:fillRect b="-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2379518" y="2996959"/>
                <a:ext cx="402321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𝑑</m:t>
                      </m:r>
                      <m:d>
                        <m:dPr>
                          <m:ctrlPr>
                            <a:rPr lang="en-US" sz="2000" i="1">
                              <a:latin typeface="Cambria Math" panose="02040503050406030204" pitchFamily="18" charset="0"/>
                            </a:rPr>
                          </m:ctrlPr>
                        </m:dPr>
                        <m:e>
                          <m:r>
                            <a:rPr lang="en-US" sz="2000" i="1">
                              <a:latin typeface="Cambria Math" panose="02040503050406030204" pitchFamily="18" charset="0"/>
                            </a:rPr>
                            <m:t>𝑖</m:t>
                          </m:r>
                          <m:r>
                            <a:rPr lang="en-US" sz="2000" i="1">
                              <a:latin typeface="Cambria Math" panose="02040503050406030204" pitchFamily="18" charset="0"/>
                            </a:rPr>
                            <m:t>,</m:t>
                          </m:r>
                          <m:r>
                            <a:rPr lang="en-US" sz="2000" i="1">
                              <a:latin typeface="Cambria Math" panose="02040503050406030204" pitchFamily="18" charset="0"/>
                            </a:rPr>
                            <m:t>𝑘</m:t>
                          </m:r>
                        </m:e>
                      </m:d>
                      <m:r>
                        <a:rPr lang="en-US" sz="2000">
                          <a:latin typeface="Cambria Math" panose="02040503050406030204" pitchFamily="18" charset="0"/>
                        </a:rPr>
                        <m:t>=</m:t>
                      </m:r>
                      <m:sSub>
                        <m:sSubPr>
                          <m:ctrlPr>
                            <a:rPr lang="en-US" sz="2000" i="1">
                              <a:latin typeface="Cambria Math" panose="02040503050406030204" pitchFamily="18" charset="0"/>
                            </a:rPr>
                          </m:ctrlPr>
                        </m:sSubPr>
                        <m:e>
                          <m:r>
                            <m:rPr>
                              <m:sty m:val="p"/>
                            </m:rPr>
                            <a:rPr lang="en-US" sz="2000">
                              <a:latin typeface="Cambria Math" panose="02040503050406030204" pitchFamily="18" charset="0"/>
                            </a:rPr>
                            <m:t>z</m:t>
                          </m:r>
                        </m:e>
                        <m:sub>
                          <m:r>
                            <m:rPr>
                              <m:sty m:val="p"/>
                            </m:rPr>
                            <a:rPr lang="en-US" sz="2000">
                              <a:latin typeface="Cambria Math" panose="02040503050406030204" pitchFamily="18" charset="0"/>
                            </a:rPr>
                            <m:t>i</m:t>
                          </m:r>
                        </m:sub>
                      </m:sSub>
                      <m:r>
                        <a:rPr lang="en-US" sz="2000">
                          <a:latin typeface="Cambria Math" panose="02040503050406030204" pitchFamily="18" charset="0"/>
                        </a:rPr>
                        <m:t>−</m:t>
                      </m:r>
                      <m:sSub>
                        <m:sSubPr>
                          <m:ctrlPr>
                            <a:rPr lang="en-US" sz="2000" i="1">
                              <a:latin typeface="Cambria Math" panose="02040503050406030204" pitchFamily="18" charset="0"/>
                            </a:rPr>
                          </m:ctrlPr>
                        </m:sSubPr>
                        <m:e>
                          <m:r>
                            <m:rPr>
                              <m:sty m:val="p"/>
                            </m:rPr>
                            <a:rPr lang="en-US" sz="2000">
                              <a:latin typeface="Cambria Math" panose="02040503050406030204" pitchFamily="18" charset="0"/>
                            </a:rPr>
                            <m:t>z</m:t>
                          </m:r>
                        </m:e>
                        <m:sub>
                          <m:r>
                            <m:rPr>
                              <m:sty m:val="p"/>
                            </m:rPr>
                            <a:rPr lang="en-US" sz="2000">
                              <a:latin typeface="Cambria Math" panose="02040503050406030204" pitchFamily="18" charset="0"/>
                            </a:rPr>
                            <m:t>k</m:t>
                          </m:r>
                        </m:sub>
                      </m:sSub>
                      <m:r>
                        <a:rPr lang="en-US" sz="2000">
                          <a:latin typeface="Cambria Math" panose="02040503050406030204" pitchFamily="18" charset="0"/>
                        </a:rPr>
                        <m:t>    </m:t>
                      </m:r>
                      <m:r>
                        <m:rPr>
                          <m:sty m:val="p"/>
                        </m:rPr>
                        <a:rPr lang="en-US" sz="2000">
                          <a:latin typeface="Cambria Math" panose="02040503050406030204" pitchFamily="18" charset="0"/>
                        </a:rPr>
                        <m:t>for</m:t>
                      </m:r>
                      <m:r>
                        <a:rPr lang="en-US" sz="2000">
                          <a:latin typeface="Cambria Math" panose="02040503050406030204" pitchFamily="18" charset="0"/>
                        </a:rPr>
                        <m:t> </m:t>
                      </m:r>
                      <m:r>
                        <m:rPr>
                          <m:sty m:val="p"/>
                        </m:rPr>
                        <a:rPr lang="en-US" sz="2000">
                          <a:latin typeface="Cambria Math" panose="02040503050406030204" pitchFamily="18" charset="0"/>
                        </a:rPr>
                        <m:t>vertical</m:t>
                      </m:r>
                      <m:r>
                        <a:rPr lang="en-US" sz="2000">
                          <a:latin typeface="Cambria Math" panose="02040503050406030204" pitchFamily="18" charset="0"/>
                        </a:rPr>
                        <m:t> </m:t>
                      </m:r>
                      <m:r>
                        <m:rPr>
                          <m:sty m:val="p"/>
                        </m:rPr>
                        <a:rPr lang="en-US" sz="2000">
                          <a:latin typeface="Cambria Math" panose="02040503050406030204" pitchFamily="18" charset="0"/>
                        </a:rPr>
                        <m:t>drop</m:t>
                      </m:r>
                    </m:oMath>
                  </m:oMathPara>
                </a14:m>
                <a:endParaRPr lang="en-US" sz="2000" dirty="0"/>
              </a:p>
            </p:txBody>
          </p:sp>
        </mc:Choice>
        <mc:Fallback xmlns="">
          <p:sp>
            <p:nvSpPr>
              <p:cNvPr id="29" name="Rectangle 28"/>
              <p:cNvSpPr>
                <a:spLocks noRot="1" noChangeAspect="1" noMove="1" noResize="1" noEditPoints="1" noAdjustHandles="1" noChangeArrowheads="1" noChangeShapeType="1" noTextEdit="1"/>
              </p:cNvSpPr>
              <p:nvPr/>
            </p:nvSpPr>
            <p:spPr>
              <a:xfrm>
                <a:off x="2379518" y="2996959"/>
                <a:ext cx="4023217" cy="400110"/>
              </a:xfrm>
              <a:prstGeom prst="rect">
                <a:avLst/>
              </a:prstGeom>
              <a:blipFill>
                <a:blip r:embed="rId4"/>
                <a:stretch>
                  <a:fillRect b="-18462"/>
                </a:stretch>
              </a:blipFill>
            </p:spPr>
            <p:txBody>
              <a:bodyPr/>
              <a:lstStyle/>
              <a:p>
                <a:r>
                  <a:rPr lang="en-US">
                    <a:noFill/>
                  </a:rPr>
                  <a:t> </a:t>
                </a:r>
              </a:p>
            </p:txBody>
          </p:sp>
        </mc:Fallback>
      </mc:AlternateContent>
      <p:pic>
        <p:nvPicPr>
          <p:cNvPr id="30" name="Picture 29"/>
          <p:cNvPicPr>
            <a:picLocks noChangeAspect="1"/>
          </p:cNvPicPr>
          <p:nvPr/>
        </p:nvPicPr>
        <p:blipFill>
          <a:blip r:embed="rId5"/>
          <a:stretch>
            <a:fillRect/>
          </a:stretch>
        </p:blipFill>
        <p:spPr>
          <a:xfrm>
            <a:off x="7186724" y="3791558"/>
            <a:ext cx="2998619" cy="2860646"/>
          </a:xfrm>
          <a:prstGeom prst="rect">
            <a:avLst/>
          </a:prstGeom>
        </p:spPr>
      </p:pic>
    </p:spTree>
    <p:extLst>
      <p:ext uri="{BB962C8B-B14F-4D97-AF65-F5344CB8AC3E}">
        <p14:creationId xmlns:p14="http://schemas.microsoft.com/office/powerpoint/2010/main" val="150291776"/>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10021" r="20330"/>
          <a:stretch/>
        </p:blipFill>
        <p:spPr>
          <a:xfrm>
            <a:off x="1623159" y="1071952"/>
            <a:ext cx="4159406" cy="4777554"/>
          </a:xfrm>
          <a:prstGeom prst="rect">
            <a:avLst/>
          </a:prstGeom>
        </p:spPr>
      </p:pic>
      <p:pic>
        <p:nvPicPr>
          <p:cNvPr id="45" name="Picture 44"/>
          <p:cNvPicPr>
            <a:picLocks noChangeAspect="1"/>
          </p:cNvPicPr>
          <p:nvPr/>
        </p:nvPicPr>
        <p:blipFill rotWithShape="1">
          <a:blip r:embed="rId3"/>
          <a:srcRect l="18221"/>
          <a:stretch/>
        </p:blipFill>
        <p:spPr>
          <a:xfrm>
            <a:off x="1624367" y="860055"/>
            <a:ext cx="4182320" cy="5083547"/>
          </a:xfrm>
          <a:prstGeom prst="rect">
            <a:avLst/>
          </a:prstGeom>
        </p:spPr>
      </p:pic>
      <p:sp>
        <p:nvSpPr>
          <p:cNvPr id="2" name="Title 1"/>
          <p:cNvSpPr>
            <a:spLocks noGrp="1"/>
          </p:cNvSpPr>
          <p:nvPr>
            <p:ph type="title"/>
          </p:nvPr>
        </p:nvSpPr>
        <p:spPr>
          <a:xfrm>
            <a:off x="1981200" y="83978"/>
            <a:ext cx="8229600" cy="749186"/>
          </a:xfrm>
        </p:spPr>
        <p:txBody>
          <a:bodyPr>
            <a:normAutofit/>
          </a:bodyPr>
          <a:lstStyle/>
          <a:p>
            <a:r>
              <a:rPr lang="en-US" dirty="0" smtClean="0"/>
              <a:t>HAND Algorithm</a:t>
            </a:r>
            <a:endParaRPr lang="en-US" dirty="0"/>
          </a:p>
        </p:txBody>
      </p:sp>
      <p:grpSp>
        <p:nvGrpSpPr>
          <p:cNvPr id="16" name="Group 15"/>
          <p:cNvGrpSpPr/>
          <p:nvPr/>
        </p:nvGrpSpPr>
        <p:grpSpPr>
          <a:xfrm>
            <a:off x="1613216" y="1071952"/>
            <a:ext cx="4180360" cy="4777554"/>
            <a:chOff x="449766" y="1660416"/>
            <a:chExt cx="5583044" cy="4777554"/>
          </a:xfrm>
        </p:grpSpPr>
        <p:cxnSp>
          <p:nvCxnSpPr>
            <p:cNvPr id="5" name="Straight Connector 4"/>
            <p:cNvCxnSpPr/>
            <p:nvPr/>
          </p:nvCxnSpPr>
          <p:spPr>
            <a:xfrm>
              <a:off x="449766" y="166041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25761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85480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451998"/>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4049192"/>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464638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24358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584077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9766" y="643797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613217" y="1071952"/>
            <a:ext cx="4180360" cy="4777557"/>
            <a:chOff x="1038273" y="1660415"/>
            <a:chExt cx="4180360" cy="4777557"/>
          </a:xfrm>
        </p:grpSpPr>
        <p:cxnSp>
          <p:nvCxnSpPr>
            <p:cNvPr id="19" name="Straight Connector 18"/>
            <p:cNvCxnSpPr/>
            <p:nvPr/>
          </p:nvCxnSpPr>
          <p:spPr>
            <a:xfrm rot="16200000">
              <a:off x="-134732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a:off x="-75013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a:off x="-15293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a:off x="44425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a:off x="104145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163864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a:off x="2235839"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a:off x="2833035" y="4052375"/>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5308512" y="1765445"/>
            <a:ext cx="368593" cy="461665"/>
          </a:xfrm>
          <a:prstGeom prst="rect">
            <a:avLst/>
          </a:prstGeom>
          <a:noFill/>
        </p:spPr>
        <p:txBody>
          <a:bodyPr wrap="square" rtlCol="0">
            <a:spAutoFit/>
          </a:bodyPr>
          <a:lstStyle/>
          <a:p>
            <a:r>
              <a:rPr lang="en-US" sz="2400" dirty="0">
                <a:solidFill>
                  <a:srgbClr val="FFFF00"/>
                </a:solidFill>
              </a:rPr>
              <a:t>0</a:t>
            </a:r>
          </a:p>
        </p:txBody>
      </p:sp>
      <p:sp>
        <p:nvSpPr>
          <p:cNvPr id="32" name="TextBox 31"/>
          <p:cNvSpPr txBox="1"/>
          <p:nvPr/>
        </p:nvSpPr>
        <p:spPr>
          <a:xfrm>
            <a:off x="4751279" y="1752710"/>
            <a:ext cx="368593" cy="461665"/>
          </a:xfrm>
          <a:prstGeom prst="rect">
            <a:avLst/>
          </a:prstGeom>
          <a:noFill/>
        </p:spPr>
        <p:txBody>
          <a:bodyPr wrap="square" rtlCol="0">
            <a:spAutoFit/>
          </a:bodyPr>
          <a:lstStyle/>
          <a:p>
            <a:r>
              <a:rPr lang="en-US" sz="2400" dirty="0">
                <a:solidFill>
                  <a:srgbClr val="FFFF00"/>
                </a:solidFill>
              </a:rPr>
              <a:t>0</a:t>
            </a:r>
          </a:p>
        </p:txBody>
      </p:sp>
      <p:sp>
        <p:nvSpPr>
          <p:cNvPr id="33" name="TextBox 32"/>
          <p:cNvSpPr txBox="1"/>
          <p:nvPr/>
        </p:nvSpPr>
        <p:spPr>
          <a:xfrm>
            <a:off x="4138166" y="1735757"/>
            <a:ext cx="368593" cy="461665"/>
          </a:xfrm>
          <a:prstGeom prst="rect">
            <a:avLst/>
          </a:prstGeom>
          <a:noFill/>
        </p:spPr>
        <p:txBody>
          <a:bodyPr wrap="square" rtlCol="0">
            <a:spAutoFit/>
          </a:bodyPr>
          <a:lstStyle/>
          <a:p>
            <a:r>
              <a:rPr lang="en-US" sz="2400" dirty="0">
                <a:solidFill>
                  <a:srgbClr val="FFFF00"/>
                </a:solidFill>
              </a:rPr>
              <a:t>0</a:t>
            </a:r>
          </a:p>
        </p:txBody>
      </p:sp>
      <p:sp>
        <p:nvSpPr>
          <p:cNvPr id="34" name="TextBox 33"/>
          <p:cNvSpPr txBox="1"/>
          <p:nvPr/>
        </p:nvSpPr>
        <p:spPr>
          <a:xfrm>
            <a:off x="3552546" y="1730407"/>
            <a:ext cx="368593" cy="461665"/>
          </a:xfrm>
          <a:prstGeom prst="rect">
            <a:avLst/>
          </a:prstGeom>
          <a:noFill/>
        </p:spPr>
        <p:txBody>
          <a:bodyPr wrap="square" rtlCol="0">
            <a:spAutoFit/>
          </a:bodyPr>
          <a:lstStyle/>
          <a:p>
            <a:r>
              <a:rPr lang="en-US" sz="2400" dirty="0">
                <a:solidFill>
                  <a:srgbClr val="FFFF00"/>
                </a:solidFill>
              </a:rPr>
              <a:t>0</a:t>
            </a:r>
          </a:p>
        </p:txBody>
      </p:sp>
      <p:sp>
        <p:nvSpPr>
          <p:cNvPr id="35" name="TextBox 34"/>
          <p:cNvSpPr txBox="1"/>
          <p:nvPr/>
        </p:nvSpPr>
        <p:spPr>
          <a:xfrm>
            <a:off x="2917562" y="2320216"/>
            <a:ext cx="368593" cy="461665"/>
          </a:xfrm>
          <a:prstGeom prst="rect">
            <a:avLst/>
          </a:prstGeom>
          <a:noFill/>
        </p:spPr>
        <p:txBody>
          <a:bodyPr wrap="square" rtlCol="0">
            <a:spAutoFit/>
          </a:bodyPr>
          <a:lstStyle/>
          <a:p>
            <a:r>
              <a:rPr lang="en-US" sz="2400" dirty="0">
                <a:solidFill>
                  <a:srgbClr val="FFFF00"/>
                </a:solidFill>
              </a:rPr>
              <a:t>0</a:t>
            </a:r>
          </a:p>
        </p:txBody>
      </p:sp>
      <p:sp>
        <p:nvSpPr>
          <p:cNvPr id="36" name="TextBox 35"/>
          <p:cNvSpPr txBox="1"/>
          <p:nvPr/>
        </p:nvSpPr>
        <p:spPr>
          <a:xfrm>
            <a:off x="2349039" y="2349904"/>
            <a:ext cx="368593" cy="461665"/>
          </a:xfrm>
          <a:prstGeom prst="rect">
            <a:avLst/>
          </a:prstGeom>
          <a:noFill/>
        </p:spPr>
        <p:txBody>
          <a:bodyPr wrap="square" rtlCol="0">
            <a:spAutoFit/>
          </a:bodyPr>
          <a:lstStyle/>
          <a:p>
            <a:r>
              <a:rPr lang="en-US" sz="2400" dirty="0">
                <a:solidFill>
                  <a:srgbClr val="FFFF00"/>
                </a:solidFill>
              </a:rPr>
              <a:t>0</a:t>
            </a:r>
          </a:p>
        </p:txBody>
      </p:sp>
      <p:sp>
        <p:nvSpPr>
          <p:cNvPr id="37" name="TextBox 36"/>
          <p:cNvSpPr txBox="1"/>
          <p:nvPr/>
        </p:nvSpPr>
        <p:spPr>
          <a:xfrm>
            <a:off x="1733568" y="2931320"/>
            <a:ext cx="368593" cy="461665"/>
          </a:xfrm>
          <a:prstGeom prst="rect">
            <a:avLst/>
          </a:prstGeom>
          <a:noFill/>
        </p:spPr>
        <p:txBody>
          <a:bodyPr wrap="square" rtlCol="0">
            <a:spAutoFit/>
          </a:bodyPr>
          <a:lstStyle/>
          <a:p>
            <a:r>
              <a:rPr lang="en-US" sz="2400" dirty="0">
                <a:solidFill>
                  <a:srgbClr val="FFFF00"/>
                </a:solidFill>
              </a:rPr>
              <a:t>0</a:t>
            </a:r>
          </a:p>
        </p:txBody>
      </p:sp>
      <p:sp>
        <p:nvSpPr>
          <p:cNvPr id="39" name="TextBox 38"/>
          <p:cNvSpPr txBox="1"/>
          <p:nvPr/>
        </p:nvSpPr>
        <p:spPr>
          <a:xfrm>
            <a:off x="5859074" y="960557"/>
            <a:ext cx="5659826" cy="2031325"/>
          </a:xfrm>
          <a:prstGeom prst="rect">
            <a:avLst/>
          </a:prstGeom>
          <a:noFill/>
        </p:spPr>
        <p:txBody>
          <a:bodyPr wrap="square" rtlCol="0">
            <a:spAutoFit/>
          </a:bodyPr>
          <a:lstStyle/>
          <a:p>
            <a:pPr marL="342900" indent="-342900">
              <a:buFont typeface="+mj-lt"/>
              <a:buAutoNum type="arabicPeriod"/>
            </a:pPr>
            <a:r>
              <a:rPr lang="en-US" dirty="0"/>
              <a:t>Set h=0 along streams (target input set)</a:t>
            </a:r>
          </a:p>
          <a:p>
            <a:pPr marL="342900" indent="-342900">
              <a:buFont typeface="+mj-lt"/>
              <a:buAutoNum type="arabicPeriod"/>
            </a:pPr>
            <a:r>
              <a:rPr lang="en-US" dirty="0"/>
              <a:t>Mark remaining grid cells as “ready” if all down results are available and “not ready” if down results not yet computed</a:t>
            </a:r>
          </a:p>
          <a:p>
            <a:pPr marL="342900" indent="-342900">
              <a:buFont typeface="+mj-lt"/>
              <a:buAutoNum type="arabicPeriod"/>
            </a:pPr>
            <a:r>
              <a:rPr lang="en-US" dirty="0"/>
              <a:t>For a “ready” cell find its flow direction and elevation differences to down cells</a:t>
            </a:r>
          </a:p>
          <a:p>
            <a:pPr marL="342900" indent="-342900">
              <a:buFont typeface="+mj-lt"/>
              <a:buAutoNum type="arabicPeriod"/>
            </a:pPr>
            <a:r>
              <a:rPr lang="en-US" dirty="0"/>
              <a:t>Calculate h using weighted average</a:t>
            </a:r>
          </a:p>
        </p:txBody>
      </p:sp>
      <mc:AlternateContent xmlns:mc="http://schemas.openxmlformats.org/markup-compatibility/2006" xmlns:a14="http://schemas.microsoft.com/office/drawing/2010/main">
        <mc:Choice Requires="a14">
          <p:sp>
            <p:nvSpPr>
              <p:cNvPr id="40" name="TextBox 39"/>
              <p:cNvSpPr txBox="1"/>
              <p:nvPr/>
            </p:nvSpPr>
            <p:spPr>
              <a:xfrm>
                <a:off x="7269405" y="4987955"/>
                <a:ext cx="198483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𝛼</m:t>
                      </m:r>
                      <m:r>
                        <a:rPr lang="en-US" sz="1600" i="1">
                          <a:latin typeface="Cambria Math" panose="02040503050406030204" pitchFamily="18" charset="0"/>
                          <a:ea typeface="Cambria Math" panose="02040503050406030204" pitchFamily="18" charset="0"/>
                        </a:rPr>
                        <m:t>=1.308 </m:t>
                      </m:r>
                      <m:r>
                        <a:rPr lang="en-US" sz="1600" i="1">
                          <a:latin typeface="Cambria Math" panose="02040503050406030204" pitchFamily="18" charset="0"/>
                          <a:ea typeface="Cambria Math" panose="02040503050406030204" pitchFamily="18" charset="0"/>
                        </a:rPr>
                        <m:t>𝑟𝑎𝑑</m:t>
                      </m:r>
                      <m:r>
                        <a:rPr lang="en-US" sz="1600" i="1">
                          <a:latin typeface="Cambria Math" panose="02040503050406030204" pitchFamily="18" charset="0"/>
                          <a:ea typeface="Cambria Math" panose="02040503050406030204" pitchFamily="18" charset="0"/>
                        </a:rPr>
                        <m:t>=  75°</m:t>
                      </m:r>
                    </m:oMath>
                  </m:oMathPara>
                </a14:m>
                <a:endParaRPr lang="en-US" sz="1600" dirty="0">
                  <a:ea typeface="Cambria Math" panose="02040503050406030204" pitchFamily="18"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7269405" y="4987955"/>
                <a:ext cx="1984838" cy="246221"/>
              </a:xfrm>
              <a:prstGeom prst="rect">
                <a:avLst/>
              </a:prstGeom>
              <a:blipFill>
                <a:blip r:embed="rId4"/>
                <a:stretch>
                  <a:fillRect l="-920" r="-1534"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6062390" y="3477546"/>
                <a:ext cx="261106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𝑝</m:t>
                          </m:r>
                        </m:e>
                        <m:sub>
                          <m:r>
                            <a:rPr lang="en-US" sz="1600" i="1">
                              <a:latin typeface="Cambria Math" panose="02040503050406030204" pitchFamily="18" charset="0"/>
                              <a:ea typeface="Cambria Math" panose="02040503050406030204" pitchFamily="18" charset="0"/>
                            </a:rPr>
                            <m:t>3</m:t>
                          </m:r>
                        </m:sub>
                      </m:sSub>
                      <m:r>
                        <a:rPr lang="en-US" sz="1600" i="1">
                          <a:latin typeface="Cambria Math" panose="02040503050406030204" pitchFamily="18" charset="0"/>
                          <a:ea typeface="Cambria Math" panose="02040503050406030204" pitchFamily="18" charset="0"/>
                        </a:rPr>
                        <m:t>=</m:t>
                      </m:r>
                      <m:f>
                        <m:fPr>
                          <m:type m:val="lin"/>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30</m:t>
                          </m:r>
                        </m:num>
                        <m:den>
                          <m:r>
                            <a:rPr lang="en-US" sz="1600" i="1">
                              <a:latin typeface="Cambria Math" panose="02040503050406030204" pitchFamily="18" charset="0"/>
                              <a:ea typeface="Cambria Math" panose="02040503050406030204" pitchFamily="18" charset="0"/>
                            </a:rPr>
                            <m:t>45</m:t>
                          </m:r>
                        </m:den>
                      </m:f>
                      <m:r>
                        <a:rPr lang="en-US" sz="1600" i="1">
                          <a:latin typeface="Cambria Math" panose="02040503050406030204" pitchFamily="18" charset="0"/>
                          <a:ea typeface="Cambria Math" panose="02040503050406030204" pitchFamily="18" charset="0"/>
                        </a:rPr>
                        <m:t>=0.67</m:t>
                      </m:r>
                    </m:oMath>
                  </m:oMathPara>
                </a14:m>
                <a:endParaRPr lang="en-US" sz="16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 </m:t>
                      </m:r>
                    </m:oMath>
                  </m:oMathPara>
                </a14:m>
                <a:endParaRPr lang="en-US" sz="1600" dirty="0">
                  <a:ea typeface="Cambria Math" panose="02040503050406030204" pitchFamily="18"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6062390" y="3477546"/>
                <a:ext cx="2611061" cy="492443"/>
              </a:xfrm>
              <a:prstGeom prst="rect">
                <a:avLst/>
              </a:prstGeom>
              <a:blipFill>
                <a:blip r:embed="rId5"/>
                <a:stretch>
                  <a:fillRect t="-77778" b="-74074"/>
                </a:stretch>
              </a:blipFill>
            </p:spPr>
            <p:txBody>
              <a:bodyPr/>
              <a:lstStyle/>
              <a:p>
                <a:r>
                  <a:rPr lang="en-US">
                    <a:noFill/>
                  </a:rPr>
                  <a:t> </a:t>
                </a:r>
              </a:p>
            </p:txBody>
          </p:sp>
        </mc:Fallback>
      </mc:AlternateContent>
      <p:cxnSp>
        <p:nvCxnSpPr>
          <p:cNvPr id="43" name="Straight Arrow Connector 42"/>
          <p:cNvCxnSpPr/>
          <p:nvPr/>
        </p:nvCxnSpPr>
        <p:spPr>
          <a:xfrm flipV="1">
            <a:off x="4209110" y="2279060"/>
            <a:ext cx="201461" cy="5379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6263130" y="3119276"/>
            <a:ext cx="2963760" cy="2896967"/>
            <a:chOff x="5452814" y="3046634"/>
            <a:chExt cx="1997274" cy="1952262"/>
          </a:xfrm>
        </p:grpSpPr>
        <p:sp>
          <p:nvSpPr>
            <p:cNvPr id="46" name="Rectangle 45"/>
            <p:cNvSpPr/>
            <p:nvPr/>
          </p:nvSpPr>
          <p:spPr>
            <a:xfrm>
              <a:off x="5452814" y="3046634"/>
              <a:ext cx="998637" cy="97613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451451" y="3046634"/>
              <a:ext cx="998637" cy="97613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452814" y="4022765"/>
              <a:ext cx="998637" cy="97613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0" name="TextBox 49"/>
              <p:cNvSpPr txBox="1"/>
              <p:nvPr/>
            </p:nvSpPr>
            <p:spPr>
              <a:xfrm>
                <a:off x="6424201" y="3195599"/>
                <a:ext cx="103925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𝑧</m:t>
                      </m:r>
                      <m:r>
                        <a:rPr lang="en-US" sz="1600" i="1">
                          <a:latin typeface="Cambria Math" panose="02040503050406030204" pitchFamily="18" charset="0"/>
                          <a:ea typeface="Cambria Math" panose="02040503050406030204" pitchFamily="18" charset="0"/>
                        </a:rPr>
                        <m:t>=435.56</m:t>
                      </m:r>
                    </m:oMath>
                  </m:oMathPara>
                </a14:m>
                <a:endParaRPr lang="en-US" sz="1600" dirty="0">
                  <a:ea typeface="Cambria Math" panose="02040503050406030204" pitchFamily="18" charset="0"/>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6424201" y="3195599"/>
                <a:ext cx="1039259" cy="246221"/>
              </a:xfrm>
              <a:prstGeom prst="rect">
                <a:avLst/>
              </a:prstGeom>
              <a:blipFill>
                <a:blip r:embed="rId6"/>
                <a:stretch>
                  <a:fillRect l="-2353" r="-3529"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7816742" y="3195599"/>
                <a:ext cx="103925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𝑧</m:t>
                      </m:r>
                      <m:r>
                        <a:rPr lang="en-US" sz="1600" i="1">
                          <a:latin typeface="Cambria Math" panose="02040503050406030204" pitchFamily="18" charset="0"/>
                          <a:ea typeface="Cambria Math" panose="02040503050406030204" pitchFamily="18" charset="0"/>
                        </a:rPr>
                        <m:t>=435.35</m:t>
                      </m:r>
                    </m:oMath>
                  </m:oMathPara>
                </a14:m>
                <a:endParaRPr lang="en-US" sz="1600" dirty="0">
                  <a:ea typeface="Cambria Math" panose="02040503050406030204" pitchFamily="18" charset="0"/>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7816742" y="3195599"/>
                <a:ext cx="1039259" cy="246221"/>
              </a:xfrm>
              <a:prstGeom prst="rect">
                <a:avLst/>
              </a:prstGeom>
              <a:blipFill>
                <a:blip r:embed="rId7"/>
                <a:stretch>
                  <a:fillRect l="-1754" r="-2924"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6348442" y="5421957"/>
                <a:ext cx="103925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𝑧</m:t>
                      </m:r>
                      <m:r>
                        <a:rPr lang="en-US" sz="1600" i="1">
                          <a:latin typeface="Cambria Math" panose="02040503050406030204" pitchFamily="18" charset="0"/>
                          <a:ea typeface="Cambria Math" panose="02040503050406030204" pitchFamily="18" charset="0"/>
                        </a:rPr>
                        <m:t>=436.48</m:t>
                      </m:r>
                    </m:oMath>
                  </m:oMathPara>
                </a14:m>
                <a:endParaRPr lang="en-US" sz="1600" dirty="0">
                  <a:ea typeface="Cambria Math" panose="02040503050406030204" pitchFamily="18" charset="0"/>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6348442" y="5421957"/>
                <a:ext cx="1039259" cy="246221"/>
              </a:xfrm>
              <a:prstGeom prst="rect">
                <a:avLst/>
              </a:prstGeom>
              <a:blipFill>
                <a:blip r:embed="rId8"/>
                <a:stretch>
                  <a:fillRect l="-1754" r="-2924" b="-7317"/>
                </a:stretch>
              </a:blipFill>
            </p:spPr>
            <p:txBody>
              <a:bodyPr/>
              <a:lstStyle/>
              <a:p>
                <a:r>
                  <a:rPr lang="en-US">
                    <a:noFill/>
                  </a:rPr>
                  <a:t> </a:t>
                </a:r>
              </a:p>
            </p:txBody>
          </p:sp>
        </mc:Fallback>
      </mc:AlternateContent>
      <p:cxnSp>
        <p:nvCxnSpPr>
          <p:cNvPr id="53" name="Straight Arrow Connector 52"/>
          <p:cNvCxnSpPr/>
          <p:nvPr/>
        </p:nvCxnSpPr>
        <p:spPr>
          <a:xfrm flipV="1">
            <a:off x="7004069" y="4372022"/>
            <a:ext cx="350350" cy="9354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987489" y="5303152"/>
            <a:ext cx="746370"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Arc 56"/>
          <p:cNvSpPr/>
          <p:nvPr/>
        </p:nvSpPr>
        <p:spPr>
          <a:xfrm>
            <a:off x="6711003" y="5029493"/>
            <a:ext cx="558402" cy="533498"/>
          </a:xfrm>
          <a:prstGeom prst="arc">
            <a:avLst>
              <a:gd name="adj1" fmla="val 17931054"/>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8" name="Rectangle 57"/>
              <p:cNvSpPr/>
              <p:nvPr/>
            </p:nvSpPr>
            <p:spPr>
              <a:xfrm>
                <a:off x="7965991" y="4219785"/>
                <a:ext cx="1919693" cy="338554"/>
              </a:xfrm>
              <a:prstGeom prst="rect">
                <a:avLst/>
              </a:prstGeom>
            </p:spPr>
            <p:txBody>
              <a:bodyPr wrap="none">
                <a:spAutoFit/>
              </a:bodyPr>
              <a:lstStyle/>
              <a:p>
                <a14:m>
                  <m:oMath xmlns:m="http://schemas.openxmlformats.org/officeDocument/2006/math">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𝑝</m:t>
                        </m:r>
                      </m:e>
                      <m:sub>
                        <m:r>
                          <a:rPr lang="en-US" sz="1600" i="1">
                            <a:latin typeface="Cambria Math" panose="02040503050406030204" pitchFamily="18" charset="0"/>
                            <a:ea typeface="Cambria Math" panose="02040503050406030204" pitchFamily="18" charset="0"/>
                          </a:rPr>
                          <m:t>2</m:t>
                        </m:r>
                      </m:sub>
                    </m:sSub>
                    <m:r>
                      <a:rPr lang="en-US" sz="1600" i="1">
                        <a:latin typeface="Cambria Math" panose="02040503050406030204" pitchFamily="18" charset="0"/>
                        <a:ea typeface="Cambria Math" panose="02040503050406030204" pitchFamily="18" charset="0"/>
                      </a:rPr>
                      <m:t>=</m:t>
                    </m:r>
                    <m:f>
                      <m:fPr>
                        <m:type m:val="lin"/>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15</m:t>
                        </m:r>
                      </m:num>
                      <m:den>
                        <m:r>
                          <a:rPr lang="en-US" sz="1600" i="1">
                            <a:latin typeface="Cambria Math" panose="02040503050406030204" pitchFamily="18" charset="0"/>
                            <a:ea typeface="Cambria Math" panose="02040503050406030204" pitchFamily="18" charset="0"/>
                          </a:rPr>
                          <m:t>45</m:t>
                        </m:r>
                      </m:den>
                    </m:f>
                    <m:r>
                      <a:rPr lang="en-US" sz="1600" i="1">
                        <a:latin typeface="Cambria Math" panose="02040503050406030204" pitchFamily="18" charset="0"/>
                        <a:ea typeface="Cambria Math" panose="02040503050406030204" pitchFamily="18" charset="0"/>
                      </a:rPr>
                      <m:t>=0.33</m:t>
                    </m:r>
                  </m:oMath>
                </a14:m>
                <a:r>
                  <a:rPr lang="en-US" sz="1600" i="1" dirty="0">
                    <a:latin typeface="Cambria Math" panose="02040503050406030204" pitchFamily="18" charset="0"/>
                    <a:ea typeface="Cambria Math" panose="02040503050406030204" pitchFamily="18" charset="0"/>
                  </a:rPr>
                  <a:t> </a:t>
                </a:r>
                <a:endParaRPr lang="en-US" sz="1600" dirty="0"/>
              </a:p>
            </p:txBody>
          </p:sp>
        </mc:Choice>
        <mc:Fallback xmlns="">
          <p:sp>
            <p:nvSpPr>
              <p:cNvPr id="58" name="Rectangle 57"/>
              <p:cNvSpPr>
                <a:spLocks noRot="1" noChangeAspect="1" noMove="1" noResize="1" noEditPoints="1" noAdjustHandles="1" noChangeArrowheads="1" noChangeShapeType="1" noTextEdit="1"/>
              </p:cNvSpPr>
              <p:nvPr/>
            </p:nvSpPr>
            <p:spPr>
              <a:xfrm>
                <a:off x="7965991" y="4219785"/>
                <a:ext cx="1919693" cy="338554"/>
              </a:xfrm>
              <a:prstGeom prst="rect">
                <a:avLst/>
              </a:prstGeom>
              <a:blipFill>
                <a:blip r:embed="rId9"/>
                <a:stretch>
                  <a:fillRect t="-100000" b="-164286"/>
                </a:stretch>
              </a:blipFill>
            </p:spPr>
            <p:txBody>
              <a:bodyPr/>
              <a:lstStyle/>
              <a:p>
                <a:r>
                  <a:rPr lang="en-US">
                    <a:noFill/>
                  </a:rPr>
                  <a:t> </a:t>
                </a:r>
              </a:p>
            </p:txBody>
          </p:sp>
        </mc:Fallback>
      </mc:AlternateContent>
      <p:cxnSp>
        <p:nvCxnSpPr>
          <p:cNvPr id="59" name="Straight Arrow Connector 58"/>
          <p:cNvCxnSpPr/>
          <p:nvPr/>
        </p:nvCxnSpPr>
        <p:spPr>
          <a:xfrm flipV="1">
            <a:off x="7529109" y="4282713"/>
            <a:ext cx="479984" cy="534014"/>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6979280" y="4253754"/>
            <a:ext cx="19360" cy="626552"/>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Box 66"/>
              <p:cNvSpPr txBox="1"/>
              <p:nvPr/>
            </p:nvSpPr>
            <p:spPr>
              <a:xfrm>
                <a:off x="7881275" y="5458778"/>
                <a:ext cx="182081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h</m:t>
                      </m:r>
                      <m:r>
                        <a:rPr lang="en-US" sz="1600" i="1">
                          <a:latin typeface="Cambria Math" panose="02040503050406030204" pitchFamily="18" charset="0"/>
                          <a:ea typeface="Cambria Math" panose="02040503050406030204" pitchFamily="18" charset="0"/>
                        </a:rPr>
                        <m:t>=0.67×0.92+</m:t>
                      </m:r>
                    </m:oMath>
                  </m:oMathPara>
                </a14:m>
                <a:endParaRPr lang="en-US" sz="1600" dirty="0">
                  <a:ea typeface="Cambria Math" panose="02040503050406030204" pitchFamily="18" charset="0"/>
                </a:endParaRPr>
              </a:p>
              <a:p>
                <a14:m>
                  <m:oMath xmlns:m="http://schemas.openxmlformats.org/officeDocument/2006/math">
                    <m:r>
                      <a:rPr lang="en-US" sz="1600" i="1">
                        <a:latin typeface="Cambria Math" panose="02040503050406030204" pitchFamily="18" charset="0"/>
                        <a:ea typeface="Cambria Math" panose="02040503050406030204" pitchFamily="18" charset="0"/>
                      </a:rPr>
                      <m:t>+0.33×1.13</m:t>
                    </m:r>
                  </m:oMath>
                </a14:m>
                <a:r>
                  <a:rPr lang="en-US" sz="1600" dirty="0">
                    <a:ea typeface="Cambria Math" panose="02040503050406030204" pitchFamily="18" charset="0"/>
                  </a:rPr>
                  <a:t> = 0.99</a:t>
                </a:r>
              </a:p>
            </p:txBody>
          </p:sp>
        </mc:Choice>
        <mc:Fallback xmlns="">
          <p:sp>
            <p:nvSpPr>
              <p:cNvPr id="67" name="TextBox 66"/>
              <p:cNvSpPr txBox="1">
                <a:spLocks noRot="1" noChangeAspect="1" noMove="1" noResize="1" noEditPoints="1" noAdjustHandles="1" noChangeArrowheads="1" noChangeShapeType="1" noTextEdit="1"/>
              </p:cNvSpPr>
              <p:nvPr/>
            </p:nvSpPr>
            <p:spPr>
              <a:xfrm>
                <a:off x="7881275" y="5458778"/>
                <a:ext cx="1820819" cy="492443"/>
              </a:xfrm>
              <a:prstGeom prst="rect">
                <a:avLst/>
              </a:prstGeom>
              <a:blipFill>
                <a:blip r:embed="rId10"/>
                <a:stretch>
                  <a:fillRect l="-3679" r="-3344" b="-246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6302430" y="3769379"/>
                <a:ext cx="2729337" cy="338554"/>
              </a:xfrm>
              <a:prstGeom prst="rect">
                <a:avLst/>
              </a:prstGeom>
            </p:spPr>
            <p:txBody>
              <a:bodyPr wrap="none">
                <a:spAutoFit/>
              </a:bodyPr>
              <a:lstStyle/>
              <a:p>
                <a14:m>
                  <m:oMath xmlns:m="http://schemas.openxmlformats.org/officeDocument/2006/math">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m:t>
                        </m:r>
                      </m:e>
                      <m:sub>
                        <m:r>
                          <a:rPr lang="en-US" sz="1600" i="1">
                            <a:latin typeface="Cambria Math" panose="02040503050406030204" pitchFamily="18" charset="0"/>
                            <a:ea typeface="Cambria Math" panose="02040503050406030204" pitchFamily="18" charset="0"/>
                          </a:rPr>
                          <m:t>3</m:t>
                        </m:r>
                      </m:sub>
                    </m:sSub>
                  </m:oMath>
                </a14:m>
                <a:r>
                  <a:rPr lang="en-US" sz="1600" i="1" dirty="0">
                    <a:latin typeface="Cambria Math" panose="02040503050406030204" pitchFamily="18" charset="0"/>
                    <a:ea typeface="Cambria Math" panose="02040503050406030204" pitchFamily="18" charset="0"/>
                  </a:rPr>
                  <a:t>=</a:t>
                </a:r>
                <a14:m>
                  <m:oMath xmlns:m="http://schemas.openxmlformats.org/officeDocument/2006/math">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436.48−435.56</m:t>
                        </m:r>
                      </m:e>
                    </m:d>
                  </m:oMath>
                </a14:m>
                <a:r>
                  <a:rPr lang="en-US" sz="1600" i="1" dirty="0">
                    <a:latin typeface="Cambria Math" panose="02040503050406030204" pitchFamily="18" charset="0"/>
                    <a:ea typeface="Cambria Math" panose="02040503050406030204" pitchFamily="18" charset="0"/>
                  </a:rPr>
                  <a:t>=</a:t>
                </a:r>
                <a:r>
                  <a:rPr lang="en-US" sz="1600" dirty="0">
                    <a:latin typeface="Cambria Math" panose="02040503050406030204" pitchFamily="18" charset="0"/>
                    <a:ea typeface="Cambria Math" panose="02040503050406030204" pitchFamily="18" charset="0"/>
                  </a:rPr>
                  <a:t>0.92</a:t>
                </a:r>
              </a:p>
            </p:txBody>
          </p:sp>
        </mc:Choice>
        <mc:Fallback xmlns="">
          <p:sp>
            <p:nvSpPr>
              <p:cNvPr id="68" name="Rectangle 67"/>
              <p:cNvSpPr>
                <a:spLocks noRot="1" noChangeAspect="1" noMove="1" noResize="1" noEditPoints="1" noAdjustHandles="1" noChangeArrowheads="1" noChangeShapeType="1" noTextEdit="1"/>
              </p:cNvSpPr>
              <p:nvPr/>
            </p:nvSpPr>
            <p:spPr>
              <a:xfrm>
                <a:off x="6302430" y="3769379"/>
                <a:ext cx="2729337" cy="338554"/>
              </a:xfrm>
              <a:prstGeom prst="rect">
                <a:avLst/>
              </a:prstGeom>
              <a:blipFill>
                <a:blip r:embed="rId11"/>
                <a:stretch>
                  <a:fillRect t="-7143" b="-196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7881274" y="4549367"/>
                <a:ext cx="3043204" cy="338554"/>
              </a:xfrm>
              <a:prstGeom prst="rect">
                <a:avLst/>
              </a:prstGeom>
            </p:spPr>
            <p:txBody>
              <a:bodyPr wrap="square">
                <a:spAutoFit/>
              </a:bodyPr>
              <a:lstStyle/>
              <a:p>
                <a14:m>
                  <m:oMath xmlns:m="http://schemas.openxmlformats.org/officeDocument/2006/math">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m:t>
                        </m:r>
                      </m:e>
                      <m:sub>
                        <m:r>
                          <a:rPr lang="en-US" sz="1600" i="1">
                            <a:latin typeface="Cambria Math" panose="02040503050406030204" pitchFamily="18" charset="0"/>
                            <a:ea typeface="Cambria Math" panose="02040503050406030204" pitchFamily="18" charset="0"/>
                          </a:rPr>
                          <m:t>2</m:t>
                        </m:r>
                      </m:sub>
                    </m:sSub>
                  </m:oMath>
                </a14:m>
                <a:r>
                  <a:rPr lang="en-US" sz="1600" i="1" dirty="0">
                    <a:latin typeface="Cambria Math" panose="02040503050406030204" pitchFamily="18" charset="0"/>
                    <a:ea typeface="Cambria Math" panose="02040503050406030204" pitchFamily="18" charset="0"/>
                  </a:rPr>
                  <a:t>=</a:t>
                </a:r>
                <a14:m>
                  <m:oMath xmlns:m="http://schemas.openxmlformats.org/officeDocument/2006/math">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436.48−435.35</m:t>
                        </m:r>
                      </m:e>
                    </m:d>
                  </m:oMath>
                </a14:m>
                <a:r>
                  <a:rPr lang="en-US" sz="1600" i="1" dirty="0">
                    <a:latin typeface="Cambria Math" panose="02040503050406030204" pitchFamily="18" charset="0"/>
                    <a:ea typeface="Cambria Math" panose="02040503050406030204" pitchFamily="18" charset="0"/>
                  </a:rPr>
                  <a:t>=</a:t>
                </a:r>
                <a:r>
                  <a:rPr lang="en-US" sz="1600" dirty="0">
                    <a:latin typeface="Cambria Math" panose="02040503050406030204" pitchFamily="18" charset="0"/>
                    <a:ea typeface="Cambria Math" panose="02040503050406030204" pitchFamily="18" charset="0"/>
                  </a:rPr>
                  <a:t>1.13</a:t>
                </a:r>
              </a:p>
            </p:txBody>
          </p:sp>
        </mc:Choice>
        <mc:Fallback xmlns="">
          <p:sp>
            <p:nvSpPr>
              <p:cNvPr id="69" name="Rectangle 68"/>
              <p:cNvSpPr>
                <a:spLocks noRot="1" noChangeAspect="1" noMove="1" noResize="1" noEditPoints="1" noAdjustHandles="1" noChangeArrowheads="1" noChangeShapeType="1" noTextEdit="1"/>
              </p:cNvSpPr>
              <p:nvPr/>
            </p:nvSpPr>
            <p:spPr>
              <a:xfrm>
                <a:off x="7881274" y="4549367"/>
                <a:ext cx="3043204" cy="338554"/>
              </a:xfrm>
              <a:prstGeom prst="rect">
                <a:avLst/>
              </a:prstGeom>
              <a:blipFill>
                <a:blip r:embed="rId12"/>
                <a:stretch>
                  <a:fillRect t="-7143" b="-19643"/>
                </a:stretch>
              </a:blipFill>
            </p:spPr>
            <p:txBody>
              <a:bodyPr/>
              <a:lstStyle/>
              <a:p>
                <a:r>
                  <a:rPr lang="en-US">
                    <a:noFill/>
                  </a:rPr>
                  <a:t> </a:t>
                </a:r>
              </a:p>
            </p:txBody>
          </p:sp>
        </mc:Fallback>
      </mc:AlternateContent>
      <p:grpSp>
        <p:nvGrpSpPr>
          <p:cNvPr id="70" name="Group 69"/>
          <p:cNvGrpSpPr/>
          <p:nvPr/>
        </p:nvGrpSpPr>
        <p:grpSpPr>
          <a:xfrm>
            <a:off x="3988168" y="1662787"/>
            <a:ext cx="1234937" cy="1207106"/>
            <a:chOff x="5452814" y="3046634"/>
            <a:chExt cx="1997274" cy="1952262"/>
          </a:xfrm>
        </p:grpSpPr>
        <p:sp>
          <p:nvSpPr>
            <p:cNvPr id="71" name="Rectangle 70"/>
            <p:cNvSpPr/>
            <p:nvPr/>
          </p:nvSpPr>
          <p:spPr>
            <a:xfrm>
              <a:off x="5452814" y="3046634"/>
              <a:ext cx="998637"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6451451" y="3046634"/>
              <a:ext cx="998637"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5452814" y="4022765"/>
              <a:ext cx="998637"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p:cNvSpPr txBox="1"/>
          <p:nvPr/>
        </p:nvSpPr>
        <p:spPr>
          <a:xfrm>
            <a:off x="3921383" y="2271691"/>
            <a:ext cx="1009250" cy="461665"/>
          </a:xfrm>
          <a:prstGeom prst="rect">
            <a:avLst/>
          </a:prstGeom>
          <a:noFill/>
        </p:spPr>
        <p:txBody>
          <a:bodyPr wrap="square" rtlCol="0">
            <a:spAutoFit/>
          </a:bodyPr>
          <a:lstStyle/>
          <a:p>
            <a:r>
              <a:rPr lang="en-US" sz="2400" dirty="0">
                <a:solidFill>
                  <a:srgbClr val="FF0000"/>
                </a:solidFill>
              </a:rPr>
              <a:t>0.99</a:t>
            </a:r>
          </a:p>
        </p:txBody>
      </p:sp>
    </p:spTree>
    <p:extLst>
      <p:ext uri="{BB962C8B-B14F-4D97-AF65-F5344CB8AC3E}">
        <p14:creationId xmlns:p14="http://schemas.microsoft.com/office/powerpoint/2010/main" val="1826777798"/>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10021" r="20330"/>
          <a:stretch/>
        </p:blipFill>
        <p:spPr>
          <a:xfrm>
            <a:off x="1623159" y="1071952"/>
            <a:ext cx="4159406" cy="4777554"/>
          </a:xfrm>
          <a:prstGeom prst="rect">
            <a:avLst/>
          </a:prstGeom>
        </p:spPr>
      </p:pic>
      <p:pic>
        <p:nvPicPr>
          <p:cNvPr id="45" name="Picture 44"/>
          <p:cNvPicPr>
            <a:picLocks noChangeAspect="1"/>
          </p:cNvPicPr>
          <p:nvPr/>
        </p:nvPicPr>
        <p:blipFill rotWithShape="1">
          <a:blip r:embed="rId3"/>
          <a:srcRect l="18221"/>
          <a:stretch/>
        </p:blipFill>
        <p:spPr>
          <a:xfrm>
            <a:off x="1624367" y="860055"/>
            <a:ext cx="4182320" cy="5083547"/>
          </a:xfrm>
          <a:prstGeom prst="rect">
            <a:avLst/>
          </a:prstGeom>
        </p:spPr>
      </p:pic>
      <p:sp>
        <p:nvSpPr>
          <p:cNvPr id="2" name="Title 1"/>
          <p:cNvSpPr>
            <a:spLocks noGrp="1"/>
          </p:cNvSpPr>
          <p:nvPr>
            <p:ph type="title"/>
          </p:nvPr>
        </p:nvSpPr>
        <p:spPr>
          <a:xfrm>
            <a:off x="1981200" y="83978"/>
            <a:ext cx="8229600" cy="749186"/>
          </a:xfrm>
        </p:spPr>
        <p:txBody>
          <a:bodyPr>
            <a:normAutofit/>
          </a:bodyPr>
          <a:lstStyle/>
          <a:p>
            <a:r>
              <a:rPr lang="en-US" dirty="0" smtClean="0"/>
              <a:t>HAND Algorithm Continued</a:t>
            </a:r>
            <a:endParaRPr lang="en-US" dirty="0"/>
          </a:p>
        </p:txBody>
      </p:sp>
      <p:grpSp>
        <p:nvGrpSpPr>
          <p:cNvPr id="16" name="Group 15"/>
          <p:cNvGrpSpPr/>
          <p:nvPr/>
        </p:nvGrpSpPr>
        <p:grpSpPr>
          <a:xfrm>
            <a:off x="1613216" y="1071952"/>
            <a:ext cx="4180360" cy="4777554"/>
            <a:chOff x="449766" y="1660416"/>
            <a:chExt cx="5583044" cy="4777554"/>
          </a:xfrm>
        </p:grpSpPr>
        <p:cxnSp>
          <p:nvCxnSpPr>
            <p:cNvPr id="5" name="Straight Connector 4"/>
            <p:cNvCxnSpPr/>
            <p:nvPr/>
          </p:nvCxnSpPr>
          <p:spPr>
            <a:xfrm>
              <a:off x="449766" y="166041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25761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85480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451998"/>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4049192"/>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464638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24358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584077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9766" y="643797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613217" y="1071952"/>
            <a:ext cx="4180360" cy="4777557"/>
            <a:chOff x="1038273" y="1660415"/>
            <a:chExt cx="4180360" cy="4777557"/>
          </a:xfrm>
        </p:grpSpPr>
        <p:cxnSp>
          <p:nvCxnSpPr>
            <p:cNvPr id="19" name="Straight Connector 18"/>
            <p:cNvCxnSpPr/>
            <p:nvPr/>
          </p:nvCxnSpPr>
          <p:spPr>
            <a:xfrm rot="16200000">
              <a:off x="-134732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a:off x="-75013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a:off x="-15293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a:off x="44425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a:off x="104145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163864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a:off x="2235839"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a:off x="2833035" y="4052375"/>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5308512" y="1727346"/>
            <a:ext cx="368593" cy="461665"/>
          </a:xfrm>
          <a:prstGeom prst="rect">
            <a:avLst/>
          </a:prstGeom>
          <a:noFill/>
        </p:spPr>
        <p:txBody>
          <a:bodyPr wrap="square" rtlCol="0">
            <a:spAutoFit/>
          </a:bodyPr>
          <a:lstStyle/>
          <a:p>
            <a:r>
              <a:rPr lang="en-US" sz="2400" dirty="0">
                <a:solidFill>
                  <a:srgbClr val="FFFF00"/>
                </a:solidFill>
              </a:rPr>
              <a:t>0</a:t>
            </a:r>
          </a:p>
        </p:txBody>
      </p:sp>
      <p:sp>
        <p:nvSpPr>
          <p:cNvPr id="32" name="TextBox 31"/>
          <p:cNvSpPr txBox="1"/>
          <p:nvPr/>
        </p:nvSpPr>
        <p:spPr>
          <a:xfrm>
            <a:off x="4751279" y="1714611"/>
            <a:ext cx="368593" cy="461665"/>
          </a:xfrm>
          <a:prstGeom prst="rect">
            <a:avLst/>
          </a:prstGeom>
          <a:noFill/>
        </p:spPr>
        <p:txBody>
          <a:bodyPr wrap="square" rtlCol="0">
            <a:spAutoFit/>
          </a:bodyPr>
          <a:lstStyle/>
          <a:p>
            <a:r>
              <a:rPr lang="en-US" sz="2400" dirty="0">
                <a:solidFill>
                  <a:srgbClr val="FFFF00"/>
                </a:solidFill>
              </a:rPr>
              <a:t>0</a:t>
            </a:r>
          </a:p>
        </p:txBody>
      </p:sp>
      <p:sp>
        <p:nvSpPr>
          <p:cNvPr id="33" name="TextBox 32"/>
          <p:cNvSpPr txBox="1"/>
          <p:nvPr/>
        </p:nvSpPr>
        <p:spPr>
          <a:xfrm>
            <a:off x="4138166" y="1697658"/>
            <a:ext cx="368593" cy="461665"/>
          </a:xfrm>
          <a:prstGeom prst="rect">
            <a:avLst/>
          </a:prstGeom>
          <a:noFill/>
        </p:spPr>
        <p:txBody>
          <a:bodyPr wrap="square" rtlCol="0">
            <a:spAutoFit/>
          </a:bodyPr>
          <a:lstStyle/>
          <a:p>
            <a:r>
              <a:rPr lang="en-US" sz="2400" dirty="0">
                <a:solidFill>
                  <a:srgbClr val="FFFF00"/>
                </a:solidFill>
              </a:rPr>
              <a:t>0</a:t>
            </a:r>
          </a:p>
        </p:txBody>
      </p:sp>
      <p:sp>
        <p:nvSpPr>
          <p:cNvPr id="34" name="TextBox 33"/>
          <p:cNvSpPr txBox="1"/>
          <p:nvPr/>
        </p:nvSpPr>
        <p:spPr>
          <a:xfrm>
            <a:off x="3552546" y="1692308"/>
            <a:ext cx="368593" cy="461665"/>
          </a:xfrm>
          <a:prstGeom prst="rect">
            <a:avLst/>
          </a:prstGeom>
          <a:noFill/>
        </p:spPr>
        <p:txBody>
          <a:bodyPr wrap="square" rtlCol="0">
            <a:spAutoFit/>
          </a:bodyPr>
          <a:lstStyle/>
          <a:p>
            <a:r>
              <a:rPr lang="en-US" sz="2400" dirty="0">
                <a:solidFill>
                  <a:srgbClr val="FFFF00"/>
                </a:solidFill>
              </a:rPr>
              <a:t>0</a:t>
            </a:r>
          </a:p>
        </p:txBody>
      </p:sp>
      <p:sp>
        <p:nvSpPr>
          <p:cNvPr id="35" name="TextBox 34"/>
          <p:cNvSpPr txBox="1"/>
          <p:nvPr/>
        </p:nvSpPr>
        <p:spPr>
          <a:xfrm>
            <a:off x="2917562" y="2282117"/>
            <a:ext cx="368593" cy="461665"/>
          </a:xfrm>
          <a:prstGeom prst="rect">
            <a:avLst/>
          </a:prstGeom>
          <a:noFill/>
        </p:spPr>
        <p:txBody>
          <a:bodyPr wrap="square" rtlCol="0">
            <a:spAutoFit/>
          </a:bodyPr>
          <a:lstStyle/>
          <a:p>
            <a:r>
              <a:rPr lang="en-US" sz="2400" dirty="0">
                <a:solidFill>
                  <a:srgbClr val="FFFF00"/>
                </a:solidFill>
              </a:rPr>
              <a:t>0</a:t>
            </a:r>
          </a:p>
        </p:txBody>
      </p:sp>
      <p:sp>
        <p:nvSpPr>
          <p:cNvPr id="36" name="TextBox 35"/>
          <p:cNvSpPr txBox="1"/>
          <p:nvPr/>
        </p:nvSpPr>
        <p:spPr>
          <a:xfrm>
            <a:off x="2349039" y="2311805"/>
            <a:ext cx="368593" cy="461665"/>
          </a:xfrm>
          <a:prstGeom prst="rect">
            <a:avLst/>
          </a:prstGeom>
          <a:noFill/>
        </p:spPr>
        <p:txBody>
          <a:bodyPr wrap="square" rtlCol="0">
            <a:spAutoFit/>
          </a:bodyPr>
          <a:lstStyle/>
          <a:p>
            <a:r>
              <a:rPr lang="en-US" sz="2400" dirty="0">
                <a:solidFill>
                  <a:srgbClr val="FFFF00"/>
                </a:solidFill>
              </a:rPr>
              <a:t>0</a:t>
            </a:r>
          </a:p>
        </p:txBody>
      </p:sp>
      <p:sp>
        <p:nvSpPr>
          <p:cNvPr id="37" name="TextBox 36"/>
          <p:cNvSpPr txBox="1"/>
          <p:nvPr/>
        </p:nvSpPr>
        <p:spPr>
          <a:xfrm>
            <a:off x="1733568" y="2893221"/>
            <a:ext cx="368593" cy="461665"/>
          </a:xfrm>
          <a:prstGeom prst="rect">
            <a:avLst/>
          </a:prstGeom>
          <a:noFill/>
        </p:spPr>
        <p:txBody>
          <a:bodyPr wrap="square" rtlCol="0">
            <a:spAutoFit/>
          </a:bodyPr>
          <a:lstStyle/>
          <a:p>
            <a:r>
              <a:rPr lang="en-US" sz="2400" dirty="0">
                <a:solidFill>
                  <a:srgbClr val="FFFF00"/>
                </a:solidFill>
              </a:rPr>
              <a:t>0</a:t>
            </a:r>
          </a:p>
        </p:txBody>
      </p:sp>
      <p:sp>
        <p:nvSpPr>
          <p:cNvPr id="39" name="TextBox 38"/>
          <p:cNvSpPr txBox="1"/>
          <p:nvPr/>
        </p:nvSpPr>
        <p:spPr>
          <a:xfrm>
            <a:off x="5995339" y="1208339"/>
            <a:ext cx="4351726" cy="646331"/>
          </a:xfrm>
          <a:prstGeom prst="rect">
            <a:avLst/>
          </a:prstGeom>
          <a:noFill/>
        </p:spPr>
        <p:txBody>
          <a:bodyPr wrap="square" rtlCol="0">
            <a:spAutoFit/>
          </a:bodyPr>
          <a:lstStyle/>
          <a:p>
            <a:pPr marL="342900" indent="-342900">
              <a:buFont typeface="+mj-lt"/>
              <a:buAutoNum type="arabicPeriod"/>
            </a:pPr>
            <a:r>
              <a:rPr lang="en-US" dirty="0"/>
              <a:t>Evaluate up cells when they become “ready”</a:t>
            </a:r>
          </a:p>
        </p:txBody>
      </p:sp>
      <mc:AlternateContent xmlns:mc="http://schemas.openxmlformats.org/markup-compatibility/2006" xmlns:a14="http://schemas.microsoft.com/office/drawing/2010/main">
        <mc:Choice Requires="a14">
          <p:sp>
            <p:nvSpPr>
              <p:cNvPr id="40" name="TextBox 39"/>
              <p:cNvSpPr txBox="1"/>
              <p:nvPr/>
            </p:nvSpPr>
            <p:spPr>
              <a:xfrm>
                <a:off x="8448934" y="3995896"/>
                <a:ext cx="209865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𝛼</m:t>
                      </m:r>
                      <m:r>
                        <a:rPr lang="en-US" sz="1600" i="1">
                          <a:latin typeface="Cambria Math" panose="02040503050406030204" pitchFamily="18" charset="0"/>
                          <a:ea typeface="Cambria Math" panose="02040503050406030204" pitchFamily="18" charset="0"/>
                        </a:rPr>
                        <m:t>=1.902 </m:t>
                      </m:r>
                      <m:r>
                        <a:rPr lang="en-US" sz="1600" i="1">
                          <a:latin typeface="Cambria Math" panose="02040503050406030204" pitchFamily="18" charset="0"/>
                          <a:ea typeface="Cambria Math" panose="02040503050406030204" pitchFamily="18" charset="0"/>
                        </a:rPr>
                        <m:t>𝑟𝑎𝑑</m:t>
                      </m:r>
                      <m:r>
                        <a:rPr lang="en-US" sz="1600" i="1">
                          <a:latin typeface="Cambria Math" panose="02040503050406030204" pitchFamily="18" charset="0"/>
                          <a:ea typeface="Cambria Math" panose="02040503050406030204" pitchFamily="18" charset="0"/>
                        </a:rPr>
                        <m:t>=  108°</m:t>
                      </m:r>
                    </m:oMath>
                  </m:oMathPara>
                </a14:m>
                <a:endParaRPr lang="en-US" sz="1600" dirty="0">
                  <a:ea typeface="Cambria Math" panose="02040503050406030204" pitchFamily="18"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8448934" y="3995896"/>
                <a:ext cx="2098651" cy="246221"/>
              </a:xfrm>
              <a:prstGeom prst="rect">
                <a:avLst/>
              </a:prstGeom>
              <a:blipFill>
                <a:blip r:embed="rId4"/>
                <a:stretch>
                  <a:fillRect l="-1163" r="-1453"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8265473" y="3180311"/>
                <a:ext cx="261106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𝑝</m:t>
                          </m:r>
                        </m:e>
                        <m:sub>
                          <m:r>
                            <a:rPr lang="en-US" sz="1600" i="1">
                              <a:latin typeface="Cambria Math" panose="02040503050406030204" pitchFamily="18" charset="0"/>
                              <a:ea typeface="Cambria Math" panose="02040503050406030204" pitchFamily="18" charset="0"/>
                            </a:rPr>
                            <m:t>3</m:t>
                          </m:r>
                        </m:sub>
                      </m:sSub>
                      <m:r>
                        <a:rPr lang="en-US" sz="1600" i="1">
                          <a:latin typeface="Cambria Math" panose="02040503050406030204" pitchFamily="18" charset="0"/>
                          <a:ea typeface="Cambria Math" panose="02040503050406030204" pitchFamily="18" charset="0"/>
                        </a:rPr>
                        <m:t>=</m:t>
                      </m:r>
                      <m:f>
                        <m:fPr>
                          <m:type m:val="lin"/>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27</m:t>
                          </m:r>
                        </m:num>
                        <m:den>
                          <m:r>
                            <a:rPr lang="en-US" sz="1600" i="1">
                              <a:latin typeface="Cambria Math" panose="02040503050406030204" pitchFamily="18" charset="0"/>
                              <a:ea typeface="Cambria Math" panose="02040503050406030204" pitchFamily="18" charset="0"/>
                            </a:rPr>
                            <m:t>45</m:t>
                          </m:r>
                        </m:den>
                      </m:f>
                      <m:r>
                        <a:rPr lang="en-US" sz="1600" i="1">
                          <a:latin typeface="Cambria Math" panose="02040503050406030204" pitchFamily="18" charset="0"/>
                          <a:ea typeface="Cambria Math" panose="02040503050406030204" pitchFamily="18" charset="0"/>
                        </a:rPr>
                        <m:t>=0.6</m:t>
                      </m:r>
                    </m:oMath>
                  </m:oMathPara>
                </a14:m>
                <a:endParaRPr lang="en-US" sz="160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 </m:t>
                      </m:r>
                    </m:oMath>
                  </m:oMathPara>
                </a14:m>
                <a:endParaRPr lang="en-US" sz="1600" dirty="0">
                  <a:ea typeface="Cambria Math" panose="02040503050406030204" pitchFamily="18"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8265473" y="3180311"/>
                <a:ext cx="2611061" cy="492443"/>
              </a:xfrm>
              <a:prstGeom prst="rect">
                <a:avLst/>
              </a:prstGeom>
              <a:blipFill>
                <a:blip r:embed="rId5"/>
                <a:stretch>
                  <a:fillRect t="-80000" b="-75000"/>
                </a:stretch>
              </a:blipFill>
            </p:spPr>
            <p:txBody>
              <a:bodyPr/>
              <a:lstStyle/>
              <a:p>
                <a:r>
                  <a:rPr lang="en-US">
                    <a:noFill/>
                  </a:rPr>
                  <a:t> </a:t>
                </a:r>
              </a:p>
            </p:txBody>
          </p:sp>
        </mc:Fallback>
      </mc:AlternateContent>
      <p:cxnSp>
        <p:nvCxnSpPr>
          <p:cNvPr id="43" name="Straight Arrow Connector 42"/>
          <p:cNvCxnSpPr/>
          <p:nvPr/>
        </p:nvCxnSpPr>
        <p:spPr>
          <a:xfrm flipH="1" flipV="1">
            <a:off x="4200903" y="3513745"/>
            <a:ext cx="247872" cy="4834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6400634" y="2291447"/>
            <a:ext cx="2964956" cy="2902079"/>
            <a:chOff x="5452814" y="3046634"/>
            <a:chExt cx="1998080" cy="1955707"/>
          </a:xfrm>
        </p:grpSpPr>
        <p:sp>
          <p:nvSpPr>
            <p:cNvPr id="46" name="Rectangle 45"/>
            <p:cNvSpPr/>
            <p:nvPr/>
          </p:nvSpPr>
          <p:spPr>
            <a:xfrm>
              <a:off x="5452814" y="3046634"/>
              <a:ext cx="998637" cy="97613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451451" y="3046634"/>
              <a:ext cx="998637" cy="97613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452257" y="4026210"/>
              <a:ext cx="998637" cy="97613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0" name="TextBox 49"/>
              <p:cNvSpPr txBox="1"/>
              <p:nvPr/>
            </p:nvSpPr>
            <p:spPr>
              <a:xfrm>
                <a:off x="6534075" y="2430006"/>
                <a:ext cx="103925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𝑧</m:t>
                      </m:r>
                      <m:r>
                        <a:rPr lang="en-US" sz="1600" i="1">
                          <a:latin typeface="Cambria Math" panose="02040503050406030204" pitchFamily="18" charset="0"/>
                          <a:ea typeface="Cambria Math" panose="02040503050406030204" pitchFamily="18" charset="0"/>
                        </a:rPr>
                        <m:t>=437.49</m:t>
                      </m:r>
                    </m:oMath>
                  </m:oMathPara>
                </a14:m>
                <a:endParaRPr lang="en-US" sz="1600" dirty="0">
                  <a:ea typeface="Cambria Math" panose="02040503050406030204" pitchFamily="18" charset="0"/>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6534075" y="2430006"/>
                <a:ext cx="1039259" cy="246221"/>
              </a:xfrm>
              <a:prstGeom prst="rect">
                <a:avLst/>
              </a:prstGeom>
              <a:blipFill>
                <a:blip r:embed="rId6"/>
                <a:stretch>
                  <a:fillRect l="-2353" r="-2941"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8034719" y="4872510"/>
                <a:ext cx="103925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𝑧</m:t>
                      </m:r>
                      <m:r>
                        <a:rPr lang="en-US" sz="1600" i="1">
                          <a:latin typeface="Cambria Math" panose="02040503050406030204" pitchFamily="18" charset="0"/>
                          <a:ea typeface="Cambria Math" panose="02040503050406030204" pitchFamily="18" charset="0"/>
                        </a:rPr>
                        <m:t>=440.23</m:t>
                      </m:r>
                    </m:oMath>
                  </m:oMathPara>
                </a14:m>
                <a:endParaRPr lang="en-US" sz="1600" dirty="0">
                  <a:ea typeface="Cambria Math" panose="02040503050406030204" pitchFamily="18" charset="0"/>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8034719" y="4872510"/>
                <a:ext cx="1039259" cy="246221"/>
              </a:xfrm>
              <a:prstGeom prst="rect">
                <a:avLst/>
              </a:prstGeom>
              <a:blipFill>
                <a:blip r:embed="rId7"/>
                <a:stretch>
                  <a:fillRect l="-1754" r="-2924" b="-73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8034718" y="2406101"/>
                <a:ext cx="103925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𝑧</m:t>
                      </m:r>
                      <m:r>
                        <a:rPr lang="en-US" sz="1600" i="1">
                          <a:latin typeface="Cambria Math" panose="02040503050406030204" pitchFamily="18" charset="0"/>
                          <a:ea typeface="Cambria Math" panose="02040503050406030204" pitchFamily="18" charset="0"/>
                        </a:rPr>
                        <m:t>=438.13</m:t>
                      </m:r>
                    </m:oMath>
                  </m:oMathPara>
                </a14:m>
                <a:endParaRPr lang="en-US" sz="1600" dirty="0">
                  <a:ea typeface="Cambria Math" panose="02040503050406030204" pitchFamily="18" charset="0"/>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8034718" y="2406101"/>
                <a:ext cx="1039259" cy="246221"/>
              </a:xfrm>
              <a:prstGeom prst="rect">
                <a:avLst/>
              </a:prstGeom>
              <a:blipFill>
                <a:blip r:embed="rId8"/>
                <a:stretch>
                  <a:fillRect l="-1754" r="-2924" b="-7500"/>
                </a:stretch>
              </a:blipFill>
            </p:spPr>
            <p:txBody>
              <a:bodyPr/>
              <a:lstStyle/>
              <a:p>
                <a:r>
                  <a:rPr lang="en-US">
                    <a:noFill/>
                  </a:rPr>
                  <a:t> </a:t>
                </a:r>
              </a:p>
            </p:txBody>
          </p:sp>
        </mc:Fallback>
      </mc:AlternateContent>
      <p:cxnSp>
        <p:nvCxnSpPr>
          <p:cNvPr id="53" name="Straight Arrow Connector 52"/>
          <p:cNvCxnSpPr/>
          <p:nvPr/>
        </p:nvCxnSpPr>
        <p:spPr>
          <a:xfrm flipH="1" flipV="1">
            <a:off x="7939566" y="3527913"/>
            <a:ext cx="651812" cy="9694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574798" y="4492969"/>
            <a:ext cx="746370"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Arc 56"/>
          <p:cNvSpPr/>
          <p:nvPr/>
        </p:nvSpPr>
        <p:spPr>
          <a:xfrm>
            <a:off x="8298312" y="4219310"/>
            <a:ext cx="558402" cy="533498"/>
          </a:xfrm>
          <a:prstGeom prst="arc">
            <a:avLst>
              <a:gd name="adj1" fmla="val 1453058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8" name="Rectangle 57"/>
              <p:cNvSpPr/>
              <p:nvPr/>
            </p:nvSpPr>
            <p:spPr>
              <a:xfrm>
                <a:off x="6145892" y="3158179"/>
                <a:ext cx="1804405" cy="338554"/>
              </a:xfrm>
              <a:prstGeom prst="rect">
                <a:avLst/>
              </a:prstGeom>
            </p:spPr>
            <p:txBody>
              <a:bodyPr wrap="none">
                <a:spAutoFit/>
              </a:bodyPr>
              <a:lstStyle/>
              <a:p>
                <a14:m>
                  <m:oMath xmlns:m="http://schemas.openxmlformats.org/officeDocument/2006/math">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𝑝</m:t>
                        </m:r>
                      </m:e>
                      <m:sub>
                        <m:r>
                          <a:rPr lang="en-US" sz="1600" i="1">
                            <a:latin typeface="Cambria Math" panose="02040503050406030204" pitchFamily="18" charset="0"/>
                            <a:ea typeface="Cambria Math" panose="02040503050406030204" pitchFamily="18" charset="0"/>
                          </a:rPr>
                          <m:t>4</m:t>
                        </m:r>
                      </m:sub>
                    </m:sSub>
                    <m:r>
                      <a:rPr lang="en-US" sz="1600" i="1">
                        <a:latin typeface="Cambria Math" panose="02040503050406030204" pitchFamily="18" charset="0"/>
                        <a:ea typeface="Cambria Math" panose="02040503050406030204" pitchFamily="18" charset="0"/>
                      </a:rPr>
                      <m:t>=</m:t>
                    </m:r>
                    <m:f>
                      <m:fPr>
                        <m:type m:val="lin"/>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18</m:t>
                        </m:r>
                      </m:num>
                      <m:den>
                        <m:r>
                          <a:rPr lang="en-US" sz="1600" i="1">
                            <a:latin typeface="Cambria Math" panose="02040503050406030204" pitchFamily="18" charset="0"/>
                            <a:ea typeface="Cambria Math" panose="02040503050406030204" pitchFamily="18" charset="0"/>
                          </a:rPr>
                          <m:t>45</m:t>
                        </m:r>
                      </m:den>
                    </m:f>
                    <m:r>
                      <a:rPr lang="en-US" sz="1600" i="1">
                        <a:latin typeface="Cambria Math" panose="02040503050406030204" pitchFamily="18" charset="0"/>
                        <a:ea typeface="Cambria Math" panose="02040503050406030204" pitchFamily="18" charset="0"/>
                      </a:rPr>
                      <m:t>=0.4</m:t>
                    </m:r>
                  </m:oMath>
                </a14:m>
                <a:r>
                  <a:rPr lang="en-US" sz="1600" i="1" dirty="0">
                    <a:latin typeface="Cambria Math" panose="02040503050406030204" pitchFamily="18" charset="0"/>
                    <a:ea typeface="Cambria Math" panose="02040503050406030204" pitchFamily="18" charset="0"/>
                  </a:rPr>
                  <a:t> </a:t>
                </a:r>
                <a:endParaRPr lang="en-US" sz="1600" dirty="0"/>
              </a:p>
            </p:txBody>
          </p:sp>
        </mc:Choice>
        <mc:Fallback xmlns="">
          <p:sp>
            <p:nvSpPr>
              <p:cNvPr id="58" name="Rectangle 57"/>
              <p:cNvSpPr>
                <a:spLocks noRot="1" noChangeAspect="1" noMove="1" noResize="1" noEditPoints="1" noAdjustHandles="1" noChangeArrowheads="1" noChangeShapeType="1" noTextEdit="1"/>
              </p:cNvSpPr>
              <p:nvPr/>
            </p:nvSpPr>
            <p:spPr>
              <a:xfrm>
                <a:off x="6145892" y="3158179"/>
                <a:ext cx="1804405" cy="338554"/>
              </a:xfrm>
              <a:prstGeom prst="rect">
                <a:avLst/>
              </a:prstGeom>
              <a:blipFill>
                <a:blip r:embed="rId9"/>
                <a:stretch>
                  <a:fillRect t="-100000" b="-164286"/>
                </a:stretch>
              </a:blipFill>
            </p:spPr>
            <p:txBody>
              <a:bodyPr/>
              <a:lstStyle/>
              <a:p>
                <a:r>
                  <a:rPr lang="en-US">
                    <a:noFill/>
                  </a:rPr>
                  <a:t> </a:t>
                </a:r>
              </a:p>
            </p:txBody>
          </p:sp>
        </mc:Fallback>
      </mc:AlternateContent>
      <p:cxnSp>
        <p:nvCxnSpPr>
          <p:cNvPr id="59" name="Straight Arrow Connector 58"/>
          <p:cNvCxnSpPr/>
          <p:nvPr/>
        </p:nvCxnSpPr>
        <p:spPr>
          <a:xfrm flipH="1" flipV="1">
            <a:off x="7493793" y="3417482"/>
            <a:ext cx="647453" cy="588038"/>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8548737" y="3319427"/>
            <a:ext cx="19360" cy="626552"/>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Box 66"/>
              <p:cNvSpPr txBox="1"/>
              <p:nvPr/>
            </p:nvSpPr>
            <p:spPr>
              <a:xfrm>
                <a:off x="5305609" y="6189683"/>
                <a:ext cx="5023818" cy="246221"/>
              </a:xfrm>
              <a:prstGeom prst="rect">
                <a:avLst/>
              </a:prstGeom>
              <a:noFill/>
            </p:spPr>
            <p:txBody>
              <a:bodyPr wrap="square" lIns="0" tIns="0" rIns="0" bIns="0" rtlCol="0">
                <a:spAutoFit/>
              </a:bodyPr>
              <a:lstStyle/>
              <a:p>
                <a14:m>
                  <m:oMath xmlns:m="http://schemas.openxmlformats.org/officeDocument/2006/math">
                    <m:r>
                      <a:rPr lang="en-US" sz="1600" i="1">
                        <a:latin typeface="Cambria Math" panose="02040503050406030204" pitchFamily="18" charset="0"/>
                        <a:ea typeface="Cambria Math" panose="02040503050406030204" pitchFamily="18" charset="0"/>
                      </a:rPr>
                      <m:t>h</m:t>
                    </m:r>
                    <m:r>
                      <a:rPr lang="en-US" sz="1600" i="1">
                        <a:latin typeface="Cambria Math" panose="02040503050406030204" pitchFamily="18" charset="0"/>
                        <a:ea typeface="Cambria Math" panose="02040503050406030204" pitchFamily="18" charset="0"/>
                      </a:rPr>
                      <m:t>=0.4×(2.74+1.88)+0.6×(2.1+2.64)</m:t>
                    </m:r>
                  </m:oMath>
                </a14:m>
                <a:r>
                  <a:rPr lang="en-US" sz="1600" dirty="0">
                    <a:ea typeface="Cambria Math" panose="02040503050406030204" pitchFamily="18" charset="0"/>
                  </a:rPr>
                  <a:t> = 4.88</a:t>
                </a:r>
              </a:p>
            </p:txBody>
          </p:sp>
        </mc:Choice>
        <mc:Fallback xmlns="">
          <p:sp>
            <p:nvSpPr>
              <p:cNvPr id="67" name="TextBox 66"/>
              <p:cNvSpPr txBox="1">
                <a:spLocks noRot="1" noChangeAspect="1" noMove="1" noResize="1" noEditPoints="1" noAdjustHandles="1" noChangeArrowheads="1" noChangeShapeType="1" noTextEdit="1"/>
              </p:cNvSpPr>
              <p:nvPr/>
            </p:nvSpPr>
            <p:spPr>
              <a:xfrm>
                <a:off x="5305609" y="6189683"/>
                <a:ext cx="5023818" cy="246221"/>
              </a:xfrm>
              <a:prstGeom prst="rect">
                <a:avLst/>
              </a:prstGeom>
              <a:blipFill>
                <a:blip r:embed="rId10"/>
                <a:stretch>
                  <a:fillRect l="-1456" t="-24390" b="-487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6359484" y="5308100"/>
                <a:ext cx="2615524" cy="338554"/>
              </a:xfrm>
              <a:prstGeom prst="rect">
                <a:avLst/>
              </a:prstGeom>
            </p:spPr>
            <p:txBody>
              <a:bodyPr wrap="none">
                <a:spAutoFit/>
              </a:bodyPr>
              <a:lstStyle/>
              <a:p>
                <a14:m>
                  <m:oMath xmlns:m="http://schemas.openxmlformats.org/officeDocument/2006/math">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m:t>
                        </m:r>
                      </m:e>
                      <m:sub>
                        <m:r>
                          <a:rPr lang="en-US" sz="1600" i="1">
                            <a:latin typeface="Cambria Math" panose="02040503050406030204" pitchFamily="18" charset="0"/>
                            <a:ea typeface="Cambria Math" panose="02040503050406030204" pitchFamily="18" charset="0"/>
                          </a:rPr>
                          <m:t>3</m:t>
                        </m:r>
                      </m:sub>
                    </m:sSub>
                  </m:oMath>
                </a14:m>
                <a:r>
                  <a:rPr lang="en-US" sz="1600" i="1" dirty="0">
                    <a:latin typeface="Cambria Math" panose="02040503050406030204" pitchFamily="18" charset="0"/>
                    <a:ea typeface="Cambria Math" panose="02040503050406030204" pitchFamily="18" charset="0"/>
                  </a:rPr>
                  <a:t>=</a:t>
                </a:r>
                <a14:m>
                  <m:oMath xmlns:m="http://schemas.openxmlformats.org/officeDocument/2006/math">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440.23−438.13</m:t>
                        </m:r>
                      </m:e>
                    </m:d>
                  </m:oMath>
                </a14:m>
                <a:r>
                  <a:rPr lang="en-US" sz="1600" i="1" dirty="0">
                    <a:latin typeface="Cambria Math" panose="02040503050406030204" pitchFamily="18" charset="0"/>
                    <a:ea typeface="Cambria Math" panose="02040503050406030204" pitchFamily="18" charset="0"/>
                  </a:rPr>
                  <a:t>=</a:t>
                </a:r>
                <a:r>
                  <a:rPr lang="en-US" sz="1600" dirty="0">
                    <a:latin typeface="Cambria Math" panose="02040503050406030204" pitchFamily="18" charset="0"/>
                    <a:ea typeface="Cambria Math" panose="02040503050406030204" pitchFamily="18" charset="0"/>
                  </a:rPr>
                  <a:t>2.1</a:t>
                </a:r>
              </a:p>
            </p:txBody>
          </p:sp>
        </mc:Choice>
        <mc:Fallback xmlns="">
          <p:sp>
            <p:nvSpPr>
              <p:cNvPr id="68" name="Rectangle 67"/>
              <p:cNvSpPr>
                <a:spLocks noRot="1" noChangeAspect="1" noMove="1" noResize="1" noEditPoints="1" noAdjustHandles="1" noChangeArrowheads="1" noChangeShapeType="1" noTextEdit="1"/>
              </p:cNvSpPr>
              <p:nvPr/>
            </p:nvSpPr>
            <p:spPr>
              <a:xfrm>
                <a:off x="6359484" y="5308100"/>
                <a:ext cx="2615524" cy="338554"/>
              </a:xfrm>
              <a:prstGeom prst="rect">
                <a:avLst/>
              </a:prstGeom>
              <a:blipFill>
                <a:blip r:embed="rId11"/>
                <a:stretch>
                  <a:fillRect t="-7273" r="-233" b="-2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6359484" y="5646654"/>
                <a:ext cx="3043204" cy="338554"/>
              </a:xfrm>
              <a:prstGeom prst="rect">
                <a:avLst/>
              </a:prstGeom>
            </p:spPr>
            <p:txBody>
              <a:bodyPr wrap="square">
                <a:spAutoFit/>
              </a:bodyPr>
              <a:lstStyle/>
              <a:p>
                <a14:m>
                  <m:oMath xmlns:m="http://schemas.openxmlformats.org/officeDocument/2006/math">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m:t>
                        </m:r>
                      </m:e>
                      <m:sub>
                        <m:r>
                          <a:rPr lang="en-US" sz="1600" i="1">
                            <a:latin typeface="Cambria Math" panose="02040503050406030204" pitchFamily="18" charset="0"/>
                            <a:ea typeface="Cambria Math" panose="02040503050406030204" pitchFamily="18" charset="0"/>
                          </a:rPr>
                          <m:t>4</m:t>
                        </m:r>
                      </m:sub>
                    </m:sSub>
                  </m:oMath>
                </a14:m>
                <a:r>
                  <a:rPr lang="en-US" sz="1600" i="1" dirty="0">
                    <a:latin typeface="Cambria Math" panose="02040503050406030204" pitchFamily="18" charset="0"/>
                    <a:ea typeface="Cambria Math" panose="02040503050406030204" pitchFamily="18" charset="0"/>
                  </a:rPr>
                  <a:t>=</a:t>
                </a:r>
                <a14:m>
                  <m:oMath xmlns:m="http://schemas.openxmlformats.org/officeDocument/2006/math">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440.23−437.49</m:t>
                        </m:r>
                      </m:e>
                    </m:d>
                  </m:oMath>
                </a14:m>
                <a:r>
                  <a:rPr lang="en-US" sz="1600" i="1" dirty="0">
                    <a:latin typeface="Cambria Math" panose="02040503050406030204" pitchFamily="18" charset="0"/>
                    <a:ea typeface="Cambria Math" panose="02040503050406030204" pitchFamily="18" charset="0"/>
                  </a:rPr>
                  <a:t>=</a:t>
                </a:r>
                <a:r>
                  <a:rPr lang="en-US" sz="1600" dirty="0">
                    <a:latin typeface="Cambria Math" panose="02040503050406030204" pitchFamily="18" charset="0"/>
                    <a:ea typeface="Cambria Math" panose="02040503050406030204" pitchFamily="18" charset="0"/>
                  </a:rPr>
                  <a:t>2.74</a:t>
                </a:r>
              </a:p>
            </p:txBody>
          </p:sp>
        </mc:Choice>
        <mc:Fallback xmlns="">
          <p:sp>
            <p:nvSpPr>
              <p:cNvPr id="69" name="Rectangle 68"/>
              <p:cNvSpPr>
                <a:spLocks noRot="1" noChangeAspect="1" noMove="1" noResize="1" noEditPoints="1" noAdjustHandles="1" noChangeArrowheads="1" noChangeShapeType="1" noTextEdit="1"/>
              </p:cNvSpPr>
              <p:nvPr/>
            </p:nvSpPr>
            <p:spPr>
              <a:xfrm>
                <a:off x="6359484" y="5646654"/>
                <a:ext cx="3043204" cy="338554"/>
              </a:xfrm>
              <a:prstGeom prst="rect">
                <a:avLst/>
              </a:prstGeom>
              <a:blipFill>
                <a:blip r:embed="rId12"/>
                <a:stretch>
                  <a:fillRect t="-7143" b="-19643"/>
                </a:stretch>
              </a:blipFill>
            </p:spPr>
            <p:txBody>
              <a:bodyPr/>
              <a:lstStyle/>
              <a:p>
                <a:r>
                  <a:rPr lang="en-US">
                    <a:noFill/>
                  </a:rPr>
                  <a:t> </a:t>
                </a:r>
              </a:p>
            </p:txBody>
          </p:sp>
        </mc:Fallback>
      </mc:AlternateContent>
      <p:grpSp>
        <p:nvGrpSpPr>
          <p:cNvPr id="70" name="Group 69"/>
          <p:cNvGrpSpPr/>
          <p:nvPr/>
        </p:nvGrpSpPr>
        <p:grpSpPr>
          <a:xfrm>
            <a:off x="3404798" y="2857174"/>
            <a:ext cx="1224928" cy="1207107"/>
            <a:chOff x="4470364" y="3046632"/>
            <a:chExt cx="1981087" cy="1952264"/>
          </a:xfrm>
        </p:grpSpPr>
        <p:sp>
          <p:nvSpPr>
            <p:cNvPr id="71" name="Rectangle 70"/>
            <p:cNvSpPr/>
            <p:nvPr/>
          </p:nvSpPr>
          <p:spPr>
            <a:xfrm>
              <a:off x="5452814" y="3046634"/>
              <a:ext cx="998637"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470364" y="3046632"/>
              <a:ext cx="998638"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5452814" y="4022765"/>
              <a:ext cx="998637"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p:cNvSpPr txBox="1"/>
          <p:nvPr/>
        </p:nvSpPr>
        <p:spPr>
          <a:xfrm>
            <a:off x="3935109" y="2316250"/>
            <a:ext cx="837131" cy="461665"/>
          </a:xfrm>
          <a:prstGeom prst="rect">
            <a:avLst/>
          </a:prstGeom>
          <a:noFill/>
        </p:spPr>
        <p:txBody>
          <a:bodyPr wrap="square" rtlCol="0">
            <a:spAutoFit/>
          </a:bodyPr>
          <a:lstStyle/>
          <a:p>
            <a:r>
              <a:rPr lang="en-US" sz="2400" dirty="0">
                <a:solidFill>
                  <a:srgbClr val="FFFF00"/>
                </a:solidFill>
              </a:rPr>
              <a:t>0.99</a:t>
            </a:r>
          </a:p>
        </p:txBody>
      </p:sp>
      <p:sp>
        <p:nvSpPr>
          <p:cNvPr id="60" name="TextBox 59"/>
          <p:cNvSpPr txBox="1"/>
          <p:nvPr/>
        </p:nvSpPr>
        <p:spPr>
          <a:xfrm>
            <a:off x="3314825" y="2322285"/>
            <a:ext cx="837131" cy="461665"/>
          </a:xfrm>
          <a:prstGeom prst="rect">
            <a:avLst/>
          </a:prstGeom>
          <a:noFill/>
        </p:spPr>
        <p:txBody>
          <a:bodyPr wrap="square" rtlCol="0">
            <a:spAutoFit/>
          </a:bodyPr>
          <a:lstStyle/>
          <a:p>
            <a:r>
              <a:rPr lang="en-US" sz="2400" dirty="0">
                <a:solidFill>
                  <a:srgbClr val="FFFF00"/>
                </a:solidFill>
              </a:rPr>
              <a:t>0.95</a:t>
            </a:r>
          </a:p>
        </p:txBody>
      </p:sp>
      <p:sp>
        <p:nvSpPr>
          <p:cNvPr id="61" name="TextBox 60"/>
          <p:cNvSpPr txBox="1"/>
          <p:nvPr/>
        </p:nvSpPr>
        <p:spPr>
          <a:xfrm>
            <a:off x="3952747" y="2892047"/>
            <a:ext cx="837131" cy="461665"/>
          </a:xfrm>
          <a:prstGeom prst="rect">
            <a:avLst/>
          </a:prstGeom>
          <a:noFill/>
        </p:spPr>
        <p:txBody>
          <a:bodyPr wrap="square" rtlCol="0">
            <a:spAutoFit/>
          </a:bodyPr>
          <a:lstStyle/>
          <a:p>
            <a:r>
              <a:rPr lang="en-US" sz="2400" dirty="0">
                <a:solidFill>
                  <a:srgbClr val="FFFF00"/>
                </a:solidFill>
              </a:rPr>
              <a:t>2.64</a:t>
            </a:r>
          </a:p>
        </p:txBody>
      </p:sp>
      <p:sp>
        <p:nvSpPr>
          <p:cNvPr id="62" name="TextBox 61"/>
          <p:cNvSpPr txBox="1"/>
          <p:nvPr/>
        </p:nvSpPr>
        <p:spPr>
          <a:xfrm>
            <a:off x="3291096" y="2897668"/>
            <a:ext cx="837131" cy="461665"/>
          </a:xfrm>
          <a:prstGeom prst="rect">
            <a:avLst/>
          </a:prstGeom>
          <a:noFill/>
        </p:spPr>
        <p:txBody>
          <a:bodyPr wrap="square" rtlCol="0">
            <a:spAutoFit/>
          </a:bodyPr>
          <a:lstStyle/>
          <a:p>
            <a:r>
              <a:rPr lang="en-US" sz="2400" dirty="0">
                <a:solidFill>
                  <a:srgbClr val="FFFF00"/>
                </a:solidFill>
              </a:rPr>
              <a:t>1.88</a:t>
            </a:r>
          </a:p>
        </p:txBody>
      </p:sp>
      <mc:AlternateContent xmlns:mc="http://schemas.openxmlformats.org/markup-compatibility/2006" xmlns:a14="http://schemas.microsoft.com/office/drawing/2010/main">
        <mc:Choice Requires="a14">
          <p:sp>
            <p:nvSpPr>
              <p:cNvPr id="27" name="Rectangle 26"/>
              <p:cNvSpPr/>
              <p:nvPr/>
            </p:nvSpPr>
            <p:spPr>
              <a:xfrm>
                <a:off x="6462008" y="2652321"/>
                <a:ext cx="1010725"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h</m:t>
                      </m:r>
                      <m:r>
                        <a:rPr lang="en-US" sz="1600" i="1">
                          <a:latin typeface="Cambria Math" panose="02040503050406030204" pitchFamily="18" charset="0"/>
                          <a:ea typeface="Cambria Math" panose="02040503050406030204" pitchFamily="18" charset="0"/>
                        </a:rPr>
                        <m:t>=1.88</m:t>
                      </m:r>
                    </m:oMath>
                  </m:oMathPara>
                </a14:m>
                <a:endParaRPr lang="en-US" sz="1600" dirty="0">
                  <a:ea typeface="Cambria Math" panose="02040503050406030204" pitchFamily="18"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6462008" y="2652321"/>
                <a:ext cx="1010725" cy="33855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ectangle 64"/>
              <p:cNvSpPr/>
              <p:nvPr/>
            </p:nvSpPr>
            <p:spPr>
              <a:xfrm>
                <a:off x="7941945" y="2670082"/>
                <a:ext cx="1010725"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h</m:t>
                      </m:r>
                      <m:r>
                        <a:rPr lang="en-US" sz="1600" i="1">
                          <a:latin typeface="Cambria Math" panose="02040503050406030204" pitchFamily="18" charset="0"/>
                          <a:ea typeface="Cambria Math" panose="02040503050406030204" pitchFamily="18" charset="0"/>
                        </a:rPr>
                        <m:t>=2.64</m:t>
                      </m:r>
                    </m:oMath>
                  </m:oMathPara>
                </a14:m>
                <a:endParaRPr lang="en-US" sz="1600" dirty="0">
                  <a:ea typeface="Cambria Math" panose="02040503050406030204" pitchFamily="18" charset="0"/>
                </a:endParaRPr>
              </a:p>
            </p:txBody>
          </p:sp>
        </mc:Choice>
        <mc:Fallback xmlns="">
          <p:sp>
            <p:nvSpPr>
              <p:cNvPr id="65" name="Rectangle 64"/>
              <p:cNvSpPr>
                <a:spLocks noRot="1" noChangeAspect="1" noMove="1" noResize="1" noEditPoints="1" noAdjustHandles="1" noChangeArrowheads="1" noChangeShapeType="1" noTextEdit="1"/>
              </p:cNvSpPr>
              <p:nvPr/>
            </p:nvSpPr>
            <p:spPr>
              <a:xfrm>
                <a:off x="7941945" y="2670082"/>
                <a:ext cx="1010725" cy="338554"/>
              </a:xfrm>
              <a:prstGeom prst="rect">
                <a:avLst/>
              </a:prstGeom>
              <a:blipFill>
                <a:blip r:embed="rId14"/>
                <a:stretch>
                  <a:fillRect/>
                </a:stretch>
              </a:blipFill>
            </p:spPr>
            <p:txBody>
              <a:bodyPr/>
              <a:lstStyle/>
              <a:p>
                <a:r>
                  <a:rPr lang="en-US">
                    <a:noFill/>
                  </a:rPr>
                  <a:t> </a:t>
                </a:r>
              </a:p>
            </p:txBody>
          </p:sp>
        </mc:Fallback>
      </mc:AlternateContent>
      <p:sp>
        <p:nvSpPr>
          <p:cNvPr id="66" name="TextBox 65"/>
          <p:cNvSpPr txBox="1"/>
          <p:nvPr/>
        </p:nvSpPr>
        <p:spPr>
          <a:xfrm>
            <a:off x="3949152" y="3513742"/>
            <a:ext cx="837131" cy="461665"/>
          </a:xfrm>
          <a:prstGeom prst="rect">
            <a:avLst/>
          </a:prstGeom>
          <a:noFill/>
        </p:spPr>
        <p:txBody>
          <a:bodyPr wrap="square" rtlCol="0">
            <a:spAutoFit/>
          </a:bodyPr>
          <a:lstStyle/>
          <a:p>
            <a:r>
              <a:rPr lang="en-US" sz="2400" dirty="0">
                <a:solidFill>
                  <a:srgbClr val="FF0000"/>
                </a:solidFill>
              </a:rPr>
              <a:t>4.88</a:t>
            </a:r>
          </a:p>
        </p:txBody>
      </p:sp>
    </p:spTree>
    <p:extLst>
      <p:ext uri="{BB962C8B-B14F-4D97-AF65-F5344CB8AC3E}">
        <p14:creationId xmlns:p14="http://schemas.microsoft.com/office/powerpoint/2010/main" val="3510270187"/>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978"/>
            <a:ext cx="8229600" cy="749186"/>
          </a:xfrm>
        </p:spPr>
        <p:txBody>
          <a:bodyPr>
            <a:normAutofit/>
          </a:bodyPr>
          <a:lstStyle/>
          <a:p>
            <a:r>
              <a:rPr lang="en-US" dirty="0" smtClean="0"/>
              <a:t>Result</a:t>
            </a:r>
            <a:endParaRPr lang="en-US" dirty="0"/>
          </a:p>
        </p:txBody>
      </p:sp>
      <p:sp>
        <p:nvSpPr>
          <p:cNvPr id="17" name="TextBox 16"/>
          <p:cNvSpPr txBox="1"/>
          <p:nvPr/>
        </p:nvSpPr>
        <p:spPr>
          <a:xfrm>
            <a:off x="2532031" y="938647"/>
            <a:ext cx="2238113" cy="461665"/>
          </a:xfrm>
          <a:prstGeom prst="rect">
            <a:avLst/>
          </a:prstGeom>
          <a:noFill/>
        </p:spPr>
        <p:txBody>
          <a:bodyPr wrap="none" rtlCol="0">
            <a:spAutoFit/>
          </a:bodyPr>
          <a:lstStyle/>
          <a:p>
            <a:r>
              <a:rPr lang="en-US" sz="2400" dirty="0"/>
              <a:t>Elevation z (m)</a:t>
            </a:r>
          </a:p>
        </p:txBody>
      </p:sp>
      <p:sp>
        <p:nvSpPr>
          <p:cNvPr id="99" name="TextBox 98"/>
          <p:cNvSpPr txBox="1"/>
          <p:nvPr/>
        </p:nvSpPr>
        <p:spPr>
          <a:xfrm>
            <a:off x="7486278" y="891699"/>
            <a:ext cx="1861407" cy="461665"/>
          </a:xfrm>
          <a:prstGeom prst="rect">
            <a:avLst/>
          </a:prstGeom>
          <a:noFill/>
        </p:spPr>
        <p:txBody>
          <a:bodyPr wrap="none" rtlCol="0">
            <a:spAutoFit/>
          </a:bodyPr>
          <a:lstStyle/>
          <a:p>
            <a:r>
              <a:rPr lang="en-US" sz="2400" dirty="0"/>
              <a:t>HAND h (m)</a:t>
            </a:r>
          </a:p>
        </p:txBody>
      </p:sp>
      <p:grpSp>
        <p:nvGrpSpPr>
          <p:cNvPr id="4" name="Group 3"/>
          <p:cNvGrpSpPr/>
          <p:nvPr/>
        </p:nvGrpSpPr>
        <p:grpSpPr>
          <a:xfrm>
            <a:off x="1548613" y="1612417"/>
            <a:ext cx="9311057" cy="5125772"/>
            <a:chOff x="1955014" y="1671441"/>
            <a:chExt cx="8286764" cy="4561895"/>
          </a:xfrm>
        </p:grpSpPr>
        <p:grpSp>
          <p:nvGrpSpPr>
            <p:cNvPr id="6" name="Group 5"/>
            <p:cNvGrpSpPr/>
            <p:nvPr/>
          </p:nvGrpSpPr>
          <p:grpSpPr>
            <a:xfrm>
              <a:off x="1955014" y="1671441"/>
              <a:ext cx="3492620" cy="4561893"/>
              <a:chOff x="1229114" y="1640636"/>
              <a:chExt cx="1911315" cy="2496468"/>
            </a:xfrm>
          </p:grpSpPr>
          <p:pic>
            <p:nvPicPr>
              <p:cNvPr id="45" name="Picture 44"/>
              <p:cNvPicPr>
                <a:picLocks noChangeAspect="1"/>
              </p:cNvPicPr>
              <p:nvPr/>
            </p:nvPicPr>
            <p:blipFill rotWithShape="1">
              <a:blip r:embed="rId2"/>
              <a:srcRect l="41408" t="15968" r="23392" b="36974"/>
              <a:stretch/>
            </p:blipFill>
            <p:spPr>
              <a:xfrm>
                <a:off x="1286161" y="1671828"/>
                <a:ext cx="1800219" cy="2392155"/>
              </a:xfrm>
              <a:prstGeom prst="rect">
                <a:avLst/>
              </a:prstGeom>
            </p:spPr>
          </p:pic>
          <p:grpSp>
            <p:nvGrpSpPr>
              <p:cNvPr id="16" name="Group 15"/>
              <p:cNvGrpSpPr/>
              <p:nvPr/>
            </p:nvGrpSpPr>
            <p:grpSpPr>
              <a:xfrm>
                <a:off x="1229114" y="1669146"/>
                <a:ext cx="1910897" cy="2388776"/>
                <a:chOff x="457200" y="2257610"/>
                <a:chExt cx="5575610" cy="2388776"/>
              </a:xfrm>
            </p:grpSpPr>
            <p:cxnSp>
              <p:nvCxnSpPr>
                <p:cNvPr id="7" name="Straight Connector 6"/>
                <p:cNvCxnSpPr/>
                <p:nvPr/>
              </p:nvCxnSpPr>
              <p:spPr>
                <a:xfrm>
                  <a:off x="457200" y="225761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85480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451998"/>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4049192"/>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464638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283605" y="1640636"/>
                <a:ext cx="1791582" cy="2496468"/>
                <a:chOff x="2232661" y="1660415"/>
                <a:chExt cx="1791582" cy="4771195"/>
              </a:xfrm>
            </p:grpSpPr>
            <p:cxnSp>
              <p:nvCxnSpPr>
                <p:cNvPr id="21" name="Straight Connector 20"/>
                <p:cNvCxnSpPr/>
                <p:nvPr/>
              </p:nvCxnSpPr>
              <p:spPr>
                <a:xfrm rot="16200000">
                  <a:off x="-15293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a:off x="44425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a:off x="104145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163864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2498267" y="1777244"/>
                <a:ext cx="642162" cy="252643"/>
              </a:xfrm>
              <a:prstGeom prst="rect">
                <a:avLst/>
              </a:prstGeom>
              <a:noFill/>
            </p:spPr>
            <p:txBody>
              <a:bodyPr wrap="square" rtlCol="0">
                <a:spAutoFit/>
              </a:bodyPr>
              <a:lstStyle/>
              <a:p>
                <a:r>
                  <a:rPr lang="en-US" sz="2400" dirty="0">
                    <a:solidFill>
                      <a:srgbClr val="FFFF00"/>
                    </a:solidFill>
                  </a:rPr>
                  <a:t>435.56</a:t>
                </a:r>
              </a:p>
            </p:txBody>
          </p:sp>
          <p:sp>
            <p:nvSpPr>
              <p:cNvPr id="34" name="TextBox 33"/>
              <p:cNvSpPr txBox="1"/>
              <p:nvPr/>
            </p:nvSpPr>
            <p:spPr>
              <a:xfrm>
                <a:off x="1870533" y="1765772"/>
                <a:ext cx="593466" cy="454758"/>
              </a:xfrm>
              <a:prstGeom prst="rect">
                <a:avLst/>
              </a:prstGeom>
              <a:noFill/>
            </p:spPr>
            <p:txBody>
              <a:bodyPr wrap="square" rtlCol="0">
                <a:spAutoFit/>
              </a:bodyPr>
              <a:lstStyle/>
              <a:p>
                <a:r>
                  <a:rPr lang="en-US" sz="2400" dirty="0">
                    <a:solidFill>
                      <a:srgbClr val="FFFF00"/>
                    </a:solidFill>
                  </a:rPr>
                  <a:t>436.01</a:t>
                </a:r>
              </a:p>
            </p:txBody>
          </p:sp>
          <p:sp>
            <p:nvSpPr>
              <p:cNvPr id="35" name="TextBox 34"/>
              <p:cNvSpPr txBox="1"/>
              <p:nvPr/>
            </p:nvSpPr>
            <p:spPr>
              <a:xfrm>
                <a:off x="1282546" y="2420118"/>
                <a:ext cx="592132" cy="454758"/>
              </a:xfrm>
              <a:prstGeom prst="rect">
                <a:avLst/>
              </a:prstGeom>
              <a:noFill/>
            </p:spPr>
            <p:txBody>
              <a:bodyPr wrap="square" rtlCol="0">
                <a:spAutoFit/>
              </a:bodyPr>
              <a:lstStyle/>
              <a:p>
                <a:r>
                  <a:rPr lang="en-US" sz="2400" dirty="0">
                    <a:solidFill>
                      <a:srgbClr val="FFFF00"/>
                    </a:solidFill>
                  </a:rPr>
                  <a:t>436.44</a:t>
                </a:r>
              </a:p>
            </p:txBody>
          </p:sp>
        </p:grpSp>
        <p:pic>
          <p:nvPicPr>
            <p:cNvPr id="76" name="Picture 75"/>
            <p:cNvPicPr>
              <a:picLocks noChangeAspect="1"/>
            </p:cNvPicPr>
            <p:nvPr/>
          </p:nvPicPr>
          <p:blipFill rotWithShape="1">
            <a:blip r:embed="rId2"/>
            <a:srcRect l="41493" t="15846" r="23546" b="37094"/>
            <a:stretch/>
          </p:blipFill>
          <p:spPr>
            <a:xfrm>
              <a:off x="6497444" y="1717081"/>
              <a:ext cx="3267308" cy="4371485"/>
            </a:xfrm>
            <a:prstGeom prst="rect">
              <a:avLst/>
            </a:prstGeom>
          </p:spPr>
        </p:pic>
        <p:grpSp>
          <p:nvGrpSpPr>
            <p:cNvPr id="77" name="Group 76"/>
            <p:cNvGrpSpPr/>
            <p:nvPr/>
          </p:nvGrpSpPr>
          <p:grpSpPr>
            <a:xfrm>
              <a:off x="6385242" y="1723540"/>
              <a:ext cx="3491857" cy="4365103"/>
              <a:chOff x="457200" y="2257610"/>
              <a:chExt cx="5575610" cy="2388776"/>
            </a:xfrm>
          </p:grpSpPr>
          <p:cxnSp>
            <p:nvCxnSpPr>
              <p:cNvPr id="94" name="Straight Connector 93"/>
              <p:cNvCxnSpPr/>
              <p:nvPr/>
            </p:nvCxnSpPr>
            <p:spPr>
              <a:xfrm>
                <a:off x="457200" y="225761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57200" y="285480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57200" y="3451998"/>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57200" y="4049192"/>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 y="464638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6484814" y="1671443"/>
              <a:ext cx="3273828" cy="4561893"/>
              <a:chOff x="2232661" y="1660415"/>
              <a:chExt cx="1791582" cy="4771195"/>
            </a:xfrm>
          </p:grpSpPr>
          <p:cxnSp>
            <p:nvCxnSpPr>
              <p:cNvPr id="90" name="Straight Connector 89"/>
              <p:cNvCxnSpPr/>
              <p:nvPr/>
            </p:nvCxnSpPr>
            <p:spPr>
              <a:xfrm rot="16200000">
                <a:off x="-15293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6200000">
                <a:off x="44425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16200000">
                <a:off x="104145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6200000">
                <a:off x="163864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8896124" y="1909885"/>
              <a:ext cx="673544" cy="461665"/>
            </a:xfrm>
            <a:prstGeom prst="rect">
              <a:avLst/>
            </a:prstGeom>
            <a:noFill/>
          </p:spPr>
          <p:txBody>
            <a:bodyPr wrap="square" rtlCol="0">
              <a:spAutoFit/>
            </a:bodyPr>
            <a:lstStyle/>
            <a:p>
              <a:r>
                <a:rPr lang="en-US" sz="2400" dirty="0">
                  <a:solidFill>
                    <a:srgbClr val="FFFF00"/>
                  </a:solidFill>
                </a:rPr>
                <a:t>0</a:t>
              </a:r>
            </a:p>
          </p:txBody>
        </p:sp>
        <p:sp>
          <p:nvSpPr>
            <p:cNvPr id="80" name="TextBox 79"/>
            <p:cNvSpPr txBox="1"/>
            <p:nvPr/>
          </p:nvSpPr>
          <p:spPr>
            <a:xfrm>
              <a:off x="7825997" y="1900109"/>
              <a:ext cx="673544" cy="461665"/>
            </a:xfrm>
            <a:prstGeom prst="rect">
              <a:avLst/>
            </a:prstGeom>
            <a:noFill/>
          </p:spPr>
          <p:txBody>
            <a:bodyPr wrap="square" rtlCol="0">
              <a:spAutoFit/>
            </a:bodyPr>
            <a:lstStyle/>
            <a:p>
              <a:r>
                <a:rPr lang="en-US" sz="2400" dirty="0">
                  <a:solidFill>
                    <a:srgbClr val="FFFF00"/>
                  </a:solidFill>
                </a:rPr>
                <a:t>0</a:t>
              </a:r>
            </a:p>
          </p:txBody>
        </p:sp>
        <p:sp>
          <p:nvSpPr>
            <p:cNvPr id="81" name="TextBox 80"/>
            <p:cNvSpPr txBox="1"/>
            <p:nvPr/>
          </p:nvSpPr>
          <p:spPr>
            <a:xfrm>
              <a:off x="6820422" y="3022424"/>
              <a:ext cx="673544" cy="461665"/>
            </a:xfrm>
            <a:prstGeom prst="rect">
              <a:avLst/>
            </a:prstGeom>
            <a:noFill/>
          </p:spPr>
          <p:txBody>
            <a:bodyPr wrap="square" rtlCol="0">
              <a:spAutoFit/>
            </a:bodyPr>
            <a:lstStyle/>
            <a:p>
              <a:r>
                <a:rPr lang="en-US" sz="2400" dirty="0">
                  <a:solidFill>
                    <a:srgbClr val="FFFF00"/>
                  </a:solidFill>
                </a:rPr>
                <a:t>0</a:t>
              </a:r>
            </a:p>
          </p:txBody>
        </p:sp>
        <p:sp>
          <p:nvSpPr>
            <p:cNvPr id="83" name="TextBox 82"/>
            <p:cNvSpPr txBox="1"/>
            <p:nvPr/>
          </p:nvSpPr>
          <p:spPr>
            <a:xfrm>
              <a:off x="8679825" y="3084796"/>
              <a:ext cx="1529722" cy="461665"/>
            </a:xfrm>
            <a:prstGeom prst="rect">
              <a:avLst/>
            </a:prstGeom>
            <a:noFill/>
          </p:spPr>
          <p:txBody>
            <a:bodyPr wrap="square" rtlCol="0">
              <a:spAutoFit/>
            </a:bodyPr>
            <a:lstStyle/>
            <a:p>
              <a:r>
                <a:rPr lang="en-US" sz="2400" dirty="0">
                  <a:solidFill>
                    <a:srgbClr val="FFFF00"/>
                  </a:solidFill>
                </a:rPr>
                <a:t>0.99</a:t>
              </a:r>
            </a:p>
          </p:txBody>
        </p:sp>
        <p:sp>
          <p:nvSpPr>
            <p:cNvPr id="84" name="TextBox 83"/>
            <p:cNvSpPr txBox="1"/>
            <p:nvPr/>
          </p:nvSpPr>
          <p:spPr>
            <a:xfrm>
              <a:off x="7642240" y="3071852"/>
              <a:ext cx="1529722" cy="461664"/>
            </a:xfrm>
            <a:prstGeom prst="rect">
              <a:avLst/>
            </a:prstGeom>
            <a:noFill/>
          </p:spPr>
          <p:txBody>
            <a:bodyPr wrap="square" rtlCol="0">
              <a:spAutoFit/>
            </a:bodyPr>
            <a:lstStyle/>
            <a:p>
              <a:r>
                <a:rPr lang="en-US" sz="2400" dirty="0">
                  <a:solidFill>
                    <a:srgbClr val="FFFF00"/>
                  </a:solidFill>
                </a:rPr>
                <a:t>0.92</a:t>
              </a:r>
            </a:p>
          </p:txBody>
        </p:sp>
        <p:sp>
          <p:nvSpPr>
            <p:cNvPr id="85" name="TextBox 84"/>
            <p:cNvSpPr txBox="1"/>
            <p:nvPr/>
          </p:nvSpPr>
          <p:spPr>
            <a:xfrm>
              <a:off x="8712056" y="4136973"/>
              <a:ext cx="1529722" cy="461665"/>
            </a:xfrm>
            <a:prstGeom prst="rect">
              <a:avLst/>
            </a:prstGeom>
            <a:noFill/>
          </p:spPr>
          <p:txBody>
            <a:bodyPr wrap="square" rtlCol="0">
              <a:spAutoFit/>
            </a:bodyPr>
            <a:lstStyle/>
            <a:p>
              <a:r>
                <a:rPr lang="en-US" sz="2400" dirty="0">
                  <a:solidFill>
                    <a:srgbClr val="FFFF00"/>
                  </a:solidFill>
                </a:rPr>
                <a:t>2.64</a:t>
              </a:r>
            </a:p>
          </p:txBody>
        </p:sp>
        <p:sp>
          <p:nvSpPr>
            <p:cNvPr id="86" name="TextBox 85"/>
            <p:cNvSpPr txBox="1"/>
            <p:nvPr/>
          </p:nvSpPr>
          <p:spPr>
            <a:xfrm>
              <a:off x="7642240" y="4147244"/>
              <a:ext cx="1529722" cy="461665"/>
            </a:xfrm>
            <a:prstGeom prst="rect">
              <a:avLst/>
            </a:prstGeom>
            <a:noFill/>
          </p:spPr>
          <p:txBody>
            <a:bodyPr wrap="square" rtlCol="0">
              <a:spAutoFit/>
            </a:bodyPr>
            <a:lstStyle/>
            <a:p>
              <a:r>
                <a:rPr lang="en-US" sz="2400" dirty="0">
                  <a:solidFill>
                    <a:srgbClr val="FFFF00"/>
                  </a:solidFill>
                </a:rPr>
                <a:t>1.88</a:t>
              </a:r>
            </a:p>
          </p:txBody>
        </p:sp>
        <p:sp>
          <p:nvSpPr>
            <p:cNvPr id="100" name="TextBox 99"/>
            <p:cNvSpPr txBox="1"/>
            <p:nvPr/>
          </p:nvSpPr>
          <p:spPr>
            <a:xfrm>
              <a:off x="3166149" y="3097209"/>
              <a:ext cx="1084464" cy="830997"/>
            </a:xfrm>
            <a:prstGeom prst="rect">
              <a:avLst/>
            </a:prstGeom>
            <a:noFill/>
          </p:spPr>
          <p:txBody>
            <a:bodyPr wrap="square" rtlCol="0">
              <a:spAutoFit/>
            </a:bodyPr>
            <a:lstStyle/>
            <a:p>
              <a:r>
                <a:rPr lang="en-US" sz="2400" dirty="0">
                  <a:solidFill>
                    <a:srgbClr val="FFFF00"/>
                  </a:solidFill>
                </a:rPr>
                <a:t>436.47</a:t>
              </a:r>
            </a:p>
          </p:txBody>
        </p:sp>
        <p:sp>
          <p:nvSpPr>
            <p:cNvPr id="101" name="TextBox 100"/>
            <p:cNvSpPr txBox="1"/>
            <p:nvPr/>
          </p:nvSpPr>
          <p:spPr>
            <a:xfrm>
              <a:off x="3177172" y="4220896"/>
              <a:ext cx="1084464" cy="830997"/>
            </a:xfrm>
            <a:prstGeom prst="rect">
              <a:avLst/>
            </a:prstGeom>
            <a:noFill/>
          </p:spPr>
          <p:txBody>
            <a:bodyPr wrap="square" rtlCol="0">
              <a:spAutoFit/>
            </a:bodyPr>
            <a:lstStyle/>
            <a:p>
              <a:r>
                <a:rPr lang="en-US" sz="2400" dirty="0">
                  <a:solidFill>
                    <a:srgbClr val="FFFF00"/>
                  </a:solidFill>
                </a:rPr>
                <a:t>437.49</a:t>
              </a:r>
            </a:p>
          </p:txBody>
        </p:sp>
        <p:sp>
          <p:nvSpPr>
            <p:cNvPr id="102" name="TextBox 101"/>
            <p:cNvSpPr txBox="1"/>
            <p:nvPr/>
          </p:nvSpPr>
          <p:spPr>
            <a:xfrm>
              <a:off x="3145853" y="5312170"/>
              <a:ext cx="1084464" cy="830997"/>
            </a:xfrm>
            <a:prstGeom prst="rect">
              <a:avLst/>
            </a:prstGeom>
            <a:noFill/>
          </p:spPr>
          <p:txBody>
            <a:bodyPr wrap="square" rtlCol="0">
              <a:spAutoFit/>
            </a:bodyPr>
            <a:lstStyle/>
            <a:p>
              <a:r>
                <a:rPr lang="en-US" sz="2400" dirty="0">
                  <a:solidFill>
                    <a:srgbClr val="FFFF00"/>
                  </a:solidFill>
                </a:rPr>
                <a:t>439.20</a:t>
              </a:r>
            </a:p>
          </p:txBody>
        </p:sp>
        <p:sp>
          <p:nvSpPr>
            <p:cNvPr id="103" name="TextBox 102"/>
            <p:cNvSpPr txBox="1"/>
            <p:nvPr/>
          </p:nvSpPr>
          <p:spPr>
            <a:xfrm>
              <a:off x="2130344" y="4220893"/>
              <a:ext cx="1084464" cy="830997"/>
            </a:xfrm>
            <a:prstGeom prst="rect">
              <a:avLst/>
            </a:prstGeom>
            <a:noFill/>
          </p:spPr>
          <p:txBody>
            <a:bodyPr wrap="square" rtlCol="0">
              <a:spAutoFit/>
            </a:bodyPr>
            <a:lstStyle/>
            <a:p>
              <a:r>
                <a:rPr lang="en-US" sz="2400" dirty="0">
                  <a:solidFill>
                    <a:srgbClr val="FFFF00"/>
                  </a:solidFill>
                </a:rPr>
                <a:t>437.15</a:t>
              </a:r>
            </a:p>
          </p:txBody>
        </p:sp>
        <p:sp>
          <p:nvSpPr>
            <p:cNvPr id="104" name="TextBox 103"/>
            <p:cNvSpPr txBox="1"/>
            <p:nvPr/>
          </p:nvSpPr>
          <p:spPr>
            <a:xfrm>
              <a:off x="2110650" y="5332270"/>
              <a:ext cx="1084464" cy="830997"/>
            </a:xfrm>
            <a:prstGeom prst="rect">
              <a:avLst/>
            </a:prstGeom>
            <a:noFill/>
          </p:spPr>
          <p:txBody>
            <a:bodyPr wrap="square" rtlCol="0">
              <a:spAutoFit/>
            </a:bodyPr>
            <a:lstStyle/>
            <a:p>
              <a:r>
                <a:rPr lang="en-US" sz="2400" dirty="0">
                  <a:solidFill>
                    <a:srgbClr val="FFFF00"/>
                  </a:solidFill>
                </a:rPr>
                <a:t>438.65</a:t>
              </a:r>
            </a:p>
          </p:txBody>
        </p:sp>
        <p:sp>
          <p:nvSpPr>
            <p:cNvPr id="105" name="TextBox 104"/>
            <p:cNvSpPr txBox="1"/>
            <p:nvPr/>
          </p:nvSpPr>
          <p:spPr>
            <a:xfrm>
              <a:off x="4279918" y="3095819"/>
              <a:ext cx="1084464" cy="830997"/>
            </a:xfrm>
            <a:prstGeom prst="rect">
              <a:avLst/>
            </a:prstGeom>
            <a:noFill/>
          </p:spPr>
          <p:txBody>
            <a:bodyPr wrap="square" rtlCol="0">
              <a:spAutoFit/>
            </a:bodyPr>
            <a:lstStyle/>
            <a:p>
              <a:r>
                <a:rPr lang="en-US" sz="2400" dirty="0">
                  <a:solidFill>
                    <a:srgbClr val="FFFF00"/>
                  </a:solidFill>
                </a:rPr>
                <a:t>436.48</a:t>
              </a:r>
            </a:p>
          </p:txBody>
        </p:sp>
        <p:sp>
          <p:nvSpPr>
            <p:cNvPr id="106" name="TextBox 105"/>
            <p:cNvSpPr txBox="1"/>
            <p:nvPr/>
          </p:nvSpPr>
          <p:spPr>
            <a:xfrm>
              <a:off x="4305494" y="4242454"/>
              <a:ext cx="1084464" cy="830997"/>
            </a:xfrm>
            <a:prstGeom prst="rect">
              <a:avLst/>
            </a:prstGeom>
            <a:noFill/>
          </p:spPr>
          <p:txBody>
            <a:bodyPr wrap="square" rtlCol="0">
              <a:spAutoFit/>
            </a:bodyPr>
            <a:lstStyle/>
            <a:p>
              <a:r>
                <a:rPr lang="en-US" sz="2400" dirty="0">
                  <a:solidFill>
                    <a:srgbClr val="FFFF00"/>
                  </a:solidFill>
                </a:rPr>
                <a:t>438.13</a:t>
              </a:r>
            </a:p>
          </p:txBody>
        </p:sp>
        <p:sp>
          <p:nvSpPr>
            <p:cNvPr id="107" name="TextBox 106"/>
            <p:cNvSpPr txBox="1"/>
            <p:nvPr/>
          </p:nvSpPr>
          <p:spPr>
            <a:xfrm>
              <a:off x="4296134" y="5366277"/>
              <a:ext cx="1084464" cy="830997"/>
            </a:xfrm>
            <a:prstGeom prst="rect">
              <a:avLst/>
            </a:prstGeom>
            <a:noFill/>
          </p:spPr>
          <p:txBody>
            <a:bodyPr wrap="square" rtlCol="0">
              <a:spAutoFit/>
            </a:bodyPr>
            <a:lstStyle/>
            <a:p>
              <a:r>
                <a:rPr lang="en-US" sz="2400" dirty="0">
                  <a:solidFill>
                    <a:srgbClr val="FFFF00"/>
                  </a:solidFill>
                </a:rPr>
                <a:t>440.22</a:t>
              </a:r>
            </a:p>
          </p:txBody>
        </p:sp>
        <p:sp>
          <p:nvSpPr>
            <p:cNvPr id="108" name="TextBox 107"/>
            <p:cNvSpPr txBox="1"/>
            <p:nvPr/>
          </p:nvSpPr>
          <p:spPr>
            <a:xfrm>
              <a:off x="6635023" y="4191706"/>
              <a:ext cx="777382" cy="461665"/>
            </a:xfrm>
            <a:prstGeom prst="rect">
              <a:avLst/>
            </a:prstGeom>
            <a:noFill/>
          </p:spPr>
          <p:txBody>
            <a:bodyPr wrap="square" rtlCol="0">
              <a:spAutoFit/>
            </a:bodyPr>
            <a:lstStyle/>
            <a:p>
              <a:r>
                <a:rPr lang="en-US" sz="2400" dirty="0">
                  <a:solidFill>
                    <a:srgbClr val="FFFF00"/>
                  </a:solidFill>
                </a:rPr>
                <a:t>0.71</a:t>
              </a:r>
            </a:p>
          </p:txBody>
        </p:sp>
        <p:sp>
          <p:nvSpPr>
            <p:cNvPr id="109" name="TextBox 108"/>
            <p:cNvSpPr txBox="1"/>
            <p:nvPr/>
          </p:nvSpPr>
          <p:spPr>
            <a:xfrm>
              <a:off x="6666247" y="5312169"/>
              <a:ext cx="777382" cy="461665"/>
            </a:xfrm>
            <a:prstGeom prst="rect">
              <a:avLst/>
            </a:prstGeom>
            <a:noFill/>
          </p:spPr>
          <p:txBody>
            <a:bodyPr wrap="square" rtlCol="0">
              <a:spAutoFit/>
            </a:bodyPr>
            <a:lstStyle/>
            <a:p>
              <a:r>
                <a:rPr lang="en-US" sz="2400" dirty="0">
                  <a:solidFill>
                    <a:srgbClr val="FFFF00"/>
                  </a:solidFill>
                </a:rPr>
                <a:t>2.20</a:t>
              </a:r>
            </a:p>
          </p:txBody>
        </p:sp>
        <p:sp>
          <p:nvSpPr>
            <p:cNvPr id="110" name="TextBox 109"/>
            <p:cNvSpPr txBox="1"/>
            <p:nvPr/>
          </p:nvSpPr>
          <p:spPr>
            <a:xfrm>
              <a:off x="7724504" y="5292847"/>
              <a:ext cx="777382" cy="461665"/>
            </a:xfrm>
            <a:prstGeom prst="rect">
              <a:avLst/>
            </a:prstGeom>
            <a:noFill/>
          </p:spPr>
          <p:txBody>
            <a:bodyPr wrap="square" rtlCol="0">
              <a:spAutoFit/>
            </a:bodyPr>
            <a:lstStyle/>
            <a:p>
              <a:r>
                <a:rPr lang="en-US" sz="2400" dirty="0">
                  <a:solidFill>
                    <a:srgbClr val="FFFF00"/>
                  </a:solidFill>
                </a:rPr>
                <a:t>3.31</a:t>
              </a:r>
            </a:p>
          </p:txBody>
        </p:sp>
        <p:sp>
          <p:nvSpPr>
            <p:cNvPr id="111" name="TextBox 110"/>
            <p:cNvSpPr txBox="1"/>
            <p:nvPr/>
          </p:nvSpPr>
          <p:spPr>
            <a:xfrm>
              <a:off x="8827606" y="5292846"/>
              <a:ext cx="777382" cy="461665"/>
            </a:xfrm>
            <a:prstGeom prst="rect">
              <a:avLst/>
            </a:prstGeom>
            <a:noFill/>
          </p:spPr>
          <p:txBody>
            <a:bodyPr wrap="square" rtlCol="0">
              <a:spAutoFit/>
            </a:bodyPr>
            <a:lstStyle/>
            <a:p>
              <a:r>
                <a:rPr lang="en-US" sz="2400" dirty="0">
                  <a:solidFill>
                    <a:srgbClr val="FFFF00"/>
                  </a:solidFill>
                </a:rPr>
                <a:t>4.68</a:t>
              </a:r>
            </a:p>
          </p:txBody>
        </p:sp>
      </p:grpSp>
    </p:spTree>
    <p:extLst>
      <p:ext uri="{BB962C8B-B14F-4D97-AF65-F5344CB8AC3E}">
        <p14:creationId xmlns:p14="http://schemas.microsoft.com/office/powerpoint/2010/main" val="4257712495"/>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8964" y="1016000"/>
            <a:ext cx="10454072" cy="5331460"/>
          </a:xfrm>
          <a:prstGeom prst="rect">
            <a:avLst/>
          </a:prstGeom>
        </p:spPr>
      </p:pic>
      <p:sp>
        <p:nvSpPr>
          <p:cNvPr id="3" name="Title 2"/>
          <p:cNvSpPr>
            <a:spLocks noGrp="1"/>
          </p:cNvSpPr>
          <p:nvPr>
            <p:ph type="title"/>
          </p:nvPr>
        </p:nvSpPr>
        <p:spPr>
          <a:xfrm>
            <a:off x="0" y="177800"/>
            <a:ext cx="12192000" cy="965200"/>
          </a:xfrm>
        </p:spPr>
        <p:txBody>
          <a:bodyPr>
            <a:noAutofit/>
          </a:bodyPr>
          <a:lstStyle/>
          <a:p>
            <a:pPr algn="ctr"/>
            <a:r>
              <a:rPr lang="en-US" sz="3600" dirty="0"/>
              <a:t>HAND from TauDEM for Onion Creek near Austin Texas</a:t>
            </a:r>
          </a:p>
        </p:txBody>
      </p:sp>
      <p:sp>
        <p:nvSpPr>
          <p:cNvPr id="4" name="TextBox 3"/>
          <p:cNvSpPr txBox="1"/>
          <p:nvPr/>
        </p:nvSpPr>
        <p:spPr>
          <a:xfrm>
            <a:off x="4858043" y="6347460"/>
            <a:ext cx="2826415" cy="369332"/>
          </a:xfrm>
          <a:prstGeom prst="rect">
            <a:avLst/>
          </a:prstGeom>
          <a:noFill/>
        </p:spPr>
        <p:txBody>
          <a:bodyPr wrap="none" rtlCol="0">
            <a:spAutoFit/>
          </a:bodyPr>
          <a:lstStyle/>
          <a:p>
            <a:r>
              <a:rPr lang="en-US" dirty="0"/>
              <a:t>1/3 arc second NED DEM</a:t>
            </a:r>
          </a:p>
        </p:txBody>
      </p:sp>
    </p:spTree>
    <p:extLst>
      <p:ext uri="{BB962C8B-B14F-4D97-AF65-F5344CB8AC3E}">
        <p14:creationId xmlns:p14="http://schemas.microsoft.com/office/powerpoint/2010/main" val="1647770107"/>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2589362" y="4124764"/>
            <a:ext cx="4704450" cy="2530477"/>
          </a:xfrm>
          <a:prstGeom prst="rect">
            <a:avLst/>
          </a:prstGeom>
          <a:ln w="3175">
            <a:solidFill>
              <a:schemeClr val="bg1">
                <a:lumMod val="65000"/>
              </a:schemeClr>
            </a:solidFill>
          </a:ln>
        </p:spPr>
      </p:pic>
      <p:sp>
        <p:nvSpPr>
          <p:cNvPr id="2" name="Title 1"/>
          <p:cNvSpPr>
            <a:spLocks noGrp="1"/>
          </p:cNvSpPr>
          <p:nvPr>
            <p:ph type="title"/>
          </p:nvPr>
        </p:nvSpPr>
        <p:spPr/>
        <p:txBody>
          <a:bodyPr/>
          <a:lstStyle/>
          <a:p>
            <a:r>
              <a:rPr lang="en-US" dirty="0" smtClean="0"/>
              <a:t>Flood Inundation Mapping</a:t>
            </a:r>
            <a:endParaRPr lang="en-US" dirty="0"/>
          </a:p>
        </p:txBody>
      </p:sp>
      <p:pic>
        <p:nvPicPr>
          <p:cNvPr id="3" name="Picture 2"/>
          <p:cNvPicPr>
            <a:picLocks noChangeAspect="1"/>
          </p:cNvPicPr>
          <p:nvPr/>
        </p:nvPicPr>
        <p:blipFill>
          <a:blip r:embed="rId3"/>
          <a:stretch>
            <a:fillRect/>
          </a:stretch>
        </p:blipFill>
        <p:spPr>
          <a:xfrm>
            <a:off x="1773093" y="1179779"/>
            <a:ext cx="3530784" cy="2622777"/>
          </a:xfrm>
          <a:prstGeom prst="rect">
            <a:avLst/>
          </a:prstGeom>
          <a:ln w="3175">
            <a:solidFill>
              <a:schemeClr val="accent1">
                <a:shade val="95000"/>
                <a:satMod val="105000"/>
              </a:schemeClr>
            </a:solidFill>
          </a:ln>
        </p:spPr>
      </p:pic>
      <p:pic>
        <p:nvPicPr>
          <p:cNvPr id="4" name="Picture 3"/>
          <p:cNvPicPr>
            <a:picLocks noChangeAspect="1"/>
          </p:cNvPicPr>
          <p:nvPr/>
        </p:nvPicPr>
        <p:blipFill>
          <a:blip r:embed="rId4"/>
          <a:stretch>
            <a:fillRect/>
          </a:stretch>
        </p:blipFill>
        <p:spPr>
          <a:xfrm>
            <a:off x="2329705" y="2371896"/>
            <a:ext cx="4154206" cy="2394296"/>
          </a:xfrm>
          <a:prstGeom prst="rect">
            <a:avLst/>
          </a:prstGeom>
          <a:ln w="3175">
            <a:solidFill>
              <a:schemeClr val="bg1">
                <a:lumMod val="65000"/>
              </a:schemeClr>
            </a:solidFill>
          </a:ln>
        </p:spPr>
      </p:pic>
      <p:pic>
        <p:nvPicPr>
          <p:cNvPr id="6" name="Picture 5"/>
          <p:cNvPicPr>
            <a:picLocks noChangeAspect="1"/>
          </p:cNvPicPr>
          <p:nvPr/>
        </p:nvPicPr>
        <p:blipFill>
          <a:blip r:embed="rId5"/>
          <a:stretch>
            <a:fillRect/>
          </a:stretch>
        </p:blipFill>
        <p:spPr>
          <a:xfrm>
            <a:off x="8122127" y="3565278"/>
            <a:ext cx="2372893" cy="3196142"/>
          </a:xfrm>
          <a:prstGeom prst="rect">
            <a:avLst/>
          </a:prstGeom>
          <a:ln w="3175">
            <a:solidFill>
              <a:schemeClr val="bg1">
                <a:lumMod val="65000"/>
              </a:schemeClr>
            </a:solidFill>
          </a:ln>
        </p:spPr>
      </p:pic>
      <p:sp>
        <p:nvSpPr>
          <p:cNvPr id="7" name="Bent Arrow 6"/>
          <p:cNvSpPr/>
          <p:nvPr/>
        </p:nvSpPr>
        <p:spPr bwMode="auto">
          <a:xfrm rot="5400000">
            <a:off x="5418576" y="1695022"/>
            <a:ext cx="573638" cy="542167"/>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8" name="Bent Arrow 7"/>
          <p:cNvSpPr/>
          <p:nvPr/>
        </p:nvSpPr>
        <p:spPr bwMode="auto">
          <a:xfrm rot="5400000">
            <a:off x="6673550" y="3294196"/>
            <a:ext cx="573638" cy="542167"/>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Right Arrow 9"/>
          <p:cNvSpPr/>
          <p:nvPr/>
        </p:nvSpPr>
        <p:spPr bwMode="auto">
          <a:xfrm>
            <a:off x="7449052" y="5139939"/>
            <a:ext cx="594891" cy="33299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400" b="1" dirty="0">
              <a:solidFill>
                <a:srgbClr val="000000"/>
              </a:solidFill>
              <a:latin typeface="Arial" charset="0"/>
              <a:ea typeface="ＭＳ Ｐゴシック" pitchFamily="16" charset="-128"/>
              <a:cs typeface="ＭＳ Ｐゴシック" pitchFamily="-97" charset="-128"/>
            </a:endParaRPr>
          </a:p>
        </p:txBody>
      </p:sp>
      <p:grpSp>
        <p:nvGrpSpPr>
          <p:cNvPr id="13" name="Group 12"/>
          <p:cNvGrpSpPr/>
          <p:nvPr/>
        </p:nvGrpSpPr>
        <p:grpSpPr>
          <a:xfrm>
            <a:off x="7436829" y="4623104"/>
            <a:ext cx="1070354" cy="1033670"/>
            <a:chOff x="5499411" y="1371600"/>
            <a:chExt cx="1070354" cy="1033670"/>
          </a:xfrm>
        </p:grpSpPr>
        <p:sp>
          <p:nvSpPr>
            <p:cNvPr id="12" name="Oval 11"/>
            <p:cNvSpPr/>
            <p:nvPr/>
          </p:nvSpPr>
          <p:spPr bwMode="auto">
            <a:xfrm>
              <a:off x="5499411" y="1371600"/>
              <a:ext cx="425640" cy="417443"/>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1" name="TextBox 10"/>
            <p:cNvSpPr txBox="1"/>
            <p:nvPr/>
          </p:nvSpPr>
          <p:spPr>
            <a:xfrm>
              <a:off x="5655365" y="1490870"/>
              <a:ext cx="914400" cy="914400"/>
            </a:xfrm>
            <a:prstGeom prst="rect">
              <a:avLst/>
            </a:prstGeom>
            <a:noFill/>
            <a:effectLst/>
          </p:spPr>
          <p:txBody>
            <a:bodyPr wrap="none" lIns="0" tIns="0" rIns="0" bIns="0" rtlCol="0">
              <a:noAutofit/>
            </a:bodyPr>
            <a:lstStyle/>
            <a:p>
              <a:pPr eaLnBrk="0" hangingPunct="0">
                <a:lnSpc>
                  <a:spcPts val="1800"/>
                </a:lnSpc>
                <a:defRPr/>
              </a:pPr>
              <a:r>
                <a:rPr lang="en-US" sz="2000" b="1" dirty="0">
                  <a:solidFill>
                    <a:prstClr val="black"/>
                  </a:solidFill>
                  <a:latin typeface="Arial"/>
                  <a:ea typeface="ＭＳ Ｐゴシック"/>
                </a:rPr>
                <a:t>3</a:t>
              </a:r>
            </a:p>
          </p:txBody>
        </p:sp>
      </p:grpSp>
      <p:grpSp>
        <p:nvGrpSpPr>
          <p:cNvPr id="14" name="Group 13"/>
          <p:cNvGrpSpPr/>
          <p:nvPr/>
        </p:nvGrpSpPr>
        <p:grpSpPr>
          <a:xfrm>
            <a:off x="6839407" y="2795231"/>
            <a:ext cx="1070354" cy="1033670"/>
            <a:chOff x="5499411" y="1371600"/>
            <a:chExt cx="1070354" cy="1033670"/>
          </a:xfrm>
        </p:grpSpPr>
        <p:sp>
          <p:nvSpPr>
            <p:cNvPr id="15" name="Oval 14"/>
            <p:cNvSpPr/>
            <p:nvPr/>
          </p:nvSpPr>
          <p:spPr bwMode="auto">
            <a:xfrm>
              <a:off x="5499411" y="1371600"/>
              <a:ext cx="425640" cy="417443"/>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6" name="TextBox 15"/>
            <p:cNvSpPr txBox="1"/>
            <p:nvPr/>
          </p:nvSpPr>
          <p:spPr>
            <a:xfrm>
              <a:off x="5655365" y="1490870"/>
              <a:ext cx="914400" cy="914400"/>
            </a:xfrm>
            <a:prstGeom prst="rect">
              <a:avLst/>
            </a:prstGeom>
            <a:noFill/>
            <a:effectLst/>
          </p:spPr>
          <p:txBody>
            <a:bodyPr wrap="none" lIns="0" tIns="0" rIns="0" bIns="0" rtlCol="0">
              <a:noAutofit/>
            </a:bodyPr>
            <a:lstStyle/>
            <a:p>
              <a:pPr eaLnBrk="0" hangingPunct="0">
                <a:lnSpc>
                  <a:spcPts val="1800"/>
                </a:lnSpc>
                <a:defRPr/>
              </a:pPr>
              <a:r>
                <a:rPr lang="en-US" sz="2000" b="1" dirty="0">
                  <a:solidFill>
                    <a:prstClr val="black"/>
                  </a:solidFill>
                  <a:latin typeface="Arial"/>
                  <a:ea typeface="ＭＳ Ｐゴシック"/>
                </a:rPr>
                <a:t>2</a:t>
              </a:r>
            </a:p>
          </p:txBody>
        </p:sp>
      </p:grpSp>
      <p:grpSp>
        <p:nvGrpSpPr>
          <p:cNvPr id="17" name="Group 16"/>
          <p:cNvGrpSpPr/>
          <p:nvPr/>
        </p:nvGrpSpPr>
        <p:grpSpPr>
          <a:xfrm>
            <a:off x="6117993" y="1632245"/>
            <a:ext cx="1070354" cy="1033670"/>
            <a:chOff x="5499411" y="1371600"/>
            <a:chExt cx="1070354" cy="1033670"/>
          </a:xfrm>
        </p:grpSpPr>
        <p:sp>
          <p:nvSpPr>
            <p:cNvPr id="18" name="Oval 17"/>
            <p:cNvSpPr/>
            <p:nvPr/>
          </p:nvSpPr>
          <p:spPr bwMode="auto">
            <a:xfrm>
              <a:off x="5499411" y="1371600"/>
              <a:ext cx="425640" cy="417443"/>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9" name="TextBox 18"/>
            <p:cNvSpPr txBox="1"/>
            <p:nvPr/>
          </p:nvSpPr>
          <p:spPr>
            <a:xfrm>
              <a:off x="5655365" y="1490870"/>
              <a:ext cx="914400" cy="914400"/>
            </a:xfrm>
            <a:prstGeom prst="rect">
              <a:avLst/>
            </a:prstGeom>
            <a:noFill/>
            <a:effectLst/>
          </p:spPr>
          <p:txBody>
            <a:bodyPr wrap="none" lIns="0" tIns="0" rIns="0" bIns="0" rtlCol="0">
              <a:noAutofit/>
            </a:bodyPr>
            <a:lstStyle/>
            <a:p>
              <a:pPr eaLnBrk="0" hangingPunct="0">
                <a:lnSpc>
                  <a:spcPts val="1800"/>
                </a:lnSpc>
                <a:defRPr/>
              </a:pPr>
              <a:r>
                <a:rPr lang="en-US" sz="2000" b="1" dirty="0">
                  <a:solidFill>
                    <a:prstClr val="black"/>
                  </a:solidFill>
                  <a:latin typeface="Arial"/>
                  <a:ea typeface="ＭＳ Ｐゴシック"/>
                </a:rPr>
                <a:t>1</a:t>
              </a:r>
            </a:p>
          </p:txBody>
        </p:sp>
      </p:grpSp>
      <p:sp>
        <p:nvSpPr>
          <p:cNvPr id="21" name="TextBox 20"/>
          <p:cNvSpPr txBox="1"/>
          <p:nvPr/>
        </p:nvSpPr>
        <p:spPr>
          <a:xfrm>
            <a:off x="7436830" y="1037630"/>
            <a:ext cx="2948777" cy="1877798"/>
          </a:xfrm>
          <a:prstGeom prst="rect">
            <a:avLst/>
          </a:prstGeom>
          <a:noFill/>
          <a:effectLst/>
        </p:spPr>
        <p:txBody>
          <a:bodyPr wrap="square" lIns="0" tIns="0" rIns="0" bIns="0" rtlCol="0">
            <a:noAutofit/>
          </a:bodyPr>
          <a:lstStyle/>
          <a:p>
            <a:pPr eaLnBrk="0" hangingPunct="0">
              <a:lnSpc>
                <a:spcPts val="1800"/>
              </a:lnSpc>
              <a:defRPr/>
            </a:pPr>
            <a:r>
              <a:rPr lang="en-US" b="1" dirty="0">
                <a:solidFill>
                  <a:prstClr val="black"/>
                </a:solidFill>
                <a:latin typeface="Arial"/>
                <a:ea typeface="ＭＳ Ｐゴシック"/>
              </a:rPr>
              <a:t>1. Forecast </a:t>
            </a:r>
            <a:r>
              <a:rPr lang="en-US" b="1" dirty="0">
                <a:solidFill>
                  <a:srgbClr val="001446">
                    <a:lumMod val="50000"/>
                    <a:lumOff val="50000"/>
                  </a:srgbClr>
                </a:solidFill>
                <a:latin typeface="Arial"/>
                <a:ea typeface="ＭＳ Ｐゴシック"/>
              </a:rPr>
              <a:t>discharge</a:t>
            </a:r>
            <a:r>
              <a:rPr lang="en-US" b="1" dirty="0">
                <a:solidFill>
                  <a:prstClr val="black"/>
                </a:solidFill>
                <a:latin typeface="Arial"/>
                <a:ea typeface="ＭＳ Ｐゴシック"/>
              </a:rPr>
              <a:t> with National Water Model</a:t>
            </a:r>
          </a:p>
          <a:p>
            <a:pPr eaLnBrk="0" hangingPunct="0">
              <a:lnSpc>
                <a:spcPts val="1800"/>
              </a:lnSpc>
              <a:defRPr/>
            </a:pPr>
            <a:endParaRPr lang="en-US" b="1" dirty="0">
              <a:solidFill>
                <a:prstClr val="black"/>
              </a:solidFill>
              <a:latin typeface="Arial"/>
              <a:ea typeface="ＭＳ Ｐゴシック"/>
            </a:endParaRPr>
          </a:p>
          <a:p>
            <a:pPr eaLnBrk="0" hangingPunct="0">
              <a:lnSpc>
                <a:spcPts val="1800"/>
              </a:lnSpc>
              <a:defRPr/>
            </a:pPr>
            <a:r>
              <a:rPr lang="en-US" b="1" dirty="0">
                <a:solidFill>
                  <a:prstClr val="black"/>
                </a:solidFill>
                <a:latin typeface="Arial"/>
                <a:ea typeface="ＭＳ Ｐゴシック"/>
              </a:rPr>
              <a:t>2. Convert discharge to </a:t>
            </a:r>
            <a:r>
              <a:rPr lang="en-US" b="1" dirty="0">
                <a:solidFill>
                  <a:srgbClr val="001446">
                    <a:lumMod val="50000"/>
                    <a:lumOff val="50000"/>
                  </a:srgbClr>
                </a:solidFill>
                <a:latin typeface="Arial"/>
                <a:ea typeface="ＭＳ Ｐゴシック"/>
              </a:rPr>
              <a:t>depth </a:t>
            </a:r>
            <a:r>
              <a:rPr lang="en-US" b="1" dirty="0">
                <a:solidFill>
                  <a:prstClr val="black"/>
                </a:solidFill>
                <a:latin typeface="Arial"/>
                <a:ea typeface="ＭＳ Ｐゴシック"/>
              </a:rPr>
              <a:t>using rating curve</a:t>
            </a:r>
          </a:p>
          <a:p>
            <a:pPr eaLnBrk="0" hangingPunct="0">
              <a:lnSpc>
                <a:spcPts val="1800"/>
              </a:lnSpc>
              <a:defRPr/>
            </a:pPr>
            <a:endParaRPr lang="en-US" b="1" dirty="0">
              <a:solidFill>
                <a:prstClr val="black"/>
              </a:solidFill>
              <a:latin typeface="Arial"/>
              <a:ea typeface="ＭＳ Ｐゴシック"/>
            </a:endParaRPr>
          </a:p>
          <a:p>
            <a:pPr eaLnBrk="0" hangingPunct="0">
              <a:lnSpc>
                <a:spcPts val="1800"/>
              </a:lnSpc>
              <a:defRPr/>
            </a:pPr>
            <a:r>
              <a:rPr lang="en-US" b="1" dirty="0">
                <a:solidFill>
                  <a:prstClr val="black"/>
                </a:solidFill>
                <a:latin typeface="Arial"/>
                <a:ea typeface="ＭＳ Ｐゴシック"/>
              </a:rPr>
              <a:t>3. Convert depth to </a:t>
            </a:r>
            <a:r>
              <a:rPr lang="en-US" b="1" dirty="0">
                <a:solidFill>
                  <a:srgbClr val="001446">
                    <a:lumMod val="50000"/>
                    <a:lumOff val="50000"/>
                  </a:srgbClr>
                </a:solidFill>
                <a:latin typeface="Arial"/>
                <a:ea typeface="ＭＳ Ｐゴシック"/>
              </a:rPr>
              <a:t>inundation</a:t>
            </a:r>
            <a:r>
              <a:rPr lang="en-US" b="1" dirty="0">
                <a:solidFill>
                  <a:prstClr val="black"/>
                </a:solidFill>
                <a:latin typeface="Arial"/>
                <a:ea typeface="ＭＳ Ｐゴシック"/>
              </a:rPr>
              <a:t> using HAND</a:t>
            </a:r>
          </a:p>
        </p:txBody>
      </p:sp>
      <p:sp>
        <p:nvSpPr>
          <p:cNvPr id="22" name="TextBox 21"/>
          <p:cNvSpPr txBox="1"/>
          <p:nvPr/>
        </p:nvSpPr>
        <p:spPr>
          <a:xfrm>
            <a:off x="101818" y="6470575"/>
            <a:ext cx="2954655" cy="369332"/>
          </a:xfrm>
          <a:prstGeom prst="rect">
            <a:avLst/>
          </a:prstGeom>
          <a:noFill/>
        </p:spPr>
        <p:txBody>
          <a:bodyPr wrap="none" rtlCol="0">
            <a:spAutoFit/>
          </a:bodyPr>
          <a:lstStyle/>
          <a:p>
            <a:r>
              <a:rPr lang="en-US" dirty="0">
                <a:solidFill>
                  <a:prstClr val="white">
                    <a:lumMod val="50000"/>
                  </a:prstClr>
                </a:solidFill>
                <a:latin typeface="Arial"/>
                <a:ea typeface="ＭＳ Ｐゴシック"/>
              </a:rPr>
              <a:t>Slide from David Maidment</a:t>
            </a:r>
          </a:p>
        </p:txBody>
      </p:sp>
    </p:spTree>
    <p:extLst>
      <p:ext uri="{BB962C8B-B14F-4D97-AF65-F5344CB8AC3E}">
        <p14:creationId xmlns:p14="http://schemas.microsoft.com/office/powerpoint/2010/main" val="1516935336"/>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Table 51"/>
          <p:cNvGraphicFramePr>
            <a:graphicFrameLocks noGrp="1"/>
          </p:cNvGraphicFramePr>
          <p:nvPr>
            <p:extLst>
              <p:ext uri="{D42A27DB-BD31-4B8C-83A1-F6EECF244321}">
                <p14:modId xmlns:p14="http://schemas.microsoft.com/office/powerpoint/2010/main" val="3207951146"/>
              </p:ext>
            </p:extLst>
          </p:nvPr>
        </p:nvGraphicFramePr>
        <p:xfrm>
          <a:off x="1191948" y="918308"/>
          <a:ext cx="6095997" cy="980440"/>
        </p:xfrm>
        <a:graphic>
          <a:graphicData uri="http://schemas.openxmlformats.org/drawingml/2006/table">
            <a:tbl>
              <a:tblPr firstRow="1" bandRow="1"/>
              <a:tblGrid>
                <a:gridCol w="677333">
                  <a:extLst>
                    <a:ext uri="{9D8B030D-6E8A-4147-A177-3AD203B41FA5}">
                      <a16:colId xmlns:a16="http://schemas.microsoft.com/office/drawing/2014/main" val="20000"/>
                    </a:ext>
                  </a:extLst>
                </a:gridCol>
                <a:gridCol w="677333">
                  <a:extLst>
                    <a:ext uri="{9D8B030D-6E8A-4147-A177-3AD203B41FA5}">
                      <a16:colId xmlns:a16="http://schemas.microsoft.com/office/drawing/2014/main" val="20001"/>
                    </a:ext>
                  </a:extLst>
                </a:gridCol>
                <a:gridCol w="677333">
                  <a:extLst>
                    <a:ext uri="{9D8B030D-6E8A-4147-A177-3AD203B41FA5}">
                      <a16:colId xmlns:a16="http://schemas.microsoft.com/office/drawing/2014/main" val="20002"/>
                    </a:ext>
                  </a:extLst>
                </a:gridCol>
                <a:gridCol w="677333">
                  <a:extLst>
                    <a:ext uri="{9D8B030D-6E8A-4147-A177-3AD203B41FA5}">
                      <a16:colId xmlns:a16="http://schemas.microsoft.com/office/drawing/2014/main" val="20003"/>
                    </a:ext>
                  </a:extLst>
                </a:gridCol>
                <a:gridCol w="677333">
                  <a:extLst>
                    <a:ext uri="{9D8B030D-6E8A-4147-A177-3AD203B41FA5}">
                      <a16:colId xmlns:a16="http://schemas.microsoft.com/office/drawing/2014/main" val="20004"/>
                    </a:ext>
                  </a:extLst>
                </a:gridCol>
                <a:gridCol w="677333">
                  <a:extLst>
                    <a:ext uri="{9D8B030D-6E8A-4147-A177-3AD203B41FA5}">
                      <a16:colId xmlns:a16="http://schemas.microsoft.com/office/drawing/2014/main" val="20005"/>
                    </a:ext>
                  </a:extLst>
                </a:gridCol>
                <a:gridCol w="677333">
                  <a:extLst>
                    <a:ext uri="{9D8B030D-6E8A-4147-A177-3AD203B41FA5}">
                      <a16:colId xmlns:a16="http://schemas.microsoft.com/office/drawing/2014/main" val="20006"/>
                    </a:ext>
                  </a:extLst>
                </a:gridCol>
                <a:gridCol w="677333">
                  <a:extLst>
                    <a:ext uri="{9D8B030D-6E8A-4147-A177-3AD203B41FA5}">
                      <a16:colId xmlns:a16="http://schemas.microsoft.com/office/drawing/2014/main" val="20007"/>
                    </a:ext>
                  </a:extLst>
                </a:gridCol>
                <a:gridCol w="677333">
                  <a:extLst>
                    <a:ext uri="{9D8B030D-6E8A-4147-A177-3AD203B41FA5}">
                      <a16:colId xmlns:a16="http://schemas.microsoft.com/office/drawing/2014/main" val="20008"/>
                    </a:ext>
                  </a:extLst>
                </a:gridCol>
              </a:tblGrid>
              <a:tr h="37084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err="1" smtClean="0"/>
                        <a:t>Comid</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H</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A</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R</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P</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T</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V</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Ab</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As</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3319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050" dirty="0" smtClean="0"/>
                        <a:t>5781175</a:t>
                      </a:r>
                      <a:endParaRPr lang="en-US" sz="105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050" kern="1200" dirty="0" smtClean="0">
                          <a:solidFill>
                            <a:schemeClr val="dk1"/>
                          </a:solidFill>
                          <a:latin typeface="+mn-lt"/>
                          <a:ea typeface="+mn-ea"/>
                          <a:cs typeface="+mn-cs"/>
                        </a:rPr>
                        <a:t>3</a:t>
                      </a:r>
                      <a:endParaRPr lang="en-US" sz="1050" kern="1200" dirty="0">
                        <a:solidFill>
                          <a:schemeClr val="dk1"/>
                        </a:solidFill>
                        <a:latin typeface="+mn-lt"/>
                        <a:ea typeface="+mn-ea"/>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14013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050" dirty="0" smtClean="0"/>
                        <a:t>5781175</a:t>
                      </a:r>
                      <a:endParaRPr lang="en-US" sz="105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050" kern="1200" dirty="0" smtClean="0">
                          <a:solidFill>
                            <a:schemeClr val="dk1"/>
                          </a:solidFill>
                          <a:latin typeface="+mn-lt"/>
                          <a:ea typeface="+mn-ea"/>
                          <a:cs typeface="+mn-cs"/>
                        </a:rPr>
                        <a:t>4</a:t>
                      </a:r>
                      <a:endParaRPr lang="en-US" sz="1050" kern="1200" dirty="0">
                        <a:solidFill>
                          <a:schemeClr val="dk1"/>
                        </a:solidFill>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bl>
          </a:graphicData>
        </a:graphic>
      </p:graphicFrame>
      <p:sp>
        <p:nvSpPr>
          <p:cNvPr id="11" name="Freeform 10"/>
          <p:cNvSpPr/>
          <p:nvPr/>
        </p:nvSpPr>
        <p:spPr>
          <a:xfrm>
            <a:off x="4689676" y="3032496"/>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TextBox 85"/>
          <p:cNvSpPr txBox="1"/>
          <p:nvPr/>
        </p:nvSpPr>
        <p:spPr>
          <a:xfrm>
            <a:off x="4097445" y="4143342"/>
            <a:ext cx="2712321" cy="369332"/>
          </a:xfrm>
          <a:prstGeom prst="rect">
            <a:avLst/>
          </a:prstGeom>
          <a:noFill/>
        </p:spPr>
        <p:txBody>
          <a:bodyPr wrap="square" rtlCol="0">
            <a:spAutoFit/>
          </a:bodyPr>
          <a:lstStyle/>
          <a:p>
            <a:r>
              <a:rPr lang="en-US" dirty="0">
                <a:solidFill>
                  <a:srgbClr val="ED982D">
                    <a:lumMod val="50000"/>
                  </a:srgbClr>
                </a:solidFill>
              </a:rPr>
              <a:t>Wetted Bed Area</a:t>
            </a:r>
          </a:p>
        </p:txBody>
      </p:sp>
      <p:sp>
        <p:nvSpPr>
          <p:cNvPr id="2" name="Title 1"/>
          <p:cNvSpPr>
            <a:spLocks noGrp="1"/>
          </p:cNvSpPr>
          <p:nvPr>
            <p:ph type="title"/>
          </p:nvPr>
        </p:nvSpPr>
        <p:spPr>
          <a:xfrm>
            <a:off x="2152650" y="124172"/>
            <a:ext cx="7886700" cy="802226"/>
          </a:xfrm>
        </p:spPr>
        <p:txBody>
          <a:bodyPr>
            <a:normAutofit/>
          </a:bodyPr>
          <a:lstStyle/>
          <a:p>
            <a:r>
              <a:rPr lang="en-US" dirty="0" smtClean="0"/>
              <a:t>Evaluating River Hydraulic Properties</a:t>
            </a:r>
            <a:endParaRPr lang="en-US" dirty="0"/>
          </a:p>
        </p:txBody>
      </p:sp>
      <p:sp>
        <p:nvSpPr>
          <p:cNvPr id="8" name="Freeform 7"/>
          <p:cNvSpPr/>
          <p:nvPr/>
        </p:nvSpPr>
        <p:spPr>
          <a:xfrm>
            <a:off x="3977833" y="2338481"/>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a:off x="4342436" y="263939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reeform 12"/>
          <p:cNvSpPr/>
          <p:nvPr/>
        </p:nvSpPr>
        <p:spPr>
          <a:xfrm>
            <a:off x="5096720" y="259233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Freeform 14"/>
          <p:cNvSpPr/>
          <p:nvPr/>
        </p:nvSpPr>
        <p:spPr>
          <a:xfrm>
            <a:off x="4343401" y="2583034"/>
            <a:ext cx="4457501" cy="1538935"/>
          </a:xfrm>
          <a:custGeom>
            <a:avLst/>
            <a:gdLst>
              <a:gd name="connsiteX0" fmla="*/ 0 w 4457501"/>
              <a:gd name="connsiteY0" fmla="*/ 57150 h 1538935"/>
              <a:gd name="connsiteX1" fmla="*/ 781050 w 4457501"/>
              <a:gd name="connsiteY1" fmla="*/ 0 h 1538935"/>
              <a:gd name="connsiteX2" fmla="*/ 1376363 w 4457501"/>
              <a:gd name="connsiteY2" fmla="*/ 152400 h 1538935"/>
              <a:gd name="connsiteX3" fmla="*/ 2033588 w 4457501"/>
              <a:gd name="connsiteY3" fmla="*/ 381000 h 1538935"/>
              <a:gd name="connsiteX4" fmla="*/ 2586038 w 4457501"/>
              <a:gd name="connsiteY4" fmla="*/ 614362 h 1538935"/>
              <a:gd name="connsiteX5" fmla="*/ 3571825 w 4457501"/>
              <a:gd name="connsiteY5" fmla="*/ 997955 h 1538935"/>
              <a:gd name="connsiteX6" fmla="*/ 4007482 w 4457501"/>
              <a:gd name="connsiteY6" fmla="*/ 1213390 h 1538935"/>
              <a:gd name="connsiteX7" fmla="*/ 4457501 w 4457501"/>
              <a:gd name="connsiteY7" fmla="*/ 1524573 h 1538935"/>
              <a:gd name="connsiteX8" fmla="*/ 3677149 w 4457501"/>
              <a:gd name="connsiteY8" fmla="*/ 1538935 h 1538935"/>
              <a:gd name="connsiteX9" fmla="*/ 3279792 w 4457501"/>
              <a:gd name="connsiteY9" fmla="*/ 1299564 h 1538935"/>
              <a:gd name="connsiteX10" fmla="*/ 2662213 w 4457501"/>
              <a:gd name="connsiteY10" fmla="*/ 993168 h 1538935"/>
              <a:gd name="connsiteX11" fmla="*/ 1958460 w 4457501"/>
              <a:gd name="connsiteY11" fmla="*/ 686772 h 1538935"/>
              <a:gd name="connsiteX12" fmla="*/ 1374393 w 4457501"/>
              <a:gd name="connsiteY12" fmla="*/ 485700 h 1538935"/>
              <a:gd name="connsiteX13" fmla="*/ 857350 w 4457501"/>
              <a:gd name="connsiteY13" fmla="*/ 303777 h 1538935"/>
              <a:gd name="connsiteX14" fmla="*/ 321157 w 4457501"/>
              <a:gd name="connsiteY14" fmla="*/ 107492 h 1538935"/>
              <a:gd name="connsiteX15" fmla="*/ 0 w 4457501"/>
              <a:gd name="connsiteY15" fmla="*/ 57150 h 15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501" h="1538935">
                <a:moveTo>
                  <a:pt x="0" y="57150"/>
                </a:moveTo>
                <a:lnTo>
                  <a:pt x="781050" y="0"/>
                </a:lnTo>
                <a:lnTo>
                  <a:pt x="1376363" y="152400"/>
                </a:lnTo>
                <a:lnTo>
                  <a:pt x="2033588" y="381000"/>
                </a:lnTo>
                <a:lnTo>
                  <a:pt x="2586038" y="614362"/>
                </a:lnTo>
                <a:lnTo>
                  <a:pt x="3571825" y="997955"/>
                </a:lnTo>
                <a:lnTo>
                  <a:pt x="4007482" y="1213390"/>
                </a:lnTo>
                <a:lnTo>
                  <a:pt x="4457501" y="1524573"/>
                </a:lnTo>
                <a:lnTo>
                  <a:pt x="3677149" y="1538935"/>
                </a:lnTo>
                <a:lnTo>
                  <a:pt x="3279792" y="1299564"/>
                </a:lnTo>
                <a:lnTo>
                  <a:pt x="2662213" y="993168"/>
                </a:lnTo>
                <a:lnTo>
                  <a:pt x="1958460" y="686772"/>
                </a:lnTo>
                <a:lnTo>
                  <a:pt x="1374393" y="485700"/>
                </a:lnTo>
                <a:lnTo>
                  <a:pt x="857350" y="303777"/>
                </a:lnTo>
                <a:lnTo>
                  <a:pt x="321157" y="107492"/>
                </a:lnTo>
                <a:lnTo>
                  <a:pt x="0" y="57150"/>
                </a:lnTo>
                <a:close/>
              </a:path>
            </a:pathLst>
          </a:custGeom>
          <a:solidFill>
            <a:schemeClr val="accent4">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Freeform 15"/>
          <p:cNvSpPr/>
          <p:nvPr/>
        </p:nvSpPr>
        <p:spPr>
          <a:xfrm>
            <a:off x="4339119" y="2651581"/>
            <a:ext cx="3883632" cy="1803115"/>
          </a:xfrm>
          <a:custGeom>
            <a:avLst/>
            <a:gdLst>
              <a:gd name="connsiteX0" fmla="*/ 0 w 3883632"/>
              <a:gd name="connsiteY0" fmla="*/ 0 h 1803115"/>
              <a:gd name="connsiteX1" fmla="*/ 128427 w 3883632"/>
              <a:gd name="connsiteY1" fmla="*/ 184935 h 1803115"/>
              <a:gd name="connsiteX2" fmla="*/ 318499 w 3883632"/>
              <a:gd name="connsiteY2" fmla="*/ 375007 h 1803115"/>
              <a:gd name="connsiteX3" fmla="*/ 390418 w 3883632"/>
              <a:gd name="connsiteY3" fmla="*/ 385281 h 1803115"/>
              <a:gd name="connsiteX4" fmla="*/ 965771 w 3883632"/>
              <a:gd name="connsiteY4" fmla="*/ 559942 h 1803115"/>
              <a:gd name="connsiteX5" fmla="*/ 1469205 w 3883632"/>
              <a:gd name="connsiteY5" fmla="*/ 739740 h 1803115"/>
              <a:gd name="connsiteX6" fmla="*/ 1952090 w 3883632"/>
              <a:gd name="connsiteY6" fmla="*/ 909263 h 1803115"/>
              <a:gd name="connsiteX7" fmla="*/ 2327097 w 3883632"/>
              <a:gd name="connsiteY7" fmla="*/ 1037690 h 1803115"/>
              <a:gd name="connsiteX8" fmla="*/ 2851079 w 3883632"/>
              <a:gd name="connsiteY8" fmla="*/ 1238036 h 1803115"/>
              <a:gd name="connsiteX9" fmla="*/ 3231223 w 3883632"/>
              <a:gd name="connsiteY9" fmla="*/ 1433245 h 1803115"/>
              <a:gd name="connsiteX10" fmla="*/ 3637052 w 3883632"/>
              <a:gd name="connsiteY10" fmla="*/ 1613043 h 1803115"/>
              <a:gd name="connsiteX11" fmla="*/ 3883632 w 3883632"/>
              <a:gd name="connsiteY11" fmla="*/ 1803115 h 1803115"/>
              <a:gd name="connsiteX12" fmla="*/ 3678148 w 3883632"/>
              <a:gd name="connsiteY12" fmla="*/ 1479479 h 1803115"/>
              <a:gd name="connsiteX13" fmla="*/ 3369924 w 3883632"/>
              <a:gd name="connsiteY13" fmla="*/ 1279133 h 1803115"/>
              <a:gd name="connsiteX14" fmla="*/ 3025739 w 3883632"/>
              <a:gd name="connsiteY14" fmla="*/ 1104472 h 1803115"/>
              <a:gd name="connsiteX15" fmla="*/ 2707241 w 3883632"/>
              <a:gd name="connsiteY15" fmla="*/ 940086 h 1803115"/>
              <a:gd name="connsiteX16" fmla="*/ 2208944 w 3883632"/>
              <a:gd name="connsiteY16" fmla="*/ 734603 h 1803115"/>
              <a:gd name="connsiteX17" fmla="*/ 1571946 w 3883632"/>
              <a:gd name="connsiteY17" fmla="*/ 477749 h 1803115"/>
              <a:gd name="connsiteX18" fmla="*/ 1222625 w 3883632"/>
              <a:gd name="connsiteY18" fmla="*/ 354459 h 1803115"/>
              <a:gd name="connsiteX19" fmla="*/ 775699 w 3883632"/>
              <a:gd name="connsiteY19" fmla="*/ 215758 h 1803115"/>
              <a:gd name="connsiteX20" fmla="*/ 410966 w 3883632"/>
              <a:gd name="connsiteY20" fmla="*/ 71919 h 1803115"/>
              <a:gd name="connsiteX21" fmla="*/ 0 w 3883632"/>
              <a:gd name="connsiteY21" fmla="*/ 0 h 180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3632" h="1803115">
                <a:moveTo>
                  <a:pt x="0" y="0"/>
                </a:moveTo>
                <a:lnTo>
                  <a:pt x="128427" y="184935"/>
                </a:lnTo>
                <a:lnTo>
                  <a:pt x="318499" y="375007"/>
                </a:lnTo>
                <a:lnTo>
                  <a:pt x="390418" y="385281"/>
                </a:lnTo>
                <a:lnTo>
                  <a:pt x="965771" y="559942"/>
                </a:lnTo>
                <a:lnTo>
                  <a:pt x="1469205" y="739740"/>
                </a:lnTo>
                <a:lnTo>
                  <a:pt x="1952090" y="909263"/>
                </a:lnTo>
                <a:lnTo>
                  <a:pt x="2327097" y="1037690"/>
                </a:lnTo>
                <a:lnTo>
                  <a:pt x="2851079" y="1238036"/>
                </a:lnTo>
                <a:lnTo>
                  <a:pt x="3231223" y="1433245"/>
                </a:lnTo>
                <a:lnTo>
                  <a:pt x="3637052" y="1613043"/>
                </a:lnTo>
                <a:lnTo>
                  <a:pt x="3883632" y="1803115"/>
                </a:lnTo>
                <a:lnTo>
                  <a:pt x="3678148" y="1479479"/>
                </a:lnTo>
                <a:lnTo>
                  <a:pt x="3369924" y="1279133"/>
                </a:lnTo>
                <a:lnTo>
                  <a:pt x="3025739" y="1104472"/>
                </a:lnTo>
                <a:lnTo>
                  <a:pt x="2707241" y="940086"/>
                </a:lnTo>
                <a:lnTo>
                  <a:pt x="2208944" y="734603"/>
                </a:lnTo>
                <a:lnTo>
                  <a:pt x="1571946" y="477749"/>
                </a:lnTo>
                <a:lnTo>
                  <a:pt x="1222625" y="354459"/>
                </a:lnTo>
                <a:lnTo>
                  <a:pt x="775699" y="215758"/>
                </a:lnTo>
                <a:lnTo>
                  <a:pt x="410966" y="71919"/>
                </a:lnTo>
                <a:lnTo>
                  <a:pt x="0" y="0"/>
                </a:lnTo>
                <a:close/>
              </a:path>
            </a:pathLst>
          </a:custGeom>
          <a:blipFill>
            <a:blip r:embed="rId2"/>
            <a:tile tx="0" ty="0" sx="100000" sy="100000" flip="none" algn="tl"/>
          </a:bli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reeform 16"/>
          <p:cNvSpPr/>
          <p:nvPr/>
        </p:nvSpPr>
        <p:spPr>
          <a:xfrm>
            <a:off x="8028973" y="4101668"/>
            <a:ext cx="769717" cy="445625"/>
          </a:xfrm>
          <a:custGeom>
            <a:avLst/>
            <a:gdLst>
              <a:gd name="connsiteX0" fmla="*/ 0 w 769717"/>
              <a:gd name="connsiteY0" fmla="*/ 28937 h 445625"/>
              <a:gd name="connsiteX1" fmla="*/ 133109 w 769717"/>
              <a:gd name="connsiteY1" fmla="*/ 243069 h 445625"/>
              <a:gd name="connsiteX2" fmla="*/ 243069 w 769717"/>
              <a:gd name="connsiteY2" fmla="*/ 376177 h 445625"/>
              <a:gd name="connsiteX3" fmla="*/ 358815 w 769717"/>
              <a:gd name="connsiteY3" fmla="*/ 445625 h 445625"/>
              <a:gd name="connsiteX4" fmla="*/ 474562 w 769717"/>
              <a:gd name="connsiteY4" fmla="*/ 399327 h 445625"/>
              <a:gd name="connsiteX5" fmla="*/ 567160 w 769717"/>
              <a:gd name="connsiteY5" fmla="*/ 300942 h 445625"/>
              <a:gd name="connsiteX6" fmla="*/ 694481 w 769717"/>
              <a:gd name="connsiteY6" fmla="*/ 121534 h 445625"/>
              <a:gd name="connsiteX7" fmla="*/ 769717 w 769717"/>
              <a:gd name="connsiteY7" fmla="*/ 0 h 445625"/>
              <a:gd name="connsiteX8" fmla="*/ 0 w 769717"/>
              <a:gd name="connsiteY8" fmla="*/ 28937 h 44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17" h="445625">
                <a:moveTo>
                  <a:pt x="0" y="28937"/>
                </a:moveTo>
                <a:lnTo>
                  <a:pt x="133109" y="243069"/>
                </a:lnTo>
                <a:lnTo>
                  <a:pt x="243069" y="376177"/>
                </a:lnTo>
                <a:lnTo>
                  <a:pt x="358815" y="445625"/>
                </a:lnTo>
                <a:lnTo>
                  <a:pt x="474562" y="399327"/>
                </a:lnTo>
                <a:lnTo>
                  <a:pt x="567160" y="300942"/>
                </a:lnTo>
                <a:lnTo>
                  <a:pt x="694481" y="121534"/>
                </a:lnTo>
                <a:lnTo>
                  <a:pt x="769717" y="0"/>
                </a:lnTo>
                <a:lnTo>
                  <a:pt x="0" y="28937"/>
                </a:lnTo>
                <a:close/>
              </a:path>
            </a:pathLst>
          </a:cu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Freeform 17"/>
          <p:cNvSpPr/>
          <p:nvPr/>
        </p:nvSpPr>
        <p:spPr>
          <a:xfrm>
            <a:off x="4683889" y="327466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5" name="Straight Connector 24"/>
          <p:cNvCxnSpPr/>
          <p:nvPr/>
        </p:nvCxnSpPr>
        <p:spPr>
          <a:xfrm>
            <a:off x="4683889" y="3130581"/>
            <a:ext cx="0" cy="41665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367452" y="4561280"/>
            <a:ext cx="0" cy="41665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843918" y="4114353"/>
            <a:ext cx="312906" cy="369332"/>
          </a:xfrm>
          <a:prstGeom prst="rect">
            <a:avLst/>
          </a:prstGeom>
          <a:noFill/>
        </p:spPr>
        <p:txBody>
          <a:bodyPr wrap="none" rtlCol="0">
            <a:spAutoFit/>
          </a:bodyPr>
          <a:lstStyle/>
          <a:p>
            <a:r>
              <a:rPr lang="en-US" dirty="0">
                <a:solidFill>
                  <a:prstClr val="black"/>
                </a:solidFill>
              </a:rPr>
              <a:t>L</a:t>
            </a:r>
          </a:p>
        </p:txBody>
      </p:sp>
      <p:sp>
        <p:nvSpPr>
          <p:cNvPr id="28" name="TextBox 27"/>
          <p:cNvSpPr txBox="1"/>
          <p:nvPr/>
        </p:nvSpPr>
        <p:spPr>
          <a:xfrm>
            <a:off x="6954198" y="2829973"/>
            <a:ext cx="415498" cy="369332"/>
          </a:xfrm>
          <a:prstGeom prst="rect">
            <a:avLst/>
          </a:prstGeom>
          <a:noFill/>
        </p:spPr>
        <p:txBody>
          <a:bodyPr wrap="none" rtlCol="0">
            <a:spAutoFit/>
          </a:bodyPr>
          <a:lstStyle/>
          <a:p>
            <a:r>
              <a:rPr lang="en-US" dirty="0">
                <a:solidFill>
                  <a:srgbClr val="0070C0"/>
                </a:solidFill>
              </a:rPr>
              <a:t>A</a:t>
            </a:r>
            <a:r>
              <a:rPr lang="en-US" baseline="-25000" dirty="0">
                <a:solidFill>
                  <a:srgbClr val="0070C0"/>
                </a:solidFill>
              </a:rPr>
              <a:t>s</a:t>
            </a:r>
          </a:p>
        </p:txBody>
      </p:sp>
      <p:cxnSp>
        <p:nvCxnSpPr>
          <p:cNvPr id="31" name="Straight Arrow Connector 30"/>
          <p:cNvCxnSpPr>
            <a:stCxn id="28" idx="1"/>
          </p:cNvCxnSpPr>
          <p:nvPr/>
        </p:nvCxnSpPr>
        <p:spPr>
          <a:xfrm flipH="1">
            <a:off x="6471684" y="3014639"/>
            <a:ext cx="482514" cy="115942"/>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916154" y="4149427"/>
            <a:ext cx="423514" cy="369332"/>
          </a:xfrm>
          <a:prstGeom prst="rect">
            <a:avLst/>
          </a:prstGeom>
          <a:noFill/>
        </p:spPr>
        <p:txBody>
          <a:bodyPr wrap="none" rtlCol="0">
            <a:spAutoFit/>
          </a:bodyPr>
          <a:lstStyle/>
          <a:p>
            <a:r>
              <a:rPr lang="en-US" dirty="0">
                <a:solidFill>
                  <a:srgbClr val="ED982D">
                    <a:lumMod val="50000"/>
                  </a:srgbClr>
                </a:solidFill>
              </a:rPr>
              <a:t>A</a:t>
            </a:r>
            <a:r>
              <a:rPr lang="en-US" baseline="-25000" dirty="0">
                <a:solidFill>
                  <a:srgbClr val="ED982D">
                    <a:lumMod val="50000"/>
                  </a:srgbClr>
                </a:solidFill>
              </a:rPr>
              <a:t>b</a:t>
            </a:r>
          </a:p>
        </p:txBody>
      </p:sp>
      <p:cxnSp>
        <p:nvCxnSpPr>
          <p:cNvPr id="33" name="Straight Arrow Connector 32"/>
          <p:cNvCxnSpPr>
            <a:stCxn id="32" idx="0"/>
          </p:cNvCxnSpPr>
          <p:nvPr/>
        </p:nvCxnSpPr>
        <p:spPr>
          <a:xfrm flipV="1">
            <a:off x="6127911" y="3421061"/>
            <a:ext cx="108438" cy="728367"/>
          </a:xfrm>
          <a:prstGeom prst="straightConnector1">
            <a:avLst/>
          </a:prstGeom>
          <a:ln w="127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999448" y="4139813"/>
            <a:ext cx="338554" cy="369332"/>
          </a:xfrm>
          <a:prstGeom prst="rect">
            <a:avLst/>
          </a:prstGeom>
          <a:noFill/>
        </p:spPr>
        <p:txBody>
          <a:bodyPr wrap="none" rtlCol="0">
            <a:spAutoFit/>
          </a:bodyPr>
          <a:lstStyle/>
          <a:p>
            <a:r>
              <a:rPr lang="en-US" dirty="0">
                <a:solidFill>
                  <a:srgbClr val="0070C0"/>
                </a:solidFill>
              </a:rPr>
              <a:t>V</a:t>
            </a:r>
            <a:endParaRPr lang="en-US" baseline="-25000" dirty="0">
              <a:solidFill>
                <a:srgbClr val="0070C0"/>
              </a:solidFill>
            </a:endParaRPr>
          </a:p>
        </p:txBody>
      </p:sp>
      <p:cxnSp>
        <p:nvCxnSpPr>
          <p:cNvPr id="36" name="Straight Arrow Connector 35"/>
          <p:cNvCxnSpPr/>
          <p:nvPr/>
        </p:nvCxnSpPr>
        <p:spPr>
          <a:xfrm flipH="1" flipV="1">
            <a:off x="8376212" y="4332372"/>
            <a:ext cx="658256" cy="520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735568" y="4880091"/>
            <a:ext cx="0" cy="1799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982017" y="4863821"/>
            <a:ext cx="0" cy="1799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3735569" y="4946651"/>
            <a:ext cx="1246449" cy="23405"/>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195423" y="4600723"/>
            <a:ext cx="325730" cy="369332"/>
          </a:xfrm>
          <a:prstGeom prst="rect">
            <a:avLst/>
          </a:prstGeom>
          <a:noFill/>
        </p:spPr>
        <p:txBody>
          <a:bodyPr wrap="none" rtlCol="0">
            <a:spAutoFit/>
          </a:bodyPr>
          <a:lstStyle/>
          <a:p>
            <a:r>
              <a:rPr lang="en-US" dirty="0">
                <a:solidFill>
                  <a:srgbClr val="0070C0"/>
                </a:solidFill>
              </a:rPr>
              <a:t>T</a:t>
            </a:r>
          </a:p>
        </p:txBody>
      </p:sp>
      <p:sp>
        <p:nvSpPr>
          <p:cNvPr id="53" name="Freeform 52"/>
          <p:cNvSpPr/>
          <p:nvPr/>
        </p:nvSpPr>
        <p:spPr>
          <a:xfrm>
            <a:off x="3536950" y="5070645"/>
            <a:ext cx="1562100" cy="903094"/>
          </a:xfrm>
          <a:custGeom>
            <a:avLst/>
            <a:gdLst>
              <a:gd name="connsiteX0" fmla="*/ 0 w 1562100"/>
              <a:gd name="connsiteY0" fmla="*/ 0 h 903094"/>
              <a:gd name="connsiteX1" fmla="*/ 336550 w 1562100"/>
              <a:gd name="connsiteY1" fmla="*/ 546100 h 903094"/>
              <a:gd name="connsiteX2" fmla="*/ 584200 w 1562100"/>
              <a:gd name="connsiteY2" fmla="*/ 838200 h 903094"/>
              <a:gd name="connsiteX3" fmla="*/ 812800 w 1562100"/>
              <a:gd name="connsiteY3" fmla="*/ 895350 h 903094"/>
              <a:gd name="connsiteX4" fmla="*/ 1117600 w 1562100"/>
              <a:gd name="connsiteY4" fmla="*/ 717550 h 903094"/>
              <a:gd name="connsiteX5" fmla="*/ 1454150 w 1562100"/>
              <a:gd name="connsiteY5" fmla="*/ 254000 h 903094"/>
              <a:gd name="connsiteX6" fmla="*/ 1562100 w 1562100"/>
              <a:gd name="connsiteY6" fmla="*/ 25400 h 90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100" h="903094">
                <a:moveTo>
                  <a:pt x="0" y="0"/>
                </a:moveTo>
                <a:cubicBezTo>
                  <a:pt x="119591" y="203200"/>
                  <a:pt x="239183" y="406400"/>
                  <a:pt x="336550" y="546100"/>
                </a:cubicBezTo>
                <a:cubicBezTo>
                  <a:pt x="433917" y="685800"/>
                  <a:pt x="504825" y="779992"/>
                  <a:pt x="584200" y="838200"/>
                </a:cubicBezTo>
                <a:cubicBezTo>
                  <a:pt x="663575" y="896408"/>
                  <a:pt x="723900" y="915458"/>
                  <a:pt x="812800" y="895350"/>
                </a:cubicBezTo>
                <a:cubicBezTo>
                  <a:pt x="901700" y="875242"/>
                  <a:pt x="1010708" y="824442"/>
                  <a:pt x="1117600" y="717550"/>
                </a:cubicBezTo>
                <a:cubicBezTo>
                  <a:pt x="1224492" y="610658"/>
                  <a:pt x="1380067" y="369358"/>
                  <a:pt x="1454150" y="254000"/>
                </a:cubicBezTo>
                <a:cubicBezTo>
                  <a:pt x="1528233" y="138642"/>
                  <a:pt x="1545166" y="82021"/>
                  <a:pt x="1562100" y="25400"/>
                </a:cubicBez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TextBox 61"/>
          <p:cNvSpPr txBox="1"/>
          <p:nvPr/>
        </p:nvSpPr>
        <p:spPr>
          <a:xfrm>
            <a:off x="4797973" y="5456717"/>
            <a:ext cx="338554" cy="369332"/>
          </a:xfrm>
          <a:prstGeom prst="rect">
            <a:avLst/>
          </a:prstGeom>
          <a:noFill/>
        </p:spPr>
        <p:txBody>
          <a:bodyPr wrap="none" rtlCol="0">
            <a:spAutoFit/>
          </a:bodyPr>
          <a:lstStyle/>
          <a:p>
            <a:r>
              <a:rPr lang="en-US" dirty="0">
                <a:solidFill>
                  <a:srgbClr val="ED982D">
                    <a:lumMod val="50000"/>
                  </a:srgbClr>
                </a:solidFill>
              </a:rPr>
              <a:t>P</a:t>
            </a:r>
          </a:p>
        </p:txBody>
      </p:sp>
      <p:sp>
        <p:nvSpPr>
          <p:cNvPr id="65" name="Freeform 64"/>
          <p:cNvSpPr/>
          <p:nvPr/>
        </p:nvSpPr>
        <p:spPr>
          <a:xfrm>
            <a:off x="3673165" y="5043750"/>
            <a:ext cx="1340603" cy="774915"/>
          </a:xfrm>
          <a:custGeom>
            <a:avLst/>
            <a:gdLst>
              <a:gd name="connsiteX0" fmla="*/ 0 w 1340603"/>
              <a:gd name="connsiteY0" fmla="*/ 23247 h 774915"/>
              <a:gd name="connsiteX1" fmla="*/ 263471 w 1340603"/>
              <a:gd name="connsiteY1" fmla="*/ 457200 h 774915"/>
              <a:gd name="connsiteX2" fmla="*/ 449451 w 1340603"/>
              <a:gd name="connsiteY2" fmla="*/ 728420 h 774915"/>
              <a:gd name="connsiteX3" fmla="*/ 627681 w 1340603"/>
              <a:gd name="connsiteY3" fmla="*/ 774915 h 774915"/>
              <a:gd name="connsiteX4" fmla="*/ 914400 w 1340603"/>
              <a:gd name="connsiteY4" fmla="*/ 565688 h 774915"/>
              <a:gd name="connsiteX5" fmla="*/ 1123627 w 1340603"/>
              <a:gd name="connsiteY5" fmla="*/ 286719 h 774915"/>
              <a:gd name="connsiteX6" fmla="*/ 1301857 w 1340603"/>
              <a:gd name="connsiteY6" fmla="*/ 38746 h 774915"/>
              <a:gd name="connsiteX7" fmla="*/ 1340603 w 1340603"/>
              <a:gd name="connsiteY7" fmla="*/ 0 h 774915"/>
              <a:gd name="connsiteX8" fmla="*/ 0 w 1340603"/>
              <a:gd name="connsiteY8" fmla="*/ 23247 h 77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0603" h="774915">
                <a:moveTo>
                  <a:pt x="0" y="23247"/>
                </a:moveTo>
                <a:lnTo>
                  <a:pt x="263471" y="457200"/>
                </a:lnTo>
                <a:lnTo>
                  <a:pt x="449451" y="728420"/>
                </a:lnTo>
                <a:lnTo>
                  <a:pt x="627681" y="774915"/>
                </a:lnTo>
                <a:lnTo>
                  <a:pt x="914400" y="565688"/>
                </a:lnTo>
                <a:lnTo>
                  <a:pt x="1123627" y="286719"/>
                </a:lnTo>
                <a:lnTo>
                  <a:pt x="1301857" y="38746"/>
                </a:lnTo>
                <a:lnTo>
                  <a:pt x="1340603" y="0"/>
                </a:lnTo>
                <a:lnTo>
                  <a:pt x="0" y="23247"/>
                </a:lnTo>
                <a:close/>
              </a:path>
            </a:pathLst>
          </a:cu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Freeform 37"/>
          <p:cNvSpPr/>
          <p:nvPr/>
        </p:nvSpPr>
        <p:spPr>
          <a:xfrm>
            <a:off x="3146385" y="4674417"/>
            <a:ext cx="2307220" cy="1134516"/>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TextBox 69"/>
          <p:cNvSpPr txBox="1"/>
          <p:nvPr/>
        </p:nvSpPr>
        <p:spPr>
          <a:xfrm>
            <a:off x="4207861" y="5170926"/>
            <a:ext cx="338554" cy="369332"/>
          </a:xfrm>
          <a:prstGeom prst="rect">
            <a:avLst/>
          </a:prstGeom>
          <a:noFill/>
        </p:spPr>
        <p:txBody>
          <a:bodyPr wrap="none" rtlCol="0">
            <a:spAutoFit/>
          </a:bodyPr>
          <a:lstStyle/>
          <a:p>
            <a:r>
              <a:rPr lang="en-US" dirty="0">
                <a:solidFill>
                  <a:prstClr val="black"/>
                </a:solidFill>
              </a:rPr>
              <a:t>A</a:t>
            </a:r>
          </a:p>
        </p:txBody>
      </p:sp>
      <mc:AlternateContent xmlns:mc="http://schemas.openxmlformats.org/markup-compatibility/2006" xmlns:a14="http://schemas.microsoft.com/office/drawing/2010/main">
        <mc:Choice Requires="a14">
          <p:sp>
            <p:nvSpPr>
              <p:cNvPr id="71" name="TextBox 70"/>
              <p:cNvSpPr txBox="1"/>
              <p:nvPr/>
            </p:nvSpPr>
            <p:spPr>
              <a:xfrm>
                <a:off x="6236128" y="4810489"/>
                <a:ext cx="849848" cy="6090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solidFill>
                            <a:prstClr val="black"/>
                          </a:solidFill>
                          <a:latin typeface="Cambria Math" panose="02040503050406030204" pitchFamily="18" charset="0"/>
                        </a:rPr>
                        <m:t>𝐴</m:t>
                      </m:r>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𝑉</m:t>
                          </m:r>
                        </m:num>
                        <m:den>
                          <m:r>
                            <a:rPr lang="en-US" i="1">
                              <a:solidFill>
                                <a:prstClr val="black"/>
                              </a:solidFill>
                              <a:latin typeface="Cambria Math" panose="02040503050406030204" pitchFamily="18" charset="0"/>
                            </a:rPr>
                            <m:t>𝐿</m:t>
                          </m:r>
                        </m:den>
                      </m:f>
                    </m:oMath>
                  </m:oMathPara>
                </a14:m>
                <a:endParaRPr lang="en-US" dirty="0">
                  <a:solidFill>
                    <a:prstClr val="black"/>
                  </a:solidFill>
                </a:endParaRPr>
              </a:p>
            </p:txBody>
          </p:sp>
        </mc:Choice>
        <mc:Fallback xmlns="">
          <p:sp>
            <p:nvSpPr>
              <p:cNvPr id="71" name="TextBox 70"/>
              <p:cNvSpPr txBox="1">
                <a:spLocks noRot="1" noChangeAspect="1" noMove="1" noResize="1" noEditPoints="1" noAdjustHandles="1" noChangeArrowheads="1" noChangeShapeType="1" noTextEdit="1"/>
              </p:cNvSpPr>
              <p:nvPr/>
            </p:nvSpPr>
            <p:spPr>
              <a:xfrm>
                <a:off x="6236128" y="4810489"/>
                <a:ext cx="849848" cy="6090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6318248" y="5827636"/>
                <a:ext cx="837796" cy="485582"/>
              </a:xfrm>
              <a:prstGeom prst="rect">
                <a:avLst/>
              </a:prstGeom>
              <a:noFill/>
            </p:spPr>
            <p:txBody>
              <a:bodyPr wrap="square" rtlCol="0">
                <a:spAutoFit/>
              </a:bodyPr>
              <a:lstStyle/>
              <a:p>
                <a:r>
                  <a:rPr lang="en-US" dirty="0">
                    <a:solidFill>
                      <a:prstClr val="black"/>
                    </a:solidFill>
                  </a:rPr>
                  <a:t>T</a:t>
                </a:r>
                <a14:m>
                  <m:oMath xmlns:m="http://schemas.openxmlformats.org/officeDocument/2006/math">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𝐴</m:t>
                        </m:r>
                        <m:r>
                          <a:rPr lang="en-US" i="1" baseline="-25000">
                            <a:solidFill>
                              <a:prstClr val="black"/>
                            </a:solidFill>
                            <a:latin typeface="Cambria Math" panose="02040503050406030204" pitchFamily="18" charset="0"/>
                          </a:rPr>
                          <m:t>𝑠</m:t>
                        </m:r>
                      </m:num>
                      <m:den>
                        <m:r>
                          <a:rPr lang="en-US" i="1">
                            <a:solidFill>
                              <a:prstClr val="black"/>
                            </a:solidFill>
                            <a:latin typeface="Cambria Math" panose="02040503050406030204" pitchFamily="18" charset="0"/>
                          </a:rPr>
                          <m:t>𝐿</m:t>
                        </m:r>
                      </m:den>
                    </m:f>
                  </m:oMath>
                </a14:m>
                <a:endParaRPr lang="en-US" dirty="0">
                  <a:solidFill>
                    <a:prstClr val="black"/>
                  </a:solidFill>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6318248" y="5827636"/>
                <a:ext cx="837796" cy="485582"/>
              </a:xfrm>
              <a:prstGeom prst="rect">
                <a:avLst/>
              </a:prstGeom>
              <a:blipFill>
                <a:blip r:embed="rId4"/>
                <a:stretch>
                  <a:fillRect l="-5797"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6300401" y="5387033"/>
                <a:ext cx="837796" cy="485582"/>
              </a:xfrm>
              <a:prstGeom prst="rect">
                <a:avLst/>
              </a:prstGeom>
              <a:noFill/>
            </p:spPr>
            <p:txBody>
              <a:bodyPr wrap="square" rtlCol="0">
                <a:spAutoFit/>
              </a:bodyPr>
              <a:lstStyle/>
              <a:p>
                <a:r>
                  <a:rPr lang="en-US" dirty="0">
                    <a:solidFill>
                      <a:prstClr val="black"/>
                    </a:solidFill>
                  </a:rPr>
                  <a:t>P</a:t>
                </a:r>
                <a14:m>
                  <m:oMath xmlns:m="http://schemas.openxmlformats.org/officeDocument/2006/math">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𝐴</m:t>
                        </m:r>
                        <m:r>
                          <a:rPr lang="en-US" i="1" baseline="-25000">
                            <a:solidFill>
                              <a:prstClr val="black"/>
                            </a:solidFill>
                            <a:latin typeface="Cambria Math" panose="02040503050406030204" pitchFamily="18" charset="0"/>
                          </a:rPr>
                          <m:t>𝑏</m:t>
                        </m:r>
                      </m:num>
                      <m:den>
                        <m:r>
                          <a:rPr lang="en-US" i="1">
                            <a:solidFill>
                              <a:prstClr val="black"/>
                            </a:solidFill>
                            <a:latin typeface="Cambria Math" panose="02040503050406030204" pitchFamily="18" charset="0"/>
                          </a:rPr>
                          <m:t>𝐿</m:t>
                        </m:r>
                      </m:den>
                    </m:f>
                  </m:oMath>
                </a14:m>
                <a:endParaRPr lang="en-US" dirty="0">
                  <a:solidFill>
                    <a:prstClr val="black"/>
                  </a:solidFill>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6300401" y="5387033"/>
                <a:ext cx="837796" cy="485582"/>
              </a:xfrm>
              <a:prstGeom prst="rect">
                <a:avLst/>
              </a:prstGeom>
              <a:blipFill>
                <a:blip r:embed="rId5"/>
                <a:stretch>
                  <a:fillRect l="-6569" b="-7595"/>
                </a:stretch>
              </a:blipFill>
            </p:spPr>
            <p:txBody>
              <a:bodyPr/>
              <a:lstStyle/>
              <a:p>
                <a:r>
                  <a:rPr lang="en-US">
                    <a:noFill/>
                  </a:rPr>
                  <a:t> </a:t>
                </a:r>
              </a:p>
            </p:txBody>
          </p:sp>
        </mc:Fallback>
      </mc:AlternateContent>
      <p:sp>
        <p:nvSpPr>
          <p:cNvPr id="74" name="TextBox 73"/>
          <p:cNvSpPr txBox="1"/>
          <p:nvPr/>
        </p:nvSpPr>
        <p:spPr>
          <a:xfrm>
            <a:off x="7016093" y="4954076"/>
            <a:ext cx="2219135" cy="369332"/>
          </a:xfrm>
          <a:prstGeom prst="rect">
            <a:avLst/>
          </a:prstGeom>
          <a:noFill/>
        </p:spPr>
        <p:txBody>
          <a:bodyPr wrap="square" rtlCol="0">
            <a:spAutoFit/>
          </a:bodyPr>
          <a:lstStyle/>
          <a:p>
            <a:r>
              <a:rPr lang="en-US" dirty="0">
                <a:solidFill>
                  <a:prstClr val="black"/>
                </a:solidFill>
              </a:rPr>
              <a:t>Cross Section Area</a:t>
            </a:r>
          </a:p>
        </p:txBody>
      </p:sp>
      <p:sp>
        <p:nvSpPr>
          <p:cNvPr id="75" name="TextBox 74"/>
          <p:cNvSpPr txBox="1"/>
          <p:nvPr/>
        </p:nvSpPr>
        <p:spPr>
          <a:xfrm>
            <a:off x="7016093" y="5455389"/>
            <a:ext cx="2070463" cy="369332"/>
          </a:xfrm>
          <a:prstGeom prst="rect">
            <a:avLst/>
          </a:prstGeom>
          <a:noFill/>
        </p:spPr>
        <p:txBody>
          <a:bodyPr wrap="square" rtlCol="0">
            <a:spAutoFit/>
          </a:bodyPr>
          <a:lstStyle/>
          <a:p>
            <a:r>
              <a:rPr lang="en-US" dirty="0">
                <a:solidFill>
                  <a:prstClr val="black"/>
                </a:solidFill>
              </a:rPr>
              <a:t>Wetted Perimeter</a:t>
            </a:r>
          </a:p>
        </p:txBody>
      </p:sp>
      <p:sp>
        <p:nvSpPr>
          <p:cNvPr id="76" name="TextBox 75"/>
          <p:cNvSpPr txBox="1"/>
          <p:nvPr/>
        </p:nvSpPr>
        <p:spPr>
          <a:xfrm>
            <a:off x="7016093" y="5879968"/>
            <a:ext cx="2070463" cy="369332"/>
          </a:xfrm>
          <a:prstGeom prst="rect">
            <a:avLst/>
          </a:prstGeom>
          <a:noFill/>
        </p:spPr>
        <p:txBody>
          <a:bodyPr wrap="square" rtlCol="0">
            <a:spAutoFit/>
          </a:bodyPr>
          <a:lstStyle/>
          <a:p>
            <a:r>
              <a:rPr lang="en-US" dirty="0">
                <a:solidFill>
                  <a:prstClr val="black"/>
                </a:solidFill>
              </a:rPr>
              <a:t>Top Width</a:t>
            </a:r>
          </a:p>
        </p:txBody>
      </p:sp>
      <p:cxnSp>
        <p:nvCxnSpPr>
          <p:cNvPr id="79" name="Straight Connector 78"/>
          <p:cNvCxnSpPr/>
          <p:nvPr/>
        </p:nvCxnSpPr>
        <p:spPr>
          <a:xfrm flipH="1">
            <a:off x="2901387" y="5797770"/>
            <a:ext cx="844952"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2901387" y="5070645"/>
            <a:ext cx="844952"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a:off x="3254415" y="5070646"/>
            <a:ext cx="5788" cy="727125"/>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2963848" y="5225157"/>
            <a:ext cx="312906" cy="369332"/>
          </a:xfrm>
          <a:prstGeom prst="rect">
            <a:avLst/>
          </a:prstGeom>
          <a:noFill/>
        </p:spPr>
        <p:txBody>
          <a:bodyPr wrap="none" rtlCol="0">
            <a:spAutoFit/>
          </a:bodyPr>
          <a:lstStyle/>
          <a:p>
            <a:r>
              <a:rPr lang="en-US" dirty="0">
                <a:solidFill>
                  <a:srgbClr val="0070C0"/>
                </a:solidFill>
              </a:rPr>
              <a:t>h</a:t>
            </a:r>
          </a:p>
        </p:txBody>
      </p:sp>
      <p:sp>
        <p:nvSpPr>
          <p:cNvPr id="84" name="TextBox 83"/>
          <p:cNvSpPr txBox="1"/>
          <p:nvPr/>
        </p:nvSpPr>
        <p:spPr>
          <a:xfrm>
            <a:off x="7273635" y="2815811"/>
            <a:ext cx="2712321" cy="369332"/>
          </a:xfrm>
          <a:prstGeom prst="rect">
            <a:avLst/>
          </a:prstGeom>
          <a:noFill/>
        </p:spPr>
        <p:txBody>
          <a:bodyPr wrap="square" rtlCol="0">
            <a:spAutoFit/>
          </a:bodyPr>
          <a:lstStyle/>
          <a:p>
            <a:r>
              <a:rPr lang="en-US" dirty="0">
                <a:solidFill>
                  <a:srgbClr val="0070C0"/>
                </a:solidFill>
              </a:rPr>
              <a:t>Surface Area</a:t>
            </a:r>
          </a:p>
        </p:txBody>
      </p:sp>
      <p:sp>
        <p:nvSpPr>
          <p:cNvPr id="85" name="TextBox 84"/>
          <p:cNvSpPr txBox="1"/>
          <p:nvPr/>
        </p:nvSpPr>
        <p:spPr>
          <a:xfrm>
            <a:off x="9235227" y="4142252"/>
            <a:ext cx="1089062" cy="369332"/>
          </a:xfrm>
          <a:prstGeom prst="rect">
            <a:avLst/>
          </a:prstGeom>
          <a:noFill/>
        </p:spPr>
        <p:txBody>
          <a:bodyPr wrap="square" rtlCol="0">
            <a:spAutoFit/>
          </a:bodyPr>
          <a:lstStyle/>
          <a:p>
            <a:r>
              <a:rPr lang="en-US" dirty="0">
                <a:solidFill>
                  <a:srgbClr val="0070C0"/>
                </a:solidFill>
              </a:rPr>
              <a:t>Volume</a:t>
            </a:r>
          </a:p>
        </p:txBody>
      </p:sp>
      <p:sp>
        <p:nvSpPr>
          <p:cNvPr id="90" name="TextBox 89"/>
          <p:cNvSpPr txBox="1"/>
          <p:nvPr/>
        </p:nvSpPr>
        <p:spPr>
          <a:xfrm>
            <a:off x="2270918" y="5212427"/>
            <a:ext cx="839842" cy="369332"/>
          </a:xfrm>
          <a:prstGeom prst="rect">
            <a:avLst/>
          </a:prstGeom>
          <a:noFill/>
        </p:spPr>
        <p:txBody>
          <a:bodyPr wrap="square" rtlCol="0">
            <a:spAutoFit/>
          </a:bodyPr>
          <a:lstStyle/>
          <a:p>
            <a:r>
              <a:rPr lang="en-US" dirty="0">
                <a:solidFill>
                  <a:srgbClr val="0070C0"/>
                </a:solidFill>
              </a:rPr>
              <a:t>Depth</a:t>
            </a:r>
          </a:p>
        </p:txBody>
      </p:sp>
      <p:sp>
        <p:nvSpPr>
          <p:cNvPr id="7" name="Freeform 6"/>
          <p:cNvSpPr/>
          <p:nvPr/>
        </p:nvSpPr>
        <p:spPr>
          <a:xfrm>
            <a:off x="7670157" y="3854769"/>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7" name="Picture 46"/>
          <p:cNvPicPr>
            <a:picLocks noChangeAspect="1"/>
          </p:cNvPicPr>
          <p:nvPr/>
        </p:nvPicPr>
        <p:blipFill>
          <a:blip r:embed="rId6"/>
          <a:stretch>
            <a:fillRect/>
          </a:stretch>
        </p:blipFill>
        <p:spPr>
          <a:xfrm>
            <a:off x="1656459" y="2493557"/>
            <a:ext cx="2491334" cy="1625996"/>
          </a:xfrm>
          <a:prstGeom prst="rect">
            <a:avLst/>
          </a:prstGeom>
        </p:spPr>
      </p:pic>
      <p:cxnSp>
        <p:nvCxnSpPr>
          <p:cNvPr id="10" name="Straight Arrow Connector 9"/>
          <p:cNvCxnSpPr>
            <a:endCxn id="8" idx="3"/>
          </p:cNvCxnSpPr>
          <p:nvPr/>
        </p:nvCxnSpPr>
        <p:spPr bwMode="auto">
          <a:xfrm flipV="1">
            <a:off x="2836223" y="2985291"/>
            <a:ext cx="1745810" cy="100242"/>
          </a:xfrm>
          <a:prstGeom prst="straightConnector1">
            <a:avLst/>
          </a:prstGeom>
          <a:noFill/>
          <a:ln w="19050" cap="flat" cmpd="sng" algn="ctr">
            <a:solidFill>
              <a:schemeClr val="tx2"/>
            </a:solidFill>
            <a:prstDash val="solid"/>
            <a:round/>
            <a:headEnd type="triangle"/>
            <a:tailEnd type="triangle"/>
          </a:ln>
          <a:effectLst/>
        </p:spPr>
      </p:cxnSp>
      <p:cxnSp>
        <p:nvCxnSpPr>
          <p:cNvPr id="21" name="Straight Arrow Connector 20"/>
          <p:cNvCxnSpPr/>
          <p:nvPr/>
        </p:nvCxnSpPr>
        <p:spPr bwMode="auto">
          <a:xfrm flipV="1">
            <a:off x="2871065" y="1925645"/>
            <a:ext cx="73876" cy="1122727"/>
          </a:xfrm>
          <a:prstGeom prst="straightConnector1">
            <a:avLst/>
          </a:prstGeom>
          <a:noFill/>
          <a:ln w="19050" cap="flat" cmpd="sng" algn="ctr">
            <a:solidFill>
              <a:schemeClr val="tx2"/>
            </a:solidFill>
            <a:prstDash val="solid"/>
            <a:round/>
            <a:headEnd type="triangle"/>
            <a:tailEnd type="triangle"/>
          </a:ln>
          <a:effectLst/>
        </p:spPr>
      </p:cxnSp>
      <mc:AlternateContent xmlns:mc="http://schemas.openxmlformats.org/markup-compatibility/2006" xmlns:a14="http://schemas.microsoft.com/office/drawing/2010/main">
        <mc:Choice Requires="a14">
          <p:sp>
            <p:nvSpPr>
              <p:cNvPr id="54" name="TextBox 53"/>
              <p:cNvSpPr txBox="1"/>
              <p:nvPr/>
            </p:nvSpPr>
            <p:spPr>
              <a:xfrm>
                <a:off x="6318248" y="6271822"/>
                <a:ext cx="837796" cy="485582"/>
              </a:xfrm>
              <a:prstGeom prst="rect">
                <a:avLst/>
              </a:prstGeom>
              <a:noFill/>
            </p:spPr>
            <p:txBody>
              <a:bodyPr wrap="square" rtlCol="0">
                <a:spAutoFit/>
              </a:bodyPr>
              <a:lstStyle/>
              <a:p>
                <a:r>
                  <a:rPr lang="en-US" dirty="0">
                    <a:solidFill>
                      <a:prstClr val="black"/>
                    </a:solidFill>
                  </a:rPr>
                  <a:t>R</a:t>
                </a:r>
                <a14:m>
                  <m:oMath xmlns:m="http://schemas.openxmlformats.org/officeDocument/2006/math">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𝐴</m:t>
                        </m:r>
                      </m:num>
                      <m:den>
                        <m:r>
                          <a:rPr lang="en-US" i="1">
                            <a:solidFill>
                              <a:prstClr val="black"/>
                            </a:solidFill>
                            <a:latin typeface="Cambria Math" panose="02040503050406030204" pitchFamily="18" charset="0"/>
                          </a:rPr>
                          <m:t>𝑃</m:t>
                        </m:r>
                      </m:den>
                    </m:f>
                  </m:oMath>
                </a14:m>
                <a:endParaRPr lang="en-US" dirty="0">
                  <a:solidFill>
                    <a:prstClr val="black"/>
                  </a:solidFill>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6318248" y="6271822"/>
                <a:ext cx="837796" cy="485582"/>
              </a:xfrm>
              <a:prstGeom prst="rect">
                <a:avLst/>
              </a:prstGeom>
              <a:blipFill>
                <a:blip r:embed="rId7"/>
                <a:stretch>
                  <a:fillRect l="-5797" b="-7595"/>
                </a:stretch>
              </a:blipFill>
            </p:spPr>
            <p:txBody>
              <a:bodyPr/>
              <a:lstStyle/>
              <a:p>
                <a:r>
                  <a:rPr lang="en-US">
                    <a:noFill/>
                  </a:rPr>
                  <a:t> </a:t>
                </a:r>
              </a:p>
            </p:txBody>
          </p:sp>
        </mc:Fallback>
      </mc:AlternateContent>
      <p:sp>
        <p:nvSpPr>
          <p:cNvPr id="55" name="TextBox 54"/>
          <p:cNvSpPr txBox="1"/>
          <p:nvPr/>
        </p:nvSpPr>
        <p:spPr>
          <a:xfrm>
            <a:off x="7016093" y="6324154"/>
            <a:ext cx="2070463" cy="369332"/>
          </a:xfrm>
          <a:prstGeom prst="rect">
            <a:avLst/>
          </a:prstGeom>
          <a:noFill/>
        </p:spPr>
        <p:txBody>
          <a:bodyPr wrap="square" rtlCol="0">
            <a:spAutoFit/>
          </a:bodyPr>
          <a:lstStyle/>
          <a:p>
            <a:r>
              <a:rPr lang="en-US" dirty="0">
                <a:solidFill>
                  <a:prstClr val="black"/>
                </a:solidFill>
              </a:rPr>
              <a:t>Hydraulic Radius</a:t>
            </a:r>
          </a:p>
        </p:txBody>
      </p:sp>
      <p:sp>
        <p:nvSpPr>
          <p:cNvPr id="56" name="Rectangle 55"/>
          <p:cNvSpPr/>
          <p:nvPr/>
        </p:nvSpPr>
        <p:spPr>
          <a:xfrm>
            <a:off x="4882038" y="1591593"/>
            <a:ext cx="4153686" cy="584775"/>
          </a:xfrm>
          <a:prstGeom prst="rect">
            <a:avLst/>
          </a:prstGeom>
          <a:solidFill>
            <a:srgbClr val="FFFF00"/>
          </a:solidFill>
        </p:spPr>
        <p:txBody>
          <a:bodyPr wrap="square">
            <a:spAutoFit/>
          </a:bodyPr>
          <a:lstStyle/>
          <a:p>
            <a:pPr marL="285750" indent="-285750">
              <a:buFont typeface="Arial" panose="020B0604020202020204" pitchFamily="34" charset="0"/>
              <a:buChar char="•"/>
            </a:pPr>
            <a:r>
              <a:rPr lang="en-US" sz="1600" dirty="0" smtClean="0"/>
              <a:t>A table with reach hydraulic parameters keyed to hydrography</a:t>
            </a:r>
          </a:p>
        </p:txBody>
      </p:sp>
    </p:spTree>
    <p:extLst>
      <p:ext uri="{BB962C8B-B14F-4D97-AF65-F5344CB8AC3E}">
        <p14:creationId xmlns:p14="http://schemas.microsoft.com/office/powerpoint/2010/main" val="903811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Terrain based derivation of “reach scale” hydraulic properties</a:t>
            </a:r>
            <a:endParaRPr lang="en-US" dirty="0"/>
          </a:p>
        </p:txBody>
      </p:sp>
      <p:sp>
        <p:nvSpPr>
          <p:cNvPr id="3" name="TextBox 2"/>
          <p:cNvSpPr txBox="1"/>
          <p:nvPr/>
        </p:nvSpPr>
        <p:spPr>
          <a:xfrm flipH="1">
            <a:off x="1958774" y="1514434"/>
            <a:ext cx="4614203" cy="923330"/>
          </a:xfrm>
          <a:prstGeom prst="rect">
            <a:avLst/>
          </a:prstGeom>
          <a:noFill/>
        </p:spPr>
        <p:txBody>
          <a:bodyPr wrap="square" rtlCol="0">
            <a:spAutoFit/>
          </a:bodyPr>
          <a:lstStyle/>
          <a:p>
            <a:r>
              <a:rPr lang="en-US" dirty="0"/>
              <a:t>For each Catchment</a:t>
            </a:r>
          </a:p>
          <a:p>
            <a:r>
              <a:rPr lang="en-US" dirty="0"/>
              <a:t>For each height h</a:t>
            </a:r>
          </a:p>
          <a:p>
            <a:r>
              <a:rPr lang="en-US" dirty="0"/>
              <a:t>Identify cells where </a:t>
            </a:r>
            <a:r>
              <a:rPr lang="en-US" dirty="0" err="1"/>
              <a:t>h</a:t>
            </a:r>
            <a:r>
              <a:rPr lang="en-US" baseline="-25000" dirty="0" err="1"/>
              <a:t>s</a:t>
            </a:r>
            <a:r>
              <a:rPr lang="en-US" dirty="0"/>
              <a:t> &lt; h</a:t>
            </a:r>
          </a:p>
        </p:txBody>
      </p:sp>
      <mc:AlternateContent xmlns:mc="http://schemas.openxmlformats.org/markup-compatibility/2006" xmlns:a14="http://schemas.microsoft.com/office/drawing/2010/main">
        <mc:Choice Requires="a14">
          <p:sp>
            <p:nvSpPr>
              <p:cNvPr id="4" name="Rectangle 3"/>
              <p:cNvSpPr/>
              <p:nvPr/>
            </p:nvSpPr>
            <p:spPr>
              <a:xfrm>
                <a:off x="1958774" y="3525915"/>
                <a:ext cx="3338991" cy="427746"/>
              </a:xfrm>
              <a:prstGeom prst="rect">
                <a:avLst/>
              </a:prstGeom>
            </p:spPr>
            <p:txBody>
              <a:bodyPr wrap="none">
                <a:spAutoFit/>
              </a:bodyPr>
              <a:lstStyle/>
              <a:p>
                <a:r>
                  <a:rPr lang="en-US" dirty="0"/>
                  <a:t>Bed Area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𝑏</m:t>
                        </m:r>
                      </m:sub>
                    </m:sSub>
                    <m:r>
                      <a:rPr lang="en-US" i="1">
                        <a:latin typeface="Cambria Math" panose="02040503050406030204" pitchFamily="18" charset="0"/>
                      </a:rPr>
                      <m:t>=</m:t>
                    </m:r>
                    <m:nary>
                      <m:naryPr>
                        <m:chr m:val="∑"/>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𝑐</m:t>
                            </m:r>
                          </m:sub>
                        </m:sSub>
                        <m:rad>
                          <m:radPr>
                            <m:degHide m:val="on"/>
                            <m:ctrlPr>
                              <a:rPr lang="en-US" i="1">
                                <a:latin typeface="Cambria Math" panose="02040503050406030204" pitchFamily="18" charset="0"/>
                              </a:rPr>
                            </m:ctrlPr>
                          </m:radPr>
                          <m:deg/>
                          <m:e>
                            <m:r>
                              <a:rPr lang="en-US" i="1">
                                <a:latin typeface="Cambria Math" panose="02040503050406030204" pitchFamily="18" charset="0"/>
                              </a:rPr>
                              <m:t>1+</m:t>
                            </m:r>
                            <m:r>
                              <a:rPr lang="en-US" i="1">
                                <a:latin typeface="Cambria Math" panose="02040503050406030204" pitchFamily="18" charset="0"/>
                              </a:rPr>
                              <m:t>𝑠𝑙</m:t>
                            </m:r>
                            <m:sSup>
                              <m:sSupPr>
                                <m:ctrlPr>
                                  <a:rPr lang="en-US" i="1">
                                    <a:latin typeface="Cambria Math" panose="02040503050406030204" pitchFamily="18" charset="0"/>
                                  </a:rPr>
                                </m:ctrlPr>
                              </m:sSupPr>
                              <m:e>
                                <m:r>
                                  <a:rPr lang="en-US" i="1">
                                    <a:latin typeface="Cambria Math" panose="02040503050406030204" pitchFamily="18" charset="0"/>
                                  </a:rPr>
                                  <m:t>𝑝</m:t>
                                </m:r>
                              </m:e>
                              <m:sup>
                                <m:r>
                                  <a:rPr lang="en-US" i="1">
                                    <a:latin typeface="Cambria Math" panose="02040503050406030204" pitchFamily="18" charset="0"/>
                                  </a:rPr>
                                  <m:t>2</m:t>
                                </m:r>
                              </m:sup>
                            </m:sSup>
                          </m:e>
                        </m:rad>
                      </m:e>
                    </m:nary>
                  </m:oMath>
                </a14:m>
                <a:r>
                  <a:rPr lang="en-US" dirty="0"/>
                  <a:t> </a:t>
                </a:r>
              </a:p>
            </p:txBody>
          </p:sp>
        </mc:Choice>
        <mc:Fallback xmlns="">
          <p:sp>
            <p:nvSpPr>
              <p:cNvPr id="4" name="Rectangle 3"/>
              <p:cNvSpPr>
                <a:spLocks noRot="1" noChangeAspect="1" noMove="1" noResize="1" noEditPoints="1" noAdjustHandles="1" noChangeArrowheads="1" noChangeShapeType="1" noTextEdit="1"/>
              </p:cNvSpPr>
              <p:nvPr/>
            </p:nvSpPr>
            <p:spPr>
              <a:xfrm>
                <a:off x="1958774" y="3525915"/>
                <a:ext cx="3338991" cy="427746"/>
              </a:xfrm>
              <a:prstGeom prst="rect">
                <a:avLst/>
              </a:prstGeom>
              <a:blipFill>
                <a:blip r:embed="rId2"/>
                <a:stretch>
                  <a:fillRect l="-1460" t="-90141" b="-1563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958774" y="3045061"/>
                <a:ext cx="2674835" cy="369332"/>
              </a:xfrm>
              <a:prstGeom prst="rect">
                <a:avLst/>
              </a:prstGeom>
            </p:spPr>
            <p:txBody>
              <a:bodyPr wrap="none">
                <a:spAutoFit/>
              </a:bodyPr>
              <a:lstStyle/>
              <a:p>
                <a:r>
                  <a:rPr lang="en-US" dirty="0"/>
                  <a:t>Surface area </a:t>
                </a:r>
                <a14:m>
                  <m:oMath xmlns:m="http://schemas.openxmlformats.org/officeDocument/2006/math">
                    <m:r>
                      <a:rPr lang="en-US">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𝑠</m:t>
                        </m:r>
                      </m:sub>
                    </m:sSub>
                    <m:r>
                      <a:rPr lang="en-US" i="1">
                        <a:latin typeface="Cambria Math" panose="02040503050406030204" pitchFamily="18" charset="0"/>
                      </a:rPr>
                      <m:t>=</m:t>
                    </m:r>
                    <m:nary>
                      <m:naryPr>
                        <m:chr m:val="∑"/>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𝑐</m:t>
                            </m:r>
                          </m:sub>
                        </m:sSub>
                      </m:e>
                    </m:nary>
                  </m:oMath>
                </a14:m>
                <a:r>
                  <a:rPr lang="en-US" dirty="0"/>
                  <a:t> </a:t>
                </a:r>
              </a:p>
            </p:txBody>
          </p:sp>
        </mc:Choice>
        <mc:Fallback xmlns="">
          <p:sp>
            <p:nvSpPr>
              <p:cNvPr id="5" name="Rectangle 4"/>
              <p:cNvSpPr>
                <a:spLocks noRot="1" noChangeAspect="1" noMove="1" noResize="1" noEditPoints="1" noAdjustHandles="1" noChangeArrowheads="1" noChangeShapeType="1" noTextEdit="1"/>
              </p:cNvSpPr>
              <p:nvPr/>
            </p:nvSpPr>
            <p:spPr>
              <a:xfrm>
                <a:off x="1958774" y="3045061"/>
                <a:ext cx="2674835" cy="369332"/>
              </a:xfrm>
              <a:prstGeom prst="rect">
                <a:avLst/>
              </a:prstGeom>
              <a:blipFill>
                <a:blip r:embed="rId3"/>
                <a:stretch>
                  <a:fillRect l="-1822" t="-120000" r="-14579" b="-19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958773" y="2564207"/>
                <a:ext cx="3569310" cy="369332"/>
              </a:xfrm>
              <a:prstGeom prst="rect">
                <a:avLst/>
              </a:prstGeom>
            </p:spPr>
            <p:txBody>
              <a:bodyPr wrap="none">
                <a:spAutoFit/>
              </a:bodyPr>
              <a:lstStyle/>
              <a:p>
                <a:r>
                  <a:rPr lang="en-US" dirty="0"/>
                  <a:t>Single Cell Plan Area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𝑐</m:t>
                        </m:r>
                      </m:sub>
                    </m:sSub>
                  </m:oMath>
                </a14:m>
                <a:r>
                  <a:rPr lang="en-US" i="1" dirty="0">
                    <a:latin typeface="Cambria Math" panose="02040503050406030204" pitchFamily="18" charset="0"/>
                  </a:rPr>
                  <a:t> =dx * </a:t>
                </a:r>
                <a:r>
                  <a:rPr lang="en-US" i="1" dirty="0" err="1">
                    <a:latin typeface="Cambria Math" panose="02040503050406030204" pitchFamily="18" charset="0"/>
                  </a:rPr>
                  <a:t>dy</a:t>
                </a:r>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1958773" y="2564207"/>
                <a:ext cx="3569310" cy="369332"/>
              </a:xfrm>
              <a:prstGeom prst="rect">
                <a:avLst/>
              </a:prstGeom>
              <a:blipFill>
                <a:blip r:embed="rId4"/>
                <a:stretch>
                  <a:fillRect l="-1365" t="-11667" r="-512"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958773" y="4353082"/>
                <a:ext cx="2779992" cy="369332"/>
              </a:xfrm>
              <a:prstGeom prst="rect">
                <a:avLst/>
              </a:prstGeom>
            </p:spPr>
            <p:txBody>
              <a:bodyPr wrap="none">
                <a:spAutoFit/>
              </a:bodyPr>
              <a:lstStyle/>
              <a:p>
                <a:r>
                  <a:rPr lang="en-US" dirty="0"/>
                  <a:t>Volume  </a:t>
                </a:r>
                <a14:m>
                  <m:oMath xmlns:m="http://schemas.openxmlformats.org/officeDocument/2006/math">
                    <m:r>
                      <a:rPr lang="en-US" i="1">
                        <a:latin typeface="Cambria Math" panose="02040503050406030204" pitchFamily="18" charset="0"/>
                      </a:rPr>
                      <m:t>𝑉</m:t>
                    </m:r>
                  </m:oMath>
                </a14:m>
                <a:r>
                  <a:rPr lang="en-US" i="1" dirty="0">
                    <a:latin typeface="Cambria Math" panose="02040503050406030204" pitchFamily="18" charset="0"/>
                  </a:rPr>
                  <a:t> = </a:t>
                </a:r>
                <a14:m>
                  <m:oMath xmlns:m="http://schemas.openxmlformats.org/officeDocument/2006/math">
                    <m:nary>
                      <m:naryPr>
                        <m:chr m:val="∑"/>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𝑐</m:t>
                            </m:r>
                          </m:sub>
                        </m:sSub>
                        <m:d>
                          <m:dPr>
                            <m:ctrlPr>
                              <a:rPr lang="en-US" i="1">
                                <a:latin typeface="Cambria Math" panose="02040503050406030204" pitchFamily="18" charset="0"/>
                              </a:rPr>
                            </m:ctrlPr>
                          </m:dPr>
                          <m:e>
                            <m:r>
                              <a:rPr lang="en-US" i="1">
                                <a:latin typeface="Cambria Math" panose="02040503050406030204" pitchFamily="18" charset="0"/>
                              </a:rPr>
                              <m:t>h</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𝑠</m:t>
                                </m:r>
                              </m:sub>
                            </m:sSub>
                          </m:e>
                        </m:d>
                      </m:e>
                    </m:nary>
                  </m:oMath>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1958773" y="4353082"/>
                <a:ext cx="2779992" cy="369332"/>
              </a:xfrm>
              <a:prstGeom prst="rect">
                <a:avLst/>
              </a:prstGeom>
              <a:blipFill>
                <a:blip r:embed="rId5"/>
                <a:stretch>
                  <a:fillRect l="-1754" t="-118033" b="-185246"/>
                </a:stretch>
              </a:blipFill>
            </p:spPr>
            <p:txBody>
              <a:bodyPr/>
              <a:lstStyle/>
              <a:p>
                <a:r>
                  <a:rPr lang="en-US">
                    <a:noFill/>
                  </a:rPr>
                  <a:t> </a:t>
                </a:r>
              </a:p>
            </p:txBody>
          </p:sp>
        </mc:Fallback>
      </mc:AlternateContent>
      <p:sp>
        <p:nvSpPr>
          <p:cNvPr id="30" name="TextBox 29"/>
          <p:cNvSpPr txBox="1"/>
          <p:nvPr/>
        </p:nvSpPr>
        <p:spPr>
          <a:xfrm>
            <a:off x="8275192" y="4598239"/>
            <a:ext cx="325730" cy="369332"/>
          </a:xfrm>
          <a:prstGeom prst="rect">
            <a:avLst/>
          </a:prstGeom>
          <a:noFill/>
        </p:spPr>
        <p:txBody>
          <a:bodyPr wrap="none" rtlCol="0">
            <a:spAutoFit/>
          </a:bodyPr>
          <a:lstStyle/>
          <a:p>
            <a:r>
              <a:rPr lang="en-US" dirty="0">
                <a:solidFill>
                  <a:srgbClr val="0070C0"/>
                </a:solidFill>
              </a:rPr>
              <a:t>T</a:t>
            </a:r>
          </a:p>
        </p:txBody>
      </p:sp>
      <p:grpSp>
        <p:nvGrpSpPr>
          <p:cNvPr id="56" name="Group 55"/>
          <p:cNvGrpSpPr/>
          <p:nvPr/>
        </p:nvGrpSpPr>
        <p:grpSpPr>
          <a:xfrm>
            <a:off x="7604282" y="4810887"/>
            <a:ext cx="1599577" cy="1109918"/>
            <a:chOff x="6080281" y="4810887"/>
            <a:chExt cx="1599577" cy="1109918"/>
          </a:xfrm>
        </p:grpSpPr>
        <p:cxnSp>
          <p:nvCxnSpPr>
            <p:cNvPr id="27" name="Straight Connector 26"/>
            <p:cNvCxnSpPr/>
            <p:nvPr/>
          </p:nvCxnSpPr>
          <p:spPr>
            <a:xfrm>
              <a:off x="6278899" y="4827157"/>
              <a:ext cx="0" cy="1799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525348" y="4810887"/>
              <a:ext cx="0" cy="1799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6278899" y="4893716"/>
              <a:ext cx="1246449" cy="23405"/>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6080281" y="5017711"/>
              <a:ext cx="1562100" cy="903094"/>
            </a:xfrm>
            <a:custGeom>
              <a:avLst/>
              <a:gdLst>
                <a:gd name="connsiteX0" fmla="*/ 0 w 1562100"/>
                <a:gd name="connsiteY0" fmla="*/ 0 h 903094"/>
                <a:gd name="connsiteX1" fmla="*/ 336550 w 1562100"/>
                <a:gd name="connsiteY1" fmla="*/ 546100 h 903094"/>
                <a:gd name="connsiteX2" fmla="*/ 584200 w 1562100"/>
                <a:gd name="connsiteY2" fmla="*/ 838200 h 903094"/>
                <a:gd name="connsiteX3" fmla="*/ 812800 w 1562100"/>
                <a:gd name="connsiteY3" fmla="*/ 895350 h 903094"/>
                <a:gd name="connsiteX4" fmla="*/ 1117600 w 1562100"/>
                <a:gd name="connsiteY4" fmla="*/ 717550 h 903094"/>
                <a:gd name="connsiteX5" fmla="*/ 1454150 w 1562100"/>
                <a:gd name="connsiteY5" fmla="*/ 254000 h 903094"/>
                <a:gd name="connsiteX6" fmla="*/ 1562100 w 1562100"/>
                <a:gd name="connsiteY6" fmla="*/ 25400 h 90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100" h="903094">
                  <a:moveTo>
                    <a:pt x="0" y="0"/>
                  </a:moveTo>
                  <a:cubicBezTo>
                    <a:pt x="119591" y="203200"/>
                    <a:pt x="239183" y="406400"/>
                    <a:pt x="336550" y="546100"/>
                  </a:cubicBezTo>
                  <a:cubicBezTo>
                    <a:pt x="433917" y="685800"/>
                    <a:pt x="504825" y="779992"/>
                    <a:pt x="584200" y="838200"/>
                  </a:cubicBezTo>
                  <a:cubicBezTo>
                    <a:pt x="663575" y="896408"/>
                    <a:pt x="723900" y="915458"/>
                    <a:pt x="812800" y="895350"/>
                  </a:cubicBezTo>
                  <a:cubicBezTo>
                    <a:pt x="901700" y="875242"/>
                    <a:pt x="1010708" y="824442"/>
                    <a:pt x="1117600" y="717550"/>
                  </a:cubicBezTo>
                  <a:cubicBezTo>
                    <a:pt x="1224492" y="610658"/>
                    <a:pt x="1380067" y="369358"/>
                    <a:pt x="1454150" y="254000"/>
                  </a:cubicBezTo>
                  <a:cubicBezTo>
                    <a:pt x="1528233" y="138642"/>
                    <a:pt x="1545166" y="82021"/>
                    <a:pt x="1562100" y="25400"/>
                  </a:cubicBez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TextBox 31"/>
            <p:cNvSpPr txBox="1"/>
            <p:nvPr/>
          </p:nvSpPr>
          <p:spPr>
            <a:xfrm>
              <a:off x="7341304" y="5403783"/>
              <a:ext cx="338554" cy="369332"/>
            </a:xfrm>
            <a:prstGeom prst="rect">
              <a:avLst/>
            </a:prstGeom>
            <a:noFill/>
          </p:spPr>
          <p:txBody>
            <a:bodyPr wrap="none" rtlCol="0">
              <a:spAutoFit/>
            </a:bodyPr>
            <a:lstStyle/>
            <a:p>
              <a:r>
                <a:rPr lang="en-US" dirty="0">
                  <a:solidFill>
                    <a:srgbClr val="ED982D">
                      <a:lumMod val="50000"/>
                    </a:srgbClr>
                  </a:solidFill>
                </a:rPr>
                <a:t>P</a:t>
              </a:r>
            </a:p>
          </p:txBody>
        </p:sp>
        <p:sp>
          <p:nvSpPr>
            <p:cNvPr id="33" name="Freeform 32"/>
            <p:cNvSpPr/>
            <p:nvPr/>
          </p:nvSpPr>
          <p:spPr>
            <a:xfrm>
              <a:off x="6216495" y="4990815"/>
              <a:ext cx="1340603" cy="774915"/>
            </a:xfrm>
            <a:custGeom>
              <a:avLst/>
              <a:gdLst>
                <a:gd name="connsiteX0" fmla="*/ 0 w 1340603"/>
                <a:gd name="connsiteY0" fmla="*/ 23247 h 774915"/>
                <a:gd name="connsiteX1" fmla="*/ 263471 w 1340603"/>
                <a:gd name="connsiteY1" fmla="*/ 457200 h 774915"/>
                <a:gd name="connsiteX2" fmla="*/ 449451 w 1340603"/>
                <a:gd name="connsiteY2" fmla="*/ 728420 h 774915"/>
                <a:gd name="connsiteX3" fmla="*/ 627681 w 1340603"/>
                <a:gd name="connsiteY3" fmla="*/ 774915 h 774915"/>
                <a:gd name="connsiteX4" fmla="*/ 914400 w 1340603"/>
                <a:gd name="connsiteY4" fmla="*/ 565688 h 774915"/>
                <a:gd name="connsiteX5" fmla="*/ 1123627 w 1340603"/>
                <a:gd name="connsiteY5" fmla="*/ 286719 h 774915"/>
                <a:gd name="connsiteX6" fmla="*/ 1301857 w 1340603"/>
                <a:gd name="connsiteY6" fmla="*/ 38746 h 774915"/>
                <a:gd name="connsiteX7" fmla="*/ 1340603 w 1340603"/>
                <a:gd name="connsiteY7" fmla="*/ 0 h 774915"/>
                <a:gd name="connsiteX8" fmla="*/ 0 w 1340603"/>
                <a:gd name="connsiteY8" fmla="*/ 23247 h 77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0603" h="774915">
                  <a:moveTo>
                    <a:pt x="0" y="23247"/>
                  </a:moveTo>
                  <a:lnTo>
                    <a:pt x="263471" y="457200"/>
                  </a:lnTo>
                  <a:lnTo>
                    <a:pt x="449451" y="728420"/>
                  </a:lnTo>
                  <a:lnTo>
                    <a:pt x="627681" y="774915"/>
                  </a:lnTo>
                  <a:lnTo>
                    <a:pt x="914400" y="565688"/>
                  </a:lnTo>
                  <a:lnTo>
                    <a:pt x="1123627" y="286719"/>
                  </a:lnTo>
                  <a:lnTo>
                    <a:pt x="1301857" y="38746"/>
                  </a:lnTo>
                  <a:lnTo>
                    <a:pt x="1340603" y="0"/>
                  </a:lnTo>
                  <a:lnTo>
                    <a:pt x="0" y="23247"/>
                  </a:lnTo>
                  <a:close/>
                </a:path>
              </a:pathLst>
            </a:cu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6751192" y="5117992"/>
              <a:ext cx="338554" cy="369332"/>
            </a:xfrm>
            <a:prstGeom prst="rect">
              <a:avLst/>
            </a:prstGeom>
            <a:noFill/>
          </p:spPr>
          <p:txBody>
            <a:bodyPr wrap="none" rtlCol="0">
              <a:spAutoFit/>
            </a:bodyPr>
            <a:lstStyle/>
            <a:p>
              <a:r>
                <a:rPr lang="en-US" dirty="0">
                  <a:solidFill>
                    <a:prstClr val="black"/>
                  </a:solidFill>
                </a:rPr>
                <a:t>A</a:t>
              </a:r>
            </a:p>
          </p:txBody>
        </p:sp>
      </p:grpSp>
      <p:grpSp>
        <p:nvGrpSpPr>
          <p:cNvPr id="51" name="Group 50"/>
          <p:cNvGrpSpPr/>
          <p:nvPr/>
        </p:nvGrpSpPr>
        <p:grpSpPr>
          <a:xfrm>
            <a:off x="2015046" y="4791732"/>
            <a:ext cx="2999099" cy="609077"/>
            <a:chOff x="280025" y="4669993"/>
            <a:chExt cx="2999099" cy="609077"/>
          </a:xfrm>
        </p:grpSpPr>
        <mc:AlternateContent xmlns:mc="http://schemas.openxmlformats.org/markup-compatibility/2006" xmlns:a14="http://schemas.microsoft.com/office/drawing/2010/main">
          <mc:Choice Requires="a14">
            <p:sp>
              <p:nvSpPr>
                <p:cNvPr id="35" name="TextBox 34"/>
                <p:cNvSpPr txBox="1"/>
                <p:nvPr/>
              </p:nvSpPr>
              <p:spPr>
                <a:xfrm>
                  <a:off x="280025" y="4669993"/>
                  <a:ext cx="849848" cy="6090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solidFill>
                              <a:prstClr val="black"/>
                            </a:solidFill>
                            <a:latin typeface="Cambria Math" panose="02040503050406030204" pitchFamily="18" charset="0"/>
                          </a:rPr>
                          <m:t>𝐴</m:t>
                        </m:r>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𝑉</m:t>
                            </m:r>
                          </m:num>
                          <m:den>
                            <m:r>
                              <a:rPr lang="en-US" i="1">
                                <a:solidFill>
                                  <a:prstClr val="black"/>
                                </a:solidFill>
                                <a:latin typeface="Cambria Math" panose="02040503050406030204" pitchFamily="18" charset="0"/>
                              </a:rPr>
                              <m:t>𝐿</m:t>
                            </m:r>
                          </m:den>
                        </m:f>
                      </m:oMath>
                    </m:oMathPara>
                  </a14:m>
                  <a:endParaRPr lang="en-US" dirty="0">
                    <a:solidFill>
                      <a:prstClr val="black"/>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280025" y="4669993"/>
                  <a:ext cx="849848" cy="609077"/>
                </a:xfrm>
                <a:prstGeom prst="rect">
                  <a:avLst/>
                </a:prstGeom>
                <a:blipFill>
                  <a:blip r:embed="rId6"/>
                  <a:stretch>
                    <a:fillRect/>
                  </a:stretch>
                </a:blipFill>
              </p:spPr>
              <p:txBody>
                <a:bodyPr/>
                <a:lstStyle/>
                <a:p>
                  <a:r>
                    <a:rPr lang="en-US">
                      <a:noFill/>
                    </a:rPr>
                    <a:t> </a:t>
                  </a:r>
                </a:p>
              </p:txBody>
            </p:sp>
          </mc:Fallback>
        </mc:AlternateContent>
        <p:sp>
          <p:nvSpPr>
            <p:cNvPr id="38" name="TextBox 37"/>
            <p:cNvSpPr txBox="1"/>
            <p:nvPr/>
          </p:nvSpPr>
          <p:spPr>
            <a:xfrm>
              <a:off x="1059989" y="4813581"/>
              <a:ext cx="2219135" cy="369332"/>
            </a:xfrm>
            <a:prstGeom prst="rect">
              <a:avLst/>
            </a:prstGeom>
            <a:noFill/>
          </p:spPr>
          <p:txBody>
            <a:bodyPr wrap="square" rtlCol="0">
              <a:spAutoFit/>
            </a:bodyPr>
            <a:lstStyle/>
            <a:p>
              <a:r>
                <a:rPr lang="en-US" dirty="0">
                  <a:solidFill>
                    <a:prstClr val="black"/>
                  </a:solidFill>
                </a:rPr>
                <a:t>Cross Section Area</a:t>
              </a:r>
            </a:p>
          </p:txBody>
        </p:sp>
      </p:grpSp>
      <p:grpSp>
        <p:nvGrpSpPr>
          <p:cNvPr id="52" name="Group 51"/>
          <p:cNvGrpSpPr/>
          <p:nvPr/>
        </p:nvGrpSpPr>
        <p:grpSpPr>
          <a:xfrm>
            <a:off x="2015045" y="5368276"/>
            <a:ext cx="2786154" cy="485582"/>
            <a:chOff x="344298" y="5246538"/>
            <a:chExt cx="2786154" cy="485582"/>
          </a:xfrm>
        </p:grpSpPr>
        <mc:AlternateContent xmlns:mc="http://schemas.openxmlformats.org/markup-compatibility/2006" xmlns:a14="http://schemas.microsoft.com/office/drawing/2010/main">
          <mc:Choice Requires="a14">
            <p:sp>
              <p:nvSpPr>
                <p:cNvPr id="37" name="TextBox 36"/>
                <p:cNvSpPr txBox="1"/>
                <p:nvPr/>
              </p:nvSpPr>
              <p:spPr>
                <a:xfrm>
                  <a:off x="344298" y="5246538"/>
                  <a:ext cx="837796" cy="485582"/>
                </a:xfrm>
                <a:prstGeom prst="rect">
                  <a:avLst/>
                </a:prstGeom>
                <a:noFill/>
              </p:spPr>
              <p:txBody>
                <a:bodyPr wrap="square" rtlCol="0">
                  <a:spAutoFit/>
                </a:bodyPr>
                <a:lstStyle/>
                <a:p>
                  <a:r>
                    <a:rPr lang="en-US" dirty="0">
                      <a:solidFill>
                        <a:prstClr val="black"/>
                      </a:solidFill>
                    </a:rPr>
                    <a:t>P</a:t>
                  </a:r>
                  <a14:m>
                    <m:oMath xmlns:m="http://schemas.openxmlformats.org/officeDocument/2006/math">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𝐴</m:t>
                          </m:r>
                          <m:r>
                            <a:rPr lang="en-US" i="1" baseline="-25000">
                              <a:solidFill>
                                <a:prstClr val="black"/>
                              </a:solidFill>
                              <a:latin typeface="Cambria Math" panose="02040503050406030204" pitchFamily="18" charset="0"/>
                            </a:rPr>
                            <m:t>𝑏</m:t>
                          </m:r>
                        </m:num>
                        <m:den>
                          <m:r>
                            <a:rPr lang="en-US" i="1">
                              <a:solidFill>
                                <a:prstClr val="black"/>
                              </a:solidFill>
                              <a:latin typeface="Cambria Math" panose="02040503050406030204" pitchFamily="18" charset="0"/>
                            </a:rPr>
                            <m:t>𝐿</m:t>
                          </m:r>
                        </m:den>
                      </m:f>
                    </m:oMath>
                  </a14:m>
                  <a:endParaRPr lang="en-US" dirty="0">
                    <a:solidFill>
                      <a:prstClr val="black"/>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44298" y="5246538"/>
                  <a:ext cx="837796" cy="485582"/>
                </a:xfrm>
                <a:prstGeom prst="rect">
                  <a:avLst/>
                </a:prstGeom>
                <a:blipFill rotWithShape="0">
                  <a:blip r:embed="rId7"/>
                  <a:stretch>
                    <a:fillRect l="-6569" b="-8861"/>
                  </a:stretch>
                </a:blipFill>
              </p:spPr>
              <p:txBody>
                <a:bodyPr/>
                <a:lstStyle/>
                <a:p>
                  <a:r>
                    <a:rPr lang="en-US">
                      <a:noFill/>
                    </a:rPr>
                    <a:t> </a:t>
                  </a:r>
                </a:p>
              </p:txBody>
            </p:sp>
          </mc:Fallback>
        </mc:AlternateContent>
        <p:sp>
          <p:nvSpPr>
            <p:cNvPr id="39" name="TextBox 38"/>
            <p:cNvSpPr txBox="1"/>
            <p:nvPr/>
          </p:nvSpPr>
          <p:spPr>
            <a:xfrm>
              <a:off x="1059989" y="5314894"/>
              <a:ext cx="2070463" cy="369332"/>
            </a:xfrm>
            <a:prstGeom prst="rect">
              <a:avLst/>
            </a:prstGeom>
            <a:noFill/>
          </p:spPr>
          <p:txBody>
            <a:bodyPr wrap="square" rtlCol="0">
              <a:spAutoFit/>
            </a:bodyPr>
            <a:lstStyle/>
            <a:p>
              <a:r>
                <a:rPr lang="en-US" dirty="0">
                  <a:solidFill>
                    <a:prstClr val="black"/>
                  </a:solidFill>
                </a:rPr>
                <a:t>Wetted Perimeter</a:t>
              </a:r>
            </a:p>
          </p:txBody>
        </p:sp>
      </p:grpSp>
      <p:grpSp>
        <p:nvGrpSpPr>
          <p:cNvPr id="53" name="Group 52"/>
          <p:cNvGrpSpPr/>
          <p:nvPr/>
        </p:nvGrpSpPr>
        <p:grpSpPr>
          <a:xfrm>
            <a:off x="2015046" y="5808879"/>
            <a:ext cx="2768307" cy="485582"/>
            <a:chOff x="362145" y="5687141"/>
            <a:chExt cx="2768307" cy="485582"/>
          </a:xfrm>
        </p:grpSpPr>
        <mc:AlternateContent xmlns:mc="http://schemas.openxmlformats.org/markup-compatibility/2006" xmlns:a14="http://schemas.microsoft.com/office/drawing/2010/main">
          <mc:Choice Requires="a14">
            <p:sp>
              <p:nvSpPr>
                <p:cNvPr id="36" name="TextBox 35"/>
                <p:cNvSpPr txBox="1"/>
                <p:nvPr/>
              </p:nvSpPr>
              <p:spPr>
                <a:xfrm>
                  <a:off x="362145" y="5687141"/>
                  <a:ext cx="837796" cy="485582"/>
                </a:xfrm>
                <a:prstGeom prst="rect">
                  <a:avLst/>
                </a:prstGeom>
                <a:noFill/>
              </p:spPr>
              <p:txBody>
                <a:bodyPr wrap="square" rtlCol="0">
                  <a:spAutoFit/>
                </a:bodyPr>
                <a:lstStyle/>
                <a:p>
                  <a:r>
                    <a:rPr lang="en-US" dirty="0">
                      <a:solidFill>
                        <a:prstClr val="black"/>
                      </a:solidFill>
                    </a:rPr>
                    <a:t>T</a:t>
                  </a:r>
                  <a14:m>
                    <m:oMath xmlns:m="http://schemas.openxmlformats.org/officeDocument/2006/math">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𝐴</m:t>
                          </m:r>
                          <m:r>
                            <a:rPr lang="en-US" i="1" baseline="-25000">
                              <a:solidFill>
                                <a:prstClr val="black"/>
                              </a:solidFill>
                              <a:latin typeface="Cambria Math" panose="02040503050406030204" pitchFamily="18" charset="0"/>
                            </a:rPr>
                            <m:t>𝑠</m:t>
                          </m:r>
                        </m:num>
                        <m:den>
                          <m:r>
                            <a:rPr lang="en-US" i="1">
                              <a:solidFill>
                                <a:prstClr val="black"/>
                              </a:solidFill>
                              <a:latin typeface="Cambria Math" panose="02040503050406030204" pitchFamily="18" charset="0"/>
                            </a:rPr>
                            <m:t>𝐿</m:t>
                          </m:r>
                        </m:den>
                      </m:f>
                    </m:oMath>
                  </a14:m>
                  <a:endParaRPr lang="en-US" dirty="0">
                    <a:solidFill>
                      <a:prstClr val="black"/>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62145" y="5687141"/>
                  <a:ext cx="837796" cy="485582"/>
                </a:xfrm>
                <a:prstGeom prst="rect">
                  <a:avLst/>
                </a:prstGeom>
                <a:blipFill rotWithShape="0">
                  <a:blip r:embed="rId8"/>
                  <a:stretch>
                    <a:fillRect l="-6569" b="-7500"/>
                  </a:stretch>
                </a:blipFill>
              </p:spPr>
              <p:txBody>
                <a:bodyPr/>
                <a:lstStyle/>
                <a:p>
                  <a:r>
                    <a:rPr lang="en-US">
                      <a:noFill/>
                    </a:rPr>
                    <a:t> </a:t>
                  </a:r>
                </a:p>
              </p:txBody>
            </p:sp>
          </mc:Fallback>
        </mc:AlternateContent>
        <p:sp>
          <p:nvSpPr>
            <p:cNvPr id="40" name="TextBox 39"/>
            <p:cNvSpPr txBox="1"/>
            <p:nvPr/>
          </p:nvSpPr>
          <p:spPr>
            <a:xfrm>
              <a:off x="1059989" y="5739473"/>
              <a:ext cx="2070463" cy="369332"/>
            </a:xfrm>
            <a:prstGeom prst="rect">
              <a:avLst/>
            </a:prstGeom>
            <a:noFill/>
          </p:spPr>
          <p:txBody>
            <a:bodyPr wrap="square" rtlCol="0">
              <a:spAutoFit/>
            </a:bodyPr>
            <a:lstStyle/>
            <a:p>
              <a:r>
                <a:rPr lang="en-US" dirty="0">
                  <a:solidFill>
                    <a:prstClr val="black"/>
                  </a:solidFill>
                </a:rPr>
                <a:t>Top Width</a:t>
              </a:r>
            </a:p>
          </p:txBody>
        </p:sp>
      </p:grpSp>
      <p:grpSp>
        <p:nvGrpSpPr>
          <p:cNvPr id="48" name="Group 47"/>
          <p:cNvGrpSpPr/>
          <p:nvPr/>
        </p:nvGrpSpPr>
        <p:grpSpPr>
          <a:xfrm>
            <a:off x="5665960" y="1846109"/>
            <a:ext cx="6008122" cy="2639449"/>
            <a:chOff x="4141960" y="2338481"/>
            <a:chExt cx="6008122" cy="2639449"/>
          </a:xfrm>
        </p:grpSpPr>
        <p:sp>
          <p:nvSpPr>
            <p:cNvPr id="9" name="Freeform 8"/>
            <p:cNvSpPr/>
            <p:nvPr/>
          </p:nvSpPr>
          <p:spPr>
            <a:xfrm>
              <a:off x="4853803" y="3032496"/>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4261571" y="4143342"/>
              <a:ext cx="2712321" cy="369332"/>
            </a:xfrm>
            <a:prstGeom prst="rect">
              <a:avLst/>
            </a:prstGeom>
            <a:noFill/>
          </p:spPr>
          <p:txBody>
            <a:bodyPr wrap="square" rtlCol="0">
              <a:spAutoFit/>
            </a:bodyPr>
            <a:lstStyle/>
            <a:p>
              <a:r>
                <a:rPr lang="en-US" dirty="0">
                  <a:solidFill>
                    <a:srgbClr val="ED982D">
                      <a:lumMod val="50000"/>
                    </a:srgbClr>
                  </a:solidFill>
                </a:rPr>
                <a:t>Wetted Bed Area</a:t>
              </a:r>
            </a:p>
          </p:txBody>
        </p:sp>
        <p:sp>
          <p:nvSpPr>
            <p:cNvPr id="11" name="Freeform 10"/>
            <p:cNvSpPr/>
            <p:nvPr/>
          </p:nvSpPr>
          <p:spPr>
            <a:xfrm>
              <a:off x="4141960" y="2338481"/>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a:off x="4506563" y="263939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reeform 12"/>
            <p:cNvSpPr/>
            <p:nvPr/>
          </p:nvSpPr>
          <p:spPr>
            <a:xfrm>
              <a:off x="5260847" y="259233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Freeform 13"/>
            <p:cNvSpPr/>
            <p:nvPr/>
          </p:nvSpPr>
          <p:spPr>
            <a:xfrm>
              <a:off x="4507527" y="2583033"/>
              <a:ext cx="4457501" cy="1538935"/>
            </a:xfrm>
            <a:custGeom>
              <a:avLst/>
              <a:gdLst>
                <a:gd name="connsiteX0" fmla="*/ 0 w 4457501"/>
                <a:gd name="connsiteY0" fmla="*/ 57150 h 1538935"/>
                <a:gd name="connsiteX1" fmla="*/ 781050 w 4457501"/>
                <a:gd name="connsiteY1" fmla="*/ 0 h 1538935"/>
                <a:gd name="connsiteX2" fmla="*/ 1376363 w 4457501"/>
                <a:gd name="connsiteY2" fmla="*/ 152400 h 1538935"/>
                <a:gd name="connsiteX3" fmla="*/ 2033588 w 4457501"/>
                <a:gd name="connsiteY3" fmla="*/ 381000 h 1538935"/>
                <a:gd name="connsiteX4" fmla="*/ 2586038 w 4457501"/>
                <a:gd name="connsiteY4" fmla="*/ 614362 h 1538935"/>
                <a:gd name="connsiteX5" fmla="*/ 3571825 w 4457501"/>
                <a:gd name="connsiteY5" fmla="*/ 997955 h 1538935"/>
                <a:gd name="connsiteX6" fmla="*/ 4007482 w 4457501"/>
                <a:gd name="connsiteY6" fmla="*/ 1213390 h 1538935"/>
                <a:gd name="connsiteX7" fmla="*/ 4457501 w 4457501"/>
                <a:gd name="connsiteY7" fmla="*/ 1524573 h 1538935"/>
                <a:gd name="connsiteX8" fmla="*/ 3677149 w 4457501"/>
                <a:gd name="connsiteY8" fmla="*/ 1538935 h 1538935"/>
                <a:gd name="connsiteX9" fmla="*/ 3279792 w 4457501"/>
                <a:gd name="connsiteY9" fmla="*/ 1299564 h 1538935"/>
                <a:gd name="connsiteX10" fmla="*/ 2662213 w 4457501"/>
                <a:gd name="connsiteY10" fmla="*/ 993168 h 1538935"/>
                <a:gd name="connsiteX11" fmla="*/ 1958460 w 4457501"/>
                <a:gd name="connsiteY11" fmla="*/ 686772 h 1538935"/>
                <a:gd name="connsiteX12" fmla="*/ 1374393 w 4457501"/>
                <a:gd name="connsiteY12" fmla="*/ 485700 h 1538935"/>
                <a:gd name="connsiteX13" fmla="*/ 857350 w 4457501"/>
                <a:gd name="connsiteY13" fmla="*/ 303777 h 1538935"/>
                <a:gd name="connsiteX14" fmla="*/ 321157 w 4457501"/>
                <a:gd name="connsiteY14" fmla="*/ 107492 h 1538935"/>
                <a:gd name="connsiteX15" fmla="*/ 0 w 4457501"/>
                <a:gd name="connsiteY15" fmla="*/ 57150 h 15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501" h="1538935">
                  <a:moveTo>
                    <a:pt x="0" y="57150"/>
                  </a:moveTo>
                  <a:lnTo>
                    <a:pt x="781050" y="0"/>
                  </a:lnTo>
                  <a:lnTo>
                    <a:pt x="1376363" y="152400"/>
                  </a:lnTo>
                  <a:lnTo>
                    <a:pt x="2033588" y="381000"/>
                  </a:lnTo>
                  <a:lnTo>
                    <a:pt x="2586038" y="614362"/>
                  </a:lnTo>
                  <a:lnTo>
                    <a:pt x="3571825" y="997955"/>
                  </a:lnTo>
                  <a:lnTo>
                    <a:pt x="4007482" y="1213390"/>
                  </a:lnTo>
                  <a:lnTo>
                    <a:pt x="4457501" y="1524573"/>
                  </a:lnTo>
                  <a:lnTo>
                    <a:pt x="3677149" y="1538935"/>
                  </a:lnTo>
                  <a:lnTo>
                    <a:pt x="3279792" y="1299564"/>
                  </a:lnTo>
                  <a:lnTo>
                    <a:pt x="2662213" y="993168"/>
                  </a:lnTo>
                  <a:lnTo>
                    <a:pt x="1958460" y="686772"/>
                  </a:lnTo>
                  <a:lnTo>
                    <a:pt x="1374393" y="485700"/>
                  </a:lnTo>
                  <a:lnTo>
                    <a:pt x="857350" y="303777"/>
                  </a:lnTo>
                  <a:lnTo>
                    <a:pt x="321157" y="107492"/>
                  </a:lnTo>
                  <a:lnTo>
                    <a:pt x="0" y="57150"/>
                  </a:lnTo>
                  <a:close/>
                </a:path>
              </a:pathLst>
            </a:custGeom>
            <a:solidFill>
              <a:schemeClr val="accent4">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Freeform 14"/>
            <p:cNvSpPr/>
            <p:nvPr/>
          </p:nvSpPr>
          <p:spPr>
            <a:xfrm>
              <a:off x="4503246" y="2651580"/>
              <a:ext cx="3883632" cy="1803115"/>
            </a:xfrm>
            <a:custGeom>
              <a:avLst/>
              <a:gdLst>
                <a:gd name="connsiteX0" fmla="*/ 0 w 3883632"/>
                <a:gd name="connsiteY0" fmla="*/ 0 h 1803115"/>
                <a:gd name="connsiteX1" fmla="*/ 128427 w 3883632"/>
                <a:gd name="connsiteY1" fmla="*/ 184935 h 1803115"/>
                <a:gd name="connsiteX2" fmla="*/ 318499 w 3883632"/>
                <a:gd name="connsiteY2" fmla="*/ 375007 h 1803115"/>
                <a:gd name="connsiteX3" fmla="*/ 390418 w 3883632"/>
                <a:gd name="connsiteY3" fmla="*/ 385281 h 1803115"/>
                <a:gd name="connsiteX4" fmla="*/ 965771 w 3883632"/>
                <a:gd name="connsiteY4" fmla="*/ 559942 h 1803115"/>
                <a:gd name="connsiteX5" fmla="*/ 1469205 w 3883632"/>
                <a:gd name="connsiteY5" fmla="*/ 739740 h 1803115"/>
                <a:gd name="connsiteX6" fmla="*/ 1952090 w 3883632"/>
                <a:gd name="connsiteY6" fmla="*/ 909263 h 1803115"/>
                <a:gd name="connsiteX7" fmla="*/ 2327097 w 3883632"/>
                <a:gd name="connsiteY7" fmla="*/ 1037690 h 1803115"/>
                <a:gd name="connsiteX8" fmla="*/ 2851079 w 3883632"/>
                <a:gd name="connsiteY8" fmla="*/ 1238036 h 1803115"/>
                <a:gd name="connsiteX9" fmla="*/ 3231223 w 3883632"/>
                <a:gd name="connsiteY9" fmla="*/ 1433245 h 1803115"/>
                <a:gd name="connsiteX10" fmla="*/ 3637052 w 3883632"/>
                <a:gd name="connsiteY10" fmla="*/ 1613043 h 1803115"/>
                <a:gd name="connsiteX11" fmla="*/ 3883632 w 3883632"/>
                <a:gd name="connsiteY11" fmla="*/ 1803115 h 1803115"/>
                <a:gd name="connsiteX12" fmla="*/ 3678148 w 3883632"/>
                <a:gd name="connsiteY12" fmla="*/ 1479479 h 1803115"/>
                <a:gd name="connsiteX13" fmla="*/ 3369924 w 3883632"/>
                <a:gd name="connsiteY13" fmla="*/ 1279133 h 1803115"/>
                <a:gd name="connsiteX14" fmla="*/ 3025739 w 3883632"/>
                <a:gd name="connsiteY14" fmla="*/ 1104472 h 1803115"/>
                <a:gd name="connsiteX15" fmla="*/ 2707241 w 3883632"/>
                <a:gd name="connsiteY15" fmla="*/ 940086 h 1803115"/>
                <a:gd name="connsiteX16" fmla="*/ 2208944 w 3883632"/>
                <a:gd name="connsiteY16" fmla="*/ 734603 h 1803115"/>
                <a:gd name="connsiteX17" fmla="*/ 1571946 w 3883632"/>
                <a:gd name="connsiteY17" fmla="*/ 477749 h 1803115"/>
                <a:gd name="connsiteX18" fmla="*/ 1222625 w 3883632"/>
                <a:gd name="connsiteY18" fmla="*/ 354459 h 1803115"/>
                <a:gd name="connsiteX19" fmla="*/ 775699 w 3883632"/>
                <a:gd name="connsiteY19" fmla="*/ 215758 h 1803115"/>
                <a:gd name="connsiteX20" fmla="*/ 410966 w 3883632"/>
                <a:gd name="connsiteY20" fmla="*/ 71919 h 1803115"/>
                <a:gd name="connsiteX21" fmla="*/ 0 w 3883632"/>
                <a:gd name="connsiteY21" fmla="*/ 0 h 180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3632" h="1803115">
                  <a:moveTo>
                    <a:pt x="0" y="0"/>
                  </a:moveTo>
                  <a:lnTo>
                    <a:pt x="128427" y="184935"/>
                  </a:lnTo>
                  <a:lnTo>
                    <a:pt x="318499" y="375007"/>
                  </a:lnTo>
                  <a:lnTo>
                    <a:pt x="390418" y="385281"/>
                  </a:lnTo>
                  <a:lnTo>
                    <a:pt x="965771" y="559942"/>
                  </a:lnTo>
                  <a:lnTo>
                    <a:pt x="1469205" y="739740"/>
                  </a:lnTo>
                  <a:lnTo>
                    <a:pt x="1952090" y="909263"/>
                  </a:lnTo>
                  <a:lnTo>
                    <a:pt x="2327097" y="1037690"/>
                  </a:lnTo>
                  <a:lnTo>
                    <a:pt x="2851079" y="1238036"/>
                  </a:lnTo>
                  <a:lnTo>
                    <a:pt x="3231223" y="1433245"/>
                  </a:lnTo>
                  <a:lnTo>
                    <a:pt x="3637052" y="1613043"/>
                  </a:lnTo>
                  <a:lnTo>
                    <a:pt x="3883632" y="1803115"/>
                  </a:lnTo>
                  <a:lnTo>
                    <a:pt x="3678148" y="1479479"/>
                  </a:lnTo>
                  <a:lnTo>
                    <a:pt x="3369924" y="1279133"/>
                  </a:lnTo>
                  <a:lnTo>
                    <a:pt x="3025739" y="1104472"/>
                  </a:lnTo>
                  <a:lnTo>
                    <a:pt x="2707241" y="940086"/>
                  </a:lnTo>
                  <a:lnTo>
                    <a:pt x="2208944" y="734603"/>
                  </a:lnTo>
                  <a:lnTo>
                    <a:pt x="1571946" y="477749"/>
                  </a:lnTo>
                  <a:lnTo>
                    <a:pt x="1222625" y="354459"/>
                  </a:lnTo>
                  <a:lnTo>
                    <a:pt x="775699" y="215758"/>
                  </a:lnTo>
                  <a:lnTo>
                    <a:pt x="410966" y="71919"/>
                  </a:lnTo>
                  <a:lnTo>
                    <a:pt x="0" y="0"/>
                  </a:lnTo>
                  <a:close/>
                </a:path>
              </a:pathLst>
            </a:custGeom>
            <a:blipFill>
              <a:blip r:embed="rId9"/>
              <a:tile tx="0" ty="0" sx="100000" sy="100000" flip="none" algn="tl"/>
            </a:bli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Freeform 15"/>
            <p:cNvSpPr/>
            <p:nvPr/>
          </p:nvSpPr>
          <p:spPr>
            <a:xfrm>
              <a:off x="8193099" y="4101667"/>
              <a:ext cx="769717" cy="445625"/>
            </a:xfrm>
            <a:custGeom>
              <a:avLst/>
              <a:gdLst>
                <a:gd name="connsiteX0" fmla="*/ 0 w 769717"/>
                <a:gd name="connsiteY0" fmla="*/ 28937 h 445625"/>
                <a:gd name="connsiteX1" fmla="*/ 133109 w 769717"/>
                <a:gd name="connsiteY1" fmla="*/ 243069 h 445625"/>
                <a:gd name="connsiteX2" fmla="*/ 243069 w 769717"/>
                <a:gd name="connsiteY2" fmla="*/ 376177 h 445625"/>
                <a:gd name="connsiteX3" fmla="*/ 358815 w 769717"/>
                <a:gd name="connsiteY3" fmla="*/ 445625 h 445625"/>
                <a:gd name="connsiteX4" fmla="*/ 474562 w 769717"/>
                <a:gd name="connsiteY4" fmla="*/ 399327 h 445625"/>
                <a:gd name="connsiteX5" fmla="*/ 567160 w 769717"/>
                <a:gd name="connsiteY5" fmla="*/ 300942 h 445625"/>
                <a:gd name="connsiteX6" fmla="*/ 694481 w 769717"/>
                <a:gd name="connsiteY6" fmla="*/ 121534 h 445625"/>
                <a:gd name="connsiteX7" fmla="*/ 769717 w 769717"/>
                <a:gd name="connsiteY7" fmla="*/ 0 h 445625"/>
                <a:gd name="connsiteX8" fmla="*/ 0 w 769717"/>
                <a:gd name="connsiteY8" fmla="*/ 28937 h 44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17" h="445625">
                  <a:moveTo>
                    <a:pt x="0" y="28937"/>
                  </a:moveTo>
                  <a:lnTo>
                    <a:pt x="133109" y="243069"/>
                  </a:lnTo>
                  <a:lnTo>
                    <a:pt x="243069" y="376177"/>
                  </a:lnTo>
                  <a:lnTo>
                    <a:pt x="358815" y="445625"/>
                  </a:lnTo>
                  <a:lnTo>
                    <a:pt x="474562" y="399327"/>
                  </a:lnTo>
                  <a:lnTo>
                    <a:pt x="567160" y="300942"/>
                  </a:lnTo>
                  <a:lnTo>
                    <a:pt x="694481" y="121534"/>
                  </a:lnTo>
                  <a:lnTo>
                    <a:pt x="769717" y="0"/>
                  </a:lnTo>
                  <a:lnTo>
                    <a:pt x="0" y="28937"/>
                  </a:lnTo>
                  <a:close/>
                </a:path>
              </a:pathLst>
            </a:cu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reeform 16"/>
            <p:cNvSpPr/>
            <p:nvPr/>
          </p:nvSpPr>
          <p:spPr>
            <a:xfrm>
              <a:off x="4848016" y="327466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8" name="Straight Connector 17"/>
            <p:cNvCxnSpPr/>
            <p:nvPr/>
          </p:nvCxnSpPr>
          <p:spPr>
            <a:xfrm>
              <a:off x="4848016" y="3130581"/>
              <a:ext cx="0" cy="41665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531579" y="4561280"/>
              <a:ext cx="0" cy="41665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008045" y="4114353"/>
              <a:ext cx="312906" cy="369332"/>
            </a:xfrm>
            <a:prstGeom prst="rect">
              <a:avLst/>
            </a:prstGeom>
            <a:noFill/>
          </p:spPr>
          <p:txBody>
            <a:bodyPr wrap="none" rtlCol="0">
              <a:spAutoFit/>
            </a:bodyPr>
            <a:lstStyle/>
            <a:p>
              <a:r>
                <a:rPr lang="en-US" dirty="0">
                  <a:solidFill>
                    <a:prstClr val="black"/>
                  </a:solidFill>
                </a:rPr>
                <a:t>L</a:t>
              </a:r>
            </a:p>
          </p:txBody>
        </p:sp>
        <p:sp>
          <p:nvSpPr>
            <p:cNvPr id="21" name="TextBox 20"/>
            <p:cNvSpPr txBox="1"/>
            <p:nvPr/>
          </p:nvSpPr>
          <p:spPr>
            <a:xfrm>
              <a:off x="7118325" y="2829973"/>
              <a:ext cx="415498" cy="369332"/>
            </a:xfrm>
            <a:prstGeom prst="rect">
              <a:avLst/>
            </a:prstGeom>
            <a:noFill/>
          </p:spPr>
          <p:txBody>
            <a:bodyPr wrap="none" rtlCol="0">
              <a:spAutoFit/>
            </a:bodyPr>
            <a:lstStyle/>
            <a:p>
              <a:r>
                <a:rPr lang="en-US" dirty="0">
                  <a:solidFill>
                    <a:srgbClr val="0070C0"/>
                  </a:solidFill>
                </a:rPr>
                <a:t>A</a:t>
              </a:r>
              <a:r>
                <a:rPr lang="en-US" baseline="-25000" dirty="0">
                  <a:solidFill>
                    <a:srgbClr val="0070C0"/>
                  </a:solidFill>
                </a:rPr>
                <a:t>s</a:t>
              </a:r>
            </a:p>
          </p:txBody>
        </p:sp>
        <p:cxnSp>
          <p:nvCxnSpPr>
            <p:cNvPr id="22" name="Straight Arrow Connector 21"/>
            <p:cNvCxnSpPr>
              <a:stCxn id="21" idx="1"/>
            </p:cNvCxnSpPr>
            <p:nvPr/>
          </p:nvCxnSpPr>
          <p:spPr>
            <a:xfrm flipH="1">
              <a:off x="6635811" y="3014639"/>
              <a:ext cx="482514" cy="115942"/>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080281" y="4149427"/>
              <a:ext cx="423514" cy="369332"/>
            </a:xfrm>
            <a:prstGeom prst="rect">
              <a:avLst/>
            </a:prstGeom>
            <a:noFill/>
          </p:spPr>
          <p:txBody>
            <a:bodyPr wrap="none" rtlCol="0">
              <a:spAutoFit/>
            </a:bodyPr>
            <a:lstStyle/>
            <a:p>
              <a:r>
                <a:rPr lang="en-US" dirty="0">
                  <a:solidFill>
                    <a:srgbClr val="ED982D">
                      <a:lumMod val="50000"/>
                    </a:srgbClr>
                  </a:solidFill>
                </a:rPr>
                <a:t>A</a:t>
              </a:r>
              <a:r>
                <a:rPr lang="en-US" baseline="-25000" dirty="0">
                  <a:solidFill>
                    <a:srgbClr val="ED982D">
                      <a:lumMod val="50000"/>
                    </a:srgbClr>
                  </a:solidFill>
                </a:rPr>
                <a:t>b</a:t>
              </a:r>
            </a:p>
          </p:txBody>
        </p:sp>
        <p:cxnSp>
          <p:nvCxnSpPr>
            <p:cNvPr id="24" name="Straight Arrow Connector 23"/>
            <p:cNvCxnSpPr>
              <a:stCxn id="23" idx="0"/>
            </p:cNvCxnSpPr>
            <p:nvPr/>
          </p:nvCxnSpPr>
          <p:spPr>
            <a:xfrm flipV="1">
              <a:off x="6292038" y="3421060"/>
              <a:ext cx="108438" cy="728367"/>
            </a:xfrm>
            <a:prstGeom prst="straightConnector1">
              <a:avLst/>
            </a:prstGeom>
            <a:ln w="127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222230" y="4589983"/>
              <a:ext cx="338554" cy="369332"/>
            </a:xfrm>
            <a:prstGeom prst="rect">
              <a:avLst/>
            </a:prstGeom>
            <a:noFill/>
          </p:spPr>
          <p:txBody>
            <a:bodyPr wrap="none" rtlCol="0">
              <a:spAutoFit/>
            </a:bodyPr>
            <a:lstStyle/>
            <a:p>
              <a:r>
                <a:rPr lang="en-US" dirty="0">
                  <a:solidFill>
                    <a:srgbClr val="0070C0"/>
                  </a:solidFill>
                </a:rPr>
                <a:t>V</a:t>
              </a:r>
              <a:endParaRPr lang="en-US" baseline="-25000" dirty="0">
                <a:solidFill>
                  <a:srgbClr val="0070C0"/>
                </a:solidFill>
              </a:endParaRPr>
            </a:p>
          </p:txBody>
        </p:sp>
        <p:cxnSp>
          <p:nvCxnSpPr>
            <p:cNvPr id="26" name="Straight Arrow Connector 25"/>
            <p:cNvCxnSpPr>
              <a:stCxn id="42" idx="0"/>
            </p:cNvCxnSpPr>
            <p:nvPr/>
          </p:nvCxnSpPr>
          <p:spPr>
            <a:xfrm flipV="1">
              <a:off x="8002540" y="4332372"/>
              <a:ext cx="537799" cy="2600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437761" y="2815811"/>
              <a:ext cx="2712321" cy="369332"/>
            </a:xfrm>
            <a:prstGeom prst="rect">
              <a:avLst/>
            </a:prstGeom>
            <a:noFill/>
          </p:spPr>
          <p:txBody>
            <a:bodyPr wrap="square" rtlCol="0">
              <a:spAutoFit/>
            </a:bodyPr>
            <a:lstStyle/>
            <a:p>
              <a:r>
                <a:rPr lang="en-US" dirty="0">
                  <a:solidFill>
                    <a:srgbClr val="0070C0"/>
                  </a:solidFill>
                </a:rPr>
                <a:t>Surface Area</a:t>
              </a:r>
            </a:p>
          </p:txBody>
        </p:sp>
        <p:sp>
          <p:nvSpPr>
            <p:cNvPr id="42" name="TextBox 41"/>
            <p:cNvSpPr txBox="1"/>
            <p:nvPr/>
          </p:nvSpPr>
          <p:spPr>
            <a:xfrm>
              <a:off x="7458009" y="4592422"/>
              <a:ext cx="1089062" cy="369332"/>
            </a:xfrm>
            <a:prstGeom prst="rect">
              <a:avLst/>
            </a:prstGeom>
            <a:noFill/>
          </p:spPr>
          <p:txBody>
            <a:bodyPr wrap="square" rtlCol="0">
              <a:spAutoFit/>
            </a:bodyPr>
            <a:lstStyle/>
            <a:p>
              <a:r>
                <a:rPr lang="en-US" dirty="0">
                  <a:solidFill>
                    <a:srgbClr val="0070C0"/>
                  </a:solidFill>
                </a:rPr>
                <a:t>Volume</a:t>
              </a:r>
            </a:p>
          </p:txBody>
        </p:sp>
        <p:sp>
          <p:nvSpPr>
            <p:cNvPr id="43" name="Freeform 42"/>
            <p:cNvSpPr/>
            <p:nvPr/>
          </p:nvSpPr>
          <p:spPr>
            <a:xfrm>
              <a:off x="7834284" y="3854769"/>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4" name="Group 53"/>
          <p:cNvGrpSpPr/>
          <p:nvPr/>
        </p:nvGrpSpPr>
        <p:grpSpPr>
          <a:xfrm>
            <a:off x="2015046" y="6253065"/>
            <a:ext cx="2768307" cy="485582"/>
            <a:chOff x="362145" y="6131327"/>
            <a:chExt cx="2768307" cy="485582"/>
          </a:xfrm>
        </p:grpSpPr>
        <mc:AlternateContent xmlns:mc="http://schemas.openxmlformats.org/markup-compatibility/2006" xmlns:a14="http://schemas.microsoft.com/office/drawing/2010/main">
          <mc:Choice Requires="a14">
            <p:sp>
              <p:nvSpPr>
                <p:cNvPr id="45" name="TextBox 44"/>
                <p:cNvSpPr txBox="1"/>
                <p:nvPr/>
              </p:nvSpPr>
              <p:spPr>
                <a:xfrm>
                  <a:off x="362145" y="6131327"/>
                  <a:ext cx="837796" cy="485582"/>
                </a:xfrm>
                <a:prstGeom prst="rect">
                  <a:avLst/>
                </a:prstGeom>
                <a:noFill/>
              </p:spPr>
              <p:txBody>
                <a:bodyPr wrap="square" rtlCol="0">
                  <a:spAutoFit/>
                </a:bodyPr>
                <a:lstStyle/>
                <a:p>
                  <a:r>
                    <a:rPr lang="en-US" dirty="0">
                      <a:solidFill>
                        <a:prstClr val="black"/>
                      </a:solidFill>
                    </a:rPr>
                    <a:t>R</a:t>
                  </a:r>
                  <a14:m>
                    <m:oMath xmlns:m="http://schemas.openxmlformats.org/officeDocument/2006/math">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𝐴</m:t>
                          </m:r>
                        </m:num>
                        <m:den>
                          <m:r>
                            <a:rPr lang="en-US" i="1">
                              <a:solidFill>
                                <a:prstClr val="black"/>
                              </a:solidFill>
                              <a:latin typeface="Cambria Math" panose="02040503050406030204" pitchFamily="18" charset="0"/>
                            </a:rPr>
                            <m:t>𝑃</m:t>
                          </m:r>
                        </m:den>
                      </m:f>
                    </m:oMath>
                  </a14:m>
                  <a:endParaRPr lang="en-US" dirty="0">
                    <a:solidFill>
                      <a:prstClr val="black"/>
                    </a:solidFill>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362145" y="6131327"/>
                  <a:ext cx="837796" cy="485582"/>
                </a:xfrm>
                <a:prstGeom prst="rect">
                  <a:avLst/>
                </a:prstGeom>
                <a:blipFill rotWithShape="0">
                  <a:blip r:embed="rId10"/>
                  <a:stretch>
                    <a:fillRect l="-6569" b="-8861"/>
                  </a:stretch>
                </a:blipFill>
              </p:spPr>
              <p:txBody>
                <a:bodyPr/>
                <a:lstStyle/>
                <a:p>
                  <a:r>
                    <a:rPr lang="en-US">
                      <a:noFill/>
                    </a:rPr>
                    <a:t> </a:t>
                  </a:r>
                </a:p>
              </p:txBody>
            </p:sp>
          </mc:Fallback>
        </mc:AlternateContent>
        <p:sp>
          <p:nvSpPr>
            <p:cNvPr id="46" name="TextBox 45"/>
            <p:cNvSpPr txBox="1"/>
            <p:nvPr/>
          </p:nvSpPr>
          <p:spPr>
            <a:xfrm>
              <a:off x="1059989" y="6183659"/>
              <a:ext cx="2070463" cy="369332"/>
            </a:xfrm>
            <a:prstGeom prst="rect">
              <a:avLst/>
            </a:prstGeom>
            <a:noFill/>
          </p:spPr>
          <p:txBody>
            <a:bodyPr wrap="square" rtlCol="0">
              <a:spAutoFit/>
            </a:bodyPr>
            <a:lstStyle/>
            <a:p>
              <a:r>
                <a:rPr lang="en-US" dirty="0">
                  <a:solidFill>
                    <a:prstClr val="black"/>
                  </a:solidFill>
                </a:rPr>
                <a:t>Hydraulic Radius</a:t>
              </a:r>
            </a:p>
          </p:txBody>
        </p:sp>
      </p:grpSp>
      <p:sp>
        <p:nvSpPr>
          <p:cNvPr id="55" name="TextBox 54"/>
          <p:cNvSpPr txBox="1"/>
          <p:nvPr/>
        </p:nvSpPr>
        <p:spPr>
          <a:xfrm>
            <a:off x="2142216" y="3953259"/>
            <a:ext cx="4301177" cy="369332"/>
          </a:xfrm>
          <a:prstGeom prst="rect">
            <a:avLst/>
          </a:prstGeom>
          <a:noFill/>
        </p:spPr>
        <p:txBody>
          <a:bodyPr wrap="none" rtlCol="0">
            <a:spAutoFit/>
          </a:bodyPr>
          <a:lstStyle/>
          <a:p>
            <a:r>
              <a:rPr lang="en-US" dirty="0">
                <a:solidFill>
                  <a:srgbClr val="0070C0"/>
                </a:solidFill>
              </a:rPr>
              <a:t>Approximates each cell as sloping plane</a:t>
            </a:r>
          </a:p>
        </p:txBody>
      </p:sp>
      <p:sp>
        <p:nvSpPr>
          <p:cNvPr id="57" name="TextBox 56"/>
          <p:cNvSpPr txBox="1"/>
          <p:nvPr/>
        </p:nvSpPr>
        <p:spPr>
          <a:xfrm>
            <a:off x="6913870" y="6371785"/>
            <a:ext cx="3954929" cy="369332"/>
          </a:xfrm>
          <a:prstGeom prst="rect">
            <a:avLst/>
          </a:prstGeom>
          <a:noFill/>
        </p:spPr>
        <p:txBody>
          <a:bodyPr wrap="none" rtlCol="0">
            <a:spAutoFit/>
          </a:bodyPr>
          <a:lstStyle/>
          <a:p>
            <a:r>
              <a:rPr lang="en-US" dirty="0">
                <a:solidFill>
                  <a:schemeClr val="bg1">
                    <a:lumMod val="50000"/>
                  </a:schemeClr>
                </a:solidFill>
              </a:rPr>
              <a:t>Based on slide from David Maidment</a:t>
            </a:r>
          </a:p>
        </p:txBody>
      </p:sp>
    </p:spTree>
    <p:extLst>
      <p:ext uri="{BB962C8B-B14F-4D97-AF65-F5344CB8AC3E}">
        <p14:creationId xmlns:p14="http://schemas.microsoft.com/office/powerpoint/2010/main" val="43289977"/>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Reach Hydraulic Properties Example</a:t>
            </a:r>
            <a:endParaRPr lang="en-US" dirty="0"/>
          </a:p>
        </p:txBody>
      </p:sp>
      <p:pic>
        <p:nvPicPr>
          <p:cNvPr id="3" name="Picture 2"/>
          <p:cNvPicPr>
            <a:picLocks noChangeAspect="1"/>
          </p:cNvPicPr>
          <p:nvPr/>
        </p:nvPicPr>
        <p:blipFill>
          <a:blip r:embed="rId2"/>
          <a:stretch>
            <a:fillRect/>
          </a:stretch>
        </p:blipFill>
        <p:spPr>
          <a:xfrm>
            <a:off x="1777220" y="1774024"/>
            <a:ext cx="3751604" cy="3384028"/>
          </a:xfrm>
          <a:prstGeom prst="rect">
            <a:avLst/>
          </a:prstGeom>
        </p:spPr>
      </p:pic>
      <p:sp>
        <p:nvSpPr>
          <p:cNvPr id="4" name="TextBox 3"/>
          <p:cNvSpPr txBox="1"/>
          <p:nvPr/>
        </p:nvSpPr>
        <p:spPr>
          <a:xfrm>
            <a:off x="3001110" y="1242603"/>
            <a:ext cx="1697901" cy="369332"/>
          </a:xfrm>
          <a:prstGeom prst="rect">
            <a:avLst/>
          </a:prstGeom>
          <a:noFill/>
        </p:spPr>
        <p:txBody>
          <a:bodyPr wrap="none" rtlCol="0">
            <a:spAutoFit/>
          </a:bodyPr>
          <a:lstStyle/>
          <a:p>
            <a:r>
              <a:rPr lang="en-US" dirty="0"/>
              <a:t>1 m inundation</a:t>
            </a:r>
          </a:p>
        </p:txBody>
      </p:sp>
      <p:pic>
        <p:nvPicPr>
          <p:cNvPr id="5" name="Picture 4"/>
          <p:cNvPicPr>
            <a:picLocks noChangeAspect="1"/>
          </p:cNvPicPr>
          <p:nvPr/>
        </p:nvPicPr>
        <p:blipFill>
          <a:blip r:embed="rId3"/>
          <a:stretch>
            <a:fillRect/>
          </a:stretch>
        </p:blipFill>
        <p:spPr>
          <a:xfrm>
            <a:off x="6459380" y="1806233"/>
            <a:ext cx="3579750" cy="3319610"/>
          </a:xfrm>
          <a:prstGeom prst="rect">
            <a:avLst/>
          </a:prstGeom>
        </p:spPr>
      </p:pic>
      <p:sp>
        <p:nvSpPr>
          <p:cNvPr id="6" name="TextBox 5"/>
          <p:cNvSpPr txBox="1"/>
          <p:nvPr/>
        </p:nvSpPr>
        <p:spPr>
          <a:xfrm>
            <a:off x="7205005" y="1242603"/>
            <a:ext cx="1697901" cy="369332"/>
          </a:xfrm>
          <a:prstGeom prst="rect">
            <a:avLst/>
          </a:prstGeom>
          <a:noFill/>
        </p:spPr>
        <p:txBody>
          <a:bodyPr wrap="none" rtlCol="0">
            <a:spAutoFit/>
          </a:bodyPr>
          <a:lstStyle/>
          <a:p>
            <a:r>
              <a:rPr lang="en-US" dirty="0"/>
              <a:t>3 m inundation</a:t>
            </a:r>
          </a:p>
        </p:txBody>
      </p:sp>
      <p:pic>
        <p:nvPicPr>
          <p:cNvPr id="7" name="Picture 6"/>
          <p:cNvPicPr>
            <a:picLocks noChangeAspect="1"/>
          </p:cNvPicPr>
          <p:nvPr/>
        </p:nvPicPr>
        <p:blipFill>
          <a:blip r:embed="rId4"/>
          <a:stretch>
            <a:fillRect/>
          </a:stretch>
        </p:blipFill>
        <p:spPr>
          <a:xfrm>
            <a:off x="6158133" y="1611935"/>
            <a:ext cx="990600" cy="876300"/>
          </a:xfrm>
          <a:prstGeom prst="rect">
            <a:avLst/>
          </a:prstGeom>
        </p:spPr>
      </p:pic>
      <p:pic>
        <p:nvPicPr>
          <p:cNvPr id="8" name="Picture 7"/>
          <p:cNvPicPr>
            <a:picLocks noChangeAspect="1"/>
          </p:cNvPicPr>
          <p:nvPr/>
        </p:nvPicPr>
        <p:blipFill>
          <a:blip r:embed="rId5"/>
          <a:stretch>
            <a:fillRect/>
          </a:stretch>
        </p:blipFill>
        <p:spPr>
          <a:xfrm>
            <a:off x="5009712" y="1631388"/>
            <a:ext cx="1038225" cy="647700"/>
          </a:xfrm>
          <a:prstGeom prst="rect">
            <a:avLst/>
          </a:prstGeom>
        </p:spPr>
      </p:pic>
      <p:graphicFrame>
        <p:nvGraphicFramePr>
          <p:cNvPr id="9" name="Table 8"/>
          <p:cNvGraphicFramePr>
            <a:graphicFrameLocks noGrp="1"/>
          </p:cNvGraphicFramePr>
          <p:nvPr>
            <p:extLst/>
          </p:nvPr>
        </p:nvGraphicFramePr>
        <p:xfrm>
          <a:off x="2272189" y="5514439"/>
          <a:ext cx="7551495" cy="882015"/>
        </p:xfrm>
        <a:graphic>
          <a:graphicData uri="http://schemas.openxmlformats.org/drawingml/2006/table">
            <a:tbl>
              <a:tblPr>
                <a:tableStyleId>{5C22544A-7EE6-4342-B048-85BDC9FD1C3A}</a:tableStyleId>
              </a:tblPr>
              <a:tblGrid>
                <a:gridCol w="839055">
                  <a:extLst>
                    <a:ext uri="{9D8B030D-6E8A-4147-A177-3AD203B41FA5}">
                      <a16:colId xmlns:a16="http://schemas.microsoft.com/office/drawing/2014/main" val="20000"/>
                    </a:ext>
                  </a:extLst>
                </a:gridCol>
                <a:gridCol w="839055">
                  <a:extLst>
                    <a:ext uri="{9D8B030D-6E8A-4147-A177-3AD203B41FA5}">
                      <a16:colId xmlns:a16="http://schemas.microsoft.com/office/drawing/2014/main" val="20001"/>
                    </a:ext>
                  </a:extLst>
                </a:gridCol>
                <a:gridCol w="839055">
                  <a:extLst>
                    <a:ext uri="{9D8B030D-6E8A-4147-A177-3AD203B41FA5}">
                      <a16:colId xmlns:a16="http://schemas.microsoft.com/office/drawing/2014/main" val="20002"/>
                    </a:ext>
                  </a:extLst>
                </a:gridCol>
                <a:gridCol w="839055">
                  <a:extLst>
                    <a:ext uri="{9D8B030D-6E8A-4147-A177-3AD203B41FA5}">
                      <a16:colId xmlns:a16="http://schemas.microsoft.com/office/drawing/2014/main" val="20003"/>
                    </a:ext>
                  </a:extLst>
                </a:gridCol>
                <a:gridCol w="839055">
                  <a:extLst>
                    <a:ext uri="{9D8B030D-6E8A-4147-A177-3AD203B41FA5}">
                      <a16:colId xmlns:a16="http://schemas.microsoft.com/office/drawing/2014/main" val="20004"/>
                    </a:ext>
                  </a:extLst>
                </a:gridCol>
                <a:gridCol w="839055">
                  <a:extLst>
                    <a:ext uri="{9D8B030D-6E8A-4147-A177-3AD203B41FA5}">
                      <a16:colId xmlns:a16="http://schemas.microsoft.com/office/drawing/2014/main" val="20005"/>
                    </a:ext>
                  </a:extLst>
                </a:gridCol>
                <a:gridCol w="839055">
                  <a:extLst>
                    <a:ext uri="{9D8B030D-6E8A-4147-A177-3AD203B41FA5}">
                      <a16:colId xmlns:a16="http://schemas.microsoft.com/office/drawing/2014/main" val="20006"/>
                    </a:ext>
                  </a:extLst>
                </a:gridCol>
                <a:gridCol w="839055">
                  <a:extLst>
                    <a:ext uri="{9D8B030D-6E8A-4147-A177-3AD203B41FA5}">
                      <a16:colId xmlns:a16="http://schemas.microsoft.com/office/drawing/2014/main" val="20007"/>
                    </a:ext>
                  </a:extLst>
                </a:gridCol>
                <a:gridCol w="839055">
                  <a:extLst>
                    <a:ext uri="{9D8B030D-6E8A-4147-A177-3AD203B41FA5}">
                      <a16:colId xmlns:a16="http://schemas.microsoft.com/office/drawing/2014/main" val="20008"/>
                    </a:ext>
                  </a:extLst>
                </a:gridCol>
              </a:tblGrid>
              <a:tr h="190500">
                <a:tc>
                  <a:txBody>
                    <a:bodyPr/>
                    <a:lstStyle/>
                    <a:p>
                      <a:pPr algn="ctr" fontAlgn="b"/>
                      <a:r>
                        <a:rPr lang="en-US" sz="1400" u="none" strike="noStrike" dirty="0">
                          <a:effectLst/>
                        </a:rPr>
                        <a:t>Height (m)</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A</a:t>
                      </a:r>
                      <a:r>
                        <a:rPr lang="en-US" sz="1400" u="none" strike="noStrike" baseline="-25000" dirty="0" smtClean="0">
                          <a:effectLst/>
                        </a:rPr>
                        <a:t>s</a:t>
                      </a:r>
                      <a:r>
                        <a:rPr lang="en-US" sz="1400" u="none" strike="noStrike" dirty="0" smtClean="0">
                          <a:effectLst/>
                        </a:rPr>
                        <a:t> (m</a:t>
                      </a:r>
                      <a:r>
                        <a:rPr lang="en-US" sz="1400" u="none" strike="noStrike" baseline="30000" dirty="0" smtClean="0">
                          <a:effectLst/>
                        </a:rPr>
                        <a:t>2</a:t>
                      </a:r>
                      <a:r>
                        <a:rPr lang="en-US" sz="1400" u="none" strike="noStrike" baseline="0" dirty="0" smtClean="0">
                          <a:effectLst/>
                        </a:rPr>
                        <a:t>)</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Vol (m</a:t>
                      </a:r>
                      <a:r>
                        <a:rPr lang="en-US" sz="1400" u="none" strike="noStrike" baseline="30000" dirty="0" smtClean="0">
                          <a:effectLst/>
                        </a:rPr>
                        <a:t>3</a:t>
                      </a:r>
                      <a:r>
                        <a:rPr lang="en-US" sz="1400" u="none" strike="noStrike" baseline="0" dirty="0" smtClean="0">
                          <a:effectLst/>
                        </a:rPr>
                        <a:t>)</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A</a:t>
                      </a:r>
                      <a:r>
                        <a:rPr lang="en-US" sz="1400" u="none" strike="noStrike" baseline="-25000" dirty="0" smtClean="0">
                          <a:effectLst/>
                        </a:rPr>
                        <a:t>b</a:t>
                      </a:r>
                      <a:endParaRPr lang="en-US" sz="1400" b="0" i="0" u="none" strike="noStrike" baseline="-2500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L (m)</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A=V/L (m</a:t>
                      </a:r>
                      <a:r>
                        <a:rPr lang="en-US" sz="1400" u="none" strike="noStrike" baseline="30000" dirty="0" smtClean="0">
                          <a:effectLst/>
                        </a:rPr>
                        <a:t>2</a:t>
                      </a:r>
                      <a:r>
                        <a:rPr lang="en-US" sz="1400" u="none" strike="noStrike" dirty="0" smtClean="0">
                          <a:effectLst/>
                        </a:rPr>
                        <a:t>)</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P=A</a:t>
                      </a:r>
                      <a:r>
                        <a:rPr lang="en-US" sz="1400" u="none" strike="noStrike" baseline="-25000" dirty="0" smtClean="0">
                          <a:effectLst/>
                        </a:rPr>
                        <a:t>b</a:t>
                      </a:r>
                      <a:r>
                        <a:rPr lang="en-US" sz="1400" u="none" strike="noStrike" dirty="0" smtClean="0">
                          <a:effectLst/>
                        </a:rPr>
                        <a:t>/L (m)</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T=A</a:t>
                      </a:r>
                      <a:r>
                        <a:rPr lang="en-US" sz="1400" u="none" strike="noStrike" baseline="-25000" dirty="0" smtClean="0">
                          <a:effectLst/>
                        </a:rPr>
                        <a:t>s</a:t>
                      </a:r>
                      <a:r>
                        <a:rPr lang="en-US" sz="1400" u="none" strike="noStrike" dirty="0" smtClean="0">
                          <a:effectLst/>
                        </a:rPr>
                        <a:t>/L (m)</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R=A/P (m)</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ct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129878</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79466</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129948</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b="0" i="0" u="none" strike="noStrike">
                          <a:solidFill>
                            <a:srgbClr val="000000"/>
                          </a:solidFill>
                          <a:effectLst/>
                          <a:latin typeface="Calibri" panose="020F0502020204030204" pitchFamily="34" charset="0"/>
                        </a:rPr>
                        <a:t>2975</a:t>
                      </a:r>
                    </a:p>
                  </a:txBody>
                  <a:tcPr marL="9525" marR="9525" marT="9525" marB="0" anchor="b"/>
                </a:tc>
                <a:tc>
                  <a:txBody>
                    <a:bodyPr/>
                    <a:lstStyle/>
                    <a:p>
                      <a:pPr algn="ctr" fontAlgn="b"/>
                      <a:r>
                        <a:rPr lang="en-US" sz="1400" b="0" i="0" u="none" strike="noStrike">
                          <a:solidFill>
                            <a:srgbClr val="000000"/>
                          </a:solidFill>
                          <a:effectLst/>
                          <a:latin typeface="Calibri" panose="020F0502020204030204" pitchFamily="34" charset="0"/>
                        </a:rPr>
                        <a:t>26.7</a:t>
                      </a:r>
                    </a:p>
                  </a:txBody>
                  <a:tcPr marL="9525" marR="9525" marT="9525" marB="0" anchor="b"/>
                </a:tc>
                <a:tc>
                  <a:txBody>
                    <a:bodyPr/>
                    <a:lstStyle/>
                    <a:p>
                      <a:pPr algn="ctr" fontAlgn="b"/>
                      <a:r>
                        <a:rPr lang="en-US" sz="1400" b="0" i="0" u="none" strike="noStrike">
                          <a:solidFill>
                            <a:srgbClr val="000000"/>
                          </a:solidFill>
                          <a:effectLst/>
                          <a:latin typeface="Calibri" panose="020F0502020204030204" pitchFamily="34" charset="0"/>
                        </a:rPr>
                        <a:t>43.7</a:t>
                      </a:r>
                    </a:p>
                  </a:txBody>
                  <a:tcPr marL="9525" marR="9525" marT="9525" marB="0" anchor="b"/>
                </a:tc>
                <a:tc>
                  <a:txBody>
                    <a:bodyPr/>
                    <a:lstStyle/>
                    <a:p>
                      <a:pPr algn="ctr" fontAlgn="b"/>
                      <a:r>
                        <a:rPr lang="en-US" sz="1400" b="0" i="0" u="none" strike="noStrike">
                          <a:solidFill>
                            <a:srgbClr val="000000"/>
                          </a:solidFill>
                          <a:effectLst/>
                          <a:latin typeface="Calibri" panose="020F0502020204030204" pitchFamily="34" charset="0"/>
                        </a:rPr>
                        <a:t>43.7</a:t>
                      </a:r>
                    </a:p>
                  </a:txBody>
                  <a:tcPr marL="9525" marR="9525" marT="9525" marB="0" anchor="b"/>
                </a:tc>
                <a:tc>
                  <a:txBody>
                    <a:bodyPr/>
                    <a:lstStyle/>
                    <a:p>
                      <a:pPr algn="ctr" fontAlgn="b"/>
                      <a:r>
                        <a:rPr lang="en-US" sz="1400" b="0" i="0" u="none" strike="noStrike">
                          <a:solidFill>
                            <a:srgbClr val="000000"/>
                          </a:solidFill>
                          <a:effectLst/>
                          <a:latin typeface="Calibri" panose="020F0502020204030204" pitchFamily="34" charset="0"/>
                        </a:rPr>
                        <a:t>0.612</a:t>
                      </a:r>
                    </a:p>
                  </a:txBody>
                  <a:tcPr marL="9525" marR="9525" marT="9525" marB="0" anchor="b"/>
                </a:tc>
                <a:extLst>
                  <a:ext uri="{0D108BD9-81ED-4DB2-BD59-A6C34878D82A}">
                    <a16:rowId xmlns:a16="http://schemas.microsoft.com/office/drawing/2014/main" val="10001"/>
                  </a:ext>
                </a:extLst>
              </a:tr>
              <a:tr h="190500">
                <a:tc>
                  <a:txBody>
                    <a:bodyPr/>
                    <a:lstStyle/>
                    <a:p>
                      <a:pPr algn="ct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319877</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530378</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320414</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b="0" i="0" u="none" strike="noStrike">
                          <a:solidFill>
                            <a:srgbClr val="000000"/>
                          </a:solidFill>
                          <a:effectLst/>
                          <a:latin typeface="Calibri" panose="020F0502020204030204" pitchFamily="34" charset="0"/>
                        </a:rPr>
                        <a:t>2975</a:t>
                      </a:r>
                    </a:p>
                  </a:txBody>
                  <a:tcPr marL="9525" marR="9525" marT="9525" marB="0" anchor="b"/>
                </a:tc>
                <a:tc>
                  <a:txBody>
                    <a:bodyPr/>
                    <a:lstStyle/>
                    <a:p>
                      <a:pPr algn="ctr" fontAlgn="b"/>
                      <a:r>
                        <a:rPr lang="en-US" sz="1400" b="0" i="0" u="none" strike="noStrike">
                          <a:solidFill>
                            <a:srgbClr val="000000"/>
                          </a:solidFill>
                          <a:effectLst/>
                          <a:latin typeface="Calibri" panose="020F0502020204030204" pitchFamily="34" charset="0"/>
                        </a:rPr>
                        <a:t>178.3</a:t>
                      </a:r>
                    </a:p>
                  </a:txBody>
                  <a:tcPr marL="9525" marR="9525" marT="9525" marB="0" anchor="b"/>
                </a:tc>
                <a:tc>
                  <a:txBody>
                    <a:bodyPr/>
                    <a:lstStyle/>
                    <a:p>
                      <a:pPr algn="ctr" fontAlgn="b"/>
                      <a:r>
                        <a:rPr lang="en-US" sz="1400" b="0" i="0" u="none" strike="noStrike">
                          <a:solidFill>
                            <a:srgbClr val="000000"/>
                          </a:solidFill>
                          <a:effectLst/>
                          <a:latin typeface="Calibri" panose="020F0502020204030204" pitchFamily="34" charset="0"/>
                        </a:rPr>
                        <a:t>107.7</a:t>
                      </a:r>
                    </a:p>
                  </a:txBody>
                  <a:tcPr marL="9525" marR="9525" marT="9525" marB="0" anchor="b"/>
                </a:tc>
                <a:tc>
                  <a:txBody>
                    <a:bodyPr/>
                    <a:lstStyle/>
                    <a:p>
                      <a:pPr algn="ctr" fontAlgn="b"/>
                      <a:r>
                        <a:rPr lang="en-US" sz="1400" b="0" i="0" u="none" strike="noStrike">
                          <a:solidFill>
                            <a:srgbClr val="000000"/>
                          </a:solidFill>
                          <a:effectLst/>
                          <a:latin typeface="Calibri" panose="020F0502020204030204" pitchFamily="34" charset="0"/>
                        </a:rPr>
                        <a:t>107.5</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1.655</a:t>
                      </a:r>
                    </a:p>
                  </a:txBody>
                  <a:tcPr marL="9525" marR="9525" marT="9525" marB="0" anchor="b"/>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81187873"/>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273"/>
            <a:ext cx="12192000" cy="773723"/>
          </a:xfrm>
        </p:spPr>
        <p:txBody>
          <a:bodyPr>
            <a:noAutofit/>
          </a:bodyPr>
          <a:lstStyle/>
          <a:p>
            <a:pPr algn="ctr"/>
            <a:r>
              <a:rPr lang="en-US" sz="3200" dirty="0"/>
              <a:t>Terrain Approximated Reach Average Hydraulic Properties</a:t>
            </a:r>
          </a:p>
        </p:txBody>
      </p:sp>
      <p:pic>
        <p:nvPicPr>
          <p:cNvPr id="4" name="Picture 3"/>
          <p:cNvPicPr>
            <a:picLocks noChangeAspect="1"/>
          </p:cNvPicPr>
          <p:nvPr/>
        </p:nvPicPr>
        <p:blipFill>
          <a:blip r:embed="rId2"/>
          <a:stretch>
            <a:fillRect/>
          </a:stretch>
        </p:blipFill>
        <p:spPr>
          <a:xfrm>
            <a:off x="2590032" y="253224"/>
            <a:ext cx="3505968" cy="3582282"/>
          </a:xfrm>
          <a:prstGeom prst="rect">
            <a:avLst/>
          </a:prstGeom>
        </p:spPr>
      </p:pic>
      <p:pic>
        <p:nvPicPr>
          <p:cNvPr id="5" name="Picture 4"/>
          <p:cNvPicPr>
            <a:picLocks noChangeAspect="1"/>
          </p:cNvPicPr>
          <p:nvPr/>
        </p:nvPicPr>
        <p:blipFill>
          <a:blip r:embed="rId3"/>
          <a:stretch>
            <a:fillRect/>
          </a:stretch>
        </p:blipFill>
        <p:spPr>
          <a:xfrm>
            <a:off x="6685433" y="3000572"/>
            <a:ext cx="3505968" cy="3582282"/>
          </a:xfrm>
          <a:prstGeom prst="rect">
            <a:avLst/>
          </a:prstGeom>
        </p:spPr>
      </p:pic>
      <p:pic>
        <p:nvPicPr>
          <p:cNvPr id="6" name="Picture 5"/>
          <p:cNvPicPr>
            <a:picLocks noChangeAspect="1"/>
          </p:cNvPicPr>
          <p:nvPr/>
        </p:nvPicPr>
        <p:blipFill>
          <a:blip r:embed="rId4"/>
          <a:stretch>
            <a:fillRect/>
          </a:stretch>
        </p:blipFill>
        <p:spPr>
          <a:xfrm>
            <a:off x="6685433" y="253224"/>
            <a:ext cx="3505968" cy="3582282"/>
          </a:xfrm>
          <a:prstGeom prst="rect">
            <a:avLst/>
          </a:prstGeom>
        </p:spPr>
      </p:pic>
      <p:pic>
        <p:nvPicPr>
          <p:cNvPr id="7" name="Picture 6"/>
          <p:cNvPicPr>
            <a:picLocks noChangeAspect="1"/>
          </p:cNvPicPr>
          <p:nvPr/>
        </p:nvPicPr>
        <p:blipFill>
          <a:blip r:embed="rId5"/>
          <a:stretch>
            <a:fillRect/>
          </a:stretch>
        </p:blipFill>
        <p:spPr>
          <a:xfrm>
            <a:off x="2590032" y="3000572"/>
            <a:ext cx="3505968" cy="3582282"/>
          </a:xfrm>
          <a:prstGeom prst="rect">
            <a:avLst/>
          </a:prstGeom>
        </p:spPr>
      </p:pic>
      <p:sp>
        <p:nvSpPr>
          <p:cNvPr id="8" name="TextBox 7"/>
          <p:cNvSpPr txBox="1"/>
          <p:nvPr/>
        </p:nvSpPr>
        <p:spPr>
          <a:xfrm>
            <a:off x="3724184" y="6398188"/>
            <a:ext cx="5078437" cy="369332"/>
          </a:xfrm>
          <a:prstGeom prst="rect">
            <a:avLst/>
          </a:prstGeom>
          <a:noFill/>
        </p:spPr>
        <p:txBody>
          <a:bodyPr wrap="square" rtlCol="0">
            <a:spAutoFit/>
          </a:bodyPr>
          <a:lstStyle/>
          <a:p>
            <a:pPr algn="ctr"/>
            <a:r>
              <a:rPr lang="en-US" dirty="0" smtClean="0">
                <a:solidFill>
                  <a:srgbClr val="0070C0"/>
                </a:solidFill>
              </a:rPr>
              <a:t>Used </a:t>
            </a:r>
            <a:r>
              <a:rPr lang="en-US" dirty="0">
                <a:solidFill>
                  <a:srgbClr val="0070C0"/>
                </a:solidFill>
              </a:rPr>
              <a:t>for input to reach scale hydraulic model</a:t>
            </a:r>
          </a:p>
        </p:txBody>
      </p:sp>
      <p:sp>
        <p:nvSpPr>
          <p:cNvPr id="9" name="TextBox 8"/>
          <p:cNvSpPr txBox="1"/>
          <p:nvPr/>
        </p:nvSpPr>
        <p:spPr>
          <a:xfrm>
            <a:off x="3473740" y="1080825"/>
            <a:ext cx="1928733" cy="369332"/>
          </a:xfrm>
          <a:prstGeom prst="rect">
            <a:avLst/>
          </a:prstGeom>
          <a:noFill/>
        </p:spPr>
        <p:txBody>
          <a:bodyPr wrap="none" rtlCol="0">
            <a:spAutoFit/>
          </a:bodyPr>
          <a:lstStyle/>
          <a:p>
            <a:r>
              <a:rPr lang="en-US" dirty="0"/>
              <a:t>Hydraulic Radius</a:t>
            </a:r>
          </a:p>
        </p:txBody>
      </p:sp>
      <p:sp>
        <p:nvSpPr>
          <p:cNvPr id="10" name="TextBox 9"/>
          <p:cNvSpPr txBox="1"/>
          <p:nvPr/>
        </p:nvSpPr>
        <p:spPr>
          <a:xfrm>
            <a:off x="7522892" y="1080825"/>
            <a:ext cx="1975862" cy="369332"/>
          </a:xfrm>
          <a:prstGeom prst="rect">
            <a:avLst/>
          </a:prstGeom>
          <a:noFill/>
        </p:spPr>
        <p:txBody>
          <a:bodyPr wrap="none" rtlCol="0">
            <a:spAutoFit/>
          </a:bodyPr>
          <a:lstStyle/>
          <a:p>
            <a:r>
              <a:rPr lang="en-US" dirty="0"/>
              <a:t>Wetted Perimeter</a:t>
            </a:r>
          </a:p>
        </p:txBody>
      </p:sp>
      <p:sp>
        <p:nvSpPr>
          <p:cNvPr id="11" name="TextBox 10"/>
          <p:cNvSpPr txBox="1"/>
          <p:nvPr/>
        </p:nvSpPr>
        <p:spPr>
          <a:xfrm>
            <a:off x="3358852" y="3789127"/>
            <a:ext cx="1653936" cy="646331"/>
          </a:xfrm>
          <a:prstGeom prst="rect">
            <a:avLst/>
          </a:prstGeom>
          <a:noFill/>
        </p:spPr>
        <p:txBody>
          <a:bodyPr wrap="square" rtlCol="0">
            <a:spAutoFit/>
          </a:bodyPr>
          <a:lstStyle/>
          <a:p>
            <a:r>
              <a:rPr lang="en-US" dirty="0"/>
              <a:t>Cross-sectional Area</a:t>
            </a:r>
          </a:p>
        </p:txBody>
      </p:sp>
      <p:sp>
        <p:nvSpPr>
          <p:cNvPr id="12" name="TextBox 11"/>
          <p:cNvSpPr txBox="1"/>
          <p:nvPr/>
        </p:nvSpPr>
        <p:spPr>
          <a:xfrm>
            <a:off x="7536960" y="3862640"/>
            <a:ext cx="1653936" cy="369332"/>
          </a:xfrm>
          <a:prstGeom prst="rect">
            <a:avLst/>
          </a:prstGeom>
          <a:noFill/>
        </p:spPr>
        <p:txBody>
          <a:bodyPr wrap="square" rtlCol="0">
            <a:spAutoFit/>
          </a:bodyPr>
          <a:lstStyle/>
          <a:p>
            <a:r>
              <a:rPr lang="en-US" dirty="0"/>
              <a:t>Top Width</a:t>
            </a:r>
          </a:p>
        </p:txBody>
      </p:sp>
    </p:spTree>
    <p:extLst>
      <p:ext uri="{BB962C8B-B14F-4D97-AF65-F5344CB8AC3E}">
        <p14:creationId xmlns:p14="http://schemas.microsoft.com/office/powerpoint/2010/main" val="4187018491"/>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 Reach Catchment 5781289</a:t>
            </a:r>
            <a:endParaRPr lang="en-US" dirty="0"/>
          </a:p>
        </p:txBody>
      </p:sp>
      <p:pic>
        <p:nvPicPr>
          <p:cNvPr id="3" name="Picture 2"/>
          <p:cNvPicPr>
            <a:picLocks noChangeAspect="1"/>
          </p:cNvPicPr>
          <p:nvPr/>
        </p:nvPicPr>
        <p:blipFill>
          <a:blip r:embed="rId2"/>
          <a:stretch>
            <a:fillRect/>
          </a:stretch>
        </p:blipFill>
        <p:spPr>
          <a:xfrm>
            <a:off x="2152650" y="1879387"/>
            <a:ext cx="7636476" cy="4522573"/>
          </a:xfrm>
          <a:prstGeom prst="rect">
            <a:avLst/>
          </a:prstGeom>
          <a:ln w="3175">
            <a:solidFill>
              <a:schemeClr val="bg1">
                <a:lumMod val="65000"/>
              </a:schemeClr>
            </a:solidFill>
          </a:ln>
        </p:spPr>
      </p:pic>
      <p:sp>
        <p:nvSpPr>
          <p:cNvPr id="4" name="TextBox 3"/>
          <p:cNvSpPr txBox="1"/>
          <p:nvPr/>
        </p:nvSpPr>
        <p:spPr>
          <a:xfrm>
            <a:off x="2152651" y="1321357"/>
            <a:ext cx="3630225" cy="369332"/>
          </a:xfrm>
          <a:prstGeom prst="rect">
            <a:avLst/>
          </a:prstGeom>
          <a:noFill/>
        </p:spPr>
        <p:txBody>
          <a:bodyPr wrap="none" rtlCol="0">
            <a:spAutoFit/>
          </a:bodyPr>
          <a:lstStyle/>
          <a:p>
            <a:pPr>
              <a:defRPr/>
            </a:pPr>
            <a:r>
              <a:rPr lang="en-US" dirty="0" err="1">
                <a:solidFill>
                  <a:prstClr val="black"/>
                </a:solidFill>
                <a:latin typeface="Arial"/>
                <a:ea typeface="ＭＳ Ｐゴシック"/>
              </a:rPr>
              <a:t>Eanes</a:t>
            </a:r>
            <a:r>
              <a:rPr lang="en-US" dirty="0">
                <a:solidFill>
                  <a:prstClr val="black"/>
                </a:solidFill>
                <a:latin typeface="Arial"/>
                <a:ea typeface="ＭＳ Ｐゴシック"/>
              </a:rPr>
              <a:t> Creek, </a:t>
            </a:r>
            <a:r>
              <a:rPr lang="en-US" dirty="0" err="1">
                <a:solidFill>
                  <a:prstClr val="black"/>
                </a:solidFill>
                <a:latin typeface="Arial"/>
                <a:ea typeface="ＭＳ Ｐゴシック"/>
              </a:rPr>
              <a:t>Rollingwood</a:t>
            </a:r>
            <a:r>
              <a:rPr lang="en-US" dirty="0">
                <a:solidFill>
                  <a:prstClr val="black"/>
                </a:solidFill>
                <a:latin typeface="Arial"/>
                <a:ea typeface="ＭＳ Ｐゴシック"/>
              </a:rPr>
              <a:t>, Texas</a:t>
            </a:r>
          </a:p>
        </p:txBody>
      </p:sp>
      <p:sp>
        <p:nvSpPr>
          <p:cNvPr id="5" name="TextBox 4"/>
          <p:cNvSpPr txBox="1"/>
          <p:nvPr/>
        </p:nvSpPr>
        <p:spPr>
          <a:xfrm>
            <a:off x="3562864" y="2628243"/>
            <a:ext cx="914400" cy="914400"/>
          </a:xfrm>
          <a:prstGeom prst="rect">
            <a:avLst/>
          </a:prstGeom>
          <a:noFill/>
          <a:effectLst/>
        </p:spPr>
        <p:txBody>
          <a:bodyPr wrap="none" lIns="0" tIns="0" rIns="0" bIns="0" rtlCol="0">
            <a:noAutofit/>
          </a:bodyPr>
          <a:lstStyle/>
          <a:p>
            <a:pPr eaLnBrk="0" hangingPunct="0">
              <a:lnSpc>
                <a:spcPts val="1800"/>
              </a:lnSpc>
              <a:defRPr/>
            </a:pPr>
            <a:r>
              <a:rPr lang="en-US" sz="2000" b="1" dirty="0">
                <a:solidFill>
                  <a:srgbClr val="A3CA4B">
                    <a:lumMod val="50000"/>
                  </a:srgbClr>
                </a:solidFill>
                <a:latin typeface="Arial"/>
                <a:ea typeface="ＭＳ Ｐゴシック"/>
              </a:rPr>
              <a:t>Drainage area = 3.13 mi</a:t>
            </a:r>
            <a:r>
              <a:rPr lang="en-US" sz="2000" b="1" baseline="30000" dirty="0">
                <a:solidFill>
                  <a:srgbClr val="A3CA4B">
                    <a:lumMod val="50000"/>
                  </a:srgbClr>
                </a:solidFill>
                <a:latin typeface="Arial"/>
                <a:ea typeface="ＭＳ Ｐゴシック"/>
              </a:rPr>
              <a:t>2</a:t>
            </a:r>
          </a:p>
        </p:txBody>
      </p:sp>
      <p:sp>
        <p:nvSpPr>
          <p:cNvPr id="6" name="TextBox 5"/>
          <p:cNvSpPr txBox="1"/>
          <p:nvPr/>
        </p:nvSpPr>
        <p:spPr>
          <a:xfrm>
            <a:off x="5564659" y="5511114"/>
            <a:ext cx="914400" cy="914400"/>
          </a:xfrm>
          <a:prstGeom prst="rect">
            <a:avLst/>
          </a:prstGeom>
          <a:noFill/>
          <a:effectLst/>
        </p:spPr>
        <p:txBody>
          <a:bodyPr wrap="none" lIns="0" tIns="0" rIns="0" bIns="0" rtlCol="0">
            <a:noAutofit/>
          </a:bodyPr>
          <a:lstStyle/>
          <a:p>
            <a:pPr eaLnBrk="0" hangingPunct="0">
              <a:lnSpc>
                <a:spcPts val="1800"/>
              </a:lnSpc>
              <a:defRPr/>
            </a:pPr>
            <a:r>
              <a:rPr lang="en-US" sz="2000" b="1" dirty="0">
                <a:solidFill>
                  <a:srgbClr val="5EB4E6">
                    <a:lumMod val="50000"/>
                  </a:srgbClr>
                </a:solidFill>
                <a:latin typeface="Arial"/>
                <a:ea typeface="ＭＳ Ｐゴシック"/>
              </a:rPr>
              <a:t>Reach Length = 4.3 miles</a:t>
            </a:r>
          </a:p>
        </p:txBody>
      </p:sp>
      <p:sp>
        <p:nvSpPr>
          <p:cNvPr id="7" name="TextBox 6"/>
          <p:cNvSpPr txBox="1"/>
          <p:nvPr/>
        </p:nvSpPr>
        <p:spPr>
          <a:xfrm>
            <a:off x="1625818" y="6470574"/>
            <a:ext cx="2954655" cy="369332"/>
          </a:xfrm>
          <a:prstGeom prst="rect">
            <a:avLst/>
          </a:prstGeom>
          <a:noFill/>
        </p:spPr>
        <p:txBody>
          <a:bodyPr wrap="none" rtlCol="0">
            <a:spAutoFit/>
          </a:bodyPr>
          <a:lstStyle/>
          <a:p>
            <a:r>
              <a:rPr lang="en-US" dirty="0">
                <a:solidFill>
                  <a:schemeClr val="bg1">
                    <a:lumMod val="50000"/>
                  </a:schemeClr>
                </a:solidFill>
              </a:rPr>
              <a:t>Slide from David Maidment</a:t>
            </a:r>
          </a:p>
        </p:txBody>
      </p:sp>
    </p:spTree>
    <p:extLst>
      <p:ext uri="{BB962C8B-B14F-4D97-AF65-F5344CB8AC3E}">
        <p14:creationId xmlns:p14="http://schemas.microsoft.com/office/powerpoint/2010/main" val="2477630664"/>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Discharge Computation</a:t>
            </a:r>
            <a:endParaRPr lang="en-US" dirty="0"/>
          </a:p>
        </p:txBody>
      </p:sp>
      <p:pic>
        <p:nvPicPr>
          <p:cNvPr id="3" name="Picture 2"/>
          <p:cNvPicPr>
            <a:picLocks noChangeAspect="1"/>
          </p:cNvPicPr>
          <p:nvPr/>
        </p:nvPicPr>
        <p:blipFill>
          <a:blip r:embed="rId2"/>
          <a:stretch>
            <a:fillRect/>
          </a:stretch>
        </p:blipFill>
        <p:spPr>
          <a:xfrm>
            <a:off x="2152650" y="1503692"/>
            <a:ext cx="3996076" cy="298223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632" y="995381"/>
            <a:ext cx="3435185" cy="2576389"/>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3870557" y="2085570"/>
                <a:ext cx="1995739" cy="520399"/>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r>
                        <a:rPr lang="en-US" i="1">
                          <a:solidFill>
                            <a:srgbClr val="0070C0"/>
                          </a:solidFill>
                          <a:latin typeface="Cambria Math" panose="02040503050406030204" pitchFamily="18" charset="0"/>
                        </a:rPr>
                        <m:t>𝑄</m:t>
                      </m:r>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1.49</m:t>
                          </m:r>
                        </m:num>
                        <m:den>
                          <m:r>
                            <a:rPr lang="en-US" i="1">
                              <a:solidFill>
                                <a:srgbClr val="B996D5">
                                  <a:lumMod val="50000"/>
                                </a:srgbClr>
                              </a:solidFill>
                              <a:latin typeface="Cambria Math" panose="02040503050406030204" pitchFamily="18" charset="0"/>
                            </a:rPr>
                            <m:t>𝑛</m:t>
                          </m:r>
                        </m:den>
                      </m:f>
                      <m:r>
                        <a:rPr lang="en-US" i="1">
                          <a:solidFill>
                            <a:srgbClr val="FAC15A">
                              <a:lumMod val="50000"/>
                            </a:srgbClr>
                          </a:solidFill>
                          <a:latin typeface="Cambria Math" panose="02040503050406030204" pitchFamily="18" charset="0"/>
                        </a:rPr>
                        <m:t>𝐴</m:t>
                      </m:r>
                      <m:sSup>
                        <m:sSupPr>
                          <m:ctrlPr>
                            <a:rPr lang="en-US" i="1">
                              <a:solidFill>
                                <a:prstClr val="black"/>
                              </a:solidFill>
                              <a:latin typeface="Cambria Math" panose="02040503050406030204" pitchFamily="18" charset="0"/>
                            </a:rPr>
                          </m:ctrlPr>
                        </m:sSupPr>
                        <m:e>
                          <m:r>
                            <a:rPr lang="en-US" i="1">
                              <a:solidFill>
                                <a:srgbClr val="7030A0"/>
                              </a:solidFill>
                              <a:latin typeface="Cambria Math" panose="02040503050406030204" pitchFamily="18" charset="0"/>
                            </a:rPr>
                            <m:t>𝑅</m:t>
                          </m:r>
                        </m:e>
                        <m:sup>
                          <m:r>
                            <a:rPr lang="en-US" i="1">
                              <a:solidFill>
                                <a:prstClr val="black"/>
                              </a:solidFill>
                              <a:latin typeface="Cambria Math" panose="02040503050406030204" pitchFamily="18" charset="0"/>
                            </a:rPr>
                            <m:t>2/3</m:t>
                          </m:r>
                        </m:sup>
                      </m:sSup>
                      <m:sSubSup>
                        <m:sSubSupPr>
                          <m:ctrlPr>
                            <a:rPr lang="en-US" i="1">
                              <a:solidFill>
                                <a:prstClr val="black"/>
                              </a:solidFill>
                              <a:latin typeface="Cambria Math" panose="02040503050406030204" pitchFamily="18" charset="0"/>
                            </a:rPr>
                          </m:ctrlPr>
                        </m:sSubSupPr>
                        <m:e>
                          <m:r>
                            <a:rPr lang="en-US" i="1">
                              <a:solidFill>
                                <a:srgbClr val="FF0000"/>
                              </a:solidFill>
                              <a:latin typeface="Cambria Math" panose="02040503050406030204" pitchFamily="18" charset="0"/>
                            </a:rPr>
                            <m:t>𝑆</m:t>
                          </m:r>
                        </m:e>
                        <m:sub>
                          <m:r>
                            <a:rPr lang="en-US" i="1">
                              <a:solidFill>
                                <a:srgbClr val="FF0000"/>
                              </a:solidFill>
                              <a:latin typeface="Cambria Math" panose="02040503050406030204" pitchFamily="18" charset="0"/>
                            </a:rPr>
                            <m:t>𝑜</m:t>
                          </m:r>
                        </m:sub>
                        <m:sup>
                          <m:r>
                            <a:rPr lang="en-US" i="1">
                              <a:solidFill>
                                <a:prstClr val="black"/>
                              </a:solidFill>
                              <a:latin typeface="Cambria Math" panose="02040503050406030204" pitchFamily="18" charset="0"/>
                            </a:rPr>
                            <m:t>1/2</m:t>
                          </m:r>
                        </m:sup>
                      </m:sSubSup>
                    </m:oMath>
                  </m:oMathPara>
                </a14:m>
                <a:endParaRPr lang="en-US" dirty="0">
                  <a:solidFill>
                    <a:prstClr val="black"/>
                  </a:solidFill>
                  <a:latin typeface="Arial"/>
                  <a:ea typeface="ＭＳ Ｐゴシック"/>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870557" y="2085570"/>
                <a:ext cx="1995739" cy="520399"/>
              </a:xfrm>
              <a:prstGeom prst="rect">
                <a:avLst/>
              </a:prstGeom>
              <a:blipFill>
                <a:blip r:embed="rId4"/>
                <a:stretch>
                  <a:fillRect/>
                </a:stretch>
              </a:blipFill>
            </p:spPr>
            <p:txBody>
              <a:bodyPr/>
              <a:lstStyle/>
              <a:p>
                <a:r>
                  <a:rPr lang="en-US">
                    <a:noFill/>
                  </a:rPr>
                  <a:t> </a:t>
                </a:r>
              </a:p>
            </p:txBody>
          </p:sp>
        </mc:Fallback>
      </mc:AlternateContent>
      <p:sp>
        <p:nvSpPr>
          <p:cNvPr id="7" name="TextBox 6"/>
          <p:cNvSpPr txBox="1"/>
          <p:nvPr/>
        </p:nvSpPr>
        <p:spPr>
          <a:xfrm>
            <a:off x="7221747" y="1235981"/>
            <a:ext cx="2223686" cy="369332"/>
          </a:xfrm>
          <a:prstGeom prst="rect">
            <a:avLst/>
          </a:prstGeom>
          <a:noFill/>
        </p:spPr>
        <p:txBody>
          <a:bodyPr wrap="none" rtlCol="0">
            <a:spAutoFit/>
          </a:bodyPr>
          <a:lstStyle/>
          <a:p>
            <a:pPr>
              <a:defRPr/>
            </a:pPr>
            <a:r>
              <a:rPr lang="en-US" dirty="0">
                <a:solidFill>
                  <a:prstClr val="black"/>
                </a:solidFill>
                <a:latin typeface="Arial"/>
                <a:ea typeface="ＭＳ Ｐゴシック"/>
              </a:rPr>
              <a:t>Hydraulic Radius, </a:t>
            </a:r>
            <a:r>
              <a:rPr lang="en-US" dirty="0">
                <a:solidFill>
                  <a:srgbClr val="7030A0"/>
                </a:solidFill>
                <a:latin typeface="Arial"/>
                <a:ea typeface="ＭＳ Ｐゴシック"/>
              </a:rPr>
              <a:t>R</a:t>
            </a:r>
          </a:p>
        </p:txBody>
      </p:sp>
      <p:sp>
        <p:nvSpPr>
          <p:cNvPr id="8" name="TextBox 7"/>
          <p:cNvSpPr txBox="1"/>
          <p:nvPr/>
        </p:nvSpPr>
        <p:spPr>
          <a:xfrm>
            <a:off x="2122985" y="4491104"/>
            <a:ext cx="4435830" cy="646331"/>
          </a:xfrm>
          <a:prstGeom prst="rect">
            <a:avLst/>
          </a:prstGeom>
          <a:noFill/>
        </p:spPr>
        <p:txBody>
          <a:bodyPr wrap="none" rtlCol="0">
            <a:spAutoFit/>
          </a:bodyPr>
          <a:lstStyle/>
          <a:p>
            <a:pPr>
              <a:defRPr/>
            </a:pPr>
            <a:r>
              <a:rPr lang="en-US" dirty="0">
                <a:solidFill>
                  <a:srgbClr val="B996D5">
                    <a:lumMod val="50000"/>
                  </a:srgbClr>
                </a:solidFill>
                <a:latin typeface="Arial"/>
                <a:ea typeface="ＭＳ Ｐゴシック"/>
              </a:rPr>
              <a:t>n</a:t>
            </a:r>
            <a:r>
              <a:rPr lang="en-US" dirty="0">
                <a:solidFill>
                  <a:prstClr val="black"/>
                </a:solidFill>
                <a:latin typeface="Arial"/>
                <a:ea typeface="ＭＳ Ｐゴシック"/>
              </a:rPr>
              <a:t> = 0.035  Manning roughness of channel</a:t>
            </a:r>
          </a:p>
          <a:p>
            <a:pPr>
              <a:defRPr/>
            </a:pPr>
            <a:r>
              <a:rPr lang="en-US" dirty="0">
                <a:solidFill>
                  <a:srgbClr val="FF0000"/>
                </a:solidFill>
                <a:latin typeface="Arial"/>
                <a:ea typeface="ＭＳ Ｐゴシック"/>
              </a:rPr>
              <a:t>S</a:t>
            </a:r>
            <a:r>
              <a:rPr lang="en-US" baseline="-25000" dirty="0">
                <a:solidFill>
                  <a:srgbClr val="FF0000"/>
                </a:solidFill>
                <a:latin typeface="Arial"/>
                <a:ea typeface="ＭＳ Ｐゴシック"/>
              </a:rPr>
              <a:t>o</a:t>
            </a:r>
            <a:r>
              <a:rPr lang="en-US" dirty="0">
                <a:solidFill>
                  <a:prstClr val="black"/>
                </a:solidFill>
                <a:latin typeface="Arial"/>
                <a:ea typeface="ＭＳ Ｐゴシック"/>
              </a:rPr>
              <a:t> = 0.0163 Bed slope</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5746" y="3993948"/>
            <a:ext cx="3480071" cy="2610053"/>
          </a:xfrm>
          <a:prstGeom prst="rect">
            <a:avLst/>
          </a:prstGeom>
        </p:spPr>
      </p:pic>
      <p:sp>
        <p:nvSpPr>
          <p:cNvPr id="10" name="TextBox 9"/>
          <p:cNvSpPr txBox="1"/>
          <p:nvPr/>
        </p:nvSpPr>
        <p:spPr>
          <a:xfrm>
            <a:off x="7198600" y="4200700"/>
            <a:ext cx="2390526" cy="369332"/>
          </a:xfrm>
          <a:prstGeom prst="rect">
            <a:avLst/>
          </a:prstGeom>
          <a:noFill/>
        </p:spPr>
        <p:txBody>
          <a:bodyPr wrap="none" rtlCol="0">
            <a:spAutoFit/>
          </a:bodyPr>
          <a:lstStyle/>
          <a:p>
            <a:pPr>
              <a:defRPr/>
            </a:pPr>
            <a:r>
              <a:rPr lang="en-US" dirty="0">
                <a:solidFill>
                  <a:prstClr val="black"/>
                </a:solidFill>
                <a:latin typeface="Arial"/>
                <a:ea typeface="ＭＳ Ｐゴシック"/>
              </a:rPr>
              <a:t>Cross section Area, </a:t>
            </a:r>
            <a:r>
              <a:rPr lang="en-US" dirty="0">
                <a:solidFill>
                  <a:srgbClr val="FAC15A">
                    <a:lumMod val="50000"/>
                  </a:srgbClr>
                </a:solidFill>
                <a:latin typeface="Arial"/>
                <a:ea typeface="ＭＳ Ｐゴシック"/>
              </a:rPr>
              <a:t>A</a:t>
            </a:r>
          </a:p>
        </p:txBody>
      </p:sp>
      <p:sp>
        <p:nvSpPr>
          <p:cNvPr id="11" name="TextBox 10"/>
          <p:cNvSpPr txBox="1"/>
          <p:nvPr/>
        </p:nvSpPr>
        <p:spPr>
          <a:xfrm>
            <a:off x="7583606" y="3600992"/>
            <a:ext cx="2044149" cy="369332"/>
          </a:xfrm>
          <a:prstGeom prst="rect">
            <a:avLst/>
          </a:prstGeom>
          <a:noFill/>
        </p:spPr>
        <p:txBody>
          <a:bodyPr wrap="none" rtlCol="0">
            <a:spAutoFit/>
          </a:bodyPr>
          <a:lstStyle/>
          <a:p>
            <a:pPr>
              <a:defRPr/>
            </a:pPr>
            <a:r>
              <a:rPr lang="en-US" i="1" dirty="0">
                <a:solidFill>
                  <a:srgbClr val="002060"/>
                </a:solidFill>
                <a:latin typeface="Arial"/>
                <a:ea typeface="ＭＳ Ｐゴシック"/>
              </a:rPr>
              <a:t>Flood Depth, h (</a:t>
            </a:r>
            <a:r>
              <a:rPr lang="en-US" i="1" dirty="0" err="1">
                <a:solidFill>
                  <a:srgbClr val="002060"/>
                </a:solidFill>
                <a:latin typeface="Arial"/>
                <a:ea typeface="ＭＳ Ｐゴシック"/>
              </a:rPr>
              <a:t>ft</a:t>
            </a:r>
            <a:r>
              <a:rPr lang="en-US" i="1" dirty="0">
                <a:solidFill>
                  <a:srgbClr val="002060"/>
                </a:solidFill>
                <a:latin typeface="Arial"/>
                <a:ea typeface="ＭＳ Ｐゴシック"/>
              </a:rPr>
              <a:t>)</a:t>
            </a:r>
          </a:p>
        </p:txBody>
      </p:sp>
      <p:sp>
        <p:nvSpPr>
          <p:cNvPr id="12" name="TextBox 11"/>
          <p:cNvSpPr txBox="1"/>
          <p:nvPr/>
        </p:nvSpPr>
        <p:spPr>
          <a:xfrm>
            <a:off x="3277108" y="1596817"/>
            <a:ext cx="2685351" cy="369332"/>
          </a:xfrm>
          <a:prstGeom prst="rect">
            <a:avLst/>
          </a:prstGeom>
          <a:noFill/>
        </p:spPr>
        <p:txBody>
          <a:bodyPr wrap="none" rtlCol="0">
            <a:spAutoFit/>
          </a:bodyPr>
          <a:lstStyle/>
          <a:p>
            <a:pPr>
              <a:defRPr/>
            </a:pPr>
            <a:r>
              <a:rPr lang="en-US" i="1" dirty="0">
                <a:solidFill>
                  <a:srgbClr val="0070C0"/>
                </a:solidFill>
                <a:latin typeface="Arial"/>
                <a:ea typeface="ＭＳ Ｐゴシック"/>
              </a:rPr>
              <a:t>Flood Discharge, Q (</a:t>
            </a:r>
            <a:r>
              <a:rPr lang="en-US" i="1" dirty="0" err="1">
                <a:solidFill>
                  <a:srgbClr val="0070C0"/>
                </a:solidFill>
                <a:latin typeface="Arial"/>
                <a:ea typeface="ＭＳ Ｐゴシック"/>
              </a:rPr>
              <a:t>cfs</a:t>
            </a:r>
            <a:r>
              <a:rPr lang="en-US" i="1" dirty="0">
                <a:solidFill>
                  <a:srgbClr val="0070C0"/>
                </a:solidFill>
                <a:latin typeface="Arial"/>
                <a:ea typeface="ＭＳ Ｐゴシック"/>
              </a:rPr>
              <a:t>)</a:t>
            </a:r>
          </a:p>
        </p:txBody>
      </p:sp>
      <p:grpSp>
        <p:nvGrpSpPr>
          <p:cNvPr id="6" name="Group 5"/>
          <p:cNvGrpSpPr/>
          <p:nvPr/>
        </p:nvGrpSpPr>
        <p:grpSpPr>
          <a:xfrm>
            <a:off x="2209801" y="5100488"/>
            <a:ext cx="4074341" cy="1680364"/>
            <a:chOff x="267364" y="4817362"/>
            <a:chExt cx="5104436" cy="2208816"/>
          </a:xfrm>
        </p:grpSpPr>
        <p:sp>
          <p:nvSpPr>
            <p:cNvPr id="13" name="Freeform 12"/>
            <p:cNvSpPr/>
            <p:nvPr/>
          </p:nvSpPr>
          <p:spPr>
            <a:xfrm>
              <a:off x="979207" y="5511377"/>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a typeface="ＭＳ Ｐゴシック"/>
              </a:endParaRPr>
            </a:p>
          </p:txBody>
        </p:sp>
        <p:sp>
          <p:nvSpPr>
            <p:cNvPr id="15" name="Freeform 14"/>
            <p:cNvSpPr/>
            <p:nvPr/>
          </p:nvSpPr>
          <p:spPr>
            <a:xfrm>
              <a:off x="267364" y="4817362"/>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a typeface="ＭＳ Ｐゴシック"/>
              </a:endParaRPr>
            </a:p>
          </p:txBody>
        </p:sp>
        <p:sp>
          <p:nvSpPr>
            <p:cNvPr id="16" name="Freeform 15"/>
            <p:cNvSpPr/>
            <p:nvPr/>
          </p:nvSpPr>
          <p:spPr>
            <a:xfrm>
              <a:off x="631967" y="511828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a typeface="ＭＳ Ｐゴシック"/>
              </a:endParaRPr>
            </a:p>
          </p:txBody>
        </p:sp>
        <p:sp>
          <p:nvSpPr>
            <p:cNvPr id="17" name="Freeform 16"/>
            <p:cNvSpPr/>
            <p:nvPr/>
          </p:nvSpPr>
          <p:spPr>
            <a:xfrm>
              <a:off x="1386251" y="507122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a typeface="ＭＳ Ｐゴシック"/>
              </a:endParaRPr>
            </a:p>
          </p:txBody>
        </p:sp>
        <p:sp>
          <p:nvSpPr>
            <p:cNvPr id="18" name="Freeform 17"/>
            <p:cNvSpPr/>
            <p:nvPr/>
          </p:nvSpPr>
          <p:spPr>
            <a:xfrm>
              <a:off x="632931" y="5061914"/>
              <a:ext cx="4457501" cy="1538935"/>
            </a:xfrm>
            <a:custGeom>
              <a:avLst/>
              <a:gdLst>
                <a:gd name="connsiteX0" fmla="*/ 0 w 4457501"/>
                <a:gd name="connsiteY0" fmla="*/ 57150 h 1538935"/>
                <a:gd name="connsiteX1" fmla="*/ 781050 w 4457501"/>
                <a:gd name="connsiteY1" fmla="*/ 0 h 1538935"/>
                <a:gd name="connsiteX2" fmla="*/ 1376363 w 4457501"/>
                <a:gd name="connsiteY2" fmla="*/ 152400 h 1538935"/>
                <a:gd name="connsiteX3" fmla="*/ 2033588 w 4457501"/>
                <a:gd name="connsiteY3" fmla="*/ 381000 h 1538935"/>
                <a:gd name="connsiteX4" fmla="*/ 2586038 w 4457501"/>
                <a:gd name="connsiteY4" fmla="*/ 614362 h 1538935"/>
                <a:gd name="connsiteX5" fmla="*/ 3571825 w 4457501"/>
                <a:gd name="connsiteY5" fmla="*/ 997955 h 1538935"/>
                <a:gd name="connsiteX6" fmla="*/ 4007482 w 4457501"/>
                <a:gd name="connsiteY6" fmla="*/ 1213390 h 1538935"/>
                <a:gd name="connsiteX7" fmla="*/ 4457501 w 4457501"/>
                <a:gd name="connsiteY7" fmla="*/ 1524573 h 1538935"/>
                <a:gd name="connsiteX8" fmla="*/ 3677149 w 4457501"/>
                <a:gd name="connsiteY8" fmla="*/ 1538935 h 1538935"/>
                <a:gd name="connsiteX9" fmla="*/ 3279792 w 4457501"/>
                <a:gd name="connsiteY9" fmla="*/ 1299564 h 1538935"/>
                <a:gd name="connsiteX10" fmla="*/ 2662213 w 4457501"/>
                <a:gd name="connsiteY10" fmla="*/ 993168 h 1538935"/>
                <a:gd name="connsiteX11" fmla="*/ 1958460 w 4457501"/>
                <a:gd name="connsiteY11" fmla="*/ 686772 h 1538935"/>
                <a:gd name="connsiteX12" fmla="*/ 1374393 w 4457501"/>
                <a:gd name="connsiteY12" fmla="*/ 485700 h 1538935"/>
                <a:gd name="connsiteX13" fmla="*/ 857350 w 4457501"/>
                <a:gd name="connsiteY13" fmla="*/ 303777 h 1538935"/>
                <a:gd name="connsiteX14" fmla="*/ 321157 w 4457501"/>
                <a:gd name="connsiteY14" fmla="*/ 107492 h 1538935"/>
                <a:gd name="connsiteX15" fmla="*/ 0 w 4457501"/>
                <a:gd name="connsiteY15" fmla="*/ 57150 h 15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501" h="1538935">
                  <a:moveTo>
                    <a:pt x="0" y="57150"/>
                  </a:moveTo>
                  <a:lnTo>
                    <a:pt x="781050" y="0"/>
                  </a:lnTo>
                  <a:lnTo>
                    <a:pt x="1376363" y="152400"/>
                  </a:lnTo>
                  <a:lnTo>
                    <a:pt x="2033588" y="381000"/>
                  </a:lnTo>
                  <a:lnTo>
                    <a:pt x="2586038" y="614362"/>
                  </a:lnTo>
                  <a:lnTo>
                    <a:pt x="3571825" y="997955"/>
                  </a:lnTo>
                  <a:lnTo>
                    <a:pt x="4007482" y="1213390"/>
                  </a:lnTo>
                  <a:lnTo>
                    <a:pt x="4457501" y="1524573"/>
                  </a:lnTo>
                  <a:lnTo>
                    <a:pt x="3677149" y="1538935"/>
                  </a:lnTo>
                  <a:lnTo>
                    <a:pt x="3279792" y="1299564"/>
                  </a:lnTo>
                  <a:lnTo>
                    <a:pt x="2662213" y="993168"/>
                  </a:lnTo>
                  <a:lnTo>
                    <a:pt x="1958460" y="686772"/>
                  </a:lnTo>
                  <a:lnTo>
                    <a:pt x="1374393" y="485700"/>
                  </a:lnTo>
                  <a:lnTo>
                    <a:pt x="857350" y="303777"/>
                  </a:lnTo>
                  <a:lnTo>
                    <a:pt x="321157" y="107492"/>
                  </a:lnTo>
                  <a:lnTo>
                    <a:pt x="0" y="57150"/>
                  </a:lnTo>
                  <a:close/>
                </a:path>
              </a:pathLst>
            </a:custGeom>
            <a:solidFill>
              <a:schemeClr val="accent4">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a typeface="ＭＳ Ｐゴシック"/>
              </a:endParaRPr>
            </a:p>
          </p:txBody>
        </p:sp>
        <p:sp>
          <p:nvSpPr>
            <p:cNvPr id="19" name="Freeform 18"/>
            <p:cNvSpPr/>
            <p:nvPr/>
          </p:nvSpPr>
          <p:spPr>
            <a:xfrm>
              <a:off x="628650" y="5130461"/>
              <a:ext cx="3883632" cy="1803115"/>
            </a:xfrm>
            <a:custGeom>
              <a:avLst/>
              <a:gdLst>
                <a:gd name="connsiteX0" fmla="*/ 0 w 3883632"/>
                <a:gd name="connsiteY0" fmla="*/ 0 h 1803115"/>
                <a:gd name="connsiteX1" fmla="*/ 128427 w 3883632"/>
                <a:gd name="connsiteY1" fmla="*/ 184935 h 1803115"/>
                <a:gd name="connsiteX2" fmla="*/ 318499 w 3883632"/>
                <a:gd name="connsiteY2" fmla="*/ 375007 h 1803115"/>
                <a:gd name="connsiteX3" fmla="*/ 390418 w 3883632"/>
                <a:gd name="connsiteY3" fmla="*/ 385281 h 1803115"/>
                <a:gd name="connsiteX4" fmla="*/ 965771 w 3883632"/>
                <a:gd name="connsiteY4" fmla="*/ 559942 h 1803115"/>
                <a:gd name="connsiteX5" fmla="*/ 1469205 w 3883632"/>
                <a:gd name="connsiteY5" fmla="*/ 739740 h 1803115"/>
                <a:gd name="connsiteX6" fmla="*/ 1952090 w 3883632"/>
                <a:gd name="connsiteY6" fmla="*/ 909263 h 1803115"/>
                <a:gd name="connsiteX7" fmla="*/ 2327097 w 3883632"/>
                <a:gd name="connsiteY7" fmla="*/ 1037690 h 1803115"/>
                <a:gd name="connsiteX8" fmla="*/ 2851079 w 3883632"/>
                <a:gd name="connsiteY8" fmla="*/ 1238036 h 1803115"/>
                <a:gd name="connsiteX9" fmla="*/ 3231223 w 3883632"/>
                <a:gd name="connsiteY9" fmla="*/ 1433245 h 1803115"/>
                <a:gd name="connsiteX10" fmla="*/ 3637052 w 3883632"/>
                <a:gd name="connsiteY10" fmla="*/ 1613043 h 1803115"/>
                <a:gd name="connsiteX11" fmla="*/ 3883632 w 3883632"/>
                <a:gd name="connsiteY11" fmla="*/ 1803115 h 1803115"/>
                <a:gd name="connsiteX12" fmla="*/ 3678148 w 3883632"/>
                <a:gd name="connsiteY12" fmla="*/ 1479479 h 1803115"/>
                <a:gd name="connsiteX13" fmla="*/ 3369924 w 3883632"/>
                <a:gd name="connsiteY13" fmla="*/ 1279133 h 1803115"/>
                <a:gd name="connsiteX14" fmla="*/ 3025739 w 3883632"/>
                <a:gd name="connsiteY14" fmla="*/ 1104472 h 1803115"/>
                <a:gd name="connsiteX15" fmla="*/ 2707241 w 3883632"/>
                <a:gd name="connsiteY15" fmla="*/ 940086 h 1803115"/>
                <a:gd name="connsiteX16" fmla="*/ 2208944 w 3883632"/>
                <a:gd name="connsiteY16" fmla="*/ 734603 h 1803115"/>
                <a:gd name="connsiteX17" fmla="*/ 1571946 w 3883632"/>
                <a:gd name="connsiteY17" fmla="*/ 477749 h 1803115"/>
                <a:gd name="connsiteX18" fmla="*/ 1222625 w 3883632"/>
                <a:gd name="connsiteY18" fmla="*/ 354459 h 1803115"/>
                <a:gd name="connsiteX19" fmla="*/ 775699 w 3883632"/>
                <a:gd name="connsiteY19" fmla="*/ 215758 h 1803115"/>
                <a:gd name="connsiteX20" fmla="*/ 410966 w 3883632"/>
                <a:gd name="connsiteY20" fmla="*/ 71919 h 1803115"/>
                <a:gd name="connsiteX21" fmla="*/ 0 w 3883632"/>
                <a:gd name="connsiteY21" fmla="*/ 0 h 180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3632" h="1803115">
                  <a:moveTo>
                    <a:pt x="0" y="0"/>
                  </a:moveTo>
                  <a:lnTo>
                    <a:pt x="128427" y="184935"/>
                  </a:lnTo>
                  <a:lnTo>
                    <a:pt x="318499" y="375007"/>
                  </a:lnTo>
                  <a:lnTo>
                    <a:pt x="390418" y="385281"/>
                  </a:lnTo>
                  <a:lnTo>
                    <a:pt x="965771" y="559942"/>
                  </a:lnTo>
                  <a:lnTo>
                    <a:pt x="1469205" y="739740"/>
                  </a:lnTo>
                  <a:lnTo>
                    <a:pt x="1952090" y="909263"/>
                  </a:lnTo>
                  <a:lnTo>
                    <a:pt x="2327097" y="1037690"/>
                  </a:lnTo>
                  <a:lnTo>
                    <a:pt x="2851079" y="1238036"/>
                  </a:lnTo>
                  <a:lnTo>
                    <a:pt x="3231223" y="1433245"/>
                  </a:lnTo>
                  <a:lnTo>
                    <a:pt x="3637052" y="1613043"/>
                  </a:lnTo>
                  <a:lnTo>
                    <a:pt x="3883632" y="1803115"/>
                  </a:lnTo>
                  <a:lnTo>
                    <a:pt x="3678148" y="1479479"/>
                  </a:lnTo>
                  <a:lnTo>
                    <a:pt x="3369924" y="1279133"/>
                  </a:lnTo>
                  <a:lnTo>
                    <a:pt x="3025739" y="1104472"/>
                  </a:lnTo>
                  <a:lnTo>
                    <a:pt x="2707241" y="940086"/>
                  </a:lnTo>
                  <a:lnTo>
                    <a:pt x="2208944" y="734603"/>
                  </a:lnTo>
                  <a:lnTo>
                    <a:pt x="1571946" y="477749"/>
                  </a:lnTo>
                  <a:lnTo>
                    <a:pt x="1222625" y="354459"/>
                  </a:lnTo>
                  <a:lnTo>
                    <a:pt x="775699" y="215758"/>
                  </a:lnTo>
                  <a:lnTo>
                    <a:pt x="410966" y="71919"/>
                  </a:lnTo>
                  <a:lnTo>
                    <a:pt x="0" y="0"/>
                  </a:lnTo>
                  <a:close/>
                </a:path>
              </a:pathLst>
            </a:custGeom>
            <a:blipFill>
              <a:blip r:embed="rId6"/>
              <a:tile tx="0" ty="0" sx="100000" sy="100000" flip="none" algn="tl"/>
            </a:bli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a typeface="ＭＳ Ｐゴシック"/>
              </a:endParaRPr>
            </a:p>
          </p:txBody>
        </p:sp>
        <p:sp>
          <p:nvSpPr>
            <p:cNvPr id="20" name="Freeform 19"/>
            <p:cNvSpPr/>
            <p:nvPr/>
          </p:nvSpPr>
          <p:spPr>
            <a:xfrm>
              <a:off x="4318503" y="6580548"/>
              <a:ext cx="769717" cy="445625"/>
            </a:xfrm>
            <a:custGeom>
              <a:avLst/>
              <a:gdLst>
                <a:gd name="connsiteX0" fmla="*/ 0 w 769717"/>
                <a:gd name="connsiteY0" fmla="*/ 28937 h 445625"/>
                <a:gd name="connsiteX1" fmla="*/ 133109 w 769717"/>
                <a:gd name="connsiteY1" fmla="*/ 243069 h 445625"/>
                <a:gd name="connsiteX2" fmla="*/ 243069 w 769717"/>
                <a:gd name="connsiteY2" fmla="*/ 376177 h 445625"/>
                <a:gd name="connsiteX3" fmla="*/ 358815 w 769717"/>
                <a:gd name="connsiteY3" fmla="*/ 445625 h 445625"/>
                <a:gd name="connsiteX4" fmla="*/ 474562 w 769717"/>
                <a:gd name="connsiteY4" fmla="*/ 399327 h 445625"/>
                <a:gd name="connsiteX5" fmla="*/ 567160 w 769717"/>
                <a:gd name="connsiteY5" fmla="*/ 300942 h 445625"/>
                <a:gd name="connsiteX6" fmla="*/ 694481 w 769717"/>
                <a:gd name="connsiteY6" fmla="*/ 121534 h 445625"/>
                <a:gd name="connsiteX7" fmla="*/ 769717 w 769717"/>
                <a:gd name="connsiteY7" fmla="*/ 0 h 445625"/>
                <a:gd name="connsiteX8" fmla="*/ 0 w 769717"/>
                <a:gd name="connsiteY8" fmla="*/ 28937 h 44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17" h="445625">
                  <a:moveTo>
                    <a:pt x="0" y="28937"/>
                  </a:moveTo>
                  <a:lnTo>
                    <a:pt x="133109" y="243069"/>
                  </a:lnTo>
                  <a:lnTo>
                    <a:pt x="243069" y="376177"/>
                  </a:lnTo>
                  <a:lnTo>
                    <a:pt x="358815" y="445625"/>
                  </a:lnTo>
                  <a:lnTo>
                    <a:pt x="474562" y="399327"/>
                  </a:lnTo>
                  <a:lnTo>
                    <a:pt x="567160" y="300942"/>
                  </a:lnTo>
                  <a:lnTo>
                    <a:pt x="694481" y="121534"/>
                  </a:lnTo>
                  <a:lnTo>
                    <a:pt x="769717" y="0"/>
                  </a:lnTo>
                  <a:lnTo>
                    <a:pt x="0" y="28937"/>
                  </a:lnTo>
                  <a:close/>
                </a:path>
              </a:pathLst>
            </a:cu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a typeface="ＭＳ Ｐゴシック"/>
              </a:endParaRPr>
            </a:p>
          </p:txBody>
        </p:sp>
        <p:sp>
          <p:nvSpPr>
            <p:cNvPr id="37" name="Freeform 36"/>
            <p:cNvSpPr/>
            <p:nvPr/>
          </p:nvSpPr>
          <p:spPr>
            <a:xfrm>
              <a:off x="3959688" y="6333650"/>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a typeface="ＭＳ Ｐゴシック"/>
              </a:endParaRPr>
            </a:p>
          </p:txBody>
        </p:sp>
      </p:grpSp>
      <p:sp>
        <p:nvSpPr>
          <p:cNvPr id="21" name="TextBox 20"/>
          <p:cNvSpPr txBox="1"/>
          <p:nvPr/>
        </p:nvSpPr>
        <p:spPr>
          <a:xfrm>
            <a:off x="1625818" y="6470574"/>
            <a:ext cx="2954655" cy="369332"/>
          </a:xfrm>
          <a:prstGeom prst="rect">
            <a:avLst/>
          </a:prstGeom>
          <a:noFill/>
        </p:spPr>
        <p:txBody>
          <a:bodyPr wrap="none" rtlCol="0">
            <a:spAutoFit/>
          </a:bodyPr>
          <a:lstStyle/>
          <a:p>
            <a:r>
              <a:rPr lang="en-US" dirty="0">
                <a:solidFill>
                  <a:schemeClr val="bg1">
                    <a:lumMod val="50000"/>
                  </a:schemeClr>
                </a:solidFill>
              </a:rPr>
              <a:t>Slide from David Maidment</a:t>
            </a:r>
          </a:p>
        </p:txBody>
      </p:sp>
    </p:spTree>
    <p:extLst>
      <p:ext uri="{BB962C8B-B14F-4D97-AF65-F5344CB8AC3E}">
        <p14:creationId xmlns:p14="http://schemas.microsoft.com/office/powerpoint/2010/main" val="1091544720"/>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Rating Curve for </a:t>
            </a:r>
            <a:r>
              <a:rPr lang="en-US" dirty="0" err="1" smtClean="0"/>
              <a:t>Eanes</a:t>
            </a:r>
            <a:r>
              <a:rPr lang="en-US" dirty="0" smtClean="0"/>
              <a:t> Creek</a:t>
            </a:r>
            <a:endParaRPr lang="en-US" dirty="0"/>
          </a:p>
        </p:txBody>
      </p:sp>
      <p:graphicFrame>
        <p:nvGraphicFramePr>
          <p:cNvPr id="3" name="Chart 2"/>
          <p:cNvGraphicFramePr>
            <a:graphicFrameLocks/>
          </p:cNvGraphicFramePr>
          <p:nvPr>
            <p:extLst/>
          </p:nvPr>
        </p:nvGraphicFramePr>
        <p:xfrm>
          <a:off x="2596753" y="1357290"/>
          <a:ext cx="6998494" cy="4586995"/>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a:xfrm flipH="1" flipV="1">
            <a:off x="5144531" y="3385751"/>
            <a:ext cx="24713" cy="1828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3377514" y="3385751"/>
            <a:ext cx="176701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144530" y="4148774"/>
            <a:ext cx="5361404" cy="369332"/>
          </a:xfrm>
          <a:prstGeom prst="rect">
            <a:avLst/>
          </a:prstGeom>
          <a:noFill/>
        </p:spPr>
        <p:txBody>
          <a:bodyPr wrap="none" rtlCol="0">
            <a:spAutoFit/>
          </a:bodyPr>
          <a:lstStyle/>
          <a:p>
            <a:pPr>
              <a:defRPr/>
            </a:pPr>
            <a:r>
              <a:rPr lang="en-US" i="1" dirty="0">
                <a:solidFill>
                  <a:srgbClr val="A3CA4B">
                    <a:lumMod val="75000"/>
                  </a:srgbClr>
                </a:solidFill>
                <a:latin typeface="Arial"/>
                <a:ea typeface="ＭＳ Ｐゴシック"/>
              </a:rPr>
              <a:t>Forecast Discharge, Q, from National Water Model</a:t>
            </a:r>
          </a:p>
        </p:txBody>
      </p:sp>
      <p:sp>
        <p:nvSpPr>
          <p:cNvPr id="10" name="TextBox 9"/>
          <p:cNvSpPr txBox="1"/>
          <p:nvPr/>
        </p:nvSpPr>
        <p:spPr>
          <a:xfrm>
            <a:off x="3352802" y="3016419"/>
            <a:ext cx="2031325" cy="369332"/>
          </a:xfrm>
          <a:prstGeom prst="rect">
            <a:avLst/>
          </a:prstGeom>
          <a:noFill/>
        </p:spPr>
        <p:txBody>
          <a:bodyPr wrap="none" rtlCol="0">
            <a:spAutoFit/>
          </a:bodyPr>
          <a:lstStyle/>
          <a:p>
            <a:pPr>
              <a:defRPr/>
            </a:pPr>
            <a:r>
              <a:rPr lang="en-US" i="1" dirty="0">
                <a:solidFill>
                  <a:srgbClr val="002060"/>
                </a:solidFill>
                <a:latin typeface="Arial"/>
                <a:ea typeface="ＭＳ Ｐゴシック"/>
              </a:rPr>
              <a:t>Flood Depth, y (</a:t>
            </a:r>
            <a:r>
              <a:rPr lang="en-US" i="1" dirty="0" err="1">
                <a:solidFill>
                  <a:srgbClr val="002060"/>
                </a:solidFill>
                <a:latin typeface="Arial"/>
                <a:ea typeface="ＭＳ Ｐゴシック"/>
              </a:rPr>
              <a:t>ft</a:t>
            </a:r>
            <a:r>
              <a:rPr lang="en-US" i="1" dirty="0">
                <a:solidFill>
                  <a:srgbClr val="002060"/>
                </a:solidFill>
                <a:latin typeface="Arial"/>
                <a:ea typeface="ＭＳ Ｐゴシック"/>
              </a:rPr>
              <a:t>)</a:t>
            </a:r>
          </a:p>
        </p:txBody>
      </p:sp>
      <mc:AlternateContent xmlns:mc="http://schemas.openxmlformats.org/markup-compatibility/2006" xmlns:a14="http://schemas.microsoft.com/office/drawing/2010/main">
        <mc:Choice Requires="a14">
          <p:sp>
            <p:nvSpPr>
              <p:cNvPr id="12" name="TextBox 11"/>
              <p:cNvSpPr txBox="1"/>
              <p:nvPr/>
            </p:nvSpPr>
            <p:spPr>
              <a:xfrm>
                <a:off x="5588634" y="3385752"/>
                <a:ext cx="1995739" cy="520399"/>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r>
                        <a:rPr lang="en-US" i="1">
                          <a:solidFill>
                            <a:srgbClr val="0070C0"/>
                          </a:solidFill>
                          <a:latin typeface="Cambria Math" panose="02040503050406030204" pitchFamily="18" charset="0"/>
                        </a:rPr>
                        <m:t>𝑄</m:t>
                      </m:r>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1.49</m:t>
                          </m:r>
                        </m:num>
                        <m:den>
                          <m:r>
                            <a:rPr lang="en-US" i="1">
                              <a:solidFill>
                                <a:srgbClr val="B996D5">
                                  <a:lumMod val="50000"/>
                                </a:srgbClr>
                              </a:solidFill>
                              <a:latin typeface="Cambria Math" panose="02040503050406030204" pitchFamily="18" charset="0"/>
                            </a:rPr>
                            <m:t>𝑛</m:t>
                          </m:r>
                        </m:den>
                      </m:f>
                      <m:r>
                        <a:rPr lang="en-US" i="1">
                          <a:solidFill>
                            <a:srgbClr val="FAC15A">
                              <a:lumMod val="50000"/>
                            </a:srgbClr>
                          </a:solidFill>
                          <a:latin typeface="Cambria Math" panose="02040503050406030204" pitchFamily="18" charset="0"/>
                        </a:rPr>
                        <m:t>𝐴</m:t>
                      </m:r>
                      <m:sSup>
                        <m:sSupPr>
                          <m:ctrlPr>
                            <a:rPr lang="en-US" i="1">
                              <a:solidFill>
                                <a:prstClr val="black"/>
                              </a:solidFill>
                              <a:latin typeface="Cambria Math" panose="02040503050406030204" pitchFamily="18" charset="0"/>
                            </a:rPr>
                          </m:ctrlPr>
                        </m:sSupPr>
                        <m:e>
                          <m:r>
                            <a:rPr lang="en-US" i="1">
                              <a:solidFill>
                                <a:srgbClr val="7030A0"/>
                              </a:solidFill>
                              <a:latin typeface="Cambria Math" panose="02040503050406030204" pitchFamily="18" charset="0"/>
                            </a:rPr>
                            <m:t>𝑅</m:t>
                          </m:r>
                        </m:e>
                        <m:sup>
                          <m:r>
                            <a:rPr lang="en-US" i="1">
                              <a:solidFill>
                                <a:prstClr val="black"/>
                              </a:solidFill>
                              <a:latin typeface="Cambria Math" panose="02040503050406030204" pitchFamily="18" charset="0"/>
                            </a:rPr>
                            <m:t>2/3</m:t>
                          </m:r>
                        </m:sup>
                      </m:sSup>
                      <m:sSubSup>
                        <m:sSubSupPr>
                          <m:ctrlPr>
                            <a:rPr lang="en-US" i="1">
                              <a:solidFill>
                                <a:prstClr val="black"/>
                              </a:solidFill>
                              <a:latin typeface="Cambria Math" panose="02040503050406030204" pitchFamily="18" charset="0"/>
                            </a:rPr>
                          </m:ctrlPr>
                        </m:sSubSupPr>
                        <m:e>
                          <m:r>
                            <a:rPr lang="en-US" i="1">
                              <a:solidFill>
                                <a:srgbClr val="FF0000"/>
                              </a:solidFill>
                              <a:latin typeface="Cambria Math" panose="02040503050406030204" pitchFamily="18" charset="0"/>
                            </a:rPr>
                            <m:t>𝑆</m:t>
                          </m:r>
                        </m:e>
                        <m:sub>
                          <m:r>
                            <a:rPr lang="en-US" i="1">
                              <a:solidFill>
                                <a:srgbClr val="FF0000"/>
                              </a:solidFill>
                              <a:latin typeface="Cambria Math" panose="02040503050406030204" pitchFamily="18" charset="0"/>
                            </a:rPr>
                            <m:t>𝑜</m:t>
                          </m:r>
                        </m:sub>
                        <m:sup>
                          <m:r>
                            <a:rPr lang="en-US" i="1">
                              <a:solidFill>
                                <a:prstClr val="black"/>
                              </a:solidFill>
                              <a:latin typeface="Cambria Math" panose="02040503050406030204" pitchFamily="18" charset="0"/>
                            </a:rPr>
                            <m:t>1/2</m:t>
                          </m:r>
                        </m:sup>
                      </m:sSubSup>
                    </m:oMath>
                  </m:oMathPara>
                </a14:m>
                <a:endParaRPr lang="en-US" dirty="0">
                  <a:solidFill>
                    <a:prstClr val="black"/>
                  </a:solidFill>
                  <a:latin typeface="Arial"/>
                  <a:ea typeface="ＭＳ Ｐゴシック"/>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588634" y="3385752"/>
                <a:ext cx="1995739" cy="520399"/>
              </a:xfrm>
              <a:prstGeom prst="rect">
                <a:avLst/>
              </a:prstGeom>
              <a:blipFill>
                <a:blip r:embed="rId3"/>
                <a:stretch>
                  <a:fillRect/>
                </a:stretch>
              </a:blipFill>
            </p:spPr>
            <p:txBody>
              <a:bodyPr/>
              <a:lstStyle/>
              <a:p>
                <a:r>
                  <a:rPr lang="en-US">
                    <a:noFill/>
                  </a:rPr>
                  <a:t> </a:t>
                </a:r>
              </a:p>
            </p:txBody>
          </p:sp>
        </mc:Fallback>
      </mc:AlternateContent>
      <p:sp>
        <p:nvSpPr>
          <p:cNvPr id="11" name="TextBox 10"/>
          <p:cNvSpPr txBox="1"/>
          <p:nvPr/>
        </p:nvSpPr>
        <p:spPr>
          <a:xfrm>
            <a:off x="1625818" y="6470574"/>
            <a:ext cx="2954655" cy="369332"/>
          </a:xfrm>
          <a:prstGeom prst="rect">
            <a:avLst/>
          </a:prstGeom>
          <a:noFill/>
        </p:spPr>
        <p:txBody>
          <a:bodyPr wrap="none" rtlCol="0">
            <a:spAutoFit/>
          </a:bodyPr>
          <a:lstStyle/>
          <a:p>
            <a:r>
              <a:rPr lang="en-US" dirty="0">
                <a:solidFill>
                  <a:schemeClr val="bg1">
                    <a:lumMod val="50000"/>
                  </a:schemeClr>
                </a:solidFill>
              </a:rPr>
              <a:t>Slide from David Maidment</a:t>
            </a:r>
          </a:p>
        </p:txBody>
      </p:sp>
    </p:spTree>
    <p:extLst>
      <p:ext uri="{BB962C8B-B14F-4D97-AF65-F5344CB8AC3E}">
        <p14:creationId xmlns:p14="http://schemas.microsoft.com/office/powerpoint/2010/main" val="2550713546"/>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274638"/>
            <a:ext cx="11518900" cy="1143000"/>
          </a:xfrm>
        </p:spPr>
        <p:txBody>
          <a:bodyPr>
            <a:normAutofit/>
          </a:bodyPr>
          <a:lstStyle/>
          <a:p>
            <a:pPr algn="ctr"/>
            <a:r>
              <a:rPr lang="en-US" dirty="0" smtClean="0"/>
              <a:t>Decompose computation by catchments or River Corridor</a:t>
            </a:r>
            <a:endParaRPr lang="en-US" dirty="0"/>
          </a:p>
        </p:txBody>
      </p:sp>
      <p:grpSp>
        <p:nvGrpSpPr>
          <p:cNvPr id="3" name="Group 2"/>
          <p:cNvGrpSpPr/>
          <p:nvPr/>
        </p:nvGrpSpPr>
        <p:grpSpPr>
          <a:xfrm>
            <a:off x="2682680" y="673100"/>
            <a:ext cx="7303886" cy="5277729"/>
            <a:chOff x="2796980" y="1296278"/>
            <a:chExt cx="6300861" cy="4552951"/>
          </a:xfrm>
        </p:grpSpPr>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5573591" y="3306054"/>
              <a:ext cx="3524250" cy="2543175"/>
            </a:xfrm>
            <a:prstGeom prst="rect">
              <a:avLst/>
            </a:prstGeom>
          </p:spPr>
        </p:pic>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4463855" y="1585595"/>
              <a:ext cx="2381250" cy="2514600"/>
            </a:xfrm>
            <a:prstGeom prst="rect">
              <a:avLst/>
            </a:prstGeom>
          </p:spPr>
        </p:pic>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6458025" y="1899921"/>
              <a:ext cx="2314575" cy="2200275"/>
            </a:xfrm>
            <a:prstGeom prst="rect">
              <a:avLst/>
            </a:prstGeom>
          </p:spPr>
        </p:pic>
        <p:pic>
          <p:nvPicPr>
            <p:cNvPr id="10" name="Picture 9"/>
            <p:cNvPicPr>
              <a:picLocks noChangeAspect="1"/>
            </p:cNvPicPr>
            <p:nvPr/>
          </p:nvPicPr>
          <p:blipFill>
            <a:blip r:embed="rId5">
              <a:clrChange>
                <a:clrFrom>
                  <a:srgbClr val="FFFFFF"/>
                </a:clrFrom>
                <a:clrTo>
                  <a:srgbClr val="FFFFFF">
                    <a:alpha val="0"/>
                  </a:srgbClr>
                </a:clrTo>
              </a:clrChange>
            </a:blip>
            <a:stretch>
              <a:fillRect/>
            </a:stretch>
          </p:blipFill>
          <p:spPr>
            <a:xfrm>
              <a:off x="2796980" y="1296278"/>
              <a:ext cx="3333750" cy="4019550"/>
            </a:xfrm>
            <a:prstGeom prst="rect">
              <a:avLst/>
            </a:prstGeom>
          </p:spPr>
        </p:pic>
      </p:grpSp>
      <p:sp>
        <p:nvSpPr>
          <p:cNvPr id="11" name="TextBox 10"/>
          <p:cNvSpPr txBox="1"/>
          <p:nvPr/>
        </p:nvSpPr>
        <p:spPr>
          <a:xfrm>
            <a:off x="2295519" y="5455402"/>
            <a:ext cx="4075155" cy="1323439"/>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chemeClr val="tx2"/>
                </a:solidFill>
              </a:rPr>
              <a:t>Parallel computation</a:t>
            </a:r>
          </a:p>
          <a:p>
            <a:pPr marL="342900" indent="-342900">
              <a:buFont typeface="Arial" panose="020B0604020202020204" pitchFamily="34" charset="0"/>
              <a:buChar char="•"/>
            </a:pPr>
            <a:r>
              <a:rPr lang="en-US" sz="2000" dirty="0">
                <a:solidFill>
                  <a:schemeClr val="tx2"/>
                </a:solidFill>
              </a:rPr>
              <a:t>High resolution in some </a:t>
            </a:r>
            <a:r>
              <a:rPr lang="en-US" sz="2000" dirty="0" smtClean="0">
                <a:solidFill>
                  <a:schemeClr val="tx2"/>
                </a:solidFill>
              </a:rPr>
              <a:t>areas</a:t>
            </a:r>
          </a:p>
          <a:p>
            <a:pPr marL="342900" indent="-342900">
              <a:buFont typeface="Arial" panose="020B0604020202020204" pitchFamily="34" charset="0"/>
              <a:buChar char="•"/>
            </a:pPr>
            <a:r>
              <a:rPr lang="en-US" sz="2000" dirty="0" smtClean="0">
                <a:solidFill>
                  <a:schemeClr val="tx2"/>
                </a:solidFill>
              </a:rPr>
              <a:t>Incremental refinement of DEM</a:t>
            </a:r>
            <a:endParaRPr lang="en-US" sz="2000" dirty="0">
              <a:solidFill>
                <a:schemeClr val="tx2"/>
              </a:solidFill>
            </a:endParaRPr>
          </a:p>
          <a:p>
            <a:pPr marL="342900" indent="-342900">
              <a:buFont typeface="Arial" panose="020B0604020202020204" pitchFamily="34" charset="0"/>
              <a:buChar char="•"/>
            </a:pPr>
            <a:r>
              <a:rPr lang="en-US" sz="2000" dirty="0">
                <a:solidFill>
                  <a:schemeClr val="tx2"/>
                </a:solidFill>
              </a:rPr>
              <a:t>Incremental improvement</a:t>
            </a:r>
          </a:p>
        </p:txBody>
      </p:sp>
    </p:spTree>
    <p:extLst>
      <p:ext uri="{BB962C8B-B14F-4D97-AF65-F5344CB8AC3E}">
        <p14:creationId xmlns:p14="http://schemas.microsoft.com/office/powerpoint/2010/main" val="1346069980"/>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4674"/>
            <a:ext cx="12192000" cy="1129128"/>
          </a:xfrm>
        </p:spPr>
        <p:txBody>
          <a:bodyPr>
            <a:normAutofit/>
          </a:bodyPr>
          <a:lstStyle/>
          <a:p>
            <a:pPr algn="ctr"/>
            <a:r>
              <a:rPr lang="en-US" sz="2400" b="0" dirty="0" smtClean="0"/>
              <a:t>Obstacle Removal or “etching” </a:t>
            </a:r>
            <a:r>
              <a:rPr lang="en-US" sz="2400" b="0" dirty="0"/>
              <a:t>using </a:t>
            </a:r>
            <a:r>
              <a:rPr lang="en-US" sz="2400" b="0" dirty="0" smtClean="0"/>
              <a:t>Vector Stream Information</a:t>
            </a:r>
            <a:endParaRPr lang="en-US" sz="2400" b="0" dirty="0"/>
          </a:p>
        </p:txBody>
      </p:sp>
      <p:graphicFrame>
        <p:nvGraphicFramePr>
          <p:cNvPr id="6" name="Table 5"/>
          <p:cNvGraphicFramePr>
            <a:graphicFrameLocks noGrp="1"/>
          </p:cNvGraphicFramePr>
          <p:nvPr>
            <p:extLst/>
          </p:nvPr>
        </p:nvGraphicFramePr>
        <p:xfrm>
          <a:off x="5076696" y="3796474"/>
          <a:ext cx="2032000" cy="1809750"/>
        </p:xfrm>
        <a:graphic>
          <a:graphicData uri="http://schemas.openxmlformats.org/drawingml/2006/table">
            <a:tbl>
              <a:tblPr/>
              <a:tblGrid>
                <a:gridCol w="406400">
                  <a:extLst>
                    <a:ext uri="{9D8B030D-6E8A-4147-A177-3AD203B41FA5}">
                      <a16:colId xmlns:a16="http://schemas.microsoft.com/office/drawing/2014/main" val="2136407274"/>
                    </a:ext>
                  </a:extLst>
                </a:gridCol>
                <a:gridCol w="406400">
                  <a:extLst>
                    <a:ext uri="{9D8B030D-6E8A-4147-A177-3AD203B41FA5}">
                      <a16:colId xmlns:a16="http://schemas.microsoft.com/office/drawing/2014/main" val="3958307200"/>
                    </a:ext>
                  </a:extLst>
                </a:gridCol>
                <a:gridCol w="406400">
                  <a:extLst>
                    <a:ext uri="{9D8B030D-6E8A-4147-A177-3AD203B41FA5}">
                      <a16:colId xmlns:a16="http://schemas.microsoft.com/office/drawing/2014/main" val="2700113457"/>
                    </a:ext>
                  </a:extLst>
                </a:gridCol>
                <a:gridCol w="406400">
                  <a:extLst>
                    <a:ext uri="{9D8B030D-6E8A-4147-A177-3AD203B41FA5}">
                      <a16:colId xmlns:a16="http://schemas.microsoft.com/office/drawing/2014/main" val="2004096960"/>
                    </a:ext>
                  </a:extLst>
                </a:gridCol>
                <a:gridCol w="406400">
                  <a:extLst>
                    <a:ext uri="{9D8B030D-6E8A-4147-A177-3AD203B41FA5}">
                      <a16:colId xmlns:a16="http://schemas.microsoft.com/office/drawing/2014/main" val="1947652887"/>
                    </a:ext>
                  </a:extLst>
                </a:gridCol>
              </a:tblGrid>
              <a:tr h="361950">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0201764"/>
                  </a:ext>
                </a:extLst>
              </a:tr>
              <a:tr h="361950">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02335724"/>
                  </a:ext>
                </a:extLst>
              </a:tr>
              <a:tr h="361950">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0847467"/>
                  </a:ext>
                </a:extLst>
              </a:tr>
              <a:tr h="361950">
                <a:tc>
                  <a:txBody>
                    <a:bodyPr/>
                    <a:lstStyle/>
                    <a:p>
                      <a:pPr algn="ctr" fontAlgn="ctr"/>
                      <a:r>
                        <a:rPr lang="en-US" sz="1200" b="0" i="0" u="none" strike="noStrike">
                          <a:solidFill>
                            <a:srgbClr val="000000"/>
                          </a:solidFill>
                          <a:effectLst/>
                          <a:latin typeface="Calibri" panose="020F050202020403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13826603"/>
                  </a:ext>
                </a:extLst>
              </a:tr>
              <a:tr h="361950">
                <a:tc>
                  <a:txBody>
                    <a:bodyPr/>
                    <a:lstStyle/>
                    <a:p>
                      <a:pPr algn="ctr" fontAlgn="ctr"/>
                      <a:r>
                        <a:rPr lang="en-US" sz="1200" b="0" i="0" u="none" strike="noStrike" dirty="0" smtClean="0">
                          <a:solidFill>
                            <a:srgbClr val="000000"/>
                          </a:solidFill>
                          <a:effectLst/>
                          <a:latin typeface="Calibri" panose="020F0502020204030204" pitchFamily="34" charset="0"/>
                        </a:rPr>
                        <a:t>41</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0349369"/>
                  </a:ext>
                </a:extLst>
              </a:tr>
            </a:tbl>
          </a:graphicData>
        </a:graphic>
      </p:graphicFrame>
      <p:pic>
        <p:nvPicPr>
          <p:cNvPr id="9" name="Picture 8"/>
          <p:cNvPicPr>
            <a:picLocks noChangeAspect="1"/>
          </p:cNvPicPr>
          <p:nvPr/>
        </p:nvPicPr>
        <p:blipFill>
          <a:blip r:embed="rId2"/>
          <a:stretch>
            <a:fillRect/>
          </a:stretch>
        </p:blipFill>
        <p:spPr>
          <a:xfrm>
            <a:off x="1967647" y="1600199"/>
            <a:ext cx="2336479" cy="1899864"/>
          </a:xfrm>
          <a:prstGeom prst="rect">
            <a:avLst/>
          </a:prstGeom>
        </p:spPr>
      </p:pic>
      <p:pic>
        <p:nvPicPr>
          <p:cNvPr id="10" name="Picture 9"/>
          <p:cNvPicPr>
            <a:picLocks noChangeAspect="1"/>
          </p:cNvPicPr>
          <p:nvPr/>
        </p:nvPicPr>
        <p:blipFill>
          <a:blip r:embed="rId3"/>
          <a:stretch>
            <a:fillRect/>
          </a:stretch>
        </p:blipFill>
        <p:spPr>
          <a:xfrm>
            <a:off x="4918558" y="1600199"/>
            <a:ext cx="2348279" cy="1899864"/>
          </a:xfrm>
          <a:prstGeom prst="rect">
            <a:avLst/>
          </a:prstGeom>
        </p:spPr>
      </p:pic>
      <p:pic>
        <p:nvPicPr>
          <p:cNvPr id="11" name="Picture 10"/>
          <p:cNvPicPr>
            <a:picLocks noChangeAspect="1"/>
          </p:cNvPicPr>
          <p:nvPr/>
        </p:nvPicPr>
        <p:blipFill>
          <a:blip r:embed="rId4"/>
          <a:stretch>
            <a:fillRect/>
          </a:stretch>
        </p:blipFill>
        <p:spPr>
          <a:xfrm>
            <a:off x="7878993" y="1600199"/>
            <a:ext cx="2286873" cy="1899864"/>
          </a:xfrm>
          <a:prstGeom prst="rect">
            <a:avLst/>
          </a:prstGeom>
        </p:spPr>
      </p:pic>
      <p:graphicFrame>
        <p:nvGraphicFramePr>
          <p:cNvPr id="12" name="Table 11"/>
          <p:cNvGraphicFramePr>
            <a:graphicFrameLocks noGrp="1"/>
          </p:cNvGraphicFramePr>
          <p:nvPr>
            <p:extLst/>
          </p:nvPr>
        </p:nvGraphicFramePr>
        <p:xfrm>
          <a:off x="2204774" y="3796474"/>
          <a:ext cx="2032000" cy="1812084"/>
        </p:xfrm>
        <a:graphic>
          <a:graphicData uri="http://schemas.openxmlformats.org/drawingml/2006/table">
            <a:tbl>
              <a:tblPr/>
              <a:tblGrid>
                <a:gridCol w="406400">
                  <a:extLst>
                    <a:ext uri="{9D8B030D-6E8A-4147-A177-3AD203B41FA5}">
                      <a16:colId xmlns:a16="http://schemas.microsoft.com/office/drawing/2014/main" val="2136407274"/>
                    </a:ext>
                  </a:extLst>
                </a:gridCol>
                <a:gridCol w="406400">
                  <a:extLst>
                    <a:ext uri="{9D8B030D-6E8A-4147-A177-3AD203B41FA5}">
                      <a16:colId xmlns:a16="http://schemas.microsoft.com/office/drawing/2014/main" val="3958307200"/>
                    </a:ext>
                  </a:extLst>
                </a:gridCol>
                <a:gridCol w="406400">
                  <a:extLst>
                    <a:ext uri="{9D8B030D-6E8A-4147-A177-3AD203B41FA5}">
                      <a16:colId xmlns:a16="http://schemas.microsoft.com/office/drawing/2014/main" val="2700113457"/>
                    </a:ext>
                  </a:extLst>
                </a:gridCol>
                <a:gridCol w="406400">
                  <a:extLst>
                    <a:ext uri="{9D8B030D-6E8A-4147-A177-3AD203B41FA5}">
                      <a16:colId xmlns:a16="http://schemas.microsoft.com/office/drawing/2014/main" val="2004096960"/>
                    </a:ext>
                  </a:extLst>
                </a:gridCol>
                <a:gridCol w="406400">
                  <a:extLst>
                    <a:ext uri="{9D8B030D-6E8A-4147-A177-3AD203B41FA5}">
                      <a16:colId xmlns:a16="http://schemas.microsoft.com/office/drawing/2014/main" val="1947652887"/>
                    </a:ext>
                  </a:extLst>
                </a:gridCol>
              </a:tblGrid>
              <a:tr h="364284">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0201764"/>
                  </a:ext>
                </a:extLst>
              </a:tr>
              <a:tr h="361950">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02335724"/>
                  </a:ext>
                </a:extLst>
              </a:tr>
              <a:tr h="361950">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0847467"/>
                  </a:ext>
                </a:extLst>
              </a:tr>
              <a:tr h="361950">
                <a:tc>
                  <a:txBody>
                    <a:bodyPr/>
                    <a:lstStyle/>
                    <a:p>
                      <a:pPr algn="ctr" fontAlgn="ctr"/>
                      <a:r>
                        <a:rPr lang="en-US" sz="1200" b="0" i="0" u="none" strike="noStrike">
                          <a:solidFill>
                            <a:srgbClr val="000000"/>
                          </a:solidFill>
                          <a:effectLst/>
                          <a:latin typeface="Calibri" panose="020F050202020403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13826603"/>
                  </a:ext>
                </a:extLst>
              </a:tr>
              <a:tr h="361950">
                <a:tc>
                  <a:txBody>
                    <a:bodyPr/>
                    <a:lstStyle/>
                    <a:p>
                      <a:pPr algn="ctr" fontAlgn="ctr"/>
                      <a:r>
                        <a:rPr lang="en-US" sz="1200" b="0" i="0" u="none" strike="noStrike" dirty="0" smtClean="0">
                          <a:solidFill>
                            <a:srgbClr val="000000"/>
                          </a:solidFill>
                          <a:effectLst/>
                          <a:latin typeface="Calibri" panose="020F0502020204030204" pitchFamily="34" charset="0"/>
                        </a:rPr>
                        <a:t>41</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0349369"/>
                  </a:ext>
                </a:extLst>
              </a:tr>
            </a:tbl>
          </a:graphicData>
        </a:graphic>
      </p:graphicFrame>
      <p:sp>
        <p:nvSpPr>
          <p:cNvPr id="13" name="Freeform 12"/>
          <p:cNvSpPr/>
          <p:nvPr/>
        </p:nvSpPr>
        <p:spPr bwMode="auto">
          <a:xfrm>
            <a:off x="4972169" y="4661065"/>
            <a:ext cx="2198669" cy="1006867"/>
          </a:xfrm>
          <a:custGeom>
            <a:avLst/>
            <a:gdLst>
              <a:gd name="connsiteX0" fmla="*/ 0 w 2198669"/>
              <a:gd name="connsiteY0" fmla="*/ 1006867 h 1006867"/>
              <a:gd name="connsiteX1" fmla="*/ 184934 w 2198669"/>
              <a:gd name="connsiteY1" fmla="*/ 904126 h 1006867"/>
              <a:gd name="connsiteX2" fmla="*/ 215757 w 2198669"/>
              <a:gd name="connsiteY2" fmla="*/ 852755 h 1006867"/>
              <a:gd name="connsiteX3" fmla="*/ 246579 w 2198669"/>
              <a:gd name="connsiteY3" fmla="*/ 832207 h 1006867"/>
              <a:gd name="connsiteX4" fmla="*/ 318498 w 2198669"/>
              <a:gd name="connsiteY4" fmla="*/ 760288 h 1006867"/>
              <a:gd name="connsiteX5" fmla="*/ 390418 w 2198669"/>
              <a:gd name="connsiteY5" fmla="*/ 678094 h 1006867"/>
              <a:gd name="connsiteX6" fmla="*/ 421240 w 2198669"/>
              <a:gd name="connsiteY6" fmla="*/ 657546 h 1006867"/>
              <a:gd name="connsiteX7" fmla="*/ 503433 w 2198669"/>
              <a:gd name="connsiteY7" fmla="*/ 595901 h 1006867"/>
              <a:gd name="connsiteX8" fmla="*/ 523982 w 2198669"/>
              <a:gd name="connsiteY8" fmla="*/ 575353 h 1006867"/>
              <a:gd name="connsiteX9" fmla="*/ 544530 w 2198669"/>
              <a:gd name="connsiteY9" fmla="*/ 544530 h 1006867"/>
              <a:gd name="connsiteX10" fmla="*/ 575352 w 2198669"/>
              <a:gd name="connsiteY10" fmla="*/ 523982 h 1006867"/>
              <a:gd name="connsiteX11" fmla="*/ 616449 w 2198669"/>
              <a:gd name="connsiteY11" fmla="*/ 482885 h 1006867"/>
              <a:gd name="connsiteX12" fmla="*/ 647271 w 2198669"/>
              <a:gd name="connsiteY12" fmla="*/ 452063 h 1006867"/>
              <a:gd name="connsiteX13" fmla="*/ 678094 w 2198669"/>
              <a:gd name="connsiteY13" fmla="*/ 431515 h 1006867"/>
              <a:gd name="connsiteX14" fmla="*/ 698642 w 2198669"/>
              <a:gd name="connsiteY14" fmla="*/ 410966 h 1006867"/>
              <a:gd name="connsiteX15" fmla="*/ 729465 w 2198669"/>
              <a:gd name="connsiteY15" fmla="*/ 400692 h 1006867"/>
              <a:gd name="connsiteX16" fmla="*/ 791110 w 2198669"/>
              <a:gd name="connsiteY16" fmla="*/ 328773 h 1006867"/>
              <a:gd name="connsiteX17" fmla="*/ 821932 w 2198669"/>
              <a:gd name="connsiteY17" fmla="*/ 308225 h 1006867"/>
              <a:gd name="connsiteX18" fmla="*/ 863029 w 2198669"/>
              <a:gd name="connsiteY18" fmla="*/ 267128 h 1006867"/>
              <a:gd name="connsiteX19" fmla="*/ 883577 w 2198669"/>
              <a:gd name="connsiteY19" fmla="*/ 236306 h 1006867"/>
              <a:gd name="connsiteX20" fmla="*/ 914400 w 2198669"/>
              <a:gd name="connsiteY20" fmla="*/ 226032 h 1006867"/>
              <a:gd name="connsiteX21" fmla="*/ 934948 w 2198669"/>
              <a:gd name="connsiteY21" fmla="*/ 195209 h 1006867"/>
              <a:gd name="connsiteX22" fmla="*/ 965770 w 2198669"/>
              <a:gd name="connsiteY22" fmla="*/ 174661 h 1006867"/>
              <a:gd name="connsiteX23" fmla="*/ 1017141 w 2198669"/>
              <a:gd name="connsiteY23" fmla="*/ 133564 h 1006867"/>
              <a:gd name="connsiteX24" fmla="*/ 1037689 w 2198669"/>
              <a:gd name="connsiteY24" fmla="*/ 102742 h 1006867"/>
              <a:gd name="connsiteX25" fmla="*/ 1068512 w 2198669"/>
              <a:gd name="connsiteY25" fmla="*/ 92467 h 1006867"/>
              <a:gd name="connsiteX26" fmla="*/ 1160979 w 2198669"/>
              <a:gd name="connsiteY26" fmla="*/ 51371 h 1006867"/>
              <a:gd name="connsiteX27" fmla="*/ 1243173 w 2198669"/>
              <a:gd name="connsiteY27" fmla="*/ 30823 h 1006867"/>
              <a:gd name="connsiteX28" fmla="*/ 1315092 w 2198669"/>
              <a:gd name="connsiteY28" fmla="*/ 10274 h 1006867"/>
              <a:gd name="connsiteX29" fmla="*/ 1407559 w 2198669"/>
              <a:gd name="connsiteY29" fmla="*/ 0 h 1006867"/>
              <a:gd name="connsiteX30" fmla="*/ 1623316 w 2198669"/>
              <a:gd name="connsiteY30" fmla="*/ 10274 h 1006867"/>
              <a:gd name="connsiteX31" fmla="*/ 1664413 w 2198669"/>
              <a:gd name="connsiteY31" fmla="*/ 20548 h 1006867"/>
              <a:gd name="connsiteX32" fmla="*/ 1777429 w 2198669"/>
              <a:gd name="connsiteY32" fmla="*/ 41097 h 1006867"/>
              <a:gd name="connsiteX33" fmla="*/ 1869896 w 2198669"/>
              <a:gd name="connsiteY33" fmla="*/ 71919 h 1006867"/>
              <a:gd name="connsiteX34" fmla="*/ 1900719 w 2198669"/>
              <a:gd name="connsiteY34" fmla="*/ 82193 h 1006867"/>
              <a:gd name="connsiteX35" fmla="*/ 1952089 w 2198669"/>
              <a:gd name="connsiteY35" fmla="*/ 92467 h 1006867"/>
              <a:gd name="connsiteX36" fmla="*/ 1982912 w 2198669"/>
              <a:gd name="connsiteY36" fmla="*/ 102742 h 1006867"/>
              <a:gd name="connsiteX37" fmla="*/ 2198669 w 2198669"/>
              <a:gd name="connsiteY37" fmla="*/ 113016 h 100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98669" h="1006867">
                <a:moveTo>
                  <a:pt x="0" y="1006867"/>
                </a:moveTo>
                <a:cubicBezTo>
                  <a:pt x="61645" y="972620"/>
                  <a:pt x="124464" y="940408"/>
                  <a:pt x="184934" y="904126"/>
                </a:cubicBezTo>
                <a:cubicBezTo>
                  <a:pt x="227902" y="878345"/>
                  <a:pt x="185917" y="890056"/>
                  <a:pt x="215757" y="852755"/>
                </a:cubicBezTo>
                <a:cubicBezTo>
                  <a:pt x="223471" y="843113"/>
                  <a:pt x="236305" y="839056"/>
                  <a:pt x="246579" y="832207"/>
                </a:cubicBezTo>
                <a:cubicBezTo>
                  <a:pt x="293683" y="761551"/>
                  <a:pt x="264247" y="778372"/>
                  <a:pt x="318498" y="760288"/>
                </a:cubicBezTo>
                <a:cubicBezTo>
                  <a:pt x="340221" y="727704"/>
                  <a:pt x="354357" y="702135"/>
                  <a:pt x="390418" y="678094"/>
                </a:cubicBezTo>
                <a:cubicBezTo>
                  <a:pt x="400692" y="671245"/>
                  <a:pt x="411947" y="665677"/>
                  <a:pt x="421240" y="657546"/>
                </a:cubicBezTo>
                <a:cubicBezTo>
                  <a:pt x="493891" y="593977"/>
                  <a:pt x="443545" y="615864"/>
                  <a:pt x="503433" y="595901"/>
                </a:cubicBezTo>
                <a:cubicBezTo>
                  <a:pt x="510283" y="589052"/>
                  <a:pt x="517931" y="582917"/>
                  <a:pt x="523982" y="575353"/>
                </a:cubicBezTo>
                <a:cubicBezTo>
                  <a:pt x="531696" y="565711"/>
                  <a:pt x="535799" y="553262"/>
                  <a:pt x="544530" y="544530"/>
                </a:cubicBezTo>
                <a:cubicBezTo>
                  <a:pt x="553261" y="535799"/>
                  <a:pt x="565977" y="532018"/>
                  <a:pt x="575352" y="523982"/>
                </a:cubicBezTo>
                <a:cubicBezTo>
                  <a:pt x="590061" y="511374"/>
                  <a:pt x="602750" y="496584"/>
                  <a:pt x="616449" y="482885"/>
                </a:cubicBezTo>
                <a:cubicBezTo>
                  <a:pt x="626723" y="472611"/>
                  <a:pt x="635181" y="460122"/>
                  <a:pt x="647271" y="452063"/>
                </a:cubicBezTo>
                <a:cubicBezTo>
                  <a:pt x="657545" y="445214"/>
                  <a:pt x="668452" y="439229"/>
                  <a:pt x="678094" y="431515"/>
                </a:cubicBezTo>
                <a:cubicBezTo>
                  <a:pt x="685658" y="425464"/>
                  <a:pt x="690336" y="415950"/>
                  <a:pt x="698642" y="410966"/>
                </a:cubicBezTo>
                <a:cubicBezTo>
                  <a:pt x="707929" y="405394"/>
                  <a:pt x="719191" y="404117"/>
                  <a:pt x="729465" y="400692"/>
                </a:cubicBezTo>
                <a:cubicBezTo>
                  <a:pt x="748056" y="372806"/>
                  <a:pt x="761213" y="348704"/>
                  <a:pt x="791110" y="328773"/>
                </a:cubicBezTo>
                <a:cubicBezTo>
                  <a:pt x="801384" y="321924"/>
                  <a:pt x="812557" y="316261"/>
                  <a:pt x="821932" y="308225"/>
                </a:cubicBezTo>
                <a:cubicBezTo>
                  <a:pt x="836641" y="295617"/>
                  <a:pt x="852283" y="283248"/>
                  <a:pt x="863029" y="267128"/>
                </a:cubicBezTo>
                <a:cubicBezTo>
                  <a:pt x="869878" y="256854"/>
                  <a:pt x="873935" y="244020"/>
                  <a:pt x="883577" y="236306"/>
                </a:cubicBezTo>
                <a:cubicBezTo>
                  <a:pt x="892034" y="229541"/>
                  <a:pt x="904126" y="229457"/>
                  <a:pt x="914400" y="226032"/>
                </a:cubicBezTo>
                <a:cubicBezTo>
                  <a:pt x="921249" y="215758"/>
                  <a:pt x="926217" y="203941"/>
                  <a:pt x="934948" y="195209"/>
                </a:cubicBezTo>
                <a:cubicBezTo>
                  <a:pt x="943679" y="186478"/>
                  <a:pt x="956128" y="182375"/>
                  <a:pt x="965770" y="174661"/>
                </a:cubicBezTo>
                <a:cubicBezTo>
                  <a:pt x="1038968" y="116102"/>
                  <a:pt x="922277" y="196807"/>
                  <a:pt x="1017141" y="133564"/>
                </a:cubicBezTo>
                <a:cubicBezTo>
                  <a:pt x="1023990" y="123290"/>
                  <a:pt x="1028047" y="110456"/>
                  <a:pt x="1037689" y="102742"/>
                </a:cubicBezTo>
                <a:cubicBezTo>
                  <a:pt x="1046146" y="95976"/>
                  <a:pt x="1058825" y="97310"/>
                  <a:pt x="1068512" y="92467"/>
                </a:cubicBezTo>
                <a:cubicBezTo>
                  <a:pt x="1166193" y="43626"/>
                  <a:pt x="1001953" y="104378"/>
                  <a:pt x="1160979" y="51371"/>
                </a:cubicBezTo>
                <a:cubicBezTo>
                  <a:pt x="1231444" y="27883"/>
                  <a:pt x="1143974" y="55624"/>
                  <a:pt x="1243173" y="30823"/>
                </a:cubicBezTo>
                <a:cubicBezTo>
                  <a:pt x="1286148" y="20079"/>
                  <a:pt x="1265109" y="17964"/>
                  <a:pt x="1315092" y="10274"/>
                </a:cubicBezTo>
                <a:cubicBezTo>
                  <a:pt x="1345743" y="5558"/>
                  <a:pt x="1376737" y="3425"/>
                  <a:pt x="1407559" y="0"/>
                </a:cubicBezTo>
                <a:cubicBezTo>
                  <a:pt x="1479478" y="3425"/>
                  <a:pt x="1551545" y="4532"/>
                  <a:pt x="1623316" y="10274"/>
                </a:cubicBezTo>
                <a:cubicBezTo>
                  <a:pt x="1637392" y="11400"/>
                  <a:pt x="1650629" y="17485"/>
                  <a:pt x="1664413" y="20548"/>
                </a:cubicBezTo>
                <a:cubicBezTo>
                  <a:pt x="1707509" y="30125"/>
                  <a:pt x="1732798" y="33659"/>
                  <a:pt x="1777429" y="41097"/>
                </a:cubicBezTo>
                <a:lnTo>
                  <a:pt x="1869896" y="71919"/>
                </a:lnTo>
                <a:cubicBezTo>
                  <a:pt x="1880170" y="75344"/>
                  <a:pt x="1890099" y="80069"/>
                  <a:pt x="1900719" y="82193"/>
                </a:cubicBezTo>
                <a:cubicBezTo>
                  <a:pt x="1917842" y="85618"/>
                  <a:pt x="1935148" y="88232"/>
                  <a:pt x="1952089" y="92467"/>
                </a:cubicBezTo>
                <a:cubicBezTo>
                  <a:pt x="1962596" y="95094"/>
                  <a:pt x="1972257" y="100805"/>
                  <a:pt x="1982912" y="102742"/>
                </a:cubicBezTo>
                <a:cubicBezTo>
                  <a:pt x="2069788" y="118538"/>
                  <a:pt x="2101177" y="113016"/>
                  <a:pt x="2198669" y="113016"/>
                </a:cubicBezTo>
              </a:path>
            </a:pathLst>
          </a:custGeom>
          <a:noFill/>
          <a:ln w="28575">
            <a:solidFill>
              <a:schemeClr val="tx2">
                <a:lumMod val="50000"/>
                <a:lumOff val="50000"/>
              </a:schemeClr>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Table 13"/>
          <p:cNvGraphicFramePr>
            <a:graphicFrameLocks noGrp="1"/>
          </p:cNvGraphicFramePr>
          <p:nvPr>
            <p:extLst/>
          </p:nvPr>
        </p:nvGraphicFramePr>
        <p:xfrm>
          <a:off x="8128839" y="3796474"/>
          <a:ext cx="2032000" cy="1809750"/>
        </p:xfrm>
        <a:graphic>
          <a:graphicData uri="http://schemas.openxmlformats.org/drawingml/2006/table">
            <a:tbl>
              <a:tblPr/>
              <a:tblGrid>
                <a:gridCol w="406400">
                  <a:extLst>
                    <a:ext uri="{9D8B030D-6E8A-4147-A177-3AD203B41FA5}">
                      <a16:colId xmlns:a16="http://schemas.microsoft.com/office/drawing/2014/main" val="2136407274"/>
                    </a:ext>
                  </a:extLst>
                </a:gridCol>
                <a:gridCol w="406400">
                  <a:extLst>
                    <a:ext uri="{9D8B030D-6E8A-4147-A177-3AD203B41FA5}">
                      <a16:colId xmlns:a16="http://schemas.microsoft.com/office/drawing/2014/main" val="3958307200"/>
                    </a:ext>
                  </a:extLst>
                </a:gridCol>
                <a:gridCol w="406400">
                  <a:extLst>
                    <a:ext uri="{9D8B030D-6E8A-4147-A177-3AD203B41FA5}">
                      <a16:colId xmlns:a16="http://schemas.microsoft.com/office/drawing/2014/main" val="2700113457"/>
                    </a:ext>
                  </a:extLst>
                </a:gridCol>
                <a:gridCol w="406400">
                  <a:extLst>
                    <a:ext uri="{9D8B030D-6E8A-4147-A177-3AD203B41FA5}">
                      <a16:colId xmlns:a16="http://schemas.microsoft.com/office/drawing/2014/main" val="2004096960"/>
                    </a:ext>
                  </a:extLst>
                </a:gridCol>
                <a:gridCol w="406400">
                  <a:extLst>
                    <a:ext uri="{9D8B030D-6E8A-4147-A177-3AD203B41FA5}">
                      <a16:colId xmlns:a16="http://schemas.microsoft.com/office/drawing/2014/main" val="1947652887"/>
                    </a:ext>
                  </a:extLst>
                </a:gridCol>
              </a:tblGrid>
              <a:tr h="361950">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0201764"/>
                  </a:ext>
                </a:extLst>
              </a:tr>
              <a:tr h="361950">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02335724"/>
                  </a:ext>
                </a:extLst>
              </a:tr>
              <a:tr h="361950">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smtClean="0">
                          <a:solidFill>
                            <a:srgbClr val="000000"/>
                          </a:solidFill>
                          <a:effectLst/>
                          <a:latin typeface="Calibri" panose="020F0502020204030204" pitchFamily="34" charset="0"/>
                        </a:rPr>
                        <a:t>40</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ctr" fontAlgn="ctr"/>
                      <a:r>
                        <a:rPr lang="en-US" sz="1200" b="0" i="0" u="none" strike="noStrike" dirty="0" smtClean="0">
                          <a:solidFill>
                            <a:srgbClr val="000000"/>
                          </a:solidFill>
                          <a:effectLst/>
                          <a:latin typeface="Calibri" panose="020F0502020204030204" pitchFamily="34" charset="0"/>
                        </a:rPr>
                        <a:t>40</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ctr" fontAlgn="ctr"/>
                      <a:r>
                        <a:rPr lang="en-US" sz="1200" b="0" i="0" u="none" strike="noStrike">
                          <a:solidFill>
                            <a:srgbClr val="000000"/>
                          </a:solidFill>
                          <a:effectLst/>
                          <a:latin typeface="Calibri" panose="020F050202020403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0847467"/>
                  </a:ext>
                </a:extLst>
              </a:tr>
              <a:tr h="361950">
                <a:tc>
                  <a:txBody>
                    <a:bodyPr/>
                    <a:lstStyle/>
                    <a:p>
                      <a:pPr algn="ctr" fontAlgn="ctr"/>
                      <a:r>
                        <a:rPr lang="en-US" sz="1200" b="0" i="0" u="none" strike="noStrike">
                          <a:solidFill>
                            <a:srgbClr val="000000"/>
                          </a:solidFill>
                          <a:effectLst/>
                          <a:latin typeface="Calibri" panose="020F050202020403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smtClean="0">
                          <a:solidFill>
                            <a:srgbClr val="000000"/>
                          </a:solidFill>
                          <a:effectLst/>
                          <a:latin typeface="Calibri" panose="020F0502020204030204" pitchFamily="34" charset="0"/>
                        </a:rPr>
                        <a:t>40</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13826603"/>
                  </a:ext>
                </a:extLst>
              </a:tr>
              <a:tr h="361950">
                <a:tc>
                  <a:txBody>
                    <a:bodyPr/>
                    <a:lstStyle/>
                    <a:p>
                      <a:pPr algn="ctr" fontAlgn="ctr"/>
                      <a:r>
                        <a:rPr lang="en-US" sz="1200" b="0" i="0" u="none" strike="noStrike" dirty="0" smtClean="0">
                          <a:solidFill>
                            <a:srgbClr val="000000"/>
                          </a:solidFill>
                          <a:effectLst/>
                          <a:latin typeface="Calibri" panose="020F0502020204030204" pitchFamily="34" charset="0"/>
                        </a:rPr>
                        <a:t>41</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0349369"/>
                  </a:ext>
                </a:extLst>
              </a:tr>
            </a:tbl>
          </a:graphicData>
        </a:graphic>
      </p:graphicFrame>
      <p:sp>
        <p:nvSpPr>
          <p:cNvPr id="16" name="Oval 15"/>
          <p:cNvSpPr/>
          <p:nvPr/>
        </p:nvSpPr>
        <p:spPr bwMode="auto">
          <a:xfrm>
            <a:off x="5931614" y="4540964"/>
            <a:ext cx="287677" cy="297951"/>
          </a:xfrm>
          <a:prstGeom prst="ellipse">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7" name="Oval 16"/>
          <p:cNvSpPr/>
          <p:nvPr/>
        </p:nvSpPr>
        <p:spPr bwMode="auto">
          <a:xfrm>
            <a:off x="6376316" y="4540963"/>
            <a:ext cx="287677" cy="297951"/>
          </a:xfrm>
          <a:prstGeom prst="ellipse">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8" name="Title 1"/>
          <p:cNvSpPr txBox="1">
            <a:spLocks/>
          </p:cNvSpPr>
          <p:nvPr/>
        </p:nvSpPr>
        <p:spPr>
          <a:xfrm>
            <a:off x="2388439" y="12583"/>
            <a:ext cx="77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007AC2"/>
                </a:solidFill>
                <a:cs typeface="Avenir LT Std 85 Heavy"/>
              </a:rPr>
              <a:t>Digital Elevation Model Conditioning</a:t>
            </a:r>
            <a:endParaRPr lang="en-US" sz="2800" b="1" dirty="0">
              <a:solidFill>
                <a:srgbClr val="007AC2"/>
              </a:solidFill>
              <a:cs typeface="Avenir LT Std 85 Heavy"/>
            </a:endParaRPr>
          </a:p>
        </p:txBody>
      </p:sp>
      <p:sp>
        <p:nvSpPr>
          <p:cNvPr id="3" name="Rectangle 2"/>
          <p:cNvSpPr/>
          <p:nvPr/>
        </p:nvSpPr>
        <p:spPr>
          <a:xfrm>
            <a:off x="670740" y="5667932"/>
            <a:ext cx="10850520" cy="830997"/>
          </a:xfrm>
          <a:prstGeom prst="rect">
            <a:avLst/>
          </a:prstGeom>
        </p:spPr>
        <p:txBody>
          <a:bodyPr wrap="square">
            <a:spAutoFit/>
          </a:bodyPr>
          <a:lstStyle/>
          <a:p>
            <a:pPr algn="ctr"/>
            <a:r>
              <a:rPr lang="en-US" sz="2400" dirty="0"/>
              <a:t>Obstacles, like this railroad that are present in DEM are removed tracing down NHD HR streams ensuring that elevation never increases along a stream.</a:t>
            </a:r>
          </a:p>
        </p:txBody>
      </p:sp>
    </p:spTree>
    <p:extLst>
      <p:ext uri="{BB962C8B-B14F-4D97-AF65-F5344CB8AC3E}">
        <p14:creationId xmlns:p14="http://schemas.microsoft.com/office/powerpoint/2010/main" val="3017971159"/>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Obstacle Removal “Etch in” Workflow</a:t>
            </a:r>
            <a:endParaRPr lang="en-US" dirty="0"/>
          </a:p>
        </p:txBody>
      </p:sp>
      <p:sp>
        <p:nvSpPr>
          <p:cNvPr id="3" name="TextBox 2"/>
          <p:cNvSpPr txBox="1"/>
          <p:nvPr/>
        </p:nvSpPr>
        <p:spPr>
          <a:xfrm>
            <a:off x="1739900" y="1219201"/>
            <a:ext cx="9194476" cy="5016758"/>
          </a:xfrm>
          <a:prstGeom prst="rect">
            <a:avLst/>
          </a:prstGeom>
          <a:noFill/>
          <a:ln>
            <a:solidFill>
              <a:schemeClr val="tx2">
                <a:lumMod val="60000"/>
                <a:lumOff val="40000"/>
              </a:schemeClr>
            </a:solidFill>
          </a:ln>
        </p:spPr>
        <p:txBody>
          <a:bodyPr wrap="square" rtlCol="0">
            <a:spAutoFit/>
          </a:bodyPr>
          <a:lstStyle/>
          <a:p>
            <a:pPr marL="342900" indent="-342900">
              <a:buAutoNum type="arabicPeriod"/>
            </a:pPr>
            <a:r>
              <a:rPr lang="en-US" sz="2000" dirty="0">
                <a:latin typeface="Consolas" charset="0"/>
                <a:ea typeface="Consolas" charset="0"/>
                <a:cs typeface="Consolas" charset="0"/>
              </a:rPr>
              <a:t>Rasterize </a:t>
            </a:r>
            <a:r>
              <a:rPr lang="en-US" sz="2000" dirty="0" err="1">
                <a:latin typeface="Consolas" charset="0"/>
                <a:ea typeface="Consolas" charset="0"/>
                <a:cs typeface="Consolas" charset="0"/>
              </a:rPr>
              <a:t>NHDPlus</a:t>
            </a:r>
            <a:r>
              <a:rPr lang="en-US" sz="2000" dirty="0">
                <a:latin typeface="Consolas" charset="0"/>
                <a:ea typeface="Consolas" charset="0"/>
                <a:cs typeface="Consolas" charset="0"/>
              </a:rPr>
              <a:t> HR </a:t>
            </a:r>
            <a:r>
              <a:rPr lang="en-US" sz="2000" dirty="0" err="1">
                <a:latin typeface="Consolas" charset="0"/>
                <a:ea typeface="Consolas" charset="0"/>
                <a:cs typeface="Consolas" charset="0"/>
              </a:rPr>
              <a:t>flowline</a:t>
            </a:r>
            <a:r>
              <a:rPr lang="en-US" sz="2000" dirty="0">
                <a:latin typeface="Consolas" charset="0"/>
                <a:ea typeface="Consolas" charset="0"/>
                <a:cs typeface="Consolas" charset="0"/>
              </a:rPr>
              <a:t>;</a:t>
            </a:r>
          </a:p>
          <a:p>
            <a:pPr marL="342900" indent="-342900">
              <a:buAutoNum type="arabicPeriod"/>
            </a:pPr>
            <a:r>
              <a:rPr lang="en-US" sz="2000" dirty="0">
                <a:latin typeface="Consolas" charset="0"/>
                <a:ea typeface="Consolas" charset="0"/>
                <a:cs typeface="Consolas" charset="0"/>
              </a:rPr>
              <a:t>Lower the elevation of stream cells on DEM by 100m;</a:t>
            </a:r>
          </a:p>
          <a:p>
            <a:pPr marL="342900" indent="-342900">
              <a:buAutoNum type="arabicPeriod"/>
            </a:pPr>
            <a:r>
              <a:rPr lang="en-US" sz="2000" dirty="0">
                <a:latin typeface="Consolas" charset="0"/>
                <a:ea typeface="Consolas" charset="0"/>
                <a:cs typeface="Consolas" charset="0"/>
              </a:rPr>
              <a:t>Remove pits on the burned DEM;</a:t>
            </a:r>
          </a:p>
          <a:p>
            <a:pPr marL="342900" indent="-342900">
              <a:buAutoNum type="arabicPeriod"/>
            </a:pPr>
            <a:r>
              <a:rPr lang="en-US" sz="2000" dirty="0">
                <a:latin typeface="Consolas" charset="0"/>
                <a:ea typeface="Consolas" charset="0"/>
                <a:cs typeface="Consolas" charset="0"/>
              </a:rPr>
              <a:t>Derive D8 flow direction on the pit-removed DEM;</a:t>
            </a:r>
          </a:p>
          <a:p>
            <a:pPr marL="342900" indent="-342900">
              <a:buAutoNum type="arabicPeriod"/>
            </a:pPr>
            <a:r>
              <a:rPr lang="en-US" sz="2000" dirty="0">
                <a:latin typeface="Consolas" charset="0"/>
                <a:ea typeface="Consolas" charset="0"/>
                <a:cs typeface="Consolas" charset="0"/>
              </a:rPr>
              <a:t>Keep D8 flow direction on stream cells only;</a:t>
            </a:r>
          </a:p>
          <a:p>
            <a:pPr marL="342900" indent="-342900">
              <a:buAutoNum type="arabicPeriod"/>
            </a:pPr>
            <a:r>
              <a:rPr lang="en-US" sz="2000" dirty="0">
                <a:latin typeface="Consolas" charset="0"/>
                <a:ea typeface="Consolas" charset="0"/>
                <a:cs typeface="Consolas" charset="0"/>
              </a:rPr>
              <a:t>Call </a:t>
            </a:r>
            <a:r>
              <a:rPr lang="en-US" sz="2000" dirty="0" err="1">
                <a:latin typeface="Consolas" charset="0"/>
                <a:ea typeface="Consolas" charset="0"/>
                <a:cs typeface="Consolas" charset="0"/>
              </a:rPr>
              <a:t>TauDEM:flowdircond</a:t>
            </a:r>
            <a:r>
              <a:rPr lang="en-US" sz="2000" dirty="0">
                <a:latin typeface="Consolas" charset="0"/>
                <a:ea typeface="Consolas" charset="0"/>
                <a:cs typeface="Consolas" charset="0"/>
              </a:rPr>
              <a:t> to burn the original DEM</a:t>
            </a:r>
          </a:p>
          <a:p>
            <a:pPr marL="800100" lvl="1" indent="-342900">
              <a:buAutoNum type="arabicPeriod"/>
            </a:pPr>
            <a:r>
              <a:rPr lang="en-US" sz="2000" dirty="0">
                <a:latin typeface="Consolas" charset="0"/>
                <a:ea typeface="Consolas" charset="0"/>
                <a:cs typeface="Consolas" charset="0"/>
              </a:rPr>
              <a:t>Identify ‘top cells’ which are on </a:t>
            </a:r>
            <a:r>
              <a:rPr lang="en-US" sz="2000" dirty="0" err="1">
                <a:latin typeface="Consolas" charset="0"/>
                <a:ea typeface="Consolas" charset="0"/>
                <a:cs typeface="Consolas" charset="0"/>
              </a:rPr>
              <a:t>NHDPlus</a:t>
            </a:r>
            <a:r>
              <a:rPr lang="en-US" sz="2000" dirty="0">
                <a:latin typeface="Consolas" charset="0"/>
                <a:ea typeface="Consolas" charset="0"/>
                <a:cs typeface="Consolas" charset="0"/>
              </a:rPr>
              <a:t> HR streams, have D8 direction, and are not downstream cells. Put them in a queue;</a:t>
            </a:r>
          </a:p>
          <a:p>
            <a:pPr marL="800100" lvl="1" indent="-342900">
              <a:buAutoNum type="arabicPeriod"/>
            </a:pPr>
            <a:r>
              <a:rPr lang="en-US" sz="2000" dirty="0">
                <a:latin typeface="Consolas" charset="0"/>
                <a:ea typeface="Consolas" charset="0"/>
                <a:cs typeface="Consolas" charset="0"/>
              </a:rPr>
              <a:t>For each cell in the queue:</a:t>
            </a:r>
          </a:p>
          <a:p>
            <a:pPr marL="1257300" lvl="2" indent="-342900">
              <a:buAutoNum type="arabicPeriod"/>
            </a:pPr>
            <a:r>
              <a:rPr lang="en-US" sz="2000" dirty="0">
                <a:latin typeface="Consolas" charset="0"/>
                <a:ea typeface="Consolas" charset="0"/>
                <a:cs typeface="Consolas" charset="0"/>
              </a:rPr>
              <a:t>If the elevation is higher than its neighbors, level the elevation with neighbors;</a:t>
            </a:r>
          </a:p>
          <a:p>
            <a:pPr marL="1257300" lvl="2" indent="-342900">
              <a:buAutoNum type="arabicPeriod"/>
            </a:pPr>
            <a:r>
              <a:rPr lang="en-US" sz="2000" dirty="0">
                <a:latin typeface="Consolas" charset="0"/>
                <a:ea typeface="Consolas" charset="0"/>
                <a:cs typeface="Consolas" charset="0"/>
              </a:rPr>
              <a:t>If above step makes any of the neighboring cell a non-downstream cell, add the neighboring cell to the queue. This step propagates the burn-in until the upstream connects to the downstream.</a:t>
            </a:r>
          </a:p>
        </p:txBody>
      </p:sp>
    </p:spTree>
    <p:extLst>
      <p:ext uri="{BB962C8B-B14F-4D97-AF65-F5344CB8AC3E}">
        <p14:creationId xmlns:p14="http://schemas.microsoft.com/office/powerpoint/2010/main" val="1219483409"/>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1" y="262669"/>
            <a:ext cx="7312991" cy="484632"/>
          </a:xfrm>
        </p:spPr>
        <p:txBody>
          <a:bodyPr>
            <a:noAutofit/>
          </a:bodyPr>
          <a:lstStyle/>
          <a:p>
            <a:r>
              <a:rPr lang="en-US" sz="2400" dirty="0"/>
              <a:t>Real-Time Flood Inundation Mapping </a:t>
            </a:r>
            <a:br>
              <a:rPr lang="en-US" sz="2400" dirty="0"/>
            </a:br>
            <a:r>
              <a:rPr lang="en-US" sz="2400" dirty="0"/>
              <a:t>Onion Creek at Highway 183</a:t>
            </a:r>
          </a:p>
        </p:txBody>
      </p:sp>
      <p:sp>
        <p:nvSpPr>
          <p:cNvPr id="4" name="Rectangle 3"/>
          <p:cNvSpPr/>
          <p:nvPr/>
        </p:nvSpPr>
        <p:spPr>
          <a:xfrm>
            <a:off x="1979872" y="6152101"/>
            <a:ext cx="8059479" cy="369332"/>
          </a:xfrm>
          <a:prstGeom prst="rect">
            <a:avLst/>
          </a:prstGeom>
        </p:spPr>
        <p:txBody>
          <a:bodyPr wrap="square">
            <a:spAutoFit/>
          </a:bodyPr>
          <a:lstStyle/>
          <a:p>
            <a:r>
              <a:rPr lang="en-US" dirty="0">
                <a:solidFill>
                  <a:prstClr val="black"/>
                </a:solidFill>
                <a:hlinkClick r:id="rId2"/>
              </a:rPr>
              <a:t>http://water.weather.gov/ahps2/inundation/inundation_google.php?gage=atit2</a:t>
            </a:r>
            <a:r>
              <a:rPr lang="en-US" dirty="0">
                <a:solidFill>
                  <a:prstClr val="black"/>
                </a:solidFill>
              </a:rPr>
              <a:t> </a:t>
            </a:r>
          </a:p>
        </p:txBody>
      </p:sp>
      <p:pic>
        <p:nvPicPr>
          <p:cNvPr id="5" name="Picture 4"/>
          <p:cNvPicPr>
            <a:picLocks noChangeAspect="1"/>
          </p:cNvPicPr>
          <p:nvPr/>
        </p:nvPicPr>
        <p:blipFill>
          <a:blip r:embed="rId3"/>
          <a:stretch>
            <a:fillRect/>
          </a:stretch>
        </p:blipFill>
        <p:spPr>
          <a:xfrm>
            <a:off x="2760975" y="1037405"/>
            <a:ext cx="6497271" cy="5019125"/>
          </a:xfrm>
          <a:prstGeom prst="rect">
            <a:avLst/>
          </a:prstGeom>
        </p:spPr>
      </p:pic>
      <p:pic>
        <p:nvPicPr>
          <p:cNvPr id="6" name="Picture 5"/>
          <p:cNvPicPr>
            <a:picLocks noChangeAspect="1"/>
          </p:cNvPicPr>
          <p:nvPr/>
        </p:nvPicPr>
        <p:blipFill>
          <a:blip r:embed="rId4"/>
          <a:stretch>
            <a:fillRect/>
          </a:stretch>
        </p:blipFill>
        <p:spPr>
          <a:xfrm>
            <a:off x="2760975" y="1037405"/>
            <a:ext cx="6579749" cy="5019125"/>
          </a:xfrm>
          <a:prstGeom prst="rect">
            <a:avLst/>
          </a:prstGeom>
        </p:spPr>
      </p:pic>
      <p:pic>
        <p:nvPicPr>
          <p:cNvPr id="7" name="Picture 6"/>
          <p:cNvPicPr>
            <a:picLocks noChangeAspect="1"/>
          </p:cNvPicPr>
          <p:nvPr/>
        </p:nvPicPr>
        <p:blipFill>
          <a:blip r:embed="rId5"/>
          <a:stretch>
            <a:fillRect/>
          </a:stretch>
        </p:blipFill>
        <p:spPr>
          <a:xfrm>
            <a:off x="2760974" y="1037405"/>
            <a:ext cx="6560431" cy="5019125"/>
          </a:xfrm>
          <a:prstGeom prst="rect">
            <a:avLst/>
          </a:prstGeom>
        </p:spPr>
      </p:pic>
      <p:pic>
        <p:nvPicPr>
          <p:cNvPr id="8" name="Picture 7"/>
          <p:cNvPicPr>
            <a:picLocks noChangeAspect="1"/>
          </p:cNvPicPr>
          <p:nvPr/>
        </p:nvPicPr>
        <p:blipFill>
          <a:blip r:embed="rId6"/>
          <a:stretch>
            <a:fillRect/>
          </a:stretch>
        </p:blipFill>
        <p:spPr>
          <a:xfrm>
            <a:off x="2760973" y="1037405"/>
            <a:ext cx="6497271" cy="5035221"/>
          </a:xfrm>
          <a:prstGeom prst="rect">
            <a:avLst/>
          </a:prstGeom>
        </p:spPr>
      </p:pic>
      <p:pic>
        <p:nvPicPr>
          <p:cNvPr id="9" name="Picture 8"/>
          <p:cNvPicPr>
            <a:picLocks noChangeAspect="1"/>
          </p:cNvPicPr>
          <p:nvPr/>
        </p:nvPicPr>
        <p:blipFill>
          <a:blip r:embed="rId7"/>
          <a:stretch>
            <a:fillRect/>
          </a:stretch>
        </p:blipFill>
        <p:spPr>
          <a:xfrm>
            <a:off x="2741653" y="1037404"/>
            <a:ext cx="6528108" cy="5035221"/>
          </a:xfrm>
          <a:prstGeom prst="rect">
            <a:avLst/>
          </a:prstGeom>
        </p:spPr>
      </p:pic>
      <p:sp>
        <p:nvSpPr>
          <p:cNvPr id="10" name="TextBox 9"/>
          <p:cNvSpPr txBox="1"/>
          <p:nvPr/>
        </p:nvSpPr>
        <p:spPr>
          <a:xfrm>
            <a:off x="101818" y="6470575"/>
            <a:ext cx="2954655" cy="369332"/>
          </a:xfrm>
          <a:prstGeom prst="rect">
            <a:avLst/>
          </a:prstGeom>
          <a:noFill/>
        </p:spPr>
        <p:txBody>
          <a:bodyPr wrap="none" rtlCol="0">
            <a:spAutoFit/>
          </a:bodyPr>
          <a:lstStyle/>
          <a:p>
            <a:r>
              <a:rPr lang="en-US" dirty="0">
                <a:solidFill>
                  <a:prstClr val="white">
                    <a:lumMod val="50000"/>
                  </a:prstClr>
                </a:solidFill>
                <a:latin typeface="Arial"/>
                <a:ea typeface="ＭＳ Ｐゴシック"/>
              </a:rPr>
              <a:t>Slide from David Maidment</a:t>
            </a:r>
          </a:p>
        </p:txBody>
      </p:sp>
    </p:spTree>
    <p:extLst>
      <p:ext uri="{BB962C8B-B14F-4D97-AF65-F5344CB8AC3E}">
        <p14:creationId xmlns:p14="http://schemas.microsoft.com/office/powerpoint/2010/main" val="1207472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Effect of obstacle removal</a:t>
            </a:r>
            <a:endParaRPr lang="en-US" dirty="0"/>
          </a:p>
        </p:txBody>
      </p:sp>
      <p:pic>
        <p:nvPicPr>
          <p:cNvPr id="3" name="Picture 2"/>
          <p:cNvPicPr>
            <a:picLocks noChangeAspect="1"/>
          </p:cNvPicPr>
          <p:nvPr/>
        </p:nvPicPr>
        <p:blipFill rotWithShape="1">
          <a:blip r:embed="rId2"/>
          <a:srcRect l="35259" t="14052" b="7894"/>
          <a:stretch/>
        </p:blipFill>
        <p:spPr>
          <a:xfrm>
            <a:off x="2033958" y="1367076"/>
            <a:ext cx="3673891" cy="3829617"/>
          </a:xfrm>
          <a:prstGeom prst="rect">
            <a:avLst/>
          </a:prstGeom>
        </p:spPr>
      </p:pic>
      <p:pic>
        <p:nvPicPr>
          <p:cNvPr id="4" name="Picture 3"/>
          <p:cNvPicPr>
            <a:picLocks noChangeAspect="1"/>
          </p:cNvPicPr>
          <p:nvPr/>
        </p:nvPicPr>
        <p:blipFill rotWithShape="1">
          <a:blip r:embed="rId3"/>
          <a:srcRect l="37579" t="13609" b="10767"/>
          <a:stretch/>
        </p:blipFill>
        <p:spPr>
          <a:xfrm>
            <a:off x="6333398" y="1367077"/>
            <a:ext cx="3683977" cy="3811509"/>
          </a:xfrm>
          <a:prstGeom prst="rect">
            <a:avLst/>
          </a:prstGeom>
        </p:spPr>
      </p:pic>
      <p:sp>
        <p:nvSpPr>
          <p:cNvPr id="5" name="Oval 4"/>
          <p:cNvSpPr/>
          <p:nvPr/>
        </p:nvSpPr>
        <p:spPr>
          <a:xfrm>
            <a:off x="3689955" y="2434077"/>
            <a:ext cx="1222131" cy="13979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80756" y="1037763"/>
            <a:ext cx="914400" cy="385806"/>
          </a:xfrm>
          <a:prstGeom prst="rect">
            <a:avLst/>
          </a:prstGeom>
          <a:noFill/>
          <a:effectLst/>
        </p:spPr>
        <p:txBody>
          <a:bodyPr wrap="none" lIns="0" tIns="0" rIns="0" bIns="0" rtlCol="0">
            <a:noAutofit/>
          </a:bodyPr>
          <a:lstStyle/>
          <a:p>
            <a:pPr eaLnBrk="0" hangingPunct="0">
              <a:lnSpc>
                <a:spcPts val="1800"/>
              </a:lnSpc>
            </a:pPr>
            <a:r>
              <a:rPr lang="en-US" sz="1400" b="1" dirty="0">
                <a:solidFill>
                  <a:prstClr val="black"/>
                </a:solidFill>
              </a:rPr>
              <a:t>Before</a:t>
            </a:r>
          </a:p>
        </p:txBody>
      </p:sp>
      <p:sp>
        <p:nvSpPr>
          <p:cNvPr id="7" name="TextBox 6"/>
          <p:cNvSpPr txBox="1"/>
          <p:nvPr/>
        </p:nvSpPr>
        <p:spPr>
          <a:xfrm>
            <a:off x="8015010" y="1020705"/>
            <a:ext cx="914400" cy="385806"/>
          </a:xfrm>
          <a:prstGeom prst="rect">
            <a:avLst/>
          </a:prstGeom>
          <a:noFill/>
          <a:effectLst/>
        </p:spPr>
        <p:txBody>
          <a:bodyPr wrap="none" lIns="0" tIns="0" rIns="0" bIns="0" rtlCol="0">
            <a:noAutofit/>
          </a:bodyPr>
          <a:lstStyle/>
          <a:p>
            <a:pPr eaLnBrk="0" hangingPunct="0">
              <a:lnSpc>
                <a:spcPts val="1800"/>
              </a:lnSpc>
            </a:pPr>
            <a:r>
              <a:rPr lang="en-US" sz="1400" b="1" dirty="0">
                <a:solidFill>
                  <a:prstClr val="black"/>
                </a:solidFill>
              </a:rPr>
              <a:t>After</a:t>
            </a:r>
          </a:p>
        </p:txBody>
      </p:sp>
      <p:sp>
        <p:nvSpPr>
          <p:cNvPr id="8" name="Oval 7"/>
          <p:cNvSpPr/>
          <p:nvPr/>
        </p:nvSpPr>
        <p:spPr>
          <a:xfrm>
            <a:off x="7934521" y="2434077"/>
            <a:ext cx="1222131" cy="13979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58322" y="5300784"/>
            <a:ext cx="3649527" cy="646331"/>
          </a:xfrm>
          <a:prstGeom prst="rect">
            <a:avLst/>
          </a:prstGeom>
          <a:noFill/>
        </p:spPr>
        <p:txBody>
          <a:bodyPr wrap="square" rtlCol="0">
            <a:spAutoFit/>
          </a:bodyPr>
          <a:lstStyle/>
          <a:p>
            <a:r>
              <a:rPr lang="en-US" dirty="0">
                <a:solidFill>
                  <a:srgbClr val="BF5712"/>
                </a:solidFill>
                <a:latin typeface="Open Sans"/>
                <a:ea typeface="+mj-ea"/>
                <a:cs typeface="+mj-cs"/>
              </a:rPr>
              <a:t>HAND inundation based on raw 10 m NED DEM</a:t>
            </a:r>
          </a:p>
        </p:txBody>
      </p:sp>
      <p:sp>
        <p:nvSpPr>
          <p:cNvPr id="10" name="Rectangle 9"/>
          <p:cNvSpPr/>
          <p:nvPr/>
        </p:nvSpPr>
        <p:spPr>
          <a:xfrm>
            <a:off x="6324610" y="5300783"/>
            <a:ext cx="3763099" cy="923330"/>
          </a:xfrm>
          <a:prstGeom prst="rect">
            <a:avLst/>
          </a:prstGeom>
        </p:spPr>
        <p:txBody>
          <a:bodyPr wrap="square">
            <a:spAutoFit/>
          </a:bodyPr>
          <a:lstStyle/>
          <a:p>
            <a:r>
              <a:rPr lang="en-US" dirty="0">
                <a:solidFill>
                  <a:srgbClr val="BF5712"/>
                </a:solidFill>
                <a:latin typeface="Open Sans"/>
              </a:rPr>
              <a:t>Hand inundation for 10 m NED DEM with obstacles removed using NHD HR</a:t>
            </a:r>
            <a:endParaRPr lang="en-US" dirty="0">
              <a:solidFill>
                <a:srgbClr val="00B0F0"/>
              </a:solidFill>
              <a:latin typeface="Open Sans"/>
            </a:endParaRPr>
          </a:p>
        </p:txBody>
      </p:sp>
    </p:spTree>
    <p:extLst>
      <p:ext uri="{BB962C8B-B14F-4D97-AF65-F5344CB8AC3E}">
        <p14:creationId xmlns:p14="http://schemas.microsoft.com/office/powerpoint/2010/main" val="1238935410"/>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Adjustments at railroad crossing</a:t>
            </a:r>
            <a:endParaRPr lang="en-US" dirty="0"/>
          </a:p>
        </p:txBody>
      </p:sp>
      <p:pic>
        <p:nvPicPr>
          <p:cNvPr id="3" name="Picture 2"/>
          <p:cNvPicPr>
            <a:picLocks noChangeAspect="1"/>
          </p:cNvPicPr>
          <p:nvPr/>
        </p:nvPicPr>
        <p:blipFill>
          <a:blip r:embed="rId2"/>
          <a:stretch>
            <a:fillRect/>
          </a:stretch>
        </p:blipFill>
        <p:spPr>
          <a:xfrm>
            <a:off x="2809494" y="1417639"/>
            <a:ext cx="6573012" cy="4660731"/>
          </a:xfrm>
          <a:prstGeom prst="rect">
            <a:avLst/>
          </a:prstGeom>
        </p:spPr>
      </p:pic>
      <p:sp>
        <p:nvSpPr>
          <p:cNvPr id="4" name="TextBox 3"/>
          <p:cNvSpPr txBox="1"/>
          <p:nvPr/>
        </p:nvSpPr>
        <p:spPr>
          <a:xfrm>
            <a:off x="3590545" y="6066834"/>
            <a:ext cx="5147563" cy="369332"/>
          </a:xfrm>
          <a:prstGeom prst="rect">
            <a:avLst/>
          </a:prstGeom>
          <a:noFill/>
        </p:spPr>
        <p:txBody>
          <a:bodyPr wrap="none" rtlCol="0">
            <a:spAutoFit/>
          </a:bodyPr>
          <a:lstStyle/>
          <a:p>
            <a:r>
              <a:rPr lang="en-US" dirty="0"/>
              <a:t>Original DEM – Flow Direction Conditioned DEM</a:t>
            </a:r>
          </a:p>
        </p:txBody>
      </p:sp>
      <p:pic>
        <p:nvPicPr>
          <p:cNvPr id="5" name="Picture 4"/>
          <p:cNvPicPr>
            <a:picLocks noChangeAspect="1"/>
          </p:cNvPicPr>
          <p:nvPr/>
        </p:nvPicPr>
        <p:blipFill>
          <a:blip r:embed="rId3"/>
          <a:stretch>
            <a:fillRect/>
          </a:stretch>
        </p:blipFill>
        <p:spPr>
          <a:xfrm>
            <a:off x="1981201" y="1671257"/>
            <a:ext cx="2181225" cy="1247775"/>
          </a:xfrm>
          <a:prstGeom prst="rect">
            <a:avLst/>
          </a:prstGeom>
        </p:spPr>
      </p:pic>
    </p:spTree>
    <p:extLst>
      <p:ext uri="{BB962C8B-B14F-4D97-AF65-F5344CB8AC3E}">
        <p14:creationId xmlns:p14="http://schemas.microsoft.com/office/powerpoint/2010/main" val="3291004168"/>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a:spLocks noGrp="1"/>
          </p:cNvSpPr>
          <p:nvPr>
            <p:ph type="title"/>
          </p:nvPr>
        </p:nvSpPr>
        <p:spPr>
          <a:xfrm>
            <a:off x="346531" y="331609"/>
            <a:ext cx="7467599" cy="683361"/>
          </a:xfrm>
        </p:spPr>
        <p:txBody>
          <a:bodyPr>
            <a:noAutofit/>
          </a:bodyPr>
          <a:lstStyle/>
          <a:p>
            <a:pPr algn="ctr"/>
            <a:r>
              <a:rPr lang="en-US" sz="3200" dirty="0" smtClean="0"/>
              <a:t>Deriving Terrain Aligned Flow Network</a:t>
            </a:r>
            <a:endParaRPr lang="en-US" sz="3200" dirty="0"/>
          </a:p>
        </p:txBody>
      </p:sp>
      <p:grpSp>
        <p:nvGrpSpPr>
          <p:cNvPr id="2" name="Group 1"/>
          <p:cNvGrpSpPr/>
          <p:nvPr/>
        </p:nvGrpSpPr>
        <p:grpSpPr>
          <a:xfrm>
            <a:off x="3397370" y="1095933"/>
            <a:ext cx="4732267" cy="4722921"/>
            <a:chOff x="4797388" y="847639"/>
            <a:chExt cx="4732267" cy="4722921"/>
          </a:xfrm>
        </p:grpSpPr>
        <p:sp>
          <p:nvSpPr>
            <p:cNvPr id="381" name="Rectangle 61"/>
            <p:cNvSpPr>
              <a:spLocks noChangeArrowheads="1"/>
            </p:cNvSpPr>
            <p:nvPr/>
          </p:nvSpPr>
          <p:spPr bwMode="auto">
            <a:xfrm>
              <a:off x="7362608" y="4144972"/>
              <a:ext cx="490226" cy="475172"/>
            </a:xfrm>
            <a:prstGeom prst="rect">
              <a:avLst/>
            </a:prstGeom>
            <a:solidFill>
              <a:srgbClr val="00B0F0"/>
            </a:solidFill>
            <a:ln w="25400">
              <a:solidFill>
                <a:schemeClr val="tx1"/>
              </a:solidFill>
              <a:miter lim="800000"/>
              <a:headEnd/>
              <a:tailEnd/>
            </a:ln>
            <a:extLst/>
          </p:spPr>
          <p:txBody>
            <a:bodyPr wrap="none" anchor="ctr"/>
            <a:lstStyle/>
            <a:p>
              <a:pPr algn="ctr"/>
              <a:endParaRPr lang="en-US" sz="2800" b="1"/>
            </a:p>
          </p:txBody>
        </p:sp>
        <p:sp>
          <p:nvSpPr>
            <p:cNvPr id="377" name="Rectangle 76"/>
            <p:cNvSpPr>
              <a:spLocks noChangeArrowheads="1"/>
            </p:cNvSpPr>
            <p:nvPr/>
          </p:nvSpPr>
          <p:spPr bwMode="auto">
            <a:xfrm>
              <a:off x="6872383" y="3668379"/>
              <a:ext cx="490226" cy="475172"/>
            </a:xfrm>
            <a:prstGeom prst="rect">
              <a:avLst/>
            </a:prstGeom>
            <a:solidFill>
              <a:srgbClr val="00B0F0"/>
            </a:solidFill>
            <a:ln w="25400">
              <a:solidFill>
                <a:schemeClr val="tx1"/>
              </a:solidFill>
              <a:miter lim="800000"/>
              <a:headEnd/>
              <a:tailEnd/>
            </a:ln>
            <a:extLst/>
          </p:spPr>
          <p:txBody>
            <a:bodyPr wrap="none" anchor="ctr"/>
            <a:lstStyle/>
            <a:p>
              <a:pPr algn="ctr"/>
              <a:endParaRPr lang="en-US" sz="2800" b="1"/>
            </a:p>
          </p:txBody>
        </p:sp>
        <p:sp>
          <p:nvSpPr>
            <p:cNvPr id="369" name="Rectangle 71"/>
            <p:cNvSpPr>
              <a:spLocks noChangeArrowheads="1"/>
            </p:cNvSpPr>
            <p:nvPr/>
          </p:nvSpPr>
          <p:spPr bwMode="auto">
            <a:xfrm>
              <a:off x="6382158" y="3191869"/>
              <a:ext cx="490226" cy="476511"/>
            </a:xfrm>
            <a:prstGeom prst="rect">
              <a:avLst/>
            </a:prstGeom>
            <a:solidFill>
              <a:srgbClr val="00B0F0"/>
            </a:solidFill>
            <a:ln w="25400">
              <a:solidFill>
                <a:schemeClr val="tx1"/>
              </a:solidFill>
              <a:miter lim="800000"/>
              <a:headEnd/>
              <a:tailEnd/>
            </a:ln>
            <a:extLst/>
          </p:spPr>
          <p:txBody>
            <a:bodyPr wrap="none" anchor="ctr"/>
            <a:lstStyle/>
            <a:p>
              <a:pPr algn="ctr"/>
              <a:endParaRPr lang="en-US" sz="2800" b="1"/>
            </a:p>
          </p:txBody>
        </p:sp>
        <p:sp>
          <p:nvSpPr>
            <p:cNvPr id="361" name="Rectangle 66"/>
            <p:cNvSpPr>
              <a:spLocks noChangeArrowheads="1"/>
            </p:cNvSpPr>
            <p:nvPr/>
          </p:nvSpPr>
          <p:spPr bwMode="auto">
            <a:xfrm>
              <a:off x="5891931" y="2718602"/>
              <a:ext cx="490227" cy="475172"/>
            </a:xfrm>
            <a:prstGeom prst="rect">
              <a:avLst/>
            </a:prstGeom>
            <a:solidFill>
              <a:srgbClr val="FF0000"/>
            </a:solidFill>
            <a:ln w="25400">
              <a:solidFill>
                <a:schemeClr val="tx1"/>
              </a:solidFill>
              <a:miter lim="800000"/>
              <a:headEnd/>
              <a:tailEnd/>
            </a:ln>
            <a:extLst/>
          </p:spPr>
          <p:txBody>
            <a:bodyPr wrap="none" anchor="ctr"/>
            <a:lstStyle/>
            <a:p>
              <a:pPr algn="ctr"/>
              <a:endParaRPr lang="en-US" sz="2800" b="1"/>
            </a:p>
          </p:txBody>
        </p:sp>
        <p:sp>
          <p:nvSpPr>
            <p:cNvPr id="291" name="TextBox 290"/>
            <p:cNvSpPr txBox="1"/>
            <p:nvPr/>
          </p:nvSpPr>
          <p:spPr>
            <a:xfrm>
              <a:off x="4797388" y="847639"/>
              <a:ext cx="4732267" cy="646331"/>
            </a:xfrm>
            <a:prstGeom prst="rect">
              <a:avLst/>
            </a:prstGeom>
            <a:noFill/>
          </p:spPr>
          <p:txBody>
            <a:bodyPr wrap="square" rtlCol="0">
              <a:spAutoFit/>
            </a:bodyPr>
            <a:lstStyle/>
            <a:p>
              <a:r>
                <a:rPr lang="en-US" dirty="0">
                  <a:solidFill>
                    <a:srgbClr val="BF5712"/>
                  </a:solidFill>
                  <a:latin typeface="Open Sans"/>
                  <a:ea typeface="+mj-ea"/>
                  <a:cs typeface="+mj-cs"/>
                </a:rPr>
                <a:t>Grids from the NHD Plus channel head cell to the outlet cell are defined as </a:t>
              </a:r>
              <a:r>
                <a:rPr lang="en-US" dirty="0">
                  <a:solidFill>
                    <a:schemeClr val="accent4">
                      <a:lumMod val="50000"/>
                    </a:schemeClr>
                  </a:solidFill>
                  <a:latin typeface="Open Sans"/>
                  <a:ea typeface="+mj-ea"/>
                  <a:cs typeface="+mj-cs"/>
                </a:rPr>
                <a:t>Stream Cells</a:t>
              </a:r>
            </a:p>
          </p:txBody>
        </p:sp>
        <p:grpSp>
          <p:nvGrpSpPr>
            <p:cNvPr id="295" name="组合 294"/>
            <p:cNvGrpSpPr/>
            <p:nvPr/>
          </p:nvGrpSpPr>
          <p:grpSpPr>
            <a:xfrm>
              <a:off x="4965490" y="2336250"/>
              <a:ext cx="3265508" cy="3104453"/>
              <a:chOff x="829146" y="2372743"/>
              <a:chExt cx="3449113" cy="3034772"/>
            </a:xfrm>
          </p:grpSpPr>
          <p:grpSp>
            <p:nvGrpSpPr>
              <p:cNvPr id="296" name="Group 153"/>
              <p:cNvGrpSpPr>
                <a:grpSpLocks/>
              </p:cNvGrpSpPr>
              <p:nvPr/>
            </p:nvGrpSpPr>
            <p:grpSpPr bwMode="auto">
              <a:xfrm>
                <a:off x="847591" y="2372743"/>
                <a:ext cx="2386705" cy="1082547"/>
                <a:chOff x="903707" y="2887671"/>
                <a:chExt cx="3290709" cy="1596020"/>
              </a:xfrm>
            </p:grpSpPr>
            <p:sp>
              <p:nvSpPr>
                <p:cNvPr id="336" name="Line 80"/>
                <p:cNvSpPr>
                  <a:spLocks noChangeShapeType="1"/>
                </p:cNvSpPr>
                <p:nvPr/>
              </p:nvSpPr>
              <p:spPr bwMode="auto">
                <a:xfrm>
                  <a:off x="985447" y="2909634"/>
                  <a:ext cx="376224" cy="373356"/>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37" name="Line 81"/>
                <p:cNvSpPr>
                  <a:spLocks noChangeShapeType="1"/>
                </p:cNvSpPr>
                <p:nvPr/>
              </p:nvSpPr>
              <p:spPr bwMode="auto">
                <a:xfrm>
                  <a:off x="1693633" y="2887671"/>
                  <a:ext cx="376224" cy="373356"/>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38" name="Line 91"/>
                <p:cNvSpPr>
                  <a:spLocks noChangeShapeType="1"/>
                </p:cNvSpPr>
                <p:nvPr/>
              </p:nvSpPr>
              <p:spPr bwMode="auto">
                <a:xfrm rot="2592605" flipV="1">
                  <a:off x="1699881" y="3596137"/>
                  <a:ext cx="345793" cy="343158"/>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39" name="Line 92"/>
                <p:cNvSpPr>
                  <a:spLocks noChangeShapeType="1"/>
                </p:cNvSpPr>
                <p:nvPr/>
              </p:nvSpPr>
              <p:spPr bwMode="auto">
                <a:xfrm rot="2592605" flipV="1">
                  <a:off x="996512" y="3604185"/>
                  <a:ext cx="345794" cy="343158"/>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40" name="Line 93"/>
                <p:cNvSpPr>
                  <a:spLocks noChangeShapeType="1"/>
                </p:cNvSpPr>
                <p:nvPr/>
              </p:nvSpPr>
              <p:spPr bwMode="auto">
                <a:xfrm rot="2807395">
                  <a:off x="2427918" y="2957846"/>
                  <a:ext cx="312960" cy="315364"/>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41" name="Line 99"/>
                <p:cNvSpPr>
                  <a:spLocks noChangeShapeType="1"/>
                </p:cNvSpPr>
                <p:nvPr/>
              </p:nvSpPr>
              <p:spPr bwMode="auto">
                <a:xfrm rot="2807395">
                  <a:off x="3092701" y="3619573"/>
                  <a:ext cx="388171" cy="343538"/>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42" name="Line 103"/>
                <p:cNvSpPr>
                  <a:spLocks noChangeShapeType="1"/>
                </p:cNvSpPr>
                <p:nvPr/>
              </p:nvSpPr>
              <p:spPr bwMode="auto">
                <a:xfrm flipH="1">
                  <a:off x="3818192" y="2931596"/>
                  <a:ext cx="376224" cy="373356"/>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43" name="Line 104"/>
                <p:cNvSpPr>
                  <a:spLocks noChangeShapeType="1"/>
                </p:cNvSpPr>
                <p:nvPr/>
              </p:nvSpPr>
              <p:spPr bwMode="auto">
                <a:xfrm flipH="1">
                  <a:off x="3791238" y="3581037"/>
                  <a:ext cx="376224" cy="373355"/>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44" name="Line 99"/>
                <p:cNvSpPr>
                  <a:spLocks noChangeShapeType="1"/>
                </p:cNvSpPr>
                <p:nvPr/>
              </p:nvSpPr>
              <p:spPr bwMode="auto">
                <a:xfrm rot="2807395" flipV="1">
                  <a:off x="1158570" y="4177367"/>
                  <a:ext cx="51461" cy="561188"/>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297" name="Line 99"/>
              <p:cNvSpPr>
                <a:spLocks noChangeShapeType="1"/>
              </p:cNvSpPr>
              <p:nvPr/>
            </p:nvSpPr>
            <p:spPr bwMode="auto">
              <a:xfrm rot="2807395" flipV="1">
                <a:off x="1033649" y="3707199"/>
                <a:ext cx="34905" cy="407022"/>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98" name="Line 99"/>
              <p:cNvSpPr>
                <a:spLocks noChangeShapeType="1"/>
              </p:cNvSpPr>
              <p:nvPr/>
            </p:nvSpPr>
            <p:spPr bwMode="auto">
              <a:xfrm rot="2807395" flipV="1">
                <a:off x="1033650" y="4180247"/>
                <a:ext cx="34905" cy="407022"/>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99" name="Line 99"/>
              <p:cNvSpPr>
                <a:spLocks noChangeShapeType="1"/>
              </p:cNvSpPr>
              <p:nvPr/>
            </p:nvSpPr>
            <p:spPr bwMode="auto">
              <a:xfrm rot="2807395" flipV="1">
                <a:off x="1033650" y="4630712"/>
                <a:ext cx="34905" cy="407022"/>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00" name="Line 99"/>
              <p:cNvSpPr>
                <a:spLocks noChangeShapeType="1"/>
              </p:cNvSpPr>
              <p:nvPr/>
            </p:nvSpPr>
            <p:spPr bwMode="auto">
              <a:xfrm rot="2807395" flipV="1">
                <a:off x="1015204" y="5100456"/>
                <a:ext cx="34905" cy="407022"/>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01" name="Line 99"/>
              <p:cNvSpPr>
                <a:spLocks noChangeShapeType="1"/>
              </p:cNvSpPr>
              <p:nvPr/>
            </p:nvSpPr>
            <p:spPr bwMode="auto">
              <a:xfrm rot="2807395" flipV="1">
                <a:off x="1543793" y="3260107"/>
                <a:ext cx="34905" cy="407022"/>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02" name="Line 99"/>
              <p:cNvSpPr>
                <a:spLocks noChangeShapeType="1"/>
              </p:cNvSpPr>
              <p:nvPr/>
            </p:nvSpPr>
            <p:spPr bwMode="auto">
              <a:xfrm rot="2807395" flipV="1">
                <a:off x="1543793" y="3712750"/>
                <a:ext cx="34905" cy="407022"/>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03" name="Line 99"/>
              <p:cNvSpPr>
                <a:spLocks noChangeShapeType="1"/>
              </p:cNvSpPr>
              <p:nvPr/>
            </p:nvSpPr>
            <p:spPr bwMode="auto">
              <a:xfrm rot="2807395" flipV="1">
                <a:off x="1543793" y="4189436"/>
                <a:ext cx="34905" cy="407022"/>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04" name="Line 99"/>
              <p:cNvSpPr>
                <a:spLocks noChangeShapeType="1"/>
              </p:cNvSpPr>
              <p:nvPr/>
            </p:nvSpPr>
            <p:spPr bwMode="auto">
              <a:xfrm rot="2807395" flipV="1">
                <a:off x="1543793" y="4630711"/>
                <a:ext cx="34905" cy="407022"/>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05" name="Line 99"/>
              <p:cNvSpPr>
                <a:spLocks noChangeShapeType="1"/>
              </p:cNvSpPr>
              <p:nvPr/>
            </p:nvSpPr>
            <p:spPr bwMode="auto">
              <a:xfrm rot="2807395" flipV="1">
                <a:off x="1533065" y="5095218"/>
                <a:ext cx="34905" cy="407022"/>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06" name="Line 99"/>
              <p:cNvSpPr>
                <a:spLocks noChangeShapeType="1"/>
              </p:cNvSpPr>
              <p:nvPr/>
            </p:nvSpPr>
            <p:spPr bwMode="auto">
              <a:xfrm rot="2807395" flipV="1">
                <a:off x="2053373" y="3735820"/>
                <a:ext cx="34905" cy="407022"/>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07" name="Line 99"/>
              <p:cNvSpPr>
                <a:spLocks noChangeShapeType="1"/>
              </p:cNvSpPr>
              <p:nvPr/>
            </p:nvSpPr>
            <p:spPr bwMode="auto">
              <a:xfrm rot="2807395" flipV="1">
                <a:off x="2076976" y="4189437"/>
                <a:ext cx="34905" cy="407022"/>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08" name="Line 99"/>
              <p:cNvSpPr>
                <a:spLocks noChangeShapeType="1"/>
              </p:cNvSpPr>
              <p:nvPr/>
            </p:nvSpPr>
            <p:spPr bwMode="auto">
              <a:xfrm rot="2807395" flipV="1">
                <a:off x="2055081" y="4635950"/>
                <a:ext cx="34905" cy="407022"/>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09" name="Line 99"/>
              <p:cNvSpPr>
                <a:spLocks noChangeShapeType="1"/>
              </p:cNvSpPr>
              <p:nvPr/>
            </p:nvSpPr>
            <p:spPr bwMode="auto">
              <a:xfrm rot="2807395" flipV="1">
                <a:off x="2080126" y="5100054"/>
                <a:ext cx="34905" cy="407022"/>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10" name="Line 99"/>
              <p:cNvSpPr>
                <a:spLocks noChangeShapeType="1"/>
              </p:cNvSpPr>
              <p:nvPr/>
            </p:nvSpPr>
            <p:spPr bwMode="auto">
              <a:xfrm rot="2807395" flipV="1">
                <a:off x="2597522" y="4180248"/>
                <a:ext cx="34905" cy="407022"/>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11" name="Line 99"/>
              <p:cNvSpPr>
                <a:spLocks noChangeShapeType="1"/>
              </p:cNvSpPr>
              <p:nvPr/>
            </p:nvSpPr>
            <p:spPr bwMode="auto">
              <a:xfrm rot="2807395" flipV="1">
                <a:off x="2588096" y="4630709"/>
                <a:ext cx="34905" cy="407022"/>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12" name="Line 99"/>
              <p:cNvSpPr>
                <a:spLocks noChangeShapeType="1"/>
              </p:cNvSpPr>
              <p:nvPr/>
            </p:nvSpPr>
            <p:spPr bwMode="auto">
              <a:xfrm rot="2807395" flipV="1">
                <a:off x="2568569" y="5102268"/>
                <a:ext cx="34905" cy="407022"/>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13" name="Line 99"/>
              <p:cNvSpPr>
                <a:spLocks noChangeShapeType="1"/>
              </p:cNvSpPr>
              <p:nvPr/>
            </p:nvSpPr>
            <p:spPr bwMode="auto">
              <a:xfrm rot="2807395" flipV="1">
                <a:off x="3086358" y="4630708"/>
                <a:ext cx="34905" cy="407022"/>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14" name="Line 99"/>
              <p:cNvSpPr>
                <a:spLocks noChangeShapeType="1"/>
              </p:cNvSpPr>
              <p:nvPr/>
            </p:nvSpPr>
            <p:spPr bwMode="auto">
              <a:xfrm rot="2807395" flipV="1">
                <a:off x="3084702" y="5095217"/>
                <a:ext cx="34905" cy="407022"/>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15" name="Line 99"/>
              <p:cNvSpPr>
                <a:spLocks noChangeShapeType="1"/>
              </p:cNvSpPr>
              <p:nvPr/>
            </p:nvSpPr>
            <p:spPr bwMode="auto">
              <a:xfrm rot="2807395" flipV="1">
                <a:off x="3613638" y="4645956"/>
                <a:ext cx="34905" cy="407022"/>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16" name="Line 99"/>
              <p:cNvSpPr>
                <a:spLocks noChangeShapeType="1"/>
              </p:cNvSpPr>
              <p:nvPr/>
            </p:nvSpPr>
            <p:spPr bwMode="auto">
              <a:xfrm rot="2807395" flipV="1">
                <a:off x="3600110" y="5095218"/>
                <a:ext cx="34905" cy="407022"/>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17" name="Line 98"/>
              <p:cNvSpPr>
                <a:spLocks noChangeShapeType="1"/>
              </p:cNvSpPr>
              <p:nvPr/>
            </p:nvSpPr>
            <p:spPr bwMode="auto">
              <a:xfrm rot="2807395" flipH="1" flipV="1">
                <a:off x="4046644" y="5201123"/>
                <a:ext cx="205690" cy="207093"/>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18" name="Line 98"/>
              <p:cNvSpPr>
                <a:spLocks noChangeShapeType="1"/>
              </p:cNvSpPr>
              <p:nvPr/>
            </p:nvSpPr>
            <p:spPr bwMode="auto">
              <a:xfrm rot="2807395" flipH="1" flipV="1">
                <a:off x="4035972" y="4730879"/>
                <a:ext cx="221226" cy="230826"/>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19" name="Line 103"/>
              <p:cNvSpPr>
                <a:spLocks noChangeShapeType="1"/>
              </p:cNvSpPr>
              <p:nvPr/>
            </p:nvSpPr>
            <p:spPr bwMode="auto">
              <a:xfrm flipH="1">
                <a:off x="3464777" y="2402536"/>
                <a:ext cx="272870" cy="253239"/>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20" name="Line 103"/>
              <p:cNvSpPr>
                <a:spLocks noChangeShapeType="1"/>
              </p:cNvSpPr>
              <p:nvPr/>
            </p:nvSpPr>
            <p:spPr bwMode="auto">
              <a:xfrm flipH="1">
                <a:off x="3980161" y="2400673"/>
                <a:ext cx="272870" cy="253239"/>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21" name="Line 103"/>
              <p:cNvSpPr>
                <a:spLocks noChangeShapeType="1"/>
              </p:cNvSpPr>
              <p:nvPr/>
            </p:nvSpPr>
            <p:spPr bwMode="auto">
              <a:xfrm flipH="1">
                <a:off x="2440237" y="2398613"/>
                <a:ext cx="272870" cy="253239"/>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23" name="Line 104"/>
              <p:cNvSpPr>
                <a:spLocks noChangeShapeType="1"/>
              </p:cNvSpPr>
              <p:nvPr/>
            </p:nvSpPr>
            <p:spPr bwMode="auto">
              <a:xfrm flipH="1">
                <a:off x="3447594" y="2998034"/>
                <a:ext cx="344736" cy="0"/>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24" name="Line 103"/>
              <p:cNvSpPr>
                <a:spLocks noChangeShapeType="1"/>
              </p:cNvSpPr>
              <p:nvPr/>
            </p:nvSpPr>
            <p:spPr bwMode="auto">
              <a:xfrm flipH="1">
                <a:off x="3980161" y="2859063"/>
                <a:ext cx="272870" cy="253239"/>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25" name="Line 104"/>
              <p:cNvSpPr>
                <a:spLocks noChangeShapeType="1"/>
              </p:cNvSpPr>
              <p:nvPr/>
            </p:nvSpPr>
            <p:spPr bwMode="auto">
              <a:xfrm flipV="1">
                <a:off x="1891921" y="3463618"/>
                <a:ext cx="349302" cy="0"/>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26" name="Line 99"/>
              <p:cNvSpPr>
                <a:spLocks noChangeShapeType="1"/>
              </p:cNvSpPr>
              <p:nvPr/>
            </p:nvSpPr>
            <p:spPr bwMode="auto">
              <a:xfrm rot="2807395">
                <a:off x="4023605" y="3814449"/>
                <a:ext cx="223343" cy="226692"/>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27" name="Line 99"/>
              <p:cNvSpPr>
                <a:spLocks noChangeShapeType="1"/>
              </p:cNvSpPr>
              <p:nvPr/>
            </p:nvSpPr>
            <p:spPr bwMode="auto">
              <a:xfrm rot="2807395">
                <a:off x="4021406" y="3342847"/>
                <a:ext cx="254941" cy="258765"/>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28" name="Line 91"/>
              <p:cNvSpPr>
                <a:spLocks noChangeShapeType="1"/>
              </p:cNvSpPr>
              <p:nvPr/>
            </p:nvSpPr>
            <p:spPr bwMode="auto">
              <a:xfrm rot="2592605" flipV="1">
                <a:off x="3520941" y="4279955"/>
                <a:ext cx="261561" cy="222154"/>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29" name="Line 81"/>
              <p:cNvSpPr>
                <a:spLocks noChangeShapeType="1"/>
              </p:cNvSpPr>
              <p:nvPr/>
            </p:nvSpPr>
            <p:spPr bwMode="auto">
              <a:xfrm flipH="1">
                <a:off x="3621601" y="3774580"/>
                <a:ext cx="0" cy="306433"/>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30" name="Line 103"/>
              <p:cNvSpPr>
                <a:spLocks noChangeShapeType="1"/>
              </p:cNvSpPr>
              <p:nvPr/>
            </p:nvSpPr>
            <p:spPr bwMode="auto">
              <a:xfrm flipH="1">
                <a:off x="3485165" y="3323546"/>
                <a:ext cx="272870" cy="253239"/>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31" name="Line 81"/>
              <p:cNvSpPr>
                <a:spLocks noChangeShapeType="1"/>
              </p:cNvSpPr>
              <p:nvPr/>
            </p:nvSpPr>
            <p:spPr bwMode="auto">
              <a:xfrm>
                <a:off x="2454696" y="3345609"/>
                <a:ext cx="272870" cy="253239"/>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32" name="Line 81"/>
              <p:cNvSpPr>
                <a:spLocks noChangeShapeType="1"/>
              </p:cNvSpPr>
              <p:nvPr/>
            </p:nvSpPr>
            <p:spPr bwMode="auto">
              <a:xfrm>
                <a:off x="2987433" y="3809531"/>
                <a:ext cx="272870" cy="253239"/>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33" name="Line 99"/>
              <p:cNvSpPr>
                <a:spLocks noChangeShapeType="1"/>
              </p:cNvSpPr>
              <p:nvPr/>
            </p:nvSpPr>
            <p:spPr bwMode="auto">
              <a:xfrm rot="2807395">
                <a:off x="2972167" y="3347648"/>
                <a:ext cx="263288" cy="249163"/>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34" name="Line 104"/>
              <p:cNvSpPr>
                <a:spLocks noChangeShapeType="1"/>
              </p:cNvSpPr>
              <p:nvPr/>
            </p:nvSpPr>
            <p:spPr bwMode="auto">
              <a:xfrm flipV="1">
                <a:off x="2430897" y="3932275"/>
                <a:ext cx="349302" cy="0"/>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35" name="Line 104"/>
              <p:cNvSpPr>
                <a:spLocks noChangeShapeType="1"/>
              </p:cNvSpPr>
              <p:nvPr/>
            </p:nvSpPr>
            <p:spPr bwMode="auto">
              <a:xfrm flipV="1">
                <a:off x="2945150" y="4383757"/>
                <a:ext cx="349302" cy="0"/>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22" name="Line 81"/>
              <p:cNvSpPr>
                <a:spLocks noChangeShapeType="1"/>
              </p:cNvSpPr>
              <p:nvPr/>
            </p:nvSpPr>
            <p:spPr bwMode="auto">
              <a:xfrm>
                <a:off x="1931799" y="2853505"/>
                <a:ext cx="272870" cy="253239"/>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345" name="Rectangle 58"/>
            <p:cNvSpPr>
              <a:spLocks noChangeArrowheads="1"/>
            </p:cNvSpPr>
            <p:nvPr/>
          </p:nvSpPr>
          <p:spPr bwMode="auto">
            <a:xfrm>
              <a:off x="4911480" y="2243430"/>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46" name="Rectangle 61"/>
            <p:cNvSpPr>
              <a:spLocks noChangeArrowheads="1"/>
            </p:cNvSpPr>
            <p:nvPr/>
          </p:nvSpPr>
          <p:spPr bwMode="auto">
            <a:xfrm>
              <a:off x="4911479" y="4145458"/>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47" name="Rectangle 66"/>
            <p:cNvSpPr>
              <a:spLocks noChangeArrowheads="1"/>
            </p:cNvSpPr>
            <p:nvPr/>
          </p:nvSpPr>
          <p:spPr bwMode="auto">
            <a:xfrm>
              <a:off x="4911479" y="2718602"/>
              <a:ext cx="490227"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48" name="Rectangle 71"/>
            <p:cNvSpPr>
              <a:spLocks noChangeArrowheads="1"/>
            </p:cNvSpPr>
            <p:nvPr/>
          </p:nvSpPr>
          <p:spPr bwMode="auto">
            <a:xfrm>
              <a:off x="4911480" y="3193775"/>
              <a:ext cx="490226" cy="476511"/>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49" name="Rectangle 76"/>
            <p:cNvSpPr>
              <a:spLocks noChangeArrowheads="1"/>
            </p:cNvSpPr>
            <p:nvPr/>
          </p:nvSpPr>
          <p:spPr bwMode="auto">
            <a:xfrm>
              <a:off x="4911479" y="3670285"/>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50" name="Rectangle 79"/>
            <p:cNvSpPr>
              <a:spLocks noChangeArrowheads="1"/>
            </p:cNvSpPr>
            <p:nvPr/>
          </p:nvSpPr>
          <p:spPr bwMode="auto">
            <a:xfrm>
              <a:off x="4911479" y="4620216"/>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51" name="Rectangle 79"/>
            <p:cNvSpPr>
              <a:spLocks noChangeArrowheads="1"/>
            </p:cNvSpPr>
            <p:nvPr/>
          </p:nvSpPr>
          <p:spPr bwMode="auto">
            <a:xfrm>
              <a:off x="4911479" y="5095388"/>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52" name="Rectangle 58"/>
            <p:cNvSpPr>
              <a:spLocks noChangeArrowheads="1"/>
            </p:cNvSpPr>
            <p:nvPr/>
          </p:nvSpPr>
          <p:spPr bwMode="auto">
            <a:xfrm>
              <a:off x="5401706" y="2243430"/>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53" name="Rectangle 61"/>
            <p:cNvSpPr>
              <a:spLocks noChangeArrowheads="1"/>
            </p:cNvSpPr>
            <p:nvPr/>
          </p:nvSpPr>
          <p:spPr bwMode="auto">
            <a:xfrm>
              <a:off x="5401705" y="4145458"/>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54" name="Rectangle 66"/>
            <p:cNvSpPr>
              <a:spLocks noChangeArrowheads="1"/>
            </p:cNvSpPr>
            <p:nvPr/>
          </p:nvSpPr>
          <p:spPr bwMode="auto">
            <a:xfrm>
              <a:off x="5401705" y="2718602"/>
              <a:ext cx="490227"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55" name="Rectangle 71"/>
            <p:cNvSpPr>
              <a:spLocks noChangeArrowheads="1"/>
            </p:cNvSpPr>
            <p:nvPr/>
          </p:nvSpPr>
          <p:spPr bwMode="auto">
            <a:xfrm>
              <a:off x="5401706" y="3193775"/>
              <a:ext cx="490226" cy="476511"/>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56" name="Rectangle 76"/>
            <p:cNvSpPr>
              <a:spLocks noChangeArrowheads="1"/>
            </p:cNvSpPr>
            <p:nvPr/>
          </p:nvSpPr>
          <p:spPr bwMode="auto">
            <a:xfrm>
              <a:off x="5401705" y="3670285"/>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57" name="Rectangle 79"/>
            <p:cNvSpPr>
              <a:spLocks noChangeArrowheads="1"/>
            </p:cNvSpPr>
            <p:nvPr/>
          </p:nvSpPr>
          <p:spPr bwMode="auto">
            <a:xfrm>
              <a:off x="5401705" y="4620216"/>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58" name="Rectangle 79"/>
            <p:cNvSpPr>
              <a:spLocks noChangeArrowheads="1"/>
            </p:cNvSpPr>
            <p:nvPr/>
          </p:nvSpPr>
          <p:spPr bwMode="auto">
            <a:xfrm>
              <a:off x="5401705" y="5095388"/>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59" name="Rectangle 58"/>
            <p:cNvSpPr>
              <a:spLocks noChangeArrowheads="1"/>
            </p:cNvSpPr>
            <p:nvPr/>
          </p:nvSpPr>
          <p:spPr bwMode="auto">
            <a:xfrm>
              <a:off x="5891932" y="2243430"/>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60" name="Rectangle 61"/>
            <p:cNvSpPr>
              <a:spLocks noChangeArrowheads="1"/>
            </p:cNvSpPr>
            <p:nvPr/>
          </p:nvSpPr>
          <p:spPr bwMode="auto">
            <a:xfrm>
              <a:off x="5891931" y="4145458"/>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62" name="Rectangle 71"/>
            <p:cNvSpPr>
              <a:spLocks noChangeArrowheads="1"/>
            </p:cNvSpPr>
            <p:nvPr/>
          </p:nvSpPr>
          <p:spPr bwMode="auto">
            <a:xfrm>
              <a:off x="5891932" y="3193775"/>
              <a:ext cx="490226" cy="476511"/>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63" name="Rectangle 76"/>
            <p:cNvSpPr>
              <a:spLocks noChangeArrowheads="1"/>
            </p:cNvSpPr>
            <p:nvPr/>
          </p:nvSpPr>
          <p:spPr bwMode="auto">
            <a:xfrm>
              <a:off x="5891931" y="3670285"/>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64" name="Rectangle 79"/>
            <p:cNvSpPr>
              <a:spLocks noChangeArrowheads="1"/>
            </p:cNvSpPr>
            <p:nvPr/>
          </p:nvSpPr>
          <p:spPr bwMode="auto">
            <a:xfrm>
              <a:off x="5891931" y="4620216"/>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65" name="Rectangle 79"/>
            <p:cNvSpPr>
              <a:spLocks noChangeArrowheads="1"/>
            </p:cNvSpPr>
            <p:nvPr/>
          </p:nvSpPr>
          <p:spPr bwMode="auto">
            <a:xfrm>
              <a:off x="5891931" y="5095388"/>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66" name="Rectangle 58"/>
            <p:cNvSpPr>
              <a:spLocks noChangeArrowheads="1"/>
            </p:cNvSpPr>
            <p:nvPr/>
          </p:nvSpPr>
          <p:spPr bwMode="auto">
            <a:xfrm>
              <a:off x="6382158" y="2241524"/>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67" name="Rectangle 61"/>
            <p:cNvSpPr>
              <a:spLocks noChangeArrowheads="1"/>
            </p:cNvSpPr>
            <p:nvPr/>
          </p:nvSpPr>
          <p:spPr bwMode="auto">
            <a:xfrm>
              <a:off x="6382157" y="4143552"/>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68" name="Rectangle 66"/>
            <p:cNvSpPr>
              <a:spLocks noChangeArrowheads="1"/>
            </p:cNvSpPr>
            <p:nvPr/>
          </p:nvSpPr>
          <p:spPr bwMode="auto">
            <a:xfrm>
              <a:off x="6382157" y="2716696"/>
              <a:ext cx="490227"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70" name="Rectangle 76"/>
            <p:cNvSpPr>
              <a:spLocks noChangeArrowheads="1"/>
            </p:cNvSpPr>
            <p:nvPr/>
          </p:nvSpPr>
          <p:spPr bwMode="auto">
            <a:xfrm>
              <a:off x="6382157" y="3668379"/>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71" name="Rectangle 79"/>
            <p:cNvSpPr>
              <a:spLocks noChangeArrowheads="1"/>
            </p:cNvSpPr>
            <p:nvPr/>
          </p:nvSpPr>
          <p:spPr bwMode="auto">
            <a:xfrm>
              <a:off x="6382157" y="4618310"/>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72" name="Rectangle 79"/>
            <p:cNvSpPr>
              <a:spLocks noChangeArrowheads="1"/>
            </p:cNvSpPr>
            <p:nvPr/>
          </p:nvSpPr>
          <p:spPr bwMode="auto">
            <a:xfrm>
              <a:off x="6382157" y="5093482"/>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73" name="Rectangle 58"/>
            <p:cNvSpPr>
              <a:spLocks noChangeArrowheads="1"/>
            </p:cNvSpPr>
            <p:nvPr/>
          </p:nvSpPr>
          <p:spPr bwMode="auto">
            <a:xfrm>
              <a:off x="6872384" y="2241524"/>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74" name="Rectangle 61"/>
            <p:cNvSpPr>
              <a:spLocks noChangeArrowheads="1"/>
            </p:cNvSpPr>
            <p:nvPr/>
          </p:nvSpPr>
          <p:spPr bwMode="auto">
            <a:xfrm>
              <a:off x="6872383" y="4143552"/>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75" name="Rectangle 66"/>
            <p:cNvSpPr>
              <a:spLocks noChangeArrowheads="1"/>
            </p:cNvSpPr>
            <p:nvPr/>
          </p:nvSpPr>
          <p:spPr bwMode="auto">
            <a:xfrm>
              <a:off x="6872383" y="2716696"/>
              <a:ext cx="490227"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76" name="Rectangle 71"/>
            <p:cNvSpPr>
              <a:spLocks noChangeArrowheads="1"/>
            </p:cNvSpPr>
            <p:nvPr/>
          </p:nvSpPr>
          <p:spPr bwMode="auto">
            <a:xfrm>
              <a:off x="6872384" y="3191869"/>
              <a:ext cx="490226" cy="476511"/>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78" name="Rectangle 79"/>
            <p:cNvSpPr>
              <a:spLocks noChangeArrowheads="1"/>
            </p:cNvSpPr>
            <p:nvPr/>
          </p:nvSpPr>
          <p:spPr bwMode="auto">
            <a:xfrm>
              <a:off x="6872383" y="4618310"/>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79" name="Rectangle 79"/>
            <p:cNvSpPr>
              <a:spLocks noChangeArrowheads="1"/>
            </p:cNvSpPr>
            <p:nvPr/>
          </p:nvSpPr>
          <p:spPr bwMode="auto">
            <a:xfrm>
              <a:off x="6872383" y="5093482"/>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80" name="Rectangle 58"/>
            <p:cNvSpPr>
              <a:spLocks noChangeArrowheads="1"/>
            </p:cNvSpPr>
            <p:nvPr/>
          </p:nvSpPr>
          <p:spPr bwMode="auto">
            <a:xfrm>
              <a:off x="7362609" y="2242944"/>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82" name="Rectangle 66"/>
            <p:cNvSpPr>
              <a:spLocks noChangeArrowheads="1"/>
            </p:cNvSpPr>
            <p:nvPr/>
          </p:nvSpPr>
          <p:spPr bwMode="auto">
            <a:xfrm>
              <a:off x="7362608" y="2718116"/>
              <a:ext cx="490227"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83" name="Rectangle 71"/>
            <p:cNvSpPr>
              <a:spLocks noChangeArrowheads="1"/>
            </p:cNvSpPr>
            <p:nvPr/>
          </p:nvSpPr>
          <p:spPr bwMode="auto">
            <a:xfrm>
              <a:off x="7362609" y="3193289"/>
              <a:ext cx="490226" cy="476511"/>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84" name="Rectangle 76"/>
            <p:cNvSpPr>
              <a:spLocks noChangeArrowheads="1"/>
            </p:cNvSpPr>
            <p:nvPr/>
          </p:nvSpPr>
          <p:spPr bwMode="auto">
            <a:xfrm>
              <a:off x="7362608" y="3669799"/>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85" name="Rectangle 79"/>
            <p:cNvSpPr>
              <a:spLocks noChangeArrowheads="1"/>
            </p:cNvSpPr>
            <p:nvPr/>
          </p:nvSpPr>
          <p:spPr bwMode="auto">
            <a:xfrm>
              <a:off x="7362608" y="4619730"/>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86" name="Rectangle 79"/>
            <p:cNvSpPr>
              <a:spLocks noChangeArrowheads="1"/>
            </p:cNvSpPr>
            <p:nvPr/>
          </p:nvSpPr>
          <p:spPr bwMode="auto">
            <a:xfrm>
              <a:off x="7362608" y="5094902"/>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87" name="Rectangle 58"/>
            <p:cNvSpPr>
              <a:spLocks noChangeArrowheads="1"/>
            </p:cNvSpPr>
            <p:nvPr/>
          </p:nvSpPr>
          <p:spPr bwMode="auto">
            <a:xfrm>
              <a:off x="7852835" y="2242944"/>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88" name="Rectangle 61"/>
            <p:cNvSpPr>
              <a:spLocks noChangeArrowheads="1"/>
            </p:cNvSpPr>
            <p:nvPr/>
          </p:nvSpPr>
          <p:spPr bwMode="auto">
            <a:xfrm>
              <a:off x="7852834" y="4144972"/>
              <a:ext cx="490226" cy="475172"/>
            </a:xfrm>
            <a:prstGeom prst="rect">
              <a:avLst/>
            </a:prstGeom>
            <a:solidFill>
              <a:srgbClr val="00B0F0"/>
            </a:solidFill>
            <a:ln w="25400">
              <a:solidFill>
                <a:schemeClr val="tx1"/>
              </a:solidFill>
              <a:miter lim="800000"/>
              <a:headEnd/>
              <a:tailEnd/>
            </a:ln>
            <a:extLst/>
          </p:spPr>
          <p:txBody>
            <a:bodyPr wrap="none" anchor="ctr"/>
            <a:lstStyle/>
            <a:p>
              <a:pPr algn="ctr"/>
              <a:endParaRPr lang="en-US" sz="2800" b="1"/>
            </a:p>
          </p:txBody>
        </p:sp>
        <p:sp>
          <p:nvSpPr>
            <p:cNvPr id="389" name="Rectangle 66"/>
            <p:cNvSpPr>
              <a:spLocks noChangeArrowheads="1"/>
            </p:cNvSpPr>
            <p:nvPr/>
          </p:nvSpPr>
          <p:spPr bwMode="auto">
            <a:xfrm>
              <a:off x="7852834" y="2718116"/>
              <a:ext cx="490227"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90" name="Rectangle 71"/>
            <p:cNvSpPr>
              <a:spLocks noChangeArrowheads="1"/>
            </p:cNvSpPr>
            <p:nvPr/>
          </p:nvSpPr>
          <p:spPr bwMode="auto">
            <a:xfrm>
              <a:off x="7852835" y="3193289"/>
              <a:ext cx="490226" cy="476511"/>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91" name="Rectangle 76"/>
            <p:cNvSpPr>
              <a:spLocks noChangeArrowheads="1"/>
            </p:cNvSpPr>
            <p:nvPr/>
          </p:nvSpPr>
          <p:spPr bwMode="auto">
            <a:xfrm>
              <a:off x="7852834" y="3669799"/>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92" name="Rectangle 79"/>
            <p:cNvSpPr>
              <a:spLocks noChangeArrowheads="1"/>
            </p:cNvSpPr>
            <p:nvPr/>
          </p:nvSpPr>
          <p:spPr bwMode="auto">
            <a:xfrm>
              <a:off x="7852834" y="4619730"/>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93" name="Rectangle 79"/>
            <p:cNvSpPr>
              <a:spLocks noChangeArrowheads="1"/>
            </p:cNvSpPr>
            <p:nvPr/>
          </p:nvSpPr>
          <p:spPr bwMode="auto">
            <a:xfrm>
              <a:off x="7852834" y="5094902"/>
              <a:ext cx="490226" cy="475172"/>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b="1"/>
            </a:p>
          </p:txBody>
        </p:sp>
        <p:sp>
          <p:nvSpPr>
            <p:cNvPr id="394" name="任意多边形 393"/>
            <p:cNvSpPr/>
            <p:nvPr/>
          </p:nvSpPr>
          <p:spPr>
            <a:xfrm>
              <a:off x="6009446" y="2964682"/>
              <a:ext cx="2158683" cy="1498861"/>
            </a:xfrm>
            <a:custGeom>
              <a:avLst/>
              <a:gdLst>
                <a:gd name="connsiteX0" fmla="*/ 0 w 2036269"/>
                <a:gd name="connsiteY0" fmla="*/ 0 h 1530162"/>
                <a:gd name="connsiteX1" fmla="*/ 7684 w 2036269"/>
                <a:gd name="connsiteY1" fmla="*/ 61472 h 1530162"/>
                <a:gd name="connsiteX2" fmla="*/ 38420 w 2036269"/>
                <a:gd name="connsiteY2" fmla="*/ 107576 h 1530162"/>
                <a:gd name="connsiteX3" fmla="*/ 53788 w 2036269"/>
                <a:gd name="connsiteY3" fmla="*/ 161364 h 1530162"/>
                <a:gd name="connsiteX4" fmla="*/ 69156 w 2036269"/>
                <a:gd name="connsiteY4" fmla="*/ 184416 h 1530162"/>
                <a:gd name="connsiteX5" fmla="*/ 76840 w 2036269"/>
                <a:gd name="connsiteY5" fmla="*/ 207469 h 1530162"/>
                <a:gd name="connsiteX6" fmla="*/ 92208 w 2036269"/>
                <a:gd name="connsiteY6" fmla="*/ 230521 h 1530162"/>
                <a:gd name="connsiteX7" fmla="*/ 99892 w 2036269"/>
                <a:gd name="connsiteY7" fmla="*/ 261257 h 1530162"/>
                <a:gd name="connsiteX8" fmla="*/ 115260 w 2036269"/>
                <a:gd name="connsiteY8" fmla="*/ 299677 h 1530162"/>
                <a:gd name="connsiteX9" fmla="*/ 122944 w 2036269"/>
                <a:gd name="connsiteY9" fmla="*/ 322729 h 1530162"/>
                <a:gd name="connsiteX10" fmla="*/ 138312 w 2036269"/>
                <a:gd name="connsiteY10" fmla="*/ 422622 h 1530162"/>
                <a:gd name="connsiteX11" fmla="*/ 145996 w 2036269"/>
                <a:gd name="connsiteY11" fmla="*/ 453358 h 1530162"/>
                <a:gd name="connsiteX12" fmla="*/ 192101 w 2036269"/>
                <a:gd name="connsiteY12" fmla="*/ 468726 h 1530162"/>
                <a:gd name="connsiteX13" fmla="*/ 268941 w 2036269"/>
                <a:gd name="connsiteY13" fmla="*/ 491778 h 1530162"/>
                <a:gd name="connsiteX14" fmla="*/ 307361 w 2036269"/>
                <a:gd name="connsiteY14" fmla="*/ 530198 h 1530162"/>
                <a:gd name="connsiteX15" fmla="*/ 353465 w 2036269"/>
                <a:gd name="connsiteY15" fmla="*/ 568618 h 1530162"/>
                <a:gd name="connsiteX16" fmla="*/ 384202 w 2036269"/>
                <a:gd name="connsiteY16" fmla="*/ 607038 h 1530162"/>
                <a:gd name="connsiteX17" fmla="*/ 407254 w 2036269"/>
                <a:gd name="connsiteY17" fmla="*/ 614722 h 1530162"/>
                <a:gd name="connsiteX18" fmla="*/ 430306 w 2036269"/>
                <a:gd name="connsiteY18" fmla="*/ 630090 h 1530162"/>
                <a:gd name="connsiteX19" fmla="*/ 461042 w 2036269"/>
                <a:gd name="connsiteY19" fmla="*/ 676195 h 1530162"/>
                <a:gd name="connsiteX20" fmla="*/ 468726 w 2036269"/>
                <a:gd name="connsiteY20" fmla="*/ 699247 h 1530162"/>
                <a:gd name="connsiteX21" fmla="*/ 491778 w 2036269"/>
                <a:gd name="connsiteY21" fmla="*/ 722299 h 1530162"/>
                <a:gd name="connsiteX22" fmla="*/ 507146 w 2036269"/>
                <a:gd name="connsiteY22" fmla="*/ 745351 h 1530162"/>
                <a:gd name="connsiteX23" fmla="*/ 530198 w 2036269"/>
                <a:gd name="connsiteY23" fmla="*/ 753035 h 1530162"/>
                <a:gd name="connsiteX24" fmla="*/ 599354 w 2036269"/>
                <a:gd name="connsiteY24" fmla="*/ 783771 h 1530162"/>
                <a:gd name="connsiteX25" fmla="*/ 622407 w 2036269"/>
                <a:gd name="connsiteY25" fmla="*/ 791455 h 1530162"/>
                <a:gd name="connsiteX26" fmla="*/ 645459 w 2036269"/>
                <a:gd name="connsiteY26" fmla="*/ 799139 h 1530162"/>
                <a:gd name="connsiteX27" fmla="*/ 729983 w 2036269"/>
                <a:gd name="connsiteY27" fmla="*/ 822191 h 1530162"/>
                <a:gd name="connsiteX28" fmla="*/ 760719 w 2036269"/>
                <a:gd name="connsiteY28" fmla="*/ 837559 h 1530162"/>
                <a:gd name="connsiteX29" fmla="*/ 906716 w 2036269"/>
                <a:gd name="connsiteY29" fmla="*/ 845243 h 1530162"/>
                <a:gd name="connsiteX30" fmla="*/ 922084 w 2036269"/>
                <a:gd name="connsiteY30" fmla="*/ 875979 h 1530162"/>
                <a:gd name="connsiteX31" fmla="*/ 960504 w 2036269"/>
                <a:gd name="connsiteY31" fmla="*/ 906716 h 1530162"/>
                <a:gd name="connsiteX32" fmla="*/ 983556 w 2036269"/>
                <a:gd name="connsiteY32" fmla="*/ 914400 h 1530162"/>
                <a:gd name="connsiteX33" fmla="*/ 1006608 w 2036269"/>
                <a:gd name="connsiteY33" fmla="*/ 929768 h 1530162"/>
                <a:gd name="connsiteX34" fmla="*/ 1029660 w 2036269"/>
                <a:gd name="connsiteY34" fmla="*/ 937452 h 1530162"/>
                <a:gd name="connsiteX35" fmla="*/ 1106501 w 2036269"/>
                <a:gd name="connsiteY35" fmla="*/ 1006608 h 1530162"/>
                <a:gd name="connsiteX36" fmla="*/ 1129553 w 2036269"/>
                <a:gd name="connsiteY36" fmla="*/ 1014292 h 1530162"/>
                <a:gd name="connsiteX37" fmla="*/ 1175657 w 2036269"/>
                <a:gd name="connsiteY37" fmla="*/ 1060396 h 1530162"/>
                <a:gd name="connsiteX38" fmla="*/ 1198709 w 2036269"/>
                <a:gd name="connsiteY38" fmla="*/ 1075764 h 1530162"/>
                <a:gd name="connsiteX39" fmla="*/ 1267865 w 2036269"/>
                <a:gd name="connsiteY39" fmla="*/ 1137237 h 1530162"/>
                <a:gd name="connsiteX40" fmla="*/ 1283233 w 2036269"/>
                <a:gd name="connsiteY40" fmla="*/ 1160289 h 1530162"/>
                <a:gd name="connsiteX41" fmla="*/ 1298602 w 2036269"/>
                <a:gd name="connsiteY41" fmla="*/ 1175657 h 1530162"/>
                <a:gd name="connsiteX42" fmla="*/ 1337022 w 2036269"/>
                <a:gd name="connsiteY42" fmla="*/ 1229445 h 1530162"/>
                <a:gd name="connsiteX43" fmla="*/ 1352390 w 2036269"/>
                <a:gd name="connsiteY43" fmla="*/ 1260181 h 1530162"/>
                <a:gd name="connsiteX44" fmla="*/ 1367758 w 2036269"/>
                <a:gd name="connsiteY44" fmla="*/ 1306285 h 1530162"/>
                <a:gd name="connsiteX45" fmla="*/ 1383126 w 2036269"/>
                <a:gd name="connsiteY45" fmla="*/ 1329337 h 1530162"/>
                <a:gd name="connsiteX46" fmla="*/ 1390810 w 2036269"/>
                <a:gd name="connsiteY46" fmla="*/ 1352390 h 1530162"/>
                <a:gd name="connsiteX47" fmla="*/ 1452282 w 2036269"/>
                <a:gd name="connsiteY47" fmla="*/ 1421546 h 1530162"/>
                <a:gd name="connsiteX48" fmla="*/ 1475334 w 2036269"/>
                <a:gd name="connsiteY48" fmla="*/ 1444598 h 1530162"/>
                <a:gd name="connsiteX49" fmla="*/ 1544491 w 2036269"/>
                <a:gd name="connsiteY49" fmla="*/ 1467650 h 1530162"/>
                <a:gd name="connsiteX50" fmla="*/ 1567543 w 2036269"/>
                <a:gd name="connsiteY50" fmla="*/ 1475334 h 1530162"/>
                <a:gd name="connsiteX51" fmla="*/ 1590595 w 2036269"/>
                <a:gd name="connsiteY51" fmla="*/ 1490702 h 1530162"/>
                <a:gd name="connsiteX52" fmla="*/ 1659751 w 2036269"/>
                <a:gd name="connsiteY52" fmla="*/ 1506070 h 1530162"/>
                <a:gd name="connsiteX53" fmla="*/ 1721223 w 2036269"/>
                <a:gd name="connsiteY53" fmla="*/ 1513754 h 1530162"/>
                <a:gd name="connsiteX54" fmla="*/ 1744275 w 2036269"/>
                <a:gd name="connsiteY54" fmla="*/ 1521438 h 1530162"/>
                <a:gd name="connsiteX55" fmla="*/ 2005533 w 2036269"/>
                <a:gd name="connsiteY55" fmla="*/ 1521438 h 1530162"/>
                <a:gd name="connsiteX56" fmla="*/ 2036269 w 2036269"/>
                <a:gd name="connsiteY56" fmla="*/ 1506070 h 15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36269" h="1530162">
                  <a:moveTo>
                    <a:pt x="0" y="0"/>
                  </a:moveTo>
                  <a:cubicBezTo>
                    <a:pt x="2561" y="20491"/>
                    <a:pt x="739" y="42025"/>
                    <a:pt x="7684" y="61472"/>
                  </a:cubicBezTo>
                  <a:cubicBezTo>
                    <a:pt x="13896" y="78866"/>
                    <a:pt x="38420" y="107576"/>
                    <a:pt x="38420" y="107576"/>
                  </a:cubicBezTo>
                  <a:cubicBezTo>
                    <a:pt x="40882" y="117424"/>
                    <a:pt x="48276" y="150340"/>
                    <a:pt x="53788" y="161364"/>
                  </a:cubicBezTo>
                  <a:cubicBezTo>
                    <a:pt x="57918" y="169624"/>
                    <a:pt x="64033" y="176732"/>
                    <a:pt x="69156" y="184416"/>
                  </a:cubicBezTo>
                  <a:cubicBezTo>
                    <a:pt x="71717" y="192100"/>
                    <a:pt x="73218" y="200224"/>
                    <a:pt x="76840" y="207469"/>
                  </a:cubicBezTo>
                  <a:cubicBezTo>
                    <a:pt x="80970" y="215729"/>
                    <a:pt x="88570" y="222033"/>
                    <a:pt x="92208" y="230521"/>
                  </a:cubicBezTo>
                  <a:cubicBezTo>
                    <a:pt x="96368" y="240228"/>
                    <a:pt x="96552" y="251238"/>
                    <a:pt x="99892" y="261257"/>
                  </a:cubicBezTo>
                  <a:cubicBezTo>
                    <a:pt x="104254" y="274342"/>
                    <a:pt x="110417" y="286762"/>
                    <a:pt x="115260" y="299677"/>
                  </a:cubicBezTo>
                  <a:cubicBezTo>
                    <a:pt x="118104" y="307261"/>
                    <a:pt x="120383" y="315045"/>
                    <a:pt x="122944" y="322729"/>
                  </a:cubicBezTo>
                  <a:cubicBezTo>
                    <a:pt x="128067" y="356027"/>
                    <a:pt x="132457" y="389445"/>
                    <a:pt x="138312" y="422622"/>
                  </a:cubicBezTo>
                  <a:cubicBezTo>
                    <a:pt x="140147" y="433022"/>
                    <a:pt x="137978" y="446485"/>
                    <a:pt x="145996" y="453358"/>
                  </a:cubicBezTo>
                  <a:cubicBezTo>
                    <a:pt x="158296" y="463900"/>
                    <a:pt x="176733" y="463603"/>
                    <a:pt x="192101" y="468726"/>
                  </a:cubicBezTo>
                  <a:cubicBezTo>
                    <a:pt x="232847" y="482308"/>
                    <a:pt x="207356" y="474182"/>
                    <a:pt x="268941" y="491778"/>
                  </a:cubicBezTo>
                  <a:cubicBezTo>
                    <a:pt x="330413" y="532759"/>
                    <a:pt x="256134" y="478971"/>
                    <a:pt x="307361" y="530198"/>
                  </a:cubicBezTo>
                  <a:cubicBezTo>
                    <a:pt x="367804" y="590641"/>
                    <a:pt x="290524" y="493089"/>
                    <a:pt x="353465" y="568618"/>
                  </a:cubicBezTo>
                  <a:cubicBezTo>
                    <a:pt x="363937" y="581185"/>
                    <a:pt x="369296" y="598095"/>
                    <a:pt x="384202" y="607038"/>
                  </a:cubicBezTo>
                  <a:cubicBezTo>
                    <a:pt x="391147" y="611205"/>
                    <a:pt x="399570" y="612161"/>
                    <a:pt x="407254" y="614722"/>
                  </a:cubicBezTo>
                  <a:cubicBezTo>
                    <a:pt x="414938" y="619845"/>
                    <a:pt x="424225" y="623140"/>
                    <a:pt x="430306" y="630090"/>
                  </a:cubicBezTo>
                  <a:cubicBezTo>
                    <a:pt x="442469" y="643990"/>
                    <a:pt x="455201" y="658673"/>
                    <a:pt x="461042" y="676195"/>
                  </a:cubicBezTo>
                  <a:cubicBezTo>
                    <a:pt x="463603" y="683879"/>
                    <a:pt x="464233" y="692508"/>
                    <a:pt x="468726" y="699247"/>
                  </a:cubicBezTo>
                  <a:cubicBezTo>
                    <a:pt x="474754" y="708289"/>
                    <a:pt x="484821" y="713951"/>
                    <a:pt x="491778" y="722299"/>
                  </a:cubicBezTo>
                  <a:cubicBezTo>
                    <a:pt x="497690" y="729394"/>
                    <a:pt x="499935" y="739582"/>
                    <a:pt x="507146" y="745351"/>
                  </a:cubicBezTo>
                  <a:cubicBezTo>
                    <a:pt x="513471" y="750411"/>
                    <a:pt x="522514" y="750474"/>
                    <a:pt x="530198" y="753035"/>
                  </a:cubicBezTo>
                  <a:cubicBezTo>
                    <a:pt x="566728" y="777388"/>
                    <a:pt x="544490" y="765483"/>
                    <a:pt x="599354" y="783771"/>
                  </a:cubicBezTo>
                  <a:lnTo>
                    <a:pt x="622407" y="791455"/>
                  </a:lnTo>
                  <a:lnTo>
                    <a:pt x="645459" y="799139"/>
                  </a:lnTo>
                  <a:cubicBezTo>
                    <a:pt x="695170" y="832279"/>
                    <a:pt x="638157" y="799234"/>
                    <a:pt x="729983" y="822191"/>
                  </a:cubicBezTo>
                  <a:cubicBezTo>
                    <a:pt x="741096" y="824969"/>
                    <a:pt x="749361" y="836077"/>
                    <a:pt x="760719" y="837559"/>
                  </a:cubicBezTo>
                  <a:cubicBezTo>
                    <a:pt x="809043" y="843862"/>
                    <a:pt x="858050" y="842682"/>
                    <a:pt x="906716" y="845243"/>
                  </a:cubicBezTo>
                  <a:cubicBezTo>
                    <a:pt x="911839" y="855488"/>
                    <a:pt x="915730" y="866448"/>
                    <a:pt x="922084" y="875979"/>
                  </a:cubicBezTo>
                  <a:cubicBezTo>
                    <a:pt x="929232" y="886701"/>
                    <a:pt x="950226" y="901577"/>
                    <a:pt x="960504" y="906716"/>
                  </a:cubicBezTo>
                  <a:cubicBezTo>
                    <a:pt x="967749" y="910338"/>
                    <a:pt x="975872" y="911839"/>
                    <a:pt x="983556" y="914400"/>
                  </a:cubicBezTo>
                  <a:cubicBezTo>
                    <a:pt x="991240" y="919523"/>
                    <a:pt x="998348" y="925638"/>
                    <a:pt x="1006608" y="929768"/>
                  </a:cubicBezTo>
                  <a:cubicBezTo>
                    <a:pt x="1013853" y="933390"/>
                    <a:pt x="1023266" y="932479"/>
                    <a:pt x="1029660" y="937452"/>
                  </a:cubicBezTo>
                  <a:cubicBezTo>
                    <a:pt x="1073547" y="971586"/>
                    <a:pt x="1065021" y="982905"/>
                    <a:pt x="1106501" y="1006608"/>
                  </a:cubicBezTo>
                  <a:cubicBezTo>
                    <a:pt x="1113533" y="1010627"/>
                    <a:pt x="1121869" y="1011731"/>
                    <a:pt x="1129553" y="1014292"/>
                  </a:cubicBezTo>
                  <a:cubicBezTo>
                    <a:pt x="1144921" y="1029660"/>
                    <a:pt x="1157574" y="1048340"/>
                    <a:pt x="1175657" y="1060396"/>
                  </a:cubicBezTo>
                  <a:cubicBezTo>
                    <a:pt x="1183341" y="1065519"/>
                    <a:pt x="1191807" y="1069629"/>
                    <a:pt x="1198709" y="1075764"/>
                  </a:cubicBezTo>
                  <a:cubicBezTo>
                    <a:pt x="1277660" y="1145944"/>
                    <a:pt x="1215547" y="1102358"/>
                    <a:pt x="1267865" y="1137237"/>
                  </a:cubicBezTo>
                  <a:cubicBezTo>
                    <a:pt x="1272988" y="1144921"/>
                    <a:pt x="1277464" y="1153078"/>
                    <a:pt x="1283233" y="1160289"/>
                  </a:cubicBezTo>
                  <a:cubicBezTo>
                    <a:pt x="1287759" y="1165946"/>
                    <a:pt x="1293964" y="1170091"/>
                    <a:pt x="1298602" y="1175657"/>
                  </a:cubicBezTo>
                  <a:cubicBezTo>
                    <a:pt x="1306098" y="1184652"/>
                    <a:pt x="1329763" y="1216742"/>
                    <a:pt x="1337022" y="1229445"/>
                  </a:cubicBezTo>
                  <a:cubicBezTo>
                    <a:pt x="1342705" y="1239390"/>
                    <a:pt x="1348136" y="1249546"/>
                    <a:pt x="1352390" y="1260181"/>
                  </a:cubicBezTo>
                  <a:cubicBezTo>
                    <a:pt x="1358406" y="1275222"/>
                    <a:pt x="1358772" y="1292806"/>
                    <a:pt x="1367758" y="1306285"/>
                  </a:cubicBezTo>
                  <a:lnTo>
                    <a:pt x="1383126" y="1329337"/>
                  </a:lnTo>
                  <a:cubicBezTo>
                    <a:pt x="1385687" y="1337021"/>
                    <a:pt x="1387188" y="1345145"/>
                    <a:pt x="1390810" y="1352390"/>
                  </a:cubicBezTo>
                  <a:cubicBezTo>
                    <a:pt x="1404521" y="1379813"/>
                    <a:pt x="1431919" y="1401183"/>
                    <a:pt x="1452282" y="1421546"/>
                  </a:cubicBezTo>
                  <a:cubicBezTo>
                    <a:pt x="1459966" y="1429230"/>
                    <a:pt x="1465025" y="1441162"/>
                    <a:pt x="1475334" y="1444598"/>
                  </a:cubicBezTo>
                  <a:lnTo>
                    <a:pt x="1544491" y="1467650"/>
                  </a:lnTo>
                  <a:lnTo>
                    <a:pt x="1567543" y="1475334"/>
                  </a:lnTo>
                  <a:cubicBezTo>
                    <a:pt x="1575227" y="1480457"/>
                    <a:pt x="1582335" y="1486572"/>
                    <a:pt x="1590595" y="1490702"/>
                  </a:cubicBezTo>
                  <a:cubicBezTo>
                    <a:pt x="1608898" y="1499853"/>
                    <a:pt x="1643224" y="1503709"/>
                    <a:pt x="1659751" y="1506070"/>
                  </a:cubicBezTo>
                  <a:cubicBezTo>
                    <a:pt x="1680194" y="1508990"/>
                    <a:pt x="1700732" y="1511193"/>
                    <a:pt x="1721223" y="1513754"/>
                  </a:cubicBezTo>
                  <a:cubicBezTo>
                    <a:pt x="1728907" y="1516315"/>
                    <a:pt x="1736306" y="1519989"/>
                    <a:pt x="1744275" y="1521438"/>
                  </a:cubicBezTo>
                  <a:cubicBezTo>
                    <a:pt x="1838964" y="1538654"/>
                    <a:pt x="1891333" y="1525830"/>
                    <a:pt x="2005533" y="1521438"/>
                  </a:cubicBezTo>
                  <a:cubicBezTo>
                    <a:pt x="2032021" y="1512609"/>
                    <a:pt x="2022858" y="1519481"/>
                    <a:pt x="2036269" y="1506070"/>
                  </a:cubicBezTo>
                </a:path>
              </a:pathLst>
            </a:custGeom>
            <a:noFill/>
            <a:ln w="3810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TextBox 395"/>
            <p:cNvSpPr txBox="1"/>
            <p:nvPr/>
          </p:nvSpPr>
          <p:spPr>
            <a:xfrm>
              <a:off x="5161498" y="1791673"/>
              <a:ext cx="1792239" cy="369332"/>
            </a:xfrm>
            <a:prstGeom prst="rect">
              <a:avLst/>
            </a:prstGeom>
            <a:noFill/>
          </p:spPr>
          <p:txBody>
            <a:bodyPr wrap="square" rtlCol="0">
              <a:spAutoFit/>
            </a:bodyPr>
            <a:lstStyle/>
            <a:p>
              <a:pPr algn="ctr"/>
              <a:r>
                <a:rPr lang="en-US" dirty="0">
                  <a:solidFill>
                    <a:schemeClr val="accent4">
                      <a:lumMod val="50000"/>
                    </a:schemeClr>
                  </a:solidFill>
                  <a:latin typeface="Open Sans"/>
                  <a:ea typeface="+mj-ea"/>
                  <a:cs typeface="+mj-cs"/>
                </a:rPr>
                <a:t>Channel Head</a:t>
              </a:r>
            </a:p>
          </p:txBody>
        </p:sp>
      </p:grpSp>
      <p:sp>
        <p:nvSpPr>
          <p:cNvPr id="397" name="TextBox 396"/>
          <p:cNvSpPr txBox="1"/>
          <p:nvPr/>
        </p:nvSpPr>
        <p:spPr>
          <a:xfrm>
            <a:off x="6938400" y="4183850"/>
            <a:ext cx="1371600" cy="646331"/>
          </a:xfrm>
          <a:prstGeom prst="rect">
            <a:avLst/>
          </a:prstGeom>
          <a:noFill/>
        </p:spPr>
        <p:txBody>
          <a:bodyPr wrap="square" rtlCol="0">
            <a:spAutoFit/>
          </a:bodyPr>
          <a:lstStyle/>
          <a:p>
            <a:r>
              <a:rPr lang="en-US" dirty="0">
                <a:solidFill>
                  <a:schemeClr val="accent4">
                    <a:lumMod val="50000"/>
                  </a:schemeClr>
                </a:solidFill>
                <a:latin typeface="Open Sans"/>
                <a:ea typeface="+mj-ea"/>
                <a:cs typeface="+mj-cs"/>
              </a:rPr>
              <a:t>NHD Plus Flowline</a:t>
            </a:r>
          </a:p>
        </p:txBody>
      </p:sp>
      <p:pic>
        <p:nvPicPr>
          <p:cNvPr id="4" name="Picture 3"/>
          <p:cNvPicPr>
            <a:picLocks noChangeAspect="1"/>
          </p:cNvPicPr>
          <p:nvPr/>
        </p:nvPicPr>
        <p:blipFill>
          <a:blip r:embed="rId3"/>
          <a:stretch>
            <a:fillRect/>
          </a:stretch>
        </p:blipFill>
        <p:spPr>
          <a:xfrm>
            <a:off x="8526110" y="337242"/>
            <a:ext cx="3581400" cy="2676525"/>
          </a:xfrm>
          <a:prstGeom prst="rect">
            <a:avLst/>
          </a:prstGeom>
        </p:spPr>
      </p:pic>
      <p:pic>
        <p:nvPicPr>
          <p:cNvPr id="5" name="Picture 4"/>
          <p:cNvPicPr>
            <a:picLocks noChangeAspect="1"/>
          </p:cNvPicPr>
          <p:nvPr/>
        </p:nvPicPr>
        <p:blipFill rotWithShape="1">
          <a:blip r:embed="rId4"/>
          <a:srcRect r="2889"/>
          <a:stretch/>
        </p:blipFill>
        <p:spPr>
          <a:xfrm>
            <a:off x="8526111" y="3181761"/>
            <a:ext cx="3570425" cy="2724150"/>
          </a:xfrm>
          <a:prstGeom prst="rect">
            <a:avLst/>
          </a:prstGeom>
        </p:spPr>
      </p:pic>
      <p:sp>
        <p:nvSpPr>
          <p:cNvPr id="6" name="TextBox 5"/>
          <p:cNvSpPr txBox="1"/>
          <p:nvPr/>
        </p:nvSpPr>
        <p:spPr>
          <a:xfrm>
            <a:off x="8720772" y="2268276"/>
            <a:ext cx="2174569" cy="592040"/>
          </a:xfrm>
          <a:prstGeom prst="rect">
            <a:avLst/>
          </a:prstGeom>
          <a:noFill/>
          <a:effectLst/>
        </p:spPr>
        <p:txBody>
          <a:bodyPr wrap="square" lIns="0" tIns="0" rIns="0" bIns="0" rtlCol="0">
            <a:noAutofit/>
          </a:bodyPr>
          <a:lstStyle/>
          <a:p>
            <a:pPr eaLnBrk="0" hangingPunct="0">
              <a:lnSpc>
                <a:spcPts val="1800"/>
              </a:lnSpc>
            </a:pPr>
            <a:r>
              <a:rPr lang="en-US" dirty="0">
                <a:solidFill>
                  <a:schemeClr val="accent4">
                    <a:lumMod val="50000"/>
                  </a:schemeClr>
                </a:solidFill>
                <a:latin typeface="Open Sans"/>
                <a:ea typeface="+mj-ea"/>
                <a:cs typeface="+mj-cs"/>
              </a:rPr>
              <a:t>NHD Plus channel head and </a:t>
            </a:r>
            <a:r>
              <a:rPr lang="en-US" dirty="0" err="1">
                <a:solidFill>
                  <a:schemeClr val="accent4">
                    <a:lumMod val="50000"/>
                  </a:schemeClr>
                </a:solidFill>
                <a:latin typeface="Open Sans"/>
                <a:ea typeface="+mj-ea"/>
                <a:cs typeface="+mj-cs"/>
              </a:rPr>
              <a:t>flowline</a:t>
            </a:r>
            <a:endParaRPr lang="en-US" dirty="0">
              <a:solidFill>
                <a:schemeClr val="accent4">
                  <a:lumMod val="50000"/>
                </a:schemeClr>
              </a:solidFill>
              <a:latin typeface="Open Sans"/>
              <a:ea typeface="+mj-ea"/>
              <a:cs typeface="+mj-cs"/>
            </a:endParaRPr>
          </a:p>
        </p:txBody>
      </p:sp>
      <p:sp>
        <p:nvSpPr>
          <p:cNvPr id="212" name="TextBox 211"/>
          <p:cNvSpPr txBox="1"/>
          <p:nvPr/>
        </p:nvSpPr>
        <p:spPr>
          <a:xfrm>
            <a:off x="8986663" y="4944751"/>
            <a:ext cx="2513626" cy="592040"/>
          </a:xfrm>
          <a:prstGeom prst="rect">
            <a:avLst/>
          </a:prstGeom>
          <a:noFill/>
          <a:effectLst/>
        </p:spPr>
        <p:txBody>
          <a:bodyPr wrap="square" lIns="0" tIns="0" rIns="0" bIns="0" rtlCol="0">
            <a:noAutofit/>
          </a:bodyPr>
          <a:lstStyle/>
          <a:p>
            <a:pPr eaLnBrk="0" hangingPunct="0">
              <a:lnSpc>
                <a:spcPts val="1800"/>
              </a:lnSpc>
            </a:pPr>
            <a:r>
              <a:rPr lang="en-US" dirty="0">
                <a:solidFill>
                  <a:schemeClr val="accent4">
                    <a:lumMod val="50000"/>
                  </a:schemeClr>
                </a:solidFill>
                <a:latin typeface="Open Sans"/>
                <a:ea typeface="+mj-ea"/>
                <a:cs typeface="+mj-cs"/>
              </a:rPr>
              <a:t>DEM derived stream</a:t>
            </a:r>
          </a:p>
          <a:p>
            <a:pPr eaLnBrk="0" hangingPunct="0">
              <a:lnSpc>
                <a:spcPts val="1800"/>
              </a:lnSpc>
            </a:pPr>
            <a:r>
              <a:rPr lang="en-US" dirty="0">
                <a:solidFill>
                  <a:schemeClr val="accent4">
                    <a:lumMod val="50000"/>
                  </a:schemeClr>
                </a:solidFill>
                <a:latin typeface="Open Sans"/>
                <a:ea typeface="+mj-ea"/>
                <a:cs typeface="+mj-cs"/>
              </a:rPr>
              <a:t>NHD HR Stream</a:t>
            </a:r>
          </a:p>
        </p:txBody>
      </p:sp>
      <p:cxnSp>
        <p:nvCxnSpPr>
          <p:cNvPr id="9" name="Straight Connector 8"/>
          <p:cNvCxnSpPr/>
          <p:nvPr/>
        </p:nvCxnSpPr>
        <p:spPr bwMode="auto">
          <a:xfrm flipH="1">
            <a:off x="8567206" y="5013231"/>
            <a:ext cx="297600" cy="0"/>
          </a:xfrm>
          <a:prstGeom prst="line">
            <a:avLst/>
          </a:prstGeom>
          <a:noFill/>
          <a:ln w="19050" cap="flat" cmpd="sng" algn="ctr">
            <a:solidFill>
              <a:schemeClr val="tx2">
                <a:lumMod val="50000"/>
                <a:lumOff val="50000"/>
              </a:schemeClr>
            </a:solidFill>
            <a:prstDash val="solid"/>
            <a:round/>
            <a:headEnd type="none" w="med" len="med"/>
            <a:tailEnd type="none" w="med" len="med"/>
          </a:ln>
          <a:effectLst/>
        </p:spPr>
      </p:cxnSp>
      <p:cxnSp>
        <p:nvCxnSpPr>
          <p:cNvPr id="217" name="Straight Connector 216"/>
          <p:cNvCxnSpPr/>
          <p:nvPr/>
        </p:nvCxnSpPr>
        <p:spPr bwMode="auto">
          <a:xfrm flipH="1">
            <a:off x="8556931" y="5261319"/>
            <a:ext cx="297600" cy="0"/>
          </a:xfrm>
          <a:prstGeom prst="line">
            <a:avLst/>
          </a:prstGeom>
          <a:noFill/>
          <a:ln w="12700" cap="flat" cmpd="sng" algn="ctr">
            <a:solidFill>
              <a:schemeClr val="accent4">
                <a:lumMod val="60000"/>
                <a:lumOff val="40000"/>
              </a:schemeClr>
            </a:solidFill>
            <a:prstDash val="solid"/>
            <a:round/>
            <a:headEnd type="none" w="med" len="med"/>
            <a:tailEnd type="none" w="med" len="med"/>
          </a:ln>
          <a:effectLst/>
        </p:spPr>
      </p:cxnSp>
      <p:sp>
        <p:nvSpPr>
          <p:cNvPr id="115" name="TextBox 114"/>
          <p:cNvSpPr txBox="1"/>
          <p:nvPr/>
        </p:nvSpPr>
        <p:spPr>
          <a:xfrm>
            <a:off x="269674" y="1761824"/>
            <a:ext cx="3156553" cy="2585323"/>
          </a:xfrm>
          <a:prstGeom prst="rect">
            <a:avLst/>
          </a:prstGeom>
          <a:noFill/>
        </p:spPr>
        <p:txBody>
          <a:bodyPr wrap="square" rtlCol="0">
            <a:spAutoFit/>
          </a:bodyPr>
          <a:lstStyle/>
          <a:p>
            <a:r>
              <a:rPr lang="en-US" dirty="0" smtClean="0">
                <a:solidFill>
                  <a:srgbClr val="BF5712"/>
                </a:solidFill>
                <a:latin typeface="Open Sans"/>
                <a:ea typeface="+mj-ea"/>
                <a:cs typeface="+mj-cs"/>
              </a:rPr>
              <a:t>D8 Flow </a:t>
            </a:r>
            <a:r>
              <a:rPr lang="en-US" dirty="0">
                <a:solidFill>
                  <a:srgbClr val="BF5712"/>
                </a:solidFill>
                <a:latin typeface="Open Sans"/>
                <a:ea typeface="+mj-ea"/>
                <a:cs typeface="+mj-cs"/>
              </a:rPr>
              <a:t>direction from each grid cell set in the steepest downslope direction to one of eight adjacent neighbors</a:t>
            </a:r>
          </a:p>
          <a:p>
            <a:endParaRPr lang="en-US" dirty="0">
              <a:solidFill>
                <a:srgbClr val="BF5712"/>
              </a:solidFill>
              <a:latin typeface="Open Sans"/>
              <a:ea typeface="+mj-ea"/>
              <a:cs typeface="+mj-cs"/>
            </a:endParaRPr>
          </a:p>
          <a:p>
            <a:r>
              <a:rPr lang="en-US" dirty="0">
                <a:solidFill>
                  <a:srgbClr val="BF5712"/>
                </a:solidFill>
                <a:latin typeface="Open Sans"/>
                <a:ea typeface="+mj-ea"/>
                <a:cs typeface="+mj-cs"/>
              </a:rPr>
              <a:t>Routing across flats away from high terrain and towards low terrain (</a:t>
            </a:r>
            <a:r>
              <a:rPr lang="en-US" dirty="0" err="1">
                <a:solidFill>
                  <a:srgbClr val="BF5712"/>
                </a:solidFill>
                <a:latin typeface="Open Sans"/>
                <a:ea typeface="+mj-ea"/>
                <a:cs typeface="+mj-cs"/>
              </a:rPr>
              <a:t>Garbrecht</a:t>
            </a:r>
            <a:r>
              <a:rPr lang="en-US" dirty="0">
                <a:solidFill>
                  <a:srgbClr val="BF5712"/>
                </a:solidFill>
                <a:latin typeface="Open Sans"/>
                <a:ea typeface="+mj-ea"/>
                <a:cs typeface="+mj-cs"/>
              </a:rPr>
              <a:t> and Martz, 1997)</a:t>
            </a:r>
            <a:endParaRPr lang="en-US" dirty="0">
              <a:solidFill>
                <a:srgbClr val="00B0F0"/>
              </a:solidFill>
              <a:latin typeface="Open Sans"/>
              <a:ea typeface="+mj-ea"/>
              <a:cs typeface="+mj-cs"/>
            </a:endParaRPr>
          </a:p>
        </p:txBody>
      </p:sp>
      <p:sp>
        <p:nvSpPr>
          <p:cNvPr id="116" name="Rectangle 77"/>
          <p:cNvSpPr>
            <a:spLocks noChangeArrowheads="1"/>
          </p:cNvSpPr>
          <p:nvPr/>
        </p:nvSpPr>
        <p:spPr bwMode="auto">
          <a:xfrm>
            <a:off x="1565471" y="5431228"/>
            <a:ext cx="416719" cy="461963"/>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r>
              <a:rPr lang="en-US" sz="2100" b="1">
                <a:solidFill>
                  <a:srgbClr val="000000"/>
                </a:solidFill>
                <a:latin typeface="Calibri"/>
              </a:rPr>
              <a:t>67</a:t>
            </a:r>
          </a:p>
        </p:txBody>
      </p:sp>
      <p:sp>
        <p:nvSpPr>
          <p:cNvPr id="117" name="Rectangle 78"/>
          <p:cNvSpPr>
            <a:spLocks noChangeArrowheads="1"/>
          </p:cNvSpPr>
          <p:nvPr/>
        </p:nvSpPr>
        <p:spPr bwMode="auto">
          <a:xfrm>
            <a:off x="1146371" y="5431228"/>
            <a:ext cx="416719" cy="461963"/>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r>
              <a:rPr lang="en-US" sz="2100" b="1">
                <a:solidFill>
                  <a:srgbClr val="000000"/>
                </a:solidFill>
                <a:latin typeface="Calibri"/>
              </a:rPr>
              <a:t>56</a:t>
            </a:r>
          </a:p>
        </p:txBody>
      </p:sp>
      <p:sp>
        <p:nvSpPr>
          <p:cNvPr id="118" name="Rectangle 79"/>
          <p:cNvSpPr>
            <a:spLocks noChangeArrowheads="1"/>
          </p:cNvSpPr>
          <p:nvPr/>
        </p:nvSpPr>
        <p:spPr bwMode="auto">
          <a:xfrm>
            <a:off x="1565471" y="4975218"/>
            <a:ext cx="416719" cy="460772"/>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r>
              <a:rPr lang="en-US" sz="2100" b="1">
                <a:solidFill>
                  <a:srgbClr val="000000"/>
                </a:solidFill>
                <a:latin typeface="Calibri"/>
              </a:rPr>
              <a:t>52</a:t>
            </a:r>
          </a:p>
        </p:txBody>
      </p:sp>
      <p:sp>
        <p:nvSpPr>
          <p:cNvPr id="119" name="Rectangle 80"/>
          <p:cNvSpPr>
            <a:spLocks noChangeArrowheads="1"/>
          </p:cNvSpPr>
          <p:nvPr/>
        </p:nvSpPr>
        <p:spPr bwMode="auto">
          <a:xfrm>
            <a:off x="1146371" y="4975218"/>
            <a:ext cx="416719" cy="460772"/>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r>
              <a:rPr lang="en-US" sz="2100" b="1">
                <a:solidFill>
                  <a:srgbClr val="000000"/>
                </a:solidFill>
                <a:latin typeface="Calibri"/>
              </a:rPr>
              <a:t>48</a:t>
            </a:r>
          </a:p>
        </p:txBody>
      </p:sp>
      <p:sp>
        <p:nvSpPr>
          <p:cNvPr id="120" name="Line 81"/>
          <p:cNvSpPr>
            <a:spLocks noChangeShapeType="1"/>
          </p:cNvSpPr>
          <p:nvPr/>
        </p:nvSpPr>
        <p:spPr bwMode="auto">
          <a:xfrm flipV="1">
            <a:off x="1769066" y="5269303"/>
            <a:ext cx="0" cy="296466"/>
          </a:xfrm>
          <a:prstGeom prst="line">
            <a:avLst/>
          </a:prstGeom>
          <a:noFill/>
          <a:ln w="57150">
            <a:solidFill>
              <a:schemeClr val="tx2">
                <a:lumMod val="50000"/>
                <a:lumOff val="50000"/>
              </a:schemeClr>
            </a:solidFill>
            <a:round/>
            <a:headEnd/>
            <a:tailEnd type="triangle" w="sm"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graphicFrame>
        <p:nvGraphicFramePr>
          <p:cNvPr id="121" name="Object 3"/>
          <p:cNvGraphicFramePr>
            <a:graphicFrameLocks noChangeAspect="1"/>
          </p:cNvGraphicFramePr>
          <p:nvPr>
            <p:extLst>
              <p:ext uri="{D42A27DB-BD31-4B8C-83A1-F6EECF244321}">
                <p14:modId xmlns:p14="http://schemas.microsoft.com/office/powerpoint/2010/main" val="3207931332"/>
              </p:ext>
            </p:extLst>
          </p:nvPr>
        </p:nvGraphicFramePr>
        <p:xfrm>
          <a:off x="302216" y="6038045"/>
          <a:ext cx="1119188" cy="473869"/>
        </p:xfrm>
        <a:graphic>
          <a:graphicData uri="http://schemas.openxmlformats.org/presentationml/2006/ole">
            <mc:AlternateContent xmlns:mc="http://schemas.openxmlformats.org/markup-compatibility/2006">
              <mc:Choice xmlns:v="urn:schemas-microsoft-com:vml" Requires="v">
                <p:oleObj spid="_x0000_s49184" name="Equation" r:id="rId5" imgW="927000" imgH="393480" progId="Equation.3">
                  <p:embed/>
                </p:oleObj>
              </mc:Choice>
              <mc:Fallback>
                <p:oleObj name="Equation" r:id="rId5" imgW="927000" imgH="393480" progId="Equation.3">
                  <p:embed/>
                  <p:pic>
                    <p:nvPicPr>
                      <p:cNvPr id="212"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216" y="6038045"/>
                        <a:ext cx="1119188" cy="4738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 name="Object 3"/>
          <p:cNvGraphicFramePr>
            <a:graphicFrameLocks noChangeAspect="1"/>
          </p:cNvGraphicFramePr>
          <p:nvPr>
            <p:extLst>
              <p:ext uri="{D42A27DB-BD31-4B8C-83A1-F6EECF244321}">
                <p14:modId xmlns:p14="http://schemas.microsoft.com/office/powerpoint/2010/main" val="1954222242"/>
              </p:ext>
            </p:extLst>
          </p:nvPr>
        </p:nvGraphicFramePr>
        <p:xfrm>
          <a:off x="1868034" y="6021772"/>
          <a:ext cx="1119187" cy="506412"/>
        </p:xfrm>
        <a:graphic>
          <a:graphicData uri="http://schemas.openxmlformats.org/presentationml/2006/ole">
            <mc:AlternateContent xmlns:mc="http://schemas.openxmlformats.org/markup-compatibility/2006">
              <mc:Choice xmlns:v="urn:schemas-microsoft-com:vml" Requires="v">
                <p:oleObj spid="_x0000_s49185" name="Equation" r:id="rId7" imgW="927000" imgH="419040" progId="Equation.3">
                  <p:embed/>
                </p:oleObj>
              </mc:Choice>
              <mc:Fallback>
                <p:oleObj name="Equation" r:id="rId7" imgW="927000" imgH="419040" progId="Equation.3">
                  <p:embed/>
                  <p:pic>
                    <p:nvPicPr>
                      <p:cNvPr id="214" name="Object 3"/>
                      <p:cNvPicPr>
                        <a:picLocks noChangeAspect="1" noChangeArrowheads="1"/>
                      </p:cNvPicPr>
                      <p:nvPr/>
                    </p:nvPicPr>
                    <p:blipFill>
                      <a:blip r:embed="rId8"/>
                      <a:srcRect/>
                      <a:stretch>
                        <a:fillRect/>
                      </a:stretch>
                    </p:blipFill>
                    <p:spPr bwMode="auto">
                      <a:xfrm>
                        <a:off x="1868034" y="6021772"/>
                        <a:ext cx="1119187" cy="5064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84455863"/>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923" y="1562100"/>
            <a:ext cx="7153031" cy="5049198"/>
          </a:xfrm>
          <a:prstGeom prst="rect">
            <a:avLst/>
          </a:prstGeom>
        </p:spPr>
      </p:pic>
      <p:sp>
        <p:nvSpPr>
          <p:cNvPr id="6" name="Title 5"/>
          <p:cNvSpPr>
            <a:spLocks noGrp="1"/>
          </p:cNvSpPr>
          <p:nvPr>
            <p:ph type="title"/>
          </p:nvPr>
        </p:nvSpPr>
        <p:spPr>
          <a:xfrm>
            <a:off x="1117601" y="254000"/>
            <a:ext cx="9750655" cy="861774"/>
          </a:xfrm>
          <a:prstGeom prst="rect">
            <a:avLst/>
          </a:prstGeom>
        </p:spPr>
        <p:txBody>
          <a:bodyPr wrap="square">
            <a:spAutoFit/>
          </a:bodyPr>
          <a:lstStyle/>
          <a:p>
            <a:pPr algn="ctr" eaLnBrk="0" hangingPunct="0"/>
            <a:r>
              <a:rPr lang="en-US" dirty="0"/>
              <a:t>DEM derived stream network is consistent with the DEM but at the scale (drainage density) of NHD Plus.</a:t>
            </a:r>
          </a:p>
        </p:txBody>
      </p:sp>
    </p:spTree>
    <p:extLst>
      <p:ext uri="{BB962C8B-B14F-4D97-AF65-F5344CB8AC3E}">
        <p14:creationId xmlns:p14="http://schemas.microsoft.com/office/powerpoint/2010/main" val="3355861195"/>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9908" y="1257300"/>
            <a:ext cx="7772400" cy="5486400"/>
          </a:xfrm>
          <a:prstGeom prst="rect">
            <a:avLst/>
          </a:prstGeom>
        </p:spPr>
      </p:pic>
      <p:sp>
        <p:nvSpPr>
          <p:cNvPr id="3" name="Title 2"/>
          <p:cNvSpPr>
            <a:spLocks noGrp="1"/>
          </p:cNvSpPr>
          <p:nvPr>
            <p:ph type="title"/>
          </p:nvPr>
        </p:nvSpPr>
        <p:spPr>
          <a:xfrm>
            <a:off x="728295" y="86868"/>
            <a:ext cx="11163299" cy="484632"/>
          </a:xfrm>
        </p:spPr>
        <p:txBody>
          <a:bodyPr/>
          <a:lstStyle/>
          <a:p>
            <a:pPr algn="ctr"/>
            <a:r>
              <a:rPr lang="en-US" sz="2400" dirty="0"/>
              <a:t>Height Above Nearest Drainage (HAND) evaluated from 1/3 arc sec NED DEM relative to stream raster derived from </a:t>
            </a:r>
            <a:r>
              <a:rPr lang="en-US" sz="2400" dirty="0" err="1"/>
              <a:t>NHDPlus</a:t>
            </a:r>
            <a:r>
              <a:rPr lang="en-US" sz="2400" dirty="0"/>
              <a:t> medium resolution stream network source grid cells. 2 m contour interval.</a:t>
            </a:r>
          </a:p>
        </p:txBody>
      </p:sp>
    </p:spTree>
    <p:extLst>
      <p:ext uri="{BB962C8B-B14F-4D97-AF65-F5344CB8AC3E}">
        <p14:creationId xmlns:p14="http://schemas.microsoft.com/office/powerpoint/2010/main" val="2217132205"/>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9506" y="179514"/>
            <a:ext cx="7312991" cy="484632"/>
          </a:xfrm>
        </p:spPr>
        <p:txBody>
          <a:bodyPr>
            <a:normAutofit/>
          </a:bodyPr>
          <a:lstStyle/>
          <a:p>
            <a:pPr algn="ctr"/>
            <a:r>
              <a:rPr lang="en-US" dirty="0" smtClean="0"/>
              <a:t>Complete HAND Workflow </a:t>
            </a:r>
            <a:endParaRPr lang="en-US" dirty="0"/>
          </a:p>
        </p:txBody>
      </p:sp>
      <p:grpSp>
        <p:nvGrpSpPr>
          <p:cNvPr id="40" name="Group 39"/>
          <p:cNvGrpSpPr/>
          <p:nvPr/>
        </p:nvGrpSpPr>
        <p:grpSpPr>
          <a:xfrm>
            <a:off x="2341599" y="834070"/>
            <a:ext cx="7843517" cy="5703467"/>
            <a:chOff x="786775" y="1070375"/>
            <a:chExt cx="6494025" cy="4722175"/>
          </a:xfrm>
        </p:grpSpPr>
        <p:sp>
          <p:nvSpPr>
            <p:cNvPr id="3" name="Shape 54"/>
            <p:cNvSpPr/>
            <p:nvPr/>
          </p:nvSpPr>
          <p:spPr>
            <a:xfrm>
              <a:off x="2501225" y="1070375"/>
              <a:ext cx="1268700" cy="303000"/>
            </a:xfrm>
            <a:prstGeom prst="snip2SameRect">
              <a:avLst>
                <a:gd name="adj1" fmla="val 16667"/>
                <a:gd name="adj2" fmla="val 0"/>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USGS 3DEP 10m DEM</a:t>
              </a:r>
            </a:p>
          </p:txBody>
        </p:sp>
        <p:sp>
          <p:nvSpPr>
            <p:cNvPr id="4" name="Shape 55"/>
            <p:cNvSpPr/>
            <p:nvPr/>
          </p:nvSpPr>
          <p:spPr>
            <a:xfrm>
              <a:off x="4332050" y="1070375"/>
              <a:ext cx="1268700" cy="303000"/>
            </a:xfrm>
            <a:prstGeom prst="snip2SameRect">
              <a:avLst>
                <a:gd name="adj1" fmla="val 16667"/>
                <a:gd name="adj2" fmla="val 0"/>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NHD HR Flowline</a:t>
              </a:r>
            </a:p>
            <a:p>
              <a:pPr algn="ctr"/>
              <a:r>
                <a:rPr lang="en" sz="1200">
                  <a:solidFill>
                    <a:prstClr val="black"/>
                  </a:solidFill>
                </a:rPr>
                <a:t>1:24000</a:t>
              </a:r>
            </a:p>
          </p:txBody>
        </p:sp>
        <p:sp>
          <p:nvSpPr>
            <p:cNvPr id="5" name="Shape 56"/>
            <p:cNvSpPr/>
            <p:nvPr/>
          </p:nvSpPr>
          <p:spPr>
            <a:xfrm>
              <a:off x="6012100" y="1070375"/>
              <a:ext cx="1268700" cy="303000"/>
            </a:xfrm>
            <a:prstGeom prst="snip2SameRect">
              <a:avLst>
                <a:gd name="adj1" fmla="val 16667"/>
                <a:gd name="adj2" fmla="val 0"/>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NHDPlus Flowline</a:t>
              </a:r>
            </a:p>
            <a:p>
              <a:pPr algn="ctr"/>
              <a:r>
                <a:rPr lang="en" sz="1200">
                  <a:solidFill>
                    <a:prstClr val="black"/>
                  </a:solidFill>
                </a:rPr>
                <a:t>1:100000</a:t>
              </a:r>
            </a:p>
          </p:txBody>
        </p:sp>
        <p:sp>
          <p:nvSpPr>
            <p:cNvPr id="6" name="Shape 57"/>
            <p:cNvSpPr/>
            <p:nvPr/>
          </p:nvSpPr>
          <p:spPr>
            <a:xfrm>
              <a:off x="2501225" y="1578175"/>
              <a:ext cx="1268700" cy="277500"/>
            </a:xfrm>
            <a:prstGeom prst="rect">
              <a:avLst/>
            </a:prstGeom>
            <a:solidFill>
              <a:srgbClr val="D9EAD3"/>
            </a:solidFill>
            <a:ln w="9525" cap="flat" cmpd="sng">
              <a:solidFill>
                <a:srgbClr val="38761D"/>
              </a:solidFill>
              <a:prstDash val="dash"/>
              <a:round/>
              <a:headEnd type="none" w="med" len="med"/>
              <a:tailEnd type="none" w="med" len="med"/>
            </a:ln>
          </p:spPr>
          <p:txBody>
            <a:bodyPr lIns="91425" tIns="91425" rIns="91425" bIns="91425" anchor="ctr" anchorCtr="0">
              <a:noAutofit/>
            </a:bodyPr>
            <a:lstStyle/>
            <a:p>
              <a:pPr algn="ctr"/>
              <a:r>
                <a:rPr lang="en" sz="1200">
                  <a:solidFill>
                    <a:prstClr val="black"/>
                  </a:solidFill>
                </a:rPr>
                <a:t>Obstacle Removal</a:t>
              </a:r>
            </a:p>
          </p:txBody>
        </p:sp>
        <p:sp>
          <p:nvSpPr>
            <p:cNvPr id="7" name="Shape 58"/>
            <p:cNvSpPr/>
            <p:nvPr/>
          </p:nvSpPr>
          <p:spPr>
            <a:xfrm>
              <a:off x="786775" y="2593875"/>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latin typeface="Calibri"/>
                  <a:ea typeface="Calibri"/>
                  <a:cs typeface="Calibri"/>
                  <a:sym typeface="Calibri"/>
                </a:rPr>
                <a:t>D∞ </a:t>
              </a:r>
              <a:r>
                <a:rPr lang="en" sz="1200">
                  <a:solidFill>
                    <a:prstClr val="black"/>
                  </a:solidFill>
                </a:rPr>
                <a:t>Flow Direction</a:t>
              </a:r>
            </a:p>
          </p:txBody>
        </p:sp>
        <p:sp>
          <p:nvSpPr>
            <p:cNvPr id="8" name="Shape 59"/>
            <p:cNvSpPr/>
            <p:nvPr/>
          </p:nvSpPr>
          <p:spPr>
            <a:xfrm>
              <a:off x="4331950" y="2593875"/>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latin typeface="Calibri"/>
                  <a:ea typeface="Calibri"/>
                  <a:cs typeface="Calibri"/>
                  <a:sym typeface="Calibri"/>
                </a:rPr>
                <a:t>D8 </a:t>
              </a:r>
              <a:r>
                <a:rPr lang="en" sz="1200">
                  <a:solidFill>
                    <a:prstClr val="black"/>
                  </a:solidFill>
                </a:rPr>
                <a:t>Flow Direction</a:t>
              </a:r>
            </a:p>
          </p:txBody>
        </p:sp>
        <p:sp>
          <p:nvSpPr>
            <p:cNvPr id="9" name="Shape 60"/>
            <p:cNvSpPr/>
            <p:nvPr/>
          </p:nvSpPr>
          <p:spPr>
            <a:xfrm>
              <a:off x="4331950" y="3137846"/>
              <a:ext cx="1268700" cy="3030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latin typeface="Calibri"/>
                  <a:ea typeface="Calibri"/>
                  <a:cs typeface="Calibri"/>
                  <a:sym typeface="Calibri"/>
                </a:rPr>
                <a:t>D8 </a:t>
              </a:r>
              <a:r>
                <a:rPr lang="en" sz="1200">
                  <a:solidFill>
                    <a:prstClr val="black"/>
                  </a:solidFill>
                </a:rPr>
                <a:t>Flow Accumulation</a:t>
              </a:r>
            </a:p>
          </p:txBody>
        </p:sp>
        <p:sp>
          <p:nvSpPr>
            <p:cNvPr id="10" name="Shape 61"/>
            <p:cNvSpPr/>
            <p:nvPr/>
          </p:nvSpPr>
          <p:spPr>
            <a:xfrm>
              <a:off x="2501225" y="2060475"/>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Pit Removal</a:t>
              </a:r>
            </a:p>
          </p:txBody>
        </p:sp>
        <p:sp>
          <p:nvSpPr>
            <p:cNvPr id="11" name="Shape 62"/>
            <p:cNvSpPr/>
            <p:nvPr/>
          </p:nvSpPr>
          <p:spPr>
            <a:xfrm>
              <a:off x="4331950" y="3675000"/>
              <a:ext cx="1268700" cy="3030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dirty="0">
                  <a:solidFill>
                    <a:prstClr val="black"/>
                  </a:solidFill>
                </a:rPr>
                <a:t>Stream Definition by Threshold</a:t>
              </a:r>
            </a:p>
          </p:txBody>
        </p:sp>
        <p:sp>
          <p:nvSpPr>
            <p:cNvPr id="12" name="Shape 63"/>
            <p:cNvSpPr/>
            <p:nvPr/>
          </p:nvSpPr>
          <p:spPr>
            <a:xfrm>
              <a:off x="2501225" y="4288350"/>
              <a:ext cx="1268700" cy="3030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latin typeface="Calibri"/>
                  <a:ea typeface="Calibri"/>
                  <a:cs typeface="Calibri"/>
                  <a:sym typeface="Calibri"/>
                </a:rPr>
                <a:t>D∞ </a:t>
              </a:r>
              <a:r>
                <a:rPr lang="en" sz="1200">
                  <a:solidFill>
                    <a:prstClr val="black"/>
                  </a:solidFill>
                </a:rPr>
                <a:t>Distance Down</a:t>
              </a:r>
            </a:p>
            <a:p>
              <a:pPr algn="ctr"/>
              <a:r>
                <a:rPr lang="en" sz="1200">
                  <a:solidFill>
                    <a:prstClr val="black"/>
                  </a:solidFill>
                </a:rPr>
                <a:t>(Vertical Average)</a:t>
              </a:r>
            </a:p>
          </p:txBody>
        </p:sp>
        <p:sp>
          <p:nvSpPr>
            <p:cNvPr id="13" name="Shape 64"/>
            <p:cNvSpPr/>
            <p:nvPr/>
          </p:nvSpPr>
          <p:spPr>
            <a:xfrm>
              <a:off x="6012100" y="2060475"/>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Channel Head Extraction</a:t>
              </a:r>
            </a:p>
          </p:txBody>
        </p:sp>
        <p:sp>
          <p:nvSpPr>
            <p:cNvPr id="14" name="Shape 65"/>
            <p:cNvSpPr/>
            <p:nvPr/>
          </p:nvSpPr>
          <p:spPr>
            <a:xfrm>
              <a:off x="6012100" y="2599162"/>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Rasterization</a:t>
              </a:r>
            </a:p>
          </p:txBody>
        </p:sp>
        <p:sp>
          <p:nvSpPr>
            <p:cNvPr id="15" name="Shape 66"/>
            <p:cNvSpPr/>
            <p:nvPr/>
          </p:nvSpPr>
          <p:spPr>
            <a:xfrm>
              <a:off x="6012100" y="3150600"/>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Channel Head Weight Grid</a:t>
              </a:r>
            </a:p>
          </p:txBody>
        </p:sp>
        <p:sp>
          <p:nvSpPr>
            <p:cNvPr id="16" name="Shape 67"/>
            <p:cNvSpPr/>
            <p:nvPr/>
          </p:nvSpPr>
          <p:spPr>
            <a:xfrm>
              <a:off x="4331950" y="4288350"/>
              <a:ext cx="1268700" cy="303000"/>
            </a:xfrm>
            <a:prstGeom prst="snip2SameRect">
              <a:avLst>
                <a:gd name="adj1" fmla="val 16667"/>
                <a:gd name="adj2" fmla="val 0"/>
              </a:avLst>
            </a:prstGeom>
            <a:solidFill>
              <a:srgbClr val="CFE2F3"/>
            </a:solidFill>
            <a:ln w="9525" cap="flat" cmpd="sng">
              <a:solidFill>
                <a:srgbClr val="0B5394"/>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Stream Raster</a:t>
              </a:r>
            </a:p>
          </p:txBody>
        </p:sp>
        <p:sp>
          <p:nvSpPr>
            <p:cNvPr id="17" name="Shape 68"/>
            <p:cNvSpPr/>
            <p:nvPr/>
          </p:nvSpPr>
          <p:spPr>
            <a:xfrm>
              <a:off x="786775" y="4288350"/>
              <a:ext cx="1268700" cy="303000"/>
            </a:xfrm>
            <a:prstGeom prst="snip2SameRect">
              <a:avLst>
                <a:gd name="adj1" fmla="val 16667"/>
                <a:gd name="adj2" fmla="val 0"/>
              </a:avLst>
            </a:prstGeom>
            <a:solidFill>
              <a:srgbClr val="CFE2F3"/>
            </a:solidFill>
            <a:ln w="9525" cap="flat" cmpd="sng">
              <a:solidFill>
                <a:srgbClr val="0B5394"/>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latin typeface="Calibri"/>
                  <a:ea typeface="Calibri"/>
                  <a:cs typeface="Calibri"/>
                  <a:sym typeface="Calibri"/>
                </a:rPr>
                <a:t>D∞ </a:t>
              </a:r>
              <a:r>
                <a:rPr lang="en" sz="1200">
                  <a:solidFill>
                    <a:prstClr val="black"/>
                  </a:solidFill>
                </a:rPr>
                <a:t>Flow Direction</a:t>
              </a:r>
            </a:p>
            <a:p>
              <a:pPr algn="ctr"/>
              <a:r>
                <a:rPr lang="en" sz="1200">
                  <a:solidFill>
                    <a:prstClr val="black"/>
                  </a:solidFill>
                </a:rPr>
                <a:t>Raster</a:t>
              </a:r>
            </a:p>
          </p:txBody>
        </p:sp>
        <p:sp>
          <p:nvSpPr>
            <p:cNvPr id="18" name="Shape 69"/>
            <p:cNvSpPr/>
            <p:nvPr/>
          </p:nvSpPr>
          <p:spPr>
            <a:xfrm>
              <a:off x="2501225" y="4903325"/>
              <a:ext cx="1268700" cy="303000"/>
            </a:xfrm>
            <a:prstGeom prst="snip2SameRect">
              <a:avLst>
                <a:gd name="adj1" fmla="val 16667"/>
                <a:gd name="adj2" fmla="val 0"/>
              </a:avLst>
            </a:prstGeom>
            <a:solidFill>
              <a:srgbClr val="CFE2F3"/>
            </a:solidFill>
            <a:ln w="9525" cap="flat" cmpd="sng">
              <a:solidFill>
                <a:srgbClr val="0B5394"/>
              </a:solidFill>
              <a:prstDash val="solid"/>
              <a:round/>
              <a:headEnd type="none" w="med" len="med"/>
              <a:tailEnd type="none" w="med" len="med"/>
            </a:ln>
          </p:spPr>
          <p:txBody>
            <a:bodyPr lIns="91425" tIns="91425" rIns="91425" bIns="91425" anchor="ctr" anchorCtr="0">
              <a:noAutofit/>
            </a:bodyPr>
            <a:lstStyle/>
            <a:p>
              <a:pPr algn="ctr"/>
              <a:r>
                <a:rPr lang="en" sz="1200" b="1">
                  <a:solidFill>
                    <a:prstClr val="black"/>
                  </a:solidFill>
                </a:rPr>
                <a:t>HAND Raster</a:t>
              </a:r>
            </a:p>
          </p:txBody>
        </p:sp>
        <p:sp>
          <p:nvSpPr>
            <p:cNvPr id="19" name="Shape 70"/>
            <p:cNvSpPr/>
            <p:nvPr/>
          </p:nvSpPr>
          <p:spPr>
            <a:xfrm>
              <a:off x="4331950" y="4901700"/>
              <a:ext cx="1268700" cy="303000"/>
            </a:xfrm>
            <a:prstGeom prst="snip2SameRect">
              <a:avLst>
                <a:gd name="adj1" fmla="val 16667"/>
                <a:gd name="adj2" fmla="val 0"/>
              </a:avLst>
            </a:prstGeom>
            <a:solidFill>
              <a:srgbClr val="CFE2F3"/>
            </a:solidFill>
            <a:ln w="9525" cap="flat" cmpd="sng">
              <a:solidFill>
                <a:srgbClr val="0B5394"/>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Catchment Features</a:t>
              </a:r>
            </a:p>
          </p:txBody>
        </p:sp>
        <p:cxnSp>
          <p:nvCxnSpPr>
            <p:cNvPr id="20" name="Shape 71"/>
            <p:cNvCxnSpPr>
              <a:stCxn id="3" idx="1"/>
              <a:endCxn id="6" idx="0"/>
            </p:cNvCxnSpPr>
            <p:nvPr/>
          </p:nvCxnSpPr>
          <p:spPr>
            <a:xfrm>
              <a:off x="3135575" y="1373375"/>
              <a:ext cx="0" cy="204900"/>
            </a:xfrm>
            <a:prstGeom prst="straightConnector1">
              <a:avLst/>
            </a:prstGeom>
            <a:noFill/>
            <a:ln w="9525" cap="flat" cmpd="sng">
              <a:solidFill>
                <a:schemeClr val="dk2"/>
              </a:solidFill>
              <a:prstDash val="solid"/>
              <a:round/>
              <a:headEnd type="none" w="lg" len="lg"/>
              <a:tailEnd type="triangle" w="lg" len="lg"/>
            </a:ln>
          </p:spPr>
        </p:cxnSp>
        <p:cxnSp>
          <p:nvCxnSpPr>
            <p:cNvPr id="21" name="Shape 72"/>
            <p:cNvCxnSpPr>
              <a:stCxn id="6" idx="2"/>
              <a:endCxn id="10" idx="0"/>
            </p:cNvCxnSpPr>
            <p:nvPr/>
          </p:nvCxnSpPr>
          <p:spPr>
            <a:xfrm>
              <a:off x="3135575" y="1855675"/>
              <a:ext cx="0" cy="204900"/>
            </a:xfrm>
            <a:prstGeom prst="straightConnector1">
              <a:avLst/>
            </a:prstGeom>
            <a:noFill/>
            <a:ln w="9525" cap="flat" cmpd="sng">
              <a:solidFill>
                <a:schemeClr val="dk2"/>
              </a:solidFill>
              <a:prstDash val="solid"/>
              <a:round/>
              <a:headEnd type="none" w="lg" len="lg"/>
              <a:tailEnd type="triangle" w="lg" len="lg"/>
            </a:ln>
          </p:spPr>
        </p:cxnSp>
        <p:cxnSp>
          <p:nvCxnSpPr>
            <p:cNvPr id="22" name="Shape 73"/>
            <p:cNvCxnSpPr>
              <a:stCxn id="4" idx="1"/>
              <a:endCxn id="6" idx="3"/>
            </p:cNvCxnSpPr>
            <p:nvPr/>
          </p:nvCxnSpPr>
          <p:spPr>
            <a:xfrm rot="5400000">
              <a:off x="4196450" y="946925"/>
              <a:ext cx="343500" cy="1196400"/>
            </a:xfrm>
            <a:prstGeom prst="bentConnector2">
              <a:avLst/>
            </a:prstGeom>
            <a:noFill/>
            <a:ln w="9525" cap="flat" cmpd="sng">
              <a:solidFill>
                <a:schemeClr val="dk2"/>
              </a:solidFill>
              <a:prstDash val="solid"/>
              <a:round/>
              <a:headEnd type="none" w="lg" len="lg"/>
              <a:tailEnd type="triangle" w="lg" len="lg"/>
            </a:ln>
          </p:spPr>
        </p:cxnSp>
        <p:cxnSp>
          <p:nvCxnSpPr>
            <p:cNvPr id="23" name="Shape 74"/>
            <p:cNvCxnSpPr>
              <a:stCxn id="10" idx="2"/>
              <a:endCxn id="7" idx="0"/>
            </p:cNvCxnSpPr>
            <p:nvPr/>
          </p:nvCxnSpPr>
          <p:spPr>
            <a:xfrm rot="5400000">
              <a:off x="2150375" y="1608675"/>
              <a:ext cx="255900" cy="1714500"/>
            </a:xfrm>
            <a:prstGeom prst="bentConnector3">
              <a:avLst>
                <a:gd name="adj1" fmla="val 50000"/>
              </a:avLst>
            </a:prstGeom>
            <a:noFill/>
            <a:ln w="9525" cap="flat" cmpd="sng">
              <a:solidFill>
                <a:schemeClr val="dk2"/>
              </a:solidFill>
              <a:prstDash val="solid"/>
              <a:round/>
              <a:headEnd type="none" w="lg" len="lg"/>
              <a:tailEnd type="triangle" w="lg" len="lg"/>
            </a:ln>
          </p:spPr>
        </p:cxnSp>
        <p:cxnSp>
          <p:nvCxnSpPr>
            <p:cNvPr id="24" name="Shape 75"/>
            <p:cNvCxnSpPr>
              <a:stCxn id="10" idx="2"/>
              <a:endCxn id="8" idx="0"/>
            </p:cNvCxnSpPr>
            <p:nvPr/>
          </p:nvCxnSpPr>
          <p:spPr>
            <a:xfrm rot="-5400000" flipH="1">
              <a:off x="3922925" y="1550625"/>
              <a:ext cx="255900" cy="1830600"/>
            </a:xfrm>
            <a:prstGeom prst="bentConnector3">
              <a:avLst>
                <a:gd name="adj1" fmla="val 50000"/>
              </a:avLst>
            </a:prstGeom>
            <a:noFill/>
            <a:ln w="9525" cap="flat" cmpd="sng">
              <a:solidFill>
                <a:schemeClr val="dk2"/>
              </a:solidFill>
              <a:prstDash val="solid"/>
              <a:round/>
              <a:headEnd type="none" w="lg" len="lg"/>
              <a:tailEnd type="triangle" w="lg" len="lg"/>
            </a:ln>
          </p:spPr>
        </p:cxnSp>
        <p:cxnSp>
          <p:nvCxnSpPr>
            <p:cNvPr id="25" name="Shape 76"/>
            <p:cNvCxnSpPr>
              <a:stCxn id="5" idx="1"/>
              <a:endCxn id="13" idx="0"/>
            </p:cNvCxnSpPr>
            <p:nvPr/>
          </p:nvCxnSpPr>
          <p:spPr>
            <a:xfrm>
              <a:off x="6646450" y="1373375"/>
              <a:ext cx="0" cy="687000"/>
            </a:xfrm>
            <a:prstGeom prst="straightConnector1">
              <a:avLst/>
            </a:prstGeom>
            <a:noFill/>
            <a:ln w="9525" cap="flat" cmpd="sng">
              <a:solidFill>
                <a:schemeClr val="dk2"/>
              </a:solidFill>
              <a:prstDash val="solid"/>
              <a:round/>
              <a:headEnd type="none" w="lg" len="lg"/>
              <a:tailEnd type="triangle" w="lg" len="lg"/>
            </a:ln>
          </p:spPr>
        </p:cxnSp>
        <p:cxnSp>
          <p:nvCxnSpPr>
            <p:cNvPr id="26" name="Shape 77"/>
            <p:cNvCxnSpPr>
              <a:stCxn id="13" idx="2"/>
              <a:endCxn id="14" idx="0"/>
            </p:cNvCxnSpPr>
            <p:nvPr/>
          </p:nvCxnSpPr>
          <p:spPr>
            <a:xfrm>
              <a:off x="6646450" y="2337975"/>
              <a:ext cx="0" cy="261300"/>
            </a:xfrm>
            <a:prstGeom prst="straightConnector1">
              <a:avLst/>
            </a:prstGeom>
            <a:noFill/>
            <a:ln w="9525" cap="flat" cmpd="sng">
              <a:solidFill>
                <a:schemeClr val="dk2"/>
              </a:solidFill>
              <a:prstDash val="solid"/>
              <a:round/>
              <a:headEnd type="none" w="lg" len="lg"/>
              <a:tailEnd type="triangle" w="lg" len="lg"/>
            </a:ln>
          </p:spPr>
        </p:cxnSp>
        <p:cxnSp>
          <p:nvCxnSpPr>
            <p:cNvPr id="27" name="Shape 78"/>
            <p:cNvCxnSpPr>
              <a:stCxn id="14" idx="2"/>
              <a:endCxn id="15" idx="0"/>
            </p:cNvCxnSpPr>
            <p:nvPr/>
          </p:nvCxnSpPr>
          <p:spPr>
            <a:xfrm>
              <a:off x="6646450" y="2876662"/>
              <a:ext cx="0" cy="273900"/>
            </a:xfrm>
            <a:prstGeom prst="straightConnector1">
              <a:avLst/>
            </a:prstGeom>
            <a:noFill/>
            <a:ln w="9525" cap="flat" cmpd="sng">
              <a:solidFill>
                <a:schemeClr val="dk2"/>
              </a:solidFill>
              <a:prstDash val="solid"/>
              <a:round/>
              <a:headEnd type="none" w="lg" len="lg"/>
              <a:tailEnd type="triangle" w="lg" len="lg"/>
            </a:ln>
          </p:spPr>
        </p:cxnSp>
        <p:cxnSp>
          <p:nvCxnSpPr>
            <p:cNvPr id="28" name="Shape 79"/>
            <p:cNvCxnSpPr>
              <a:stCxn id="15" idx="1"/>
              <a:endCxn id="9" idx="3"/>
            </p:cNvCxnSpPr>
            <p:nvPr/>
          </p:nvCxnSpPr>
          <p:spPr>
            <a:xfrm rot="10800000">
              <a:off x="5600800" y="3289350"/>
              <a:ext cx="411300" cy="0"/>
            </a:xfrm>
            <a:prstGeom prst="straightConnector1">
              <a:avLst/>
            </a:prstGeom>
            <a:noFill/>
            <a:ln w="9525" cap="flat" cmpd="sng">
              <a:solidFill>
                <a:schemeClr val="dk2"/>
              </a:solidFill>
              <a:prstDash val="solid"/>
              <a:round/>
              <a:headEnd type="none" w="lg" len="lg"/>
              <a:tailEnd type="triangle" w="lg" len="lg"/>
            </a:ln>
          </p:spPr>
        </p:cxnSp>
        <p:cxnSp>
          <p:nvCxnSpPr>
            <p:cNvPr id="29" name="Shape 80"/>
            <p:cNvCxnSpPr>
              <a:stCxn id="8" idx="2"/>
              <a:endCxn id="9" idx="0"/>
            </p:cNvCxnSpPr>
            <p:nvPr/>
          </p:nvCxnSpPr>
          <p:spPr>
            <a:xfrm>
              <a:off x="4966300" y="2871375"/>
              <a:ext cx="0" cy="266400"/>
            </a:xfrm>
            <a:prstGeom prst="straightConnector1">
              <a:avLst/>
            </a:prstGeom>
            <a:noFill/>
            <a:ln w="9525" cap="flat" cmpd="sng">
              <a:solidFill>
                <a:schemeClr val="dk2"/>
              </a:solidFill>
              <a:prstDash val="solid"/>
              <a:round/>
              <a:headEnd type="none" w="lg" len="lg"/>
              <a:tailEnd type="triangle" w="lg" len="lg"/>
            </a:ln>
          </p:spPr>
        </p:cxnSp>
        <p:cxnSp>
          <p:nvCxnSpPr>
            <p:cNvPr id="30" name="Shape 81"/>
            <p:cNvCxnSpPr>
              <a:stCxn id="9" idx="2"/>
              <a:endCxn id="11" idx="0"/>
            </p:cNvCxnSpPr>
            <p:nvPr/>
          </p:nvCxnSpPr>
          <p:spPr>
            <a:xfrm>
              <a:off x="4966300" y="3440846"/>
              <a:ext cx="0" cy="234300"/>
            </a:xfrm>
            <a:prstGeom prst="straightConnector1">
              <a:avLst/>
            </a:prstGeom>
            <a:noFill/>
            <a:ln w="9525" cap="flat" cmpd="sng">
              <a:solidFill>
                <a:schemeClr val="dk2"/>
              </a:solidFill>
              <a:prstDash val="solid"/>
              <a:round/>
              <a:headEnd type="none" w="lg" len="lg"/>
              <a:tailEnd type="triangle" w="lg" len="lg"/>
            </a:ln>
          </p:spPr>
        </p:cxnSp>
        <p:cxnSp>
          <p:nvCxnSpPr>
            <p:cNvPr id="31" name="Shape 82"/>
            <p:cNvCxnSpPr>
              <a:stCxn id="11" idx="2"/>
              <a:endCxn id="16" idx="3"/>
            </p:cNvCxnSpPr>
            <p:nvPr/>
          </p:nvCxnSpPr>
          <p:spPr>
            <a:xfrm>
              <a:off x="4966300" y="3978000"/>
              <a:ext cx="0" cy="310500"/>
            </a:xfrm>
            <a:prstGeom prst="straightConnector1">
              <a:avLst/>
            </a:prstGeom>
            <a:noFill/>
            <a:ln w="9525" cap="flat" cmpd="sng">
              <a:solidFill>
                <a:schemeClr val="dk2"/>
              </a:solidFill>
              <a:prstDash val="solid"/>
              <a:round/>
              <a:headEnd type="none" w="lg" len="lg"/>
              <a:tailEnd type="triangle" w="lg" len="lg"/>
            </a:ln>
          </p:spPr>
        </p:cxnSp>
        <p:cxnSp>
          <p:nvCxnSpPr>
            <p:cNvPr id="32" name="Shape 83"/>
            <p:cNvCxnSpPr>
              <a:stCxn id="16" idx="2"/>
              <a:endCxn id="12" idx="3"/>
            </p:cNvCxnSpPr>
            <p:nvPr/>
          </p:nvCxnSpPr>
          <p:spPr>
            <a:xfrm rot="10800000">
              <a:off x="3770050" y="4439850"/>
              <a:ext cx="561900" cy="0"/>
            </a:xfrm>
            <a:prstGeom prst="straightConnector1">
              <a:avLst/>
            </a:prstGeom>
            <a:noFill/>
            <a:ln w="9525" cap="flat" cmpd="sng">
              <a:solidFill>
                <a:schemeClr val="dk2"/>
              </a:solidFill>
              <a:prstDash val="solid"/>
              <a:round/>
              <a:headEnd type="none" w="lg" len="lg"/>
              <a:tailEnd type="triangle" w="lg" len="lg"/>
            </a:ln>
          </p:spPr>
        </p:cxnSp>
        <p:cxnSp>
          <p:nvCxnSpPr>
            <p:cNvPr id="33" name="Shape 84"/>
            <p:cNvCxnSpPr>
              <a:stCxn id="7" idx="2"/>
              <a:endCxn id="17" idx="3"/>
            </p:cNvCxnSpPr>
            <p:nvPr/>
          </p:nvCxnSpPr>
          <p:spPr>
            <a:xfrm>
              <a:off x="1421125" y="2871375"/>
              <a:ext cx="0" cy="1416900"/>
            </a:xfrm>
            <a:prstGeom prst="straightConnector1">
              <a:avLst/>
            </a:prstGeom>
            <a:noFill/>
            <a:ln w="9525" cap="flat" cmpd="sng">
              <a:solidFill>
                <a:schemeClr val="dk2"/>
              </a:solidFill>
              <a:prstDash val="solid"/>
              <a:round/>
              <a:headEnd type="none" w="lg" len="lg"/>
              <a:tailEnd type="triangle" w="lg" len="lg"/>
            </a:ln>
          </p:spPr>
        </p:cxnSp>
        <p:cxnSp>
          <p:nvCxnSpPr>
            <p:cNvPr id="34" name="Shape 85"/>
            <p:cNvCxnSpPr>
              <a:stCxn id="17" idx="0"/>
              <a:endCxn id="12" idx="1"/>
            </p:cNvCxnSpPr>
            <p:nvPr/>
          </p:nvCxnSpPr>
          <p:spPr>
            <a:xfrm>
              <a:off x="2055475" y="4439850"/>
              <a:ext cx="445800" cy="0"/>
            </a:xfrm>
            <a:prstGeom prst="straightConnector1">
              <a:avLst/>
            </a:prstGeom>
            <a:noFill/>
            <a:ln w="9525" cap="flat" cmpd="sng">
              <a:solidFill>
                <a:schemeClr val="dk2"/>
              </a:solidFill>
              <a:prstDash val="solid"/>
              <a:round/>
              <a:headEnd type="none" w="lg" len="lg"/>
              <a:tailEnd type="triangle" w="lg" len="lg"/>
            </a:ln>
          </p:spPr>
        </p:cxnSp>
        <p:cxnSp>
          <p:nvCxnSpPr>
            <p:cNvPr id="35" name="Shape 86"/>
            <p:cNvCxnSpPr>
              <a:stCxn id="12" idx="2"/>
              <a:endCxn id="18" idx="3"/>
            </p:cNvCxnSpPr>
            <p:nvPr/>
          </p:nvCxnSpPr>
          <p:spPr>
            <a:xfrm>
              <a:off x="3135575" y="4591350"/>
              <a:ext cx="0" cy="312000"/>
            </a:xfrm>
            <a:prstGeom prst="straightConnector1">
              <a:avLst/>
            </a:prstGeom>
            <a:noFill/>
            <a:ln w="9525" cap="flat" cmpd="sng">
              <a:solidFill>
                <a:schemeClr val="dk2"/>
              </a:solidFill>
              <a:prstDash val="solid"/>
              <a:round/>
              <a:headEnd type="none" w="lg" len="lg"/>
              <a:tailEnd type="triangle" w="lg" len="lg"/>
            </a:ln>
          </p:spPr>
        </p:cxnSp>
        <p:sp>
          <p:nvSpPr>
            <p:cNvPr id="36" name="Shape 87"/>
            <p:cNvSpPr/>
            <p:nvPr/>
          </p:nvSpPr>
          <p:spPr>
            <a:xfrm>
              <a:off x="3206550" y="5515050"/>
              <a:ext cx="1714500" cy="277500"/>
            </a:xfrm>
            <a:prstGeom prst="rect">
              <a:avLst/>
            </a:prstGeom>
            <a:solidFill>
              <a:srgbClr val="D9EAD3"/>
            </a:solidFill>
            <a:ln w="9525" cap="flat" cmpd="sng">
              <a:solidFill>
                <a:srgbClr val="38761D"/>
              </a:solidFill>
              <a:prstDash val="lgDash"/>
              <a:round/>
              <a:headEnd type="none" w="med" len="med"/>
              <a:tailEnd type="none" w="med" len="med"/>
            </a:ln>
          </p:spPr>
          <p:txBody>
            <a:bodyPr lIns="91425" tIns="91425" rIns="91425" bIns="91425" anchor="ctr" anchorCtr="0">
              <a:noAutofit/>
            </a:bodyPr>
            <a:lstStyle/>
            <a:p>
              <a:pPr algn="ctr"/>
              <a:r>
                <a:rPr lang="en" sz="1200">
                  <a:solidFill>
                    <a:prstClr val="black"/>
                  </a:solidFill>
                </a:rPr>
                <a:t>Flood Inundation Mapping</a:t>
              </a:r>
            </a:p>
          </p:txBody>
        </p:sp>
        <p:cxnSp>
          <p:nvCxnSpPr>
            <p:cNvPr id="37" name="Shape 88"/>
            <p:cNvCxnSpPr>
              <a:stCxn id="18" idx="1"/>
              <a:endCxn id="36" idx="0"/>
            </p:cNvCxnSpPr>
            <p:nvPr/>
          </p:nvCxnSpPr>
          <p:spPr>
            <a:xfrm rot="-5400000" flipH="1">
              <a:off x="3445325" y="4896575"/>
              <a:ext cx="308700" cy="928200"/>
            </a:xfrm>
            <a:prstGeom prst="bentConnector3">
              <a:avLst>
                <a:gd name="adj1" fmla="val 50004"/>
              </a:avLst>
            </a:prstGeom>
            <a:noFill/>
            <a:ln w="9525" cap="flat" cmpd="sng">
              <a:solidFill>
                <a:schemeClr val="dk2"/>
              </a:solidFill>
              <a:prstDash val="solid"/>
              <a:round/>
              <a:headEnd type="none" w="lg" len="lg"/>
              <a:tailEnd type="triangle" w="lg" len="lg"/>
            </a:ln>
          </p:spPr>
        </p:cxnSp>
        <p:cxnSp>
          <p:nvCxnSpPr>
            <p:cNvPr id="38" name="Shape 89"/>
            <p:cNvCxnSpPr>
              <a:stCxn id="19" idx="1"/>
              <a:endCxn id="36" idx="0"/>
            </p:cNvCxnSpPr>
            <p:nvPr/>
          </p:nvCxnSpPr>
          <p:spPr>
            <a:xfrm rot="5400000">
              <a:off x="4359850" y="4908750"/>
              <a:ext cx="310500" cy="902400"/>
            </a:xfrm>
            <a:prstGeom prst="bentConnector3">
              <a:avLst>
                <a:gd name="adj1" fmla="val 49976"/>
              </a:avLst>
            </a:prstGeom>
            <a:noFill/>
            <a:ln w="9525" cap="flat" cmpd="sng">
              <a:solidFill>
                <a:schemeClr val="dk2"/>
              </a:solidFill>
              <a:prstDash val="solid"/>
              <a:round/>
              <a:headEnd type="none" w="lg" len="lg"/>
              <a:tailEnd type="triangle" w="lg" len="lg"/>
            </a:ln>
          </p:spPr>
        </p:cxnSp>
      </p:grpSp>
    </p:spTree>
    <p:extLst>
      <p:ext uri="{BB962C8B-B14F-4D97-AF65-F5344CB8AC3E}">
        <p14:creationId xmlns:p14="http://schemas.microsoft.com/office/powerpoint/2010/main" val="850842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557" y="220828"/>
            <a:ext cx="7312991" cy="484632"/>
          </a:xfrm>
        </p:spPr>
        <p:txBody>
          <a:bodyPr/>
          <a:lstStyle/>
          <a:p>
            <a:pPr algn="ctr"/>
            <a:r>
              <a:rPr lang="en-US" sz="2600" dirty="0"/>
              <a:t>Continental-Scale HAND layer evaluated on ROGER supercomputer at NCSA</a:t>
            </a:r>
          </a:p>
        </p:txBody>
      </p:sp>
      <p:sp>
        <p:nvSpPr>
          <p:cNvPr id="4" name="TextBox 3"/>
          <p:cNvSpPr txBox="1"/>
          <p:nvPr/>
        </p:nvSpPr>
        <p:spPr>
          <a:xfrm>
            <a:off x="2165075" y="3007360"/>
            <a:ext cx="914400" cy="914400"/>
          </a:xfrm>
          <a:prstGeom prst="rect">
            <a:avLst/>
          </a:prstGeom>
          <a:noFill/>
          <a:effectLst/>
        </p:spPr>
        <p:txBody>
          <a:bodyPr wrap="none" lIns="0" tIns="0" rIns="0" bIns="0" rtlCol="0">
            <a:noAutofit/>
          </a:bodyPr>
          <a:lstStyle/>
          <a:p>
            <a:pPr eaLnBrk="0" hangingPunct="0">
              <a:lnSpc>
                <a:spcPts val="1800"/>
              </a:lnSpc>
              <a:defRPr/>
            </a:pPr>
            <a:r>
              <a:rPr lang="en-US" sz="1400" b="1" dirty="0">
                <a:solidFill>
                  <a:prstClr val="black"/>
                </a:solidFill>
                <a:latin typeface="Arial"/>
                <a:ea typeface="ＭＳ Ｐゴシック"/>
              </a:rPr>
              <a:t>Catchments and Flowlines</a:t>
            </a:r>
          </a:p>
        </p:txBody>
      </p:sp>
      <p:sp>
        <p:nvSpPr>
          <p:cNvPr id="8" name="TextBox 7"/>
          <p:cNvSpPr txBox="1"/>
          <p:nvPr/>
        </p:nvSpPr>
        <p:spPr>
          <a:xfrm>
            <a:off x="2165075" y="5349862"/>
            <a:ext cx="914400" cy="914400"/>
          </a:xfrm>
          <a:prstGeom prst="rect">
            <a:avLst/>
          </a:prstGeom>
          <a:noFill/>
          <a:effectLst/>
        </p:spPr>
        <p:txBody>
          <a:bodyPr wrap="none" lIns="0" tIns="0" rIns="0" bIns="0" rtlCol="0">
            <a:noAutofit/>
          </a:bodyPr>
          <a:lstStyle/>
          <a:p>
            <a:pPr eaLnBrk="0" hangingPunct="0">
              <a:lnSpc>
                <a:spcPts val="1800"/>
              </a:lnSpc>
              <a:defRPr/>
            </a:pPr>
            <a:r>
              <a:rPr lang="en-US" sz="1400" b="1" dirty="0">
                <a:solidFill>
                  <a:prstClr val="black"/>
                </a:solidFill>
                <a:latin typeface="Arial"/>
                <a:ea typeface="ＭＳ Ｐゴシック"/>
              </a:rPr>
              <a:t>Digital Elevation Model</a:t>
            </a:r>
          </a:p>
        </p:txBody>
      </p:sp>
      <p:sp>
        <p:nvSpPr>
          <p:cNvPr id="9" name="TextBox 8"/>
          <p:cNvSpPr txBox="1"/>
          <p:nvPr/>
        </p:nvSpPr>
        <p:spPr>
          <a:xfrm>
            <a:off x="5732918" y="4455929"/>
            <a:ext cx="914400" cy="914400"/>
          </a:xfrm>
          <a:prstGeom prst="rect">
            <a:avLst/>
          </a:prstGeom>
          <a:noFill/>
          <a:effectLst/>
        </p:spPr>
        <p:txBody>
          <a:bodyPr wrap="none" lIns="0" tIns="0" rIns="0" bIns="0" rtlCol="0">
            <a:noAutofit/>
          </a:bodyPr>
          <a:lstStyle/>
          <a:p>
            <a:pPr eaLnBrk="0" hangingPunct="0">
              <a:lnSpc>
                <a:spcPts val="1800"/>
              </a:lnSpc>
              <a:defRPr/>
            </a:pPr>
            <a:r>
              <a:rPr lang="en-US" sz="1400" b="1" dirty="0">
                <a:solidFill>
                  <a:srgbClr val="001446">
                    <a:lumMod val="50000"/>
                    <a:lumOff val="50000"/>
                  </a:srgbClr>
                </a:solidFill>
                <a:latin typeface="Arial"/>
                <a:ea typeface="ＭＳ Ｐゴシック"/>
              </a:rPr>
              <a:t>Height Above Nearest </a:t>
            </a:r>
          </a:p>
          <a:p>
            <a:pPr eaLnBrk="0" hangingPunct="0">
              <a:lnSpc>
                <a:spcPts val="1800"/>
              </a:lnSpc>
              <a:defRPr/>
            </a:pPr>
            <a:r>
              <a:rPr lang="en-US" sz="1400" b="1" dirty="0">
                <a:solidFill>
                  <a:srgbClr val="001446">
                    <a:lumMod val="50000"/>
                    <a:lumOff val="50000"/>
                  </a:srgbClr>
                </a:solidFill>
                <a:latin typeface="Arial"/>
                <a:ea typeface="ＭＳ Ｐゴシック"/>
              </a:rPr>
              <a:t>Drainage (HAND)</a:t>
            </a:r>
            <a:r>
              <a:rPr lang="en-US" sz="1400" b="1" dirty="0">
                <a:solidFill>
                  <a:prstClr val="black"/>
                </a:solidFill>
                <a:latin typeface="Arial"/>
                <a:ea typeface="ＭＳ Ｐゴシック"/>
              </a:rPr>
              <a:t/>
            </a:r>
            <a:br>
              <a:rPr lang="en-US" sz="1400" b="1" dirty="0">
                <a:solidFill>
                  <a:prstClr val="black"/>
                </a:solidFill>
                <a:latin typeface="Arial"/>
                <a:ea typeface="ＭＳ Ｐゴシック"/>
              </a:rPr>
            </a:br>
            <a:r>
              <a:rPr lang="en-US" sz="1400" b="1" dirty="0">
                <a:solidFill>
                  <a:prstClr val="black"/>
                </a:solidFill>
                <a:latin typeface="Arial"/>
                <a:ea typeface="ＭＳ Ｐゴシック"/>
              </a:rPr>
              <a:t>(relative elevation of land </a:t>
            </a:r>
          </a:p>
          <a:p>
            <a:pPr eaLnBrk="0" hangingPunct="0">
              <a:lnSpc>
                <a:spcPts val="1800"/>
              </a:lnSpc>
              <a:defRPr/>
            </a:pPr>
            <a:r>
              <a:rPr lang="en-US" sz="1400" b="1" dirty="0">
                <a:solidFill>
                  <a:prstClr val="black"/>
                </a:solidFill>
                <a:latin typeface="Arial"/>
                <a:ea typeface="ＭＳ Ｐゴシック"/>
              </a:rPr>
              <a:t>surface cell above cell in </a:t>
            </a:r>
          </a:p>
          <a:p>
            <a:pPr eaLnBrk="0" hangingPunct="0">
              <a:lnSpc>
                <a:spcPts val="1800"/>
              </a:lnSpc>
              <a:defRPr/>
            </a:pPr>
            <a:r>
              <a:rPr lang="en-US" sz="1400" b="1" dirty="0">
                <a:solidFill>
                  <a:prstClr val="black"/>
                </a:solidFill>
                <a:latin typeface="Arial"/>
                <a:ea typeface="ＭＳ Ｐゴシック"/>
              </a:rPr>
              <a:t>stream to which it flows)</a:t>
            </a:r>
          </a:p>
        </p:txBody>
      </p:sp>
      <p:sp>
        <p:nvSpPr>
          <p:cNvPr id="6" name="Right Arrow 5"/>
          <p:cNvSpPr/>
          <p:nvPr/>
        </p:nvSpPr>
        <p:spPr bwMode="auto">
          <a:xfrm>
            <a:off x="4811337" y="2139085"/>
            <a:ext cx="665480" cy="29972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400" b="1" dirty="0">
              <a:solidFill>
                <a:srgbClr val="000000"/>
              </a:solidFill>
              <a:latin typeface="Arial"/>
              <a:ea typeface="ＭＳ Ｐゴシック"/>
            </a:endParaRPr>
          </a:p>
        </p:txBody>
      </p:sp>
      <p:sp>
        <p:nvSpPr>
          <p:cNvPr id="13" name="Right Arrow 12"/>
          <p:cNvSpPr/>
          <p:nvPr/>
        </p:nvSpPr>
        <p:spPr bwMode="auto">
          <a:xfrm>
            <a:off x="4818328" y="3897645"/>
            <a:ext cx="665480" cy="29972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400" b="1" dirty="0">
              <a:solidFill>
                <a:srgbClr val="000000"/>
              </a:solidFill>
              <a:latin typeface="Arial"/>
              <a:ea typeface="ＭＳ Ｐゴシック"/>
            </a:endParaRPr>
          </a:p>
        </p:txBody>
      </p:sp>
      <p:pic>
        <p:nvPicPr>
          <p:cNvPr id="15" name="Picture 14"/>
          <p:cNvPicPr>
            <a:picLocks noChangeAspect="1"/>
          </p:cNvPicPr>
          <p:nvPr/>
        </p:nvPicPr>
        <p:blipFill>
          <a:blip r:embed="rId2"/>
          <a:stretch>
            <a:fillRect/>
          </a:stretch>
        </p:blipFill>
        <p:spPr>
          <a:xfrm>
            <a:off x="2165076" y="1307592"/>
            <a:ext cx="2484075" cy="1540127"/>
          </a:xfrm>
          <a:prstGeom prst="rect">
            <a:avLst/>
          </a:prstGeom>
          <a:ln w="3175">
            <a:solidFill>
              <a:schemeClr val="bg1">
                <a:lumMod val="65000"/>
              </a:schemeClr>
            </a:solidFill>
          </a:ln>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75" y="3443977"/>
            <a:ext cx="2502998" cy="15929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4597506" y="5473566"/>
            <a:ext cx="1758623" cy="1155361"/>
            <a:chOff x="5132717" y="1319842"/>
            <a:chExt cx="1758623" cy="1155361"/>
          </a:xfrm>
        </p:grpSpPr>
        <p:sp>
          <p:nvSpPr>
            <p:cNvPr id="20" name="Freeform 19"/>
            <p:cNvSpPr/>
            <p:nvPr/>
          </p:nvSpPr>
          <p:spPr bwMode="auto">
            <a:xfrm>
              <a:off x="5141343" y="1759211"/>
              <a:ext cx="1725283" cy="715992"/>
            </a:xfrm>
            <a:custGeom>
              <a:avLst/>
              <a:gdLst>
                <a:gd name="connsiteX0" fmla="*/ 0 w 1725283"/>
                <a:gd name="connsiteY0" fmla="*/ 0 h 715992"/>
                <a:gd name="connsiteX1" fmla="*/ 8626 w 1725283"/>
                <a:gd name="connsiteY1" fmla="*/ 664234 h 715992"/>
                <a:gd name="connsiteX2" fmla="*/ 1708030 w 1725283"/>
                <a:gd name="connsiteY2" fmla="*/ 715992 h 715992"/>
                <a:gd name="connsiteX3" fmla="*/ 1725283 w 1725283"/>
                <a:gd name="connsiteY3" fmla="*/ 422694 h 715992"/>
                <a:gd name="connsiteX4" fmla="*/ 1656271 w 1725283"/>
                <a:gd name="connsiteY4" fmla="*/ 379562 h 715992"/>
                <a:gd name="connsiteX5" fmla="*/ 0 w 1725283"/>
                <a:gd name="connsiteY5" fmla="*/ 0 h 71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283" h="715992">
                  <a:moveTo>
                    <a:pt x="0" y="0"/>
                  </a:moveTo>
                  <a:lnTo>
                    <a:pt x="8626" y="664234"/>
                  </a:lnTo>
                  <a:lnTo>
                    <a:pt x="1708030" y="715992"/>
                  </a:lnTo>
                  <a:lnTo>
                    <a:pt x="1725283" y="422694"/>
                  </a:lnTo>
                  <a:lnTo>
                    <a:pt x="1656271" y="379562"/>
                  </a:lnTo>
                  <a:lnTo>
                    <a:pt x="0" y="0"/>
                  </a:lnTo>
                  <a:close/>
                </a:path>
              </a:pathLst>
            </a:custGeom>
            <a:gradFill>
              <a:gsLst>
                <a:gs pos="0">
                  <a:schemeClr val="accent3">
                    <a:lumMod val="60000"/>
                    <a:lumOff val="40000"/>
                  </a:schemeClr>
                </a:gs>
                <a:gs pos="100000">
                  <a:schemeClr val="accent3">
                    <a:lumMod val="60000"/>
                    <a:lumOff val="40000"/>
                  </a:schemeClr>
                </a:gs>
              </a:gsLst>
            </a:gradFill>
            <a:ln w="0">
              <a:solidFill>
                <a:schemeClr val="bg1">
                  <a:lumMod val="6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400" b="1" dirty="0">
                <a:solidFill>
                  <a:srgbClr val="000000"/>
                </a:solidFill>
                <a:latin typeface="Arial"/>
                <a:ea typeface="ＭＳ Ｐゴシック"/>
              </a:endParaRPr>
            </a:p>
          </p:txBody>
        </p:sp>
        <p:sp>
          <p:nvSpPr>
            <p:cNvPr id="21" name="Freeform 20"/>
            <p:cNvSpPr/>
            <p:nvPr/>
          </p:nvSpPr>
          <p:spPr bwMode="auto">
            <a:xfrm>
              <a:off x="5141344" y="1319842"/>
              <a:ext cx="1733910" cy="871267"/>
            </a:xfrm>
            <a:custGeom>
              <a:avLst/>
              <a:gdLst>
                <a:gd name="connsiteX0" fmla="*/ 17252 w 1708030"/>
                <a:gd name="connsiteY0" fmla="*/ 0 h 871267"/>
                <a:gd name="connsiteX1" fmla="*/ 0 w 1708030"/>
                <a:gd name="connsiteY1" fmla="*/ 431320 h 871267"/>
                <a:gd name="connsiteX2" fmla="*/ 1708030 w 1708030"/>
                <a:gd name="connsiteY2" fmla="*/ 871267 h 871267"/>
                <a:gd name="connsiteX3" fmla="*/ 1708030 w 1708030"/>
                <a:gd name="connsiteY3" fmla="*/ 457200 h 871267"/>
                <a:gd name="connsiteX4" fmla="*/ 17252 w 1708030"/>
                <a:gd name="connsiteY4" fmla="*/ 0 h 87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030" h="871267">
                  <a:moveTo>
                    <a:pt x="17252" y="0"/>
                  </a:moveTo>
                  <a:lnTo>
                    <a:pt x="0" y="431320"/>
                  </a:lnTo>
                  <a:lnTo>
                    <a:pt x="1708030" y="871267"/>
                  </a:lnTo>
                  <a:lnTo>
                    <a:pt x="1708030" y="457200"/>
                  </a:lnTo>
                  <a:lnTo>
                    <a:pt x="17252" y="0"/>
                  </a:lnTo>
                  <a:close/>
                </a:path>
              </a:pathLst>
            </a:custGeom>
            <a:gradFill>
              <a:gsLst>
                <a:gs pos="0">
                  <a:schemeClr val="tx2">
                    <a:lumMod val="25000"/>
                    <a:lumOff val="75000"/>
                  </a:schemeClr>
                </a:gs>
                <a:gs pos="100000">
                  <a:schemeClr val="tx2">
                    <a:lumMod val="25000"/>
                    <a:lumOff val="75000"/>
                  </a:schemeClr>
                </a:gs>
              </a:gsLs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400" b="1" dirty="0">
                <a:solidFill>
                  <a:srgbClr val="000000"/>
                </a:solidFill>
                <a:latin typeface="Arial"/>
                <a:ea typeface="ＭＳ Ｐゴシック"/>
              </a:endParaRPr>
            </a:p>
          </p:txBody>
        </p:sp>
        <p:cxnSp>
          <p:nvCxnSpPr>
            <p:cNvPr id="22" name="Straight Connector 21"/>
            <p:cNvCxnSpPr/>
            <p:nvPr/>
          </p:nvCxnSpPr>
          <p:spPr bwMode="auto">
            <a:xfrm>
              <a:off x="5132717" y="1733909"/>
              <a:ext cx="1742536" cy="465827"/>
            </a:xfrm>
            <a:prstGeom prst="line">
              <a:avLst/>
            </a:prstGeom>
            <a:noFill/>
            <a:ln w="38100" cap="flat" cmpd="sng" algn="ctr">
              <a:solidFill>
                <a:schemeClr val="accent3">
                  <a:lumMod val="75000"/>
                </a:schemeClr>
              </a:solidFill>
              <a:prstDash val="solid"/>
              <a:round/>
              <a:headEnd type="none" w="med" len="med"/>
              <a:tailEnd type="none" w="med" len="med"/>
            </a:ln>
            <a:effectLst/>
          </p:spPr>
        </p:cxnSp>
        <p:cxnSp>
          <p:nvCxnSpPr>
            <p:cNvPr id="23" name="Straight Connector 22"/>
            <p:cNvCxnSpPr/>
            <p:nvPr/>
          </p:nvCxnSpPr>
          <p:spPr bwMode="auto">
            <a:xfrm>
              <a:off x="5148804" y="1330661"/>
              <a:ext cx="1742536" cy="465827"/>
            </a:xfrm>
            <a:prstGeom prst="line">
              <a:avLst/>
            </a:prstGeom>
            <a:noFill/>
            <a:ln w="38100" cap="flat" cmpd="sng" algn="ctr">
              <a:solidFill>
                <a:schemeClr val="tx2">
                  <a:lumMod val="50000"/>
                  <a:lumOff val="50000"/>
                </a:schemeClr>
              </a:solidFill>
              <a:prstDash val="solid"/>
              <a:round/>
              <a:headEnd type="none" w="med" len="med"/>
              <a:tailEnd type="none" w="med" len="med"/>
            </a:ln>
            <a:effectLst/>
          </p:spPr>
        </p:cxnSp>
        <p:sp>
          <p:nvSpPr>
            <p:cNvPr id="24" name="Isosceles Triangle 23"/>
            <p:cNvSpPr/>
            <p:nvPr/>
          </p:nvSpPr>
          <p:spPr bwMode="auto">
            <a:xfrm flipV="1">
              <a:off x="6003984" y="1366303"/>
              <a:ext cx="219456" cy="199609"/>
            </a:xfrm>
            <a:prstGeom prst="triangle">
              <a:avLst/>
            </a:prstGeom>
            <a:gradFill>
              <a:gsLst>
                <a:gs pos="0">
                  <a:schemeClr val="tx2">
                    <a:lumMod val="50000"/>
                    <a:lumOff val="50000"/>
                  </a:schemeClr>
                </a:gs>
                <a:gs pos="100000">
                  <a:schemeClr val="tx2">
                    <a:lumMod val="50000"/>
                    <a:lumOff val="50000"/>
                  </a:schemeClr>
                </a:gs>
              </a:gsLs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400" b="1" dirty="0">
                <a:solidFill>
                  <a:srgbClr val="000000"/>
                </a:solidFill>
                <a:latin typeface="Arial"/>
                <a:ea typeface="ＭＳ Ｐゴシック"/>
              </a:endParaRPr>
            </a:p>
          </p:txBody>
        </p:sp>
      </p:gr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9245" y="4377640"/>
            <a:ext cx="1368163" cy="2432290"/>
          </a:xfrm>
          <a:prstGeom prst="rect">
            <a:avLst/>
          </a:prstGeom>
        </p:spPr>
      </p:pic>
      <p:pic>
        <p:nvPicPr>
          <p:cNvPr id="18" name="Picture 17"/>
          <p:cNvPicPr>
            <a:picLocks noChangeAspect="1"/>
          </p:cNvPicPr>
          <p:nvPr/>
        </p:nvPicPr>
        <p:blipFill>
          <a:blip r:embed="rId5"/>
          <a:stretch>
            <a:fillRect/>
          </a:stretch>
        </p:blipFill>
        <p:spPr>
          <a:xfrm>
            <a:off x="5634064" y="1784682"/>
            <a:ext cx="4321685" cy="2445356"/>
          </a:xfrm>
          <a:prstGeom prst="rect">
            <a:avLst/>
          </a:prstGeom>
        </p:spPr>
      </p:pic>
      <p:sp>
        <p:nvSpPr>
          <p:cNvPr id="25" name="TextBox 24"/>
          <p:cNvSpPr txBox="1"/>
          <p:nvPr/>
        </p:nvSpPr>
        <p:spPr>
          <a:xfrm>
            <a:off x="1625818" y="6470574"/>
            <a:ext cx="2954655" cy="369332"/>
          </a:xfrm>
          <a:prstGeom prst="rect">
            <a:avLst/>
          </a:prstGeom>
          <a:noFill/>
        </p:spPr>
        <p:txBody>
          <a:bodyPr wrap="none" rtlCol="0">
            <a:spAutoFit/>
          </a:bodyPr>
          <a:lstStyle/>
          <a:p>
            <a:r>
              <a:rPr lang="en-US" dirty="0">
                <a:solidFill>
                  <a:schemeClr val="bg1">
                    <a:lumMod val="50000"/>
                  </a:schemeClr>
                </a:solidFill>
              </a:rPr>
              <a:t>Slide from David Maidment</a:t>
            </a:r>
          </a:p>
        </p:txBody>
      </p:sp>
    </p:spTree>
    <p:extLst>
      <p:ext uri="{BB962C8B-B14F-4D97-AF65-F5344CB8AC3E}">
        <p14:creationId xmlns:p14="http://schemas.microsoft.com/office/powerpoint/2010/main" val="1565115691"/>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2094988" y="1214207"/>
            <a:ext cx="7403892" cy="5971298"/>
            <a:chOff x="224210" y="1197204"/>
            <a:chExt cx="7505956" cy="6053614"/>
          </a:xfrm>
        </p:grpSpPr>
        <p:pic>
          <p:nvPicPr>
            <p:cNvPr id="7" name="Picture 6"/>
            <p:cNvPicPr>
              <a:picLocks noChangeAspect="1"/>
            </p:cNvPicPr>
            <p:nvPr/>
          </p:nvPicPr>
          <p:blipFill>
            <a:blip r:embed="rId2"/>
            <a:stretch>
              <a:fillRect/>
            </a:stretch>
          </p:blipFill>
          <p:spPr>
            <a:xfrm>
              <a:off x="261047" y="1209726"/>
              <a:ext cx="3530506" cy="2261953"/>
            </a:xfrm>
            <a:prstGeom prst="rect">
              <a:avLst/>
            </a:prstGeom>
            <a:ln w="3175">
              <a:solidFill>
                <a:schemeClr val="bg1">
                  <a:lumMod val="65000"/>
                </a:schemeClr>
              </a:solidFill>
            </a:ln>
          </p:spPr>
        </p:pic>
        <p:grpSp>
          <p:nvGrpSpPr>
            <p:cNvPr id="8" name="Group 7"/>
            <p:cNvGrpSpPr/>
            <p:nvPr/>
          </p:nvGrpSpPr>
          <p:grpSpPr>
            <a:xfrm>
              <a:off x="495916" y="1463312"/>
              <a:ext cx="899251" cy="742560"/>
              <a:chOff x="268000" y="2873972"/>
              <a:chExt cx="2796727" cy="2523090"/>
            </a:xfrm>
            <a:solidFill>
              <a:schemeClr val="bg1"/>
            </a:solidFill>
          </p:grpSpPr>
          <p:pic>
            <p:nvPicPr>
              <p:cNvPr id="9" name="Picture 8"/>
              <p:cNvPicPr>
                <a:picLocks noChangeAspect="1"/>
              </p:cNvPicPr>
              <p:nvPr/>
            </p:nvPicPr>
            <p:blipFill>
              <a:blip r:embed="rId3"/>
              <a:stretch>
                <a:fillRect/>
              </a:stretch>
            </p:blipFill>
            <p:spPr>
              <a:xfrm>
                <a:off x="268000" y="2873972"/>
                <a:ext cx="2796727" cy="2523090"/>
              </a:xfrm>
              <a:prstGeom prst="rect">
                <a:avLst/>
              </a:prstGeom>
              <a:grpFill/>
              <a:ln w="3175">
                <a:solidFill>
                  <a:schemeClr val="bg1">
                    <a:lumMod val="65000"/>
                  </a:schemeClr>
                </a:solidFill>
              </a:ln>
            </p:spPr>
          </p:pic>
          <p:sp>
            <p:nvSpPr>
              <p:cNvPr id="10" name="Rectangle 9"/>
              <p:cNvSpPr/>
              <p:nvPr/>
            </p:nvSpPr>
            <p:spPr bwMode="auto">
              <a:xfrm>
                <a:off x="1954924" y="4135517"/>
                <a:ext cx="152400" cy="141889"/>
              </a:xfrm>
              <a:prstGeom prst="rect">
                <a:avLst/>
              </a:prstGeom>
              <a:solidFill>
                <a:srgbClr val="FF0000"/>
              </a:solidFill>
              <a:ln>
                <a:solidFill>
                  <a:schemeClr val="bg1">
                    <a:lumMod val="6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pic>
          <p:nvPicPr>
            <p:cNvPr id="11" name="Picture 10"/>
            <p:cNvPicPr>
              <a:picLocks noChangeAspect="1"/>
            </p:cNvPicPr>
            <p:nvPr/>
          </p:nvPicPr>
          <p:blipFill>
            <a:blip r:embed="rId4"/>
            <a:stretch>
              <a:fillRect/>
            </a:stretch>
          </p:blipFill>
          <p:spPr>
            <a:xfrm>
              <a:off x="5156462" y="1197204"/>
              <a:ext cx="2556538" cy="2286999"/>
            </a:xfrm>
            <a:prstGeom prst="rect">
              <a:avLst/>
            </a:prstGeom>
            <a:ln w="3175">
              <a:solidFill>
                <a:schemeClr val="bg1">
                  <a:lumMod val="65000"/>
                </a:schemeClr>
              </a:solidFill>
            </a:ln>
          </p:spPr>
        </p:pic>
        <p:sp>
          <p:nvSpPr>
            <p:cNvPr id="12" name="Right Arrow 11"/>
            <p:cNvSpPr/>
            <p:nvPr/>
          </p:nvSpPr>
          <p:spPr bwMode="auto">
            <a:xfrm>
              <a:off x="4162923" y="2182469"/>
              <a:ext cx="622169" cy="358218"/>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3" name="Down Arrow 12"/>
            <p:cNvSpPr/>
            <p:nvPr/>
          </p:nvSpPr>
          <p:spPr bwMode="auto">
            <a:xfrm>
              <a:off x="6333643" y="3742230"/>
              <a:ext cx="281079" cy="418530"/>
            </a:xfrm>
            <a:prstGeom prst="down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4" name="Right Arrow 13"/>
            <p:cNvSpPr/>
            <p:nvPr/>
          </p:nvSpPr>
          <p:spPr bwMode="auto">
            <a:xfrm flipH="1">
              <a:off x="4225061" y="5395701"/>
              <a:ext cx="560031" cy="320511"/>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15" name="Picture 14"/>
            <p:cNvPicPr>
              <a:picLocks noChangeAspect="1"/>
            </p:cNvPicPr>
            <p:nvPr/>
          </p:nvPicPr>
          <p:blipFill>
            <a:blip r:embed="rId5"/>
            <a:stretch>
              <a:fillRect/>
            </a:stretch>
          </p:blipFill>
          <p:spPr>
            <a:xfrm>
              <a:off x="228270" y="4522485"/>
              <a:ext cx="3705225" cy="1971675"/>
            </a:xfrm>
            <a:prstGeom prst="rect">
              <a:avLst/>
            </a:prstGeom>
            <a:ln w="3175">
              <a:solidFill>
                <a:schemeClr val="bg1">
                  <a:lumMod val="65000"/>
                </a:schemeClr>
              </a:solidFill>
            </a:ln>
          </p:spPr>
        </p:pic>
        <p:sp>
          <p:nvSpPr>
            <p:cNvPr id="16" name="TextBox 15"/>
            <p:cNvSpPr txBox="1"/>
            <p:nvPr/>
          </p:nvSpPr>
          <p:spPr>
            <a:xfrm>
              <a:off x="300763" y="4198074"/>
              <a:ext cx="914400" cy="914400"/>
            </a:xfrm>
            <a:prstGeom prst="rect">
              <a:avLst/>
            </a:prstGeom>
            <a:noFill/>
            <a:effectLst/>
          </p:spPr>
          <p:txBody>
            <a:bodyPr wrap="none" lIns="0" tIns="0" rIns="0" bIns="0" rtlCol="0">
              <a:noAutofit/>
            </a:bodyPr>
            <a:lstStyle/>
            <a:p>
              <a:pPr eaLnBrk="0" hangingPunct="0">
                <a:lnSpc>
                  <a:spcPts val="1800"/>
                </a:lnSpc>
              </a:pPr>
              <a:r>
                <a:rPr lang="en-US" sz="1400" b="1" dirty="0"/>
                <a:t>Summary of Impacts for Disaster Districts</a:t>
              </a:r>
            </a:p>
          </p:txBody>
        </p:sp>
        <p:sp>
          <p:nvSpPr>
            <p:cNvPr id="17" name="TextBox 16"/>
            <p:cNvSpPr txBox="1"/>
            <p:nvPr/>
          </p:nvSpPr>
          <p:spPr>
            <a:xfrm>
              <a:off x="4428288" y="4119350"/>
              <a:ext cx="914400" cy="914400"/>
            </a:xfrm>
            <a:prstGeom prst="rect">
              <a:avLst/>
            </a:prstGeom>
            <a:noFill/>
            <a:effectLst/>
          </p:spPr>
          <p:txBody>
            <a:bodyPr wrap="none" lIns="0" tIns="0" rIns="0" bIns="0" rtlCol="0">
              <a:noAutofit/>
            </a:bodyPr>
            <a:lstStyle/>
            <a:p>
              <a:pPr eaLnBrk="0" hangingPunct="0">
                <a:lnSpc>
                  <a:spcPts val="1800"/>
                </a:lnSpc>
              </a:pPr>
              <a:r>
                <a:rPr lang="en-US" sz="1400" b="1" dirty="0"/>
                <a:t>Inundation mapping and local impact assessment</a:t>
              </a:r>
            </a:p>
          </p:txBody>
        </p:sp>
        <p:sp>
          <p:nvSpPr>
            <p:cNvPr id="18" name="TextBox 17"/>
            <p:cNvSpPr txBox="1"/>
            <p:nvPr/>
          </p:nvSpPr>
          <p:spPr>
            <a:xfrm>
              <a:off x="224210" y="3511390"/>
              <a:ext cx="914400" cy="914400"/>
            </a:xfrm>
            <a:prstGeom prst="rect">
              <a:avLst/>
            </a:prstGeom>
            <a:noFill/>
            <a:effectLst/>
          </p:spPr>
          <p:txBody>
            <a:bodyPr wrap="none" lIns="0" tIns="0" rIns="0" bIns="0" rtlCol="0">
              <a:noAutofit/>
            </a:bodyPr>
            <a:lstStyle/>
            <a:p>
              <a:pPr eaLnBrk="0" hangingPunct="0">
                <a:lnSpc>
                  <a:spcPts val="1800"/>
                </a:lnSpc>
              </a:pPr>
              <a:r>
                <a:rPr lang="en-US" sz="1400" b="1" dirty="0"/>
                <a:t>National Water Model discharge forecasts</a:t>
              </a:r>
            </a:p>
          </p:txBody>
        </p:sp>
        <p:sp>
          <p:nvSpPr>
            <p:cNvPr id="19" name="TextBox 18"/>
            <p:cNvSpPr txBox="1"/>
            <p:nvPr/>
          </p:nvSpPr>
          <p:spPr>
            <a:xfrm>
              <a:off x="4162923" y="3510995"/>
              <a:ext cx="914400" cy="914400"/>
            </a:xfrm>
            <a:prstGeom prst="rect">
              <a:avLst/>
            </a:prstGeom>
            <a:noFill/>
            <a:effectLst/>
          </p:spPr>
          <p:txBody>
            <a:bodyPr wrap="none" lIns="0" tIns="0" rIns="0" bIns="0" rtlCol="0">
              <a:noAutofit/>
            </a:bodyPr>
            <a:lstStyle/>
            <a:p>
              <a:pPr eaLnBrk="0" hangingPunct="0">
                <a:lnSpc>
                  <a:spcPts val="1800"/>
                </a:lnSpc>
              </a:pPr>
              <a:r>
                <a:rPr lang="en-US" sz="1400" b="1" dirty="0"/>
                <a:t>Conversion of discharge to depth using rating curves</a:t>
              </a:r>
            </a:p>
          </p:txBody>
        </p:sp>
        <p:pic>
          <p:nvPicPr>
            <p:cNvPr id="20" name="Picture 19"/>
            <p:cNvPicPr>
              <a:picLocks noChangeAspect="1"/>
            </p:cNvPicPr>
            <p:nvPr/>
          </p:nvPicPr>
          <p:blipFill>
            <a:blip r:embed="rId6"/>
            <a:stretch>
              <a:fillRect/>
            </a:stretch>
          </p:blipFill>
          <p:spPr>
            <a:xfrm>
              <a:off x="5156462" y="4367717"/>
              <a:ext cx="2573704" cy="2425901"/>
            </a:xfrm>
            <a:prstGeom prst="rect">
              <a:avLst/>
            </a:prstGeom>
            <a:ln w="3175">
              <a:solidFill>
                <a:schemeClr val="bg1">
                  <a:lumMod val="75000"/>
                </a:schemeClr>
              </a:solidFill>
            </a:ln>
          </p:spPr>
        </p:pic>
        <p:sp>
          <p:nvSpPr>
            <p:cNvPr id="21" name="TextBox 20"/>
            <p:cNvSpPr txBox="1"/>
            <p:nvPr/>
          </p:nvSpPr>
          <p:spPr>
            <a:xfrm>
              <a:off x="4304865" y="6336418"/>
              <a:ext cx="914400" cy="914400"/>
            </a:xfrm>
            <a:prstGeom prst="rect">
              <a:avLst/>
            </a:prstGeom>
            <a:noFill/>
            <a:effectLst/>
          </p:spPr>
          <p:txBody>
            <a:bodyPr wrap="square" lIns="0" tIns="0" rIns="0" bIns="0" rtlCol="0">
              <a:noAutofit/>
            </a:bodyPr>
            <a:lstStyle/>
            <a:p>
              <a:pPr eaLnBrk="0" hangingPunct="0">
                <a:lnSpc>
                  <a:spcPts val="1800"/>
                </a:lnSpc>
              </a:pPr>
              <a:r>
                <a:rPr lang="en-US" sz="1400" b="1" dirty="0"/>
                <a:t>ESRI</a:t>
              </a:r>
            </a:p>
          </p:txBody>
        </p:sp>
      </p:grpSp>
      <p:sp>
        <p:nvSpPr>
          <p:cNvPr id="27" name="Title 26"/>
          <p:cNvSpPr>
            <a:spLocks noGrp="1"/>
          </p:cNvSpPr>
          <p:nvPr>
            <p:ph type="title"/>
          </p:nvPr>
        </p:nvSpPr>
        <p:spPr>
          <a:xfrm>
            <a:off x="2248990" y="269446"/>
            <a:ext cx="7312991" cy="484632"/>
          </a:xfrm>
        </p:spPr>
        <p:txBody>
          <a:bodyPr/>
          <a:lstStyle/>
          <a:p>
            <a:pPr algn="ctr"/>
            <a:r>
              <a:rPr lang="en-US" sz="2000" dirty="0"/>
              <a:t>Automated workflow prototyped for Texas Flood Response System by David Maidment and Colleagues</a:t>
            </a:r>
            <a:br>
              <a:rPr lang="en-US" sz="2000" dirty="0"/>
            </a:br>
            <a:endParaRPr lang="en-US" sz="2000" dirty="0"/>
          </a:p>
        </p:txBody>
      </p:sp>
    </p:spTree>
    <p:extLst>
      <p:ext uri="{BB962C8B-B14F-4D97-AF65-F5344CB8AC3E}">
        <p14:creationId xmlns:p14="http://schemas.microsoft.com/office/powerpoint/2010/main" val="1868196328"/>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1981200" y="1417638"/>
            <a:ext cx="8229600" cy="4876912"/>
          </a:xfrm>
        </p:spPr>
        <p:txBody>
          <a:bodyPr>
            <a:normAutofit/>
          </a:bodyPr>
          <a:lstStyle/>
          <a:p>
            <a:r>
              <a:rPr lang="en-US" dirty="0" smtClean="0"/>
              <a:t>The height above nearest stream approach suggested as way to rapidly approximate real time flood inundation</a:t>
            </a:r>
          </a:p>
          <a:p>
            <a:r>
              <a:rPr lang="en-US" dirty="0" smtClean="0"/>
              <a:t>Includes an approach to approximate reach scale hydraulic properties</a:t>
            </a:r>
          </a:p>
          <a:p>
            <a:r>
              <a:rPr lang="en-US" dirty="0"/>
              <a:t>DEM topography should represent river bed elevations to maximal extent possible</a:t>
            </a:r>
          </a:p>
          <a:p>
            <a:r>
              <a:rPr lang="en-US" dirty="0" smtClean="0"/>
              <a:t>DEM conditioning used to align </a:t>
            </a:r>
            <a:r>
              <a:rPr lang="en-US" dirty="0"/>
              <a:t>and reconcile elevation and hydrography </a:t>
            </a:r>
            <a:r>
              <a:rPr lang="en-US" dirty="0" smtClean="0"/>
              <a:t>(obstacle </a:t>
            </a:r>
            <a:r>
              <a:rPr lang="en-US" dirty="0"/>
              <a:t>removal </a:t>
            </a:r>
            <a:r>
              <a:rPr lang="en-US" dirty="0" smtClean="0"/>
              <a:t>approach)</a:t>
            </a:r>
            <a:endParaRPr lang="en-US" dirty="0"/>
          </a:p>
          <a:p>
            <a:r>
              <a:rPr lang="en-US" dirty="0" smtClean="0"/>
              <a:t>Can exploit high </a:t>
            </a:r>
            <a:r>
              <a:rPr lang="en-US" dirty="0"/>
              <a:t>resolution (e.g. LIDAR) data in areas where accuracy is critical</a:t>
            </a:r>
          </a:p>
          <a:p>
            <a:endParaRPr lang="en-US" dirty="0" smtClean="0"/>
          </a:p>
        </p:txBody>
      </p:sp>
    </p:spTree>
    <p:extLst>
      <p:ext uri="{BB962C8B-B14F-4D97-AF65-F5344CB8AC3E}">
        <p14:creationId xmlns:p14="http://schemas.microsoft.com/office/powerpoint/2010/main" val="1680308681"/>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555300" y="596833"/>
            <a:ext cx="11360800" cy="4555200"/>
          </a:xfrm>
        </p:spPr>
        <p:txBody>
          <a:bodyPr/>
          <a:lstStyle/>
          <a:p>
            <a:pPr marL="0" indent="0">
              <a:buNone/>
            </a:pPr>
            <a:r>
              <a:rPr lang="en-US" b="1" dirty="0" smtClean="0"/>
              <a:t>Acknowledgements</a:t>
            </a:r>
          </a:p>
          <a:p>
            <a:r>
              <a:rPr lang="en-US" dirty="0" smtClean="0"/>
              <a:t>Multiple grants from US National Science Foundation and USGS</a:t>
            </a:r>
          </a:p>
          <a:p>
            <a:endParaRPr lang="en-US" dirty="0"/>
          </a:p>
          <a:p>
            <a:pPr marL="0" indent="0">
              <a:buNone/>
            </a:pPr>
            <a:r>
              <a:rPr lang="en-US" b="1" dirty="0" smtClean="0"/>
              <a:t>Papers</a:t>
            </a:r>
          </a:p>
          <a:p>
            <a:r>
              <a:rPr lang="en-US" sz="2400" dirty="0"/>
              <a:t>Liu, Y. Y., D. R. Maidment, D. G. Tarboton, X. Zheng and S. Wang, (2017), "A </a:t>
            </a:r>
            <a:r>
              <a:rPr lang="en-US" sz="2400" dirty="0" err="1"/>
              <a:t>cybergis</a:t>
            </a:r>
            <a:r>
              <a:rPr lang="en-US" sz="2400" dirty="0"/>
              <a:t> integration and computation framework for high-resolution continental-scale flood inundation mapping," </a:t>
            </a:r>
            <a:r>
              <a:rPr lang="en-US" sz="2400" u="sng" dirty="0"/>
              <a:t>Submitted to Journal of the American Water Resources Association.</a:t>
            </a:r>
            <a:endParaRPr lang="en-US" sz="2400" dirty="0"/>
          </a:p>
          <a:p>
            <a:r>
              <a:rPr lang="en-US" sz="2400" dirty="0"/>
              <a:t>Zheng, X., D. G. Tarboton, D. R. Maidment, Y. Y. Liu and P. Passalacqua, (2017), "River channel geometry and rating curve estimation using height above the nearest drainage," </a:t>
            </a:r>
            <a:r>
              <a:rPr lang="en-US" sz="2400" u="sng" dirty="0"/>
              <a:t>Submitted to Journal of the American Water Resources </a:t>
            </a:r>
            <a:r>
              <a:rPr lang="en-US" sz="2400" u="sng" dirty="0" smtClean="0"/>
              <a:t>Association</a:t>
            </a:r>
          </a:p>
          <a:p>
            <a:endParaRPr lang="en-US" dirty="0"/>
          </a:p>
        </p:txBody>
      </p:sp>
    </p:spTree>
    <p:extLst>
      <p:ext uri="{BB962C8B-B14F-4D97-AF65-F5344CB8AC3E}">
        <p14:creationId xmlns:p14="http://schemas.microsoft.com/office/powerpoint/2010/main" val="1850427367"/>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02488" y="245182"/>
            <a:ext cx="9187025" cy="1025091"/>
          </a:xfrm>
        </p:spPr>
        <p:txBody>
          <a:bodyPr/>
          <a:lstStyle/>
          <a:p>
            <a:pPr algn="ctr"/>
            <a:r>
              <a:rPr lang="en-US" sz="3200" dirty="0" smtClean="0">
                <a:solidFill>
                  <a:prstClr val="black"/>
                </a:solidFill>
              </a:rPr>
              <a:t>Flooding </a:t>
            </a:r>
            <a:r>
              <a:rPr lang="en-US" sz="3200" dirty="0">
                <a:solidFill>
                  <a:prstClr val="black"/>
                </a:solidFill>
              </a:rPr>
              <a:t>occurs when </a:t>
            </a:r>
            <a:r>
              <a:rPr lang="en-US" sz="3200" dirty="0">
                <a:solidFill>
                  <a:srgbClr val="001446">
                    <a:lumMod val="50000"/>
                    <a:lumOff val="50000"/>
                  </a:srgbClr>
                </a:solidFill>
              </a:rPr>
              <a:t>Water Depth </a:t>
            </a:r>
            <a:r>
              <a:rPr lang="en-US" sz="3200" dirty="0">
                <a:solidFill>
                  <a:prstClr val="black"/>
                </a:solidFill>
              </a:rPr>
              <a:t>is greater </a:t>
            </a:r>
            <a:r>
              <a:rPr lang="en-US" sz="3200" dirty="0" smtClean="0">
                <a:solidFill>
                  <a:prstClr val="black"/>
                </a:solidFill>
              </a:rPr>
              <a:t>than </a:t>
            </a:r>
            <a:r>
              <a:rPr lang="en-US" sz="3200" dirty="0" smtClean="0">
                <a:solidFill>
                  <a:schemeClr val="tx1"/>
                </a:solidFill>
              </a:rPr>
              <a:t>Height Above Nearest Drainage (HAND)</a:t>
            </a:r>
            <a:endParaRPr lang="en-US" sz="3200" dirty="0">
              <a:solidFill>
                <a:schemeClr val="tx1"/>
              </a:solidFill>
            </a:endParaRPr>
          </a:p>
        </p:txBody>
      </p:sp>
      <p:grpSp>
        <p:nvGrpSpPr>
          <p:cNvPr id="8" name="Group 7"/>
          <p:cNvGrpSpPr/>
          <p:nvPr/>
        </p:nvGrpSpPr>
        <p:grpSpPr>
          <a:xfrm>
            <a:off x="626687" y="1391966"/>
            <a:ext cx="10185484" cy="4467768"/>
            <a:chOff x="1972887" y="2643447"/>
            <a:chExt cx="7257012" cy="3183221"/>
          </a:xfrm>
        </p:grpSpPr>
        <p:sp>
          <p:nvSpPr>
            <p:cNvPr id="14" name="Freeform 13"/>
            <p:cNvSpPr/>
            <p:nvPr/>
          </p:nvSpPr>
          <p:spPr bwMode="auto">
            <a:xfrm>
              <a:off x="4923906" y="4712948"/>
              <a:ext cx="1521229" cy="631767"/>
            </a:xfrm>
            <a:custGeom>
              <a:avLst/>
              <a:gdLst>
                <a:gd name="connsiteX0" fmla="*/ 0 w 1521229"/>
                <a:gd name="connsiteY0" fmla="*/ 8313 h 631767"/>
                <a:gd name="connsiteX1" fmla="*/ 1521229 w 1521229"/>
                <a:gd name="connsiteY1" fmla="*/ 0 h 631767"/>
                <a:gd name="connsiteX2" fmla="*/ 1404851 w 1521229"/>
                <a:gd name="connsiteY2" fmla="*/ 282633 h 631767"/>
                <a:gd name="connsiteX3" fmla="*/ 1263534 w 1521229"/>
                <a:gd name="connsiteY3" fmla="*/ 407324 h 631767"/>
                <a:gd name="connsiteX4" fmla="*/ 1130531 w 1521229"/>
                <a:gd name="connsiteY4" fmla="*/ 498764 h 631767"/>
                <a:gd name="connsiteX5" fmla="*/ 972589 w 1521229"/>
                <a:gd name="connsiteY5" fmla="*/ 581891 h 631767"/>
                <a:gd name="connsiteX6" fmla="*/ 831273 w 1521229"/>
                <a:gd name="connsiteY6" fmla="*/ 631767 h 631767"/>
                <a:gd name="connsiteX7" fmla="*/ 822960 w 1521229"/>
                <a:gd name="connsiteY7" fmla="*/ 631767 h 631767"/>
                <a:gd name="connsiteX8" fmla="*/ 490451 w 1521229"/>
                <a:gd name="connsiteY8" fmla="*/ 590204 h 631767"/>
                <a:gd name="connsiteX9" fmla="*/ 282633 w 1521229"/>
                <a:gd name="connsiteY9" fmla="*/ 374073 h 631767"/>
                <a:gd name="connsiteX10" fmla="*/ 99753 w 1521229"/>
                <a:gd name="connsiteY10" fmla="*/ 166254 h 631767"/>
                <a:gd name="connsiteX11" fmla="*/ 0 w 1521229"/>
                <a:gd name="connsiteY11" fmla="*/ 8313 h 63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229" h="631767">
                  <a:moveTo>
                    <a:pt x="0" y="8313"/>
                  </a:moveTo>
                  <a:lnTo>
                    <a:pt x="1521229" y="0"/>
                  </a:lnTo>
                  <a:lnTo>
                    <a:pt x="1404851" y="282633"/>
                  </a:lnTo>
                  <a:lnTo>
                    <a:pt x="1263534" y="407324"/>
                  </a:lnTo>
                  <a:lnTo>
                    <a:pt x="1130531" y="498764"/>
                  </a:lnTo>
                  <a:lnTo>
                    <a:pt x="972589" y="581891"/>
                  </a:lnTo>
                  <a:lnTo>
                    <a:pt x="831273" y="631767"/>
                  </a:lnTo>
                  <a:lnTo>
                    <a:pt x="822960" y="631767"/>
                  </a:lnTo>
                  <a:lnTo>
                    <a:pt x="490451" y="590204"/>
                  </a:lnTo>
                  <a:lnTo>
                    <a:pt x="282633" y="374073"/>
                  </a:lnTo>
                  <a:lnTo>
                    <a:pt x="99753" y="166254"/>
                  </a:lnTo>
                  <a:lnTo>
                    <a:pt x="0" y="8313"/>
                  </a:lnTo>
                  <a:close/>
                </a:path>
              </a:pathLst>
            </a:custGeom>
            <a:solidFill>
              <a:schemeClr val="tx2">
                <a:lumMod val="50000"/>
                <a:lumOff val="50000"/>
              </a:schemeClr>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b="1" dirty="0">
                <a:solidFill>
                  <a:srgbClr val="000000"/>
                </a:solidFill>
                <a:latin typeface="Arial" charset="0"/>
                <a:ea typeface="ＭＳ Ｐゴシック" pitchFamily="16" charset="-128"/>
                <a:cs typeface="ＭＳ Ｐゴシック" pitchFamily="-97" charset="-128"/>
              </a:endParaRPr>
            </a:p>
          </p:txBody>
        </p:sp>
        <p:sp>
          <p:nvSpPr>
            <p:cNvPr id="2" name="Freeform 1"/>
            <p:cNvSpPr/>
            <p:nvPr/>
          </p:nvSpPr>
          <p:spPr bwMode="auto">
            <a:xfrm>
              <a:off x="2779223" y="3266902"/>
              <a:ext cx="5527963" cy="2077812"/>
            </a:xfrm>
            <a:custGeom>
              <a:avLst/>
              <a:gdLst>
                <a:gd name="connsiteX0" fmla="*/ 0 w 5527963"/>
                <a:gd name="connsiteY0" fmla="*/ 108065 h 2077812"/>
                <a:gd name="connsiteX1" fmla="*/ 689956 w 5527963"/>
                <a:gd name="connsiteY1" fmla="*/ 133003 h 2077812"/>
                <a:gd name="connsiteX2" fmla="*/ 1155469 w 5527963"/>
                <a:gd name="connsiteY2" fmla="*/ 249382 h 2077812"/>
                <a:gd name="connsiteX3" fmla="*/ 1753985 w 5527963"/>
                <a:gd name="connsiteY3" fmla="*/ 806334 h 2077812"/>
                <a:gd name="connsiteX4" fmla="*/ 2236123 w 5527963"/>
                <a:gd name="connsiteY4" fmla="*/ 1546167 h 2077812"/>
                <a:gd name="connsiteX5" fmla="*/ 2809702 w 5527963"/>
                <a:gd name="connsiteY5" fmla="*/ 2069869 h 2077812"/>
                <a:gd name="connsiteX6" fmla="*/ 3491345 w 5527963"/>
                <a:gd name="connsiteY6" fmla="*/ 1787236 h 2077812"/>
                <a:gd name="connsiteX7" fmla="*/ 3940233 w 5527963"/>
                <a:gd name="connsiteY7" fmla="*/ 822960 h 2077812"/>
                <a:gd name="connsiteX8" fmla="*/ 4513811 w 5527963"/>
                <a:gd name="connsiteY8" fmla="*/ 199505 h 2077812"/>
                <a:gd name="connsiteX9" fmla="*/ 5527963 w 5527963"/>
                <a:gd name="connsiteY9" fmla="*/ 0 h 2077812"/>
                <a:gd name="connsiteX10" fmla="*/ 5527963 w 5527963"/>
                <a:gd name="connsiteY10" fmla="*/ 0 h 20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27963" h="2077812">
                  <a:moveTo>
                    <a:pt x="0" y="108065"/>
                  </a:moveTo>
                  <a:cubicBezTo>
                    <a:pt x="248689" y="108757"/>
                    <a:pt x="497378" y="109450"/>
                    <a:pt x="689956" y="133003"/>
                  </a:cubicBezTo>
                  <a:cubicBezTo>
                    <a:pt x="882534" y="156556"/>
                    <a:pt x="978131" y="137160"/>
                    <a:pt x="1155469" y="249382"/>
                  </a:cubicBezTo>
                  <a:cubicBezTo>
                    <a:pt x="1332807" y="361604"/>
                    <a:pt x="1573876" y="590203"/>
                    <a:pt x="1753985" y="806334"/>
                  </a:cubicBezTo>
                  <a:cubicBezTo>
                    <a:pt x="1934094" y="1022465"/>
                    <a:pt x="2060170" y="1335578"/>
                    <a:pt x="2236123" y="1546167"/>
                  </a:cubicBezTo>
                  <a:cubicBezTo>
                    <a:pt x="2412076" y="1756756"/>
                    <a:pt x="2600498" y="2029691"/>
                    <a:pt x="2809702" y="2069869"/>
                  </a:cubicBezTo>
                  <a:cubicBezTo>
                    <a:pt x="3018906" y="2110047"/>
                    <a:pt x="3302923" y="1995054"/>
                    <a:pt x="3491345" y="1787236"/>
                  </a:cubicBezTo>
                  <a:cubicBezTo>
                    <a:pt x="3679767" y="1579418"/>
                    <a:pt x="3769822" y="1087582"/>
                    <a:pt x="3940233" y="822960"/>
                  </a:cubicBezTo>
                  <a:cubicBezTo>
                    <a:pt x="4110644" y="558338"/>
                    <a:pt x="4249189" y="336665"/>
                    <a:pt x="4513811" y="199505"/>
                  </a:cubicBezTo>
                  <a:cubicBezTo>
                    <a:pt x="4778433" y="62345"/>
                    <a:pt x="5527963" y="0"/>
                    <a:pt x="5527963" y="0"/>
                  </a:cubicBezTo>
                  <a:lnTo>
                    <a:pt x="5527963" y="0"/>
                  </a:lnTo>
                </a:path>
              </a:pathLst>
            </a:custGeom>
            <a:noFill/>
            <a:ln w="635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2400">
                <a:solidFill>
                  <a:prstClr val="white"/>
                </a:solidFill>
                <a:latin typeface="Arial"/>
                <a:ea typeface="ＭＳ Ｐゴシック"/>
              </a:endParaRPr>
            </a:p>
          </p:txBody>
        </p:sp>
        <p:sp>
          <p:nvSpPr>
            <p:cNvPr id="4" name="Rectangle 3"/>
            <p:cNvSpPr/>
            <p:nvPr/>
          </p:nvSpPr>
          <p:spPr bwMode="auto">
            <a:xfrm>
              <a:off x="7866611" y="2884516"/>
              <a:ext cx="440574" cy="382386"/>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b="1" dirty="0">
                <a:solidFill>
                  <a:srgbClr val="000000"/>
                </a:solidFill>
                <a:latin typeface="Arial" charset="0"/>
                <a:ea typeface="ＭＳ Ｐゴシック" pitchFamily="16" charset="-128"/>
                <a:cs typeface="ＭＳ Ｐゴシック" pitchFamily="-97" charset="-128"/>
              </a:endParaRPr>
            </a:p>
          </p:txBody>
        </p:sp>
        <p:sp>
          <p:nvSpPr>
            <p:cNvPr id="5" name="Isosceles Triangle 4"/>
            <p:cNvSpPr/>
            <p:nvPr/>
          </p:nvSpPr>
          <p:spPr bwMode="auto">
            <a:xfrm>
              <a:off x="7758545" y="2643447"/>
              <a:ext cx="640080" cy="241069"/>
            </a:xfrm>
            <a:prstGeom prst="triangl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b="1" dirty="0">
                <a:solidFill>
                  <a:srgbClr val="000000"/>
                </a:solidFill>
                <a:latin typeface="Arial" charset="0"/>
                <a:ea typeface="ＭＳ Ｐゴシック" pitchFamily="16" charset="-128"/>
                <a:cs typeface="ＭＳ Ｐゴシック" pitchFamily="-97" charset="-128"/>
              </a:endParaRPr>
            </a:p>
          </p:txBody>
        </p:sp>
        <p:sp>
          <p:nvSpPr>
            <p:cNvPr id="6" name="Oval 5"/>
            <p:cNvSpPr/>
            <p:nvPr/>
          </p:nvSpPr>
          <p:spPr bwMode="auto">
            <a:xfrm>
              <a:off x="7999615" y="3192087"/>
              <a:ext cx="182880" cy="133004"/>
            </a:xfrm>
            <a:prstGeom prst="ellipse">
              <a:avLst/>
            </a:prstGeom>
            <a:solidFill>
              <a:srgbClr val="FF0000"/>
            </a:solid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b="1" dirty="0">
                <a:solidFill>
                  <a:srgbClr val="000000"/>
                </a:solidFill>
                <a:latin typeface="Arial" charset="0"/>
                <a:ea typeface="ＭＳ Ｐゴシック" pitchFamily="16" charset="-128"/>
                <a:cs typeface="ＭＳ Ｐゴシック" pitchFamily="-97" charset="-128"/>
              </a:endParaRPr>
            </a:p>
          </p:txBody>
        </p:sp>
        <p:sp>
          <p:nvSpPr>
            <p:cNvPr id="15" name="Isosceles Triangle 14"/>
            <p:cNvSpPr/>
            <p:nvPr/>
          </p:nvSpPr>
          <p:spPr bwMode="auto">
            <a:xfrm flipV="1">
              <a:off x="5684519" y="4555375"/>
              <a:ext cx="120536" cy="157572"/>
            </a:xfrm>
            <a:prstGeom prst="triangle">
              <a:avLst/>
            </a:prstGeom>
            <a:gradFill>
              <a:gsLst>
                <a:gs pos="0">
                  <a:schemeClr val="tx2">
                    <a:lumMod val="50000"/>
                    <a:lumOff val="50000"/>
                  </a:schemeClr>
                </a:gs>
                <a:gs pos="100000">
                  <a:schemeClr val="tx2">
                    <a:lumMod val="50000"/>
                    <a:lumOff val="50000"/>
                  </a:schemeClr>
                </a:gs>
              </a:gsLst>
            </a:gradFill>
            <a:ln>
              <a:solidFill>
                <a:schemeClr val="tx2">
                  <a:lumMod val="50000"/>
                  <a:lumOff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b="1" dirty="0">
                <a:solidFill>
                  <a:srgbClr val="000000"/>
                </a:solidFill>
                <a:latin typeface="Arial" charset="0"/>
                <a:ea typeface="ＭＳ Ｐゴシック" pitchFamily="16" charset="-128"/>
                <a:cs typeface="ＭＳ Ｐゴシック" pitchFamily="-97" charset="-128"/>
              </a:endParaRPr>
            </a:p>
          </p:txBody>
        </p:sp>
        <p:cxnSp>
          <p:nvCxnSpPr>
            <p:cNvPr id="20" name="Straight Connector 19"/>
            <p:cNvCxnSpPr>
              <a:stCxn id="4" idx="1"/>
            </p:cNvCxnSpPr>
            <p:nvPr/>
          </p:nvCxnSpPr>
          <p:spPr bwMode="auto">
            <a:xfrm flipH="1">
              <a:off x="2779223" y="3075709"/>
              <a:ext cx="5087389" cy="0"/>
            </a:xfrm>
            <a:prstGeom prst="line">
              <a:avLst/>
            </a:prstGeom>
            <a:noFill/>
            <a:ln w="28575" cap="flat" cmpd="sng" algn="ctr">
              <a:solidFill>
                <a:schemeClr val="tx2">
                  <a:lumMod val="50000"/>
                  <a:lumOff val="50000"/>
                </a:schemeClr>
              </a:solidFill>
              <a:prstDash val="solid"/>
              <a:round/>
              <a:headEnd type="none" w="med" len="med"/>
              <a:tailEnd type="none" w="med" len="med"/>
            </a:ln>
            <a:effectLst/>
          </p:spPr>
        </p:cxnSp>
        <p:sp>
          <p:nvSpPr>
            <p:cNvPr id="23" name="Isosceles Triangle 22"/>
            <p:cNvSpPr/>
            <p:nvPr/>
          </p:nvSpPr>
          <p:spPr bwMode="auto">
            <a:xfrm flipV="1">
              <a:off x="5624251" y="2901326"/>
              <a:ext cx="120536" cy="157572"/>
            </a:xfrm>
            <a:prstGeom prst="triangle">
              <a:avLst/>
            </a:prstGeom>
            <a:gradFill>
              <a:gsLst>
                <a:gs pos="0">
                  <a:schemeClr val="tx2">
                    <a:lumMod val="50000"/>
                    <a:lumOff val="50000"/>
                  </a:schemeClr>
                </a:gs>
                <a:gs pos="100000">
                  <a:schemeClr val="tx2">
                    <a:lumMod val="50000"/>
                    <a:lumOff val="50000"/>
                  </a:schemeClr>
                </a:gs>
              </a:gsLst>
            </a:gradFill>
            <a:ln>
              <a:solidFill>
                <a:schemeClr val="tx2">
                  <a:lumMod val="50000"/>
                  <a:lumOff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b="1" dirty="0">
                <a:solidFill>
                  <a:srgbClr val="000000"/>
                </a:solidFill>
                <a:latin typeface="Arial" charset="0"/>
                <a:ea typeface="ＭＳ Ｐゴシック" pitchFamily="16" charset="-128"/>
                <a:cs typeface="ＭＳ Ｐゴシック" pitchFamily="-97" charset="-128"/>
              </a:endParaRPr>
            </a:p>
          </p:txBody>
        </p:sp>
        <p:cxnSp>
          <p:nvCxnSpPr>
            <p:cNvPr id="25" name="Straight Connector 24"/>
            <p:cNvCxnSpPr/>
            <p:nvPr/>
          </p:nvCxnSpPr>
          <p:spPr bwMode="auto">
            <a:xfrm flipV="1">
              <a:off x="2928850" y="5294653"/>
              <a:ext cx="5511338" cy="75184"/>
            </a:xfrm>
            <a:prstGeom prst="line">
              <a:avLst/>
            </a:prstGeom>
            <a:noFill/>
            <a:ln w="19050" cap="flat" cmpd="sng" algn="ctr">
              <a:solidFill>
                <a:schemeClr val="accent3">
                  <a:lumMod val="50000"/>
                </a:schemeClr>
              </a:solidFill>
              <a:prstDash val="solid"/>
              <a:round/>
              <a:headEnd type="none" w="med" len="med"/>
              <a:tailEnd type="none" w="med" len="med"/>
            </a:ln>
            <a:effectLst/>
          </p:spPr>
        </p:cxnSp>
        <p:cxnSp>
          <p:nvCxnSpPr>
            <p:cNvPr id="27" name="Straight Arrow Connector 26"/>
            <p:cNvCxnSpPr>
              <a:stCxn id="6" idx="4"/>
            </p:cNvCxnSpPr>
            <p:nvPr/>
          </p:nvCxnSpPr>
          <p:spPr bwMode="auto">
            <a:xfrm>
              <a:off x="8091056" y="3325091"/>
              <a:ext cx="41563" cy="1995054"/>
            </a:xfrm>
            <a:prstGeom prst="straightConnector1">
              <a:avLst/>
            </a:prstGeom>
            <a:noFill/>
            <a:ln w="19050" cap="flat" cmpd="sng" algn="ctr">
              <a:solidFill>
                <a:schemeClr val="accent3">
                  <a:lumMod val="50000"/>
                </a:schemeClr>
              </a:solidFill>
              <a:prstDash val="solid"/>
              <a:round/>
              <a:headEnd type="triangle"/>
              <a:tailEnd type="triangle"/>
            </a:ln>
            <a:effectLst/>
          </p:spPr>
        </p:cxnSp>
        <p:sp>
          <p:nvSpPr>
            <p:cNvPr id="30" name="TextBox 29"/>
            <p:cNvSpPr txBox="1"/>
            <p:nvPr/>
          </p:nvSpPr>
          <p:spPr>
            <a:xfrm>
              <a:off x="8170025" y="4176961"/>
              <a:ext cx="914400" cy="914400"/>
            </a:xfrm>
            <a:prstGeom prst="rect">
              <a:avLst/>
            </a:prstGeom>
            <a:noFill/>
            <a:effectLst/>
          </p:spPr>
          <p:txBody>
            <a:bodyPr wrap="none" lIns="0" tIns="0" rIns="0" bIns="0" rtlCol="0">
              <a:noAutofit/>
            </a:bodyPr>
            <a:lstStyle/>
            <a:p>
              <a:pPr eaLnBrk="0" hangingPunct="0">
                <a:lnSpc>
                  <a:spcPts val="1800"/>
                </a:lnSpc>
                <a:defRPr/>
              </a:pPr>
              <a:r>
                <a:rPr lang="en-US" b="1" dirty="0">
                  <a:solidFill>
                    <a:srgbClr val="ED982D">
                      <a:lumMod val="50000"/>
                    </a:srgbClr>
                  </a:solidFill>
                  <a:latin typeface="Arial"/>
                  <a:ea typeface="ＭＳ Ｐゴシック"/>
                </a:rPr>
                <a:t>Height Above </a:t>
              </a:r>
            </a:p>
            <a:p>
              <a:pPr eaLnBrk="0" hangingPunct="0">
                <a:lnSpc>
                  <a:spcPts val="1800"/>
                </a:lnSpc>
                <a:defRPr/>
              </a:pPr>
              <a:r>
                <a:rPr lang="en-US" b="1" dirty="0">
                  <a:solidFill>
                    <a:srgbClr val="ED982D">
                      <a:lumMod val="50000"/>
                    </a:srgbClr>
                  </a:solidFill>
                  <a:latin typeface="Arial"/>
                  <a:ea typeface="ＭＳ Ｐゴシック"/>
                </a:rPr>
                <a:t>Nearest Drainage</a:t>
              </a:r>
            </a:p>
            <a:p>
              <a:pPr eaLnBrk="0" hangingPunct="0">
                <a:lnSpc>
                  <a:spcPts val="1800"/>
                </a:lnSpc>
                <a:defRPr/>
              </a:pPr>
              <a:r>
                <a:rPr lang="en-US" b="1" dirty="0">
                  <a:solidFill>
                    <a:srgbClr val="ED982D">
                      <a:lumMod val="50000"/>
                    </a:srgbClr>
                  </a:solidFill>
                  <a:latin typeface="Arial"/>
                  <a:ea typeface="ＭＳ Ｐゴシック"/>
                </a:rPr>
                <a:t>(HAND)</a:t>
              </a:r>
            </a:p>
          </p:txBody>
        </p:sp>
        <p:sp>
          <p:nvSpPr>
            <p:cNvPr id="31" name="TextBox 30"/>
            <p:cNvSpPr txBox="1"/>
            <p:nvPr/>
          </p:nvSpPr>
          <p:spPr>
            <a:xfrm>
              <a:off x="8315499" y="3160915"/>
              <a:ext cx="914400" cy="914400"/>
            </a:xfrm>
            <a:prstGeom prst="rect">
              <a:avLst/>
            </a:prstGeom>
            <a:noFill/>
            <a:effectLst/>
          </p:spPr>
          <p:txBody>
            <a:bodyPr wrap="none" lIns="0" tIns="0" rIns="0" bIns="0" rtlCol="0">
              <a:noAutofit/>
            </a:bodyPr>
            <a:lstStyle/>
            <a:p>
              <a:pPr eaLnBrk="0" hangingPunct="0">
                <a:lnSpc>
                  <a:spcPts val="1800"/>
                </a:lnSpc>
                <a:defRPr/>
              </a:pPr>
              <a:r>
                <a:rPr lang="en-US" b="1" dirty="0">
                  <a:solidFill>
                    <a:srgbClr val="FF0000"/>
                  </a:solidFill>
                  <a:latin typeface="Arial"/>
                  <a:ea typeface="ＭＳ Ｐゴシック"/>
                </a:rPr>
                <a:t>Address Point</a:t>
              </a:r>
            </a:p>
          </p:txBody>
        </p:sp>
        <p:cxnSp>
          <p:nvCxnSpPr>
            <p:cNvPr id="32" name="Straight Arrow Connector 31"/>
            <p:cNvCxnSpPr/>
            <p:nvPr/>
          </p:nvCxnSpPr>
          <p:spPr bwMode="auto">
            <a:xfrm>
              <a:off x="3061854" y="3075709"/>
              <a:ext cx="43642" cy="2294128"/>
            </a:xfrm>
            <a:prstGeom prst="straightConnector1">
              <a:avLst/>
            </a:prstGeom>
            <a:noFill/>
            <a:ln w="19050" cap="flat" cmpd="sng" algn="ctr">
              <a:solidFill>
                <a:schemeClr val="tx2">
                  <a:lumMod val="50000"/>
                  <a:lumOff val="50000"/>
                </a:schemeClr>
              </a:solidFill>
              <a:prstDash val="solid"/>
              <a:round/>
              <a:headEnd type="triangle"/>
              <a:tailEnd type="triangle"/>
            </a:ln>
            <a:effectLst/>
          </p:spPr>
        </p:cxnSp>
        <p:sp>
          <p:nvSpPr>
            <p:cNvPr id="34" name="TextBox 33"/>
            <p:cNvSpPr txBox="1"/>
            <p:nvPr/>
          </p:nvSpPr>
          <p:spPr>
            <a:xfrm>
              <a:off x="1972887" y="4349081"/>
              <a:ext cx="914400" cy="914400"/>
            </a:xfrm>
            <a:prstGeom prst="rect">
              <a:avLst/>
            </a:prstGeom>
            <a:noFill/>
            <a:effectLst/>
          </p:spPr>
          <p:txBody>
            <a:bodyPr wrap="none" lIns="0" tIns="0" rIns="0" bIns="0" rtlCol="0">
              <a:noAutofit/>
            </a:bodyPr>
            <a:lstStyle/>
            <a:p>
              <a:pPr eaLnBrk="0" hangingPunct="0">
                <a:lnSpc>
                  <a:spcPts val="1800"/>
                </a:lnSpc>
                <a:defRPr/>
              </a:pPr>
              <a:r>
                <a:rPr lang="en-US" b="1" dirty="0">
                  <a:solidFill>
                    <a:srgbClr val="001446">
                      <a:lumMod val="50000"/>
                      <a:lumOff val="50000"/>
                    </a:srgbClr>
                  </a:solidFill>
                  <a:latin typeface="Arial"/>
                  <a:ea typeface="ＭＳ Ｐゴシック"/>
                </a:rPr>
                <a:t>Flood Depth</a:t>
              </a:r>
            </a:p>
          </p:txBody>
        </p:sp>
        <p:cxnSp>
          <p:nvCxnSpPr>
            <p:cNvPr id="36" name="Straight Connector 35"/>
            <p:cNvCxnSpPr/>
            <p:nvPr/>
          </p:nvCxnSpPr>
          <p:spPr bwMode="auto">
            <a:xfrm flipH="1">
              <a:off x="4448002" y="4712947"/>
              <a:ext cx="426026" cy="0"/>
            </a:xfrm>
            <a:prstGeom prst="line">
              <a:avLst/>
            </a:prstGeom>
            <a:noFill/>
            <a:ln w="19050" cap="flat" cmpd="sng" algn="ctr">
              <a:solidFill>
                <a:schemeClr val="tx2">
                  <a:lumMod val="50000"/>
                  <a:lumOff val="50000"/>
                </a:schemeClr>
              </a:solidFill>
              <a:prstDash val="solid"/>
              <a:round/>
              <a:headEnd type="none" w="med" len="med"/>
              <a:tailEnd type="none" w="med" len="med"/>
            </a:ln>
            <a:effectLst/>
          </p:spPr>
        </p:cxnSp>
        <p:cxnSp>
          <p:nvCxnSpPr>
            <p:cNvPr id="38" name="Straight Arrow Connector 37"/>
            <p:cNvCxnSpPr/>
            <p:nvPr/>
          </p:nvCxnSpPr>
          <p:spPr bwMode="auto">
            <a:xfrm>
              <a:off x="4632961" y="4712948"/>
              <a:ext cx="16625" cy="631767"/>
            </a:xfrm>
            <a:prstGeom prst="straightConnector1">
              <a:avLst/>
            </a:prstGeom>
            <a:noFill/>
            <a:ln w="19050" cap="flat" cmpd="sng" algn="ctr">
              <a:solidFill>
                <a:schemeClr val="tx2">
                  <a:lumMod val="50000"/>
                  <a:lumOff val="50000"/>
                </a:schemeClr>
              </a:solidFill>
              <a:prstDash val="solid"/>
              <a:round/>
              <a:headEnd type="triangle"/>
              <a:tailEnd type="triangle"/>
            </a:ln>
            <a:effectLst/>
          </p:spPr>
        </p:cxnSp>
        <p:sp>
          <p:nvSpPr>
            <p:cNvPr id="39" name="TextBox 38"/>
            <p:cNvSpPr txBox="1"/>
            <p:nvPr/>
          </p:nvSpPr>
          <p:spPr>
            <a:xfrm>
              <a:off x="3420340" y="4912268"/>
              <a:ext cx="914400" cy="914400"/>
            </a:xfrm>
            <a:prstGeom prst="rect">
              <a:avLst/>
            </a:prstGeom>
            <a:noFill/>
            <a:effectLst/>
          </p:spPr>
          <p:txBody>
            <a:bodyPr wrap="none" lIns="0" tIns="0" rIns="0" bIns="0" rtlCol="0">
              <a:noAutofit/>
            </a:bodyPr>
            <a:lstStyle/>
            <a:p>
              <a:pPr eaLnBrk="0" hangingPunct="0">
                <a:lnSpc>
                  <a:spcPts val="1800"/>
                </a:lnSpc>
                <a:defRPr/>
              </a:pPr>
              <a:r>
                <a:rPr lang="en-US" b="1" dirty="0">
                  <a:solidFill>
                    <a:srgbClr val="001446">
                      <a:lumMod val="50000"/>
                      <a:lumOff val="50000"/>
                    </a:srgbClr>
                  </a:solidFill>
                  <a:latin typeface="Arial"/>
                  <a:ea typeface="ＭＳ Ｐゴシック"/>
                </a:rPr>
                <a:t>Normal Depth</a:t>
              </a:r>
            </a:p>
          </p:txBody>
        </p:sp>
      </p:grpSp>
      <p:sp>
        <p:nvSpPr>
          <p:cNvPr id="40" name="TextBox 39"/>
          <p:cNvSpPr txBox="1"/>
          <p:nvPr/>
        </p:nvSpPr>
        <p:spPr>
          <a:xfrm>
            <a:off x="5086003" y="5419529"/>
            <a:ext cx="914400" cy="914400"/>
          </a:xfrm>
          <a:prstGeom prst="rect">
            <a:avLst/>
          </a:prstGeom>
          <a:noFill/>
          <a:effectLst/>
        </p:spPr>
        <p:txBody>
          <a:bodyPr wrap="none" lIns="0" tIns="0" rIns="0" bIns="0" rtlCol="0">
            <a:noAutofit/>
          </a:bodyPr>
          <a:lstStyle/>
          <a:p>
            <a:pPr eaLnBrk="0" hangingPunct="0">
              <a:lnSpc>
                <a:spcPts val="1800"/>
              </a:lnSpc>
              <a:defRPr/>
            </a:pPr>
            <a:r>
              <a:rPr lang="en-US" sz="2000" b="1" dirty="0">
                <a:solidFill>
                  <a:srgbClr val="ED982D">
                    <a:lumMod val="50000"/>
                  </a:srgbClr>
                </a:solidFill>
                <a:latin typeface="Arial"/>
                <a:ea typeface="ＭＳ Ｐゴシック"/>
              </a:rPr>
              <a:t>Stream Bed</a:t>
            </a:r>
          </a:p>
        </p:txBody>
      </p:sp>
      <p:sp>
        <p:nvSpPr>
          <p:cNvPr id="7" name="TextBox 6"/>
          <p:cNvSpPr txBox="1"/>
          <p:nvPr/>
        </p:nvSpPr>
        <p:spPr>
          <a:xfrm>
            <a:off x="3779688" y="5959224"/>
            <a:ext cx="3527029" cy="474195"/>
          </a:xfrm>
          <a:prstGeom prst="rect">
            <a:avLst/>
          </a:prstGeom>
          <a:noFill/>
          <a:effectLst/>
        </p:spPr>
        <p:txBody>
          <a:bodyPr wrap="none" lIns="0" tIns="0" rIns="0" bIns="0" rtlCol="0">
            <a:noAutofit/>
          </a:bodyPr>
          <a:lstStyle/>
          <a:p>
            <a:pPr eaLnBrk="0" hangingPunct="0">
              <a:lnSpc>
                <a:spcPts val="1800"/>
              </a:lnSpc>
            </a:pPr>
            <a:r>
              <a:rPr lang="en-US" sz="2400" b="1" dirty="0">
                <a:solidFill>
                  <a:prstClr val="black"/>
                </a:solidFill>
                <a:latin typeface="Arial"/>
                <a:ea typeface="ＭＳ Ｐゴシック"/>
              </a:rPr>
              <a:t>May be used to determine flood risk</a:t>
            </a:r>
          </a:p>
        </p:txBody>
      </p:sp>
      <p:sp>
        <p:nvSpPr>
          <p:cNvPr id="24" name="TextBox 23"/>
          <p:cNvSpPr txBox="1"/>
          <p:nvPr/>
        </p:nvSpPr>
        <p:spPr>
          <a:xfrm>
            <a:off x="107199" y="6433419"/>
            <a:ext cx="2954655" cy="369332"/>
          </a:xfrm>
          <a:prstGeom prst="rect">
            <a:avLst/>
          </a:prstGeom>
          <a:noFill/>
        </p:spPr>
        <p:txBody>
          <a:bodyPr wrap="none" rtlCol="0">
            <a:spAutoFit/>
          </a:bodyPr>
          <a:lstStyle/>
          <a:p>
            <a:r>
              <a:rPr lang="en-US" dirty="0">
                <a:solidFill>
                  <a:prstClr val="white">
                    <a:lumMod val="50000"/>
                  </a:prstClr>
                </a:solidFill>
                <a:latin typeface="Arial"/>
                <a:ea typeface="ＭＳ Ｐゴシック"/>
              </a:rPr>
              <a:t>Slide from David Maidment</a:t>
            </a:r>
          </a:p>
        </p:txBody>
      </p:sp>
    </p:spTree>
    <p:extLst>
      <p:ext uri="{BB962C8B-B14F-4D97-AF65-F5344CB8AC3E}">
        <p14:creationId xmlns:p14="http://schemas.microsoft.com/office/powerpoint/2010/main" val="4044908792"/>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88901" y="972251"/>
            <a:ext cx="9144000" cy="4981091"/>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2907389617"/>
              </p:ext>
            </p:extLst>
          </p:nvPr>
        </p:nvGraphicFramePr>
        <p:xfrm>
          <a:off x="354752" y="599276"/>
          <a:ext cx="2750950" cy="2956959"/>
        </p:xfrm>
        <a:graphic>
          <a:graphicData uri="http://schemas.openxmlformats.org/presentationml/2006/ole">
            <mc:AlternateContent xmlns:mc="http://schemas.openxmlformats.org/markup-compatibility/2006">
              <mc:Choice xmlns:v="urn:schemas-microsoft-com:vml" Requires="v">
                <p:oleObj spid="_x0000_s52239" name="Clip" r:id="rId4" imgW="3025440" imgH="3252600" progId="MS_ClipArt_Gallery.2">
                  <p:embed/>
                </p:oleObj>
              </mc:Choice>
              <mc:Fallback>
                <p:oleObj name="Clip" r:id="rId4" imgW="3025440" imgH="3252600" progId="MS_ClipArt_Gallery.2">
                  <p:embed/>
                  <p:pic>
                    <p:nvPicPr>
                      <p:cNvPr id="8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752" y="599276"/>
                        <a:ext cx="2750950" cy="29569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Rectangle 5"/>
          <p:cNvSpPr/>
          <p:nvPr/>
        </p:nvSpPr>
        <p:spPr>
          <a:xfrm>
            <a:off x="3953427" y="322277"/>
            <a:ext cx="4285147" cy="553998"/>
          </a:xfrm>
          <a:prstGeom prst="rect">
            <a:avLst/>
          </a:prstGeom>
        </p:spPr>
        <p:txBody>
          <a:bodyPr wrap="none">
            <a:spAutoFit/>
          </a:bodyPr>
          <a:lstStyle/>
          <a:p>
            <a:pPr algn="ctr"/>
            <a:r>
              <a:rPr lang="en-US" sz="3000" b="1" dirty="0">
                <a:solidFill>
                  <a:srgbClr val="007AC2"/>
                </a:solidFill>
              </a:rPr>
              <a:t>HAND 10m for CONUS</a:t>
            </a:r>
            <a:endParaRPr lang="en-US" dirty="0"/>
          </a:p>
        </p:txBody>
      </p:sp>
      <p:sp>
        <p:nvSpPr>
          <p:cNvPr id="2" name="Title 1"/>
          <p:cNvSpPr>
            <a:spLocks noGrp="1"/>
          </p:cNvSpPr>
          <p:nvPr>
            <p:ph type="title"/>
          </p:nvPr>
        </p:nvSpPr>
        <p:spPr>
          <a:xfrm>
            <a:off x="-56598" y="4625148"/>
            <a:ext cx="3162300" cy="698500"/>
          </a:xfrm>
        </p:spPr>
        <p:txBody>
          <a:bodyPr/>
          <a:lstStyle/>
          <a:p>
            <a:pPr algn="ctr"/>
            <a:r>
              <a:rPr lang="en-US" b="0" dirty="0" smtClean="0">
                <a:solidFill>
                  <a:srgbClr val="FF0000"/>
                </a:solidFill>
              </a:rPr>
              <a:t>Are there any questions?</a:t>
            </a:r>
            <a:endParaRPr lang="en-US" dirty="0">
              <a:solidFill>
                <a:srgbClr val="FF0000"/>
              </a:solidFill>
            </a:endParaRPr>
          </a:p>
        </p:txBody>
      </p:sp>
    </p:spTree>
    <p:extLst>
      <p:ext uri="{BB962C8B-B14F-4D97-AF65-F5344CB8AC3E}">
        <p14:creationId xmlns:p14="http://schemas.microsoft.com/office/powerpoint/2010/main" val="3734022438"/>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5600" y="174266"/>
            <a:ext cx="11360800" cy="763500"/>
          </a:xfrm>
        </p:spPr>
        <p:txBody>
          <a:bodyPr/>
          <a:lstStyle/>
          <a:p>
            <a:r>
              <a:rPr lang="en-US" dirty="0" smtClean="0"/>
              <a:t>Background</a:t>
            </a:r>
            <a:endParaRPr lang="en-US" dirty="0"/>
          </a:p>
        </p:txBody>
      </p:sp>
      <p:sp>
        <p:nvSpPr>
          <p:cNvPr id="4" name="Text Placeholder 3"/>
          <p:cNvSpPr>
            <a:spLocks noGrp="1"/>
          </p:cNvSpPr>
          <p:nvPr>
            <p:ph type="body" idx="1"/>
          </p:nvPr>
        </p:nvSpPr>
        <p:spPr>
          <a:xfrm>
            <a:off x="415600" y="937766"/>
            <a:ext cx="11360800" cy="4555200"/>
          </a:xfrm>
        </p:spPr>
        <p:txBody>
          <a:bodyPr/>
          <a:lstStyle/>
          <a:p>
            <a:r>
              <a:rPr lang="en-US" sz="2000" dirty="0" err="1"/>
              <a:t>Rodda</a:t>
            </a:r>
            <a:r>
              <a:rPr lang="en-US" sz="2000" dirty="0"/>
              <a:t>, H. J. E., (2005), "The Development and Application of a Flood Risk Model for the Czech Republic," </a:t>
            </a:r>
            <a:r>
              <a:rPr lang="en-US" sz="2000" u="sng" dirty="0"/>
              <a:t>Natural Hazards</a:t>
            </a:r>
            <a:r>
              <a:rPr lang="en-US" sz="2000" dirty="0"/>
              <a:t>, 36(1): 207-220, </a:t>
            </a:r>
            <a:r>
              <a:rPr lang="en-US" sz="2000" u="sng" dirty="0">
                <a:hlinkClick r:id="rId2"/>
              </a:rPr>
              <a:t>http://dx.doi.org/10.1007/s11069-004-4549-4</a:t>
            </a:r>
            <a:r>
              <a:rPr lang="en-US" sz="2000" dirty="0" smtClean="0"/>
              <a:t>.</a:t>
            </a:r>
            <a:endParaRPr lang="en-US" sz="2000" dirty="0"/>
          </a:p>
          <a:p>
            <a:r>
              <a:rPr lang="en-US" sz="2000" dirty="0" err="1"/>
              <a:t>Rennó</a:t>
            </a:r>
            <a:r>
              <a:rPr lang="en-US" sz="2000" dirty="0"/>
              <a:t>, C. D., A. D. </a:t>
            </a:r>
            <a:r>
              <a:rPr lang="en-US" sz="2000" dirty="0" err="1"/>
              <a:t>Nobre</a:t>
            </a:r>
            <a:r>
              <a:rPr lang="en-US" sz="2000" dirty="0"/>
              <a:t>, L. A. </a:t>
            </a:r>
            <a:r>
              <a:rPr lang="en-US" sz="2000" dirty="0" err="1"/>
              <a:t>Cuartas</a:t>
            </a:r>
            <a:r>
              <a:rPr lang="en-US" sz="2000" dirty="0"/>
              <a:t>, J. V. </a:t>
            </a:r>
            <a:r>
              <a:rPr lang="en-US" sz="2000" dirty="0" err="1"/>
              <a:t>Soares</a:t>
            </a:r>
            <a:r>
              <a:rPr lang="en-US" sz="2000" dirty="0"/>
              <a:t>, M. G. </a:t>
            </a:r>
            <a:r>
              <a:rPr lang="en-US" sz="2000" dirty="0" err="1"/>
              <a:t>Hodnett</a:t>
            </a:r>
            <a:r>
              <a:rPr lang="en-US" sz="2000" dirty="0"/>
              <a:t>, J. </a:t>
            </a:r>
            <a:r>
              <a:rPr lang="en-US" sz="2000" dirty="0" err="1"/>
              <a:t>Tomasella</a:t>
            </a:r>
            <a:r>
              <a:rPr lang="en-US" sz="2000" dirty="0"/>
              <a:t> and M. J. Waterloo, (2008), "HAND, a new terrain descriptor using SRTM-DEM: Mapping terra-</a:t>
            </a:r>
            <a:r>
              <a:rPr lang="en-US" sz="2000" dirty="0" err="1"/>
              <a:t>firme</a:t>
            </a:r>
            <a:r>
              <a:rPr lang="en-US" sz="2000" dirty="0"/>
              <a:t> rainforest environments in Amazonia," </a:t>
            </a:r>
            <a:r>
              <a:rPr lang="en-US" sz="2000" u="sng" dirty="0"/>
              <a:t>Remote Sensing of Environment</a:t>
            </a:r>
            <a:r>
              <a:rPr lang="en-US" sz="2000" dirty="0"/>
              <a:t>, 112(9): 3469-3481, </a:t>
            </a:r>
            <a:r>
              <a:rPr lang="en-US" sz="2000" u="sng" dirty="0">
                <a:hlinkClick r:id="rId3"/>
              </a:rPr>
              <a:t>http://doi.org/10.1016/j.rse.2008.03.018</a:t>
            </a:r>
            <a:r>
              <a:rPr lang="en-US" sz="2000" dirty="0" smtClean="0"/>
              <a:t>.</a:t>
            </a:r>
            <a:endParaRPr lang="en-US" sz="2000" dirty="0"/>
          </a:p>
          <a:p>
            <a:r>
              <a:rPr lang="en-US" sz="2000" dirty="0" err="1"/>
              <a:t>Nobre</a:t>
            </a:r>
            <a:r>
              <a:rPr lang="en-US" sz="2000" dirty="0"/>
              <a:t>, A. D., L. A. </a:t>
            </a:r>
            <a:r>
              <a:rPr lang="en-US" sz="2000" dirty="0" err="1"/>
              <a:t>Cuartas</a:t>
            </a:r>
            <a:r>
              <a:rPr lang="en-US" sz="2000" dirty="0"/>
              <a:t>, M. </a:t>
            </a:r>
            <a:r>
              <a:rPr lang="en-US" sz="2000" dirty="0" err="1"/>
              <a:t>Hodnett</a:t>
            </a:r>
            <a:r>
              <a:rPr lang="en-US" sz="2000" dirty="0"/>
              <a:t>, C. D. </a:t>
            </a:r>
            <a:r>
              <a:rPr lang="en-US" sz="2000" dirty="0" err="1"/>
              <a:t>Rennó</a:t>
            </a:r>
            <a:r>
              <a:rPr lang="en-US" sz="2000" dirty="0"/>
              <a:t>, G. Rodrigues, A. </a:t>
            </a:r>
            <a:r>
              <a:rPr lang="en-US" sz="2000" dirty="0" err="1"/>
              <a:t>Silveira</a:t>
            </a:r>
            <a:r>
              <a:rPr lang="en-US" sz="2000" dirty="0"/>
              <a:t>, M. Waterloo and S. </a:t>
            </a:r>
            <a:r>
              <a:rPr lang="en-US" sz="2000" dirty="0" err="1"/>
              <a:t>Saleska</a:t>
            </a:r>
            <a:r>
              <a:rPr lang="en-US" sz="2000" dirty="0"/>
              <a:t>, (2011), "Height Above the Nearest Drainage – a hydrologically relevant new terrain model," Journal of Hydrology, 404(1–2): 13-29, </a:t>
            </a:r>
            <a:r>
              <a:rPr lang="en-US" sz="2000" u="sng" dirty="0">
                <a:hlinkClick r:id="rId4"/>
              </a:rPr>
              <a:t>http://dx.doi.org/10.1016/j.jhydrol.2011.03.051</a:t>
            </a:r>
            <a:r>
              <a:rPr lang="en-US" sz="2000" dirty="0" smtClean="0"/>
              <a:t>.</a:t>
            </a:r>
            <a:endParaRPr lang="en-US" sz="2000" dirty="0"/>
          </a:p>
          <a:p>
            <a:r>
              <a:rPr lang="en-US" sz="2000" dirty="0" err="1"/>
              <a:t>Tesfa</a:t>
            </a:r>
            <a:r>
              <a:rPr lang="en-US" sz="2000" dirty="0"/>
              <a:t>, T. K., D. G. Tarboton, D. W. Watson, K. A. T. </a:t>
            </a:r>
            <a:r>
              <a:rPr lang="en-US" sz="2000" dirty="0" err="1"/>
              <a:t>Schreuders</a:t>
            </a:r>
            <a:r>
              <a:rPr lang="en-US" sz="2000" dirty="0"/>
              <a:t>, M. E. Baker and R. M. Wallace, (2011), "Extraction of hydrological proximity measures from DEMs using parallel processing," </a:t>
            </a:r>
            <a:r>
              <a:rPr lang="en-US" sz="2000" u="sng" dirty="0"/>
              <a:t>Environmental Modelling &amp; Software</a:t>
            </a:r>
            <a:r>
              <a:rPr lang="en-US" sz="2000" dirty="0"/>
              <a:t>, 26(12): 1696-1709, </a:t>
            </a:r>
            <a:r>
              <a:rPr lang="en-US" sz="2000" u="sng" dirty="0">
                <a:hlinkClick r:id="rId5"/>
              </a:rPr>
              <a:t>http://dx.doi.org/10.1016/j.envsoft.2011.07.018</a:t>
            </a:r>
            <a:r>
              <a:rPr lang="en-US" sz="2000" dirty="0" smtClean="0"/>
              <a:t>.</a:t>
            </a:r>
            <a:endParaRPr lang="en-US" sz="2000" dirty="0"/>
          </a:p>
          <a:p>
            <a:r>
              <a:rPr lang="en-US" sz="2000" dirty="0" err="1"/>
              <a:t>Nobre</a:t>
            </a:r>
            <a:r>
              <a:rPr lang="en-US" sz="2000" dirty="0"/>
              <a:t>, A. D., L. A. </a:t>
            </a:r>
            <a:r>
              <a:rPr lang="en-US" sz="2000" dirty="0" err="1"/>
              <a:t>Cuartas</a:t>
            </a:r>
            <a:r>
              <a:rPr lang="en-US" sz="2000" dirty="0"/>
              <a:t>, M. R. </a:t>
            </a:r>
            <a:r>
              <a:rPr lang="en-US" sz="2000" dirty="0" err="1"/>
              <a:t>Momo</a:t>
            </a:r>
            <a:r>
              <a:rPr lang="en-US" sz="2000" dirty="0"/>
              <a:t>, D. L. </a:t>
            </a:r>
            <a:r>
              <a:rPr lang="en-US" sz="2000" dirty="0" err="1"/>
              <a:t>Severo</a:t>
            </a:r>
            <a:r>
              <a:rPr lang="en-US" sz="2000" dirty="0"/>
              <a:t>, A. </a:t>
            </a:r>
            <a:r>
              <a:rPr lang="en-US" sz="2000" dirty="0" err="1"/>
              <a:t>Pinheiro</a:t>
            </a:r>
            <a:r>
              <a:rPr lang="en-US" sz="2000" dirty="0"/>
              <a:t> and C. A. </a:t>
            </a:r>
            <a:r>
              <a:rPr lang="en-US" sz="2000" dirty="0" err="1"/>
              <a:t>Nobre</a:t>
            </a:r>
            <a:r>
              <a:rPr lang="en-US" sz="2000" dirty="0"/>
              <a:t>, (2016), "HAND contour: a new proxy predictor of inundation extent," Hydrological Processes, 30(2): 320-333, </a:t>
            </a:r>
            <a:r>
              <a:rPr lang="en-US" sz="2000" u="sng" dirty="0">
                <a:hlinkClick r:id="rId6"/>
              </a:rPr>
              <a:t>http://dx.doi.org/10.1002/hyp.10581</a:t>
            </a:r>
            <a:r>
              <a:rPr lang="en-US" sz="2000" dirty="0"/>
              <a:t>.</a:t>
            </a:r>
          </a:p>
        </p:txBody>
      </p:sp>
    </p:spTree>
    <p:extLst>
      <p:ext uri="{BB962C8B-B14F-4D97-AF65-F5344CB8AC3E}">
        <p14:creationId xmlns:p14="http://schemas.microsoft.com/office/powerpoint/2010/main" val="6133506"/>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Readings on our approach</a:t>
            </a:r>
            <a:endParaRPr lang="en-US" dirty="0"/>
          </a:p>
        </p:txBody>
      </p:sp>
      <p:sp>
        <p:nvSpPr>
          <p:cNvPr id="3" name="Text Placeholder 2"/>
          <p:cNvSpPr>
            <a:spLocks noGrp="1"/>
          </p:cNvSpPr>
          <p:nvPr>
            <p:ph type="body" idx="1"/>
          </p:nvPr>
        </p:nvSpPr>
        <p:spPr/>
        <p:txBody>
          <a:bodyPr/>
          <a:lstStyle/>
          <a:p>
            <a:r>
              <a:rPr lang="en-US" dirty="0"/>
              <a:t>Zheng, X., D. G. Tarboton, D. R. Maidment, Y. Y. Liu and P. Passalacqua, (2017), "River channel geometry and rating curve estimation using height above the nearest drainage,". [</a:t>
            </a:r>
            <a:r>
              <a:rPr lang="en-US" dirty="0">
                <a:hlinkClick r:id="rId2"/>
              </a:rPr>
              <a:t>http://</a:t>
            </a:r>
            <a:r>
              <a:rPr lang="en-US" dirty="0" smtClean="0">
                <a:hlinkClick r:id="rId2"/>
              </a:rPr>
              <a:t>hydrology.usu.edu/dtarb/Zheng_JAWRA_Oct2017_AuthorSubmitted.pdf </a:t>
            </a:r>
            <a:r>
              <a:rPr lang="en-US" dirty="0" smtClean="0"/>
              <a:t>] </a:t>
            </a:r>
            <a:endParaRPr lang="en-US" dirty="0"/>
          </a:p>
          <a:p>
            <a:r>
              <a:rPr lang="en-US" dirty="0"/>
              <a:t>Liu, Y. Y., D. R. Maidment, D. G. Tarboton, X. Zheng and S. Wang, (2017), "A </a:t>
            </a:r>
            <a:r>
              <a:rPr lang="en-US" dirty="0" err="1"/>
              <a:t>cybergis</a:t>
            </a:r>
            <a:r>
              <a:rPr lang="en-US" dirty="0"/>
              <a:t> integration and computation framework for high-resolution continental-scale flood inundation mapping," Submitted to Journal of the American Water Resources Association. [</a:t>
            </a:r>
            <a:r>
              <a:rPr lang="en-US" dirty="0">
                <a:hlinkClick r:id="rId3"/>
              </a:rPr>
              <a:t>http://</a:t>
            </a:r>
            <a:r>
              <a:rPr lang="en-US" dirty="0" smtClean="0">
                <a:hlinkClick r:id="rId3"/>
              </a:rPr>
              <a:t>hydrology.usu.edu/dtarb/Liu_JAWRA_2017_AuthorSubmitted.pdf</a:t>
            </a:r>
            <a:r>
              <a:rPr lang="en-US" dirty="0" smtClean="0"/>
              <a:t>] </a:t>
            </a:r>
            <a:endParaRPr lang="en-US" dirty="0"/>
          </a:p>
        </p:txBody>
      </p:sp>
    </p:spTree>
    <p:extLst>
      <p:ext uri="{BB962C8B-B14F-4D97-AF65-F5344CB8AC3E}">
        <p14:creationId xmlns:p14="http://schemas.microsoft.com/office/powerpoint/2010/main" val="1668560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294" y="271313"/>
            <a:ext cx="10079413" cy="817880"/>
          </a:xfrm>
        </p:spPr>
        <p:txBody>
          <a:bodyPr/>
          <a:lstStyle/>
          <a:p>
            <a:pPr algn="ctr"/>
            <a:r>
              <a:rPr lang="en-US" dirty="0"/>
              <a:t>Traditional Floodplain mapping has used cross </a:t>
            </a:r>
            <a:r>
              <a:rPr lang="en-US" dirty="0" smtClean="0"/>
              <a:t>sections</a:t>
            </a:r>
            <a:endParaRPr lang="en-US" dirty="0"/>
          </a:p>
        </p:txBody>
      </p:sp>
      <p:sp>
        <p:nvSpPr>
          <p:cNvPr id="3" name="Text Placeholder 2"/>
          <p:cNvSpPr txBox="1">
            <a:spLocks/>
          </p:cNvSpPr>
          <p:nvPr/>
        </p:nvSpPr>
        <p:spPr>
          <a:xfrm>
            <a:off x="1835700" y="826108"/>
            <a:ext cx="8520600" cy="508067"/>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2">
                    <a:lumMod val="75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rgbClr val="000000"/>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rgbClr val="000000"/>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rgbClr val="000000"/>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0000"/>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smtClean="0"/>
              <a:t>Scaling this approach is intractable </a:t>
            </a:r>
          </a:p>
          <a:p>
            <a:r>
              <a:rPr lang="en-US" dirty="0" err="1" smtClean="0"/>
              <a:t>NHDPlus</a:t>
            </a:r>
            <a:r>
              <a:rPr lang="en-US" dirty="0" smtClean="0"/>
              <a:t> </a:t>
            </a:r>
            <a:r>
              <a:rPr lang="en-US" dirty="0"/>
              <a:t>MR: 5.2 million kilometers rivers and streams</a:t>
            </a:r>
          </a:p>
        </p:txBody>
      </p:sp>
      <p:sp>
        <p:nvSpPr>
          <p:cNvPr id="4" name="Title 1"/>
          <p:cNvSpPr txBox="1">
            <a:spLocks/>
          </p:cNvSpPr>
          <p:nvPr/>
        </p:nvSpPr>
        <p:spPr>
          <a:xfrm>
            <a:off x="1981201" y="6311361"/>
            <a:ext cx="8205411" cy="484632"/>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3600" kern="1200">
                <a:solidFill>
                  <a:srgbClr val="000000"/>
                </a:solidFill>
                <a:effectLst>
                  <a:outerShdw blurRad="63500" dist="38100" dir="5400000" algn="t" rotWithShape="0">
                    <a:prstClr val="black">
                      <a:alpha val="25000"/>
                    </a:prstClr>
                  </a:outerShdw>
                </a:effectLst>
                <a:latin typeface="+mn-lt"/>
                <a:ea typeface="+mj-ea"/>
                <a:cs typeface="+mj-cs"/>
              </a:defRPr>
            </a:lvl1pPr>
          </a:lstStyle>
          <a:p>
            <a:r>
              <a:rPr lang="en-US" sz="2400"/>
              <a:t>Cross-Sections for Alabama Rivers compiled in NFIE-I</a:t>
            </a:r>
            <a:endParaRPr lang="en-US" sz="2400" dirty="0"/>
          </a:p>
        </p:txBody>
      </p:sp>
      <p:pic>
        <p:nvPicPr>
          <p:cNvPr id="5" name="Picture 4"/>
          <p:cNvPicPr>
            <a:picLocks noChangeAspect="1"/>
          </p:cNvPicPr>
          <p:nvPr/>
        </p:nvPicPr>
        <p:blipFill>
          <a:blip r:embed="rId2"/>
          <a:stretch>
            <a:fillRect/>
          </a:stretch>
        </p:blipFill>
        <p:spPr>
          <a:xfrm>
            <a:off x="2492537" y="2008093"/>
            <a:ext cx="7182736" cy="4226266"/>
          </a:xfrm>
          <a:prstGeom prst="rect">
            <a:avLst/>
          </a:prstGeom>
          <a:ln w="3175">
            <a:solidFill>
              <a:schemeClr val="bg1">
                <a:lumMod val="65000"/>
              </a:schemeClr>
            </a:solidFill>
          </a:ln>
        </p:spPr>
      </p:pic>
      <p:sp>
        <p:nvSpPr>
          <p:cNvPr id="6" name="TextBox 5"/>
          <p:cNvSpPr txBox="1"/>
          <p:nvPr/>
        </p:nvSpPr>
        <p:spPr>
          <a:xfrm>
            <a:off x="107199" y="6433419"/>
            <a:ext cx="2954655" cy="369332"/>
          </a:xfrm>
          <a:prstGeom prst="rect">
            <a:avLst/>
          </a:prstGeom>
          <a:noFill/>
        </p:spPr>
        <p:txBody>
          <a:bodyPr wrap="none" rtlCol="0">
            <a:spAutoFit/>
          </a:bodyPr>
          <a:lstStyle/>
          <a:p>
            <a:r>
              <a:rPr lang="en-US" dirty="0">
                <a:solidFill>
                  <a:prstClr val="white">
                    <a:lumMod val="50000"/>
                  </a:prstClr>
                </a:solidFill>
                <a:latin typeface="Arial"/>
                <a:ea typeface="ＭＳ Ｐゴシック"/>
              </a:rPr>
              <a:t>Slide from David Maidment</a:t>
            </a:r>
          </a:p>
        </p:txBody>
      </p:sp>
    </p:spTree>
    <p:extLst>
      <p:ext uri="{BB962C8B-B14F-4D97-AF65-F5344CB8AC3E}">
        <p14:creationId xmlns:p14="http://schemas.microsoft.com/office/powerpoint/2010/main" val="1942240955"/>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smtClean="0"/>
              <a:t>Objective</a:t>
            </a:r>
            <a:endParaRPr lang="en-US" sz="4400" dirty="0"/>
          </a:p>
        </p:txBody>
      </p:sp>
      <p:sp>
        <p:nvSpPr>
          <p:cNvPr id="5" name="Content Placeholder 4"/>
          <p:cNvSpPr>
            <a:spLocks noGrp="1"/>
          </p:cNvSpPr>
          <p:nvPr>
            <p:ph type="body" idx="1"/>
          </p:nvPr>
        </p:nvSpPr>
        <p:spPr/>
        <p:txBody>
          <a:bodyPr>
            <a:noAutofit/>
          </a:bodyPr>
          <a:lstStyle/>
          <a:p>
            <a:r>
              <a:rPr lang="en-US" sz="3200" dirty="0" smtClean="0"/>
              <a:t>The National Water Model produces flows at reach scale</a:t>
            </a:r>
          </a:p>
          <a:p>
            <a:r>
              <a:rPr lang="en-US" sz="3200" dirty="0" smtClean="0"/>
              <a:t>Need a way to obtain reach level hydraulic properties for inputs to these models</a:t>
            </a:r>
          </a:p>
          <a:p>
            <a:r>
              <a:rPr lang="en-US" sz="3200" dirty="0" smtClean="0"/>
              <a:t>Need a way to map from reach scale stage to flood inundation depth</a:t>
            </a:r>
          </a:p>
          <a:p>
            <a:r>
              <a:rPr lang="en-US" sz="3200" dirty="0" smtClean="0"/>
              <a:t>Exploit high resolution topography and 1:1 relationship between stream reaches (NHD) and their catchments</a:t>
            </a:r>
            <a:endParaRPr lang="en-US" sz="3200" dirty="0"/>
          </a:p>
        </p:txBody>
      </p:sp>
    </p:spTree>
    <p:extLst>
      <p:ext uri="{BB962C8B-B14F-4D97-AF65-F5344CB8AC3E}">
        <p14:creationId xmlns:p14="http://schemas.microsoft.com/office/powerpoint/2010/main" val="3850336405"/>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457201"/>
            <a:ext cx="11868150" cy="484631"/>
          </a:xfrm>
        </p:spPr>
        <p:txBody>
          <a:bodyPr>
            <a:normAutofit fontScale="90000"/>
          </a:bodyPr>
          <a:lstStyle/>
          <a:p>
            <a:pPr algn="ctr"/>
            <a:r>
              <a:rPr lang="en-US" dirty="0" smtClean="0"/>
              <a:t>Mapping Flood Inundation with Height </a:t>
            </a:r>
            <a:r>
              <a:rPr lang="en-US" dirty="0"/>
              <a:t>above the </a:t>
            </a:r>
            <a:r>
              <a:rPr lang="en-US" dirty="0" smtClean="0"/>
              <a:t>Nearest </a:t>
            </a:r>
            <a:r>
              <a:rPr lang="en-US" dirty="0"/>
              <a:t>D</a:t>
            </a:r>
            <a:r>
              <a:rPr lang="en-US" dirty="0" smtClean="0"/>
              <a:t>rainage (HAND)</a:t>
            </a:r>
            <a:endParaRPr lang="en-US" dirty="0"/>
          </a:p>
        </p:txBody>
      </p:sp>
      <p:sp>
        <p:nvSpPr>
          <p:cNvPr id="3" name="Content Placeholder 2"/>
          <p:cNvSpPr>
            <a:spLocks noGrp="1"/>
          </p:cNvSpPr>
          <p:nvPr>
            <p:ph idx="1"/>
          </p:nvPr>
        </p:nvSpPr>
        <p:spPr>
          <a:xfrm>
            <a:off x="389965" y="1386447"/>
            <a:ext cx="9147735" cy="4525963"/>
          </a:xfrm>
        </p:spPr>
        <p:txBody>
          <a:bodyPr>
            <a:noAutofit/>
          </a:bodyPr>
          <a:lstStyle/>
          <a:p>
            <a:pPr marL="457200" indent="-457200">
              <a:buFont typeface="Arial" panose="020B0604020202020204" pitchFamily="34" charset="0"/>
              <a:buChar char="•"/>
            </a:pPr>
            <a:r>
              <a:rPr lang="en-US" sz="2800" dirty="0" smtClean="0"/>
              <a:t>Each stream reach has a water depth </a:t>
            </a:r>
            <a:r>
              <a:rPr lang="en-US" sz="2800" dirty="0" err="1" smtClean="0"/>
              <a:t>h</a:t>
            </a:r>
            <a:r>
              <a:rPr lang="en-US" sz="2800" baseline="-25000" dirty="0" err="1" smtClean="0"/>
              <a:t>w</a:t>
            </a:r>
            <a:r>
              <a:rPr lang="en-US" sz="2800" dirty="0" smtClean="0"/>
              <a:t> (from a hydraulic model)</a:t>
            </a:r>
          </a:p>
          <a:p>
            <a:pPr marL="457200" indent="-457200">
              <a:buFont typeface="Arial" panose="020B0604020202020204" pitchFamily="34" charset="0"/>
              <a:buChar char="•"/>
            </a:pPr>
            <a:r>
              <a:rPr lang="en-US" sz="2800" dirty="0" smtClean="0"/>
              <a:t>Each stream reach has an ID</a:t>
            </a:r>
          </a:p>
          <a:p>
            <a:pPr marL="457200" indent="-457200">
              <a:buFont typeface="Arial" panose="020B0604020202020204" pitchFamily="34" charset="0"/>
              <a:buChar char="•"/>
            </a:pPr>
            <a:r>
              <a:rPr lang="en-US" sz="2800" dirty="0" smtClean="0"/>
              <a:t>Each grid cell has the ID of the reach it connects to and the height above the nearest stream </a:t>
            </a:r>
            <a:r>
              <a:rPr lang="en-US" sz="2800" dirty="0" err="1" smtClean="0"/>
              <a:t>h</a:t>
            </a:r>
            <a:r>
              <a:rPr lang="en-US" sz="2800" baseline="-25000" dirty="0" err="1" smtClean="0"/>
              <a:t>s</a:t>
            </a:r>
            <a:endParaRPr lang="en-US" sz="2800" dirty="0" smtClean="0"/>
          </a:p>
          <a:p>
            <a:pPr marL="457200" indent="-457200">
              <a:buFont typeface="Arial" panose="020B0604020202020204" pitchFamily="34" charset="0"/>
              <a:buChar char="•"/>
            </a:pPr>
            <a:r>
              <a:rPr lang="en-US" sz="2800" dirty="0"/>
              <a:t>Evaluate </a:t>
            </a:r>
            <a:r>
              <a:rPr lang="en-US" sz="2800" dirty="0" smtClean="0"/>
              <a:t>inundation </a:t>
            </a:r>
            <a:r>
              <a:rPr lang="en-US" sz="2800" dirty="0"/>
              <a:t>using </a:t>
            </a:r>
            <a:r>
              <a:rPr lang="en-US" sz="2800" dirty="0" err="1"/>
              <a:t>h</a:t>
            </a:r>
            <a:r>
              <a:rPr lang="en-US" sz="2800" baseline="-25000" dirty="0" err="1"/>
              <a:t>w</a:t>
            </a:r>
            <a:r>
              <a:rPr lang="en-US" sz="2800" dirty="0" err="1"/>
              <a:t>-h</a:t>
            </a:r>
            <a:r>
              <a:rPr lang="en-US" sz="2800" baseline="-25000" dirty="0" err="1"/>
              <a:t>s</a:t>
            </a:r>
            <a:r>
              <a:rPr lang="en-US" sz="2800" baseline="-25000" dirty="0"/>
              <a:t> </a:t>
            </a:r>
            <a:r>
              <a:rPr lang="en-US" sz="2800" dirty="0" smtClean="0"/>
              <a:t> </a:t>
            </a:r>
          </a:p>
          <a:p>
            <a:pPr marL="800100" lvl="2" indent="0"/>
            <a:r>
              <a:rPr lang="en-US" dirty="0" smtClean="0"/>
              <a:t>If(</a:t>
            </a:r>
            <a:r>
              <a:rPr lang="en-US" dirty="0" err="1" smtClean="0"/>
              <a:t>h</a:t>
            </a:r>
            <a:r>
              <a:rPr lang="en-US" baseline="-25000" dirty="0" err="1" smtClean="0"/>
              <a:t>w</a:t>
            </a:r>
            <a:r>
              <a:rPr lang="en-US" dirty="0" smtClean="0"/>
              <a:t>(id) &gt; </a:t>
            </a:r>
            <a:r>
              <a:rPr lang="en-US" dirty="0" err="1" smtClean="0"/>
              <a:t>h</a:t>
            </a:r>
            <a:r>
              <a:rPr lang="en-US" baseline="-25000" dirty="0" err="1" smtClean="0"/>
              <a:t>s</a:t>
            </a:r>
            <a:r>
              <a:rPr lang="en-US" dirty="0" smtClean="0"/>
              <a:t>(id))</a:t>
            </a:r>
          </a:p>
          <a:p>
            <a:pPr marL="1257300" lvl="3" indent="0">
              <a:buNone/>
            </a:pPr>
            <a:r>
              <a:rPr lang="en-US" dirty="0" smtClean="0"/>
              <a:t>Inundation depth = </a:t>
            </a:r>
            <a:r>
              <a:rPr lang="en-US" dirty="0" err="1" smtClean="0"/>
              <a:t>h</a:t>
            </a:r>
            <a:r>
              <a:rPr lang="en-US" baseline="-25000" dirty="0" err="1" smtClean="0"/>
              <a:t>w</a:t>
            </a:r>
            <a:r>
              <a:rPr lang="en-US" dirty="0" smtClean="0"/>
              <a:t>(id</a:t>
            </a:r>
            <a:r>
              <a:rPr lang="en-US" dirty="0"/>
              <a:t>) </a:t>
            </a:r>
            <a:r>
              <a:rPr lang="en-US" dirty="0" smtClean="0"/>
              <a:t>- </a:t>
            </a:r>
            <a:r>
              <a:rPr lang="en-US" dirty="0" err="1" smtClean="0"/>
              <a:t>h</a:t>
            </a:r>
            <a:r>
              <a:rPr lang="en-US" baseline="-25000" dirty="0" err="1" smtClean="0"/>
              <a:t>s</a:t>
            </a:r>
            <a:r>
              <a:rPr lang="en-US" dirty="0" smtClean="0"/>
              <a:t>(id)</a:t>
            </a:r>
          </a:p>
          <a:p>
            <a:pPr marL="800100" lvl="2" indent="0"/>
            <a:r>
              <a:rPr lang="en-US" dirty="0" smtClean="0"/>
              <a:t>Else</a:t>
            </a:r>
          </a:p>
          <a:p>
            <a:pPr marL="1257300" lvl="3" indent="0">
              <a:buNone/>
            </a:pPr>
            <a:r>
              <a:rPr lang="en-US" dirty="0" smtClean="0"/>
              <a:t>Inundation depth = 0</a:t>
            </a:r>
            <a:endParaRPr lang="en-US" dirty="0"/>
          </a:p>
          <a:p>
            <a:pPr marL="800100" lvl="2" indent="0"/>
            <a:r>
              <a:rPr lang="en-US" dirty="0" smtClean="0"/>
              <a:t> </a:t>
            </a:r>
            <a:endParaRPr lang="en-US" dirty="0"/>
          </a:p>
        </p:txBody>
      </p:sp>
      <p:sp>
        <p:nvSpPr>
          <p:cNvPr id="4" name="TextBox 3"/>
          <p:cNvSpPr txBox="1"/>
          <p:nvPr/>
        </p:nvSpPr>
        <p:spPr>
          <a:xfrm>
            <a:off x="6669050" y="4030557"/>
            <a:ext cx="5522950" cy="2585323"/>
          </a:xfrm>
          <a:prstGeom prst="rect">
            <a:avLst/>
          </a:prstGeom>
          <a:noFill/>
        </p:spPr>
        <p:txBody>
          <a:bodyPr wrap="square" rtlCol="0">
            <a:spAutoFit/>
          </a:bodyPr>
          <a:lstStyle/>
          <a:p>
            <a:pPr marL="342900" indent="-342900">
              <a:buFont typeface="Arial" panose="020B0604020202020204" pitchFamily="34" charset="0"/>
              <a:buChar char="•"/>
              <a:defRPr/>
            </a:pPr>
            <a:r>
              <a:rPr lang="en-US" dirty="0">
                <a:solidFill>
                  <a:schemeClr val="tx2">
                    <a:lumMod val="75000"/>
                    <a:lumOff val="25000"/>
                  </a:schemeClr>
                </a:solidFill>
              </a:rPr>
              <a:t>This is approximate because it neglects many details of the river hydraulics and flow over flood plains.  But more detailed approaches often demand hard to obtain and uncertain inputs so this may be a helpful approach to get screening level and real time flood </a:t>
            </a:r>
            <a:r>
              <a:rPr lang="en-US" dirty="0" smtClean="0">
                <a:solidFill>
                  <a:schemeClr val="tx2">
                    <a:lumMod val="75000"/>
                    <a:lumOff val="25000"/>
                  </a:schemeClr>
                </a:solidFill>
              </a:rPr>
              <a:t>maps</a:t>
            </a:r>
          </a:p>
          <a:p>
            <a:pPr marL="342900" indent="-342900">
              <a:buFont typeface="Arial" panose="020B0604020202020204" pitchFamily="34" charset="0"/>
              <a:buChar char="•"/>
              <a:defRPr/>
            </a:pPr>
            <a:r>
              <a:rPr lang="en-US" dirty="0" smtClean="0">
                <a:solidFill>
                  <a:srgbClr val="FF0000"/>
                </a:solidFill>
              </a:rPr>
              <a:t>Premised </a:t>
            </a:r>
            <a:r>
              <a:rPr lang="en-US" dirty="0">
                <a:solidFill>
                  <a:srgbClr val="FF0000"/>
                </a:solidFill>
              </a:rPr>
              <a:t>on good elevation model and consistent stream raster</a:t>
            </a:r>
          </a:p>
          <a:p>
            <a:pPr>
              <a:defRPr/>
            </a:pPr>
            <a:endParaRPr lang="en-US" dirty="0">
              <a:solidFill>
                <a:srgbClr val="1F497D">
                  <a:lumMod val="60000"/>
                  <a:lumOff val="40000"/>
                </a:srgbClr>
              </a:solidFill>
              <a:latin typeface="Calibri"/>
            </a:endParaRPr>
          </a:p>
        </p:txBody>
      </p:sp>
    </p:spTree>
    <p:extLst>
      <p:ext uri="{BB962C8B-B14F-4D97-AF65-F5344CB8AC3E}">
        <p14:creationId xmlns:p14="http://schemas.microsoft.com/office/powerpoint/2010/main" val="35264821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ptional_Corporate_PPT_Template-Arial">
  <a:themeElements>
    <a:clrScheme name="Custom 1">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0033B4"/>
      </a:hlink>
      <a:folHlink>
        <a:srgbClr val="0033B4"/>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0033B4"/>
    </a:hlink>
    <a:folHlink>
      <a:srgbClr val="0033B4"/>
    </a:folHlink>
  </a:clrScheme>
</a:themeOverride>
</file>

<file path=docProps/app.xml><?xml version="1.0" encoding="utf-8"?>
<Properties xmlns="http://schemas.openxmlformats.org/officeDocument/2006/extended-properties" xmlns:vt="http://schemas.openxmlformats.org/officeDocument/2006/docPropsVTypes">
  <Template/>
  <TotalTime>6510</TotalTime>
  <Words>2442</Words>
  <Application>Microsoft Office PowerPoint</Application>
  <PresentationFormat>Widescreen</PresentationFormat>
  <Paragraphs>506</Paragraphs>
  <Slides>40</Slides>
  <Notes>2</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4</vt:i4>
      </vt:variant>
      <vt:variant>
        <vt:lpstr>Slide Titles</vt:lpstr>
      </vt:variant>
      <vt:variant>
        <vt:i4>40</vt:i4>
      </vt:variant>
    </vt:vector>
  </HeadingPairs>
  <TitlesOfParts>
    <vt:vector size="58" baseType="lpstr">
      <vt:lpstr>ＭＳ Ｐゴシック</vt:lpstr>
      <vt:lpstr>Arial</vt:lpstr>
      <vt:lpstr>Avenir LT Std 55 Roman</vt:lpstr>
      <vt:lpstr>Avenir LT Std 65 Medium</vt:lpstr>
      <vt:lpstr>Avenir LT Std 85 Heavy</vt:lpstr>
      <vt:lpstr>Calibri</vt:lpstr>
      <vt:lpstr>Cambria Math</vt:lpstr>
      <vt:lpstr>Consolas</vt:lpstr>
      <vt:lpstr>Lucida Grande</vt:lpstr>
      <vt:lpstr>MS Sans Serif</vt:lpstr>
      <vt:lpstr>Open Sans</vt:lpstr>
      <vt:lpstr>Symbol</vt:lpstr>
      <vt:lpstr>Times New Roman</vt:lpstr>
      <vt:lpstr>Optional_Corporate_PPT_Template-Arial</vt:lpstr>
      <vt:lpstr>Worksheet</vt:lpstr>
      <vt:lpstr>Equation</vt:lpstr>
      <vt:lpstr>Picture</vt:lpstr>
      <vt:lpstr>Clip</vt:lpstr>
      <vt:lpstr>Using Digital Elevation Model Derived Height Above the Nearest Drainage for flood inundation mapping and determining river hydraulic geometry in ungauged basins</vt:lpstr>
      <vt:lpstr>Flood Inundation Mapping</vt:lpstr>
      <vt:lpstr>Real-Time Flood Inundation Mapping  Onion Creek at Highway 183</vt:lpstr>
      <vt:lpstr>Flooding occurs when Water Depth is greater than Height Above Nearest Drainage (HAND)</vt:lpstr>
      <vt:lpstr>Background</vt:lpstr>
      <vt:lpstr>Readings on our approach</vt:lpstr>
      <vt:lpstr>Traditional Floodplain mapping has used cross sections</vt:lpstr>
      <vt:lpstr>Objective</vt:lpstr>
      <vt:lpstr>Mapping Flood Inundation with Height above the Nearest Drainage (HAND)</vt:lpstr>
      <vt:lpstr>PowerPoint Presentation</vt:lpstr>
      <vt:lpstr>Implementation based on NHDPlus catchments and reaches</vt:lpstr>
      <vt:lpstr>Reach based height above nearest stream flood map example</vt:lpstr>
      <vt:lpstr>PowerPoint Presentation</vt:lpstr>
      <vt:lpstr>HAND evaluated using TauDEM Dinfinity Vertical Distance Down function </vt:lpstr>
      <vt:lpstr>TauDEM model for vertical drop to stream (aka HAND)</vt:lpstr>
      <vt:lpstr>HAND Algorithm</vt:lpstr>
      <vt:lpstr>HAND Algorithm Continued</vt:lpstr>
      <vt:lpstr>Result</vt:lpstr>
      <vt:lpstr>HAND from TauDEM for Onion Creek near Austin Texas</vt:lpstr>
      <vt:lpstr>Evaluating River Hydraulic Properties</vt:lpstr>
      <vt:lpstr>Terrain based derivation of “reach scale” hydraulic properties</vt:lpstr>
      <vt:lpstr>Reach Hydraulic Properties Example</vt:lpstr>
      <vt:lpstr>Terrain Approximated Reach Average Hydraulic Properties</vt:lpstr>
      <vt:lpstr>Example - Reach Catchment 5781289</vt:lpstr>
      <vt:lpstr>Discharge Computation</vt:lpstr>
      <vt:lpstr>Rating Curve for Eanes Creek</vt:lpstr>
      <vt:lpstr>Decompose computation by catchments or River Corridor</vt:lpstr>
      <vt:lpstr>Obstacle Removal or “etching” using Vector Stream Information</vt:lpstr>
      <vt:lpstr>Obstacle Removal “Etch in” Workflow</vt:lpstr>
      <vt:lpstr>Effect of obstacle removal</vt:lpstr>
      <vt:lpstr>Adjustments at railroad crossing</vt:lpstr>
      <vt:lpstr>Deriving Terrain Aligned Flow Network</vt:lpstr>
      <vt:lpstr>DEM derived stream network is consistent with the DEM but at the scale (drainage density) of NHD Plus.</vt:lpstr>
      <vt:lpstr>Height Above Nearest Drainage (HAND) evaluated from 1/3 arc sec NED DEM relative to stream raster derived from NHDPlus medium resolution stream network source grid cells. 2 m contour interval.</vt:lpstr>
      <vt:lpstr>Complete HAND Workflow </vt:lpstr>
      <vt:lpstr>Continental-Scale HAND layer evaluated on ROGER supercomputer at NCSA</vt:lpstr>
      <vt:lpstr>Automated workflow prototyped for Texas Flood Response System by David Maidment and Colleagues </vt:lpstr>
      <vt:lpstr>Conclusions</vt:lpstr>
      <vt:lpstr>PowerPoint Presentation</vt:lpstr>
      <vt:lpstr>Are there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HydroShare</dc:title>
  <dc:subject>CUAHSI Informatics Conference</dc:subject>
  <dc:creator>David Tarboton</dc:creator>
  <cp:lastModifiedBy>Maidment, David R</cp:lastModifiedBy>
  <cp:revision>408</cp:revision>
  <cp:lastPrinted>2011-08-09T07:57:20Z</cp:lastPrinted>
  <dcterms:created xsi:type="dcterms:W3CDTF">2010-05-18T21:41:05Z</dcterms:created>
  <dcterms:modified xsi:type="dcterms:W3CDTF">2017-10-24T16:52:12Z</dcterms:modified>
</cp:coreProperties>
</file>