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 id="2147483697" r:id="rId4"/>
  </p:sldMasterIdLst>
  <p:notesMasterIdLst>
    <p:notesMasterId r:id="rId46"/>
  </p:notesMasterIdLst>
  <p:handoutMasterIdLst>
    <p:handoutMasterId r:id="rId47"/>
  </p:handoutMasterIdLst>
  <p:sldIdLst>
    <p:sldId id="1144" r:id="rId5"/>
    <p:sldId id="1131" r:id="rId6"/>
    <p:sldId id="1066" r:id="rId7"/>
    <p:sldId id="1145" r:id="rId8"/>
    <p:sldId id="1146" r:id="rId9"/>
    <p:sldId id="1151" r:id="rId10"/>
    <p:sldId id="1147" r:id="rId11"/>
    <p:sldId id="1148" r:id="rId12"/>
    <p:sldId id="1149" r:id="rId13"/>
    <p:sldId id="1150" r:id="rId14"/>
    <p:sldId id="1152" r:id="rId15"/>
    <p:sldId id="1153" r:id="rId16"/>
    <p:sldId id="1154" r:id="rId17"/>
    <p:sldId id="1155" r:id="rId18"/>
    <p:sldId id="1156" r:id="rId19"/>
    <p:sldId id="1157" r:id="rId20"/>
    <p:sldId id="1158" r:id="rId21"/>
    <p:sldId id="1159" r:id="rId22"/>
    <p:sldId id="1160" r:id="rId23"/>
    <p:sldId id="1161" r:id="rId24"/>
    <p:sldId id="1111" r:id="rId25"/>
    <p:sldId id="1143" r:id="rId26"/>
    <p:sldId id="1134" r:id="rId27"/>
    <p:sldId id="1125" r:id="rId28"/>
    <p:sldId id="1114" r:id="rId29"/>
    <p:sldId id="1115" r:id="rId30"/>
    <p:sldId id="1116" r:id="rId31"/>
    <p:sldId id="1117" r:id="rId32"/>
    <p:sldId id="1118" r:id="rId33"/>
    <p:sldId id="1119" r:id="rId34"/>
    <p:sldId id="1120" r:id="rId35"/>
    <p:sldId id="1121" r:id="rId36"/>
    <p:sldId id="1122" r:id="rId37"/>
    <p:sldId id="1123" r:id="rId38"/>
    <p:sldId id="1124" r:id="rId39"/>
    <p:sldId id="1135" r:id="rId40"/>
    <p:sldId id="1136" r:id="rId41"/>
    <p:sldId id="1137" r:id="rId42"/>
    <p:sldId id="1138" r:id="rId43"/>
    <p:sldId id="1139" r:id="rId44"/>
    <p:sldId id="1128"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2496" autoAdjust="0"/>
    <p:restoredTop sz="94533" autoAdjust="0"/>
  </p:normalViewPr>
  <p:slideViewPr>
    <p:cSldViewPr snapToGrid="0">
      <p:cViewPr varScale="1">
        <p:scale>
          <a:sx n="60" d="100"/>
          <a:sy n="60" d="100"/>
        </p:scale>
        <p:origin x="90" y="384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56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8" y="0"/>
            <a:ext cx="3037841" cy="464820"/>
          </a:xfrm>
          <a:prstGeom prst="rect">
            <a:avLst/>
          </a:prstGeom>
        </p:spPr>
        <p:txBody>
          <a:bodyPr vert="horz" lIns="93166" tIns="46583" rIns="93166" bIns="46583" rtlCol="0"/>
          <a:lstStyle>
            <a:lvl1pPr algn="r">
              <a:defRPr sz="1200"/>
            </a:lvl1pPr>
          </a:lstStyle>
          <a:p>
            <a:fld id="{9246E736-8DF2-4A67-8AD5-413DE77FF67A}" type="datetimeFigureOut">
              <a:rPr lang="en-US" smtClean="0"/>
              <a:t>11/16/2017</a:t>
            </a:fld>
            <a:endParaRPr lang="en-US"/>
          </a:p>
        </p:txBody>
      </p:sp>
      <p:sp>
        <p:nvSpPr>
          <p:cNvPr id="4" name="Footer Placeholder 3"/>
          <p:cNvSpPr>
            <a:spLocks noGrp="1"/>
          </p:cNvSpPr>
          <p:nvPr>
            <p:ph type="ftr" sz="quarter" idx="2"/>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1" cy="464820"/>
          </a:xfrm>
          <a:prstGeom prst="rect">
            <a:avLst/>
          </a:prstGeom>
        </p:spPr>
        <p:txBody>
          <a:bodyPr vert="horz" lIns="93166" tIns="46583" rIns="93166" bIns="46583"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8" y="0"/>
            <a:ext cx="3037841" cy="464820"/>
          </a:xfrm>
          <a:prstGeom prst="rect">
            <a:avLst/>
          </a:prstGeom>
        </p:spPr>
        <p:txBody>
          <a:bodyPr vert="horz" lIns="93166" tIns="46583" rIns="93166" bIns="46583" rtlCol="0"/>
          <a:lstStyle>
            <a:lvl1pPr algn="r">
              <a:defRPr sz="1200"/>
            </a:lvl1pPr>
          </a:lstStyle>
          <a:p>
            <a:fld id="{6F706718-8F9B-4714-BDCA-44544253309B}" type="datetimeFigureOut">
              <a:rPr lang="en-US" smtClean="0"/>
              <a:pPr/>
              <a:t>11/16/2017</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6" tIns="46583" rIns="93166" bIns="465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66" tIns="46583" rIns="93166" bIns="46583"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let’s talk</a:t>
            </a:r>
            <a:r>
              <a:rPr lang="en-US" baseline="0" dirty="0" smtClean="0"/>
              <a:t> about the volume of data being generated in the network.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F9144-48AE-A04A-B99B-5C18F2229E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51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20" indent="-302046">
              <a:defRPr>
                <a:solidFill>
                  <a:schemeClr val="tx1"/>
                </a:solidFill>
                <a:latin typeface="Calibri" pitchFamily="34" charset="0"/>
              </a:defRPr>
            </a:lvl2pPr>
            <a:lvl3pPr marL="1208185" indent="-241637">
              <a:defRPr>
                <a:solidFill>
                  <a:schemeClr val="tx1"/>
                </a:solidFill>
                <a:latin typeface="Calibri" pitchFamily="34" charset="0"/>
              </a:defRPr>
            </a:lvl3pPr>
            <a:lvl4pPr marL="1691458" indent="-241637">
              <a:defRPr>
                <a:solidFill>
                  <a:schemeClr val="tx1"/>
                </a:solidFill>
                <a:latin typeface="Calibri" pitchFamily="34" charset="0"/>
              </a:defRPr>
            </a:lvl4pPr>
            <a:lvl5pPr marL="2174731" indent="-241637">
              <a:defRPr>
                <a:solidFill>
                  <a:schemeClr val="tx1"/>
                </a:solidFill>
                <a:latin typeface="Calibri" pitchFamily="34" charset="0"/>
              </a:defRPr>
            </a:lvl5pPr>
            <a:lvl6pPr marL="2658006" indent="-241637" fontAlgn="base">
              <a:spcBef>
                <a:spcPct val="0"/>
              </a:spcBef>
              <a:spcAft>
                <a:spcPct val="0"/>
              </a:spcAft>
              <a:defRPr>
                <a:solidFill>
                  <a:schemeClr val="tx1"/>
                </a:solidFill>
                <a:latin typeface="Calibri" pitchFamily="34" charset="0"/>
              </a:defRPr>
            </a:lvl6pPr>
            <a:lvl7pPr marL="3141279" indent="-241637" fontAlgn="base">
              <a:spcBef>
                <a:spcPct val="0"/>
              </a:spcBef>
              <a:spcAft>
                <a:spcPct val="0"/>
              </a:spcAft>
              <a:defRPr>
                <a:solidFill>
                  <a:schemeClr val="tx1"/>
                </a:solidFill>
                <a:latin typeface="Calibri" pitchFamily="34" charset="0"/>
              </a:defRPr>
            </a:lvl7pPr>
            <a:lvl8pPr marL="3624553" indent="-241637" fontAlgn="base">
              <a:spcBef>
                <a:spcPct val="0"/>
              </a:spcBef>
              <a:spcAft>
                <a:spcPct val="0"/>
              </a:spcAft>
              <a:defRPr>
                <a:solidFill>
                  <a:schemeClr val="tx1"/>
                </a:solidFill>
                <a:latin typeface="Calibri" pitchFamily="34" charset="0"/>
              </a:defRPr>
            </a:lvl8pPr>
            <a:lvl9pPr marL="4107827" indent="-241637"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FFF7BD-A241-4518-828B-B53CDFAA35DB}"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832278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HIS helps you discover and access hydrologic data.</a:t>
            </a:r>
          </a:p>
        </p:txBody>
      </p:sp>
      <p:sp>
        <p:nvSpPr>
          <p:cNvPr id="75780"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9/29/2011</a:t>
            </a:r>
          </a:p>
        </p:txBody>
      </p:sp>
      <p:sp>
        <p:nvSpPr>
          <p:cNvPr id="75781" name="Header Placeholder 5"/>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BYU CEE Graduate Seminar</a:t>
            </a:r>
          </a:p>
        </p:txBody>
      </p:sp>
    </p:spTree>
    <p:extLst>
      <p:ext uri="{BB962C8B-B14F-4D97-AF65-F5344CB8AC3E}">
        <p14:creationId xmlns:p14="http://schemas.microsoft.com/office/powerpoint/2010/main" val="398250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data we use are diverse, and</a:t>
            </a:r>
            <a:r>
              <a:rPr lang="en-US" baseline="0" dirty="0" smtClean="0"/>
              <a:t> we don’t currently have a lot of options for sharing models or model instances.  We’ve nailed time series down, but we still don’t have great </a:t>
            </a:r>
            <a:r>
              <a:rPr lang="en-US" baseline="0" dirty="0" err="1" smtClean="0"/>
              <a:t>cyberinfrastructure</a:t>
            </a:r>
            <a:r>
              <a:rPr lang="en-US" baseline="0" dirty="0" smtClean="0"/>
              <a:t> embraced by our community that supports the broad spectrum of data and models we 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35098-B24D-5444-BD04-EF6E5EC303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88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data we use are diverse, and</a:t>
            </a:r>
            <a:r>
              <a:rPr lang="en-US" baseline="0" dirty="0" smtClean="0"/>
              <a:t> we don’t currently have a lot of options for sharing models or model instances.  We’ve nailed time series down, but we still don’t have great </a:t>
            </a:r>
            <a:r>
              <a:rPr lang="en-US" baseline="0" dirty="0" err="1" smtClean="0"/>
              <a:t>cyberinfrastructure</a:t>
            </a:r>
            <a:r>
              <a:rPr lang="en-US" baseline="0" dirty="0" smtClean="0"/>
              <a:t> embraced by our community that supports the broad spectrum of data and models we 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35098-B24D-5444-BD04-EF6E5EC303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55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6E79A-87AA-4B9C-8CA3-60BB7F8FB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48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smtClean="0"/>
              <a:t>The </a:t>
            </a:r>
            <a:r>
              <a:rPr lang="en-US" dirty="0" err="1" smtClean="0"/>
              <a:t>HydroShare</a:t>
            </a:r>
            <a:r>
              <a:rPr lang="en-US" dirty="0" smtClean="0"/>
              <a:t> project is part of a broad effort in CUAHSI in the area of Hydrologic Information Systems.  We have a team</a:t>
            </a:r>
            <a:r>
              <a:rPr lang="en-US" baseline="0" dirty="0" smtClean="0"/>
              <a:t> of developers and domain scientists from eight universities working on </a:t>
            </a:r>
            <a:r>
              <a:rPr lang="en-US" baseline="0" dirty="0" err="1" smtClean="0"/>
              <a:t>HydroShare</a:t>
            </a:r>
            <a:r>
              <a:rPr lang="en-US" baseline="0" dirty="0" smtClean="0"/>
              <a:t>.  This is part of the</a:t>
            </a:r>
            <a:r>
              <a:rPr lang="en-US" dirty="0" smtClean="0"/>
              <a:t> even broader</a:t>
            </a:r>
            <a:r>
              <a:rPr lang="en-US" baseline="0" dirty="0" smtClean="0"/>
              <a:t> focus in NSF on data management, Cyberinfrastructure and sustainable software.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6E79A-87AA-4B9C-8CA3-60BB7F8FB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580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FA5145-6382-42AD-9D25-2B7D90C82D03}"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4095170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A5145-6382-42AD-9D25-2B7D90C82D03}"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067162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FA5145-6382-42AD-9D25-2B7D90C82D03}"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794458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FA5145-6382-42AD-9D25-2B7D90C82D03}"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184562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FA5145-6382-42AD-9D25-2B7D90C82D03}" type="datetimeFigureOut">
              <a:rPr lang="en-US" smtClean="0"/>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808383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FA5145-6382-42AD-9D25-2B7D90C82D03}" type="datetimeFigureOut">
              <a:rPr lang="en-US" smtClean="0"/>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61932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A5145-6382-42AD-9D25-2B7D90C82D03}" type="datetimeFigureOut">
              <a:rPr lang="en-US" smtClean="0"/>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3284729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FA5145-6382-42AD-9D25-2B7D90C82D03}"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58100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FA5145-6382-42AD-9D25-2B7D90C82D03}"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417338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A5145-6382-42AD-9D25-2B7D90C82D03}"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705052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FA5145-6382-42AD-9D25-2B7D90C82D03}"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544429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8D7EBC-8554-49A3-A437-6A5647C7D99D}"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2474193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8D7EBC-8554-49A3-A437-6A5647C7D99D}"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3688832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8D7EBC-8554-49A3-A437-6A5647C7D99D}"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2468008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8D7EBC-8554-49A3-A437-6A5647C7D99D}"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2715686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8D7EBC-8554-49A3-A437-6A5647C7D99D}" type="datetimeFigureOut">
              <a:rPr lang="en-US" smtClean="0"/>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3891897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48D7EBC-8554-49A3-A437-6A5647C7D99D}" type="datetimeFigureOut">
              <a:rPr lang="en-US" smtClean="0"/>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1793486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D7EBC-8554-49A3-A437-6A5647C7D99D}" type="datetimeFigureOut">
              <a:rPr lang="en-US" smtClean="0"/>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148380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8D7EBC-8554-49A3-A437-6A5647C7D99D}"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2214816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8D7EBC-8554-49A3-A437-6A5647C7D99D}"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1207660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8D7EBC-8554-49A3-A437-6A5647C7D99D}"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135185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8D7EBC-8554-49A3-A437-6A5647C7D99D}"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BFEDC-E1D0-47C6-8EE7-201320DA33DE}" type="slidenum">
              <a:rPr lang="en-US" smtClean="0"/>
              <a:t>‹#›</a:t>
            </a:fld>
            <a:endParaRPr lang="en-US"/>
          </a:p>
        </p:txBody>
      </p:sp>
    </p:spTree>
    <p:extLst>
      <p:ext uri="{BB962C8B-B14F-4D97-AF65-F5344CB8AC3E}">
        <p14:creationId xmlns:p14="http://schemas.microsoft.com/office/powerpoint/2010/main" val="2959070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596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2862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099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062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20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299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827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952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875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774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993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11/16/2017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A5145-6382-42AD-9D25-2B7D90C82D03}" type="datetimeFigureOut">
              <a:rPr lang="en-US" smtClean="0"/>
              <a:t>11/16/2017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9A24A-0CF3-475C-9A84-FB28D65BBE18}" type="slidenum">
              <a:rPr lang="en-US" smtClean="0"/>
              <a:t>‹#›</a:t>
            </a:fld>
            <a:endParaRPr lang="en-US"/>
          </a:p>
        </p:txBody>
      </p:sp>
    </p:spTree>
    <p:extLst>
      <p:ext uri="{BB962C8B-B14F-4D97-AF65-F5344CB8AC3E}">
        <p14:creationId xmlns:p14="http://schemas.microsoft.com/office/powerpoint/2010/main" val="14904313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D7EBC-8554-49A3-A437-6A5647C7D99D}" type="datetimeFigureOut">
              <a:rPr lang="en-US" smtClean="0"/>
              <a:t>11/16/2017</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BFEDC-E1D0-47C6-8EE7-201320DA33DE}" type="slidenum">
              <a:rPr lang="en-US" smtClean="0"/>
              <a:t>‹#›</a:t>
            </a:fld>
            <a:endParaRPr lang="en-US"/>
          </a:p>
        </p:txBody>
      </p:sp>
    </p:spTree>
    <p:extLst>
      <p:ext uri="{BB962C8B-B14F-4D97-AF65-F5344CB8AC3E}">
        <p14:creationId xmlns:p14="http://schemas.microsoft.com/office/powerpoint/2010/main" val="22682538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3020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ydroshare.or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uahsi.org/data-models/legacy-tool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3.pn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1.e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tiff"/><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apps.hydroshare.org/" TargetMode="Externa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tmp"/></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gateway.cigi.illinois.edu/" TargetMode="External"/><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www.hydroshare.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hydroshare.org/"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92.jp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3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268941" y="74365"/>
            <a:ext cx="11510683" cy="2106128"/>
          </a:xfrm>
        </p:spPr>
        <p:txBody>
          <a:bodyPr>
            <a:normAutofit/>
          </a:bodyPr>
          <a:lstStyle/>
          <a:p>
            <a:pPr>
              <a:lnSpc>
                <a:spcPct val="80000"/>
              </a:lnSpc>
            </a:pPr>
            <a:r>
              <a:rPr lang="en-US" dirty="0"/>
              <a:t>Water Information Sharing and HydroShare</a:t>
            </a:r>
            <a:endParaRPr lang="en-US" dirty="0" smtClean="0"/>
          </a:p>
        </p:txBody>
      </p:sp>
      <p:sp>
        <p:nvSpPr>
          <p:cNvPr id="32774" name="Rectangle 10"/>
          <p:cNvSpPr>
            <a:spLocks noChangeArrowheads="1"/>
          </p:cNvSpPr>
          <p:nvPr/>
        </p:nvSpPr>
        <p:spPr bwMode="auto">
          <a:xfrm>
            <a:off x="176463" y="2699964"/>
            <a:ext cx="11839073" cy="1200329"/>
          </a:xfrm>
          <a:prstGeom prst="rect">
            <a:avLst/>
          </a:prstGeom>
          <a:noFill/>
          <a:ln w="9525">
            <a:noFill/>
            <a:miter lim="800000"/>
            <a:headEnd/>
            <a:tailEnd/>
          </a:ln>
        </p:spPr>
        <p:txBody>
          <a:bodyPr wrap="square">
            <a:spAutoFit/>
          </a:bodyPr>
          <a:lstStyle/>
          <a:p>
            <a:pPr lvl="0" algn="ctr"/>
            <a:r>
              <a:rPr lang="en-US" dirty="0">
                <a:solidFill>
                  <a:srgbClr val="0070C0"/>
                </a:solidFill>
              </a:rPr>
              <a:t>David G Tarboton, Ray Idaszak, Jeffery S Horsburgh, Daniel P Ames, Jonathan L Goodall, Alva Couch, Lawrence E Band, Venkatesh Merwade, Richard P Hooper, David R Maidment, Pabitra K Dash, Michael Stealey, Hong Yi,  Christopher Calloway, Tian Gan, Anthony M Castronova, Zhiyu Li, Mohamed M Morsy, Shawn Crawley, </a:t>
            </a:r>
            <a:r>
              <a:rPr lang="en-US" dirty="0" err="1">
                <a:solidFill>
                  <a:srgbClr val="0070C0"/>
                </a:solidFill>
              </a:rPr>
              <a:t>Mauriel</a:t>
            </a:r>
            <a:r>
              <a:rPr lang="en-US" dirty="0">
                <a:solidFill>
                  <a:srgbClr val="0070C0"/>
                </a:solidFill>
              </a:rPr>
              <a:t> Ramirez, Jeffrey Sadler, </a:t>
            </a:r>
            <a:r>
              <a:rPr lang="en-US" dirty="0" err="1">
                <a:solidFill>
                  <a:srgbClr val="0070C0"/>
                </a:solidFill>
              </a:rPr>
              <a:t>Zhaokun</a:t>
            </a:r>
            <a:r>
              <a:rPr lang="en-US" dirty="0">
                <a:solidFill>
                  <a:srgbClr val="0070C0"/>
                </a:solidFill>
              </a:rPr>
              <a:t> </a:t>
            </a:r>
            <a:r>
              <a:rPr lang="en-US" dirty="0" err="1">
                <a:solidFill>
                  <a:srgbClr val="0070C0"/>
                </a:solidFill>
              </a:rPr>
              <a:t>Xue</a:t>
            </a:r>
            <a:r>
              <a:rPr lang="en-US" dirty="0">
                <a:solidFill>
                  <a:srgbClr val="0070C0"/>
                </a:solidFill>
              </a:rPr>
              <a:t>, Martyn Clark, Shaowen Wang, Bart Nijssen and Christina </a:t>
            </a:r>
            <a:r>
              <a:rPr lang="en-US" dirty="0" smtClean="0">
                <a:solidFill>
                  <a:srgbClr val="0070C0"/>
                </a:solidFill>
              </a:rPr>
              <a:t>Bandaragoda</a:t>
            </a:r>
            <a:endParaRPr lang="en-US" dirty="0">
              <a:solidFill>
                <a:srgbClr val="0070C0"/>
              </a:solidFill>
            </a:endParaRPr>
          </a:p>
        </p:txBody>
      </p:sp>
      <p:sp>
        <p:nvSpPr>
          <p:cNvPr id="4" name="Rectangle 3"/>
          <p:cNvSpPr/>
          <p:nvPr/>
        </p:nvSpPr>
        <p:spPr>
          <a:xfrm>
            <a:off x="687451" y="4171974"/>
            <a:ext cx="10817098" cy="1200329"/>
          </a:xfrm>
          <a:prstGeom prst="rect">
            <a:avLst/>
          </a:prstGeom>
        </p:spPr>
        <p:txBody>
          <a:bodyPr wrap="square">
            <a:spAutoFit/>
          </a:bodyPr>
          <a:lstStyle/>
          <a:p>
            <a:pPr lvl="0" algn="ctr"/>
            <a:r>
              <a:rPr lang="en-US" dirty="0">
                <a:solidFill>
                  <a:srgbClr val="0070C0"/>
                </a:solidFill>
              </a:rPr>
              <a:t>Utah State University, RENCI - University of North Carolina, </a:t>
            </a:r>
            <a:r>
              <a:rPr lang="en-US" dirty="0" err="1">
                <a:solidFill>
                  <a:srgbClr val="0070C0"/>
                </a:solidFill>
              </a:rPr>
              <a:t>CyberGIS</a:t>
            </a:r>
            <a:r>
              <a:rPr lang="en-US" dirty="0">
                <a:solidFill>
                  <a:srgbClr val="0070C0"/>
                </a:solidFill>
              </a:rPr>
              <a:t> Center – University of Illinois, Consortium of Universities for the Advancement of Hydrologic Sciences Inc., Brigham Young University, University of Virginia, Tufts University,  National Center for Atmospheric Research, University of Washington, University of Texas, Purdue University, </a:t>
            </a:r>
            <a:r>
              <a:rPr lang="en-US" dirty="0" err="1">
                <a:solidFill>
                  <a:srgbClr val="0070C0"/>
                </a:solidFill>
              </a:rPr>
              <a:t>Caktus</a:t>
            </a:r>
            <a:r>
              <a:rPr lang="en-US" dirty="0">
                <a:solidFill>
                  <a:srgbClr val="0070C0"/>
                </a:solidFill>
              </a:rPr>
              <a:t> Group. </a:t>
            </a:r>
          </a:p>
        </p:txBody>
      </p:sp>
      <p:sp>
        <p:nvSpPr>
          <p:cNvPr id="3" name="Rectangle 2"/>
          <p:cNvSpPr/>
          <p:nvPr/>
        </p:nvSpPr>
        <p:spPr>
          <a:xfrm>
            <a:off x="1371600" y="1902690"/>
            <a:ext cx="9448800" cy="400110"/>
          </a:xfrm>
          <a:prstGeom prst="rect">
            <a:avLst/>
          </a:prstGeom>
        </p:spPr>
        <p:txBody>
          <a:bodyPr wrap="square">
            <a:spAutoFit/>
          </a:bodyPr>
          <a:lstStyle/>
          <a:p>
            <a:pPr lvl="0" algn="ctr"/>
            <a:r>
              <a:rPr lang="en-US" sz="2000" dirty="0">
                <a:solidFill>
                  <a:prstClr val="black"/>
                </a:solidFill>
              </a:rPr>
              <a:t>Advancing Hydrology through Collaborative Data and Model Sharing using HydroShare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93" y="5849045"/>
            <a:ext cx="4012621" cy="815753"/>
          </a:xfrm>
          <a:prstGeom prst="rect">
            <a:avLst/>
          </a:prstGeom>
        </p:spPr>
      </p:pic>
      <p:sp>
        <p:nvSpPr>
          <p:cNvPr id="23" name="Subtitle 10"/>
          <p:cNvSpPr txBox="1">
            <a:spLocks/>
          </p:cNvSpPr>
          <p:nvPr/>
        </p:nvSpPr>
        <p:spPr>
          <a:xfrm>
            <a:off x="4364203" y="5914021"/>
            <a:ext cx="4706983" cy="68580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hlinkClick r:id="rId3"/>
              </a:rPr>
              <a:t>http://www.hydroshare.org</a:t>
            </a:r>
            <a:r>
              <a:rPr kumimoji="0" lang="en-US" sz="3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grpSp>
        <p:nvGrpSpPr>
          <p:cNvPr id="24" name="Group 23"/>
          <p:cNvGrpSpPr/>
          <p:nvPr/>
        </p:nvGrpSpPr>
        <p:grpSpPr>
          <a:xfrm>
            <a:off x="9684765" y="5826598"/>
            <a:ext cx="2169546" cy="838200"/>
            <a:chOff x="6320485" y="5943600"/>
            <a:chExt cx="2169546" cy="838200"/>
          </a:xfrm>
        </p:grpSpPr>
        <p:sp>
          <p:nvSpPr>
            <p:cNvPr id="25" name="Rectangle 24"/>
            <p:cNvSpPr>
              <a:spLocks noChangeArrowheads="1"/>
            </p:cNvSpPr>
            <p:nvPr/>
          </p:nvSpPr>
          <p:spPr bwMode="auto">
            <a:xfrm>
              <a:off x="6320485" y="5943600"/>
              <a:ext cx="2169546" cy="838200"/>
            </a:xfrm>
            <a:prstGeom prst="rect">
              <a:avLst/>
            </a:prstGeom>
            <a:solidFill>
              <a:schemeClr val="bg1"/>
            </a:solidFill>
            <a:ln w="25400" algn="ctr">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nsf4c"/>
            <p:cNvPicPr>
              <a:picLocks noChangeAspect="1" noChangeArrowheads="1"/>
            </p:cNvPicPr>
            <p:nvPr/>
          </p:nvPicPr>
          <p:blipFill>
            <a:blip r:embed="rId4" cstate="print"/>
            <a:srcRect/>
            <a:stretch>
              <a:fillRect/>
            </a:stretch>
          </p:blipFill>
          <p:spPr bwMode="auto">
            <a:xfrm>
              <a:off x="6420813" y="6001334"/>
              <a:ext cx="803093" cy="722733"/>
            </a:xfrm>
            <a:prstGeom prst="rect">
              <a:avLst/>
            </a:prstGeom>
            <a:noFill/>
            <a:ln w="9525">
              <a:noFill/>
              <a:miter lim="800000"/>
              <a:headEnd/>
              <a:tailEnd/>
            </a:ln>
          </p:spPr>
        </p:pic>
        <p:sp>
          <p:nvSpPr>
            <p:cNvPr id="27" name="Text Box 12"/>
            <p:cNvSpPr txBox="1">
              <a:spLocks noChangeArrowheads="1"/>
            </p:cNvSpPr>
            <p:nvPr/>
          </p:nvSpPr>
          <p:spPr bwMode="auto">
            <a:xfrm>
              <a:off x="7391400" y="5943600"/>
              <a:ext cx="1098631" cy="830997"/>
            </a:xfrm>
            <a:prstGeom prst="rect">
              <a:avLst/>
            </a:prstGeom>
            <a:noFill/>
            <a:ln w="9525" algn="ctr">
              <a:noFill/>
              <a:miter lim="800000"/>
              <a:headEnd/>
              <a:tailEnd/>
            </a:ln>
          </p:spPr>
          <p:txBody>
            <a:bodyPr wrap="square">
              <a:spAutoFit/>
            </a:bodyPr>
            <a:lstStyle/>
            <a:p>
              <a:pPr lvl="0" defTabSz="4389438">
                <a:defRPr/>
              </a:pPr>
              <a:r>
                <a:rPr lang="en-US" sz="1200" dirty="0" smtClean="0"/>
                <a:t>OAC-1664061</a:t>
              </a:r>
              <a:endParaRPr kumimoji="0" lang="en-US" sz="1200" b="0" i="0" u="none" strike="noStrike" kern="1200" cap="none" spc="0" normalizeH="0" baseline="0" noProof="0" dirty="0">
                <a:ln>
                  <a:noFill/>
                </a:ln>
                <a:solidFill>
                  <a:prstClr val="black"/>
                </a:solidFill>
                <a:effectLst/>
                <a:uLnTx/>
                <a:uFillTx/>
                <a:latin typeface="Calibri" panose="020F0502020204030204"/>
              </a:endParaRPr>
            </a:p>
            <a:p>
              <a:pPr lvl="0" defTabSz="4389438">
                <a:defRPr/>
              </a:pPr>
              <a:r>
                <a:rPr kumimoji="0" lang="en-US" sz="1200" b="0" i="0" u="none" strike="noStrike" kern="1200" cap="none" spc="0" normalizeH="0" baseline="0" noProof="0" dirty="0" smtClean="0">
                  <a:ln>
                    <a:noFill/>
                  </a:ln>
                  <a:solidFill>
                    <a:prstClr val="black"/>
                  </a:solidFill>
                  <a:effectLst/>
                  <a:uLnTx/>
                  <a:uFillTx/>
                  <a:latin typeface="Calibri" panose="020F0502020204030204"/>
                </a:rPr>
                <a:t>OAC-</a:t>
              </a:r>
              <a:r>
                <a:rPr lang="en-US" sz="1200" dirty="0" smtClean="0"/>
                <a:t>1664018</a:t>
              </a:r>
            </a:p>
            <a:p>
              <a:pPr lvl="0" defTabSz="4389438">
                <a:defRPr/>
              </a:pPr>
              <a:r>
                <a:rPr kumimoji="0" lang="en-US" sz="1200" b="0" i="0" u="none" strike="noStrike" kern="1200" cap="none" spc="0" normalizeH="0" baseline="0" noProof="0" dirty="0" smtClean="0">
                  <a:ln>
                    <a:noFill/>
                  </a:ln>
                  <a:solidFill>
                    <a:prstClr val="black"/>
                  </a:solidFill>
                  <a:effectLst/>
                  <a:uLnTx/>
                  <a:uFillTx/>
                  <a:latin typeface="Calibri" panose="020F0502020204030204"/>
                </a:rPr>
                <a:t>OAC-</a:t>
              </a:r>
              <a:r>
                <a:rPr lang="en-US" sz="1200" dirty="0" smtClean="0"/>
                <a:t>1664119</a:t>
              </a:r>
            </a:p>
            <a:p>
              <a:pPr lvl="0" defTabSz="4389438">
                <a:defRPr/>
              </a:pPr>
              <a:r>
                <a:rPr kumimoji="0" lang="en-US" sz="1200" b="0" i="0" u="none" strike="noStrike" kern="1200" cap="none" spc="0" normalizeH="0" baseline="0" noProof="0" dirty="0" smtClean="0">
                  <a:ln>
                    <a:noFill/>
                  </a:ln>
                  <a:solidFill>
                    <a:prstClr val="black"/>
                  </a:solidFill>
                  <a:effectLst/>
                  <a:uLnTx/>
                  <a:uFillTx/>
                  <a:latin typeface="Calibri" panose="020F0502020204030204"/>
                </a:rPr>
                <a:t>2017-2021</a:t>
              </a:r>
              <a:endParaRPr kumimoji="0" lang="en-US" sz="1200" b="0" i="0" u="none" strike="noStrike" kern="1200" cap="none" spc="0" normalizeH="0" baseline="0" noProof="0" dirty="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3801695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people share other content now</a:t>
            </a:r>
            <a:endParaRPr lang="en-US" dirty="0"/>
          </a:p>
        </p:txBody>
      </p:sp>
      <p:sp>
        <p:nvSpPr>
          <p:cNvPr id="3" name="Content Placeholder 2"/>
          <p:cNvSpPr>
            <a:spLocks noGrp="1"/>
          </p:cNvSpPr>
          <p:nvPr>
            <p:ph idx="1"/>
          </p:nvPr>
        </p:nvSpPr>
        <p:spPr>
          <a:xfrm>
            <a:off x="609600" y="1814210"/>
            <a:ext cx="10972800" cy="4525963"/>
          </a:xfrm>
        </p:spPr>
        <p:txBody>
          <a:bodyPr/>
          <a:lstStyle/>
          <a:p>
            <a:r>
              <a:rPr lang="en-US" dirty="0" smtClean="0"/>
              <a:t>YouTube</a:t>
            </a:r>
          </a:p>
          <a:p>
            <a:r>
              <a:rPr lang="en-US" dirty="0" smtClean="0"/>
              <a:t>Facebook</a:t>
            </a:r>
          </a:p>
          <a:p>
            <a:r>
              <a:rPr lang="en-US" dirty="0" smtClean="0"/>
              <a:t>Instagram</a:t>
            </a:r>
          </a:p>
          <a:p>
            <a:r>
              <a:rPr lang="en-US" dirty="0" smtClean="0"/>
              <a:t>Drop Box</a:t>
            </a:r>
          </a:p>
          <a:p>
            <a:r>
              <a:rPr lang="en-US" dirty="0" smtClean="0"/>
              <a:t>Google Drive</a:t>
            </a:r>
          </a:p>
          <a:p>
            <a:r>
              <a:rPr lang="en-US" dirty="0" smtClean="0"/>
              <a:t>ArcGIS Online</a:t>
            </a:r>
          </a:p>
          <a:p>
            <a:r>
              <a:rPr lang="en-US" dirty="0" smtClean="0">
                <a:solidFill>
                  <a:srgbClr val="FF0000"/>
                </a:solidFill>
              </a:rPr>
              <a:t>Hydrologic data ?</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3362159" y="1417638"/>
            <a:ext cx="4160726" cy="3591027"/>
          </a:xfrm>
          <a:prstGeom prst="rect">
            <a:avLst/>
          </a:prstGeom>
        </p:spPr>
      </p:pic>
      <p:pic>
        <p:nvPicPr>
          <p:cNvPr id="7" name="Picture 6"/>
          <p:cNvPicPr>
            <a:picLocks noChangeAspect="1"/>
          </p:cNvPicPr>
          <p:nvPr/>
        </p:nvPicPr>
        <p:blipFill>
          <a:blip r:embed="rId3"/>
          <a:stretch>
            <a:fillRect/>
          </a:stretch>
        </p:blipFill>
        <p:spPr>
          <a:xfrm>
            <a:off x="7158525" y="1669524"/>
            <a:ext cx="5449212" cy="2407667"/>
          </a:xfrm>
          <a:prstGeom prst="rect">
            <a:avLst/>
          </a:prstGeom>
        </p:spPr>
      </p:pic>
      <p:pic>
        <p:nvPicPr>
          <p:cNvPr id="6" name="Picture 5"/>
          <p:cNvPicPr>
            <a:picLocks noChangeAspect="1"/>
          </p:cNvPicPr>
          <p:nvPr/>
        </p:nvPicPr>
        <p:blipFill>
          <a:blip r:embed="rId4"/>
          <a:stretch>
            <a:fillRect/>
          </a:stretch>
        </p:blipFill>
        <p:spPr>
          <a:xfrm>
            <a:off x="4999733" y="4019712"/>
            <a:ext cx="5629963" cy="2771050"/>
          </a:xfrm>
          <a:prstGeom prst="rect">
            <a:avLst/>
          </a:prstGeom>
        </p:spPr>
      </p:pic>
      <p:sp>
        <p:nvSpPr>
          <p:cNvPr id="8" name="TextBox 7"/>
          <p:cNvSpPr txBox="1"/>
          <p:nvPr/>
        </p:nvSpPr>
        <p:spPr>
          <a:xfrm>
            <a:off x="103959" y="6445262"/>
            <a:ext cx="2088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Calibri"/>
                <a:ea typeface="+mn-ea"/>
                <a:cs typeface="+mn-cs"/>
              </a:rPr>
              <a:t>From Jeff Horsburgh</a:t>
            </a:r>
            <a:endPar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1411511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887" y="1796549"/>
            <a:ext cx="5369427" cy="331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11113"/>
            <a:ext cx="8229600" cy="827087"/>
          </a:xfrm>
        </p:spPr>
        <p:txBody>
          <a:bodyPr rtlCol="0">
            <a:normAutofit/>
          </a:bodyPr>
          <a:lstStyle/>
          <a:p>
            <a:pPr algn="ctr">
              <a:defRPr/>
            </a:pPr>
            <a:r>
              <a:rPr lang="en-US" b="1" dirty="0" smtClean="0">
                <a:solidFill>
                  <a:schemeClr val="tx2">
                    <a:lumMod val="75000"/>
                  </a:schemeClr>
                </a:solidFill>
              </a:rPr>
              <a:t>CUAHSI</a:t>
            </a:r>
            <a:endParaRPr lang="en-US" b="1" dirty="0">
              <a:solidFill>
                <a:schemeClr val="tx2">
                  <a:lumMod val="75000"/>
                </a:schemeClr>
              </a:solidFill>
            </a:endParaRPr>
          </a:p>
        </p:txBody>
      </p:sp>
      <p:sp>
        <p:nvSpPr>
          <p:cNvPr id="3" name="Content Placeholder 2"/>
          <p:cNvSpPr>
            <a:spLocks noGrp="1"/>
          </p:cNvSpPr>
          <p:nvPr>
            <p:ph idx="1"/>
          </p:nvPr>
        </p:nvSpPr>
        <p:spPr>
          <a:xfrm>
            <a:off x="1524000" y="763193"/>
            <a:ext cx="9144000" cy="1397345"/>
          </a:xfrm>
        </p:spPr>
        <p:txBody>
          <a:bodyPr rtlCol="0">
            <a:normAutofit/>
          </a:bodyPr>
          <a:lstStyle/>
          <a:p>
            <a:pPr marL="0" indent="0" algn="ctr">
              <a:buNone/>
              <a:defRPr/>
            </a:pPr>
            <a:r>
              <a:rPr lang="en-US" b="1" dirty="0">
                <a:solidFill>
                  <a:schemeClr val="tx2">
                    <a:satMod val="130000"/>
                  </a:schemeClr>
                </a:solidFill>
              </a:rPr>
              <a:t>Consortium of Universities for the Advancement of Hydrologic Science, Inc</a:t>
            </a:r>
            <a:r>
              <a:rPr lang="en-US" b="1" dirty="0" smtClean="0">
                <a:solidFill>
                  <a:schemeClr val="tx2">
                    <a:satMod val="130000"/>
                  </a:schemeClr>
                </a:solidFill>
              </a:rPr>
              <a:t>.</a:t>
            </a:r>
          </a:p>
        </p:txBody>
      </p:sp>
      <p:sp>
        <p:nvSpPr>
          <p:cNvPr id="18438" name="Text Box 3"/>
          <p:cNvSpPr txBox="1">
            <a:spLocks noChangeArrowheads="1"/>
          </p:cNvSpPr>
          <p:nvPr/>
        </p:nvSpPr>
        <p:spPr bwMode="auto">
          <a:xfrm>
            <a:off x="8077201" y="2160538"/>
            <a:ext cx="271621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eaLnBrk="1" hangingPunct="1"/>
            <a:r>
              <a:rPr lang="en-US" sz="2400" dirty="0"/>
              <a:t>CUAHSI is made up of more than 130 U.S. universities and international water science-related organizations.</a:t>
            </a:r>
            <a:r>
              <a:rPr lang="en-US" sz="2400" dirty="0" smtClean="0">
                <a:solidFill>
                  <a:srgbClr val="000000"/>
                </a:solidFill>
              </a:rPr>
              <a:t>   </a:t>
            </a:r>
            <a:endParaRPr lang="en-US" sz="2400" dirty="0">
              <a:solidFill>
                <a:srgbClr val="000000"/>
              </a:solidFill>
            </a:endParaRPr>
          </a:p>
        </p:txBody>
      </p:sp>
      <p:sp>
        <p:nvSpPr>
          <p:cNvPr id="18439" name="Rectangle 5"/>
          <p:cNvSpPr>
            <a:spLocks noChangeArrowheads="1"/>
          </p:cNvSpPr>
          <p:nvPr/>
        </p:nvSpPr>
        <p:spPr bwMode="auto">
          <a:xfrm>
            <a:off x="1074821" y="5155163"/>
            <a:ext cx="99942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dirty="0"/>
              <a:t>CUAHSI receives support from the </a:t>
            </a:r>
            <a:r>
              <a:rPr lang="en-US" sz="2400" dirty="0" smtClean="0"/>
              <a:t>U.S. National </a:t>
            </a:r>
            <a:r>
              <a:rPr lang="en-US" sz="2400" dirty="0"/>
              <a:t>Science Foundation (NSF) to develop infrastructure and services for the advancement of water science in the United States.</a:t>
            </a:r>
            <a:endParaRPr lang="en-US" sz="2400" dirty="0">
              <a:solidFill>
                <a:srgbClr val="000000"/>
              </a:solidFill>
              <a:latin typeface="Calibri" panose="020F0502020204030204"/>
            </a:endParaRPr>
          </a:p>
        </p:txBody>
      </p:sp>
      <p:sp>
        <p:nvSpPr>
          <p:cNvPr id="4" name="Rectangle 3"/>
          <p:cNvSpPr/>
          <p:nvPr/>
        </p:nvSpPr>
        <p:spPr>
          <a:xfrm>
            <a:off x="4490166" y="6277223"/>
            <a:ext cx="3738716" cy="523220"/>
          </a:xfrm>
          <a:prstGeom prst="rect">
            <a:avLst/>
          </a:prstGeom>
        </p:spPr>
        <p:txBody>
          <a:bodyPr wrap="none">
            <a:spAutoFit/>
          </a:bodyPr>
          <a:lstStyle/>
          <a:p>
            <a:r>
              <a:rPr lang="en-US" sz="2800" dirty="0" smtClean="0">
                <a:hlinkClick r:id="rId3"/>
              </a:rPr>
              <a:t>http://</a:t>
            </a:r>
            <a:r>
              <a:rPr lang="en-US" sz="2800" dirty="0">
                <a:hlinkClick r:id="rId3"/>
              </a:rPr>
              <a:t>www.cuahsi.org</a:t>
            </a:r>
            <a:r>
              <a:rPr lang="en-US" sz="2800" dirty="0" smtClean="0">
                <a:hlinkClick r:id="rId3"/>
              </a:rPr>
              <a:t>/</a:t>
            </a:r>
            <a:r>
              <a:rPr lang="en-US" sz="2800" dirty="0" smtClean="0"/>
              <a:t> </a:t>
            </a:r>
            <a:endParaRPr lang="en-US" sz="2800" dirty="0"/>
          </a:p>
        </p:txBody>
      </p:sp>
    </p:spTree>
    <p:extLst>
      <p:ext uri="{BB962C8B-B14F-4D97-AF65-F5344CB8AC3E}">
        <p14:creationId xmlns:p14="http://schemas.microsoft.com/office/powerpoint/2010/main" val="1925853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eaLnBrk="1" hangingPunct="1"/>
            <a:r>
              <a:rPr lang="en-US" b="1" dirty="0" smtClean="0"/>
              <a:t>What is HIS?</a:t>
            </a:r>
          </a:p>
        </p:txBody>
      </p:sp>
      <p:sp>
        <p:nvSpPr>
          <p:cNvPr id="20483" name="Content Placeholder 2"/>
          <p:cNvSpPr>
            <a:spLocks noGrp="1"/>
          </p:cNvSpPr>
          <p:nvPr>
            <p:ph idx="1"/>
          </p:nvPr>
        </p:nvSpPr>
        <p:spPr/>
        <p:txBody>
          <a:bodyPr>
            <a:normAutofit/>
          </a:bodyPr>
          <a:lstStyle/>
          <a:p>
            <a:r>
              <a:rPr lang="en-US" sz="4000" dirty="0">
                <a:solidFill>
                  <a:srgbClr val="000000"/>
                </a:solidFill>
              </a:rPr>
              <a:t>HIS = Hydrologic Information System</a:t>
            </a:r>
            <a:endParaRPr lang="en-US" sz="4000" dirty="0"/>
          </a:p>
          <a:p>
            <a:pPr eaLnBrk="1" hangingPunct="1"/>
            <a:r>
              <a:rPr lang="en-US" sz="4000" dirty="0"/>
              <a:t>The CUAHSI* Hydrologic Information System (HIS) provides </a:t>
            </a:r>
            <a:r>
              <a:rPr lang="en-US" sz="4000" dirty="0">
                <a:solidFill>
                  <a:srgbClr val="FF0000"/>
                </a:solidFill>
              </a:rPr>
              <a:t>web services</a:t>
            </a:r>
            <a:r>
              <a:rPr lang="en-US" sz="4000" dirty="0"/>
              <a:t>, </a:t>
            </a:r>
            <a:r>
              <a:rPr lang="en-US" sz="4000" dirty="0">
                <a:solidFill>
                  <a:srgbClr val="FF0000"/>
                </a:solidFill>
              </a:rPr>
              <a:t>tools</a:t>
            </a:r>
            <a:r>
              <a:rPr lang="en-US" sz="4000" dirty="0"/>
              <a:t>, </a:t>
            </a:r>
            <a:r>
              <a:rPr lang="en-US" sz="4000" dirty="0">
                <a:solidFill>
                  <a:srgbClr val="FF0000"/>
                </a:solidFill>
              </a:rPr>
              <a:t>standards</a:t>
            </a:r>
            <a:r>
              <a:rPr lang="en-US" sz="4000" dirty="0"/>
              <a:t> and </a:t>
            </a:r>
            <a:r>
              <a:rPr lang="en-US" sz="4000" dirty="0">
                <a:solidFill>
                  <a:srgbClr val="FF0000"/>
                </a:solidFill>
              </a:rPr>
              <a:t>procedures</a:t>
            </a:r>
            <a:r>
              <a:rPr lang="en-US" sz="4000" dirty="0"/>
              <a:t> that enhance access to more and better data for hydrologic analysis.</a:t>
            </a:r>
          </a:p>
          <a:p>
            <a:r>
              <a:rPr lang="en-US" sz="4000" dirty="0">
                <a:hlinkClick r:id="rId3"/>
              </a:rPr>
              <a:t>https://www.cuahsi.org/data-models</a:t>
            </a:r>
            <a:r>
              <a:rPr lang="en-US" sz="4000" dirty="0" smtClean="0">
                <a:hlinkClick r:id="rId3"/>
              </a:rPr>
              <a:t>/</a:t>
            </a:r>
            <a:r>
              <a:rPr lang="en-US" sz="4000" dirty="0" smtClean="0"/>
              <a:t> </a:t>
            </a:r>
            <a:endParaRPr lang="en-US" sz="4000" dirty="0"/>
          </a:p>
        </p:txBody>
      </p:sp>
    </p:spTree>
    <p:extLst>
      <p:ext uri="{BB962C8B-B14F-4D97-AF65-F5344CB8AC3E}">
        <p14:creationId xmlns:p14="http://schemas.microsoft.com/office/powerpoint/2010/main" val="116158933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Major Challenges Addressed by CUAHSI HIS</a:t>
            </a:r>
            <a:endParaRPr lang="en-US" b="1"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4000" dirty="0"/>
              <a:t>How do I </a:t>
            </a:r>
            <a:r>
              <a:rPr lang="en-US" sz="4000" dirty="0">
                <a:solidFill>
                  <a:srgbClr val="FF0000"/>
                </a:solidFill>
              </a:rPr>
              <a:t>find and access hydrologic observations </a:t>
            </a:r>
            <a:r>
              <a:rPr lang="en-US" sz="4000" dirty="0"/>
              <a:t>for use in my work?</a:t>
            </a:r>
          </a:p>
          <a:p>
            <a:pPr marL="514350" indent="-514350">
              <a:buFont typeface="+mj-lt"/>
              <a:buAutoNum type="arabicPeriod"/>
            </a:pPr>
            <a:r>
              <a:rPr lang="en-US" sz="4000" dirty="0"/>
              <a:t>How can I </a:t>
            </a:r>
            <a:r>
              <a:rPr lang="en-US" sz="4000" dirty="0">
                <a:solidFill>
                  <a:srgbClr val="FF0000"/>
                </a:solidFill>
              </a:rPr>
              <a:t>store, manage, and share hydrologic observations </a:t>
            </a:r>
            <a:r>
              <a:rPr lang="en-US" sz="4000" dirty="0"/>
              <a:t>in a way that makes my life easier and in a way that others could use them?</a:t>
            </a:r>
          </a:p>
        </p:txBody>
      </p:sp>
    </p:spTree>
    <p:extLst>
      <p:ext uri="{BB962C8B-B14F-4D97-AF65-F5344CB8AC3E}">
        <p14:creationId xmlns:p14="http://schemas.microsoft.com/office/powerpoint/2010/main" val="1425697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rayi\Dropbox\NSF SSI Hydrology\SI2 Jan 2013 Mtg\1 Pager\pics\cloud_02.png"/>
          <p:cNvPicPr>
            <a:picLocks noChangeAspect="1" noChangeArrowheads="1"/>
          </p:cNvPicPr>
          <p:nvPr/>
        </p:nvPicPr>
        <p:blipFill>
          <a:blip r:embed="rId2">
            <a:clrChange>
              <a:clrFrom>
                <a:srgbClr val="DAE7F6"/>
              </a:clrFrom>
              <a:clrTo>
                <a:srgbClr val="DAE7F6">
                  <a:alpha val="0"/>
                </a:srgbClr>
              </a:clrTo>
            </a:clrChange>
            <a:extLst>
              <a:ext uri="{28A0092B-C50C-407E-A947-70E740481C1C}">
                <a14:useLocalDpi xmlns:a14="http://schemas.microsoft.com/office/drawing/2010/main" val="0"/>
              </a:ext>
            </a:extLst>
          </a:blip>
          <a:srcRect/>
          <a:stretch>
            <a:fillRect/>
          </a:stretch>
        </p:blipFill>
        <p:spPr bwMode="auto">
          <a:xfrm>
            <a:off x="3722039" y="562708"/>
            <a:ext cx="4273017" cy="2726582"/>
          </a:xfrm>
          <a:prstGeom prst="rect">
            <a:avLst/>
          </a:prstGeom>
          <a:noFill/>
          <a:ln>
            <a:noFill/>
          </a:ln>
          <a:extLst/>
        </p:spPr>
      </p:pic>
      <p:pic>
        <p:nvPicPr>
          <p:cNvPr id="26" name="Picture 2" descr="C:\Users\rayi\Dropbox\NSF SSI Hydrology\SI2 Jan 2013 Mtg\1 Pager\pics\cloud_02.png"/>
          <p:cNvPicPr>
            <a:picLocks noChangeAspect="1" noChangeArrowheads="1"/>
          </p:cNvPicPr>
          <p:nvPr/>
        </p:nvPicPr>
        <p:blipFill>
          <a:blip r:embed="rId2">
            <a:clrChange>
              <a:clrFrom>
                <a:srgbClr val="DAE7F6"/>
              </a:clrFrom>
              <a:clrTo>
                <a:srgbClr val="DAE7F6">
                  <a:alpha val="0"/>
                </a:srgbClr>
              </a:clrTo>
            </a:clrChange>
            <a:extLst>
              <a:ext uri="{28A0092B-C50C-407E-A947-70E740481C1C}">
                <a14:useLocalDpi xmlns:a14="http://schemas.microsoft.com/office/drawing/2010/main" val="0"/>
              </a:ext>
            </a:extLst>
          </a:blip>
          <a:srcRect/>
          <a:stretch>
            <a:fillRect/>
          </a:stretch>
        </p:blipFill>
        <p:spPr bwMode="auto">
          <a:xfrm>
            <a:off x="928468" y="3829834"/>
            <a:ext cx="4138615" cy="274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p:cNvSpPr>
            <a:spLocks noGrp="1"/>
          </p:cNvSpPr>
          <p:nvPr>
            <p:ph type="title"/>
          </p:nvPr>
        </p:nvSpPr>
        <p:spPr>
          <a:xfrm>
            <a:off x="804064" y="-75169"/>
            <a:ext cx="10515600" cy="1064386"/>
          </a:xfrm>
        </p:spPr>
        <p:txBody>
          <a:bodyPr>
            <a:normAutofit/>
          </a:bodyPr>
          <a:lstStyle/>
          <a:p>
            <a:pPr algn="ctr"/>
            <a:r>
              <a:rPr lang="en-US" b="1" dirty="0" smtClean="0"/>
              <a:t>Finding Information on the Internet</a:t>
            </a:r>
          </a:p>
        </p:txBody>
      </p:sp>
      <p:sp>
        <p:nvSpPr>
          <p:cNvPr id="6" name="Rectangle 5"/>
          <p:cNvSpPr/>
          <p:nvPr/>
        </p:nvSpPr>
        <p:spPr bwMode="auto">
          <a:xfrm>
            <a:off x="4810028" y="1577281"/>
            <a:ext cx="2215788" cy="978779"/>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sp>
        <p:nvSpPr>
          <p:cNvPr id="7" name="Rectangle 6"/>
          <p:cNvSpPr/>
          <p:nvPr/>
        </p:nvSpPr>
        <p:spPr bwMode="auto">
          <a:xfrm>
            <a:off x="2321668" y="4484776"/>
            <a:ext cx="2002938" cy="977082"/>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a:defRPr/>
            </a:pPr>
            <a:endParaRPr lang="en-US" kern="0" dirty="0">
              <a:solidFill>
                <a:sysClr val="window" lastClr="FFFFFF"/>
              </a:solidFill>
            </a:endParaRPr>
          </a:p>
        </p:txBody>
      </p:sp>
      <p:sp>
        <p:nvSpPr>
          <p:cNvPr id="8" name="Rectangle 7"/>
          <p:cNvSpPr/>
          <p:nvPr/>
        </p:nvSpPr>
        <p:spPr bwMode="auto">
          <a:xfrm>
            <a:off x="7799122" y="4477991"/>
            <a:ext cx="1999875" cy="977082"/>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kern="0" dirty="0">
              <a:solidFill>
                <a:sysClr val="window" lastClr="FFFFFF"/>
              </a:solidFill>
            </a:endParaRPr>
          </a:p>
        </p:txBody>
      </p:sp>
      <p:cxnSp>
        <p:nvCxnSpPr>
          <p:cNvPr id="11" name="Straight Arrow Connector 65"/>
          <p:cNvCxnSpPr>
            <a:cxnSpLocks noChangeShapeType="1"/>
            <a:stCxn id="9" idx="3"/>
            <a:endCxn id="10" idx="1"/>
          </p:cNvCxnSpPr>
          <p:nvPr/>
        </p:nvCxnSpPr>
        <p:spPr bwMode="auto">
          <a:xfrm flipV="1">
            <a:off x="4324607" y="4966533"/>
            <a:ext cx="3474515" cy="6785"/>
          </a:xfrm>
          <a:prstGeom prst="straightConnector1">
            <a:avLst/>
          </a:prstGeom>
          <a:noFill/>
          <a:ln w="57150" algn="ctr">
            <a:solidFill>
              <a:srgbClr val="4A7EBB"/>
            </a:solidFill>
            <a:round/>
            <a:headEnd/>
            <a:tailEnd type="arrow" w="med" len="med"/>
          </a:ln>
        </p:spPr>
      </p:cxnSp>
      <p:sp>
        <p:nvSpPr>
          <p:cNvPr id="12" name="TextBox 13"/>
          <p:cNvSpPr txBox="1">
            <a:spLocks noChangeArrowheads="1"/>
          </p:cNvSpPr>
          <p:nvPr/>
        </p:nvSpPr>
        <p:spPr bwMode="auto">
          <a:xfrm>
            <a:off x="5008484" y="1751578"/>
            <a:ext cx="1782737" cy="369332"/>
          </a:xfrm>
          <a:prstGeom prst="rect">
            <a:avLst/>
          </a:prstGeom>
          <a:noFill/>
          <a:ln w="9525">
            <a:noFill/>
            <a:miter lim="800000"/>
            <a:headEnd/>
            <a:tailEnd/>
          </a:ln>
        </p:spPr>
        <p:txBody>
          <a:bodyPr wrap="square">
            <a:spAutoFit/>
          </a:bodyPr>
          <a:lstStyle/>
          <a:p>
            <a:pPr algn="ctr">
              <a:defRPr/>
            </a:pPr>
            <a:r>
              <a:rPr lang="en-US" b="1" kern="0" dirty="0">
                <a:solidFill>
                  <a:srgbClr val="FFFF00"/>
                </a:solidFill>
                <a:latin typeface="Arial" pitchFamily="34" charset="0"/>
              </a:rPr>
              <a:t>Catalog</a:t>
            </a:r>
          </a:p>
        </p:txBody>
      </p:sp>
      <p:sp>
        <p:nvSpPr>
          <p:cNvPr id="13" name="TextBox 14"/>
          <p:cNvSpPr txBox="1">
            <a:spLocks noChangeArrowheads="1"/>
          </p:cNvSpPr>
          <p:nvPr/>
        </p:nvSpPr>
        <p:spPr bwMode="auto">
          <a:xfrm>
            <a:off x="7814435" y="4719277"/>
            <a:ext cx="1956999" cy="369332"/>
          </a:xfrm>
          <a:prstGeom prst="rect">
            <a:avLst/>
          </a:prstGeom>
          <a:noFill/>
          <a:ln w="9525">
            <a:noFill/>
            <a:miter lim="800000"/>
            <a:headEnd/>
            <a:tailEnd/>
          </a:ln>
        </p:spPr>
        <p:txBody>
          <a:bodyPr>
            <a:spAutoFit/>
          </a:bodyPr>
          <a:lstStyle/>
          <a:p>
            <a:pPr algn="ctr">
              <a:defRPr/>
            </a:pPr>
            <a:r>
              <a:rPr lang="en-US" b="1" kern="0" dirty="0">
                <a:solidFill>
                  <a:srgbClr val="FFFF00"/>
                </a:solidFill>
                <a:latin typeface="Arial" pitchFamily="34" charset="0"/>
              </a:rPr>
              <a:t>Desktop</a:t>
            </a:r>
          </a:p>
        </p:txBody>
      </p:sp>
      <p:sp>
        <p:nvSpPr>
          <p:cNvPr id="14" name="TextBox 15"/>
          <p:cNvSpPr txBox="1">
            <a:spLocks noChangeArrowheads="1"/>
          </p:cNvSpPr>
          <p:nvPr/>
        </p:nvSpPr>
        <p:spPr bwMode="auto">
          <a:xfrm>
            <a:off x="2482456" y="4720966"/>
            <a:ext cx="1646145" cy="369332"/>
          </a:xfrm>
          <a:prstGeom prst="rect">
            <a:avLst/>
          </a:prstGeom>
          <a:noFill/>
          <a:ln w="9525">
            <a:noFill/>
            <a:miter lim="800000"/>
            <a:headEnd/>
            <a:tailEnd/>
          </a:ln>
        </p:spPr>
        <p:txBody>
          <a:bodyPr>
            <a:spAutoFit/>
          </a:bodyPr>
          <a:lstStyle/>
          <a:p>
            <a:pPr algn="ctr">
              <a:defRPr/>
            </a:pPr>
            <a:r>
              <a:rPr lang="en-US" b="1" kern="0" dirty="0">
                <a:solidFill>
                  <a:srgbClr val="FFFF00"/>
                </a:solidFill>
                <a:latin typeface="Arial" pitchFamily="34" charset="0"/>
              </a:rPr>
              <a:t>Server</a:t>
            </a:r>
          </a:p>
        </p:txBody>
      </p:sp>
      <p:sp>
        <p:nvSpPr>
          <p:cNvPr id="15" name="TextBox 15"/>
          <p:cNvSpPr txBox="1">
            <a:spLocks noChangeArrowheads="1"/>
          </p:cNvSpPr>
          <p:nvPr/>
        </p:nvSpPr>
        <p:spPr bwMode="auto">
          <a:xfrm>
            <a:off x="4836242" y="4389065"/>
            <a:ext cx="2096164" cy="400110"/>
          </a:xfrm>
          <a:prstGeom prst="rect">
            <a:avLst/>
          </a:prstGeom>
          <a:noFill/>
          <a:ln w="9525">
            <a:noFill/>
            <a:miter lim="800000"/>
            <a:headEnd/>
            <a:tailEnd/>
          </a:ln>
        </p:spPr>
        <p:txBody>
          <a:bodyPr wrap="square">
            <a:spAutoFit/>
          </a:bodyPr>
          <a:lstStyle/>
          <a:p>
            <a:pPr algn="ctr"/>
            <a:r>
              <a:rPr lang="en-US" sz="2000" b="1" dirty="0" smtClean="0">
                <a:solidFill>
                  <a:srgbClr val="FF0000"/>
                </a:solidFill>
              </a:rPr>
              <a:t>Access</a:t>
            </a:r>
            <a:endParaRPr lang="en-US" sz="2000" b="1" dirty="0">
              <a:solidFill>
                <a:srgbClr val="FF0000"/>
              </a:solidFill>
            </a:endParaRPr>
          </a:p>
        </p:txBody>
      </p:sp>
      <p:sp>
        <p:nvSpPr>
          <p:cNvPr id="17" name="TextBox 17"/>
          <p:cNvSpPr txBox="1">
            <a:spLocks noChangeArrowheads="1"/>
          </p:cNvSpPr>
          <p:nvPr/>
        </p:nvSpPr>
        <p:spPr bwMode="auto">
          <a:xfrm rot="2088018">
            <a:off x="7260782" y="3039562"/>
            <a:ext cx="639920" cy="400110"/>
          </a:xfrm>
          <a:prstGeom prst="rect">
            <a:avLst/>
          </a:prstGeom>
          <a:noFill/>
          <a:ln w="9525">
            <a:noFill/>
            <a:miter lim="800000"/>
            <a:headEnd/>
            <a:tailEnd/>
          </a:ln>
        </p:spPr>
        <p:txBody>
          <a:bodyPr wrap="none">
            <a:spAutoFit/>
          </a:bodyPr>
          <a:lstStyle/>
          <a:p>
            <a:pPr algn="ctr"/>
            <a:r>
              <a:rPr lang="en-US" sz="2000" b="1">
                <a:solidFill>
                  <a:srgbClr val="FF0000"/>
                </a:solidFill>
              </a:rPr>
              <a:t>Find</a:t>
            </a:r>
            <a:endParaRPr lang="en-US" sz="2000" b="1" dirty="0">
              <a:solidFill>
                <a:srgbClr val="FF0000"/>
              </a:solidFill>
            </a:endParaRPr>
          </a:p>
        </p:txBody>
      </p: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400" y="4389066"/>
            <a:ext cx="267652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a:grpSpLocks/>
          </p:cNvGrpSpPr>
          <p:nvPr/>
        </p:nvGrpSpPr>
        <p:grpSpPr bwMode="auto">
          <a:xfrm>
            <a:off x="1959734" y="4236591"/>
            <a:ext cx="2495550" cy="1830338"/>
            <a:chOff x="5314064" y="3741110"/>
            <a:chExt cx="2495550" cy="1831452"/>
          </a:xfrm>
        </p:grpSpPr>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064" y="3741110"/>
              <a:ext cx="2495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8873" y="4239062"/>
              <a:ext cx="1333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7099" y="961774"/>
            <a:ext cx="2334637" cy="18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6"/>
          <p:cNvSpPr txBox="1">
            <a:spLocks noChangeArrowheads="1"/>
          </p:cNvSpPr>
          <p:nvPr/>
        </p:nvSpPr>
        <p:spPr bwMode="auto">
          <a:xfrm rot="19408230">
            <a:off x="3254344" y="3174944"/>
            <a:ext cx="1933671" cy="400110"/>
          </a:xfrm>
          <a:prstGeom prst="rect">
            <a:avLst/>
          </a:prstGeom>
          <a:noFill/>
          <a:ln w="9525">
            <a:noFill/>
            <a:miter lim="800000"/>
            <a:headEnd/>
            <a:tailEnd/>
          </a:ln>
        </p:spPr>
        <p:txBody>
          <a:bodyPr wrap="none">
            <a:spAutoFit/>
          </a:bodyPr>
          <a:lstStyle/>
          <a:p>
            <a:pPr algn="ctr"/>
            <a:r>
              <a:rPr lang="en-US" sz="2000" b="1">
                <a:solidFill>
                  <a:srgbClr val="FF0000"/>
                </a:solidFill>
              </a:rPr>
              <a:t>Publish/Register</a:t>
            </a:r>
            <a:endParaRPr lang="en-US" sz="2000" b="1" dirty="0">
              <a:solidFill>
                <a:srgbClr val="FF0000"/>
              </a:solidFill>
            </a:endParaRPr>
          </a:p>
        </p:txBody>
      </p:sp>
      <p:cxnSp>
        <p:nvCxnSpPr>
          <p:cNvPr id="9" name="Straight Arrow Connector 63"/>
          <p:cNvCxnSpPr>
            <a:cxnSpLocks noChangeShapeType="1"/>
            <a:stCxn id="9" idx="0"/>
            <a:endCxn id="8" idx="2"/>
          </p:cNvCxnSpPr>
          <p:nvPr/>
        </p:nvCxnSpPr>
        <p:spPr bwMode="auto">
          <a:xfrm rot="5400000" flipH="1" flipV="1">
            <a:off x="3656172" y="2223026"/>
            <a:ext cx="1928717" cy="2594784"/>
          </a:xfrm>
          <a:prstGeom prst="straightConnector1">
            <a:avLst/>
          </a:prstGeom>
          <a:noFill/>
          <a:ln w="57150" algn="ctr">
            <a:solidFill>
              <a:srgbClr val="4A7EBB"/>
            </a:solidFill>
            <a:round/>
            <a:headEnd/>
            <a:tailEnd type="arrow" w="med" len="med"/>
          </a:ln>
        </p:spPr>
      </p:cxnSp>
      <p:cxnSp>
        <p:nvCxnSpPr>
          <p:cNvPr id="10" name="Straight Arrow Connector 64"/>
          <p:cNvCxnSpPr>
            <a:cxnSpLocks noChangeShapeType="1"/>
          </p:cNvCxnSpPr>
          <p:nvPr/>
        </p:nvCxnSpPr>
        <p:spPr bwMode="auto">
          <a:xfrm rot="16200000" flipH="1">
            <a:off x="6358575" y="2039824"/>
            <a:ext cx="1959133" cy="2918129"/>
          </a:xfrm>
          <a:prstGeom prst="straightConnector1">
            <a:avLst/>
          </a:prstGeom>
          <a:noFill/>
          <a:ln w="57150" algn="ctr">
            <a:solidFill>
              <a:srgbClr val="4A7EBB"/>
            </a:solidFill>
            <a:round/>
            <a:headEnd/>
            <a:tailEnd type="arrow" w="med" len="med"/>
          </a:ln>
        </p:spPr>
      </p:cxnSp>
      <p:sp>
        <p:nvSpPr>
          <p:cNvPr id="2" name="TextBox 1"/>
          <p:cNvSpPr txBox="1"/>
          <p:nvPr/>
        </p:nvSpPr>
        <p:spPr>
          <a:xfrm>
            <a:off x="2332424" y="6049098"/>
            <a:ext cx="1556773" cy="646331"/>
          </a:xfrm>
          <a:prstGeom prst="rect">
            <a:avLst/>
          </a:prstGeom>
          <a:solidFill>
            <a:schemeClr val="bg1"/>
          </a:solidFill>
        </p:spPr>
        <p:txBody>
          <a:bodyPr wrap="none" rtlCol="0">
            <a:spAutoFit/>
          </a:bodyPr>
          <a:lstStyle/>
          <a:p>
            <a:r>
              <a:rPr lang="en-US" sz="3600" dirty="0" smtClean="0"/>
              <a:t>Servers</a:t>
            </a:r>
            <a:endParaRPr lang="en-US" sz="3600" dirty="0"/>
          </a:p>
        </p:txBody>
      </p:sp>
      <p:sp>
        <p:nvSpPr>
          <p:cNvPr id="23" name="TextBox 22"/>
          <p:cNvSpPr txBox="1"/>
          <p:nvPr/>
        </p:nvSpPr>
        <p:spPr>
          <a:xfrm>
            <a:off x="2178920" y="1267624"/>
            <a:ext cx="1766509" cy="646331"/>
          </a:xfrm>
          <a:prstGeom prst="rect">
            <a:avLst/>
          </a:prstGeom>
          <a:noFill/>
        </p:spPr>
        <p:txBody>
          <a:bodyPr wrap="none" rtlCol="0">
            <a:spAutoFit/>
          </a:bodyPr>
          <a:lstStyle/>
          <a:p>
            <a:r>
              <a:rPr lang="en-US" sz="3600" dirty="0" smtClean="0"/>
              <a:t>Catalogs</a:t>
            </a:r>
            <a:endParaRPr lang="en-US" sz="3600" dirty="0"/>
          </a:p>
        </p:txBody>
      </p:sp>
      <p:sp>
        <p:nvSpPr>
          <p:cNvPr id="24" name="TextBox 23"/>
          <p:cNvSpPr txBox="1"/>
          <p:nvPr/>
        </p:nvSpPr>
        <p:spPr>
          <a:xfrm>
            <a:off x="6541477" y="6073093"/>
            <a:ext cx="5430129" cy="646331"/>
          </a:xfrm>
          <a:prstGeom prst="rect">
            <a:avLst/>
          </a:prstGeom>
          <a:noFill/>
        </p:spPr>
        <p:txBody>
          <a:bodyPr wrap="square" rtlCol="0">
            <a:spAutoFit/>
          </a:bodyPr>
          <a:lstStyle/>
          <a:p>
            <a:r>
              <a:rPr lang="en-US" sz="3600" dirty="0" smtClean="0"/>
              <a:t>Desktops, Clients, Browsers</a:t>
            </a:r>
            <a:endParaRPr lang="en-US" sz="3600" dirty="0"/>
          </a:p>
        </p:txBody>
      </p:sp>
    </p:spTree>
    <p:extLst>
      <p:ext uri="{BB962C8B-B14F-4D97-AF65-F5344CB8AC3E}">
        <p14:creationId xmlns:p14="http://schemas.microsoft.com/office/powerpoint/2010/main" val="1051692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6789" y="1162601"/>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1778" y="3570023"/>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bwMode="auto">
          <a:xfrm>
            <a:off x="4842193" y="1739703"/>
            <a:ext cx="2297112" cy="915988"/>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Discovery and Integration</a:t>
            </a:r>
          </a:p>
        </p:txBody>
      </p:sp>
      <p:sp>
        <p:nvSpPr>
          <p:cNvPr id="62" name="Rectangle 61"/>
          <p:cNvSpPr/>
          <p:nvPr/>
        </p:nvSpPr>
        <p:spPr bwMode="auto">
          <a:xfrm>
            <a:off x="2262505" y="4460676"/>
            <a:ext cx="2076450" cy="914400"/>
          </a:xfrm>
          <a:prstGeom prst="rect">
            <a:avLst/>
          </a:prstGeom>
          <a:solidFill>
            <a:srgbClr val="FBF011"/>
          </a:solidFill>
          <a:ln w="25400" cap="flat" cmpd="sng" algn="ctr">
            <a:solidFill>
              <a:srgbClr val="4F81BD">
                <a:shade val="50000"/>
              </a:srgbClr>
            </a:solidFill>
            <a:prstDash val="solid"/>
          </a:ln>
          <a:effectLst/>
        </p:spPr>
        <p:txBody>
          <a:bodyPr tIns="274320" anchor="ctr" anchorCtr="0"/>
          <a:lstStyle/>
          <a:p>
            <a:pPr algn="ctr">
              <a:defRPr/>
            </a:pPr>
            <a:r>
              <a:rPr lang="en-US" sz="2000" kern="0" dirty="0"/>
              <a:t>Data Publication</a:t>
            </a:r>
          </a:p>
        </p:txBody>
      </p:sp>
      <p:sp>
        <p:nvSpPr>
          <p:cNvPr id="63" name="Rectangle 62"/>
          <p:cNvSpPr/>
          <p:nvPr/>
        </p:nvSpPr>
        <p:spPr bwMode="auto">
          <a:xfrm>
            <a:off x="7940994" y="4454326"/>
            <a:ext cx="2073275" cy="914400"/>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Analysis and Synthesis</a:t>
            </a:r>
          </a:p>
        </p:txBody>
      </p:sp>
      <p:cxnSp>
        <p:nvCxnSpPr>
          <p:cNvPr id="34824" name="Straight Arrow Connector 63"/>
          <p:cNvCxnSpPr>
            <a:cxnSpLocks noChangeShapeType="1"/>
            <a:stCxn id="72" idx="0"/>
            <a:endCxn id="61" idx="2"/>
          </p:cNvCxnSpPr>
          <p:nvPr/>
        </p:nvCxnSpPr>
        <p:spPr bwMode="auto">
          <a:xfrm flipV="1">
            <a:off x="3300731" y="2655692"/>
            <a:ext cx="2690019" cy="1787523"/>
          </a:xfrm>
          <a:prstGeom prst="straightConnector1">
            <a:avLst/>
          </a:prstGeom>
          <a:noFill/>
          <a:ln w="57150" algn="ctr">
            <a:solidFill>
              <a:srgbClr val="FF0000"/>
            </a:solidFill>
            <a:round/>
            <a:headEnd/>
            <a:tailEnd type="arrow" w="med" len="med"/>
          </a:ln>
        </p:spPr>
      </p:cxnSp>
      <p:cxnSp>
        <p:nvCxnSpPr>
          <p:cNvPr id="34825" name="Straight Arrow Connector 64"/>
          <p:cNvCxnSpPr>
            <a:cxnSpLocks noChangeShapeType="1"/>
            <a:stCxn id="61" idx="2"/>
          </p:cNvCxnSpPr>
          <p:nvPr/>
        </p:nvCxnSpPr>
        <p:spPr bwMode="auto">
          <a:xfrm>
            <a:off x="5990749" y="2655692"/>
            <a:ext cx="2984960" cy="1799069"/>
          </a:xfrm>
          <a:prstGeom prst="straightConnector1">
            <a:avLst/>
          </a:prstGeom>
          <a:noFill/>
          <a:ln w="57150" algn="ctr">
            <a:solidFill>
              <a:srgbClr val="FF0000"/>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4338955" y="4911526"/>
            <a:ext cx="3602038" cy="6350"/>
          </a:xfrm>
          <a:prstGeom prst="straightConnector1">
            <a:avLst/>
          </a:prstGeom>
          <a:noFill/>
          <a:ln w="57150" algn="ctr">
            <a:solidFill>
              <a:srgbClr val="FF0000"/>
            </a:solidFill>
            <a:round/>
            <a:headEnd/>
            <a:tailEnd type="arrow" w="med" len="med"/>
          </a:ln>
        </p:spPr>
      </p:cxnSp>
      <p:sp>
        <p:nvSpPr>
          <p:cNvPr id="70" name="TextBox 13"/>
          <p:cNvSpPr txBox="1">
            <a:spLocks noChangeArrowheads="1"/>
          </p:cNvSpPr>
          <p:nvPr/>
        </p:nvSpPr>
        <p:spPr bwMode="auto">
          <a:xfrm>
            <a:off x="4842194" y="1736924"/>
            <a:ext cx="2280759" cy="400110"/>
          </a:xfrm>
          <a:prstGeom prst="rect">
            <a:avLst/>
          </a:prstGeom>
          <a:noFill/>
          <a:ln w="9525">
            <a:noFill/>
            <a:miter lim="800000"/>
            <a:headEnd/>
            <a:tailEnd/>
          </a:ln>
        </p:spPr>
        <p:txBody>
          <a:bodyPr wrap="square">
            <a:spAutoFit/>
          </a:bodyPr>
          <a:lstStyle/>
          <a:p>
            <a:pPr algn="ctr">
              <a:defRPr/>
            </a:pPr>
            <a:r>
              <a:rPr lang="en-US" sz="2000" b="1" kern="0" dirty="0" err="1">
                <a:latin typeface="Arial" pitchFamily="34" charset="0"/>
              </a:rPr>
              <a:t>HydroCatalog</a:t>
            </a:r>
            <a:endParaRPr lang="en-US" sz="2000" b="1" kern="0" dirty="0">
              <a:latin typeface="Arial" pitchFamily="34" charset="0"/>
            </a:endParaRPr>
          </a:p>
        </p:txBody>
      </p:sp>
      <p:sp>
        <p:nvSpPr>
          <p:cNvPr id="71" name="TextBox 14"/>
          <p:cNvSpPr txBox="1">
            <a:spLocks noChangeArrowheads="1"/>
          </p:cNvSpPr>
          <p:nvPr/>
        </p:nvSpPr>
        <p:spPr bwMode="auto">
          <a:xfrm>
            <a:off x="7956869" y="4443214"/>
            <a:ext cx="2028825" cy="400110"/>
          </a:xfrm>
          <a:prstGeom prst="rect">
            <a:avLst/>
          </a:prstGeom>
          <a:noFill/>
          <a:ln w="9525">
            <a:noFill/>
            <a:miter lim="800000"/>
            <a:headEnd/>
            <a:tailEnd/>
          </a:ln>
        </p:spPr>
        <p:txBody>
          <a:bodyPr>
            <a:spAutoFit/>
          </a:bodyPr>
          <a:lstStyle/>
          <a:p>
            <a:pPr algn="ctr">
              <a:defRPr/>
            </a:pPr>
            <a:r>
              <a:rPr lang="en-US" sz="2000" b="1" kern="0" dirty="0" err="1">
                <a:latin typeface="Arial" pitchFamily="34" charset="0"/>
              </a:rPr>
              <a:t>HydroDesktop</a:t>
            </a:r>
            <a:endParaRPr lang="en-US" sz="2000" b="1" kern="0" dirty="0">
              <a:latin typeface="Arial" pitchFamily="34" charset="0"/>
            </a:endParaRPr>
          </a:p>
        </p:txBody>
      </p:sp>
      <p:sp>
        <p:nvSpPr>
          <p:cNvPr id="72" name="TextBox 15"/>
          <p:cNvSpPr txBox="1">
            <a:spLocks noChangeArrowheads="1"/>
          </p:cNvSpPr>
          <p:nvPr/>
        </p:nvSpPr>
        <p:spPr bwMode="auto">
          <a:xfrm>
            <a:off x="2262505" y="4443214"/>
            <a:ext cx="2076450" cy="400110"/>
          </a:xfrm>
          <a:prstGeom prst="rect">
            <a:avLst/>
          </a:prstGeom>
          <a:noFill/>
          <a:ln w="9525">
            <a:noFill/>
            <a:miter lim="800000"/>
            <a:headEnd/>
            <a:tailEnd/>
          </a:ln>
        </p:spPr>
        <p:txBody>
          <a:bodyPr wrap="square">
            <a:spAutoFit/>
          </a:bodyPr>
          <a:lstStyle/>
          <a:p>
            <a:pPr algn="ctr">
              <a:defRPr/>
            </a:pPr>
            <a:r>
              <a:rPr lang="en-US" sz="2000" b="1" kern="0" dirty="0" err="1">
                <a:latin typeface="Arial" pitchFamily="34" charset="0"/>
              </a:rPr>
              <a:t>HydroServer</a:t>
            </a:r>
            <a:endParaRPr lang="en-US" sz="2000" b="1" kern="0" dirty="0">
              <a:latin typeface="Arial" pitchFamily="34" charset="0"/>
            </a:endParaRPr>
          </a:p>
        </p:txBody>
      </p:sp>
      <p:sp>
        <p:nvSpPr>
          <p:cNvPr id="20" name="Title 19"/>
          <p:cNvSpPr>
            <a:spLocks noGrp="1"/>
          </p:cNvSpPr>
          <p:nvPr>
            <p:ph type="title"/>
          </p:nvPr>
        </p:nvSpPr>
        <p:spPr>
          <a:xfrm>
            <a:off x="838200" y="-28770"/>
            <a:ext cx="10515600" cy="1325563"/>
          </a:xfrm>
        </p:spPr>
        <p:txBody>
          <a:bodyPr>
            <a:normAutofit/>
          </a:bodyPr>
          <a:lstStyle/>
          <a:p>
            <a:pPr algn="ctr"/>
            <a:r>
              <a:rPr lang="en-US" sz="3600" dirty="0"/>
              <a:t>CUAHSI Hydrologic Information </a:t>
            </a:r>
            <a:r>
              <a:rPr lang="en-US" sz="3600" dirty="0" smtClean="0"/>
              <a:t>System</a:t>
            </a:r>
            <a:endParaRPr lang="en-US" sz="3600" dirty="0"/>
          </a:p>
        </p:txBody>
      </p:sp>
      <p:sp>
        <p:nvSpPr>
          <p:cNvPr id="21" name="TextBox 15"/>
          <p:cNvSpPr txBox="1">
            <a:spLocks noChangeArrowheads="1"/>
          </p:cNvSpPr>
          <p:nvPr/>
        </p:nvSpPr>
        <p:spPr bwMode="auto">
          <a:xfrm>
            <a:off x="4724401" y="4482904"/>
            <a:ext cx="2620901" cy="461665"/>
          </a:xfrm>
          <a:prstGeom prst="rect">
            <a:avLst/>
          </a:prstGeom>
          <a:noFill/>
          <a:ln w="9525">
            <a:noFill/>
            <a:miter lim="800000"/>
            <a:headEnd/>
            <a:tailEnd/>
          </a:ln>
        </p:spPr>
        <p:txBody>
          <a:bodyPr wrap="square">
            <a:spAutoFit/>
          </a:bodyPr>
          <a:lstStyle/>
          <a:p>
            <a:pPr algn="ctr"/>
            <a:r>
              <a:rPr lang="en-US" sz="2400" b="1" dirty="0">
                <a:solidFill>
                  <a:srgbClr val="000000"/>
                </a:solidFill>
              </a:rPr>
              <a:t>Data Services</a:t>
            </a:r>
          </a:p>
        </p:txBody>
      </p:sp>
      <p:sp>
        <p:nvSpPr>
          <p:cNvPr id="22" name="TextBox 16"/>
          <p:cNvSpPr txBox="1">
            <a:spLocks noChangeArrowheads="1"/>
          </p:cNvSpPr>
          <p:nvPr/>
        </p:nvSpPr>
        <p:spPr bwMode="auto">
          <a:xfrm rot="19560000">
            <a:off x="3113300" y="3300807"/>
            <a:ext cx="2545569" cy="461665"/>
          </a:xfrm>
          <a:prstGeom prst="rect">
            <a:avLst/>
          </a:prstGeom>
          <a:noFill/>
          <a:ln w="9525">
            <a:noFill/>
            <a:miter lim="800000"/>
            <a:headEnd/>
            <a:tailEnd/>
          </a:ln>
        </p:spPr>
        <p:txBody>
          <a:bodyPr wrap="none">
            <a:spAutoFit/>
          </a:bodyPr>
          <a:lstStyle/>
          <a:p>
            <a:pPr algn="ctr"/>
            <a:r>
              <a:rPr lang="en-US" sz="2400" b="1" dirty="0">
                <a:solidFill>
                  <a:srgbClr val="000000"/>
                </a:solidFill>
              </a:rPr>
              <a:t>Metadata Services</a:t>
            </a:r>
          </a:p>
        </p:txBody>
      </p:sp>
      <p:sp>
        <p:nvSpPr>
          <p:cNvPr id="23" name="TextBox 17"/>
          <p:cNvSpPr txBox="1">
            <a:spLocks noChangeArrowheads="1"/>
          </p:cNvSpPr>
          <p:nvPr/>
        </p:nvSpPr>
        <p:spPr bwMode="auto">
          <a:xfrm rot="1860000">
            <a:off x="6708901" y="3284345"/>
            <a:ext cx="2146678" cy="461665"/>
          </a:xfrm>
          <a:prstGeom prst="rect">
            <a:avLst/>
          </a:prstGeom>
          <a:noFill/>
          <a:ln w="9525">
            <a:noFill/>
            <a:miter lim="800000"/>
            <a:headEnd/>
            <a:tailEnd/>
          </a:ln>
        </p:spPr>
        <p:txBody>
          <a:bodyPr wrap="none">
            <a:spAutoFit/>
          </a:bodyPr>
          <a:lstStyle/>
          <a:p>
            <a:r>
              <a:rPr lang="en-US" sz="2400" b="1" dirty="0">
                <a:solidFill>
                  <a:srgbClr val="000000"/>
                </a:solidFill>
              </a:rPr>
              <a:t>Search Services</a:t>
            </a:r>
          </a:p>
        </p:txBody>
      </p:sp>
      <p:sp>
        <p:nvSpPr>
          <p:cNvPr id="24" name="Oval 23"/>
          <p:cNvSpPr/>
          <p:nvPr/>
        </p:nvSpPr>
        <p:spPr>
          <a:xfrm>
            <a:off x="5107577" y="3348061"/>
            <a:ext cx="1665514" cy="1088572"/>
          </a:xfrm>
          <a:prstGeom prst="ellipse">
            <a:avLst/>
          </a:prstGeom>
          <a:solidFill>
            <a:srgbClr val="FBF0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kern="0" dirty="0" err="1">
                <a:solidFill>
                  <a:schemeClr val="tx1"/>
                </a:solidFill>
              </a:rPr>
              <a:t>WaterML</a:t>
            </a:r>
            <a:r>
              <a:rPr lang="en-US" sz="2000" kern="0" dirty="0">
                <a:solidFill>
                  <a:schemeClr val="tx1"/>
                </a:solidFill>
              </a:rPr>
              <a:t>, Other OGC Standards</a:t>
            </a: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77008" y="4443214"/>
            <a:ext cx="929640" cy="1021080"/>
          </a:xfrm>
          <a:prstGeom prst="rect">
            <a:avLst/>
          </a:prstGeom>
          <a:noFill/>
          <a:ln w="9525">
            <a:noFill/>
            <a:miter lim="800000"/>
            <a:headEnd/>
            <a:tailEnd/>
          </a:ln>
        </p:spPr>
      </p:pic>
      <p:sp>
        <p:nvSpPr>
          <p:cNvPr id="19" name="Rectangle 18"/>
          <p:cNvSpPr/>
          <p:nvPr/>
        </p:nvSpPr>
        <p:spPr bwMode="auto">
          <a:xfrm>
            <a:off x="2282126" y="5823299"/>
            <a:ext cx="7732143" cy="616395"/>
          </a:xfrm>
          <a:prstGeom prst="rect">
            <a:avLst/>
          </a:prstGeom>
          <a:solidFill>
            <a:srgbClr val="FBF011"/>
          </a:solidFill>
          <a:ln w="25400" cap="flat" cmpd="sng" algn="ctr">
            <a:solidFill>
              <a:srgbClr val="4F81BD">
                <a:shade val="50000"/>
              </a:srgbClr>
            </a:solidFill>
            <a:prstDash val="solid"/>
          </a:ln>
          <a:effectLst/>
        </p:spPr>
        <p:txBody>
          <a:bodyPr tIns="91440" bIns="91440" anchor="ctr" anchorCtr="0"/>
          <a:lstStyle/>
          <a:p>
            <a:pPr algn="ctr"/>
            <a:r>
              <a:rPr lang="en-US" sz="2000" kern="0" dirty="0"/>
              <a:t>Information Model and Community Support </a:t>
            </a:r>
            <a:r>
              <a:rPr lang="en-US" sz="2000" kern="0" dirty="0" smtClean="0"/>
              <a:t>Infrastructure</a:t>
            </a:r>
          </a:p>
        </p:txBody>
      </p:sp>
    </p:spTree>
    <p:extLst>
      <p:ext uri="{BB962C8B-B14F-4D97-AF65-F5344CB8AC3E}">
        <p14:creationId xmlns:p14="http://schemas.microsoft.com/office/powerpoint/2010/main" val="887280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1831976" y="260350"/>
            <a:ext cx="8405813" cy="1492250"/>
          </a:xfrm>
        </p:spPr>
        <p:txBody>
          <a:bodyPr>
            <a:noAutofit/>
          </a:bodyPr>
          <a:lstStyle/>
          <a:p>
            <a:r>
              <a:rPr lang="en-US" sz="3600" b="1" dirty="0"/>
              <a:t>What are the basic attributes to be associated with each single data value and how can these best be organized</a:t>
            </a:r>
            <a:r>
              <a:rPr lang="en-US" sz="3600" dirty="0"/>
              <a:t>?</a:t>
            </a:r>
          </a:p>
        </p:txBody>
      </p:sp>
      <p:grpSp>
        <p:nvGrpSpPr>
          <p:cNvPr id="6" name="Group 74"/>
          <p:cNvGrpSpPr>
            <a:grpSpLocks/>
          </p:cNvGrpSpPr>
          <p:nvPr/>
        </p:nvGrpSpPr>
        <p:grpSpPr bwMode="auto">
          <a:xfrm>
            <a:off x="3935259" y="2227917"/>
            <a:ext cx="4181607" cy="3171825"/>
            <a:chOff x="2976" y="2160"/>
            <a:chExt cx="2774" cy="2112"/>
          </a:xfrm>
        </p:grpSpPr>
        <p:sp>
          <p:nvSpPr>
            <p:cNvPr id="7" name="Rectangle 73"/>
            <p:cNvSpPr>
              <a:spLocks noChangeArrowheads="1"/>
            </p:cNvSpPr>
            <p:nvPr/>
          </p:nvSpPr>
          <p:spPr bwMode="auto">
            <a:xfrm>
              <a:off x="2976" y="2160"/>
              <a:ext cx="2736" cy="2112"/>
            </a:xfrm>
            <a:prstGeom prst="rect">
              <a:avLst/>
            </a:prstGeom>
            <a:solidFill>
              <a:srgbClr val="E9EAE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cxnSp>
          <p:nvCxnSpPr>
            <p:cNvPr id="8" name="Straight Arrow Connector 7"/>
            <p:cNvCxnSpPr/>
            <p:nvPr/>
          </p:nvCxnSpPr>
          <p:spPr>
            <a:xfrm rot="5400000" flipH="1" flipV="1">
              <a:off x="3376" y="2819"/>
              <a:ext cx="1127"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3374" y="3382"/>
              <a:ext cx="567" cy="58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41" y="3382"/>
              <a:ext cx="934"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6"/>
            <p:cNvSpPr txBox="1">
              <a:spLocks noChangeArrowheads="1"/>
            </p:cNvSpPr>
            <p:nvPr/>
          </p:nvSpPr>
          <p:spPr bwMode="auto">
            <a:xfrm>
              <a:off x="4848" y="3360"/>
              <a:ext cx="800"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Space, S</a:t>
              </a:r>
            </a:p>
          </p:txBody>
        </p:sp>
        <p:sp>
          <p:nvSpPr>
            <p:cNvPr id="12" name="TextBox 7"/>
            <p:cNvSpPr txBox="1">
              <a:spLocks noChangeArrowheads="1"/>
            </p:cNvSpPr>
            <p:nvPr/>
          </p:nvSpPr>
          <p:spPr bwMode="auto">
            <a:xfrm>
              <a:off x="4032" y="2208"/>
              <a:ext cx="731"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Time, T</a:t>
              </a:r>
            </a:p>
          </p:txBody>
        </p:sp>
        <p:sp>
          <p:nvSpPr>
            <p:cNvPr id="13" name="TextBox 8"/>
            <p:cNvSpPr txBox="1">
              <a:spLocks noChangeArrowheads="1"/>
            </p:cNvSpPr>
            <p:nvPr/>
          </p:nvSpPr>
          <p:spPr bwMode="auto">
            <a:xfrm>
              <a:off x="3308" y="3955"/>
              <a:ext cx="1089"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Variables, V</a:t>
              </a:r>
            </a:p>
          </p:txBody>
        </p:sp>
        <p:cxnSp>
          <p:nvCxnSpPr>
            <p:cNvPr id="14" name="Straight Connector 9"/>
            <p:cNvCxnSpPr>
              <a:cxnSpLocks noChangeShapeType="1"/>
            </p:cNvCxnSpPr>
            <p:nvPr/>
          </p:nvCxnSpPr>
          <p:spPr bwMode="auto">
            <a:xfrm rot="5400000" flipH="1" flipV="1">
              <a:off x="4127" y="3099"/>
              <a:ext cx="581" cy="1"/>
            </a:xfrm>
            <a:prstGeom prst="line">
              <a:avLst/>
            </a:prstGeom>
            <a:noFill/>
            <a:ln w="19050" algn="ctr">
              <a:solidFill>
                <a:srgbClr val="3C6ACA"/>
              </a:solidFill>
              <a:round/>
              <a:headEnd/>
              <a:tailEnd/>
            </a:ln>
          </p:spPr>
        </p:cxnSp>
        <p:cxnSp>
          <p:nvCxnSpPr>
            <p:cNvPr id="15" name="Straight Connector 10"/>
            <p:cNvCxnSpPr>
              <a:cxnSpLocks noChangeShapeType="1"/>
            </p:cNvCxnSpPr>
            <p:nvPr/>
          </p:nvCxnSpPr>
          <p:spPr bwMode="auto">
            <a:xfrm rot="5400000" flipH="1" flipV="1">
              <a:off x="3368" y="3365"/>
              <a:ext cx="580" cy="1"/>
            </a:xfrm>
            <a:prstGeom prst="line">
              <a:avLst/>
            </a:prstGeom>
            <a:noFill/>
            <a:ln w="19050" algn="ctr">
              <a:solidFill>
                <a:srgbClr val="3C6ACA"/>
              </a:solidFill>
              <a:round/>
              <a:headEnd/>
              <a:tailEnd/>
            </a:ln>
          </p:spPr>
        </p:cxnSp>
        <p:cxnSp>
          <p:nvCxnSpPr>
            <p:cNvPr id="16" name="Straight Connector 11"/>
            <p:cNvCxnSpPr>
              <a:cxnSpLocks noChangeShapeType="1"/>
            </p:cNvCxnSpPr>
            <p:nvPr/>
          </p:nvCxnSpPr>
          <p:spPr bwMode="auto">
            <a:xfrm rot="5400000" flipH="1" flipV="1">
              <a:off x="3850" y="3365"/>
              <a:ext cx="580" cy="1"/>
            </a:xfrm>
            <a:prstGeom prst="line">
              <a:avLst/>
            </a:prstGeom>
            <a:noFill/>
            <a:ln w="19050" algn="ctr">
              <a:solidFill>
                <a:srgbClr val="3C6ACA"/>
              </a:solidFill>
              <a:round/>
              <a:headEnd/>
              <a:tailEnd/>
            </a:ln>
          </p:spPr>
        </p:cxnSp>
        <p:cxnSp>
          <p:nvCxnSpPr>
            <p:cNvPr id="17" name="Straight Connector 12"/>
            <p:cNvCxnSpPr>
              <a:cxnSpLocks noChangeShapeType="1"/>
            </p:cNvCxnSpPr>
            <p:nvPr/>
          </p:nvCxnSpPr>
          <p:spPr bwMode="auto">
            <a:xfrm>
              <a:off x="3657" y="3075"/>
              <a:ext cx="482" cy="0"/>
            </a:xfrm>
            <a:prstGeom prst="line">
              <a:avLst/>
            </a:prstGeom>
            <a:noFill/>
            <a:ln w="19050" algn="ctr">
              <a:solidFill>
                <a:srgbClr val="3C6ACA"/>
              </a:solidFill>
              <a:round/>
              <a:headEnd/>
              <a:tailEnd/>
            </a:ln>
          </p:spPr>
        </p:cxnSp>
        <p:cxnSp>
          <p:nvCxnSpPr>
            <p:cNvPr id="18" name="Straight Connector 13"/>
            <p:cNvCxnSpPr>
              <a:cxnSpLocks noChangeShapeType="1"/>
            </p:cNvCxnSpPr>
            <p:nvPr/>
          </p:nvCxnSpPr>
          <p:spPr bwMode="auto">
            <a:xfrm>
              <a:off x="3941" y="2801"/>
              <a:ext cx="481" cy="1"/>
            </a:xfrm>
            <a:prstGeom prst="line">
              <a:avLst/>
            </a:prstGeom>
            <a:noFill/>
            <a:ln w="19050" algn="ctr">
              <a:solidFill>
                <a:srgbClr val="3C6ACA"/>
              </a:solidFill>
              <a:round/>
              <a:headEnd/>
              <a:tailEnd/>
            </a:ln>
          </p:spPr>
        </p:cxnSp>
        <p:cxnSp>
          <p:nvCxnSpPr>
            <p:cNvPr id="19" name="Straight Connector 14"/>
            <p:cNvCxnSpPr>
              <a:cxnSpLocks noChangeShapeType="1"/>
            </p:cNvCxnSpPr>
            <p:nvPr/>
          </p:nvCxnSpPr>
          <p:spPr bwMode="auto">
            <a:xfrm>
              <a:off x="3657" y="3655"/>
              <a:ext cx="482" cy="1"/>
            </a:xfrm>
            <a:prstGeom prst="line">
              <a:avLst/>
            </a:prstGeom>
            <a:noFill/>
            <a:ln w="19050" algn="ctr">
              <a:solidFill>
                <a:srgbClr val="3C6ACA"/>
              </a:solidFill>
              <a:round/>
              <a:headEnd/>
              <a:tailEnd/>
            </a:ln>
          </p:spPr>
        </p:cxnSp>
        <p:cxnSp>
          <p:nvCxnSpPr>
            <p:cNvPr id="20" name="Straight Connector 15"/>
            <p:cNvCxnSpPr>
              <a:cxnSpLocks noChangeShapeType="1"/>
            </p:cNvCxnSpPr>
            <p:nvPr/>
          </p:nvCxnSpPr>
          <p:spPr bwMode="auto">
            <a:xfrm flipV="1">
              <a:off x="3657" y="2801"/>
              <a:ext cx="284" cy="274"/>
            </a:xfrm>
            <a:prstGeom prst="line">
              <a:avLst/>
            </a:prstGeom>
            <a:noFill/>
            <a:ln w="19050" algn="ctr">
              <a:solidFill>
                <a:srgbClr val="3C6ACA"/>
              </a:solidFill>
              <a:round/>
              <a:headEnd/>
              <a:tailEnd/>
            </a:ln>
          </p:spPr>
        </p:cxnSp>
        <p:cxnSp>
          <p:nvCxnSpPr>
            <p:cNvPr id="21" name="Straight Connector 16"/>
            <p:cNvCxnSpPr>
              <a:cxnSpLocks noChangeShapeType="1"/>
            </p:cNvCxnSpPr>
            <p:nvPr/>
          </p:nvCxnSpPr>
          <p:spPr bwMode="auto">
            <a:xfrm flipV="1">
              <a:off x="4139" y="2801"/>
              <a:ext cx="283" cy="274"/>
            </a:xfrm>
            <a:prstGeom prst="line">
              <a:avLst/>
            </a:prstGeom>
            <a:noFill/>
            <a:ln w="19050" algn="ctr">
              <a:solidFill>
                <a:srgbClr val="3C6ACA"/>
              </a:solidFill>
              <a:round/>
              <a:headEnd/>
              <a:tailEnd/>
            </a:ln>
          </p:spPr>
        </p:cxnSp>
        <p:cxnSp>
          <p:nvCxnSpPr>
            <p:cNvPr id="22" name="Straight Connector 17"/>
            <p:cNvCxnSpPr>
              <a:cxnSpLocks noChangeShapeType="1"/>
            </p:cNvCxnSpPr>
            <p:nvPr/>
          </p:nvCxnSpPr>
          <p:spPr bwMode="auto">
            <a:xfrm flipV="1">
              <a:off x="4139" y="3382"/>
              <a:ext cx="283" cy="273"/>
            </a:xfrm>
            <a:prstGeom prst="line">
              <a:avLst/>
            </a:prstGeom>
            <a:noFill/>
            <a:ln w="19050" algn="ctr">
              <a:solidFill>
                <a:srgbClr val="3C6ACA"/>
              </a:solidFill>
              <a:round/>
              <a:headEnd/>
              <a:tailEnd/>
            </a:ln>
          </p:spPr>
        </p:cxnSp>
        <p:sp>
          <p:nvSpPr>
            <p:cNvPr id="23" name="TextBox 18"/>
            <p:cNvSpPr txBox="1">
              <a:spLocks noChangeArrowheads="1"/>
            </p:cNvSpPr>
            <p:nvPr/>
          </p:nvSpPr>
          <p:spPr bwMode="auto">
            <a:xfrm>
              <a:off x="4419" y="3150"/>
              <a:ext cx="202"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s</a:t>
              </a:r>
            </a:p>
          </p:txBody>
        </p:sp>
        <p:sp>
          <p:nvSpPr>
            <p:cNvPr id="24" name="Oval 23"/>
            <p:cNvSpPr/>
            <p:nvPr/>
          </p:nvSpPr>
          <p:spPr>
            <a:xfrm>
              <a:off x="4393" y="3348"/>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TextBox 20"/>
            <p:cNvSpPr txBox="1">
              <a:spLocks noChangeArrowheads="1"/>
            </p:cNvSpPr>
            <p:nvPr/>
          </p:nvSpPr>
          <p:spPr bwMode="auto">
            <a:xfrm>
              <a:off x="3975" y="2568"/>
              <a:ext cx="191"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t</a:t>
              </a:r>
            </a:p>
          </p:txBody>
        </p:sp>
        <p:sp>
          <p:nvSpPr>
            <p:cNvPr id="26" name="Oval 25"/>
            <p:cNvSpPr/>
            <p:nvPr/>
          </p:nvSpPr>
          <p:spPr>
            <a:xfrm>
              <a:off x="3912" y="2771"/>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 name="TextBox 22"/>
            <p:cNvSpPr txBox="1">
              <a:spLocks noChangeArrowheads="1"/>
            </p:cNvSpPr>
            <p:nvPr/>
          </p:nvSpPr>
          <p:spPr bwMode="auto">
            <a:xfrm>
              <a:off x="3397" y="3463"/>
              <a:ext cx="269"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V</a:t>
              </a:r>
              <a:r>
                <a:rPr lang="en-US" sz="2400" baseline="-25000">
                  <a:solidFill>
                    <a:srgbClr val="000000"/>
                  </a:solidFill>
                  <a:latin typeface="Calibri" pitchFamily="34" charset="0"/>
                </a:rPr>
                <a:t>i</a:t>
              </a:r>
            </a:p>
          </p:txBody>
        </p:sp>
        <p:sp>
          <p:nvSpPr>
            <p:cNvPr id="28" name="Oval 27"/>
            <p:cNvSpPr/>
            <p:nvPr/>
          </p:nvSpPr>
          <p:spPr>
            <a:xfrm>
              <a:off x="3629" y="3621"/>
              <a:ext cx="56"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 name="TextBox 24"/>
            <p:cNvSpPr txBox="1">
              <a:spLocks noChangeArrowheads="1"/>
            </p:cNvSpPr>
            <p:nvPr/>
          </p:nvSpPr>
          <p:spPr bwMode="auto">
            <a:xfrm>
              <a:off x="4224" y="2879"/>
              <a:ext cx="595"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v</a:t>
              </a:r>
              <a:r>
                <a:rPr lang="en-US" sz="2400" baseline="-25000">
                  <a:solidFill>
                    <a:srgbClr val="000000"/>
                  </a:solidFill>
                  <a:latin typeface="Calibri" pitchFamily="34" charset="0"/>
                </a:rPr>
                <a:t>i </a:t>
              </a:r>
              <a:r>
                <a:rPr lang="en-US" sz="2400">
                  <a:solidFill>
                    <a:srgbClr val="000000"/>
                  </a:solidFill>
                  <a:latin typeface="Calibri" pitchFamily="34" charset="0"/>
                </a:rPr>
                <a:t>(s,t)</a:t>
              </a:r>
            </a:p>
          </p:txBody>
        </p:sp>
        <p:sp>
          <p:nvSpPr>
            <p:cNvPr id="30" name="Oval 29"/>
            <p:cNvSpPr/>
            <p:nvPr/>
          </p:nvSpPr>
          <p:spPr>
            <a:xfrm>
              <a:off x="4111" y="3041"/>
              <a:ext cx="56" cy="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 name="TextBox 26"/>
            <p:cNvSpPr txBox="1">
              <a:spLocks noChangeArrowheads="1"/>
            </p:cNvSpPr>
            <p:nvPr/>
          </p:nvSpPr>
          <p:spPr bwMode="auto">
            <a:xfrm>
              <a:off x="4752" y="3120"/>
              <a:ext cx="856"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“Where”</a:t>
              </a:r>
            </a:p>
          </p:txBody>
        </p:sp>
        <p:sp>
          <p:nvSpPr>
            <p:cNvPr id="32" name="TextBox 27"/>
            <p:cNvSpPr txBox="1">
              <a:spLocks noChangeArrowheads="1"/>
            </p:cNvSpPr>
            <p:nvPr/>
          </p:nvSpPr>
          <p:spPr bwMode="auto">
            <a:xfrm>
              <a:off x="3486" y="3731"/>
              <a:ext cx="754"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“What”</a:t>
              </a:r>
            </a:p>
          </p:txBody>
        </p:sp>
        <p:sp>
          <p:nvSpPr>
            <p:cNvPr id="33" name="TextBox 28"/>
            <p:cNvSpPr txBox="1">
              <a:spLocks noChangeArrowheads="1"/>
            </p:cNvSpPr>
            <p:nvPr/>
          </p:nvSpPr>
          <p:spPr bwMode="auto">
            <a:xfrm>
              <a:off x="3168" y="2208"/>
              <a:ext cx="792"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“When”</a:t>
              </a:r>
            </a:p>
          </p:txBody>
        </p:sp>
        <p:sp>
          <p:nvSpPr>
            <p:cNvPr id="34" name="TextBox 29"/>
            <p:cNvSpPr txBox="1">
              <a:spLocks noChangeArrowheads="1"/>
            </p:cNvSpPr>
            <p:nvPr/>
          </p:nvSpPr>
          <p:spPr bwMode="auto">
            <a:xfrm>
              <a:off x="4608" y="2592"/>
              <a:ext cx="1142" cy="307"/>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Calibri" pitchFamily="34" charset="0"/>
                </a:rPr>
                <a:t>A data value</a:t>
              </a:r>
            </a:p>
          </p:txBody>
        </p:sp>
        <p:cxnSp>
          <p:nvCxnSpPr>
            <p:cNvPr id="35" name="Straight Arrow Connector 31"/>
            <p:cNvCxnSpPr>
              <a:cxnSpLocks noChangeShapeType="1"/>
              <a:stCxn id="34" idx="1"/>
              <a:endCxn id="30" idx="7"/>
            </p:cNvCxnSpPr>
            <p:nvPr/>
          </p:nvCxnSpPr>
          <p:spPr bwMode="auto">
            <a:xfrm flipH="1">
              <a:off x="4159" y="2736"/>
              <a:ext cx="449" cy="307"/>
            </a:xfrm>
            <a:prstGeom prst="straightConnector1">
              <a:avLst/>
            </a:prstGeom>
            <a:noFill/>
            <a:ln w="19050" algn="ctr">
              <a:solidFill>
                <a:srgbClr val="4A7EBB"/>
              </a:solidFill>
              <a:prstDash val="dash"/>
              <a:round/>
              <a:headEnd/>
              <a:tailEnd type="arrow" w="med" len="med"/>
            </a:ln>
          </p:spPr>
        </p:cxnSp>
      </p:grpSp>
      <p:graphicFrame>
        <p:nvGraphicFramePr>
          <p:cNvPr id="2" name="Table 1"/>
          <p:cNvGraphicFramePr>
            <a:graphicFrameLocks noGrp="1"/>
          </p:cNvGraphicFramePr>
          <p:nvPr>
            <p:extLst/>
          </p:nvPr>
        </p:nvGraphicFramePr>
        <p:xfrm>
          <a:off x="1676400" y="3536996"/>
          <a:ext cx="2133600" cy="2346960"/>
        </p:xfrm>
        <a:graphic>
          <a:graphicData uri="http://schemas.openxmlformats.org/drawingml/2006/table">
            <a:tbl>
              <a:tblPr/>
              <a:tblGrid>
                <a:gridCol w="2133600">
                  <a:extLst>
                    <a:ext uri="{9D8B030D-6E8A-4147-A177-3AD203B41FA5}">
                      <a16:colId xmlns:a16="http://schemas.microsoft.com/office/drawing/2014/main" val="20000"/>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Variable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Method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Quality Control Level</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Sample Medium</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Value Type</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Data Type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Source/Organization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37" name="Table 36"/>
          <p:cNvGraphicFramePr>
            <a:graphicFrameLocks noGrp="1"/>
          </p:cNvGraphicFramePr>
          <p:nvPr>
            <p:extLst/>
          </p:nvPr>
        </p:nvGraphicFramePr>
        <p:xfrm>
          <a:off x="3951310" y="5440680"/>
          <a:ext cx="2046111" cy="1341120"/>
        </p:xfrm>
        <a:graphic>
          <a:graphicData uri="http://schemas.openxmlformats.org/drawingml/2006/table">
            <a:tbl>
              <a:tblPr/>
              <a:tblGrid>
                <a:gridCol w="2046111">
                  <a:extLst>
                    <a:ext uri="{9D8B030D-6E8A-4147-A177-3AD203B41FA5}">
                      <a16:colId xmlns:a16="http://schemas.microsoft.com/office/drawing/2014/main" val="20000"/>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Units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Censoring</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Qualifying comments</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8" name="Table 37"/>
          <p:cNvGraphicFramePr>
            <a:graphicFrameLocks noGrp="1"/>
          </p:cNvGraphicFramePr>
          <p:nvPr>
            <p:extLst/>
          </p:nvPr>
        </p:nvGraphicFramePr>
        <p:xfrm>
          <a:off x="8229600" y="3596640"/>
          <a:ext cx="2057400" cy="1676400"/>
        </p:xfrm>
        <a:graphic>
          <a:graphicData uri="http://schemas.openxmlformats.org/drawingml/2006/table">
            <a:tbl>
              <a:tblPr/>
              <a:tblGrid>
                <a:gridCol w="2057400">
                  <a:extLst>
                    <a:ext uri="{9D8B030D-6E8A-4147-A177-3AD203B41FA5}">
                      <a16:colId xmlns:a16="http://schemas.microsoft.com/office/drawing/2014/main" val="20000"/>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Feature of interest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Latitude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Longitude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Site identifiers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39" name="Table 38"/>
          <p:cNvGraphicFramePr>
            <a:graphicFrameLocks noGrp="1"/>
          </p:cNvGraphicFramePr>
          <p:nvPr>
            <p:extLst/>
          </p:nvPr>
        </p:nvGraphicFramePr>
        <p:xfrm>
          <a:off x="1676400" y="2170095"/>
          <a:ext cx="2133600" cy="670560"/>
        </p:xfrm>
        <a:graphic>
          <a:graphicData uri="http://schemas.openxmlformats.org/drawingml/2006/table">
            <a:tbl>
              <a:tblPr/>
              <a:tblGrid>
                <a:gridCol w="2133600">
                  <a:extLst>
                    <a:ext uri="{9D8B030D-6E8A-4147-A177-3AD203B41FA5}">
                      <a16:colId xmlns:a16="http://schemas.microsoft.com/office/drawing/2014/main" val="20000"/>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Times New Roman" pitchFamily="18" charset="0"/>
                          <a:cs typeface="Times New Roman" pitchFamily="18" charset="0"/>
                        </a:rPr>
                        <a:t>DateTime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Interval (support)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56931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4087312" y="1556960"/>
            <a:ext cx="4081076" cy="2617247"/>
          </a:xfrm>
          <a:prstGeom prst="rect">
            <a:avLst/>
          </a:prstGeom>
          <a:noFill/>
          <a:ln w="9525">
            <a:noFill/>
            <a:miter lim="800000"/>
            <a:headEnd/>
            <a:tailEnd/>
          </a:ln>
        </p:spPr>
      </p:pic>
      <p:sp>
        <p:nvSpPr>
          <p:cNvPr id="44034" name="Rectangle 2"/>
          <p:cNvSpPr>
            <a:spLocks noGrp="1" noChangeArrowheads="1"/>
          </p:cNvSpPr>
          <p:nvPr>
            <p:ph type="title"/>
          </p:nvPr>
        </p:nvSpPr>
        <p:spPr>
          <a:xfrm>
            <a:off x="1981200" y="76200"/>
            <a:ext cx="8229600" cy="609600"/>
          </a:xfrm>
        </p:spPr>
        <p:txBody>
          <a:bodyPr>
            <a:normAutofit fontScale="90000"/>
          </a:bodyPr>
          <a:lstStyle/>
          <a:p>
            <a:pPr algn="ctr" eaLnBrk="1" hangingPunct="1"/>
            <a:r>
              <a:rPr lang="en-US" sz="4000" b="1" dirty="0"/>
              <a:t>Observations Data Model (ODM)</a:t>
            </a:r>
          </a:p>
        </p:txBody>
      </p:sp>
      <p:grpSp>
        <p:nvGrpSpPr>
          <p:cNvPr id="2" name="Group 26"/>
          <p:cNvGrpSpPr/>
          <p:nvPr/>
        </p:nvGrpSpPr>
        <p:grpSpPr>
          <a:xfrm>
            <a:off x="1849637" y="685801"/>
            <a:ext cx="8589765" cy="4735035"/>
            <a:chOff x="325636" y="979965"/>
            <a:chExt cx="8589765" cy="4735035"/>
          </a:xfrm>
        </p:grpSpPr>
        <p:pic>
          <p:nvPicPr>
            <p:cNvPr id="18" name="Picture 16" descr="weather_sta"/>
            <p:cNvPicPr>
              <a:picLocks noChangeAspect="1" noChangeArrowheads="1"/>
            </p:cNvPicPr>
            <p:nvPr/>
          </p:nvPicPr>
          <p:blipFill>
            <a:blip r:embed="rId3" cstate="print"/>
            <a:srcRect/>
            <a:stretch>
              <a:fillRect/>
            </a:stretch>
          </p:blipFill>
          <p:spPr bwMode="auto">
            <a:xfrm>
              <a:off x="520510" y="2952843"/>
              <a:ext cx="871827" cy="1456122"/>
            </a:xfrm>
            <a:prstGeom prst="rect">
              <a:avLst/>
            </a:prstGeom>
            <a:noFill/>
            <a:ln w="9525">
              <a:noFill/>
              <a:miter lim="800000"/>
              <a:headEnd/>
              <a:tailEnd/>
            </a:ln>
          </p:spPr>
        </p:pic>
        <p:grpSp>
          <p:nvGrpSpPr>
            <p:cNvPr id="3" name="Group 25"/>
            <p:cNvGrpSpPr/>
            <p:nvPr/>
          </p:nvGrpSpPr>
          <p:grpSpPr>
            <a:xfrm>
              <a:off x="325636" y="986838"/>
              <a:ext cx="8589765" cy="3958259"/>
              <a:chOff x="314154" y="986838"/>
              <a:chExt cx="7608924" cy="3958259"/>
            </a:xfrm>
          </p:grpSpPr>
          <p:sp>
            <p:nvSpPr>
              <p:cNvPr id="44036" name="Text Box 16"/>
              <p:cNvSpPr txBox="1">
                <a:spLocks noChangeArrowheads="1"/>
              </p:cNvSpPr>
              <p:nvPr/>
            </p:nvSpPr>
            <p:spPr bwMode="auto">
              <a:xfrm>
                <a:off x="5634229" y="2848045"/>
                <a:ext cx="1613859" cy="1200294"/>
              </a:xfrm>
              <a:prstGeom prst="rect">
                <a:avLst/>
              </a:prstGeom>
              <a:noFill/>
              <a:ln w="9525">
                <a:noFill/>
                <a:miter lim="800000"/>
                <a:headEnd/>
                <a:tailEnd/>
              </a:ln>
            </p:spPr>
            <p:txBody>
              <a:bodyPr lIns="91403" tIns="45703" rIns="91403" bIns="45703">
                <a:spAutoFit/>
              </a:bodyPr>
              <a:lstStyle/>
              <a:p>
                <a:pPr algn="ctr"/>
                <a:r>
                  <a:rPr lang="en-US" sz="2400" dirty="0">
                    <a:solidFill>
                      <a:prstClr val="black"/>
                    </a:solidFill>
                  </a:rPr>
                  <a:t>Soil </a:t>
                </a:r>
              </a:p>
              <a:p>
                <a:pPr algn="ctr"/>
                <a:r>
                  <a:rPr lang="en-US" sz="2400" dirty="0">
                    <a:solidFill>
                      <a:prstClr val="black"/>
                    </a:solidFill>
                  </a:rPr>
                  <a:t>moisture</a:t>
                </a:r>
              </a:p>
              <a:p>
                <a:pPr algn="ctr"/>
                <a:r>
                  <a:rPr lang="en-US" sz="2400" dirty="0">
                    <a:solidFill>
                      <a:prstClr val="black"/>
                    </a:solidFill>
                  </a:rPr>
                  <a:t>data</a:t>
                </a:r>
              </a:p>
            </p:txBody>
          </p:sp>
          <p:sp>
            <p:nvSpPr>
              <p:cNvPr id="44037" name="Text Box 11"/>
              <p:cNvSpPr txBox="1">
                <a:spLocks noChangeArrowheads="1"/>
              </p:cNvSpPr>
              <p:nvPr/>
            </p:nvSpPr>
            <p:spPr bwMode="auto">
              <a:xfrm>
                <a:off x="1547624" y="986838"/>
                <a:ext cx="1436650" cy="461631"/>
              </a:xfrm>
              <a:prstGeom prst="rect">
                <a:avLst/>
              </a:prstGeom>
              <a:noFill/>
              <a:ln w="9525">
                <a:noFill/>
                <a:miter lim="800000"/>
                <a:headEnd/>
                <a:tailEnd/>
              </a:ln>
            </p:spPr>
            <p:txBody>
              <a:bodyPr wrap="none" lIns="91403" tIns="45703" rIns="91403" bIns="45703">
                <a:spAutoFit/>
              </a:bodyPr>
              <a:lstStyle/>
              <a:p>
                <a:r>
                  <a:rPr lang="en-US" sz="2400" dirty="0">
                    <a:solidFill>
                      <a:prstClr val="black"/>
                    </a:solidFill>
                  </a:rPr>
                  <a:t>Streamflow</a:t>
                </a:r>
              </a:p>
            </p:txBody>
          </p:sp>
          <p:sp>
            <p:nvSpPr>
              <p:cNvPr id="44038" name="Text Box 12"/>
              <p:cNvSpPr txBox="1">
                <a:spLocks noChangeArrowheads="1"/>
              </p:cNvSpPr>
              <p:nvPr/>
            </p:nvSpPr>
            <p:spPr bwMode="auto">
              <a:xfrm>
                <a:off x="5974254" y="4272779"/>
                <a:ext cx="1948824" cy="461631"/>
              </a:xfrm>
              <a:prstGeom prst="rect">
                <a:avLst/>
              </a:prstGeom>
              <a:noFill/>
              <a:ln w="9525">
                <a:noFill/>
                <a:miter lim="800000"/>
                <a:headEnd/>
                <a:tailEnd/>
              </a:ln>
            </p:spPr>
            <p:txBody>
              <a:bodyPr wrap="square" lIns="91403" tIns="45703" rIns="91403" bIns="45703">
                <a:spAutoFit/>
              </a:bodyPr>
              <a:lstStyle/>
              <a:p>
                <a:pPr algn="ctr"/>
                <a:r>
                  <a:rPr lang="en-US" sz="2400" dirty="0">
                    <a:solidFill>
                      <a:prstClr val="black"/>
                    </a:solidFill>
                  </a:rPr>
                  <a:t>Flux tower data</a:t>
                </a:r>
              </a:p>
            </p:txBody>
          </p:sp>
          <p:sp>
            <p:nvSpPr>
              <p:cNvPr id="44040" name="Text Box 14"/>
              <p:cNvSpPr txBox="1">
                <a:spLocks noChangeArrowheads="1"/>
              </p:cNvSpPr>
              <p:nvPr/>
            </p:nvSpPr>
            <p:spPr bwMode="auto">
              <a:xfrm>
                <a:off x="5115931" y="1012221"/>
                <a:ext cx="1638683" cy="830962"/>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Groundwater</a:t>
                </a:r>
              </a:p>
              <a:p>
                <a:pPr algn="ctr"/>
                <a:r>
                  <a:rPr lang="en-US" sz="2400" dirty="0">
                    <a:solidFill>
                      <a:prstClr val="black"/>
                    </a:solidFill>
                  </a:rPr>
                  <a:t>levels</a:t>
                </a:r>
              </a:p>
            </p:txBody>
          </p:sp>
          <p:sp>
            <p:nvSpPr>
              <p:cNvPr id="44041" name="Text Box 15"/>
              <p:cNvSpPr txBox="1">
                <a:spLocks noChangeArrowheads="1"/>
              </p:cNvSpPr>
              <p:nvPr/>
            </p:nvSpPr>
            <p:spPr bwMode="auto">
              <a:xfrm>
                <a:off x="345792" y="4330073"/>
                <a:ext cx="1893343" cy="461631"/>
              </a:xfrm>
              <a:prstGeom prst="rect">
                <a:avLst/>
              </a:prstGeom>
              <a:noFill/>
              <a:ln w="9525">
                <a:noFill/>
                <a:miter lim="800000"/>
                <a:headEnd/>
                <a:tailEnd/>
              </a:ln>
            </p:spPr>
            <p:txBody>
              <a:bodyPr lIns="91403" tIns="45703" rIns="91403" bIns="45703">
                <a:spAutoFit/>
              </a:bodyPr>
              <a:lstStyle/>
              <a:p>
                <a:r>
                  <a:rPr lang="en-US" sz="2400" dirty="0">
                    <a:solidFill>
                      <a:prstClr val="black"/>
                    </a:solidFill>
                  </a:rPr>
                  <a:t>Water Quality</a:t>
                </a:r>
              </a:p>
            </p:txBody>
          </p:sp>
          <p:sp>
            <p:nvSpPr>
              <p:cNvPr id="44042" name="Line 17"/>
              <p:cNvSpPr>
                <a:spLocks noChangeShapeType="1"/>
              </p:cNvSpPr>
              <p:nvPr/>
            </p:nvSpPr>
            <p:spPr bwMode="auto">
              <a:xfrm>
                <a:off x="2120822" y="1457799"/>
                <a:ext cx="401363" cy="393325"/>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3" name="Line 18"/>
              <p:cNvSpPr>
                <a:spLocks noChangeShapeType="1"/>
              </p:cNvSpPr>
              <p:nvPr/>
            </p:nvSpPr>
            <p:spPr bwMode="auto">
              <a:xfrm>
                <a:off x="1414949" y="3198668"/>
                <a:ext cx="590488"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4" name="Line 19"/>
              <p:cNvSpPr>
                <a:spLocks noChangeShapeType="1"/>
              </p:cNvSpPr>
              <p:nvPr/>
            </p:nvSpPr>
            <p:spPr bwMode="auto">
              <a:xfrm flipV="1">
                <a:off x="1710193" y="4564598"/>
                <a:ext cx="949823" cy="38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5" name="Line 20"/>
              <p:cNvSpPr>
                <a:spLocks noChangeShapeType="1"/>
              </p:cNvSpPr>
              <p:nvPr/>
            </p:nvSpPr>
            <p:spPr bwMode="auto">
              <a:xfrm flipH="1" flipV="1">
                <a:off x="5634228" y="4525665"/>
                <a:ext cx="1069097" cy="34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6" name="Line 21"/>
              <p:cNvSpPr>
                <a:spLocks noChangeShapeType="1"/>
              </p:cNvSpPr>
              <p:nvPr/>
            </p:nvSpPr>
            <p:spPr bwMode="auto">
              <a:xfrm flipH="1" flipV="1">
                <a:off x="5399161" y="3187238"/>
                <a:ext cx="695557"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7" name="Line 22"/>
              <p:cNvSpPr>
                <a:spLocks noChangeShapeType="1"/>
              </p:cNvSpPr>
              <p:nvPr/>
            </p:nvSpPr>
            <p:spPr bwMode="auto">
              <a:xfrm flipH="1">
                <a:off x="5974254" y="1951352"/>
                <a:ext cx="605197" cy="29071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39" name="Text Box 13"/>
              <p:cNvSpPr txBox="1">
                <a:spLocks noChangeArrowheads="1"/>
              </p:cNvSpPr>
              <p:nvPr/>
            </p:nvSpPr>
            <p:spPr bwMode="auto">
              <a:xfrm>
                <a:off x="314154" y="2199165"/>
                <a:ext cx="1571149" cy="830962"/>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Precipitation</a:t>
                </a:r>
              </a:p>
              <a:p>
                <a:pPr algn="ctr"/>
                <a:r>
                  <a:rPr lang="en-US" sz="2400" dirty="0">
                    <a:solidFill>
                      <a:prstClr val="black"/>
                    </a:solidFill>
                  </a:rPr>
                  <a:t>&amp; Climate</a:t>
                </a:r>
              </a:p>
            </p:txBody>
          </p:sp>
        </p:grpSp>
        <p:pic>
          <p:nvPicPr>
            <p:cNvPr id="17" name="Picture 5" descr="stream3"/>
            <p:cNvPicPr>
              <a:picLocks noChangeAspect="1" noChangeArrowheads="1"/>
            </p:cNvPicPr>
            <p:nvPr/>
          </p:nvPicPr>
          <p:blipFill>
            <a:blip r:embed="rId4" cstate="print"/>
            <a:srcRect/>
            <a:stretch>
              <a:fillRect/>
            </a:stretch>
          </p:blipFill>
          <p:spPr bwMode="auto">
            <a:xfrm>
              <a:off x="457200" y="979965"/>
              <a:ext cx="1025876" cy="1297181"/>
            </a:xfrm>
            <a:prstGeom prst="rect">
              <a:avLst/>
            </a:prstGeom>
            <a:noFill/>
            <a:ln w="9525">
              <a:noFill/>
              <a:miter lim="800000"/>
              <a:headEnd/>
              <a:tailEnd/>
            </a:ln>
          </p:spPr>
        </p:pic>
        <p:pic>
          <p:nvPicPr>
            <p:cNvPr id="19" name="Picture 6" descr="tdr"/>
            <p:cNvPicPr>
              <a:picLocks noChangeAspect="1" noChangeArrowheads="1"/>
            </p:cNvPicPr>
            <p:nvPr/>
          </p:nvPicPr>
          <p:blipFill>
            <a:blip r:embed="rId5" cstate="print"/>
            <a:srcRect/>
            <a:stretch>
              <a:fillRect/>
            </a:stretch>
          </p:blipFill>
          <p:spPr bwMode="auto">
            <a:xfrm>
              <a:off x="7854964" y="2689325"/>
              <a:ext cx="970748" cy="1392812"/>
            </a:xfrm>
            <a:prstGeom prst="rect">
              <a:avLst/>
            </a:prstGeom>
            <a:noFill/>
            <a:ln w="9525">
              <a:noFill/>
              <a:miter lim="800000"/>
              <a:headEnd/>
              <a:tailEnd/>
            </a:ln>
          </p:spPr>
        </p:pic>
        <p:pic>
          <p:nvPicPr>
            <p:cNvPr id="20" name="Picture 15" descr="VAIRA3"/>
            <p:cNvPicPr>
              <a:picLocks noChangeAspect="1" noChangeArrowheads="1"/>
            </p:cNvPicPr>
            <p:nvPr/>
          </p:nvPicPr>
          <p:blipFill>
            <a:blip r:embed="rId6" cstate="print"/>
            <a:srcRect/>
            <a:stretch>
              <a:fillRect/>
            </a:stretch>
          </p:blipFill>
          <p:spPr bwMode="auto">
            <a:xfrm>
              <a:off x="7728344" y="4675806"/>
              <a:ext cx="1187056" cy="1039194"/>
            </a:xfrm>
            <a:prstGeom prst="rect">
              <a:avLst/>
            </a:prstGeom>
            <a:noFill/>
            <a:ln w="9525">
              <a:noFill/>
              <a:miter lim="800000"/>
              <a:headEnd/>
              <a:tailEnd/>
            </a:ln>
          </p:spPr>
        </p:pic>
        <p:pic>
          <p:nvPicPr>
            <p:cNvPr id="21" name="Picture 3" descr="C:\Documents and Settings\Amber\Desktop\Research\Site Photos\LBR\DSC00422.JPG"/>
            <p:cNvPicPr>
              <a:picLocks noChangeAspect="1" noChangeArrowheads="1"/>
            </p:cNvPicPr>
            <p:nvPr/>
          </p:nvPicPr>
          <p:blipFill>
            <a:blip r:embed="rId7" cstate="print"/>
            <a:srcRect/>
            <a:stretch>
              <a:fillRect/>
            </a:stretch>
          </p:blipFill>
          <p:spPr bwMode="auto">
            <a:xfrm>
              <a:off x="457200" y="4715234"/>
              <a:ext cx="1266193" cy="949645"/>
            </a:xfrm>
            <a:prstGeom prst="rect">
              <a:avLst/>
            </a:prstGeom>
            <a:noFill/>
          </p:spPr>
        </p:pic>
        <p:pic>
          <p:nvPicPr>
            <p:cNvPr id="4098" name="Picture 2" descr="Truck-mounted drill rig for drilling a well. "/>
            <p:cNvPicPr>
              <a:picLocks noChangeAspect="1" noChangeArrowheads="1"/>
            </p:cNvPicPr>
            <p:nvPr/>
          </p:nvPicPr>
          <p:blipFill>
            <a:blip r:embed="rId8" cstate="print"/>
            <a:srcRect/>
            <a:stretch>
              <a:fillRect/>
            </a:stretch>
          </p:blipFill>
          <p:spPr bwMode="auto">
            <a:xfrm>
              <a:off x="7538415" y="979965"/>
              <a:ext cx="1016075" cy="1361157"/>
            </a:xfrm>
            <a:prstGeom prst="rect">
              <a:avLst/>
            </a:prstGeom>
            <a:noFill/>
          </p:spPr>
        </p:pic>
      </p:grpSp>
      <p:sp>
        <p:nvSpPr>
          <p:cNvPr id="28" name="Rectangle 27"/>
          <p:cNvSpPr/>
          <p:nvPr/>
        </p:nvSpPr>
        <p:spPr>
          <a:xfrm>
            <a:off x="3352800" y="4648200"/>
            <a:ext cx="5943600" cy="1754326"/>
          </a:xfrm>
          <a:prstGeom prst="rect">
            <a:avLst/>
          </a:prstGeom>
        </p:spPr>
        <p:txBody>
          <a:bodyPr wrap="square">
            <a:spAutoFit/>
          </a:bodyPr>
          <a:lstStyle/>
          <a:p>
            <a:pPr marL="231721" indent="-231721" eaLnBrk="0" hangingPunct="0">
              <a:buFontTx/>
              <a:buChar char="•"/>
            </a:pPr>
            <a:r>
              <a:rPr lang="en-US" dirty="0">
                <a:solidFill>
                  <a:srgbClr val="000000"/>
                </a:solidFill>
                <a:latin typeface="Helvetica" pitchFamily="34" charset="0"/>
              </a:rPr>
              <a:t>A </a:t>
            </a:r>
            <a:r>
              <a:rPr lang="en-US" dirty="0">
                <a:solidFill>
                  <a:srgbClr val="FF3300"/>
                </a:solidFill>
                <a:latin typeface="Helvetica" pitchFamily="34" charset="0"/>
              </a:rPr>
              <a:t>relational data model</a:t>
            </a:r>
            <a:r>
              <a:rPr lang="en-US" dirty="0">
                <a:solidFill>
                  <a:srgbClr val="000000"/>
                </a:solidFill>
                <a:latin typeface="Helvetica" pitchFamily="34" charset="0"/>
              </a:rPr>
              <a:t> at the single observation level</a:t>
            </a:r>
          </a:p>
          <a:p>
            <a:pPr marL="231721" indent="-231721" eaLnBrk="0" hangingPunct="0">
              <a:buFontTx/>
              <a:buChar char="•"/>
            </a:pPr>
            <a:r>
              <a:rPr lang="en-US" dirty="0">
                <a:solidFill>
                  <a:srgbClr val="000000"/>
                </a:solidFill>
                <a:latin typeface="Helvetica" pitchFamily="34" charset="0"/>
              </a:rPr>
              <a:t>Metadata for </a:t>
            </a:r>
            <a:r>
              <a:rPr lang="en-US" dirty="0">
                <a:solidFill>
                  <a:srgbClr val="FF3300"/>
                </a:solidFill>
                <a:latin typeface="Helvetica" pitchFamily="34" charset="0"/>
              </a:rPr>
              <a:t>unambiguous interpretation</a:t>
            </a:r>
          </a:p>
          <a:p>
            <a:pPr marL="231721" indent="-231721" eaLnBrk="0" hangingPunct="0">
              <a:buFontTx/>
              <a:buChar char="•"/>
            </a:pPr>
            <a:r>
              <a:rPr lang="en-US" dirty="0">
                <a:solidFill>
                  <a:srgbClr val="000000"/>
                </a:solidFill>
                <a:latin typeface="Helvetica" pitchFamily="34" charset="0"/>
              </a:rPr>
              <a:t>Traceable heritage from </a:t>
            </a:r>
            <a:r>
              <a:rPr lang="en-US" dirty="0">
                <a:solidFill>
                  <a:srgbClr val="FF3300"/>
                </a:solidFill>
                <a:latin typeface="Helvetica" pitchFamily="34" charset="0"/>
              </a:rPr>
              <a:t>raw</a:t>
            </a:r>
            <a:r>
              <a:rPr lang="en-US" dirty="0">
                <a:solidFill>
                  <a:srgbClr val="000000"/>
                </a:solidFill>
                <a:latin typeface="Helvetica" pitchFamily="34" charset="0"/>
              </a:rPr>
              <a:t> measurements to </a:t>
            </a:r>
            <a:r>
              <a:rPr lang="en-US" dirty="0">
                <a:solidFill>
                  <a:srgbClr val="FF3300"/>
                </a:solidFill>
                <a:latin typeface="Helvetica" pitchFamily="34" charset="0"/>
              </a:rPr>
              <a:t>usable</a:t>
            </a:r>
            <a:r>
              <a:rPr lang="en-US" dirty="0">
                <a:solidFill>
                  <a:srgbClr val="000000"/>
                </a:solidFill>
                <a:latin typeface="Helvetica" pitchFamily="34" charset="0"/>
              </a:rPr>
              <a:t> information</a:t>
            </a:r>
          </a:p>
          <a:p>
            <a:pPr marL="231721" indent="-231721" eaLnBrk="0" hangingPunct="0">
              <a:buFontTx/>
              <a:buChar char="•"/>
            </a:pPr>
            <a:r>
              <a:rPr lang="en-US" dirty="0">
                <a:solidFill>
                  <a:prstClr val="black"/>
                </a:solidFill>
                <a:latin typeface="Helvetica" pitchFamily="34" charset="0"/>
              </a:rPr>
              <a:t>Promote </a:t>
            </a:r>
            <a:r>
              <a:rPr lang="en-US" dirty="0">
                <a:solidFill>
                  <a:srgbClr val="FF0000"/>
                </a:solidFill>
                <a:latin typeface="Helvetica" pitchFamily="34" charset="0"/>
              </a:rPr>
              <a:t>syntactic</a:t>
            </a:r>
            <a:r>
              <a:rPr lang="en-US" dirty="0">
                <a:solidFill>
                  <a:prstClr val="black"/>
                </a:solidFill>
                <a:latin typeface="Helvetica" pitchFamily="34" charset="0"/>
              </a:rPr>
              <a:t> and </a:t>
            </a:r>
            <a:r>
              <a:rPr lang="en-US" dirty="0">
                <a:solidFill>
                  <a:srgbClr val="FF0000"/>
                </a:solidFill>
                <a:latin typeface="Helvetica" pitchFamily="34" charset="0"/>
              </a:rPr>
              <a:t>semantic</a:t>
            </a:r>
            <a:r>
              <a:rPr lang="en-US" dirty="0">
                <a:solidFill>
                  <a:prstClr val="black"/>
                </a:solidFill>
                <a:latin typeface="Helvetica" pitchFamily="34" charset="0"/>
              </a:rPr>
              <a:t> consistency </a:t>
            </a:r>
          </a:p>
          <a:p>
            <a:pPr marL="231721" indent="-231721" eaLnBrk="0" hangingPunct="0">
              <a:buFontTx/>
              <a:buChar char="•"/>
            </a:pPr>
            <a:r>
              <a:rPr lang="en-US" dirty="0">
                <a:solidFill>
                  <a:srgbClr val="FF3300"/>
                </a:solidFill>
                <a:latin typeface="Helvetica" pitchFamily="34" charset="0"/>
              </a:rPr>
              <a:t>Cross dimension</a:t>
            </a:r>
            <a:r>
              <a:rPr lang="en-US" dirty="0">
                <a:solidFill>
                  <a:srgbClr val="000000"/>
                </a:solidFill>
                <a:latin typeface="Helvetica" pitchFamily="34" charset="0"/>
              </a:rPr>
              <a:t> retrieval and analysis</a:t>
            </a:r>
          </a:p>
        </p:txBody>
      </p:sp>
      <p:sp>
        <p:nvSpPr>
          <p:cNvPr id="30" name="Rectangle 29"/>
          <p:cNvSpPr/>
          <p:nvPr/>
        </p:nvSpPr>
        <p:spPr>
          <a:xfrm>
            <a:off x="1732952" y="6324601"/>
            <a:ext cx="8782648" cy="461665"/>
          </a:xfrm>
          <a:prstGeom prst="rect">
            <a:avLst/>
          </a:prstGeom>
        </p:spPr>
        <p:txBody>
          <a:bodyPr wrap="square">
            <a:spAutoFit/>
          </a:bodyPr>
          <a:lstStyle/>
          <a:p>
            <a:r>
              <a:rPr lang="en-US" sz="1200" dirty="0"/>
              <a:t>Horsburgh, J. S., D. G. Tarboton, D. R. Maidment, and I. Zaslavsky (2008), A relational model for environmental and water resources data, </a:t>
            </a:r>
            <a:r>
              <a:rPr lang="en-US" sz="1200" i="1" dirty="0"/>
              <a:t>Water Resources Research</a:t>
            </a:r>
            <a:r>
              <a:rPr lang="en-US" sz="1200" dirty="0"/>
              <a:t>, 44, W05406, doi:10.1029/2007WR006392.</a:t>
            </a:r>
            <a:endParaRPr lang="en-US" sz="1200" dirty="0">
              <a:solidFill>
                <a:prstClr val="black"/>
              </a:solidFill>
              <a:latin typeface="Arial" charset="0"/>
            </a:endParaRPr>
          </a:p>
        </p:txBody>
      </p:sp>
    </p:spTree>
    <p:extLst>
      <p:ext uri="{BB962C8B-B14F-4D97-AF65-F5344CB8AC3E}">
        <p14:creationId xmlns:p14="http://schemas.microsoft.com/office/powerpoint/2010/main" val="447014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985" y="1209822"/>
            <a:ext cx="9742520" cy="567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2" descr="HydroDesktop - CUAHSI Hydrologic Information System Desktop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800600"/>
            <a:ext cx="1905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341689"/>
            <a:ext cx="18288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Title 1"/>
          <p:cNvSpPr>
            <a:spLocks noGrp="1"/>
          </p:cNvSpPr>
          <p:nvPr>
            <p:ph type="title"/>
          </p:nvPr>
        </p:nvSpPr>
        <p:spPr>
          <a:xfrm>
            <a:off x="1471568" y="244307"/>
            <a:ext cx="9144000" cy="1143000"/>
          </a:xfrm>
        </p:spPr>
        <p:txBody>
          <a:bodyPr>
            <a:normAutofit fontScale="90000"/>
          </a:bodyPr>
          <a:lstStyle/>
          <a:p>
            <a:pPr algn="ctr" eaLnBrk="1" hangingPunct="1"/>
            <a:r>
              <a:rPr lang="en-US" b="1" dirty="0" smtClean="0"/>
              <a:t>CUAHSI HIS</a:t>
            </a:r>
            <a:br>
              <a:rPr lang="en-US" b="1" dirty="0" smtClean="0"/>
            </a:br>
            <a:r>
              <a:rPr lang="en-US" b="1" dirty="0" smtClean="0"/>
              <a:t>Enabling Water Data Discovery</a:t>
            </a:r>
          </a:p>
        </p:txBody>
      </p:sp>
      <p:sp>
        <p:nvSpPr>
          <p:cNvPr id="6" name="TextBox 5"/>
          <p:cNvSpPr txBox="1"/>
          <p:nvPr/>
        </p:nvSpPr>
        <p:spPr>
          <a:xfrm>
            <a:off x="103959" y="6445262"/>
            <a:ext cx="2088329" cy="369332"/>
          </a:xfrm>
          <a:prstGeom prst="rect">
            <a:avLst/>
          </a:prstGeom>
          <a:noFill/>
        </p:spPr>
        <p:txBody>
          <a:bodyPr wrap="none" rtlCol="0">
            <a:spAutoFit/>
          </a:bodyPr>
          <a:lstStyle/>
          <a:p>
            <a:r>
              <a:rPr lang="en-US" dirty="0" smtClean="0">
                <a:solidFill>
                  <a:schemeClr val="bg1">
                    <a:lumMod val="50000"/>
                  </a:schemeClr>
                </a:solidFill>
              </a:rPr>
              <a:t>From Jeff Horsburgh</a:t>
            </a:r>
            <a:endParaRPr lang="en-US" dirty="0">
              <a:solidFill>
                <a:schemeClr val="bg1">
                  <a:lumMod val="50000"/>
                </a:schemeClr>
              </a:solidFill>
            </a:endParaRPr>
          </a:p>
        </p:txBody>
      </p:sp>
    </p:spTree>
    <p:extLst>
      <p:ext uri="{BB962C8B-B14F-4D97-AF65-F5344CB8AC3E}">
        <p14:creationId xmlns:p14="http://schemas.microsoft.com/office/powerpoint/2010/main" val="3558520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ographic Information System gra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872" y="1068300"/>
            <a:ext cx="4449128" cy="48423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2742" y="365125"/>
            <a:ext cx="10741058" cy="1325563"/>
          </a:xfrm>
        </p:spPr>
        <p:txBody>
          <a:bodyPr>
            <a:normAutofit fontScale="90000"/>
          </a:bodyPr>
          <a:lstStyle/>
          <a:p>
            <a:r>
              <a:rPr lang="en-US" b="1" dirty="0" smtClean="0"/>
              <a:t>Data </a:t>
            </a:r>
            <a:r>
              <a:rPr lang="en-US" b="1" u="sng" dirty="0" smtClean="0"/>
              <a:t>and models</a:t>
            </a:r>
            <a:r>
              <a:rPr lang="en-US" b="1" dirty="0" smtClean="0"/>
              <a:t> used by hydrologists are diverse…</a:t>
            </a:r>
            <a:endParaRPr lang="en-US" b="1" dirty="0"/>
          </a:p>
        </p:txBody>
      </p:sp>
      <p:sp>
        <p:nvSpPr>
          <p:cNvPr id="3" name="Content Placeholder 2"/>
          <p:cNvSpPr>
            <a:spLocks noGrp="1"/>
          </p:cNvSpPr>
          <p:nvPr>
            <p:ph idx="1"/>
          </p:nvPr>
        </p:nvSpPr>
        <p:spPr>
          <a:xfrm>
            <a:off x="498050" y="1875934"/>
            <a:ext cx="5140750" cy="4250230"/>
          </a:xfrm>
        </p:spPr>
        <p:txBody>
          <a:bodyPr>
            <a:normAutofit lnSpcReduction="10000"/>
          </a:bodyPr>
          <a:lstStyle/>
          <a:p>
            <a:r>
              <a:rPr lang="en-US" dirty="0" smtClean="0"/>
              <a:t>Time series</a:t>
            </a:r>
          </a:p>
          <a:p>
            <a:r>
              <a:rPr lang="en-US" dirty="0" smtClean="0"/>
              <a:t>Geographic </a:t>
            </a:r>
            <a:r>
              <a:rPr lang="en-US" dirty="0" err="1" smtClean="0"/>
              <a:t>rasters</a:t>
            </a:r>
            <a:endParaRPr lang="en-US" dirty="0" smtClean="0"/>
          </a:p>
          <a:p>
            <a:r>
              <a:rPr lang="en-US" dirty="0" smtClean="0"/>
              <a:t>Geographic features</a:t>
            </a:r>
          </a:p>
          <a:p>
            <a:r>
              <a:rPr lang="en-US" dirty="0" smtClean="0"/>
              <a:t>Multidimensional space/time</a:t>
            </a:r>
          </a:p>
          <a:p>
            <a:r>
              <a:rPr lang="en-US" dirty="0" smtClean="0"/>
              <a:t>Model programs</a:t>
            </a:r>
          </a:p>
          <a:p>
            <a:r>
              <a:rPr lang="en-US" dirty="0" smtClean="0"/>
              <a:t>Model instances</a:t>
            </a:r>
          </a:p>
          <a:p>
            <a:r>
              <a:rPr lang="en-US" dirty="0" smtClean="0"/>
              <a:t>…</a:t>
            </a:r>
            <a:endParaRPr lang="en-US" dirty="0"/>
          </a:p>
        </p:txBody>
      </p:sp>
      <p:pic>
        <p:nvPicPr>
          <p:cNvPr id="2052" name="Picture 4" descr="raph of DAILY Discharge, cubic feet per seco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3262" y="1191067"/>
            <a:ext cx="2950368" cy="1966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10"/>
          <p:cNvGraphicFramePr>
            <a:graphicFrameLocks noChangeAspect="1"/>
          </p:cNvGraphicFramePr>
          <p:nvPr/>
        </p:nvGraphicFramePr>
        <p:xfrm>
          <a:off x="4269118" y="3576235"/>
          <a:ext cx="3858657" cy="1969139"/>
        </p:xfrm>
        <a:graphic>
          <a:graphicData uri="http://schemas.openxmlformats.org/presentationml/2006/ole">
            <mc:AlternateContent xmlns:mc="http://schemas.openxmlformats.org/markup-compatibility/2006">
              <mc:Choice xmlns:v="urn:schemas-microsoft-com:vml" Requires="v">
                <p:oleObj spid="_x0000_s7172" name="Visio" r:id="rId6" imgW="6646025" imgH="3390623" progId="Visio.Drawing.11">
                  <p:embed/>
                </p:oleObj>
              </mc:Choice>
              <mc:Fallback>
                <p:oleObj name="Visio" r:id="rId6" imgW="6646025" imgH="3390623" progId="Visio.Drawing.11">
                  <p:embed/>
                  <p:pic>
                    <p:nvPicPr>
                      <p:cNvPr id="7"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9118" y="3576235"/>
                        <a:ext cx="3858657" cy="19691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5957740" y="5302800"/>
            <a:ext cx="20353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http://www.unidata.ucar.edu</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5147875" y="3117937"/>
            <a:ext cx="1450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http://</a:t>
            </a:r>
            <a:r>
              <a:rPr kumimoji="0" lang="en-US" sz="11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www.usgs.gov</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0485018" y="5513916"/>
            <a:ext cx="1450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http://</a:t>
            </a:r>
            <a:r>
              <a:rPr kumimoji="0" lang="en-US" sz="11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www.esri.com</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10134224" y="6520302"/>
            <a:ext cx="2088329" cy="369332"/>
          </a:xfrm>
          <a:prstGeom prst="rect">
            <a:avLst/>
          </a:prstGeom>
          <a:noFill/>
        </p:spPr>
        <p:txBody>
          <a:bodyPr wrap="none" rtlCol="0">
            <a:spAutoFit/>
          </a:bodyPr>
          <a:lstStyle/>
          <a:p>
            <a:r>
              <a:rPr lang="en-US" dirty="0" smtClean="0"/>
              <a:t>From Jeff Horsburgh</a:t>
            </a:r>
            <a:endParaRPr lang="en-US" dirty="0"/>
          </a:p>
        </p:txBody>
      </p:sp>
    </p:spTree>
    <p:extLst>
      <p:ext uri="{BB962C8B-B14F-4D97-AF65-F5344CB8AC3E}">
        <p14:creationId xmlns:p14="http://schemas.microsoft.com/office/powerpoint/2010/main" val="4242879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61" y="135782"/>
            <a:ext cx="4922144" cy="1010197"/>
          </a:xfrm>
        </p:spPr>
        <p:txBody>
          <a:bodyPr>
            <a:noAutofit/>
          </a:bodyPr>
          <a:lstStyle/>
          <a:p>
            <a:r>
              <a:rPr lang="en-US" sz="3600" dirty="0" smtClean="0"/>
              <a:t>Motivation: Hydrologic research is a team sport</a:t>
            </a:r>
            <a:endParaRPr lang="en-US" sz="3600" dirty="0"/>
          </a:p>
        </p:txBody>
      </p:sp>
      <p:sp>
        <p:nvSpPr>
          <p:cNvPr id="23" name="Content Placeholder 22"/>
          <p:cNvSpPr>
            <a:spLocks noGrp="1"/>
          </p:cNvSpPr>
          <p:nvPr>
            <p:ph idx="1"/>
          </p:nvPr>
        </p:nvSpPr>
        <p:spPr>
          <a:xfrm>
            <a:off x="-232039" y="1204122"/>
            <a:ext cx="5156063" cy="4382962"/>
          </a:xfrm>
        </p:spPr>
        <p:txBody>
          <a:bodyPr>
            <a:normAutofit/>
          </a:bodyPr>
          <a:lstStyle/>
          <a:p>
            <a:pPr marL="457200" lvl="1" indent="0">
              <a:buNone/>
            </a:pPr>
            <a:r>
              <a:rPr lang="en-US" sz="2000" dirty="0">
                <a:solidFill>
                  <a:prstClr val="black"/>
                </a:solidFill>
              </a:rPr>
              <a:t>Advancing Hydrologic Understanding</a:t>
            </a:r>
          </a:p>
          <a:p>
            <a:pPr lvl="1"/>
            <a:r>
              <a:rPr lang="en-US" sz="2000" dirty="0" smtClean="0"/>
              <a:t>requires </a:t>
            </a:r>
            <a:r>
              <a:rPr lang="en-US" sz="2000" dirty="0"/>
              <a:t>integration of information from multiple sources</a:t>
            </a:r>
          </a:p>
          <a:p>
            <a:pPr lvl="1"/>
            <a:r>
              <a:rPr lang="en-US" sz="2000" dirty="0"/>
              <a:t>is data and computationally intensive</a:t>
            </a:r>
          </a:p>
          <a:p>
            <a:pPr lvl="1"/>
            <a:r>
              <a:rPr lang="en-US" sz="2000" dirty="0"/>
              <a:t>requires collaboration and working as a team/community</a:t>
            </a:r>
          </a:p>
        </p:txBody>
      </p:sp>
      <p:pic>
        <p:nvPicPr>
          <p:cNvPr id="25" name="Picture 19"/>
          <p:cNvPicPr>
            <a:picLocks noChangeAspect="1"/>
          </p:cNvPicPr>
          <p:nvPr/>
        </p:nvPicPr>
        <p:blipFill rotWithShape="1">
          <a:blip r:embed="rId2" cstate="email">
            <a:extLst>
              <a:ext uri="{28A0092B-C50C-407E-A947-70E740481C1C}">
                <a14:useLocalDpi xmlns:a14="http://schemas.microsoft.com/office/drawing/2010/main" val="0"/>
              </a:ext>
            </a:extLst>
          </a:blip>
          <a:srcRect b="4063"/>
          <a:stretch/>
        </p:blipFill>
        <p:spPr bwMode="auto">
          <a:xfrm>
            <a:off x="2749638" y="5312708"/>
            <a:ext cx="2174386" cy="135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p:cNvPicPr>
            <a:picLocks noChangeAspect="1"/>
          </p:cNvPicPr>
          <p:nvPr/>
        </p:nvPicPr>
        <p:blipFill rotWithShape="1">
          <a:blip r:embed="rId3">
            <a:extLst>
              <a:ext uri="{28A0092B-C50C-407E-A947-70E740481C1C}">
                <a14:useLocalDpi xmlns:a14="http://schemas.microsoft.com/office/drawing/2010/main" val="0"/>
              </a:ext>
            </a:extLst>
          </a:blip>
          <a:srcRect b="3844"/>
          <a:stretch/>
        </p:blipFill>
        <p:spPr bwMode="auto">
          <a:xfrm>
            <a:off x="348363" y="5360530"/>
            <a:ext cx="2156395" cy="130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306427" y="3321078"/>
            <a:ext cx="4690806" cy="1631216"/>
          </a:xfrm>
          <a:prstGeom prst="rect">
            <a:avLst/>
          </a:prstGeom>
        </p:spPr>
        <p:txBody>
          <a:bodyPr wrap="square">
            <a:spAutoFit/>
          </a:bodyPr>
          <a:lstStyle/>
          <a:p>
            <a:r>
              <a:rPr lang="en-US" sz="2000" dirty="0">
                <a:solidFill>
                  <a:srgbClr val="0070C0"/>
                </a:solidFill>
              </a:rPr>
              <a:t>Grand challenge (NRC 2001):  </a:t>
            </a:r>
            <a:endParaRPr lang="en-US" sz="2000" dirty="0" smtClean="0">
              <a:solidFill>
                <a:srgbClr val="0070C0"/>
              </a:solidFill>
            </a:endParaRPr>
          </a:p>
          <a:p>
            <a:r>
              <a:rPr lang="en-US" sz="2000" dirty="0" smtClean="0">
                <a:solidFill>
                  <a:srgbClr val="0070C0"/>
                </a:solidFill>
              </a:rPr>
              <a:t>Better </a:t>
            </a:r>
            <a:r>
              <a:rPr lang="en-US" sz="2000" dirty="0">
                <a:solidFill>
                  <a:srgbClr val="0070C0"/>
                </a:solidFill>
              </a:rPr>
              <a:t>hydrologic forecasting that quantifies effects and consequences of land surface change on hydrologic processes and conditions</a:t>
            </a:r>
            <a:endParaRPr lang="en-US" sz="2000" dirty="0"/>
          </a:p>
        </p:txBody>
      </p:sp>
      <p:sp>
        <p:nvSpPr>
          <p:cNvPr id="29" name="TextBox 28"/>
          <p:cNvSpPr txBox="1"/>
          <p:nvPr/>
        </p:nvSpPr>
        <p:spPr>
          <a:xfrm>
            <a:off x="5519532" y="5538220"/>
            <a:ext cx="1152939" cy="923330"/>
          </a:xfrm>
          <a:prstGeom prst="rect">
            <a:avLst/>
          </a:prstGeom>
          <a:noFill/>
        </p:spPr>
        <p:txBody>
          <a:bodyPr wrap="square" rtlCol="0">
            <a:spAutoFit/>
          </a:bodyPr>
          <a:lstStyle/>
          <a:p>
            <a:pPr algn="ctr"/>
            <a:r>
              <a:rPr lang="en-US" dirty="0"/>
              <a:t>Floods and Droughts</a:t>
            </a:r>
          </a:p>
        </p:txBody>
      </p:sp>
      <p:grpSp>
        <p:nvGrpSpPr>
          <p:cNvPr id="28" name="Group 27"/>
          <p:cNvGrpSpPr/>
          <p:nvPr/>
        </p:nvGrpSpPr>
        <p:grpSpPr>
          <a:xfrm>
            <a:off x="5262795" y="0"/>
            <a:ext cx="6640830" cy="6617686"/>
            <a:chOff x="5202335" y="40341"/>
            <a:chExt cx="6640830" cy="6617686"/>
          </a:xfrm>
        </p:grpSpPr>
        <p:pic>
          <p:nvPicPr>
            <p:cNvPr id="30" name="Picture 29"/>
            <p:cNvPicPr>
              <a:picLocks noChangeAspect="1"/>
            </p:cNvPicPr>
            <p:nvPr/>
          </p:nvPicPr>
          <p:blipFill>
            <a:blip r:embed="rId4"/>
            <a:stretch>
              <a:fillRect/>
            </a:stretch>
          </p:blipFill>
          <p:spPr>
            <a:xfrm>
              <a:off x="5210908" y="3549067"/>
              <a:ext cx="6623685" cy="3108960"/>
            </a:xfrm>
            <a:prstGeom prst="rect">
              <a:avLst/>
            </a:prstGeom>
          </p:spPr>
        </p:pic>
        <p:pic>
          <p:nvPicPr>
            <p:cNvPr id="31" name="Picture 30"/>
            <p:cNvPicPr>
              <a:picLocks noChangeAspect="1"/>
            </p:cNvPicPr>
            <p:nvPr/>
          </p:nvPicPr>
          <p:blipFill>
            <a:blip r:embed="rId5"/>
            <a:stretch>
              <a:fillRect/>
            </a:stretch>
          </p:blipFill>
          <p:spPr>
            <a:xfrm>
              <a:off x="5202335" y="40341"/>
              <a:ext cx="6640830" cy="3651885"/>
            </a:xfrm>
            <a:prstGeom prst="rect">
              <a:avLst/>
            </a:prstGeom>
          </p:spPr>
        </p:pic>
        <p:sp>
          <p:nvSpPr>
            <p:cNvPr id="32" name="Rectangle 31"/>
            <p:cNvSpPr/>
            <p:nvPr/>
          </p:nvSpPr>
          <p:spPr>
            <a:xfrm>
              <a:off x="5202335" y="40341"/>
              <a:ext cx="6640830" cy="6617686"/>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7001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500718"/>
          </a:xfrm>
        </p:spPr>
        <p:txBody>
          <a:bodyPr>
            <a:noAutofit/>
          </a:bodyPr>
          <a:lstStyle/>
          <a:p>
            <a:r>
              <a:rPr lang="en-US" sz="3200" dirty="0"/>
              <a:t>HydroShare is a collaborative environment for data sharing, analysis and modeling</a:t>
            </a:r>
            <a:br>
              <a:rPr lang="en-US" sz="3200" dirty="0"/>
            </a:br>
            <a:r>
              <a:rPr lang="en-US" sz="3200" dirty="0"/>
              <a:t> </a:t>
            </a:r>
          </a:p>
        </p:txBody>
      </p:sp>
      <p:sp>
        <p:nvSpPr>
          <p:cNvPr id="23" name="Content Placeholder 22"/>
          <p:cNvSpPr>
            <a:spLocks noGrp="1"/>
          </p:cNvSpPr>
          <p:nvPr>
            <p:ph idx="1"/>
          </p:nvPr>
        </p:nvSpPr>
        <p:spPr>
          <a:xfrm>
            <a:off x="271573" y="1381713"/>
            <a:ext cx="5932652" cy="4382962"/>
          </a:xfrm>
        </p:spPr>
        <p:txBody>
          <a:bodyPr>
            <a:noAutofit/>
          </a:bodyPr>
          <a:lstStyle/>
          <a:p>
            <a:r>
              <a:rPr lang="en-US" sz="2400" dirty="0"/>
              <a:t>Share your data and models with colleagues</a:t>
            </a:r>
          </a:p>
          <a:p>
            <a:r>
              <a:rPr lang="en-US" sz="2400" dirty="0"/>
              <a:t>Manage who has access to the content that you share</a:t>
            </a:r>
          </a:p>
          <a:p>
            <a:pPr lvl="0"/>
            <a:r>
              <a:rPr lang="en-US" sz="2400" dirty="0"/>
              <a:t>Share, access, visualize and manipulate a broad set of hydrologic data types</a:t>
            </a:r>
          </a:p>
          <a:p>
            <a:pPr lvl="0"/>
            <a:r>
              <a:rPr lang="en-US" sz="2400" dirty="0"/>
              <a:t>Sharing and execution of models</a:t>
            </a:r>
          </a:p>
          <a:p>
            <a:pPr lvl="0"/>
            <a:r>
              <a:rPr lang="en-US" sz="2400" dirty="0" smtClean="0"/>
              <a:t>Access </a:t>
            </a:r>
            <a:r>
              <a:rPr lang="en-US" sz="2400" dirty="0"/>
              <a:t>to and use of high performance computing</a:t>
            </a:r>
          </a:p>
          <a:p>
            <a:r>
              <a:rPr lang="en-US" sz="2400" dirty="0"/>
              <a:t>Publication of data and models with a DOI</a:t>
            </a:r>
          </a:p>
          <a:p>
            <a:endParaRPr lang="en-US" sz="2400" dirty="0"/>
          </a:p>
          <a:p>
            <a:pPr marL="0" indent="0">
              <a:buNone/>
            </a:pPr>
            <a:endParaRPr lang="en-US" sz="2400" dirty="0"/>
          </a:p>
        </p:txBody>
      </p:sp>
      <p:sp>
        <p:nvSpPr>
          <p:cNvPr id="64" name="Rectangle 63"/>
          <p:cNvSpPr/>
          <p:nvPr/>
        </p:nvSpPr>
        <p:spPr>
          <a:xfrm>
            <a:off x="271573" y="5643388"/>
            <a:ext cx="6382445" cy="1015663"/>
          </a:xfrm>
          <a:prstGeom prst="rect">
            <a:avLst/>
          </a:prstGeom>
        </p:spPr>
        <p:txBody>
          <a:bodyPr wrap="square">
            <a:spAutoFit/>
          </a:bodyPr>
          <a:lstStyle/>
          <a:p>
            <a:pPr algn="ctr">
              <a:spcAft>
                <a:spcPts val="2000"/>
              </a:spcAft>
            </a:pPr>
            <a:r>
              <a:rPr lang="en-US" sz="2000" dirty="0">
                <a:solidFill>
                  <a:srgbClr val="0070C0"/>
                </a:solidFill>
              </a:rPr>
              <a:t>Our goal is to make sharing of hydrologic data and models as easy as sharing videos on YouTube or shopping on Amazon. </a:t>
            </a:r>
          </a:p>
        </p:txBody>
      </p:sp>
      <p:grpSp>
        <p:nvGrpSpPr>
          <p:cNvPr id="22" name="Group 21"/>
          <p:cNvGrpSpPr/>
          <p:nvPr/>
        </p:nvGrpSpPr>
        <p:grpSpPr>
          <a:xfrm>
            <a:off x="6654018" y="1381713"/>
            <a:ext cx="5080487" cy="5071424"/>
            <a:chOff x="5508603" y="87549"/>
            <a:chExt cx="6683397" cy="6671474"/>
          </a:xfrm>
        </p:grpSpPr>
        <p:pic>
          <p:nvPicPr>
            <p:cNvPr id="24" name="Picture 23"/>
            <p:cNvPicPr>
              <a:picLocks noChangeAspect="1"/>
            </p:cNvPicPr>
            <p:nvPr/>
          </p:nvPicPr>
          <p:blipFill>
            <a:blip r:embed="rId2"/>
            <a:stretch>
              <a:fillRect/>
            </a:stretch>
          </p:blipFill>
          <p:spPr>
            <a:xfrm>
              <a:off x="5508603" y="3650063"/>
              <a:ext cx="6623685" cy="3108960"/>
            </a:xfrm>
            <a:prstGeom prst="rect">
              <a:avLst/>
            </a:prstGeom>
          </p:spPr>
        </p:pic>
        <p:pic>
          <p:nvPicPr>
            <p:cNvPr id="25" name="Picture 24"/>
            <p:cNvPicPr>
              <a:picLocks noChangeAspect="1"/>
            </p:cNvPicPr>
            <p:nvPr/>
          </p:nvPicPr>
          <p:blipFill>
            <a:blip r:embed="rId3"/>
            <a:stretch>
              <a:fillRect/>
            </a:stretch>
          </p:blipFill>
          <p:spPr>
            <a:xfrm>
              <a:off x="5551170" y="87549"/>
              <a:ext cx="6640830" cy="3651885"/>
            </a:xfrm>
            <a:prstGeom prst="rect">
              <a:avLst/>
            </a:prstGeom>
          </p:spPr>
        </p:pic>
      </p:grpSp>
    </p:spTree>
    <p:extLst>
      <p:ext uri="{BB962C8B-B14F-4D97-AF65-F5344CB8AC3E}">
        <p14:creationId xmlns:p14="http://schemas.microsoft.com/office/powerpoint/2010/main" val="407042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ographic Information System gra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872" y="1068300"/>
            <a:ext cx="4449128" cy="48423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2742" y="365125"/>
            <a:ext cx="10741058" cy="1325563"/>
          </a:xfrm>
        </p:spPr>
        <p:txBody>
          <a:bodyPr>
            <a:normAutofit/>
          </a:bodyPr>
          <a:lstStyle/>
          <a:p>
            <a:r>
              <a:rPr lang="en-US" b="1" dirty="0" smtClean="0"/>
              <a:t>Data </a:t>
            </a:r>
            <a:r>
              <a:rPr lang="en-US" b="1" u="sng" dirty="0" smtClean="0"/>
              <a:t>and models</a:t>
            </a:r>
            <a:r>
              <a:rPr lang="en-US" b="1" dirty="0" smtClean="0"/>
              <a:t> used by hydrologists are diverse…</a:t>
            </a:r>
            <a:endParaRPr lang="en-US" b="1" dirty="0"/>
          </a:p>
        </p:txBody>
      </p:sp>
      <p:sp>
        <p:nvSpPr>
          <p:cNvPr id="3" name="Content Placeholder 2"/>
          <p:cNvSpPr>
            <a:spLocks noGrp="1"/>
          </p:cNvSpPr>
          <p:nvPr>
            <p:ph idx="1"/>
          </p:nvPr>
        </p:nvSpPr>
        <p:spPr>
          <a:xfrm>
            <a:off x="498050" y="1875934"/>
            <a:ext cx="5140750" cy="4250230"/>
          </a:xfrm>
        </p:spPr>
        <p:txBody>
          <a:bodyPr>
            <a:normAutofit/>
          </a:bodyPr>
          <a:lstStyle/>
          <a:p>
            <a:r>
              <a:rPr lang="en-US" dirty="0" smtClean="0"/>
              <a:t>Time series</a:t>
            </a:r>
          </a:p>
          <a:p>
            <a:r>
              <a:rPr lang="en-US" dirty="0" smtClean="0"/>
              <a:t>Geographic </a:t>
            </a:r>
            <a:r>
              <a:rPr lang="en-US" dirty="0" err="1" smtClean="0"/>
              <a:t>rasters</a:t>
            </a:r>
            <a:endParaRPr lang="en-US" dirty="0" smtClean="0"/>
          </a:p>
          <a:p>
            <a:r>
              <a:rPr lang="en-US" dirty="0" smtClean="0"/>
              <a:t>Geographic features</a:t>
            </a:r>
          </a:p>
          <a:p>
            <a:r>
              <a:rPr lang="en-US" dirty="0" smtClean="0"/>
              <a:t>Multidimensional space/time</a:t>
            </a:r>
          </a:p>
          <a:p>
            <a:r>
              <a:rPr lang="en-US" dirty="0" smtClean="0"/>
              <a:t>Model programs</a:t>
            </a:r>
          </a:p>
          <a:p>
            <a:r>
              <a:rPr lang="en-US" dirty="0" smtClean="0"/>
              <a:t>Model instances</a:t>
            </a:r>
          </a:p>
          <a:p>
            <a:r>
              <a:rPr lang="en-US" dirty="0" smtClean="0"/>
              <a:t>…</a:t>
            </a:r>
            <a:endParaRPr lang="en-US" dirty="0"/>
          </a:p>
        </p:txBody>
      </p:sp>
      <p:pic>
        <p:nvPicPr>
          <p:cNvPr id="2052" name="Picture 4" descr="raph of DAILY Discharge, cubic feet per seco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3262" y="1191067"/>
            <a:ext cx="2950368" cy="1966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10"/>
          <p:cNvGraphicFramePr>
            <a:graphicFrameLocks noChangeAspect="1"/>
          </p:cNvGraphicFramePr>
          <p:nvPr/>
        </p:nvGraphicFramePr>
        <p:xfrm>
          <a:off x="4269118" y="3576235"/>
          <a:ext cx="3858657" cy="1969139"/>
        </p:xfrm>
        <a:graphic>
          <a:graphicData uri="http://schemas.openxmlformats.org/presentationml/2006/ole">
            <mc:AlternateContent xmlns:mc="http://schemas.openxmlformats.org/markup-compatibility/2006">
              <mc:Choice xmlns:v="urn:schemas-microsoft-com:vml" Requires="v">
                <p:oleObj spid="_x0000_s5147" name="Visio" r:id="rId6" imgW="6646025" imgH="3390623" progId="Visio.Drawing.11">
                  <p:embed/>
                </p:oleObj>
              </mc:Choice>
              <mc:Fallback>
                <p:oleObj name="Visio" r:id="rId6" imgW="6646025" imgH="3390623" progId="Visio.Drawing.11">
                  <p:embed/>
                  <p:pic>
                    <p:nvPicPr>
                      <p:cNvPr id="7"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9118" y="3576235"/>
                        <a:ext cx="3858657" cy="19691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5957740" y="5302800"/>
            <a:ext cx="20353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http://www.unidata.ucar.edu</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5147875" y="3117937"/>
            <a:ext cx="1450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http://</a:t>
            </a:r>
            <a:r>
              <a:rPr kumimoji="0" lang="en-US" sz="11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www.usgs.gov</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0485018" y="5513916"/>
            <a:ext cx="1450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http://</a:t>
            </a:r>
            <a:r>
              <a:rPr kumimoji="0" lang="en-US" sz="11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www.esri.com</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10134224" y="6520302"/>
            <a:ext cx="2088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From Jeff Horsburgh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ontent Placeholder 2"/>
          <p:cNvSpPr txBox="1">
            <a:spLocks/>
          </p:cNvSpPr>
          <p:nvPr/>
        </p:nvSpPr>
        <p:spPr>
          <a:xfrm>
            <a:off x="5451181" y="5987089"/>
            <a:ext cx="4444898" cy="643382"/>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mn-cs"/>
              </a:rPr>
              <a:t>HydroShare can hold data in a wide variety of formats, and data in any format as “generic”</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037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that HydroShare provides</a:t>
            </a:r>
            <a:endParaRPr lang="en-US" dirty="0"/>
          </a:p>
        </p:txBody>
      </p:sp>
      <p:sp>
        <p:nvSpPr>
          <p:cNvPr id="3" name="Content Placeholder 2"/>
          <p:cNvSpPr>
            <a:spLocks noGrp="1"/>
          </p:cNvSpPr>
          <p:nvPr>
            <p:ph idx="1"/>
          </p:nvPr>
        </p:nvSpPr>
        <p:spPr>
          <a:xfrm>
            <a:off x="838200" y="1427584"/>
            <a:ext cx="10515600" cy="5029200"/>
          </a:xfrm>
        </p:spPr>
        <p:txBody>
          <a:bodyPr>
            <a:normAutofit/>
          </a:bodyPr>
          <a:lstStyle/>
          <a:p>
            <a:r>
              <a:rPr lang="en-US" dirty="0" smtClean="0"/>
              <a:t>Integration of information from multiple sources to enhance research</a:t>
            </a:r>
          </a:p>
          <a:p>
            <a:r>
              <a:rPr lang="en-US" dirty="0" smtClean="0"/>
              <a:t>Re-use of data beyond the purpose for which it was originally collected, extending the value of measurement, monitoring and research investments</a:t>
            </a:r>
          </a:p>
          <a:p>
            <a:r>
              <a:rPr lang="en-US" dirty="0" smtClean="0"/>
              <a:t>A platform for data management to support mandates for open data and access to the data that supports research findings</a:t>
            </a:r>
          </a:p>
          <a:p>
            <a:r>
              <a:rPr lang="en-US" dirty="0" smtClean="0"/>
              <a:t>Enhanced trust in research findings and management decisions through transparency and support for reproducibility</a:t>
            </a:r>
          </a:p>
          <a:p>
            <a:r>
              <a:rPr lang="en-US" dirty="0" smtClean="0"/>
              <a:t>Primary audience is US Hydrologic Research community (NSF funding) but open to international use and use by water resource professionals, educators and citizen scientists</a:t>
            </a:r>
          </a:p>
          <a:p>
            <a:endParaRPr lang="en-US" dirty="0"/>
          </a:p>
        </p:txBody>
      </p:sp>
    </p:spTree>
    <p:extLst>
      <p:ext uri="{BB962C8B-B14F-4D97-AF65-F5344CB8AC3E}">
        <p14:creationId xmlns:p14="http://schemas.microsoft.com/office/powerpoint/2010/main" val="418387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8590371" y="5064858"/>
            <a:ext cx="1911317" cy="920734"/>
          </a:xfrm>
          <a:prstGeom prst="rect">
            <a:avLst/>
          </a:prstGeom>
          <a:ln>
            <a:solidFill>
              <a:schemeClr val="tx1"/>
            </a:solidFill>
          </a:ln>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3"/>
          <a:stretch>
            <a:fillRect/>
          </a:stretch>
        </p:blipFill>
        <p:spPr>
          <a:xfrm>
            <a:off x="8882226" y="1978837"/>
            <a:ext cx="1610226" cy="2003457"/>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Hydroshare_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918" y="2551658"/>
            <a:ext cx="1925291" cy="387359"/>
          </a:xfrm>
          <a:prstGeom prst="rect">
            <a:avLst/>
          </a:prstGeom>
        </p:spPr>
      </p:pic>
      <p:pic>
        <p:nvPicPr>
          <p:cNvPr id="11" name="Picture 10"/>
          <p:cNvPicPr>
            <a:picLocks noChangeAspect="1"/>
          </p:cNvPicPr>
          <p:nvPr/>
        </p:nvPicPr>
        <p:blipFill>
          <a:blip r:embed="rId5"/>
          <a:stretch>
            <a:fillRect/>
          </a:stretch>
        </p:blipFill>
        <p:spPr>
          <a:xfrm>
            <a:off x="6400267" y="95523"/>
            <a:ext cx="1847975" cy="2384748"/>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a:stretch>
            <a:fillRect/>
          </a:stretch>
        </p:blipFill>
        <p:spPr>
          <a:xfrm>
            <a:off x="3270940" y="136344"/>
            <a:ext cx="1857968" cy="231170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6" descr="http://static1.squarespace.com/static/512f7f28e4b0e0699d176018/t/53eb2ad3e4b0ba68f27e9ace/1395302651370/iconmonstr-database-8-icon-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2243" y="1311855"/>
            <a:ext cx="792799" cy="792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kinlane-productions.s3.amazonaws.com/api-evangelist-site/building-blocks/bw-annota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795" y="259956"/>
            <a:ext cx="893533" cy="997556"/>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flipH="1" flipV="1">
            <a:off x="3270376" y="5629663"/>
            <a:ext cx="2401083" cy="3261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150328" y="3962677"/>
            <a:ext cx="2803687" cy="138003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53594" y="2452786"/>
            <a:ext cx="1413185" cy="283163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982906" y="2480272"/>
            <a:ext cx="848078" cy="280414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82015" y="4022104"/>
            <a:ext cx="1815998"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With a little help, Steven deposited his dataset in the online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HydroShare</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repository </a:t>
            </a:r>
          </a:p>
        </p:txBody>
      </p:sp>
      <p:sp>
        <p:nvSpPr>
          <p:cNvPr id="23" name="TextBox 22"/>
          <p:cNvSpPr txBox="1"/>
          <p:nvPr/>
        </p:nvSpPr>
        <p:spPr>
          <a:xfrm>
            <a:off x="3669172" y="5063118"/>
            <a:ext cx="1358876" cy="133882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Steven collected his data in the field and transformed into a sharable format</a:t>
            </a:r>
          </a:p>
        </p:txBody>
      </p:sp>
      <p:sp>
        <p:nvSpPr>
          <p:cNvPr id="25" name="TextBox 24"/>
          <p:cNvSpPr txBox="1"/>
          <p:nvPr/>
        </p:nvSpPr>
        <p:spPr>
          <a:xfrm>
            <a:off x="4202451" y="2936040"/>
            <a:ext cx="1679518"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Steven verified his data and metadata were correct but kept the data private</a:t>
            </a:r>
          </a:p>
        </p:txBody>
      </p:sp>
      <p:pic>
        <p:nvPicPr>
          <p:cNvPr id="14" name="Picture 13"/>
          <p:cNvPicPr>
            <a:picLocks noChangeAspect="1"/>
          </p:cNvPicPr>
          <p:nvPr/>
        </p:nvPicPr>
        <p:blipFill>
          <a:blip r:embed="rId8"/>
          <a:stretch>
            <a:fillRect/>
          </a:stretch>
        </p:blipFill>
        <p:spPr>
          <a:xfrm>
            <a:off x="7436570" y="2819665"/>
            <a:ext cx="3132296" cy="294036"/>
          </a:xfrm>
          <a:prstGeom prst="rect">
            <a:avLst/>
          </a:prstGeom>
          <a:ln>
            <a:solidFill>
              <a:schemeClr val="tx1"/>
            </a:solidFill>
          </a:ln>
          <a:effectLst>
            <a:outerShdw blurRad="50800" dist="38100" dir="2700000" algn="tl" rotWithShape="0">
              <a:prstClr val="black">
                <a:alpha val="40000"/>
              </a:prstClr>
            </a:outerShdw>
          </a:effectLst>
        </p:spPr>
      </p:pic>
      <p:cxnSp>
        <p:nvCxnSpPr>
          <p:cNvPr id="46" name="Straight Arrow Connector 45"/>
          <p:cNvCxnSpPr/>
          <p:nvPr/>
        </p:nvCxnSpPr>
        <p:spPr>
          <a:xfrm flipV="1">
            <a:off x="6040193" y="5592281"/>
            <a:ext cx="2647563" cy="5944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990914" y="3023622"/>
            <a:ext cx="1424536" cy="113107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Steven submitted his paper for publication and responded to reviews</a:t>
            </a:r>
          </a:p>
        </p:txBody>
      </p:sp>
      <p:pic>
        <p:nvPicPr>
          <p:cNvPr id="33" name="Picture 6" descr="https://cdn2.iconfinder.com/data/icons/windows-8-metro-style/512/add_databas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6767" y="4919990"/>
            <a:ext cx="1289524" cy="12895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http://www.myiconfinder.com/uploads/iconsets/3bfedbeee0930699d0cda9fa740170c3-clou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8927" y="2950753"/>
            <a:ext cx="1444863" cy="1444863"/>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flipV="1">
            <a:off x="5990914" y="3339907"/>
            <a:ext cx="2891312" cy="200280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73262" y="5114068"/>
            <a:ext cx="1347918" cy="113107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Steven published his paper and cited published data in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HydroShare</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11"/>
          <a:stretch>
            <a:fillRect/>
          </a:stretch>
        </p:blipFill>
        <p:spPr>
          <a:xfrm>
            <a:off x="5443871" y="4647062"/>
            <a:ext cx="1192642" cy="1590189"/>
          </a:xfrm>
          <a:prstGeom prst="rect">
            <a:avLst/>
          </a:prstGeom>
          <a:ln>
            <a:solidFill>
              <a:schemeClr val="tx1"/>
            </a:solidFill>
          </a:ln>
          <a:effectLst>
            <a:outerShdw blurRad="50800" dist="38100" dir="2700000" algn="tl" rotWithShape="0">
              <a:prstClr val="black">
                <a:alpha val="40000"/>
              </a:prstClr>
            </a:outerShdw>
          </a:effectLst>
        </p:spPr>
      </p:pic>
      <p:sp>
        <p:nvSpPr>
          <p:cNvPr id="45" name="TextBox 44"/>
          <p:cNvSpPr txBox="1"/>
          <p:nvPr/>
        </p:nvSpPr>
        <p:spPr>
          <a:xfrm>
            <a:off x="7178693" y="3947513"/>
            <a:ext cx="1509063"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Steven published his data in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HydroShare</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and received a DOI</a:t>
            </a:r>
          </a:p>
        </p:txBody>
      </p:sp>
      <p:sp>
        <p:nvSpPr>
          <p:cNvPr id="29" name="TextBox 28"/>
          <p:cNvSpPr txBox="1"/>
          <p:nvPr/>
        </p:nvSpPr>
        <p:spPr>
          <a:xfrm>
            <a:off x="10134224" y="6520302"/>
            <a:ext cx="2088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From Jeff Horsburgh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4724522" y="6171969"/>
            <a:ext cx="2484515" cy="622759"/>
          </a:xfrm>
        </p:spPr>
        <p:txBody>
          <a:bodyPr>
            <a:normAutofit/>
          </a:bodyPr>
          <a:lstStyle/>
          <a:p>
            <a:pPr algn="ctr"/>
            <a:r>
              <a:rPr lang="en-US" sz="2100" b="1" dirty="0"/>
              <a:t>The Steven Hall Story</a:t>
            </a:r>
          </a:p>
        </p:txBody>
      </p:sp>
    </p:spTree>
    <p:extLst>
      <p:ext uri="{BB962C8B-B14F-4D97-AF65-F5344CB8AC3E}">
        <p14:creationId xmlns:p14="http://schemas.microsoft.com/office/powerpoint/2010/main" val="99057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5" grpId="0" animBg="1"/>
      <p:bldP spid="47" grpId="0" animBg="1"/>
      <p:bldP spid="26"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45" y="13386"/>
            <a:ext cx="9144000" cy="902281"/>
          </a:xfrm>
        </p:spPr>
        <p:txBody>
          <a:bodyPr>
            <a:noAutofit/>
          </a:bodyPr>
          <a:lstStyle/>
          <a:p>
            <a:r>
              <a:rPr lang="en-US" sz="3200" dirty="0" smtClean="0"/>
              <a:t>How HydroShare Works </a:t>
            </a:r>
            <a:endParaRPr lang="en-US" sz="3200" dirty="0"/>
          </a:p>
        </p:txBody>
      </p:sp>
      <p:sp>
        <p:nvSpPr>
          <p:cNvPr id="4" name="TextBox 3"/>
          <p:cNvSpPr txBox="1"/>
          <p:nvPr/>
        </p:nvSpPr>
        <p:spPr>
          <a:xfrm>
            <a:off x="2083499" y="2679902"/>
            <a:ext cx="1337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Resource exploration</a:t>
            </a:r>
          </a:p>
        </p:txBody>
      </p:sp>
      <p:sp>
        <p:nvSpPr>
          <p:cNvPr id="19" name="TextBox 18"/>
          <p:cNvSpPr txBox="1"/>
          <p:nvPr/>
        </p:nvSpPr>
        <p:spPr>
          <a:xfrm>
            <a:off x="8364503" y="2631660"/>
            <a:ext cx="1337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Actions on Resources</a:t>
            </a:r>
          </a:p>
        </p:txBody>
      </p:sp>
      <p:sp>
        <p:nvSpPr>
          <p:cNvPr id="20" name="TextBox 19"/>
          <p:cNvSpPr txBox="1"/>
          <p:nvPr/>
        </p:nvSpPr>
        <p:spPr>
          <a:xfrm>
            <a:off x="2010829" y="4555958"/>
            <a:ext cx="14615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Distributed file storage</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TextBox 22"/>
          <p:cNvSpPr txBox="1"/>
          <p:nvPr/>
        </p:nvSpPr>
        <p:spPr>
          <a:xfrm>
            <a:off x="1469632" y="1173179"/>
            <a:ext cx="3232118"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lumMod val="50000"/>
                  </a:prstClr>
                </a:solidFill>
                <a:effectLst/>
                <a:uLnTx/>
                <a:uFillTx/>
                <a:latin typeface="Calibri"/>
                <a:ea typeface="+mn-ea"/>
                <a:cs typeface="+mn-cs"/>
              </a:rPr>
              <a:t>Organize and annotate your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lumMod val="50000"/>
                  </a:prstClr>
                </a:solidFill>
                <a:effectLst/>
                <a:uLnTx/>
                <a:uFillTx/>
                <a:latin typeface="Calibri"/>
                <a:ea typeface="+mn-ea"/>
                <a:cs typeface="+mn-cs"/>
              </a:rPr>
              <a:t>Manage access</a:t>
            </a:r>
            <a:endPar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4" name="TextBox 23"/>
          <p:cNvSpPr txBox="1"/>
          <p:nvPr/>
        </p:nvSpPr>
        <p:spPr>
          <a:xfrm>
            <a:off x="8038222" y="1093540"/>
            <a:ext cx="3681971"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lumMod val="50000"/>
                  </a:prstClr>
                </a:solidFill>
                <a:effectLst/>
                <a:uLnTx/>
                <a:uFillTx/>
                <a:latin typeface="Calibri"/>
                <a:ea typeface="+mn-ea"/>
                <a:cs typeface="+mn-cs"/>
              </a:rPr>
              <a:t>Web software to operate on content you have access to (Apps)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lumMod val="50000"/>
                  </a:prstClr>
                </a:solidFill>
                <a:effectLst/>
                <a:uLnTx/>
                <a:uFillTx/>
                <a:latin typeface="Calibri"/>
                <a:ea typeface="+mn-ea"/>
                <a:cs typeface="+mn-cs"/>
              </a:rPr>
              <a:t>Extensibility</a:t>
            </a:r>
            <a:endPar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grpSp>
        <p:nvGrpSpPr>
          <p:cNvPr id="6" name="Group 5"/>
          <p:cNvGrpSpPr/>
          <p:nvPr/>
        </p:nvGrpSpPr>
        <p:grpSpPr>
          <a:xfrm>
            <a:off x="3472401" y="665739"/>
            <a:ext cx="4940389" cy="4670331"/>
            <a:chOff x="3911781" y="1079983"/>
            <a:chExt cx="4132439" cy="3906546"/>
          </a:xfrm>
        </p:grpSpPr>
        <p:cxnSp>
          <p:nvCxnSpPr>
            <p:cNvPr id="53" name="Straight Connector 52"/>
            <p:cNvCxnSpPr/>
            <p:nvPr/>
          </p:nvCxnSpPr>
          <p:spPr>
            <a:xfrm flipH="1">
              <a:off x="4983400" y="2156258"/>
              <a:ext cx="700301" cy="4001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241261" y="2156259"/>
              <a:ext cx="591355" cy="374443"/>
            </a:xfrm>
            <a:prstGeom prst="line">
              <a:avLst/>
            </a:prstGeom>
            <a:solidFill>
              <a:schemeClr val="accent1">
                <a:lumMod val="40000"/>
                <a:lumOff val="60000"/>
              </a:schemeClr>
            </a:solid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cxnSp>
        <p:sp>
          <p:nvSpPr>
            <p:cNvPr id="37" name="TextBox 36"/>
            <p:cNvSpPr txBox="1"/>
            <p:nvPr/>
          </p:nvSpPr>
          <p:spPr>
            <a:xfrm>
              <a:off x="6359202" y="2475613"/>
              <a:ext cx="1526687" cy="1064580"/>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80000"/>
                </a:lnSpc>
                <a:defRPr b="1">
                  <a:solidFill>
                    <a:srgbClr val="1F497D"/>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HydroShare Apps</a:t>
              </a:r>
            </a:p>
          </p:txBody>
        </p:sp>
        <p:sp>
          <p:nvSpPr>
            <p:cNvPr id="27" name="Rectangle 26"/>
            <p:cNvSpPr/>
            <p:nvPr/>
          </p:nvSpPr>
          <p:spPr>
            <a:xfrm>
              <a:off x="3911782" y="2476066"/>
              <a:ext cx="1513236" cy="1063674"/>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Django website</a:t>
              </a:r>
            </a:p>
          </p:txBody>
        </p:sp>
        <p:sp>
          <p:nvSpPr>
            <p:cNvPr id="34" name="Rectangle 33"/>
            <p:cNvSpPr/>
            <p:nvPr/>
          </p:nvSpPr>
          <p:spPr>
            <a:xfrm>
              <a:off x="3911781" y="4192267"/>
              <a:ext cx="3974106" cy="794262"/>
            </a:xfrm>
            <a:prstGeom prst="rect">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400" b="1" i="0" u="none" strike="noStrike" kern="1200" cap="none" spc="-100" normalizeH="0" baseline="0" noProof="0" dirty="0">
                <a:ln>
                  <a:noFill/>
                </a:ln>
                <a:solidFill>
                  <a:srgbClr val="C0504D">
                    <a:lumMod val="50000"/>
                  </a:srgbClr>
                </a:solidFill>
                <a:effectLst/>
                <a:uLnTx/>
                <a:uFillTx/>
                <a:latin typeface="Calibri"/>
                <a:ea typeface="+mn-ea"/>
                <a:cs typeface="+mn-cs"/>
              </a:endParaRPr>
            </a:p>
          </p:txBody>
        </p:sp>
        <p:sp>
          <p:nvSpPr>
            <p:cNvPr id="35" name="TextBox 34"/>
            <p:cNvSpPr txBox="1"/>
            <p:nvPr/>
          </p:nvSpPr>
          <p:spPr>
            <a:xfrm>
              <a:off x="3911782" y="4333996"/>
              <a:ext cx="39741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iRODS</a:t>
              </a:r>
              <a:r>
                <a:rPr kumimoji="0" lang="en-US" sz="1800" b="0" i="0" u="none" strike="noStrike" kern="1200" cap="none" spc="0" normalizeH="0" baseline="0" noProof="0" dirty="0">
                  <a:ln>
                    <a:noFill/>
                  </a:ln>
                  <a:solidFill>
                    <a:prstClr val="black"/>
                  </a:solidFill>
                  <a:effectLst/>
                  <a:uLnTx/>
                  <a:uFillTx/>
                  <a:latin typeface="Calibri"/>
                  <a:ea typeface="+mn-ea"/>
                  <a:cs typeface="+mn-cs"/>
                </a:rPr>
                <a:t> “Network File System”</a:t>
              </a:r>
            </a:p>
          </p:txBody>
        </p:sp>
        <p:sp>
          <p:nvSpPr>
            <p:cNvPr id="41" name="Left-Right Arrow 40"/>
            <p:cNvSpPr/>
            <p:nvPr/>
          </p:nvSpPr>
          <p:spPr>
            <a:xfrm>
              <a:off x="5467850" y="2912202"/>
              <a:ext cx="848518" cy="255551"/>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5622660" y="2542869"/>
              <a:ext cx="5084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API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8" name="Picture 2"/>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5374887" y="1079983"/>
              <a:ext cx="1162050" cy="1276350"/>
            </a:xfrm>
            <a:prstGeom prst="rect">
              <a:avLst/>
            </a:prstGeom>
            <a:noFill/>
            <a:ln w="9525">
              <a:noFill/>
              <a:miter lim="800000"/>
              <a:headEnd/>
              <a:tailEnd/>
            </a:ln>
          </p:spPr>
        </p:pic>
        <p:sp>
          <p:nvSpPr>
            <p:cNvPr id="21" name="Left-Right Arrow 20"/>
            <p:cNvSpPr/>
            <p:nvPr/>
          </p:nvSpPr>
          <p:spPr>
            <a:xfrm rot="5400000">
              <a:off x="4389468" y="3724816"/>
              <a:ext cx="557865" cy="281169"/>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a:ea typeface="+mn-ea"/>
                <a:cs typeface="+mn-cs"/>
              </a:endParaRPr>
            </a:p>
          </p:txBody>
        </p:sp>
        <p:sp>
          <p:nvSpPr>
            <p:cNvPr id="22" name="Left-Right Arrow 21"/>
            <p:cNvSpPr/>
            <p:nvPr/>
          </p:nvSpPr>
          <p:spPr>
            <a:xfrm rot="5400000">
              <a:off x="6843612" y="3724816"/>
              <a:ext cx="557865" cy="281169"/>
            </a:xfrm>
            <a:prstGeom prst="lef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7194224" y="3694270"/>
              <a:ext cx="84999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4754114" y="3694270"/>
              <a:ext cx="84999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5517335" y="3496815"/>
              <a:ext cx="7880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OAuth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6"/>
          <p:cNvSpPr txBox="1"/>
          <p:nvPr/>
        </p:nvSpPr>
        <p:spPr>
          <a:xfrm>
            <a:off x="8666328" y="4148495"/>
            <a:ext cx="35256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F81BD">
                    <a:lumMod val="75000"/>
                  </a:srgbClr>
                </a:solidFill>
                <a:effectLst/>
                <a:uLnTx/>
                <a:uFillTx/>
                <a:latin typeface="Calibri"/>
                <a:ea typeface="+mn-ea"/>
                <a:cs typeface="+mn-cs"/>
              </a:rPr>
              <a:t>Anyone can set up a server/app platform (software service) to operate on HydroShare resources through </a:t>
            </a:r>
            <a:r>
              <a:rPr kumimoji="0" lang="en-US" sz="1800" b="0" i="0" u="none" strike="noStrike" kern="1200" cap="none" spc="0" normalizeH="0" baseline="0" noProof="0" dirty="0" err="1" smtClean="0">
                <a:ln>
                  <a:noFill/>
                </a:ln>
                <a:solidFill>
                  <a:srgbClr val="4F81BD">
                    <a:lumMod val="75000"/>
                  </a:srgbClr>
                </a:solidFill>
                <a:effectLst/>
                <a:uLnTx/>
                <a:uFillTx/>
                <a:latin typeface="Calibri"/>
                <a:ea typeface="+mn-ea"/>
                <a:cs typeface="+mn-cs"/>
              </a:rPr>
              <a:t>iRODS</a:t>
            </a:r>
            <a:r>
              <a:rPr kumimoji="0" lang="en-US" sz="1800" b="0" i="0" u="none" strike="noStrike" kern="1200" cap="none" spc="0" normalizeH="0" baseline="0" noProof="0" dirty="0" smtClean="0">
                <a:ln>
                  <a:noFill/>
                </a:ln>
                <a:solidFill>
                  <a:srgbClr val="4F81BD">
                    <a:lumMod val="75000"/>
                  </a:srgbClr>
                </a:solidFill>
                <a:effectLst/>
                <a:uLnTx/>
                <a:uFillTx/>
                <a:latin typeface="Calibri"/>
                <a:ea typeface="+mn-ea"/>
                <a:cs typeface="+mn-cs"/>
              </a:rPr>
              <a:t> and API</a:t>
            </a:r>
            <a:endPar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sp>
        <p:nvSpPr>
          <p:cNvPr id="8" name="TextBox 7"/>
          <p:cNvSpPr txBox="1"/>
          <p:nvPr/>
        </p:nvSpPr>
        <p:spPr>
          <a:xfrm>
            <a:off x="8666328" y="5501308"/>
            <a:ext cx="32881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SWATShare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Hubzero</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CyberGIS</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Unidata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 THREDDS, Hyrax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Landlab</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 name="Group 9"/>
          <p:cNvGrpSpPr/>
          <p:nvPr/>
        </p:nvGrpSpPr>
        <p:grpSpPr>
          <a:xfrm>
            <a:off x="3672642" y="5517775"/>
            <a:ext cx="1838313" cy="1062743"/>
            <a:chOff x="3780218" y="5539336"/>
            <a:chExt cx="1838313" cy="1062743"/>
          </a:xfrm>
        </p:grpSpPr>
        <p:sp>
          <p:nvSpPr>
            <p:cNvPr id="29" name="Flowchart: Magnetic Disk 28"/>
            <p:cNvSpPr/>
            <p:nvPr/>
          </p:nvSpPr>
          <p:spPr>
            <a:xfrm>
              <a:off x="3932255" y="5539336"/>
              <a:ext cx="1534238" cy="1062743"/>
            </a:xfrm>
            <a:prstGeom prst="flowChartMagneticDisk">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1F497D"/>
                </a:solidFill>
                <a:effectLst/>
                <a:uLnTx/>
                <a:uFillTx/>
                <a:latin typeface="Calibri"/>
                <a:ea typeface="+mn-ea"/>
                <a:cs typeface="+mn-cs"/>
              </a:endParaRPr>
            </a:p>
          </p:txBody>
        </p:sp>
        <p:sp>
          <p:nvSpPr>
            <p:cNvPr id="30" name="TextBox 29"/>
            <p:cNvSpPr txBox="1"/>
            <p:nvPr/>
          </p:nvSpPr>
          <p:spPr>
            <a:xfrm>
              <a:off x="3780218" y="5891706"/>
              <a:ext cx="1838313" cy="64005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80000"/>
                </a:lnSpc>
                <a:spcBef>
                  <a:spcPts val="200"/>
                </a:spcBef>
                <a:spcAft>
                  <a:spcPts val="0"/>
                </a:spcAft>
                <a:buClrTx/>
                <a:buSzTx/>
                <a:buFontTx/>
                <a:buNone/>
                <a:tabLst/>
                <a:defRPr/>
              </a:pPr>
              <a:r>
                <a:rPr kumimoji="0" lang="en-US" sz="2000" b="0" i="0" u="none" strike="noStrike" kern="1200" cap="none" spc="0" normalizeH="0" baseline="0" noProof="0" dirty="0" smtClean="0">
                  <a:ln>
                    <a:noFill/>
                  </a:ln>
                  <a:solidFill>
                    <a:srgbClr val="1F497D"/>
                  </a:solidFill>
                  <a:effectLst/>
                  <a:uLnTx/>
                  <a:uFillTx/>
                  <a:latin typeface="Calibri"/>
                  <a:ea typeface="+mn-ea"/>
                  <a:cs typeface="+mn-cs"/>
                </a:rPr>
                <a:t>HydroShare</a:t>
              </a:r>
            </a:p>
            <a:p>
              <a:pPr marL="0" marR="0" lvl="0" indent="0" algn="ctr" defTabSz="914400" rtl="0" eaLnBrk="1" fontAlgn="auto" latinLnBrk="0" hangingPunct="1">
                <a:lnSpc>
                  <a:spcPct val="80000"/>
                </a:lnSpc>
                <a:spcBef>
                  <a:spcPts val="200"/>
                </a:spcBef>
                <a:spcAft>
                  <a:spcPts val="0"/>
                </a:spcAft>
                <a:buClrTx/>
                <a:buSzTx/>
                <a:buFontTx/>
                <a:buNone/>
                <a:tabLst/>
                <a:defRPr/>
              </a:pPr>
              <a:r>
                <a:rPr kumimoji="0" lang="en-US" sz="2000" b="0" i="0" u="none" strike="noStrike" kern="1200" cap="none" spc="0" normalizeH="0" baseline="0" noProof="0" dirty="0" smtClean="0">
                  <a:ln>
                    <a:noFill/>
                  </a:ln>
                  <a:solidFill>
                    <a:srgbClr val="1F497D"/>
                  </a:solidFill>
                  <a:effectLst/>
                  <a:uLnTx/>
                  <a:uFillTx/>
                  <a:latin typeface="Calibri"/>
                  <a:ea typeface="+mn-ea"/>
                  <a:cs typeface="+mn-cs"/>
                </a:rPr>
                <a:t>Data Store</a:t>
              </a:r>
              <a:endParaRPr kumimoji="0" lang="en-US" sz="2000" b="0" i="0" u="none" strike="noStrike" kern="1200" cap="none" spc="0" normalizeH="0" baseline="0" noProof="0" dirty="0">
                <a:ln>
                  <a:noFill/>
                </a:ln>
                <a:solidFill>
                  <a:srgbClr val="1F497D"/>
                </a:solidFill>
                <a:effectLst/>
                <a:uLnTx/>
                <a:uFillTx/>
                <a:latin typeface="Calibri"/>
                <a:ea typeface="+mn-ea"/>
                <a:cs typeface="+mn-cs"/>
              </a:endParaRPr>
            </a:p>
          </p:txBody>
        </p:sp>
      </p:grpSp>
      <p:grpSp>
        <p:nvGrpSpPr>
          <p:cNvPr id="9" name="Group 8"/>
          <p:cNvGrpSpPr/>
          <p:nvPr/>
        </p:nvGrpSpPr>
        <p:grpSpPr>
          <a:xfrm>
            <a:off x="6239542" y="5517775"/>
            <a:ext cx="1838313" cy="1062743"/>
            <a:chOff x="6347118" y="5517775"/>
            <a:chExt cx="1838313" cy="1062743"/>
          </a:xfrm>
        </p:grpSpPr>
        <p:sp>
          <p:nvSpPr>
            <p:cNvPr id="28" name="Flowchart: Magnetic Disk 27"/>
            <p:cNvSpPr/>
            <p:nvPr/>
          </p:nvSpPr>
          <p:spPr>
            <a:xfrm>
              <a:off x="6499155" y="5517775"/>
              <a:ext cx="1534238" cy="1062743"/>
            </a:xfrm>
            <a:prstGeom prst="flowChartMagneticDisk">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1" i="0" u="none" strike="noStrike" kern="1200" cap="none" spc="-100" normalizeH="0" baseline="0" noProof="0">
                <a:ln>
                  <a:noFill/>
                </a:ln>
                <a:solidFill>
                  <a:srgbClr val="1F497D"/>
                </a:solidFill>
                <a:effectLst/>
                <a:uLnTx/>
                <a:uFillTx/>
                <a:latin typeface="Calibri"/>
                <a:ea typeface="+mn-ea"/>
                <a:cs typeface="+mn-cs"/>
              </a:endParaRPr>
            </a:p>
          </p:txBody>
        </p:sp>
        <p:sp>
          <p:nvSpPr>
            <p:cNvPr id="31" name="TextBox 30"/>
            <p:cNvSpPr txBox="1"/>
            <p:nvPr/>
          </p:nvSpPr>
          <p:spPr>
            <a:xfrm>
              <a:off x="6347118" y="5879543"/>
              <a:ext cx="1838313" cy="64005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80000"/>
                </a:lnSpc>
                <a:spcBef>
                  <a:spcPts val="200"/>
                </a:spcBef>
                <a:spcAft>
                  <a:spcPts val="0"/>
                </a:spcAft>
                <a:buClrTx/>
                <a:buSzTx/>
                <a:buFontTx/>
                <a:buNone/>
                <a:tabLst/>
                <a:defRPr/>
              </a:pPr>
              <a:r>
                <a:rPr kumimoji="0" lang="en-US" sz="2000" b="0" i="0" u="none" strike="noStrike" kern="1200" cap="none" spc="0" normalizeH="0" baseline="0" noProof="0" dirty="0" err="1" smtClean="0">
                  <a:ln>
                    <a:noFill/>
                  </a:ln>
                  <a:solidFill>
                    <a:srgbClr val="1F497D"/>
                  </a:solidFill>
                  <a:effectLst/>
                  <a:uLnTx/>
                  <a:uFillTx/>
                  <a:latin typeface="Calibri"/>
                  <a:ea typeface="+mn-ea"/>
                  <a:cs typeface="+mn-cs"/>
                </a:rPr>
                <a:t>CyberGIS</a:t>
              </a:r>
              <a:endParaRPr kumimoji="0" lang="en-US" sz="2000" b="0" i="0" u="none" strike="noStrike" kern="1200" cap="none" spc="0" normalizeH="0" baseline="0" noProof="0" dirty="0" smtClean="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80000"/>
                </a:lnSpc>
                <a:spcBef>
                  <a:spcPts val="200"/>
                </a:spcBef>
                <a:spcAft>
                  <a:spcPts val="0"/>
                </a:spcAft>
                <a:buClrTx/>
                <a:buSzTx/>
                <a:buFontTx/>
                <a:buNone/>
                <a:tabLst/>
                <a:defRPr/>
              </a:pPr>
              <a:r>
                <a:rPr kumimoji="0" lang="en-US" sz="2000" b="0" i="0" u="none" strike="noStrike" kern="1200" cap="none" spc="0" normalizeH="0" baseline="0" noProof="0" dirty="0" smtClean="0">
                  <a:ln>
                    <a:noFill/>
                  </a:ln>
                  <a:solidFill>
                    <a:srgbClr val="1F497D"/>
                  </a:solidFill>
                  <a:effectLst/>
                  <a:uLnTx/>
                  <a:uFillTx/>
                  <a:latin typeface="Calibri"/>
                  <a:ea typeface="+mn-ea"/>
                  <a:cs typeface="+mn-cs"/>
                </a:rPr>
                <a:t>Data Store</a:t>
              </a:r>
              <a:endParaRPr kumimoji="0" lang="en-US" sz="2000" b="0" i="0" u="none" strike="noStrike" kern="1200" cap="none" spc="0" normalizeH="0" baseline="0" noProof="0" dirty="0">
                <a:ln>
                  <a:noFill/>
                </a:ln>
                <a:solidFill>
                  <a:srgbClr val="1F497D"/>
                </a:solidFill>
                <a:effectLst/>
                <a:uLnTx/>
                <a:uFillTx/>
                <a:latin typeface="Calibri"/>
                <a:ea typeface="+mn-ea"/>
                <a:cs typeface="+mn-cs"/>
              </a:endParaRPr>
            </a:p>
          </p:txBody>
        </p:sp>
      </p:grpSp>
      <p:cxnSp>
        <p:nvCxnSpPr>
          <p:cNvPr id="32" name="Straight Connector 31"/>
          <p:cNvCxnSpPr>
            <a:stCxn id="29" idx="1"/>
          </p:cNvCxnSpPr>
          <p:nvPr/>
        </p:nvCxnSpPr>
        <p:spPr>
          <a:xfrm flipV="1">
            <a:off x="4591798" y="5336070"/>
            <a:ext cx="4429" cy="1817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164669" y="5313659"/>
            <a:ext cx="4429" cy="1817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7063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77932" y="0"/>
            <a:ext cx="8836137" cy="6858000"/>
          </a:xfrm>
          <a:prstGeom prst="rect">
            <a:avLst/>
          </a:prstGeom>
        </p:spPr>
      </p:pic>
      <p:sp>
        <p:nvSpPr>
          <p:cNvPr id="3" name="Content Placeholder 2"/>
          <p:cNvSpPr txBox="1">
            <a:spLocks/>
          </p:cNvSpPr>
          <p:nvPr/>
        </p:nvSpPr>
        <p:spPr>
          <a:xfrm>
            <a:off x="5227400" y="3854104"/>
            <a:ext cx="1737201" cy="573515"/>
          </a:xfrm>
          <a:prstGeom prst="rect">
            <a:avLst/>
          </a:prstGeom>
          <a:solidFill>
            <a:srgbClr val="FFFF00"/>
          </a:solidFill>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Demo</a:t>
            </a: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868892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4984"/>
            <a:ext cx="10972800" cy="1143000"/>
          </a:xfrm>
        </p:spPr>
        <p:txBody>
          <a:bodyPr/>
          <a:lstStyle/>
          <a:p>
            <a:r>
              <a:rPr lang="en-US" dirty="0" smtClean="0"/>
              <a:t>Collaborative data sharing</a:t>
            </a:r>
            <a:endParaRPr lang="en-US" dirty="0"/>
          </a:p>
        </p:txBody>
      </p:sp>
      <p:pic>
        <p:nvPicPr>
          <p:cNvPr id="6" name="Picture 5"/>
          <p:cNvPicPr>
            <a:picLocks noChangeAspect="1"/>
          </p:cNvPicPr>
          <p:nvPr/>
        </p:nvPicPr>
        <p:blipFill>
          <a:blip r:embed="rId2"/>
          <a:stretch>
            <a:fillRect/>
          </a:stretch>
        </p:blipFill>
        <p:spPr>
          <a:xfrm>
            <a:off x="421342" y="1404190"/>
            <a:ext cx="11344892" cy="4969715"/>
          </a:xfrm>
          <a:prstGeom prst="rect">
            <a:avLst/>
          </a:prstGeom>
        </p:spPr>
      </p:pic>
      <p:sp>
        <p:nvSpPr>
          <p:cNvPr id="7" name="Oval 6"/>
          <p:cNvSpPr/>
          <p:nvPr/>
        </p:nvSpPr>
        <p:spPr>
          <a:xfrm>
            <a:off x="515471" y="2783541"/>
            <a:ext cx="1627094" cy="847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ontent Placeholder 2"/>
          <p:cNvSpPr txBox="1">
            <a:spLocks/>
          </p:cNvSpPr>
          <p:nvPr/>
        </p:nvSpPr>
        <p:spPr>
          <a:xfrm>
            <a:off x="6668862" y="1929053"/>
            <a:ext cx="4354331" cy="1126102"/>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Add content to HydroShare to share with your colleagues or formally publish to document result reproducibility</a:t>
            </a: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9223840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Resources (data and models) in HydroShare are objects of collaboration (social objects)</a:t>
            </a:r>
            <a:endParaRPr lang="en-US" dirty="0"/>
          </a:p>
        </p:txBody>
      </p:sp>
      <p:pic>
        <p:nvPicPr>
          <p:cNvPr id="4" name="Picture 3"/>
          <p:cNvPicPr>
            <a:picLocks noChangeAspect="1"/>
          </p:cNvPicPr>
          <p:nvPr/>
        </p:nvPicPr>
        <p:blipFill>
          <a:blip r:embed="rId2"/>
          <a:stretch>
            <a:fillRect/>
          </a:stretch>
        </p:blipFill>
        <p:spPr>
          <a:xfrm>
            <a:off x="0" y="1627095"/>
            <a:ext cx="8671428" cy="4614020"/>
          </a:xfrm>
          <a:prstGeom prst="rect">
            <a:avLst/>
          </a:prstGeom>
        </p:spPr>
      </p:pic>
      <p:sp>
        <p:nvSpPr>
          <p:cNvPr id="5" name="TextBox 4"/>
          <p:cNvSpPr txBox="1"/>
          <p:nvPr/>
        </p:nvSpPr>
        <p:spPr>
          <a:xfrm>
            <a:off x="8671427" y="2164976"/>
            <a:ext cx="3309901" cy="34163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For each resource you can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Manage who has access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 edit</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 view</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Comment or rate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Get unique identifier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Describe with metadata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Organize into collections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Formally publish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Version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Open with compatible web app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4857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0372" y="731514"/>
            <a:ext cx="6939441" cy="6128429"/>
          </a:xfrm>
          <a:prstGeom prst="rect">
            <a:avLst/>
          </a:prstGeom>
        </p:spPr>
      </p:pic>
      <p:sp>
        <p:nvSpPr>
          <p:cNvPr id="5" name="Content Placeholder 2"/>
          <p:cNvSpPr txBox="1">
            <a:spLocks/>
          </p:cNvSpPr>
          <p:nvPr/>
        </p:nvSpPr>
        <p:spPr>
          <a:xfrm>
            <a:off x="3188473" y="3665544"/>
            <a:ext cx="4096703" cy="1033671"/>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Resources formally published receive a citable digital object identifier (DOI) and are made immutable to changes</a:t>
            </a: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Rounded Rectangle 5"/>
          <p:cNvSpPr/>
          <p:nvPr/>
        </p:nvSpPr>
        <p:spPr>
          <a:xfrm>
            <a:off x="334306" y="5128585"/>
            <a:ext cx="5605318" cy="5137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7466275" y="239628"/>
            <a:ext cx="4389396" cy="6368505"/>
            <a:chOff x="7646024" y="756676"/>
            <a:chExt cx="4369882" cy="6340193"/>
          </a:xfrm>
        </p:grpSpPr>
        <p:pic>
          <p:nvPicPr>
            <p:cNvPr id="7" name="Picture 6"/>
            <p:cNvPicPr>
              <a:picLocks noChangeAspect="1"/>
            </p:cNvPicPr>
            <p:nvPr/>
          </p:nvPicPr>
          <p:blipFill>
            <a:blip r:embed="rId3"/>
            <a:stretch>
              <a:fillRect/>
            </a:stretch>
          </p:blipFill>
          <p:spPr>
            <a:xfrm>
              <a:off x="7646024" y="756676"/>
              <a:ext cx="4369882" cy="4696106"/>
            </a:xfrm>
            <a:prstGeom prst="rect">
              <a:avLst/>
            </a:prstGeom>
          </p:spPr>
        </p:pic>
        <p:pic>
          <p:nvPicPr>
            <p:cNvPr id="9" name="Picture 8"/>
            <p:cNvPicPr>
              <a:picLocks noChangeAspect="1"/>
            </p:cNvPicPr>
            <p:nvPr/>
          </p:nvPicPr>
          <p:blipFill>
            <a:blip r:embed="rId4"/>
            <a:stretch>
              <a:fillRect/>
            </a:stretch>
          </p:blipFill>
          <p:spPr>
            <a:xfrm>
              <a:off x="7693519" y="4787706"/>
              <a:ext cx="4254918" cy="2309163"/>
            </a:xfrm>
            <a:prstGeom prst="rect">
              <a:avLst/>
            </a:prstGeom>
          </p:spPr>
        </p:pic>
        <p:sp>
          <p:nvSpPr>
            <p:cNvPr id="10" name="TextBox 9"/>
            <p:cNvSpPr txBox="1"/>
            <p:nvPr/>
          </p:nvSpPr>
          <p:spPr>
            <a:xfrm>
              <a:off x="7784341" y="3878667"/>
              <a:ext cx="389265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Title 1"/>
          <p:cNvSpPr>
            <a:spLocks noGrp="1"/>
          </p:cNvSpPr>
          <p:nvPr>
            <p:ph type="title"/>
          </p:nvPr>
        </p:nvSpPr>
        <p:spPr>
          <a:xfrm>
            <a:off x="568615" y="129914"/>
            <a:ext cx="10972800" cy="653209"/>
          </a:xfrm>
        </p:spPr>
        <p:txBody>
          <a:bodyPr>
            <a:normAutofit fontScale="90000"/>
          </a:bodyPr>
          <a:lstStyle/>
          <a:p>
            <a:r>
              <a:rPr lang="en-US" dirty="0" smtClean="0"/>
              <a:t>Formal data publication</a:t>
            </a:r>
            <a:endParaRPr lang="en-US" dirty="0"/>
          </a:p>
        </p:txBody>
      </p:sp>
      <p:sp>
        <p:nvSpPr>
          <p:cNvPr id="12" name="Rounded Rectangle 11"/>
          <p:cNvSpPr/>
          <p:nvPr/>
        </p:nvSpPr>
        <p:spPr>
          <a:xfrm>
            <a:off x="248167" y="6322606"/>
            <a:ext cx="1135360" cy="5137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27017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Automatic and natural metadata gathering eases some of the pain of metadata entry</a:t>
            </a:r>
            <a:endParaRPr lang="en-US" dirty="0"/>
          </a:p>
        </p:txBody>
      </p:sp>
      <p:pic>
        <p:nvPicPr>
          <p:cNvPr id="5" name="Picture 4"/>
          <p:cNvPicPr>
            <a:picLocks noChangeAspect="1"/>
          </p:cNvPicPr>
          <p:nvPr/>
        </p:nvPicPr>
        <p:blipFill>
          <a:blip r:embed="rId2"/>
          <a:stretch>
            <a:fillRect/>
          </a:stretch>
        </p:blipFill>
        <p:spPr>
          <a:xfrm>
            <a:off x="283029" y="2865541"/>
            <a:ext cx="3848100" cy="3250981"/>
          </a:xfrm>
          <a:prstGeom prst="rect">
            <a:avLst/>
          </a:prstGeom>
        </p:spPr>
      </p:pic>
      <p:pic>
        <p:nvPicPr>
          <p:cNvPr id="4" name="Picture 3"/>
          <p:cNvPicPr>
            <a:picLocks noChangeAspect="1"/>
          </p:cNvPicPr>
          <p:nvPr/>
        </p:nvPicPr>
        <p:blipFill rotWithShape="1">
          <a:blip r:embed="rId3"/>
          <a:srcRect b="8948"/>
          <a:stretch/>
        </p:blipFill>
        <p:spPr>
          <a:xfrm>
            <a:off x="3086098" y="3739920"/>
            <a:ext cx="3853543" cy="2660878"/>
          </a:xfrm>
          <a:prstGeom prst="rect">
            <a:avLst/>
          </a:prstGeom>
        </p:spPr>
      </p:pic>
      <p:sp>
        <p:nvSpPr>
          <p:cNvPr id="6" name="Rectangle 5"/>
          <p:cNvSpPr/>
          <p:nvPr/>
        </p:nvSpPr>
        <p:spPr>
          <a:xfrm>
            <a:off x="609600" y="1679924"/>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For geographic raster WGS 84 Coverage information automatically harvested from </a:t>
            </a:r>
            <a:r>
              <a:rPr kumimoji="0" lang="en-US" sz="1800" b="0" i="0" u="none" strike="noStrike" kern="1200" cap="none" spc="0" normalizeH="0" baseline="0" noProof="0" dirty="0" err="1">
                <a:ln>
                  <a:noFill/>
                </a:ln>
                <a:solidFill>
                  <a:srgbClr val="0070C0"/>
                </a:solidFill>
                <a:effectLst/>
                <a:uLnTx/>
                <a:uFillTx/>
                <a:latin typeface="Calibri" panose="020F0502020204030204"/>
                <a:ea typeface="+mn-ea"/>
                <a:cs typeface="+mn-cs"/>
              </a:rPr>
              <a:t>GeoTIFF</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coordinate system information</a:t>
            </a:r>
          </a:p>
        </p:txBody>
      </p:sp>
      <p:sp>
        <p:nvSpPr>
          <p:cNvPr id="7" name="Rectangle 6"/>
          <p:cNvSpPr/>
          <p:nvPr/>
        </p:nvSpPr>
        <p:spPr>
          <a:xfrm>
            <a:off x="7139423" y="1679924"/>
            <a:ext cx="400594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For </a:t>
            </a: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multidimensional </a:t>
            </a:r>
            <a:r>
              <a:rPr kumimoji="0" lang="en-US" sz="1800" b="0" i="0" u="none" strike="noStrike" kern="1200" cap="none" spc="0" normalizeH="0" baseline="0" noProof="0" dirty="0" err="1" smtClean="0">
                <a:ln>
                  <a:noFill/>
                </a:ln>
                <a:solidFill>
                  <a:srgbClr val="0070C0"/>
                </a:solidFill>
                <a:effectLst/>
                <a:uLnTx/>
                <a:uFillTx/>
                <a:latin typeface="Calibri" panose="020F0502020204030204"/>
                <a:ea typeface="+mn-ea"/>
                <a:cs typeface="+mn-cs"/>
              </a:rPr>
              <a:t>netCDF</a:t>
            </a: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 data with CF convention metadata the HydroShare metadata can be fully and automatically completed</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6934198" y="3052751"/>
            <a:ext cx="4416393" cy="3543300"/>
          </a:xfrm>
          <a:prstGeom prst="rect">
            <a:avLst/>
          </a:prstGeom>
        </p:spPr>
      </p:pic>
    </p:spTree>
    <p:extLst>
      <p:ext uri="{BB962C8B-B14F-4D97-AF65-F5344CB8AC3E}">
        <p14:creationId xmlns:p14="http://schemas.microsoft.com/office/powerpoint/2010/main" val="2542231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15" y="-1"/>
            <a:ext cx="10680970" cy="1010197"/>
          </a:xfrm>
        </p:spPr>
        <p:txBody>
          <a:bodyPr>
            <a:normAutofit/>
          </a:bodyPr>
          <a:lstStyle/>
          <a:p>
            <a:pPr algn="ctr"/>
            <a:r>
              <a:rPr lang="en-US" dirty="0" err="1"/>
              <a:t>CyberInfrastructure</a:t>
            </a:r>
            <a:r>
              <a:rPr lang="en-US" dirty="0"/>
              <a:t> Challenges</a:t>
            </a:r>
          </a:p>
        </p:txBody>
      </p:sp>
      <p:grpSp>
        <p:nvGrpSpPr>
          <p:cNvPr id="4" name="Group 3"/>
          <p:cNvGrpSpPr/>
          <p:nvPr/>
        </p:nvGrpSpPr>
        <p:grpSpPr>
          <a:xfrm>
            <a:off x="7778864" y="900201"/>
            <a:ext cx="3362044" cy="2191724"/>
            <a:chOff x="1000974" y="2544819"/>
            <a:chExt cx="4361248" cy="2843107"/>
          </a:xfrm>
        </p:grpSpPr>
        <p:pic>
          <p:nvPicPr>
            <p:cNvPr id="5"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974" y="3328257"/>
              <a:ext cx="4361248" cy="20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72654"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Data</a:t>
              </a:r>
            </a:p>
          </p:txBody>
        </p:sp>
        <p:sp>
          <p:nvSpPr>
            <p:cNvPr id="7" name="TextBox 6"/>
            <p:cNvSpPr txBox="1"/>
            <p:nvPr/>
          </p:nvSpPr>
          <p:spPr>
            <a:xfrm>
              <a:off x="2534120" y="3759580"/>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Analysis</a:t>
              </a:r>
            </a:p>
          </p:txBody>
        </p:sp>
        <p:sp>
          <p:nvSpPr>
            <p:cNvPr id="8" name="TextBox 7"/>
            <p:cNvSpPr txBox="1"/>
            <p:nvPr/>
          </p:nvSpPr>
          <p:spPr>
            <a:xfrm>
              <a:off x="3495587"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Models</a:t>
              </a:r>
            </a:p>
          </p:txBody>
        </p:sp>
        <p:grpSp>
          <p:nvGrpSpPr>
            <p:cNvPr id="9" name="Group 8"/>
            <p:cNvGrpSpPr/>
            <p:nvPr/>
          </p:nvGrpSpPr>
          <p:grpSpPr>
            <a:xfrm>
              <a:off x="1853774" y="2544819"/>
              <a:ext cx="2703790" cy="1078750"/>
              <a:chOff x="5362222" y="4521514"/>
              <a:chExt cx="2703790" cy="1078750"/>
            </a:xfrm>
          </p:grpSpPr>
          <p:grpSp>
            <p:nvGrpSpPr>
              <p:cNvPr id="10" name="Group 9"/>
              <p:cNvGrpSpPr/>
              <p:nvPr/>
            </p:nvGrpSpPr>
            <p:grpSpPr>
              <a:xfrm>
                <a:off x="5362222" y="4521514"/>
                <a:ext cx="2703790" cy="654635"/>
                <a:chOff x="5362222" y="4521514"/>
                <a:chExt cx="2703790" cy="654635"/>
              </a:xfrm>
            </p:grpSpPr>
            <p:pic>
              <p:nvPicPr>
                <p:cNvPr id="1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70001" y="4521514"/>
                  <a:ext cx="596011" cy="654635"/>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16111" y="4521514"/>
                  <a:ext cx="596011" cy="654635"/>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5362222" y="4521514"/>
                  <a:ext cx="596011" cy="654635"/>
                </a:xfrm>
                <a:prstGeom prst="rect">
                  <a:avLst/>
                </a:prstGeom>
                <a:noFill/>
                <a:ln w="9525">
                  <a:noFill/>
                  <a:miter lim="800000"/>
                  <a:headEnd/>
                  <a:tailEnd/>
                </a:ln>
              </p:spPr>
            </p:pic>
          </p:grpSp>
          <p:grpSp>
            <p:nvGrpSpPr>
              <p:cNvPr id="11" name="Group 10"/>
              <p:cNvGrpSpPr/>
              <p:nvPr/>
            </p:nvGrpSpPr>
            <p:grpSpPr>
              <a:xfrm>
                <a:off x="5907900" y="4790622"/>
                <a:ext cx="1612435" cy="206680"/>
                <a:chOff x="5926334" y="4790622"/>
                <a:chExt cx="1612435" cy="206680"/>
              </a:xfrm>
            </p:grpSpPr>
            <p:sp>
              <p:nvSpPr>
                <p:cNvPr id="17" name="Left-Right Arrow 16"/>
                <p:cNvSpPr/>
                <p:nvPr/>
              </p:nvSpPr>
              <p:spPr>
                <a:xfrm>
                  <a:off x="5926334"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Left-Right Arrow 17"/>
                <p:cNvSpPr/>
                <p:nvPr/>
              </p:nvSpPr>
              <p:spPr>
                <a:xfrm>
                  <a:off x="7015233"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5742556" y="5066734"/>
                <a:ext cx="1943123" cy="533530"/>
                <a:chOff x="5742556" y="5066734"/>
                <a:chExt cx="1943123" cy="533530"/>
              </a:xfrm>
            </p:grpSpPr>
            <p:sp>
              <p:nvSpPr>
                <p:cNvPr id="13" name="Left-Right Arrow 12"/>
                <p:cNvSpPr/>
                <p:nvPr/>
              </p:nvSpPr>
              <p:spPr>
                <a:xfrm rot="3300000">
                  <a:off x="5584128"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Left-Right Arrow 13"/>
                <p:cNvSpPr/>
                <p:nvPr/>
              </p:nvSpPr>
              <p:spPr>
                <a:xfrm rot="3300000">
                  <a:off x="6741756"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Left-Right Arrow 14"/>
                <p:cNvSpPr/>
                <p:nvPr/>
              </p:nvSpPr>
              <p:spPr>
                <a:xfrm rot="7500000">
                  <a:off x="7320571"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Left-Right Arrow 15"/>
                <p:cNvSpPr/>
                <p:nvPr/>
              </p:nvSpPr>
              <p:spPr>
                <a:xfrm rot="7500000">
                  <a:off x="6162942"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28" name="Content Placeholder 2"/>
          <p:cNvSpPr txBox="1">
            <a:spLocks/>
          </p:cNvSpPr>
          <p:nvPr/>
        </p:nvSpPr>
        <p:spPr>
          <a:xfrm>
            <a:off x="698296" y="1187318"/>
            <a:ext cx="6671478" cy="50117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The data deluge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Large datasets, data heterogeneity, Inadequate metadata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Data Organization and Model Input preparation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Reproducibility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Software installation and configuration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Platform dependencies, Library dependencies, Licensing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Computational resources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Memory, disk and processing</a:t>
            </a:r>
          </a:p>
        </p:txBody>
      </p:sp>
      <p:pic>
        <p:nvPicPr>
          <p:cNvPr id="22" name="Picture 21"/>
          <p:cNvPicPr>
            <a:picLocks noChangeAspect="1"/>
          </p:cNvPicPr>
          <p:nvPr/>
        </p:nvPicPr>
        <p:blipFill>
          <a:blip r:embed="rId4"/>
          <a:stretch>
            <a:fillRect/>
          </a:stretch>
        </p:blipFill>
        <p:spPr>
          <a:xfrm>
            <a:off x="7498005" y="3617791"/>
            <a:ext cx="3876675" cy="2409825"/>
          </a:xfrm>
          <a:prstGeom prst="rect">
            <a:avLst/>
          </a:prstGeom>
        </p:spPr>
      </p:pic>
    </p:spTree>
    <p:extLst>
      <p:ext uri="{BB962C8B-B14F-4D97-AF65-F5344CB8AC3E}">
        <p14:creationId xmlns:p14="http://schemas.microsoft.com/office/powerpoint/2010/main" val="212162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Model Program and Model Instance Resource Types</a:t>
            </a:r>
            <a:endParaRPr lang="en-US" dirty="0"/>
          </a:p>
        </p:txBody>
      </p:sp>
      <p:grpSp>
        <p:nvGrpSpPr>
          <p:cNvPr id="3" name="Group 2"/>
          <p:cNvGrpSpPr/>
          <p:nvPr/>
        </p:nvGrpSpPr>
        <p:grpSpPr>
          <a:xfrm>
            <a:off x="1769274" y="1690689"/>
            <a:ext cx="9058118" cy="2009674"/>
            <a:chOff x="2857967" y="2689746"/>
            <a:chExt cx="6658696" cy="1477328"/>
          </a:xfrm>
        </p:grpSpPr>
        <p:sp>
          <p:nvSpPr>
            <p:cNvPr id="5" name="TextBox 4"/>
            <p:cNvSpPr txBox="1"/>
            <p:nvPr/>
          </p:nvSpPr>
          <p:spPr>
            <a:xfrm>
              <a:off x="6877479" y="2739775"/>
              <a:ext cx="263918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Model Program</a:t>
              </a: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Software (source code)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Documentation</a:t>
              </a:r>
            </a:p>
          </p:txBody>
        </p:sp>
        <p:sp>
          <p:nvSpPr>
            <p:cNvPr id="6" name="TextBox 5"/>
            <p:cNvSpPr txBox="1"/>
            <p:nvPr/>
          </p:nvSpPr>
          <p:spPr>
            <a:xfrm>
              <a:off x="2857967" y="2689746"/>
              <a:ext cx="2503118"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Model Instance: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Inputs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Outputs generated from inputs (optional)</a:t>
              </a:r>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500" y="2887797"/>
            <a:ext cx="9500424" cy="3309389"/>
          </a:xfrm>
          <a:prstGeom prst="rect">
            <a:avLst/>
          </a:prstGeom>
        </p:spPr>
      </p:pic>
    </p:spTree>
    <p:extLst>
      <p:ext uri="{BB962C8B-B14F-4D97-AF65-F5344CB8AC3E}">
        <p14:creationId xmlns:p14="http://schemas.microsoft.com/office/powerpoint/2010/main" val="32656042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732"/>
            <a:ext cx="10515600" cy="997019"/>
          </a:xfrm>
        </p:spPr>
        <p:txBody>
          <a:bodyPr>
            <a:noAutofit/>
          </a:bodyPr>
          <a:lstStyle/>
          <a:p>
            <a:pPr algn="ctr"/>
            <a:r>
              <a:rPr lang="en-US" sz="3200" dirty="0" smtClean="0"/>
              <a:t>Apps act on resources to support web based visualization and analysis </a:t>
            </a:r>
            <a:r>
              <a:rPr lang="en-US" sz="3200" dirty="0">
                <a:hlinkClick r:id="rId2"/>
              </a:rPr>
              <a:t>http://apps.hydroshare.org</a:t>
            </a:r>
            <a:r>
              <a:rPr lang="en-US" sz="3200" dirty="0"/>
              <a:t> </a:t>
            </a:r>
          </a:p>
        </p:txBody>
      </p:sp>
      <p:pic>
        <p:nvPicPr>
          <p:cNvPr id="6" name="Picture 5"/>
          <p:cNvPicPr>
            <a:picLocks noChangeAspect="1"/>
          </p:cNvPicPr>
          <p:nvPr/>
        </p:nvPicPr>
        <p:blipFill>
          <a:blip r:embed="rId3"/>
          <a:stretch>
            <a:fillRect/>
          </a:stretch>
        </p:blipFill>
        <p:spPr>
          <a:xfrm>
            <a:off x="854804" y="1165783"/>
            <a:ext cx="10086975" cy="2771775"/>
          </a:xfrm>
          <a:prstGeom prst="rect">
            <a:avLst/>
          </a:prstGeom>
        </p:spPr>
      </p:pic>
      <p:sp>
        <p:nvSpPr>
          <p:cNvPr id="7" name="Rounded Rectangle 6"/>
          <p:cNvSpPr/>
          <p:nvPr/>
        </p:nvSpPr>
        <p:spPr>
          <a:xfrm>
            <a:off x="6017741" y="1210962"/>
            <a:ext cx="543697" cy="2842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8839200" y="1869989"/>
            <a:ext cx="1318054" cy="50250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4"/>
          <a:srcRect t="4599" b="35817"/>
          <a:stretch/>
        </p:blipFill>
        <p:spPr>
          <a:xfrm>
            <a:off x="790452" y="1947211"/>
            <a:ext cx="7383064" cy="40087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6188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25" y="174813"/>
            <a:ext cx="12184751" cy="6508375"/>
          </a:xfrm>
          <a:prstGeom prst="rect">
            <a:avLst/>
          </a:prstGeom>
        </p:spPr>
      </p:pic>
    </p:spTree>
    <p:extLst>
      <p:ext uri="{BB962C8B-B14F-4D97-AF65-F5344CB8AC3E}">
        <p14:creationId xmlns:p14="http://schemas.microsoft.com/office/powerpoint/2010/main" val="3284799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6311" y="1432628"/>
            <a:ext cx="6589890" cy="3269117"/>
          </a:xfrm>
          <a:prstGeom prst="rect">
            <a:avLst/>
          </a:prstGeom>
        </p:spPr>
      </p:pic>
      <p:sp>
        <p:nvSpPr>
          <p:cNvPr id="2" name="Title 1"/>
          <p:cNvSpPr>
            <a:spLocks noGrp="1"/>
          </p:cNvSpPr>
          <p:nvPr>
            <p:ph type="title"/>
          </p:nvPr>
        </p:nvSpPr>
        <p:spPr>
          <a:xfrm>
            <a:off x="609600" y="274638"/>
            <a:ext cx="10972800" cy="1143000"/>
          </a:xfrm>
        </p:spPr>
        <p:txBody>
          <a:bodyPr>
            <a:normAutofit fontScale="90000"/>
          </a:bodyPr>
          <a:lstStyle/>
          <a:p>
            <a:r>
              <a:rPr lang="en-US" dirty="0" smtClean="0"/>
              <a:t>Hyrax </a:t>
            </a:r>
            <a:r>
              <a:rPr lang="en-US" dirty="0" err="1" smtClean="0"/>
              <a:t>OPeNDAP</a:t>
            </a:r>
            <a:r>
              <a:rPr lang="en-US" dirty="0" smtClean="0"/>
              <a:t> Server for public Multidimensional resources in </a:t>
            </a:r>
            <a:r>
              <a:rPr lang="en-US" dirty="0" err="1" smtClean="0"/>
              <a:t>netCDF</a:t>
            </a:r>
            <a:r>
              <a:rPr lang="en-US" dirty="0" smtClean="0"/>
              <a:t> format</a:t>
            </a:r>
            <a:endParaRPr lang="en-US" dirty="0"/>
          </a:p>
        </p:txBody>
      </p:sp>
      <p:pic>
        <p:nvPicPr>
          <p:cNvPr id="3" name="Picture 2"/>
          <p:cNvPicPr>
            <a:picLocks noChangeAspect="1"/>
          </p:cNvPicPr>
          <p:nvPr/>
        </p:nvPicPr>
        <p:blipFill>
          <a:blip r:embed="rId3"/>
          <a:stretch>
            <a:fillRect/>
          </a:stretch>
        </p:blipFill>
        <p:spPr>
          <a:xfrm>
            <a:off x="609600" y="5065071"/>
            <a:ext cx="8686800" cy="108585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5572429" y="1417638"/>
            <a:ext cx="5779750" cy="5294039"/>
          </a:xfrm>
          <a:prstGeom prst="rect">
            <a:avLst/>
          </a:prstGeom>
          <a:ln w="3175">
            <a:solidFill>
              <a:schemeClr val="tx1"/>
            </a:solidFill>
          </a:ln>
        </p:spPr>
      </p:pic>
      <p:sp>
        <p:nvSpPr>
          <p:cNvPr id="8" name="Rectangle 7"/>
          <p:cNvSpPr/>
          <p:nvPr/>
        </p:nvSpPr>
        <p:spPr>
          <a:xfrm>
            <a:off x="6647095" y="6341450"/>
            <a:ext cx="39805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Snapshot in time in visualized in Panoply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6453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1270" y="350839"/>
            <a:ext cx="8192504" cy="5796806"/>
          </a:xfrm>
          <a:prstGeom prst="rect">
            <a:avLst/>
          </a:prstGeom>
        </p:spPr>
      </p:pic>
      <p:sp>
        <p:nvSpPr>
          <p:cNvPr id="7" name="Title 1"/>
          <p:cNvSpPr txBox="1">
            <a:spLocks/>
          </p:cNvSpPr>
          <p:nvPr/>
        </p:nvSpPr>
        <p:spPr>
          <a:xfrm>
            <a:off x="3806670" y="751170"/>
            <a:ext cx="4578663" cy="482012"/>
          </a:xfrm>
          <a:prstGeom prst="rect">
            <a:avLst/>
          </a:prstGeom>
          <a:solidFill>
            <a:schemeClr val="bg1"/>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j-ea"/>
                <a:cs typeface="+mj-cs"/>
                <a:hlinkClick r:id="rId3"/>
              </a:rPr>
              <a:t>http://gateway.cigi.illinois.edu/</a:t>
            </a:r>
            <a:endParaRPr kumimoji="0" lang="en-US" sz="18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8" name="Picture 7"/>
          <p:cNvPicPr>
            <a:picLocks noChangeAspect="1"/>
          </p:cNvPicPr>
          <p:nvPr/>
        </p:nvPicPr>
        <p:blipFill>
          <a:blip r:embed="rId4"/>
          <a:stretch>
            <a:fillRect/>
          </a:stretch>
        </p:blipFill>
        <p:spPr>
          <a:xfrm>
            <a:off x="4150327" y="1289564"/>
            <a:ext cx="7656191" cy="5417324"/>
          </a:xfrm>
          <a:prstGeom prst="rect">
            <a:avLst/>
          </a:prstGeom>
        </p:spPr>
      </p:pic>
      <p:grpSp>
        <p:nvGrpSpPr>
          <p:cNvPr id="29" name="Group 28"/>
          <p:cNvGrpSpPr/>
          <p:nvPr/>
        </p:nvGrpSpPr>
        <p:grpSpPr>
          <a:xfrm>
            <a:off x="0" y="3184262"/>
            <a:ext cx="3913295" cy="3522006"/>
            <a:chOff x="-447148" y="2784796"/>
            <a:chExt cx="4357688" cy="3906490"/>
          </a:xfrm>
        </p:grpSpPr>
        <p:pic>
          <p:nvPicPr>
            <p:cNvPr id="9" name="Picture 8"/>
            <p:cNvPicPr>
              <a:picLocks noChangeAspect="1"/>
            </p:cNvPicPr>
            <p:nvPr/>
          </p:nvPicPr>
          <p:blipFill rotWithShape="1">
            <a:blip r:embed="rId5"/>
            <a:srcRect t="60591" b="21525"/>
            <a:stretch/>
          </p:blipFill>
          <p:spPr>
            <a:xfrm>
              <a:off x="-447148" y="4787422"/>
              <a:ext cx="4314825" cy="449702"/>
            </a:xfrm>
            <a:prstGeom prst="rect">
              <a:avLst/>
            </a:prstGeom>
          </p:spPr>
        </p:pic>
        <p:pic>
          <p:nvPicPr>
            <p:cNvPr id="10" name="Picture 9"/>
            <p:cNvPicPr>
              <a:picLocks noChangeAspect="1"/>
            </p:cNvPicPr>
            <p:nvPr/>
          </p:nvPicPr>
          <p:blipFill rotWithShape="1">
            <a:blip r:embed="rId6"/>
            <a:srcRect l="56" b="20916"/>
            <a:stretch/>
          </p:blipFill>
          <p:spPr>
            <a:xfrm>
              <a:off x="-447148" y="2784796"/>
              <a:ext cx="4340968" cy="2033826"/>
            </a:xfrm>
            <a:prstGeom prst="rect">
              <a:avLst/>
            </a:prstGeom>
          </p:spPr>
        </p:pic>
        <p:sp>
          <p:nvSpPr>
            <p:cNvPr id="11" name="TextBox 10"/>
            <p:cNvSpPr txBox="1"/>
            <p:nvPr/>
          </p:nvSpPr>
          <p:spPr>
            <a:xfrm>
              <a:off x="810893" y="4346933"/>
              <a:ext cx="1946495" cy="37551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Submitted</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810895" y="4836262"/>
              <a:ext cx="1624356" cy="37551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Running</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rotWithShape="1">
            <a:blip r:embed="rId7"/>
            <a:srcRect t="65967"/>
            <a:stretch/>
          </p:blipFill>
          <p:spPr>
            <a:xfrm>
              <a:off x="-447148" y="5675028"/>
              <a:ext cx="4357688" cy="1016258"/>
            </a:xfrm>
            <a:prstGeom prst="rect">
              <a:avLst/>
            </a:prstGeom>
          </p:spPr>
        </p:pic>
        <p:sp>
          <p:nvSpPr>
            <p:cNvPr id="15" name="TextBox 14"/>
            <p:cNvSpPr txBox="1"/>
            <p:nvPr/>
          </p:nvSpPr>
          <p:spPr>
            <a:xfrm>
              <a:off x="810895" y="5753366"/>
              <a:ext cx="2083070" cy="37551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Results data created</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810895" y="6204202"/>
              <a:ext cx="1800512" cy="37551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Results Ready</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4" name="Straight Arrow Connector 23"/>
            <p:cNvCxnSpPr/>
            <p:nvPr/>
          </p:nvCxnSpPr>
          <p:spPr>
            <a:xfrm>
              <a:off x="2868384" y="5912864"/>
              <a:ext cx="3448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868384" y="6392478"/>
              <a:ext cx="3448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884048" y="4532347"/>
              <a:ext cx="3448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868384" y="5011963"/>
              <a:ext cx="3448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le 3"/>
          <p:cNvSpPr>
            <a:spLocks noGrp="1"/>
          </p:cNvSpPr>
          <p:nvPr>
            <p:ph type="title"/>
          </p:nvPr>
        </p:nvSpPr>
        <p:spPr>
          <a:xfrm>
            <a:off x="2138290" y="182359"/>
            <a:ext cx="9664504" cy="492890"/>
          </a:xfrm>
          <a:solidFill>
            <a:schemeClr val="bg1"/>
          </a:solidFill>
        </p:spPr>
        <p:txBody>
          <a:bodyPr>
            <a:normAutofit fontScale="90000"/>
          </a:bodyPr>
          <a:lstStyle/>
          <a:p>
            <a:r>
              <a:rPr lang="en-US" dirty="0" smtClean="0"/>
              <a:t>TauDEM in </a:t>
            </a:r>
            <a:r>
              <a:rPr lang="en-US" dirty="0" err="1" smtClean="0"/>
              <a:t>CyberGIS</a:t>
            </a:r>
            <a:r>
              <a:rPr lang="en-US" dirty="0" smtClean="0"/>
              <a:t> with Data in HydroShare</a:t>
            </a:r>
            <a:endParaRPr lang="en-US" dirty="0"/>
          </a:p>
        </p:txBody>
      </p:sp>
      <p:pic>
        <p:nvPicPr>
          <p:cNvPr id="19" name="Picture 18"/>
          <p:cNvPicPr>
            <a:picLocks noChangeAspect="1"/>
          </p:cNvPicPr>
          <p:nvPr/>
        </p:nvPicPr>
        <p:blipFill rotWithShape="1">
          <a:blip r:embed="rId5"/>
          <a:srcRect t="60591" b="21525"/>
          <a:stretch/>
        </p:blipFill>
        <p:spPr>
          <a:xfrm>
            <a:off x="0" y="5395405"/>
            <a:ext cx="3874803" cy="405441"/>
          </a:xfrm>
          <a:prstGeom prst="rect">
            <a:avLst/>
          </a:prstGeom>
        </p:spPr>
      </p:pic>
      <p:pic>
        <p:nvPicPr>
          <p:cNvPr id="2" name="Picture 1"/>
          <p:cNvPicPr>
            <a:picLocks noChangeAspect="1"/>
          </p:cNvPicPr>
          <p:nvPr/>
        </p:nvPicPr>
        <p:blipFill rotWithShape="1">
          <a:blip r:embed="rId8"/>
          <a:srcRect l="83398" r="4580" b="13030"/>
          <a:stretch/>
        </p:blipFill>
        <p:spPr>
          <a:xfrm>
            <a:off x="3165232" y="5405144"/>
            <a:ext cx="590844" cy="461084"/>
          </a:xfrm>
          <a:prstGeom prst="rect">
            <a:avLst/>
          </a:prstGeom>
        </p:spPr>
      </p:pic>
      <p:sp>
        <p:nvSpPr>
          <p:cNvPr id="20" name="TextBox 19"/>
          <p:cNvSpPr txBox="1"/>
          <p:nvPr/>
        </p:nvSpPr>
        <p:spPr>
          <a:xfrm>
            <a:off x="1127404" y="5453505"/>
            <a:ext cx="1531390"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Visualizations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1" name="Straight Arrow Connector 20"/>
          <p:cNvCxnSpPr/>
          <p:nvPr/>
        </p:nvCxnSpPr>
        <p:spPr>
          <a:xfrm>
            <a:off x="2975072" y="5611913"/>
            <a:ext cx="30968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266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49" y="99710"/>
            <a:ext cx="10972800" cy="687470"/>
          </a:xfrm>
        </p:spPr>
        <p:txBody>
          <a:bodyPr>
            <a:normAutofit fontScale="90000"/>
          </a:bodyPr>
          <a:lstStyle/>
          <a:p>
            <a:r>
              <a:rPr lang="en-US" dirty="0" err="1" smtClean="0"/>
              <a:t>Jupyter</a:t>
            </a:r>
            <a:r>
              <a:rPr lang="en-US" dirty="0" smtClean="0"/>
              <a:t> Python Notebook App</a:t>
            </a:r>
            <a:endParaRPr lang="en-US" dirty="0"/>
          </a:p>
        </p:txBody>
      </p:sp>
      <p:pic>
        <p:nvPicPr>
          <p:cNvPr id="3" name="Picture 2"/>
          <p:cNvPicPr>
            <a:picLocks noChangeAspect="1"/>
          </p:cNvPicPr>
          <p:nvPr/>
        </p:nvPicPr>
        <p:blipFill>
          <a:blip r:embed="rId2"/>
          <a:stretch>
            <a:fillRect/>
          </a:stretch>
        </p:blipFill>
        <p:spPr>
          <a:xfrm>
            <a:off x="453763" y="929099"/>
            <a:ext cx="11433778" cy="5928901"/>
          </a:xfrm>
          <a:prstGeom prst="rect">
            <a:avLst/>
          </a:prstGeom>
        </p:spPr>
      </p:pic>
      <p:sp>
        <p:nvSpPr>
          <p:cNvPr id="4" name="Content Placeholder 2"/>
          <p:cNvSpPr txBox="1">
            <a:spLocks/>
          </p:cNvSpPr>
          <p:nvPr/>
        </p:nvSpPr>
        <p:spPr>
          <a:xfrm>
            <a:off x="6319005" y="4966452"/>
            <a:ext cx="4354331" cy="1126102"/>
          </a:xfrm>
          <a:prstGeom prst="rect">
            <a:avLst/>
          </a:prstGeom>
          <a:solidFill>
            <a:srgbClr val="FFFF0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Write and execute python code acting on content of HydroShare resources and saving results back to HydroShare</a:t>
            </a: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387101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20" y="0"/>
            <a:ext cx="10515600" cy="1325563"/>
          </a:xfrm>
        </p:spPr>
        <p:txBody>
          <a:bodyPr/>
          <a:lstStyle/>
          <a:p>
            <a:r>
              <a:rPr lang="en-US" dirty="0" smtClean="0"/>
              <a:t>HydroShare 2.0</a:t>
            </a:r>
            <a:endParaRPr lang="en-US" dirty="0"/>
          </a:p>
        </p:txBody>
      </p:sp>
      <p:sp>
        <p:nvSpPr>
          <p:cNvPr id="3" name="Content Placeholder 2"/>
          <p:cNvSpPr>
            <a:spLocks noGrp="1"/>
          </p:cNvSpPr>
          <p:nvPr>
            <p:ph idx="1"/>
          </p:nvPr>
        </p:nvSpPr>
        <p:spPr>
          <a:xfrm>
            <a:off x="399788" y="1406003"/>
            <a:ext cx="4961351" cy="4744276"/>
          </a:xfrm>
        </p:spPr>
        <p:txBody>
          <a:bodyPr>
            <a:normAutofit fontScale="70000" lnSpcReduction="20000"/>
          </a:bodyPr>
          <a:lstStyle/>
          <a:p>
            <a:r>
              <a:rPr lang="en-US" dirty="0" smtClean="0"/>
              <a:t>Hydrologic modeling</a:t>
            </a:r>
          </a:p>
          <a:p>
            <a:pPr lvl="1"/>
            <a:r>
              <a:rPr lang="en-US" dirty="0" smtClean="0"/>
              <a:t>Systematic hypothesis testing (SUMMA)</a:t>
            </a:r>
          </a:p>
          <a:p>
            <a:pPr lvl="1"/>
            <a:r>
              <a:rPr lang="en-US" dirty="0" smtClean="0"/>
              <a:t>Transform National Water Model into community water model platform</a:t>
            </a:r>
          </a:p>
          <a:p>
            <a:r>
              <a:rPr lang="en-US" dirty="0" smtClean="0"/>
              <a:t>Social Collaboration</a:t>
            </a:r>
          </a:p>
          <a:p>
            <a:pPr lvl="1"/>
            <a:r>
              <a:rPr lang="en-US" dirty="0" smtClean="0"/>
              <a:t>User driven design</a:t>
            </a:r>
          </a:p>
          <a:p>
            <a:pPr lvl="1"/>
            <a:r>
              <a:rPr lang="en-US" dirty="0" smtClean="0"/>
              <a:t>Incentives, metrics, group collaboration</a:t>
            </a:r>
          </a:p>
          <a:p>
            <a:r>
              <a:rPr lang="en-US" dirty="0" smtClean="0"/>
              <a:t>Storage Agility</a:t>
            </a:r>
          </a:p>
          <a:p>
            <a:pPr lvl="1"/>
            <a:r>
              <a:rPr lang="en-US" dirty="0" smtClean="0"/>
              <a:t>Use 3</a:t>
            </a:r>
            <a:r>
              <a:rPr lang="en-US" baseline="30000" dirty="0" smtClean="0"/>
              <a:t>rd</a:t>
            </a:r>
            <a:r>
              <a:rPr lang="en-US" dirty="0" smtClean="0"/>
              <a:t> party storage (Dropbox, Box, Google, University libraries and digital commons)</a:t>
            </a:r>
          </a:p>
          <a:p>
            <a:r>
              <a:rPr lang="en-US" dirty="0" smtClean="0"/>
              <a:t>App Nursery</a:t>
            </a:r>
          </a:p>
          <a:p>
            <a:pPr lvl="1"/>
            <a:r>
              <a:rPr lang="en-US" dirty="0" smtClean="0"/>
              <a:t>Make it easier to write apps </a:t>
            </a:r>
          </a:p>
          <a:p>
            <a:pPr lvl="1"/>
            <a:r>
              <a:rPr lang="en-US" dirty="0" smtClean="0"/>
              <a:t>Develop and deploy new apps</a:t>
            </a:r>
            <a:endParaRPr lang="en-US" dirty="0"/>
          </a:p>
        </p:txBody>
      </p:sp>
      <p:pic>
        <p:nvPicPr>
          <p:cNvPr id="4" name="Picture 3"/>
          <p:cNvPicPr/>
          <p:nvPr/>
        </p:nvPicPr>
        <p:blipFill rotWithShape="1">
          <a:blip r:embed="rId2"/>
          <a:srcRect l="2289"/>
          <a:stretch/>
        </p:blipFill>
        <p:spPr bwMode="auto">
          <a:xfrm>
            <a:off x="5624187" y="1215420"/>
            <a:ext cx="6437825" cy="46086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8349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HydroShare 2.0 (CI for fully web based hydrologic innovation environment)</a:t>
            </a:r>
            <a:endParaRPr lang="en-US"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2853" t="3848" r="3473" b="5230"/>
          <a:stretch/>
        </p:blipFill>
        <p:spPr bwMode="auto">
          <a:xfrm>
            <a:off x="2114975" y="1690688"/>
            <a:ext cx="7085391" cy="4672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1946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stretch>
            <a:fillRect/>
          </a:stretch>
        </p:blipFill>
        <p:spPr>
          <a:xfrm>
            <a:off x="2381250" y="4129861"/>
            <a:ext cx="7874000" cy="2728139"/>
          </a:xfrm>
          <a:prstGeom prst="rect">
            <a:avLst/>
          </a:prstGeom>
        </p:spPr>
      </p:pic>
      <p:pic>
        <p:nvPicPr>
          <p:cNvPr id="2" name="Picture 1"/>
          <p:cNvPicPr>
            <a:picLocks noChangeAspect="1"/>
          </p:cNvPicPr>
          <p:nvPr/>
        </p:nvPicPr>
        <p:blipFill>
          <a:blip r:embed="rId3"/>
          <a:stretch>
            <a:fillRect/>
          </a:stretch>
        </p:blipFill>
        <p:spPr>
          <a:xfrm>
            <a:off x="2087709" y="23554"/>
            <a:ext cx="8461082" cy="4143891"/>
          </a:xfrm>
          <a:prstGeom prst="rect">
            <a:avLst/>
          </a:prstGeom>
        </p:spPr>
      </p:pic>
    </p:spTree>
    <p:extLst>
      <p:ext uri="{BB962C8B-B14F-4D97-AF65-F5344CB8AC3E}">
        <p14:creationId xmlns:p14="http://schemas.microsoft.com/office/powerpoint/2010/main" val="25521769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normAutofit/>
          </a:bodyPr>
          <a:lstStyle/>
          <a:p>
            <a:r>
              <a:rPr lang="en-US" sz="3600" dirty="0"/>
              <a:t>Summary</a:t>
            </a:r>
          </a:p>
        </p:txBody>
      </p:sp>
      <p:sp>
        <p:nvSpPr>
          <p:cNvPr id="3" name="Content Placeholder 2"/>
          <p:cNvSpPr>
            <a:spLocks noGrp="1"/>
          </p:cNvSpPr>
          <p:nvPr>
            <p:ph idx="1"/>
          </p:nvPr>
        </p:nvSpPr>
        <p:spPr>
          <a:xfrm>
            <a:off x="649356" y="870158"/>
            <a:ext cx="11092068" cy="5472276"/>
          </a:xfrm>
        </p:spPr>
        <p:txBody>
          <a:bodyPr>
            <a:normAutofit fontScale="92500" lnSpcReduction="20000"/>
          </a:bodyPr>
          <a:lstStyle/>
          <a:p>
            <a:pPr marL="514350" indent="-514350">
              <a:buFont typeface="+mj-lt"/>
              <a:buAutoNum type="arabicPeriod"/>
            </a:pPr>
            <a:r>
              <a:rPr lang="en-US" dirty="0"/>
              <a:t>A new, </a:t>
            </a:r>
            <a:r>
              <a:rPr lang="en-US" dirty="0">
                <a:solidFill>
                  <a:srgbClr val="FF0000"/>
                </a:solidFill>
              </a:rPr>
              <a:t>web-based system </a:t>
            </a:r>
            <a:r>
              <a:rPr lang="en-US" dirty="0"/>
              <a:t>for advancing model and data sharing </a:t>
            </a:r>
            <a:endParaRPr lang="en-US" dirty="0" smtClean="0"/>
          </a:p>
          <a:p>
            <a:pPr marL="514350" indent="-514350">
              <a:buFont typeface="+mj-lt"/>
              <a:buAutoNum type="arabicPeriod"/>
            </a:pPr>
            <a:r>
              <a:rPr lang="en-US" dirty="0" smtClean="0"/>
              <a:t>Access </a:t>
            </a:r>
            <a:r>
              <a:rPr lang="en-US" dirty="0" smtClean="0">
                <a:solidFill>
                  <a:srgbClr val="FF0000"/>
                </a:solidFill>
              </a:rPr>
              <a:t>multiple types </a:t>
            </a:r>
            <a:r>
              <a:rPr lang="en-US" dirty="0">
                <a:solidFill>
                  <a:srgbClr val="FF0000"/>
                </a:solidFill>
              </a:rPr>
              <a:t>of hydrologic data </a:t>
            </a:r>
            <a:r>
              <a:rPr lang="en-US" dirty="0"/>
              <a:t>using </a:t>
            </a:r>
            <a:r>
              <a:rPr lang="en-US" dirty="0">
                <a:solidFill>
                  <a:srgbClr val="FF0000"/>
                </a:solidFill>
              </a:rPr>
              <a:t>standards</a:t>
            </a:r>
            <a:r>
              <a:rPr lang="en-US" dirty="0"/>
              <a:t> compliant data formats and interfaces </a:t>
            </a:r>
            <a:endParaRPr lang="en-US" dirty="0" smtClean="0"/>
          </a:p>
          <a:p>
            <a:pPr marL="514350" indent="-514350">
              <a:buFont typeface="+mj-lt"/>
              <a:buAutoNum type="arabicPeriod"/>
            </a:pPr>
            <a:r>
              <a:rPr lang="en-US" dirty="0" smtClean="0"/>
              <a:t>Flexible </a:t>
            </a:r>
            <a:r>
              <a:rPr lang="en-US" dirty="0">
                <a:solidFill>
                  <a:srgbClr val="FF0000"/>
                </a:solidFill>
              </a:rPr>
              <a:t>discovery</a:t>
            </a:r>
            <a:r>
              <a:rPr lang="en-US" dirty="0"/>
              <a:t> functionality </a:t>
            </a:r>
            <a:endParaRPr lang="en-US" dirty="0" smtClean="0"/>
          </a:p>
          <a:p>
            <a:pPr marL="514350" indent="-514350">
              <a:buFont typeface="+mj-lt"/>
              <a:buAutoNum type="arabicPeriod"/>
            </a:pPr>
            <a:r>
              <a:rPr lang="en-US" dirty="0" smtClean="0">
                <a:solidFill>
                  <a:srgbClr val="FF0000"/>
                </a:solidFill>
              </a:rPr>
              <a:t>Model</a:t>
            </a:r>
            <a:r>
              <a:rPr lang="en-US" dirty="0" smtClean="0"/>
              <a:t> sharing and execution</a:t>
            </a:r>
            <a:endParaRPr lang="en-US" dirty="0"/>
          </a:p>
          <a:p>
            <a:pPr marL="514350" indent="-514350">
              <a:buFont typeface="+mj-lt"/>
              <a:buAutoNum type="arabicPeriod"/>
            </a:pPr>
            <a:r>
              <a:rPr lang="en-US" dirty="0" smtClean="0"/>
              <a:t>Facilitate </a:t>
            </a:r>
            <a:r>
              <a:rPr lang="en-US" dirty="0"/>
              <a:t>and ease access to use of </a:t>
            </a:r>
            <a:r>
              <a:rPr lang="en-US" dirty="0">
                <a:solidFill>
                  <a:srgbClr val="FF0000"/>
                </a:solidFill>
              </a:rPr>
              <a:t>high performance </a:t>
            </a:r>
            <a:r>
              <a:rPr lang="en-US" dirty="0" smtClean="0">
                <a:solidFill>
                  <a:srgbClr val="FF0000"/>
                </a:solidFill>
              </a:rPr>
              <a:t>computing</a:t>
            </a:r>
          </a:p>
          <a:p>
            <a:pPr marL="514350" indent="-514350">
              <a:buFont typeface="+mj-lt"/>
              <a:buAutoNum type="arabicPeriod"/>
            </a:pPr>
            <a:r>
              <a:rPr lang="en-US" dirty="0" smtClean="0"/>
              <a:t>Social </a:t>
            </a:r>
            <a:r>
              <a:rPr lang="en-US" dirty="0"/>
              <a:t>media and </a:t>
            </a:r>
            <a:r>
              <a:rPr lang="en-US" dirty="0">
                <a:solidFill>
                  <a:srgbClr val="FF0000"/>
                </a:solidFill>
              </a:rPr>
              <a:t>collaboration</a:t>
            </a:r>
            <a:r>
              <a:rPr lang="en-US" dirty="0"/>
              <a:t> functionality</a:t>
            </a:r>
          </a:p>
          <a:p>
            <a:pPr marL="514350" indent="-514350">
              <a:buFont typeface="+mj-lt"/>
              <a:buAutoNum type="arabicPeriod" startAt="7"/>
            </a:pPr>
            <a:r>
              <a:rPr lang="en-US" dirty="0">
                <a:solidFill>
                  <a:srgbClr val="FF0000"/>
                </a:solidFill>
              </a:rPr>
              <a:t>Links</a:t>
            </a:r>
            <a:r>
              <a:rPr lang="en-US" dirty="0"/>
              <a:t> to other data and modeling </a:t>
            </a:r>
            <a:r>
              <a:rPr lang="en-US" dirty="0" smtClean="0"/>
              <a:t>systems</a:t>
            </a:r>
          </a:p>
          <a:p>
            <a:pPr marL="514350" indent="-514350">
              <a:buFont typeface="+mj-lt"/>
              <a:buAutoNum type="arabicPeriod" startAt="7"/>
            </a:pPr>
            <a:r>
              <a:rPr lang="en-US" dirty="0"/>
              <a:t>Enable more rapid </a:t>
            </a:r>
            <a:r>
              <a:rPr lang="en-US" dirty="0">
                <a:solidFill>
                  <a:srgbClr val="FF0000"/>
                </a:solidFill>
              </a:rPr>
              <a:t>advances in hydrologic understanding through collaborative data sharing</a:t>
            </a:r>
            <a:r>
              <a:rPr lang="en-US" dirty="0"/>
              <a:t>, analysis and </a:t>
            </a:r>
            <a:r>
              <a:rPr lang="en-US" dirty="0" smtClean="0"/>
              <a:t>modeling </a:t>
            </a:r>
          </a:p>
          <a:p>
            <a:pPr marL="514350" indent="-514350">
              <a:buFont typeface="+mj-lt"/>
              <a:buAutoNum type="arabicPeriod" startAt="7"/>
            </a:pPr>
            <a:r>
              <a:rPr lang="en-US" dirty="0" smtClean="0"/>
              <a:t>Sustained operation by CUAHSI</a:t>
            </a:r>
          </a:p>
          <a:p>
            <a:pPr marL="514350" indent="-514350">
              <a:buFont typeface="+mj-lt"/>
              <a:buAutoNum type="arabicPeriod" startAt="7"/>
            </a:pPr>
            <a:r>
              <a:rPr lang="en-US" dirty="0" smtClean="0"/>
              <a:t>A growing community of users </a:t>
            </a:r>
          </a:p>
          <a:p>
            <a:pPr marL="0" indent="0">
              <a:buNone/>
            </a:pPr>
            <a:endParaRPr lang="en-US" dirty="0" smtClean="0">
              <a:solidFill>
                <a:srgbClr val="FF0000"/>
              </a:solidFill>
            </a:endParaRPr>
          </a:p>
          <a:p>
            <a:endParaRPr lang="en-US" dirty="0"/>
          </a:p>
        </p:txBody>
      </p:sp>
    </p:spTree>
    <p:extLst>
      <p:ext uri="{BB962C8B-B14F-4D97-AF65-F5344CB8AC3E}">
        <p14:creationId xmlns:p14="http://schemas.microsoft.com/office/powerpoint/2010/main" val="290929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61042" y="4120329"/>
            <a:ext cx="28194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day = 96 observations</a:t>
            </a:r>
          </a:p>
        </p:txBody>
      </p:sp>
      <p:sp>
        <p:nvSpPr>
          <p:cNvPr id="19" name="TextBox 18"/>
          <p:cNvSpPr txBox="1"/>
          <p:nvPr/>
        </p:nvSpPr>
        <p:spPr>
          <a:xfrm>
            <a:off x="3861042" y="4103329"/>
            <a:ext cx="3048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week = 672 observations</a:t>
            </a:r>
          </a:p>
        </p:txBody>
      </p:sp>
      <p:sp>
        <p:nvSpPr>
          <p:cNvPr id="20" name="TextBox 19"/>
          <p:cNvSpPr txBox="1"/>
          <p:nvPr/>
        </p:nvSpPr>
        <p:spPr>
          <a:xfrm>
            <a:off x="3861042" y="4125580"/>
            <a:ext cx="35052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month = 2880 observations</a:t>
            </a:r>
          </a:p>
        </p:txBody>
      </p:sp>
      <p:sp>
        <p:nvSpPr>
          <p:cNvPr id="21" name="TextBox 20"/>
          <p:cNvSpPr txBox="1"/>
          <p:nvPr/>
        </p:nvSpPr>
        <p:spPr>
          <a:xfrm>
            <a:off x="3861043" y="4125580"/>
            <a:ext cx="4531971"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year = 35,040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 far (~1.5 years) = 55,000+ 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1524000" y="1356150"/>
            <a:ext cx="9144000" cy="2736000"/>
          </a:xfrm>
          <a:prstGeom prst="rect">
            <a:avLst/>
          </a:prstGeom>
          <a:ln w="6350" cmpd="sng">
            <a:solidFill>
              <a:schemeClr val="tx1"/>
            </a:solidFill>
          </a:ln>
        </p:spPr>
      </p:pic>
      <p:pic>
        <p:nvPicPr>
          <p:cNvPr id="8" name="Picture 7"/>
          <p:cNvPicPr>
            <a:picLocks noChangeAspect="1"/>
          </p:cNvPicPr>
          <p:nvPr/>
        </p:nvPicPr>
        <p:blipFill>
          <a:blip r:embed="rId4"/>
          <a:stretch>
            <a:fillRect/>
          </a:stretch>
        </p:blipFill>
        <p:spPr>
          <a:xfrm>
            <a:off x="1524000" y="1370524"/>
            <a:ext cx="9144000" cy="2749826"/>
          </a:xfrm>
          <a:prstGeom prst="rect">
            <a:avLst/>
          </a:prstGeom>
          <a:ln w="6350" cmpd="sng">
            <a:solidFill>
              <a:schemeClr val="tx1"/>
            </a:solidFill>
          </a:ln>
        </p:spPr>
      </p:pic>
      <p:pic>
        <p:nvPicPr>
          <p:cNvPr id="4" name="Picture 3"/>
          <p:cNvPicPr>
            <a:picLocks noChangeAspect="1"/>
          </p:cNvPicPr>
          <p:nvPr/>
        </p:nvPicPr>
        <p:blipFill>
          <a:blip r:embed="rId5"/>
          <a:stretch>
            <a:fillRect/>
          </a:stretch>
        </p:blipFill>
        <p:spPr>
          <a:xfrm>
            <a:off x="1524394" y="1370524"/>
            <a:ext cx="9144000" cy="2721626"/>
          </a:xfrm>
          <a:prstGeom prst="rect">
            <a:avLst/>
          </a:prstGeom>
          <a:ln w="6350" cmpd="sng">
            <a:solidFill>
              <a:schemeClr val="tx1"/>
            </a:solidFill>
          </a:ln>
        </p:spPr>
      </p:pic>
      <p:pic>
        <p:nvPicPr>
          <p:cNvPr id="3" name="Picture 2"/>
          <p:cNvPicPr>
            <a:picLocks noChangeAspect="1"/>
          </p:cNvPicPr>
          <p:nvPr/>
        </p:nvPicPr>
        <p:blipFill>
          <a:blip r:embed="rId6"/>
          <a:stretch>
            <a:fillRect/>
          </a:stretch>
        </p:blipFill>
        <p:spPr>
          <a:xfrm>
            <a:off x="1524000" y="1361461"/>
            <a:ext cx="9144000" cy="2758869"/>
          </a:xfrm>
          <a:prstGeom prst="rect">
            <a:avLst/>
          </a:prstGeom>
          <a:ln w="6350" cmpd="sng">
            <a:solidFill>
              <a:schemeClr val="tx1"/>
            </a:solidFill>
          </a:ln>
        </p:spPr>
      </p:pic>
      <p:sp>
        <p:nvSpPr>
          <p:cNvPr id="2" name="Title 1"/>
          <p:cNvSpPr>
            <a:spLocks noGrp="1"/>
          </p:cNvSpPr>
          <p:nvPr>
            <p:ph type="title"/>
          </p:nvPr>
        </p:nvSpPr>
        <p:spPr>
          <a:xfrm>
            <a:off x="1981200" y="154718"/>
            <a:ext cx="8229600" cy="1143000"/>
          </a:xfrm>
        </p:spPr>
        <p:txBody>
          <a:bodyPr/>
          <a:lstStyle/>
          <a:p>
            <a:pPr algn="ctr"/>
            <a:r>
              <a:rPr lang="en-US" b="1" dirty="0" smtClean="0"/>
              <a:t>The Data Deluge</a:t>
            </a:r>
            <a:endParaRPr lang="en-US" b="1" dirty="0"/>
          </a:p>
        </p:txBody>
      </p:sp>
      <p:sp>
        <p:nvSpPr>
          <p:cNvPr id="22" name="TextBox 21"/>
          <p:cNvSpPr txBox="1"/>
          <p:nvPr/>
        </p:nvSpPr>
        <p:spPr>
          <a:xfrm>
            <a:off x="1555416" y="5256677"/>
            <a:ext cx="416024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1640654" y="4840477"/>
            <a:ext cx="5475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Times 14 Aquatic Sites with ~26 Variables</a:t>
            </a:r>
          </a:p>
        </p:txBody>
      </p:sp>
      <p:sp>
        <p:nvSpPr>
          <p:cNvPr id="26" name="TextBox 25"/>
          <p:cNvSpPr txBox="1"/>
          <p:nvPr/>
        </p:nvSpPr>
        <p:spPr>
          <a:xfrm>
            <a:off x="1640654" y="5441343"/>
            <a:ext cx="800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Plus different versions of the data (raw versus checked)  = </a:t>
            </a:r>
            <a:r>
              <a:rPr kumimoji="0" lang="en-US" sz="1800" b="1" i="0" u="none" strike="noStrike" kern="1200" cap="none" spc="0" normalizeH="0" baseline="0" noProof="0" dirty="0">
                <a:ln>
                  <a:noFill/>
                </a:ln>
                <a:solidFill>
                  <a:prstClr val="black"/>
                </a:solidFill>
                <a:effectLst/>
                <a:uLnTx/>
                <a:uFillTx/>
                <a:latin typeface="Calibri"/>
                <a:ea typeface="+mn-ea"/>
                <a:cs typeface="+mn-cs"/>
              </a:rPr>
              <a:t>43,400,000+</a:t>
            </a:r>
            <a:r>
              <a:rPr kumimoji="0" lang="en-US" sz="1800" b="0" i="0" u="none" strike="noStrike" kern="1200" cap="none" spc="0" normalizeH="0" baseline="0" noProof="0" dirty="0">
                <a:ln>
                  <a:noFill/>
                </a:ln>
                <a:solidFill>
                  <a:prstClr val="black"/>
                </a:solidFill>
                <a:effectLst/>
                <a:uLnTx/>
                <a:uFillTx/>
                <a:latin typeface="Calibri"/>
                <a:ea typeface="+mn-ea"/>
                <a:cs typeface="+mn-cs"/>
              </a:rPr>
              <a:t> observations </a:t>
            </a:r>
          </a:p>
        </p:txBody>
      </p:sp>
      <p:sp>
        <p:nvSpPr>
          <p:cNvPr id="7" name="TextBox 6"/>
          <p:cNvSpPr txBox="1"/>
          <p:nvPr/>
        </p:nvSpPr>
        <p:spPr>
          <a:xfrm>
            <a:off x="1555416" y="6018077"/>
            <a:ext cx="8242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You need some infrastructure to manage and share the data. </a:t>
            </a: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641654" y="4470220"/>
            <a:ext cx="2550346" cy="2208715"/>
          </a:xfrm>
          <a:prstGeom prst="rect">
            <a:avLst/>
          </a:prstGeom>
        </p:spPr>
      </p:pic>
      <p:pic>
        <p:nvPicPr>
          <p:cNvPr id="10" name="Picture 9"/>
          <p:cNvPicPr>
            <a:picLocks noChangeAspect="1"/>
          </p:cNvPicPr>
          <p:nvPr/>
        </p:nvPicPr>
        <p:blipFill>
          <a:blip r:embed="rId8"/>
          <a:stretch>
            <a:fillRect/>
          </a:stretch>
        </p:blipFill>
        <p:spPr>
          <a:xfrm>
            <a:off x="1728380" y="251727"/>
            <a:ext cx="1775834" cy="991970"/>
          </a:xfrm>
          <a:prstGeom prst="rect">
            <a:avLst/>
          </a:prstGeom>
        </p:spPr>
      </p:pic>
      <p:sp>
        <p:nvSpPr>
          <p:cNvPr id="29" name="TextBox 28"/>
          <p:cNvSpPr txBox="1"/>
          <p:nvPr/>
        </p:nvSpPr>
        <p:spPr>
          <a:xfrm>
            <a:off x="1640654" y="5124269"/>
            <a:ext cx="5475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Times 14 Climate Sites with ~74 Variables</a:t>
            </a:r>
          </a:p>
        </p:txBody>
      </p:sp>
      <p:sp>
        <p:nvSpPr>
          <p:cNvPr id="18" name="TextBox 17"/>
          <p:cNvSpPr txBox="1"/>
          <p:nvPr/>
        </p:nvSpPr>
        <p:spPr>
          <a:xfrm>
            <a:off x="103959" y="6445262"/>
            <a:ext cx="2088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Calibri"/>
                <a:ea typeface="+mn-ea"/>
                <a:cs typeface="+mn-cs"/>
              </a:rPr>
              <a:t>From Jeff Horsburgh</a:t>
            </a:r>
            <a:endPar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39755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19" grpId="1" animBg="1"/>
      <p:bldP spid="20" grpId="0" animBg="1"/>
      <p:bldP spid="20" grpId="1" animBg="1"/>
      <p:bldP spid="21" grpId="0" animBg="1"/>
      <p:bldP spid="6" grpId="0"/>
      <p:bldP spid="26" grpId="0"/>
      <p:bldP spid="7"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learn more</a:t>
            </a:r>
            <a:endParaRPr lang="en-US" dirty="0"/>
          </a:p>
        </p:txBody>
      </p:sp>
      <p:sp>
        <p:nvSpPr>
          <p:cNvPr id="3" name="Content Placeholder 2"/>
          <p:cNvSpPr>
            <a:spLocks noGrp="1"/>
          </p:cNvSpPr>
          <p:nvPr>
            <p:ph idx="1"/>
          </p:nvPr>
        </p:nvSpPr>
        <p:spPr>
          <a:xfrm>
            <a:off x="2269311" y="1506384"/>
            <a:ext cx="6389318" cy="4351338"/>
          </a:xfrm>
        </p:spPr>
        <p:txBody>
          <a:bodyPr>
            <a:normAutofit/>
          </a:bodyPr>
          <a:lstStyle/>
          <a:p>
            <a:r>
              <a:rPr lang="en-US" dirty="0" smtClean="0">
                <a:hlinkClick r:id="rId2"/>
              </a:rPr>
              <a:t>www.hydroshare.org</a:t>
            </a:r>
            <a:r>
              <a:rPr lang="en-US" dirty="0" smtClean="0"/>
              <a:t> </a:t>
            </a:r>
          </a:p>
        </p:txBody>
      </p:sp>
      <p:pic>
        <p:nvPicPr>
          <p:cNvPr id="5" name="Picture 4"/>
          <p:cNvPicPr>
            <a:picLocks noChangeAspect="1"/>
          </p:cNvPicPr>
          <p:nvPr/>
        </p:nvPicPr>
        <p:blipFill>
          <a:blip r:embed="rId3"/>
          <a:stretch>
            <a:fillRect/>
          </a:stretch>
        </p:blipFill>
        <p:spPr>
          <a:xfrm>
            <a:off x="2269311" y="2165847"/>
            <a:ext cx="8462189" cy="5789039"/>
          </a:xfrm>
          <a:prstGeom prst="rect">
            <a:avLst/>
          </a:prstGeom>
        </p:spPr>
      </p:pic>
      <p:sp>
        <p:nvSpPr>
          <p:cNvPr id="6" name="Oval 5"/>
          <p:cNvSpPr/>
          <p:nvPr/>
        </p:nvSpPr>
        <p:spPr>
          <a:xfrm>
            <a:off x="7426729" y="2831947"/>
            <a:ext cx="12827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6910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3223" y="1345544"/>
            <a:ext cx="8229600" cy="3524348"/>
          </a:xfrm>
        </p:spPr>
        <p:txBody>
          <a:bodyPr>
            <a:normAutofit/>
          </a:bodyPr>
          <a:lstStyle/>
          <a:p>
            <a:pPr lvl="1"/>
            <a:r>
              <a:rPr lang="en-US" sz="2000" dirty="0"/>
              <a:t>USU</a:t>
            </a:r>
          </a:p>
          <a:p>
            <a:pPr lvl="1"/>
            <a:r>
              <a:rPr lang="en-US" sz="2000" dirty="0"/>
              <a:t>RENCI/UNC</a:t>
            </a:r>
          </a:p>
          <a:p>
            <a:pPr lvl="1"/>
            <a:r>
              <a:rPr lang="en-US" sz="2000" dirty="0"/>
              <a:t>CUAHSI</a:t>
            </a:r>
          </a:p>
          <a:p>
            <a:pPr lvl="1"/>
            <a:r>
              <a:rPr lang="en-US" sz="2000" dirty="0"/>
              <a:t>BYU</a:t>
            </a:r>
          </a:p>
          <a:p>
            <a:pPr lvl="1"/>
            <a:r>
              <a:rPr lang="en-US" sz="2000" dirty="0"/>
              <a:t>Tufts</a:t>
            </a:r>
          </a:p>
          <a:p>
            <a:pPr lvl="1"/>
            <a:r>
              <a:rPr lang="en-US" sz="2000" dirty="0"/>
              <a:t>UVA</a:t>
            </a:r>
          </a:p>
          <a:p>
            <a:pPr lvl="1"/>
            <a:r>
              <a:rPr lang="en-US" sz="2000" dirty="0"/>
              <a:t>Texas </a:t>
            </a:r>
          </a:p>
          <a:p>
            <a:pPr lvl="1"/>
            <a:r>
              <a:rPr lang="en-US" sz="2000" dirty="0"/>
              <a:t>Purdue</a:t>
            </a:r>
          </a:p>
          <a:p>
            <a:pPr lvl="1"/>
            <a:r>
              <a:rPr lang="en-US" sz="2000" dirty="0" smtClean="0"/>
              <a:t>SDSC</a:t>
            </a:r>
          </a:p>
          <a:p>
            <a:pPr lvl="1"/>
            <a:r>
              <a:rPr lang="en-US" sz="2000" dirty="0" err="1" smtClean="0"/>
              <a:t>Caktus</a:t>
            </a:r>
            <a:endParaRPr lang="en-US" sz="2000" dirty="0"/>
          </a:p>
        </p:txBody>
      </p:sp>
      <p:sp>
        <p:nvSpPr>
          <p:cNvPr id="4" name="Title 1"/>
          <p:cNvSpPr>
            <a:spLocks noGrp="1"/>
          </p:cNvSpPr>
          <p:nvPr>
            <p:ph type="title"/>
          </p:nvPr>
        </p:nvSpPr>
        <p:spPr>
          <a:xfrm>
            <a:off x="2038821" y="1"/>
            <a:ext cx="8229600" cy="721114"/>
          </a:xfrm>
        </p:spPr>
        <p:txBody>
          <a:bodyPr>
            <a:normAutofit/>
          </a:bodyPr>
          <a:lstStyle/>
          <a:p>
            <a:r>
              <a:rPr lang="en-US" dirty="0" smtClean="0"/>
              <a:t>Thanks to the HydroShare team!</a:t>
            </a:r>
            <a:endParaRPr lang="en-US" dirty="0"/>
          </a:p>
        </p:txBody>
      </p:sp>
      <p:sp>
        <p:nvSpPr>
          <p:cNvPr id="35" name="Rectangle 10"/>
          <p:cNvSpPr>
            <a:spLocks noChangeArrowheads="1"/>
          </p:cNvSpPr>
          <p:nvPr/>
        </p:nvSpPr>
        <p:spPr bwMode="auto">
          <a:xfrm>
            <a:off x="1581621" y="5867400"/>
            <a:ext cx="8804416" cy="73866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Calibri" panose="020F0502020204030204"/>
                <a:ea typeface="+mn-ea"/>
                <a:cs typeface="+mn-cs"/>
                <a:hlinkClick r:id="rId3"/>
              </a:rPr>
              <a:t>http://www.hydroshare.org</a:t>
            </a:r>
            <a:r>
              <a:rPr kumimoji="0" lang="en-US" sz="2400" b="0" i="0" u="none" strike="noStrike" kern="1200" cap="none" spc="0" normalizeH="0" baseline="0" noProof="0" dirty="0">
                <a:ln>
                  <a:noFill/>
                </a:ln>
                <a:solidFill>
                  <a:srgbClr val="1F497D"/>
                </a:solidFill>
                <a:effectLst/>
                <a:uLnTx/>
                <a:uFillTx/>
                <a:latin typeface="Calibri" panose="020F0502020204030204"/>
                <a:ea typeface="+mn-ea"/>
                <a:cs typeface="+mn-cs"/>
              </a:rPr>
              <a:t>  </a:t>
            </a:r>
          </a:p>
        </p:txBody>
      </p:sp>
      <p:pic>
        <p:nvPicPr>
          <p:cNvPr id="30" name="Picture 3" descr="C:\Users\dtarb\Dave\Projects\CUAHSI\HydroShare\Logo\Hydroshar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4184" y="6154896"/>
            <a:ext cx="2277519" cy="46283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8153400" y="6041481"/>
            <a:ext cx="2410869" cy="763893"/>
            <a:chOff x="6320485" y="5943600"/>
            <a:chExt cx="2719784" cy="861774"/>
          </a:xfrm>
        </p:grpSpPr>
        <p:sp>
          <p:nvSpPr>
            <p:cNvPr id="15"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1" descr="nsf4c"/>
            <p:cNvPicPr>
              <a:picLocks noChangeAspect="1" noChangeArrowheads="1"/>
            </p:cNvPicPr>
            <p:nvPr/>
          </p:nvPicPr>
          <p:blipFill>
            <a:blip r:embed="rId5" cstate="print"/>
            <a:srcRect/>
            <a:stretch>
              <a:fillRect/>
            </a:stretch>
          </p:blipFill>
          <p:spPr bwMode="auto">
            <a:xfrm>
              <a:off x="6420813" y="6001334"/>
              <a:ext cx="803093" cy="722733"/>
            </a:xfrm>
            <a:prstGeom prst="rect">
              <a:avLst/>
            </a:prstGeom>
            <a:noFill/>
            <a:ln w="9525">
              <a:noFill/>
              <a:miter lim="800000"/>
              <a:headEnd/>
              <a:tailEnd/>
            </a:ln>
          </p:spPr>
        </p:pic>
        <p:sp>
          <p:nvSpPr>
            <p:cNvPr id="17" name="Text Box 12"/>
            <p:cNvSpPr txBox="1">
              <a:spLocks noChangeArrowheads="1"/>
            </p:cNvSpPr>
            <p:nvPr/>
          </p:nvSpPr>
          <p:spPr bwMode="auto">
            <a:xfrm>
              <a:off x="7391400" y="5943600"/>
              <a:ext cx="1447800" cy="861774"/>
            </a:xfrm>
            <a:prstGeom prst="rect">
              <a:avLst/>
            </a:prstGeom>
            <a:noFill/>
            <a:ln w="9525" algn="ctr">
              <a:noFill/>
              <a:miter lim="800000"/>
              <a:headEnd/>
              <a:tailEnd/>
            </a:ln>
          </p:spPr>
          <p:txBody>
            <a:bodyPr wrap="square">
              <a:spAutoFit/>
            </a:bodyPr>
            <a:lstStyle/>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ACI-1148453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ACI-1148090</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3894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2012-2017</a:t>
              </a:r>
            </a:p>
          </p:txBody>
        </p:sp>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9232" y="772292"/>
            <a:ext cx="7518960" cy="4916694"/>
          </a:xfrm>
          <a:prstGeom prst="rect">
            <a:avLst/>
          </a:prstGeom>
        </p:spPr>
      </p:pic>
    </p:spTree>
    <p:extLst>
      <p:ext uri="{BB962C8B-B14F-4D97-AF65-F5344CB8AC3E}">
        <p14:creationId xmlns:p14="http://schemas.microsoft.com/office/powerpoint/2010/main" val="163494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781" y="337242"/>
            <a:ext cx="4445561" cy="1127159"/>
          </a:xfrm>
        </p:spPr>
        <p:txBody>
          <a:bodyPr>
            <a:normAutofit fontScale="90000"/>
          </a:bodyPr>
          <a:lstStyle/>
          <a:p>
            <a:r>
              <a:rPr lang="en-US" dirty="0" smtClean="0"/>
              <a:t>The challenge of data heterogeneity</a:t>
            </a:r>
            <a:endParaRPr lang="en-US" dirty="0"/>
          </a:p>
        </p:txBody>
      </p:sp>
      <p:sp>
        <p:nvSpPr>
          <p:cNvPr id="3" name="Content Placeholder 2"/>
          <p:cNvSpPr>
            <a:spLocks noGrp="1"/>
          </p:cNvSpPr>
          <p:nvPr>
            <p:ph idx="1"/>
          </p:nvPr>
        </p:nvSpPr>
        <p:spPr>
          <a:xfrm>
            <a:off x="2057401" y="1420523"/>
            <a:ext cx="4369361" cy="4525963"/>
          </a:xfrm>
        </p:spPr>
        <p:txBody>
          <a:bodyPr>
            <a:noAutofit/>
          </a:bodyPr>
          <a:lstStyle/>
          <a:p>
            <a:r>
              <a:rPr lang="en-US" sz="2000" dirty="0"/>
              <a:t>From dispersed federal agencies</a:t>
            </a:r>
          </a:p>
          <a:p>
            <a:r>
              <a:rPr lang="en-US" sz="2000" dirty="0"/>
              <a:t>From investigators collected for different purposes</a:t>
            </a:r>
          </a:p>
          <a:p>
            <a:r>
              <a:rPr lang="en-US" sz="2000" dirty="0"/>
              <a:t>Different formats</a:t>
            </a:r>
          </a:p>
          <a:p>
            <a:pPr lvl="1"/>
            <a:r>
              <a:rPr lang="en-US" sz="1800" dirty="0"/>
              <a:t>Points</a:t>
            </a:r>
          </a:p>
          <a:p>
            <a:pPr lvl="1"/>
            <a:r>
              <a:rPr lang="en-US" sz="1800" dirty="0"/>
              <a:t>Lines</a:t>
            </a:r>
          </a:p>
          <a:p>
            <a:pPr lvl="1"/>
            <a:r>
              <a:rPr lang="en-US" sz="1800" dirty="0"/>
              <a:t>Polygons</a:t>
            </a:r>
          </a:p>
          <a:p>
            <a:pPr lvl="1"/>
            <a:r>
              <a:rPr lang="en-US" sz="1800" dirty="0"/>
              <a:t>Fields</a:t>
            </a:r>
          </a:p>
          <a:p>
            <a:pPr lvl="1"/>
            <a:r>
              <a:rPr lang="en-US" sz="1800" dirty="0"/>
              <a:t>Time Series</a:t>
            </a:r>
          </a:p>
          <a:p>
            <a:pPr marL="0" indent="0">
              <a:buNone/>
            </a:pPr>
            <a:endParaRPr lang="en-US" sz="2000" dirty="0"/>
          </a:p>
          <a:p>
            <a:pPr marL="0" indent="0">
              <a:buNone/>
            </a:pPr>
            <a:endParaRPr lang="en-US" sz="2000" dirty="0"/>
          </a:p>
        </p:txBody>
      </p:sp>
      <p:grpSp>
        <p:nvGrpSpPr>
          <p:cNvPr id="4" name="Group 18"/>
          <p:cNvGrpSpPr>
            <a:grpSpLocks/>
          </p:cNvGrpSpPr>
          <p:nvPr/>
        </p:nvGrpSpPr>
        <p:grpSpPr bwMode="auto">
          <a:xfrm>
            <a:off x="6562988"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Rainfall and Meteorology</a:t>
              </a:r>
            </a:p>
          </p:txBody>
        </p:sp>
      </p:grpSp>
      <p:pic>
        <p:nvPicPr>
          <p:cNvPr id="8" name="Picture 7" descr="stream3"/>
          <p:cNvPicPr>
            <a:picLocks noChangeArrowheads="1"/>
          </p:cNvPicPr>
          <p:nvPr/>
        </p:nvPicPr>
        <p:blipFill>
          <a:blip r:embed="rId3" cstate="print"/>
          <a:stretch>
            <a:fillRect/>
          </a:stretch>
        </p:blipFill>
        <p:spPr bwMode="auto">
          <a:xfrm>
            <a:off x="9067801"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8945558" y="76200"/>
            <a:ext cx="1722443" cy="369332"/>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Water quantity</a:t>
            </a:r>
          </a:p>
        </p:txBody>
      </p:sp>
      <p:grpSp>
        <p:nvGrpSpPr>
          <p:cNvPr id="13" name="Group 20"/>
          <p:cNvGrpSpPr>
            <a:grpSpLocks/>
          </p:cNvGrpSpPr>
          <p:nvPr/>
        </p:nvGrpSpPr>
        <p:grpSpPr bwMode="auto">
          <a:xfrm>
            <a:off x="9067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414367"/>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Soil water </a:t>
              </a:r>
            </a:p>
          </p:txBody>
        </p:sp>
      </p:grpSp>
      <p:grpSp>
        <p:nvGrpSpPr>
          <p:cNvPr id="16" name="Group 21"/>
          <p:cNvGrpSpPr>
            <a:grpSpLocks/>
          </p:cNvGrpSpPr>
          <p:nvPr/>
        </p:nvGrpSpPr>
        <p:grpSpPr bwMode="auto">
          <a:xfrm>
            <a:off x="9067800" y="4549548"/>
            <a:ext cx="1447800" cy="2123684"/>
            <a:chOff x="6626225" y="3835400"/>
            <a:chExt cx="1600200" cy="2321794"/>
          </a:xfrm>
        </p:grpSpPr>
        <p:sp>
          <p:nvSpPr>
            <p:cNvPr id="17" name="Text Box 10"/>
            <p:cNvSpPr txBox="1">
              <a:spLocks noChangeArrowheads="1"/>
            </p:cNvSpPr>
            <p:nvPr/>
          </p:nvSpPr>
          <p:spPr bwMode="auto">
            <a:xfrm>
              <a:off x="6626225" y="3835400"/>
              <a:ext cx="1600200" cy="40378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6867087" y="76200"/>
            <a:ext cx="1600200" cy="369332"/>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6867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426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7341161" y="4748119"/>
            <a:ext cx="494046"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GIS</a:t>
            </a:r>
          </a:p>
        </p:txBody>
      </p:sp>
      <p:sp>
        <p:nvSpPr>
          <p:cNvPr id="10" name="TextBox 9"/>
          <p:cNvSpPr txBox="1"/>
          <p:nvPr/>
        </p:nvSpPr>
        <p:spPr>
          <a:xfrm>
            <a:off x="1921175" y="4754451"/>
            <a:ext cx="3848941"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The way that data is stored can enhance or inhibit the analysis that can be done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We need ways to organize the data we work with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Data models</a:t>
            </a:r>
          </a:p>
        </p:txBody>
      </p:sp>
    </p:spTree>
    <p:extLst>
      <p:ext uri="{BB962C8B-B14F-4D97-AF65-F5344CB8AC3E}">
        <p14:creationId xmlns:p14="http://schemas.microsoft.com/office/powerpoint/2010/main" val="3196055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1" t="31500" r="64840"/>
          <a:stretch/>
        </p:blipFill>
        <p:spPr bwMode="auto">
          <a:xfrm>
            <a:off x="8185020" y="1465596"/>
            <a:ext cx="2025781" cy="312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1872482" y="929445"/>
            <a:ext cx="6009248" cy="5078313"/>
          </a:xfrm>
          <a:prstGeom prst="rect">
            <a:avLst/>
          </a:prstGeom>
          <a:noFill/>
          <a:ln w="3175">
            <a:solidFill>
              <a:schemeClr val="bg1">
                <a:lumMod val="65000"/>
              </a:schemeClr>
            </a:solidFill>
            <a:miter lim="800000"/>
            <a:headEnd/>
            <a:tailEnd/>
          </a:ln>
        </p:spPr>
        <p:txBody>
          <a:bodyPr wrap="square">
            <a:spAutoFit/>
          </a:bodyPr>
          <a:lstStyle/>
          <a:p>
            <a:pPr eaLnBrk="0" fontAlgn="base" hangingPunct="0">
              <a:spcBef>
                <a:spcPct val="0"/>
              </a:spcBef>
              <a:spcAft>
                <a:spcPct val="0"/>
              </a:spcAft>
            </a:pPr>
            <a:r>
              <a:rPr lang="en-US" sz="2400" dirty="0">
                <a:solidFill>
                  <a:prstClr val="black"/>
                </a:solidFill>
                <a:latin typeface="Times New Roman" pitchFamily="18" charset="0"/>
              </a:rPr>
              <a:t>“All geographic information systems are built using </a:t>
            </a:r>
            <a:r>
              <a:rPr lang="en-US" sz="2400" dirty="0">
                <a:solidFill>
                  <a:srgbClr val="FF3300"/>
                </a:solidFill>
                <a:latin typeface="Times New Roman" pitchFamily="18" charset="0"/>
              </a:rPr>
              <a:t>formal models</a:t>
            </a:r>
            <a:r>
              <a:rPr lang="en-US" sz="2400" dirty="0">
                <a:solidFill>
                  <a:prstClr val="black"/>
                </a:solidFill>
                <a:latin typeface="Times New Roman" pitchFamily="18" charset="0"/>
              </a:rPr>
              <a:t> that describe how things are located in space.   </a:t>
            </a:r>
            <a:r>
              <a:rPr lang="en-US" sz="2400" dirty="0">
                <a:solidFill>
                  <a:srgbClr val="FF3300"/>
                </a:solidFill>
                <a:latin typeface="Times New Roman" pitchFamily="18" charset="0"/>
              </a:rPr>
              <a:t>A formal model is an abstract and well-defined system of concepts</a:t>
            </a:r>
            <a:r>
              <a:rPr lang="en-US" sz="2400" dirty="0">
                <a:solidFill>
                  <a:prstClr val="black"/>
                </a:solidFill>
                <a:latin typeface="Times New Roman" pitchFamily="18" charset="0"/>
              </a:rPr>
              <a:t>.  A geographic data model defines the </a:t>
            </a:r>
            <a:r>
              <a:rPr lang="en-US" sz="2400" dirty="0">
                <a:solidFill>
                  <a:srgbClr val="FF3300"/>
                </a:solidFill>
                <a:latin typeface="Times New Roman" pitchFamily="18" charset="0"/>
              </a:rPr>
              <a:t>vocabulary for describing and reasoning</a:t>
            </a:r>
            <a:r>
              <a:rPr lang="en-US" sz="2400" dirty="0">
                <a:solidFill>
                  <a:prstClr val="black"/>
                </a:solidFill>
                <a:latin typeface="Times New Roman" pitchFamily="18" charset="0"/>
              </a:rPr>
              <a:t> </a:t>
            </a:r>
            <a:r>
              <a:rPr lang="en-US" sz="2400" dirty="0">
                <a:solidFill>
                  <a:srgbClr val="FF3300"/>
                </a:solidFill>
                <a:latin typeface="Times New Roman" pitchFamily="18" charset="0"/>
              </a:rPr>
              <a:t>about the things that are located on the earth</a:t>
            </a:r>
            <a:r>
              <a:rPr lang="en-US" sz="2400" dirty="0">
                <a:solidFill>
                  <a:prstClr val="black"/>
                </a:solidFill>
                <a:latin typeface="Times New Roman" pitchFamily="18" charset="0"/>
              </a:rPr>
              <a:t>.   Geographic data models serve as the foundation on which all geographic information systems are built.”</a:t>
            </a:r>
            <a:br>
              <a:rPr lang="en-US" sz="2400" dirty="0">
                <a:solidFill>
                  <a:prstClr val="black"/>
                </a:solidFill>
                <a:latin typeface="Times New Roman" pitchFamily="18" charset="0"/>
              </a:rPr>
            </a:br>
            <a:endParaRPr lang="en-US" sz="2400" dirty="0">
              <a:solidFill>
                <a:prstClr val="black"/>
              </a:solidFill>
              <a:latin typeface="Times New Roman" pitchFamily="18" charset="0"/>
            </a:endParaRPr>
          </a:p>
          <a:p>
            <a:pPr eaLnBrk="0" fontAlgn="base" hangingPunct="0">
              <a:spcBef>
                <a:spcPct val="0"/>
              </a:spcBef>
              <a:spcAft>
                <a:spcPct val="0"/>
              </a:spcAft>
            </a:pPr>
            <a:r>
              <a:rPr lang="en-US" sz="2000" dirty="0">
                <a:solidFill>
                  <a:prstClr val="black"/>
                </a:solidFill>
                <a:latin typeface="Times New Roman" pitchFamily="18" charset="0"/>
              </a:rPr>
              <a:t>Scott Morehouse, Preface to “Modeling our World”, First Edition.  He was the chief software engineer at ESRI </a:t>
            </a:r>
          </a:p>
        </p:txBody>
      </p:sp>
      <p:sp>
        <p:nvSpPr>
          <p:cNvPr id="5" name="Title 4"/>
          <p:cNvSpPr>
            <a:spLocks noGrp="1"/>
          </p:cNvSpPr>
          <p:nvPr>
            <p:ph type="title"/>
          </p:nvPr>
        </p:nvSpPr>
        <p:spPr>
          <a:xfrm>
            <a:off x="1981200" y="-41883"/>
            <a:ext cx="8229600" cy="1143000"/>
          </a:xfrm>
        </p:spPr>
        <p:txBody>
          <a:bodyPr/>
          <a:lstStyle/>
          <a:p>
            <a:r>
              <a:rPr lang="en-US" dirty="0" smtClean="0"/>
              <a:t>Geographic Data Model</a:t>
            </a:r>
            <a:endParaRPr lang="en-US" dirty="0"/>
          </a:p>
        </p:txBody>
      </p:sp>
      <p:sp>
        <p:nvSpPr>
          <p:cNvPr id="6" name="Title 1"/>
          <p:cNvSpPr txBox="1">
            <a:spLocks/>
          </p:cNvSpPr>
          <p:nvPr/>
        </p:nvSpPr>
        <p:spPr>
          <a:xfrm>
            <a:off x="2579078" y="5746874"/>
            <a:ext cx="7373815" cy="1036863"/>
          </a:xfrm>
          <a:prstGeom prst="rect">
            <a:avLst/>
          </a:prstGeom>
          <a:solidFill>
            <a:srgbClr val="FFFF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prstClr val="black"/>
                </a:solidFill>
              </a:rPr>
              <a:t>Or, more simply: the way that data is organized can enhance or inhibit the analysis that can be done</a:t>
            </a:r>
          </a:p>
        </p:txBody>
      </p:sp>
    </p:spTree>
    <p:extLst>
      <p:ext uri="{BB962C8B-B14F-4D97-AF65-F5344CB8AC3E}">
        <p14:creationId xmlns:p14="http://schemas.microsoft.com/office/powerpoint/2010/main" val="3480909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81200" y="274639"/>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6684963" y="3332164"/>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I have your information right here …</a:t>
            </a:r>
          </a:p>
        </p:txBody>
      </p:sp>
      <p:sp>
        <p:nvSpPr>
          <p:cNvPr id="8" name="Rectangle 7"/>
          <p:cNvSpPr/>
          <p:nvPr/>
        </p:nvSpPr>
        <p:spPr>
          <a:xfrm>
            <a:off x="8300135" y="6432034"/>
            <a:ext cx="35802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a:ea typeface="+mn-ea"/>
                <a:cs typeface="+mn-cs"/>
              </a:rPr>
              <a:t>Picture from: http://initsspace.com/</a:t>
            </a:r>
          </a:p>
        </p:txBody>
      </p:sp>
    </p:spTree>
    <p:extLst>
      <p:ext uri="{BB962C8B-B14F-4D97-AF65-F5344CB8AC3E}">
        <p14:creationId xmlns:p14="http://schemas.microsoft.com/office/powerpoint/2010/main" val="3213707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omb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4648200"/>
            <a:ext cx="9239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r>
              <a:rPr lang="en-US" smtClean="0"/>
              <a:t>Hydrologic Science</a:t>
            </a:r>
          </a:p>
        </p:txBody>
      </p:sp>
      <p:sp>
        <p:nvSpPr>
          <p:cNvPr id="11268" name="Text Box 3"/>
          <p:cNvSpPr txBox="1">
            <a:spLocks noChangeArrowheads="1"/>
          </p:cNvSpPr>
          <p:nvPr/>
        </p:nvSpPr>
        <p:spPr bwMode="auto">
          <a:xfrm>
            <a:off x="6697903" y="4073525"/>
            <a:ext cx="3338033" cy="7078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6FF"/>
                </a:solidFill>
                <a:effectLst/>
                <a:uLnTx/>
                <a:uFillTx/>
                <a:latin typeface="Calibri" pitchFamily="34" charset="0"/>
                <a:ea typeface="+mn-ea"/>
                <a:cs typeface="+mn-cs"/>
              </a:rPr>
              <a:t>Hydrologic conditions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itchFamily="34" charset="0"/>
                <a:ea typeface="+mn-ea"/>
                <a:cs typeface="+mn-cs"/>
              </a:rPr>
              <a:t>(Fluxes, flows, concentrations)</a:t>
            </a:r>
          </a:p>
        </p:txBody>
      </p:sp>
      <p:sp>
        <p:nvSpPr>
          <p:cNvPr id="11269" name="Text Box 4"/>
          <p:cNvSpPr txBox="1">
            <a:spLocks noChangeArrowheads="1"/>
          </p:cNvSpPr>
          <p:nvPr/>
        </p:nvSpPr>
        <p:spPr bwMode="auto">
          <a:xfrm>
            <a:off x="1893228" y="3311526"/>
            <a:ext cx="4154218"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Calibri" pitchFamily="34" charset="0"/>
                <a:ea typeface="+mn-ea"/>
                <a:cs typeface="+mn-cs"/>
              </a:rPr>
              <a:t>Hydrologic Process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(Equations, </a:t>
            </a:r>
            <a:r>
              <a:rPr kumimoji="0" lang="en-US" sz="1800" b="0" i="0" u="none" strike="noStrike" kern="1200" cap="none" spc="0" normalizeH="0" baseline="0" noProof="0">
                <a:ln>
                  <a:noFill/>
                </a:ln>
                <a:solidFill>
                  <a:srgbClr val="FF3300"/>
                </a:solidFill>
                <a:effectLst/>
                <a:uLnTx/>
                <a:uFillTx/>
                <a:latin typeface="Calibri" pitchFamily="34" charset="0"/>
                <a:ea typeface="+mn-ea"/>
                <a:cs typeface="+mn-cs"/>
              </a:rPr>
              <a:t>simulation models</a:t>
            </a: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 prediction)</a:t>
            </a:r>
          </a:p>
        </p:txBody>
      </p:sp>
      <p:sp>
        <p:nvSpPr>
          <p:cNvPr id="11270" name="Text Box 5"/>
          <p:cNvSpPr txBox="1">
            <a:spLocks noChangeArrowheads="1"/>
          </p:cNvSpPr>
          <p:nvPr/>
        </p:nvSpPr>
        <p:spPr bwMode="auto">
          <a:xfrm>
            <a:off x="1961356" y="4987926"/>
            <a:ext cx="4017962"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Calibri" pitchFamily="34" charset="0"/>
                <a:ea typeface="+mn-ea"/>
                <a:cs typeface="+mn-cs"/>
              </a:rPr>
              <a:t>Hydrologic Information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(Observations, </a:t>
            </a:r>
            <a:r>
              <a:rPr kumimoji="0" lang="en-US" sz="1800" b="0" i="0" u="none" strike="noStrike" kern="1200" cap="none" spc="0" normalizeH="0" baseline="0" noProof="0">
                <a:ln>
                  <a:noFill/>
                </a:ln>
                <a:solidFill>
                  <a:srgbClr val="FF3300"/>
                </a:solidFill>
                <a:effectLst/>
                <a:uLnTx/>
                <a:uFillTx/>
                <a:latin typeface="Calibri" pitchFamily="34" charset="0"/>
                <a:ea typeface="+mn-ea"/>
                <a:cs typeface="+mn-cs"/>
              </a:rPr>
              <a:t>data models</a:t>
            </a: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 visualization</a:t>
            </a:r>
          </a:p>
        </p:txBody>
      </p:sp>
      <p:sp>
        <p:nvSpPr>
          <p:cNvPr id="11271" name="Text Box 6"/>
          <p:cNvSpPr txBox="1">
            <a:spLocks noChangeArrowheads="1"/>
          </p:cNvSpPr>
          <p:nvPr/>
        </p:nvSpPr>
        <p:spPr bwMode="auto">
          <a:xfrm>
            <a:off x="7123099" y="5749926"/>
            <a:ext cx="2444776"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Calibri" pitchFamily="34" charset="0"/>
                <a:ea typeface="+mn-ea"/>
                <a:cs typeface="+mn-cs"/>
              </a:rPr>
              <a:t>Hydrologic environment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(Physical earth)</a:t>
            </a:r>
          </a:p>
        </p:txBody>
      </p:sp>
      <p:sp>
        <p:nvSpPr>
          <p:cNvPr id="11272" name="Text Box 7"/>
          <p:cNvSpPr txBox="1">
            <a:spLocks noChangeArrowheads="1"/>
          </p:cNvSpPr>
          <p:nvPr/>
        </p:nvSpPr>
        <p:spPr bwMode="auto">
          <a:xfrm>
            <a:off x="6465186" y="2549526"/>
            <a:ext cx="3801878" cy="6463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Calibri" pitchFamily="34" charset="0"/>
                <a:ea typeface="+mn-ea"/>
                <a:cs typeface="+mn-cs"/>
              </a:rPr>
              <a:t>Physical laws and principles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(Mass, momentum, energy, chemistry)</a:t>
            </a:r>
          </a:p>
        </p:txBody>
      </p:sp>
      <p:cxnSp>
        <p:nvCxnSpPr>
          <p:cNvPr id="11273" name="AutoShape 8"/>
          <p:cNvCxnSpPr>
            <a:cxnSpLocks noChangeShapeType="1"/>
            <a:stCxn id="11271" idx="1"/>
            <a:endCxn id="11270" idx="2"/>
          </p:cNvCxnSpPr>
          <p:nvPr/>
        </p:nvCxnSpPr>
        <p:spPr bwMode="auto">
          <a:xfrm flipH="1" flipV="1">
            <a:off x="3970338" y="5638801"/>
            <a:ext cx="2963862" cy="436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4" name="AutoShape 9"/>
          <p:cNvCxnSpPr>
            <a:cxnSpLocks noChangeShapeType="1"/>
            <a:stCxn id="11270" idx="0"/>
            <a:endCxn id="11268" idx="1"/>
          </p:cNvCxnSpPr>
          <p:nvPr/>
        </p:nvCxnSpPr>
        <p:spPr bwMode="auto">
          <a:xfrm flipV="1">
            <a:off x="3970339" y="4429125"/>
            <a:ext cx="2586037" cy="558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5" name="AutoShape 10"/>
          <p:cNvCxnSpPr>
            <a:cxnSpLocks noChangeShapeType="1"/>
            <a:stCxn id="11272" idx="1"/>
            <a:endCxn id="11269" idx="0"/>
          </p:cNvCxnSpPr>
          <p:nvPr/>
        </p:nvCxnSpPr>
        <p:spPr bwMode="auto">
          <a:xfrm flipH="1">
            <a:off x="3970338" y="2874963"/>
            <a:ext cx="2349500" cy="4365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6" name="AutoShape 11"/>
          <p:cNvCxnSpPr>
            <a:cxnSpLocks noChangeShapeType="1"/>
            <a:stCxn id="11269" idx="2"/>
            <a:endCxn id="11268" idx="1"/>
          </p:cNvCxnSpPr>
          <p:nvPr/>
        </p:nvCxnSpPr>
        <p:spPr bwMode="auto">
          <a:xfrm>
            <a:off x="3970339" y="3962401"/>
            <a:ext cx="2586037" cy="466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77" name="Rectangle 12"/>
          <p:cNvSpPr>
            <a:spLocks noChangeArrowheads="1"/>
          </p:cNvSpPr>
          <p:nvPr/>
        </p:nvSpPr>
        <p:spPr bwMode="auto">
          <a:xfrm>
            <a:off x="1676978" y="1447801"/>
            <a:ext cx="8796771" cy="9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It is as important to represent </a:t>
            </a:r>
            <a:r>
              <a:rPr kumimoji="0" lang="en-US" sz="2400" b="0" i="1" u="none" strike="noStrike" kern="1200" cap="none" spc="0" normalizeH="0" baseline="0" noProof="0" dirty="0">
                <a:ln>
                  <a:noFill/>
                </a:ln>
                <a:solidFill>
                  <a:srgbClr val="0066FF"/>
                </a:solidFill>
                <a:effectLst/>
                <a:uLnTx/>
                <a:uFillTx/>
                <a:latin typeface="Calibri"/>
                <a:ea typeface="+mn-ea"/>
                <a:cs typeface="+mn-cs"/>
              </a:rPr>
              <a:t>hydrologic environments</a:t>
            </a:r>
            <a:r>
              <a:rPr kumimoji="0" lang="en-US" sz="2400" b="0" i="1" u="none" strike="noStrike" kern="1200" cap="none" spc="0" normalizeH="0" baseline="0" noProof="0" dirty="0">
                <a:ln>
                  <a:noFill/>
                </a:ln>
                <a:solidFill>
                  <a:prstClr val="black"/>
                </a:solidFill>
                <a:effectLst/>
                <a:uLnTx/>
                <a:uFillTx/>
                <a:latin typeface="Calibri"/>
                <a:ea typeface="+mn-ea"/>
                <a:cs typeface="+mn-cs"/>
              </a:rPr>
              <a:t> precisely with</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data as it is to represent </a:t>
            </a:r>
            <a:r>
              <a:rPr kumimoji="0" lang="en-US" sz="2400" b="0" i="1" u="none" strike="noStrike" kern="1200" cap="none" spc="0" normalizeH="0" baseline="0" noProof="0" dirty="0">
                <a:ln>
                  <a:noFill/>
                </a:ln>
                <a:solidFill>
                  <a:srgbClr val="0066FF"/>
                </a:solidFill>
                <a:effectLst/>
                <a:uLnTx/>
                <a:uFillTx/>
                <a:latin typeface="Calibri"/>
                <a:ea typeface="+mn-ea"/>
                <a:cs typeface="+mn-cs"/>
              </a:rPr>
              <a:t>hydrologic processes</a:t>
            </a:r>
            <a:r>
              <a:rPr kumimoji="0" lang="en-US" sz="2400" b="0" i="1" u="none" strike="noStrike" kern="1200" cap="none" spc="0" normalizeH="0" baseline="0" noProof="0" dirty="0">
                <a:ln>
                  <a:noFill/>
                </a:ln>
                <a:solidFill>
                  <a:prstClr val="black"/>
                </a:solidFill>
                <a:effectLst/>
                <a:uLnTx/>
                <a:uFillTx/>
                <a:latin typeface="Calibri"/>
                <a:ea typeface="+mn-ea"/>
                <a:cs typeface="+mn-cs"/>
              </a:rPr>
              <a:t> with equations</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246438"/>
            <a:ext cx="1295400" cy="7794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3959" y="6445262"/>
            <a:ext cx="22861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Calibri"/>
                <a:ea typeface="+mn-ea"/>
                <a:cs typeface="+mn-cs"/>
              </a:rPr>
              <a:t>From David Maidment</a:t>
            </a:r>
            <a:endPar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38434021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11162"/>
          </a:xfrm>
        </p:spPr>
        <p:txBody>
          <a:bodyPr>
            <a:noAutofit/>
          </a:bodyPr>
          <a:lstStyle/>
          <a:p>
            <a:r>
              <a:rPr lang="en-US" sz="2800" dirty="0">
                <a:solidFill>
                  <a:srgbClr val="FF0000"/>
                </a:solidFill>
              </a:rPr>
              <a:t>Data models </a:t>
            </a:r>
            <a:r>
              <a:rPr lang="en-US" sz="2800" dirty="0" smtClean="0"/>
              <a:t>organize </a:t>
            </a:r>
            <a:r>
              <a:rPr lang="en-US" sz="2800" dirty="0"/>
              <a:t>the </a:t>
            </a:r>
            <a:r>
              <a:rPr lang="en-US" sz="2800" dirty="0" smtClean="0"/>
              <a:t>diversity </a:t>
            </a:r>
            <a:r>
              <a:rPr lang="en-US" sz="2800" dirty="0"/>
              <a:t>of natural systems</a:t>
            </a:r>
          </a:p>
        </p:txBody>
      </p:sp>
      <p:grpSp>
        <p:nvGrpSpPr>
          <p:cNvPr id="3" name="Group 7"/>
          <p:cNvGrpSpPr>
            <a:grpSpLocks/>
          </p:cNvGrpSpPr>
          <p:nvPr/>
        </p:nvGrpSpPr>
        <p:grpSpPr bwMode="auto">
          <a:xfrm>
            <a:off x="6180868" y="4287368"/>
            <a:ext cx="4198362" cy="2418233"/>
            <a:chOff x="0" y="63"/>
            <a:chExt cx="5760" cy="3681"/>
          </a:xfrm>
        </p:grpSpPr>
        <p:pic>
          <p:nvPicPr>
            <p:cNvPr id="4" name="Picture 7" descr="ODM 1"/>
            <p:cNvPicPr>
              <a:picLocks noChangeAspect="1" noChangeArrowheads="1"/>
            </p:cNvPicPr>
            <p:nvPr/>
          </p:nvPicPr>
          <p:blipFill>
            <a:blip r:embed="rId2" cstate="print"/>
            <a:srcRect/>
            <a:stretch>
              <a:fillRect/>
            </a:stretch>
          </p:blipFill>
          <p:spPr bwMode="auto">
            <a:xfrm>
              <a:off x="0" y="63"/>
              <a:ext cx="5760" cy="3681"/>
            </a:xfrm>
            <a:prstGeom prst="rect">
              <a:avLst/>
            </a:prstGeom>
            <a:noFill/>
            <a:ln w="9525">
              <a:noFill/>
              <a:miter lim="800000"/>
              <a:headEnd/>
              <a:tailEnd/>
            </a:ln>
          </p:spPr>
        </p:pic>
        <p:sp>
          <p:nvSpPr>
            <p:cNvPr id="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6" name="Rectangle 2"/>
          <p:cNvSpPr txBox="1">
            <a:spLocks noChangeArrowheads="1"/>
          </p:cNvSpPr>
          <p:nvPr/>
        </p:nvSpPr>
        <p:spPr>
          <a:xfrm>
            <a:off x="1730477" y="614956"/>
            <a:ext cx="4071473" cy="742950"/>
          </a:xfrm>
          <a:prstGeom prst="rect">
            <a:avLst/>
          </a:prstGeom>
        </p:spPr>
        <p:txBody>
          <a:bodyPr vert="horz" lIns="512064" tIns="256032" rIns="512064" bIns="256032"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NetCDF</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Unidata</a:t>
            </a:r>
            <a:r>
              <a:rPr kumimoji="0" lang="en-US" sz="1600" b="0" i="0" u="none" strike="noStrike" kern="1200" cap="none" spc="0" normalizeH="0" baseline="0" noProof="0" dirty="0">
                <a:ln>
                  <a:noFill/>
                </a:ln>
                <a:solidFill>
                  <a:prstClr val="black"/>
                </a:solidFill>
                <a:effectLst/>
                <a:uLnTx/>
                <a:uFillTx/>
                <a:latin typeface="Calibri"/>
                <a:ea typeface="+mn-ea"/>
                <a:cs typeface="+mn-cs"/>
              </a:rPr>
              <a:t>) - A model for Continuous Space-Time data </a:t>
            </a:r>
          </a:p>
        </p:txBody>
      </p:sp>
      <p:grpSp>
        <p:nvGrpSpPr>
          <p:cNvPr id="7" name="Group 6"/>
          <p:cNvGrpSpPr/>
          <p:nvPr/>
        </p:nvGrpSpPr>
        <p:grpSpPr>
          <a:xfrm>
            <a:off x="1777999" y="1420189"/>
            <a:ext cx="4014426" cy="1904181"/>
            <a:chOff x="34671000" y="14371875"/>
            <a:chExt cx="6096000" cy="2891543"/>
          </a:xfrm>
        </p:grpSpPr>
        <p:pic>
          <p:nvPicPr>
            <p:cNvPr id="8" name="Picture 6"/>
            <p:cNvPicPr>
              <a:picLocks noChangeAspect="1" noChangeArrowheads="1"/>
            </p:cNvPicPr>
            <p:nvPr/>
          </p:nvPicPr>
          <p:blipFill>
            <a:blip r:embed="rId3" cstate="print"/>
            <a:srcRect/>
            <a:stretch>
              <a:fillRect/>
            </a:stretch>
          </p:blipFill>
          <p:spPr bwMode="auto">
            <a:xfrm>
              <a:off x="37894260" y="14371875"/>
              <a:ext cx="2872740" cy="1478677"/>
            </a:xfrm>
            <a:prstGeom prst="rect">
              <a:avLst/>
            </a:prstGeom>
            <a:noFill/>
          </p:spPr>
        </p:pic>
        <p:pic>
          <p:nvPicPr>
            <p:cNvPr id="9" name="Picture 7"/>
            <p:cNvPicPr>
              <a:picLocks noChangeAspect="1" noChangeArrowheads="1"/>
            </p:cNvPicPr>
            <p:nvPr/>
          </p:nvPicPr>
          <p:blipFill>
            <a:blip r:embed="rId4" cstate="print"/>
            <a:srcRect/>
            <a:stretch>
              <a:fillRect/>
            </a:stretch>
          </p:blipFill>
          <p:spPr bwMode="auto">
            <a:xfrm>
              <a:off x="37871400" y="15907305"/>
              <a:ext cx="2228850" cy="707866"/>
            </a:xfrm>
            <a:prstGeom prst="rect">
              <a:avLst/>
            </a:prstGeom>
            <a:noFill/>
          </p:spPr>
        </p:pic>
        <p:sp>
          <p:nvSpPr>
            <p:cNvPr id="10" name="Line 8"/>
            <p:cNvSpPr>
              <a:spLocks noChangeShapeType="1"/>
            </p:cNvSpPr>
            <p:nvPr/>
          </p:nvSpPr>
          <p:spPr bwMode="auto">
            <a:xfrm flipH="1" flipV="1">
              <a:off x="35760660" y="14718585"/>
              <a:ext cx="0" cy="158496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9"/>
            <p:cNvSpPr>
              <a:spLocks noChangeShapeType="1"/>
            </p:cNvSpPr>
            <p:nvPr/>
          </p:nvSpPr>
          <p:spPr bwMode="auto">
            <a:xfrm flipH="1">
              <a:off x="34671000" y="16303545"/>
              <a:ext cx="1089660" cy="64389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2" name="Line 10"/>
            <p:cNvSpPr>
              <a:spLocks noChangeShapeType="1"/>
            </p:cNvSpPr>
            <p:nvPr/>
          </p:nvSpPr>
          <p:spPr bwMode="auto">
            <a:xfrm>
              <a:off x="35760660" y="16303545"/>
              <a:ext cx="1535430" cy="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 Box 11"/>
            <p:cNvSpPr txBox="1">
              <a:spLocks noChangeArrowheads="1"/>
            </p:cNvSpPr>
            <p:nvPr/>
          </p:nvSpPr>
          <p:spPr bwMode="auto">
            <a:xfrm>
              <a:off x="36889531" y="16277750"/>
              <a:ext cx="901140" cy="327157"/>
            </a:xfrm>
            <a:prstGeom prst="rect">
              <a:avLst/>
            </a:prstGeom>
            <a:noFill/>
            <a:ln w="2857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mn-cs"/>
                </a:rPr>
                <a:t>Space, L</a:t>
              </a:r>
            </a:p>
          </p:txBody>
        </p:sp>
        <p:sp>
          <p:nvSpPr>
            <p:cNvPr id="14" name="Text Box 12"/>
            <p:cNvSpPr txBox="1">
              <a:spLocks noChangeArrowheads="1"/>
            </p:cNvSpPr>
            <p:nvPr/>
          </p:nvSpPr>
          <p:spPr bwMode="auto">
            <a:xfrm>
              <a:off x="35810189" y="14619523"/>
              <a:ext cx="808641" cy="32715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mn-cs"/>
                </a:rPr>
                <a:t>Time, T</a:t>
              </a:r>
            </a:p>
          </p:txBody>
        </p:sp>
        <p:sp>
          <p:nvSpPr>
            <p:cNvPr id="15" name="Text Box 13"/>
            <p:cNvSpPr txBox="1">
              <a:spLocks noChangeArrowheads="1"/>
            </p:cNvSpPr>
            <p:nvPr/>
          </p:nvSpPr>
          <p:spPr bwMode="auto">
            <a:xfrm>
              <a:off x="34720530" y="16897902"/>
              <a:ext cx="1125086" cy="327157"/>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mn-cs"/>
                </a:rPr>
                <a:t>Variables, V</a:t>
              </a:r>
            </a:p>
          </p:txBody>
        </p:sp>
        <p:sp>
          <p:nvSpPr>
            <p:cNvPr id="16" name="Line 14"/>
            <p:cNvSpPr>
              <a:spLocks noChangeShapeType="1"/>
            </p:cNvSpPr>
            <p:nvPr/>
          </p:nvSpPr>
          <p:spPr bwMode="auto">
            <a:xfrm flipH="1" flipV="1">
              <a:off x="36602670" y="15312945"/>
              <a:ext cx="0" cy="99060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7" name="Line 15"/>
            <p:cNvSpPr>
              <a:spLocks noChangeShapeType="1"/>
            </p:cNvSpPr>
            <p:nvPr/>
          </p:nvSpPr>
          <p:spPr bwMode="auto">
            <a:xfrm flipV="1">
              <a:off x="35166300" y="15659655"/>
              <a:ext cx="0" cy="99060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8" name="Line 16"/>
            <p:cNvSpPr>
              <a:spLocks noChangeShapeType="1"/>
            </p:cNvSpPr>
            <p:nvPr/>
          </p:nvSpPr>
          <p:spPr bwMode="auto">
            <a:xfrm flipV="1">
              <a:off x="36057840" y="15659655"/>
              <a:ext cx="0" cy="99060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9" name="Line 17"/>
            <p:cNvSpPr>
              <a:spLocks noChangeShapeType="1"/>
            </p:cNvSpPr>
            <p:nvPr/>
          </p:nvSpPr>
          <p:spPr bwMode="auto">
            <a:xfrm flipH="1">
              <a:off x="36057840" y="16303545"/>
              <a:ext cx="544830" cy="34671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0" name="Line 18"/>
            <p:cNvSpPr>
              <a:spLocks noChangeShapeType="1"/>
            </p:cNvSpPr>
            <p:nvPr/>
          </p:nvSpPr>
          <p:spPr bwMode="auto">
            <a:xfrm flipH="1">
              <a:off x="35166300" y="16650255"/>
              <a:ext cx="891540"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19"/>
            <p:cNvSpPr>
              <a:spLocks noChangeShapeType="1"/>
            </p:cNvSpPr>
            <p:nvPr/>
          </p:nvSpPr>
          <p:spPr bwMode="auto">
            <a:xfrm flipH="1">
              <a:off x="36057840" y="15312945"/>
              <a:ext cx="544830" cy="34671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0"/>
            <p:cNvSpPr>
              <a:spLocks noChangeShapeType="1"/>
            </p:cNvSpPr>
            <p:nvPr/>
          </p:nvSpPr>
          <p:spPr bwMode="auto">
            <a:xfrm flipH="1">
              <a:off x="35166300" y="15659655"/>
              <a:ext cx="891540"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21"/>
            <p:cNvSpPr>
              <a:spLocks noChangeShapeType="1"/>
            </p:cNvSpPr>
            <p:nvPr/>
          </p:nvSpPr>
          <p:spPr bwMode="auto">
            <a:xfrm flipV="1">
              <a:off x="35166300" y="15312945"/>
              <a:ext cx="594360" cy="34671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4" name="Line 22"/>
            <p:cNvSpPr>
              <a:spLocks noChangeShapeType="1"/>
            </p:cNvSpPr>
            <p:nvPr/>
          </p:nvSpPr>
          <p:spPr bwMode="auto">
            <a:xfrm flipH="1">
              <a:off x="35760660" y="15312945"/>
              <a:ext cx="842010"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5" name="Oval 23"/>
            <p:cNvSpPr>
              <a:spLocks noChangeArrowheads="1"/>
            </p:cNvSpPr>
            <p:nvPr/>
          </p:nvSpPr>
          <p:spPr bwMode="auto">
            <a:xfrm>
              <a:off x="36008310" y="15610125"/>
              <a:ext cx="99060" cy="99060"/>
            </a:xfrm>
            <a:prstGeom prst="ellipse">
              <a:avLst/>
            </a:prstGeom>
            <a:solidFill>
              <a:srgbClr val="FF3300"/>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 Box 24"/>
            <p:cNvSpPr txBox="1">
              <a:spLocks noChangeArrowheads="1"/>
            </p:cNvSpPr>
            <p:nvPr/>
          </p:nvSpPr>
          <p:spPr bwMode="auto">
            <a:xfrm>
              <a:off x="36107370" y="15569884"/>
              <a:ext cx="227015" cy="37389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itchFamily="34" charset="0"/>
                  <a:ea typeface="+mn-ea"/>
                  <a:cs typeface="+mn-cs"/>
                </a:rPr>
                <a:t>D</a:t>
              </a:r>
            </a:p>
          </p:txBody>
        </p:sp>
        <p:sp>
          <p:nvSpPr>
            <p:cNvPr id="27" name="Text Box 25"/>
            <p:cNvSpPr txBox="1">
              <a:spLocks noChangeArrowheads="1"/>
            </p:cNvSpPr>
            <p:nvPr/>
          </p:nvSpPr>
          <p:spPr bwMode="auto">
            <a:xfrm>
              <a:off x="36761580" y="14989970"/>
              <a:ext cx="1149428" cy="701049"/>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itchFamily="34" charset="0"/>
                  <a:ea typeface="+mn-ea"/>
                  <a:cs typeface="+mn-cs"/>
                </a:rPr>
                <a:t>Coordinate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itchFamily="34" charset="0"/>
                  <a:ea typeface="+mn-ea"/>
                  <a:cs typeface="+mn-cs"/>
                </a:rPr>
                <a:t>dimensions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itchFamily="34" charset="0"/>
                  <a:ea typeface="+mn-ea"/>
                  <a:cs typeface="+mn-cs"/>
                </a:rPr>
                <a:t>{X}</a:t>
              </a:r>
            </a:p>
          </p:txBody>
        </p:sp>
        <p:sp>
          <p:nvSpPr>
            <p:cNvPr id="28" name="Line 26"/>
            <p:cNvSpPr>
              <a:spLocks noChangeShapeType="1"/>
            </p:cNvSpPr>
            <p:nvPr/>
          </p:nvSpPr>
          <p:spPr bwMode="auto">
            <a:xfrm flipH="1" flipV="1">
              <a:off x="36506008" y="14799427"/>
              <a:ext cx="294782" cy="216338"/>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9" name="Line 27"/>
            <p:cNvSpPr>
              <a:spLocks noChangeShapeType="1"/>
            </p:cNvSpPr>
            <p:nvPr/>
          </p:nvSpPr>
          <p:spPr bwMode="auto">
            <a:xfrm>
              <a:off x="37197030" y="15610125"/>
              <a:ext cx="0" cy="59436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 Box 28"/>
            <p:cNvSpPr txBox="1">
              <a:spLocks noChangeArrowheads="1"/>
            </p:cNvSpPr>
            <p:nvPr/>
          </p:nvSpPr>
          <p:spPr bwMode="auto">
            <a:xfrm>
              <a:off x="35954653" y="16749316"/>
              <a:ext cx="1804228" cy="51410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itchFamily="34" charset="0"/>
                  <a:ea typeface="+mn-ea"/>
                  <a:cs typeface="+mn-cs"/>
                </a:rPr>
                <a:t>Variable dimensions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itchFamily="34" charset="0"/>
                  <a:ea typeface="+mn-ea"/>
                  <a:cs typeface="+mn-cs"/>
                </a:rPr>
                <a:t>{Y}</a:t>
              </a:r>
            </a:p>
          </p:txBody>
        </p:sp>
        <p:sp>
          <p:nvSpPr>
            <p:cNvPr id="31" name="Line 29"/>
            <p:cNvSpPr>
              <a:spLocks noChangeShapeType="1"/>
            </p:cNvSpPr>
            <p:nvPr/>
          </p:nvSpPr>
          <p:spPr bwMode="auto">
            <a:xfrm flipH="1">
              <a:off x="35760661" y="16947435"/>
              <a:ext cx="247650" cy="99059"/>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19"/>
          <p:cNvSpPr txBox="1">
            <a:spLocks noChangeArrowheads="1"/>
          </p:cNvSpPr>
          <p:nvPr/>
        </p:nvSpPr>
        <p:spPr>
          <a:xfrm>
            <a:off x="6552210" y="551968"/>
            <a:ext cx="3353790" cy="977388"/>
          </a:xfrm>
          <a:prstGeom prst="rect">
            <a:avLst/>
          </a:prstGeom>
        </p:spPr>
        <p:txBody>
          <a:bodyPr vert="horz" lIns="512064" tIns="256032" rIns="512064" bIns="256032"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ArcHydro</a:t>
            </a:r>
            <a:r>
              <a:rPr kumimoji="0" lang="en-US" sz="1600" b="0" i="0" u="none" strike="noStrike" kern="1200" cap="none" spc="0" normalizeH="0" baseline="0" noProof="0" dirty="0">
                <a:ln>
                  <a:noFill/>
                </a:ln>
                <a:solidFill>
                  <a:prstClr val="black"/>
                </a:solidFill>
                <a:effectLst/>
                <a:uLnTx/>
                <a:uFillTx/>
                <a:latin typeface="Calibri"/>
                <a:ea typeface="+mn-ea"/>
                <a:cs typeface="+mn-cs"/>
              </a:rPr>
              <a:t> – A model for Discrete Space-Time Data </a:t>
            </a:r>
          </a:p>
        </p:txBody>
      </p:sp>
      <p:grpSp>
        <p:nvGrpSpPr>
          <p:cNvPr id="33" name="Group 32"/>
          <p:cNvGrpSpPr/>
          <p:nvPr/>
        </p:nvGrpSpPr>
        <p:grpSpPr>
          <a:xfrm>
            <a:off x="6605262" y="1367882"/>
            <a:ext cx="3300738" cy="1914075"/>
            <a:chOff x="42824400" y="14615587"/>
            <a:chExt cx="4887476" cy="2834213"/>
          </a:xfrm>
        </p:grpSpPr>
        <p:pic>
          <p:nvPicPr>
            <p:cNvPr id="34" name="Picture 20"/>
            <p:cNvPicPr>
              <a:picLocks noChangeAspect="1" noChangeArrowheads="1"/>
            </p:cNvPicPr>
            <p:nvPr/>
          </p:nvPicPr>
          <p:blipFill>
            <a:blip r:embed="rId5" cstate="print"/>
            <a:srcRect/>
            <a:stretch>
              <a:fillRect/>
            </a:stretch>
          </p:blipFill>
          <p:spPr>
            <a:xfrm>
              <a:off x="44573130" y="16513781"/>
              <a:ext cx="3138746" cy="936019"/>
            </a:xfrm>
            <a:prstGeom prst="rect">
              <a:avLst/>
            </a:prstGeom>
            <a:noFill/>
            <a:ln/>
          </p:spPr>
        </p:pic>
        <p:pic>
          <p:nvPicPr>
            <p:cNvPr id="35" name="Picture 21"/>
            <p:cNvPicPr>
              <a:picLocks noChangeAspect="1" noChangeArrowheads="1"/>
            </p:cNvPicPr>
            <p:nvPr/>
          </p:nvPicPr>
          <p:blipFill>
            <a:blip r:embed="rId6" cstate="print"/>
            <a:srcRect/>
            <a:stretch>
              <a:fillRect/>
            </a:stretch>
          </p:blipFill>
          <p:spPr bwMode="auto">
            <a:xfrm>
              <a:off x="45066361" y="14615587"/>
              <a:ext cx="2421318" cy="1500246"/>
            </a:xfrm>
            <a:prstGeom prst="rect">
              <a:avLst/>
            </a:prstGeom>
            <a:noFill/>
            <a:ln w="9525">
              <a:noFill/>
              <a:miter lim="800000"/>
              <a:headEnd/>
              <a:tailEnd/>
            </a:ln>
          </p:spPr>
        </p:pic>
        <p:sp>
          <p:nvSpPr>
            <p:cNvPr id="36" name="Line 2"/>
            <p:cNvSpPr>
              <a:spLocks noChangeShapeType="1"/>
            </p:cNvSpPr>
            <p:nvPr/>
          </p:nvSpPr>
          <p:spPr bwMode="auto">
            <a:xfrm flipH="1" flipV="1">
              <a:off x="43810863" y="14818298"/>
              <a:ext cx="0" cy="1434855"/>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7" name="Line 3"/>
            <p:cNvSpPr>
              <a:spLocks noChangeShapeType="1"/>
            </p:cNvSpPr>
            <p:nvPr/>
          </p:nvSpPr>
          <p:spPr bwMode="auto">
            <a:xfrm flipH="1">
              <a:off x="42824400" y="16253153"/>
              <a:ext cx="986463" cy="58291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8" name="Line 4"/>
            <p:cNvSpPr>
              <a:spLocks noChangeShapeType="1"/>
            </p:cNvSpPr>
            <p:nvPr/>
          </p:nvSpPr>
          <p:spPr bwMode="auto">
            <a:xfrm>
              <a:off x="43810863" y="16253153"/>
              <a:ext cx="1390016" cy="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 Box 5"/>
            <p:cNvSpPr txBox="1">
              <a:spLocks noChangeArrowheads="1"/>
            </p:cNvSpPr>
            <p:nvPr/>
          </p:nvSpPr>
          <p:spPr bwMode="auto">
            <a:xfrm>
              <a:off x="44832823" y="16229799"/>
              <a:ext cx="1495845" cy="319013"/>
            </a:xfrm>
            <a:prstGeom prst="rect">
              <a:avLst/>
            </a:prstGeom>
            <a:noFill/>
            <a:ln w="2857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itchFamily="34" charset="0"/>
                  <a:ea typeface="+mn-ea"/>
                  <a:cs typeface="+mn-cs"/>
                </a:rPr>
                <a:t>Space, </a:t>
              </a:r>
              <a:r>
                <a:rPr kumimoji="0" lang="en-US" sz="800" b="1" i="0" u="none" strike="noStrike" kern="1200" cap="none" spc="0" normalizeH="0" baseline="0" noProof="0" dirty="0" err="1">
                  <a:ln>
                    <a:noFill/>
                  </a:ln>
                  <a:solidFill>
                    <a:prstClr val="black"/>
                  </a:solidFill>
                  <a:effectLst/>
                  <a:uLnTx/>
                  <a:uFillTx/>
                  <a:latin typeface="Arial" pitchFamily="34" charset="0"/>
                  <a:ea typeface="+mn-ea"/>
                  <a:cs typeface="+mn-cs"/>
                </a:rPr>
                <a:t>FeatureID</a:t>
              </a:r>
              <a:endParaRPr kumimoji="0" lang="en-US" sz="8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40" name="Text Box 6"/>
            <p:cNvSpPr txBox="1">
              <a:spLocks noChangeArrowheads="1"/>
            </p:cNvSpPr>
            <p:nvPr/>
          </p:nvSpPr>
          <p:spPr bwMode="auto">
            <a:xfrm>
              <a:off x="43855702" y="14728619"/>
              <a:ext cx="1576547" cy="319013"/>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mn-cs"/>
                </a:rPr>
                <a:t>Time, </a:t>
              </a:r>
              <a:r>
                <a:rPr kumimoji="0" lang="en-US" sz="800" b="1" i="0" u="none" strike="noStrike" kern="1200" cap="none" spc="0" normalizeH="0" baseline="0" noProof="0">
                  <a:ln>
                    <a:noFill/>
                  </a:ln>
                  <a:solidFill>
                    <a:prstClr val="black"/>
                  </a:solidFill>
                  <a:effectLst/>
                  <a:uLnTx/>
                  <a:uFillTx/>
                  <a:latin typeface="Arial" pitchFamily="34" charset="0"/>
                  <a:ea typeface="+mn-ea"/>
                  <a:cs typeface="+mn-cs"/>
                </a:rPr>
                <a:t>TSDateTime</a:t>
              </a:r>
            </a:p>
          </p:txBody>
        </p:sp>
        <p:sp>
          <p:nvSpPr>
            <p:cNvPr id="41" name="Text Box 7"/>
            <p:cNvSpPr txBox="1">
              <a:spLocks noChangeArrowheads="1"/>
            </p:cNvSpPr>
            <p:nvPr/>
          </p:nvSpPr>
          <p:spPr bwMode="auto">
            <a:xfrm>
              <a:off x="42869239" y="16791224"/>
              <a:ext cx="1697601" cy="319013"/>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mn-cs"/>
                </a:rPr>
                <a:t>Variables, </a:t>
              </a:r>
              <a:r>
                <a:rPr kumimoji="0" lang="en-US" sz="800" b="1" i="0" u="none" strike="noStrike" kern="1200" cap="none" spc="0" normalizeH="0" baseline="0" noProof="0">
                  <a:ln>
                    <a:noFill/>
                  </a:ln>
                  <a:solidFill>
                    <a:prstClr val="black"/>
                  </a:solidFill>
                  <a:effectLst/>
                  <a:uLnTx/>
                  <a:uFillTx/>
                  <a:latin typeface="Arial" pitchFamily="34" charset="0"/>
                  <a:ea typeface="+mn-ea"/>
                  <a:cs typeface="+mn-cs"/>
                </a:rPr>
                <a:t>TSTypeID</a:t>
              </a:r>
            </a:p>
          </p:txBody>
        </p:sp>
        <p:sp>
          <p:nvSpPr>
            <p:cNvPr id="42" name="Line 8"/>
            <p:cNvSpPr>
              <a:spLocks noChangeShapeType="1"/>
            </p:cNvSpPr>
            <p:nvPr/>
          </p:nvSpPr>
          <p:spPr bwMode="auto">
            <a:xfrm flipH="1" flipV="1">
              <a:off x="44573130" y="15356369"/>
              <a:ext cx="0" cy="89678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3" name="Line 9"/>
            <p:cNvSpPr>
              <a:spLocks noChangeShapeType="1"/>
            </p:cNvSpPr>
            <p:nvPr/>
          </p:nvSpPr>
          <p:spPr bwMode="auto">
            <a:xfrm flipV="1">
              <a:off x="43272792" y="15670243"/>
              <a:ext cx="0" cy="89678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4" name="Line 10"/>
            <p:cNvSpPr>
              <a:spLocks noChangeShapeType="1"/>
            </p:cNvSpPr>
            <p:nvPr/>
          </p:nvSpPr>
          <p:spPr bwMode="auto">
            <a:xfrm flipV="1">
              <a:off x="44079898" y="15670243"/>
              <a:ext cx="0" cy="89678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5" name="Line 11"/>
            <p:cNvSpPr>
              <a:spLocks noChangeShapeType="1"/>
            </p:cNvSpPr>
            <p:nvPr/>
          </p:nvSpPr>
          <p:spPr bwMode="auto">
            <a:xfrm flipH="1">
              <a:off x="44079898" y="16253153"/>
              <a:ext cx="493232" cy="31387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6" name="Line 12"/>
            <p:cNvSpPr>
              <a:spLocks noChangeShapeType="1"/>
            </p:cNvSpPr>
            <p:nvPr/>
          </p:nvSpPr>
          <p:spPr bwMode="auto">
            <a:xfrm flipH="1">
              <a:off x="43272792" y="16567028"/>
              <a:ext cx="807106"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7" name="Line 13"/>
            <p:cNvSpPr>
              <a:spLocks noChangeShapeType="1"/>
            </p:cNvSpPr>
            <p:nvPr/>
          </p:nvSpPr>
          <p:spPr bwMode="auto">
            <a:xfrm flipH="1">
              <a:off x="44079898" y="15356369"/>
              <a:ext cx="493232" cy="31387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8" name="Line 14"/>
            <p:cNvSpPr>
              <a:spLocks noChangeShapeType="1"/>
            </p:cNvSpPr>
            <p:nvPr/>
          </p:nvSpPr>
          <p:spPr bwMode="auto">
            <a:xfrm flipH="1">
              <a:off x="43272792" y="15670243"/>
              <a:ext cx="807106"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9" name="Line 15"/>
            <p:cNvSpPr>
              <a:spLocks noChangeShapeType="1"/>
            </p:cNvSpPr>
            <p:nvPr/>
          </p:nvSpPr>
          <p:spPr bwMode="auto">
            <a:xfrm flipV="1">
              <a:off x="43272792" y="15356369"/>
              <a:ext cx="538071" cy="313875"/>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50" name="Line 16"/>
            <p:cNvSpPr>
              <a:spLocks noChangeShapeType="1"/>
            </p:cNvSpPr>
            <p:nvPr/>
          </p:nvSpPr>
          <p:spPr bwMode="auto">
            <a:xfrm flipH="1">
              <a:off x="43810863" y="15356369"/>
              <a:ext cx="762267"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51" name="Oval 17"/>
            <p:cNvSpPr>
              <a:spLocks noChangeArrowheads="1"/>
            </p:cNvSpPr>
            <p:nvPr/>
          </p:nvSpPr>
          <p:spPr bwMode="auto">
            <a:xfrm>
              <a:off x="44035059" y="15625404"/>
              <a:ext cx="89678" cy="89678"/>
            </a:xfrm>
            <a:prstGeom prst="ellipse">
              <a:avLst/>
            </a:prstGeom>
            <a:solidFill>
              <a:srgbClr val="FF3300"/>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 Box 18"/>
            <p:cNvSpPr txBox="1">
              <a:spLocks noChangeArrowheads="1"/>
            </p:cNvSpPr>
            <p:nvPr/>
          </p:nvSpPr>
          <p:spPr bwMode="auto">
            <a:xfrm>
              <a:off x="44124738" y="15588972"/>
              <a:ext cx="1214262" cy="31901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black"/>
                  </a:solidFill>
                  <a:effectLst/>
                  <a:uLnTx/>
                  <a:uFillTx/>
                  <a:latin typeface="Arial" pitchFamily="34" charset="0"/>
                  <a:ea typeface="+mn-ea"/>
                  <a:cs typeface="+mn-cs"/>
                </a:rPr>
                <a:t>TSValue</a:t>
              </a:r>
              <a:endParaRPr kumimoji="0" lang="en-US" sz="8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53" name="AutoShape 22"/>
            <p:cNvSpPr>
              <a:spLocks noChangeArrowheads="1"/>
            </p:cNvSpPr>
            <p:nvPr/>
          </p:nvSpPr>
          <p:spPr bwMode="auto">
            <a:xfrm>
              <a:off x="46501217" y="16110228"/>
              <a:ext cx="224196" cy="358714"/>
            </a:xfrm>
            <a:prstGeom prst="upDownArrow">
              <a:avLst>
                <a:gd name="adj1" fmla="val 50000"/>
                <a:gd name="adj2" fmla="val 32000"/>
              </a:avLst>
            </a:prstGeom>
            <a:solidFill>
              <a:srgbClr val="FF3300"/>
            </a:solidFill>
            <a:ln w="9525">
              <a:solidFill>
                <a:schemeClr val="tx1"/>
              </a:solidFill>
              <a:miter lim="800000"/>
              <a:headEnd/>
              <a:tailEnd/>
            </a:ln>
            <a:effectLst/>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2"/>
          <p:cNvSpPr txBox="1">
            <a:spLocks noChangeArrowheads="1"/>
          </p:cNvSpPr>
          <p:nvPr/>
        </p:nvSpPr>
        <p:spPr>
          <a:xfrm>
            <a:off x="1219200" y="3205756"/>
            <a:ext cx="5063214" cy="1295400"/>
          </a:xfrm>
          <a:prstGeom prst="rect">
            <a:avLst/>
          </a:prstGeom>
        </p:spPr>
        <p:txBody>
          <a:bodyPr vert="horz" lIns="512064" tIns="256032" rIns="512064" bIns="256032" rtlCol="0" anchor="ctr">
            <a:noAutofit/>
          </a:bodyPr>
          <a:lstStyle>
            <a:defPPr>
              <a:defRPr lang="en-US"/>
            </a:defPPr>
            <a:lvl1pPr lvl="0" algn="ctr">
              <a:spcBef>
                <a:spcPct val="0"/>
              </a:spcBef>
              <a:defRPr kumimoji="0" b="0" i="0" u="none" strike="noStrike" cap="none" spc="0" normalizeH="0" baseline="0">
                <a:ln>
                  <a:noFill/>
                </a:ln>
                <a:effectLst/>
                <a:uLnTx/>
                <a:uFillTx/>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j-ea"/>
                <a:cs typeface="+mj-cs"/>
              </a:rPr>
              <a:t>Terrain Flow Data Model used to enrich the information content of a digital elevation model</a:t>
            </a:r>
          </a:p>
        </p:txBody>
      </p:sp>
      <p:grpSp>
        <p:nvGrpSpPr>
          <p:cNvPr id="55" name="Group 54"/>
          <p:cNvGrpSpPr/>
          <p:nvPr/>
        </p:nvGrpSpPr>
        <p:grpSpPr>
          <a:xfrm>
            <a:off x="2131934" y="4265228"/>
            <a:ext cx="3159880" cy="2293329"/>
            <a:chOff x="36195000" y="19004291"/>
            <a:chExt cx="5072194" cy="3681218"/>
          </a:xfrm>
        </p:grpSpPr>
        <p:pic>
          <p:nvPicPr>
            <p:cNvPr id="56" name="Picture 5"/>
            <p:cNvPicPr>
              <a:picLocks noChangeAspect="1" noChangeArrowheads="1"/>
            </p:cNvPicPr>
            <p:nvPr/>
          </p:nvPicPr>
          <p:blipFill>
            <a:blip r:embed="rId7" cstate="print"/>
            <a:srcRect l="20833" t="14352" r="3870" b="10199"/>
            <a:stretch>
              <a:fillRect/>
            </a:stretch>
          </p:blipFill>
          <p:spPr bwMode="auto">
            <a:xfrm>
              <a:off x="37288605" y="19194889"/>
              <a:ext cx="2019730" cy="1594629"/>
            </a:xfrm>
            <a:prstGeom prst="rect">
              <a:avLst/>
            </a:prstGeom>
            <a:noFill/>
          </p:spPr>
        </p:pic>
        <p:pic>
          <p:nvPicPr>
            <p:cNvPr id="57" name="Picture 6"/>
            <p:cNvPicPr>
              <a:picLocks noChangeArrowheads="1"/>
            </p:cNvPicPr>
            <p:nvPr/>
          </p:nvPicPr>
          <p:blipFill>
            <a:blip r:embed="rId8" cstate="print"/>
            <a:srcRect l="44542" t="26949" r="7033" b="16425"/>
            <a:stretch>
              <a:fillRect/>
            </a:stretch>
          </p:blipFill>
          <p:spPr bwMode="auto">
            <a:xfrm>
              <a:off x="37742645" y="21133789"/>
              <a:ext cx="2040686" cy="1551720"/>
            </a:xfrm>
            <a:prstGeom prst="rect">
              <a:avLst/>
            </a:prstGeom>
            <a:noFill/>
            <a:ln w="12700">
              <a:noFill/>
              <a:miter lim="800000"/>
              <a:headEnd/>
              <a:tailEnd/>
            </a:ln>
            <a:effectLst/>
          </p:spPr>
        </p:pic>
        <p:sp>
          <p:nvSpPr>
            <p:cNvPr id="58" name="AutoShape 7"/>
            <p:cNvSpPr>
              <a:spLocks noChangeArrowheads="1"/>
            </p:cNvSpPr>
            <p:nvPr/>
          </p:nvSpPr>
          <p:spPr bwMode="auto">
            <a:xfrm>
              <a:off x="39395399" y="19870461"/>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AutoShape 8"/>
            <p:cNvSpPr>
              <a:spLocks noChangeArrowheads="1"/>
            </p:cNvSpPr>
            <p:nvPr/>
          </p:nvSpPr>
          <p:spPr bwMode="auto">
            <a:xfrm rot="7595098">
              <a:off x="37058591" y="20839911"/>
              <a:ext cx="401152" cy="172635"/>
            </a:xfrm>
            <a:prstGeom prst="rightArrow">
              <a:avLst>
                <a:gd name="adj1" fmla="val 50287"/>
                <a:gd name="adj2" fmla="val 55188"/>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Rectangle 12"/>
            <p:cNvSpPr>
              <a:spLocks noChangeArrowheads="1"/>
            </p:cNvSpPr>
            <p:nvPr/>
          </p:nvSpPr>
          <p:spPr bwMode="auto">
            <a:xfrm>
              <a:off x="37243700" y="20554016"/>
              <a:ext cx="84914" cy="444635"/>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1" name="AutoShape 14"/>
            <p:cNvSpPr>
              <a:spLocks noChangeArrowheads="1"/>
            </p:cNvSpPr>
            <p:nvPr/>
          </p:nvSpPr>
          <p:spPr bwMode="auto">
            <a:xfrm>
              <a:off x="37823474" y="20800494"/>
              <a:ext cx="169641" cy="287392"/>
            </a:xfrm>
            <a:prstGeom prst="downArrow">
              <a:avLst>
                <a:gd name="adj1" fmla="val 50000"/>
                <a:gd name="adj2" fmla="val 42353"/>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2" name="Group 15"/>
            <p:cNvGrpSpPr>
              <a:grpSpLocks/>
            </p:cNvGrpSpPr>
            <p:nvPr/>
          </p:nvGrpSpPr>
          <p:grpSpPr bwMode="auto">
            <a:xfrm>
              <a:off x="40053759" y="20185793"/>
              <a:ext cx="1193477" cy="1336649"/>
              <a:chOff x="105" y="2544"/>
              <a:chExt cx="1686" cy="1888"/>
            </a:xfrm>
          </p:grpSpPr>
          <p:sp>
            <p:nvSpPr>
              <p:cNvPr id="121" name="Rectangle 16"/>
              <p:cNvSpPr>
                <a:spLocks noChangeArrowheads="1"/>
              </p:cNvSpPr>
              <p:nvPr/>
            </p:nvSpPr>
            <p:spPr bwMode="auto">
              <a:xfrm>
                <a:off x="337" y="2777"/>
                <a:ext cx="1221" cy="1224"/>
              </a:xfrm>
              <a:prstGeom prst="rect">
                <a:avLst/>
              </a:prstGeom>
              <a:solidFill>
                <a:srgbClr val="FFFFFF"/>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Rectangle 17"/>
              <p:cNvSpPr>
                <a:spLocks noChangeArrowheads="1"/>
              </p:cNvSpPr>
              <p:nvPr/>
            </p:nvSpPr>
            <p:spPr bwMode="auto">
              <a:xfrm>
                <a:off x="337" y="2777"/>
                <a:ext cx="1221" cy="1224"/>
              </a:xfrm>
              <a:prstGeom prst="rect">
                <a:avLst/>
              </a:prstGeom>
              <a:noFill/>
              <a:ln w="30163">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Rectangle 18"/>
              <p:cNvSpPr>
                <a:spLocks noChangeArrowheads="1"/>
              </p:cNvSpPr>
              <p:nvPr/>
            </p:nvSpPr>
            <p:spPr bwMode="auto">
              <a:xfrm>
                <a:off x="421" y="2827"/>
                <a:ext cx="120" cy="628"/>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24" name="Line 19"/>
              <p:cNvSpPr>
                <a:spLocks noChangeShapeType="1"/>
              </p:cNvSpPr>
              <p:nvPr/>
            </p:nvSpPr>
            <p:spPr bwMode="auto">
              <a:xfrm>
                <a:off x="948" y="2777"/>
                <a:ext cx="1" cy="1224"/>
              </a:xfrm>
              <a:prstGeom prst="line">
                <a:avLst/>
              </a:prstGeom>
              <a:noFill/>
              <a:ln w="30163">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Line 20"/>
              <p:cNvSpPr>
                <a:spLocks noChangeShapeType="1"/>
              </p:cNvSpPr>
              <p:nvPr/>
            </p:nvSpPr>
            <p:spPr bwMode="auto">
              <a:xfrm>
                <a:off x="337" y="3389"/>
                <a:ext cx="1221" cy="1"/>
              </a:xfrm>
              <a:prstGeom prst="line">
                <a:avLst/>
              </a:prstGeom>
              <a:noFill/>
              <a:ln w="30163">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21"/>
              <p:cNvSpPr>
                <a:spLocks noEditPoints="1"/>
              </p:cNvSpPr>
              <p:nvPr/>
            </p:nvSpPr>
            <p:spPr bwMode="auto">
              <a:xfrm>
                <a:off x="105" y="2544"/>
                <a:ext cx="1686" cy="1690"/>
              </a:xfrm>
              <a:custGeom>
                <a:avLst/>
                <a:gdLst/>
                <a:ahLst/>
                <a:cxnLst>
                  <a:cxn ang="0">
                    <a:pos x="1840" y="9"/>
                  </a:cxn>
                  <a:cxn ang="0">
                    <a:pos x="1713" y="9"/>
                  </a:cxn>
                  <a:cxn ang="0">
                    <a:pos x="1588" y="9"/>
                  </a:cxn>
                  <a:cxn ang="0">
                    <a:pos x="1462" y="9"/>
                  </a:cxn>
                  <a:cxn ang="0">
                    <a:pos x="1336" y="9"/>
                  </a:cxn>
                  <a:cxn ang="0">
                    <a:pos x="1210" y="9"/>
                  </a:cxn>
                  <a:cxn ang="0">
                    <a:pos x="1085" y="9"/>
                  </a:cxn>
                  <a:cxn ang="0">
                    <a:pos x="958" y="9"/>
                  </a:cxn>
                  <a:cxn ang="0">
                    <a:pos x="833" y="9"/>
                  </a:cxn>
                  <a:cxn ang="0">
                    <a:pos x="706" y="9"/>
                  </a:cxn>
                  <a:cxn ang="0">
                    <a:pos x="581" y="9"/>
                  </a:cxn>
                  <a:cxn ang="0">
                    <a:pos x="454" y="9"/>
                  </a:cxn>
                  <a:cxn ang="0">
                    <a:pos x="329" y="9"/>
                  </a:cxn>
                  <a:cxn ang="0">
                    <a:pos x="203" y="9"/>
                  </a:cxn>
                  <a:cxn ang="0">
                    <a:pos x="77" y="9"/>
                  </a:cxn>
                  <a:cxn ang="0">
                    <a:pos x="8" y="93"/>
                  </a:cxn>
                  <a:cxn ang="0">
                    <a:pos x="8" y="218"/>
                  </a:cxn>
                  <a:cxn ang="0">
                    <a:pos x="8" y="345"/>
                  </a:cxn>
                  <a:cxn ang="0">
                    <a:pos x="8" y="470"/>
                  </a:cxn>
                  <a:cxn ang="0">
                    <a:pos x="8" y="597"/>
                  </a:cxn>
                  <a:cxn ang="0">
                    <a:pos x="8" y="722"/>
                  </a:cxn>
                  <a:cxn ang="0">
                    <a:pos x="8" y="849"/>
                  </a:cxn>
                  <a:cxn ang="0">
                    <a:pos x="8" y="975"/>
                  </a:cxn>
                  <a:cxn ang="0">
                    <a:pos x="8" y="1101"/>
                  </a:cxn>
                  <a:cxn ang="0">
                    <a:pos x="8" y="1227"/>
                  </a:cxn>
                  <a:cxn ang="0">
                    <a:pos x="8" y="1354"/>
                  </a:cxn>
                  <a:cxn ang="0">
                    <a:pos x="8" y="1479"/>
                  </a:cxn>
                  <a:cxn ang="0">
                    <a:pos x="8" y="1606"/>
                  </a:cxn>
                  <a:cxn ang="0">
                    <a:pos x="8" y="1731"/>
                  </a:cxn>
                  <a:cxn ang="0">
                    <a:pos x="8" y="1858"/>
                  </a:cxn>
                  <a:cxn ang="0">
                    <a:pos x="0" y="1886"/>
                  </a:cxn>
                  <a:cxn ang="0">
                    <a:pos x="108" y="1912"/>
                  </a:cxn>
                  <a:cxn ang="0">
                    <a:pos x="234" y="1912"/>
                  </a:cxn>
                  <a:cxn ang="0">
                    <a:pos x="359" y="1912"/>
                  </a:cxn>
                  <a:cxn ang="0">
                    <a:pos x="486" y="1912"/>
                  </a:cxn>
                  <a:cxn ang="0">
                    <a:pos x="611" y="1912"/>
                  </a:cxn>
                  <a:cxn ang="0">
                    <a:pos x="738" y="1912"/>
                  </a:cxn>
                  <a:cxn ang="0">
                    <a:pos x="863" y="1912"/>
                  </a:cxn>
                  <a:cxn ang="0">
                    <a:pos x="990" y="1912"/>
                  </a:cxn>
                  <a:cxn ang="0">
                    <a:pos x="1115" y="1912"/>
                  </a:cxn>
                  <a:cxn ang="0">
                    <a:pos x="1241" y="1912"/>
                  </a:cxn>
                  <a:cxn ang="0">
                    <a:pos x="1367" y="1912"/>
                  </a:cxn>
                  <a:cxn ang="0">
                    <a:pos x="1493" y="1912"/>
                  </a:cxn>
                  <a:cxn ang="0">
                    <a:pos x="1619" y="1912"/>
                  </a:cxn>
                  <a:cxn ang="0">
                    <a:pos x="1745" y="1912"/>
                  </a:cxn>
                  <a:cxn ang="0">
                    <a:pos x="1899" y="1903"/>
                  </a:cxn>
                  <a:cxn ang="0">
                    <a:pos x="1899" y="1814"/>
                  </a:cxn>
                  <a:cxn ang="0">
                    <a:pos x="1899" y="1687"/>
                  </a:cxn>
                  <a:cxn ang="0">
                    <a:pos x="1899" y="1561"/>
                  </a:cxn>
                  <a:cxn ang="0">
                    <a:pos x="1899" y="1434"/>
                  </a:cxn>
                  <a:cxn ang="0">
                    <a:pos x="1899" y="1309"/>
                  </a:cxn>
                  <a:cxn ang="0">
                    <a:pos x="1899" y="1182"/>
                  </a:cxn>
                  <a:cxn ang="0">
                    <a:pos x="1899" y="1057"/>
                  </a:cxn>
                  <a:cxn ang="0">
                    <a:pos x="1899" y="930"/>
                  </a:cxn>
                  <a:cxn ang="0">
                    <a:pos x="1899" y="805"/>
                  </a:cxn>
                  <a:cxn ang="0">
                    <a:pos x="1899" y="678"/>
                  </a:cxn>
                  <a:cxn ang="0">
                    <a:pos x="1899" y="552"/>
                  </a:cxn>
                  <a:cxn ang="0">
                    <a:pos x="1899" y="426"/>
                  </a:cxn>
                  <a:cxn ang="0">
                    <a:pos x="1899" y="300"/>
                  </a:cxn>
                  <a:cxn ang="0">
                    <a:pos x="1899" y="173"/>
                  </a:cxn>
                  <a:cxn ang="0">
                    <a:pos x="1899" y="48"/>
                  </a:cxn>
                </a:cxnLst>
                <a:rect l="0" t="0" r="r" b="b"/>
                <a:pathLst>
                  <a:path w="1908" h="1912">
                    <a:moveTo>
                      <a:pt x="1903" y="9"/>
                    </a:moveTo>
                    <a:lnTo>
                      <a:pt x="1867" y="9"/>
                    </a:lnTo>
                    <a:lnTo>
                      <a:pt x="1867" y="0"/>
                    </a:lnTo>
                    <a:lnTo>
                      <a:pt x="1903" y="0"/>
                    </a:lnTo>
                    <a:lnTo>
                      <a:pt x="1903" y="9"/>
                    </a:lnTo>
                    <a:close/>
                    <a:moveTo>
                      <a:pt x="1840" y="9"/>
                    </a:moveTo>
                    <a:lnTo>
                      <a:pt x="1804" y="9"/>
                    </a:lnTo>
                    <a:lnTo>
                      <a:pt x="1804" y="0"/>
                    </a:lnTo>
                    <a:lnTo>
                      <a:pt x="1840" y="0"/>
                    </a:lnTo>
                    <a:lnTo>
                      <a:pt x="1840" y="9"/>
                    </a:lnTo>
                    <a:close/>
                    <a:moveTo>
                      <a:pt x="1777" y="9"/>
                    </a:moveTo>
                    <a:lnTo>
                      <a:pt x="1741" y="9"/>
                    </a:lnTo>
                    <a:lnTo>
                      <a:pt x="1741" y="0"/>
                    </a:lnTo>
                    <a:lnTo>
                      <a:pt x="1777" y="0"/>
                    </a:lnTo>
                    <a:lnTo>
                      <a:pt x="1777" y="9"/>
                    </a:lnTo>
                    <a:close/>
                    <a:moveTo>
                      <a:pt x="1713" y="9"/>
                    </a:moveTo>
                    <a:lnTo>
                      <a:pt x="1678" y="9"/>
                    </a:lnTo>
                    <a:lnTo>
                      <a:pt x="1678" y="0"/>
                    </a:lnTo>
                    <a:lnTo>
                      <a:pt x="1713" y="0"/>
                    </a:lnTo>
                    <a:lnTo>
                      <a:pt x="1713" y="9"/>
                    </a:lnTo>
                    <a:close/>
                    <a:moveTo>
                      <a:pt x="1652" y="9"/>
                    </a:moveTo>
                    <a:lnTo>
                      <a:pt x="1616" y="9"/>
                    </a:lnTo>
                    <a:lnTo>
                      <a:pt x="1616" y="0"/>
                    </a:lnTo>
                    <a:lnTo>
                      <a:pt x="1652" y="0"/>
                    </a:lnTo>
                    <a:lnTo>
                      <a:pt x="1652" y="9"/>
                    </a:lnTo>
                    <a:close/>
                    <a:moveTo>
                      <a:pt x="1588" y="9"/>
                    </a:moveTo>
                    <a:lnTo>
                      <a:pt x="1552" y="9"/>
                    </a:lnTo>
                    <a:lnTo>
                      <a:pt x="1552" y="0"/>
                    </a:lnTo>
                    <a:lnTo>
                      <a:pt x="1588" y="0"/>
                    </a:lnTo>
                    <a:lnTo>
                      <a:pt x="1588" y="9"/>
                    </a:lnTo>
                    <a:close/>
                    <a:moveTo>
                      <a:pt x="1525" y="9"/>
                    </a:moveTo>
                    <a:lnTo>
                      <a:pt x="1489" y="9"/>
                    </a:lnTo>
                    <a:lnTo>
                      <a:pt x="1489" y="0"/>
                    </a:lnTo>
                    <a:lnTo>
                      <a:pt x="1525" y="0"/>
                    </a:lnTo>
                    <a:lnTo>
                      <a:pt x="1525" y="9"/>
                    </a:lnTo>
                    <a:close/>
                    <a:moveTo>
                      <a:pt x="1462" y="9"/>
                    </a:moveTo>
                    <a:lnTo>
                      <a:pt x="1426" y="9"/>
                    </a:lnTo>
                    <a:lnTo>
                      <a:pt x="1426" y="0"/>
                    </a:lnTo>
                    <a:lnTo>
                      <a:pt x="1462" y="0"/>
                    </a:lnTo>
                    <a:lnTo>
                      <a:pt x="1462" y="9"/>
                    </a:lnTo>
                    <a:close/>
                    <a:moveTo>
                      <a:pt x="1400" y="9"/>
                    </a:moveTo>
                    <a:lnTo>
                      <a:pt x="1364" y="9"/>
                    </a:lnTo>
                    <a:lnTo>
                      <a:pt x="1364" y="0"/>
                    </a:lnTo>
                    <a:lnTo>
                      <a:pt x="1400" y="0"/>
                    </a:lnTo>
                    <a:lnTo>
                      <a:pt x="1400" y="9"/>
                    </a:lnTo>
                    <a:close/>
                    <a:moveTo>
                      <a:pt x="1336" y="9"/>
                    </a:moveTo>
                    <a:lnTo>
                      <a:pt x="1300" y="9"/>
                    </a:lnTo>
                    <a:lnTo>
                      <a:pt x="1300" y="0"/>
                    </a:lnTo>
                    <a:lnTo>
                      <a:pt x="1336" y="0"/>
                    </a:lnTo>
                    <a:lnTo>
                      <a:pt x="1336" y="9"/>
                    </a:lnTo>
                    <a:close/>
                    <a:moveTo>
                      <a:pt x="1273" y="9"/>
                    </a:moveTo>
                    <a:lnTo>
                      <a:pt x="1237" y="9"/>
                    </a:lnTo>
                    <a:lnTo>
                      <a:pt x="1237" y="0"/>
                    </a:lnTo>
                    <a:lnTo>
                      <a:pt x="1273" y="0"/>
                    </a:lnTo>
                    <a:lnTo>
                      <a:pt x="1273" y="9"/>
                    </a:lnTo>
                    <a:close/>
                    <a:moveTo>
                      <a:pt x="1210" y="9"/>
                    </a:moveTo>
                    <a:lnTo>
                      <a:pt x="1174" y="9"/>
                    </a:lnTo>
                    <a:lnTo>
                      <a:pt x="1174" y="0"/>
                    </a:lnTo>
                    <a:lnTo>
                      <a:pt x="1210" y="0"/>
                    </a:lnTo>
                    <a:lnTo>
                      <a:pt x="1210" y="9"/>
                    </a:lnTo>
                    <a:close/>
                    <a:moveTo>
                      <a:pt x="1148" y="9"/>
                    </a:moveTo>
                    <a:lnTo>
                      <a:pt x="1112" y="9"/>
                    </a:lnTo>
                    <a:lnTo>
                      <a:pt x="1112" y="0"/>
                    </a:lnTo>
                    <a:lnTo>
                      <a:pt x="1148" y="0"/>
                    </a:lnTo>
                    <a:lnTo>
                      <a:pt x="1148" y="9"/>
                    </a:lnTo>
                    <a:close/>
                    <a:moveTo>
                      <a:pt x="1085" y="9"/>
                    </a:moveTo>
                    <a:lnTo>
                      <a:pt x="1049" y="9"/>
                    </a:lnTo>
                    <a:lnTo>
                      <a:pt x="1049" y="0"/>
                    </a:lnTo>
                    <a:lnTo>
                      <a:pt x="1085" y="0"/>
                    </a:lnTo>
                    <a:lnTo>
                      <a:pt x="1085" y="9"/>
                    </a:lnTo>
                    <a:close/>
                    <a:moveTo>
                      <a:pt x="1021" y="9"/>
                    </a:moveTo>
                    <a:lnTo>
                      <a:pt x="985" y="9"/>
                    </a:lnTo>
                    <a:lnTo>
                      <a:pt x="985" y="0"/>
                    </a:lnTo>
                    <a:lnTo>
                      <a:pt x="1021" y="0"/>
                    </a:lnTo>
                    <a:lnTo>
                      <a:pt x="1021" y="9"/>
                    </a:lnTo>
                    <a:close/>
                    <a:moveTo>
                      <a:pt x="958" y="9"/>
                    </a:moveTo>
                    <a:lnTo>
                      <a:pt x="922" y="9"/>
                    </a:lnTo>
                    <a:lnTo>
                      <a:pt x="922" y="0"/>
                    </a:lnTo>
                    <a:lnTo>
                      <a:pt x="958" y="0"/>
                    </a:lnTo>
                    <a:lnTo>
                      <a:pt x="958" y="9"/>
                    </a:lnTo>
                    <a:close/>
                    <a:moveTo>
                      <a:pt x="896" y="9"/>
                    </a:moveTo>
                    <a:lnTo>
                      <a:pt x="860" y="9"/>
                    </a:lnTo>
                    <a:lnTo>
                      <a:pt x="860" y="0"/>
                    </a:lnTo>
                    <a:lnTo>
                      <a:pt x="896" y="0"/>
                    </a:lnTo>
                    <a:lnTo>
                      <a:pt x="896" y="9"/>
                    </a:lnTo>
                    <a:close/>
                    <a:moveTo>
                      <a:pt x="833" y="9"/>
                    </a:moveTo>
                    <a:lnTo>
                      <a:pt x="797" y="9"/>
                    </a:lnTo>
                    <a:lnTo>
                      <a:pt x="797" y="0"/>
                    </a:lnTo>
                    <a:lnTo>
                      <a:pt x="833" y="0"/>
                    </a:lnTo>
                    <a:lnTo>
                      <a:pt x="833" y="9"/>
                    </a:lnTo>
                    <a:close/>
                    <a:moveTo>
                      <a:pt x="770" y="9"/>
                    </a:moveTo>
                    <a:lnTo>
                      <a:pt x="734" y="9"/>
                    </a:lnTo>
                    <a:lnTo>
                      <a:pt x="734" y="0"/>
                    </a:lnTo>
                    <a:lnTo>
                      <a:pt x="770" y="0"/>
                    </a:lnTo>
                    <a:lnTo>
                      <a:pt x="770" y="9"/>
                    </a:lnTo>
                    <a:close/>
                    <a:moveTo>
                      <a:pt x="706" y="9"/>
                    </a:moveTo>
                    <a:lnTo>
                      <a:pt x="670" y="9"/>
                    </a:lnTo>
                    <a:lnTo>
                      <a:pt x="670" y="0"/>
                    </a:lnTo>
                    <a:lnTo>
                      <a:pt x="706" y="0"/>
                    </a:lnTo>
                    <a:lnTo>
                      <a:pt x="706" y="9"/>
                    </a:lnTo>
                    <a:close/>
                    <a:moveTo>
                      <a:pt x="644" y="9"/>
                    </a:moveTo>
                    <a:lnTo>
                      <a:pt x="608" y="9"/>
                    </a:lnTo>
                    <a:lnTo>
                      <a:pt x="608" y="0"/>
                    </a:lnTo>
                    <a:lnTo>
                      <a:pt x="644" y="0"/>
                    </a:lnTo>
                    <a:lnTo>
                      <a:pt x="644" y="9"/>
                    </a:lnTo>
                    <a:close/>
                    <a:moveTo>
                      <a:pt x="581" y="9"/>
                    </a:moveTo>
                    <a:lnTo>
                      <a:pt x="545" y="9"/>
                    </a:lnTo>
                    <a:lnTo>
                      <a:pt x="545" y="0"/>
                    </a:lnTo>
                    <a:lnTo>
                      <a:pt x="581" y="0"/>
                    </a:lnTo>
                    <a:lnTo>
                      <a:pt x="581" y="9"/>
                    </a:lnTo>
                    <a:close/>
                    <a:moveTo>
                      <a:pt x="518" y="9"/>
                    </a:moveTo>
                    <a:lnTo>
                      <a:pt x="482" y="9"/>
                    </a:lnTo>
                    <a:lnTo>
                      <a:pt x="482" y="0"/>
                    </a:lnTo>
                    <a:lnTo>
                      <a:pt x="518" y="0"/>
                    </a:lnTo>
                    <a:lnTo>
                      <a:pt x="518" y="9"/>
                    </a:lnTo>
                    <a:close/>
                    <a:moveTo>
                      <a:pt x="454" y="9"/>
                    </a:moveTo>
                    <a:lnTo>
                      <a:pt x="418" y="9"/>
                    </a:lnTo>
                    <a:lnTo>
                      <a:pt x="418" y="0"/>
                    </a:lnTo>
                    <a:lnTo>
                      <a:pt x="454" y="0"/>
                    </a:lnTo>
                    <a:lnTo>
                      <a:pt x="454" y="9"/>
                    </a:lnTo>
                    <a:close/>
                    <a:moveTo>
                      <a:pt x="392" y="9"/>
                    </a:moveTo>
                    <a:lnTo>
                      <a:pt x="357" y="9"/>
                    </a:lnTo>
                    <a:lnTo>
                      <a:pt x="357" y="0"/>
                    </a:lnTo>
                    <a:lnTo>
                      <a:pt x="392" y="0"/>
                    </a:lnTo>
                    <a:lnTo>
                      <a:pt x="392" y="9"/>
                    </a:lnTo>
                    <a:close/>
                    <a:moveTo>
                      <a:pt x="329" y="9"/>
                    </a:moveTo>
                    <a:lnTo>
                      <a:pt x="293" y="9"/>
                    </a:lnTo>
                    <a:lnTo>
                      <a:pt x="293" y="0"/>
                    </a:lnTo>
                    <a:lnTo>
                      <a:pt x="329" y="0"/>
                    </a:lnTo>
                    <a:lnTo>
                      <a:pt x="329" y="9"/>
                    </a:lnTo>
                    <a:close/>
                    <a:moveTo>
                      <a:pt x="266" y="9"/>
                    </a:moveTo>
                    <a:lnTo>
                      <a:pt x="230" y="9"/>
                    </a:lnTo>
                    <a:lnTo>
                      <a:pt x="230" y="0"/>
                    </a:lnTo>
                    <a:lnTo>
                      <a:pt x="266" y="0"/>
                    </a:lnTo>
                    <a:lnTo>
                      <a:pt x="266" y="9"/>
                    </a:lnTo>
                    <a:close/>
                    <a:moveTo>
                      <a:pt x="203" y="9"/>
                    </a:moveTo>
                    <a:lnTo>
                      <a:pt x="167" y="9"/>
                    </a:lnTo>
                    <a:lnTo>
                      <a:pt x="167" y="0"/>
                    </a:lnTo>
                    <a:lnTo>
                      <a:pt x="203" y="0"/>
                    </a:lnTo>
                    <a:lnTo>
                      <a:pt x="203" y="9"/>
                    </a:lnTo>
                    <a:close/>
                    <a:moveTo>
                      <a:pt x="141" y="9"/>
                    </a:moveTo>
                    <a:lnTo>
                      <a:pt x="105" y="9"/>
                    </a:lnTo>
                    <a:lnTo>
                      <a:pt x="105" y="0"/>
                    </a:lnTo>
                    <a:lnTo>
                      <a:pt x="141" y="0"/>
                    </a:lnTo>
                    <a:lnTo>
                      <a:pt x="141" y="9"/>
                    </a:lnTo>
                    <a:close/>
                    <a:moveTo>
                      <a:pt x="77" y="9"/>
                    </a:moveTo>
                    <a:lnTo>
                      <a:pt x="41" y="9"/>
                    </a:lnTo>
                    <a:lnTo>
                      <a:pt x="41" y="0"/>
                    </a:lnTo>
                    <a:lnTo>
                      <a:pt x="77" y="0"/>
                    </a:lnTo>
                    <a:lnTo>
                      <a:pt x="77" y="9"/>
                    </a:lnTo>
                    <a:close/>
                    <a:moveTo>
                      <a:pt x="14" y="9"/>
                    </a:moveTo>
                    <a:lnTo>
                      <a:pt x="4" y="9"/>
                    </a:lnTo>
                    <a:lnTo>
                      <a:pt x="8" y="5"/>
                    </a:lnTo>
                    <a:lnTo>
                      <a:pt x="8" y="29"/>
                    </a:lnTo>
                    <a:lnTo>
                      <a:pt x="0" y="29"/>
                    </a:lnTo>
                    <a:lnTo>
                      <a:pt x="0" y="0"/>
                    </a:lnTo>
                    <a:lnTo>
                      <a:pt x="14" y="0"/>
                    </a:lnTo>
                    <a:lnTo>
                      <a:pt x="14" y="9"/>
                    </a:lnTo>
                    <a:close/>
                    <a:moveTo>
                      <a:pt x="8" y="57"/>
                    </a:moveTo>
                    <a:lnTo>
                      <a:pt x="8" y="93"/>
                    </a:lnTo>
                    <a:lnTo>
                      <a:pt x="0" y="93"/>
                    </a:lnTo>
                    <a:lnTo>
                      <a:pt x="0" y="57"/>
                    </a:lnTo>
                    <a:lnTo>
                      <a:pt x="8" y="57"/>
                    </a:lnTo>
                    <a:close/>
                    <a:moveTo>
                      <a:pt x="8" y="120"/>
                    </a:moveTo>
                    <a:lnTo>
                      <a:pt x="8" y="156"/>
                    </a:lnTo>
                    <a:lnTo>
                      <a:pt x="0" y="156"/>
                    </a:lnTo>
                    <a:lnTo>
                      <a:pt x="0" y="120"/>
                    </a:lnTo>
                    <a:lnTo>
                      <a:pt x="8" y="120"/>
                    </a:lnTo>
                    <a:close/>
                    <a:moveTo>
                      <a:pt x="8" y="182"/>
                    </a:moveTo>
                    <a:lnTo>
                      <a:pt x="8" y="218"/>
                    </a:lnTo>
                    <a:lnTo>
                      <a:pt x="0" y="218"/>
                    </a:lnTo>
                    <a:lnTo>
                      <a:pt x="0" y="182"/>
                    </a:lnTo>
                    <a:lnTo>
                      <a:pt x="8" y="182"/>
                    </a:lnTo>
                    <a:close/>
                    <a:moveTo>
                      <a:pt x="8" y="245"/>
                    </a:moveTo>
                    <a:lnTo>
                      <a:pt x="8" y="281"/>
                    </a:lnTo>
                    <a:lnTo>
                      <a:pt x="0" y="281"/>
                    </a:lnTo>
                    <a:lnTo>
                      <a:pt x="0" y="245"/>
                    </a:lnTo>
                    <a:lnTo>
                      <a:pt x="8" y="245"/>
                    </a:lnTo>
                    <a:close/>
                    <a:moveTo>
                      <a:pt x="8" y="309"/>
                    </a:moveTo>
                    <a:lnTo>
                      <a:pt x="8" y="345"/>
                    </a:lnTo>
                    <a:lnTo>
                      <a:pt x="0" y="345"/>
                    </a:lnTo>
                    <a:lnTo>
                      <a:pt x="0" y="309"/>
                    </a:lnTo>
                    <a:lnTo>
                      <a:pt x="8" y="309"/>
                    </a:lnTo>
                    <a:close/>
                    <a:moveTo>
                      <a:pt x="8" y="372"/>
                    </a:moveTo>
                    <a:lnTo>
                      <a:pt x="8" y="408"/>
                    </a:lnTo>
                    <a:lnTo>
                      <a:pt x="0" y="408"/>
                    </a:lnTo>
                    <a:lnTo>
                      <a:pt x="0" y="372"/>
                    </a:lnTo>
                    <a:lnTo>
                      <a:pt x="8" y="372"/>
                    </a:lnTo>
                    <a:close/>
                    <a:moveTo>
                      <a:pt x="8" y="434"/>
                    </a:moveTo>
                    <a:lnTo>
                      <a:pt x="8" y="470"/>
                    </a:lnTo>
                    <a:lnTo>
                      <a:pt x="0" y="470"/>
                    </a:lnTo>
                    <a:lnTo>
                      <a:pt x="0" y="434"/>
                    </a:lnTo>
                    <a:lnTo>
                      <a:pt x="8" y="434"/>
                    </a:lnTo>
                    <a:close/>
                    <a:moveTo>
                      <a:pt x="8" y="498"/>
                    </a:moveTo>
                    <a:lnTo>
                      <a:pt x="8" y="534"/>
                    </a:lnTo>
                    <a:lnTo>
                      <a:pt x="0" y="534"/>
                    </a:lnTo>
                    <a:lnTo>
                      <a:pt x="0" y="498"/>
                    </a:lnTo>
                    <a:lnTo>
                      <a:pt x="8" y="498"/>
                    </a:lnTo>
                    <a:close/>
                    <a:moveTo>
                      <a:pt x="8" y="561"/>
                    </a:moveTo>
                    <a:lnTo>
                      <a:pt x="8" y="597"/>
                    </a:lnTo>
                    <a:lnTo>
                      <a:pt x="0" y="597"/>
                    </a:lnTo>
                    <a:lnTo>
                      <a:pt x="0" y="561"/>
                    </a:lnTo>
                    <a:lnTo>
                      <a:pt x="8" y="561"/>
                    </a:lnTo>
                    <a:close/>
                    <a:moveTo>
                      <a:pt x="8" y="624"/>
                    </a:moveTo>
                    <a:lnTo>
                      <a:pt x="8" y="660"/>
                    </a:lnTo>
                    <a:lnTo>
                      <a:pt x="0" y="660"/>
                    </a:lnTo>
                    <a:lnTo>
                      <a:pt x="0" y="624"/>
                    </a:lnTo>
                    <a:lnTo>
                      <a:pt x="8" y="624"/>
                    </a:lnTo>
                    <a:close/>
                    <a:moveTo>
                      <a:pt x="8" y="686"/>
                    </a:moveTo>
                    <a:lnTo>
                      <a:pt x="8" y="722"/>
                    </a:lnTo>
                    <a:lnTo>
                      <a:pt x="0" y="722"/>
                    </a:lnTo>
                    <a:lnTo>
                      <a:pt x="0" y="686"/>
                    </a:lnTo>
                    <a:lnTo>
                      <a:pt x="8" y="686"/>
                    </a:lnTo>
                    <a:close/>
                    <a:moveTo>
                      <a:pt x="8" y="750"/>
                    </a:moveTo>
                    <a:lnTo>
                      <a:pt x="8" y="786"/>
                    </a:lnTo>
                    <a:lnTo>
                      <a:pt x="0" y="786"/>
                    </a:lnTo>
                    <a:lnTo>
                      <a:pt x="0" y="750"/>
                    </a:lnTo>
                    <a:lnTo>
                      <a:pt x="8" y="750"/>
                    </a:lnTo>
                    <a:close/>
                    <a:moveTo>
                      <a:pt x="8" y="813"/>
                    </a:moveTo>
                    <a:lnTo>
                      <a:pt x="8" y="849"/>
                    </a:lnTo>
                    <a:lnTo>
                      <a:pt x="0" y="849"/>
                    </a:lnTo>
                    <a:lnTo>
                      <a:pt x="0" y="813"/>
                    </a:lnTo>
                    <a:lnTo>
                      <a:pt x="8" y="813"/>
                    </a:lnTo>
                    <a:close/>
                    <a:moveTo>
                      <a:pt x="8" y="877"/>
                    </a:moveTo>
                    <a:lnTo>
                      <a:pt x="8" y="913"/>
                    </a:lnTo>
                    <a:lnTo>
                      <a:pt x="0" y="913"/>
                    </a:lnTo>
                    <a:lnTo>
                      <a:pt x="0" y="877"/>
                    </a:lnTo>
                    <a:lnTo>
                      <a:pt x="8" y="877"/>
                    </a:lnTo>
                    <a:close/>
                    <a:moveTo>
                      <a:pt x="8" y="939"/>
                    </a:moveTo>
                    <a:lnTo>
                      <a:pt x="8" y="975"/>
                    </a:lnTo>
                    <a:lnTo>
                      <a:pt x="0" y="975"/>
                    </a:lnTo>
                    <a:lnTo>
                      <a:pt x="0" y="939"/>
                    </a:lnTo>
                    <a:lnTo>
                      <a:pt x="8" y="939"/>
                    </a:lnTo>
                    <a:close/>
                    <a:moveTo>
                      <a:pt x="8" y="1002"/>
                    </a:moveTo>
                    <a:lnTo>
                      <a:pt x="8" y="1038"/>
                    </a:lnTo>
                    <a:lnTo>
                      <a:pt x="0" y="1038"/>
                    </a:lnTo>
                    <a:lnTo>
                      <a:pt x="0" y="1002"/>
                    </a:lnTo>
                    <a:lnTo>
                      <a:pt x="8" y="1002"/>
                    </a:lnTo>
                    <a:close/>
                    <a:moveTo>
                      <a:pt x="8" y="1065"/>
                    </a:moveTo>
                    <a:lnTo>
                      <a:pt x="8" y="1101"/>
                    </a:lnTo>
                    <a:lnTo>
                      <a:pt x="0" y="1101"/>
                    </a:lnTo>
                    <a:lnTo>
                      <a:pt x="0" y="1065"/>
                    </a:lnTo>
                    <a:lnTo>
                      <a:pt x="8" y="1065"/>
                    </a:lnTo>
                    <a:close/>
                    <a:moveTo>
                      <a:pt x="8" y="1129"/>
                    </a:moveTo>
                    <a:lnTo>
                      <a:pt x="8" y="1165"/>
                    </a:lnTo>
                    <a:lnTo>
                      <a:pt x="0" y="1165"/>
                    </a:lnTo>
                    <a:lnTo>
                      <a:pt x="0" y="1129"/>
                    </a:lnTo>
                    <a:lnTo>
                      <a:pt x="8" y="1129"/>
                    </a:lnTo>
                    <a:close/>
                    <a:moveTo>
                      <a:pt x="8" y="1191"/>
                    </a:moveTo>
                    <a:lnTo>
                      <a:pt x="8" y="1227"/>
                    </a:lnTo>
                    <a:lnTo>
                      <a:pt x="0" y="1227"/>
                    </a:lnTo>
                    <a:lnTo>
                      <a:pt x="0" y="1191"/>
                    </a:lnTo>
                    <a:lnTo>
                      <a:pt x="8" y="1191"/>
                    </a:lnTo>
                    <a:close/>
                    <a:moveTo>
                      <a:pt x="8" y="1254"/>
                    </a:moveTo>
                    <a:lnTo>
                      <a:pt x="8" y="1290"/>
                    </a:lnTo>
                    <a:lnTo>
                      <a:pt x="0" y="1290"/>
                    </a:lnTo>
                    <a:lnTo>
                      <a:pt x="0" y="1254"/>
                    </a:lnTo>
                    <a:lnTo>
                      <a:pt x="8" y="1254"/>
                    </a:lnTo>
                    <a:close/>
                    <a:moveTo>
                      <a:pt x="8" y="1318"/>
                    </a:moveTo>
                    <a:lnTo>
                      <a:pt x="8" y="1354"/>
                    </a:lnTo>
                    <a:lnTo>
                      <a:pt x="0" y="1354"/>
                    </a:lnTo>
                    <a:lnTo>
                      <a:pt x="0" y="1318"/>
                    </a:lnTo>
                    <a:lnTo>
                      <a:pt x="8" y="1318"/>
                    </a:lnTo>
                    <a:close/>
                    <a:moveTo>
                      <a:pt x="8" y="1381"/>
                    </a:moveTo>
                    <a:lnTo>
                      <a:pt x="8" y="1417"/>
                    </a:lnTo>
                    <a:lnTo>
                      <a:pt x="0" y="1417"/>
                    </a:lnTo>
                    <a:lnTo>
                      <a:pt x="0" y="1381"/>
                    </a:lnTo>
                    <a:lnTo>
                      <a:pt x="8" y="1381"/>
                    </a:lnTo>
                    <a:close/>
                    <a:moveTo>
                      <a:pt x="8" y="1443"/>
                    </a:moveTo>
                    <a:lnTo>
                      <a:pt x="8" y="1479"/>
                    </a:lnTo>
                    <a:lnTo>
                      <a:pt x="0" y="1479"/>
                    </a:lnTo>
                    <a:lnTo>
                      <a:pt x="0" y="1443"/>
                    </a:lnTo>
                    <a:lnTo>
                      <a:pt x="8" y="1443"/>
                    </a:lnTo>
                    <a:close/>
                    <a:moveTo>
                      <a:pt x="8" y="1507"/>
                    </a:moveTo>
                    <a:lnTo>
                      <a:pt x="8" y="1543"/>
                    </a:lnTo>
                    <a:lnTo>
                      <a:pt x="0" y="1543"/>
                    </a:lnTo>
                    <a:lnTo>
                      <a:pt x="0" y="1507"/>
                    </a:lnTo>
                    <a:lnTo>
                      <a:pt x="8" y="1507"/>
                    </a:lnTo>
                    <a:close/>
                    <a:moveTo>
                      <a:pt x="8" y="1570"/>
                    </a:moveTo>
                    <a:lnTo>
                      <a:pt x="8" y="1606"/>
                    </a:lnTo>
                    <a:lnTo>
                      <a:pt x="0" y="1606"/>
                    </a:lnTo>
                    <a:lnTo>
                      <a:pt x="0" y="1570"/>
                    </a:lnTo>
                    <a:lnTo>
                      <a:pt x="8" y="1570"/>
                    </a:lnTo>
                    <a:close/>
                    <a:moveTo>
                      <a:pt x="8" y="1633"/>
                    </a:moveTo>
                    <a:lnTo>
                      <a:pt x="8" y="1669"/>
                    </a:lnTo>
                    <a:lnTo>
                      <a:pt x="0" y="1669"/>
                    </a:lnTo>
                    <a:lnTo>
                      <a:pt x="0" y="1633"/>
                    </a:lnTo>
                    <a:lnTo>
                      <a:pt x="8" y="1633"/>
                    </a:lnTo>
                    <a:close/>
                    <a:moveTo>
                      <a:pt x="8" y="1695"/>
                    </a:moveTo>
                    <a:lnTo>
                      <a:pt x="8" y="1731"/>
                    </a:lnTo>
                    <a:lnTo>
                      <a:pt x="0" y="1731"/>
                    </a:lnTo>
                    <a:lnTo>
                      <a:pt x="0" y="1695"/>
                    </a:lnTo>
                    <a:lnTo>
                      <a:pt x="8" y="1695"/>
                    </a:lnTo>
                    <a:close/>
                    <a:moveTo>
                      <a:pt x="8" y="1759"/>
                    </a:moveTo>
                    <a:lnTo>
                      <a:pt x="8" y="1795"/>
                    </a:lnTo>
                    <a:lnTo>
                      <a:pt x="0" y="1795"/>
                    </a:lnTo>
                    <a:lnTo>
                      <a:pt x="0" y="1759"/>
                    </a:lnTo>
                    <a:lnTo>
                      <a:pt x="8" y="1759"/>
                    </a:lnTo>
                    <a:close/>
                    <a:moveTo>
                      <a:pt x="8" y="1822"/>
                    </a:moveTo>
                    <a:lnTo>
                      <a:pt x="8" y="1858"/>
                    </a:lnTo>
                    <a:lnTo>
                      <a:pt x="0" y="1858"/>
                    </a:lnTo>
                    <a:lnTo>
                      <a:pt x="0" y="1822"/>
                    </a:lnTo>
                    <a:lnTo>
                      <a:pt x="8" y="1822"/>
                    </a:lnTo>
                    <a:close/>
                    <a:moveTo>
                      <a:pt x="8" y="1886"/>
                    </a:moveTo>
                    <a:lnTo>
                      <a:pt x="8" y="1907"/>
                    </a:lnTo>
                    <a:lnTo>
                      <a:pt x="4" y="1903"/>
                    </a:lnTo>
                    <a:lnTo>
                      <a:pt x="18" y="1903"/>
                    </a:lnTo>
                    <a:lnTo>
                      <a:pt x="18" y="1912"/>
                    </a:lnTo>
                    <a:lnTo>
                      <a:pt x="0" y="1912"/>
                    </a:lnTo>
                    <a:lnTo>
                      <a:pt x="0" y="1886"/>
                    </a:lnTo>
                    <a:lnTo>
                      <a:pt x="8" y="1886"/>
                    </a:lnTo>
                    <a:close/>
                    <a:moveTo>
                      <a:pt x="44" y="1903"/>
                    </a:moveTo>
                    <a:lnTo>
                      <a:pt x="80" y="1903"/>
                    </a:lnTo>
                    <a:lnTo>
                      <a:pt x="80" y="1912"/>
                    </a:lnTo>
                    <a:lnTo>
                      <a:pt x="44" y="1912"/>
                    </a:lnTo>
                    <a:lnTo>
                      <a:pt x="44" y="1903"/>
                    </a:lnTo>
                    <a:close/>
                    <a:moveTo>
                      <a:pt x="108" y="1903"/>
                    </a:moveTo>
                    <a:lnTo>
                      <a:pt x="144" y="1903"/>
                    </a:lnTo>
                    <a:lnTo>
                      <a:pt x="144" y="1912"/>
                    </a:lnTo>
                    <a:lnTo>
                      <a:pt x="108" y="1912"/>
                    </a:lnTo>
                    <a:lnTo>
                      <a:pt x="108" y="1903"/>
                    </a:lnTo>
                    <a:close/>
                    <a:moveTo>
                      <a:pt x="171" y="1903"/>
                    </a:moveTo>
                    <a:lnTo>
                      <a:pt x="207" y="1903"/>
                    </a:lnTo>
                    <a:lnTo>
                      <a:pt x="207" y="1912"/>
                    </a:lnTo>
                    <a:lnTo>
                      <a:pt x="171" y="1912"/>
                    </a:lnTo>
                    <a:lnTo>
                      <a:pt x="171" y="1903"/>
                    </a:lnTo>
                    <a:close/>
                    <a:moveTo>
                      <a:pt x="234" y="1903"/>
                    </a:moveTo>
                    <a:lnTo>
                      <a:pt x="270" y="1903"/>
                    </a:lnTo>
                    <a:lnTo>
                      <a:pt x="270" y="1912"/>
                    </a:lnTo>
                    <a:lnTo>
                      <a:pt x="234" y="1912"/>
                    </a:lnTo>
                    <a:lnTo>
                      <a:pt x="234" y="1903"/>
                    </a:lnTo>
                    <a:close/>
                    <a:moveTo>
                      <a:pt x="296" y="1903"/>
                    </a:moveTo>
                    <a:lnTo>
                      <a:pt x="332" y="1903"/>
                    </a:lnTo>
                    <a:lnTo>
                      <a:pt x="332" y="1912"/>
                    </a:lnTo>
                    <a:lnTo>
                      <a:pt x="296" y="1912"/>
                    </a:lnTo>
                    <a:lnTo>
                      <a:pt x="296" y="1903"/>
                    </a:lnTo>
                    <a:close/>
                    <a:moveTo>
                      <a:pt x="359" y="1903"/>
                    </a:moveTo>
                    <a:lnTo>
                      <a:pt x="395" y="1903"/>
                    </a:lnTo>
                    <a:lnTo>
                      <a:pt x="395" y="1912"/>
                    </a:lnTo>
                    <a:lnTo>
                      <a:pt x="359" y="1912"/>
                    </a:lnTo>
                    <a:lnTo>
                      <a:pt x="359" y="1903"/>
                    </a:lnTo>
                    <a:close/>
                    <a:moveTo>
                      <a:pt x="423" y="1903"/>
                    </a:moveTo>
                    <a:lnTo>
                      <a:pt x="459" y="1903"/>
                    </a:lnTo>
                    <a:lnTo>
                      <a:pt x="459" y="1912"/>
                    </a:lnTo>
                    <a:lnTo>
                      <a:pt x="423" y="1912"/>
                    </a:lnTo>
                    <a:lnTo>
                      <a:pt x="423" y="1903"/>
                    </a:lnTo>
                    <a:close/>
                    <a:moveTo>
                      <a:pt x="486" y="1903"/>
                    </a:moveTo>
                    <a:lnTo>
                      <a:pt x="522" y="1903"/>
                    </a:lnTo>
                    <a:lnTo>
                      <a:pt x="522" y="1912"/>
                    </a:lnTo>
                    <a:lnTo>
                      <a:pt x="486" y="1912"/>
                    </a:lnTo>
                    <a:lnTo>
                      <a:pt x="486" y="1903"/>
                    </a:lnTo>
                    <a:close/>
                    <a:moveTo>
                      <a:pt x="548" y="1903"/>
                    </a:moveTo>
                    <a:lnTo>
                      <a:pt x="584" y="1903"/>
                    </a:lnTo>
                    <a:lnTo>
                      <a:pt x="584" y="1912"/>
                    </a:lnTo>
                    <a:lnTo>
                      <a:pt x="548" y="1912"/>
                    </a:lnTo>
                    <a:lnTo>
                      <a:pt x="548" y="1903"/>
                    </a:lnTo>
                    <a:close/>
                    <a:moveTo>
                      <a:pt x="611" y="1903"/>
                    </a:moveTo>
                    <a:lnTo>
                      <a:pt x="647" y="1903"/>
                    </a:lnTo>
                    <a:lnTo>
                      <a:pt x="647" y="1912"/>
                    </a:lnTo>
                    <a:lnTo>
                      <a:pt x="611" y="1912"/>
                    </a:lnTo>
                    <a:lnTo>
                      <a:pt x="611" y="1903"/>
                    </a:lnTo>
                    <a:close/>
                    <a:moveTo>
                      <a:pt x="675" y="1903"/>
                    </a:moveTo>
                    <a:lnTo>
                      <a:pt x="711" y="1903"/>
                    </a:lnTo>
                    <a:lnTo>
                      <a:pt x="711" y="1912"/>
                    </a:lnTo>
                    <a:lnTo>
                      <a:pt x="675" y="1912"/>
                    </a:lnTo>
                    <a:lnTo>
                      <a:pt x="675" y="1903"/>
                    </a:lnTo>
                    <a:close/>
                    <a:moveTo>
                      <a:pt x="738" y="1903"/>
                    </a:moveTo>
                    <a:lnTo>
                      <a:pt x="774" y="1903"/>
                    </a:lnTo>
                    <a:lnTo>
                      <a:pt x="774" y="1912"/>
                    </a:lnTo>
                    <a:lnTo>
                      <a:pt x="738" y="1912"/>
                    </a:lnTo>
                    <a:lnTo>
                      <a:pt x="738" y="1903"/>
                    </a:lnTo>
                    <a:close/>
                    <a:moveTo>
                      <a:pt x="800" y="1903"/>
                    </a:moveTo>
                    <a:lnTo>
                      <a:pt x="836" y="1903"/>
                    </a:lnTo>
                    <a:lnTo>
                      <a:pt x="836" y="1912"/>
                    </a:lnTo>
                    <a:lnTo>
                      <a:pt x="800" y="1912"/>
                    </a:lnTo>
                    <a:lnTo>
                      <a:pt x="800" y="1903"/>
                    </a:lnTo>
                    <a:close/>
                    <a:moveTo>
                      <a:pt x="863" y="1903"/>
                    </a:moveTo>
                    <a:lnTo>
                      <a:pt x="899" y="1903"/>
                    </a:lnTo>
                    <a:lnTo>
                      <a:pt x="899" y="1912"/>
                    </a:lnTo>
                    <a:lnTo>
                      <a:pt x="863" y="1912"/>
                    </a:lnTo>
                    <a:lnTo>
                      <a:pt x="863" y="1903"/>
                    </a:lnTo>
                    <a:close/>
                    <a:moveTo>
                      <a:pt x="926" y="1903"/>
                    </a:moveTo>
                    <a:lnTo>
                      <a:pt x="962" y="1903"/>
                    </a:lnTo>
                    <a:lnTo>
                      <a:pt x="962" y="1912"/>
                    </a:lnTo>
                    <a:lnTo>
                      <a:pt x="926" y="1912"/>
                    </a:lnTo>
                    <a:lnTo>
                      <a:pt x="926" y="1903"/>
                    </a:lnTo>
                    <a:close/>
                    <a:moveTo>
                      <a:pt x="990" y="1903"/>
                    </a:moveTo>
                    <a:lnTo>
                      <a:pt x="1026" y="1903"/>
                    </a:lnTo>
                    <a:lnTo>
                      <a:pt x="1026" y="1912"/>
                    </a:lnTo>
                    <a:lnTo>
                      <a:pt x="990" y="1912"/>
                    </a:lnTo>
                    <a:lnTo>
                      <a:pt x="990" y="1903"/>
                    </a:lnTo>
                    <a:close/>
                    <a:moveTo>
                      <a:pt x="1052" y="1903"/>
                    </a:moveTo>
                    <a:lnTo>
                      <a:pt x="1088" y="1903"/>
                    </a:lnTo>
                    <a:lnTo>
                      <a:pt x="1088" y="1912"/>
                    </a:lnTo>
                    <a:lnTo>
                      <a:pt x="1052" y="1912"/>
                    </a:lnTo>
                    <a:lnTo>
                      <a:pt x="1052" y="1903"/>
                    </a:lnTo>
                    <a:close/>
                    <a:moveTo>
                      <a:pt x="1115" y="1903"/>
                    </a:moveTo>
                    <a:lnTo>
                      <a:pt x="1151" y="1903"/>
                    </a:lnTo>
                    <a:lnTo>
                      <a:pt x="1151" y="1912"/>
                    </a:lnTo>
                    <a:lnTo>
                      <a:pt x="1115" y="1912"/>
                    </a:lnTo>
                    <a:lnTo>
                      <a:pt x="1115" y="1903"/>
                    </a:lnTo>
                    <a:close/>
                    <a:moveTo>
                      <a:pt x="1178" y="1903"/>
                    </a:moveTo>
                    <a:lnTo>
                      <a:pt x="1214" y="1903"/>
                    </a:lnTo>
                    <a:lnTo>
                      <a:pt x="1214" y="1912"/>
                    </a:lnTo>
                    <a:lnTo>
                      <a:pt x="1178" y="1912"/>
                    </a:lnTo>
                    <a:lnTo>
                      <a:pt x="1178" y="1903"/>
                    </a:lnTo>
                    <a:close/>
                    <a:moveTo>
                      <a:pt x="1241" y="1903"/>
                    </a:moveTo>
                    <a:lnTo>
                      <a:pt x="1277" y="1903"/>
                    </a:lnTo>
                    <a:lnTo>
                      <a:pt x="1277" y="1912"/>
                    </a:lnTo>
                    <a:lnTo>
                      <a:pt x="1241" y="1912"/>
                    </a:lnTo>
                    <a:lnTo>
                      <a:pt x="1241" y="1903"/>
                    </a:lnTo>
                    <a:close/>
                    <a:moveTo>
                      <a:pt x="1303" y="1903"/>
                    </a:moveTo>
                    <a:lnTo>
                      <a:pt x="1339" y="1903"/>
                    </a:lnTo>
                    <a:lnTo>
                      <a:pt x="1339" y="1912"/>
                    </a:lnTo>
                    <a:lnTo>
                      <a:pt x="1303" y="1912"/>
                    </a:lnTo>
                    <a:lnTo>
                      <a:pt x="1303" y="1903"/>
                    </a:lnTo>
                    <a:close/>
                    <a:moveTo>
                      <a:pt x="1367" y="1903"/>
                    </a:moveTo>
                    <a:lnTo>
                      <a:pt x="1403" y="1903"/>
                    </a:lnTo>
                    <a:lnTo>
                      <a:pt x="1403" y="1912"/>
                    </a:lnTo>
                    <a:lnTo>
                      <a:pt x="1367" y="1912"/>
                    </a:lnTo>
                    <a:lnTo>
                      <a:pt x="1367" y="1903"/>
                    </a:lnTo>
                    <a:close/>
                    <a:moveTo>
                      <a:pt x="1430" y="1903"/>
                    </a:moveTo>
                    <a:lnTo>
                      <a:pt x="1466" y="1903"/>
                    </a:lnTo>
                    <a:lnTo>
                      <a:pt x="1466" y="1912"/>
                    </a:lnTo>
                    <a:lnTo>
                      <a:pt x="1430" y="1912"/>
                    </a:lnTo>
                    <a:lnTo>
                      <a:pt x="1430" y="1903"/>
                    </a:lnTo>
                    <a:close/>
                    <a:moveTo>
                      <a:pt x="1493" y="1903"/>
                    </a:moveTo>
                    <a:lnTo>
                      <a:pt x="1529" y="1903"/>
                    </a:lnTo>
                    <a:lnTo>
                      <a:pt x="1529" y="1912"/>
                    </a:lnTo>
                    <a:lnTo>
                      <a:pt x="1493" y="1912"/>
                    </a:lnTo>
                    <a:lnTo>
                      <a:pt x="1493" y="1903"/>
                    </a:lnTo>
                    <a:close/>
                    <a:moveTo>
                      <a:pt x="1555" y="1903"/>
                    </a:moveTo>
                    <a:lnTo>
                      <a:pt x="1591" y="1903"/>
                    </a:lnTo>
                    <a:lnTo>
                      <a:pt x="1591" y="1912"/>
                    </a:lnTo>
                    <a:lnTo>
                      <a:pt x="1555" y="1912"/>
                    </a:lnTo>
                    <a:lnTo>
                      <a:pt x="1555" y="1903"/>
                    </a:lnTo>
                    <a:close/>
                    <a:moveTo>
                      <a:pt x="1619" y="1903"/>
                    </a:moveTo>
                    <a:lnTo>
                      <a:pt x="1654" y="1903"/>
                    </a:lnTo>
                    <a:lnTo>
                      <a:pt x="1654" y="1912"/>
                    </a:lnTo>
                    <a:lnTo>
                      <a:pt x="1619" y="1912"/>
                    </a:lnTo>
                    <a:lnTo>
                      <a:pt x="1619" y="1903"/>
                    </a:lnTo>
                    <a:close/>
                    <a:moveTo>
                      <a:pt x="1682" y="1903"/>
                    </a:moveTo>
                    <a:lnTo>
                      <a:pt x="1718" y="1903"/>
                    </a:lnTo>
                    <a:lnTo>
                      <a:pt x="1718" y="1912"/>
                    </a:lnTo>
                    <a:lnTo>
                      <a:pt x="1682" y="1912"/>
                    </a:lnTo>
                    <a:lnTo>
                      <a:pt x="1682" y="1903"/>
                    </a:lnTo>
                    <a:close/>
                    <a:moveTo>
                      <a:pt x="1745" y="1903"/>
                    </a:moveTo>
                    <a:lnTo>
                      <a:pt x="1781" y="1903"/>
                    </a:lnTo>
                    <a:lnTo>
                      <a:pt x="1781" y="1912"/>
                    </a:lnTo>
                    <a:lnTo>
                      <a:pt x="1745" y="1912"/>
                    </a:lnTo>
                    <a:lnTo>
                      <a:pt x="1745" y="1903"/>
                    </a:lnTo>
                    <a:close/>
                    <a:moveTo>
                      <a:pt x="1807" y="1903"/>
                    </a:moveTo>
                    <a:lnTo>
                      <a:pt x="1843" y="1903"/>
                    </a:lnTo>
                    <a:lnTo>
                      <a:pt x="1843" y="1912"/>
                    </a:lnTo>
                    <a:lnTo>
                      <a:pt x="1807" y="1912"/>
                    </a:lnTo>
                    <a:lnTo>
                      <a:pt x="1807" y="1903"/>
                    </a:lnTo>
                    <a:close/>
                    <a:moveTo>
                      <a:pt x="1870" y="1903"/>
                    </a:moveTo>
                    <a:lnTo>
                      <a:pt x="1903" y="1903"/>
                    </a:lnTo>
                    <a:lnTo>
                      <a:pt x="1899" y="1907"/>
                    </a:lnTo>
                    <a:lnTo>
                      <a:pt x="1899" y="1903"/>
                    </a:lnTo>
                    <a:lnTo>
                      <a:pt x="1908" y="1903"/>
                    </a:lnTo>
                    <a:lnTo>
                      <a:pt x="1908" y="1912"/>
                    </a:lnTo>
                    <a:lnTo>
                      <a:pt x="1870" y="1912"/>
                    </a:lnTo>
                    <a:lnTo>
                      <a:pt x="1870" y="1903"/>
                    </a:lnTo>
                    <a:close/>
                    <a:moveTo>
                      <a:pt x="1899" y="1875"/>
                    </a:moveTo>
                    <a:lnTo>
                      <a:pt x="1899" y="1839"/>
                    </a:lnTo>
                    <a:lnTo>
                      <a:pt x="1908" y="1839"/>
                    </a:lnTo>
                    <a:lnTo>
                      <a:pt x="1908" y="1875"/>
                    </a:lnTo>
                    <a:lnTo>
                      <a:pt x="1899" y="1875"/>
                    </a:lnTo>
                    <a:close/>
                    <a:moveTo>
                      <a:pt x="1899" y="1814"/>
                    </a:moveTo>
                    <a:lnTo>
                      <a:pt x="1899" y="1777"/>
                    </a:lnTo>
                    <a:lnTo>
                      <a:pt x="1908" y="1777"/>
                    </a:lnTo>
                    <a:lnTo>
                      <a:pt x="1908" y="1814"/>
                    </a:lnTo>
                    <a:lnTo>
                      <a:pt x="1899" y="1814"/>
                    </a:lnTo>
                    <a:close/>
                    <a:moveTo>
                      <a:pt x="1899" y="1750"/>
                    </a:moveTo>
                    <a:lnTo>
                      <a:pt x="1899" y="1714"/>
                    </a:lnTo>
                    <a:lnTo>
                      <a:pt x="1908" y="1714"/>
                    </a:lnTo>
                    <a:lnTo>
                      <a:pt x="1908" y="1750"/>
                    </a:lnTo>
                    <a:lnTo>
                      <a:pt x="1899" y="1750"/>
                    </a:lnTo>
                    <a:close/>
                    <a:moveTo>
                      <a:pt x="1899" y="1687"/>
                    </a:moveTo>
                    <a:lnTo>
                      <a:pt x="1899" y="1651"/>
                    </a:lnTo>
                    <a:lnTo>
                      <a:pt x="1908" y="1651"/>
                    </a:lnTo>
                    <a:lnTo>
                      <a:pt x="1908" y="1687"/>
                    </a:lnTo>
                    <a:lnTo>
                      <a:pt x="1899" y="1687"/>
                    </a:lnTo>
                    <a:close/>
                    <a:moveTo>
                      <a:pt x="1899" y="1623"/>
                    </a:moveTo>
                    <a:lnTo>
                      <a:pt x="1899" y="1587"/>
                    </a:lnTo>
                    <a:lnTo>
                      <a:pt x="1908" y="1587"/>
                    </a:lnTo>
                    <a:lnTo>
                      <a:pt x="1908" y="1623"/>
                    </a:lnTo>
                    <a:lnTo>
                      <a:pt x="1899" y="1623"/>
                    </a:lnTo>
                    <a:close/>
                    <a:moveTo>
                      <a:pt x="1899" y="1561"/>
                    </a:moveTo>
                    <a:lnTo>
                      <a:pt x="1899" y="1525"/>
                    </a:lnTo>
                    <a:lnTo>
                      <a:pt x="1908" y="1525"/>
                    </a:lnTo>
                    <a:lnTo>
                      <a:pt x="1908" y="1561"/>
                    </a:lnTo>
                    <a:lnTo>
                      <a:pt x="1899" y="1561"/>
                    </a:lnTo>
                    <a:close/>
                    <a:moveTo>
                      <a:pt x="1899" y="1498"/>
                    </a:moveTo>
                    <a:lnTo>
                      <a:pt x="1899" y="1462"/>
                    </a:lnTo>
                    <a:lnTo>
                      <a:pt x="1908" y="1462"/>
                    </a:lnTo>
                    <a:lnTo>
                      <a:pt x="1908" y="1498"/>
                    </a:lnTo>
                    <a:lnTo>
                      <a:pt x="1899" y="1498"/>
                    </a:lnTo>
                    <a:close/>
                    <a:moveTo>
                      <a:pt x="1899" y="1434"/>
                    </a:moveTo>
                    <a:lnTo>
                      <a:pt x="1899" y="1398"/>
                    </a:lnTo>
                    <a:lnTo>
                      <a:pt x="1908" y="1398"/>
                    </a:lnTo>
                    <a:lnTo>
                      <a:pt x="1908" y="1434"/>
                    </a:lnTo>
                    <a:lnTo>
                      <a:pt x="1899" y="1434"/>
                    </a:lnTo>
                    <a:close/>
                    <a:moveTo>
                      <a:pt x="1899" y="1371"/>
                    </a:moveTo>
                    <a:lnTo>
                      <a:pt x="1899" y="1335"/>
                    </a:lnTo>
                    <a:lnTo>
                      <a:pt x="1908" y="1335"/>
                    </a:lnTo>
                    <a:lnTo>
                      <a:pt x="1908" y="1371"/>
                    </a:lnTo>
                    <a:lnTo>
                      <a:pt x="1899" y="1371"/>
                    </a:lnTo>
                    <a:close/>
                    <a:moveTo>
                      <a:pt x="1899" y="1309"/>
                    </a:moveTo>
                    <a:lnTo>
                      <a:pt x="1899" y="1273"/>
                    </a:lnTo>
                    <a:lnTo>
                      <a:pt x="1908" y="1273"/>
                    </a:lnTo>
                    <a:lnTo>
                      <a:pt x="1908" y="1309"/>
                    </a:lnTo>
                    <a:lnTo>
                      <a:pt x="1899" y="1309"/>
                    </a:lnTo>
                    <a:close/>
                    <a:moveTo>
                      <a:pt x="1899" y="1246"/>
                    </a:moveTo>
                    <a:lnTo>
                      <a:pt x="1899" y="1210"/>
                    </a:lnTo>
                    <a:lnTo>
                      <a:pt x="1908" y="1210"/>
                    </a:lnTo>
                    <a:lnTo>
                      <a:pt x="1908" y="1246"/>
                    </a:lnTo>
                    <a:lnTo>
                      <a:pt x="1899" y="1246"/>
                    </a:lnTo>
                    <a:close/>
                    <a:moveTo>
                      <a:pt x="1899" y="1182"/>
                    </a:moveTo>
                    <a:lnTo>
                      <a:pt x="1899" y="1146"/>
                    </a:lnTo>
                    <a:lnTo>
                      <a:pt x="1908" y="1146"/>
                    </a:lnTo>
                    <a:lnTo>
                      <a:pt x="1908" y="1182"/>
                    </a:lnTo>
                    <a:lnTo>
                      <a:pt x="1899" y="1182"/>
                    </a:lnTo>
                    <a:close/>
                    <a:moveTo>
                      <a:pt x="1899" y="1119"/>
                    </a:moveTo>
                    <a:lnTo>
                      <a:pt x="1899" y="1083"/>
                    </a:lnTo>
                    <a:lnTo>
                      <a:pt x="1908" y="1083"/>
                    </a:lnTo>
                    <a:lnTo>
                      <a:pt x="1908" y="1119"/>
                    </a:lnTo>
                    <a:lnTo>
                      <a:pt x="1899" y="1119"/>
                    </a:lnTo>
                    <a:close/>
                    <a:moveTo>
                      <a:pt x="1899" y="1057"/>
                    </a:moveTo>
                    <a:lnTo>
                      <a:pt x="1899" y="1021"/>
                    </a:lnTo>
                    <a:lnTo>
                      <a:pt x="1908" y="1021"/>
                    </a:lnTo>
                    <a:lnTo>
                      <a:pt x="1908" y="1057"/>
                    </a:lnTo>
                    <a:lnTo>
                      <a:pt x="1899" y="1057"/>
                    </a:lnTo>
                    <a:close/>
                    <a:moveTo>
                      <a:pt x="1899" y="993"/>
                    </a:moveTo>
                    <a:lnTo>
                      <a:pt x="1899" y="957"/>
                    </a:lnTo>
                    <a:lnTo>
                      <a:pt x="1908" y="957"/>
                    </a:lnTo>
                    <a:lnTo>
                      <a:pt x="1908" y="993"/>
                    </a:lnTo>
                    <a:lnTo>
                      <a:pt x="1899" y="993"/>
                    </a:lnTo>
                    <a:close/>
                    <a:moveTo>
                      <a:pt x="1899" y="930"/>
                    </a:moveTo>
                    <a:lnTo>
                      <a:pt x="1899" y="894"/>
                    </a:lnTo>
                    <a:lnTo>
                      <a:pt x="1908" y="894"/>
                    </a:lnTo>
                    <a:lnTo>
                      <a:pt x="1908" y="930"/>
                    </a:lnTo>
                    <a:lnTo>
                      <a:pt x="1899" y="930"/>
                    </a:lnTo>
                    <a:close/>
                    <a:moveTo>
                      <a:pt x="1899" y="867"/>
                    </a:moveTo>
                    <a:lnTo>
                      <a:pt x="1899" y="831"/>
                    </a:lnTo>
                    <a:lnTo>
                      <a:pt x="1908" y="831"/>
                    </a:lnTo>
                    <a:lnTo>
                      <a:pt x="1908" y="867"/>
                    </a:lnTo>
                    <a:lnTo>
                      <a:pt x="1899" y="867"/>
                    </a:lnTo>
                    <a:close/>
                    <a:moveTo>
                      <a:pt x="1899" y="805"/>
                    </a:moveTo>
                    <a:lnTo>
                      <a:pt x="1899" y="769"/>
                    </a:lnTo>
                    <a:lnTo>
                      <a:pt x="1908" y="769"/>
                    </a:lnTo>
                    <a:lnTo>
                      <a:pt x="1908" y="805"/>
                    </a:lnTo>
                    <a:lnTo>
                      <a:pt x="1899" y="805"/>
                    </a:lnTo>
                    <a:close/>
                    <a:moveTo>
                      <a:pt x="1899" y="741"/>
                    </a:moveTo>
                    <a:lnTo>
                      <a:pt x="1899" y="705"/>
                    </a:lnTo>
                    <a:lnTo>
                      <a:pt x="1908" y="705"/>
                    </a:lnTo>
                    <a:lnTo>
                      <a:pt x="1908" y="741"/>
                    </a:lnTo>
                    <a:lnTo>
                      <a:pt x="1899" y="741"/>
                    </a:lnTo>
                    <a:close/>
                    <a:moveTo>
                      <a:pt x="1899" y="678"/>
                    </a:moveTo>
                    <a:lnTo>
                      <a:pt x="1899" y="642"/>
                    </a:lnTo>
                    <a:lnTo>
                      <a:pt x="1908" y="642"/>
                    </a:lnTo>
                    <a:lnTo>
                      <a:pt x="1908" y="678"/>
                    </a:lnTo>
                    <a:lnTo>
                      <a:pt x="1899" y="678"/>
                    </a:lnTo>
                    <a:close/>
                    <a:moveTo>
                      <a:pt x="1899" y="614"/>
                    </a:moveTo>
                    <a:lnTo>
                      <a:pt x="1899" y="578"/>
                    </a:lnTo>
                    <a:lnTo>
                      <a:pt x="1908" y="578"/>
                    </a:lnTo>
                    <a:lnTo>
                      <a:pt x="1908" y="614"/>
                    </a:lnTo>
                    <a:lnTo>
                      <a:pt x="1899" y="614"/>
                    </a:lnTo>
                    <a:close/>
                    <a:moveTo>
                      <a:pt x="1899" y="552"/>
                    </a:moveTo>
                    <a:lnTo>
                      <a:pt x="1899" y="516"/>
                    </a:lnTo>
                    <a:lnTo>
                      <a:pt x="1908" y="516"/>
                    </a:lnTo>
                    <a:lnTo>
                      <a:pt x="1908" y="552"/>
                    </a:lnTo>
                    <a:lnTo>
                      <a:pt x="1899" y="552"/>
                    </a:lnTo>
                    <a:close/>
                    <a:moveTo>
                      <a:pt x="1899" y="489"/>
                    </a:moveTo>
                    <a:lnTo>
                      <a:pt x="1899" y="453"/>
                    </a:lnTo>
                    <a:lnTo>
                      <a:pt x="1908" y="453"/>
                    </a:lnTo>
                    <a:lnTo>
                      <a:pt x="1908" y="489"/>
                    </a:lnTo>
                    <a:lnTo>
                      <a:pt x="1899" y="489"/>
                    </a:lnTo>
                    <a:close/>
                    <a:moveTo>
                      <a:pt x="1899" y="426"/>
                    </a:moveTo>
                    <a:lnTo>
                      <a:pt x="1899" y="389"/>
                    </a:lnTo>
                    <a:lnTo>
                      <a:pt x="1908" y="389"/>
                    </a:lnTo>
                    <a:lnTo>
                      <a:pt x="1908" y="426"/>
                    </a:lnTo>
                    <a:lnTo>
                      <a:pt x="1899" y="426"/>
                    </a:lnTo>
                    <a:close/>
                    <a:moveTo>
                      <a:pt x="1899" y="362"/>
                    </a:moveTo>
                    <a:lnTo>
                      <a:pt x="1899" y="326"/>
                    </a:lnTo>
                    <a:lnTo>
                      <a:pt x="1908" y="326"/>
                    </a:lnTo>
                    <a:lnTo>
                      <a:pt x="1908" y="362"/>
                    </a:lnTo>
                    <a:lnTo>
                      <a:pt x="1899" y="362"/>
                    </a:lnTo>
                    <a:close/>
                    <a:moveTo>
                      <a:pt x="1899" y="300"/>
                    </a:moveTo>
                    <a:lnTo>
                      <a:pt x="1899" y="264"/>
                    </a:lnTo>
                    <a:lnTo>
                      <a:pt x="1908" y="264"/>
                    </a:lnTo>
                    <a:lnTo>
                      <a:pt x="1908" y="300"/>
                    </a:lnTo>
                    <a:lnTo>
                      <a:pt x="1899" y="300"/>
                    </a:lnTo>
                    <a:close/>
                    <a:moveTo>
                      <a:pt x="1899" y="237"/>
                    </a:moveTo>
                    <a:lnTo>
                      <a:pt x="1899" y="201"/>
                    </a:lnTo>
                    <a:lnTo>
                      <a:pt x="1908" y="201"/>
                    </a:lnTo>
                    <a:lnTo>
                      <a:pt x="1908" y="237"/>
                    </a:lnTo>
                    <a:lnTo>
                      <a:pt x="1899" y="237"/>
                    </a:lnTo>
                    <a:close/>
                    <a:moveTo>
                      <a:pt x="1899" y="173"/>
                    </a:moveTo>
                    <a:lnTo>
                      <a:pt x="1899" y="137"/>
                    </a:lnTo>
                    <a:lnTo>
                      <a:pt x="1908" y="137"/>
                    </a:lnTo>
                    <a:lnTo>
                      <a:pt x="1908" y="173"/>
                    </a:lnTo>
                    <a:lnTo>
                      <a:pt x="1899" y="173"/>
                    </a:lnTo>
                    <a:close/>
                    <a:moveTo>
                      <a:pt x="1899" y="110"/>
                    </a:moveTo>
                    <a:lnTo>
                      <a:pt x="1899" y="74"/>
                    </a:lnTo>
                    <a:lnTo>
                      <a:pt x="1908" y="74"/>
                    </a:lnTo>
                    <a:lnTo>
                      <a:pt x="1908" y="110"/>
                    </a:lnTo>
                    <a:lnTo>
                      <a:pt x="1899" y="110"/>
                    </a:lnTo>
                    <a:close/>
                    <a:moveTo>
                      <a:pt x="1899" y="48"/>
                    </a:moveTo>
                    <a:lnTo>
                      <a:pt x="1899" y="12"/>
                    </a:lnTo>
                    <a:lnTo>
                      <a:pt x="1908" y="12"/>
                    </a:lnTo>
                    <a:lnTo>
                      <a:pt x="1908" y="48"/>
                    </a:lnTo>
                    <a:lnTo>
                      <a:pt x="1899" y="48"/>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22"/>
              <p:cNvSpPr>
                <a:spLocks noEditPoints="1"/>
              </p:cNvSpPr>
              <p:nvPr/>
            </p:nvSpPr>
            <p:spPr bwMode="auto">
              <a:xfrm>
                <a:off x="639" y="2544"/>
                <a:ext cx="8" cy="1690"/>
              </a:xfrm>
              <a:custGeom>
                <a:avLst/>
                <a:gdLst/>
                <a:ahLst/>
                <a:cxnLst>
                  <a:cxn ang="0">
                    <a:pos x="0" y="31"/>
                  </a:cxn>
                  <a:cxn ang="0">
                    <a:pos x="9" y="5"/>
                  </a:cxn>
                  <a:cxn ang="0">
                    <a:pos x="0" y="94"/>
                  </a:cxn>
                  <a:cxn ang="0">
                    <a:pos x="9" y="67"/>
                  </a:cxn>
                  <a:cxn ang="0">
                    <a:pos x="0" y="157"/>
                  </a:cxn>
                  <a:cxn ang="0">
                    <a:pos x="9" y="130"/>
                  </a:cxn>
                  <a:cxn ang="0">
                    <a:pos x="0" y="221"/>
                  </a:cxn>
                  <a:cxn ang="0">
                    <a:pos x="9" y="193"/>
                  </a:cxn>
                  <a:cxn ang="0">
                    <a:pos x="0" y="283"/>
                  </a:cxn>
                  <a:cxn ang="0">
                    <a:pos x="9" y="257"/>
                  </a:cxn>
                  <a:cxn ang="0">
                    <a:pos x="0" y="346"/>
                  </a:cxn>
                  <a:cxn ang="0">
                    <a:pos x="9" y="319"/>
                  </a:cxn>
                  <a:cxn ang="0">
                    <a:pos x="0" y="410"/>
                  </a:cxn>
                  <a:cxn ang="0">
                    <a:pos x="9" y="382"/>
                  </a:cxn>
                  <a:cxn ang="0">
                    <a:pos x="0" y="473"/>
                  </a:cxn>
                  <a:cxn ang="0">
                    <a:pos x="9" y="446"/>
                  </a:cxn>
                  <a:cxn ang="0">
                    <a:pos x="0" y="535"/>
                  </a:cxn>
                  <a:cxn ang="0">
                    <a:pos x="9" y="509"/>
                  </a:cxn>
                  <a:cxn ang="0">
                    <a:pos x="0" y="598"/>
                  </a:cxn>
                  <a:cxn ang="0">
                    <a:pos x="9" y="571"/>
                  </a:cxn>
                  <a:cxn ang="0">
                    <a:pos x="0" y="662"/>
                  </a:cxn>
                  <a:cxn ang="0">
                    <a:pos x="9" y="635"/>
                  </a:cxn>
                  <a:cxn ang="0">
                    <a:pos x="0" y="725"/>
                  </a:cxn>
                  <a:cxn ang="0">
                    <a:pos x="9" y="698"/>
                  </a:cxn>
                  <a:cxn ang="0">
                    <a:pos x="0" y="787"/>
                  </a:cxn>
                  <a:cxn ang="0">
                    <a:pos x="9" y="761"/>
                  </a:cxn>
                  <a:cxn ang="0">
                    <a:pos x="0" y="851"/>
                  </a:cxn>
                  <a:cxn ang="0">
                    <a:pos x="9" y="823"/>
                  </a:cxn>
                  <a:cxn ang="0">
                    <a:pos x="0" y="914"/>
                  </a:cxn>
                  <a:cxn ang="0">
                    <a:pos x="9" y="887"/>
                  </a:cxn>
                  <a:cxn ang="0">
                    <a:pos x="0" y="978"/>
                  </a:cxn>
                  <a:cxn ang="0">
                    <a:pos x="9" y="950"/>
                  </a:cxn>
                  <a:cxn ang="0">
                    <a:pos x="0" y="1040"/>
                  </a:cxn>
                  <a:cxn ang="0">
                    <a:pos x="9" y="1014"/>
                  </a:cxn>
                  <a:cxn ang="0">
                    <a:pos x="0" y="1103"/>
                  </a:cxn>
                  <a:cxn ang="0">
                    <a:pos x="9" y="1076"/>
                  </a:cxn>
                  <a:cxn ang="0">
                    <a:pos x="0" y="1166"/>
                  </a:cxn>
                  <a:cxn ang="0">
                    <a:pos x="9" y="1139"/>
                  </a:cxn>
                  <a:cxn ang="0">
                    <a:pos x="0" y="1230"/>
                  </a:cxn>
                  <a:cxn ang="0">
                    <a:pos x="9" y="1202"/>
                  </a:cxn>
                  <a:cxn ang="0">
                    <a:pos x="0" y="1292"/>
                  </a:cxn>
                  <a:cxn ang="0">
                    <a:pos x="9" y="1266"/>
                  </a:cxn>
                  <a:cxn ang="0">
                    <a:pos x="0" y="1355"/>
                  </a:cxn>
                  <a:cxn ang="0">
                    <a:pos x="9" y="1328"/>
                  </a:cxn>
                  <a:cxn ang="0">
                    <a:pos x="0" y="1419"/>
                  </a:cxn>
                  <a:cxn ang="0">
                    <a:pos x="9" y="1391"/>
                  </a:cxn>
                  <a:cxn ang="0">
                    <a:pos x="0" y="1482"/>
                  </a:cxn>
                  <a:cxn ang="0">
                    <a:pos x="9" y="1455"/>
                  </a:cxn>
                  <a:cxn ang="0">
                    <a:pos x="0" y="1544"/>
                  </a:cxn>
                  <a:cxn ang="0">
                    <a:pos x="9" y="1518"/>
                  </a:cxn>
                  <a:cxn ang="0">
                    <a:pos x="0" y="1607"/>
                  </a:cxn>
                  <a:cxn ang="0">
                    <a:pos x="9" y="1580"/>
                  </a:cxn>
                  <a:cxn ang="0">
                    <a:pos x="0" y="1671"/>
                  </a:cxn>
                  <a:cxn ang="0">
                    <a:pos x="9" y="1643"/>
                  </a:cxn>
                  <a:cxn ang="0">
                    <a:pos x="0" y="1734"/>
                  </a:cxn>
                  <a:cxn ang="0">
                    <a:pos x="9" y="1707"/>
                  </a:cxn>
                  <a:cxn ang="0">
                    <a:pos x="0" y="1796"/>
                  </a:cxn>
                  <a:cxn ang="0">
                    <a:pos x="9" y="1770"/>
                  </a:cxn>
                  <a:cxn ang="0">
                    <a:pos x="0" y="1860"/>
                  </a:cxn>
                  <a:cxn ang="0">
                    <a:pos x="9" y="1832"/>
                  </a:cxn>
                  <a:cxn ang="0">
                    <a:pos x="0" y="1907"/>
                  </a:cxn>
                  <a:cxn ang="0">
                    <a:pos x="9" y="1896"/>
                  </a:cxn>
                </a:cxnLst>
                <a:rect l="0" t="0" r="r" b="b"/>
                <a:pathLst>
                  <a:path w="9" h="1912">
                    <a:moveTo>
                      <a:pt x="9" y="5"/>
                    </a:moveTo>
                    <a:lnTo>
                      <a:pt x="9" y="31"/>
                    </a:lnTo>
                    <a:lnTo>
                      <a:pt x="9" y="33"/>
                    </a:lnTo>
                    <a:lnTo>
                      <a:pt x="7" y="35"/>
                    </a:lnTo>
                    <a:lnTo>
                      <a:pt x="6" y="35"/>
                    </a:lnTo>
                    <a:lnTo>
                      <a:pt x="4" y="36"/>
                    </a:lnTo>
                    <a:lnTo>
                      <a:pt x="3" y="35"/>
                    </a:lnTo>
                    <a:lnTo>
                      <a:pt x="1" y="35"/>
                    </a:lnTo>
                    <a:lnTo>
                      <a:pt x="0" y="33"/>
                    </a:lnTo>
                    <a:lnTo>
                      <a:pt x="0" y="31"/>
                    </a:lnTo>
                    <a:lnTo>
                      <a:pt x="0" y="5"/>
                    </a:lnTo>
                    <a:lnTo>
                      <a:pt x="0" y="3"/>
                    </a:lnTo>
                    <a:lnTo>
                      <a:pt x="1" y="2"/>
                    </a:lnTo>
                    <a:lnTo>
                      <a:pt x="3" y="0"/>
                    </a:lnTo>
                    <a:lnTo>
                      <a:pt x="4" y="0"/>
                    </a:lnTo>
                    <a:lnTo>
                      <a:pt x="6" y="0"/>
                    </a:lnTo>
                    <a:lnTo>
                      <a:pt x="7" y="2"/>
                    </a:lnTo>
                    <a:lnTo>
                      <a:pt x="9" y="3"/>
                    </a:lnTo>
                    <a:lnTo>
                      <a:pt x="9" y="5"/>
                    </a:lnTo>
                    <a:lnTo>
                      <a:pt x="9" y="5"/>
                    </a:lnTo>
                    <a:close/>
                    <a:moveTo>
                      <a:pt x="9" y="67"/>
                    </a:moveTo>
                    <a:lnTo>
                      <a:pt x="9" y="94"/>
                    </a:lnTo>
                    <a:lnTo>
                      <a:pt x="9" y="95"/>
                    </a:lnTo>
                    <a:lnTo>
                      <a:pt x="7" y="97"/>
                    </a:lnTo>
                    <a:lnTo>
                      <a:pt x="6" y="98"/>
                    </a:lnTo>
                    <a:lnTo>
                      <a:pt x="4" y="98"/>
                    </a:lnTo>
                    <a:lnTo>
                      <a:pt x="3" y="98"/>
                    </a:lnTo>
                    <a:lnTo>
                      <a:pt x="1" y="97"/>
                    </a:lnTo>
                    <a:lnTo>
                      <a:pt x="0" y="95"/>
                    </a:lnTo>
                    <a:lnTo>
                      <a:pt x="0" y="94"/>
                    </a:lnTo>
                    <a:lnTo>
                      <a:pt x="0" y="67"/>
                    </a:lnTo>
                    <a:lnTo>
                      <a:pt x="0" y="65"/>
                    </a:lnTo>
                    <a:lnTo>
                      <a:pt x="1" y="64"/>
                    </a:lnTo>
                    <a:lnTo>
                      <a:pt x="3" y="64"/>
                    </a:lnTo>
                    <a:lnTo>
                      <a:pt x="4" y="62"/>
                    </a:lnTo>
                    <a:lnTo>
                      <a:pt x="6" y="64"/>
                    </a:lnTo>
                    <a:lnTo>
                      <a:pt x="7" y="64"/>
                    </a:lnTo>
                    <a:lnTo>
                      <a:pt x="9" y="65"/>
                    </a:lnTo>
                    <a:lnTo>
                      <a:pt x="9" y="67"/>
                    </a:lnTo>
                    <a:lnTo>
                      <a:pt x="9" y="67"/>
                    </a:lnTo>
                    <a:close/>
                    <a:moveTo>
                      <a:pt x="9" y="130"/>
                    </a:moveTo>
                    <a:lnTo>
                      <a:pt x="9" y="157"/>
                    </a:lnTo>
                    <a:lnTo>
                      <a:pt x="9" y="159"/>
                    </a:lnTo>
                    <a:lnTo>
                      <a:pt x="7" y="160"/>
                    </a:lnTo>
                    <a:lnTo>
                      <a:pt x="6" y="162"/>
                    </a:lnTo>
                    <a:lnTo>
                      <a:pt x="4" y="162"/>
                    </a:lnTo>
                    <a:lnTo>
                      <a:pt x="3" y="162"/>
                    </a:lnTo>
                    <a:lnTo>
                      <a:pt x="1" y="160"/>
                    </a:lnTo>
                    <a:lnTo>
                      <a:pt x="0" y="159"/>
                    </a:lnTo>
                    <a:lnTo>
                      <a:pt x="0" y="157"/>
                    </a:lnTo>
                    <a:lnTo>
                      <a:pt x="0" y="130"/>
                    </a:lnTo>
                    <a:lnTo>
                      <a:pt x="0" y="129"/>
                    </a:lnTo>
                    <a:lnTo>
                      <a:pt x="1" y="127"/>
                    </a:lnTo>
                    <a:lnTo>
                      <a:pt x="3" y="126"/>
                    </a:lnTo>
                    <a:lnTo>
                      <a:pt x="4" y="126"/>
                    </a:lnTo>
                    <a:lnTo>
                      <a:pt x="6" y="126"/>
                    </a:lnTo>
                    <a:lnTo>
                      <a:pt x="7" y="127"/>
                    </a:lnTo>
                    <a:lnTo>
                      <a:pt x="9" y="129"/>
                    </a:lnTo>
                    <a:lnTo>
                      <a:pt x="9" y="130"/>
                    </a:lnTo>
                    <a:lnTo>
                      <a:pt x="9" y="130"/>
                    </a:lnTo>
                    <a:close/>
                    <a:moveTo>
                      <a:pt x="9" y="193"/>
                    </a:moveTo>
                    <a:lnTo>
                      <a:pt x="9" y="221"/>
                    </a:lnTo>
                    <a:lnTo>
                      <a:pt x="9" y="222"/>
                    </a:lnTo>
                    <a:lnTo>
                      <a:pt x="7" y="224"/>
                    </a:lnTo>
                    <a:lnTo>
                      <a:pt x="6" y="225"/>
                    </a:lnTo>
                    <a:lnTo>
                      <a:pt x="4" y="225"/>
                    </a:lnTo>
                    <a:lnTo>
                      <a:pt x="3" y="225"/>
                    </a:lnTo>
                    <a:lnTo>
                      <a:pt x="1" y="224"/>
                    </a:lnTo>
                    <a:lnTo>
                      <a:pt x="0" y="222"/>
                    </a:lnTo>
                    <a:lnTo>
                      <a:pt x="0" y="221"/>
                    </a:lnTo>
                    <a:lnTo>
                      <a:pt x="0" y="193"/>
                    </a:lnTo>
                    <a:lnTo>
                      <a:pt x="0" y="192"/>
                    </a:lnTo>
                    <a:lnTo>
                      <a:pt x="1" y="191"/>
                    </a:lnTo>
                    <a:lnTo>
                      <a:pt x="3" y="189"/>
                    </a:lnTo>
                    <a:lnTo>
                      <a:pt x="4" y="189"/>
                    </a:lnTo>
                    <a:lnTo>
                      <a:pt x="6" y="189"/>
                    </a:lnTo>
                    <a:lnTo>
                      <a:pt x="7" y="191"/>
                    </a:lnTo>
                    <a:lnTo>
                      <a:pt x="9" y="192"/>
                    </a:lnTo>
                    <a:lnTo>
                      <a:pt x="9" y="193"/>
                    </a:lnTo>
                    <a:lnTo>
                      <a:pt x="9" y="193"/>
                    </a:lnTo>
                    <a:close/>
                    <a:moveTo>
                      <a:pt x="9" y="257"/>
                    </a:moveTo>
                    <a:lnTo>
                      <a:pt x="9" y="283"/>
                    </a:lnTo>
                    <a:lnTo>
                      <a:pt x="9" y="286"/>
                    </a:lnTo>
                    <a:lnTo>
                      <a:pt x="7" y="287"/>
                    </a:lnTo>
                    <a:lnTo>
                      <a:pt x="6" y="287"/>
                    </a:lnTo>
                    <a:lnTo>
                      <a:pt x="4" y="289"/>
                    </a:lnTo>
                    <a:lnTo>
                      <a:pt x="3" y="287"/>
                    </a:lnTo>
                    <a:lnTo>
                      <a:pt x="1" y="287"/>
                    </a:lnTo>
                    <a:lnTo>
                      <a:pt x="0" y="286"/>
                    </a:lnTo>
                    <a:lnTo>
                      <a:pt x="0" y="283"/>
                    </a:lnTo>
                    <a:lnTo>
                      <a:pt x="0" y="257"/>
                    </a:lnTo>
                    <a:lnTo>
                      <a:pt x="0" y="255"/>
                    </a:lnTo>
                    <a:lnTo>
                      <a:pt x="1" y="254"/>
                    </a:lnTo>
                    <a:lnTo>
                      <a:pt x="3" y="253"/>
                    </a:lnTo>
                    <a:lnTo>
                      <a:pt x="4" y="253"/>
                    </a:lnTo>
                    <a:lnTo>
                      <a:pt x="6" y="253"/>
                    </a:lnTo>
                    <a:lnTo>
                      <a:pt x="7" y="254"/>
                    </a:lnTo>
                    <a:lnTo>
                      <a:pt x="9" y="255"/>
                    </a:lnTo>
                    <a:lnTo>
                      <a:pt x="9" y="257"/>
                    </a:lnTo>
                    <a:lnTo>
                      <a:pt x="9" y="257"/>
                    </a:lnTo>
                    <a:close/>
                    <a:moveTo>
                      <a:pt x="9" y="319"/>
                    </a:moveTo>
                    <a:lnTo>
                      <a:pt x="9" y="346"/>
                    </a:lnTo>
                    <a:lnTo>
                      <a:pt x="9" y="348"/>
                    </a:lnTo>
                    <a:lnTo>
                      <a:pt x="7" y="349"/>
                    </a:lnTo>
                    <a:lnTo>
                      <a:pt x="6" y="351"/>
                    </a:lnTo>
                    <a:lnTo>
                      <a:pt x="4" y="351"/>
                    </a:lnTo>
                    <a:lnTo>
                      <a:pt x="3" y="351"/>
                    </a:lnTo>
                    <a:lnTo>
                      <a:pt x="1" y="349"/>
                    </a:lnTo>
                    <a:lnTo>
                      <a:pt x="0" y="348"/>
                    </a:lnTo>
                    <a:lnTo>
                      <a:pt x="0" y="346"/>
                    </a:lnTo>
                    <a:lnTo>
                      <a:pt x="0" y="319"/>
                    </a:lnTo>
                    <a:lnTo>
                      <a:pt x="0" y="317"/>
                    </a:lnTo>
                    <a:lnTo>
                      <a:pt x="1" y="316"/>
                    </a:lnTo>
                    <a:lnTo>
                      <a:pt x="3" y="316"/>
                    </a:lnTo>
                    <a:lnTo>
                      <a:pt x="4" y="315"/>
                    </a:lnTo>
                    <a:lnTo>
                      <a:pt x="6" y="316"/>
                    </a:lnTo>
                    <a:lnTo>
                      <a:pt x="7" y="316"/>
                    </a:lnTo>
                    <a:lnTo>
                      <a:pt x="9" y="317"/>
                    </a:lnTo>
                    <a:lnTo>
                      <a:pt x="9" y="319"/>
                    </a:lnTo>
                    <a:lnTo>
                      <a:pt x="9" y="319"/>
                    </a:lnTo>
                    <a:close/>
                    <a:moveTo>
                      <a:pt x="9" y="382"/>
                    </a:moveTo>
                    <a:lnTo>
                      <a:pt x="9" y="410"/>
                    </a:lnTo>
                    <a:lnTo>
                      <a:pt x="9" y="411"/>
                    </a:lnTo>
                    <a:lnTo>
                      <a:pt x="7" y="413"/>
                    </a:lnTo>
                    <a:lnTo>
                      <a:pt x="6" y="414"/>
                    </a:lnTo>
                    <a:lnTo>
                      <a:pt x="4" y="414"/>
                    </a:lnTo>
                    <a:lnTo>
                      <a:pt x="3" y="414"/>
                    </a:lnTo>
                    <a:lnTo>
                      <a:pt x="1" y="413"/>
                    </a:lnTo>
                    <a:lnTo>
                      <a:pt x="0" y="411"/>
                    </a:lnTo>
                    <a:lnTo>
                      <a:pt x="0" y="410"/>
                    </a:lnTo>
                    <a:lnTo>
                      <a:pt x="0" y="382"/>
                    </a:lnTo>
                    <a:lnTo>
                      <a:pt x="0" y="381"/>
                    </a:lnTo>
                    <a:lnTo>
                      <a:pt x="1" y="379"/>
                    </a:lnTo>
                    <a:lnTo>
                      <a:pt x="3" y="378"/>
                    </a:lnTo>
                    <a:lnTo>
                      <a:pt x="4" y="378"/>
                    </a:lnTo>
                    <a:lnTo>
                      <a:pt x="6" y="378"/>
                    </a:lnTo>
                    <a:lnTo>
                      <a:pt x="7" y="379"/>
                    </a:lnTo>
                    <a:lnTo>
                      <a:pt x="9" y="381"/>
                    </a:lnTo>
                    <a:lnTo>
                      <a:pt x="9" y="382"/>
                    </a:lnTo>
                    <a:lnTo>
                      <a:pt x="9" y="382"/>
                    </a:lnTo>
                    <a:close/>
                    <a:moveTo>
                      <a:pt x="9" y="446"/>
                    </a:moveTo>
                    <a:lnTo>
                      <a:pt x="9" y="473"/>
                    </a:lnTo>
                    <a:lnTo>
                      <a:pt x="9" y="475"/>
                    </a:lnTo>
                    <a:lnTo>
                      <a:pt x="7" y="476"/>
                    </a:lnTo>
                    <a:lnTo>
                      <a:pt x="6" y="477"/>
                    </a:lnTo>
                    <a:lnTo>
                      <a:pt x="4" y="477"/>
                    </a:lnTo>
                    <a:lnTo>
                      <a:pt x="3" y="477"/>
                    </a:lnTo>
                    <a:lnTo>
                      <a:pt x="1" y="476"/>
                    </a:lnTo>
                    <a:lnTo>
                      <a:pt x="0" y="475"/>
                    </a:lnTo>
                    <a:lnTo>
                      <a:pt x="0" y="473"/>
                    </a:lnTo>
                    <a:lnTo>
                      <a:pt x="0" y="446"/>
                    </a:lnTo>
                    <a:lnTo>
                      <a:pt x="0" y="444"/>
                    </a:lnTo>
                    <a:lnTo>
                      <a:pt x="1" y="443"/>
                    </a:lnTo>
                    <a:lnTo>
                      <a:pt x="3" y="441"/>
                    </a:lnTo>
                    <a:lnTo>
                      <a:pt x="4" y="441"/>
                    </a:lnTo>
                    <a:lnTo>
                      <a:pt x="6" y="441"/>
                    </a:lnTo>
                    <a:lnTo>
                      <a:pt x="7" y="443"/>
                    </a:lnTo>
                    <a:lnTo>
                      <a:pt x="9" y="444"/>
                    </a:lnTo>
                    <a:lnTo>
                      <a:pt x="9" y="446"/>
                    </a:lnTo>
                    <a:lnTo>
                      <a:pt x="9" y="446"/>
                    </a:lnTo>
                    <a:close/>
                    <a:moveTo>
                      <a:pt x="9" y="509"/>
                    </a:moveTo>
                    <a:lnTo>
                      <a:pt x="9" y="535"/>
                    </a:lnTo>
                    <a:lnTo>
                      <a:pt x="9" y="538"/>
                    </a:lnTo>
                    <a:lnTo>
                      <a:pt x="7" y="539"/>
                    </a:lnTo>
                    <a:lnTo>
                      <a:pt x="6" y="539"/>
                    </a:lnTo>
                    <a:lnTo>
                      <a:pt x="4" y="541"/>
                    </a:lnTo>
                    <a:lnTo>
                      <a:pt x="3" y="539"/>
                    </a:lnTo>
                    <a:lnTo>
                      <a:pt x="1" y="539"/>
                    </a:lnTo>
                    <a:lnTo>
                      <a:pt x="0" y="538"/>
                    </a:lnTo>
                    <a:lnTo>
                      <a:pt x="0" y="535"/>
                    </a:lnTo>
                    <a:lnTo>
                      <a:pt x="0" y="509"/>
                    </a:lnTo>
                    <a:lnTo>
                      <a:pt x="0" y="508"/>
                    </a:lnTo>
                    <a:lnTo>
                      <a:pt x="1" y="506"/>
                    </a:lnTo>
                    <a:lnTo>
                      <a:pt x="3" y="505"/>
                    </a:lnTo>
                    <a:lnTo>
                      <a:pt x="4" y="505"/>
                    </a:lnTo>
                    <a:lnTo>
                      <a:pt x="6" y="505"/>
                    </a:lnTo>
                    <a:lnTo>
                      <a:pt x="7" y="506"/>
                    </a:lnTo>
                    <a:lnTo>
                      <a:pt x="9" y="508"/>
                    </a:lnTo>
                    <a:lnTo>
                      <a:pt x="9" y="509"/>
                    </a:lnTo>
                    <a:lnTo>
                      <a:pt x="9" y="509"/>
                    </a:lnTo>
                    <a:close/>
                    <a:moveTo>
                      <a:pt x="9" y="571"/>
                    </a:moveTo>
                    <a:lnTo>
                      <a:pt x="9" y="598"/>
                    </a:lnTo>
                    <a:lnTo>
                      <a:pt x="9" y="600"/>
                    </a:lnTo>
                    <a:lnTo>
                      <a:pt x="7" y="601"/>
                    </a:lnTo>
                    <a:lnTo>
                      <a:pt x="6" y="603"/>
                    </a:lnTo>
                    <a:lnTo>
                      <a:pt x="4" y="603"/>
                    </a:lnTo>
                    <a:lnTo>
                      <a:pt x="3" y="603"/>
                    </a:lnTo>
                    <a:lnTo>
                      <a:pt x="1" y="601"/>
                    </a:lnTo>
                    <a:lnTo>
                      <a:pt x="0" y="600"/>
                    </a:lnTo>
                    <a:lnTo>
                      <a:pt x="0" y="598"/>
                    </a:lnTo>
                    <a:lnTo>
                      <a:pt x="0" y="571"/>
                    </a:lnTo>
                    <a:lnTo>
                      <a:pt x="0" y="570"/>
                    </a:lnTo>
                    <a:lnTo>
                      <a:pt x="1" y="568"/>
                    </a:lnTo>
                    <a:lnTo>
                      <a:pt x="3" y="568"/>
                    </a:lnTo>
                    <a:lnTo>
                      <a:pt x="4" y="567"/>
                    </a:lnTo>
                    <a:lnTo>
                      <a:pt x="6" y="568"/>
                    </a:lnTo>
                    <a:lnTo>
                      <a:pt x="7" y="568"/>
                    </a:lnTo>
                    <a:lnTo>
                      <a:pt x="9" y="570"/>
                    </a:lnTo>
                    <a:lnTo>
                      <a:pt x="9" y="571"/>
                    </a:lnTo>
                    <a:lnTo>
                      <a:pt x="9" y="571"/>
                    </a:lnTo>
                    <a:close/>
                    <a:moveTo>
                      <a:pt x="9" y="635"/>
                    </a:moveTo>
                    <a:lnTo>
                      <a:pt x="9" y="662"/>
                    </a:lnTo>
                    <a:lnTo>
                      <a:pt x="9" y="663"/>
                    </a:lnTo>
                    <a:lnTo>
                      <a:pt x="7" y="665"/>
                    </a:lnTo>
                    <a:lnTo>
                      <a:pt x="6" y="666"/>
                    </a:lnTo>
                    <a:lnTo>
                      <a:pt x="4" y="666"/>
                    </a:lnTo>
                    <a:lnTo>
                      <a:pt x="3" y="666"/>
                    </a:lnTo>
                    <a:lnTo>
                      <a:pt x="1" y="665"/>
                    </a:lnTo>
                    <a:lnTo>
                      <a:pt x="0" y="663"/>
                    </a:lnTo>
                    <a:lnTo>
                      <a:pt x="0" y="662"/>
                    </a:lnTo>
                    <a:lnTo>
                      <a:pt x="0" y="635"/>
                    </a:lnTo>
                    <a:lnTo>
                      <a:pt x="0" y="633"/>
                    </a:lnTo>
                    <a:lnTo>
                      <a:pt x="1" y="632"/>
                    </a:lnTo>
                    <a:lnTo>
                      <a:pt x="3" y="630"/>
                    </a:lnTo>
                    <a:lnTo>
                      <a:pt x="4" y="630"/>
                    </a:lnTo>
                    <a:lnTo>
                      <a:pt x="6" y="630"/>
                    </a:lnTo>
                    <a:lnTo>
                      <a:pt x="7" y="632"/>
                    </a:lnTo>
                    <a:lnTo>
                      <a:pt x="9" y="633"/>
                    </a:lnTo>
                    <a:lnTo>
                      <a:pt x="9" y="635"/>
                    </a:lnTo>
                    <a:lnTo>
                      <a:pt x="9" y="635"/>
                    </a:lnTo>
                    <a:close/>
                    <a:moveTo>
                      <a:pt x="9" y="698"/>
                    </a:moveTo>
                    <a:lnTo>
                      <a:pt x="9" y="725"/>
                    </a:lnTo>
                    <a:lnTo>
                      <a:pt x="9" y="727"/>
                    </a:lnTo>
                    <a:lnTo>
                      <a:pt x="7" y="728"/>
                    </a:lnTo>
                    <a:lnTo>
                      <a:pt x="6" y="730"/>
                    </a:lnTo>
                    <a:lnTo>
                      <a:pt x="4" y="730"/>
                    </a:lnTo>
                    <a:lnTo>
                      <a:pt x="3" y="730"/>
                    </a:lnTo>
                    <a:lnTo>
                      <a:pt x="1" y="728"/>
                    </a:lnTo>
                    <a:lnTo>
                      <a:pt x="0" y="727"/>
                    </a:lnTo>
                    <a:lnTo>
                      <a:pt x="0" y="725"/>
                    </a:lnTo>
                    <a:lnTo>
                      <a:pt x="0" y="698"/>
                    </a:lnTo>
                    <a:lnTo>
                      <a:pt x="0" y="696"/>
                    </a:lnTo>
                    <a:lnTo>
                      <a:pt x="1" y="695"/>
                    </a:lnTo>
                    <a:lnTo>
                      <a:pt x="3" y="694"/>
                    </a:lnTo>
                    <a:lnTo>
                      <a:pt x="4" y="694"/>
                    </a:lnTo>
                    <a:lnTo>
                      <a:pt x="6" y="694"/>
                    </a:lnTo>
                    <a:lnTo>
                      <a:pt x="7" y="695"/>
                    </a:lnTo>
                    <a:lnTo>
                      <a:pt x="9" y="696"/>
                    </a:lnTo>
                    <a:lnTo>
                      <a:pt x="9" y="698"/>
                    </a:lnTo>
                    <a:lnTo>
                      <a:pt x="9" y="698"/>
                    </a:lnTo>
                    <a:close/>
                    <a:moveTo>
                      <a:pt x="9" y="761"/>
                    </a:moveTo>
                    <a:lnTo>
                      <a:pt x="9" y="787"/>
                    </a:lnTo>
                    <a:lnTo>
                      <a:pt x="9" y="790"/>
                    </a:lnTo>
                    <a:lnTo>
                      <a:pt x="7" y="792"/>
                    </a:lnTo>
                    <a:lnTo>
                      <a:pt x="6" y="792"/>
                    </a:lnTo>
                    <a:lnTo>
                      <a:pt x="4" y="793"/>
                    </a:lnTo>
                    <a:lnTo>
                      <a:pt x="3" y="792"/>
                    </a:lnTo>
                    <a:lnTo>
                      <a:pt x="1" y="792"/>
                    </a:lnTo>
                    <a:lnTo>
                      <a:pt x="0" y="790"/>
                    </a:lnTo>
                    <a:lnTo>
                      <a:pt x="0" y="787"/>
                    </a:lnTo>
                    <a:lnTo>
                      <a:pt x="0" y="761"/>
                    </a:lnTo>
                    <a:lnTo>
                      <a:pt x="0" y="760"/>
                    </a:lnTo>
                    <a:lnTo>
                      <a:pt x="1" y="758"/>
                    </a:lnTo>
                    <a:lnTo>
                      <a:pt x="3" y="757"/>
                    </a:lnTo>
                    <a:lnTo>
                      <a:pt x="4" y="757"/>
                    </a:lnTo>
                    <a:lnTo>
                      <a:pt x="6" y="757"/>
                    </a:lnTo>
                    <a:lnTo>
                      <a:pt x="7" y="758"/>
                    </a:lnTo>
                    <a:lnTo>
                      <a:pt x="9" y="760"/>
                    </a:lnTo>
                    <a:lnTo>
                      <a:pt x="9" y="761"/>
                    </a:lnTo>
                    <a:lnTo>
                      <a:pt x="9" y="761"/>
                    </a:lnTo>
                    <a:close/>
                    <a:moveTo>
                      <a:pt x="9" y="823"/>
                    </a:moveTo>
                    <a:lnTo>
                      <a:pt x="9" y="851"/>
                    </a:lnTo>
                    <a:lnTo>
                      <a:pt x="9" y="852"/>
                    </a:lnTo>
                    <a:lnTo>
                      <a:pt x="7" y="854"/>
                    </a:lnTo>
                    <a:lnTo>
                      <a:pt x="6" y="855"/>
                    </a:lnTo>
                    <a:lnTo>
                      <a:pt x="4" y="855"/>
                    </a:lnTo>
                    <a:lnTo>
                      <a:pt x="3" y="855"/>
                    </a:lnTo>
                    <a:lnTo>
                      <a:pt x="1" y="854"/>
                    </a:lnTo>
                    <a:lnTo>
                      <a:pt x="0" y="852"/>
                    </a:lnTo>
                    <a:lnTo>
                      <a:pt x="0" y="851"/>
                    </a:lnTo>
                    <a:lnTo>
                      <a:pt x="0" y="823"/>
                    </a:lnTo>
                    <a:lnTo>
                      <a:pt x="0" y="822"/>
                    </a:lnTo>
                    <a:lnTo>
                      <a:pt x="1" y="820"/>
                    </a:lnTo>
                    <a:lnTo>
                      <a:pt x="3" y="820"/>
                    </a:lnTo>
                    <a:lnTo>
                      <a:pt x="4" y="819"/>
                    </a:lnTo>
                    <a:lnTo>
                      <a:pt x="6" y="820"/>
                    </a:lnTo>
                    <a:lnTo>
                      <a:pt x="7" y="820"/>
                    </a:lnTo>
                    <a:lnTo>
                      <a:pt x="9" y="822"/>
                    </a:lnTo>
                    <a:lnTo>
                      <a:pt x="9" y="823"/>
                    </a:lnTo>
                    <a:lnTo>
                      <a:pt x="9" y="823"/>
                    </a:lnTo>
                    <a:close/>
                    <a:moveTo>
                      <a:pt x="9" y="887"/>
                    </a:moveTo>
                    <a:lnTo>
                      <a:pt x="9" y="914"/>
                    </a:lnTo>
                    <a:lnTo>
                      <a:pt x="9" y="916"/>
                    </a:lnTo>
                    <a:lnTo>
                      <a:pt x="7" y="917"/>
                    </a:lnTo>
                    <a:lnTo>
                      <a:pt x="6" y="918"/>
                    </a:lnTo>
                    <a:lnTo>
                      <a:pt x="4" y="918"/>
                    </a:lnTo>
                    <a:lnTo>
                      <a:pt x="3" y="918"/>
                    </a:lnTo>
                    <a:lnTo>
                      <a:pt x="1" y="917"/>
                    </a:lnTo>
                    <a:lnTo>
                      <a:pt x="0" y="916"/>
                    </a:lnTo>
                    <a:lnTo>
                      <a:pt x="0" y="914"/>
                    </a:lnTo>
                    <a:lnTo>
                      <a:pt x="0" y="887"/>
                    </a:lnTo>
                    <a:lnTo>
                      <a:pt x="0" y="885"/>
                    </a:lnTo>
                    <a:lnTo>
                      <a:pt x="1" y="884"/>
                    </a:lnTo>
                    <a:lnTo>
                      <a:pt x="3" y="882"/>
                    </a:lnTo>
                    <a:lnTo>
                      <a:pt x="4" y="882"/>
                    </a:lnTo>
                    <a:lnTo>
                      <a:pt x="6" y="882"/>
                    </a:lnTo>
                    <a:lnTo>
                      <a:pt x="7" y="884"/>
                    </a:lnTo>
                    <a:lnTo>
                      <a:pt x="9" y="885"/>
                    </a:lnTo>
                    <a:lnTo>
                      <a:pt x="9" y="887"/>
                    </a:lnTo>
                    <a:lnTo>
                      <a:pt x="9" y="887"/>
                    </a:lnTo>
                    <a:close/>
                    <a:moveTo>
                      <a:pt x="9" y="950"/>
                    </a:moveTo>
                    <a:lnTo>
                      <a:pt x="9" y="978"/>
                    </a:lnTo>
                    <a:lnTo>
                      <a:pt x="9" y="979"/>
                    </a:lnTo>
                    <a:lnTo>
                      <a:pt x="7" y="980"/>
                    </a:lnTo>
                    <a:lnTo>
                      <a:pt x="6" y="982"/>
                    </a:lnTo>
                    <a:lnTo>
                      <a:pt x="4" y="982"/>
                    </a:lnTo>
                    <a:lnTo>
                      <a:pt x="3" y="982"/>
                    </a:lnTo>
                    <a:lnTo>
                      <a:pt x="1" y="980"/>
                    </a:lnTo>
                    <a:lnTo>
                      <a:pt x="0" y="979"/>
                    </a:lnTo>
                    <a:lnTo>
                      <a:pt x="0" y="978"/>
                    </a:lnTo>
                    <a:lnTo>
                      <a:pt x="0" y="950"/>
                    </a:lnTo>
                    <a:lnTo>
                      <a:pt x="0" y="949"/>
                    </a:lnTo>
                    <a:lnTo>
                      <a:pt x="1" y="947"/>
                    </a:lnTo>
                    <a:lnTo>
                      <a:pt x="3" y="946"/>
                    </a:lnTo>
                    <a:lnTo>
                      <a:pt x="4" y="946"/>
                    </a:lnTo>
                    <a:lnTo>
                      <a:pt x="6" y="946"/>
                    </a:lnTo>
                    <a:lnTo>
                      <a:pt x="7" y="947"/>
                    </a:lnTo>
                    <a:lnTo>
                      <a:pt x="9" y="949"/>
                    </a:lnTo>
                    <a:lnTo>
                      <a:pt x="9" y="950"/>
                    </a:lnTo>
                    <a:lnTo>
                      <a:pt x="9" y="950"/>
                    </a:lnTo>
                    <a:close/>
                    <a:moveTo>
                      <a:pt x="9" y="1014"/>
                    </a:moveTo>
                    <a:lnTo>
                      <a:pt x="9" y="1040"/>
                    </a:lnTo>
                    <a:lnTo>
                      <a:pt x="9" y="1042"/>
                    </a:lnTo>
                    <a:lnTo>
                      <a:pt x="7" y="1044"/>
                    </a:lnTo>
                    <a:lnTo>
                      <a:pt x="6" y="1044"/>
                    </a:lnTo>
                    <a:lnTo>
                      <a:pt x="4" y="1045"/>
                    </a:lnTo>
                    <a:lnTo>
                      <a:pt x="3" y="1044"/>
                    </a:lnTo>
                    <a:lnTo>
                      <a:pt x="1" y="1044"/>
                    </a:lnTo>
                    <a:lnTo>
                      <a:pt x="0" y="1042"/>
                    </a:lnTo>
                    <a:lnTo>
                      <a:pt x="0" y="1040"/>
                    </a:lnTo>
                    <a:lnTo>
                      <a:pt x="0" y="1014"/>
                    </a:lnTo>
                    <a:lnTo>
                      <a:pt x="0" y="1012"/>
                    </a:lnTo>
                    <a:lnTo>
                      <a:pt x="1" y="1011"/>
                    </a:lnTo>
                    <a:lnTo>
                      <a:pt x="3" y="1009"/>
                    </a:lnTo>
                    <a:lnTo>
                      <a:pt x="4" y="1009"/>
                    </a:lnTo>
                    <a:lnTo>
                      <a:pt x="6" y="1009"/>
                    </a:lnTo>
                    <a:lnTo>
                      <a:pt x="7" y="1011"/>
                    </a:lnTo>
                    <a:lnTo>
                      <a:pt x="9" y="1012"/>
                    </a:lnTo>
                    <a:lnTo>
                      <a:pt x="9" y="1014"/>
                    </a:lnTo>
                    <a:lnTo>
                      <a:pt x="9" y="1014"/>
                    </a:lnTo>
                    <a:close/>
                    <a:moveTo>
                      <a:pt x="9" y="1076"/>
                    </a:moveTo>
                    <a:lnTo>
                      <a:pt x="9" y="1103"/>
                    </a:lnTo>
                    <a:lnTo>
                      <a:pt x="9" y="1104"/>
                    </a:lnTo>
                    <a:lnTo>
                      <a:pt x="7" y="1106"/>
                    </a:lnTo>
                    <a:lnTo>
                      <a:pt x="6" y="1107"/>
                    </a:lnTo>
                    <a:lnTo>
                      <a:pt x="4" y="1107"/>
                    </a:lnTo>
                    <a:lnTo>
                      <a:pt x="3" y="1107"/>
                    </a:lnTo>
                    <a:lnTo>
                      <a:pt x="1" y="1106"/>
                    </a:lnTo>
                    <a:lnTo>
                      <a:pt x="0" y="1104"/>
                    </a:lnTo>
                    <a:lnTo>
                      <a:pt x="0" y="1103"/>
                    </a:lnTo>
                    <a:lnTo>
                      <a:pt x="0" y="1076"/>
                    </a:lnTo>
                    <a:lnTo>
                      <a:pt x="0" y="1074"/>
                    </a:lnTo>
                    <a:lnTo>
                      <a:pt x="1" y="1073"/>
                    </a:lnTo>
                    <a:lnTo>
                      <a:pt x="3" y="1073"/>
                    </a:lnTo>
                    <a:lnTo>
                      <a:pt x="4" y="1071"/>
                    </a:lnTo>
                    <a:lnTo>
                      <a:pt x="6" y="1073"/>
                    </a:lnTo>
                    <a:lnTo>
                      <a:pt x="7" y="1073"/>
                    </a:lnTo>
                    <a:lnTo>
                      <a:pt x="9" y="1074"/>
                    </a:lnTo>
                    <a:lnTo>
                      <a:pt x="9" y="1076"/>
                    </a:lnTo>
                    <a:lnTo>
                      <a:pt x="9" y="1076"/>
                    </a:lnTo>
                    <a:close/>
                    <a:moveTo>
                      <a:pt x="9" y="1139"/>
                    </a:moveTo>
                    <a:lnTo>
                      <a:pt x="9" y="1166"/>
                    </a:lnTo>
                    <a:lnTo>
                      <a:pt x="9" y="1168"/>
                    </a:lnTo>
                    <a:lnTo>
                      <a:pt x="7" y="1169"/>
                    </a:lnTo>
                    <a:lnTo>
                      <a:pt x="6" y="1171"/>
                    </a:lnTo>
                    <a:lnTo>
                      <a:pt x="4" y="1171"/>
                    </a:lnTo>
                    <a:lnTo>
                      <a:pt x="3" y="1171"/>
                    </a:lnTo>
                    <a:lnTo>
                      <a:pt x="1" y="1169"/>
                    </a:lnTo>
                    <a:lnTo>
                      <a:pt x="0" y="1168"/>
                    </a:lnTo>
                    <a:lnTo>
                      <a:pt x="0" y="1166"/>
                    </a:lnTo>
                    <a:lnTo>
                      <a:pt x="0" y="1139"/>
                    </a:lnTo>
                    <a:lnTo>
                      <a:pt x="0" y="1138"/>
                    </a:lnTo>
                    <a:lnTo>
                      <a:pt x="1" y="1136"/>
                    </a:lnTo>
                    <a:lnTo>
                      <a:pt x="3" y="1135"/>
                    </a:lnTo>
                    <a:lnTo>
                      <a:pt x="4" y="1135"/>
                    </a:lnTo>
                    <a:lnTo>
                      <a:pt x="6" y="1135"/>
                    </a:lnTo>
                    <a:lnTo>
                      <a:pt x="7" y="1136"/>
                    </a:lnTo>
                    <a:lnTo>
                      <a:pt x="9" y="1138"/>
                    </a:lnTo>
                    <a:lnTo>
                      <a:pt x="9" y="1139"/>
                    </a:lnTo>
                    <a:lnTo>
                      <a:pt x="9" y="1139"/>
                    </a:lnTo>
                    <a:close/>
                    <a:moveTo>
                      <a:pt x="9" y="1202"/>
                    </a:moveTo>
                    <a:lnTo>
                      <a:pt x="9" y="1230"/>
                    </a:lnTo>
                    <a:lnTo>
                      <a:pt x="9" y="1231"/>
                    </a:lnTo>
                    <a:lnTo>
                      <a:pt x="7" y="1233"/>
                    </a:lnTo>
                    <a:lnTo>
                      <a:pt x="6" y="1234"/>
                    </a:lnTo>
                    <a:lnTo>
                      <a:pt x="4" y="1234"/>
                    </a:lnTo>
                    <a:lnTo>
                      <a:pt x="3" y="1234"/>
                    </a:lnTo>
                    <a:lnTo>
                      <a:pt x="1" y="1233"/>
                    </a:lnTo>
                    <a:lnTo>
                      <a:pt x="0" y="1231"/>
                    </a:lnTo>
                    <a:lnTo>
                      <a:pt x="0" y="1230"/>
                    </a:lnTo>
                    <a:lnTo>
                      <a:pt x="0" y="1202"/>
                    </a:lnTo>
                    <a:lnTo>
                      <a:pt x="0" y="1201"/>
                    </a:lnTo>
                    <a:lnTo>
                      <a:pt x="1" y="1200"/>
                    </a:lnTo>
                    <a:lnTo>
                      <a:pt x="3" y="1198"/>
                    </a:lnTo>
                    <a:lnTo>
                      <a:pt x="4" y="1198"/>
                    </a:lnTo>
                    <a:lnTo>
                      <a:pt x="6" y="1198"/>
                    </a:lnTo>
                    <a:lnTo>
                      <a:pt x="7" y="1200"/>
                    </a:lnTo>
                    <a:lnTo>
                      <a:pt x="9" y="1201"/>
                    </a:lnTo>
                    <a:lnTo>
                      <a:pt x="9" y="1202"/>
                    </a:lnTo>
                    <a:lnTo>
                      <a:pt x="9" y="1202"/>
                    </a:lnTo>
                    <a:close/>
                    <a:moveTo>
                      <a:pt x="9" y="1266"/>
                    </a:moveTo>
                    <a:lnTo>
                      <a:pt x="9" y="1292"/>
                    </a:lnTo>
                    <a:lnTo>
                      <a:pt x="9" y="1295"/>
                    </a:lnTo>
                    <a:lnTo>
                      <a:pt x="7" y="1296"/>
                    </a:lnTo>
                    <a:lnTo>
                      <a:pt x="6" y="1296"/>
                    </a:lnTo>
                    <a:lnTo>
                      <a:pt x="4" y="1298"/>
                    </a:lnTo>
                    <a:lnTo>
                      <a:pt x="3" y="1296"/>
                    </a:lnTo>
                    <a:lnTo>
                      <a:pt x="1" y="1296"/>
                    </a:lnTo>
                    <a:lnTo>
                      <a:pt x="0" y="1295"/>
                    </a:lnTo>
                    <a:lnTo>
                      <a:pt x="0" y="1292"/>
                    </a:lnTo>
                    <a:lnTo>
                      <a:pt x="0" y="1266"/>
                    </a:lnTo>
                    <a:lnTo>
                      <a:pt x="0" y="1264"/>
                    </a:lnTo>
                    <a:lnTo>
                      <a:pt x="1" y="1263"/>
                    </a:lnTo>
                    <a:lnTo>
                      <a:pt x="3" y="1261"/>
                    </a:lnTo>
                    <a:lnTo>
                      <a:pt x="4" y="1261"/>
                    </a:lnTo>
                    <a:lnTo>
                      <a:pt x="6" y="1261"/>
                    </a:lnTo>
                    <a:lnTo>
                      <a:pt x="7" y="1263"/>
                    </a:lnTo>
                    <a:lnTo>
                      <a:pt x="9" y="1264"/>
                    </a:lnTo>
                    <a:lnTo>
                      <a:pt x="9" y="1266"/>
                    </a:lnTo>
                    <a:lnTo>
                      <a:pt x="9" y="1266"/>
                    </a:lnTo>
                    <a:close/>
                    <a:moveTo>
                      <a:pt x="9" y="1328"/>
                    </a:moveTo>
                    <a:lnTo>
                      <a:pt x="9" y="1355"/>
                    </a:lnTo>
                    <a:lnTo>
                      <a:pt x="9" y="1357"/>
                    </a:lnTo>
                    <a:lnTo>
                      <a:pt x="7" y="1358"/>
                    </a:lnTo>
                    <a:lnTo>
                      <a:pt x="6" y="1359"/>
                    </a:lnTo>
                    <a:lnTo>
                      <a:pt x="4" y="1359"/>
                    </a:lnTo>
                    <a:lnTo>
                      <a:pt x="3" y="1359"/>
                    </a:lnTo>
                    <a:lnTo>
                      <a:pt x="1" y="1358"/>
                    </a:lnTo>
                    <a:lnTo>
                      <a:pt x="0" y="1357"/>
                    </a:lnTo>
                    <a:lnTo>
                      <a:pt x="0" y="1355"/>
                    </a:lnTo>
                    <a:lnTo>
                      <a:pt x="0" y="1328"/>
                    </a:lnTo>
                    <a:lnTo>
                      <a:pt x="0" y="1326"/>
                    </a:lnTo>
                    <a:lnTo>
                      <a:pt x="1" y="1325"/>
                    </a:lnTo>
                    <a:lnTo>
                      <a:pt x="3" y="1325"/>
                    </a:lnTo>
                    <a:lnTo>
                      <a:pt x="4" y="1323"/>
                    </a:lnTo>
                    <a:lnTo>
                      <a:pt x="6" y="1325"/>
                    </a:lnTo>
                    <a:lnTo>
                      <a:pt x="7" y="1325"/>
                    </a:lnTo>
                    <a:lnTo>
                      <a:pt x="9" y="1326"/>
                    </a:lnTo>
                    <a:lnTo>
                      <a:pt x="9" y="1328"/>
                    </a:lnTo>
                    <a:lnTo>
                      <a:pt x="9" y="1328"/>
                    </a:lnTo>
                    <a:close/>
                    <a:moveTo>
                      <a:pt x="9" y="1391"/>
                    </a:moveTo>
                    <a:lnTo>
                      <a:pt x="9" y="1419"/>
                    </a:lnTo>
                    <a:lnTo>
                      <a:pt x="9" y="1420"/>
                    </a:lnTo>
                    <a:lnTo>
                      <a:pt x="7" y="1421"/>
                    </a:lnTo>
                    <a:lnTo>
                      <a:pt x="6" y="1423"/>
                    </a:lnTo>
                    <a:lnTo>
                      <a:pt x="4" y="1423"/>
                    </a:lnTo>
                    <a:lnTo>
                      <a:pt x="3" y="1423"/>
                    </a:lnTo>
                    <a:lnTo>
                      <a:pt x="1" y="1421"/>
                    </a:lnTo>
                    <a:lnTo>
                      <a:pt x="0" y="1420"/>
                    </a:lnTo>
                    <a:lnTo>
                      <a:pt x="0" y="1419"/>
                    </a:lnTo>
                    <a:lnTo>
                      <a:pt x="0" y="1391"/>
                    </a:lnTo>
                    <a:lnTo>
                      <a:pt x="0" y="1390"/>
                    </a:lnTo>
                    <a:lnTo>
                      <a:pt x="1" y="1388"/>
                    </a:lnTo>
                    <a:lnTo>
                      <a:pt x="3" y="1387"/>
                    </a:lnTo>
                    <a:lnTo>
                      <a:pt x="4" y="1387"/>
                    </a:lnTo>
                    <a:lnTo>
                      <a:pt x="6" y="1387"/>
                    </a:lnTo>
                    <a:lnTo>
                      <a:pt x="7" y="1388"/>
                    </a:lnTo>
                    <a:lnTo>
                      <a:pt x="9" y="1390"/>
                    </a:lnTo>
                    <a:lnTo>
                      <a:pt x="9" y="1391"/>
                    </a:lnTo>
                    <a:lnTo>
                      <a:pt x="9" y="1391"/>
                    </a:lnTo>
                    <a:close/>
                    <a:moveTo>
                      <a:pt x="9" y="1455"/>
                    </a:moveTo>
                    <a:lnTo>
                      <a:pt x="9" y="1482"/>
                    </a:lnTo>
                    <a:lnTo>
                      <a:pt x="9" y="1483"/>
                    </a:lnTo>
                    <a:lnTo>
                      <a:pt x="7" y="1485"/>
                    </a:lnTo>
                    <a:lnTo>
                      <a:pt x="6" y="1486"/>
                    </a:lnTo>
                    <a:lnTo>
                      <a:pt x="4" y="1486"/>
                    </a:lnTo>
                    <a:lnTo>
                      <a:pt x="3" y="1486"/>
                    </a:lnTo>
                    <a:lnTo>
                      <a:pt x="1" y="1485"/>
                    </a:lnTo>
                    <a:lnTo>
                      <a:pt x="0" y="1483"/>
                    </a:lnTo>
                    <a:lnTo>
                      <a:pt x="0" y="1482"/>
                    </a:lnTo>
                    <a:lnTo>
                      <a:pt x="0" y="1455"/>
                    </a:lnTo>
                    <a:lnTo>
                      <a:pt x="0" y="1453"/>
                    </a:lnTo>
                    <a:lnTo>
                      <a:pt x="1" y="1452"/>
                    </a:lnTo>
                    <a:lnTo>
                      <a:pt x="3" y="1450"/>
                    </a:lnTo>
                    <a:lnTo>
                      <a:pt x="4" y="1450"/>
                    </a:lnTo>
                    <a:lnTo>
                      <a:pt x="6" y="1450"/>
                    </a:lnTo>
                    <a:lnTo>
                      <a:pt x="7" y="1452"/>
                    </a:lnTo>
                    <a:lnTo>
                      <a:pt x="9" y="1453"/>
                    </a:lnTo>
                    <a:lnTo>
                      <a:pt x="9" y="1455"/>
                    </a:lnTo>
                    <a:lnTo>
                      <a:pt x="9" y="1455"/>
                    </a:lnTo>
                    <a:close/>
                    <a:moveTo>
                      <a:pt x="9" y="1518"/>
                    </a:moveTo>
                    <a:lnTo>
                      <a:pt x="9" y="1544"/>
                    </a:lnTo>
                    <a:lnTo>
                      <a:pt x="9" y="1547"/>
                    </a:lnTo>
                    <a:lnTo>
                      <a:pt x="7" y="1548"/>
                    </a:lnTo>
                    <a:lnTo>
                      <a:pt x="6" y="1548"/>
                    </a:lnTo>
                    <a:lnTo>
                      <a:pt x="4" y="1550"/>
                    </a:lnTo>
                    <a:lnTo>
                      <a:pt x="3" y="1548"/>
                    </a:lnTo>
                    <a:lnTo>
                      <a:pt x="1" y="1548"/>
                    </a:lnTo>
                    <a:lnTo>
                      <a:pt x="0" y="1547"/>
                    </a:lnTo>
                    <a:lnTo>
                      <a:pt x="0" y="1544"/>
                    </a:lnTo>
                    <a:lnTo>
                      <a:pt x="0" y="1518"/>
                    </a:lnTo>
                    <a:lnTo>
                      <a:pt x="0" y="1517"/>
                    </a:lnTo>
                    <a:lnTo>
                      <a:pt x="1" y="1515"/>
                    </a:lnTo>
                    <a:lnTo>
                      <a:pt x="3" y="1514"/>
                    </a:lnTo>
                    <a:lnTo>
                      <a:pt x="4" y="1514"/>
                    </a:lnTo>
                    <a:lnTo>
                      <a:pt x="6" y="1514"/>
                    </a:lnTo>
                    <a:lnTo>
                      <a:pt x="7" y="1515"/>
                    </a:lnTo>
                    <a:lnTo>
                      <a:pt x="9" y="1517"/>
                    </a:lnTo>
                    <a:lnTo>
                      <a:pt x="9" y="1518"/>
                    </a:lnTo>
                    <a:lnTo>
                      <a:pt x="9" y="1518"/>
                    </a:lnTo>
                    <a:close/>
                    <a:moveTo>
                      <a:pt x="9" y="1580"/>
                    </a:moveTo>
                    <a:lnTo>
                      <a:pt x="9" y="1607"/>
                    </a:lnTo>
                    <a:lnTo>
                      <a:pt x="9" y="1609"/>
                    </a:lnTo>
                    <a:lnTo>
                      <a:pt x="7" y="1610"/>
                    </a:lnTo>
                    <a:lnTo>
                      <a:pt x="6" y="1612"/>
                    </a:lnTo>
                    <a:lnTo>
                      <a:pt x="4" y="1612"/>
                    </a:lnTo>
                    <a:lnTo>
                      <a:pt x="3" y="1612"/>
                    </a:lnTo>
                    <a:lnTo>
                      <a:pt x="1" y="1610"/>
                    </a:lnTo>
                    <a:lnTo>
                      <a:pt x="0" y="1609"/>
                    </a:lnTo>
                    <a:lnTo>
                      <a:pt x="0" y="1607"/>
                    </a:lnTo>
                    <a:lnTo>
                      <a:pt x="0" y="1580"/>
                    </a:lnTo>
                    <a:lnTo>
                      <a:pt x="0" y="1579"/>
                    </a:lnTo>
                    <a:lnTo>
                      <a:pt x="1" y="1577"/>
                    </a:lnTo>
                    <a:lnTo>
                      <a:pt x="3" y="1577"/>
                    </a:lnTo>
                    <a:lnTo>
                      <a:pt x="4" y="1576"/>
                    </a:lnTo>
                    <a:lnTo>
                      <a:pt x="6" y="1577"/>
                    </a:lnTo>
                    <a:lnTo>
                      <a:pt x="7" y="1577"/>
                    </a:lnTo>
                    <a:lnTo>
                      <a:pt x="9" y="1579"/>
                    </a:lnTo>
                    <a:lnTo>
                      <a:pt x="9" y="1580"/>
                    </a:lnTo>
                    <a:lnTo>
                      <a:pt x="9" y="1580"/>
                    </a:lnTo>
                    <a:close/>
                    <a:moveTo>
                      <a:pt x="9" y="1643"/>
                    </a:moveTo>
                    <a:lnTo>
                      <a:pt x="9" y="1671"/>
                    </a:lnTo>
                    <a:lnTo>
                      <a:pt x="9" y="1672"/>
                    </a:lnTo>
                    <a:lnTo>
                      <a:pt x="7" y="1674"/>
                    </a:lnTo>
                    <a:lnTo>
                      <a:pt x="6" y="1675"/>
                    </a:lnTo>
                    <a:lnTo>
                      <a:pt x="4" y="1675"/>
                    </a:lnTo>
                    <a:lnTo>
                      <a:pt x="3" y="1675"/>
                    </a:lnTo>
                    <a:lnTo>
                      <a:pt x="1" y="1674"/>
                    </a:lnTo>
                    <a:lnTo>
                      <a:pt x="0" y="1672"/>
                    </a:lnTo>
                    <a:lnTo>
                      <a:pt x="0" y="1671"/>
                    </a:lnTo>
                    <a:lnTo>
                      <a:pt x="0" y="1643"/>
                    </a:lnTo>
                    <a:lnTo>
                      <a:pt x="0" y="1642"/>
                    </a:lnTo>
                    <a:lnTo>
                      <a:pt x="1" y="1641"/>
                    </a:lnTo>
                    <a:lnTo>
                      <a:pt x="3" y="1639"/>
                    </a:lnTo>
                    <a:lnTo>
                      <a:pt x="4" y="1639"/>
                    </a:lnTo>
                    <a:lnTo>
                      <a:pt x="6" y="1639"/>
                    </a:lnTo>
                    <a:lnTo>
                      <a:pt x="7" y="1641"/>
                    </a:lnTo>
                    <a:lnTo>
                      <a:pt x="9" y="1642"/>
                    </a:lnTo>
                    <a:lnTo>
                      <a:pt x="9" y="1643"/>
                    </a:lnTo>
                    <a:lnTo>
                      <a:pt x="9" y="1643"/>
                    </a:lnTo>
                    <a:close/>
                    <a:moveTo>
                      <a:pt x="9" y="1707"/>
                    </a:moveTo>
                    <a:lnTo>
                      <a:pt x="9" y="1734"/>
                    </a:lnTo>
                    <a:lnTo>
                      <a:pt x="9" y="1736"/>
                    </a:lnTo>
                    <a:lnTo>
                      <a:pt x="7" y="1737"/>
                    </a:lnTo>
                    <a:lnTo>
                      <a:pt x="6" y="1739"/>
                    </a:lnTo>
                    <a:lnTo>
                      <a:pt x="4" y="1739"/>
                    </a:lnTo>
                    <a:lnTo>
                      <a:pt x="3" y="1739"/>
                    </a:lnTo>
                    <a:lnTo>
                      <a:pt x="1" y="1737"/>
                    </a:lnTo>
                    <a:lnTo>
                      <a:pt x="0" y="1736"/>
                    </a:lnTo>
                    <a:lnTo>
                      <a:pt x="0" y="1734"/>
                    </a:lnTo>
                    <a:lnTo>
                      <a:pt x="0" y="1707"/>
                    </a:lnTo>
                    <a:lnTo>
                      <a:pt x="0" y="1705"/>
                    </a:lnTo>
                    <a:lnTo>
                      <a:pt x="1" y="1704"/>
                    </a:lnTo>
                    <a:lnTo>
                      <a:pt x="3" y="1703"/>
                    </a:lnTo>
                    <a:lnTo>
                      <a:pt x="4" y="1703"/>
                    </a:lnTo>
                    <a:lnTo>
                      <a:pt x="6" y="1703"/>
                    </a:lnTo>
                    <a:lnTo>
                      <a:pt x="7" y="1704"/>
                    </a:lnTo>
                    <a:lnTo>
                      <a:pt x="9" y="1705"/>
                    </a:lnTo>
                    <a:lnTo>
                      <a:pt x="9" y="1707"/>
                    </a:lnTo>
                    <a:lnTo>
                      <a:pt x="9" y="1707"/>
                    </a:lnTo>
                    <a:close/>
                    <a:moveTo>
                      <a:pt x="9" y="1770"/>
                    </a:moveTo>
                    <a:lnTo>
                      <a:pt x="9" y="1796"/>
                    </a:lnTo>
                    <a:lnTo>
                      <a:pt x="9" y="1799"/>
                    </a:lnTo>
                    <a:lnTo>
                      <a:pt x="7" y="1801"/>
                    </a:lnTo>
                    <a:lnTo>
                      <a:pt x="6" y="1801"/>
                    </a:lnTo>
                    <a:lnTo>
                      <a:pt x="4" y="1802"/>
                    </a:lnTo>
                    <a:lnTo>
                      <a:pt x="3" y="1801"/>
                    </a:lnTo>
                    <a:lnTo>
                      <a:pt x="1" y="1801"/>
                    </a:lnTo>
                    <a:lnTo>
                      <a:pt x="0" y="1799"/>
                    </a:lnTo>
                    <a:lnTo>
                      <a:pt x="0" y="1796"/>
                    </a:lnTo>
                    <a:lnTo>
                      <a:pt x="0" y="1770"/>
                    </a:lnTo>
                    <a:lnTo>
                      <a:pt x="0" y="1769"/>
                    </a:lnTo>
                    <a:lnTo>
                      <a:pt x="1" y="1767"/>
                    </a:lnTo>
                    <a:lnTo>
                      <a:pt x="3" y="1766"/>
                    </a:lnTo>
                    <a:lnTo>
                      <a:pt x="4" y="1766"/>
                    </a:lnTo>
                    <a:lnTo>
                      <a:pt x="6" y="1766"/>
                    </a:lnTo>
                    <a:lnTo>
                      <a:pt x="7" y="1767"/>
                    </a:lnTo>
                    <a:lnTo>
                      <a:pt x="9" y="1769"/>
                    </a:lnTo>
                    <a:lnTo>
                      <a:pt x="9" y="1770"/>
                    </a:lnTo>
                    <a:lnTo>
                      <a:pt x="9" y="1770"/>
                    </a:lnTo>
                    <a:close/>
                    <a:moveTo>
                      <a:pt x="9" y="1832"/>
                    </a:moveTo>
                    <a:lnTo>
                      <a:pt x="9" y="1860"/>
                    </a:lnTo>
                    <a:lnTo>
                      <a:pt x="9" y="1861"/>
                    </a:lnTo>
                    <a:lnTo>
                      <a:pt x="7" y="1863"/>
                    </a:lnTo>
                    <a:lnTo>
                      <a:pt x="6" y="1864"/>
                    </a:lnTo>
                    <a:lnTo>
                      <a:pt x="4" y="1864"/>
                    </a:lnTo>
                    <a:lnTo>
                      <a:pt x="3" y="1864"/>
                    </a:lnTo>
                    <a:lnTo>
                      <a:pt x="1" y="1863"/>
                    </a:lnTo>
                    <a:lnTo>
                      <a:pt x="0" y="1861"/>
                    </a:lnTo>
                    <a:lnTo>
                      <a:pt x="0" y="1860"/>
                    </a:lnTo>
                    <a:lnTo>
                      <a:pt x="0" y="1832"/>
                    </a:lnTo>
                    <a:lnTo>
                      <a:pt x="0" y="1831"/>
                    </a:lnTo>
                    <a:lnTo>
                      <a:pt x="1" y="1829"/>
                    </a:lnTo>
                    <a:lnTo>
                      <a:pt x="3" y="1829"/>
                    </a:lnTo>
                    <a:lnTo>
                      <a:pt x="4" y="1828"/>
                    </a:lnTo>
                    <a:lnTo>
                      <a:pt x="6" y="1829"/>
                    </a:lnTo>
                    <a:lnTo>
                      <a:pt x="7" y="1829"/>
                    </a:lnTo>
                    <a:lnTo>
                      <a:pt x="9" y="1831"/>
                    </a:lnTo>
                    <a:lnTo>
                      <a:pt x="9" y="1832"/>
                    </a:lnTo>
                    <a:lnTo>
                      <a:pt x="9" y="1832"/>
                    </a:lnTo>
                    <a:close/>
                    <a:moveTo>
                      <a:pt x="9" y="1896"/>
                    </a:moveTo>
                    <a:lnTo>
                      <a:pt x="9" y="1907"/>
                    </a:lnTo>
                    <a:lnTo>
                      <a:pt x="9" y="1909"/>
                    </a:lnTo>
                    <a:lnTo>
                      <a:pt x="7" y="1910"/>
                    </a:lnTo>
                    <a:lnTo>
                      <a:pt x="6" y="1912"/>
                    </a:lnTo>
                    <a:lnTo>
                      <a:pt x="4" y="1912"/>
                    </a:lnTo>
                    <a:lnTo>
                      <a:pt x="3" y="1912"/>
                    </a:lnTo>
                    <a:lnTo>
                      <a:pt x="1" y="1910"/>
                    </a:lnTo>
                    <a:lnTo>
                      <a:pt x="0" y="1909"/>
                    </a:lnTo>
                    <a:lnTo>
                      <a:pt x="0" y="1907"/>
                    </a:lnTo>
                    <a:lnTo>
                      <a:pt x="0" y="1896"/>
                    </a:lnTo>
                    <a:lnTo>
                      <a:pt x="0" y="1894"/>
                    </a:lnTo>
                    <a:lnTo>
                      <a:pt x="1" y="1893"/>
                    </a:lnTo>
                    <a:lnTo>
                      <a:pt x="3" y="1891"/>
                    </a:lnTo>
                    <a:lnTo>
                      <a:pt x="4" y="1891"/>
                    </a:lnTo>
                    <a:lnTo>
                      <a:pt x="6" y="1891"/>
                    </a:lnTo>
                    <a:lnTo>
                      <a:pt x="7" y="1893"/>
                    </a:lnTo>
                    <a:lnTo>
                      <a:pt x="9" y="1894"/>
                    </a:lnTo>
                    <a:lnTo>
                      <a:pt x="9" y="1896"/>
                    </a:lnTo>
                    <a:lnTo>
                      <a:pt x="9" y="1896"/>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23"/>
              <p:cNvSpPr>
                <a:spLocks noEditPoints="1"/>
              </p:cNvSpPr>
              <p:nvPr/>
            </p:nvSpPr>
            <p:spPr bwMode="auto">
              <a:xfrm>
                <a:off x="1249" y="2544"/>
                <a:ext cx="7" cy="1690"/>
              </a:xfrm>
              <a:custGeom>
                <a:avLst/>
                <a:gdLst/>
                <a:ahLst/>
                <a:cxnLst>
                  <a:cxn ang="0">
                    <a:pos x="0" y="31"/>
                  </a:cxn>
                  <a:cxn ang="0">
                    <a:pos x="8" y="5"/>
                  </a:cxn>
                  <a:cxn ang="0">
                    <a:pos x="0" y="94"/>
                  </a:cxn>
                  <a:cxn ang="0">
                    <a:pos x="8" y="67"/>
                  </a:cxn>
                  <a:cxn ang="0">
                    <a:pos x="0" y="157"/>
                  </a:cxn>
                  <a:cxn ang="0">
                    <a:pos x="8" y="130"/>
                  </a:cxn>
                  <a:cxn ang="0">
                    <a:pos x="0" y="221"/>
                  </a:cxn>
                  <a:cxn ang="0">
                    <a:pos x="8" y="193"/>
                  </a:cxn>
                  <a:cxn ang="0">
                    <a:pos x="0" y="283"/>
                  </a:cxn>
                  <a:cxn ang="0">
                    <a:pos x="8" y="257"/>
                  </a:cxn>
                  <a:cxn ang="0">
                    <a:pos x="0" y="346"/>
                  </a:cxn>
                  <a:cxn ang="0">
                    <a:pos x="8" y="319"/>
                  </a:cxn>
                  <a:cxn ang="0">
                    <a:pos x="0" y="410"/>
                  </a:cxn>
                  <a:cxn ang="0">
                    <a:pos x="8" y="382"/>
                  </a:cxn>
                  <a:cxn ang="0">
                    <a:pos x="0" y="473"/>
                  </a:cxn>
                  <a:cxn ang="0">
                    <a:pos x="8" y="446"/>
                  </a:cxn>
                  <a:cxn ang="0">
                    <a:pos x="0" y="535"/>
                  </a:cxn>
                  <a:cxn ang="0">
                    <a:pos x="8" y="509"/>
                  </a:cxn>
                  <a:cxn ang="0">
                    <a:pos x="0" y="598"/>
                  </a:cxn>
                  <a:cxn ang="0">
                    <a:pos x="8" y="571"/>
                  </a:cxn>
                  <a:cxn ang="0">
                    <a:pos x="0" y="662"/>
                  </a:cxn>
                  <a:cxn ang="0">
                    <a:pos x="8" y="635"/>
                  </a:cxn>
                  <a:cxn ang="0">
                    <a:pos x="0" y="725"/>
                  </a:cxn>
                  <a:cxn ang="0">
                    <a:pos x="8" y="698"/>
                  </a:cxn>
                  <a:cxn ang="0">
                    <a:pos x="0" y="787"/>
                  </a:cxn>
                  <a:cxn ang="0">
                    <a:pos x="8" y="761"/>
                  </a:cxn>
                  <a:cxn ang="0">
                    <a:pos x="0" y="851"/>
                  </a:cxn>
                  <a:cxn ang="0">
                    <a:pos x="8" y="823"/>
                  </a:cxn>
                  <a:cxn ang="0">
                    <a:pos x="0" y="914"/>
                  </a:cxn>
                  <a:cxn ang="0">
                    <a:pos x="8" y="887"/>
                  </a:cxn>
                  <a:cxn ang="0">
                    <a:pos x="0" y="978"/>
                  </a:cxn>
                  <a:cxn ang="0">
                    <a:pos x="8" y="950"/>
                  </a:cxn>
                  <a:cxn ang="0">
                    <a:pos x="0" y="1040"/>
                  </a:cxn>
                  <a:cxn ang="0">
                    <a:pos x="8" y="1014"/>
                  </a:cxn>
                  <a:cxn ang="0">
                    <a:pos x="0" y="1103"/>
                  </a:cxn>
                  <a:cxn ang="0">
                    <a:pos x="8" y="1076"/>
                  </a:cxn>
                  <a:cxn ang="0">
                    <a:pos x="0" y="1166"/>
                  </a:cxn>
                  <a:cxn ang="0">
                    <a:pos x="8" y="1139"/>
                  </a:cxn>
                  <a:cxn ang="0">
                    <a:pos x="0" y="1230"/>
                  </a:cxn>
                  <a:cxn ang="0">
                    <a:pos x="8" y="1202"/>
                  </a:cxn>
                  <a:cxn ang="0">
                    <a:pos x="0" y="1292"/>
                  </a:cxn>
                  <a:cxn ang="0">
                    <a:pos x="8" y="1266"/>
                  </a:cxn>
                  <a:cxn ang="0">
                    <a:pos x="0" y="1355"/>
                  </a:cxn>
                  <a:cxn ang="0">
                    <a:pos x="8" y="1328"/>
                  </a:cxn>
                  <a:cxn ang="0">
                    <a:pos x="0" y="1419"/>
                  </a:cxn>
                  <a:cxn ang="0">
                    <a:pos x="8" y="1391"/>
                  </a:cxn>
                  <a:cxn ang="0">
                    <a:pos x="0" y="1482"/>
                  </a:cxn>
                  <a:cxn ang="0">
                    <a:pos x="8" y="1455"/>
                  </a:cxn>
                  <a:cxn ang="0">
                    <a:pos x="0" y="1544"/>
                  </a:cxn>
                  <a:cxn ang="0">
                    <a:pos x="8" y="1518"/>
                  </a:cxn>
                  <a:cxn ang="0">
                    <a:pos x="0" y="1607"/>
                  </a:cxn>
                  <a:cxn ang="0">
                    <a:pos x="8" y="1580"/>
                  </a:cxn>
                  <a:cxn ang="0">
                    <a:pos x="0" y="1671"/>
                  </a:cxn>
                  <a:cxn ang="0">
                    <a:pos x="8" y="1643"/>
                  </a:cxn>
                  <a:cxn ang="0">
                    <a:pos x="0" y="1734"/>
                  </a:cxn>
                  <a:cxn ang="0">
                    <a:pos x="8" y="1707"/>
                  </a:cxn>
                  <a:cxn ang="0">
                    <a:pos x="0" y="1796"/>
                  </a:cxn>
                  <a:cxn ang="0">
                    <a:pos x="8" y="1770"/>
                  </a:cxn>
                  <a:cxn ang="0">
                    <a:pos x="0" y="1860"/>
                  </a:cxn>
                  <a:cxn ang="0">
                    <a:pos x="8" y="1832"/>
                  </a:cxn>
                  <a:cxn ang="0">
                    <a:pos x="0" y="1907"/>
                  </a:cxn>
                  <a:cxn ang="0">
                    <a:pos x="8" y="1896"/>
                  </a:cxn>
                </a:cxnLst>
                <a:rect l="0" t="0" r="r" b="b"/>
                <a:pathLst>
                  <a:path w="8" h="1912">
                    <a:moveTo>
                      <a:pt x="8" y="5"/>
                    </a:moveTo>
                    <a:lnTo>
                      <a:pt x="8" y="31"/>
                    </a:lnTo>
                    <a:lnTo>
                      <a:pt x="8" y="33"/>
                    </a:lnTo>
                    <a:lnTo>
                      <a:pt x="7" y="35"/>
                    </a:lnTo>
                    <a:lnTo>
                      <a:pt x="5" y="35"/>
                    </a:lnTo>
                    <a:lnTo>
                      <a:pt x="4" y="36"/>
                    </a:lnTo>
                    <a:lnTo>
                      <a:pt x="3" y="35"/>
                    </a:lnTo>
                    <a:lnTo>
                      <a:pt x="1" y="35"/>
                    </a:lnTo>
                    <a:lnTo>
                      <a:pt x="0" y="33"/>
                    </a:lnTo>
                    <a:lnTo>
                      <a:pt x="0" y="31"/>
                    </a:lnTo>
                    <a:lnTo>
                      <a:pt x="0" y="5"/>
                    </a:lnTo>
                    <a:lnTo>
                      <a:pt x="0" y="3"/>
                    </a:lnTo>
                    <a:lnTo>
                      <a:pt x="1" y="2"/>
                    </a:lnTo>
                    <a:lnTo>
                      <a:pt x="3" y="0"/>
                    </a:lnTo>
                    <a:lnTo>
                      <a:pt x="4" y="0"/>
                    </a:lnTo>
                    <a:lnTo>
                      <a:pt x="5" y="0"/>
                    </a:lnTo>
                    <a:lnTo>
                      <a:pt x="7" y="2"/>
                    </a:lnTo>
                    <a:lnTo>
                      <a:pt x="8" y="3"/>
                    </a:lnTo>
                    <a:lnTo>
                      <a:pt x="8" y="5"/>
                    </a:lnTo>
                    <a:lnTo>
                      <a:pt x="8" y="5"/>
                    </a:lnTo>
                    <a:close/>
                    <a:moveTo>
                      <a:pt x="8" y="67"/>
                    </a:moveTo>
                    <a:lnTo>
                      <a:pt x="8" y="94"/>
                    </a:lnTo>
                    <a:lnTo>
                      <a:pt x="8" y="95"/>
                    </a:lnTo>
                    <a:lnTo>
                      <a:pt x="7" y="97"/>
                    </a:lnTo>
                    <a:lnTo>
                      <a:pt x="5" y="98"/>
                    </a:lnTo>
                    <a:lnTo>
                      <a:pt x="4" y="98"/>
                    </a:lnTo>
                    <a:lnTo>
                      <a:pt x="3" y="98"/>
                    </a:lnTo>
                    <a:lnTo>
                      <a:pt x="1" y="97"/>
                    </a:lnTo>
                    <a:lnTo>
                      <a:pt x="0" y="95"/>
                    </a:lnTo>
                    <a:lnTo>
                      <a:pt x="0" y="94"/>
                    </a:lnTo>
                    <a:lnTo>
                      <a:pt x="0" y="67"/>
                    </a:lnTo>
                    <a:lnTo>
                      <a:pt x="0" y="65"/>
                    </a:lnTo>
                    <a:lnTo>
                      <a:pt x="1" y="64"/>
                    </a:lnTo>
                    <a:lnTo>
                      <a:pt x="3" y="64"/>
                    </a:lnTo>
                    <a:lnTo>
                      <a:pt x="4" y="62"/>
                    </a:lnTo>
                    <a:lnTo>
                      <a:pt x="5" y="64"/>
                    </a:lnTo>
                    <a:lnTo>
                      <a:pt x="7" y="64"/>
                    </a:lnTo>
                    <a:lnTo>
                      <a:pt x="8" y="65"/>
                    </a:lnTo>
                    <a:lnTo>
                      <a:pt x="8" y="67"/>
                    </a:lnTo>
                    <a:lnTo>
                      <a:pt x="8" y="67"/>
                    </a:lnTo>
                    <a:close/>
                    <a:moveTo>
                      <a:pt x="8" y="130"/>
                    </a:moveTo>
                    <a:lnTo>
                      <a:pt x="8" y="157"/>
                    </a:lnTo>
                    <a:lnTo>
                      <a:pt x="8" y="159"/>
                    </a:lnTo>
                    <a:lnTo>
                      <a:pt x="7" y="160"/>
                    </a:lnTo>
                    <a:lnTo>
                      <a:pt x="5" y="162"/>
                    </a:lnTo>
                    <a:lnTo>
                      <a:pt x="4" y="162"/>
                    </a:lnTo>
                    <a:lnTo>
                      <a:pt x="3" y="162"/>
                    </a:lnTo>
                    <a:lnTo>
                      <a:pt x="1" y="160"/>
                    </a:lnTo>
                    <a:lnTo>
                      <a:pt x="0" y="159"/>
                    </a:lnTo>
                    <a:lnTo>
                      <a:pt x="0" y="157"/>
                    </a:lnTo>
                    <a:lnTo>
                      <a:pt x="0" y="130"/>
                    </a:lnTo>
                    <a:lnTo>
                      <a:pt x="0" y="129"/>
                    </a:lnTo>
                    <a:lnTo>
                      <a:pt x="1" y="127"/>
                    </a:lnTo>
                    <a:lnTo>
                      <a:pt x="3" y="126"/>
                    </a:lnTo>
                    <a:lnTo>
                      <a:pt x="4" y="126"/>
                    </a:lnTo>
                    <a:lnTo>
                      <a:pt x="5" y="126"/>
                    </a:lnTo>
                    <a:lnTo>
                      <a:pt x="7" y="127"/>
                    </a:lnTo>
                    <a:lnTo>
                      <a:pt x="8" y="129"/>
                    </a:lnTo>
                    <a:lnTo>
                      <a:pt x="8" y="130"/>
                    </a:lnTo>
                    <a:lnTo>
                      <a:pt x="8" y="130"/>
                    </a:lnTo>
                    <a:close/>
                    <a:moveTo>
                      <a:pt x="8" y="193"/>
                    </a:moveTo>
                    <a:lnTo>
                      <a:pt x="8" y="221"/>
                    </a:lnTo>
                    <a:lnTo>
                      <a:pt x="8" y="222"/>
                    </a:lnTo>
                    <a:lnTo>
                      <a:pt x="7" y="224"/>
                    </a:lnTo>
                    <a:lnTo>
                      <a:pt x="5" y="225"/>
                    </a:lnTo>
                    <a:lnTo>
                      <a:pt x="4" y="225"/>
                    </a:lnTo>
                    <a:lnTo>
                      <a:pt x="3" y="225"/>
                    </a:lnTo>
                    <a:lnTo>
                      <a:pt x="1" y="224"/>
                    </a:lnTo>
                    <a:lnTo>
                      <a:pt x="0" y="222"/>
                    </a:lnTo>
                    <a:lnTo>
                      <a:pt x="0" y="221"/>
                    </a:lnTo>
                    <a:lnTo>
                      <a:pt x="0" y="193"/>
                    </a:lnTo>
                    <a:lnTo>
                      <a:pt x="0" y="192"/>
                    </a:lnTo>
                    <a:lnTo>
                      <a:pt x="1" y="191"/>
                    </a:lnTo>
                    <a:lnTo>
                      <a:pt x="3" y="189"/>
                    </a:lnTo>
                    <a:lnTo>
                      <a:pt x="4" y="189"/>
                    </a:lnTo>
                    <a:lnTo>
                      <a:pt x="5" y="189"/>
                    </a:lnTo>
                    <a:lnTo>
                      <a:pt x="7" y="191"/>
                    </a:lnTo>
                    <a:lnTo>
                      <a:pt x="8" y="192"/>
                    </a:lnTo>
                    <a:lnTo>
                      <a:pt x="8" y="193"/>
                    </a:lnTo>
                    <a:lnTo>
                      <a:pt x="8" y="193"/>
                    </a:lnTo>
                    <a:close/>
                    <a:moveTo>
                      <a:pt x="8" y="257"/>
                    </a:moveTo>
                    <a:lnTo>
                      <a:pt x="8" y="283"/>
                    </a:lnTo>
                    <a:lnTo>
                      <a:pt x="8" y="286"/>
                    </a:lnTo>
                    <a:lnTo>
                      <a:pt x="7" y="287"/>
                    </a:lnTo>
                    <a:lnTo>
                      <a:pt x="5" y="287"/>
                    </a:lnTo>
                    <a:lnTo>
                      <a:pt x="4" y="289"/>
                    </a:lnTo>
                    <a:lnTo>
                      <a:pt x="3" y="287"/>
                    </a:lnTo>
                    <a:lnTo>
                      <a:pt x="1" y="287"/>
                    </a:lnTo>
                    <a:lnTo>
                      <a:pt x="0" y="286"/>
                    </a:lnTo>
                    <a:lnTo>
                      <a:pt x="0" y="283"/>
                    </a:lnTo>
                    <a:lnTo>
                      <a:pt x="0" y="257"/>
                    </a:lnTo>
                    <a:lnTo>
                      <a:pt x="0" y="255"/>
                    </a:lnTo>
                    <a:lnTo>
                      <a:pt x="1" y="254"/>
                    </a:lnTo>
                    <a:lnTo>
                      <a:pt x="3" y="253"/>
                    </a:lnTo>
                    <a:lnTo>
                      <a:pt x="4" y="253"/>
                    </a:lnTo>
                    <a:lnTo>
                      <a:pt x="5" y="253"/>
                    </a:lnTo>
                    <a:lnTo>
                      <a:pt x="7" y="254"/>
                    </a:lnTo>
                    <a:lnTo>
                      <a:pt x="8" y="255"/>
                    </a:lnTo>
                    <a:lnTo>
                      <a:pt x="8" y="257"/>
                    </a:lnTo>
                    <a:lnTo>
                      <a:pt x="8" y="257"/>
                    </a:lnTo>
                    <a:close/>
                    <a:moveTo>
                      <a:pt x="8" y="319"/>
                    </a:moveTo>
                    <a:lnTo>
                      <a:pt x="8" y="346"/>
                    </a:lnTo>
                    <a:lnTo>
                      <a:pt x="8" y="348"/>
                    </a:lnTo>
                    <a:lnTo>
                      <a:pt x="7" y="349"/>
                    </a:lnTo>
                    <a:lnTo>
                      <a:pt x="5" y="351"/>
                    </a:lnTo>
                    <a:lnTo>
                      <a:pt x="4" y="351"/>
                    </a:lnTo>
                    <a:lnTo>
                      <a:pt x="3" y="351"/>
                    </a:lnTo>
                    <a:lnTo>
                      <a:pt x="1" y="349"/>
                    </a:lnTo>
                    <a:lnTo>
                      <a:pt x="0" y="348"/>
                    </a:lnTo>
                    <a:lnTo>
                      <a:pt x="0" y="346"/>
                    </a:lnTo>
                    <a:lnTo>
                      <a:pt x="0" y="319"/>
                    </a:lnTo>
                    <a:lnTo>
                      <a:pt x="0" y="317"/>
                    </a:lnTo>
                    <a:lnTo>
                      <a:pt x="1" y="316"/>
                    </a:lnTo>
                    <a:lnTo>
                      <a:pt x="3" y="316"/>
                    </a:lnTo>
                    <a:lnTo>
                      <a:pt x="4" y="315"/>
                    </a:lnTo>
                    <a:lnTo>
                      <a:pt x="5" y="316"/>
                    </a:lnTo>
                    <a:lnTo>
                      <a:pt x="7" y="316"/>
                    </a:lnTo>
                    <a:lnTo>
                      <a:pt x="8" y="317"/>
                    </a:lnTo>
                    <a:lnTo>
                      <a:pt x="8" y="319"/>
                    </a:lnTo>
                    <a:lnTo>
                      <a:pt x="8" y="319"/>
                    </a:lnTo>
                    <a:close/>
                    <a:moveTo>
                      <a:pt x="8" y="382"/>
                    </a:moveTo>
                    <a:lnTo>
                      <a:pt x="8" y="410"/>
                    </a:lnTo>
                    <a:lnTo>
                      <a:pt x="8" y="411"/>
                    </a:lnTo>
                    <a:lnTo>
                      <a:pt x="7" y="413"/>
                    </a:lnTo>
                    <a:lnTo>
                      <a:pt x="5" y="414"/>
                    </a:lnTo>
                    <a:lnTo>
                      <a:pt x="4" y="414"/>
                    </a:lnTo>
                    <a:lnTo>
                      <a:pt x="3" y="414"/>
                    </a:lnTo>
                    <a:lnTo>
                      <a:pt x="1" y="413"/>
                    </a:lnTo>
                    <a:lnTo>
                      <a:pt x="0" y="411"/>
                    </a:lnTo>
                    <a:lnTo>
                      <a:pt x="0" y="410"/>
                    </a:lnTo>
                    <a:lnTo>
                      <a:pt x="0" y="382"/>
                    </a:lnTo>
                    <a:lnTo>
                      <a:pt x="0" y="381"/>
                    </a:lnTo>
                    <a:lnTo>
                      <a:pt x="1" y="379"/>
                    </a:lnTo>
                    <a:lnTo>
                      <a:pt x="3" y="378"/>
                    </a:lnTo>
                    <a:lnTo>
                      <a:pt x="4" y="378"/>
                    </a:lnTo>
                    <a:lnTo>
                      <a:pt x="5" y="378"/>
                    </a:lnTo>
                    <a:lnTo>
                      <a:pt x="7" y="379"/>
                    </a:lnTo>
                    <a:lnTo>
                      <a:pt x="8" y="381"/>
                    </a:lnTo>
                    <a:lnTo>
                      <a:pt x="8" y="382"/>
                    </a:lnTo>
                    <a:lnTo>
                      <a:pt x="8" y="382"/>
                    </a:lnTo>
                    <a:close/>
                    <a:moveTo>
                      <a:pt x="8" y="446"/>
                    </a:moveTo>
                    <a:lnTo>
                      <a:pt x="8" y="473"/>
                    </a:lnTo>
                    <a:lnTo>
                      <a:pt x="8" y="475"/>
                    </a:lnTo>
                    <a:lnTo>
                      <a:pt x="7" y="476"/>
                    </a:lnTo>
                    <a:lnTo>
                      <a:pt x="5" y="477"/>
                    </a:lnTo>
                    <a:lnTo>
                      <a:pt x="4" y="477"/>
                    </a:lnTo>
                    <a:lnTo>
                      <a:pt x="3" y="477"/>
                    </a:lnTo>
                    <a:lnTo>
                      <a:pt x="1" y="476"/>
                    </a:lnTo>
                    <a:lnTo>
                      <a:pt x="0" y="475"/>
                    </a:lnTo>
                    <a:lnTo>
                      <a:pt x="0" y="473"/>
                    </a:lnTo>
                    <a:lnTo>
                      <a:pt x="0" y="446"/>
                    </a:lnTo>
                    <a:lnTo>
                      <a:pt x="0" y="444"/>
                    </a:lnTo>
                    <a:lnTo>
                      <a:pt x="1" y="443"/>
                    </a:lnTo>
                    <a:lnTo>
                      <a:pt x="3" y="441"/>
                    </a:lnTo>
                    <a:lnTo>
                      <a:pt x="4" y="441"/>
                    </a:lnTo>
                    <a:lnTo>
                      <a:pt x="5" y="441"/>
                    </a:lnTo>
                    <a:lnTo>
                      <a:pt x="7" y="443"/>
                    </a:lnTo>
                    <a:lnTo>
                      <a:pt x="8" y="444"/>
                    </a:lnTo>
                    <a:lnTo>
                      <a:pt x="8" y="446"/>
                    </a:lnTo>
                    <a:lnTo>
                      <a:pt x="8" y="446"/>
                    </a:lnTo>
                    <a:close/>
                    <a:moveTo>
                      <a:pt x="8" y="509"/>
                    </a:moveTo>
                    <a:lnTo>
                      <a:pt x="8" y="535"/>
                    </a:lnTo>
                    <a:lnTo>
                      <a:pt x="8" y="538"/>
                    </a:lnTo>
                    <a:lnTo>
                      <a:pt x="7" y="539"/>
                    </a:lnTo>
                    <a:lnTo>
                      <a:pt x="5" y="539"/>
                    </a:lnTo>
                    <a:lnTo>
                      <a:pt x="4" y="541"/>
                    </a:lnTo>
                    <a:lnTo>
                      <a:pt x="3" y="539"/>
                    </a:lnTo>
                    <a:lnTo>
                      <a:pt x="1" y="539"/>
                    </a:lnTo>
                    <a:lnTo>
                      <a:pt x="0" y="538"/>
                    </a:lnTo>
                    <a:lnTo>
                      <a:pt x="0" y="535"/>
                    </a:lnTo>
                    <a:lnTo>
                      <a:pt x="0" y="509"/>
                    </a:lnTo>
                    <a:lnTo>
                      <a:pt x="0" y="508"/>
                    </a:lnTo>
                    <a:lnTo>
                      <a:pt x="1" y="506"/>
                    </a:lnTo>
                    <a:lnTo>
                      <a:pt x="3" y="505"/>
                    </a:lnTo>
                    <a:lnTo>
                      <a:pt x="4" y="505"/>
                    </a:lnTo>
                    <a:lnTo>
                      <a:pt x="5" y="505"/>
                    </a:lnTo>
                    <a:lnTo>
                      <a:pt x="7" y="506"/>
                    </a:lnTo>
                    <a:lnTo>
                      <a:pt x="8" y="508"/>
                    </a:lnTo>
                    <a:lnTo>
                      <a:pt x="8" y="509"/>
                    </a:lnTo>
                    <a:lnTo>
                      <a:pt x="8" y="509"/>
                    </a:lnTo>
                    <a:close/>
                    <a:moveTo>
                      <a:pt x="8" y="571"/>
                    </a:moveTo>
                    <a:lnTo>
                      <a:pt x="8" y="598"/>
                    </a:lnTo>
                    <a:lnTo>
                      <a:pt x="8" y="600"/>
                    </a:lnTo>
                    <a:lnTo>
                      <a:pt x="7" y="601"/>
                    </a:lnTo>
                    <a:lnTo>
                      <a:pt x="5" y="603"/>
                    </a:lnTo>
                    <a:lnTo>
                      <a:pt x="4" y="603"/>
                    </a:lnTo>
                    <a:lnTo>
                      <a:pt x="3" y="603"/>
                    </a:lnTo>
                    <a:lnTo>
                      <a:pt x="1" y="601"/>
                    </a:lnTo>
                    <a:lnTo>
                      <a:pt x="0" y="600"/>
                    </a:lnTo>
                    <a:lnTo>
                      <a:pt x="0" y="598"/>
                    </a:lnTo>
                    <a:lnTo>
                      <a:pt x="0" y="571"/>
                    </a:lnTo>
                    <a:lnTo>
                      <a:pt x="0" y="570"/>
                    </a:lnTo>
                    <a:lnTo>
                      <a:pt x="1" y="568"/>
                    </a:lnTo>
                    <a:lnTo>
                      <a:pt x="3" y="568"/>
                    </a:lnTo>
                    <a:lnTo>
                      <a:pt x="4" y="567"/>
                    </a:lnTo>
                    <a:lnTo>
                      <a:pt x="5" y="568"/>
                    </a:lnTo>
                    <a:lnTo>
                      <a:pt x="7" y="568"/>
                    </a:lnTo>
                    <a:lnTo>
                      <a:pt x="8" y="570"/>
                    </a:lnTo>
                    <a:lnTo>
                      <a:pt x="8" y="571"/>
                    </a:lnTo>
                    <a:lnTo>
                      <a:pt x="8" y="571"/>
                    </a:lnTo>
                    <a:close/>
                    <a:moveTo>
                      <a:pt x="8" y="635"/>
                    </a:moveTo>
                    <a:lnTo>
                      <a:pt x="8" y="662"/>
                    </a:lnTo>
                    <a:lnTo>
                      <a:pt x="8" y="663"/>
                    </a:lnTo>
                    <a:lnTo>
                      <a:pt x="7" y="665"/>
                    </a:lnTo>
                    <a:lnTo>
                      <a:pt x="5" y="666"/>
                    </a:lnTo>
                    <a:lnTo>
                      <a:pt x="4" y="666"/>
                    </a:lnTo>
                    <a:lnTo>
                      <a:pt x="3" y="666"/>
                    </a:lnTo>
                    <a:lnTo>
                      <a:pt x="1" y="665"/>
                    </a:lnTo>
                    <a:lnTo>
                      <a:pt x="0" y="663"/>
                    </a:lnTo>
                    <a:lnTo>
                      <a:pt x="0" y="662"/>
                    </a:lnTo>
                    <a:lnTo>
                      <a:pt x="0" y="635"/>
                    </a:lnTo>
                    <a:lnTo>
                      <a:pt x="0" y="633"/>
                    </a:lnTo>
                    <a:lnTo>
                      <a:pt x="1" y="632"/>
                    </a:lnTo>
                    <a:lnTo>
                      <a:pt x="3" y="630"/>
                    </a:lnTo>
                    <a:lnTo>
                      <a:pt x="4" y="630"/>
                    </a:lnTo>
                    <a:lnTo>
                      <a:pt x="5" y="630"/>
                    </a:lnTo>
                    <a:lnTo>
                      <a:pt x="7" y="632"/>
                    </a:lnTo>
                    <a:lnTo>
                      <a:pt x="8" y="633"/>
                    </a:lnTo>
                    <a:lnTo>
                      <a:pt x="8" y="635"/>
                    </a:lnTo>
                    <a:lnTo>
                      <a:pt x="8" y="635"/>
                    </a:lnTo>
                    <a:close/>
                    <a:moveTo>
                      <a:pt x="8" y="698"/>
                    </a:moveTo>
                    <a:lnTo>
                      <a:pt x="8" y="725"/>
                    </a:lnTo>
                    <a:lnTo>
                      <a:pt x="8" y="727"/>
                    </a:lnTo>
                    <a:lnTo>
                      <a:pt x="7" y="728"/>
                    </a:lnTo>
                    <a:lnTo>
                      <a:pt x="5" y="730"/>
                    </a:lnTo>
                    <a:lnTo>
                      <a:pt x="4" y="730"/>
                    </a:lnTo>
                    <a:lnTo>
                      <a:pt x="3" y="730"/>
                    </a:lnTo>
                    <a:lnTo>
                      <a:pt x="1" y="728"/>
                    </a:lnTo>
                    <a:lnTo>
                      <a:pt x="0" y="727"/>
                    </a:lnTo>
                    <a:lnTo>
                      <a:pt x="0" y="725"/>
                    </a:lnTo>
                    <a:lnTo>
                      <a:pt x="0" y="698"/>
                    </a:lnTo>
                    <a:lnTo>
                      <a:pt x="0" y="696"/>
                    </a:lnTo>
                    <a:lnTo>
                      <a:pt x="1" y="695"/>
                    </a:lnTo>
                    <a:lnTo>
                      <a:pt x="3" y="694"/>
                    </a:lnTo>
                    <a:lnTo>
                      <a:pt x="4" y="694"/>
                    </a:lnTo>
                    <a:lnTo>
                      <a:pt x="5" y="694"/>
                    </a:lnTo>
                    <a:lnTo>
                      <a:pt x="7" y="695"/>
                    </a:lnTo>
                    <a:lnTo>
                      <a:pt x="8" y="696"/>
                    </a:lnTo>
                    <a:lnTo>
                      <a:pt x="8" y="698"/>
                    </a:lnTo>
                    <a:lnTo>
                      <a:pt x="8" y="698"/>
                    </a:lnTo>
                    <a:close/>
                    <a:moveTo>
                      <a:pt x="8" y="761"/>
                    </a:moveTo>
                    <a:lnTo>
                      <a:pt x="8" y="787"/>
                    </a:lnTo>
                    <a:lnTo>
                      <a:pt x="8" y="790"/>
                    </a:lnTo>
                    <a:lnTo>
                      <a:pt x="7" y="792"/>
                    </a:lnTo>
                    <a:lnTo>
                      <a:pt x="5" y="792"/>
                    </a:lnTo>
                    <a:lnTo>
                      <a:pt x="4" y="793"/>
                    </a:lnTo>
                    <a:lnTo>
                      <a:pt x="3" y="792"/>
                    </a:lnTo>
                    <a:lnTo>
                      <a:pt x="1" y="792"/>
                    </a:lnTo>
                    <a:lnTo>
                      <a:pt x="0" y="790"/>
                    </a:lnTo>
                    <a:lnTo>
                      <a:pt x="0" y="787"/>
                    </a:lnTo>
                    <a:lnTo>
                      <a:pt x="0" y="761"/>
                    </a:lnTo>
                    <a:lnTo>
                      <a:pt x="0" y="760"/>
                    </a:lnTo>
                    <a:lnTo>
                      <a:pt x="1" y="758"/>
                    </a:lnTo>
                    <a:lnTo>
                      <a:pt x="3" y="757"/>
                    </a:lnTo>
                    <a:lnTo>
                      <a:pt x="4" y="757"/>
                    </a:lnTo>
                    <a:lnTo>
                      <a:pt x="5" y="757"/>
                    </a:lnTo>
                    <a:lnTo>
                      <a:pt x="7" y="758"/>
                    </a:lnTo>
                    <a:lnTo>
                      <a:pt x="8" y="760"/>
                    </a:lnTo>
                    <a:lnTo>
                      <a:pt x="8" y="761"/>
                    </a:lnTo>
                    <a:lnTo>
                      <a:pt x="8" y="761"/>
                    </a:lnTo>
                    <a:close/>
                    <a:moveTo>
                      <a:pt x="8" y="823"/>
                    </a:moveTo>
                    <a:lnTo>
                      <a:pt x="8" y="851"/>
                    </a:lnTo>
                    <a:lnTo>
                      <a:pt x="8" y="852"/>
                    </a:lnTo>
                    <a:lnTo>
                      <a:pt x="7" y="854"/>
                    </a:lnTo>
                    <a:lnTo>
                      <a:pt x="5" y="855"/>
                    </a:lnTo>
                    <a:lnTo>
                      <a:pt x="4" y="855"/>
                    </a:lnTo>
                    <a:lnTo>
                      <a:pt x="3" y="855"/>
                    </a:lnTo>
                    <a:lnTo>
                      <a:pt x="1" y="854"/>
                    </a:lnTo>
                    <a:lnTo>
                      <a:pt x="0" y="852"/>
                    </a:lnTo>
                    <a:lnTo>
                      <a:pt x="0" y="851"/>
                    </a:lnTo>
                    <a:lnTo>
                      <a:pt x="0" y="823"/>
                    </a:lnTo>
                    <a:lnTo>
                      <a:pt x="0" y="822"/>
                    </a:lnTo>
                    <a:lnTo>
                      <a:pt x="1" y="820"/>
                    </a:lnTo>
                    <a:lnTo>
                      <a:pt x="3" y="820"/>
                    </a:lnTo>
                    <a:lnTo>
                      <a:pt x="4" y="819"/>
                    </a:lnTo>
                    <a:lnTo>
                      <a:pt x="5" y="820"/>
                    </a:lnTo>
                    <a:lnTo>
                      <a:pt x="7" y="820"/>
                    </a:lnTo>
                    <a:lnTo>
                      <a:pt x="8" y="822"/>
                    </a:lnTo>
                    <a:lnTo>
                      <a:pt x="8" y="823"/>
                    </a:lnTo>
                    <a:lnTo>
                      <a:pt x="8" y="823"/>
                    </a:lnTo>
                    <a:close/>
                    <a:moveTo>
                      <a:pt x="8" y="887"/>
                    </a:moveTo>
                    <a:lnTo>
                      <a:pt x="8" y="914"/>
                    </a:lnTo>
                    <a:lnTo>
                      <a:pt x="8" y="916"/>
                    </a:lnTo>
                    <a:lnTo>
                      <a:pt x="7" y="917"/>
                    </a:lnTo>
                    <a:lnTo>
                      <a:pt x="5" y="918"/>
                    </a:lnTo>
                    <a:lnTo>
                      <a:pt x="4" y="918"/>
                    </a:lnTo>
                    <a:lnTo>
                      <a:pt x="3" y="918"/>
                    </a:lnTo>
                    <a:lnTo>
                      <a:pt x="1" y="917"/>
                    </a:lnTo>
                    <a:lnTo>
                      <a:pt x="0" y="916"/>
                    </a:lnTo>
                    <a:lnTo>
                      <a:pt x="0" y="914"/>
                    </a:lnTo>
                    <a:lnTo>
                      <a:pt x="0" y="887"/>
                    </a:lnTo>
                    <a:lnTo>
                      <a:pt x="0" y="885"/>
                    </a:lnTo>
                    <a:lnTo>
                      <a:pt x="1" y="884"/>
                    </a:lnTo>
                    <a:lnTo>
                      <a:pt x="3" y="882"/>
                    </a:lnTo>
                    <a:lnTo>
                      <a:pt x="4" y="882"/>
                    </a:lnTo>
                    <a:lnTo>
                      <a:pt x="5" y="882"/>
                    </a:lnTo>
                    <a:lnTo>
                      <a:pt x="7" y="884"/>
                    </a:lnTo>
                    <a:lnTo>
                      <a:pt x="8" y="885"/>
                    </a:lnTo>
                    <a:lnTo>
                      <a:pt x="8" y="887"/>
                    </a:lnTo>
                    <a:lnTo>
                      <a:pt x="8" y="887"/>
                    </a:lnTo>
                    <a:close/>
                    <a:moveTo>
                      <a:pt x="8" y="950"/>
                    </a:moveTo>
                    <a:lnTo>
                      <a:pt x="8" y="978"/>
                    </a:lnTo>
                    <a:lnTo>
                      <a:pt x="8" y="979"/>
                    </a:lnTo>
                    <a:lnTo>
                      <a:pt x="7" y="980"/>
                    </a:lnTo>
                    <a:lnTo>
                      <a:pt x="5" y="982"/>
                    </a:lnTo>
                    <a:lnTo>
                      <a:pt x="4" y="982"/>
                    </a:lnTo>
                    <a:lnTo>
                      <a:pt x="3" y="982"/>
                    </a:lnTo>
                    <a:lnTo>
                      <a:pt x="1" y="980"/>
                    </a:lnTo>
                    <a:lnTo>
                      <a:pt x="0" y="979"/>
                    </a:lnTo>
                    <a:lnTo>
                      <a:pt x="0" y="978"/>
                    </a:lnTo>
                    <a:lnTo>
                      <a:pt x="0" y="950"/>
                    </a:lnTo>
                    <a:lnTo>
                      <a:pt x="0" y="949"/>
                    </a:lnTo>
                    <a:lnTo>
                      <a:pt x="1" y="947"/>
                    </a:lnTo>
                    <a:lnTo>
                      <a:pt x="3" y="946"/>
                    </a:lnTo>
                    <a:lnTo>
                      <a:pt x="4" y="946"/>
                    </a:lnTo>
                    <a:lnTo>
                      <a:pt x="5" y="946"/>
                    </a:lnTo>
                    <a:lnTo>
                      <a:pt x="7" y="947"/>
                    </a:lnTo>
                    <a:lnTo>
                      <a:pt x="8" y="949"/>
                    </a:lnTo>
                    <a:lnTo>
                      <a:pt x="8" y="950"/>
                    </a:lnTo>
                    <a:lnTo>
                      <a:pt x="8" y="950"/>
                    </a:lnTo>
                    <a:close/>
                    <a:moveTo>
                      <a:pt x="8" y="1014"/>
                    </a:moveTo>
                    <a:lnTo>
                      <a:pt x="8" y="1040"/>
                    </a:lnTo>
                    <a:lnTo>
                      <a:pt x="8" y="1042"/>
                    </a:lnTo>
                    <a:lnTo>
                      <a:pt x="7" y="1044"/>
                    </a:lnTo>
                    <a:lnTo>
                      <a:pt x="5" y="1044"/>
                    </a:lnTo>
                    <a:lnTo>
                      <a:pt x="4" y="1045"/>
                    </a:lnTo>
                    <a:lnTo>
                      <a:pt x="3" y="1044"/>
                    </a:lnTo>
                    <a:lnTo>
                      <a:pt x="1" y="1044"/>
                    </a:lnTo>
                    <a:lnTo>
                      <a:pt x="0" y="1042"/>
                    </a:lnTo>
                    <a:lnTo>
                      <a:pt x="0" y="1040"/>
                    </a:lnTo>
                    <a:lnTo>
                      <a:pt x="0" y="1014"/>
                    </a:lnTo>
                    <a:lnTo>
                      <a:pt x="0" y="1012"/>
                    </a:lnTo>
                    <a:lnTo>
                      <a:pt x="1" y="1011"/>
                    </a:lnTo>
                    <a:lnTo>
                      <a:pt x="3" y="1009"/>
                    </a:lnTo>
                    <a:lnTo>
                      <a:pt x="4" y="1009"/>
                    </a:lnTo>
                    <a:lnTo>
                      <a:pt x="5" y="1009"/>
                    </a:lnTo>
                    <a:lnTo>
                      <a:pt x="7" y="1011"/>
                    </a:lnTo>
                    <a:lnTo>
                      <a:pt x="8" y="1012"/>
                    </a:lnTo>
                    <a:lnTo>
                      <a:pt x="8" y="1014"/>
                    </a:lnTo>
                    <a:lnTo>
                      <a:pt x="8" y="1014"/>
                    </a:lnTo>
                    <a:close/>
                    <a:moveTo>
                      <a:pt x="8" y="1076"/>
                    </a:moveTo>
                    <a:lnTo>
                      <a:pt x="8" y="1103"/>
                    </a:lnTo>
                    <a:lnTo>
                      <a:pt x="8" y="1104"/>
                    </a:lnTo>
                    <a:lnTo>
                      <a:pt x="7" y="1106"/>
                    </a:lnTo>
                    <a:lnTo>
                      <a:pt x="5" y="1107"/>
                    </a:lnTo>
                    <a:lnTo>
                      <a:pt x="4" y="1107"/>
                    </a:lnTo>
                    <a:lnTo>
                      <a:pt x="3" y="1107"/>
                    </a:lnTo>
                    <a:lnTo>
                      <a:pt x="1" y="1106"/>
                    </a:lnTo>
                    <a:lnTo>
                      <a:pt x="0" y="1104"/>
                    </a:lnTo>
                    <a:lnTo>
                      <a:pt x="0" y="1103"/>
                    </a:lnTo>
                    <a:lnTo>
                      <a:pt x="0" y="1076"/>
                    </a:lnTo>
                    <a:lnTo>
                      <a:pt x="0" y="1074"/>
                    </a:lnTo>
                    <a:lnTo>
                      <a:pt x="1" y="1073"/>
                    </a:lnTo>
                    <a:lnTo>
                      <a:pt x="3" y="1073"/>
                    </a:lnTo>
                    <a:lnTo>
                      <a:pt x="4" y="1071"/>
                    </a:lnTo>
                    <a:lnTo>
                      <a:pt x="5" y="1073"/>
                    </a:lnTo>
                    <a:lnTo>
                      <a:pt x="7" y="1073"/>
                    </a:lnTo>
                    <a:lnTo>
                      <a:pt x="8" y="1074"/>
                    </a:lnTo>
                    <a:lnTo>
                      <a:pt x="8" y="1076"/>
                    </a:lnTo>
                    <a:lnTo>
                      <a:pt x="8" y="1076"/>
                    </a:lnTo>
                    <a:close/>
                    <a:moveTo>
                      <a:pt x="8" y="1139"/>
                    </a:moveTo>
                    <a:lnTo>
                      <a:pt x="8" y="1166"/>
                    </a:lnTo>
                    <a:lnTo>
                      <a:pt x="8" y="1168"/>
                    </a:lnTo>
                    <a:lnTo>
                      <a:pt x="7" y="1169"/>
                    </a:lnTo>
                    <a:lnTo>
                      <a:pt x="5" y="1171"/>
                    </a:lnTo>
                    <a:lnTo>
                      <a:pt x="4" y="1171"/>
                    </a:lnTo>
                    <a:lnTo>
                      <a:pt x="3" y="1171"/>
                    </a:lnTo>
                    <a:lnTo>
                      <a:pt x="1" y="1169"/>
                    </a:lnTo>
                    <a:lnTo>
                      <a:pt x="0" y="1168"/>
                    </a:lnTo>
                    <a:lnTo>
                      <a:pt x="0" y="1166"/>
                    </a:lnTo>
                    <a:lnTo>
                      <a:pt x="0" y="1139"/>
                    </a:lnTo>
                    <a:lnTo>
                      <a:pt x="0" y="1138"/>
                    </a:lnTo>
                    <a:lnTo>
                      <a:pt x="1" y="1136"/>
                    </a:lnTo>
                    <a:lnTo>
                      <a:pt x="3" y="1135"/>
                    </a:lnTo>
                    <a:lnTo>
                      <a:pt x="4" y="1135"/>
                    </a:lnTo>
                    <a:lnTo>
                      <a:pt x="5" y="1135"/>
                    </a:lnTo>
                    <a:lnTo>
                      <a:pt x="7" y="1136"/>
                    </a:lnTo>
                    <a:lnTo>
                      <a:pt x="8" y="1138"/>
                    </a:lnTo>
                    <a:lnTo>
                      <a:pt x="8" y="1139"/>
                    </a:lnTo>
                    <a:lnTo>
                      <a:pt x="8" y="1139"/>
                    </a:lnTo>
                    <a:close/>
                    <a:moveTo>
                      <a:pt x="8" y="1202"/>
                    </a:moveTo>
                    <a:lnTo>
                      <a:pt x="8" y="1230"/>
                    </a:lnTo>
                    <a:lnTo>
                      <a:pt x="8" y="1231"/>
                    </a:lnTo>
                    <a:lnTo>
                      <a:pt x="7" y="1233"/>
                    </a:lnTo>
                    <a:lnTo>
                      <a:pt x="5" y="1234"/>
                    </a:lnTo>
                    <a:lnTo>
                      <a:pt x="4" y="1234"/>
                    </a:lnTo>
                    <a:lnTo>
                      <a:pt x="3" y="1234"/>
                    </a:lnTo>
                    <a:lnTo>
                      <a:pt x="1" y="1233"/>
                    </a:lnTo>
                    <a:lnTo>
                      <a:pt x="0" y="1231"/>
                    </a:lnTo>
                    <a:lnTo>
                      <a:pt x="0" y="1230"/>
                    </a:lnTo>
                    <a:lnTo>
                      <a:pt x="0" y="1202"/>
                    </a:lnTo>
                    <a:lnTo>
                      <a:pt x="0" y="1201"/>
                    </a:lnTo>
                    <a:lnTo>
                      <a:pt x="1" y="1200"/>
                    </a:lnTo>
                    <a:lnTo>
                      <a:pt x="3" y="1198"/>
                    </a:lnTo>
                    <a:lnTo>
                      <a:pt x="4" y="1198"/>
                    </a:lnTo>
                    <a:lnTo>
                      <a:pt x="5" y="1198"/>
                    </a:lnTo>
                    <a:lnTo>
                      <a:pt x="7" y="1200"/>
                    </a:lnTo>
                    <a:lnTo>
                      <a:pt x="8" y="1201"/>
                    </a:lnTo>
                    <a:lnTo>
                      <a:pt x="8" y="1202"/>
                    </a:lnTo>
                    <a:lnTo>
                      <a:pt x="8" y="1202"/>
                    </a:lnTo>
                    <a:close/>
                    <a:moveTo>
                      <a:pt x="8" y="1266"/>
                    </a:moveTo>
                    <a:lnTo>
                      <a:pt x="8" y="1292"/>
                    </a:lnTo>
                    <a:lnTo>
                      <a:pt x="8" y="1295"/>
                    </a:lnTo>
                    <a:lnTo>
                      <a:pt x="7" y="1296"/>
                    </a:lnTo>
                    <a:lnTo>
                      <a:pt x="5" y="1296"/>
                    </a:lnTo>
                    <a:lnTo>
                      <a:pt x="4" y="1298"/>
                    </a:lnTo>
                    <a:lnTo>
                      <a:pt x="3" y="1296"/>
                    </a:lnTo>
                    <a:lnTo>
                      <a:pt x="1" y="1296"/>
                    </a:lnTo>
                    <a:lnTo>
                      <a:pt x="0" y="1295"/>
                    </a:lnTo>
                    <a:lnTo>
                      <a:pt x="0" y="1292"/>
                    </a:lnTo>
                    <a:lnTo>
                      <a:pt x="0" y="1266"/>
                    </a:lnTo>
                    <a:lnTo>
                      <a:pt x="0" y="1264"/>
                    </a:lnTo>
                    <a:lnTo>
                      <a:pt x="1" y="1263"/>
                    </a:lnTo>
                    <a:lnTo>
                      <a:pt x="3" y="1261"/>
                    </a:lnTo>
                    <a:lnTo>
                      <a:pt x="4" y="1261"/>
                    </a:lnTo>
                    <a:lnTo>
                      <a:pt x="5" y="1261"/>
                    </a:lnTo>
                    <a:lnTo>
                      <a:pt x="7" y="1263"/>
                    </a:lnTo>
                    <a:lnTo>
                      <a:pt x="8" y="1264"/>
                    </a:lnTo>
                    <a:lnTo>
                      <a:pt x="8" y="1266"/>
                    </a:lnTo>
                    <a:lnTo>
                      <a:pt x="8" y="1266"/>
                    </a:lnTo>
                    <a:close/>
                    <a:moveTo>
                      <a:pt x="8" y="1328"/>
                    </a:moveTo>
                    <a:lnTo>
                      <a:pt x="8" y="1355"/>
                    </a:lnTo>
                    <a:lnTo>
                      <a:pt x="8" y="1357"/>
                    </a:lnTo>
                    <a:lnTo>
                      <a:pt x="7" y="1358"/>
                    </a:lnTo>
                    <a:lnTo>
                      <a:pt x="5" y="1359"/>
                    </a:lnTo>
                    <a:lnTo>
                      <a:pt x="4" y="1359"/>
                    </a:lnTo>
                    <a:lnTo>
                      <a:pt x="3" y="1359"/>
                    </a:lnTo>
                    <a:lnTo>
                      <a:pt x="1" y="1358"/>
                    </a:lnTo>
                    <a:lnTo>
                      <a:pt x="0" y="1357"/>
                    </a:lnTo>
                    <a:lnTo>
                      <a:pt x="0" y="1355"/>
                    </a:lnTo>
                    <a:lnTo>
                      <a:pt x="0" y="1328"/>
                    </a:lnTo>
                    <a:lnTo>
                      <a:pt x="0" y="1326"/>
                    </a:lnTo>
                    <a:lnTo>
                      <a:pt x="1" y="1325"/>
                    </a:lnTo>
                    <a:lnTo>
                      <a:pt x="3" y="1325"/>
                    </a:lnTo>
                    <a:lnTo>
                      <a:pt x="4" y="1323"/>
                    </a:lnTo>
                    <a:lnTo>
                      <a:pt x="5" y="1325"/>
                    </a:lnTo>
                    <a:lnTo>
                      <a:pt x="7" y="1325"/>
                    </a:lnTo>
                    <a:lnTo>
                      <a:pt x="8" y="1326"/>
                    </a:lnTo>
                    <a:lnTo>
                      <a:pt x="8" y="1328"/>
                    </a:lnTo>
                    <a:lnTo>
                      <a:pt x="8" y="1328"/>
                    </a:lnTo>
                    <a:close/>
                    <a:moveTo>
                      <a:pt x="8" y="1391"/>
                    </a:moveTo>
                    <a:lnTo>
                      <a:pt x="8" y="1419"/>
                    </a:lnTo>
                    <a:lnTo>
                      <a:pt x="8" y="1420"/>
                    </a:lnTo>
                    <a:lnTo>
                      <a:pt x="7" y="1421"/>
                    </a:lnTo>
                    <a:lnTo>
                      <a:pt x="5" y="1423"/>
                    </a:lnTo>
                    <a:lnTo>
                      <a:pt x="4" y="1423"/>
                    </a:lnTo>
                    <a:lnTo>
                      <a:pt x="3" y="1423"/>
                    </a:lnTo>
                    <a:lnTo>
                      <a:pt x="1" y="1421"/>
                    </a:lnTo>
                    <a:lnTo>
                      <a:pt x="0" y="1420"/>
                    </a:lnTo>
                    <a:lnTo>
                      <a:pt x="0" y="1419"/>
                    </a:lnTo>
                    <a:lnTo>
                      <a:pt x="0" y="1391"/>
                    </a:lnTo>
                    <a:lnTo>
                      <a:pt x="0" y="1390"/>
                    </a:lnTo>
                    <a:lnTo>
                      <a:pt x="1" y="1388"/>
                    </a:lnTo>
                    <a:lnTo>
                      <a:pt x="3" y="1387"/>
                    </a:lnTo>
                    <a:lnTo>
                      <a:pt x="4" y="1387"/>
                    </a:lnTo>
                    <a:lnTo>
                      <a:pt x="5" y="1387"/>
                    </a:lnTo>
                    <a:lnTo>
                      <a:pt x="7" y="1388"/>
                    </a:lnTo>
                    <a:lnTo>
                      <a:pt x="8" y="1390"/>
                    </a:lnTo>
                    <a:lnTo>
                      <a:pt x="8" y="1391"/>
                    </a:lnTo>
                    <a:lnTo>
                      <a:pt x="8" y="1391"/>
                    </a:lnTo>
                    <a:close/>
                    <a:moveTo>
                      <a:pt x="8" y="1455"/>
                    </a:moveTo>
                    <a:lnTo>
                      <a:pt x="8" y="1482"/>
                    </a:lnTo>
                    <a:lnTo>
                      <a:pt x="8" y="1483"/>
                    </a:lnTo>
                    <a:lnTo>
                      <a:pt x="7" y="1485"/>
                    </a:lnTo>
                    <a:lnTo>
                      <a:pt x="5" y="1486"/>
                    </a:lnTo>
                    <a:lnTo>
                      <a:pt x="4" y="1486"/>
                    </a:lnTo>
                    <a:lnTo>
                      <a:pt x="3" y="1486"/>
                    </a:lnTo>
                    <a:lnTo>
                      <a:pt x="1" y="1485"/>
                    </a:lnTo>
                    <a:lnTo>
                      <a:pt x="0" y="1483"/>
                    </a:lnTo>
                    <a:lnTo>
                      <a:pt x="0" y="1482"/>
                    </a:lnTo>
                    <a:lnTo>
                      <a:pt x="0" y="1455"/>
                    </a:lnTo>
                    <a:lnTo>
                      <a:pt x="0" y="1453"/>
                    </a:lnTo>
                    <a:lnTo>
                      <a:pt x="1" y="1452"/>
                    </a:lnTo>
                    <a:lnTo>
                      <a:pt x="3" y="1450"/>
                    </a:lnTo>
                    <a:lnTo>
                      <a:pt x="4" y="1450"/>
                    </a:lnTo>
                    <a:lnTo>
                      <a:pt x="5" y="1450"/>
                    </a:lnTo>
                    <a:lnTo>
                      <a:pt x="7" y="1452"/>
                    </a:lnTo>
                    <a:lnTo>
                      <a:pt x="8" y="1453"/>
                    </a:lnTo>
                    <a:lnTo>
                      <a:pt x="8" y="1455"/>
                    </a:lnTo>
                    <a:lnTo>
                      <a:pt x="8" y="1455"/>
                    </a:lnTo>
                    <a:close/>
                    <a:moveTo>
                      <a:pt x="8" y="1518"/>
                    </a:moveTo>
                    <a:lnTo>
                      <a:pt x="8" y="1544"/>
                    </a:lnTo>
                    <a:lnTo>
                      <a:pt x="8" y="1547"/>
                    </a:lnTo>
                    <a:lnTo>
                      <a:pt x="7" y="1548"/>
                    </a:lnTo>
                    <a:lnTo>
                      <a:pt x="5" y="1548"/>
                    </a:lnTo>
                    <a:lnTo>
                      <a:pt x="4" y="1550"/>
                    </a:lnTo>
                    <a:lnTo>
                      <a:pt x="3" y="1548"/>
                    </a:lnTo>
                    <a:lnTo>
                      <a:pt x="1" y="1548"/>
                    </a:lnTo>
                    <a:lnTo>
                      <a:pt x="0" y="1547"/>
                    </a:lnTo>
                    <a:lnTo>
                      <a:pt x="0" y="1544"/>
                    </a:lnTo>
                    <a:lnTo>
                      <a:pt x="0" y="1518"/>
                    </a:lnTo>
                    <a:lnTo>
                      <a:pt x="0" y="1517"/>
                    </a:lnTo>
                    <a:lnTo>
                      <a:pt x="1" y="1515"/>
                    </a:lnTo>
                    <a:lnTo>
                      <a:pt x="3" y="1514"/>
                    </a:lnTo>
                    <a:lnTo>
                      <a:pt x="4" y="1514"/>
                    </a:lnTo>
                    <a:lnTo>
                      <a:pt x="5" y="1514"/>
                    </a:lnTo>
                    <a:lnTo>
                      <a:pt x="7" y="1515"/>
                    </a:lnTo>
                    <a:lnTo>
                      <a:pt x="8" y="1517"/>
                    </a:lnTo>
                    <a:lnTo>
                      <a:pt x="8" y="1518"/>
                    </a:lnTo>
                    <a:lnTo>
                      <a:pt x="8" y="1518"/>
                    </a:lnTo>
                    <a:close/>
                    <a:moveTo>
                      <a:pt x="8" y="1580"/>
                    </a:moveTo>
                    <a:lnTo>
                      <a:pt x="8" y="1607"/>
                    </a:lnTo>
                    <a:lnTo>
                      <a:pt x="8" y="1609"/>
                    </a:lnTo>
                    <a:lnTo>
                      <a:pt x="7" y="1610"/>
                    </a:lnTo>
                    <a:lnTo>
                      <a:pt x="5" y="1612"/>
                    </a:lnTo>
                    <a:lnTo>
                      <a:pt x="4" y="1612"/>
                    </a:lnTo>
                    <a:lnTo>
                      <a:pt x="3" y="1612"/>
                    </a:lnTo>
                    <a:lnTo>
                      <a:pt x="1" y="1610"/>
                    </a:lnTo>
                    <a:lnTo>
                      <a:pt x="0" y="1609"/>
                    </a:lnTo>
                    <a:lnTo>
                      <a:pt x="0" y="1607"/>
                    </a:lnTo>
                    <a:lnTo>
                      <a:pt x="0" y="1580"/>
                    </a:lnTo>
                    <a:lnTo>
                      <a:pt x="0" y="1579"/>
                    </a:lnTo>
                    <a:lnTo>
                      <a:pt x="1" y="1577"/>
                    </a:lnTo>
                    <a:lnTo>
                      <a:pt x="3" y="1577"/>
                    </a:lnTo>
                    <a:lnTo>
                      <a:pt x="4" y="1576"/>
                    </a:lnTo>
                    <a:lnTo>
                      <a:pt x="5" y="1577"/>
                    </a:lnTo>
                    <a:lnTo>
                      <a:pt x="7" y="1577"/>
                    </a:lnTo>
                    <a:lnTo>
                      <a:pt x="8" y="1579"/>
                    </a:lnTo>
                    <a:lnTo>
                      <a:pt x="8" y="1580"/>
                    </a:lnTo>
                    <a:lnTo>
                      <a:pt x="8" y="1580"/>
                    </a:lnTo>
                    <a:close/>
                    <a:moveTo>
                      <a:pt x="8" y="1643"/>
                    </a:moveTo>
                    <a:lnTo>
                      <a:pt x="8" y="1671"/>
                    </a:lnTo>
                    <a:lnTo>
                      <a:pt x="8" y="1672"/>
                    </a:lnTo>
                    <a:lnTo>
                      <a:pt x="7" y="1674"/>
                    </a:lnTo>
                    <a:lnTo>
                      <a:pt x="5" y="1675"/>
                    </a:lnTo>
                    <a:lnTo>
                      <a:pt x="4" y="1675"/>
                    </a:lnTo>
                    <a:lnTo>
                      <a:pt x="3" y="1675"/>
                    </a:lnTo>
                    <a:lnTo>
                      <a:pt x="1" y="1674"/>
                    </a:lnTo>
                    <a:lnTo>
                      <a:pt x="0" y="1672"/>
                    </a:lnTo>
                    <a:lnTo>
                      <a:pt x="0" y="1671"/>
                    </a:lnTo>
                    <a:lnTo>
                      <a:pt x="0" y="1643"/>
                    </a:lnTo>
                    <a:lnTo>
                      <a:pt x="0" y="1642"/>
                    </a:lnTo>
                    <a:lnTo>
                      <a:pt x="1" y="1641"/>
                    </a:lnTo>
                    <a:lnTo>
                      <a:pt x="3" y="1639"/>
                    </a:lnTo>
                    <a:lnTo>
                      <a:pt x="4" y="1639"/>
                    </a:lnTo>
                    <a:lnTo>
                      <a:pt x="5" y="1639"/>
                    </a:lnTo>
                    <a:lnTo>
                      <a:pt x="7" y="1641"/>
                    </a:lnTo>
                    <a:lnTo>
                      <a:pt x="8" y="1642"/>
                    </a:lnTo>
                    <a:lnTo>
                      <a:pt x="8" y="1643"/>
                    </a:lnTo>
                    <a:lnTo>
                      <a:pt x="8" y="1643"/>
                    </a:lnTo>
                    <a:close/>
                    <a:moveTo>
                      <a:pt x="8" y="1707"/>
                    </a:moveTo>
                    <a:lnTo>
                      <a:pt x="8" y="1734"/>
                    </a:lnTo>
                    <a:lnTo>
                      <a:pt x="8" y="1736"/>
                    </a:lnTo>
                    <a:lnTo>
                      <a:pt x="7" y="1737"/>
                    </a:lnTo>
                    <a:lnTo>
                      <a:pt x="5" y="1739"/>
                    </a:lnTo>
                    <a:lnTo>
                      <a:pt x="4" y="1739"/>
                    </a:lnTo>
                    <a:lnTo>
                      <a:pt x="3" y="1739"/>
                    </a:lnTo>
                    <a:lnTo>
                      <a:pt x="1" y="1737"/>
                    </a:lnTo>
                    <a:lnTo>
                      <a:pt x="0" y="1736"/>
                    </a:lnTo>
                    <a:lnTo>
                      <a:pt x="0" y="1734"/>
                    </a:lnTo>
                    <a:lnTo>
                      <a:pt x="0" y="1707"/>
                    </a:lnTo>
                    <a:lnTo>
                      <a:pt x="0" y="1705"/>
                    </a:lnTo>
                    <a:lnTo>
                      <a:pt x="1" y="1704"/>
                    </a:lnTo>
                    <a:lnTo>
                      <a:pt x="3" y="1703"/>
                    </a:lnTo>
                    <a:lnTo>
                      <a:pt x="4" y="1703"/>
                    </a:lnTo>
                    <a:lnTo>
                      <a:pt x="5" y="1703"/>
                    </a:lnTo>
                    <a:lnTo>
                      <a:pt x="7" y="1704"/>
                    </a:lnTo>
                    <a:lnTo>
                      <a:pt x="8" y="1705"/>
                    </a:lnTo>
                    <a:lnTo>
                      <a:pt x="8" y="1707"/>
                    </a:lnTo>
                    <a:lnTo>
                      <a:pt x="8" y="1707"/>
                    </a:lnTo>
                    <a:close/>
                    <a:moveTo>
                      <a:pt x="8" y="1770"/>
                    </a:moveTo>
                    <a:lnTo>
                      <a:pt x="8" y="1796"/>
                    </a:lnTo>
                    <a:lnTo>
                      <a:pt x="8" y="1799"/>
                    </a:lnTo>
                    <a:lnTo>
                      <a:pt x="7" y="1801"/>
                    </a:lnTo>
                    <a:lnTo>
                      <a:pt x="5" y="1801"/>
                    </a:lnTo>
                    <a:lnTo>
                      <a:pt x="4" y="1802"/>
                    </a:lnTo>
                    <a:lnTo>
                      <a:pt x="3" y="1801"/>
                    </a:lnTo>
                    <a:lnTo>
                      <a:pt x="1" y="1801"/>
                    </a:lnTo>
                    <a:lnTo>
                      <a:pt x="0" y="1799"/>
                    </a:lnTo>
                    <a:lnTo>
                      <a:pt x="0" y="1796"/>
                    </a:lnTo>
                    <a:lnTo>
                      <a:pt x="0" y="1770"/>
                    </a:lnTo>
                    <a:lnTo>
                      <a:pt x="0" y="1769"/>
                    </a:lnTo>
                    <a:lnTo>
                      <a:pt x="1" y="1767"/>
                    </a:lnTo>
                    <a:lnTo>
                      <a:pt x="3" y="1766"/>
                    </a:lnTo>
                    <a:lnTo>
                      <a:pt x="4" y="1766"/>
                    </a:lnTo>
                    <a:lnTo>
                      <a:pt x="5" y="1766"/>
                    </a:lnTo>
                    <a:lnTo>
                      <a:pt x="7" y="1767"/>
                    </a:lnTo>
                    <a:lnTo>
                      <a:pt x="8" y="1769"/>
                    </a:lnTo>
                    <a:lnTo>
                      <a:pt x="8" y="1770"/>
                    </a:lnTo>
                    <a:lnTo>
                      <a:pt x="8" y="1770"/>
                    </a:lnTo>
                    <a:close/>
                    <a:moveTo>
                      <a:pt x="8" y="1832"/>
                    </a:moveTo>
                    <a:lnTo>
                      <a:pt x="8" y="1860"/>
                    </a:lnTo>
                    <a:lnTo>
                      <a:pt x="8" y="1861"/>
                    </a:lnTo>
                    <a:lnTo>
                      <a:pt x="7" y="1863"/>
                    </a:lnTo>
                    <a:lnTo>
                      <a:pt x="5" y="1864"/>
                    </a:lnTo>
                    <a:lnTo>
                      <a:pt x="4" y="1864"/>
                    </a:lnTo>
                    <a:lnTo>
                      <a:pt x="3" y="1864"/>
                    </a:lnTo>
                    <a:lnTo>
                      <a:pt x="1" y="1863"/>
                    </a:lnTo>
                    <a:lnTo>
                      <a:pt x="0" y="1861"/>
                    </a:lnTo>
                    <a:lnTo>
                      <a:pt x="0" y="1860"/>
                    </a:lnTo>
                    <a:lnTo>
                      <a:pt x="0" y="1832"/>
                    </a:lnTo>
                    <a:lnTo>
                      <a:pt x="0" y="1831"/>
                    </a:lnTo>
                    <a:lnTo>
                      <a:pt x="1" y="1829"/>
                    </a:lnTo>
                    <a:lnTo>
                      <a:pt x="3" y="1829"/>
                    </a:lnTo>
                    <a:lnTo>
                      <a:pt x="4" y="1828"/>
                    </a:lnTo>
                    <a:lnTo>
                      <a:pt x="5" y="1829"/>
                    </a:lnTo>
                    <a:lnTo>
                      <a:pt x="7" y="1829"/>
                    </a:lnTo>
                    <a:lnTo>
                      <a:pt x="8" y="1831"/>
                    </a:lnTo>
                    <a:lnTo>
                      <a:pt x="8" y="1832"/>
                    </a:lnTo>
                    <a:lnTo>
                      <a:pt x="8" y="1832"/>
                    </a:lnTo>
                    <a:close/>
                    <a:moveTo>
                      <a:pt x="8" y="1896"/>
                    </a:moveTo>
                    <a:lnTo>
                      <a:pt x="8" y="1907"/>
                    </a:lnTo>
                    <a:lnTo>
                      <a:pt x="8" y="1909"/>
                    </a:lnTo>
                    <a:lnTo>
                      <a:pt x="7" y="1910"/>
                    </a:lnTo>
                    <a:lnTo>
                      <a:pt x="5" y="1912"/>
                    </a:lnTo>
                    <a:lnTo>
                      <a:pt x="4" y="1912"/>
                    </a:lnTo>
                    <a:lnTo>
                      <a:pt x="3" y="1912"/>
                    </a:lnTo>
                    <a:lnTo>
                      <a:pt x="1" y="1910"/>
                    </a:lnTo>
                    <a:lnTo>
                      <a:pt x="0" y="1909"/>
                    </a:lnTo>
                    <a:lnTo>
                      <a:pt x="0" y="1907"/>
                    </a:lnTo>
                    <a:lnTo>
                      <a:pt x="0" y="1896"/>
                    </a:lnTo>
                    <a:lnTo>
                      <a:pt x="0" y="1894"/>
                    </a:lnTo>
                    <a:lnTo>
                      <a:pt x="1" y="1893"/>
                    </a:lnTo>
                    <a:lnTo>
                      <a:pt x="3" y="1891"/>
                    </a:lnTo>
                    <a:lnTo>
                      <a:pt x="4" y="1891"/>
                    </a:lnTo>
                    <a:lnTo>
                      <a:pt x="5" y="1891"/>
                    </a:lnTo>
                    <a:lnTo>
                      <a:pt x="7" y="1893"/>
                    </a:lnTo>
                    <a:lnTo>
                      <a:pt x="8" y="1894"/>
                    </a:lnTo>
                    <a:lnTo>
                      <a:pt x="8" y="1896"/>
                    </a:lnTo>
                    <a:lnTo>
                      <a:pt x="8" y="1896"/>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24"/>
              <p:cNvSpPr>
                <a:spLocks noEditPoints="1"/>
              </p:cNvSpPr>
              <p:nvPr/>
            </p:nvSpPr>
            <p:spPr bwMode="auto">
              <a:xfrm>
                <a:off x="105" y="3080"/>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3"/>
                    </a:lnTo>
                    <a:lnTo>
                      <a:pt x="36" y="4"/>
                    </a:lnTo>
                    <a:lnTo>
                      <a:pt x="34" y="5"/>
                    </a:lnTo>
                    <a:lnTo>
                      <a:pt x="34" y="7"/>
                    </a:lnTo>
                    <a:lnTo>
                      <a:pt x="33" y="8"/>
                    </a:lnTo>
                    <a:lnTo>
                      <a:pt x="30" y="8"/>
                    </a:lnTo>
                    <a:lnTo>
                      <a:pt x="4" y="8"/>
                    </a:lnTo>
                    <a:lnTo>
                      <a:pt x="3" y="8"/>
                    </a:lnTo>
                    <a:lnTo>
                      <a:pt x="1" y="7"/>
                    </a:lnTo>
                    <a:lnTo>
                      <a:pt x="0" y="5"/>
                    </a:lnTo>
                    <a:lnTo>
                      <a:pt x="0" y="4"/>
                    </a:lnTo>
                    <a:lnTo>
                      <a:pt x="0" y="3"/>
                    </a:lnTo>
                    <a:lnTo>
                      <a:pt x="1" y="1"/>
                    </a:lnTo>
                    <a:lnTo>
                      <a:pt x="3" y="0"/>
                    </a:lnTo>
                    <a:lnTo>
                      <a:pt x="4" y="0"/>
                    </a:lnTo>
                    <a:lnTo>
                      <a:pt x="4" y="0"/>
                    </a:lnTo>
                    <a:close/>
                    <a:moveTo>
                      <a:pt x="66" y="0"/>
                    </a:moveTo>
                    <a:lnTo>
                      <a:pt x="93" y="0"/>
                    </a:lnTo>
                    <a:lnTo>
                      <a:pt x="95" y="0"/>
                    </a:lnTo>
                    <a:lnTo>
                      <a:pt x="96" y="1"/>
                    </a:lnTo>
                    <a:lnTo>
                      <a:pt x="97" y="3"/>
                    </a:lnTo>
                    <a:lnTo>
                      <a:pt x="97" y="4"/>
                    </a:lnTo>
                    <a:lnTo>
                      <a:pt x="97" y="5"/>
                    </a:lnTo>
                    <a:lnTo>
                      <a:pt x="96" y="7"/>
                    </a:lnTo>
                    <a:lnTo>
                      <a:pt x="95" y="8"/>
                    </a:lnTo>
                    <a:lnTo>
                      <a:pt x="93" y="8"/>
                    </a:lnTo>
                    <a:lnTo>
                      <a:pt x="66" y="8"/>
                    </a:lnTo>
                    <a:lnTo>
                      <a:pt x="64" y="8"/>
                    </a:lnTo>
                    <a:lnTo>
                      <a:pt x="63" y="7"/>
                    </a:lnTo>
                    <a:lnTo>
                      <a:pt x="63" y="5"/>
                    </a:lnTo>
                    <a:lnTo>
                      <a:pt x="62" y="4"/>
                    </a:lnTo>
                    <a:lnTo>
                      <a:pt x="63" y="3"/>
                    </a:lnTo>
                    <a:lnTo>
                      <a:pt x="63" y="1"/>
                    </a:lnTo>
                    <a:lnTo>
                      <a:pt x="64" y="0"/>
                    </a:lnTo>
                    <a:lnTo>
                      <a:pt x="66" y="0"/>
                    </a:lnTo>
                    <a:lnTo>
                      <a:pt x="66" y="0"/>
                    </a:lnTo>
                    <a:close/>
                    <a:moveTo>
                      <a:pt x="129" y="0"/>
                    </a:moveTo>
                    <a:lnTo>
                      <a:pt x="156" y="0"/>
                    </a:lnTo>
                    <a:lnTo>
                      <a:pt x="158" y="0"/>
                    </a:lnTo>
                    <a:lnTo>
                      <a:pt x="159" y="1"/>
                    </a:lnTo>
                    <a:lnTo>
                      <a:pt x="161" y="3"/>
                    </a:lnTo>
                    <a:lnTo>
                      <a:pt x="161" y="4"/>
                    </a:lnTo>
                    <a:lnTo>
                      <a:pt x="161" y="5"/>
                    </a:lnTo>
                    <a:lnTo>
                      <a:pt x="159" y="7"/>
                    </a:lnTo>
                    <a:lnTo>
                      <a:pt x="158" y="8"/>
                    </a:lnTo>
                    <a:lnTo>
                      <a:pt x="156" y="8"/>
                    </a:lnTo>
                    <a:lnTo>
                      <a:pt x="129" y="8"/>
                    </a:lnTo>
                    <a:lnTo>
                      <a:pt x="128" y="8"/>
                    </a:lnTo>
                    <a:lnTo>
                      <a:pt x="126" y="7"/>
                    </a:lnTo>
                    <a:lnTo>
                      <a:pt x="125" y="5"/>
                    </a:lnTo>
                    <a:lnTo>
                      <a:pt x="125" y="4"/>
                    </a:lnTo>
                    <a:lnTo>
                      <a:pt x="125" y="3"/>
                    </a:lnTo>
                    <a:lnTo>
                      <a:pt x="126" y="1"/>
                    </a:lnTo>
                    <a:lnTo>
                      <a:pt x="128" y="0"/>
                    </a:lnTo>
                    <a:lnTo>
                      <a:pt x="129" y="0"/>
                    </a:lnTo>
                    <a:lnTo>
                      <a:pt x="129" y="0"/>
                    </a:lnTo>
                    <a:close/>
                    <a:moveTo>
                      <a:pt x="192" y="0"/>
                    </a:moveTo>
                    <a:lnTo>
                      <a:pt x="220" y="0"/>
                    </a:lnTo>
                    <a:lnTo>
                      <a:pt x="221" y="0"/>
                    </a:lnTo>
                    <a:lnTo>
                      <a:pt x="223" y="1"/>
                    </a:lnTo>
                    <a:lnTo>
                      <a:pt x="224" y="3"/>
                    </a:lnTo>
                    <a:lnTo>
                      <a:pt x="224" y="4"/>
                    </a:lnTo>
                    <a:lnTo>
                      <a:pt x="224" y="5"/>
                    </a:lnTo>
                    <a:lnTo>
                      <a:pt x="223" y="7"/>
                    </a:lnTo>
                    <a:lnTo>
                      <a:pt x="221" y="8"/>
                    </a:lnTo>
                    <a:lnTo>
                      <a:pt x="220" y="8"/>
                    </a:lnTo>
                    <a:lnTo>
                      <a:pt x="192" y="8"/>
                    </a:lnTo>
                    <a:lnTo>
                      <a:pt x="191" y="8"/>
                    </a:lnTo>
                    <a:lnTo>
                      <a:pt x="190" y="7"/>
                    </a:lnTo>
                    <a:lnTo>
                      <a:pt x="188" y="5"/>
                    </a:lnTo>
                    <a:lnTo>
                      <a:pt x="188" y="4"/>
                    </a:lnTo>
                    <a:lnTo>
                      <a:pt x="188" y="3"/>
                    </a:lnTo>
                    <a:lnTo>
                      <a:pt x="190" y="1"/>
                    </a:lnTo>
                    <a:lnTo>
                      <a:pt x="191" y="0"/>
                    </a:lnTo>
                    <a:lnTo>
                      <a:pt x="192" y="0"/>
                    </a:lnTo>
                    <a:lnTo>
                      <a:pt x="192" y="0"/>
                    </a:lnTo>
                    <a:close/>
                    <a:moveTo>
                      <a:pt x="256" y="0"/>
                    </a:moveTo>
                    <a:lnTo>
                      <a:pt x="282" y="0"/>
                    </a:lnTo>
                    <a:lnTo>
                      <a:pt x="285" y="0"/>
                    </a:lnTo>
                    <a:lnTo>
                      <a:pt x="286" y="1"/>
                    </a:lnTo>
                    <a:lnTo>
                      <a:pt x="286" y="3"/>
                    </a:lnTo>
                    <a:lnTo>
                      <a:pt x="287" y="4"/>
                    </a:lnTo>
                    <a:lnTo>
                      <a:pt x="286" y="5"/>
                    </a:lnTo>
                    <a:lnTo>
                      <a:pt x="286" y="7"/>
                    </a:lnTo>
                    <a:lnTo>
                      <a:pt x="285" y="8"/>
                    </a:lnTo>
                    <a:lnTo>
                      <a:pt x="282" y="8"/>
                    </a:lnTo>
                    <a:lnTo>
                      <a:pt x="256" y="8"/>
                    </a:lnTo>
                    <a:lnTo>
                      <a:pt x="254" y="8"/>
                    </a:lnTo>
                    <a:lnTo>
                      <a:pt x="253" y="7"/>
                    </a:lnTo>
                    <a:lnTo>
                      <a:pt x="251" y="5"/>
                    </a:lnTo>
                    <a:lnTo>
                      <a:pt x="251" y="4"/>
                    </a:lnTo>
                    <a:lnTo>
                      <a:pt x="251" y="3"/>
                    </a:lnTo>
                    <a:lnTo>
                      <a:pt x="253" y="1"/>
                    </a:lnTo>
                    <a:lnTo>
                      <a:pt x="254" y="0"/>
                    </a:lnTo>
                    <a:lnTo>
                      <a:pt x="256" y="0"/>
                    </a:lnTo>
                    <a:lnTo>
                      <a:pt x="256" y="0"/>
                    </a:lnTo>
                    <a:close/>
                    <a:moveTo>
                      <a:pt x="318" y="0"/>
                    </a:moveTo>
                    <a:lnTo>
                      <a:pt x="345" y="0"/>
                    </a:lnTo>
                    <a:lnTo>
                      <a:pt x="346" y="0"/>
                    </a:lnTo>
                    <a:lnTo>
                      <a:pt x="348" y="1"/>
                    </a:lnTo>
                    <a:lnTo>
                      <a:pt x="349" y="3"/>
                    </a:lnTo>
                    <a:lnTo>
                      <a:pt x="349" y="4"/>
                    </a:lnTo>
                    <a:lnTo>
                      <a:pt x="349" y="5"/>
                    </a:lnTo>
                    <a:lnTo>
                      <a:pt x="348" y="7"/>
                    </a:lnTo>
                    <a:lnTo>
                      <a:pt x="346" y="8"/>
                    </a:lnTo>
                    <a:lnTo>
                      <a:pt x="345" y="8"/>
                    </a:lnTo>
                    <a:lnTo>
                      <a:pt x="318" y="8"/>
                    </a:lnTo>
                    <a:lnTo>
                      <a:pt x="316" y="8"/>
                    </a:lnTo>
                    <a:lnTo>
                      <a:pt x="315" y="7"/>
                    </a:lnTo>
                    <a:lnTo>
                      <a:pt x="315" y="5"/>
                    </a:lnTo>
                    <a:lnTo>
                      <a:pt x="313" y="4"/>
                    </a:lnTo>
                    <a:lnTo>
                      <a:pt x="315" y="3"/>
                    </a:lnTo>
                    <a:lnTo>
                      <a:pt x="315" y="1"/>
                    </a:lnTo>
                    <a:lnTo>
                      <a:pt x="316" y="0"/>
                    </a:lnTo>
                    <a:lnTo>
                      <a:pt x="318" y="0"/>
                    </a:lnTo>
                    <a:lnTo>
                      <a:pt x="318" y="0"/>
                    </a:lnTo>
                    <a:close/>
                    <a:moveTo>
                      <a:pt x="381" y="0"/>
                    </a:moveTo>
                    <a:lnTo>
                      <a:pt x="408" y="0"/>
                    </a:lnTo>
                    <a:lnTo>
                      <a:pt x="410" y="0"/>
                    </a:lnTo>
                    <a:lnTo>
                      <a:pt x="411" y="1"/>
                    </a:lnTo>
                    <a:lnTo>
                      <a:pt x="413" y="3"/>
                    </a:lnTo>
                    <a:lnTo>
                      <a:pt x="413" y="4"/>
                    </a:lnTo>
                    <a:lnTo>
                      <a:pt x="413" y="5"/>
                    </a:lnTo>
                    <a:lnTo>
                      <a:pt x="411" y="7"/>
                    </a:lnTo>
                    <a:lnTo>
                      <a:pt x="410" y="8"/>
                    </a:lnTo>
                    <a:lnTo>
                      <a:pt x="408" y="8"/>
                    </a:lnTo>
                    <a:lnTo>
                      <a:pt x="381" y="8"/>
                    </a:lnTo>
                    <a:lnTo>
                      <a:pt x="380" y="8"/>
                    </a:lnTo>
                    <a:lnTo>
                      <a:pt x="378" y="7"/>
                    </a:lnTo>
                    <a:lnTo>
                      <a:pt x="377" y="5"/>
                    </a:lnTo>
                    <a:lnTo>
                      <a:pt x="377" y="4"/>
                    </a:lnTo>
                    <a:lnTo>
                      <a:pt x="377" y="3"/>
                    </a:lnTo>
                    <a:lnTo>
                      <a:pt x="378" y="1"/>
                    </a:lnTo>
                    <a:lnTo>
                      <a:pt x="380" y="0"/>
                    </a:lnTo>
                    <a:lnTo>
                      <a:pt x="381" y="0"/>
                    </a:lnTo>
                    <a:lnTo>
                      <a:pt x="381" y="0"/>
                    </a:lnTo>
                    <a:close/>
                    <a:moveTo>
                      <a:pt x="444" y="0"/>
                    </a:moveTo>
                    <a:lnTo>
                      <a:pt x="472" y="0"/>
                    </a:lnTo>
                    <a:lnTo>
                      <a:pt x="473" y="0"/>
                    </a:lnTo>
                    <a:lnTo>
                      <a:pt x="475" y="1"/>
                    </a:lnTo>
                    <a:lnTo>
                      <a:pt x="476" y="3"/>
                    </a:lnTo>
                    <a:lnTo>
                      <a:pt x="476" y="4"/>
                    </a:lnTo>
                    <a:lnTo>
                      <a:pt x="476" y="5"/>
                    </a:lnTo>
                    <a:lnTo>
                      <a:pt x="475" y="7"/>
                    </a:lnTo>
                    <a:lnTo>
                      <a:pt x="473" y="8"/>
                    </a:lnTo>
                    <a:lnTo>
                      <a:pt x="472" y="8"/>
                    </a:lnTo>
                    <a:lnTo>
                      <a:pt x="444" y="8"/>
                    </a:lnTo>
                    <a:lnTo>
                      <a:pt x="443" y="8"/>
                    </a:lnTo>
                    <a:lnTo>
                      <a:pt x="441" y="7"/>
                    </a:lnTo>
                    <a:lnTo>
                      <a:pt x="440" y="5"/>
                    </a:lnTo>
                    <a:lnTo>
                      <a:pt x="440" y="4"/>
                    </a:lnTo>
                    <a:lnTo>
                      <a:pt x="440" y="3"/>
                    </a:lnTo>
                    <a:lnTo>
                      <a:pt x="441" y="1"/>
                    </a:lnTo>
                    <a:lnTo>
                      <a:pt x="443" y="0"/>
                    </a:lnTo>
                    <a:lnTo>
                      <a:pt x="444" y="0"/>
                    </a:lnTo>
                    <a:lnTo>
                      <a:pt x="444" y="0"/>
                    </a:lnTo>
                    <a:close/>
                    <a:moveTo>
                      <a:pt x="508" y="0"/>
                    </a:moveTo>
                    <a:lnTo>
                      <a:pt x="534" y="0"/>
                    </a:lnTo>
                    <a:lnTo>
                      <a:pt x="536" y="0"/>
                    </a:lnTo>
                    <a:lnTo>
                      <a:pt x="538" y="1"/>
                    </a:lnTo>
                    <a:lnTo>
                      <a:pt x="538" y="3"/>
                    </a:lnTo>
                    <a:lnTo>
                      <a:pt x="539" y="4"/>
                    </a:lnTo>
                    <a:lnTo>
                      <a:pt x="538" y="5"/>
                    </a:lnTo>
                    <a:lnTo>
                      <a:pt x="538" y="7"/>
                    </a:lnTo>
                    <a:lnTo>
                      <a:pt x="536" y="8"/>
                    </a:lnTo>
                    <a:lnTo>
                      <a:pt x="534" y="8"/>
                    </a:lnTo>
                    <a:lnTo>
                      <a:pt x="508" y="8"/>
                    </a:lnTo>
                    <a:lnTo>
                      <a:pt x="506" y="8"/>
                    </a:lnTo>
                    <a:lnTo>
                      <a:pt x="505" y="7"/>
                    </a:lnTo>
                    <a:lnTo>
                      <a:pt x="503" y="5"/>
                    </a:lnTo>
                    <a:lnTo>
                      <a:pt x="503" y="4"/>
                    </a:lnTo>
                    <a:lnTo>
                      <a:pt x="503" y="3"/>
                    </a:lnTo>
                    <a:lnTo>
                      <a:pt x="505" y="1"/>
                    </a:lnTo>
                    <a:lnTo>
                      <a:pt x="506" y="0"/>
                    </a:lnTo>
                    <a:lnTo>
                      <a:pt x="508" y="0"/>
                    </a:lnTo>
                    <a:lnTo>
                      <a:pt x="508" y="0"/>
                    </a:lnTo>
                    <a:close/>
                    <a:moveTo>
                      <a:pt x="569" y="0"/>
                    </a:moveTo>
                    <a:lnTo>
                      <a:pt x="597" y="0"/>
                    </a:lnTo>
                    <a:lnTo>
                      <a:pt x="598" y="0"/>
                    </a:lnTo>
                    <a:lnTo>
                      <a:pt x="600" y="1"/>
                    </a:lnTo>
                    <a:lnTo>
                      <a:pt x="601" y="3"/>
                    </a:lnTo>
                    <a:lnTo>
                      <a:pt x="601" y="4"/>
                    </a:lnTo>
                    <a:lnTo>
                      <a:pt x="601" y="5"/>
                    </a:lnTo>
                    <a:lnTo>
                      <a:pt x="600" y="7"/>
                    </a:lnTo>
                    <a:lnTo>
                      <a:pt x="598" y="8"/>
                    </a:lnTo>
                    <a:lnTo>
                      <a:pt x="597" y="8"/>
                    </a:lnTo>
                    <a:lnTo>
                      <a:pt x="569" y="8"/>
                    </a:lnTo>
                    <a:lnTo>
                      <a:pt x="568" y="8"/>
                    </a:lnTo>
                    <a:lnTo>
                      <a:pt x="567" y="7"/>
                    </a:lnTo>
                    <a:lnTo>
                      <a:pt x="567" y="5"/>
                    </a:lnTo>
                    <a:lnTo>
                      <a:pt x="565" y="4"/>
                    </a:lnTo>
                    <a:lnTo>
                      <a:pt x="567" y="3"/>
                    </a:lnTo>
                    <a:lnTo>
                      <a:pt x="567" y="1"/>
                    </a:lnTo>
                    <a:lnTo>
                      <a:pt x="568" y="0"/>
                    </a:lnTo>
                    <a:lnTo>
                      <a:pt x="569" y="0"/>
                    </a:lnTo>
                    <a:lnTo>
                      <a:pt x="569" y="0"/>
                    </a:lnTo>
                    <a:close/>
                    <a:moveTo>
                      <a:pt x="633" y="0"/>
                    </a:moveTo>
                    <a:lnTo>
                      <a:pt x="660" y="0"/>
                    </a:lnTo>
                    <a:lnTo>
                      <a:pt x="662" y="0"/>
                    </a:lnTo>
                    <a:lnTo>
                      <a:pt x="663" y="1"/>
                    </a:lnTo>
                    <a:lnTo>
                      <a:pt x="664" y="3"/>
                    </a:lnTo>
                    <a:lnTo>
                      <a:pt x="664" y="4"/>
                    </a:lnTo>
                    <a:lnTo>
                      <a:pt x="664" y="5"/>
                    </a:lnTo>
                    <a:lnTo>
                      <a:pt x="663" y="7"/>
                    </a:lnTo>
                    <a:lnTo>
                      <a:pt x="662" y="8"/>
                    </a:lnTo>
                    <a:lnTo>
                      <a:pt x="660" y="8"/>
                    </a:lnTo>
                    <a:lnTo>
                      <a:pt x="633" y="8"/>
                    </a:lnTo>
                    <a:lnTo>
                      <a:pt x="631" y="8"/>
                    </a:lnTo>
                    <a:lnTo>
                      <a:pt x="630" y="7"/>
                    </a:lnTo>
                    <a:lnTo>
                      <a:pt x="628" y="5"/>
                    </a:lnTo>
                    <a:lnTo>
                      <a:pt x="628" y="4"/>
                    </a:lnTo>
                    <a:lnTo>
                      <a:pt x="628" y="3"/>
                    </a:lnTo>
                    <a:lnTo>
                      <a:pt x="630" y="1"/>
                    </a:lnTo>
                    <a:lnTo>
                      <a:pt x="631" y="0"/>
                    </a:lnTo>
                    <a:lnTo>
                      <a:pt x="633" y="0"/>
                    </a:lnTo>
                    <a:lnTo>
                      <a:pt x="633" y="0"/>
                    </a:lnTo>
                    <a:close/>
                    <a:moveTo>
                      <a:pt x="696" y="0"/>
                    </a:moveTo>
                    <a:lnTo>
                      <a:pt x="723" y="0"/>
                    </a:lnTo>
                    <a:lnTo>
                      <a:pt x="725" y="0"/>
                    </a:lnTo>
                    <a:lnTo>
                      <a:pt x="726" y="1"/>
                    </a:lnTo>
                    <a:lnTo>
                      <a:pt x="728" y="3"/>
                    </a:lnTo>
                    <a:lnTo>
                      <a:pt x="728" y="4"/>
                    </a:lnTo>
                    <a:lnTo>
                      <a:pt x="728" y="5"/>
                    </a:lnTo>
                    <a:lnTo>
                      <a:pt x="726" y="7"/>
                    </a:lnTo>
                    <a:lnTo>
                      <a:pt x="725" y="8"/>
                    </a:lnTo>
                    <a:lnTo>
                      <a:pt x="723" y="8"/>
                    </a:lnTo>
                    <a:lnTo>
                      <a:pt x="696" y="8"/>
                    </a:lnTo>
                    <a:lnTo>
                      <a:pt x="695" y="8"/>
                    </a:lnTo>
                    <a:lnTo>
                      <a:pt x="693" y="7"/>
                    </a:lnTo>
                    <a:lnTo>
                      <a:pt x="692" y="5"/>
                    </a:lnTo>
                    <a:lnTo>
                      <a:pt x="692" y="4"/>
                    </a:lnTo>
                    <a:lnTo>
                      <a:pt x="692" y="3"/>
                    </a:lnTo>
                    <a:lnTo>
                      <a:pt x="693" y="1"/>
                    </a:lnTo>
                    <a:lnTo>
                      <a:pt x="695" y="0"/>
                    </a:lnTo>
                    <a:lnTo>
                      <a:pt x="696" y="0"/>
                    </a:lnTo>
                    <a:lnTo>
                      <a:pt x="696" y="0"/>
                    </a:lnTo>
                    <a:close/>
                    <a:moveTo>
                      <a:pt x="759" y="0"/>
                    </a:moveTo>
                    <a:lnTo>
                      <a:pt x="785" y="0"/>
                    </a:lnTo>
                    <a:lnTo>
                      <a:pt x="788" y="0"/>
                    </a:lnTo>
                    <a:lnTo>
                      <a:pt x="790" y="1"/>
                    </a:lnTo>
                    <a:lnTo>
                      <a:pt x="790" y="3"/>
                    </a:lnTo>
                    <a:lnTo>
                      <a:pt x="791" y="4"/>
                    </a:lnTo>
                    <a:lnTo>
                      <a:pt x="790" y="5"/>
                    </a:lnTo>
                    <a:lnTo>
                      <a:pt x="790" y="7"/>
                    </a:lnTo>
                    <a:lnTo>
                      <a:pt x="788" y="8"/>
                    </a:lnTo>
                    <a:lnTo>
                      <a:pt x="785" y="8"/>
                    </a:lnTo>
                    <a:lnTo>
                      <a:pt x="759" y="8"/>
                    </a:lnTo>
                    <a:lnTo>
                      <a:pt x="758" y="8"/>
                    </a:lnTo>
                    <a:lnTo>
                      <a:pt x="757" y="7"/>
                    </a:lnTo>
                    <a:lnTo>
                      <a:pt x="755" y="5"/>
                    </a:lnTo>
                    <a:lnTo>
                      <a:pt x="755" y="4"/>
                    </a:lnTo>
                    <a:lnTo>
                      <a:pt x="755" y="3"/>
                    </a:lnTo>
                    <a:lnTo>
                      <a:pt x="757" y="1"/>
                    </a:lnTo>
                    <a:lnTo>
                      <a:pt x="758" y="0"/>
                    </a:lnTo>
                    <a:lnTo>
                      <a:pt x="759" y="0"/>
                    </a:lnTo>
                    <a:lnTo>
                      <a:pt x="759" y="0"/>
                    </a:lnTo>
                    <a:close/>
                    <a:moveTo>
                      <a:pt x="821" y="0"/>
                    </a:moveTo>
                    <a:lnTo>
                      <a:pt x="849" y="0"/>
                    </a:lnTo>
                    <a:lnTo>
                      <a:pt x="850" y="0"/>
                    </a:lnTo>
                    <a:lnTo>
                      <a:pt x="852" y="1"/>
                    </a:lnTo>
                    <a:lnTo>
                      <a:pt x="853" y="3"/>
                    </a:lnTo>
                    <a:lnTo>
                      <a:pt x="853" y="4"/>
                    </a:lnTo>
                    <a:lnTo>
                      <a:pt x="853" y="5"/>
                    </a:lnTo>
                    <a:lnTo>
                      <a:pt x="852" y="7"/>
                    </a:lnTo>
                    <a:lnTo>
                      <a:pt x="850" y="8"/>
                    </a:lnTo>
                    <a:lnTo>
                      <a:pt x="849" y="8"/>
                    </a:lnTo>
                    <a:lnTo>
                      <a:pt x="821" y="8"/>
                    </a:lnTo>
                    <a:lnTo>
                      <a:pt x="820" y="8"/>
                    </a:lnTo>
                    <a:lnTo>
                      <a:pt x="818" y="7"/>
                    </a:lnTo>
                    <a:lnTo>
                      <a:pt x="818" y="5"/>
                    </a:lnTo>
                    <a:lnTo>
                      <a:pt x="817" y="4"/>
                    </a:lnTo>
                    <a:lnTo>
                      <a:pt x="818" y="3"/>
                    </a:lnTo>
                    <a:lnTo>
                      <a:pt x="818" y="1"/>
                    </a:lnTo>
                    <a:lnTo>
                      <a:pt x="820" y="0"/>
                    </a:lnTo>
                    <a:lnTo>
                      <a:pt x="821" y="0"/>
                    </a:lnTo>
                    <a:lnTo>
                      <a:pt x="821" y="0"/>
                    </a:lnTo>
                    <a:close/>
                    <a:moveTo>
                      <a:pt x="885" y="0"/>
                    </a:moveTo>
                    <a:lnTo>
                      <a:pt x="912" y="0"/>
                    </a:lnTo>
                    <a:lnTo>
                      <a:pt x="913" y="0"/>
                    </a:lnTo>
                    <a:lnTo>
                      <a:pt x="915" y="1"/>
                    </a:lnTo>
                    <a:lnTo>
                      <a:pt x="916" y="3"/>
                    </a:lnTo>
                    <a:lnTo>
                      <a:pt x="916" y="4"/>
                    </a:lnTo>
                    <a:lnTo>
                      <a:pt x="916" y="5"/>
                    </a:lnTo>
                    <a:lnTo>
                      <a:pt x="915" y="7"/>
                    </a:lnTo>
                    <a:lnTo>
                      <a:pt x="913" y="8"/>
                    </a:lnTo>
                    <a:lnTo>
                      <a:pt x="912" y="8"/>
                    </a:lnTo>
                    <a:lnTo>
                      <a:pt x="885" y="8"/>
                    </a:lnTo>
                    <a:lnTo>
                      <a:pt x="883" y="8"/>
                    </a:lnTo>
                    <a:lnTo>
                      <a:pt x="882" y="7"/>
                    </a:lnTo>
                    <a:lnTo>
                      <a:pt x="880" y="5"/>
                    </a:lnTo>
                    <a:lnTo>
                      <a:pt x="880" y="4"/>
                    </a:lnTo>
                    <a:lnTo>
                      <a:pt x="880" y="3"/>
                    </a:lnTo>
                    <a:lnTo>
                      <a:pt x="882" y="1"/>
                    </a:lnTo>
                    <a:lnTo>
                      <a:pt x="883" y="0"/>
                    </a:lnTo>
                    <a:lnTo>
                      <a:pt x="885" y="0"/>
                    </a:lnTo>
                    <a:lnTo>
                      <a:pt x="885" y="0"/>
                    </a:lnTo>
                    <a:close/>
                    <a:moveTo>
                      <a:pt x="948" y="0"/>
                    </a:moveTo>
                    <a:lnTo>
                      <a:pt x="975" y="0"/>
                    </a:lnTo>
                    <a:lnTo>
                      <a:pt x="977" y="0"/>
                    </a:lnTo>
                    <a:lnTo>
                      <a:pt x="978" y="1"/>
                    </a:lnTo>
                    <a:lnTo>
                      <a:pt x="980" y="3"/>
                    </a:lnTo>
                    <a:lnTo>
                      <a:pt x="980" y="4"/>
                    </a:lnTo>
                    <a:lnTo>
                      <a:pt x="980" y="5"/>
                    </a:lnTo>
                    <a:lnTo>
                      <a:pt x="978" y="7"/>
                    </a:lnTo>
                    <a:lnTo>
                      <a:pt x="977" y="8"/>
                    </a:lnTo>
                    <a:lnTo>
                      <a:pt x="975" y="8"/>
                    </a:lnTo>
                    <a:lnTo>
                      <a:pt x="948" y="8"/>
                    </a:lnTo>
                    <a:lnTo>
                      <a:pt x="947" y="8"/>
                    </a:lnTo>
                    <a:lnTo>
                      <a:pt x="945" y="7"/>
                    </a:lnTo>
                    <a:lnTo>
                      <a:pt x="944" y="5"/>
                    </a:lnTo>
                    <a:lnTo>
                      <a:pt x="944" y="4"/>
                    </a:lnTo>
                    <a:lnTo>
                      <a:pt x="944" y="3"/>
                    </a:lnTo>
                    <a:lnTo>
                      <a:pt x="945" y="1"/>
                    </a:lnTo>
                    <a:lnTo>
                      <a:pt x="947" y="0"/>
                    </a:lnTo>
                    <a:lnTo>
                      <a:pt x="948" y="0"/>
                    </a:lnTo>
                    <a:lnTo>
                      <a:pt x="948" y="0"/>
                    </a:lnTo>
                    <a:close/>
                    <a:moveTo>
                      <a:pt x="1011" y="0"/>
                    </a:moveTo>
                    <a:lnTo>
                      <a:pt x="1037" y="0"/>
                    </a:lnTo>
                    <a:lnTo>
                      <a:pt x="1040" y="0"/>
                    </a:lnTo>
                    <a:lnTo>
                      <a:pt x="1041" y="1"/>
                    </a:lnTo>
                    <a:lnTo>
                      <a:pt x="1041" y="3"/>
                    </a:lnTo>
                    <a:lnTo>
                      <a:pt x="1043" y="4"/>
                    </a:lnTo>
                    <a:lnTo>
                      <a:pt x="1041" y="5"/>
                    </a:lnTo>
                    <a:lnTo>
                      <a:pt x="1041" y="7"/>
                    </a:lnTo>
                    <a:lnTo>
                      <a:pt x="1040" y="8"/>
                    </a:lnTo>
                    <a:lnTo>
                      <a:pt x="1037" y="8"/>
                    </a:lnTo>
                    <a:lnTo>
                      <a:pt x="1011" y="8"/>
                    </a:lnTo>
                    <a:lnTo>
                      <a:pt x="1010" y="8"/>
                    </a:lnTo>
                    <a:lnTo>
                      <a:pt x="1008" y="7"/>
                    </a:lnTo>
                    <a:lnTo>
                      <a:pt x="1007" y="5"/>
                    </a:lnTo>
                    <a:lnTo>
                      <a:pt x="1007" y="4"/>
                    </a:lnTo>
                    <a:lnTo>
                      <a:pt x="1007" y="3"/>
                    </a:lnTo>
                    <a:lnTo>
                      <a:pt x="1008" y="1"/>
                    </a:lnTo>
                    <a:lnTo>
                      <a:pt x="1010" y="0"/>
                    </a:lnTo>
                    <a:lnTo>
                      <a:pt x="1011" y="0"/>
                    </a:lnTo>
                    <a:lnTo>
                      <a:pt x="1011" y="0"/>
                    </a:lnTo>
                    <a:close/>
                    <a:moveTo>
                      <a:pt x="1073" y="0"/>
                    </a:moveTo>
                    <a:lnTo>
                      <a:pt x="1100" y="0"/>
                    </a:lnTo>
                    <a:lnTo>
                      <a:pt x="1102" y="0"/>
                    </a:lnTo>
                    <a:lnTo>
                      <a:pt x="1103" y="1"/>
                    </a:lnTo>
                    <a:lnTo>
                      <a:pt x="1105" y="3"/>
                    </a:lnTo>
                    <a:lnTo>
                      <a:pt x="1105" y="4"/>
                    </a:lnTo>
                    <a:lnTo>
                      <a:pt x="1105" y="5"/>
                    </a:lnTo>
                    <a:lnTo>
                      <a:pt x="1103" y="7"/>
                    </a:lnTo>
                    <a:lnTo>
                      <a:pt x="1102" y="8"/>
                    </a:lnTo>
                    <a:lnTo>
                      <a:pt x="1100" y="8"/>
                    </a:lnTo>
                    <a:lnTo>
                      <a:pt x="1073" y="8"/>
                    </a:lnTo>
                    <a:lnTo>
                      <a:pt x="1072" y="8"/>
                    </a:lnTo>
                    <a:lnTo>
                      <a:pt x="1070" y="7"/>
                    </a:lnTo>
                    <a:lnTo>
                      <a:pt x="1070" y="5"/>
                    </a:lnTo>
                    <a:lnTo>
                      <a:pt x="1069" y="4"/>
                    </a:lnTo>
                    <a:lnTo>
                      <a:pt x="1070" y="3"/>
                    </a:lnTo>
                    <a:lnTo>
                      <a:pt x="1070" y="1"/>
                    </a:lnTo>
                    <a:lnTo>
                      <a:pt x="1072" y="0"/>
                    </a:lnTo>
                    <a:lnTo>
                      <a:pt x="1073" y="0"/>
                    </a:lnTo>
                    <a:lnTo>
                      <a:pt x="1073" y="0"/>
                    </a:lnTo>
                    <a:close/>
                    <a:moveTo>
                      <a:pt x="1136" y="0"/>
                    </a:moveTo>
                    <a:lnTo>
                      <a:pt x="1164" y="0"/>
                    </a:lnTo>
                    <a:lnTo>
                      <a:pt x="1165" y="0"/>
                    </a:lnTo>
                    <a:lnTo>
                      <a:pt x="1167" y="1"/>
                    </a:lnTo>
                    <a:lnTo>
                      <a:pt x="1168" y="3"/>
                    </a:lnTo>
                    <a:lnTo>
                      <a:pt x="1168" y="4"/>
                    </a:lnTo>
                    <a:lnTo>
                      <a:pt x="1168" y="5"/>
                    </a:lnTo>
                    <a:lnTo>
                      <a:pt x="1167" y="7"/>
                    </a:lnTo>
                    <a:lnTo>
                      <a:pt x="1165" y="8"/>
                    </a:lnTo>
                    <a:lnTo>
                      <a:pt x="1164" y="8"/>
                    </a:lnTo>
                    <a:lnTo>
                      <a:pt x="1136" y="8"/>
                    </a:lnTo>
                    <a:lnTo>
                      <a:pt x="1135" y="8"/>
                    </a:lnTo>
                    <a:lnTo>
                      <a:pt x="1134" y="7"/>
                    </a:lnTo>
                    <a:lnTo>
                      <a:pt x="1132" y="5"/>
                    </a:lnTo>
                    <a:lnTo>
                      <a:pt x="1132" y="4"/>
                    </a:lnTo>
                    <a:lnTo>
                      <a:pt x="1132" y="3"/>
                    </a:lnTo>
                    <a:lnTo>
                      <a:pt x="1134" y="1"/>
                    </a:lnTo>
                    <a:lnTo>
                      <a:pt x="1135" y="0"/>
                    </a:lnTo>
                    <a:lnTo>
                      <a:pt x="1136" y="0"/>
                    </a:lnTo>
                    <a:lnTo>
                      <a:pt x="1136" y="0"/>
                    </a:lnTo>
                    <a:close/>
                    <a:moveTo>
                      <a:pt x="1200" y="0"/>
                    </a:moveTo>
                    <a:lnTo>
                      <a:pt x="1227" y="0"/>
                    </a:lnTo>
                    <a:lnTo>
                      <a:pt x="1229" y="0"/>
                    </a:lnTo>
                    <a:lnTo>
                      <a:pt x="1230" y="1"/>
                    </a:lnTo>
                    <a:lnTo>
                      <a:pt x="1231" y="3"/>
                    </a:lnTo>
                    <a:lnTo>
                      <a:pt x="1231" y="4"/>
                    </a:lnTo>
                    <a:lnTo>
                      <a:pt x="1231" y="5"/>
                    </a:lnTo>
                    <a:lnTo>
                      <a:pt x="1230" y="7"/>
                    </a:lnTo>
                    <a:lnTo>
                      <a:pt x="1229" y="8"/>
                    </a:lnTo>
                    <a:lnTo>
                      <a:pt x="1227" y="8"/>
                    </a:lnTo>
                    <a:lnTo>
                      <a:pt x="1200" y="8"/>
                    </a:lnTo>
                    <a:lnTo>
                      <a:pt x="1198" y="8"/>
                    </a:lnTo>
                    <a:lnTo>
                      <a:pt x="1197" y="7"/>
                    </a:lnTo>
                    <a:lnTo>
                      <a:pt x="1195" y="5"/>
                    </a:lnTo>
                    <a:lnTo>
                      <a:pt x="1195" y="4"/>
                    </a:lnTo>
                    <a:lnTo>
                      <a:pt x="1195" y="3"/>
                    </a:lnTo>
                    <a:lnTo>
                      <a:pt x="1197" y="1"/>
                    </a:lnTo>
                    <a:lnTo>
                      <a:pt x="1198" y="0"/>
                    </a:lnTo>
                    <a:lnTo>
                      <a:pt x="1200" y="0"/>
                    </a:lnTo>
                    <a:lnTo>
                      <a:pt x="1200" y="0"/>
                    </a:lnTo>
                    <a:close/>
                    <a:moveTo>
                      <a:pt x="1263" y="0"/>
                    </a:moveTo>
                    <a:lnTo>
                      <a:pt x="1289" y="0"/>
                    </a:lnTo>
                    <a:lnTo>
                      <a:pt x="1292" y="0"/>
                    </a:lnTo>
                    <a:lnTo>
                      <a:pt x="1293" y="1"/>
                    </a:lnTo>
                    <a:lnTo>
                      <a:pt x="1293" y="3"/>
                    </a:lnTo>
                    <a:lnTo>
                      <a:pt x="1295" y="4"/>
                    </a:lnTo>
                    <a:lnTo>
                      <a:pt x="1293" y="5"/>
                    </a:lnTo>
                    <a:lnTo>
                      <a:pt x="1293" y="7"/>
                    </a:lnTo>
                    <a:lnTo>
                      <a:pt x="1292" y="8"/>
                    </a:lnTo>
                    <a:lnTo>
                      <a:pt x="1289" y="8"/>
                    </a:lnTo>
                    <a:lnTo>
                      <a:pt x="1263" y="8"/>
                    </a:lnTo>
                    <a:lnTo>
                      <a:pt x="1262" y="8"/>
                    </a:lnTo>
                    <a:lnTo>
                      <a:pt x="1260" y="7"/>
                    </a:lnTo>
                    <a:lnTo>
                      <a:pt x="1259" y="5"/>
                    </a:lnTo>
                    <a:lnTo>
                      <a:pt x="1259" y="4"/>
                    </a:lnTo>
                    <a:lnTo>
                      <a:pt x="1259" y="3"/>
                    </a:lnTo>
                    <a:lnTo>
                      <a:pt x="1260" y="1"/>
                    </a:lnTo>
                    <a:lnTo>
                      <a:pt x="1262" y="0"/>
                    </a:lnTo>
                    <a:lnTo>
                      <a:pt x="1263" y="0"/>
                    </a:lnTo>
                    <a:lnTo>
                      <a:pt x="1263" y="0"/>
                    </a:lnTo>
                    <a:close/>
                    <a:moveTo>
                      <a:pt x="1325" y="0"/>
                    </a:moveTo>
                    <a:lnTo>
                      <a:pt x="1352" y="0"/>
                    </a:lnTo>
                    <a:lnTo>
                      <a:pt x="1354" y="0"/>
                    </a:lnTo>
                    <a:lnTo>
                      <a:pt x="1355" y="1"/>
                    </a:lnTo>
                    <a:lnTo>
                      <a:pt x="1357" y="3"/>
                    </a:lnTo>
                    <a:lnTo>
                      <a:pt x="1357" y="4"/>
                    </a:lnTo>
                    <a:lnTo>
                      <a:pt x="1357" y="5"/>
                    </a:lnTo>
                    <a:lnTo>
                      <a:pt x="1355" y="7"/>
                    </a:lnTo>
                    <a:lnTo>
                      <a:pt x="1354" y="8"/>
                    </a:lnTo>
                    <a:lnTo>
                      <a:pt x="1352" y="8"/>
                    </a:lnTo>
                    <a:lnTo>
                      <a:pt x="1325" y="8"/>
                    </a:lnTo>
                    <a:lnTo>
                      <a:pt x="1324" y="8"/>
                    </a:lnTo>
                    <a:lnTo>
                      <a:pt x="1322" y="7"/>
                    </a:lnTo>
                    <a:lnTo>
                      <a:pt x="1322" y="5"/>
                    </a:lnTo>
                    <a:lnTo>
                      <a:pt x="1321" y="4"/>
                    </a:lnTo>
                    <a:lnTo>
                      <a:pt x="1322" y="3"/>
                    </a:lnTo>
                    <a:lnTo>
                      <a:pt x="1322" y="1"/>
                    </a:lnTo>
                    <a:lnTo>
                      <a:pt x="1324" y="0"/>
                    </a:lnTo>
                    <a:lnTo>
                      <a:pt x="1325" y="0"/>
                    </a:lnTo>
                    <a:lnTo>
                      <a:pt x="1325" y="0"/>
                    </a:lnTo>
                    <a:close/>
                    <a:moveTo>
                      <a:pt x="1388" y="0"/>
                    </a:moveTo>
                    <a:lnTo>
                      <a:pt x="1416" y="0"/>
                    </a:lnTo>
                    <a:lnTo>
                      <a:pt x="1417" y="0"/>
                    </a:lnTo>
                    <a:lnTo>
                      <a:pt x="1418" y="1"/>
                    </a:lnTo>
                    <a:lnTo>
                      <a:pt x="1420" y="3"/>
                    </a:lnTo>
                    <a:lnTo>
                      <a:pt x="1420" y="4"/>
                    </a:lnTo>
                    <a:lnTo>
                      <a:pt x="1420" y="5"/>
                    </a:lnTo>
                    <a:lnTo>
                      <a:pt x="1418" y="7"/>
                    </a:lnTo>
                    <a:lnTo>
                      <a:pt x="1417" y="8"/>
                    </a:lnTo>
                    <a:lnTo>
                      <a:pt x="1416" y="8"/>
                    </a:lnTo>
                    <a:lnTo>
                      <a:pt x="1388" y="8"/>
                    </a:lnTo>
                    <a:lnTo>
                      <a:pt x="1387" y="8"/>
                    </a:lnTo>
                    <a:lnTo>
                      <a:pt x="1385" y="7"/>
                    </a:lnTo>
                    <a:lnTo>
                      <a:pt x="1384" y="5"/>
                    </a:lnTo>
                    <a:lnTo>
                      <a:pt x="1384" y="4"/>
                    </a:lnTo>
                    <a:lnTo>
                      <a:pt x="1384" y="3"/>
                    </a:lnTo>
                    <a:lnTo>
                      <a:pt x="1385" y="1"/>
                    </a:lnTo>
                    <a:lnTo>
                      <a:pt x="1387" y="0"/>
                    </a:lnTo>
                    <a:lnTo>
                      <a:pt x="1388" y="0"/>
                    </a:lnTo>
                    <a:lnTo>
                      <a:pt x="1388" y="0"/>
                    </a:lnTo>
                    <a:close/>
                    <a:moveTo>
                      <a:pt x="1452" y="0"/>
                    </a:moveTo>
                    <a:lnTo>
                      <a:pt x="1479" y="0"/>
                    </a:lnTo>
                    <a:lnTo>
                      <a:pt x="1480" y="0"/>
                    </a:lnTo>
                    <a:lnTo>
                      <a:pt x="1482" y="1"/>
                    </a:lnTo>
                    <a:lnTo>
                      <a:pt x="1483" y="3"/>
                    </a:lnTo>
                    <a:lnTo>
                      <a:pt x="1483" y="4"/>
                    </a:lnTo>
                    <a:lnTo>
                      <a:pt x="1483" y="5"/>
                    </a:lnTo>
                    <a:lnTo>
                      <a:pt x="1482" y="7"/>
                    </a:lnTo>
                    <a:lnTo>
                      <a:pt x="1480" y="8"/>
                    </a:lnTo>
                    <a:lnTo>
                      <a:pt x="1479" y="8"/>
                    </a:lnTo>
                    <a:lnTo>
                      <a:pt x="1452" y="8"/>
                    </a:lnTo>
                    <a:lnTo>
                      <a:pt x="1450" y="8"/>
                    </a:lnTo>
                    <a:lnTo>
                      <a:pt x="1449" y="7"/>
                    </a:lnTo>
                    <a:lnTo>
                      <a:pt x="1447" y="5"/>
                    </a:lnTo>
                    <a:lnTo>
                      <a:pt x="1447" y="4"/>
                    </a:lnTo>
                    <a:lnTo>
                      <a:pt x="1447" y="3"/>
                    </a:lnTo>
                    <a:lnTo>
                      <a:pt x="1449" y="1"/>
                    </a:lnTo>
                    <a:lnTo>
                      <a:pt x="1450" y="0"/>
                    </a:lnTo>
                    <a:lnTo>
                      <a:pt x="1452" y="0"/>
                    </a:lnTo>
                    <a:lnTo>
                      <a:pt x="1452" y="0"/>
                    </a:lnTo>
                    <a:close/>
                    <a:moveTo>
                      <a:pt x="1515" y="0"/>
                    </a:moveTo>
                    <a:lnTo>
                      <a:pt x="1541" y="0"/>
                    </a:lnTo>
                    <a:lnTo>
                      <a:pt x="1544" y="0"/>
                    </a:lnTo>
                    <a:lnTo>
                      <a:pt x="1545" y="1"/>
                    </a:lnTo>
                    <a:lnTo>
                      <a:pt x="1545" y="3"/>
                    </a:lnTo>
                    <a:lnTo>
                      <a:pt x="1547" y="4"/>
                    </a:lnTo>
                    <a:lnTo>
                      <a:pt x="1545" y="5"/>
                    </a:lnTo>
                    <a:lnTo>
                      <a:pt x="1545" y="7"/>
                    </a:lnTo>
                    <a:lnTo>
                      <a:pt x="1544" y="8"/>
                    </a:lnTo>
                    <a:lnTo>
                      <a:pt x="1541" y="8"/>
                    </a:lnTo>
                    <a:lnTo>
                      <a:pt x="1515" y="8"/>
                    </a:lnTo>
                    <a:lnTo>
                      <a:pt x="1513" y="8"/>
                    </a:lnTo>
                    <a:lnTo>
                      <a:pt x="1512" y="7"/>
                    </a:lnTo>
                    <a:lnTo>
                      <a:pt x="1511" y="5"/>
                    </a:lnTo>
                    <a:lnTo>
                      <a:pt x="1511" y="4"/>
                    </a:lnTo>
                    <a:lnTo>
                      <a:pt x="1511" y="3"/>
                    </a:lnTo>
                    <a:lnTo>
                      <a:pt x="1512" y="1"/>
                    </a:lnTo>
                    <a:lnTo>
                      <a:pt x="1513" y="0"/>
                    </a:lnTo>
                    <a:lnTo>
                      <a:pt x="1515" y="0"/>
                    </a:lnTo>
                    <a:lnTo>
                      <a:pt x="1515" y="0"/>
                    </a:lnTo>
                    <a:close/>
                    <a:moveTo>
                      <a:pt x="1577" y="0"/>
                    </a:moveTo>
                    <a:lnTo>
                      <a:pt x="1604" y="0"/>
                    </a:lnTo>
                    <a:lnTo>
                      <a:pt x="1606" y="0"/>
                    </a:lnTo>
                    <a:lnTo>
                      <a:pt x="1607" y="1"/>
                    </a:lnTo>
                    <a:lnTo>
                      <a:pt x="1608" y="3"/>
                    </a:lnTo>
                    <a:lnTo>
                      <a:pt x="1608" y="4"/>
                    </a:lnTo>
                    <a:lnTo>
                      <a:pt x="1608" y="5"/>
                    </a:lnTo>
                    <a:lnTo>
                      <a:pt x="1607" y="7"/>
                    </a:lnTo>
                    <a:lnTo>
                      <a:pt x="1606" y="8"/>
                    </a:lnTo>
                    <a:lnTo>
                      <a:pt x="1604" y="8"/>
                    </a:lnTo>
                    <a:lnTo>
                      <a:pt x="1577" y="8"/>
                    </a:lnTo>
                    <a:lnTo>
                      <a:pt x="1575" y="8"/>
                    </a:lnTo>
                    <a:lnTo>
                      <a:pt x="1574" y="7"/>
                    </a:lnTo>
                    <a:lnTo>
                      <a:pt x="1574" y="5"/>
                    </a:lnTo>
                    <a:lnTo>
                      <a:pt x="1572" y="4"/>
                    </a:lnTo>
                    <a:lnTo>
                      <a:pt x="1574" y="3"/>
                    </a:lnTo>
                    <a:lnTo>
                      <a:pt x="1574" y="1"/>
                    </a:lnTo>
                    <a:lnTo>
                      <a:pt x="1575" y="0"/>
                    </a:lnTo>
                    <a:lnTo>
                      <a:pt x="1577" y="0"/>
                    </a:lnTo>
                    <a:lnTo>
                      <a:pt x="1577" y="0"/>
                    </a:lnTo>
                    <a:close/>
                    <a:moveTo>
                      <a:pt x="1640" y="0"/>
                    </a:moveTo>
                    <a:lnTo>
                      <a:pt x="1667" y="0"/>
                    </a:lnTo>
                    <a:lnTo>
                      <a:pt x="1669" y="0"/>
                    </a:lnTo>
                    <a:lnTo>
                      <a:pt x="1670" y="1"/>
                    </a:lnTo>
                    <a:lnTo>
                      <a:pt x="1672" y="3"/>
                    </a:lnTo>
                    <a:lnTo>
                      <a:pt x="1672" y="4"/>
                    </a:lnTo>
                    <a:lnTo>
                      <a:pt x="1672" y="5"/>
                    </a:lnTo>
                    <a:lnTo>
                      <a:pt x="1670" y="7"/>
                    </a:lnTo>
                    <a:lnTo>
                      <a:pt x="1669" y="8"/>
                    </a:lnTo>
                    <a:lnTo>
                      <a:pt x="1667" y="8"/>
                    </a:lnTo>
                    <a:lnTo>
                      <a:pt x="1640" y="8"/>
                    </a:lnTo>
                    <a:lnTo>
                      <a:pt x="1639" y="8"/>
                    </a:lnTo>
                    <a:lnTo>
                      <a:pt x="1637" y="7"/>
                    </a:lnTo>
                    <a:lnTo>
                      <a:pt x="1636" y="5"/>
                    </a:lnTo>
                    <a:lnTo>
                      <a:pt x="1636" y="4"/>
                    </a:lnTo>
                    <a:lnTo>
                      <a:pt x="1636" y="3"/>
                    </a:lnTo>
                    <a:lnTo>
                      <a:pt x="1637" y="1"/>
                    </a:lnTo>
                    <a:lnTo>
                      <a:pt x="1639" y="0"/>
                    </a:lnTo>
                    <a:lnTo>
                      <a:pt x="1640" y="0"/>
                    </a:lnTo>
                    <a:lnTo>
                      <a:pt x="1640" y="0"/>
                    </a:lnTo>
                    <a:close/>
                    <a:moveTo>
                      <a:pt x="1703" y="0"/>
                    </a:moveTo>
                    <a:lnTo>
                      <a:pt x="1731" y="0"/>
                    </a:lnTo>
                    <a:lnTo>
                      <a:pt x="1732" y="0"/>
                    </a:lnTo>
                    <a:lnTo>
                      <a:pt x="1734" y="1"/>
                    </a:lnTo>
                    <a:lnTo>
                      <a:pt x="1735" y="3"/>
                    </a:lnTo>
                    <a:lnTo>
                      <a:pt x="1735" y="4"/>
                    </a:lnTo>
                    <a:lnTo>
                      <a:pt x="1735" y="5"/>
                    </a:lnTo>
                    <a:lnTo>
                      <a:pt x="1734" y="7"/>
                    </a:lnTo>
                    <a:lnTo>
                      <a:pt x="1732" y="8"/>
                    </a:lnTo>
                    <a:lnTo>
                      <a:pt x="1731" y="8"/>
                    </a:lnTo>
                    <a:lnTo>
                      <a:pt x="1703" y="8"/>
                    </a:lnTo>
                    <a:lnTo>
                      <a:pt x="1702" y="8"/>
                    </a:lnTo>
                    <a:lnTo>
                      <a:pt x="1701" y="7"/>
                    </a:lnTo>
                    <a:lnTo>
                      <a:pt x="1699" y="5"/>
                    </a:lnTo>
                    <a:lnTo>
                      <a:pt x="1699" y="4"/>
                    </a:lnTo>
                    <a:lnTo>
                      <a:pt x="1699" y="3"/>
                    </a:lnTo>
                    <a:lnTo>
                      <a:pt x="1701" y="1"/>
                    </a:lnTo>
                    <a:lnTo>
                      <a:pt x="1702" y="0"/>
                    </a:lnTo>
                    <a:lnTo>
                      <a:pt x="1703" y="0"/>
                    </a:lnTo>
                    <a:lnTo>
                      <a:pt x="1703" y="0"/>
                    </a:lnTo>
                    <a:close/>
                    <a:moveTo>
                      <a:pt x="1767" y="0"/>
                    </a:moveTo>
                    <a:lnTo>
                      <a:pt x="1793" y="0"/>
                    </a:lnTo>
                    <a:lnTo>
                      <a:pt x="1796" y="0"/>
                    </a:lnTo>
                    <a:lnTo>
                      <a:pt x="1797" y="1"/>
                    </a:lnTo>
                    <a:lnTo>
                      <a:pt x="1797" y="3"/>
                    </a:lnTo>
                    <a:lnTo>
                      <a:pt x="1798" y="4"/>
                    </a:lnTo>
                    <a:lnTo>
                      <a:pt x="1797" y="5"/>
                    </a:lnTo>
                    <a:lnTo>
                      <a:pt x="1797" y="7"/>
                    </a:lnTo>
                    <a:lnTo>
                      <a:pt x="1796" y="8"/>
                    </a:lnTo>
                    <a:lnTo>
                      <a:pt x="1793" y="8"/>
                    </a:lnTo>
                    <a:lnTo>
                      <a:pt x="1767" y="8"/>
                    </a:lnTo>
                    <a:lnTo>
                      <a:pt x="1765" y="8"/>
                    </a:lnTo>
                    <a:lnTo>
                      <a:pt x="1764" y="7"/>
                    </a:lnTo>
                    <a:lnTo>
                      <a:pt x="1762" y="5"/>
                    </a:lnTo>
                    <a:lnTo>
                      <a:pt x="1762" y="4"/>
                    </a:lnTo>
                    <a:lnTo>
                      <a:pt x="1762" y="3"/>
                    </a:lnTo>
                    <a:lnTo>
                      <a:pt x="1764" y="1"/>
                    </a:lnTo>
                    <a:lnTo>
                      <a:pt x="1765" y="0"/>
                    </a:lnTo>
                    <a:lnTo>
                      <a:pt x="1767" y="0"/>
                    </a:lnTo>
                    <a:lnTo>
                      <a:pt x="1767" y="0"/>
                    </a:lnTo>
                    <a:close/>
                    <a:moveTo>
                      <a:pt x="1829" y="0"/>
                    </a:moveTo>
                    <a:lnTo>
                      <a:pt x="1856" y="0"/>
                    </a:lnTo>
                    <a:lnTo>
                      <a:pt x="1857" y="0"/>
                    </a:lnTo>
                    <a:lnTo>
                      <a:pt x="1859" y="1"/>
                    </a:lnTo>
                    <a:lnTo>
                      <a:pt x="1860" y="3"/>
                    </a:lnTo>
                    <a:lnTo>
                      <a:pt x="1860" y="4"/>
                    </a:lnTo>
                    <a:lnTo>
                      <a:pt x="1860" y="5"/>
                    </a:lnTo>
                    <a:lnTo>
                      <a:pt x="1859" y="7"/>
                    </a:lnTo>
                    <a:lnTo>
                      <a:pt x="1857" y="8"/>
                    </a:lnTo>
                    <a:lnTo>
                      <a:pt x="1856" y="8"/>
                    </a:lnTo>
                    <a:lnTo>
                      <a:pt x="1829" y="8"/>
                    </a:lnTo>
                    <a:lnTo>
                      <a:pt x="1827" y="8"/>
                    </a:lnTo>
                    <a:lnTo>
                      <a:pt x="1826" y="7"/>
                    </a:lnTo>
                    <a:lnTo>
                      <a:pt x="1826" y="5"/>
                    </a:lnTo>
                    <a:lnTo>
                      <a:pt x="1824" y="4"/>
                    </a:lnTo>
                    <a:lnTo>
                      <a:pt x="1826" y="3"/>
                    </a:lnTo>
                    <a:lnTo>
                      <a:pt x="1826" y="1"/>
                    </a:lnTo>
                    <a:lnTo>
                      <a:pt x="1827" y="0"/>
                    </a:lnTo>
                    <a:lnTo>
                      <a:pt x="1829" y="0"/>
                    </a:lnTo>
                    <a:lnTo>
                      <a:pt x="1829" y="0"/>
                    </a:lnTo>
                    <a:close/>
                    <a:moveTo>
                      <a:pt x="1892" y="0"/>
                    </a:moveTo>
                    <a:lnTo>
                      <a:pt x="1903" y="0"/>
                    </a:lnTo>
                    <a:lnTo>
                      <a:pt x="1905" y="0"/>
                    </a:lnTo>
                    <a:lnTo>
                      <a:pt x="1906" y="1"/>
                    </a:lnTo>
                    <a:lnTo>
                      <a:pt x="1908" y="3"/>
                    </a:lnTo>
                    <a:lnTo>
                      <a:pt x="1908" y="4"/>
                    </a:lnTo>
                    <a:lnTo>
                      <a:pt x="1908" y="5"/>
                    </a:lnTo>
                    <a:lnTo>
                      <a:pt x="1906" y="7"/>
                    </a:lnTo>
                    <a:lnTo>
                      <a:pt x="1905" y="8"/>
                    </a:lnTo>
                    <a:lnTo>
                      <a:pt x="1903" y="8"/>
                    </a:lnTo>
                    <a:lnTo>
                      <a:pt x="1892" y="8"/>
                    </a:lnTo>
                    <a:lnTo>
                      <a:pt x="1890" y="8"/>
                    </a:lnTo>
                    <a:lnTo>
                      <a:pt x="1889" y="7"/>
                    </a:lnTo>
                    <a:lnTo>
                      <a:pt x="1888" y="5"/>
                    </a:lnTo>
                    <a:lnTo>
                      <a:pt x="1888" y="4"/>
                    </a:lnTo>
                    <a:lnTo>
                      <a:pt x="1888" y="3"/>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25"/>
              <p:cNvSpPr>
                <a:spLocks noEditPoints="1"/>
              </p:cNvSpPr>
              <p:nvPr/>
            </p:nvSpPr>
            <p:spPr bwMode="auto">
              <a:xfrm>
                <a:off x="105" y="3691"/>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2"/>
                    </a:lnTo>
                    <a:lnTo>
                      <a:pt x="36" y="4"/>
                    </a:lnTo>
                    <a:lnTo>
                      <a:pt x="34" y="5"/>
                    </a:lnTo>
                    <a:lnTo>
                      <a:pt x="34" y="7"/>
                    </a:lnTo>
                    <a:lnTo>
                      <a:pt x="33" y="8"/>
                    </a:lnTo>
                    <a:lnTo>
                      <a:pt x="30" y="8"/>
                    </a:lnTo>
                    <a:lnTo>
                      <a:pt x="4" y="8"/>
                    </a:lnTo>
                    <a:lnTo>
                      <a:pt x="3" y="8"/>
                    </a:lnTo>
                    <a:lnTo>
                      <a:pt x="1" y="7"/>
                    </a:lnTo>
                    <a:lnTo>
                      <a:pt x="0" y="5"/>
                    </a:lnTo>
                    <a:lnTo>
                      <a:pt x="0" y="4"/>
                    </a:lnTo>
                    <a:lnTo>
                      <a:pt x="0" y="2"/>
                    </a:lnTo>
                    <a:lnTo>
                      <a:pt x="1" y="1"/>
                    </a:lnTo>
                    <a:lnTo>
                      <a:pt x="3" y="0"/>
                    </a:lnTo>
                    <a:lnTo>
                      <a:pt x="4" y="0"/>
                    </a:lnTo>
                    <a:lnTo>
                      <a:pt x="4" y="0"/>
                    </a:lnTo>
                    <a:close/>
                    <a:moveTo>
                      <a:pt x="66" y="0"/>
                    </a:moveTo>
                    <a:lnTo>
                      <a:pt x="93" y="0"/>
                    </a:lnTo>
                    <a:lnTo>
                      <a:pt x="95" y="0"/>
                    </a:lnTo>
                    <a:lnTo>
                      <a:pt x="96" y="1"/>
                    </a:lnTo>
                    <a:lnTo>
                      <a:pt x="97" y="2"/>
                    </a:lnTo>
                    <a:lnTo>
                      <a:pt x="97" y="4"/>
                    </a:lnTo>
                    <a:lnTo>
                      <a:pt x="97" y="5"/>
                    </a:lnTo>
                    <a:lnTo>
                      <a:pt x="96" y="7"/>
                    </a:lnTo>
                    <a:lnTo>
                      <a:pt x="95" y="8"/>
                    </a:lnTo>
                    <a:lnTo>
                      <a:pt x="93" y="8"/>
                    </a:lnTo>
                    <a:lnTo>
                      <a:pt x="66" y="8"/>
                    </a:lnTo>
                    <a:lnTo>
                      <a:pt x="64" y="8"/>
                    </a:lnTo>
                    <a:lnTo>
                      <a:pt x="63" y="7"/>
                    </a:lnTo>
                    <a:lnTo>
                      <a:pt x="63" y="5"/>
                    </a:lnTo>
                    <a:lnTo>
                      <a:pt x="62" y="4"/>
                    </a:lnTo>
                    <a:lnTo>
                      <a:pt x="63" y="2"/>
                    </a:lnTo>
                    <a:lnTo>
                      <a:pt x="63" y="1"/>
                    </a:lnTo>
                    <a:lnTo>
                      <a:pt x="64" y="0"/>
                    </a:lnTo>
                    <a:lnTo>
                      <a:pt x="66" y="0"/>
                    </a:lnTo>
                    <a:lnTo>
                      <a:pt x="66" y="0"/>
                    </a:lnTo>
                    <a:close/>
                    <a:moveTo>
                      <a:pt x="129" y="0"/>
                    </a:moveTo>
                    <a:lnTo>
                      <a:pt x="156" y="0"/>
                    </a:lnTo>
                    <a:lnTo>
                      <a:pt x="158" y="0"/>
                    </a:lnTo>
                    <a:lnTo>
                      <a:pt x="159" y="1"/>
                    </a:lnTo>
                    <a:lnTo>
                      <a:pt x="161" y="2"/>
                    </a:lnTo>
                    <a:lnTo>
                      <a:pt x="161" y="4"/>
                    </a:lnTo>
                    <a:lnTo>
                      <a:pt x="161" y="5"/>
                    </a:lnTo>
                    <a:lnTo>
                      <a:pt x="159" y="7"/>
                    </a:lnTo>
                    <a:lnTo>
                      <a:pt x="158" y="8"/>
                    </a:lnTo>
                    <a:lnTo>
                      <a:pt x="156" y="8"/>
                    </a:lnTo>
                    <a:lnTo>
                      <a:pt x="129" y="8"/>
                    </a:lnTo>
                    <a:lnTo>
                      <a:pt x="128" y="8"/>
                    </a:lnTo>
                    <a:lnTo>
                      <a:pt x="126" y="7"/>
                    </a:lnTo>
                    <a:lnTo>
                      <a:pt x="125" y="5"/>
                    </a:lnTo>
                    <a:lnTo>
                      <a:pt x="125" y="4"/>
                    </a:lnTo>
                    <a:lnTo>
                      <a:pt x="125" y="2"/>
                    </a:lnTo>
                    <a:lnTo>
                      <a:pt x="126" y="1"/>
                    </a:lnTo>
                    <a:lnTo>
                      <a:pt x="128" y="0"/>
                    </a:lnTo>
                    <a:lnTo>
                      <a:pt x="129" y="0"/>
                    </a:lnTo>
                    <a:lnTo>
                      <a:pt x="129" y="0"/>
                    </a:lnTo>
                    <a:close/>
                    <a:moveTo>
                      <a:pt x="192" y="0"/>
                    </a:moveTo>
                    <a:lnTo>
                      <a:pt x="220" y="0"/>
                    </a:lnTo>
                    <a:lnTo>
                      <a:pt x="221" y="0"/>
                    </a:lnTo>
                    <a:lnTo>
                      <a:pt x="223" y="1"/>
                    </a:lnTo>
                    <a:lnTo>
                      <a:pt x="224" y="2"/>
                    </a:lnTo>
                    <a:lnTo>
                      <a:pt x="224" y="4"/>
                    </a:lnTo>
                    <a:lnTo>
                      <a:pt x="224" y="5"/>
                    </a:lnTo>
                    <a:lnTo>
                      <a:pt x="223" y="7"/>
                    </a:lnTo>
                    <a:lnTo>
                      <a:pt x="221" y="8"/>
                    </a:lnTo>
                    <a:lnTo>
                      <a:pt x="220" y="8"/>
                    </a:lnTo>
                    <a:lnTo>
                      <a:pt x="192" y="8"/>
                    </a:lnTo>
                    <a:lnTo>
                      <a:pt x="191" y="8"/>
                    </a:lnTo>
                    <a:lnTo>
                      <a:pt x="190" y="7"/>
                    </a:lnTo>
                    <a:lnTo>
                      <a:pt x="188" y="5"/>
                    </a:lnTo>
                    <a:lnTo>
                      <a:pt x="188" y="4"/>
                    </a:lnTo>
                    <a:lnTo>
                      <a:pt x="188" y="2"/>
                    </a:lnTo>
                    <a:lnTo>
                      <a:pt x="190" y="1"/>
                    </a:lnTo>
                    <a:lnTo>
                      <a:pt x="191" y="0"/>
                    </a:lnTo>
                    <a:lnTo>
                      <a:pt x="192" y="0"/>
                    </a:lnTo>
                    <a:lnTo>
                      <a:pt x="192" y="0"/>
                    </a:lnTo>
                    <a:close/>
                    <a:moveTo>
                      <a:pt x="256" y="0"/>
                    </a:moveTo>
                    <a:lnTo>
                      <a:pt x="282" y="0"/>
                    </a:lnTo>
                    <a:lnTo>
                      <a:pt x="285" y="0"/>
                    </a:lnTo>
                    <a:lnTo>
                      <a:pt x="286" y="1"/>
                    </a:lnTo>
                    <a:lnTo>
                      <a:pt x="286" y="2"/>
                    </a:lnTo>
                    <a:lnTo>
                      <a:pt x="287" y="4"/>
                    </a:lnTo>
                    <a:lnTo>
                      <a:pt x="286" y="5"/>
                    </a:lnTo>
                    <a:lnTo>
                      <a:pt x="286" y="7"/>
                    </a:lnTo>
                    <a:lnTo>
                      <a:pt x="285" y="8"/>
                    </a:lnTo>
                    <a:lnTo>
                      <a:pt x="282" y="8"/>
                    </a:lnTo>
                    <a:lnTo>
                      <a:pt x="256" y="8"/>
                    </a:lnTo>
                    <a:lnTo>
                      <a:pt x="254" y="8"/>
                    </a:lnTo>
                    <a:lnTo>
                      <a:pt x="253" y="7"/>
                    </a:lnTo>
                    <a:lnTo>
                      <a:pt x="251" y="5"/>
                    </a:lnTo>
                    <a:lnTo>
                      <a:pt x="251" y="4"/>
                    </a:lnTo>
                    <a:lnTo>
                      <a:pt x="251" y="2"/>
                    </a:lnTo>
                    <a:lnTo>
                      <a:pt x="253" y="1"/>
                    </a:lnTo>
                    <a:lnTo>
                      <a:pt x="254" y="0"/>
                    </a:lnTo>
                    <a:lnTo>
                      <a:pt x="256" y="0"/>
                    </a:lnTo>
                    <a:lnTo>
                      <a:pt x="256" y="0"/>
                    </a:lnTo>
                    <a:close/>
                    <a:moveTo>
                      <a:pt x="318" y="0"/>
                    </a:moveTo>
                    <a:lnTo>
                      <a:pt x="345" y="0"/>
                    </a:lnTo>
                    <a:lnTo>
                      <a:pt x="346" y="0"/>
                    </a:lnTo>
                    <a:lnTo>
                      <a:pt x="348" y="1"/>
                    </a:lnTo>
                    <a:lnTo>
                      <a:pt x="349" y="2"/>
                    </a:lnTo>
                    <a:lnTo>
                      <a:pt x="349" y="4"/>
                    </a:lnTo>
                    <a:lnTo>
                      <a:pt x="349" y="5"/>
                    </a:lnTo>
                    <a:lnTo>
                      <a:pt x="348" y="7"/>
                    </a:lnTo>
                    <a:lnTo>
                      <a:pt x="346" y="8"/>
                    </a:lnTo>
                    <a:lnTo>
                      <a:pt x="345" y="8"/>
                    </a:lnTo>
                    <a:lnTo>
                      <a:pt x="318" y="8"/>
                    </a:lnTo>
                    <a:lnTo>
                      <a:pt x="316" y="8"/>
                    </a:lnTo>
                    <a:lnTo>
                      <a:pt x="315" y="7"/>
                    </a:lnTo>
                    <a:lnTo>
                      <a:pt x="315" y="5"/>
                    </a:lnTo>
                    <a:lnTo>
                      <a:pt x="313" y="4"/>
                    </a:lnTo>
                    <a:lnTo>
                      <a:pt x="315" y="2"/>
                    </a:lnTo>
                    <a:lnTo>
                      <a:pt x="315" y="1"/>
                    </a:lnTo>
                    <a:lnTo>
                      <a:pt x="316" y="0"/>
                    </a:lnTo>
                    <a:lnTo>
                      <a:pt x="318" y="0"/>
                    </a:lnTo>
                    <a:lnTo>
                      <a:pt x="318" y="0"/>
                    </a:lnTo>
                    <a:close/>
                    <a:moveTo>
                      <a:pt x="381" y="0"/>
                    </a:moveTo>
                    <a:lnTo>
                      <a:pt x="408" y="0"/>
                    </a:lnTo>
                    <a:lnTo>
                      <a:pt x="410" y="0"/>
                    </a:lnTo>
                    <a:lnTo>
                      <a:pt x="411" y="1"/>
                    </a:lnTo>
                    <a:lnTo>
                      <a:pt x="413" y="2"/>
                    </a:lnTo>
                    <a:lnTo>
                      <a:pt x="413" y="4"/>
                    </a:lnTo>
                    <a:lnTo>
                      <a:pt x="413" y="5"/>
                    </a:lnTo>
                    <a:lnTo>
                      <a:pt x="411" y="7"/>
                    </a:lnTo>
                    <a:lnTo>
                      <a:pt x="410" y="8"/>
                    </a:lnTo>
                    <a:lnTo>
                      <a:pt x="408" y="8"/>
                    </a:lnTo>
                    <a:lnTo>
                      <a:pt x="381" y="8"/>
                    </a:lnTo>
                    <a:lnTo>
                      <a:pt x="380" y="8"/>
                    </a:lnTo>
                    <a:lnTo>
                      <a:pt x="378" y="7"/>
                    </a:lnTo>
                    <a:lnTo>
                      <a:pt x="377" y="5"/>
                    </a:lnTo>
                    <a:lnTo>
                      <a:pt x="377" y="4"/>
                    </a:lnTo>
                    <a:lnTo>
                      <a:pt x="377" y="2"/>
                    </a:lnTo>
                    <a:lnTo>
                      <a:pt x="378" y="1"/>
                    </a:lnTo>
                    <a:lnTo>
                      <a:pt x="380" y="0"/>
                    </a:lnTo>
                    <a:lnTo>
                      <a:pt x="381" y="0"/>
                    </a:lnTo>
                    <a:lnTo>
                      <a:pt x="381" y="0"/>
                    </a:lnTo>
                    <a:close/>
                    <a:moveTo>
                      <a:pt x="444" y="0"/>
                    </a:moveTo>
                    <a:lnTo>
                      <a:pt x="472" y="0"/>
                    </a:lnTo>
                    <a:lnTo>
                      <a:pt x="473" y="0"/>
                    </a:lnTo>
                    <a:lnTo>
                      <a:pt x="475" y="1"/>
                    </a:lnTo>
                    <a:lnTo>
                      <a:pt x="476" y="2"/>
                    </a:lnTo>
                    <a:lnTo>
                      <a:pt x="476" y="4"/>
                    </a:lnTo>
                    <a:lnTo>
                      <a:pt x="476" y="5"/>
                    </a:lnTo>
                    <a:lnTo>
                      <a:pt x="475" y="7"/>
                    </a:lnTo>
                    <a:lnTo>
                      <a:pt x="473" y="8"/>
                    </a:lnTo>
                    <a:lnTo>
                      <a:pt x="472" y="8"/>
                    </a:lnTo>
                    <a:lnTo>
                      <a:pt x="444" y="8"/>
                    </a:lnTo>
                    <a:lnTo>
                      <a:pt x="443" y="8"/>
                    </a:lnTo>
                    <a:lnTo>
                      <a:pt x="441" y="7"/>
                    </a:lnTo>
                    <a:lnTo>
                      <a:pt x="440" y="5"/>
                    </a:lnTo>
                    <a:lnTo>
                      <a:pt x="440" y="4"/>
                    </a:lnTo>
                    <a:lnTo>
                      <a:pt x="440" y="2"/>
                    </a:lnTo>
                    <a:lnTo>
                      <a:pt x="441" y="1"/>
                    </a:lnTo>
                    <a:lnTo>
                      <a:pt x="443" y="0"/>
                    </a:lnTo>
                    <a:lnTo>
                      <a:pt x="444" y="0"/>
                    </a:lnTo>
                    <a:lnTo>
                      <a:pt x="444" y="0"/>
                    </a:lnTo>
                    <a:close/>
                    <a:moveTo>
                      <a:pt x="508" y="0"/>
                    </a:moveTo>
                    <a:lnTo>
                      <a:pt x="534" y="0"/>
                    </a:lnTo>
                    <a:lnTo>
                      <a:pt x="536" y="0"/>
                    </a:lnTo>
                    <a:lnTo>
                      <a:pt x="538" y="1"/>
                    </a:lnTo>
                    <a:lnTo>
                      <a:pt x="538" y="2"/>
                    </a:lnTo>
                    <a:lnTo>
                      <a:pt x="539" y="4"/>
                    </a:lnTo>
                    <a:lnTo>
                      <a:pt x="538" y="5"/>
                    </a:lnTo>
                    <a:lnTo>
                      <a:pt x="538" y="7"/>
                    </a:lnTo>
                    <a:lnTo>
                      <a:pt x="536" y="8"/>
                    </a:lnTo>
                    <a:lnTo>
                      <a:pt x="534" y="8"/>
                    </a:lnTo>
                    <a:lnTo>
                      <a:pt x="508" y="8"/>
                    </a:lnTo>
                    <a:lnTo>
                      <a:pt x="506" y="8"/>
                    </a:lnTo>
                    <a:lnTo>
                      <a:pt x="505" y="7"/>
                    </a:lnTo>
                    <a:lnTo>
                      <a:pt x="503" y="5"/>
                    </a:lnTo>
                    <a:lnTo>
                      <a:pt x="503" y="4"/>
                    </a:lnTo>
                    <a:lnTo>
                      <a:pt x="503" y="2"/>
                    </a:lnTo>
                    <a:lnTo>
                      <a:pt x="505" y="1"/>
                    </a:lnTo>
                    <a:lnTo>
                      <a:pt x="506" y="0"/>
                    </a:lnTo>
                    <a:lnTo>
                      <a:pt x="508" y="0"/>
                    </a:lnTo>
                    <a:lnTo>
                      <a:pt x="508" y="0"/>
                    </a:lnTo>
                    <a:close/>
                    <a:moveTo>
                      <a:pt x="569" y="0"/>
                    </a:moveTo>
                    <a:lnTo>
                      <a:pt x="597" y="0"/>
                    </a:lnTo>
                    <a:lnTo>
                      <a:pt x="598" y="0"/>
                    </a:lnTo>
                    <a:lnTo>
                      <a:pt x="600" y="1"/>
                    </a:lnTo>
                    <a:lnTo>
                      <a:pt x="601" y="2"/>
                    </a:lnTo>
                    <a:lnTo>
                      <a:pt x="601" y="4"/>
                    </a:lnTo>
                    <a:lnTo>
                      <a:pt x="601" y="5"/>
                    </a:lnTo>
                    <a:lnTo>
                      <a:pt x="600" y="7"/>
                    </a:lnTo>
                    <a:lnTo>
                      <a:pt x="598" y="8"/>
                    </a:lnTo>
                    <a:lnTo>
                      <a:pt x="597" y="8"/>
                    </a:lnTo>
                    <a:lnTo>
                      <a:pt x="569" y="8"/>
                    </a:lnTo>
                    <a:lnTo>
                      <a:pt x="568" y="8"/>
                    </a:lnTo>
                    <a:lnTo>
                      <a:pt x="567" y="7"/>
                    </a:lnTo>
                    <a:lnTo>
                      <a:pt x="567" y="5"/>
                    </a:lnTo>
                    <a:lnTo>
                      <a:pt x="565" y="4"/>
                    </a:lnTo>
                    <a:lnTo>
                      <a:pt x="567" y="2"/>
                    </a:lnTo>
                    <a:lnTo>
                      <a:pt x="567" y="1"/>
                    </a:lnTo>
                    <a:lnTo>
                      <a:pt x="568" y="0"/>
                    </a:lnTo>
                    <a:lnTo>
                      <a:pt x="569" y="0"/>
                    </a:lnTo>
                    <a:lnTo>
                      <a:pt x="569" y="0"/>
                    </a:lnTo>
                    <a:close/>
                    <a:moveTo>
                      <a:pt x="633" y="0"/>
                    </a:moveTo>
                    <a:lnTo>
                      <a:pt x="660" y="0"/>
                    </a:lnTo>
                    <a:lnTo>
                      <a:pt x="662" y="0"/>
                    </a:lnTo>
                    <a:lnTo>
                      <a:pt x="663" y="1"/>
                    </a:lnTo>
                    <a:lnTo>
                      <a:pt x="664" y="2"/>
                    </a:lnTo>
                    <a:lnTo>
                      <a:pt x="664" y="4"/>
                    </a:lnTo>
                    <a:lnTo>
                      <a:pt x="664" y="5"/>
                    </a:lnTo>
                    <a:lnTo>
                      <a:pt x="663" y="7"/>
                    </a:lnTo>
                    <a:lnTo>
                      <a:pt x="662" y="8"/>
                    </a:lnTo>
                    <a:lnTo>
                      <a:pt x="660" y="8"/>
                    </a:lnTo>
                    <a:lnTo>
                      <a:pt x="633" y="8"/>
                    </a:lnTo>
                    <a:lnTo>
                      <a:pt x="631" y="8"/>
                    </a:lnTo>
                    <a:lnTo>
                      <a:pt x="630" y="7"/>
                    </a:lnTo>
                    <a:lnTo>
                      <a:pt x="628" y="5"/>
                    </a:lnTo>
                    <a:lnTo>
                      <a:pt x="628" y="4"/>
                    </a:lnTo>
                    <a:lnTo>
                      <a:pt x="628" y="2"/>
                    </a:lnTo>
                    <a:lnTo>
                      <a:pt x="630" y="1"/>
                    </a:lnTo>
                    <a:lnTo>
                      <a:pt x="631" y="0"/>
                    </a:lnTo>
                    <a:lnTo>
                      <a:pt x="633" y="0"/>
                    </a:lnTo>
                    <a:lnTo>
                      <a:pt x="633" y="0"/>
                    </a:lnTo>
                    <a:close/>
                    <a:moveTo>
                      <a:pt x="696" y="0"/>
                    </a:moveTo>
                    <a:lnTo>
                      <a:pt x="723" y="0"/>
                    </a:lnTo>
                    <a:lnTo>
                      <a:pt x="725" y="0"/>
                    </a:lnTo>
                    <a:lnTo>
                      <a:pt x="726" y="1"/>
                    </a:lnTo>
                    <a:lnTo>
                      <a:pt x="728" y="2"/>
                    </a:lnTo>
                    <a:lnTo>
                      <a:pt x="728" y="4"/>
                    </a:lnTo>
                    <a:lnTo>
                      <a:pt x="728" y="5"/>
                    </a:lnTo>
                    <a:lnTo>
                      <a:pt x="726" y="7"/>
                    </a:lnTo>
                    <a:lnTo>
                      <a:pt x="725" y="8"/>
                    </a:lnTo>
                    <a:lnTo>
                      <a:pt x="723" y="8"/>
                    </a:lnTo>
                    <a:lnTo>
                      <a:pt x="696" y="8"/>
                    </a:lnTo>
                    <a:lnTo>
                      <a:pt x="695" y="8"/>
                    </a:lnTo>
                    <a:lnTo>
                      <a:pt x="693" y="7"/>
                    </a:lnTo>
                    <a:lnTo>
                      <a:pt x="692" y="5"/>
                    </a:lnTo>
                    <a:lnTo>
                      <a:pt x="692" y="4"/>
                    </a:lnTo>
                    <a:lnTo>
                      <a:pt x="692" y="2"/>
                    </a:lnTo>
                    <a:lnTo>
                      <a:pt x="693" y="1"/>
                    </a:lnTo>
                    <a:lnTo>
                      <a:pt x="695" y="0"/>
                    </a:lnTo>
                    <a:lnTo>
                      <a:pt x="696" y="0"/>
                    </a:lnTo>
                    <a:lnTo>
                      <a:pt x="696" y="0"/>
                    </a:lnTo>
                    <a:close/>
                    <a:moveTo>
                      <a:pt x="759" y="0"/>
                    </a:moveTo>
                    <a:lnTo>
                      <a:pt x="785" y="0"/>
                    </a:lnTo>
                    <a:lnTo>
                      <a:pt x="788" y="0"/>
                    </a:lnTo>
                    <a:lnTo>
                      <a:pt x="790" y="1"/>
                    </a:lnTo>
                    <a:lnTo>
                      <a:pt x="790" y="2"/>
                    </a:lnTo>
                    <a:lnTo>
                      <a:pt x="791" y="4"/>
                    </a:lnTo>
                    <a:lnTo>
                      <a:pt x="790" y="5"/>
                    </a:lnTo>
                    <a:lnTo>
                      <a:pt x="790" y="7"/>
                    </a:lnTo>
                    <a:lnTo>
                      <a:pt x="788" y="8"/>
                    </a:lnTo>
                    <a:lnTo>
                      <a:pt x="785" y="8"/>
                    </a:lnTo>
                    <a:lnTo>
                      <a:pt x="759" y="8"/>
                    </a:lnTo>
                    <a:lnTo>
                      <a:pt x="758" y="8"/>
                    </a:lnTo>
                    <a:lnTo>
                      <a:pt x="757" y="7"/>
                    </a:lnTo>
                    <a:lnTo>
                      <a:pt x="755" y="5"/>
                    </a:lnTo>
                    <a:lnTo>
                      <a:pt x="755" y="4"/>
                    </a:lnTo>
                    <a:lnTo>
                      <a:pt x="755" y="2"/>
                    </a:lnTo>
                    <a:lnTo>
                      <a:pt x="757" y="1"/>
                    </a:lnTo>
                    <a:lnTo>
                      <a:pt x="758" y="0"/>
                    </a:lnTo>
                    <a:lnTo>
                      <a:pt x="759" y="0"/>
                    </a:lnTo>
                    <a:lnTo>
                      <a:pt x="759" y="0"/>
                    </a:lnTo>
                    <a:close/>
                    <a:moveTo>
                      <a:pt x="821" y="0"/>
                    </a:moveTo>
                    <a:lnTo>
                      <a:pt x="849" y="0"/>
                    </a:lnTo>
                    <a:lnTo>
                      <a:pt x="850" y="0"/>
                    </a:lnTo>
                    <a:lnTo>
                      <a:pt x="852" y="1"/>
                    </a:lnTo>
                    <a:lnTo>
                      <a:pt x="853" y="2"/>
                    </a:lnTo>
                    <a:lnTo>
                      <a:pt x="853" y="4"/>
                    </a:lnTo>
                    <a:lnTo>
                      <a:pt x="853" y="5"/>
                    </a:lnTo>
                    <a:lnTo>
                      <a:pt x="852" y="7"/>
                    </a:lnTo>
                    <a:lnTo>
                      <a:pt x="850" y="8"/>
                    </a:lnTo>
                    <a:lnTo>
                      <a:pt x="849" y="8"/>
                    </a:lnTo>
                    <a:lnTo>
                      <a:pt x="821" y="8"/>
                    </a:lnTo>
                    <a:lnTo>
                      <a:pt x="820" y="8"/>
                    </a:lnTo>
                    <a:lnTo>
                      <a:pt x="818" y="7"/>
                    </a:lnTo>
                    <a:lnTo>
                      <a:pt x="818" y="5"/>
                    </a:lnTo>
                    <a:lnTo>
                      <a:pt x="817" y="4"/>
                    </a:lnTo>
                    <a:lnTo>
                      <a:pt x="818" y="2"/>
                    </a:lnTo>
                    <a:lnTo>
                      <a:pt x="818" y="1"/>
                    </a:lnTo>
                    <a:lnTo>
                      <a:pt x="820" y="0"/>
                    </a:lnTo>
                    <a:lnTo>
                      <a:pt x="821" y="0"/>
                    </a:lnTo>
                    <a:lnTo>
                      <a:pt x="821" y="0"/>
                    </a:lnTo>
                    <a:close/>
                    <a:moveTo>
                      <a:pt x="885" y="0"/>
                    </a:moveTo>
                    <a:lnTo>
                      <a:pt x="912" y="0"/>
                    </a:lnTo>
                    <a:lnTo>
                      <a:pt x="913" y="0"/>
                    </a:lnTo>
                    <a:lnTo>
                      <a:pt x="915" y="1"/>
                    </a:lnTo>
                    <a:lnTo>
                      <a:pt x="916" y="2"/>
                    </a:lnTo>
                    <a:lnTo>
                      <a:pt x="916" y="4"/>
                    </a:lnTo>
                    <a:lnTo>
                      <a:pt x="916" y="5"/>
                    </a:lnTo>
                    <a:lnTo>
                      <a:pt x="915" y="7"/>
                    </a:lnTo>
                    <a:lnTo>
                      <a:pt x="913" y="8"/>
                    </a:lnTo>
                    <a:lnTo>
                      <a:pt x="912" y="8"/>
                    </a:lnTo>
                    <a:lnTo>
                      <a:pt x="885" y="8"/>
                    </a:lnTo>
                    <a:lnTo>
                      <a:pt x="883" y="8"/>
                    </a:lnTo>
                    <a:lnTo>
                      <a:pt x="882" y="7"/>
                    </a:lnTo>
                    <a:lnTo>
                      <a:pt x="880" y="5"/>
                    </a:lnTo>
                    <a:lnTo>
                      <a:pt x="880" y="4"/>
                    </a:lnTo>
                    <a:lnTo>
                      <a:pt x="880" y="2"/>
                    </a:lnTo>
                    <a:lnTo>
                      <a:pt x="882" y="1"/>
                    </a:lnTo>
                    <a:lnTo>
                      <a:pt x="883" y="0"/>
                    </a:lnTo>
                    <a:lnTo>
                      <a:pt x="885" y="0"/>
                    </a:lnTo>
                    <a:lnTo>
                      <a:pt x="885" y="0"/>
                    </a:lnTo>
                    <a:close/>
                    <a:moveTo>
                      <a:pt x="948" y="0"/>
                    </a:moveTo>
                    <a:lnTo>
                      <a:pt x="975" y="0"/>
                    </a:lnTo>
                    <a:lnTo>
                      <a:pt x="977" y="0"/>
                    </a:lnTo>
                    <a:lnTo>
                      <a:pt x="978" y="1"/>
                    </a:lnTo>
                    <a:lnTo>
                      <a:pt x="980" y="2"/>
                    </a:lnTo>
                    <a:lnTo>
                      <a:pt x="980" y="4"/>
                    </a:lnTo>
                    <a:lnTo>
                      <a:pt x="980" y="5"/>
                    </a:lnTo>
                    <a:lnTo>
                      <a:pt x="978" y="7"/>
                    </a:lnTo>
                    <a:lnTo>
                      <a:pt x="977" y="8"/>
                    </a:lnTo>
                    <a:lnTo>
                      <a:pt x="975" y="8"/>
                    </a:lnTo>
                    <a:lnTo>
                      <a:pt x="948" y="8"/>
                    </a:lnTo>
                    <a:lnTo>
                      <a:pt x="947" y="8"/>
                    </a:lnTo>
                    <a:lnTo>
                      <a:pt x="945" y="7"/>
                    </a:lnTo>
                    <a:lnTo>
                      <a:pt x="944" y="5"/>
                    </a:lnTo>
                    <a:lnTo>
                      <a:pt x="944" y="4"/>
                    </a:lnTo>
                    <a:lnTo>
                      <a:pt x="944" y="2"/>
                    </a:lnTo>
                    <a:lnTo>
                      <a:pt x="945" y="1"/>
                    </a:lnTo>
                    <a:lnTo>
                      <a:pt x="947" y="0"/>
                    </a:lnTo>
                    <a:lnTo>
                      <a:pt x="948" y="0"/>
                    </a:lnTo>
                    <a:lnTo>
                      <a:pt x="948" y="0"/>
                    </a:lnTo>
                    <a:close/>
                    <a:moveTo>
                      <a:pt x="1011" y="0"/>
                    </a:moveTo>
                    <a:lnTo>
                      <a:pt x="1037" y="0"/>
                    </a:lnTo>
                    <a:lnTo>
                      <a:pt x="1040" y="0"/>
                    </a:lnTo>
                    <a:lnTo>
                      <a:pt x="1041" y="1"/>
                    </a:lnTo>
                    <a:lnTo>
                      <a:pt x="1041" y="2"/>
                    </a:lnTo>
                    <a:lnTo>
                      <a:pt x="1043" y="4"/>
                    </a:lnTo>
                    <a:lnTo>
                      <a:pt x="1041" y="5"/>
                    </a:lnTo>
                    <a:lnTo>
                      <a:pt x="1041" y="7"/>
                    </a:lnTo>
                    <a:lnTo>
                      <a:pt x="1040" y="8"/>
                    </a:lnTo>
                    <a:lnTo>
                      <a:pt x="1037" y="8"/>
                    </a:lnTo>
                    <a:lnTo>
                      <a:pt x="1011" y="8"/>
                    </a:lnTo>
                    <a:lnTo>
                      <a:pt x="1010" y="8"/>
                    </a:lnTo>
                    <a:lnTo>
                      <a:pt x="1008" y="7"/>
                    </a:lnTo>
                    <a:lnTo>
                      <a:pt x="1007" y="5"/>
                    </a:lnTo>
                    <a:lnTo>
                      <a:pt x="1007" y="4"/>
                    </a:lnTo>
                    <a:lnTo>
                      <a:pt x="1007" y="2"/>
                    </a:lnTo>
                    <a:lnTo>
                      <a:pt x="1008" y="1"/>
                    </a:lnTo>
                    <a:lnTo>
                      <a:pt x="1010" y="0"/>
                    </a:lnTo>
                    <a:lnTo>
                      <a:pt x="1011" y="0"/>
                    </a:lnTo>
                    <a:lnTo>
                      <a:pt x="1011" y="0"/>
                    </a:lnTo>
                    <a:close/>
                    <a:moveTo>
                      <a:pt x="1073" y="0"/>
                    </a:moveTo>
                    <a:lnTo>
                      <a:pt x="1100" y="0"/>
                    </a:lnTo>
                    <a:lnTo>
                      <a:pt x="1102" y="0"/>
                    </a:lnTo>
                    <a:lnTo>
                      <a:pt x="1103" y="1"/>
                    </a:lnTo>
                    <a:lnTo>
                      <a:pt x="1105" y="2"/>
                    </a:lnTo>
                    <a:lnTo>
                      <a:pt x="1105" y="4"/>
                    </a:lnTo>
                    <a:lnTo>
                      <a:pt x="1105" y="5"/>
                    </a:lnTo>
                    <a:lnTo>
                      <a:pt x="1103" y="7"/>
                    </a:lnTo>
                    <a:lnTo>
                      <a:pt x="1102" y="8"/>
                    </a:lnTo>
                    <a:lnTo>
                      <a:pt x="1100" y="8"/>
                    </a:lnTo>
                    <a:lnTo>
                      <a:pt x="1073" y="8"/>
                    </a:lnTo>
                    <a:lnTo>
                      <a:pt x="1072" y="8"/>
                    </a:lnTo>
                    <a:lnTo>
                      <a:pt x="1070" y="7"/>
                    </a:lnTo>
                    <a:lnTo>
                      <a:pt x="1070" y="5"/>
                    </a:lnTo>
                    <a:lnTo>
                      <a:pt x="1069" y="4"/>
                    </a:lnTo>
                    <a:lnTo>
                      <a:pt x="1070" y="2"/>
                    </a:lnTo>
                    <a:lnTo>
                      <a:pt x="1070" y="1"/>
                    </a:lnTo>
                    <a:lnTo>
                      <a:pt x="1072" y="0"/>
                    </a:lnTo>
                    <a:lnTo>
                      <a:pt x="1073" y="0"/>
                    </a:lnTo>
                    <a:lnTo>
                      <a:pt x="1073" y="0"/>
                    </a:lnTo>
                    <a:close/>
                    <a:moveTo>
                      <a:pt x="1136" y="0"/>
                    </a:moveTo>
                    <a:lnTo>
                      <a:pt x="1164" y="0"/>
                    </a:lnTo>
                    <a:lnTo>
                      <a:pt x="1165" y="0"/>
                    </a:lnTo>
                    <a:lnTo>
                      <a:pt x="1167" y="1"/>
                    </a:lnTo>
                    <a:lnTo>
                      <a:pt x="1168" y="2"/>
                    </a:lnTo>
                    <a:lnTo>
                      <a:pt x="1168" y="4"/>
                    </a:lnTo>
                    <a:lnTo>
                      <a:pt x="1168" y="5"/>
                    </a:lnTo>
                    <a:lnTo>
                      <a:pt x="1167" y="7"/>
                    </a:lnTo>
                    <a:lnTo>
                      <a:pt x="1165" y="8"/>
                    </a:lnTo>
                    <a:lnTo>
                      <a:pt x="1164" y="8"/>
                    </a:lnTo>
                    <a:lnTo>
                      <a:pt x="1136" y="8"/>
                    </a:lnTo>
                    <a:lnTo>
                      <a:pt x="1135" y="8"/>
                    </a:lnTo>
                    <a:lnTo>
                      <a:pt x="1134" y="7"/>
                    </a:lnTo>
                    <a:lnTo>
                      <a:pt x="1132" y="5"/>
                    </a:lnTo>
                    <a:lnTo>
                      <a:pt x="1132" y="4"/>
                    </a:lnTo>
                    <a:lnTo>
                      <a:pt x="1132" y="2"/>
                    </a:lnTo>
                    <a:lnTo>
                      <a:pt x="1134" y="1"/>
                    </a:lnTo>
                    <a:lnTo>
                      <a:pt x="1135" y="0"/>
                    </a:lnTo>
                    <a:lnTo>
                      <a:pt x="1136" y="0"/>
                    </a:lnTo>
                    <a:lnTo>
                      <a:pt x="1136" y="0"/>
                    </a:lnTo>
                    <a:close/>
                    <a:moveTo>
                      <a:pt x="1200" y="0"/>
                    </a:moveTo>
                    <a:lnTo>
                      <a:pt x="1227" y="0"/>
                    </a:lnTo>
                    <a:lnTo>
                      <a:pt x="1229" y="0"/>
                    </a:lnTo>
                    <a:lnTo>
                      <a:pt x="1230" y="1"/>
                    </a:lnTo>
                    <a:lnTo>
                      <a:pt x="1231" y="2"/>
                    </a:lnTo>
                    <a:lnTo>
                      <a:pt x="1231" y="4"/>
                    </a:lnTo>
                    <a:lnTo>
                      <a:pt x="1231" y="5"/>
                    </a:lnTo>
                    <a:lnTo>
                      <a:pt x="1230" y="7"/>
                    </a:lnTo>
                    <a:lnTo>
                      <a:pt x="1229" y="8"/>
                    </a:lnTo>
                    <a:lnTo>
                      <a:pt x="1227" y="8"/>
                    </a:lnTo>
                    <a:lnTo>
                      <a:pt x="1200" y="8"/>
                    </a:lnTo>
                    <a:lnTo>
                      <a:pt x="1198" y="8"/>
                    </a:lnTo>
                    <a:lnTo>
                      <a:pt x="1197" y="7"/>
                    </a:lnTo>
                    <a:lnTo>
                      <a:pt x="1195" y="5"/>
                    </a:lnTo>
                    <a:lnTo>
                      <a:pt x="1195" y="4"/>
                    </a:lnTo>
                    <a:lnTo>
                      <a:pt x="1195" y="2"/>
                    </a:lnTo>
                    <a:lnTo>
                      <a:pt x="1197" y="1"/>
                    </a:lnTo>
                    <a:lnTo>
                      <a:pt x="1198" y="0"/>
                    </a:lnTo>
                    <a:lnTo>
                      <a:pt x="1200" y="0"/>
                    </a:lnTo>
                    <a:lnTo>
                      <a:pt x="1200" y="0"/>
                    </a:lnTo>
                    <a:close/>
                    <a:moveTo>
                      <a:pt x="1263" y="0"/>
                    </a:moveTo>
                    <a:lnTo>
                      <a:pt x="1289" y="0"/>
                    </a:lnTo>
                    <a:lnTo>
                      <a:pt x="1292" y="0"/>
                    </a:lnTo>
                    <a:lnTo>
                      <a:pt x="1293" y="1"/>
                    </a:lnTo>
                    <a:lnTo>
                      <a:pt x="1293" y="2"/>
                    </a:lnTo>
                    <a:lnTo>
                      <a:pt x="1295" y="4"/>
                    </a:lnTo>
                    <a:lnTo>
                      <a:pt x="1293" y="5"/>
                    </a:lnTo>
                    <a:lnTo>
                      <a:pt x="1293" y="7"/>
                    </a:lnTo>
                    <a:lnTo>
                      <a:pt x="1292" y="8"/>
                    </a:lnTo>
                    <a:lnTo>
                      <a:pt x="1289" y="8"/>
                    </a:lnTo>
                    <a:lnTo>
                      <a:pt x="1263" y="8"/>
                    </a:lnTo>
                    <a:lnTo>
                      <a:pt x="1262" y="8"/>
                    </a:lnTo>
                    <a:lnTo>
                      <a:pt x="1260" y="7"/>
                    </a:lnTo>
                    <a:lnTo>
                      <a:pt x="1259" y="5"/>
                    </a:lnTo>
                    <a:lnTo>
                      <a:pt x="1259" y="4"/>
                    </a:lnTo>
                    <a:lnTo>
                      <a:pt x="1259" y="2"/>
                    </a:lnTo>
                    <a:lnTo>
                      <a:pt x="1260" y="1"/>
                    </a:lnTo>
                    <a:lnTo>
                      <a:pt x="1262" y="0"/>
                    </a:lnTo>
                    <a:lnTo>
                      <a:pt x="1263" y="0"/>
                    </a:lnTo>
                    <a:lnTo>
                      <a:pt x="1263" y="0"/>
                    </a:lnTo>
                    <a:close/>
                    <a:moveTo>
                      <a:pt x="1325" y="0"/>
                    </a:moveTo>
                    <a:lnTo>
                      <a:pt x="1352" y="0"/>
                    </a:lnTo>
                    <a:lnTo>
                      <a:pt x="1354" y="0"/>
                    </a:lnTo>
                    <a:lnTo>
                      <a:pt x="1355" y="1"/>
                    </a:lnTo>
                    <a:lnTo>
                      <a:pt x="1357" y="2"/>
                    </a:lnTo>
                    <a:lnTo>
                      <a:pt x="1357" y="4"/>
                    </a:lnTo>
                    <a:lnTo>
                      <a:pt x="1357" y="5"/>
                    </a:lnTo>
                    <a:lnTo>
                      <a:pt x="1355" y="7"/>
                    </a:lnTo>
                    <a:lnTo>
                      <a:pt x="1354" y="8"/>
                    </a:lnTo>
                    <a:lnTo>
                      <a:pt x="1352" y="8"/>
                    </a:lnTo>
                    <a:lnTo>
                      <a:pt x="1325" y="8"/>
                    </a:lnTo>
                    <a:lnTo>
                      <a:pt x="1324" y="8"/>
                    </a:lnTo>
                    <a:lnTo>
                      <a:pt x="1322" y="7"/>
                    </a:lnTo>
                    <a:lnTo>
                      <a:pt x="1322" y="5"/>
                    </a:lnTo>
                    <a:lnTo>
                      <a:pt x="1321" y="4"/>
                    </a:lnTo>
                    <a:lnTo>
                      <a:pt x="1322" y="2"/>
                    </a:lnTo>
                    <a:lnTo>
                      <a:pt x="1322" y="1"/>
                    </a:lnTo>
                    <a:lnTo>
                      <a:pt x="1324" y="0"/>
                    </a:lnTo>
                    <a:lnTo>
                      <a:pt x="1325" y="0"/>
                    </a:lnTo>
                    <a:lnTo>
                      <a:pt x="1325" y="0"/>
                    </a:lnTo>
                    <a:close/>
                    <a:moveTo>
                      <a:pt x="1388" y="0"/>
                    </a:moveTo>
                    <a:lnTo>
                      <a:pt x="1416" y="0"/>
                    </a:lnTo>
                    <a:lnTo>
                      <a:pt x="1417" y="0"/>
                    </a:lnTo>
                    <a:lnTo>
                      <a:pt x="1418" y="1"/>
                    </a:lnTo>
                    <a:lnTo>
                      <a:pt x="1420" y="2"/>
                    </a:lnTo>
                    <a:lnTo>
                      <a:pt x="1420" y="4"/>
                    </a:lnTo>
                    <a:lnTo>
                      <a:pt x="1420" y="5"/>
                    </a:lnTo>
                    <a:lnTo>
                      <a:pt x="1418" y="7"/>
                    </a:lnTo>
                    <a:lnTo>
                      <a:pt x="1417" y="8"/>
                    </a:lnTo>
                    <a:lnTo>
                      <a:pt x="1416" y="8"/>
                    </a:lnTo>
                    <a:lnTo>
                      <a:pt x="1388" y="8"/>
                    </a:lnTo>
                    <a:lnTo>
                      <a:pt x="1387" y="8"/>
                    </a:lnTo>
                    <a:lnTo>
                      <a:pt x="1385" y="7"/>
                    </a:lnTo>
                    <a:lnTo>
                      <a:pt x="1384" y="5"/>
                    </a:lnTo>
                    <a:lnTo>
                      <a:pt x="1384" y="4"/>
                    </a:lnTo>
                    <a:lnTo>
                      <a:pt x="1384" y="2"/>
                    </a:lnTo>
                    <a:lnTo>
                      <a:pt x="1385" y="1"/>
                    </a:lnTo>
                    <a:lnTo>
                      <a:pt x="1387" y="0"/>
                    </a:lnTo>
                    <a:lnTo>
                      <a:pt x="1388" y="0"/>
                    </a:lnTo>
                    <a:lnTo>
                      <a:pt x="1388" y="0"/>
                    </a:lnTo>
                    <a:close/>
                    <a:moveTo>
                      <a:pt x="1452" y="0"/>
                    </a:moveTo>
                    <a:lnTo>
                      <a:pt x="1479" y="0"/>
                    </a:lnTo>
                    <a:lnTo>
                      <a:pt x="1480" y="0"/>
                    </a:lnTo>
                    <a:lnTo>
                      <a:pt x="1482" y="1"/>
                    </a:lnTo>
                    <a:lnTo>
                      <a:pt x="1483" y="2"/>
                    </a:lnTo>
                    <a:lnTo>
                      <a:pt x="1483" y="4"/>
                    </a:lnTo>
                    <a:lnTo>
                      <a:pt x="1483" y="5"/>
                    </a:lnTo>
                    <a:lnTo>
                      <a:pt x="1482" y="7"/>
                    </a:lnTo>
                    <a:lnTo>
                      <a:pt x="1480" y="8"/>
                    </a:lnTo>
                    <a:lnTo>
                      <a:pt x="1479" y="8"/>
                    </a:lnTo>
                    <a:lnTo>
                      <a:pt x="1452" y="8"/>
                    </a:lnTo>
                    <a:lnTo>
                      <a:pt x="1450" y="8"/>
                    </a:lnTo>
                    <a:lnTo>
                      <a:pt x="1449" y="7"/>
                    </a:lnTo>
                    <a:lnTo>
                      <a:pt x="1447" y="5"/>
                    </a:lnTo>
                    <a:lnTo>
                      <a:pt x="1447" y="4"/>
                    </a:lnTo>
                    <a:lnTo>
                      <a:pt x="1447" y="2"/>
                    </a:lnTo>
                    <a:lnTo>
                      <a:pt x="1449" y="1"/>
                    </a:lnTo>
                    <a:lnTo>
                      <a:pt x="1450" y="0"/>
                    </a:lnTo>
                    <a:lnTo>
                      <a:pt x="1452" y="0"/>
                    </a:lnTo>
                    <a:lnTo>
                      <a:pt x="1452" y="0"/>
                    </a:lnTo>
                    <a:close/>
                    <a:moveTo>
                      <a:pt x="1515" y="0"/>
                    </a:moveTo>
                    <a:lnTo>
                      <a:pt x="1541" y="0"/>
                    </a:lnTo>
                    <a:lnTo>
                      <a:pt x="1544" y="0"/>
                    </a:lnTo>
                    <a:lnTo>
                      <a:pt x="1545" y="1"/>
                    </a:lnTo>
                    <a:lnTo>
                      <a:pt x="1545" y="2"/>
                    </a:lnTo>
                    <a:lnTo>
                      <a:pt x="1547" y="4"/>
                    </a:lnTo>
                    <a:lnTo>
                      <a:pt x="1545" y="5"/>
                    </a:lnTo>
                    <a:lnTo>
                      <a:pt x="1545" y="7"/>
                    </a:lnTo>
                    <a:lnTo>
                      <a:pt x="1544" y="8"/>
                    </a:lnTo>
                    <a:lnTo>
                      <a:pt x="1541" y="8"/>
                    </a:lnTo>
                    <a:lnTo>
                      <a:pt x="1515" y="8"/>
                    </a:lnTo>
                    <a:lnTo>
                      <a:pt x="1513" y="8"/>
                    </a:lnTo>
                    <a:lnTo>
                      <a:pt x="1512" y="7"/>
                    </a:lnTo>
                    <a:lnTo>
                      <a:pt x="1511" y="5"/>
                    </a:lnTo>
                    <a:lnTo>
                      <a:pt x="1511" y="4"/>
                    </a:lnTo>
                    <a:lnTo>
                      <a:pt x="1511" y="2"/>
                    </a:lnTo>
                    <a:lnTo>
                      <a:pt x="1512" y="1"/>
                    </a:lnTo>
                    <a:lnTo>
                      <a:pt x="1513" y="0"/>
                    </a:lnTo>
                    <a:lnTo>
                      <a:pt x="1515" y="0"/>
                    </a:lnTo>
                    <a:lnTo>
                      <a:pt x="1515" y="0"/>
                    </a:lnTo>
                    <a:close/>
                    <a:moveTo>
                      <a:pt x="1577" y="0"/>
                    </a:moveTo>
                    <a:lnTo>
                      <a:pt x="1604" y="0"/>
                    </a:lnTo>
                    <a:lnTo>
                      <a:pt x="1606" y="0"/>
                    </a:lnTo>
                    <a:lnTo>
                      <a:pt x="1607" y="1"/>
                    </a:lnTo>
                    <a:lnTo>
                      <a:pt x="1608" y="2"/>
                    </a:lnTo>
                    <a:lnTo>
                      <a:pt x="1608" y="4"/>
                    </a:lnTo>
                    <a:lnTo>
                      <a:pt x="1608" y="5"/>
                    </a:lnTo>
                    <a:lnTo>
                      <a:pt x="1607" y="7"/>
                    </a:lnTo>
                    <a:lnTo>
                      <a:pt x="1606" y="8"/>
                    </a:lnTo>
                    <a:lnTo>
                      <a:pt x="1604" y="8"/>
                    </a:lnTo>
                    <a:lnTo>
                      <a:pt x="1577" y="8"/>
                    </a:lnTo>
                    <a:lnTo>
                      <a:pt x="1575" y="8"/>
                    </a:lnTo>
                    <a:lnTo>
                      <a:pt x="1574" y="7"/>
                    </a:lnTo>
                    <a:lnTo>
                      <a:pt x="1574" y="5"/>
                    </a:lnTo>
                    <a:lnTo>
                      <a:pt x="1572" y="4"/>
                    </a:lnTo>
                    <a:lnTo>
                      <a:pt x="1574" y="2"/>
                    </a:lnTo>
                    <a:lnTo>
                      <a:pt x="1574" y="1"/>
                    </a:lnTo>
                    <a:lnTo>
                      <a:pt x="1575" y="0"/>
                    </a:lnTo>
                    <a:lnTo>
                      <a:pt x="1577" y="0"/>
                    </a:lnTo>
                    <a:lnTo>
                      <a:pt x="1577" y="0"/>
                    </a:lnTo>
                    <a:close/>
                    <a:moveTo>
                      <a:pt x="1640" y="0"/>
                    </a:moveTo>
                    <a:lnTo>
                      <a:pt x="1667" y="0"/>
                    </a:lnTo>
                    <a:lnTo>
                      <a:pt x="1669" y="0"/>
                    </a:lnTo>
                    <a:lnTo>
                      <a:pt x="1670" y="1"/>
                    </a:lnTo>
                    <a:lnTo>
                      <a:pt x="1672" y="2"/>
                    </a:lnTo>
                    <a:lnTo>
                      <a:pt x="1672" y="4"/>
                    </a:lnTo>
                    <a:lnTo>
                      <a:pt x="1672" y="5"/>
                    </a:lnTo>
                    <a:lnTo>
                      <a:pt x="1670" y="7"/>
                    </a:lnTo>
                    <a:lnTo>
                      <a:pt x="1669" y="8"/>
                    </a:lnTo>
                    <a:lnTo>
                      <a:pt x="1667" y="8"/>
                    </a:lnTo>
                    <a:lnTo>
                      <a:pt x="1640" y="8"/>
                    </a:lnTo>
                    <a:lnTo>
                      <a:pt x="1639" y="8"/>
                    </a:lnTo>
                    <a:lnTo>
                      <a:pt x="1637" y="7"/>
                    </a:lnTo>
                    <a:lnTo>
                      <a:pt x="1636" y="5"/>
                    </a:lnTo>
                    <a:lnTo>
                      <a:pt x="1636" y="4"/>
                    </a:lnTo>
                    <a:lnTo>
                      <a:pt x="1636" y="2"/>
                    </a:lnTo>
                    <a:lnTo>
                      <a:pt x="1637" y="1"/>
                    </a:lnTo>
                    <a:lnTo>
                      <a:pt x="1639" y="0"/>
                    </a:lnTo>
                    <a:lnTo>
                      <a:pt x="1640" y="0"/>
                    </a:lnTo>
                    <a:lnTo>
                      <a:pt x="1640" y="0"/>
                    </a:lnTo>
                    <a:close/>
                    <a:moveTo>
                      <a:pt x="1703" y="0"/>
                    </a:moveTo>
                    <a:lnTo>
                      <a:pt x="1731" y="0"/>
                    </a:lnTo>
                    <a:lnTo>
                      <a:pt x="1732" y="0"/>
                    </a:lnTo>
                    <a:lnTo>
                      <a:pt x="1734" y="1"/>
                    </a:lnTo>
                    <a:lnTo>
                      <a:pt x="1735" y="2"/>
                    </a:lnTo>
                    <a:lnTo>
                      <a:pt x="1735" y="4"/>
                    </a:lnTo>
                    <a:lnTo>
                      <a:pt x="1735" y="5"/>
                    </a:lnTo>
                    <a:lnTo>
                      <a:pt x="1734" y="7"/>
                    </a:lnTo>
                    <a:lnTo>
                      <a:pt x="1732" y="8"/>
                    </a:lnTo>
                    <a:lnTo>
                      <a:pt x="1731" y="8"/>
                    </a:lnTo>
                    <a:lnTo>
                      <a:pt x="1703" y="8"/>
                    </a:lnTo>
                    <a:lnTo>
                      <a:pt x="1702" y="8"/>
                    </a:lnTo>
                    <a:lnTo>
                      <a:pt x="1701" y="7"/>
                    </a:lnTo>
                    <a:lnTo>
                      <a:pt x="1699" y="5"/>
                    </a:lnTo>
                    <a:lnTo>
                      <a:pt x="1699" y="4"/>
                    </a:lnTo>
                    <a:lnTo>
                      <a:pt x="1699" y="2"/>
                    </a:lnTo>
                    <a:lnTo>
                      <a:pt x="1701" y="1"/>
                    </a:lnTo>
                    <a:lnTo>
                      <a:pt x="1702" y="0"/>
                    </a:lnTo>
                    <a:lnTo>
                      <a:pt x="1703" y="0"/>
                    </a:lnTo>
                    <a:lnTo>
                      <a:pt x="1703" y="0"/>
                    </a:lnTo>
                    <a:close/>
                    <a:moveTo>
                      <a:pt x="1767" y="0"/>
                    </a:moveTo>
                    <a:lnTo>
                      <a:pt x="1793" y="0"/>
                    </a:lnTo>
                    <a:lnTo>
                      <a:pt x="1796" y="0"/>
                    </a:lnTo>
                    <a:lnTo>
                      <a:pt x="1797" y="1"/>
                    </a:lnTo>
                    <a:lnTo>
                      <a:pt x="1797" y="2"/>
                    </a:lnTo>
                    <a:lnTo>
                      <a:pt x="1798" y="4"/>
                    </a:lnTo>
                    <a:lnTo>
                      <a:pt x="1797" y="5"/>
                    </a:lnTo>
                    <a:lnTo>
                      <a:pt x="1797" y="7"/>
                    </a:lnTo>
                    <a:lnTo>
                      <a:pt x="1796" y="8"/>
                    </a:lnTo>
                    <a:lnTo>
                      <a:pt x="1793" y="8"/>
                    </a:lnTo>
                    <a:lnTo>
                      <a:pt x="1767" y="8"/>
                    </a:lnTo>
                    <a:lnTo>
                      <a:pt x="1765" y="8"/>
                    </a:lnTo>
                    <a:lnTo>
                      <a:pt x="1764" y="7"/>
                    </a:lnTo>
                    <a:lnTo>
                      <a:pt x="1762" y="5"/>
                    </a:lnTo>
                    <a:lnTo>
                      <a:pt x="1762" y="4"/>
                    </a:lnTo>
                    <a:lnTo>
                      <a:pt x="1762" y="2"/>
                    </a:lnTo>
                    <a:lnTo>
                      <a:pt x="1764" y="1"/>
                    </a:lnTo>
                    <a:lnTo>
                      <a:pt x="1765" y="0"/>
                    </a:lnTo>
                    <a:lnTo>
                      <a:pt x="1767" y="0"/>
                    </a:lnTo>
                    <a:lnTo>
                      <a:pt x="1767" y="0"/>
                    </a:lnTo>
                    <a:close/>
                    <a:moveTo>
                      <a:pt x="1829" y="0"/>
                    </a:moveTo>
                    <a:lnTo>
                      <a:pt x="1856" y="0"/>
                    </a:lnTo>
                    <a:lnTo>
                      <a:pt x="1857" y="0"/>
                    </a:lnTo>
                    <a:lnTo>
                      <a:pt x="1859" y="1"/>
                    </a:lnTo>
                    <a:lnTo>
                      <a:pt x="1860" y="2"/>
                    </a:lnTo>
                    <a:lnTo>
                      <a:pt x="1860" y="4"/>
                    </a:lnTo>
                    <a:lnTo>
                      <a:pt x="1860" y="5"/>
                    </a:lnTo>
                    <a:lnTo>
                      <a:pt x="1859" y="7"/>
                    </a:lnTo>
                    <a:lnTo>
                      <a:pt x="1857" y="8"/>
                    </a:lnTo>
                    <a:lnTo>
                      <a:pt x="1856" y="8"/>
                    </a:lnTo>
                    <a:lnTo>
                      <a:pt x="1829" y="8"/>
                    </a:lnTo>
                    <a:lnTo>
                      <a:pt x="1827" y="8"/>
                    </a:lnTo>
                    <a:lnTo>
                      <a:pt x="1826" y="7"/>
                    </a:lnTo>
                    <a:lnTo>
                      <a:pt x="1826" y="5"/>
                    </a:lnTo>
                    <a:lnTo>
                      <a:pt x="1824" y="4"/>
                    </a:lnTo>
                    <a:lnTo>
                      <a:pt x="1826" y="2"/>
                    </a:lnTo>
                    <a:lnTo>
                      <a:pt x="1826" y="1"/>
                    </a:lnTo>
                    <a:lnTo>
                      <a:pt x="1827" y="0"/>
                    </a:lnTo>
                    <a:lnTo>
                      <a:pt x="1829" y="0"/>
                    </a:lnTo>
                    <a:lnTo>
                      <a:pt x="1829" y="0"/>
                    </a:lnTo>
                    <a:close/>
                    <a:moveTo>
                      <a:pt x="1892" y="0"/>
                    </a:moveTo>
                    <a:lnTo>
                      <a:pt x="1903" y="0"/>
                    </a:lnTo>
                    <a:lnTo>
                      <a:pt x="1905" y="0"/>
                    </a:lnTo>
                    <a:lnTo>
                      <a:pt x="1906" y="1"/>
                    </a:lnTo>
                    <a:lnTo>
                      <a:pt x="1908" y="2"/>
                    </a:lnTo>
                    <a:lnTo>
                      <a:pt x="1908" y="4"/>
                    </a:lnTo>
                    <a:lnTo>
                      <a:pt x="1908" y="5"/>
                    </a:lnTo>
                    <a:lnTo>
                      <a:pt x="1906" y="7"/>
                    </a:lnTo>
                    <a:lnTo>
                      <a:pt x="1905" y="8"/>
                    </a:lnTo>
                    <a:lnTo>
                      <a:pt x="1903" y="8"/>
                    </a:lnTo>
                    <a:lnTo>
                      <a:pt x="1892" y="8"/>
                    </a:lnTo>
                    <a:lnTo>
                      <a:pt x="1890" y="8"/>
                    </a:lnTo>
                    <a:lnTo>
                      <a:pt x="1889" y="7"/>
                    </a:lnTo>
                    <a:lnTo>
                      <a:pt x="1888" y="5"/>
                    </a:lnTo>
                    <a:lnTo>
                      <a:pt x="1888" y="4"/>
                    </a:lnTo>
                    <a:lnTo>
                      <a:pt x="1888" y="2"/>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26"/>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27"/>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28"/>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29"/>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30"/>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31"/>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32"/>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33"/>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34"/>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35"/>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36"/>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37"/>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38"/>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39"/>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40"/>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41"/>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42"/>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43"/>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Line 44"/>
              <p:cNvSpPr>
                <a:spLocks noChangeShapeType="1"/>
              </p:cNvSpPr>
              <p:nvPr/>
            </p:nvSpPr>
            <p:spPr bwMode="auto">
              <a:xfrm flipH="1">
                <a:off x="337" y="2777"/>
                <a:ext cx="1221" cy="1224"/>
              </a:xfrm>
              <a:prstGeom prst="line">
                <a:avLst/>
              </a:prstGeom>
              <a:noFill/>
              <a:ln w="30163">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Line 45"/>
              <p:cNvSpPr>
                <a:spLocks noChangeShapeType="1"/>
              </p:cNvSpPr>
              <p:nvPr/>
            </p:nvSpPr>
            <p:spPr bwMode="auto">
              <a:xfrm flipH="1" flipV="1">
                <a:off x="337" y="2777"/>
                <a:ext cx="1221" cy="1224"/>
              </a:xfrm>
              <a:prstGeom prst="line">
                <a:avLst/>
              </a:prstGeom>
              <a:noFill/>
              <a:ln w="30163">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46"/>
              <p:cNvSpPr>
                <a:spLocks/>
              </p:cNvSpPr>
              <p:nvPr/>
            </p:nvSpPr>
            <p:spPr bwMode="auto">
              <a:xfrm>
                <a:off x="1302" y="3193"/>
                <a:ext cx="44" cy="185"/>
              </a:xfrm>
              <a:custGeom>
                <a:avLst/>
                <a:gdLst/>
                <a:ahLst/>
                <a:cxnLst>
                  <a:cxn ang="0">
                    <a:pos x="49" y="209"/>
                  </a:cxn>
                  <a:cxn ang="0">
                    <a:pos x="49" y="193"/>
                  </a:cxn>
                  <a:cxn ang="0">
                    <a:pos x="48" y="179"/>
                  </a:cxn>
                  <a:cxn ang="0">
                    <a:pos x="48" y="163"/>
                  </a:cxn>
                  <a:cxn ang="0">
                    <a:pos x="46" y="148"/>
                  </a:cxn>
                  <a:cxn ang="0">
                    <a:pos x="43" y="134"/>
                  </a:cxn>
                  <a:cxn ang="0">
                    <a:pos x="42" y="120"/>
                  </a:cxn>
                  <a:cxn ang="0">
                    <a:pos x="39" y="107"/>
                  </a:cxn>
                  <a:cxn ang="0">
                    <a:pos x="36" y="92"/>
                  </a:cxn>
                  <a:cxn ang="0">
                    <a:pos x="33" y="79"/>
                  </a:cxn>
                  <a:cxn ang="0">
                    <a:pos x="29" y="66"/>
                  </a:cxn>
                  <a:cxn ang="0">
                    <a:pos x="26" y="55"/>
                  </a:cxn>
                  <a:cxn ang="0">
                    <a:pos x="22" y="42"/>
                  </a:cxn>
                  <a:cxn ang="0">
                    <a:pos x="16" y="30"/>
                  </a:cxn>
                  <a:cxn ang="0">
                    <a:pos x="12" y="20"/>
                  </a:cxn>
                  <a:cxn ang="0">
                    <a:pos x="6" y="9"/>
                  </a:cxn>
                  <a:cxn ang="0">
                    <a:pos x="0" y="0"/>
                  </a:cxn>
                </a:cxnLst>
                <a:rect l="0" t="0" r="r" b="b"/>
                <a:pathLst>
                  <a:path w="49" h="209">
                    <a:moveTo>
                      <a:pt x="49" y="209"/>
                    </a:moveTo>
                    <a:lnTo>
                      <a:pt x="49" y="193"/>
                    </a:lnTo>
                    <a:lnTo>
                      <a:pt x="48" y="179"/>
                    </a:lnTo>
                    <a:lnTo>
                      <a:pt x="48" y="163"/>
                    </a:lnTo>
                    <a:lnTo>
                      <a:pt x="46" y="148"/>
                    </a:lnTo>
                    <a:lnTo>
                      <a:pt x="43" y="134"/>
                    </a:lnTo>
                    <a:lnTo>
                      <a:pt x="42" y="120"/>
                    </a:lnTo>
                    <a:lnTo>
                      <a:pt x="39" y="107"/>
                    </a:lnTo>
                    <a:lnTo>
                      <a:pt x="36" y="92"/>
                    </a:lnTo>
                    <a:lnTo>
                      <a:pt x="33" y="79"/>
                    </a:lnTo>
                    <a:lnTo>
                      <a:pt x="29" y="66"/>
                    </a:lnTo>
                    <a:lnTo>
                      <a:pt x="26" y="55"/>
                    </a:lnTo>
                    <a:lnTo>
                      <a:pt x="22" y="42"/>
                    </a:lnTo>
                    <a:lnTo>
                      <a:pt x="16" y="30"/>
                    </a:lnTo>
                    <a:lnTo>
                      <a:pt x="12" y="20"/>
                    </a:lnTo>
                    <a:lnTo>
                      <a:pt x="6" y="9"/>
                    </a:lnTo>
                    <a:lnTo>
                      <a:pt x="0"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Rectangle 47"/>
              <p:cNvSpPr>
                <a:spLocks noChangeArrowheads="1"/>
              </p:cNvSpPr>
              <p:nvPr/>
            </p:nvSpPr>
            <p:spPr bwMode="auto">
              <a:xfrm>
                <a:off x="1532" y="3236"/>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3" name="Freeform 48"/>
              <p:cNvSpPr>
                <a:spLocks/>
              </p:cNvSpPr>
              <p:nvPr/>
            </p:nvSpPr>
            <p:spPr bwMode="auto">
              <a:xfrm>
                <a:off x="1296" y="3028"/>
                <a:ext cx="99" cy="130"/>
              </a:xfrm>
              <a:custGeom>
                <a:avLst/>
                <a:gdLst/>
                <a:ahLst/>
                <a:cxnLst>
                  <a:cxn ang="0">
                    <a:pos x="112" y="147"/>
                  </a:cxn>
                  <a:cxn ang="0">
                    <a:pos x="108" y="136"/>
                  </a:cxn>
                  <a:cxn ang="0">
                    <a:pos x="104" y="124"/>
                  </a:cxn>
                  <a:cxn ang="0">
                    <a:pos x="99" y="112"/>
                  </a:cxn>
                  <a:cxn ang="0">
                    <a:pos x="94" y="101"/>
                  </a:cxn>
                  <a:cxn ang="0">
                    <a:pos x="89" y="91"/>
                  </a:cxn>
                  <a:cxn ang="0">
                    <a:pos x="82" y="79"/>
                  </a:cxn>
                  <a:cxn ang="0">
                    <a:pos x="76" y="71"/>
                  </a:cxn>
                  <a:cxn ang="0">
                    <a:pos x="69" y="61"/>
                  </a:cxn>
                  <a:cxn ang="0">
                    <a:pos x="62" y="50"/>
                  </a:cxn>
                  <a:cxn ang="0">
                    <a:pos x="55" y="42"/>
                  </a:cxn>
                  <a:cxn ang="0">
                    <a:pos x="46" y="35"/>
                  </a:cxn>
                  <a:cxn ang="0">
                    <a:pos x="37" y="26"/>
                  </a:cxn>
                  <a:cxn ang="0">
                    <a:pos x="29" y="19"/>
                  </a:cxn>
                  <a:cxn ang="0">
                    <a:pos x="20" y="12"/>
                  </a:cxn>
                  <a:cxn ang="0">
                    <a:pos x="10" y="6"/>
                  </a:cxn>
                  <a:cxn ang="0">
                    <a:pos x="0" y="0"/>
                  </a:cxn>
                </a:cxnLst>
                <a:rect l="0" t="0" r="r" b="b"/>
                <a:pathLst>
                  <a:path w="112" h="147">
                    <a:moveTo>
                      <a:pt x="112" y="147"/>
                    </a:moveTo>
                    <a:lnTo>
                      <a:pt x="108" y="136"/>
                    </a:lnTo>
                    <a:lnTo>
                      <a:pt x="104" y="124"/>
                    </a:lnTo>
                    <a:lnTo>
                      <a:pt x="99" y="112"/>
                    </a:lnTo>
                    <a:lnTo>
                      <a:pt x="94" y="101"/>
                    </a:lnTo>
                    <a:lnTo>
                      <a:pt x="89" y="91"/>
                    </a:lnTo>
                    <a:lnTo>
                      <a:pt x="82" y="79"/>
                    </a:lnTo>
                    <a:lnTo>
                      <a:pt x="76" y="71"/>
                    </a:lnTo>
                    <a:lnTo>
                      <a:pt x="69" y="61"/>
                    </a:lnTo>
                    <a:lnTo>
                      <a:pt x="62" y="50"/>
                    </a:lnTo>
                    <a:lnTo>
                      <a:pt x="55" y="42"/>
                    </a:lnTo>
                    <a:lnTo>
                      <a:pt x="46" y="35"/>
                    </a:lnTo>
                    <a:lnTo>
                      <a:pt x="37" y="26"/>
                    </a:lnTo>
                    <a:lnTo>
                      <a:pt x="29" y="19"/>
                    </a:lnTo>
                    <a:lnTo>
                      <a:pt x="20" y="12"/>
                    </a:lnTo>
                    <a:lnTo>
                      <a:pt x="10" y="6"/>
                    </a:lnTo>
                    <a:lnTo>
                      <a:pt x="0" y="0"/>
                    </a:lnTo>
                  </a:path>
                </a:pathLst>
              </a:custGeom>
              <a:noFill/>
              <a:ln w="142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Rectangle 49"/>
              <p:cNvSpPr>
                <a:spLocks noChangeArrowheads="1"/>
              </p:cNvSpPr>
              <p:nvPr/>
            </p:nvSpPr>
            <p:spPr bwMode="auto">
              <a:xfrm>
                <a:off x="1520" y="2956"/>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5" name="Rectangle 50"/>
              <p:cNvSpPr>
                <a:spLocks noChangeArrowheads="1"/>
              </p:cNvSpPr>
              <p:nvPr/>
            </p:nvSpPr>
            <p:spPr bwMode="auto">
              <a:xfrm>
                <a:off x="1666" y="3360"/>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6" name="Rectangle 51"/>
              <p:cNvSpPr>
                <a:spLocks noChangeArrowheads="1"/>
              </p:cNvSpPr>
              <p:nvPr/>
            </p:nvSpPr>
            <p:spPr bwMode="auto">
              <a:xfrm>
                <a:off x="980" y="2640"/>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7" name="Rectangle 52"/>
              <p:cNvSpPr>
                <a:spLocks noChangeArrowheads="1"/>
              </p:cNvSpPr>
              <p:nvPr/>
            </p:nvSpPr>
            <p:spPr bwMode="auto">
              <a:xfrm>
                <a:off x="270" y="2777"/>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8" name="Rectangle 53"/>
              <p:cNvSpPr>
                <a:spLocks noChangeArrowheads="1"/>
              </p:cNvSpPr>
              <p:nvPr/>
            </p:nvSpPr>
            <p:spPr bwMode="auto">
              <a:xfrm>
                <a:off x="270" y="3416"/>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9" name="Rectangle 54"/>
              <p:cNvSpPr>
                <a:spLocks noChangeArrowheads="1"/>
              </p:cNvSpPr>
              <p:nvPr/>
            </p:nvSpPr>
            <p:spPr bwMode="auto">
              <a:xfrm>
                <a:off x="246" y="4013"/>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60" name="Rectangle 55"/>
              <p:cNvSpPr>
                <a:spLocks noChangeArrowheads="1"/>
              </p:cNvSpPr>
              <p:nvPr/>
            </p:nvSpPr>
            <p:spPr bwMode="auto">
              <a:xfrm>
                <a:off x="1660" y="3982"/>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61" name="Rectangle 56"/>
              <p:cNvSpPr>
                <a:spLocks noChangeArrowheads="1"/>
              </p:cNvSpPr>
              <p:nvPr/>
            </p:nvSpPr>
            <p:spPr bwMode="auto">
              <a:xfrm>
                <a:off x="796" y="3295"/>
                <a:ext cx="80" cy="419"/>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62" name="Freeform 57"/>
              <p:cNvSpPr>
                <a:spLocks noEditPoints="1"/>
              </p:cNvSpPr>
              <p:nvPr/>
            </p:nvSpPr>
            <p:spPr bwMode="auto">
              <a:xfrm>
                <a:off x="967" y="2974"/>
                <a:ext cx="745" cy="419"/>
              </a:xfrm>
              <a:custGeom>
                <a:avLst/>
                <a:gdLst/>
                <a:ahLst/>
                <a:cxnLst>
                  <a:cxn ang="0">
                    <a:pos x="0" y="450"/>
                  </a:cxn>
                  <a:cxn ang="0">
                    <a:pos x="777" y="21"/>
                  </a:cxn>
                  <a:cxn ang="0">
                    <a:pos x="790" y="45"/>
                  </a:cxn>
                  <a:cxn ang="0">
                    <a:pos x="13" y="473"/>
                  </a:cxn>
                  <a:cxn ang="0">
                    <a:pos x="0" y="450"/>
                  </a:cxn>
                  <a:cxn ang="0">
                    <a:pos x="753" y="3"/>
                  </a:cxn>
                  <a:cxn ang="0">
                    <a:pos x="844" y="0"/>
                  </a:cxn>
                  <a:cxn ang="0">
                    <a:pos x="792" y="74"/>
                  </a:cxn>
                  <a:cxn ang="0">
                    <a:pos x="753" y="3"/>
                  </a:cxn>
                </a:cxnLst>
                <a:rect l="0" t="0" r="r" b="b"/>
                <a:pathLst>
                  <a:path w="844" h="473">
                    <a:moveTo>
                      <a:pt x="0" y="450"/>
                    </a:moveTo>
                    <a:lnTo>
                      <a:pt x="777" y="21"/>
                    </a:lnTo>
                    <a:lnTo>
                      <a:pt x="790" y="45"/>
                    </a:lnTo>
                    <a:lnTo>
                      <a:pt x="13" y="473"/>
                    </a:lnTo>
                    <a:lnTo>
                      <a:pt x="0" y="450"/>
                    </a:lnTo>
                    <a:close/>
                    <a:moveTo>
                      <a:pt x="753" y="3"/>
                    </a:moveTo>
                    <a:lnTo>
                      <a:pt x="844" y="0"/>
                    </a:lnTo>
                    <a:lnTo>
                      <a:pt x="792" y="74"/>
                    </a:lnTo>
                    <a:lnTo>
                      <a:pt x="753" y="3"/>
                    </a:lnTo>
                    <a:close/>
                  </a:path>
                </a:pathLst>
              </a:custGeom>
              <a:solidFill>
                <a:srgbClr val="000000"/>
              </a:solidFill>
              <a:ln w="1588">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3" name="Group 58"/>
            <p:cNvGrpSpPr>
              <a:grpSpLocks/>
            </p:cNvGrpSpPr>
            <p:nvPr/>
          </p:nvGrpSpPr>
          <p:grpSpPr bwMode="auto">
            <a:xfrm>
              <a:off x="40054757" y="21521969"/>
              <a:ext cx="1212437" cy="1082711"/>
              <a:chOff x="3886" y="2169"/>
              <a:chExt cx="1608" cy="1435"/>
            </a:xfrm>
          </p:grpSpPr>
          <p:pic>
            <p:nvPicPr>
              <p:cNvPr id="119" name="Picture 59"/>
              <p:cNvPicPr>
                <a:picLocks noChangeAspect="1" noChangeArrowheads="1"/>
              </p:cNvPicPr>
              <p:nvPr/>
            </p:nvPicPr>
            <p:blipFill>
              <a:blip r:embed="rId9" cstate="print"/>
              <a:srcRect l="29160" t="14441" r="13145" b="6569"/>
              <a:stretch>
                <a:fillRect/>
              </a:stretch>
            </p:blipFill>
            <p:spPr bwMode="auto">
              <a:xfrm rot="5400000">
                <a:off x="3972" y="2083"/>
                <a:ext cx="1435" cy="1608"/>
              </a:xfrm>
              <a:prstGeom prst="rect">
                <a:avLst/>
              </a:prstGeom>
              <a:noFill/>
              <a:ln w="9525">
                <a:noFill/>
                <a:miter lim="800000"/>
                <a:headEnd/>
                <a:tailEnd/>
              </a:ln>
              <a:effectLst/>
            </p:spPr>
          </p:pic>
          <p:sp>
            <p:nvSpPr>
              <p:cNvPr id="120" name="Line 60"/>
              <p:cNvSpPr>
                <a:spLocks noChangeShapeType="1"/>
              </p:cNvSpPr>
              <p:nvPr/>
            </p:nvSpPr>
            <p:spPr bwMode="auto">
              <a:xfrm rot="5400000" flipH="1" flipV="1">
                <a:off x="4320" y="2439"/>
                <a:ext cx="775" cy="1323"/>
              </a:xfrm>
              <a:prstGeom prst="line">
                <a:avLst/>
              </a:prstGeom>
              <a:noFill/>
              <a:ln w="28575">
                <a:solidFill>
                  <a:srgbClr val="FF0000"/>
                </a:solidFill>
                <a:round/>
                <a:headEnd/>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1"/>
            <p:cNvGrpSpPr>
              <a:grpSpLocks/>
            </p:cNvGrpSpPr>
            <p:nvPr/>
          </p:nvGrpSpPr>
          <p:grpSpPr bwMode="auto">
            <a:xfrm>
              <a:off x="40060744" y="19004291"/>
              <a:ext cx="1175515" cy="1159549"/>
              <a:chOff x="826" y="1424"/>
              <a:chExt cx="1178" cy="1162"/>
            </a:xfrm>
          </p:grpSpPr>
          <p:grpSp>
            <p:nvGrpSpPr>
              <p:cNvPr id="68" name="Group 62"/>
              <p:cNvGrpSpPr>
                <a:grpSpLocks noChangeAspect="1"/>
              </p:cNvGrpSpPr>
              <p:nvPr/>
            </p:nvGrpSpPr>
            <p:grpSpPr bwMode="auto">
              <a:xfrm>
                <a:off x="826" y="1424"/>
                <a:ext cx="1176" cy="1156"/>
                <a:chOff x="1877" y="1152"/>
                <a:chExt cx="1971" cy="1776"/>
              </a:xfrm>
            </p:grpSpPr>
            <p:sp>
              <p:nvSpPr>
                <p:cNvPr id="94" name="Rectangle 63"/>
                <p:cNvSpPr>
                  <a:spLocks noChangeAspect="1" noChangeArrowheads="1"/>
                </p:cNvSpPr>
                <p:nvPr/>
              </p:nvSpPr>
              <p:spPr bwMode="auto">
                <a:xfrm>
                  <a:off x="1877" y="1152"/>
                  <a:ext cx="395"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95" name="Rectangle 64"/>
                <p:cNvSpPr>
                  <a:spLocks noChangeAspect="1" noChangeArrowheads="1"/>
                </p:cNvSpPr>
                <p:nvPr/>
              </p:nvSpPr>
              <p:spPr bwMode="auto">
                <a:xfrm>
                  <a:off x="2272" y="1152"/>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96" name="Rectangle 65"/>
                <p:cNvSpPr>
                  <a:spLocks noChangeAspect="1" noChangeArrowheads="1"/>
                </p:cNvSpPr>
                <p:nvPr/>
              </p:nvSpPr>
              <p:spPr bwMode="auto">
                <a:xfrm>
                  <a:off x="2666" y="1152"/>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97" name="Rectangle 66"/>
                <p:cNvSpPr>
                  <a:spLocks noChangeAspect="1" noChangeArrowheads="1"/>
                </p:cNvSpPr>
                <p:nvPr/>
              </p:nvSpPr>
              <p:spPr bwMode="auto">
                <a:xfrm>
                  <a:off x="3060" y="1152"/>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98" name="Rectangle 67"/>
                <p:cNvSpPr>
                  <a:spLocks noChangeAspect="1" noChangeArrowheads="1"/>
                </p:cNvSpPr>
                <p:nvPr/>
              </p:nvSpPr>
              <p:spPr bwMode="auto">
                <a:xfrm>
                  <a:off x="3454" y="1152"/>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99" name="Rectangle 68"/>
                <p:cNvSpPr>
                  <a:spLocks noChangeAspect="1" noChangeArrowheads="1"/>
                </p:cNvSpPr>
                <p:nvPr/>
              </p:nvSpPr>
              <p:spPr bwMode="auto">
                <a:xfrm>
                  <a:off x="2666" y="2573"/>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0" name="Rectangle 69"/>
                <p:cNvSpPr>
                  <a:spLocks noChangeAspect="1" noChangeArrowheads="1"/>
                </p:cNvSpPr>
                <p:nvPr/>
              </p:nvSpPr>
              <p:spPr bwMode="auto">
                <a:xfrm>
                  <a:off x="3060" y="2573"/>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1" name="Rectangle 70"/>
                <p:cNvSpPr>
                  <a:spLocks noChangeAspect="1" noChangeArrowheads="1"/>
                </p:cNvSpPr>
                <p:nvPr/>
              </p:nvSpPr>
              <p:spPr bwMode="auto">
                <a:xfrm>
                  <a:off x="3454" y="2573"/>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2" name="Rectangle 71"/>
                <p:cNvSpPr>
                  <a:spLocks noChangeAspect="1" noChangeArrowheads="1"/>
                </p:cNvSpPr>
                <p:nvPr/>
              </p:nvSpPr>
              <p:spPr bwMode="auto">
                <a:xfrm>
                  <a:off x="1877" y="1507"/>
                  <a:ext cx="395"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3" name="Rectangle 72"/>
                <p:cNvSpPr>
                  <a:spLocks noChangeAspect="1" noChangeArrowheads="1"/>
                </p:cNvSpPr>
                <p:nvPr/>
              </p:nvSpPr>
              <p:spPr bwMode="auto">
                <a:xfrm>
                  <a:off x="2272" y="1507"/>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4" name="Rectangle 73"/>
                <p:cNvSpPr>
                  <a:spLocks noChangeAspect="1" noChangeArrowheads="1"/>
                </p:cNvSpPr>
                <p:nvPr/>
              </p:nvSpPr>
              <p:spPr bwMode="auto">
                <a:xfrm>
                  <a:off x="2666" y="1507"/>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5" name="Rectangle 74"/>
                <p:cNvSpPr>
                  <a:spLocks noChangeAspect="1" noChangeArrowheads="1"/>
                </p:cNvSpPr>
                <p:nvPr/>
              </p:nvSpPr>
              <p:spPr bwMode="auto">
                <a:xfrm>
                  <a:off x="3060" y="1507"/>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75"/>
                <p:cNvSpPr>
                  <a:spLocks noChangeAspect="1" noChangeArrowheads="1"/>
                </p:cNvSpPr>
                <p:nvPr/>
              </p:nvSpPr>
              <p:spPr bwMode="auto">
                <a:xfrm>
                  <a:off x="3454" y="1507"/>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7" name="Rectangle 76"/>
                <p:cNvSpPr>
                  <a:spLocks noChangeAspect="1" noChangeArrowheads="1"/>
                </p:cNvSpPr>
                <p:nvPr/>
              </p:nvSpPr>
              <p:spPr bwMode="auto">
                <a:xfrm>
                  <a:off x="1877" y="1862"/>
                  <a:ext cx="395" cy="356"/>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8" name="Rectangle 77"/>
                <p:cNvSpPr>
                  <a:spLocks noChangeAspect="1" noChangeArrowheads="1"/>
                </p:cNvSpPr>
                <p:nvPr/>
              </p:nvSpPr>
              <p:spPr bwMode="auto">
                <a:xfrm>
                  <a:off x="2272" y="1862"/>
                  <a:ext cx="394" cy="356"/>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09" name="Rectangle 78"/>
                <p:cNvSpPr>
                  <a:spLocks noChangeAspect="1" noChangeArrowheads="1"/>
                </p:cNvSpPr>
                <p:nvPr/>
              </p:nvSpPr>
              <p:spPr bwMode="auto">
                <a:xfrm>
                  <a:off x="2666" y="1862"/>
                  <a:ext cx="394" cy="356"/>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0" name="Rectangle 79"/>
                <p:cNvSpPr>
                  <a:spLocks noChangeAspect="1" noChangeArrowheads="1"/>
                </p:cNvSpPr>
                <p:nvPr/>
              </p:nvSpPr>
              <p:spPr bwMode="auto">
                <a:xfrm>
                  <a:off x="3060" y="1862"/>
                  <a:ext cx="394" cy="356"/>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1" name="Rectangle 80"/>
                <p:cNvSpPr>
                  <a:spLocks noChangeAspect="1" noChangeArrowheads="1"/>
                </p:cNvSpPr>
                <p:nvPr/>
              </p:nvSpPr>
              <p:spPr bwMode="auto">
                <a:xfrm>
                  <a:off x="3454" y="1862"/>
                  <a:ext cx="394" cy="356"/>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81"/>
                <p:cNvSpPr>
                  <a:spLocks noChangeAspect="1" noChangeArrowheads="1"/>
                </p:cNvSpPr>
                <p:nvPr/>
              </p:nvSpPr>
              <p:spPr bwMode="auto">
                <a:xfrm>
                  <a:off x="1877" y="2218"/>
                  <a:ext cx="395"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3" name="Rectangle 82"/>
                <p:cNvSpPr>
                  <a:spLocks noChangeAspect="1" noChangeArrowheads="1"/>
                </p:cNvSpPr>
                <p:nvPr/>
              </p:nvSpPr>
              <p:spPr bwMode="auto">
                <a:xfrm>
                  <a:off x="2272" y="2218"/>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4" name="Rectangle 83"/>
                <p:cNvSpPr>
                  <a:spLocks noChangeAspect="1" noChangeArrowheads="1"/>
                </p:cNvSpPr>
                <p:nvPr/>
              </p:nvSpPr>
              <p:spPr bwMode="auto">
                <a:xfrm>
                  <a:off x="2666" y="2218"/>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5" name="Rectangle 84"/>
                <p:cNvSpPr>
                  <a:spLocks noChangeAspect="1" noChangeArrowheads="1"/>
                </p:cNvSpPr>
                <p:nvPr/>
              </p:nvSpPr>
              <p:spPr bwMode="auto">
                <a:xfrm>
                  <a:off x="3060" y="2218"/>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6" name="Rectangle 85"/>
                <p:cNvSpPr>
                  <a:spLocks noChangeAspect="1" noChangeArrowheads="1"/>
                </p:cNvSpPr>
                <p:nvPr/>
              </p:nvSpPr>
              <p:spPr bwMode="auto">
                <a:xfrm>
                  <a:off x="3454" y="2218"/>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7" name="Rectangle 86"/>
                <p:cNvSpPr>
                  <a:spLocks noChangeAspect="1" noChangeArrowheads="1"/>
                </p:cNvSpPr>
                <p:nvPr/>
              </p:nvSpPr>
              <p:spPr bwMode="auto">
                <a:xfrm>
                  <a:off x="2272" y="2573"/>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87"/>
                <p:cNvSpPr>
                  <a:spLocks noChangeAspect="1" noChangeArrowheads="1"/>
                </p:cNvSpPr>
                <p:nvPr/>
              </p:nvSpPr>
              <p:spPr bwMode="auto">
                <a:xfrm>
                  <a:off x="1878" y="2573"/>
                  <a:ext cx="394" cy="355"/>
                </a:xfrm>
                <a:prstGeom prst="rect">
                  <a:avLst/>
                </a:prstGeom>
                <a:noFill/>
                <a:ln w="38100">
                  <a:solidFill>
                    <a:srgbClr val="0099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grpSp>
          <p:sp>
            <p:nvSpPr>
              <p:cNvPr id="69" name="Line 88"/>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89"/>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90"/>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Line 91"/>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Line 92"/>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Line 93"/>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Line 94"/>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Line 95"/>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Line 96"/>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Line 97"/>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Line 98"/>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Line 99"/>
              <p:cNvSpPr>
                <a:spLocks noChangeAspect="1" noChangeShapeType="1"/>
              </p:cNvSpPr>
              <p:nvPr/>
            </p:nvSpPr>
            <p:spPr bwMode="auto">
              <a:xfrm rot="-18792605">
                <a:off x="1328" y="1586"/>
                <a:ext cx="171" cy="156"/>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Line 100"/>
              <p:cNvSpPr>
                <a:spLocks noChangeAspect="1" noChangeShapeType="1"/>
              </p:cNvSpPr>
              <p:nvPr/>
            </p:nvSpPr>
            <p:spPr bwMode="auto">
              <a:xfrm rot="-18792605">
                <a:off x="1334" y="1813"/>
                <a:ext cx="161" cy="146"/>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Line 101"/>
              <p:cNvSpPr>
                <a:spLocks noChangeAspect="1" noChangeShapeType="1"/>
              </p:cNvSpPr>
              <p:nvPr/>
            </p:nvSpPr>
            <p:spPr bwMode="auto">
              <a:xfrm rot="-18792605">
                <a:off x="1794" y="2262"/>
                <a:ext cx="168" cy="158"/>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Line 102"/>
              <p:cNvSpPr>
                <a:spLocks noChangeAspect="1" noChangeShapeType="1"/>
              </p:cNvSpPr>
              <p:nvPr/>
            </p:nvSpPr>
            <p:spPr bwMode="auto">
              <a:xfrm rot="-18792605">
                <a:off x="1328" y="2269"/>
                <a:ext cx="171" cy="155"/>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Line 103"/>
              <p:cNvSpPr>
                <a:spLocks noChangeAspect="1" noChangeShapeType="1"/>
              </p:cNvSpPr>
              <p:nvPr/>
            </p:nvSpPr>
            <p:spPr bwMode="auto">
              <a:xfrm rot="-18792605">
                <a:off x="1570" y="1584"/>
                <a:ext cx="155" cy="140"/>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Line 104"/>
              <p:cNvSpPr>
                <a:spLocks noChangeAspect="1" noChangeShapeType="1"/>
              </p:cNvSpPr>
              <p:nvPr/>
            </p:nvSpPr>
            <p:spPr bwMode="auto">
              <a:xfrm rot="-18792605">
                <a:off x="1565" y="2039"/>
                <a:ext cx="165" cy="154"/>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Line 105"/>
              <p:cNvSpPr>
                <a:spLocks noChangeAspect="1" noChangeShapeType="1"/>
              </p:cNvSpPr>
              <p:nvPr/>
            </p:nvSpPr>
            <p:spPr bwMode="auto">
              <a:xfrm rot="-13392605">
                <a:off x="1678" y="2380"/>
                <a:ext cx="168" cy="162"/>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106"/>
              <p:cNvSpPr>
                <a:spLocks noChangeAspect="1" noChangeShapeType="1"/>
              </p:cNvSpPr>
              <p:nvPr/>
            </p:nvSpPr>
            <p:spPr bwMode="auto">
              <a:xfrm rot="-18792605">
                <a:off x="1802" y="1807"/>
                <a:ext cx="173" cy="158"/>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107"/>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108"/>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Line 109"/>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Line 110"/>
              <p:cNvSpPr>
                <a:spLocks noChangeAspect="1" noChangeShapeType="1"/>
              </p:cNvSpPr>
              <p:nvPr/>
            </p:nvSpPr>
            <p:spPr bwMode="auto">
              <a:xfrm rot="-18792605">
                <a:off x="1565" y="2267"/>
                <a:ext cx="165" cy="154"/>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Line 111"/>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112"/>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5" name="Picture 3"/>
            <p:cNvPicPr>
              <a:picLocks noChangeAspect="1" noChangeArrowheads="1"/>
            </p:cNvPicPr>
            <p:nvPr/>
          </p:nvPicPr>
          <p:blipFill>
            <a:blip r:embed="rId10" cstate="print"/>
            <a:srcRect/>
            <a:stretch>
              <a:fillRect/>
            </a:stretch>
          </p:blipFill>
          <p:spPr bwMode="auto">
            <a:xfrm>
              <a:off x="36195000" y="21183600"/>
              <a:ext cx="1371600" cy="1429811"/>
            </a:xfrm>
            <a:prstGeom prst="rect">
              <a:avLst/>
            </a:prstGeom>
            <a:noFill/>
            <a:ln w="9525" algn="ctr">
              <a:noFill/>
              <a:miter lim="800000"/>
              <a:headEnd/>
              <a:tailEnd/>
            </a:ln>
            <a:effectLst/>
          </p:spPr>
        </p:pic>
        <p:sp>
          <p:nvSpPr>
            <p:cNvPr id="66" name="AutoShape 7"/>
            <p:cNvSpPr>
              <a:spLocks noChangeArrowheads="1"/>
            </p:cNvSpPr>
            <p:nvPr/>
          </p:nvSpPr>
          <p:spPr bwMode="auto">
            <a:xfrm rot="590436">
              <a:off x="39471600" y="20345400"/>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AutoShape 7"/>
            <p:cNvSpPr>
              <a:spLocks noChangeArrowheads="1"/>
            </p:cNvSpPr>
            <p:nvPr/>
          </p:nvSpPr>
          <p:spPr bwMode="auto">
            <a:xfrm rot="2402606">
              <a:off x="39473138" y="20928633"/>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3" name="Rectangle 2"/>
          <p:cNvSpPr txBox="1">
            <a:spLocks noChangeArrowheads="1"/>
          </p:cNvSpPr>
          <p:nvPr/>
        </p:nvSpPr>
        <p:spPr>
          <a:xfrm>
            <a:off x="5672814" y="2672356"/>
            <a:ext cx="5239874" cy="2362200"/>
          </a:xfrm>
          <a:prstGeom prst="rect">
            <a:avLst/>
          </a:prstGeom>
        </p:spPr>
        <p:txBody>
          <a:bodyPr vert="horz" lIns="512064" tIns="256032" rIns="512064" bIns="256032"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CUAHSI Observations Data Model: What are the basic attributes to be associated with each single data value and how can these best be organized?</a:t>
            </a:r>
          </a:p>
        </p:txBody>
      </p:sp>
    </p:spTree>
    <p:extLst>
      <p:ext uri="{BB962C8B-B14F-4D97-AF65-F5344CB8AC3E}">
        <p14:creationId xmlns:p14="http://schemas.microsoft.com/office/powerpoint/2010/main" val="1324970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5552</TotalTime>
  <Words>2160</Words>
  <Application>Microsoft Office PowerPoint</Application>
  <PresentationFormat>Widescreen</PresentationFormat>
  <Paragraphs>366</Paragraphs>
  <Slides>41</Slides>
  <Notes>7</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41</vt:i4>
      </vt:variant>
    </vt:vector>
  </HeadingPairs>
  <TitlesOfParts>
    <vt:vector size="52" baseType="lpstr">
      <vt:lpstr>SimSun</vt:lpstr>
      <vt:lpstr>Arial</vt:lpstr>
      <vt:lpstr>Calibri</vt:lpstr>
      <vt:lpstr>Calibri Light</vt:lpstr>
      <vt:lpstr>Helvetica</vt:lpstr>
      <vt:lpstr>Times New Roman</vt:lpstr>
      <vt:lpstr>Office Theme</vt:lpstr>
      <vt:lpstr>1_Office Theme</vt:lpstr>
      <vt:lpstr>3_Office Theme</vt:lpstr>
      <vt:lpstr>4_Office Theme</vt:lpstr>
      <vt:lpstr>Visio</vt:lpstr>
      <vt:lpstr>Water Information Sharing and HydroShare</vt:lpstr>
      <vt:lpstr>Motivation: Hydrologic research is a team sport</vt:lpstr>
      <vt:lpstr>CyberInfrastructure Challenges</vt:lpstr>
      <vt:lpstr>The Data Deluge</vt:lpstr>
      <vt:lpstr>The challenge of data heterogeneity</vt:lpstr>
      <vt:lpstr>Geographic Data Model</vt:lpstr>
      <vt:lpstr>The way that data is organized can enhance or inhibit the analysis that can be done</vt:lpstr>
      <vt:lpstr>Hydrologic Science</vt:lpstr>
      <vt:lpstr>Data models organize the diversity of natural systems</vt:lpstr>
      <vt:lpstr>How do people share other content now</vt:lpstr>
      <vt:lpstr>CUAHSI</vt:lpstr>
      <vt:lpstr>What is HIS?</vt:lpstr>
      <vt:lpstr>Major Challenges Addressed by CUAHSI HIS</vt:lpstr>
      <vt:lpstr>Finding Information on the Internet</vt:lpstr>
      <vt:lpstr>CUAHSI Hydrologic Information System</vt:lpstr>
      <vt:lpstr>What are the basic attributes to be associated with each single data value and how can these best be organized?</vt:lpstr>
      <vt:lpstr>Observations Data Model (ODM)</vt:lpstr>
      <vt:lpstr>CUAHSI HIS Enabling Water Data Discovery</vt:lpstr>
      <vt:lpstr>Data and models used by hydrologists are diverse…</vt:lpstr>
      <vt:lpstr>HydroShare is a collaborative environment for data sharing, analysis and modeling  </vt:lpstr>
      <vt:lpstr>Data and models used by hydrologists are diverse…</vt:lpstr>
      <vt:lpstr>Value that HydroShare provides</vt:lpstr>
      <vt:lpstr>The Steven Hall Story</vt:lpstr>
      <vt:lpstr>How HydroShare Works </vt:lpstr>
      <vt:lpstr>PowerPoint Presentation</vt:lpstr>
      <vt:lpstr>Collaborative data sharing</vt:lpstr>
      <vt:lpstr>Resources (data and models) in HydroShare are objects of collaboration (social objects)</vt:lpstr>
      <vt:lpstr>Formal data publication</vt:lpstr>
      <vt:lpstr>Automatic and natural metadata gathering eases some of the pain of metadata entry</vt:lpstr>
      <vt:lpstr>Model Program and Model Instance Resource Types</vt:lpstr>
      <vt:lpstr>Apps act on resources to support web based visualization and analysis http://apps.hydroshare.org </vt:lpstr>
      <vt:lpstr>PowerPoint Presentation</vt:lpstr>
      <vt:lpstr>Hyrax OPeNDAP Server for public Multidimensional resources in netCDF format</vt:lpstr>
      <vt:lpstr>TauDEM in CyberGIS with Data in HydroShare</vt:lpstr>
      <vt:lpstr>Jupyter Python Notebook App</vt:lpstr>
      <vt:lpstr>HydroShare 2.0</vt:lpstr>
      <vt:lpstr>HydroShare 2.0 (CI for fully web based hydrologic innovation environment)</vt:lpstr>
      <vt:lpstr>PowerPoint Presentation</vt:lpstr>
      <vt:lpstr>Summary</vt:lpstr>
      <vt:lpstr>To learn more</vt:lpstr>
      <vt:lpstr>Thanks to the HydroShare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HydroShare</dc:title>
  <dc:subject>CUAHSI Informatics Conference</dc:subject>
  <dc:creator>David Tarboton</dc:creator>
  <cp:lastModifiedBy>Maidment, David R</cp:lastModifiedBy>
  <cp:revision>334</cp:revision>
  <cp:lastPrinted>2011-08-09T07:57:20Z</cp:lastPrinted>
  <dcterms:created xsi:type="dcterms:W3CDTF">2010-05-18T21:41:05Z</dcterms:created>
  <dcterms:modified xsi:type="dcterms:W3CDTF">2017-11-16T10:44:01Z</dcterms:modified>
</cp:coreProperties>
</file>